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56" autoAdjust="0"/>
    <p:restoredTop sz="9460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2C12A9-5113-493C-A528-35D68B5A0EFA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E57B89-1238-4615-95FE-B982E0BF1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71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323642-9A9A-4B51-BB69-1E64D79498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57B89-1238-4615-95FE-B982E0BF18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AFD2-E00F-4E5B-AEC6-4DAF865DAABD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2AD7-24C3-433D-B3BA-B54CAA116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AFBAD-F2BF-420A-ADEA-7664C093D79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1AA6-CFC6-4664-8022-585F2F96D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F428-1AB0-4205-8F46-55668F3FF068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8771-3A8D-4C2F-BFC2-629D7A0E6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>
                <a:latin typeface="Times New Roman" pitchFamily="18" charset="0"/>
              </a:defRPr>
            </a:lvl1pPr>
            <a:lvl2pPr>
              <a:defRPr sz="20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800" baseline="0">
                <a:latin typeface="Times New Roman" pitchFamily="18" charset="0"/>
              </a:defRPr>
            </a:lvl4pPr>
            <a:lvl5pPr>
              <a:defRPr sz="1800"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0926-4A2D-44E5-9709-ECCA0A68F0E3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53B9-3462-47A1-A28C-5F110950F134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F18AF-3777-448B-A6CC-E0935C66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6A4-CD9C-4ABB-A7C9-E5FEDB4A0028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FBF2-4159-49E4-BB66-F14A1166F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E1D-0F33-4F28-97C1-B66C21DAA256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0EEA-C960-4311-A99E-4EE510C28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EEF8-7F50-41FA-AB22-9C8160519DFE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1BFB-7E93-4019-8245-01F539A9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9612-DEE6-4292-ADE6-26F03CF798FB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99A9-2FDF-4540-AB13-EDEBFFD1B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6C57-A20D-47A8-830F-01638CC781D1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456D-A363-493F-A9F3-E5CE1F0E7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5BA26-95EB-47E2-81FF-2751C46C42B8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0361-84EE-4AA3-A5CD-C4D37B97B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5B4538-9B39-4F62-BAD0-992F0A008B47}" type="datetimeFigureOut">
              <a:rPr lang="en-US"/>
              <a:pPr>
                <a:defRPr/>
              </a:pPr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76238" y="0"/>
            <a:ext cx="23622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cap="small" dirty="0">
                <a:latin typeface="Times New Roman" pitchFamily="18" charset="0"/>
              </a:rPr>
              <a:t>Slide </a:t>
            </a:r>
            <a:r>
              <a:rPr lang="en-US" cap="small" dirty="0" smtClean="0">
                <a:latin typeface="Times New Roman" pitchFamily="18" charset="0"/>
              </a:rPr>
              <a:t>1.</a:t>
            </a:r>
            <a:fld id="{47A17026-78D6-4397-9088-9825C603BD2E}" type="slidenum">
              <a:rPr lang="en-US" cap="small" smtClean="0">
                <a:latin typeface="Times New Roman" pitchFamily="18" charset="0"/>
              </a:rPr>
              <a:pPr>
                <a:defRPr/>
              </a:pPr>
              <a:t>‹#›</a:t>
            </a:fld>
            <a:endParaRPr lang="en-US" cap="sm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slide" Target="slide44.xml"/><Relationship Id="rId18" Type="http://schemas.openxmlformats.org/officeDocument/2006/relationships/slide" Target="slide36.xml"/><Relationship Id="rId26" Type="http://schemas.openxmlformats.org/officeDocument/2006/relationships/slide" Target="slide58.xml"/><Relationship Id="rId3" Type="http://schemas.openxmlformats.org/officeDocument/2006/relationships/slide" Target="slide2.xml"/><Relationship Id="rId21" Type="http://schemas.openxmlformats.org/officeDocument/2006/relationships/slide" Target="slide8.xml"/><Relationship Id="rId7" Type="http://schemas.openxmlformats.org/officeDocument/2006/relationships/slide" Target="slide42.xml"/><Relationship Id="rId12" Type="http://schemas.openxmlformats.org/officeDocument/2006/relationships/slide" Target="slide34.xml"/><Relationship Id="rId17" Type="http://schemas.openxmlformats.org/officeDocument/2006/relationships/slide" Target="slide26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56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24.xml"/><Relationship Id="rId24" Type="http://schemas.openxmlformats.org/officeDocument/2006/relationships/slide" Target="slide38.xml"/><Relationship Id="rId32" Type="http://schemas.openxmlformats.org/officeDocument/2006/relationships/slide" Target="slide60.xml"/><Relationship Id="rId5" Type="http://schemas.openxmlformats.org/officeDocument/2006/relationships/slide" Target="slide22.xml"/><Relationship Id="rId15" Type="http://schemas.openxmlformats.org/officeDocument/2006/relationships/slide" Target="slide6.xml"/><Relationship Id="rId23" Type="http://schemas.openxmlformats.org/officeDocument/2006/relationships/slide" Target="slide28.xml"/><Relationship Id="rId28" Type="http://schemas.openxmlformats.org/officeDocument/2006/relationships/slide" Target="slide20.xml"/><Relationship Id="rId10" Type="http://schemas.openxmlformats.org/officeDocument/2006/relationships/slide" Target="slide14.xml"/><Relationship Id="rId19" Type="http://schemas.openxmlformats.org/officeDocument/2006/relationships/slide" Target="slide46.xml"/><Relationship Id="rId31" Type="http://schemas.openxmlformats.org/officeDocument/2006/relationships/slide" Target="slide50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slide" Target="slide54.xml"/><Relationship Id="rId22" Type="http://schemas.openxmlformats.org/officeDocument/2006/relationships/slide" Target="slide18.xml"/><Relationship Id="rId27" Type="http://schemas.openxmlformats.org/officeDocument/2006/relationships/slide" Target="slide10.xml"/><Relationship Id="rId30" Type="http://schemas.openxmlformats.org/officeDocument/2006/relationships/slide" Target="slide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Language of Financial Markets Quiz Bowl Game Board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206996"/>
              </p:ext>
            </p:extLst>
          </p:nvPr>
        </p:nvGraphicFramePr>
        <p:xfrm>
          <a:off x="304800" y="1600200"/>
          <a:ext cx="8534400" cy="46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47575"/>
                <a:gridCol w="1397225"/>
                <a:gridCol w="1422400"/>
                <a:gridCol w="1422400"/>
                <a:gridCol w="1422400"/>
              </a:tblGrid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Invest in This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Potent Investments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Index or Exchange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Earn It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Who am I?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Financial Markets Potpourri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action="ppaction://hlinksldjump"/>
                        </a:rPr>
                        <a:t>10</a:t>
                      </a:r>
                      <a:endParaRPr lang="en-US" sz="3000" baseline="0" dirty="0">
                        <a:solidFill>
                          <a:schemeClr val="accent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action="ppaction://hlinksldjump"/>
                        </a:rPr>
                        <a:t>10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action="ppaction://hlinksldjump"/>
                        </a:rPr>
                        <a:t>10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action="ppaction://hlinksldjump"/>
                        </a:rPr>
                        <a:t>10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action="ppaction://hlinksldjump"/>
                        </a:rPr>
                        <a:t>10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action="ppaction://hlinksldjump"/>
                        </a:rPr>
                        <a:t>10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action="ppaction://hlinksldjump"/>
                        </a:rPr>
                        <a:t>20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action="ppaction://hlinksldjump"/>
                        </a:rPr>
                        <a:t>30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1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2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3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4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5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6" action="ppaction://hlinksldjump"/>
                        </a:rPr>
                        <a:t>40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7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8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9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0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1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kern="1200" baseline="0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2" action="ppaction://hlinksldjump"/>
                        </a:rPr>
                        <a:t>50</a:t>
                      </a:r>
                      <a:endParaRPr lang="en-US" sz="3000" b="1" kern="1200" baseline="0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Invest in </a:t>
            </a:r>
            <a:r>
              <a:rPr lang="en-US" b="1" dirty="0" smtClean="0">
                <a:solidFill>
                  <a:schemeClr val="accent1"/>
                </a:solidFill>
              </a:rPr>
              <a:t>This: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3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200" dirty="0" smtClean="0">
                <a:solidFill>
                  <a:schemeClr val="accent1"/>
                </a:solidFill>
              </a:rPr>
              <a:t>An ownership share in a corporation with a guaranteed dividend that is paid before dividends are paid on common stock. </a:t>
            </a:r>
            <a:endParaRPr lang="en-US" sz="42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6704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Preferred Stock 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5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9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Potent Investments: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200" dirty="0" smtClean="0">
                <a:solidFill>
                  <a:schemeClr val="accent1"/>
                </a:solidFill>
              </a:rPr>
              <a:t>Buying stock by paying a percentage of the purchase price (typically 50 percent) and borrowing the balance from a broker. </a:t>
            </a:r>
            <a:endParaRPr lang="en-US" sz="42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16519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Buying on Margin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1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1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Potent </a:t>
            </a:r>
            <a:r>
              <a:rPr lang="en-US" b="1" dirty="0" smtClean="0">
                <a:solidFill>
                  <a:schemeClr val="accent1"/>
                </a:solidFill>
              </a:rPr>
              <a:t>Investments: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An investment fund normally with a limited number of investors focusing on a specific type of investment strategy. These tend to be subject to less regulation and fewer restrictions than many other investments.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1939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Hedge Fund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2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2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Potent </a:t>
            </a:r>
            <a:r>
              <a:rPr lang="en-US" b="1" dirty="0" smtClean="0">
                <a:solidFill>
                  <a:schemeClr val="accent1"/>
                </a:solidFill>
              </a:rPr>
              <a:t>Investments: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200" dirty="0" smtClean="0">
                <a:solidFill>
                  <a:schemeClr val="accent1"/>
                </a:solidFill>
              </a:rPr>
              <a:t>The right, but not the obligation, to buy or sell a specific amount of a given financial asset at a specific price during a specified period of time. </a:t>
            </a:r>
            <a:endParaRPr lang="en-US" sz="42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4443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Option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30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7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Potent </a:t>
            </a:r>
            <a:r>
              <a:rPr lang="en-US" b="1" dirty="0" smtClean="0">
                <a:solidFill>
                  <a:schemeClr val="accent1"/>
                </a:solidFill>
              </a:rPr>
              <a:t>Investments: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The degree of uncertainty associated with the return on an asset or the value of an asset.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11545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Risk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4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69050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5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Invest in This: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 debt investment in which an investor loans money to an entity (corporate or governmental) that borrows the funds for a defined period of time at an agreed interest rate. 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2362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Potent </a:t>
            </a:r>
            <a:r>
              <a:rPr lang="en-US" b="1" dirty="0" smtClean="0">
                <a:solidFill>
                  <a:schemeClr val="accent1"/>
                </a:solidFill>
              </a:rPr>
              <a:t>Investments: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A stock transaction that allows an investor to make money on a stock expected to fall in value.  This transaction involves the immediate sale of share not owned by the seller, who expects to buy them back later at a lower price. </a:t>
            </a:r>
            <a:endParaRPr lang="en-US" sz="38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1019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Short Selling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5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6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Index or Exchange: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3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Stands for American Stock Exchange, formerly an independent market but now part of the New York Stock Exchange.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8556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AMEX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1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0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Index or </a:t>
            </a:r>
            <a:r>
              <a:rPr lang="en-US" b="1" dirty="0" smtClean="0">
                <a:solidFill>
                  <a:schemeClr val="accent1"/>
                </a:solidFill>
              </a:rPr>
              <a:t>Exchange: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The most commonly known stock-market indicator</a:t>
            </a:r>
            <a:r>
              <a:rPr lang="en-US" sz="4500" dirty="0">
                <a:solidFill>
                  <a:schemeClr val="accent1"/>
                </a:solidFill>
              </a:rPr>
              <a:t> </a:t>
            </a:r>
            <a:r>
              <a:rPr lang="en-US" sz="4500" dirty="0" smtClean="0">
                <a:solidFill>
                  <a:schemeClr val="accent1"/>
                </a:solidFill>
              </a:rPr>
              <a:t>and is an index of thirty large and well-known companies.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5309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Dow Jones Industrial Average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20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Index or </a:t>
            </a:r>
            <a:r>
              <a:rPr lang="en-US" b="1" dirty="0" smtClean="0">
                <a:solidFill>
                  <a:schemeClr val="accent1"/>
                </a:solidFill>
              </a:rPr>
              <a:t>Exchange: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200" dirty="0" smtClean="0">
                <a:solidFill>
                  <a:schemeClr val="accent1"/>
                </a:solidFill>
              </a:rPr>
              <a:t>Founded in 1971, this stock market is the world’s largest in terms of trading volume</a:t>
            </a:r>
            <a:r>
              <a:rPr lang="en-US" sz="4200" dirty="0">
                <a:solidFill>
                  <a:schemeClr val="accent1"/>
                </a:solidFill>
              </a:rPr>
              <a:t> </a:t>
            </a:r>
            <a:r>
              <a:rPr lang="en-US" sz="4200" dirty="0" smtClean="0">
                <a:solidFill>
                  <a:schemeClr val="accent1"/>
                </a:solidFill>
              </a:rPr>
              <a:t>and is the home to many technology stocks including Apple, eBay, Intel, and Yahoo!. </a:t>
            </a:r>
            <a:endParaRPr lang="en-US" sz="42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1482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NASDAQ Stock Market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7309" y="5190329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30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6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Index or </a:t>
            </a:r>
            <a:r>
              <a:rPr lang="en-US" b="1" dirty="0" smtClean="0">
                <a:solidFill>
                  <a:schemeClr val="accent1"/>
                </a:solidFill>
              </a:rPr>
              <a:t>Exchange: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The oldest stock exchange in the United States, founded in 1792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and in 2007 merged with the European stock exchange Euronext.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4613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New York Stock Exchange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40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7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The correct answer is…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86600" cy="2590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Bond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10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3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Index or </a:t>
            </a:r>
            <a:r>
              <a:rPr lang="en-US" b="1" dirty="0" smtClean="0">
                <a:solidFill>
                  <a:schemeClr val="accent1"/>
                </a:solidFill>
              </a:rPr>
              <a:t>Exchange: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Stands for the Standard and Poor’s 500 Stock Index. The index includes 500 large and varied stocks.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40804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S&amp;P 500 Stock Index 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50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06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Earn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profit realized from the sale of property, stocks or other investments.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10416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Capital Gain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1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Earn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percentage of a stock trade (buy or sell) paid to a stockbroker.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6755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Commission 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2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35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Earn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000" dirty="0" smtClean="0">
                <a:solidFill>
                  <a:schemeClr val="accent1"/>
                </a:solidFill>
              </a:rPr>
              <a:t>A share of a company’s profits paid to shareholders. </a:t>
            </a:r>
            <a:endParaRPr lang="en-US" sz="50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0737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Dividend 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3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9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Earn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79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000" dirty="0" smtClean="0">
                <a:solidFill>
                  <a:schemeClr val="accent1"/>
                </a:solidFill>
              </a:rPr>
              <a:t>The market </a:t>
            </a:r>
            <a:r>
              <a:rPr lang="en-US" sz="5000" dirty="0">
                <a:solidFill>
                  <a:schemeClr val="accent1"/>
                </a:solidFill>
              </a:rPr>
              <a:t>v</a:t>
            </a:r>
            <a:r>
              <a:rPr lang="en-US" sz="5000" dirty="0" smtClean="0">
                <a:solidFill>
                  <a:schemeClr val="accent1"/>
                </a:solidFill>
              </a:rPr>
              <a:t>alue of anything being offered for sale. </a:t>
            </a:r>
            <a:endParaRPr lang="en-US" sz="50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6737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Price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4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8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Invest in </a:t>
            </a:r>
            <a:r>
              <a:rPr lang="en-US" b="1" dirty="0" smtClean="0">
                <a:solidFill>
                  <a:schemeClr val="accent1"/>
                </a:solidFill>
              </a:rPr>
              <a:t>This: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3124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An ownership share or shares in a corporation.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41546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Earn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Money earned from an investment. The money could be profits, interest, appreciation or a combination.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6212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Return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50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2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Who Am I?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professional who buys and sells stocks for individuals and institutional customers.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1400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7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0000" dirty="0" smtClean="0">
                <a:solidFill>
                  <a:schemeClr val="accent1"/>
                </a:solidFill>
              </a:rPr>
              <a:t>Broker</a:t>
            </a:r>
            <a:endParaRPr lang="en-US" sz="10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1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3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Someone who buys and sells stocks from his or her own accounts or the accounts of the firm he or she works for.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6108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Dealer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20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6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An organization (an insurance company or pension fund, for example) that invests in the stock market.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9737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Institutional Investor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30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Who Am I?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</a:t>
            </a:r>
            <a:r>
              <a:rPr lang="en-US" sz="4500" dirty="0">
                <a:solidFill>
                  <a:schemeClr val="accent1"/>
                </a:solidFill>
              </a:rPr>
              <a:t>financial firm that agrees to underwrite a new issue of stocks or bonds and sell them to other investors. </a:t>
            </a: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5261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Investment Banker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40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2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3914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7500" dirty="0" smtClean="0">
                <a:solidFill>
                  <a:schemeClr val="accent1"/>
                </a:solidFill>
              </a:rPr>
              <a:t>Common </a:t>
            </a:r>
          </a:p>
          <a:p>
            <a:pPr marL="0" indent="0" algn="ctr">
              <a:buNone/>
            </a:pPr>
            <a:r>
              <a:rPr lang="en-US" sz="7500" dirty="0" smtClean="0">
                <a:solidFill>
                  <a:schemeClr val="accent1"/>
                </a:solidFill>
              </a:rPr>
              <a:t>Stock</a:t>
            </a:r>
            <a:endParaRPr lang="en-US" sz="75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2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3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person who owns stock; sometimes called a shareholder.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8384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Stockholder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50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dirty="0" smtClean="0">
                <a:latin typeface="Times New Roman"/>
                <a:ea typeface="Times New Roman"/>
                <a:cs typeface="Times New Roman"/>
              </a:rPr>
            </a:br>
            <a:r>
              <a:rPr lang="en-US" sz="44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Financial </a:t>
            </a:r>
            <a:r>
              <a:rPr lang="en-US" sz="44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Markets Potpourri</a:t>
            </a:r>
            <a:r>
              <a:rPr lang="en-US" dirty="0">
                <a:latin typeface="Calibri"/>
                <a:ea typeface="Times New Roman"/>
                <a:cs typeface="Times New Roman"/>
              </a:rPr>
              <a:t/>
            </a:r>
            <a:br>
              <a:rPr lang="en-US" dirty="0">
                <a:latin typeface="Calibri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stock that pays a regular dividend.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0568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Income Stock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1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5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Financial Markets Potpourri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The first sale of stock by a private company to the public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9288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Initial Public Offering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018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20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5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Financial Markets Potpourri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The ease with which savings or investments can be turned into cash.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63221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Liquidity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5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Financial Markets Potpourri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network of securities dealers connected by a computer network to buy and sell stock without a centralized trading floor.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1221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Over-the-Counter Market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40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8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Invest in </a:t>
            </a:r>
            <a:r>
              <a:rPr lang="en-US" b="1" dirty="0" smtClean="0">
                <a:solidFill>
                  <a:schemeClr val="accent1"/>
                </a:solidFill>
              </a:rPr>
              <a:t>This: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/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company that pools money from investors and uses it to buy stocks or bonds on the investors’ behalf.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9892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Financial Markets Potpourri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The division of the outstanding number of shares into a higher number of shares. The purpose is to lower the price of the stock to attract more buyers.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3678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9000" dirty="0" smtClean="0">
                <a:solidFill>
                  <a:schemeClr val="accent1"/>
                </a:solidFill>
              </a:rPr>
              <a:t>Stock split </a:t>
            </a:r>
            <a:endParaRPr lang="en-US" sz="9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50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7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Mutual Fund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30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6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Invest in </a:t>
            </a:r>
            <a:r>
              <a:rPr lang="en-US" b="1" dirty="0" smtClean="0">
                <a:solidFill>
                  <a:schemeClr val="accent1"/>
                </a:solidFill>
              </a:rPr>
              <a:t>This: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500" dirty="0" smtClean="0">
                <a:solidFill>
                  <a:schemeClr val="accent1"/>
                </a:solidFill>
              </a:rPr>
              <a:t>A stock that often pays no dividend, but the stockholder gains if the price of the stock increases. </a:t>
            </a:r>
            <a:endParaRPr lang="en-US" sz="4500" dirty="0">
              <a:solidFill>
                <a:schemeClr val="accent1"/>
              </a:solidFill>
            </a:endParaRPr>
          </a:p>
        </p:txBody>
      </p:sp>
      <p:sp>
        <p:nvSpPr>
          <p:cNvPr id="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CLICK TO CHECK</a:t>
            </a:r>
          </a:p>
        </p:txBody>
      </p:sp>
    </p:spTree>
    <p:extLst>
      <p:ext uri="{BB962C8B-B14F-4D97-AF65-F5344CB8AC3E}">
        <p14:creationId xmlns:p14="http://schemas.microsoft.com/office/powerpoint/2010/main" val="23073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The correct answer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accent1"/>
                </a:solidFill>
              </a:rPr>
              <a:t>Growth Stock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1816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4</a:t>
            </a:r>
            <a:r>
              <a:rPr lang="en-US" sz="6000" b="1" dirty="0" smtClean="0">
                <a:solidFill>
                  <a:schemeClr val="accent1"/>
                </a:solidFill>
              </a:rPr>
              <a:t>0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384925"/>
            <a:ext cx="9144000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tIns="91440" bIns="9144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RETURN TO GAME BOARD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44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1219</Words>
  <Application>Microsoft Office PowerPoint</Application>
  <PresentationFormat>On-screen Show (4:3)</PresentationFormat>
  <Paragraphs>296</Paragraphs>
  <Slides>61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The Language of Financial Markets Quiz Bowl Game Board</vt:lpstr>
      <vt:lpstr>Invest in This: </vt:lpstr>
      <vt:lpstr>The correct answer is…</vt:lpstr>
      <vt:lpstr>Invest in This:</vt:lpstr>
      <vt:lpstr>The correct answer is…</vt:lpstr>
      <vt:lpstr>Invest in This:</vt:lpstr>
      <vt:lpstr>The correct answer is…</vt:lpstr>
      <vt:lpstr>Invest in This:</vt:lpstr>
      <vt:lpstr>The correct answer is…</vt:lpstr>
      <vt:lpstr>Invest in This:</vt:lpstr>
      <vt:lpstr>The correct answer is…</vt:lpstr>
      <vt:lpstr>Potent Investments:</vt:lpstr>
      <vt:lpstr>The correct answer is…</vt:lpstr>
      <vt:lpstr>Potent Investments:</vt:lpstr>
      <vt:lpstr>The correct answer is…</vt:lpstr>
      <vt:lpstr>Potent Investments:</vt:lpstr>
      <vt:lpstr>The correct answer is…</vt:lpstr>
      <vt:lpstr>Potent Investments:</vt:lpstr>
      <vt:lpstr>The correct answer is…</vt:lpstr>
      <vt:lpstr>Potent Investments:</vt:lpstr>
      <vt:lpstr>The correct answer is…</vt:lpstr>
      <vt:lpstr>Index or Exchange:</vt:lpstr>
      <vt:lpstr>The correct answer is…</vt:lpstr>
      <vt:lpstr>Index or Exchange:</vt:lpstr>
      <vt:lpstr>The correct answer is…</vt:lpstr>
      <vt:lpstr>Index or Exchange:</vt:lpstr>
      <vt:lpstr>The correct answer is…</vt:lpstr>
      <vt:lpstr>Index or Exchange:</vt:lpstr>
      <vt:lpstr>The correct answer is…</vt:lpstr>
      <vt:lpstr>Index or Exchange:</vt:lpstr>
      <vt:lpstr>The correct answer is…</vt:lpstr>
      <vt:lpstr>Earn It:</vt:lpstr>
      <vt:lpstr>The correct answer is…</vt:lpstr>
      <vt:lpstr>Earn It:</vt:lpstr>
      <vt:lpstr>The correct answer is…</vt:lpstr>
      <vt:lpstr>Earn It:</vt:lpstr>
      <vt:lpstr>The correct answer is…</vt:lpstr>
      <vt:lpstr>Earn It:</vt:lpstr>
      <vt:lpstr>The correct answer is…</vt:lpstr>
      <vt:lpstr>Earn It:</vt:lpstr>
      <vt:lpstr>The correct answer is…</vt:lpstr>
      <vt:lpstr>Who Am I?</vt:lpstr>
      <vt:lpstr>The correct answer is…</vt:lpstr>
      <vt:lpstr>Who Am I?</vt:lpstr>
      <vt:lpstr>The correct answer is…</vt:lpstr>
      <vt:lpstr>Who Am I?</vt:lpstr>
      <vt:lpstr>The correct answer is…</vt:lpstr>
      <vt:lpstr>Who Am I?</vt:lpstr>
      <vt:lpstr>The correct answer is…</vt:lpstr>
      <vt:lpstr>Who Am I?</vt:lpstr>
      <vt:lpstr>The correct answer is…</vt:lpstr>
      <vt:lpstr> Financial Markets Potpourri </vt:lpstr>
      <vt:lpstr>The correct answer is…</vt:lpstr>
      <vt:lpstr>Financial Markets Potpourri</vt:lpstr>
      <vt:lpstr>The correct answer is…</vt:lpstr>
      <vt:lpstr>Financial Markets Potpourri</vt:lpstr>
      <vt:lpstr>The correct answer is…</vt:lpstr>
      <vt:lpstr>Financial Markets Potpourri</vt:lpstr>
      <vt:lpstr>The correct answer is…</vt:lpstr>
      <vt:lpstr>Financial Markets Potpourri</vt:lpstr>
      <vt:lpstr>The correct answer is…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Rules for Building Wealth</dc:title>
  <dc:creator>William C. Wood</dc:creator>
  <cp:lastModifiedBy>NiederjohnMS</cp:lastModifiedBy>
  <cp:revision>108</cp:revision>
  <dcterms:created xsi:type="dcterms:W3CDTF">2011-11-11T14:55:41Z</dcterms:created>
  <dcterms:modified xsi:type="dcterms:W3CDTF">2012-09-20T18:16:26Z</dcterms:modified>
</cp:coreProperties>
</file>