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  <p:sldMasterId id="2147483682" r:id="rId5"/>
  </p:sldMasterIdLst>
  <p:notesMasterIdLst>
    <p:notesMasterId r:id="rId12"/>
  </p:notesMasterIdLst>
  <p:handoutMasterIdLst>
    <p:handoutMasterId r:id="rId13"/>
  </p:handoutMasterIdLst>
  <p:sldIdLst>
    <p:sldId id="256" r:id="rId6"/>
    <p:sldId id="259" r:id="rId7"/>
    <p:sldId id="263" r:id="rId8"/>
    <p:sldId id="261" r:id="rId9"/>
    <p:sldId id="260" r:id="rId10"/>
    <p:sldId id="262" r:id="rId11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evy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602"/>
    <a:srgbClr val="1578BC"/>
    <a:srgbClr val="FFFF66"/>
    <a:srgbClr val="CC66FF"/>
    <a:srgbClr val="CCFFCC"/>
    <a:srgbClr val="CCFF99"/>
    <a:srgbClr val="FFCCFF"/>
    <a:srgbClr val="FF99FF"/>
    <a:srgbClr val="92D050"/>
    <a:srgbClr val="6EA9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7" autoAdjust="0"/>
    <p:restoredTop sz="84595" autoAdjust="0"/>
  </p:normalViewPr>
  <p:slideViewPr>
    <p:cSldViewPr>
      <p:cViewPr varScale="1">
        <p:scale>
          <a:sx n="48" d="100"/>
          <a:sy n="48" d="100"/>
        </p:scale>
        <p:origin x="192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008"/>
    </p:cViewPr>
  </p:outlin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72" y="642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71" y="0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E5B415-68C8-4A58-B2FB-027E28498B27}" type="datetime1">
              <a:rPr lang="en-US"/>
              <a:pPr/>
              <a:t>8/1/17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033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71" y="8842033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EE3D93-84EA-4E8B-BF2A-F31F2C855D6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47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8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6913"/>
            <a:ext cx="4657725" cy="349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421827"/>
            <a:ext cx="5100215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8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31D1C9-99ED-4BAE-B0EB-0468EAB0416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97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990600" y="22860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990600" y="36576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28699" y="2548219"/>
            <a:ext cx="7086600" cy="841375"/>
          </a:xfrm>
          <a:prstGeom prst="rect">
            <a:avLst/>
          </a:prstGeom>
        </p:spPr>
        <p:txBody>
          <a:bodyPr/>
          <a:lstStyle>
            <a:lvl1pPr algn="ctr">
              <a:defRPr b="1" baseline="0">
                <a:solidFill>
                  <a:srgbClr val="004A80"/>
                </a:solidFill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Module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887" y="1144588"/>
            <a:ext cx="4086225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1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46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38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03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1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2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35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85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2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1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Char char="•"/>
              <a:defRPr sz="18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0" indent="-365760" algn="l">
              <a:buClr>
                <a:srgbClr val="004A80"/>
              </a:buClr>
              <a:buFont typeface="BankGothic Md BT"/>
              <a:buChar char="»"/>
              <a:defRPr sz="18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Lesson Title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65532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CEE Board Meeting - Confidential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10.30.2015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4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524000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EconEdLink Teacher Webinar: Children’s Literature &amp; Economics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457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57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1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4648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4648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9913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041775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828800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FEBA4D8-2E47-4345-BA21-5CD61A5A0BB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EconEdLink Teacher Webinar: Children’s Literature &amp; Economics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None/>
              <a:defRPr sz="24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182880" indent="-374904" algn="l">
              <a:buClr>
                <a:srgbClr val="004A80"/>
              </a:buClr>
              <a:buFont typeface="BankGothic Md BT"/>
              <a:buChar char="»"/>
              <a:defRPr sz="24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0AAD9021-A74D-4FF0-868C-40F10C5CABE8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Money and Elections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905001"/>
            <a:ext cx="7924800" cy="43434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800">
                <a:latin typeface="Gill Sans"/>
                <a:cs typeface="Gill Sans"/>
              </a:defRPr>
            </a:lvl3pPr>
            <a:lvl4pPr>
              <a:defRPr sz="1800">
                <a:latin typeface="Gill Sans"/>
                <a:cs typeface="Gill Sans"/>
              </a:defRPr>
            </a:lvl4pPr>
            <a:lvl5pPr>
              <a:defRPr sz="1800">
                <a:latin typeface="Gill Sans"/>
                <a:cs typeface="Gill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609600" y="64008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Lesson Title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162800" y="65532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EBAAD4B-9DCB-4A12-AD43-92C60FC43709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F00E-87A8-C344-92FC-3580E6AD771A}" type="datetimeFigureOut">
              <a:rPr lang="en-US" smtClean="0"/>
              <a:t>8/1/17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1011-668E-A447-984A-95FDEE63E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5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3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en-US" smtClean="0"/>
              <a:t>CEE Board Meeting - Confidential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charset="0"/>
              </a:defRPr>
            </a:lvl1pPr>
          </a:lstStyle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77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10.30.2015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94" r:id="rId3"/>
    <p:sldLayoutId id="2147483678" r:id="rId4"/>
    <p:sldLayoutId id="2147483679" r:id="rId5"/>
    <p:sldLayoutId id="2147483680" r:id="rId6"/>
    <p:sldLayoutId id="2147483681" r:id="rId7"/>
    <p:sldLayoutId id="2147483695" r:id="rId8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/>
          <a:ea typeface="ＭＳ Ｐゴシック" charset="-128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A1793-7E79-45E4-9D23-AD39533D5127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66800" y="2362200"/>
            <a:ext cx="7086600" cy="841375"/>
          </a:xfrm>
        </p:spPr>
        <p:txBody>
          <a:bodyPr/>
          <a:lstStyle/>
          <a:p>
            <a:r>
              <a:rPr lang="en-US" dirty="0" smtClean="0"/>
              <a:t>Cybersecurity and Personal Finance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971800" y="4572000"/>
            <a:ext cx="353343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Appily</a:t>
            </a:r>
            <a:r>
              <a:rPr lang="en-US" dirty="0" smtClean="0"/>
              <a:t> Ever After</a:t>
            </a:r>
          </a:p>
          <a:p>
            <a:pPr algn="ctr"/>
            <a:r>
              <a:rPr lang="en-US" dirty="0" smtClean="0"/>
              <a:t>By</a:t>
            </a:r>
          </a:p>
          <a:p>
            <a:pPr algn="ctr"/>
            <a:r>
              <a:rPr lang="en-US" dirty="0" smtClean="0"/>
              <a:t>Deborah </a:t>
            </a:r>
            <a:r>
              <a:rPr lang="en-US" dirty="0" err="1" smtClean="0"/>
              <a:t>Kozdras</a:t>
            </a:r>
            <a:r>
              <a:rPr lang="en-US" dirty="0" smtClean="0"/>
              <a:t>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1: Credit Card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/>
              <a:t>Appily</a:t>
            </a:r>
            <a:r>
              <a:rPr lang="en-US" b="1" dirty="0" smtClean="0"/>
              <a:t> Ever After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133600"/>
            <a:ext cx="3543300" cy="229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133600"/>
            <a:ext cx="35433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22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2: Pre-paid Gift Card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/>
              <a:t>Appily</a:t>
            </a:r>
            <a:r>
              <a:rPr lang="en-US" b="1" dirty="0" smtClean="0"/>
              <a:t> Ever After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 descr="4056166_sb.jpg;maxHeight=500;maxWidth=500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535"/>
          <a:stretch/>
        </p:blipFill>
        <p:spPr>
          <a:xfrm>
            <a:off x="3048000" y="1371600"/>
            <a:ext cx="3200400" cy="2669593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Rectangle 8"/>
          <p:cNvSpPr/>
          <p:nvPr/>
        </p:nvSpPr>
        <p:spPr bwMode="auto">
          <a:xfrm>
            <a:off x="3276600" y="2514600"/>
            <a:ext cx="2667000" cy="914400"/>
          </a:xfrm>
          <a:prstGeom prst="rect">
            <a:avLst/>
          </a:prstGeom>
          <a:solidFill>
            <a:srgbClr val="ECEBE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halkboard"/>
                <a:ea typeface="ＭＳ Ｐゴシック" charset="-128"/>
                <a:cs typeface="Chalkboard"/>
              </a:rPr>
              <a:t>App Card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/>
                <a:cs typeface="Arial"/>
              </a:rPr>
              <a:t>Choose from our large selection of games and apps.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048000" y="4038600"/>
            <a:ext cx="3200400" cy="1828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$25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810000" y="4495800"/>
            <a:ext cx="1524000" cy="905256"/>
          </a:xfrm>
          <a:prstGeom prst="ellipse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ea typeface="ＭＳ Ｐゴシック" charset="-128"/>
                <a:cs typeface="ＭＳ Ｐゴシック" charset="-128"/>
              </a:rPr>
              <a:t>A C</a:t>
            </a:r>
            <a:endParaRPr kumimoji="0" lang="en-US" sz="3600" b="1" i="0" u="none" strike="noStrike" spc="50" normalizeH="0" baseline="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943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Arrow 11"/>
          <p:cNvSpPr/>
          <p:nvPr/>
        </p:nvSpPr>
        <p:spPr>
          <a:xfrm>
            <a:off x="1950248" y="638703"/>
            <a:ext cx="518547" cy="33835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7434462" y="1525901"/>
            <a:ext cx="232327" cy="34077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4205116" y="642334"/>
            <a:ext cx="518547" cy="33835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33400" y="5334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Ana wanted to download some apps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43200" y="5334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Her mom said she could download free apps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25331" y="1990157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It said she could buy 5 new dresses for $1.00 each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67000" y="19812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Ana downloaded a free Princess Ninja app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934200" y="5334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Her mom entered her credit card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53000" y="5334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The app said she could have it ad-free for $5.00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6260385" y="642334"/>
            <a:ext cx="518547" cy="33835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Arrow 31"/>
          <p:cNvSpPr/>
          <p:nvPr/>
        </p:nvSpPr>
        <p:spPr>
          <a:xfrm>
            <a:off x="6292275" y="2168539"/>
            <a:ext cx="504357" cy="32528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33400" y="19812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She paid $10.00 for the second app to be ad-free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Left Arrow 33"/>
          <p:cNvSpPr/>
          <p:nvPr/>
        </p:nvSpPr>
        <p:spPr>
          <a:xfrm>
            <a:off x="4205116" y="2168539"/>
            <a:ext cx="504357" cy="32528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934200" y="19812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Then it said “get a new world for $10.00”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Left Arrow 35"/>
          <p:cNvSpPr/>
          <p:nvPr/>
        </p:nvSpPr>
        <p:spPr>
          <a:xfrm>
            <a:off x="1861277" y="2168539"/>
            <a:ext cx="504357" cy="32528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942313" y="3023395"/>
            <a:ext cx="232327" cy="34077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876800" y="51054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New cars cost $5.00 </a:t>
            </a:r>
            <a:r>
              <a:rPr lang="mr-IN" sz="1200" dirty="0" smtClean="0">
                <a:solidFill>
                  <a:schemeClr val="tx1"/>
                </a:solidFill>
              </a:rPr>
              <a:t>–</a:t>
            </a:r>
            <a:r>
              <a:rPr lang="en-US" sz="1200" dirty="0" smtClean="0">
                <a:solidFill>
                  <a:schemeClr val="tx1"/>
                </a:solidFill>
              </a:rPr>
              <a:t> she bought 4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930103" y="5108317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She downloaded a princess race car game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Left Arrow 39"/>
          <p:cNvSpPr/>
          <p:nvPr/>
        </p:nvSpPr>
        <p:spPr>
          <a:xfrm>
            <a:off x="6152878" y="5298191"/>
            <a:ext cx="504357" cy="32528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Arrow 41"/>
          <p:cNvSpPr/>
          <p:nvPr/>
        </p:nvSpPr>
        <p:spPr>
          <a:xfrm>
            <a:off x="4065719" y="5298191"/>
            <a:ext cx="504357" cy="32528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667000" y="51054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She downloaded 5 songs from the game at $2.00 each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Left Arrow 43"/>
          <p:cNvSpPr/>
          <p:nvPr/>
        </p:nvSpPr>
        <p:spPr>
          <a:xfrm>
            <a:off x="1721880" y="5298191"/>
            <a:ext cx="504357" cy="32528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/>
          <p:cNvSpPr/>
          <p:nvPr/>
        </p:nvSpPr>
        <p:spPr>
          <a:xfrm>
            <a:off x="1950248" y="3739509"/>
            <a:ext cx="518547" cy="33835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>
            <a:off x="4096695" y="3743140"/>
            <a:ext cx="518547" cy="33835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33400" y="35814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Paid $10.00 for tokens to buy new outfits and equipment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61079" y="3534552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New characters cost $2.00 each </a:t>
            </a:r>
            <a:r>
              <a:rPr lang="mr-IN" sz="1200" dirty="0" smtClean="0">
                <a:solidFill>
                  <a:schemeClr val="tx1"/>
                </a:solidFill>
              </a:rPr>
              <a:t>–</a:t>
            </a:r>
            <a:r>
              <a:rPr lang="en-US" sz="1200" dirty="0" smtClean="0">
                <a:solidFill>
                  <a:schemeClr val="tx1"/>
                </a:solidFill>
              </a:rPr>
              <a:t> she bought 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Right Arrow 48"/>
          <p:cNvSpPr/>
          <p:nvPr/>
        </p:nvSpPr>
        <p:spPr>
          <a:xfrm>
            <a:off x="6151964" y="3743140"/>
            <a:ext cx="518547" cy="33835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743200" y="35052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Paid $5.00 for faster time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76800" y="35052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New worlds cost $5.00 each </a:t>
            </a:r>
            <a:r>
              <a:rPr lang="mr-IN" sz="1200" dirty="0" smtClean="0">
                <a:solidFill>
                  <a:schemeClr val="tx1"/>
                </a:solidFill>
              </a:rPr>
              <a:t>–</a:t>
            </a:r>
            <a:r>
              <a:rPr lang="en-US" sz="1200" dirty="0" smtClean="0">
                <a:solidFill>
                  <a:schemeClr val="tx1"/>
                </a:solidFill>
              </a:rPr>
              <a:t> she bought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Down Arrow 51"/>
          <p:cNvSpPr/>
          <p:nvPr/>
        </p:nvSpPr>
        <p:spPr>
          <a:xfrm>
            <a:off x="7318298" y="4647303"/>
            <a:ext cx="232327" cy="34077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5800" y="6324600"/>
            <a:ext cx="7896131" cy="4572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1200" b="1" dirty="0" err="1" smtClean="0"/>
              <a:t>Appily</a:t>
            </a:r>
            <a:r>
              <a:rPr lang="en-US" sz="1200" b="1" dirty="0" smtClean="0"/>
              <a:t> Ever After</a:t>
            </a:r>
          </a:p>
          <a:p>
            <a:pPr algn="ctr">
              <a:defRPr/>
            </a:pPr>
            <a:r>
              <a:rPr lang="en-US" sz="1200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sz="1200" b="1" dirty="0" smtClean="0">
                <a:solidFill>
                  <a:srgbClr val="1578BC"/>
                </a:solidFill>
              </a:rPr>
              <a:t> </a:t>
            </a:r>
            <a:endParaRPr lang="en-US" sz="1200" b="1" dirty="0">
              <a:solidFill>
                <a:srgbClr val="1578BC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43200" y="76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Handout 1: Ana’s Spending</a:t>
            </a:r>
            <a:endParaRPr lang="en-US" sz="1800" dirty="0"/>
          </a:p>
        </p:txBody>
      </p:sp>
      <p:sp>
        <p:nvSpPr>
          <p:cNvPr id="54" name="Rectangle 53"/>
          <p:cNvSpPr/>
          <p:nvPr/>
        </p:nvSpPr>
        <p:spPr>
          <a:xfrm>
            <a:off x="533400" y="5105400"/>
            <a:ext cx="1099681" cy="898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Total = ____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6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Problem: What was Ana’s problem?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Draw what happened: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about it:</a:t>
            </a:r>
          </a:p>
          <a:p>
            <a:pPr marL="0" indent="0">
              <a:buNone/>
            </a:pPr>
            <a:r>
              <a:rPr lang="en-US" dirty="0" smtClean="0"/>
              <a:t>_________________________________________________________________________________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Draw what happened: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about it: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_________________________________________________________________________________</a:t>
            </a:r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Solution: What advice did Jamal give Ana?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Handout 2: Problem/Solution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/>
              <a:t>Appily</a:t>
            </a:r>
            <a:r>
              <a:rPr lang="en-US" b="1" dirty="0" smtClean="0"/>
              <a:t> Ever After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2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Handout 3: In-app Purchases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4"/>
          </p:nvPr>
        </p:nvSpPr>
        <p:spPr>
          <a:xfrm>
            <a:off x="533400" y="1295400"/>
            <a:ext cx="8229600" cy="457200"/>
          </a:xfrm>
        </p:spPr>
        <p:txBody>
          <a:bodyPr/>
          <a:lstStyle/>
          <a:p>
            <a:r>
              <a:rPr lang="en-US" sz="1800" dirty="0" smtClean="0"/>
              <a:t>Ana received a $25.00 gift card for app purchases.  These are the apps she likes. </a:t>
            </a:r>
            <a:r>
              <a:rPr lang="en-US" sz="1800" dirty="0"/>
              <a:t>Make some recommendations to Ana that you think are responsible.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638269" y="611124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smtClean="0"/>
              <a:t>Appily</a:t>
            </a:r>
            <a:r>
              <a:rPr lang="en-US" b="1" dirty="0" smtClean="0"/>
              <a:t> </a:t>
            </a:r>
            <a:r>
              <a:rPr lang="en-US" b="1" dirty="0"/>
              <a:t>Ever After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1578BC"/>
                </a:solidFill>
              </a:rPr>
              <a:t>www.EconEdLink.org</a:t>
            </a:r>
            <a:r>
              <a:rPr lang="en-US" b="1" dirty="0" smtClean="0">
                <a:solidFill>
                  <a:srgbClr val="1578BC"/>
                </a:solidFill>
              </a:rPr>
              <a:t>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794771"/>
              </p:ext>
            </p:extLst>
          </p:nvPr>
        </p:nvGraphicFramePr>
        <p:xfrm>
          <a:off x="381000" y="2133600"/>
          <a:ext cx="8153400" cy="38252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17800"/>
                <a:gridCol w="2717800"/>
                <a:gridCol w="2717800"/>
              </a:tblGrid>
              <a:tr h="635000">
                <a:tc>
                  <a:txBody>
                    <a:bodyPr/>
                    <a:lstStyle/>
                    <a:p>
                      <a:r>
                        <a:rPr lang="en-US" dirty="0" smtClean="0"/>
                        <a:t>Pop Star Singing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Build a Roller Coaster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Superhero Fashion</a:t>
                      </a:r>
                      <a:r>
                        <a:rPr lang="en-US" baseline="0" dirty="0" smtClean="0"/>
                        <a:t> Show</a:t>
                      </a:r>
                      <a:endParaRPr lang="en-US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/>
                        <a:t>$5.00 to make ad-free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$5.00</a:t>
                      </a:r>
                      <a:r>
                        <a:rPr lang="en-US" baseline="0" dirty="0" smtClean="0"/>
                        <a:t> to make ad-free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$10.00 to make ad-free</a:t>
                      </a:r>
                      <a:endParaRPr lang="en-US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/>
                        <a:t>$1.00 per song for kid’s songs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$5.00 for each new roller coaster kit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$1.00 for each new outfit</a:t>
                      </a:r>
                      <a:endParaRPr lang="en-US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/>
                        <a:t>$2.00 per</a:t>
                      </a:r>
                      <a:r>
                        <a:rPr lang="en-US" baseline="0" dirty="0" smtClean="0"/>
                        <a:t> song for current popular songs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$10.00 for a new theme park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$1.00 for each new background</a:t>
                      </a:r>
                      <a:endParaRPr lang="en-US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/>
                        <a:t>$1.00 per</a:t>
                      </a:r>
                      <a:r>
                        <a:rPr lang="en-US" baseline="0" dirty="0" smtClean="0"/>
                        <a:t> each new background image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$10.00 for faster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$2.00</a:t>
                      </a:r>
                      <a:r>
                        <a:rPr lang="en-US" baseline="0" dirty="0" smtClean="0"/>
                        <a:t> for each new superhero</a:t>
                      </a:r>
                      <a:endParaRPr lang="en-US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7824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85725c-6fad-472e-a48b-c8f76591c91b">
      <UserInfo>
        <DisplayName/>
        <AccountId xsi:nil="true"/>
        <AccountType/>
      </UserInfo>
    </SharedWithUsers>
    <Status xmlns="6f5f0874-9380-45e6-a4b7-6b39252ece02">Draft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14FA7D75A0BB4FA402BA6C268B700C" ma:contentTypeVersion="4" ma:contentTypeDescription="Create a new document." ma:contentTypeScope="" ma:versionID="a52573295eaf0909ea6942f1d6c3fce3">
  <xsd:schema xmlns:xsd="http://www.w3.org/2001/XMLSchema" xmlns:xs="http://www.w3.org/2001/XMLSchema" xmlns:p="http://schemas.microsoft.com/office/2006/metadata/properties" xmlns:ns2="6f5f0874-9380-45e6-a4b7-6b39252ece02" xmlns:ns3="f585725c-6fad-472e-a48b-c8f76591c91b" targetNamespace="http://schemas.microsoft.com/office/2006/metadata/properties" ma:root="true" ma:fieldsID="c7477185176c1264378cd2f5e178989f" ns2:_="" ns3:_="">
    <xsd:import namespace="6f5f0874-9380-45e6-a4b7-6b39252ece02"/>
    <xsd:import namespace="f585725c-6fad-472e-a48b-c8f76591c91b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f0874-9380-45e6-a4b7-6b39252ece02" elementFormDefault="qualified">
    <xsd:import namespace="http://schemas.microsoft.com/office/2006/documentManagement/types"/>
    <xsd:import namespace="http://schemas.microsoft.com/office/infopath/2007/PartnerControls"/>
    <xsd:element name="Status" ma:index="8" nillable="true" ma:displayName="Status" ma:default="Draft" ma:format="Dropdown" ma:internalName="Status">
      <xsd:simpleType>
        <xsd:restriction base="dms:Choice">
          <xsd:enumeration value="Draft"/>
          <xsd:enumeration value="Out for Review"/>
          <xsd:enumeration value="Fi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5725c-6fad-472e-a48b-c8f76591c91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297DD3-A2EA-4D53-B11C-2136071F829E}">
  <ds:schemaRefs>
    <ds:schemaRef ds:uri="f585725c-6fad-472e-a48b-c8f76591c91b"/>
    <ds:schemaRef ds:uri="http://purl.org/dc/dcmitype/"/>
    <ds:schemaRef ds:uri="http://schemas.openxmlformats.org/package/2006/metadata/core-properties"/>
    <ds:schemaRef ds:uri="6f5f0874-9380-45e6-a4b7-6b39252ece02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4D7F85-B6FE-4844-BF87-169DA4D19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5f0874-9380-45e6-a4b7-6b39252ece02"/>
    <ds:schemaRef ds:uri="f585725c-6fad-472e-a48b-c8f76591c9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A96DE8-B18F-4B6A-93E2-2A40DA566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107208</TotalTime>
  <Words>356</Words>
  <Application>Microsoft Macintosh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BankGothic Md BT</vt:lpstr>
      <vt:lpstr>Calibri</vt:lpstr>
      <vt:lpstr>Calibri Light</vt:lpstr>
      <vt:lpstr>Chalkboard</vt:lpstr>
      <vt:lpstr>Gill Sans</vt:lpstr>
      <vt:lpstr>Mangal</vt:lpstr>
      <vt:lpstr>ＭＳ Ｐゴシック</vt:lpstr>
      <vt:lpstr>Blank Presentation</vt:lpstr>
      <vt:lpstr>Custom Design</vt:lpstr>
      <vt:lpstr>Cybersecurity and Personal Finance</vt:lpstr>
      <vt:lpstr>Visual 1: Credit Card</vt:lpstr>
      <vt:lpstr>Visual 2: Pre-paid Gift Card</vt:lpstr>
      <vt:lpstr>PowerPoint Presentation</vt:lpstr>
      <vt:lpstr>Handout 2: Problem/Solution</vt:lpstr>
      <vt:lpstr>Handout 3: In-app Purchases</vt:lpstr>
    </vt:vector>
  </TitlesOfParts>
  <Company>Office 2004 Test Drive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Office 2004 Test Drive User</dc:creator>
  <cp:lastModifiedBy>Microsoft Office User</cp:lastModifiedBy>
  <cp:revision>2809</cp:revision>
  <cp:lastPrinted>2015-12-16T17:04:17Z</cp:lastPrinted>
  <dcterms:created xsi:type="dcterms:W3CDTF">2012-10-20T14:14:15Z</dcterms:created>
  <dcterms:modified xsi:type="dcterms:W3CDTF">2017-08-02T00:41:02Z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0x0101002414FA7D75A0BB4FA402BA6C268B700C</vt:lpwstr>
  </property>
  <property fmtid="{D5CDD505-2E9C-101B-9397-08002B2CF9AE}" pid="3" name="Order">
    <vt:r8>200</vt:r8>
  </property>
  <property fmtid="{D5CDD505-2E9C-101B-9397-08002B2CF9AE}" pid="4" name="_CopySource">
    <vt:lpwstr>https://council4econed.sharepoint.com/CMT/Board Meeting Feb 8, 2013 v2 njm.pptx</vt:lpwstr>
  </property>
  <property fmtid="{D5CDD505-2E9C-101B-9397-08002B2CF9AE}" pid="5" name="xd_ProgID">
    <vt:lpwstr/>
  </property>
  <property fmtid="{D5CDD505-2E9C-101B-9397-08002B2CF9AE}" pid="6" name="TemplateUrl">
    <vt:lpwstr/>
  </property>
</Properties>
</file>