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2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9" r:id="rId7"/>
    <p:sldId id="260" r:id="rId8"/>
    <p:sldId id="262" r:id="rId9"/>
    <p:sldId id="264" r:id="rId10"/>
    <p:sldId id="266" r:id="rId11"/>
    <p:sldId id="263" r:id="rId12"/>
    <p:sldId id="265" r:id="rId13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vy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602"/>
    <a:srgbClr val="1578BC"/>
    <a:srgbClr val="FFFF66"/>
    <a:srgbClr val="CC66FF"/>
    <a:srgbClr val="CCFFCC"/>
    <a:srgbClr val="CCFF99"/>
    <a:srgbClr val="FFCCFF"/>
    <a:srgbClr val="FF99FF"/>
    <a:srgbClr val="92D050"/>
    <a:srgbClr val="6EA9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1" autoAdjust="0"/>
    <p:restoredTop sz="84548" autoAdjust="0"/>
  </p:normalViewPr>
  <p:slideViewPr>
    <p:cSldViewPr>
      <p:cViewPr varScale="1">
        <p:scale>
          <a:sx n="41" d="100"/>
          <a:sy n="41" d="100"/>
        </p:scale>
        <p:origin x="200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08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2" y="642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71" y="0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5B415-68C8-4A58-B2FB-027E28498B27}" type="datetime1">
              <a:rPr lang="en-US"/>
              <a:pPr/>
              <a:t>7/4/17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3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71" y="8842033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E3D93-84EA-4E8B-BF2A-F31F2C855D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4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7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8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31D1C9-99ED-4BAE-B0EB-0468EAB041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7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990600" y="22860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90600" y="36576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004A80"/>
                </a:solidFill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Module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1144588"/>
            <a:ext cx="4086225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3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1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5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2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10.30.2015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FEBA4D8-2E47-4345-BA21-5CD61A5A0BB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None/>
              <a:defRPr sz="24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182880" indent="-374904" algn="l">
              <a:buClr>
                <a:srgbClr val="004A80"/>
              </a:buClr>
              <a:buFont typeface="BankGothic Md BT"/>
              <a:buChar char="»"/>
              <a:defRPr sz="24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0AAD9021-A74D-4FF0-868C-40F10C5CABE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Money and Elections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800">
                <a:latin typeface="Gill Sans"/>
                <a:cs typeface="Gill Sans"/>
              </a:defRPr>
            </a:lvl3pPr>
            <a:lvl4pPr>
              <a:defRPr sz="1800">
                <a:latin typeface="Gill Sans"/>
                <a:cs typeface="Gill Sans"/>
              </a:defRPr>
            </a:lvl4pPr>
            <a:lvl5pPr>
              <a:defRPr sz="1800"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609600" y="64008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162800" y="6553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EBAAD4B-9DCB-4A12-AD43-92C60FC437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</a:defRPr>
            </a:lvl1pPr>
          </a:lstStyle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10.30.2015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4" r:id="rId3"/>
    <p:sldLayoutId id="2147483678" r:id="rId4"/>
    <p:sldLayoutId id="2147483679" r:id="rId5"/>
    <p:sldLayoutId id="2147483680" r:id="rId6"/>
    <p:sldLayoutId id="2147483681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/>
          <a:ea typeface="ＭＳ Ｐゴシック" charset="-128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1793-7E79-45E4-9D23-AD39533D5127}" type="datetimeFigureOut">
              <a:rPr lang="en-US" smtClean="0"/>
              <a:t>7/4/17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90600" y="2286000"/>
            <a:ext cx="7086600" cy="841375"/>
          </a:xfrm>
        </p:spPr>
        <p:txBody>
          <a:bodyPr/>
          <a:lstStyle/>
          <a:p>
            <a:r>
              <a:rPr lang="en-US" smtClean="0"/>
              <a:t>Cybersecurity and Economics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25647" y="4038600"/>
            <a:ext cx="600735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/>
              <a:t>Goldi</a:t>
            </a:r>
            <a:r>
              <a:rPr lang="en-US" sz="3200" dirty="0" smtClean="0"/>
              <a:t> and the Three Passwords</a:t>
            </a:r>
          </a:p>
          <a:p>
            <a:pPr algn="ctr"/>
            <a:r>
              <a:rPr lang="en-US" smtClean="0"/>
              <a:t>Lesson Slides</a:t>
            </a:r>
            <a:endParaRPr lang="en-US" dirty="0" smtClean="0"/>
          </a:p>
          <a:p>
            <a:pPr algn="ctr"/>
            <a:r>
              <a:rPr lang="en-US" dirty="0" smtClean="0"/>
              <a:t>By:</a:t>
            </a:r>
          </a:p>
          <a:p>
            <a:pPr algn="ctr"/>
            <a:r>
              <a:rPr lang="en-US" dirty="0" smtClean="0"/>
              <a:t>Deborah </a:t>
            </a:r>
            <a:r>
              <a:rPr lang="en-US" dirty="0" err="1" smtClean="0"/>
              <a:t>Kozdras</a:t>
            </a:r>
            <a:r>
              <a:rPr lang="en-US" dirty="0" smtClean="0"/>
              <a:t>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1: Image of a 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 descr="Untitled 1:private:var:folders:6t:79wn2mm56817357c52bvdnm40000gn:T:TemporaryItems:1-1243351895AfL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327" y="1451927"/>
            <a:ext cx="5935345" cy="3954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62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2: Email Log 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5346700" cy="3331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6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289859"/>
              </p:ext>
            </p:extLst>
          </p:nvPr>
        </p:nvGraphicFramePr>
        <p:xfrm>
          <a:off x="1028700" y="1752600"/>
          <a:ext cx="7086600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a too-easy</a:t>
                      </a:r>
                      <a:r>
                        <a:rPr lang="en-US" baseline="0" dirty="0" smtClean="0"/>
                        <a:t> password?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a just-right password?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a too-hard</a:t>
                      </a:r>
                      <a:r>
                        <a:rPr lang="en-US" baseline="0" dirty="0" smtClean="0"/>
                        <a:t> password?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 dirty="0" smtClean="0"/>
              <a:t>Handout 1: </a:t>
            </a:r>
            <a:br>
              <a:rPr lang="en-US" dirty="0" smtClean="0"/>
            </a:br>
            <a:r>
              <a:rPr lang="en-US" dirty="0" smtClean="0"/>
              <a:t>Password Graphic Organizer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284018" y="1786586"/>
            <a:ext cx="4267200" cy="598487"/>
          </a:xfrm>
        </p:spPr>
        <p:txBody>
          <a:bodyPr/>
          <a:lstStyle/>
          <a:p>
            <a:r>
              <a:rPr lang="en-US" dirty="0" smtClean="0"/>
              <a:t>Password Do’s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282430" y="2590800"/>
            <a:ext cx="4268788" cy="228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At least </a:t>
            </a:r>
            <a:r>
              <a:rPr lang="en-US" dirty="0"/>
              <a:t>eight characters</a:t>
            </a:r>
          </a:p>
          <a:p>
            <a:pPr lvl="0"/>
            <a:r>
              <a:rPr lang="en-US" dirty="0"/>
              <a:t>Use upper- and lower-case letters</a:t>
            </a:r>
          </a:p>
          <a:p>
            <a:pPr lvl="0"/>
            <a:r>
              <a:rPr lang="en-US" dirty="0"/>
              <a:t>Use numbers and symbols (&amp;%$#)</a:t>
            </a:r>
          </a:p>
          <a:p>
            <a:pPr lvl="0"/>
            <a:r>
              <a:rPr lang="en-US" dirty="0" smtClean="0"/>
              <a:t>Change passwords regularly</a:t>
            </a:r>
            <a:endParaRPr lang="en-US" dirty="0"/>
          </a:p>
          <a:p>
            <a:pPr lvl="0"/>
            <a:r>
              <a:rPr lang="en-US" dirty="0" smtClean="0"/>
              <a:t>Should only be </a:t>
            </a:r>
            <a:r>
              <a:rPr lang="en-US" dirty="0"/>
              <a:t>shared with a parent or guardian in case you </a:t>
            </a:r>
            <a:r>
              <a:rPr lang="en-US" dirty="0" smtClean="0"/>
              <a:t>forget it.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4704010" y="2590800"/>
            <a:ext cx="4191000" cy="228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Don’t use your email address</a:t>
            </a:r>
            <a:endParaRPr lang="en-US" dirty="0"/>
          </a:p>
          <a:p>
            <a:pPr lvl="0"/>
            <a:r>
              <a:rPr lang="en-US" dirty="0" smtClean="0"/>
              <a:t>Don’t </a:t>
            </a:r>
            <a:r>
              <a:rPr lang="en-US" dirty="0"/>
              <a:t>use private information</a:t>
            </a:r>
          </a:p>
          <a:p>
            <a:pPr lvl="0"/>
            <a:r>
              <a:rPr lang="en-US" dirty="0"/>
              <a:t>Should not be the same on all sites</a:t>
            </a:r>
          </a:p>
          <a:p>
            <a:pPr lvl="0"/>
            <a:r>
              <a:rPr lang="en-US" dirty="0"/>
              <a:t>Don’t share with friends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3"/>
          </p:nvPr>
        </p:nvSpPr>
        <p:spPr>
          <a:xfrm>
            <a:off x="4704010" y="1786587"/>
            <a:ext cx="4267200" cy="598487"/>
          </a:xfrm>
        </p:spPr>
        <p:txBody>
          <a:bodyPr/>
          <a:lstStyle/>
          <a:p>
            <a:r>
              <a:rPr lang="en-US" dirty="0" smtClean="0"/>
              <a:t>Password Don’ts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dirty="0" smtClean="0"/>
              <a:t>Handout </a:t>
            </a:r>
            <a:r>
              <a:rPr lang="en-US" dirty="0"/>
              <a:t>2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Baby Bear’s Suggestions for Just-Right Passwords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905000" y="3962400"/>
            <a:ext cx="4267200" cy="41798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228600" y="4114800"/>
            <a:ext cx="8686800" cy="220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Gill Sans"/>
                <a:ea typeface="ＭＳ Ｐゴシック" charset="-128"/>
                <a:cs typeface="Gill San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Stronger Passwords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137160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Adding </a:t>
            </a:r>
            <a:r>
              <a:rPr lang="en-US" dirty="0" smtClean="0"/>
              <a:t>new </a:t>
            </a:r>
            <a:r>
              <a:rPr lang="en-US" dirty="0"/>
              <a:t>values can make your password much </a:t>
            </a:r>
            <a:r>
              <a:rPr lang="en-US" dirty="0" smtClean="0"/>
              <a:t>stronger. See </a:t>
            </a:r>
            <a:r>
              <a:rPr lang="en-US" dirty="0"/>
              <a:t>how long the time to guess </a:t>
            </a:r>
            <a:r>
              <a:rPr lang="en-US" dirty="0" err="1"/>
              <a:t>Goldi’s</a:t>
            </a:r>
            <a:r>
              <a:rPr lang="en-US" dirty="0"/>
              <a:t> password can be just by adding more characters, or numbers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Goldi</a:t>
            </a:r>
            <a:r>
              <a:rPr lang="en-US" dirty="0"/>
              <a:t> – 26 Seconds</a:t>
            </a:r>
          </a:p>
          <a:p>
            <a:r>
              <a:rPr lang="en-US" dirty="0" err="1"/>
              <a:t>GoldiPlays</a:t>
            </a:r>
            <a:r>
              <a:rPr lang="en-US" dirty="0"/>
              <a:t> – 300 Years</a:t>
            </a:r>
          </a:p>
          <a:p>
            <a:r>
              <a:rPr lang="en-US" dirty="0" err="1"/>
              <a:t>GoldiPlays</a:t>
            </a:r>
            <a:r>
              <a:rPr lang="en-US" dirty="0"/>
              <a:t>! – 6,000 years</a:t>
            </a:r>
          </a:p>
          <a:p>
            <a:r>
              <a:rPr lang="en-US" dirty="0"/>
              <a:t>GoldiPlays!Hockey5 – Over a Million Years</a:t>
            </a:r>
          </a:p>
        </p:txBody>
      </p:sp>
    </p:spTree>
    <p:extLst>
      <p:ext uri="{BB962C8B-B14F-4D97-AF65-F5344CB8AC3E}">
        <p14:creationId xmlns:p14="http://schemas.microsoft.com/office/powerpoint/2010/main" val="354412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Handout 3: </a:t>
            </a:r>
            <a:br>
              <a:rPr lang="en-US" dirty="0" smtClean="0"/>
            </a:br>
            <a:r>
              <a:rPr lang="en-US" dirty="0" smtClean="0"/>
              <a:t>Instructions for a Public Service Announcement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dirty="0"/>
              <a:t>Who are you? (Use a name that reflects what you are doing) </a:t>
            </a:r>
            <a:r>
              <a:rPr lang="en-US" dirty="0" smtClean="0"/>
              <a:t>_______________________________________________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are here to tell you about: </a:t>
            </a:r>
            <a:r>
              <a:rPr lang="en-US" dirty="0" smtClean="0"/>
              <a:t>_______________________________________________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Why </a:t>
            </a:r>
            <a:r>
              <a:rPr lang="en-US" dirty="0"/>
              <a:t>should you create strong passwords? (Discuss: costs, benefits, and risks in your statement)  </a:t>
            </a:r>
            <a:r>
              <a:rPr lang="en-US" dirty="0" smtClean="0"/>
              <a:t>____________________________________________________________________________________________________________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Here </a:t>
            </a:r>
            <a:r>
              <a:rPr lang="en-US" dirty="0"/>
              <a:t>are some </a:t>
            </a:r>
            <a:r>
              <a:rPr lang="en-US" dirty="0" smtClean="0"/>
              <a:t>tips for creating good passwords: </a:t>
            </a:r>
            <a:r>
              <a:rPr lang="en-US" dirty="0"/>
              <a:t>(each student provides one tip)</a:t>
            </a:r>
            <a:endParaRPr lang="en-US" sz="1400" dirty="0"/>
          </a:p>
          <a:p>
            <a:pPr lvl="2"/>
            <a:r>
              <a:rPr lang="en-US" dirty="0"/>
              <a:t>____________________________________</a:t>
            </a:r>
            <a:endParaRPr lang="en-US" sz="1400" dirty="0"/>
          </a:p>
          <a:p>
            <a:pPr lvl="2"/>
            <a:r>
              <a:rPr lang="en-US" dirty="0" smtClean="0"/>
              <a:t>____________________________________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So </a:t>
            </a:r>
            <a:r>
              <a:rPr lang="en-US" dirty="0"/>
              <a:t>remember: (end with a short slogan or saying) _________________________________________________.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sz="1800" dirty="0"/>
              <a:t>You are a consulting company providing information to others about the importance of creating good passwords. </a:t>
            </a:r>
          </a:p>
        </p:txBody>
      </p:sp>
    </p:spTree>
    <p:extLst>
      <p:ext uri="{BB962C8B-B14F-4D97-AF65-F5344CB8AC3E}">
        <p14:creationId xmlns:p14="http://schemas.microsoft.com/office/powerpoint/2010/main" val="110318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305800" cy="3733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Mnemonic password </a:t>
            </a:r>
            <a:r>
              <a:rPr lang="en-US" dirty="0">
                <a:solidFill>
                  <a:schemeClr val="tx1"/>
                </a:solidFill>
              </a:rPr>
              <a:t>is created when you create a sentence and use the first letter of every word and include number words as characters.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example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My </a:t>
            </a:r>
            <a:r>
              <a:rPr lang="en-US" dirty="0">
                <a:solidFill>
                  <a:schemeClr val="tx1"/>
                </a:solidFill>
              </a:rPr>
              <a:t>Friend Jane Eats 2 Apples Every Day To Stay Very Healthy! = MFJE2AEDTSVH!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Mnemonic Passwords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EBAAD4B-9DCB-4A12-AD43-92C60FC437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Goldilocks and the Three Passwords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278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14FA7D75A0BB4FA402BA6C268B700C" ma:contentTypeVersion="4" ma:contentTypeDescription="Create a new document." ma:contentTypeScope="" ma:versionID="a52573295eaf0909ea6942f1d6c3fce3">
  <xsd:schema xmlns:xsd="http://www.w3.org/2001/XMLSchema" xmlns:xs="http://www.w3.org/2001/XMLSchema" xmlns:p="http://schemas.microsoft.com/office/2006/metadata/properties" xmlns:ns2="6f5f0874-9380-45e6-a4b7-6b39252ece02" xmlns:ns3="f585725c-6fad-472e-a48b-c8f76591c91b" targetNamespace="http://schemas.microsoft.com/office/2006/metadata/properties" ma:root="true" ma:fieldsID="c7477185176c1264378cd2f5e178989f" ns2:_="" ns3:_="">
    <xsd:import namespace="6f5f0874-9380-45e6-a4b7-6b39252ece02"/>
    <xsd:import namespace="f585725c-6fad-472e-a48b-c8f76591c91b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f0874-9380-45e6-a4b7-6b39252ece02" elementFormDefault="qualified">
    <xsd:import namespace="http://schemas.microsoft.com/office/2006/documentManagement/types"/>
    <xsd:import namespace="http://schemas.microsoft.com/office/infopath/2007/PartnerControls"/>
    <xsd:element name="Status" ma:index="8" nillable="true" ma:displayName="Status" ma:default="Draft" ma:format="Dropdown" ma:internalName="Status">
      <xsd:simpleType>
        <xsd:restriction base="dms:Choice">
          <xsd:enumeration value="Draft"/>
          <xsd:enumeration value="Out for Review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5725c-6fad-472e-a48b-c8f76591c91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85725c-6fad-472e-a48b-c8f76591c91b">
      <UserInfo>
        <DisplayName/>
        <AccountId xsi:nil="true"/>
        <AccountType/>
      </UserInfo>
    </SharedWithUsers>
    <Status xmlns="6f5f0874-9380-45e6-a4b7-6b39252ece02">Draft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4D7F85-B6FE-4844-BF87-169DA4D1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f0874-9380-45e6-a4b7-6b39252ece02"/>
    <ds:schemaRef ds:uri="f585725c-6fad-472e-a48b-c8f76591c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297DD3-A2EA-4D53-B11C-2136071F829E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f585725c-6fad-472e-a48b-c8f76591c91b"/>
    <ds:schemaRef ds:uri="http://schemas.microsoft.com/office/infopath/2007/PartnerControls"/>
    <ds:schemaRef ds:uri="http://purl.org/dc/elements/1.1/"/>
    <ds:schemaRef ds:uri="6f5f0874-9380-45e6-a4b7-6b39252ece0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A96DE8-B18F-4B6A-93E2-2A40DA566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106309</TotalTime>
  <Words>355</Words>
  <Application>Microsoft Macintosh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BankGothic Md BT</vt:lpstr>
      <vt:lpstr>Calibri</vt:lpstr>
      <vt:lpstr>Calibri Light</vt:lpstr>
      <vt:lpstr>Gill Sans</vt:lpstr>
      <vt:lpstr>ＭＳ Ｐゴシック</vt:lpstr>
      <vt:lpstr>Arial</vt:lpstr>
      <vt:lpstr>Blank Presentation</vt:lpstr>
      <vt:lpstr>Custom Design</vt:lpstr>
      <vt:lpstr>Cybersecurity and Economics</vt:lpstr>
      <vt:lpstr>Visual 1: Image of a Lock</vt:lpstr>
      <vt:lpstr>Visual 2: Email Log In</vt:lpstr>
      <vt:lpstr>Handout 1:  Password Graphic Organizer</vt:lpstr>
      <vt:lpstr>Handout 2:  Baby Bear’s Suggestions for Just-Right Passwords</vt:lpstr>
      <vt:lpstr>Making Stronger Passwords</vt:lpstr>
      <vt:lpstr>Handout 3:  Instructions for a Public Service Announcement</vt:lpstr>
      <vt:lpstr>Visual 3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Office 2004 Test Drive User</dc:creator>
  <cp:lastModifiedBy>Microsoft Office User</cp:lastModifiedBy>
  <cp:revision>2815</cp:revision>
  <cp:lastPrinted>2015-12-16T17:04:17Z</cp:lastPrinted>
  <dcterms:created xsi:type="dcterms:W3CDTF">2012-10-20T14:14:15Z</dcterms:created>
  <dcterms:modified xsi:type="dcterms:W3CDTF">2017-07-04T20:15:46Z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0x0101002414FA7D75A0BB4FA402BA6C268B700C</vt:lpwstr>
  </property>
  <property fmtid="{D5CDD505-2E9C-101B-9397-08002B2CF9AE}" pid="3" name="Order">
    <vt:r8>200</vt:r8>
  </property>
  <property fmtid="{D5CDD505-2E9C-101B-9397-08002B2CF9AE}" pid="4" name="_CopySource">
    <vt:lpwstr>https://council4econed.sharepoint.com/CMT/Board Meeting Feb 8, 2013 v2 njm.pptx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