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82" r:id="rId5"/>
  </p:sldMasterIdLst>
  <p:notesMasterIdLst>
    <p:notesMasterId r:id="rId30"/>
  </p:notesMasterIdLst>
  <p:handoutMasterIdLst>
    <p:handoutMasterId r:id="rId31"/>
  </p:handoutMasterIdLst>
  <p:sldIdLst>
    <p:sldId id="256" r:id="rId6"/>
    <p:sldId id="259" r:id="rId7"/>
    <p:sldId id="266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evy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602"/>
    <a:srgbClr val="1578BC"/>
    <a:srgbClr val="FFFF66"/>
    <a:srgbClr val="CC66FF"/>
    <a:srgbClr val="CCFFCC"/>
    <a:srgbClr val="CCFF99"/>
    <a:srgbClr val="FFCCFF"/>
    <a:srgbClr val="FF99FF"/>
    <a:srgbClr val="92D050"/>
    <a:srgbClr val="6EA9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1" autoAdjust="0"/>
    <p:restoredTop sz="84561" autoAdjust="0"/>
  </p:normalViewPr>
  <p:slideViewPr>
    <p:cSldViewPr>
      <p:cViewPr varScale="1">
        <p:scale>
          <a:sx n="92" d="100"/>
          <a:sy n="92" d="100"/>
        </p:scale>
        <p:origin x="16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008"/>
    </p:cViewPr>
  </p:outlin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2" y="-468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commentAuthors" Target="commentAuthor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71" y="0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E5B415-68C8-4A58-B2FB-027E28498B27}" type="datetime1">
              <a:rPr lang="en-US"/>
              <a:pPr/>
              <a:t>6/10/17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033"/>
            <a:ext cx="3013763" cy="465455"/>
          </a:xfrm>
          <a:prstGeom prst="rect">
            <a:avLst/>
          </a:prstGeom>
        </p:spPr>
        <p:txBody>
          <a:bodyPr vert="horz" lIns="91660" tIns="45830" rIns="91660" bIns="45830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71" y="8842033"/>
            <a:ext cx="3013763" cy="465455"/>
          </a:xfrm>
          <a:prstGeom prst="rect">
            <a:avLst/>
          </a:prstGeom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EE3D93-84EA-4E8B-BF2A-F31F2C855D6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47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8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6913"/>
            <a:ext cx="4657725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7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8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60" tIns="45830" rIns="91660" bIns="4583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31D1C9-99ED-4BAE-B0EB-0468EAB0416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7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89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511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936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2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01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9845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89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0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80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870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72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016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613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960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463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71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99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41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122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11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43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31D1C9-99ED-4BAE-B0EB-0468EAB041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2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990600" y="22860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990600" y="3657600"/>
            <a:ext cx="71628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28699" y="2381833"/>
            <a:ext cx="7086600" cy="841375"/>
          </a:xfrm>
          <a:prstGeom prst="rect">
            <a:avLst/>
          </a:prstGeom>
        </p:spPr>
        <p:txBody>
          <a:bodyPr/>
          <a:lstStyle>
            <a:lvl1pPr algn="ctr">
              <a:defRPr sz="4000" b="1" baseline="0">
                <a:solidFill>
                  <a:srgbClr val="004A80"/>
                </a:solidFill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Cybersecurity and Personal Finance: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1144588"/>
            <a:ext cx="4086225" cy="9906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1066800" y="4181083"/>
            <a:ext cx="708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Identity Theft</a:t>
            </a:r>
            <a:r>
              <a:rPr lang="en-US" sz="3200" b="1" baseline="0" dirty="0" smtClean="0"/>
              <a:t> by </a:t>
            </a:r>
            <a:br>
              <a:rPr lang="en-US" sz="3200" b="1" baseline="0" dirty="0" smtClean="0"/>
            </a:br>
            <a:r>
              <a:rPr lang="en-US" sz="3200" b="1" baseline="0" dirty="0" smtClean="0"/>
              <a:t>Sue Lynn </a:t>
            </a:r>
            <a:r>
              <a:rPr lang="en-US" sz="3200" b="1" baseline="0" dirty="0" err="1" smtClean="0"/>
              <a:t>Sasser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14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03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1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2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435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85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2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1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Char char="•"/>
              <a:defRPr sz="18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0" indent="-365760" algn="l">
              <a:buClr>
                <a:srgbClr val="004A80"/>
              </a:buClr>
              <a:buFont typeface="BankGothic Md BT"/>
              <a:buChar char="»"/>
              <a:defRPr sz="18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Lesson Title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65532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CEE Board Meeting - Confidential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10.30.2015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o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</p:spPr>
        <p:txBody>
          <a:bodyPr anchor="ctr"/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36A2A04-44CB-4FD5-A22C-EC7DA5CF840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EconEdLink Teacher Webinar: Children’s Literature &amp; Economics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nopoly Cards w/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1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3" name="Rectangle 12"/>
          <p:cNvSpPr/>
          <p:nvPr userDrawn="1"/>
        </p:nvSpPr>
        <p:spPr bwMode="auto"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600">
                <a:latin typeface="Gill Sans"/>
                <a:cs typeface="Gill Sans"/>
              </a:defRPr>
            </a:lvl3pPr>
            <a:lvl4pPr>
              <a:defRPr sz="1400">
                <a:latin typeface="Gill Sans"/>
                <a:cs typeface="Gill Sans"/>
              </a:defRPr>
            </a:lvl4pPr>
            <a:lvl5pPr>
              <a:defRPr sz="1200">
                <a:latin typeface="Gill Sans"/>
                <a:cs typeface="Gill San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0">
                <a:solidFill>
                  <a:schemeClr val="bg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FEBA4D8-2E47-4345-BA21-5CD61A5A0BBD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EconEdLink Teacher Webinar: Children’s Literature &amp; Economics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</p:spPr>
        <p:txBody>
          <a:bodyPr lIns="91440" rIns="91440"/>
          <a:lstStyle>
            <a:lvl1pPr>
              <a:buFont typeface="Arial"/>
              <a:buNone/>
              <a:defRPr sz="2400">
                <a:solidFill>
                  <a:srgbClr val="6EA92C"/>
                </a:solidFill>
                <a:latin typeface="Gill Sans"/>
                <a:cs typeface="Gill Sans"/>
              </a:defRPr>
            </a:lvl1pPr>
            <a:lvl2pPr marL="182880" indent="-374904" algn="l">
              <a:buClr>
                <a:srgbClr val="004A80"/>
              </a:buClr>
              <a:buFont typeface="BankGothic Md BT"/>
              <a:buChar char="»"/>
              <a:defRPr sz="2400">
                <a:solidFill>
                  <a:srgbClr val="004A80"/>
                </a:solidFill>
                <a:latin typeface="Gill Sans"/>
                <a:cs typeface="Gill Sans"/>
              </a:defRPr>
            </a:lvl2pPr>
            <a:lvl3pPr>
              <a:defRPr>
                <a:solidFill>
                  <a:srgbClr val="6EA92C"/>
                </a:solidFill>
                <a:latin typeface="Gill Sans"/>
                <a:cs typeface="Gill Sans"/>
              </a:defRPr>
            </a:lvl3pPr>
            <a:lvl4pPr>
              <a:defRPr>
                <a:solidFill>
                  <a:srgbClr val="6EA92C"/>
                </a:solidFill>
                <a:latin typeface="Gill Sans"/>
                <a:cs typeface="Gill Sans"/>
              </a:defRPr>
            </a:lvl4pPr>
            <a:lvl5pPr>
              <a:defRPr>
                <a:solidFill>
                  <a:srgbClr val="6EA92C"/>
                </a:solidFill>
                <a:latin typeface="Gill Sans"/>
                <a:cs typeface="Gill Sans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848600" y="6248400"/>
            <a:ext cx="609600" cy="457200"/>
          </a:xfrm>
        </p:spPr>
        <p:txBody>
          <a:bodyPr/>
          <a:lstStyle>
            <a:lvl1pPr>
              <a:defRPr/>
            </a:lvl1pPr>
          </a:lstStyle>
          <a:p>
            <a:fld id="{0AAD9021-A74D-4FF0-868C-40F10C5CABE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755945" y="63246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Money and Elections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457200" y="1219200"/>
            <a:ext cx="8229600" cy="0"/>
          </a:xfrm>
          <a:prstGeom prst="line">
            <a:avLst/>
          </a:prstGeom>
          <a:noFill/>
          <a:ln w="15875">
            <a:solidFill>
              <a:srgbClr val="C0C0C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cs typeface="ＭＳ Ｐゴシック" charset="-128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</p:spPr>
        <p:txBody>
          <a:bodyPr vert="horz" anchor="t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0">
                <a:solidFill>
                  <a:schemeClr val="tx1"/>
                </a:solidFill>
                <a:latin typeface="Gill Sans"/>
                <a:cs typeface="Gill San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Gill Sans"/>
                <a:cs typeface="Gill Sans"/>
              </a:defRPr>
            </a:lvl1pPr>
            <a:lvl2pPr>
              <a:defRPr sz="1800">
                <a:latin typeface="Gill Sans"/>
                <a:cs typeface="Gill Sans"/>
              </a:defRPr>
            </a:lvl2pPr>
            <a:lvl3pPr>
              <a:defRPr sz="1800">
                <a:latin typeface="Gill Sans"/>
                <a:cs typeface="Gill Sans"/>
              </a:defRPr>
            </a:lvl3pPr>
            <a:lvl4pPr>
              <a:defRPr sz="1800">
                <a:latin typeface="Gill Sans"/>
                <a:cs typeface="Gill Sans"/>
              </a:defRPr>
            </a:lvl4pPr>
            <a:lvl5pPr>
              <a:defRPr sz="1800">
                <a:latin typeface="Gill Sans"/>
                <a:cs typeface="Gill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>
          <a:xfrm>
            <a:off x="609600" y="6400800"/>
            <a:ext cx="7896131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 dirty="0" smtClean="0"/>
              <a:t>Lesson Title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7162800" y="65532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EBAAD4B-9DCB-4A12-AD43-92C60FC43709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362" y="609600"/>
            <a:ext cx="220027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3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1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ill Sans" charset="0"/>
                <a:cs typeface="ＭＳ Ｐゴシック" charset="-128"/>
              </a:defRPr>
            </a:lvl1pPr>
          </a:lstStyle>
          <a:p>
            <a:pPr>
              <a:defRPr/>
            </a:pPr>
            <a:r>
              <a:rPr lang="en-US" smtClean="0"/>
              <a:t>CEE Board Meeting - Confidential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charset="0"/>
              </a:defRPr>
            </a:lvl1pPr>
          </a:lstStyle>
          <a:p>
            <a:fld id="{60921177-3047-4604-B14F-505EA243D6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10.30.2015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94" r:id="rId3"/>
    <p:sldLayoutId id="2147483678" r:id="rId4"/>
    <p:sldLayoutId id="2147483679" r:id="rId5"/>
    <p:sldLayoutId id="2147483680" r:id="rId6"/>
    <p:sldLayoutId id="2147483681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/>
          <a:ea typeface="ＭＳ Ｐゴシック" charset="-128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4A80"/>
          </a:solidFill>
          <a:latin typeface="Gill Sans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A1793-7E79-45E4-9D23-AD39533D5127}" type="datetimeFigureOut">
              <a:rPr lang="en-US" smtClean="0"/>
              <a:t>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9695-8517-4318-9952-3DDF4D4F8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www.youtube.com/watch?v=PWJMMIwjWYE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www.netsmartz.org/NetSmartzKids/PasswordRap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143000" y="2362200"/>
            <a:ext cx="7086600" cy="841375"/>
          </a:xfrm>
        </p:spPr>
        <p:txBody>
          <a:bodyPr/>
          <a:lstStyle/>
          <a:p>
            <a:r>
              <a:rPr lang="en-US" dirty="0" smtClean="0"/>
              <a:t>Cybersecurity and 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9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Identity Theft and Fraud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43791" y="1371600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theft and fraud are very similar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Personal information is stolen, such as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Name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Social Security Number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Address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Phone number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Bank account number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Credit card number</a:t>
            </a:r>
          </a:p>
          <a:p>
            <a:pPr lvl="3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Password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stolen information is then used to buy things, leaving you to pay the bills or to prove you did not buy them</a:t>
            </a:r>
          </a:p>
          <a:p>
            <a:pPr marL="685800" lvl="2" indent="0">
              <a:buNone/>
            </a:pPr>
            <a:endParaRPr lang="en-US" dirty="0"/>
          </a:p>
          <a:p>
            <a:pPr marL="6858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5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/>
          <a:lstStyle/>
          <a:p>
            <a:r>
              <a:rPr lang="en-US" sz="2800" dirty="0"/>
              <a:t>Identity Theft and Fraud (continued)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if Johnny stole Malia’s credit card number and purchased new clothes for the awards ceremony?</a:t>
            </a:r>
          </a:p>
          <a:p>
            <a:pPr lvl="2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Malia would have to prove he did it or pay the bill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Being a victim of identity theft or fraud is much more serious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than just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having someone steal your essay.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theft can create very difficult situations for the victim to resolve.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Why is identity theft growing?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Electronic access to databases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Tossing paper with personal information into the trash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Online access for individuals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Social media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Chat rooms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Emails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Online surveys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2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Potential Sources of Identity Theft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Posting personal information on social media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Giving out personal information in a chatroom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Responding to emails asking for personal information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Answering online surveys that require personal information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Others???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4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476" y="609600"/>
            <a:ext cx="8229600" cy="609600"/>
          </a:xfrm>
        </p:spPr>
        <p:txBody>
          <a:bodyPr/>
          <a:lstStyle/>
          <a:p>
            <a:r>
              <a:rPr lang="en-US" sz="2800" dirty="0"/>
              <a:t>Even cell phones</a:t>
            </a:r>
            <a:r>
              <a:rPr lang="en-US" sz="2800" dirty="0" smtClean="0"/>
              <a:t>!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People store important information on cell phones and tablets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not protected, someone can easily access that information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Protect cell phone and other electronic devices</a:t>
            </a:r>
          </a:p>
        </p:txBody>
      </p:sp>
    </p:spTree>
    <p:extLst>
      <p:ext uri="{BB962C8B-B14F-4D97-AF65-F5344CB8AC3E}">
        <p14:creationId xmlns:p14="http://schemas.microsoft.com/office/powerpoint/2010/main" val="2161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Remember…….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Protecting personal information is important, even if you do not have a bank account or a credit card.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Someone can still steal your identity and use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22476" y="3276600"/>
            <a:ext cx="8229600" cy="609600"/>
          </a:xfrm>
        </p:spPr>
        <p:txBody>
          <a:bodyPr/>
          <a:lstStyle/>
          <a:p>
            <a:pPr algn="ctr"/>
            <a:r>
              <a:rPr lang="en-US" dirty="0"/>
              <a:t>Activity #1</a:t>
            </a:r>
          </a:p>
        </p:txBody>
      </p:sp>
    </p:spTree>
    <p:extLst>
      <p:ext uri="{BB962C8B-B14F-4D97-AF65-F5344CB8AC3E}">
        <p14:creationId xmlns:p14="http://schemas.microsoft.com/office/powerpoint/2010/main" val="118714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Identity Theft and Credit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Have you ever loaned money to a friend who did not repay you?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did it make you feel?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if you found out that friend had borrowed from several others in class and did not repay them either?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Would you want to loan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friend more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money?</a:t>
            </a:r>
          </a:p>
        </p:txBody>
      </p:sp>
    </p:spTree>
    <p:extLst>
      <p:ext uri="{BB962C8B-B14F-4D97-AF65-F5344CB8AC3E}">
        <p14:creationId xmlns:p14="http://schemas.microsoft.com/office/powerpoint/2010/main" val="15160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Theft and Credit (continued)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99209" y="1371600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Failing to repay your friends gives them a bad impression of you.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also want to know if you repay your bills when you ask to borrow money from them.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Credit History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Credit cards are an easy way to get credit.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With credit cards, you can buy today and pay for things later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would you think if someone used your credit card to make purchases?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would you think if someone got a credit card in your name and you did not even know about it?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2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476" y="533400"/>
            <a:ext cx="8229600" cy="914400"/>
          </a:xfrm>
        </p:spPr>
        <p:txBody>
          <a:bodyPr/>
          <a:lstStyle/>
          <a:p>
            <a:r>
              <a:rPr lang="en-US" sz="2800" dirty="0"/>
              <a:t>Identity Theft and Credit (continued)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would you feel if someone used your credit card to make purchases?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would you feel if someone got a credit card in your name and you did not even know about it – and made purchases?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Both are examples of identity theft.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both examples, you must prove it was not you who made those purchases.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If you cannot prove it, then you are responsible for paying the bills!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81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476" y="685800"/>
            <a:ext cx="8229600" cy="609600"/>
          </a:xfrm>
        </p:spPr>
        <p:txBody>
          <a:bodyPr/>
          <a:lstStyle/>
          <a:p>
            <a:r>
              <a:rPr lang="en-US" sz="2800" dirty="0"/>
              <a:t>Lesson Objectives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55945" y="1676400"/>
            <a:ext cx="7759405" cy="2441575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Recognize the importance of protecting yourself from identity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theft.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Determine the relationship between identity theft and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fraud.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Explain the history and the role of Social Security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Numbers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identity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theft.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Apply the concept of identity theft to the use of credit cards and other personal information such as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Social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ecurity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umbers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and passwords.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Discuss how to protect yourself from identity theft.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2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Identity Theft and Bank Account Numbers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Bank Account Numbers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Issued by a bank when you open an account</a:t>
            </a:r>
          </a:p>
          <a:p>
            <a:pPr lvl="3">
              <a:buFont typeface="Wingdings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Checking Account</a:t>
            </a:r>
          </a:p>
          <a:p>
            <a:pPr lvl="3">
              <a:buFont typeface="Wingdings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Savings Account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Unique to you and to your account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Provides you and only you access to your money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4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sz="2800" dirty="0"/>
              <a:t>dentity Theft and Social Security Numbers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Social Security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Number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Issued by the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Federal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overnment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Basically serve as a national identification number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Unique to you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Provides you and only you access to your personal information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Used to track your credit history (your use of credit) 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Other uses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42900" lvl="1" indent="0">
              <a:buNone/>
            </a:pPr>
            <a:r>
              <a:rPr lang="en-US" u="sng" dirty="0">
                <a:hlinkClick r:id="rId3"/>
              </a:rPr>
              <a:t>https://www.youtube.com/watch?v=PWJMMIwjWYE</a:t>
            </a: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4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</p:spPr>
        <p:txBody>
          <a:bodyPr/>
          <a:lstStyle/>
          <a:p>
            <a:r>
              <a:rPr lang="en-US" sz="2800" dirty="0"/>
              <a:t>Review of Social Security Numbers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a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Social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ecurity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umber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are they used?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Why are they important?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Why should you protect you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Social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ecurity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umber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from others?</a:t>
            </a:r>
          </a:p>
        </p:txBody>
      </p:sp>
    </p:spTree>
    <p:extLst>
      <p:ext uri="{BB962C8B-B14F-4D97-AF65-F5344CB8AC3E}">
        <p14:creationId xmlns:p14="http://schemas.microsoft.com/office/powerpoint/2010/main" val="2598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0" y="2438400"/>
            <a:ext cx="9144000" cy="2133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4A80"/>
                </a:solidFill>
                <a:latin typeface="Gill Sans"/>
                <a:ea typeface="ＭＳ Ｐゴシック" charset="-128"/>
                <a:cs typeface="Gill San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80"/>
                </a:solidFill>
                <a:latin typeface="Gill Sans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80"/>
                </a:solidFill>
                <a:latin typeface="Gill Sans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80"/>
                </a:solidFill>
                <a:latin typeface="Gill Sans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4A80"/>
                </a:solidFill>
                <a:latin typeface="Gill Sans" charset="0"/>
                <a:ea typeface="ＭＳ Ｐゴシック" charset="-128"/>
                <a:cs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/>
            <a:r>
              <a:rPr lang="en-US" kern="0" smtClean="0"/>
              <a:t>Activity #2</a:t>
            </a:r>
            <a:br>
              <a:rPr lang="en-US" kern="0" smtClean="0"/>
            </a:br>
            <a:r>
              <a:rPr lang="en-US" kern="0" smtClean="0"/>
              <a:t/>
            </a:r>
            <a:br>
              <a:rPr lang="en-US" kern="0" smtClean="0"/>
            </a:br>
            <a:r>
              <a:rPr lang="en-US" sz="2000" kern="0" smtClean="0">
                <a:hlinkClick r:id="rId3"/>
              </a:rPr>
              <a:t>http://www.netsmartz.org/NetSmartzKids/PasswordRap</a:t>
            </a:r>
            <a:r>
              <a:rPr lang="en-US" sz="3600" kern="0" smtClean="0"/>
              <a:t/>
            </a:r>
            <a:br>
              <a:rPr lang="en-US" sz="3600" kern="0" smtClean="0"/>
            </a:b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252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Conclusion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7720" y="22860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Anyone can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become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victim of identity theft – even you!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Even if you do not have a credit card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Even if you do not have a bank account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Even if you do not have a computer or tablet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Even if you do not have a cell phone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Protecting personal information reduces the potential for becoming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a </a:t>
            </a:r>
            <a:r>
              <a:rPr lang="en-US" sz="24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victim.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Talk with your parents/guardians about ways to protect your personal information and theirs.</a:t>
            </a:r>
          </a:p>
        </p:txBody>
      </p:sp>
    </p:spTree>
    <p:extLst>
      <p:ext uri="{BB962C8B-B14F-4D97-AF65-F5344CB8AC3E}">
        <p14:creationId xmlns:p14="http://schemas.microsoft.com/office/powerpoint/2010/main" val="133603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945" y="609600"/>
            <a:ext cx="8229600" cy="609600"/>
          </a:xfrm>
        </p:spPr>
        <p:txBody>
          <a:bodyPr/>
          <a:lstStyle/>
          <a:p>
            <a:r>
              <a:rPr lang="en-US" altLang="en-US" sz="2800" dirty="0" smtClean="0">
                <a:latin typeface="AvantGarde-Book" pitchFamily="32" charset="0"/>
              </a:rPr>
              <a:t>Introduction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71500" y="1575449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theft is one of the fastest growing crimes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Technology provides easy access to everyone’s personal information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“Hackers” attempt to gain access to databases </a:t>
            </a:r>
          </a:p>
          <a:p>
            <a:pPr lvl="2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Government</a:t>
            </a:r>
          </a:p>
          <a:p>
            <a:pPr lvl="2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Banks and other financial institutions</a:t>
            </a:r>
          </a:p>
          <a:p>
            <a:pPr lvl="2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Other private businesses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theft creates problems for business, for government, and for individuals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Understanding how to protect yourself from identity theft is important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476" y="609600"/>
            <a:ext cx="8229600" cy="609600"/>
          </a:xfrm>
        </p:spPr>
        <p:txBody>
          <a:bodyPr/>
          <a:lstStyle/>
          <a:p>
            <a:r>
              <a:rPr lang="en-US" sz="2800" dirty="0"/>
              <a:t>Opening Questions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identity theft?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can you protect yourself from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becoming a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victim?</a:t>
            </a:r>
          </a:p>
        </p:txBody>
      </p:sp>
    </p:spTree>
    <p:extLst>
      <p:ext uri="{BB962C8B-B14F-4D97-AF65-F5344CB8AC3E}">
        <p14:creationId xmlns:p14="http://schemas.microsoft.com/office/powerpoint/2010/main" val="6719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sz="2800" dirty="0"/>
              <a:t>Answers to Opening Questions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identity theft?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deliberate use of someone else’s identity (name and personal information), usually for financial gain</a:t>
            </a:r>
          </a:p>
          <a:p>
            <a:pPr lvl="1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can you protect yourself from becoming a victim?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Take steps to protect your personal information such as passwords and Social Security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Numbers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3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09600"/>
          </a:xfrm>
        </p:spPr>
        <p:txBody>
          <a:bodyPr/>
          <a:lstStyle/>
          <a:p>
            <a:r>
              <a:rPr lang="en-US" sz="2800" dirty="0"/>
              <a:t>Overview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Anyone can become a victim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theft can cause multiple problems for the victim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prevent you from getting credit cards or other loans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prevent you from getting a school loan for your college education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prevent you from buying a house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prevent you from getting a job</a:t>
            </a:r>
          </a:p>
        </p:txBody>
      </p:sp>
    </p:spTree>
    <p:extLst>
      <p:ext uri="{BB962C8B-B14F-4D97-AF65-F5344CB8AC3E}">
        <p14:creationId xmlns:p14="http://schemas.microsoft.com/office/powerpoint/2010/main" val="211189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89210" y="685800"/>
            <a:ext cx="8229600" cy="609600"/>
          </a:xfrm>
        </p:spPr>
        <p:txBody>
          <a:bodyPr/>
          <a:lstStyle/>
          <a:p>
            <a:r>
              <a:rPr lang="en-US" sz="2800" dirty="0"/>
              <a:t>Essay Scenario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3065" y="1447800"/>
            <a:ext cx="7886700" cy="4351338"/>
          </a:xfrm>
        </p:spPr>
        <p:txBody>
          <a:bodyPr/>
          <a:lstStyle/>
          <a:p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Fastview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Middle School is preparing for its annual essay competition.  Winners will be announced at a special ceremony this morning.  Everyone is gathered in the auditorium and excited to hear who will win.  Now, the big moment has come.  </a:t>
            </a:r>
          </a:p>
          <a:p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Mrs. Rodriquez announces the top three essay winners and Johnny 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wins first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place.  Everyone is surprised as he slowly walks up to receive his award and a gift certificate for $100.   </a:t>
            </a:r>
          </a:p>
          <a:p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 Johnny starts reading his essay to all of the students, Malia realizes that he is reading </a:t>
            </a:r>
            <a:r>
              <a:rPr lang="en-U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her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essay.  How could this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happen?  She was happy when they said she got second place, but now she’s angry and confused.  She wants to know how Johnny got a copy of the first one she wrote and tossed in the trash before starting over on a new paper. 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Essay Scenario Questions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should Malia do?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can she prove it was her essay?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 things like this ever happen?</a:t>
            </a:r>
          </a:p>
        </p:txBody>
      </p:sp>
    </p:spTree>
    <p:extLst>
      <p:ext uri="{BB962C8B-B14F-4D97-AF65-F5344CB8AC3E}">
        <p14:creationId xmlns:p14="http://schemas.microsoft.com/office/powerpoint/2010/main" val="11564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3258" y="609600"/>
            <a:ext cx="8229600" cy="609600"/>
          </a:xfrm>
        </p:spPr>
        <p:txBody>
          <a:bodyPr/>
          <a:lstStyle/>
          <a:p>
            <a:r>
              <a:rPr lang="en-US" sz="2800" dirty="0"/>
              <a:t>Essay Scenario Recap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36A2A04-44CB-4FD5-A22C-EC7DA5CF840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755945" y="6324600"/>
            <a:ext cx="7896131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Cybersecurity and Personal Finance: Identity Theft</a:t>
            </a:r>
          </a:p>
          <a:p>
            <a:pPr>
              <a:defRPr/>
            </a:pPr>
            <a:r>
              <a:rPr lang="en-US" b="1" dirty="0" smtClean="0">
                <a:solidFill>
                  <a:srgbClr val="1578BC"/>
                </a:solidFill>
              </a:rPr>
              <a:t>www.EconEdLink.org </a:t>
            </a:r>
            <a:endParaRPr lang="en-US" b="1" dirty="0">
              <a:solidFill>
                <a:srgbClr val="1578BC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Malia is a victim of fraud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Johnny took her essay without her permission and used it for his own gain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Definition of fraud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Deliberate attempt to gain from deceiving or misleading others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burden of proof is on Malia</a:t>
            </a:r>
          </a:p>
          <a:p>
            <a:pPr lvl="2">
              <a:buFont typeface="Courier New" charset="0"/>
              <a:buChar char="o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Malia will have to show proof that Johnny stole her essay and entered it in the competition</a:t>
            </a:r>
          </a:p>
        </p:txBody>
      </p:sp>
    </p:spTree>
    <p:extLst>
      <p:ext uri="{BB962C8B-B14F-4D97-AF65-F5344CB8AC3E}">
        <p14:creationId xmlns:p14="http://schemas.microsoft.com/office/powerpoint/2010/main" val="40758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585725c-6fad-472e-a48b-c8f76591c91b">
      <UserInfo>
        <DisplayName/>
        <AccountId xsi:nil="true"/>
        <AccountType/>
      </UserInfo>
    </SharedWithUsers>
    <Status xmlns="6f5f0874-9380-45e6-a4b7-6b39252ece02">Draft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14FA7D75A0BB4FA402BA6C268B700C" ma:contentTypeVersion="4" ma:contentTypeDescription="Create a new document." ma:contentTypeScope="" ma:versionID="a52573295eaf0909ea6942f1d6c3fce3">
  <xsd:schema xmlns:xsd="http://www.w3.org/2001/XMLSchema" xmlns:xs="http://www.w3.org/2001/XMLSchema" xmlns:p="http://schemas.microsoft.com/office/2006/metadata/properties" xmlns:ns2="6f5f0874-9380-45e6-a4b7-6b39252ece02" xmlns:ns3="f585725c-6fad-472e-a48b-c8f76591c91b" targetNamespace="http://schemas.microsoft.com/office/2006/metadata/properties" ma:root="true" ma:fieldsID="c7477185176c1264378cd2f5e178989f" ns2:_="" ns3:_="">
    <xsd:import namespace="6f5f0874-9380-45e6-a4b7-6b39252ece02"/>
    <xsd:import namespace="f585725c-6fad-472e-a48b-c8f76591c91b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f0874-9380-45e6-a4b7-6b39252ece02" elementFormDefault="qualified">
    <xsd:import namespace="http://schemas.microsoft.com/office/2006/documentManagement/types"/>
    <xsd:import namespace="http://schemas.microsoft.com/office/infopath/2007/PartnerControls"/>
    <xsd:element name="Status" ma:index="8" nillable="true" ma:displayName="Status" ma:default="Draft" ma:format="Dropdown" ma:internalName="Status">
      <xsd:simpleType>
        <xsd:restriction base="dms:Choice">
          <xsd:enumeration value="Draft"/>
          <xsd:enumeration value="Out for Review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85725c-6fad-472e-a48b-c8f76591c91b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297DD3-A2EA-4D53-B11C-2136071F829E}">
  <ds:schemaRefs>
    <ds:schemaRef ds:uri="6f5f0874-9380-45e6-a4b7-6b39252ece02"/>
    <ds:schemaRef ds:uri="http://schemas.microsoft.com/office/2006/metadata/properties"/>
    <ds:schemaRef ds:uri="http://purl.org/dc/dcmitype/"/>
    <ds:schemaRef ds:uri="f585725c-6fad-472e-a48b-c8f76591c91b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4D7F85-B6FE-4844-BF87-169DA4D19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f0874-9380-45e6-a4b7-6b39252ece02"/>
    <ds:schemaRef ds:uri="f585725c-6fad-472e-a48b-c8f76591c9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A96DE8-B18F-4B6A-93E2-2A40DA566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106161</TotalTime>
  <Words>1364</Words>
  <Application>Microsoft Macintosh PowerPoint</Application>
  <PresentationFormat>On-screen Show (4:3)</PresentationFormat>
  <Paragraphs>233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AvantGarde-Book</vt:lpstr>
      <vt:lpstr>BankGothic Md BT</vt:lpstr>
      <vt:lpstr>Calibri</vt:lpstr>
      <vt:lpstr>Calibri Light</vt:lpstr>
      <vt:lpstr>Courier New</vt:lpstr>
      <vt:lpstr>Gill Sans</vt:lpstr>
      <vt:lpstr>ＭＳ Ｐゴシック</vt:lpstr>
      <vt:lpstr>Wingdings</vt:lpstr>
      <vt:lpstr>Arial</vt:lpstr>
      <vt:lpstr>Blank Presentation</vt:lpstr>
      <vt:lpstr>Custom Design</vt:lpstr>
      <vt:lpstr>Cybersecurity and Personal Finance</vt:lpstr>
      <vt:lpstr>Lesson Objectives</vt:lpstr>
      <vt:lpstr>Introduction</vt:lpstr>
      <vt:lpstr>Opening Questions</vt:lpstr>
      <vt:lpstr>Answers to Opening Questions</vt:lpstr>
      <vt:lpstr>Overview</vt:lpstr>
      <vt:lpstr>Essay Scenario</vt:lpstr>
      <vt:lpstr>Essay Scenario Questions</vt:lpstr>
      <vt:lpstr>Essay Scenario Recap</vt:lpstr>
      <vt:lpstr>Identity Theft and Fraud</vt:lpstr>
      <vt:lpstr>Identity Theft and Fraud (continued)</vt:lpstr>
      <vt:lpstr>Why is identity theft growing?</vt:lpstr>
      <vt:lpstr>Potential Sources of Identity Theft</vt:lpstr>
      <vt:lpstr>Even cell phones!</vt:lpstr>
      <vt:lpstr>Remember…….</vt:lpstr>
      <vt:lpstr>Activity #1</vt:lpstr>
      <vt:lpstr>Identity Theft and Credit</vt:lpstr>
      <vt:lpstr>Identity Theft and Credit (continued)</vt:lpstr>
      <vt:lpstr>Identity Theft and Credit (continued)</vt:lpstr>
      <vt:lpstr>Identity Theft and Bank Account Numbers</vt:lpstr>
      <vt:lpstr>Identity Theft and Social Security Numbers</vt:lpstr>
      <vt:lpstr>Review of Social Security Numbers</vt:lpstr>
      <vt:lpstr>PowerPoint Presentation</vt:lpstr>
      <vt:lpstr>Conclusion</vt:lpstr>
    </vt:vector>
  </TitlesOfParts>
  <Company>Office 2004 Test Drive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Office 2004 Test Drive User</dc:creator>
  <cp:lastModifiedBy>Microsoft Office User</cp:lastModifiedBy>
  <cp:revision>2816</cp:revision>
  <cp:lastPrinted>2015-12-16T17:04:17Z</cp:lastPrinted>
  <dcterms:created xsi:type="dcterms:W3CDTF">2012-10-20T14:14:15Z</dcterms:created>
  <dcterms:modified xsi:type="dcterms:W3CDTF">2017-06-10T11:44:11Z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0x0101002414FA7D75A0BB4FA402BA6C268B700C</vt:lpwstr>
  </property>
  <property fmtid="{D5CDD505-2E9C-101B-9397-08002B2CF9AE}" pid="3" name="Order">
    <vt:r8>200</vt:r8>
  </property>
  <property fmtid="{D5CDD505-2E9C-101B-9397-08002B2CF9AE}" pid="4" name="_CopySource">
    <vt:lpwstr>https://council4econed.sharepoint.com/CMT/Board Meeting Feb 8, 2013 v2 njm.pptx</vt:lpwstr>
  </property>
  <property fmtid="{D5CDD505-2E9C-101B-9397-08002B2CF9AE}" pid="5" name="xd_ProgID">
    <vt:lpwstr/>
  </property>
  <property fmtid="{D5CDD505-2E9C-101B-9397-08002B2CF9AE}" pid="6" name="TemplateUrl">
    <vt:lpwstr/>
  </property>
</Properties>
</file>