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3" r:id="rId2"/>
  </p:sldMasterIdLst>
  <p:notesMasterIdLst>
    <p:notesMasterId r:id="rId11"/>
  </p:notesMasterIdLst>
  <p:handoutMasterIdLst>
    <p:handoutMasterId r:id="rId12"/>
  </p:handoutMasterIdLst>
  <p:sldIdLst>
    <p:sldId id="770" r:id="rId3"/>
    <p:sldId id="771" r:id="rId4"/>
    <p:sldId id="772" r:id="rId5"/>
    <p:sldId id="773" r:id="rId6"/>
    <p:sldId id="775" r:id="rId7"/>
    <p:sldId id="774" r:id="rId8"/>
    <p:sldId id="776" r:id="rId9"/>
    <p:sldId id="777" r:id="rId1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evy" initials="c" lastIdx="1" clrIdx="0"/>
  <p:cmAuthor id="1" name="Kevin Gotchet" initials="KG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A92C"/>
    <a:srgbClr val="588527"/>
    <a:srgbClr val="004A80"/>
    <a:srgbClr val="EAE9E9"/>
    <a:srgbClr val="215BAE"/>
    <a:srgbClr val="64B0E4"/>
    <a:srgbClr val="C0C0C0"/>
    <a:srgbClr val="F3F3F3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71" autoAdjust="0"/>
    <p:restoredTop sz="98053" autoAdjust="0"/>
  </p:normalViewPr>
  <p:slideViewPr>
    <p:cSldViewPr>
      <p:cViewPr varScale="1">
        <p:scale>
          <a:sx n="185" d="100"/>
          <a:sy n="185" d="100"/>
        </p:scale>
        <p:origin x="-80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136" y="-130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840" cy="464820"/>
          </a:xfrm>
          <a:prstGeom prst="rect">
            <a:avLst/>
          </a:prstGeom>
        </p:spPr>
        <p:txBody>
          <a:bodyPr vert="horz" lIns="91660" tIns="45830" rIns="91660" bIns="45830" rtlCol="0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>
              <a:ea typeface="Arial"/>
              <a:cs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wrap="square" lIns="91660" tIns="45830" rIns="91660" bIns="4583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0E5B415-68C8-4A58-B2FB-027E28498B27}" type="datetime1">
              <a:rPr lang="en-US">
                <a:ea typeface="Arial"/>
              </a:rPr>
              <a:pPr/>
              <a:t>3/7/17</a:t>
            </a:fld>
            <a:endParaRPr lang="en-US" dirty="0">
              <a:ea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967"/>
            <a:ext cx="3037840" cy="464820"/>
          </a:xfrm>
          <a:prstGeom prst="rect">
            <a:avLst/>
          </a:prstGeom>
        </p:spPr>
        <p:txBody>
          <a:bodyPr vert="horz" lIns="91660" tIns="45830" rIns="91660" bIns="45830" rtlCol="0" anchor="b"/>
          <a:lstStyle>
            <a:lvl1pPr algn="l">
              <a:defRPr sz="1200"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>
              <a:ea typeface="Arial"/>
              <a:cs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0" y="8829967"/>
            <a:ext cx="3037840" cy="464820"/>
          </a:xfrm>
          <a:prstGeom prst="rect">
            <a:avLst/>
          </a:prstGeom>
        </p:spPr>
        <p:txBody>
          <a:bodyPr vert="horz" wrap="square" lIns="91660" tIns="45830" rIns="91660" bIns="4583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EE3D93-84EA-4E8B-BF2A-F31F2C855D64}" type="slidenum">
              <a:rPr lang="en-US">
                <a:ea typeface="Arial"/>
              </a:rPr>
              <a:pPr/>
              <a:t>‹#›</a:t>
            </a:fld>
            <a:endParaRPr lang="en-US" dirty="0">
              <a:ea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65147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Arial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Arial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95325"/>
            <a:ext cx="4652962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1" y="4415791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Arial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60" tIns="45830" rIns="91660" bIns="4583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Arial"/>
              </a:defRPr>
            </a:lvl1pPr>
          </a:lstStyle>
          <a:p>
            <a:fld id="{2C31D1C9-99ED-4BAE-B0EB-0468EAB041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1975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/>
        <a:cs typeface="Arial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B17266-3F86-473E-858E-D399DD159E1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9902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B17266-3F86-473E-858E-D399DD159E16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9902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9"/>
          <p:cNvSpPr>
            <a:spLocks noChangeShapeType="1"/>
          </p:cNvSpPr>
          <p:nvPr userDrawn="1"/>
        </p:nvSpPr>
        <p:spPr bwMode="auto">
          <a:xfrm>
            <a:off x="990600" y="2286000"/>
            <a:ext cx="71628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ea typeface="Arial"/>
              <a:cs typeface="Arial"/>
            </a:endParaRPr>
          </a:p>
        </p:txBody>
      </p:sp>
      <p:sp>
        <p:nvSpPr>
          <p:cNvPr id="5" name="Line 9"/>
          <p:cNvSpPr>
            <a:spLocks noChangeShapeType="1"/>
          </p:cNvSpPr>
          <p:nvPr userDrawn="1"/>
        </p:nvSpPr>
        <p:spPr bwMode="auto">
          <a:xfrm>
            <a:off x="990600" y="3657600"/>
            <a:ext cx="71628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ea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514600"/>
            <a:ext cx="7086600" cy="84137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4A80"/>
                </a:solidFill>
                <a:latin typeface="Arial"/>
                <a:ea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3" name="Picture 2" descr="4C_CEE_Horiz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600" y="1295400"/>
            <a:ext cx="2565400" cy="962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Lesson Dashboard: https://research.stlouisfed.org/dashboard/14427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37F3-3B8C-4692-8857-2975ED8743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Lesson Dashboard: https://research.stlouisfed.org/dashboard/14427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37F3-3B8C-4692-8857-2975ED8743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Lesson Dashboard: https://research.stlouisfed.org/dashboard/14427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37F3-3B8C-4692-8857-2975ED8743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Lesson Dashboard: https://research.stlouisfed.org/dashboard/14427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37F3-3B8C-4692-8857-2975ED8743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Lesson Dashboard: https://research.stlouisfed.org/dashboard/14427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37F3-3B8C-4692-8857-2975ED8743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Lesson Dashboard: https://research.stlouisfed.org/dashboard/14427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37F3-3B8C-4692-8857-2975ED8743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Lesson Dashboard: https://research.stlouisfed.org/dashboard/14427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37F3-3B8C-4692-8857-2975ED8743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Lesson Dashboard: https://research.stlouisfed.org/dashboard/14427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37F3-3B8C-4692-8857-2975ED8743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ea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752600"/>
            <a:ext cx="7086600" cy="3657600"/>
          </a:xfrm>
          <a:prstGeom prst="rect">
            <a:avLst/>
          </a:prstGeom>
        </p:spPr>
        <p:txBody>
          <a:bodyPr lIns="91440" rIns="91440"/>
          <a:lstStyle>
            <a:lvl1pPr>
              <a:buFont typeface="Arial"/>
              <a:buChar char="•"/>
              <a:defRPr sz="1800">
                <a:solidFill>
                  <a:srgbClr val="6EA92C"/>
                </a:solidFill>
                <a:latin typeface="Arial"/>
                <a:ea typeface="Arial"/>
                <a:cs typeface="Arial"/>
              </a:defRPr>
            </a:lvl1pPr>
            <a:lvl2pPr marL="0" indent="-365760" algn="l">
              <a:buClr>
                <a:srgbClr val="004A80"/>
              </a:buClr>
              <a:buFont typeface="BankGothic Md BT"/>
              <a:buChar char="»"/>
              <a:defRPr sz="1800">
                <a:solidFill>
                  <a:srgbClr val="004A80"/>
                </a:solidFill>
                <a:latin typeface="Arial"/>
                <a:ea typeface="Arial"/>
                <a:cs typeface="Arial"/>
              </a:defRPr>
            </a:lvl2pPr>
            <a:lvl3pPr>
              <a:defRPr>
                <a:solidFill>
                  <a:srgbClr val="6EA92C"/>
                </a:solidFill>
                <a:latin typeface="Gill Sans"/>
                <a:cs typeface="Gill Sans"/>
              </a:defRPr>
            </a:lvl3pPr>
            <a:lvl4pPr>
              <a:defRPr>
                <a:solidFill>
                  <a:srgbClr val="6EA92C"/>
                </a:solidFill>
                <a:latin typeface="Gill Sans"/>
                <a:cs typeface="Gill Sans"/>
              </a:defRPr>
            </a:lvl4pPr>
            <a:lvl5pPr>
              <a:defRPr>
                <a:solidFill>
                  <a:srgbClr val="6EA92C"/>
                </a:solidFill>
                <a:latin typeface="Gill Sans"/>
                <a:cs typeface="Gill San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 vert="horz" anchor="t"/>
          <a:lstStyle>
            <a:lvl1pPr>
              <a:defRPr sz="2400">
                <a:latin typeface="Arial"/>
                <a:ea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77000"/>
            <a:ext cx="1905000" cy="457200"/>
          </a:xfr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477000"/>
            <a:ext cx="5029200" cy="457200"/>
          </a:xfrm>
        </p:spPr>
        <p:txBody>
          <a:bodyPr/>
          <a:lstStyle>
            <a:lvl1pPr>
              <a:defRPr sz="1200">
                <a:ea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 smtClean="0"/>
              <a:t>Lesson Dashboard: https://</a:t>
            </a:r>
            <a:r>
              <a:rPr lang="en-US" dirty="0" err="1" smtClean="0"/>
              <a:t>research.stlouisfed.org</a:t>
            </a:r>
            <a:r>
              <a:rPr lang="en-US" dirty="0" smtClean="0"/>
              <a:t>/dashboard/14427 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0"/>
            <a:ext cx="1905000" cy="457200"/>
          </a:xfrm>
        </p:spPr>
        <p:txBody>
          <a:bodyPr/>
          <a:lstStyle>
            <a:lvl1pPr>
              <a:defRPr sz="1200"/>
            </a:lvl1pPr>
          </a:lstStyle>
          <a:p>
            <a:fld id="{1667E0DC-C784-438A-80AD-1CF76030595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 descr="4C_CEE_Horiz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7400" y="152400"/>
            <a:ext cx="2844800" cy="106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nopoly Cards w/o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 descr="CEE-T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0400" y="488950"/>
            <a:ext cx="1676400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ea typeface="Arial"/>
              <a:cs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38600" cy="598487"/>
          </a:xfrm>
          <a:prstGeom prst="rect">
            <a:avLst/>
          </a:prstGeom>
          <a:solidFill>
            <a:srgbClr val="215BAE"/>
          </a:solidFill>
        </p:spPr>
        <p:txBody>
          <a:bodyPr anchor="ctr"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Arial"/>
                <a:ea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/>
                <a:ea typeface="Arial"/>
                <a:cs typeface="Arial"/>
              </a:defRPr>
            </a:lvl1pPr>
            <a:lvl2pPr>
              <a:defRPr sz="2000">
                <a:latin typeface="Arial"/>
                <a:ea typeface="Arial"/>
                <a:cs typeface="Arial"/>
              </a:defRPr>
            </a:lvl2pPr>
            <a:lvl3pPr>
              <a:defRPr sz="1800">
                <a:latin typeface="Arial"/>
                <a:ea typeface="Arial"/>
                <a:cs typeface="Arial"/>
              </a:defRPr>
            </a:lvl3pPr>
            <a:lvl4pPr>
              <a:defRPr sz="1600">
                <a:latin typeface="Arial"/>
                <a:ea typeface="Arial"/>
                <a:cs typeface="Arial"/>
              </a:defRPr>
            </a:lvl4pPr>
            <a:lvl5pPr>
              <a:defRPr sz="1600">
                <a:latin typeface="Arial"/>
                <a:ea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/>
                <a:ea typeface="Arial"/>
                <a:cs typeface="Arial"/>
              </a:defRPr>
            </a:lvl1pPr>
            <a:lvl2pPr>
              <a:defRPr sz="2000">
                <a:latin typeface="Arial"/>
                <a:ea typeface="Arial"/>
                <a:cs typeface="Arial"/>
              </a:defRPr>
            </a:lvl2pPr>
            <a:lvl3pPr>
              <a:defRPr sz="1800">
                <a:latin typeface="Arial"/>
                <a:ea typeface="Arial"/>
                <a:cs typeface="Arial"/>
              </a:defRPr>
            </a:lvl3pPr>
            <a:lvl4pPr>
              <a:defRPr sz="1600">
                <a:latin typeface="Arial"/>
                <a:ea typeface="Arial"/>
                <a:cs typeface="Arial"/>
              </a:defRPr>
            </a:lvl4pPr>
            <a:lvl5pPr>
              <a:defRPr sz="1600">
                <a:latin typeface="Arial"/>
                <a:ea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524000"/>
            <a:ext cx="4038600" cy="598487"/>
          </a:xfrm>
          <a:prstGeom prst="rect">
            <a:avLst/>
          </a:prstGeom>
          <a:solidFill>
            <a:srgbClr val="215BAE"/>
          </a:solidFill>
        </p:spPr>
        <p:txBody>
          <a:bodyPr anchor="ctr"/>
          <a:lstStyle>
            <a:lvl1pPr marL="0" indent="0" algn="ctr">
              <a:buNone/>
              <a:defRPr sz="2000" b="1">
                <a:solidFill>
                  <a:schemeClr val="bg1"/>
                </a:solidFill>
                <a:latin typeface="Arial"/>
                <a:ea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 vert="horz" anchor="t"/>
          <a:lstStyle>
            <a:lvl1pPr>
              <a:defRPr sz="3200">
                <a:latin typeface="Arial"/>
                <a:ea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4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ea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 smtClean="0"/>
              <a:t>Lesson Dashboard: https://</a:t>
            </a:r>
            <a:r>
              <a:rPr lang="en-US" dirty="0" err="1" smtClean="0"/>
              <a:t>research.stlouisfed.org</a:t>
            </a:r>
            <a:r>
              <a:rPr lang="en-US" dirty="0" smtClean="0"/>
              <a:t>/dashboard/14427 </a:t>
            </a:r>
            <a:endParaRPr lang="en-US" dirty="0"/>
          </a:p>
        </p:txBody>
      </p:sp>
      <p:sp>
        <p:nvSpPr>
          <p:cNvPr id="15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36A2A04-44CB-4FD5-A22C-EC7DA5CF840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nopoly Cards w/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457200" y="2438400"/>
            <a:ext cx="4038600" cy="3657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Arial"/>
              <a:cs typeface="Arial"/>
            </a:endParaRP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457200" y="1828800"/>
            <a:ext cx="4038600" cy="609600"/>
          </a:xfrm>
          <a:prstGeom prst="rect">
            <a:avLst/>
          </a:prstGeom>
          <a:solidFill>
            <a:srgbClr val="6EA92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Arial"/>
              <a:cs typeface="Arial"/>
            </a:endParaRPr>
          </a:p>
        </p:txBody>
      </p:sp>
      <p:pic>
        <p:nvPicPr>
          <p:cNvPr id="10" name="Picture 8" descr="CEE-T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0400" y="488950"/>
            <a:ext cx="1676400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ea typeface="Arial"/>
              <a:cs typeface="Arial"/>
            </a:endParaRPr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4648200" y="1828800"/>
            <a:ext cx="4038600" cy="609600"/>
          </a:xfrm>
          <a:prstGeom prst="rect">
            <a:avLst/>
          </a:prstGeom>
          <a:solidFill>
            <a:srgbClr val="6EA92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Arial"/>
              <a:cs typeface="Arial"/>
            </a:endParaRPr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4648200" y="2438400"/>
            <a:ext cx="4038600" cy="3657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Arial"/>
              <a:cs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39913"/>
            <a:ext cx="4038600" cy="5984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 b="0">
                <a:solidFill>
                  <a:schemeClr val="bg1"/>
                </a:solidFill>
                <a:latin typeface="Arial"/>
                <a:ea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4040188" cy="365760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/>
                <a:ea typeface="Arial"/>
                <a:cs typeface="Arial"/>
              </a:defRPr>
            </a:lvl1pPr>
            <a:lvl2pPr>
              <a:defRPr sz="2000">
                <a:latin typeface="Arial"/>
                <a:ea typeface="Arial"/>
                <a:cs typeface="Arial"/>
              </a:defRPr>
            </a:lvl2pPr>
            <a:lvl3pPr>
              <a:defRPr sz="1800">
                <a:latin typeface="Arial"/>
                <a:ea typeface="Arial"/>
                <a:cs typeface="Arial"/>
              </a:defRPr>
            </a:lvl3pPr>
            <a:lvl4pPr>
              <a:defRPr sz="1600">
                <a:latin typeface="Arial"/>
                <a:ea typeface="Arial"/>
                <a:cs typeface="Arial"/>
              </a:defRPr>
            </a:lvl4pPr>
            <a:lvl5pPr>
              <a:defRPr sz="1600">
                <a:latin typeface="Arial"/>
                <a:ea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2438400"/>
            <a:ext cx="4041775" cy="365760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/>
                <a:ea typeface="Arial"/>
                <a:cs typeface="Arial"/>
              </a:defRPr>
            </a:lvl1pPr>
            <a:lvl2pPr>
              <a:defRPr sz="2000">
                <a:latin typeface="Arial"/>
                <a:ea typeface="Arial"/>
                <a:cs typeface="Arial"/>
              </a:defRPr>
            </a:lvl2pPr>
            <a:lvl3pPr>
              <a:defRPr sz="1800">
                <a:latin typeface="Arial"/>
                <a:ea typeface="Arial"/>
                <a:cs typeface="Arial"/>
              </a:defRPr>
            </a:lvl3pPr>
            <a:lvl4pPr>
              <a:defRPr sz="1600">
                <a:latin typeface="Arial"/>
                <a:ea typeface="Arial"/>
                <a:cs typeface="Arial"/>
              </a:defRPr>
            </a:lvl4pPr>
            <a:lvl5pPr>
              <a:defRPr sz="1600">
                <a:latin typeface="Arial"/>
                <a:ea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828800"/>
            <a:ext cx="4038600" cy="59848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 b="0">
                <a:solidFill>
                  <a:schemeClr val="bg1"/>
                </a:solidFill>
                <a:latin typeface="Arial"/>
                <a:ea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 vert="horz" anchor="t"/>
          <a:lstStyle>
            <a:lvl1pPr>
              <a:defRPr sz="3200">
                <a:latin typeface="Arial"/>
                <a:ea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4"/>
          </p:nvPr>
        </p:nvSpPr>
        <p:spPr>
          <a:xfrm>
            <a:off x="457200" y="1295400"/>
            <a:ext cx="8229600" cy="4572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0">
                <a:solidFill>
                  <a:schemeClr val="tx1"/>
                </a:solidFill>
                <a:latin typeface="Arial"/>
                <a:ea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5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ea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 smtClean="0"/>
              <a:t>Lesson Dashboard: https://</a:t>
            </a:r>
            <a:r>
              <a:rPr lang="en-US" dirty="0" err="1" smtClean="0"/>
              <a:t>research.stlouisfed.org</a:t>
            </a:r>
            <a:r>
              <a:rPr lang="en-US" dirty="0" smtClean="0"/>
              <a:t>/dashboard/14427 </a:t>
            </a:r>
            <a:endParaRPr lang="en-US" dirty="0"/>
          </a:p>
        </p:txBody>
      </p:sp>
      <p:sp>
        <p:nvSpPr>
          <p:cNvPr id="16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CFEBA4D8-2E47-4345-BA21-5CD61A5A0BB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EE-T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0400" y="488950"/>
            <a:ext cx="1676400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ea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0" y="2133600"/>
            <a:ext cx="7429500" cy="3733800"/>
          </a:xfrm>
          <a:prstGeom prst="rect">
            <a:avLst/>
          </a:prstGeom>
        </p:spPr>
        <p:txBody>
          <a:bodyPr lIns="91440" rIns="91440"/>
          <a:lstStyle>
            <a:lvl1pPr>
              <a:buFont typeface="Arial"/>
              <a:buNone/>
              <a:defRPr sz="2400">
                <a:solidFill>
                  <a:srgbClr val="6EA92C"/>
                </a:solidFill>
                <a:latin typeface="Arial"/>
                <a:ea typeface="Arial"/>
                <a:cs typeface="Arial"/>
              </a:defRPr>
            </a:lvl1pPr>
            <a:lvl2pPr marL="182880" indent="-374904" algn="l">
              <a:buClr>
                <a:srgbClr val="004A80"/>
              </a:buClr>
              <a:buFont typeface="BankGothic Md BT"/>
              <a:buChar char="»"/>
              <a:defRPr sz="2400">
                <a:solidFill>
                  <a:srgbClr val="004A80"/>
                </a:solidFill>
                <a:latin typeface="Gill Sans"/>
                <a:cs typeface="Gill Sans"/>
              </a:defRPr>
            </a:lvl2pPr>
            <a:lvl3pPr>
              <a:defRPr>
                <a:solidFill>
                  <a:srgbClr val="6EA92C"/>
                </a:solidFill>
                <a:latin typeface="Gill Sans"/>
                <a:cs typeface="Gill Sans"/>
              </a:defRPr>
            </a:lvl3pPr>
            <a:lvl4pPr>
              <a:defRPr>
                <a:solidFill>
                  <a:srgbClr val="6EA92C"/>
                </a:solidFill>
                <a:latin typeface="Gill Sans"/>
                <a:cs typeface="Gill Sans"/>
              </a:defRPr>
            </a:lvl4pPr>
            <a:lvl5pPr>
              <a:defRPr>
                <a:solidFill>
                  <a:srgbClr val="6EA92C"/>
                </a:solidFill>
                <a:latin typeface="Gill Sans"/>
                <a:cs typeface="Gill Sans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 vert="horz" anchor="t"/>
          <a:lstStyle>
            <a:lvl1pPr>
              <a:defRPr sz="3200">
                <a:latin typeface="Arial"/>
                <a:ea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4"/>
          </p:nvPr>
        </p:nvSpPr>
        <p:spPr>
          <a:xfrm>
            <a:off x="457200" y="1295400"/>
            <a:ext cx="8229600" cy="4572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0">
                <a:solidFill>
                  <a:schemeClr val="tx1"/>
                </a:solidFill>
                <a:latin typeface="Arial"/>
                <a:ea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>
          <a:xfrm>
            <a:off x="7620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2286000" y="6248400"/>
            <a:ext cx="5105400" cy="457200"/>
          </a:xfrm>
        </p:spPr>
        <p:txBody>
          <a:bodyPr/>
          <a:lstStyle>
            <a:lvl1pPr>
              <a:defRPr>
                <a:ea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 smtClean="0"/>
              <a:t>Lesson Dashboard: https://</a:t>
            </a:r>
            <a:r>
              <a:rPr lang="en-US" dirty="0" err="1" smtClean="0"/>
              <a:t>research.stlouisfed.org</a:t>
            </a:r>
            <a:r>
              <a:rPr lang="en-US" dirty="0" smtClean="0"/>
              <a:t>/dashboard/14427 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7848600" y="6248400"/>
            <a:ext cx="609600" cy="457200"/>
          </a:xfrm>
        </p:spPr>
        <p:txBody>
          <a:bodyPr/>
          <a:lstStyle>
            <a:lvl1pPr>
              <a:defRPr/>
            </a:lvl1pPr>
          </a:lstStyle>
          <a:p>
            <a:fld id="{0AAD9021-A74D-4FF0-868C-40F10C5CABE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EE-T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0400" y="488950"/>
            <a:ext cx="1676400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7"/>
          <p:cNvSpPr>
            <a:spLocks noChangeShapeType="1"/>
          </p:cNvSpPr>
          <p:nvPr userDrawn="1"/>
        </p:nvSpPr>
        <p:spPr bwMode="auto">
          <a:xfrm>
            <a:off x="457200" y="1219200"/>
            <a:ext cx="8229600" cy="0"/>
          </a:xfrm>
          <a:prstGeom prst="line">
            <a:avLst/>
          </a:prstGeom>
          <a:noFill/>
          <a:ln w="1587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ea typeface="Arial"/>
              <a:cs typeface="Arial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09600"/>
          </a:xfrm>
          <a:prstGeom prst="rect">
            <a:avLst/>
          </a:prstGeom>
        </p:spPr>
        <p:txBody>
          <a:bodyPr vert="horz" anchor="t"/>
          <a:lstStyle>
            <a:lvl1pPr>
              <a:defRPr sz="2400">
                <a:latin typeface="Arial"/>
                <a:ea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4"/>
          </p:nvPr>
        </p:nvSpPr>
        <p:spPr>
          <a:xfrm>
            <a:off x="457200" y="1295400"/>
            <a:ext cx="8229600" cy="4572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0">
                <a:solidFill>
                  <a:schemeClr val="tx1"/>
                </a:solidFill>
                <a:latin typeface="Arial"/>
                <a:ea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09600" y="1905001"/>
            <a:ext cx="7924800" cy="4343400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/>
                <a:ea typeface="Arial"/>
                <a:cs typeface="Arial"/>
              </a:defRPr>
            </a:lvl1pPr>
            <a:lvl2pPr>
              <a:defRPr sz="1800">
                <a:latin typeface="Arial"/>
                <a:ea typeface="Arial"/>
                <a:cs typeface="Arial"/>
              </a:defRPr>
            </a:lvl2pPr>
            <a:lvl3pPr>
              <a:defRPr sz="1800">
                <a:latin typeface="Arial"/>
                <a:ea typeface="Arial"/>
                <a:cs typeface="Arial"/>
              </a:defRPr>
            </a:lvl3pPr>
            <a:lvl4pPr>
              <a:defRPr sz="1800">
                <a:latin typeface="Arial"/>
                <a:ea typeface="Arial"/>
                <a:cs typeface="Arial"/>
              </a:defRPr>
            </a:lvl4pPr>
            <a:lvl5pPr>
              <a:defRPr sz="1800">
                <a:latin typeface="Arial"/>
                <a:ea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>
          <a:xfrm>
            <a:off x="685800" y="6477000"/>
            <a:ext cx="14478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2209800" y="6477000"/>
            <a:ext cx="4724400" cy="457200"/>
          </a:xfrm>
        </p:spPr>
        <p:txBody>
          <a:bodyPr/>
          <a:lstStyle>
            <a:lvl1pPr>
              <a:defRPr>
                <a:ea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 smtClean="0"/>
              <a:t>Lesson Dashboard: https://</a:t>
            </a:r>
            <a:r>
              <a:rPr lang="en-US" dirty="0" err="1" smtClean="0"/>
              <a:t>research.stlouisfed.org</a:t>
            </a:r>
            <a:r>
              <a:rPr lang="en-US" dirty="0" smtClean="0"/>
              <a:t>/dashboard/14427 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>
          <a:xfrm>
            <a:off x="7162800" y="64770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9EBAAD4B-9DCB-4A12-AD43-92C60FC4370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Lesson Dashboard: https://research.stlouisfed.org/dashboard/14427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37F3-3B8C-4692-8857-2975ED8743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Lesson Dashboard: https://research.stlouisfed.org/dashboard/14427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37F3-3B8C-4692-8857-2975ED8743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Lesson Dashboard: https://research.stlouisfed.org/dashboard/14427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937F3-3B8C-4692-8857-2975ED8743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3.xml"/><Relationship Id="rId8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/>
                <a:ea typeface="Arial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en-US" dirty="0" smtClean="0">
                <a:ea typeface="Arial"/>
                <a:cs typeface="Arial"/>
              </a:rPr>
              <a:t>Lesson Dashboard: https://</a:t>
            </a:r>
            <a:r>
              <a:rPr lang="en-US" dirty="0" err="1" smtClean="0">
                <a:ea typeface="Arial"/>
                <a:cs typeface="Arial"/>
              </a:rPr>
              <a:t>research.stlouisfed.org</a:t>
            </a:r>
            <a:r>
              <a:rPr lang="en-US" dirty="0" smtClean="0">
                <a:ea typeface="Arial"/>
                <a:cs typeface="Arial"/>
              </a:rPr>
              <a:t>/dashboard/14427 </a:t>
            </a:r>
            <a:endParaRPr lang="en-US" dirty="0">
              <a:ea typeface="Arial"/>
              <a:cs typeface="Arial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  <a:ea typeface="Arial"/>
              </a:defRPr>
            </a:lvl1pPr>
          </a:lstStyle>
          <a:p>
            <a:fld id="{60921177-3047-4604-B14F-505EA243D6B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/>
          <a:ea typeface="ＭＳ Ｐゴシック" charset="-128"/>
          <a:cs typeface="Gill San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4A80"/>
          </a:solidFill>
          <a:latin typeface="Gill San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Arial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Arial"/>
              </a:defRPr>
            </a:lvl1pPr>
          </a:lstStyle>
          <a:p>
            <a:r>
              <a:rPr lang="en-US" dirty="0" smtClean="0"/>
              <a:t>Lesson Dashboard: https://</a:t>
            </a:r>
            <a:r>
              <a:rPr lang="en-US" dirty="0" err="1" smtClean="0"/>
              <a:t>research.stlouisfed.org</a:t>
            </a:r>
            <a:r>
              <a:rPr lang="en-US" dirty="0" smtClean="0"/>
              <a:t>/dashboard/14427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Arial"/>
              </a:defRPr>
            </a:lvl1pPr>
          </a:lstStyle>
          <a:p>
            <a:fld id="{E1B937F3-3B8C-4692-8857-2975ED8743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research.stlouisfed.org/dashboard/1494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51931" y="4572000"/>
            <a:ext cx="67072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4A80"/>
                </a:solidFill>
                <a:ea typeface="Arial"/>
              </a:rPr>
              <a:t>Lesson Dashboard: </a:t>
            </a:r>
          </a:p>
          <a:p>
            <a:r>
              <a:rPr lang="en-US" dirty="0">
                <a:solidFill>
                  <a:srgbClr val="004A80"/>
                </a:solidFill>
                <a:ea typeface="Arial"/>
                <a:hlinkClick r:id="rId3"/>
              </a:rPr>
              <a:t>https://</a:t>
            </a:r>
            <a:r>
              <a:rPr lang="en-US" dirty="0" smtClean="0">
                <a:solidFill>
                  <a:srgbClr val="004A80"/>
                </a:solidFill>
                <a:ea typeface="Arial"/>
                <a:hlinkClick r:id="rId3"/>
              </a:rPr>
              <a:t>research.stlouisfed.org/dashboard/14943</a:t>
            </a:r>
            <a:endParaRPr lang="en-US" dirty="0" smtClean="0">
              <a:solidFill>
                <a:srgbClr val="004A80"/>
              </a:solidFill>
              <a:ea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1931" y="3883967"/>
            <a:ext cx="1043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/>
                <a:ea typeface="Arial"/>
                <a:cs typeface="Arial"/>
              </a:rPr>
              <a:t>Part </a:t>
            </a:r>
            <a:r>
              <a:rPr lang="en-US" dirty="0" smtClean="0">
                <a:latin typeface="Arial"/>
                <a:ea typeface="Arial"/>
                <a:cs typeface="Arial"/>
              </a:rPr>
              <a:t>A</a:t>
            </a:r>
            <a:endParaRPr lang="en-US" dirty="0">
              <a:ea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362200"/>
            <a:ext cx="7086600" cy="1219200"/>
          </a:xfrm>
        </p:spPr>
        <p:txBody>
          <a:bodyPr/>
          <a:lstStyle/>
          <a:p>
            <a:r>
              <a:rPr lang="en-US" sz="3600" dirty="0"/>
              <a:t>Federal Reserve Economic Data (FRED) and Federal Budgets</a:t>
            </a:r>
          </a:p>
        </p:txBody>
      </p:sp>
    </p:spTree>
    <p:extLst>
      <p:ext uri="{BB962C8B-B14F-4D97-AF65-F5344CB8AC3E}">
        <p14:creationId xmlns:p14="http://schemas.microsoft.com/office/powerpoint/2010/main" val="2209643018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14400" y="2286000"/>
            <a:ext cx="7136729" cy="3581400"/>
          </a:xfrm>
          <a:prstGeom prst="rect">
            <a:avLst/>
          </a:prstGeom>
          <a:ln/>
          <a:extLst>
            <a:ext uri="{53640926-AAD7-44d8-BBD7-CCE9431645EC}">
              <a14:shadowObscured xmlns:a14="http://schemas.microsoft.com/office/drawing/2010/main"/>
            </a:ext>
          </a:ex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pic>
      <p:sp>
        <p:nvSpPr>
          <p:cNvPr id="6" name="TextBox 5"/>
          <p:cNvSpPr txBox="1"/>
          <p:nvPr/>
        </p:nvSpPr>
        <p:spPr>
          <a:xfrm>
            <a:off x="457200" y="1295400"/>
            <a:ext cx="7494359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dirty="0" smtClean="0">
                <a:solidFill>
                  <a:srgbClr val="004A80"/>
                </a:solidFill>
                <a:latin typeface="Arial"/>
                <a:ea typeface="Arial"/>
                <a:cs typeface="Arial"/>
              </a:rPr>
              <a:t>Notice each box is labeled on the upper left corner</a:t>
            </a:r>
          </a:p>
          <a:p>
            <a:pPr lvl="1"/>
            <a:r>
              <a:rPr lang="en-US" dirty="0" smtClean="0">
                <a:solidFill>
                  <a:srgbClr val="004A80"/>
                </a:solidFill>
                <a:latin typeface="Arial"/>
                <a:ea typeface="Arial"/>
                <a:cs typeface="Arial"/>
              </a:rPr>
              <a:t>(i.e.: Box 1, Box 2, Box 3, etc.)</a:t>
            </a:r>
          </a:p>
          <a:p>
            <a:endParaRPr lang="en-US" dirty="0">
              <a:solidFill>
                <a:srgbClr val="004A8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7" name="Arrow: Right 4"/>
          <p:cNvSpPr/>
          <p:nvPr/>
        </p:nvSpPr>
        <p:spPr>
          <a:xfrm>
            <a:off x="152400" y="2743200"/>
            <a:ext cx="1583267" cy="1219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4A80"/>
                </a:solidFill>
                <a:cs typeface="Arial"/>
              </a:rPr>
              <a:t>1.a.</a:t>
            </a:r>
            <a:endParaRPr lang="en-US" dirty="0">
              <a:solidFill>
                <a:srgbClr val="004A80"/>
              </a:solidFill>
              <a:cs typeface="Arial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4A80"/>
                </a:solidFill>
                <a:cs typeface="Arial"/>
              </a:rPr>
              <a:t>Lesson Dashboard: </a:t>
            </a:r>
            <a:r>
              <a:rPr lang="en-US" dirty="0">
                <a:solidFill>
                  <a:srgbClr val="004A80"/>
                </a:solidFill>
                <a:cs typeface="Arial"/>
              </a:rPr>
              <a:t>https://research.stlouisfed.org/dashboard/14943 </a:t>
            </a:r>
          </a:p>
        </p:txBody>
      </p:sp>
    </p:spTree>
    <p:extLst>
      <p:ext uri="{BB962C8B-B14F-4D97-AF65-F5344CB8AC3E}">
        <p14:creationId xmlns:p14="http://schemas.microsoft.com/office/powerpoint/2010/main" val="2047902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833" t="-5210" r="6248" b="-17215"/>
          <a:stretch/>
        </p:blipFill>
        <p:spPr bwMode="auto">
          <a:xfrm>
            <a:off x="990600" y="2590800"/>
            <a:ext cx="7010400" cy="3581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Arrow: Right 6"/>
          <p:cNvSpPr/>
          <p:nvPr/>
        </p:nvSpPr>
        <p:spPr>
          <a:xfrm>
            <a:off x="3810000" y="4648200"/>
            <a:ext cx="2302934" cy="13546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524000"/>
            <a:ext cx="81335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4A80"/>
                </a:solidFill>
                <a:latin typeface="Arial"/>
                <a:ea typeface="Arial"/>
                <a:cs typeface="Arial"/>
              </a:rPr>
              <a:t>2. Click on “View on FRED” located in the lower right-hand </a:t>
            </a:r>
          </a:p>
          <a:p>
            <a:pPr lvl="1"/>
            <a:r>
              <a:rPr lang="en-US" dirty="0" smtClean="0">
                <a:solidFill>
                  <a:srgbClr val="004A80"/>
                </a:solidFill>
                <a:latin typeface="Arial"/>
                <a:ea typeface="Arial"/>
                <a:cs typeface="Arial"/>
              </a:rPr>
              <a:t>corner.</a:t>
            </a:r>
            <a:endParaRPr lang="en-US" dirty="0">
              <a:solidFill>
                <a:srgbClr val="004A8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4A80"/>
                </a:solidFill>
                <a:cs typeface="Arial"/>
              </a:rPr>
              <a:t>2.a.</a:t>
            </a:r>
            <a:endParaRPr lang="en-US" dirty="0">
              <a:solidFill>
                <a:srgbClr val="004A80"/>
              </a:solidFill>
              <a:cs typeface="Arial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4A80"/>
                </a:solidFill>
                <a:cs typeface="Arial"/>
              </a:rPr>
              <a:t>Lesson Dashboard: </a:t>
            </a:r>
            <a:r>
              <a:rPr lang="en-US" dirty="0">
                <a:solidFill>
                  <a:srgbClr val="004A80"/>
                </a:solidFill>
                <a:cs typeface="Arial"/>
              </a:rPr>
              <a:t>https://research.stlouisfed.org/dashboard/14943 </a:t>
            </a:r>
          </a:p>
        </p:txBody>
      </p:sp>
    </p:spTree>
    <p:extLst>
      <p:ext uri="{BB962C8B-B14F-4D97-AF65-F5344CB8AC3E}">
        <p14:creationId xmlns:p14="http://schemas.microsoft.com/office/powerpoint/2010/main" val="3925061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524" r="4524"/>
          <a:stretch>
            <a:fillRect/>
          </a:stretch>
        </p:blipFill>
        <p:spPr bwMode="auto">
          <a:xfrm>
            <a:off x="1066800" y="2590800"/>
            <a:ext cx="7086600" cy="36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57200" y="1371600"/>
            <a:ext cx="7733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4A80"/>
                </a:solidFill>
                <a:latin typeface="Arial"/>
                <a:ea typeface="Arial"/>
                <a:cs typeface="Arial"/>
              </a:rPr>
              <a:t>3. Hover mouse over desired information</a:t>
            </a:r>
            <a:r>
              <a:rPr lang="en-US" dirty="0">
                <a:solidFill>
                  <a:srgbClr val="004A8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dirty="0" smtClean="0">
                <a:solidFill>
                  <a:srgbClr val="004A80"/>
                </a:solidFill>
                <a:latin typeface="Arial"/>
                <a:ea typeface="Arial"/>
                <a:cs typeface="Arial"/>
              </a:rPr>
              <a:t>to see details.</a:t>
            </a:r>
          </a:p>
        </p:txBody>
      </p:sp>
      <p:sp>
        <p:nvSpPr>
          <p:cNvPr id="6" name="Arrow: Right 5"/>
          <p:cNvSpPr/>
          <p:nvPr/>
        </p:nvSpPr>
        <p:spPr>
          <a:xfrm>
            <a:off x="469710" y="5397500"/>
            <a:ext cx="4821197" cy="965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Arial"/>
              </a:rPr>
              <a:t>Adjust date range with sliders</a:t>
            </a:r>
            <a:endParaRPr lang="en-US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4A80"/>
                </a:solidFill>
                <a:cs typeface="Arial"/>
              </a:rPr>
              <a:t>3.a.</a:t>
            </a:r>
            <a:endParaRPr lang="en-US" dirty="0">
              <a:solidFill>
                <a:srgbClr val="004A80"/>
              </a:solidFill>
              <a:cs typeface="Arial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4A80"/>
                </a:solidFill>
                <a:cs typeface="Arial"/>
              </a:rPr>
              <a:t>Lesson Dashboard: </a:t>
            </a:r>
            <a:r>
              <a:rPr lang="en-US" dirty="0">
                <a:solidFill>
                  <a:srgbClr val="004A80"/>
                </a:solidFill>
                <a:cs typeface="Arial"/>
              </a:rPr>
              <a:t>https://research.stlouisfed.org/dashboard/14943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5462516" y="1833265"/>
            <a:ext cx="1852684" cy="2052935"/>
          </a:xfrm>
          <a:prstGeom prst="straightConnector1">
            <a:avLst/>
          </a:prstGeom>
          <a:ln>
            <a:solidFill>
              <a:srgbClr val="6EA92C"/>
            </a:solidFill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2264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914400" y="2362200"/>
            <a:ext cx="7772400" cy="121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dirty="0"/>
              <a:t>Federal Reserve Economic Data (FRED) and Federal </a:t>
            </a:r>
            <a:r>
              <a:rPr lang="en-US" sz="3600" dirty="0" smtClean="0"/>
              <a:t>Budgets</a:t>
            </a:r>
            <a:endParaRPr lang="en-US" sz="2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951931" y="3883967"/>
            <a:ext cx="10390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/>
                <a:ea typeface="Arial"/>
                <a:cs typeface="Arial"/>
              </a:rPr>
              <a:t>Part B</a:t>
            </a:r>
            <a:endParaRPr lang="en-US" dirty="0">
              <a:ea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4361867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200400"/>
            <a:ext cx="7819534" cy="2133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1600200"/>
            <a:ext cx="82638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dirty="0" smtClean="0">
                <a:solidFill>
                  <a:srgbClr val="004A80"/>
                </a:solidFill>
                <a:latin typeface="Arial"/>
                <a:ea typeface="Arial"/>
                <a:cs typeface="Arial"/>
              </a:rPr>
              <a:t>Notice each box is labeled on the upper left-hand corner </a:t>
            </a:r>
          </a:p>
          <a:p>
            <a:pPr lvl="1"/>
            <a:r>
              <a:rPr lang="en-US" dirty="0" smtClean="0">
                <a:solidFill>
                  <a:srgbClr val="004A80"/>
                </a:solidFill>
                <a:latin typeface="Arial"/>
                <a:ea typeface="Arial"/>
                <a:cs typeface="Arial"/>
              </a:rPr>
              <a:t>(i.e. Box 1, Box 2, Box 3, etc.)</a:t>
            </a:r>
            <a:endParaRPr lang="en-US" dirty="0">
              <a:solidFill>
                <a:srgbClr val="004A8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9" name="Arrow: Right 4"/>
          <p:cNvSpPr/>
          <p:nvPr/>
        </p:nvSpPr>
        <p:spPr>
          <a:xfrm>
            <a:off x="76200" y="2819400"/>
            <a:ext cx="1395047" cy="1219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4A80"/>
                </a:solidFill>
                <a:cs typeface="Arial"/>
              </a:rPr>
              <a:t>1.b.</a:t>
            </a:r>
            <a:endParaRPr lang="en-US" dirty="0">
              <a:solidFill>
                <a:srgbClr val="004A80"/>
              </a:solidFill>
              <a:cs typeface="Arial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4A80"/>
                </a:solidFill>
                <a:cs typeface="Arial"/>
              </a:rPr>
              <a:t>Lesson Dashboard: </a:t>
            </a:r>
            <a:r>
              <a:rPr lang="en-US" dirty="0">
                <a:solidFill>
                  <a:srgbClr val="004A80"/>
                </a:solidFill>
                <a:cs typeface="Arial"/>
              </a:rPr>
              <a:t>https://research.stlouisfed.org/dashboard/14943</a:t>
            </a:r>
          </a:p>
        </p:txBody>
      </p:sp>
    </p:spTree>
    <p:extLst>
      <p:ext uri="{BB962C8B-B14F-4D97-AF65-F5344CB8AC3E}">
        <p14:creationId xmlns:p14="http://schemas.microsoft.com/office/powerpoint/2010/main" val="328320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99" y="3048000"/>
            <a:ext cx="8657019" cy="2133600"/>
          </a:xfrm>
          <a:prstGeom prst="rect">
            <a:avLst/>
          </a:prstGeom>
        </p:spPr>
      </p:pic>
      <p:sp>
        <p:nvSpPr>
          <p:cNvPr id="6" name="Arrow: Right 6"/>
          <p:cNvSpPr/>
          <p:nvPr/>
        </p:nvSpPr>
        <p:spPr>
          <a:xfrm>
            <a:off x="4114800" y="4267200"/>
            <a:ext cx="2302934" cy="13546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524000"/>
            <a:ext cx="8184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4A80"/>
                </a:solidFill>
                <a:latin typeface="Arial"/>
                <a:ea typeface="Arial"/>
                <a:cs typeface="Arial"/>
              </a:rPr>
              <a:t>2. Click on “View on FRED” on the lower right-hand corner.</a:t>
            </a:r>
            <a:endParaRPr lang="en-US" dirty="0">
              <a:solidFill>
                <a:srgbClr val="004A8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4A80"/>
                </a:solidFill>
                <a:cs typeface="Arial"/>
              </a:rPr>
              <a:t>2.b.</a:t>
            </a:r>
            <a:endParaRPr lang="en-US" dirty="0">
              <a:solidFill>
                <a:srgbClr val="004A80"/>
              </a:solidFill>
              <a:cs typeface="Arial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4A80"/>
                </a:solidFill>
                <a:cs typeface="Arial"/>
              </a:rPr>
              <a:t>Lesson Dashboard: </a:t>
            </a:r>
            <a:r>
              <a:rPr lang="en-US" dirty="0">
                <a:solidFill>
                  <a:srgbClr val="004A80"/>
                </a:solidFill>
                <a:cs typeface="Arial"/>
              </a:rPr>
              <a:t>https://research.stlouisfed.org/dashboard/14943</a:t>
            </a:r>
          </a:p>
        </p:txBody>
      </p:sp>
    </p:spTree>
    <p:extLst>
      <p:ext uri="{BB962C8B-B14F-4D97-AF65-F5344CB8AC3E}">
        <p14:creationId xmlns:p14="http://schemas.microsoft.com/office/powerpoint/2010/main" val="4239434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59" r="2059"/>
          <a:stretch>
            <a:fillRect/>
          </a:stretch>
        </p:blipFill>
        <p:spPr>
          <a:xfrm>
            <a:off x="1066800" y="2514600"/>
            <a:ext cx="7086600" cy="3657600"/>
          </a:xfrm>
          <a:prstGeom prst="rect">
            <a:avLst/>
          </a:prstGeom>
        </p:spPr>
      </p:pic>
      <p:sp>
        <p:nvSpPr>
          <p:cNvPr id="6" name="Arrow: Right 5"/>
          <p:cNvSpPr/>
          <p:nvPr/>
        </p:nvSpPr>
        <p:spPr>
          <a:xfrm>
            <a:off x="228600" y="5359400"/>
            <a:ext cx="4021666" cy="965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FF0000"/>
                </a:solidFill>
                <a:latin typeface="Arial"/>
              </a:rPr>
              <a:t>Adjust date range with sliders</a:t>
            </a:r>
            <a:endParaRPr lang="en-US" sz="1800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371600"/>
            <a:ext cx="7733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4A80"/>
                </a:solidFill>
                <a:latin typeface="Arial"/>
                <a:ea typeface="Arial"/>
                <a:cs typeface="Arial"/>
              </a:rPr>
              <a:t>3. Hover mouse over desired information</a:t>
            </a:r>
            <a:r>
              <a:rPr lang="en-US" dirty="0">
                <a:solidFill>
                  <a:srgbClr val="004A80"/>
                </a:solidFill>
                <a:latin typeface="Arial"/>
                <a:ea typeface="Arial"/>
                <a:cs typeface="Arial"/>
              </a:rPr>
              <a:t> </a:t>
            </a:r>
            <a:r>
              <a:rPr lang="en-US" dirty="0" smtClean="0">
                <a:solidFill>
                  <a:srgbClr val="004A80"/>
                </a:solidFill>
                <a:latin typeface="Arial"/>
                <a:ea typeface="Arial"/>
                <a:cs typeface="Arial"/>
              </a:rPr>
              <a:t>to see details.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4A80"/>
                </a:solidFill>
                <a:cs typeface="Arial"/>
              </a:rPr>
              <a:t>3.b.</a:t>
            </a:r>
            <a:endParaRPr lang="en-US" dirty="0">
              <a:solidFill>
                <a:srgbClr val="004A80"/>
              </a:solidFill>
              <a:cs typeface="Arial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4A80"/>
                </a:solidFill>
                <a:cs typeface="Arial"/>
              </a:rPr>
              <a:t>Lesson Dashboard: </a:t>
            </a:r>
            <a:r>
              <a:rPr lang="en-US" dirty="0">
                <a:solidFill>
                  <a:srgbClr val="004A80"/>
                </a:solidFill>
                <a:cs typeface="Arial"/>
              </a:rPr>
              <a:t>https://research.stlouisfed.org/dashboard/14943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5462516" y="1833265"/>
            <a:ext cx="1852684" cy="2052935"/>
          </a:xfrm>
          <a:prstGeom prst="straightConnector1">
            <a:avLst/>
          </a:prstGeom>
          <a:ln>
            <a:solidFill>
              <a:srgbClr val="6EA92C"/>
            </a:solidFill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453075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95817</TotalTime>
  <Words>254</Words>
  <Application>Microsoft Macintosh PowerPoint</Application>
  <PresentationFormat>On-screen Show (4:3)</PresentationFormat>
  <Paragraphs>31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Blank Presentation</vt:lpstr>
      <vt:lpstr>Custom Design</vt:lpstr>
      <vt:lpstr>Federal Reserve Economic Data (FRED) and Federal Budgets</vt:lpstr>
      <vt:lpstr>PowerPoint Presentation</vt:lpstr>
      <vt:lpstr>PowerPoint Presentation</vt:lpstr>
      <vt:lpstr>PowerPoint Presentation</vt:lpstr>
      <vt:lpstr>Federal Reserve Economic Data (FRED) and Federal Budgets</vt:lpstr>
      <vt:lpstr>PowerPoint Presentation</vt:lpstr>
      <vt:lpstr>PowerPoint Presentation</vt:lpstr>
      <vt:lpstr>PowerPoint Presentation</vt:lpstr>
    </vt:vector>
  </TitlesOfParts>
  <Manager/>
  <Company>Council for Economic Education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FRED and Federal Budgets</dc:title>
  <dc:subject/>
  <dc:creator>Andrea Caceres-Santamaria</dc:creator>
  <cp:keywords/>
  <dc:description/>
  <cp:lastModifiedBy>Chris Bujara</cp:lastModifiedBy>
  <cp:revision>2058</cp:revision>
  <cp:lastPrinted>2014-04-17T22:03:57Z</cp:lastPrinted>
  <dcterms:created xsi:type="dcterms:W3CDTF">2012-10-21T14:53:54Z</dcterms:created>
  <dcterms:modified xsi:type="dcterms:W3CDTF">2017-03-07T19:50:14Z</dcterms:modified>
  <cp:category/>
</cp:coreProperties>
</file>