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4"/>
    <p:sldMasterId id="2147483682" r:id="rId5"/>
  </p:sldMasterIdLst>
  <p:notesMasterIdLst>
    <p:notesMasterId r:id="rId19"/>
  </p:notesMasterIdLst>
  <p:handoutMasterIdLst>
    <p:handoutMasterId r:id="rId20"/>
  </p:handoutMasterIdLst>
  <p:sldIdLst>
    <p:sldId id="256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</p:sldIdLst>
  <p:sldSz cx="9144000" cy="6858000" type="screen4x3"/>
  <p:notesSz cx="6954838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19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levy" initials="c" lastIdx="1" clrIdx="0"/>
  <p:cmAuthor id="1" name="Brigitte Madrian" initials="BM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78BC"/>
    <a:srgbClr val="029602"/>
    <a:srgbClr val="FFFF66"/>
    <a:srgbClr val="CC66FF"/>
    <a:srgbClr val="CCFFCC"/>
    <a:srgbClr val="CCFF99"/>
    <a:srgbClr val="FFCCFF"/>
    <a:srgbClr val="FF99FF"/>
    <a:srgbClr val="92D050"/>
    <a:srgbClr val="6EA9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84" autoAdjust="0"/>
    <p:restoredTop sz="84502" autoAdjust="0"/>
  </p:normalViewPr>
  <p:slideViewPr>
    <p:cSldViewPr>
      <p:cViewPr varScale="1">
        <p:scale>
          <a:sx n="96" d="100"/>
          <a:sy n="96" d="100"/>
        </p:scale>
        <p:origin x="38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22008"/>
    </p:cViewPr>
  </p:outlineViewPr>
  <p:notesTextViewPr>
    <p:cViewPr>
      <p:scale>
        <a:sx n="130" d="100"/>
        <a:sy n="13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572" y="642"/>
      </p:cViewPr>
      <p:guideLst>
        <p:guide orient="horz" pos="2932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1204"/>
          <c:y val="8.7121100000000007E-2"/>
          <c:w val="0.786111"/>
          <c:h val="0.72101800000000005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 1</c:v>
                </c:pt>
              </c:strCache>
            </c:strRef>
          </c:tx>
          <c:spPr>
            <a:ln w="12700" cap="flat">
              <a:noFill/>
              <a:miter lim="400000"/>
            </a:ln>
            <a:effectLst/>
          </c:spPr>
          <c:marker>
            <c:symbol val="diamond"/>
            <c:size val="14"/>
            <c:spPr>
              <a:gradFill flip="none" rotWithShape="1">
                <a:gsLst>
                  <a:gs pos="0">
                    <a:srgbClr val="2E5E97"/>
                  </a:gs>
                  <a:gs pos="80000">
                    <a:srgbClr val="3C7BC7"/>
                  </a:gs>
                  <a:gs pos="100000">
                    <a:srgbClr val="3A7CCA"/>
                  </a:gs>
                </a:gsLst>
                <a:lin ang="16200000" scaled="0"/>
              </a:gradFill>
              <a:ln w="9525" cap="flat">
                <a:solidFill>
                  <a:srgbClr val="4A7EBB"/>
                </a:solidFill>
                <a:prstDash val="solid"/>
                <a:round/>
              </a:ln>
              <a:effectLst/>
            </c:spPr>
          </c:marker>
          <c:dLbls>
            <c:numFmt formatCode="&quot;$&quot;#,##0.0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0" i="0" u="none" strike="noStrike">
                    <a:solidFill>
                      <a:srgbClr val="000000"/>
                    </a:solidFill>
                    <a:latin typeface="Calibri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xVal>
            <c:numRef>
              <c:f>Sheet1!$B$2:$B$12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xVal>
          <c:yVal>
            <c:numRef>
              <c:f>Sheet1!$C$2:$C$12</c:f>
              <c:numCache>
                <c:formatCode>General</c:formatCode>
                <c:ptCount val="11"/>
                <c:pt idx="0">
                  <c:v>10</c:v>
                </c:pt>
                <c:pt idx="1">
                  <c:v>5</c:v>
                </c:pt>
                <c:pt idx="2">
                  <c:v>2.5</c:v>
                </c:pt>
                <c:pt idx="3">
                  <c:v>1.25</c:v>
                </c:pt>
                <c:pt idx="4">
                  <c:v>0.625</c:v>
                </c:pt>
                <c:pt idx="5">
                  <c:v>0.3125</c:v>
                </c:pt>
                <c:pt idx="6">
                  <c:v>0.15625</c:v>
                </c:pt>
                <c:pt idx="7">
                  <c:v>7.8125E-2</c:v>
                </c:pt>
                <c:pt idx="8">
                  <c:v>3.9061999999999999E-2</c:v>
                </c:pt>
                <c:pt idx="9">
                  <c:v>1.9531E-2</c:v>
                </c:pt>
                <c:pt idx="10">
                  <c:v>9.7660000000000004E-3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27382384"/>
        <c:axId val="559810448"/>
      </c:scatterChart>
      <c:valAx>
        <c:axId val="527382384"/>
        <c:scaling>
          <c:orientation val="minMax"/>
          <c:max val="10"/>
        </c:scaling>
        <c:delete val="0"/>
        <c:axPos val="b"/>
        <c:title>
          <c:tx>
            <c:rich>
              <a:bodyPr rot="0"/>
              <a:lstStyle/>
              <a:p>
                <a:pPr>
                  <a:defRPr sz="1800" b="1" i="0" u="none" strike="noStrike">
                    <a:solidFill>
                      <a:srgbClr val="000000"/>
                    </a:solidFill>
                    <a:latin typeface="Calibri"/>
                  </a:defRPr>
                </a:pPr>
                <a:r>
                  <a:rPr lang="en-US" sz="1800" b="1" i="0" u="none" strike="noStrike">
                    <a:solidFill>
                      <a:srgbClr val="000000"/>
                    </a:solidFill>
                    <a:latin typeface="Calibri"/>
                  </a:rPr>
                  <a:t>Days in the Future</a:t>
                </a:r>
              </a:p>
            </c:rich>
          </c:tx>
          <c:layout/>
          <c:overlay val="1"/>
        </c:title>
        <c:numFmt formatCode="0" sourceLinked="0"/>
        <c:majorTickMark val="out"/>
        <c:minorTickMark val="none"/>
        <c:tickLblPos val="nextTo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sz="1800" b="0" i="0" u="none" strike="noStrike">
                <a:solidFill>
                  <a:srgbClr val="000000"/>
                </a:solidFill>
                <a:latin typeface="Calibri"/>
              </a:defRPr>
            </a:pPr>
            <a:endParaRPr lang="en-US"/>
          </a:p>
        </c:txPr>
        <c:crossAx val="559810448"/>
        <c:crosses val="autoZero"/>
        <c:crossBetween val="between"/>
        <c:majorUnit val="2.5"/>
        <c:minorUnit val="1.25"/>
      </c:valAx>
      <c:valAx>
        <c:axId val="559810448"/>
        <c:scaling>
          <c:orientation val="minMax"/>
          <c:max val="10"/>
        </c:scaling>
        <c:delete val="0"/>
        <c:axPos val="l"/>
        <c:majorGridlines>
          <c:spPr>
            <a:ln w="12700" cap="flat">
              <a:solidFill>
                <a:srgbClr val="888888"/>
              </a:solidFill>
              <a:prstDash val="sysDot"/>
              <a:round/>
            </a:ln>
          </c:spPr>
        </c:majorGridlines>
        <c:title>
          <c:tx>
            <c:rich>
              <a:bodyPr rot="-5400000"/>
              <a:lstStyle/>
              <a:p>
                <a:pPr>
                  <a:defRPr sz="1800" b="1" i="0" u="none" strike="noStrike">
                    <a:solidFill>
                      <a:srgbClr val="000000"/>
                    </a:solidFill>
                    <a:latin typeface="Calibri"/>
                  </a:defRPr>
                </a:pPr>
                <a:r>
                  <a:rPr lang="en-US" sz="1800" b="1" i="0" u="none" strike="noStrike">
                    <a:solidFill>
                      <a:srgbClr val="000000"/>
                    </a:solidFill>
                    <a:latin typeface="Calibri"/>
                  </a:rPr>
                  <a:t>Value Today of $10 Received 
in the Future</a:t>
                </a:r>
              </a:p>
            </c:rich>
          </c:tx>
          <c:layout/>
          <c:overlay val="1"/>
        </c:title>
        <c:numFmt formatCode="&quot;$&quot;#,##0.00" sourceLinked="0"/>
        <c:majorTickMark val="out"/>
        <c:minorTickMark val="none"/>
        <c:tickLblPos val="nextTo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sz="1800" b="0" i="0" u="none" strike="noStrike">
                <a:solidFill>
                  <a:srgbClr val="000000"/>
                </a:solidFill>
                <a:latin typeface="Calibri"/>
              </a:defRPr>
            </a:pPr>
            <a:endParaRPr lang="en-US"/>
          </a:p>
        </c:txPr>
        <c:crossAx val="527382384"/>
        <c:crosses val="autoZero"/>
        <c:crossBetween val="between"/>
        <c:majorUnit val="2.5"/>
        <c:minorUnit val="1.25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1204"/>
          <c:y val="8.7121100000000007E-2"/>
          <c:w val="0.786111"/>
          <c:h val="0.72101800000000005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 1</c:v>
                </c:pt>
              </c:strCache>
            </c:strRef>
          </c:tx>
          <c:spPr>
            <a:ln w="12700" cap="flat">
              <a:noFill/>
              <a:miter lim="400000"/>
            </a:ln>
            <a:effectLst/>
          </c:spPr>
          <c:marker>
            <c:symbol val="diamond"/>
            <c:size val="14"/>
            <c:spPr>
              <a:gradFill flip="none" rotWithShape="1">
                <a:gsLst>
                  <a:gs pos="0">
                    <a:srgbClr val="2E5E97"/>
                  </a:gs>
                  <a:gs pos="80000">
                    <a:srgbClr val="3C7BC7"/>
                  </a:gs>
                  <a:gs pos="100000">
                    <a:srgbClr val="3A7CCA"/>
                  </a:gs>
                </a:gsLst>
                <a:lin ang="16200000" scaled="0"/>
              </a:gradFill>
              <a:ln w="9525" cap="flat">
                <a:solidFill>
                  <a:srgbClr val="4A7EBB"/>
                </a:solidFill>
                <a:prstDash val="solid"/>
                <a:round/>
              </a:ln>
              <a:effectLst/>
            </c:spPr>
          </c:marker>
          <c:dLbls>
            <c:numFmt formatCode="&quot;$&quot;#,##0.0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0" i="0" u="none" strike="noStrike">
                    <a:solidFill>
                      <a:srgbClr val="000000"/>
                    </a:solidFill>
                    <a:latin typeface="Calibri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xVal>
            <c:numRef>
              <c:f>Sheet1!$B$2:$B$12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xVal>
          <c:yVal>
            <c:numRef>
              <c:f>Sheet1!$C$2:$C$12</c:f>
              <c:numCache>
                <c:formatCode>General</c:formatCode>
                <c:ptCount val="11"/>
                <c:pt idx="0">
                  <c:v>10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  <c:pt idx="7">
                  <c:v>5</c:v>
                </c:pt>
                <c:pt idx="8">
                  <c:v>5</c:v>
                </c:pt>
                <c:pt idx="9">
                  <c:v>5</c:v>
                </c:pt>
                <c:pt idx="10">
                  <c:v>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32218896"/>
        <c:axId val="500519328"/>
      </c:scatterChart>
      <c:valAx>
        <c:axId val="532218896"/>
        <c:scaling>
          <c:orientation val="minMax"/>
          <c:max val="10"/>
        </c:scaling>
        <c:delete val="0"/>
        <c:axPos val="b"/>
        <c:title>
          <c:tx>
            <c:rich>
              <a:bodyPr rot="0"/>
              <a:lstStyle/>
              <a:p>
                <a:pPr>
                  <a:defRPr sz="1800" b="1" i="0" u="none" strike="noStrike">
                    <a:solidFill>
                      <a:srgbClr val="000000"/>
                    </a:solidFill>
                    <a:latin typeface="Calibri"/>
                  </a:defRPr>
                </a:pPr>
                <a:r>
                  <a:rPr lang="en-US" sz="1800" b="1" i="0" u="none" strike="noStrike">
                    <a:solidFill>
                      <a:srgbClr val="000000"/>
                    </a:solidFill>
                    <a:latin typeface="Calibri"/>
                  </a:rPr>
                  <a:t>Days in the Future</a:t>
                </a:r>
              </a:p>
            </c:rich>
          </c:tx>
          <c:layout/>
          <c:overlay val="1"/>
        </c:title>
        <c:numFmt formatCode="0" sourceLinked="0"/>
        <c:majorTickMark val="out"/>
        <c:minorTickMark val="none"/>
        <c:tickLblPos val="nextTo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sz="1800" b="0" i="0" u="none" strike="noStrike">
                <a:solidFill>
                  <a:srgbClr val="000000"/>
                </a:solidFill>
                <a:latin typeface="Calibri"/>
              </a:defRPr>
            </a:pPr>
            <a:endParaRPr lang="en-US"/>
          </a:p>
        </c:txPr>
        <c:crossAx val="500519328"/>
        <c:crosses val="autoZero"/>
        <c:crossBetween val="between"/>
        <c:majorUnit val="2.5"/>
        <c:minorUnit val="1.25"/>
      </c:valAx>
      <c:valAx>
        <c:axId val="500519328"/>
        <c:scaling>
          <c:orientation val="minMax"/>
          <c:max val="10"/>
        </c:scaling>
        <c:delete val="0"/>
        <c:axPos val="l"/>
        <c:majorGridlines>
          <c:spPr>
            <a:ln w="12700" cap="flat">
              <a:solidFill>
                <a:srgbClr val="888888"/>
              </a:solidFill>
              <a:prstDash val="sysDot"/>
              <a:round/>
            </a:ln>
          </c:spPr>
        </c:majorGridlines>
        <c:title>
          <c:tx>
            <c:rich>
              <a:bodyPr rot="-5400000"/>
              <a:lstStyle/>
              <a:p>
                <a:pPr>
                  <a:defRPr sz="1800" b="1" i="0" u="none" strike="noStrike">
                    <a:solidFill>
                      <a:srgbClr val="000000"/>
                    </a:solidFill>
                    <a:latin typeface="Calibri"/>
                  </a:defRPr>
                </a:pPr>
                <a:r>
                  <a:rPr lang="en-US" sz="1800" b="1" i="0" u="none" strike="noStrike">
                    <a:solidFill>
                      <a:srgbClr val="000000"/>
                    </a:solidFill>
                    <a:latin typeface="Calibri"/>
                  </a:rPr>
                  <a:t>Value Today of $10 Received 
in the Future</a:t>
                </a:r>
              </a:p>
            </c:rich>
          </c:tx>
          <c:layout/>
          <c:overlay val="1"/>
        </c:title>
        <c:numFmt formatCode="&quot;$&quot;#,##0.00" sourceLinked="0"/>
        <c:majorTickMark val="out"/>
        <c:minorTickMark val="none"/>
        <c:tickLblPos val="nextTo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sz="1800" b="0" i="0" u="none" strike="noStrike">
                <a:solidFill>
                  <a:srgbClr val="000000"/>
                </a:solidFill>
                <a:latin typeface="Calibri"/>
              </a:defRPr>
            </a:pPr>
            <a:endParaRPr lang="en-US"/>
          </a:p>
        </c:txPr>
        <c:crossAx val="532218896"/>
        <c:crosses val="autoZero"/>
        <c:crossBetween val="between"/>
        <c:majorUnit val="2.5"/>
        <c:minorUnit val="1.25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/>
          <a:lstStyle/>
          <a:p>
            <a:pPr>
              <a:defRPr sz="1400" b="1" i="0" u="none" strike="noStrike">
                <a:solidFill>
                  <a:srgbClr val="000000"/>
                </a:solidFill>
                <a:latin typeface="Calibri"/>
              </a:defRPr>
            </a:pPr>
            <a:r>
              <a:rPr lang="en-US" sz="1400" b="1" i="0" u="none" strike="noStrike" dirty="0">
                <a:solidFill>
                  <a:srgbClr val="000000"/>
                </a:solidFill>
                <a:latin typeface="Calibri"/>
              </a:rPr>
              <a:t>In total, about how much money would you say you (and your spouse) currently have in savings and investments, not including the value of your primary residence or defined benefit plan assets?</a:t>
            </a:r>
          </a:p>
        </c:rich>
      </c:tx>
      <c:layout>
        <c:manualLayout>
          <c:xMode val="edge"/>
          <c:yMode val="edge"/>
          <c:x val="0"/>
          <c:y val="7.3862803622650644E-2"/>
          <c:w val="1"/>
          <c:h val="0.248671"/>
        </c:manualLayout>
      </c:layout>
      <c:overlay val="1"/>
      <c:spPr>
        <a:noFill/>
        <a:effectLst/>
      </c:spPr>
    </c:title>
    <c:autoTitleDeleted val="0"/>
    <c:plotArea>
      <c:layout>
        <c:manualLayout>
          <c:layoutTarget val="inner"/>
          <c:xMode val="edge"/>
          <c:yMode val="edge"/>
          <c:x val="5.0000000000000001E-3"/>
          <c:y val="0.248671"/>
          <c:w val="0.53136700000000003"/>
          <c:h val="0.73882899999999996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dPt>
            <c:idx val="0"/>
            <c:bubble3D val="0"/>
          </c:dPt>
          <c:dPt>
            <c:idx val="1"/>
            <c:bubble3D val="0"/>
            <c:spPr>
              <a:solidFill>
                <a:schemeClr val="accent2"/>
              </a:solidFill>
              <a:ln w="12700" cap="flat">
                <a:noFill/>
                <a:miter lim="400000"/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2700" cap="flat">
                <a:noFill/>
                <a:miter lim="400000"/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2700" cap="flat">
                <a:noFill/>
                <a:miter lim="400000"/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2700" cap="flat">
                <a:noFill/>
                <a:miter lim="400000"/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2700" cap="flat">
                <a:noFill/>
                <a:miter lim="400000"/>
              </a:ln>
              <a:effectLst/>
            </c:spPr>
          </c:dPt>
          <c:dPt>
            <c:idx val="6"/>
            <c:bubble3D val="0"/>
            <c:spPr>
              <a:solidFill>
                <a:srgbClr val="628FC6"/>
              </a:solidFill>
              <a:ln w="12700" cap="flat">
                <a:noFill/>
                <a:miter lim="400000"/>
              </a:ln>
              <a:effectLst/>
            </c:spPr>
          </c:dPt>
          <c:dLbls>
            <c:dLbl>
              <c:idx val="0"/>
              <c:numFmt formatCode="0%" sourceLinked="0"/>
              <c:spPr/>
              <c:txPr>
                <a:bodyPr/>
                <a:lstStyle/>
                <a:p>
                  <a:pPr>
                    <a:defRPr sz="2800" b="0" i="0" u="none" strike="noStrike">
                      <a:solidFill>
                        <a:srgbClr val="000000"/>
                      </a:solidFill>
                      <a:latin typeface="Calibri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numFmt formatCode="0%" sourceLinked="0"/>
              <c:spPr/>
              <c:txPr>
                <a:bodyPr/>
                <a:lstStyle/>
                <a:p>
                  <a:pPr>
                    <a:defRPr sz="2800" b="0" i="0" u="none" strike="noStrike">
                      <a:solidFill>
                        <a:srgbClr val="000000"/>
                      </a:solidFill>
                      <a:latin typeface="Calibri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numFmt formatCode="0%" sourceLinked="0"/>
              <c:spPr/>
              <c:txPr>
                <a:bodyPr/>
                <a:lstStyle/>
                <a:p>
                  <a:pPr>
                    <a:defRPr sz="2800" b="0" i="0" u="none" strike="noStrike">
                      <a:solidFill>
                        <a:srgbClr val="000000"/>
                      </a:solidFill>
                      <a:latin typeface="Calibri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numFmt formatCode="0%" sourceLinked="0"/>
              <c:spPr/>
              <c:txPr>
                <a:bodyPr/>
                <a:lstStyle/>
                <a:p>
                  <a:pPr>
                    <a:defRPr sz="2800" b="0" i="0" u="none" strike="noStrike">
                      <a:solidFill>
                        <a:srgbClr val="000000"/>
                      </a:solidFill>
                      <a:latin typeface="Calibri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numFmt formatCode="0%" sourceLinked="0"/>
              <c:spPr/>
              <c:txPr>
                <a:bodyPr/>
                <a:lstStyle/>
                <a:p>
                  <a:pPr>
                    <a:defRPr sz="2800" b="0" i="0" u="none" strike="noStrike">
                      <a:solidFill>
                        <a:srgbClr val="000000"/>
                      </a:solidFill>
                      <a:latin typeface="Calibri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numFmt formatCode="0%" sourceLinked="0"/>
              <c:spPr/>
              <c:txPr>
                <a:bodyPr/>
                <a:lstStyle/>
                <a:p>
                  <a:pPr>
                    <a:defRPr sz="2800" b="0" i="0" u="none" strike="noStrike">
                      <a:solidFill>
                        <a:srgbClr val="000000"/>
                      </a:solidFill>
                      <a:latin typeface="Calibri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6"/>
              <c:numFmt formatCode="0%" sourceLinked="0"/>
              <c:spPr/>
              <c:txPr>
                <a:bodyPr/>
                <a:lstStyle/>
                <a:p>
                  <a:pPr>
                    <a:defRPr sz="2800" b="0" i="0" u="none" strike="noStrike">
                      <a:solidFill>
                        <a:srgbClr val="000000"/>
                      </a:solidFill>
                      <a:latin typeface="Calibri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 b="0" i="0" u="none" strike="noStrike">
                    <a:solidFill>
                      <a:srgbClr val="000000"/>
                    </a:solidFill>
                    <a:latin typeface="Calibri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Less than $1,000</c:v>
                </c:pt>
                <c:pt idx="1">
                  <c:v>$1,000-$9,999</c:v>
                </c:pt>
                <c:pt idx="2">
                  <c:v>$10,000-$24,999</c:v>
                </c:pt>
                <c:pt idx="3">
                  <c:v>$25,000-$49,999</c:v>
                </c:pt>
                <c:pt idx="4">
                  <c:v>$50,000-$99,999</c:v>
                </c:pt>
                <c:pt idx="5">
                  <c:v>$100,000-$249,999</c:v>
                </c:pt>
                <c:pt idx="6">
                  <c:v>Over $250,000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28</c:v>
                </c:pt>
                <c:pt idx="1">
                  <c:v>17</c:v>
                </c:pt>
                <c:pt idx="2">
                  <c:v>12</c:v>
                </c:pt>
                <c:pt idx="3">
                  <c:v>9</c:v>
                </c:pt>
                <c:pt idx="4">
                  <c:v>10</c:v>
                </c:pt>
                <c:pt idx="5">
                  <c:v>10</c:v>
                </c:pt>
                <c:pt idx="6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64785999999999999"/>
          <c:y val="0.48497499999999999"/>
          <c:w val="0.35214000000000001"/>
          <c:h val="0.30075499999999999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400" b="0" i="0" u="none" strike="noStrike">
              <a:solidFill>
                <a:srgbClr val="000000"/>
              </a:solidFill>
              <a:latin typeface="Calibri"/>
            </a:defRPr>
          </a:pPr>
          <a:endParaRPr lang="en-U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0.62388</cdr:x>
      <cdr:y>0.78531</cdr:y>
    </cdr:from>
    <cdr:to>
      <cdr:x>1</cdr:x>
      <cdr:y>0.91061</cdr:y>
    </cdr:to>
    <cdr:sp macro="" textlink="">
      <cdr:nvSpPr>
        <cdr:cNvPr id="2" name="Shape 149"/>
        <cdr:cNvSpPr/>
      </cdr:nvSpPr>
      <cdr:spPr>
        <a:xfrm xmlns:a="http://schemas.openxmlformats.org/drawingml/2006/main">
          <a:off x="4550278" y="4050771"/>
          <a:ext cx="2743200" cy="646331"/>
        </a:xfrm>
        <a:prstGeom xmlns:a="http://schemas.openxmlformats.org/drawingml/2006/main" prst="rect">
          <a:avLst/>
        </a:prstGeom>
        <a:ln xmlns:a="http://schemas.openxmlformats.org/drawingml/2006/main" w="12700">
          <a:miter lim="400000"/>
        </a:ln>
        <a:extLst xmlns:a="http://schemas.openxmlformats.org/drawingml/2006/main">
          <a:ext uri="{C572A759-6A51-4108-AA02-DFA0A04FC94B}">
            <ma14:wrappingTextBoxFlag xmlns="" xmlns:r="http://schemas.openxmlformats.org/officeDocument/2006/relationships" xmlns:p="http://schemas.openxmlformats.org/presentationml/2006/main" xmlns:ma14="http://schemas.microsoft.com/office/mac/drawingml/2011/main" xmlns:lc="http://schemas.openxmlformats.org/drawingml/2006/lockedCanvas" val="1"/>
          </a:ext>
        </a:extLst>
      </cdr:spPr>
      <cdr:txBody>
        <a:bodyPr xmlns:a="http://schemas.openxmlformats.org/drawingml/2006/main" lIns="45719" rIns="45719">
          <a:spAutoFit/>
        </a:bodyPr>
        <a:lstStyle xmlns:a="http://schemas.openxmlformats.org/drawingml/2006/main">
          <a:defPPr marL="0" marR="0" indent="0" algn="l" defTabSz="914400" rtl="0" fontAlgn="auto" latinLnBrk="1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defRPr>
          </a:defPPr>
          <a:lvl1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defRPr>
          </a:lvl1pPr>
          <a:lvl2pPr marL="0" marR="0" indent="45720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defRPr>
          </a:lvl2pPr>
          <a:lvl3pPr marL="0" marR="0" indent="91440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defRPr>
          </a:lvl3pPr>
          <a:lvl4pPr marL="0" marR="0" indent="137160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defRPr>
          </a:lvl4pPr>
          <a:lvl5pPr marL="0" marR="0" indent="182880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defRPr>
          </a:lvl5pPr>
          <a:lvl6pPr marL="0" marR="0" indent="228600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defRPr>
          </a:lvl6pPr>
          <a:lvl7pPr marL="0" marR="0" indent="274320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defRPr>
          </a:lvl7pPr>
          <a:lvl8pPr marL="0" marR="0" indent="320040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defRPr>
          </a:lvl8pPr>
          <a:lvl9pPr marL="0" marR="0" indent="365760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defRPr>
          </a:lvl9pPr>
        </a:lstStyle>
        <a:p xmlns:a="http://schemas.openxmlformats.org/drawingml/2006/main">
          <a:r>
            <a:rPr sz="1200" dirty="0">
              <a:solidFill>
                <a:schemeClr val="tx1"/>
              </a:solidFill>
            </a:rPr>
            <a:t>Source:  Employee Benefit Research Institute and Greenwald and Associates, 2004-2015 Retirement Confidence Surveys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13763" cy="465455"/>
          </a:xfrm>
          <a:prstGeom prst="rect">
            <a:avLst/>
          </a:prstGeom>
        </p:spPr>
        <p:txBody>
          <a:bodyPr vert="horz" lIns="91660" tIns="45830" rIns="91660" bIns="45830" rtlCol="0"/>
          <a:lstStyle>
            <a:lvl1pPr algn="l"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9471" y="0"/>
            <a:ext cx="3013763" cy="465455"/>
          </a:xfrm>
          <a:prstGeom prst="rect">
            <a:avLst/>
          </a:prstGeom>
        </p:spPr>
        <p:txBody>
          <a:bodyPr vert="horz" wrap="square" lIns="91660" tIns="45830" rIns="91660" bIns="4583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0E5B415-68C8-4A58-B2FB-027E28498B27}" type="datetime1">
              <a:rPr lang="en-US"/>
              <a:pPr/>
              <a:t>10/18/2016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42033"/>
            <a:ext cx="3013763" cy="465455"/>
          </a:xfrm>
          <a:prstGeom prst="rect">
            <a:avLst/>
          </a:prstGeom>
        </p:spPr>
        <p:txBody>
          <a:bodyPr vert="horz" lIns="91660" tIns="45830" rIns="91660" bIns="45830" rtlCol="0" anchor="b"/>
          <a:lstStyle>
            <a:lvl1pPr algn="l"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9471" y="8842033"/>
            <a:ext cx="3013763" cy="465455"/>
          </a:xfrm>
          <a:prstGeom prst="rect">
            <a:avLst/>
          </a:prstGeom>
        </p:spPr>
        <p:txBody>
          <a:bodyPr vert="horz" wrap="square" lIns="91660" tIns="45830" rIns="91660" bIns="4583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EEE3D93-84EA-4E8B-BF2A-F31F2C855D6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5147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301376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60" tIns="45830" rIns="91660" bIns="4583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941078" y="0"/>
            <a:ext cx="301376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60" tIns="45830" rIns="91660" bIns="4583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6913"/>
            <a:ext cx="4657725" cy="34940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7312" y="4421827"/>
            <a:ext cx="5100215" cy="4189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60" tIns="45830" rIns="91660" bIns="458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843645"/>
            <a:ext cx="301376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60" tIns="45830" rIns="91660" bIns="4583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41078" y="8843645"/>
            <a:ext cx="301376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60" tIns="45830" rIns="91660" bIns="4583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C31D1C9-99ED-4BAE-B0EB-0468EAB0416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19758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9"/>
          <p:cNvSpPr>
            <a:spLocks noChangeShapeType="1"/>
          </p:cNvSpPr>
          <p:nvPr userDrawn="1"/>
        </p:nvSpPr>
        <p:spPr bwMode="auto">
          <a:xfrm>
            <a:off x="990600" y="2286000"/>
            <a:ext cx="7162800" cy="0"/>
          </a:xfrm>
          <a:prstGeom prst="line">
            <a:avLst/>
          </a:prstGeom>
          <a:noFill/>
          <a:ln w="15875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>
              <a:cs typeface="ＭＳ Ｐゴシック" charset="-128"/>
            </a:endParaRPr>
          </a:p>
        </p:txBody>
      </p:sp>
      <p:sp>
        <p:nvSpPr>
          <p:cNvPr id="5" name="Line 9"/>
          <p:cNvSpPr>
            <a:spLocks noChangeShapeType="1"/>
          </p:cNvSpPr>
          <p:nvPr userDrawn="1"/>
        </p:nvSpPr>
        <p:spPr bwMode="auto">
          <a:xfrm>
            <a:off x="990600" y="3657600"/>
            <a:ext cx="7162800" cy="0"/>
          </a:xfrm>
          <a:prstGeom prst="line">
            <a:avLst/>
          </a:prstGeom>
          <a:noFill/>
          <a:ln w="15875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28699" y="2548219"/>
            <a:ext cx="7086600" cy="841375"/>
          </a:xfrm>
          <a:prstGeom prst="rect">
            <a:avLst/>
          </a:prstGeom>
        </p:spPr>
        <p:txBody>
          <a:bodyPr/>
          <a:lstStyle>
            <a:lvl1pPr algn="ctr">
              <a:defRPr b="1" baseline="0">
                <a:solidFill>
                  <a:srgbClr val="004A80"/>
                </a:solidFill>
                <a:latin typeface="Gill Sans"/>
                <a:cs typeface="Gill Sans"/>
              </a:defRPr>
            </a:lvl1pPr>
          </a:lstStyle>
          <a:p>
            <a:r>
              <a:rPr lang="en-US" dirty="0" smtClean="0"/>
              <a:t>Module Title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8887" y="1144588"/>
            <a:ext cx="4086225" cy="990600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1028699" y="3930196"/>
            <a:ext cx="7086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Impatience</a:t>
            </a:r>
            <a:r>
              <a:rPr lang="en-US" sz="3200" b="1" baseline="0" dirty="0" smtClean="0"/>
              <a:t> by William Bosshardt and Andrea Caceres-Santamaria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A1793-7E79-45E4-9D23-AD39533D5127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9695-8517-4318-9952-3DDF4D4F8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819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A1793-7E79-45E4-9D23-AD39533D5127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9695-8517-4318-9952-3DDF4D4F8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1466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A1793-7E79-45E4-9D23-AD39533D5127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9695-8517-4318-9952-3DDF4D4F8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7385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A1793-7E79-45E4-9D23-AD39533D5127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9695-8517-4318-9952-3DDF4D4F8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0036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A1793-7E79-45E4-9D23-AD39533D5127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9695-8517-4318-9952-3DDF4D4F8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1513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A1793-7E79-45E4-9D23-AD39533D5127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9695-8517-4318-9952-3DDF4D4F8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6021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A1793-7E79-45E4-9D23-AD39533D5127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9695-8517-4318-9952-3DDF4D4F8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4359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A1793-7E79-45E4-9D23-AD39533D5127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9695-8517-4318-9952-3DDF4D4F8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4851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A1793-7E79-45E4-9D23-AD39533D5127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9695-8517-4318-9952-3DDF4D4F8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9726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A1793-7E79-45E4-9D23-AD39533D5127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9695-8517-4318-9952-3DDF4D4F8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817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7"/>
          <p:cNvSpPr>
            <a:spLocks noChangeShapeType="1"/>
          </p:cNvSpPr>
          <p:nvPr userDrawn="1"/>
        </p:nvSpPr>
        <p:spPr bwMode="auto">
          <a:xfrm>
            <a:off x="457200" y="1219200"/>
            <a:ext cx="8229600" cy="0"/>
          </a:xfrm>
          <a:prstGeom prst="line">
            <a:avLst/>
          </a:prstGeom>
          <a:noFill/>
          <a:ln w="15875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>
              <a:cs typeface="ＭＳ Ｐゴシック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752600"/>
            <a:ext cx="7086600" cy="3657600"/>
          </a:xfrm>
          <a:prstGeom prst="rect">
            <a:avLst/>
          </a:prstGeom>
        </p:spPr>
        <p:txBody>
          <a:bodyPr lIns="91440" rIns="91440"/>
          <a:lstStyle>
            <a:lvl1pPr>
              <a:buFont typeface="Arial"/>
              <a:buChar char="•"/>
              <a:defRPr sz="1800">
                <a:solidFill>
                  <a:srgbClr val="6EA92C"/>
                </a:solidFill>
                <a:latin typeface="Gill Sans"/>
                <a:cs typeface="Gill Sans"/>
              </a:defRPr>
            </a:lvl1pPr>
            <a:lvl2pPr marL="0" indent="-365760" algn="l">
              <a:buClr>
                <a:srgbClr val="004A80"/>
              </a:buClr>
              <a:buFont typeface="BankGothic Md BT"/>
              <a:buChar char="»"/>
              <a:defRPr sz="1800">
                <a:solidFill>
                  <a:srgbClr val="004A80"/>
                </a:solidFill>
                <a:latin typeface="Gill Sans"/>
                <a:cs typeface="Gill Sans"/>
              </a:defRPr>
            </a:lvl2pPr>
            <a:lvl3pPr>
              <a:defRPr>
                <a:solidFill>
                  <a:srgbClr val="6EA92C"/>
                </a:solidFill>
                <a:latin typeface="Gill Sans"/>
                <a:cs typeface="Gill Sans"/>
              </a:defRPr>
            </a:lvl3pPr>
            <a:lvl4pPr>
              <a:defRPr>
                <a:solidFill>
                  <a:srgbClr val="6EA92C"/>
                </a:solidFill>
                <a:latin typeface="Gill Sans"/>
                <a:cs typeface="Gill Sans"/>
              </a:defRPr>
            </a:lvl4pPr>
            <a:lvl5pPr>
              <a:defRPr>
                <a:solidFill>
                  <a:srgbClr val="6EA92C"/>
                </a:solidFill>
                <a:latin typeface="Gill Sans"/>
                <a:cs typeface="Gill San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09600"/>
          </a:xfrm>
          <a:prstGeom prst="rect">
            <a:avLst/>
          </a:prstGeom>
        </p:spPr>
        <p:txBody>
          <a:bodyPr vert="horz" anchor="t"/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0362" y="609600"/>
            <a:ext cx="2200275" cy="533400"/>
          </a:xfrm>
          <a:prstGeom prst="rect">
            <a:avLst/>
          </a:prstGeom>
        </p:spPr>
      </p:pic>
      <p:sp>
        <p:nvSpPr>
          <p:cNvPr id="10" name="Footer Placeholder 4"/>
          <p:cNvSpPr>
            <a:spLocks noGrp="1"/>
          </p:cNvSpPr>
          <p:nvPr>
            <p:ph type="ftr" sz="quarter" idx="16"/>
          </p:nvPr>
        </p:nvSpPr>
        <p:spPr>
          <a:xfrm>
            <a:off x="755945" y="6324600"/>
            <a:ext cx="7896131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b="1" dirty="0" smtClean="0"/>
              <a:t>Lesson Title</a:t>
            </a:r>
          </a:p>
          <a:p>
            <a:pPr>
              <a:defRPr/>
            </a:pPr>
            <a:r>
              <a:rPr lang="en-US" b="1" dirty="0" smtClean="0">
                <a:solidFill>
                  <a:srgbClr val="1578BC"/>
                </a:solidFill>
              </a:rPr>
              <a:t>www.EconEdLink.org </a:t>
            </a:r>
            <a:endParaRPr lang="en-US" b="1" dirty="0">
              <a:solidFill>
                <a:srgbClr val="1578BC"/>
              </a:solidFill>
            </a:endParaRPr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7"/>
          </p:nvPr>
        </p:nvSpPr>
        <p:spPr>
          <a:xfrm>
            <a:off x="6553200" y="6477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36A2A04-44CB-4FD5-A22C-EC7DA5CF840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9"/>
          <p:cNvSpPr>
            <a:spLocks noChangeShapeType="1"/>
          </p:cNvSpPr>
          <p:nvPr userDrawn="1"/>
        </p:nvSpPr>
        <p:spPr bwMode="auto">
          <a:xfrm>
            <a:off x="990600" y="2286000"/>
            <a:ext cx="7162800" cy="0"/>
          </a:xfrm>
          <a:prstGeom prst="line">
            <a:avLst/>
          </a:prstGeom>
          <a:noFill/>
          <a:ln w="15875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>
              <a:cs typeface="ＭＳ Ｐゴシック" charset="-128"/>
            </a:endParaRPr>
          </a:p>
        </p:txBody>
      </p:sp>
      <p:sp>
        <p:nvSpPr>
          <p:cNvPr id="5" name="Line 9"/>
          <p:cNvSpPr>
            <a:spLocks noChangeShapeType="1"/>
          </p:cNvSpPr>
          <p:nvPr userDrawn="1"/>
        </p:nvSpPr>
        <p:spPr bwMode="auto">
          <a:xfrm>
            <a:off x="990600" y="3657600"/>
            <a:ext cx="7162800" cy="0"/>
          </a:xfrm>
          <a:prstGeom prst="line">
            <a:avLst/>
          </a:prstGeom>
          <a:noFill/>
          <a:ln w="15875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28699" y="2548219"/>
            <a:ext cx="7086600" cy="841375"/>
          </a:xfrm>
          <a:prstGeom prst="rect">
            <a:avLst/>
          </a:prstGeom>
        </p:spPr>
        <p:txBody>
          <a:bodyPr/>
          <a:lstStyle>
            <a:lvl1pPr algn="ctr">
              <a:defRPr b="1" baseline="0">
                <a:solidFill>
                  <a:srgbClr val="004A80"/>
                </a:solidFill>
                <a:latin typeface="Gill Sans"/>
                <a:cs typeface="Gill Sans"/>
              </a:defRPr>
            </a:lvl1pPr>
          </a:lstStyle>
          <a:p>
            <a:r>
              <a:rPr lang="en-US" dirty="0" smtClean="0"/>
              <a:t>Module Title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8887" y="1144588"/>
            <a:ext cx="4086225" cy="990600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1028699" y="3930196"/>
            <a:ext cx="7086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Impatience</a:t>
            </a:r>
            <a:r>
              <a:rPr lang="en-US" sz="3200" b="1" baseline="0" dirty="0" smtClean="0"/>
              <a:t> by William Bosshardt and Andrea Caceres-Santamaria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8765261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op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7"/>
          <p:cNvSpPr>
            <a:spLocks noChangeShapeType="1"/>
          </p:cNvSpPr>
          <p:nvPr userDrawn="1"/>
        </p:nvSpPr>
        <p:spPr bwMode="auto">
          <a:xfrm>
            <a:off x="457200" y="1219200"/>
            <a:ext cx="8229600" cy="0"/>
          </a:xfrm>
          <a:prstGeom prst="line">
            <a:avLst/>
          </a:prstGeom>
          <a:noFill/>
          <a:ln w="15875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>
              <a:cs typeface="ＭＳ Ｐゴシック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752600"/>
            <a:ext cx="7086600" cy="3657600"/>
          </a:xfrm>
          <a:prstGeom prst="rect">
            <a:avLst/>
          </a:prstGeom>
        </p:spPr>
        <p:txBody>
          <a:bodyPr lIns="91440" rIns="91440"/>
          <a:lstStyle>
            <a:lvl1pPr>
              <a:buFont typeface="Arial"/>
              <a:buChar char="•"/>
              <a:defRPr sz="1800">
                <a:solidFill>
                  <a:srgbClr val="6EA92C"/>
                </a:solidFill>
                <a:latin typeface="Gill Sans"/>
                <a:cs typeface="Gill Sans"/>
              </a:defRPr>
            </a:lvl1pPr>
            <a:lvl2pPr marL="0" indent="-365760" algn="l">
              <a:buClr>
                <a:srgbClr val="004A80"/>
              </a:buClr>
              <a:buFont typeface="BankGothic Md BT"/>
              <a:buChar char="»"/>
              <a:defRPr sz="1800">
                <a:solidFill>
                  <a:srgbClr val="004A80"/>
                </a:solidFill>
                <a:latin typeface="Gill Sans"/>
                <a:cs typeface="Gill Sans"/>
              </a:defRPr>
            </a:lvl2pPr>
            <a:lvl3pPr>
              <a:defRPr>
                <a:solidFill>
                  <a:srgbClr val="6EA92C"/>
                </a:solidFill>
                <a:latin typeface="Gill Sans"/>
                <a:cs typeface="Gill Sans"/>
              </a:defRPr>
            </a:lvl3pPr>
            <a:lvl4pPr>
              <a:defRPr>
                <a:solidFill>
                  <a:srgbClr val="6EA92C"/>
                </a:solidFill>
                <a:latin typeface="Gill Sans"/>
                <a:cs typeface="Gill Sans"/>
              </a:defRPr>
            </a:lvl4pPr>
            <a:lvl5pPr>
              <a:defRPr>
                <a:solidFill>
                  <a:srgbClr val="6EA92C"/>
                </a:solidFill>
                <a:latin typeface="Gill Sans"/>
                <a:cs typeface="Gill San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09600"/>
          </a:xfrm>
          <a:prstGeom prst="rect">
            <a:avLst/>
          </a:prstGeom>
        </p:spPr>
        <p:txBody>
          <a:bodyPr vert="horz" anchor="t"/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0362" y="609600"/>
            <a:ext cx="2200275" cy="533400"/>
          </a:xfrm>
          <a:prstGeom prst="rect">
            <a:avLst/>
          </a:prstGeom>
        </p:spPr>
      </p:pic>
      <p:sp>
        <p:nvSpPr>
          <p:cNvPr id="10" name="Footer Placeholder 4"/>
          <p:cNvSpPr>
            <a:spLocks noGrp="1"/>
          </p:cNvSpPr>
          <p:nvPr>
            <p:ph type="ftr" sz="quarter" idx="16"/>
          </p:nvPr>
        </p:nvSpPr>
        <p:spPr>
          <a:xfrm>
            <a:off x="755945" y="6324600"/>
            <a:ext cx="7896131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b="1" dirty="0" smtClean="0"/>
              <a:t>Lesson Title</a:t>
            </a:r>
          </a:p>
          <a:p>
            <a:pPr>
              <a:defRPr/>
            </a:pPr>
            <a:r>
              <a:rPr lang="en-US" b="1" dirty="0" smtClean="0">
                <a:solidFill>
                  <a:srgbClr val="1578BC"/>
                </a:solidFill>
              </a:rPr>
              <a:t>www.EconEdLink.org </a:t>
            </a:r>
            <a:endParaRPr lang="en-US" b="1" dirty="0">
              <a:solidFill>
                <a:srgbClr val="1578BC"/>
              </a:solidFill>
            </a:endParaRPr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7"/>
          </p:nvPr>
        </p:nvSpPr>
        <p:spPr>
          <a:xfrm>
            <a:off x="6553200" y="6477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36A2A04-44CB-4FD5-A22C-EC7DA5CF840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1644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CEE Board Meeting - Confidential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921177-3047-4604-B14F-505EA243D6B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10.30.2015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5492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nopoly Cards w/o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Line 7"/>
          <p:cNvSpPr>
            <a:spLocks noChangeShapeType="1"/>
          </p:cNvSpPr>
          <p:nvPr userDrawn="1"/>
        </p:nvSpPr>
        <p:spPr bwMode="auto">
          <a:xfrm>
            <a:off x="457200" y="1219200"/>
            <a:ext cx="8229600" cy="0"/>
          </a:xfrm>
          <a:prstGeom prst="line">
            <a:avLst/>
          </a:prstGeom>
          <a:noFill/>
          <a:ln w="15875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>
              <a:cs typeface="ＭＳ Ｐゴシック" charset="-12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38600" cy="598487"/>
          </a:xfrm>
          <a:prstGeom prst="rect">
            <a:avLst/>
          </a:prstGeom>
          <a:solidFill>
            <a:srgbClr val="215BAE"/>
          </a:solidFill>
        </p:spPr>
        <p:txBody>
          <a:bodyPr anchor="ctr"/>
          <a:lstStyle>
            <a:lvl1pPr marL="0" indent="0" algn="ctr">
              <a:buNone/>
              <a:defRPr sz="2000" b="1">
                <a:solidFill>
                  <a:schemeClr val="bg1"/>
                </a:solidFill>
                <a:latin typeface="Gill Sans"/>
                <a:cs typeface="Gill San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33600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Gill Sans"/>
                <a:cs typeface="Gill Sans"/>
              </a:defRPr>
            </a:lvl1pPr>
            <a:lvl2pPr>
              <a:defRPr sz="1800">
                <a:latin typeface="Gill Sans"/>
                <a:cs typeface="Gill Sans"/>
              </a:defRPr>
            </a:lvl2pPr>
            <a:lvl3pPr>
              <a:defRPr sz="1600">
                <a:latin typeface="Gill Sans"/>
                <a:cs typeface="Gill Sans"/>
              </a:defRPr>
            </a:lvl3pPr>
            <a:lvl4pPr>
              <a:defRPr sz="1400">
                <a:latin typeface="Gill Sans"/>
                <a:cs typeface="Gill Sans"/>
              </a:defRPr>
            </a:lvl4pPr>
            <a:lvl5pPr>
              <a:defRPr sz="1200">
                <a:latin typeface="Gill Sans"/>
                <a:cs typeface="Gill San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Gill Sans"/>
                <a:cs typeface="Gill Sans"/>
              </a:defRPr>
            </a:lvl1pPr>
            <a:lvl2pPr>
              <a:defRPr sz="1800">
                <a:latin typeface="Gill Sans"/>
                <a:cs typeface="Gill Sans"/>
              </a:defRPr>
            </a:lvl2pPr>
            <a:lvl3pPr>
              <a:defRPr sz="1600">
                <a:latin typeface="Gill Sans"/>
                <a:cs typeface="Gill Sans"/>
              </a:defRPr>
            </a:lvl3pPr>
            <a:lvl4pPr>
              <a:defRPr sz="1400">
                <a:latin typeface="Gill Sans"/>
                <a:cs typeface="Gill Sans"/>
              </a:defRPr>
            </a:lvl4pPr>
            <a:lvl5pPr>
              <a:defRPr sz="1200">
                <a:latin typeface="Gill Sans"/>
                <a:cs typeface="Gill San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0" name="Text Placeholder 2"/>
          <p:cNvSpPr>
            <a:spLocks noGrp="1"/>
          </p:cNvSpPr>
          <p:nvPr>
            <p:ph type="body" idx="13"/>
          </p:nvPr>
        </p:nvSpPr>
        <p:spPr>
          <a:xfrm>
            <a:off x="4648200" y="1524000"/>
            <a:ext cx="4038600" cy="598487"/>
          </a:xfrm>
          <a:prstGeom prst="rect">
            <a:avLst/>
          </a:prstGeom>
          <a:solidFill>
            <a:srgbClr val="215BAE"/>
          </a:solidFill>
        </p:spPr>
        <p:txBody>
          <a:bodyPr anchor="ctr"/>
          <a:lstStyle>
            <a:lvl1pPr marL="0" indent="0" algn="ctr">
              <a:buNone/>
              <a:defRPr sz="2000" b="1">
                <a:solidFill>
                  <a:schemeClr val="bg1"/>
                </a:solidFill>
                <a:latin typeface="Gill Sans"/>
                <a:cs typeface="Gill San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09600"/>
          </a:xfrm>
          <a:prstGeom prst="rect">
            <a:avLst/>
          </a:prstGeom>
        </p:spPr>
        <p:txBody>
          <a:bodyPr vert="horz" anchor="t"/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Slide Number Placehold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736A2A04-44CB-4FD5-A22C-EC7DA5CF840D}" type="slidenum">
              <a:rPr lang="en-US"/>
              <a:pPr/>
              <a:t>‹#›</a:t>
            </a:fld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0362" y="609600"/>
            <a:ext cx="2200275" cy="533400"/>
          </a:xfrm>
          <a:prstGeom prst="rect">
            <a:avLst/>
          </a:prstGeom>
        </p:spPr>
      </p:pic>
      <p:sp>
        <p:nvSpPr>
          <p:cNvPr id="16" name="Footer Placeholder 4"/>
          <p:cNvSpPr>
            <a:spLocks noGrp="1"/>
          </p:cNvSpPr>
          <p:nvPr>
            <p:ph type="ftr" sz="quarter" idx="17"/>
          </p:nvPr>
        </p:nvSpPr>
        <p:spPr>
          <a:xfrm>
            <a:off x="755945" y="6324600"/>
            <a:ext cx="7896131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b="1" dirty="0" smtClean="0"/>
              <a:t>EconEdLink Teacher Webinar: Children’s Literature &amp; Economics</a:t>
            </a:r>
          </a:p>
          <a:p>
            <a:pPr>
              <a:defRPr/>
            </a:pPr>
            <a:r>
              <a:rPr lang="en-US" b="1" dirty="0" smtClean="0">
                <a:solidFill>
                  <a:srgbClr val="1578BC"/>
                </a:solidFill>
              </a:rPr>
              <a:t>www.EconEdLink.org </a:t>
            </a:r>
            <a:endParaRPr lang="en-US" b="1" dirty="0">
              <a:solidFill>
                <a:srgbClr val="1578B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nopoly Cards w/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 bwMode="auto">
          <a:xfrm>
            <a:off x="457200" y="2438400"/>
            <a:ext cx="4038600" cy="3657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ＭＳ Ｐゴシック" charset="-128"/>
            </a:endParaRPr>
          </a:p>
        </p:txBody>
      </p:sp>
      <p:sp>
        <p:nvSpPr>
          <p:cNvPr id="9" name="Rectangle 8"/>
          <p:cNvSpPr/>
          <p:nvPr userDrawn="1"/>
        </p:nvSpPr>
        <p:spPr bwMode="auto">
          <a:xfrm>
            <a:off x="457200" y="1828800"/>
            <a:ext cx="4038600" cy="609600"/>
          </a:xfrm>
          <a:prstGeom prst="rect">
            <a:avLst/>
          </a:prstGeom>
          <a:solidFill>
            <a:srgbClr val="6EA92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ＭＳ Ｐゴシック" charset="-128"/>
            </a:endParaRPr>
          </a:p>
        </p:txBody>
      </p:sp>
      <p:sp>
        <p:nvSpPr>
          <p:cNvPr id="11" name="Line 7"/>
          <p:cNvSpPr>
            <a:spLocks noChangeShapeType="1"/>
          </p:cNvSpPr>
          <p:nvPr userDrawn="1"/>
        </p:nvSpPr>
        <p:spPr bwMode="auto">
          <a:xfrm>
            <a:off x="457200" y="1219200"/>
            <a:ext cx="8229600" cy="0"/>
          </a:xfrm>
          <a:prstGeom prst="line">
            <a:avLst/>
          </a:prstGeom>
          <a:noFill/>
          <a:ln w="15875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>
              <a:cs typeface="ＭＳ Ｐゴシック" charset="-128"/>
            </a:endParaRPr>
          </a:p>
        </p:txBody>
      </p:sp>
      <p:sp>
        <p:nvSpPr>
          <p:cNvPr id="12" name="Rectangle 11"/>
          <p:cNvSpPr/>
          <p:nvPr userDrawn="1"/>
        </p:nvSpPr>
        <p:spPr bwMode="auto">
          <a:xfrm>
            <a:off x="4648200" y="1828800"/>
            <a:ext cx="4038600" cy="609600"/>
          </a:xfrm>
          <a:prstGeom prst="rect">
            <a:avLst/>
          </a:prstGeom>
          <a:solidFill>
            <a:srgbClr val="6EA92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ＭＳ Ｐゴシック" charset="-128"/>
            </a:endParaRPr>
          </a:p>
        </p:txBody>
      </p:sp>
      <p:sp>
        <p:nvSpPr>
          <p:cNvPr id="13" name="Rectangle 12"/>
          <p:cNvSpPr/>
          <p:nvPr userDrawn="1"/>
        </p:nvSpPr>
        <p:spPr bwMode="auto">
          <a:xfrm>
            <a:off x="4648200" y="2438400"/>
            <a:ext cx="4038600" cy="3657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ＭＳ Ｐゴシック" charset="-12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39913"/>
            <a:ext cx="4038600" cy="598487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 b="0">
                <a:solidFill>
                  <a:schemeClr val="bg1"/>
                </a:solidFill>
                <a:latin typeface="Gill Sans"/>
                <a:cs typeface="Gill San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4040188" cy="36576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Gill Sans"/>
                <a:cs typeface="Gill Sans"/>
              </a:defRPr>
            </a:lvl1pPr>
            <a:lvl2pPr>
              <a:defRPr sz="1800">
                <a:latin typeface="Gill Sans"/>
                <a:cs typeface="Gill Sans"/>
              </a:defRPr>
            </a:lvl2pPr>
            <a:lvl3pPr>
              <a:defRPr sz="1600">
                <a:latin typeface="Gill Sans"/>
                <a:cs typeface="Gill Sans"/>
              </a:defRPr>
            </a:lvl3pPr>
            <a:lvl4pPr>
              <a:defRPr sz="1400">
                <a:latin typeface="Gill Sans"/>
                <a:cs typeface="Gill Sans"/>
              </a:defRPr>
            </a:lvl4pPr>
            <a:lvl5pPr>
              <a:defRPr sz="1200">
                <a:latin typeface="Gill Sans"/>
                <a:cs typeface="Gill San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2438400"/>
            <a:ext cx="4041775" cy="36576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Gill Sans"/>
                <a:cs typeface="Gill Sans"/>
              </a:defRPr>
            </a:lvl1pPr>
            <a:lvl2pPr>
              <a:defRPr sz="1800">
                <a:latin typeface="Gill Sans"/>
                <a:cs typeface="Gill Sans"/>
              </a:defRPr>
            </a:lvl2pPr>
            <a:lvl3pPr>
              <a:defRPr sz="1600">
                <a:latin typeface="Gill Sans"/>
                <a:cs typeface="Gill Sans"/>
              </a:defRPr>
            </a:lvl3pPr>
            <a:lvl4pPr>
              <a:defRPr sz="1400">
                <a:latin typeface="Gill Sans"/>
                <a:cs typeface="Gill Sans"/>
              </a:defRPr>
            </a:lvl4pPr>
            <a:lvl5pPr>
              <a:defRPr sz="1200">
                <a:latin typeface="Gill Sans"/>
                <a:cs typeface="Gill San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0" name="Text Placeholder 2"/>
          <p:cNvSpPr>
            <a:spLocks noGrp="1"/>
          </p:cNvSpPr>
          <p:nvPr>
            <p:ph type="body" idx="13"/>
          </p:nvPr>
        </p:nvSpPr>
        <p:spPr>
          <a:xfrm>
            <a:off x="4648200" y="1828800"/>
            <a:ext cx="4038600" cy="598487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 b="0">
                <a:solidFill>
                  <a:schemeClr val="bg1"/>
                </a:solidFill>
                <a:latin typeface="Gill Sans"/>
                <a:cs typeface="Gill San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1" name="Title 20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09600"/>
          </a:xfrm>
          <a:prstGeom prst="rect">
            <a:avLst/>
          </a:prstGeom>
        </p:spPr>
        <p:txBody>
          <a:bodyPr vert="horz" anchor="t"/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3" name="Text Placeholder 2"/>
          <p:cNvSpPr>
            <a:spLocks noGrp="1"/>
          </p:cNvSpPr>
          <p:nvPr>
            <p:ph type="body" idx="14"/>
          </p:nvPr>
        </p:nvSpPr>
        <p:spPr>
          <a:xfrm>
            <a:off x="457200" y="1295400"/>
            <a:ext cx="8229600" cy="4572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 b="0">
                <a:solidFill>
                  <a:schemeClr val="tx1"/>
                </a:solidFill>
                <a:latin typeface="Gill Sans"/>
                <a:cs typeface="Gill San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" name="Slide Number Placeholder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CFEBA4D8-2E47-4345-BA21-5CD61A5A0BBD}" type="slidenum">
              <a:rPr lang="en-US"/>
              <a:pPr/>
              <a:t>‹#›</a:t>
            </a:fld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0362" y="609600"/>
            <a:ext cx="2200275" cy="533400"/>
          </a:xfrm>
          <a:prstGeom prst="rect">
            <a:avLst/>
          </a:prstGeom>
        </p:spPr>
      </p:pic>
      <p:sp>
        <p:nvSpPr>
          <p:cNvPr id="19" name="Footer Placeholder 4"/>
          <p:cNvSpPr>
            <a:spLocks noGrp="1"/>
          </p:cNvSpPr>
          <p:nvPr>
            <p:ph type="ftr" sz="quarter" idx="18"/>
          </p:nvPr>
        </p:nvSpPr>
        <p:spPr>
          <a:xfrm>
            <a:off x="755945" y="6324600"/>
            <a:ext cx="7896131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b="1" dirty="0" smtClean="0"/>
              <a:t>EconEdLink Teacher Webinar: Children’s Literature &amp; Economics</a:t>
            </a:r>
          </a:p>
          <a:p>
            <a:pPr>
              <a:defRPr/>
            </a:pPr>
            <a:r>
              <a:rPr lang="en-US" b="1" dirty="0" smtClean="0">
                <a:solidFill>
                  <a:srgbClr val="1578BC"/>
                </a:solidFill>
              </a:rPr>
              <a:t>www.EconEdLink.org </a:t>
            </a:r>
            <a:endParaRPr lang="en-US" b="1" dirty="0">
              <a:solidFill>
                <a:srgbClr val="1578B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 7"/>
          <p:cNvSpPr>
            <a:spLocks noChangeShapeType="1"/>
          </p:cNvSpPr>
          <p:nvPr userDrawn="1"/>
        </p:nvSpPr>
        <p:spPr bwMode="auto">
          <a:xfrm>
            <a:off x="457200" y="1219200"/>
            <a:ext cx="8229600" cy="0"/>
          </a:xfrm>
          <a:prstGeom prst="line">
            <a:avLst/>
          </a:prstGeom>
          <a:noFill/>
          <a:ln w="15875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>
              <a:cs typeface="ＭＳ Ｐゴシック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50" y="2133600"/>
            <a:ext cx="7429500" cy="3733800"/>
          </a:xfrm>
          <a:prstGeom prst="rect">
            <a:avLst/>
          </a:prstGeom>
        </p:spPr>
        <p:txBody>
          <a:bodyPr lIns="91440" rIns="91440"/>
          <a:lstStyle>
            <a:lvl1pPr>
              <a:buFont typeface="Arial"/>
              <a:buNone/>
              <a:defRPr sz="2400">
                <a:solidFill>
                  <a:srgbClr val="6EA92C"/>
                </a:solidFill>
                <a:latin typeface="Gill Sans"/>
                <a:cs typeface="Gill Sans"/>
              </a:defRPr>
            </a:lvl1pPr>
            <a:lvl2pPr marL="182880" indent="-374904" algn="l">
              <a:buClr>
                <a:srgbClr val="004A80"/>
              </a:buClr>
              <a:buFont typeface="BankGothic Md BT"/>
              <a:buChar char="»"/>
              <a:defRPr sz="2400">
                <a:solidFill>
                  <a:srgbClr val="004A80"/>
                </a:solidFill>
                <a:latin typeface="Gill Sans"/>
                <a:cs typeface="Gill Sans"/>
              </a:defRPr>
            </a:lvl2pPr>
            <a:lvl3pPr>
              <a:defRPr>
                <a:solidFill>
                  <a:srgbClr val="6EA92C"/>
                </a:solidFill>
                <a:latin typeface="Gill Sans"/>
                <a:cs typeface="Gill Sans"/>
              </a:defRPr>
            </a:lvl3pPr>
            <a:lvl4pPr>
              <a:defRPr>
                <a:solidFill>
                  <a:srgbClr val="6EA92C"/>
                </a:solidFill>
                <a:latin typeface="Gill Sans"/>
                <a:cs typeface="Gill Sans"/>
              </a:defRPr>
            </a:lvl4pPr>
            <a:lvl5pPr>
              <a:defRPr>
                <a:solidFill>
                  <a:srgbClr val="6EA92C"/>
                </a:solidFill>
                <a:latin typeface="Gill Sans"/>
                <a:cs typeface="Gill Sans"/>
              </a:defRPr>
            </a:lvl5pPr>
          </a:lstStyle>
          <a:p>
            <a:pPr lvl="0"/>
            <a:endParaRPr lang="en-US" dirty="0" smtClean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09600"/>
          </a:xfrm>
          <a:prstGeom prst="rect">
            <a:avLst/>
          </a:prstGeom>
        </p:spPr>
        <p:txBody>
          <a:bodyPr vert="horz" anchor="t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4"/>
          </p:nvPr>
        </p:nvSpPr>
        <p:spPr>
          <a:xfrm>
            <a:off x="457200" y="1295400"/>
            <a:ext cx="8229600" cy="4572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 b="0">
                <a:solidFill>
                  <a:schemeClr val="tx1"/>
                </a:solidFill>
                <a:latin typeface="Gill Sans"/>
                <a:cs typeface="Gill San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7"/>
          </p:nvPr>
        </p:nvSpPr>
        <p:spPr>
          <a:xfrm>
            <a:off x="7848600" y="6248400"/>
            <a:ext cx="609600" cy="457200"/>
          </a:xfrm>
        </p:spPr>
        <p:txBody>
          <a:bodyPr/>
          <a:lstStyle>
            <a:lvl1pPr>
              <a:defRPr/>
            </a:lvl1pPr>
          </a:lstStyle>
          <a:p>
            <a:fld id="{0AAD9021-A74D-4FF0-868C-40F10C5CABE8}" type="slidenum">
              <a:rPr lang="en-US"/>
              <a:pPr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0362" y="609600"/>
            <a:ext cx="2200275" cy="533400"/>
          </a:xfrm>
          <a:prstGeom prst="rect">
            <a:avLst/>
          </a:prstGeom>
        </p:spPr>
      </p:pic>
      <p:sp>
        <p:nvSpPr>
          <p:cNvPr id="12" name="Footer Placeholder 4"/>
          <p:cNvSpPr>
            <a:spLocks noGrp="1"/>
          </p:cNvSpPr>
          <p:nvPr>
            <p:ph type="ftr" sz="quarter" idx="18"/>
          </p:nvPr>
        </p:nvSpPr>
        <p:spPr>
          <a:xfrm>
            <a:off x="755945" y="6324600"/>
            <a:ext cx="7896131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b="1" dirty="0" smtClean="0"/>
              <a:t>Money and Elections</a:t>
            </a:r>
          </a:p>
          <a:p>
            <a:pPr>
              <a:defRPr/>
            </a:pPr>
            <a:r>
              <a:rPr lang="en-US" b="1" dirty="0" smtClean="0">
                <a:solidFill>
                  <a:srgbClr val="1578BC"/>
                </a:solidFill>
              </a:rPr>
              <a:t>www.EconEdLink.org </a:t>
            </a:r>
            <a:endParaRPr lang="en-US" b="1" dirty="0">
              <a:solidFill>
                <a:srgbClr val="1578B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 7"/>
          <p:cNvSpPr>
            <a:spLocks noChangeShapeType="1"/>
          </p:cNvSpPr>
          <p:nvPr userDrawn="1"/>
        </p:nvSpPr>
        <p:spPr bwMode="auto">
          <a:xfrm>
            <a:off x="457200" y="1219200"/>
            <a:ext cx="8229600" cy="0"/>
          </a:xfrm>
          <a:prstGeom prst="line">
            <a:avLst/>
          </a:prstGeom>
          <a:noFill/>
          <a:ln w="15875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>
              <a:cs typeface="ＭＳ Ｐゴシック" charset="-128"/>
            </a:endParaRP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09600"/>
          </a:xfrm>
          <a:prstGeom prst="rect">
            <a:avLst/>
          </a:prstGeom>
        </p:spPr>
        <p:txBody>
          <a:bodyPr vert="horz" anchor="t"/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4"/>
          </p:nvPr>
        </p:nvSpPr>
        <p:spPr>
          <a:xfrm>
            <a:off x="457200" y="1295400"/>
            <a:ext cx="8229600" cy="4572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 b="0">
                <a:solidFill>
                  <a:schemeClr val="tx1"/>
                </a:solidFill>
                <a:latin typeface="Gill Sans"/>
                <a:cs typeface="Gill San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09600" y="1905001"/>
            <a:ext cx="7924800" cy="4343400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Gill Sans"/>
                <a:cs typeface="Gill Sans"/>
              </a:defRPr>
            </a:lvl1pPr>
            <a:lvl2pPr>
              <a:defRPr sz="1800">
                <a:latin typeface="Gill Sans"/>
                <a:cs typeface="Gill Sans"/>
              </a:defRPr>
            </a:lvl2pPr>
            <a:lvl3pPr>
              <a:defRPr sz="1800">
                <a:latin typeface="Gill Sans"/>
                <a:cs typeface="Gill Sans"/>
              </a:defRPr>
            </a:lvl3pPr>
            <a:lvl4pPr>
              <a:defRPr sz="1800">
                <a:latin typeface="Gill Sans"/>
                <a:cs typeface="Gill Sans"/>
              </a:defRPr>
            </a:lvl4pPr>
            <a:lvl5pPr>
              <a:defRPr sz="1800">
                <a:latin typeface="Gill Sans"/>
                <a:cs typeface="Gill San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>
          <a:xfrm>
            <a:off x="609600" y="6400800"/>
            <a:ext cx="7896131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b="1" dirty="0" smtClean="0"/>
              <a:t>Lesson Title</a:t>
            </a:r>
          </a:p>
          <a:p>
            <a:pPr>
              <a:defRPr/>
            </a:pPr>
            <a:r>
              <a:rPr lang="en-US" b="1" dirty="0" smtClean="0">
                <a:solidFill>
                  <a:srgbClr val="1578BC"/>
                </a:solidFill>
              </a:rPr>
              <a:t>www.EconEdLink.org </a:t>
            </a:r>
            <a:endParaRPr lang="en-US" b="1" dirty="0">
              <a:solidFill>
                <a:srgbClr val="1578BC"/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7"/>
          </p:nvPr>
        </p:nvSpPr>
        <p:spPr>
          <a:xfrm>
            <a:off x="7162800" y="6553200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fld id="{9EBAAD4B-9DCB-4A12-AD43-92C60FC43709}" type="slidenum">
              <a:rPr lang="en-US"/>
              <a:pPr/>
              <a:t>‹#›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0362" y="609600"/>
            <a:ext cx="2200275" cy="53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9"/>
          <p:cNvSpPr>
            <a:spLocks noChangeShapeType="1"/>
          </p:cNvSpPr>
          <p:nvPr userDrawn="1"/>
        </p:nvSpPr>
        <p:spPr bwMode="auto">
          <a:xfrm>
            <a:off x="990600" y="2286000"/>
            <a:ext cx="7162800" cy="0"/>
          </a:xfrm>
          <a:prstGeom prst="line">
            <a:avLst/>
          </a:prstGeom>
          <a:noFill/>
          <a:ln w="15875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>
              <a:cs typeface="ＭＳ Ｐゴシック" charset="-128"/>
            </a:endParaRPr>
          </a:p>
        </p:txBody>
      </p:sp>
      <p:sp>
        <p:nvSpPr>
          <p:cNvPr id="5" name="Line 9"/>
          <p:cNvSpPr>
            <a:spLocks noChangeShapeType="1"/>
          </p:cNvSpPr>
          <p:nvPr userDrawn="1"/>
        </p:nvSpPr>
        <p:spPr bwMode="auto">
          <a:xfrm>
            <a:off x="990600" y="3657600"/>
            <a:ext cx="7162800" cy="0"/>
          </a:xfrm>
          <a:prstGeom prst="line">
            <a:avLst/>
          </a:prstGeom>
          <a:noFill/>
          <a:ln w="15875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28699" y="2548219"/>
            <a:ext cx="7086600" cy="841375"/>
          </a:xfrm>
          <a:prstGeom prst="rect">
            <a:avLst/>
          </a:prstGeom>
        </p:spPr>
        <p:txBody>
          <a:bodyPr/>
          <a:lstStyle>
            <a:lvl1pPr algn="ctr">
              <a:defRPr b="1" baseline="0">
                <a:solidFill>
                  <a:srgbClr val="004A80"/>
                </a:solidFill>
                <a:latin typeface="Gill Sans"/>
                <a:cs typeface="Gill Sans"/>
              </a:defRPr>
            </a:lvl1pPr>
          </a:lstStyle>
          <a:p>
            <a:r>
              <a:rPr lang="en-US" dirty="0" smtClean="0"/>
              <a:t>Module Title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8887" y="1144588"/>
            <a:ext cx="4086225" cy="990600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1028699" y="3930196"/>
            <a:ext cx="7086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Impatience</a:t>
            </a:r>
            <a:r>
              <a:rPr lang="en-US" sz="3200" b="1" baseline="0" dirty="0" smtClean="0"/>
              <a:t> by William Bosshardt and Andrea Caceres-Santamaria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028695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A1793-7E79-45E4-9D23-AD39533D5127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9695-8517-4318-9952-3DDF4D4F8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230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770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ill Sans" charset="0"/>
                <a:cs typeface="ＭＳ Ｐゴシック" charset="-128"/>
              </a:defRPr>
            </a:lvl1pPr>
          </a:lstStyle>
          <a:p>
            <a:pPr>
              <a:defRPr/>
            </a:pPr>
            <a:r>
              <a:rPr lang="en-US" smtClean="0"/>
              <a:t>CEE Board Meeting - Confidential 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ill Sans" charset="0"/>
              </a:defRPr>
            </a:lvl1pPr>
          </a:lstStyle>
          <a:p>
            <a:fld id="{60921177-3047-4604-B14F-505EA243D6B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77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r>
              <a:rPr lang="en-US" dirty="0" smtClean="0"/>
              <a:t>10.30.2015 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94" r:id="rId3"/>
    <p:sldLayoutId id="2147483678" r:id="rId4"/>
    <p:sldLayoutId id="2147483679" r:id="rId5"/>
    <p:sldLayoutId id="2147483680" r:id="rId6"/>
    <p:sldLayoutId id="2147483681" r:id="rId7"/>
    <p:sldLayoutId id="2147483697" r:id="rId8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4A80"/>
          </a:solidFill>
          <a:latin typeface="Gill Sans"/>
          <a:ea typeface="ＭＳ Ｐゴシック" charset="-128"/>
          <a:cs typeface="Gill San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4A80"/>
          </a:solidFill>
          <a:latin typeface="Gill Sans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4A80"/>
          </a:solidFill>
          <a:latin typeface="Gill Sans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4A80"/>
          </a:solidFill>
          <a:latin typeface="Gill Sans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4A80"/>
          </a:solidFill>
          <a:latin typeface="Gill Sans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A1793-7E79-45E4-9D23-AD39533D5127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F9695-8517-4318-9952-3DDF4D4F8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064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5" r:id="rId12"/>
    <p:sldLayoutId id="2147483696" r:id="rId1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Behavioral Economics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89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09224" y="3810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Total Savings and Investments Reported </a:t>
            </a:r>
            <a:r>
              <a:rPr lang="en-US" b="1" dirty="0" smtClean="0"/>
              <a:t>by</a:t>
            </a:r>
            <a:br>
              <a:rPr lang="en-US" b="1" dirty="0" smtClean="0"/>
            </a:br>
            <a:r>
              <a:rPr lang="en-US" b="1" dirty="0" smtClean="0"/>
              <a:t> </a:t>
            </a:r>
            <a:r>
              <a:rPr lang="en-US" b="1" dirty="0"/>
              <a:t>Workers in 2015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</a:rPr>
              <a:t>Impatience</a:t>
            </a:r>
          </a:p>
          <a:p>
            <a:pPr>
              <a:defRPr/>
            </a:pPr>
            <a:r>
              <a:rPr lang="en-US" b="1" dirty="0" smtClean="0">
                <a:solidFill>
                  <a:srgbClr val="1578BC"/>
                </a:solidFill>
              </a:rPr>
              <a:t>www.EconEdLink.org </a:t>
            </a:r>
            <a:endParaRPr lang="en-US" b="1" dirty="0">
              <a:solidFill>
                <a:srgbClr val="1578B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36A2A04-44CB-4FD5-A22C-EC7DA5CF840D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8" name="Chart 148"/>
          <p:cNvGraphicFramePr/>
          <p:nvPr>
            <p:extLst>
              <p:ext uri="{D42A27DB-BD31-4B8C-83A1-F6EECF244321}">
                <p14:modId xmlns:p14="http://schemas.microsoft.com/office/powerpoint/2010/main" val="1923017406"/>
              </p:ext>
            </p:extLst>
          </p:nvPr>
        </p:nvGraphicFramePr>
        <p:xfrm>
          <a:off x="993570" y="1130829"/>
          <a:ext cx="7293478" cy="5158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342212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09600"/>
          </a:xfrm>
        </p:spPr>
        <p:txBody>
          <a:bodyPr>
            <a:noAutofit/>
          </a:bodyPr>
          <a:lstStyle/>
          <a:p>
            <a:r>
              <a:rPr lang="en-US" b="1" dirty="0"/>
              <a:t>Total Savings and </a:t>
            </a:r>
            <a:r>
              <a:rPr lang="en-US" b="1" dirty="0" smtClean="0"/>
              <a:t>Investments</a:t>
            </a:r>
            <a:br>
              <a:rPr lang="en-US" b="1" dirty="0" smtClean="0"/>
            </a:br>
            <a:r>
              <a:rPr lang="en-US" b="1" dirty="0" smtClean="0"/>
              <a:t>Percentage </a:t>
            </a:r>
            <a:r>
              <a:rPr lang="en-US" b="1" dirty="0"/>
              <a:t>By Age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</a:rPr>
              <a:t>Impatience</a:t>
            </a:r>
          </a:p>
          <a:p>
            <a:pPr>
              <a:defRPr/>
            </a:pPr>
            <a:r>
              <a:rPr lang="en-US" b="1" dirty="0" smtClean="0">
                <a:solidFill>
                  <a:srgbClr val="1578BC"/>
                </a:solidFill>
              </a:rPr>
              <a:t>www.EconEdLink.org </a:t>
            </a:r>
            <a:endParaRPr lang="en-US" b="1" dirty="0">
              <a:solidFill>
                <a:srgbClr val="1578B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36A2A04-44CB-4FD5-A22C-EC7DA5CF840D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8" name="Table 153"/>
          <p:cNvGraphicFramePr/>
          <p:nvPr>
            <p:extLst>
              <p:ext uri="{D42A27DB-BD31-4B8C-83A1-F6EECF244321}">
                <p14:modId xmlns:p14="http://schemas.microsoft.com/office/powerpoint/2010/main" val="3369613777"/>
              </p:ext>
            </p:extLst>
          </p:nvPr>
        </p:nvGraphicFramePr>
        <p:xfrm>
          <a:off x="457200" y="1676400"/>
          <a:ext cx="8229600" cy="2407920"/>
        </p:xfrm>
        <a:graphic>
          <a:graphicData uri="http://schemas.openxmlformats.org/drawingml/2006/table">
            <a:tbl>
              <a:tblPr firstRow="1" bandRow="1"/>
              <a:tblGrid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</a:tblGrid>
              <a:tr h="370840"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 dirty="0">
                          <a:solidFill>
                            <a:srgbClr val="FFFFFF"/>
                          </a:solidFill>
                        </a:rPr>
                        <a:t>Age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38100">
                      <a:solidFill>
                        <a:srgbClr val="FFFFFF"/>
                      </a:solidFill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 dirty="0">
                          <a:solidFill>
                            <a:srgbClr val="FFFFFF"/>
                          </a:solidFill>
                        </a:rPr>
                        <a:t>Less than $1,000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38100">
                      <a:solidFill>
                        <a:srgbClr val="FFFFFF"/>
                      </a:solidFill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 dirty="0">
                          <a:solidFill>
                            <a:srgbClr val="FFFFFF"/>
                          </a:solidFill>
                        </a:rPr>
                        <a:t>$1,000 - $9,999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38100">
                      <a:solidFill>
                        <a:srgbClr val="FFFFFF"/>
                      </a:solidFill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 dirty="0">
                          <a:solidFill>
                            <a:srgbClr val="FFFFFF"/>
                          </a:solidFill>
                        </a:rPr>
                        <a:t>$10,000-$24,999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38100">
                      <a:solidFill>
                        <a:srgbClr val="FFFFFF"/>
                      </a:solidFill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>
                          <a:solidFill>
                            <a:srgbClr val="FFFFFF"/>
                          </a:solidFill>
                        </a:rPr>
                        <a:t>$25,000-$49,999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38100">
                      <a:solidFill>
                        <a:srgbClr val="FFFFFF"/>
                      </a:solidFill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>
                          <a:solidFill>
                            <a:srgbClr val="FFFFFF"/>
                          </a:solidFill>
                        </a:rPr>
                        <a:t>$50,000-$99,999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38100">
                      <a:solidFill>
                        <a:srgbClr val="FFFFFF"/>
                      </a:solidFill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>
                          <a:solidFill>
                            <a:srgbClr val="FFFFFF"/>
                          </a:solidFill>
                        </a:rPr>
                        <a:t>$100,000-$249,000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38100">
                      <a:solidFill>
                        <a:srgbClr val="FFFFFF"/>
                      </a:solidFill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 dirty="0">
                          <a:solidFill>
                            <a:srgbClr val="FFFFFF"/>
                          </a:solidFill>
                        </a:rPr>
                        <a:t>Over $250,000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38100">
                      <a:solidFill>
                        <a:srgbClr val="FFFFFF"/>
                      </a:solidFill>
                    </a:lnB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400"/>
                        <a:t>25-34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381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400"/>
                        <a:t>34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381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400"/>
                        <a:t>23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381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400" dirty="0"/>
                        <a:t>20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381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400" dirty="0"/>
                        <a:t>8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381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400" dirty="0"/>
                        <a:t>7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381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400"/>
                        <a:t>5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381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400"/>
                        <a:t>4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381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CFD7E7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400"/>
                        <a:t>35-44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400"/>
                        <a:t>34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400"/>
                        <a:t>18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400"/>
                        <a:t>12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400"/>
                        <a:t>10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400" dirty="0"/>
                        <a:t>16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400" dirty="0"/>
                        <a:t>13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400"/>
                        <a:t>8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8ECF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400"/>
                        <a:t>45-55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400"/>
                        <a:t>21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400"/>
                        <a:t>14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400"/>
                        <a:t>7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400"/>
                        <a:t>8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400"/>
                        <a:t>16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400" dirty="0"/>
                        <a:t>13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400" dirty="0"/>
                        <a:t>21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CFD7E7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400"/>
                        <a:t>55+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400"/>
                        <a:t>21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400"/>
                        <a:t>11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400"/>
                        <a:t>11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400"/>
                        <a:t>9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400"/>
                        <a:t>9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400"/>
                        <a:t>14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400" dirty="0"/>
                        <a:t>25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8ECF4"/>
                    </a:solidFill>
                  </a:tcPr>
                </a:tc>
              </a:tr>
            </a:tbl>
          </a:graphicData>
        </a:graphic>
      </p:graphicFrame>
      <p:sp>
        <p:nvSpPr>
          <p:cNvPr id="9" name="Shape 154"/>
          <p:cNvSpPr/>
          <p:nvPr/>
        </p:nvSpPr>
        <p:spPr>
          <a:xfrm>
            <a:off x="5562600" y="5031629"/>
            <a:ext cx="2743200" cy="1107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1400"/>
            </a:lvl1pPr>
          </a:lstStyle>
          <a:p>
            <a:r>
              <a:rPr dirty="0"/>
              <a:t>Source:  Employee Benefit Research Institute and Greenwald and Associates, 2004-2015 Retirement Confidence Surveys</a:t>
            </a:r>
          </a:p>
        </p:txBody>
      </p:sp>
    </p:spTree>
    <p:extLst>
      <p:ext uri="{BB962C8B-B14F-4D97-AF65-F5344CB8AC3E}">
        <p14:creationId xmlns:p14="http://schemas.microsoft.com/office/powerpoint/2010/main" val="15181277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5606" y="685800"/>
            <a:ext cx="8229600" cy="609600"/>
          </a:xfrm>
        </p:spPr>
        <p:txBody>
          <a:bodyPr>
            <a:noAutofit/>
          </a:bodyPr>
          <a:lstStyle/>
          <a:p>
            <a:r>
              <a:rPr lang="en-US" b="1" dirty="0"/>
              <a:t>Save More Tomorrow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</a:rPr>
              <a:t>Impatience</a:t>
            </a:r>
          </a:p>
          <a:p>
            <a:pPr>
              <a:defRPr/>
            </a:pPr>
            <a:r>
              <a:rPr lang="en-US" b="1" dirty="0" smtClean="0">
                <a:solidFill>
                  <a:srgbClr val="1578BC"/>
                </a:solidFill>
              </a:rPr>
              <a:t>www.EconEdLink.org </a:t>
            </a:r>
            <a:endParaRPr lang="en-US" b="1" dirty="0">
              <a:solidFill>
                <a:srgbClr val="1578B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36A2A04-44CB-4FD5-A22C-EC7DA5CF840D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7" name="Table 158"/>
          <p:cNvGraphicFramePr/>
          <p:nvPr>
            <p:extLst>
              <p:ext uri="{D42A27DB-BD31-4B8C-83A1-F6EECF244321}">
                <p14:modId xmlns:p14="http://schemas.microsoft.com/office/powerpoint/2010/main" val="4136420717"/>
              </p:ext>
            </p:extLst>
          </p:nvPr>
        </p:nvGraphicFramePr>
        <p:xfrm>
          <a:off x="457200" y="1600200"/>
          <a:ext cx="8229600" cy="4260868"/>
        </p:xfrm>
        <a:graphic>
          <a:graphicData uri="http://schemas.openxmlformats.org/drawingml/2006/table">
            <a:tbl>
              <a:tblPr firstRow="1" bandRow="1"/>
              <a:tblGrid>
                <a:gridCol w="1905000"/>
                <a:gridCol w="990600"/>
                <a:gridCol w="1295400"/>
                <a:gridCol w="1295400"/>
                <a:gridCol w="1371600"/>
                <a:gridCol w="1371600"/>
              </a:tblGrid>
              <a:tr h="938548"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000" b="1" dirty="0">
                          <a:solidFill>
                            <a:srgbClr val="FFFFFF"/>
                          </a:solidFill>
                        </a:rPr>
                        <a:t>Savings Rates of Participants Who: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38100">
                      <a:solidFill>
                        <a:srgbClr val="FFFFFF"/>
                      </a:solidFill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000" b="1">
                          <a:solidFill>
                            <a:srgbClr val="FFFFFF"/>
                          </a:solidFill>
                        </a:rPr>
                        <a:t>Initially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38100">
                      <a:solidFill>
                        <a:srgbClr val="FFFFFF"/>
                      </a:solidFill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000" b="1" dirty="0">
                          <a:solidFill>
                            <a:srgbClr val="FFFFFF"/>
                          </a:solidFill>
                        </a:rPr>
                        <a:t>After First Pay Raise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38100">
                      <a:solidFill>
                        <a:srgbClr val="FFFFFF"/>
                      </a:solidFill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000" b="1" dirty="0">
                          <a:solidFill>
                            <a:srgbClr val="FFFFFF"/>
                          </a:solidFill>
                        </a:rPr>
                        <a:t>Second Pay Raise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38100">
                      <a:solidFill>
                        <a:srgbClr val="FFFFFF"/>
                      </a:solidFill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000" b="1">
                          <a:solidFill>
                            <a:srgbClr val="FFFFFF"/>
                          </a:solidFill>
                        </a:rPr>
                        <a:t>Third Pay Raise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38100">
                      <a:solidFill>
                        <a:srgbClr val="FFFFFF"/>
                      </a:solidFill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000" b="1" dirty="0">
                          <a:solidFill>
                            <a:srgbClr val="FFFFFF"/>
                          </a:solidFill>
                        </a:rPr>
                        <a:t>Fourth Pay Raise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38100">
                      <a:solidFill>
                        <a:srgbClr val="FFFFFF"/>
                      </a:solidFill>
                    </a:lnB>
                    <a:solidFill>
                      <a:srgbClr val="0070C0"/>
                    </a:solidFill>
                  </a:tcPr>
                </a:tc>
              </a:tr>
              <a:tr h="938548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000"/>
                        <a:t>Declined Financial Advice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381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000"/>
                        <a:t>6.6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381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000"/>
                        <a:t>6.5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381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000"/>
                        <a:t>6.8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381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000"/>
                        <a:t>6.6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381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000" dirty="0"/>
                        <a:t>6.2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381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CFD7E7"/>
                    </a:solidFill>
                  </a:tcPr>
                </a:tc>
              </a:tr>
              <a:tr h="1222956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000"/>
                        <a:t>Took Consultant’s Recommended Saving Rate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000"/>
                        <a:t>4.4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000"/>
                        <a:t>9.1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000"/>
                        <a:t>8.9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000"/>
                        <a:t>8.7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000" dirty="0"/>
                        <a:t>8.8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8ECF4"/>
                    </a:solidFill>
                  </a:tcPr>
                </a:tc>
              </a:tr>
              <a:tr h="938548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000"/>
                        <a:t>Joined “Save More Tomorrow” Plan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000"/>
                        <a:t>3.5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000"/>
                        <a:t>6.5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000"/>
                        <a:t>9.4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000"/>
                        <a:t>11.6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000" dirty="0"/>
                        <a:t>13.6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CFD7E7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24341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5606" y="685800"/>
            <a:ext cx="8229600" cy="609600"/>
          </a:xfrm>
        </p:spPr>
        <p:txBody>
          <a:bodyPr>
            <a:noAutofit/>
          </a:bodyPr>
          <a:lstStyle/>
          <a:p>
            <a:r>
              <a:rPr lang="en-US" b="1" dirty="0"/>
              <a:t>Comparing </a:t>
            </a:r>
            <a:r>
              <a:rPr lang="en-US" b="1" dirty="0" err="1"/>
              <a:t>Econs</a:t>
            </a:r>
            <a:r>
              <a:rPr lang="en-US" b="1" dirty="0"/>
              <a:t> and Humans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</a:rPr>
              <a:t>Impatience</a:t>
            </a:r>
          </a:p>
          <a:p>
            <a:pPr>
              <a:defRPr/>
            </a:pPr>
            <a:r>
              <a:rPr lang="en-US" b="1" dirty="0" smtClean="0">
                <a:solidFill>
                  <a:srgbClr val="1578BC"/>
                </a:solidFill>
              </a:rPr>
              <a:t>www.EconEdLink.org </a:t>
            </a:r>
            <a:endParaRPr lang="en-US" b="1" dirty="0">
              <a:solidFill>
                <a:srgbClr val="1578B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36A2A04-44CB-4FD5-A22C-EC7DA5CF840D}" type="slidenum">
              <a:rPr lang="en-US" smtClean="0"/>
              <a:pPr/>
              <a:t>13</a:t>
            </a:fld>
            <a:endParaRPr lang="en-US" dirty="0"/>
          </a:p>
        </p:txBody>
      </p:sp>
      <p:graphicFrame>
        <p:nvGraphicFramePr>
          <p:cNvPr id="8" name="Table 162"/>
          <p:cNvGraphicFramePr/>
          <p:nvPr>
            <p:extLst>
              <p:ext uri="{D42A27DB-BD31-4B8C-83A1-F6EECF244321}">
                <p14:modId xmlns:p14="http://schemas.microsoft.com/office/powerpoint/2010/main" val="2881671290"/>
              </p:ext>
            </p:extLst>
          </p:nvPr>
        </p:nvGraphicFramePr>
        <p:xfrm>
          <a:off x="533401" y="1371600"/>
          <a:ext cx="8000999" cy="4914021"/>
        </p:xfrm>
        <a:graphic>
          <a:graphicData uri="http://schemas.openxmlformats.org/drawingml/2006/table">
            <a:tbl>
              <a:tblPr firstRow="1" firstCol="1" bandRow="1"/>
              <a:tblGrid>
                <a:gridCol w="747757"/>
                <a:gridCol w="2991028"/>
                <a:gridCol w="4262214"/>
              </a:tblGrid>
              <a:tr h="2640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>
                          <a:solidFill>
                            <a:srgbClr val="FFFFFF"/>
                          </a:solidFill>
                        </a:rPr>
                        <a:t>Lesson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38100">
                      <a:solidFill>
                        <a:srgbClr val="FFFFFF"/>
                      </a:solidFill>
                    </a:lnB>
                    <a:solidFill>
                      <a:srgbClr val="1578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>
                          <a:solidFill>
                            <a:srgbClr val="FFFFFF"/>
                          </a:solidFill>
                        </a:rPr>
                        <a:t>Econs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38100">
                      <a:solidFill>
                        <a:srgbClr val="FFFFFF"/>
                      </a:solidFill>
                    </a:lnB>
                    <a:solidFill>
                      <a:srgbClr val="1578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 dirty="0">
                          <a:solidFill>
                            <a:srgbClr val="FFFFFF"/>
                          </a:solidFill>
                        </a:rPr>
                        <a:t>Humans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38100">
                      <a:solidFill>
                        <a:srgbClr val="FFFFFF"/>
                      </a:solidFill>
                    </a:lnB>
                    <a:solidFill>
                      <a:srgbClr val="1578BC"/>
                    </a:solidFill>
                  </a:tcPr>
                </a:tc>
              </a:tr>
              <a:tr h="4512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defRPr sz="1800" b="0"/>
                      </a:pPr>
                      <a:r>
                        <a:rPr sz="1600" b="1">
                          <a:solidFill>
                            <a:srgbClr val="FFFFFF"/>
                          </a:solidFill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381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rPr sz="1600"/>
                        <a:t>Use system 2 for all their decisions.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381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rPr sz="1600"/>
                        <a:t>Use system 1 to make many routine decisions.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381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CFD7E7"/>
                    </a:solidFill>
                  </a:tcPr>
                </a:tc>
              </a:tr>
              <a:tr h="5281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defRPr sz="1800" b="0"/>
                      </a:pPr>
                      <a:r>
                        <a:rPr sz="1600" b="1">
                          <a:solidFill>
                            <a:srgbClr val="FFFFFF"/>
                          </a:solidFill>
                        </a:rPr>
                        <a:t> 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rPr sz="1600"/>
                        <a:t>Carefully weigh costs and benefits to make decisions.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rPr sz="1600"/>
                        <a:t>Make decisions on past experience or quick judgments.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8ECF4"/>
                    </a:solidFill>
                  </a:tcPr>
                </a:tc>
              </a:tr>
              <a:tr h="7922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defRPr sz="1800" b="0"/>
                      </a:pPr>
                      <a:r>
                        <a:rPr sz="1600" b="1">
                          <a:solidFill>
                            <a:srgbClr val="FFFFFF"/>
                          </a:solidFill>
                        </a:rPr>
                        <a:t>2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rPr sz="1600"/>
                        <a:t>Are not subject to cognitive biases when making decisions.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rPr sz="1600"/>
                        <a:t>Are subject to cognitive biases when making decisions and so may use anchors and fall into relativity traps.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CFD7E7"/>
                    </a:solidFill>
                  </a:tcPr>
                </a:tc>
              </a:tr>
              <a:tr h="5281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defRPr sz="1800" b="0"/>
                      </a:pPr>
                      <a:r>
                        <a:rPr sz="1600" b="1">
                          <a:solidFill>
                            <a:srgbClr val="FFFFFF"/>
                          </a:solidFill>
                        </a:rPr>
                        <a:t>3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rPr sz="1600"/>
                        <a:t>Make decisions by weighing costs and benefits equally.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rPr sz="1600" dirty="0"/>
                        <a:t>Tend to weigh losses greater than gains.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8ECF4"/>
                    </a:solidFill>
                  </a:tcPr>
                </a:tc>
              </a:tr>
              <a:tr h="5281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defRPr sz="1800" b="0"/>
                      </a:pPr>
                      <a:r>
                        <a:rPr sz="1600" b="1">
                          <a:solidFill>
                            <a:srgbClr val="FFFFFF"/>
                          </a:solidFill>
                        </a:rPr>
                        <a:t> 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rPr sz="1600"/>
                        <a:t>Are not influenced by their current situation when making decisions.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rPr sz="1600"/>
                        <a:t>Tend to bias to the default or to things they already have.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CFD7E7"/>
                    </a:solidFill>
                  </a:tcPr>
                </a:tc>
              </a:tr>
              <a:tr h="7922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defRPr sz="1800" b="0"/>
                      </a:pPr>
                      <a:r>
                        <a:rPr sz="1600" b="1">
                          <a:solidFill>
                            <a:srgbClr val="FFFFFF"/>
                          </a:solidFill>
                        </a:rPr>
                        <a:t>4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rPr sz="1600"/>
                        <a:t>May discount costs and benefits that occur in the future.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rPr sz="1600" dirty="0"/>
                        <a:t>May have self-control problems and discount the future too much or be subject to present bias, causing inconsistent decisions.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8ECF4"/>
                    </a:solidFill>
                  </a:tcPr>
                </a:tc>
              </a:tr>
              <a:tr h="9162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defRPr sz="1800" b="0"/>
                      </a:pPr>
                      <a:r>
                        <a:rPr sz="1600" b="1">
                          <a:solidFill>
                            <a:srgbClr val="FFFFFF"/>
                          </a:solidFill>
                        </a:rPr>
                        <a:t>5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rPr sz="1600"/>
                        <a:t>Only use costs and benefits to make decisions.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rPr sz="1600" dirty="0"/>
                        <a:t>May make decisions based on fairness or for other emotional factors such as whether work is meaningful.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CFD7E7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0557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Exercise Decisions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</a:rPr>
              <a:t>Impatience</a:t>
            </a:r>
            <a:endParaRPr lang="en-US" b="1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b="1" dirty="0" smtClean="0">
                <a:solidFill>
                  <a:srgbClr val="1578BC"/>
                </a:solidFill>
              </a:rPr>
              <a:t>www.EconEdLink.org </a:t>
            </a:r>
            <a:endParaRPr lang="en-US" b="1" dirty="0">
              <a:solidFill>
                <a:srgbClr val="1578B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36A2A04-44CB-4FD5-A22C-EC7DA5CF840D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6" name="Table 116"/>
          <p:cNvGraphicFramePr/>
          <p:nvPr/>
        </p:nvGraphicFramePr>
        <p:xfrm>
          <a:off x="457200" y="1600200"/>
          <a:ext cx="8229600" cy="4267199"/>
        </p:xfrm>
        <a:graphic>
          <a:graphicData uri="http://schemas.openxmlformats.org/drawingml/2006/table">
            <a:tbl>
              <a:tblPr firstRow="1"/>
              <a:tblGrid>
                <a:gridCol w="3048000"/>
                <a:gridCol w="1676400"/>
                <a:gridCol w="1828800"/>
                <a:gridCol w="1676400"/>
              </a:tblGrid>
              <a:tr h="664558"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400" b="1" dirty="0">
                          <a:solidFill>
                            <a:srgbClr val="FFFFFF"/>
                          </a:solidFill>
                        </a:rPr>
                        <a:t>Decision (Yes/No)
Discounted Benefits vs. Discounted Costs</a:t>
                      </a:r>
                    </a:p>
                  </a:txBody>
                  <a:tcPr marL="45720" marR="45720" anchor="ctr" horzOverflow="overflow">
                    <a:lnL>
                      <a:solidFill>
                        <a:srgbClr val="4A7EBB"/>
                      </a:solidFill>
                    </a:lnL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400" b="1" dirty="0">
                          <a:solidFill>
                            <a:srgbClr val="FFFFFF"/>
                          </a:solidFill>
                        </a:rPr>
                        <a:t>No Discounting</a:t>
                      </a:r>
                    </a:p>
                  </a:txBody>
                  <a:tcPr marL="45720" marR="45720" anchor="ctr" horzOverflow="overflow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400" b="1">
                          <a:solidFill>
                            <a:srgbClr val="FFFFFF"/>
                          </a:solidFill>
                        </a:rPr>
                        <a:t>Exponential
Discounting</a:t>
                      </a:r>
                    </a:p>
                  </a:txBody>
                  <a:tcPr marL="45720" marR="45720" anchor="ctr" horzOverflow="overflow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400" b="1">
                          <a:solidFill>
                            <a:srgbClr val="FFFFFF"/>
                          </a:solidFill>
                        </a:rPr>
                        <a:t>Present Biased Discounting</a:t>
                      </a:r>
                    </a:p>
                  </a:txBody>
                  <a:tcPr marL="45720" marR="45720" anchor="ctr" horzOverflow="overflow">
                    <a:lnR>
                      <a:solidFill>
                        <a:srgbClr val="4A7EBB"/>
                      </a:solidFill>
                    </a:lnR>
                    <a:solidFill>
                      <a:srgbClr val="BFBFBF"/>
                    </a:solidFill>
                  </a:tcPr>
                </a:tc>
              </a:tr>
              <a:tr h="853439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400"/>
                        <a:t>Today?</a:t>
                      </a:r>
                    </a:p>
                  </a:txBody>
                  <a:tcPr marL="45720" marR="45720" anchor="ctr" horzOverflow="overflow">
                    <a:lnL>
                      <a:solidFill>
                        <a:srgbClr val="4A7EBB"/>
                      </a:solidFill>
                    </a:lnL>
                    <a:lnB>
                      <a:solidFill>
                        <a:srgbClr val="4A7EBB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2400"/>
                      </a:pPr>
                      <a:r>
                        <a:t>Yes</a:t>
                      </a:r>
                    </a:p>
                    <a:p>
                      <a:pPr algn="ctr">
                        <a:defRPr sz="2000"/>
                      </a:pPr>
                      <a:r>
                        <a:t>16 vs. 12</a:t>
                      </a:r>
                    </a:p>
                  </a:txBody>
                  <a:tcPr marL="45720" marR="45720" anchor="ctr" horzOverflow="overflow">
                    <a:lnB>
                      <a:solidFill>
                        <a:srgbClr val="4A7EBB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2400"/>
                      </a:pPr>
                      <a:endParaRPr/>
                    </a:p>
                  </a:txBody>
                  <a:tcPr marL="45720" marR="45720" anchor="ctr" horzOverflow="overflow">
                    <a:lnB>
                      <a:solidFill>
                        <a:srgbClr val="4A7EBB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2400"/>
                      </a:pPr>
                      <a:endParaRPr/>
                    </a:p>
                  </a:txBody>
                  <a:tcPr marL="45720" marR="45720" anchor="ctr" horzOverflow="overflow">
                    <a:lnR>
                      <a:solidFill>
                        <a:srgbClr val="4A7EBB"/>
                      </a:solidFill>
                    </a:lnR>
                    <a:lnB>
                      <a:solidFill>
                        <a:srgbClr val="4A7EBB"/>
                      </a:solidFill>
                    </a:lnB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400"/>
                        <a:t>Plan to do so tomorrow?</a:t>
                      </a:r>
                    </a:p>
                  </a:txBody>
                  <a:tcPr marL="45720" marR="45720" anchor="ctr" horzOverflow="overflow">
                    <a:lnL>
                      <a:solidFill>
                        <a:srgbClr val="4A7EBB"/>
                      </a:solidFill>
                    </a:lnL>
                    <a:lnT>
                      <a:solidFill>
                        <a:srgbClr val="4A7EBB"/>
                      </a:solidFill>
                    </a:lnT>
                    <a:lnB>
                      <a:solidFill>
                        <a:srgbClr val="4A7EBB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2400"/>
                      </a:pPr>
                      <a:r>
                        <a:t>Yes</a:t>
                      </a:r>
                    </a:p>
                    <a:p>
                      <a:pPr algn="ctr">
                        <a:defRPr sz="2000"/>
                      </a:pPr>
                      <a:r>
                        <a:t>16 vs. 12</a:t>
                      </a:r>
                    </a:p>
                  </a:txBody>
                  <a:tcPr marL="45720" marR="45720" anchor="ctr" horzOverflow="overflow">
                    <a:lnT>
                      <a:solidFill>
                        <a:srgbClr val="4A7EBB"/>
                      </a:solidFill>
                    </a:lnT>
                    <a:lnB>
                      <a:solidFill>
                        <a:srgbClr val="4A7EBB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2400"/>
                      </a:pPr>
                      <a:endParaRPr dirty="0"/>
                    </a:p>
                  </a:txBody>
                  <a:tcPr marL="45720" marR="45720" anchor="ctr" horzOverflow="overflow">
                    <a:lnT>
                      <a:solidFill>
                        <a:srgbClr val="4A7EBB"/>
                      </a:solidFill>
                    </a:lnT>
                    <a:lnB>
                      <a:solidFill>
                        <a:srgbClr val="4A7EBB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2400"/>
                      </a:pPr>
                      <a:endParaRPr/>
                    </a:p>
                  </a:txBody>
                  <a:tcPr marL="45720" marR="45720" anchor="ctr" horzOverflow="overflow">
                    <a:lnR>
                      <a:solidFill>
                        <a:srgbClr val="4A7EBB"/>
                      </a:solidFill>
                    </a:lnR>
                    <a:lnT>
                      <a:solidFill>
                        <a:srgbClr val="4A7EBB"/>
                      </a:solidFill>
                    </a:lnT>
                    <a:lnB>
                      <a:solidFill>
                        <a:srgbClr val="4A7EBB"/>
                      </a:solidFill>
                    </a:lnB>
                  </a:tcPr>
                </a:tc>
              </a:tr>
              <a:tr h="131064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400"/>
                        <a:t>Will do it tomorrow when tomorrow arrives?</a:t>
                      </a:r>
                    </a:p>
                  </a:txBody>
                  <a:tcPr marL="45720" marR="45720" anchor="ctr" horzOverflow="overflow">
                    <a:lnL>
                      <a:solidFill>
                        <a:srgbClr val="4A7EBB"/>
                      </a:solidFill>
                    </a:lnL>
                    <a:lnT>
                      <a:solidFill>
                        <a:srgbClr val="4A7EBB"/>
                      </a:solidFill>
                    </a:lnT>
                    <a:lnB>
                      <a:solidFill>
                        <a:srgbClr val="4A7EBB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2400"/>
                      </a:pPr>
                      <a:r>
                        <a:t>Yes</a:t>
                      </a:r>
                    </a:p>
                    <a:p>
                      <a:pPr algn="ctr">
                        <a:defRPr sz="2000"/>
                      </a:pPr>
                      <a:r>
                        <a:t>16 vs. 12</a:t>
                      </a:r>
                    </a:p>
                  </a:txBody>
                  <a:tcPr marL="45720" marR="45720" anchor="ctr" horzOverflow="overflow">
                    <a:lnT>
                      <a:solidFill>
                        <a:srgbClr val="4A7EBB"/>
                      </a:solidFill>
                    </a:lnT>
                    <a:lnB>
                      <a:solidFill>
                        <a:srgbClr val="4A7EBB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2400"/>
                      </a:pPr>
                      <a:endParaRPr/>
                    </a:p>
                  </a:txBody>
                  <a:tcPr marL="45720" marR="45720" anchor="ctr" horzOverflow="overflow">
                    <a:lnT>
                      <a:solidFill>
                        <a:srgbClr val="4A7EBB"/>
                      </a:solidFill>
                    </a:lnT>
                    <a:lnB>
                      <a:solidFill>
                        <a:srgbClr val="4A7EBB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2400"/>
                      </a:pPr>
                      <a:endParaRPr dirty="0"/>
                    </a:p>
                  </a:txBody>
                  <a:tcPr marL="45720" marR="45720" anchor="ctr" horzOverflow="overflow">
                    <a:lnR>
                      <a:solidFill>
                        <a:srgbClr val="4A7EBB"/>
                      </a:solidFill>
                    </a:lnR>
                    <a:lnT>
                      <a:solidFill>
                        <a:srgbClr val="4A7EBB"/>
                      </a:solidFill>
                    </a:lnT>
                    <a:lnB>
                      <a:solidFill>
                        <a:srgbClr val="4A7EBB"/>
                      </a:solidFill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6221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Exponential Discounting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</a:rPr>
              <a:t>Impatience</a:t>
            </a:r>
          </a:p>
          <a:p>
            <a:pPr>
              <a:defRPr/>
            </a:pPr>
            <a:r>
              <a:rPr lang="en-US" b="1" dirty="0" smtClean="0">
                <a:solidFill>
                  <a:srgbClr val="1578BC"/>
                </a:solidFill>
              </a:rPr>
              <a:t>www.EconEdLink.org </a:t>
            </a:r>
            <a:endParaRPr lang="en-US" b="1" dirty="0">
              <a:solidFill>
                <a:srgbClr val="1578B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36A2A04-44CB-4FD5-A22C-EC7DA5CF840D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6" name="Chart 120"/>
          <p:cNvGraphicFramePr/>
          <p:nvPr>
            <p:extLst>
              <p:ext uri="{D42A27DB-BD31-4B8C-83A1-F6EECF244321}">
                <p14:modId xmlns:p14="http://schemas.microsoft.com/office/powerpoint/2010/main" val="3819337529"/>
              </p:ext>
            </p:extLst>
          </p:nvPr>
        </p:nvGraphicFramePr>
        <p:xfrm>
          <a:off x="0" y="1524000"/>
          <a:ext cx="8813874" cy="45281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18882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Exercise Decisions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</a:rPr>
              <a:t>Impatience</a:t>
            </a:r>
          </a:p>
          <a:p>
            <a:pPr>
              <a:defRPr/>
            </a:pPr>
            <a:r>
              <a:rPr lang="en-US" b="1" dirty="0" smtClean="0">
                <a:solidFill>
                  <a:srgbClr val="1578BC"/>
                </a:solidFill>
              </a:rPr>
              <a:t>www.EconEdLink.org </a:t>
            </a:r>
            <a:endParaRPr lang="en-US" b="1" dirty="0">
              <a:solidFill>
                <a:srgbClr val="1578B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36A2A04-44CB-4FD5-A22C-EC7DA5CF840D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6" name="Table 124"/>
          <p:cNvGraphicFramePr/>
          <p:nvPr/>
        </p:nvGraphicFramePr>
        <p:xfrm>
          <a:off x="457200" y="1600200"/>
          <a:ext cx="8229600" cy="4267199"/>
        </p:xfrm>
        <a:graphic>
          <a:graphicData uri="http://schemas.openxmlformats.org/drawingml/2006/table">
            <a:tbl>
              <a:tblPr firstRow="1"/>
              <a:tblGrid>
                <a:gridCol w="3048000"/>
                <a:gridCol w="1676400"/>
                <a:gridCol w="1828800"/>
                <a:gridCol w="1676400"/>
              </a:tblGrid>
              <a:tr h="664558"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400" b="1" dirty="0">
                          <a:solidFill>
                            <a:srgbClr val="FFFFFF"/>
                          </a:solidFill>
                        </a:rPr>
                        <a:t>Decision (Yes/No)
Discounted Benefits vs. Discounted Costs</a:t>
                      </a:r>
                    </a:p>
                  </a:txBody>
                  <a:tcPr marL="45720" marR="45720" anchor="ctr" horzOverflow="overflow">
                    <a:lnL>
                      <a:solidFill>
                        <a:srgbClr val="4A7EBB"/>
                      </a:solidFill>
                    </a:lnL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400" b="1" dirty="0">
                          <a:solidFill>
                            <a:srgbClr val="FFFFFF"/>
                          </a:solidFill>
                        </a:rPr>
                        <a:t>No Discounting</a:t>
                      </a:r>
                    </a:p>
                  </a:txBody>
                  <a:tcPr marL="45720" marR="45720" anchor="ctr" horzOverflow="overflow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400" b="1">
                          <a:solidFill>
                            <a:srgbClr val="FFFFFF"/>
                          </a:solidFill>
                        </a:rPr>
                        <a:t>Exponential
Discounting</a:t>
                      </a:r>
                    </a:p>
                  </a:txBody>
                  <a:tcPr marL="45720" marR="45720" anchor="ctr" horzOverflow="overflow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400" b="1">
                          <a:solidFill>
                            <a:srgbClr val="FFFFFF"/>
                          </a:solidFill>
                        </a:rPr>
                        <a:t>Present Biased Discounting</a:t>
                      </a:r>
                    </a:p>
                  </a:txBody>
                  <a:tcPr marL="45720" marR="45720" anchor="ctr" horzOverflow="overflow">
                    <a:lnR>
                      <a:solidFill>
                        <a:srgbClr val="4A7EBB"/>
                      </a:solidFill>
                    </a:lnR>
                    <a:solidFill>
                      <a:srgbClr val="BFBFBF"/>
                    </a:solidFill>
                  </a:tcPr>
                </a:tc>
              </a:tr>
              <a:tr h="853439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400"/>
                        <a:t>Today?</a:t>
                      </a:r>
                    </a:p>
                  </a:txBody>
                  <a:tcPr marL="45720" marR="45720" anchor="ctr" horzOverflow="overflow">
                    <a:lnL>
                      <a:solidFill>
                        <a:srgbClr val="4A7EBB"/>
                      </a:solidFill>
                    </a:lnL>
                    <a:lnB>
                      <a:solidFill>
                        <a:srgbClr val="4A7EBB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2400"/>
                      </a:pPr>
                      <a:r>
                        <a:t>Yes</a:t>
                      </a:r>
                    </a:p>
                    <a:p>
                      <a:pPr algn="ctr">
                        <a:defRPr sz="2000"/>
                      </a:pPr>
                      <a:r>
                        <a:t>16 vs. 12</a:t>
                      </a:r>
                    </a:p>
                  </a:txBody>
                  <a:tcPr marL="45720" marR="45720" anchor="ctr" horzOverflow="overflow">
                    <a:lnB>
                      <a:solidFill>
                        <a:srgbClr val="4A7EBB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2400"/>
                      </a:pPr>
                      <a:r>
                        <a:t>No</a:t>
                      </a:r>
                    </a:p>
                    <a:p>
                      <a:pPr algn="ctr">
                        <a:defRPr sz="2000"/>
                      </a:pPr>
                      <a:r>
                        <a:t>8 vs. 12</a:t>
                      </a:r>
                    </a:p>
                  </a:txBody>
                  <a:tcPr marL="45720" marR="45720" anchor="ctr" horzOverflow="overflow">
                    <a:lnB>
                      <a:solidFill>
                        <a:srgbClr val="4A7EBB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2400"/>
                      </a:pPr>
                      <a:endParaRPr/>
                    </a:p>
                  </a:txBody>
                  <a:tcPr marL="45720" marR="45720" anchor="ctr" horzOverflow="overflow">
                    <a:lnR>
                      <a:solidFill>
                        <a:srgbClr val="4A7EBB"/>
                      </a:solidFill>
                    </a:lnR>
                    <a:lnB>
                      <a:solidFill>
                        <a:srgbClr val="4A7EBB"/>
                      </a:solidFill>
                    </a:lnB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400"/>
                        <a:t>Plan to do so tomorrow?</a:t>
                      </a:r>
                    </a:p>
                  </a:txBody>
                  <a:tcPr marL="45720" marR="45720" anchor="ctr" horzOverflow="overflow">
                    <a:lnL>
                      <a:solidFill>
                        <a:srgbClr val="4A7EBB"/>
                      </a:solidFill>
                    </a:lnL>
                    <a:lnT>
                      <a:solidFill>
                        <a:srgbClr val="4A7EBB"/>
                      </a:solidFill>
                    </a:lnT>
                    <a:lnB>
                      <a:solidFill>
                        <a:srgbClr val="4A7EBB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2400"/>
                      </a:pPr>
                      <a:r>
                        <a:t>Yes</a:t>
                      </a:r>
                    </a:p>
                    <a:p>
                      <a:pPr algn="ctr">
                        <a:defRPr sz="2000"/>
                      </a:pPr>
                      <a:r>
                        <a:t>16 vs. 12</a:t>
                      </a:r>
                    </a:p>
                  </a:txBody>
                  <a:tcPr marL="45720" marR="45720" anchor="ctr" horzOverflow="overflow">
                    <a:lnT>
                      <a:solidFill>
                        <a:srgbClr val="4A7EBB"/>
                      </a:solidFill>
                    </a:lnT>
                    <a:lnB>
                      <a:solidFill>
                        <a:srgbClr val="4A7EBB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2400"/>
                      </a:pPr>
                      <a:r>
                        <a:t>No</a:t>
                      </a:r>
                    </a:p>
                    <a:p>
                      <a:pPr algn="ctr">
                        <a:defRPr sz="2000"/>
                      </a:pPr>
                      <a:r>
                        <a:t>4 vs. 6</a:t>
                      </a:r>
                    </a:p>
                  </a:txBody>
                  <a:tcPr marL="45720" marR="45720" anchor="ctr" horzOverflow="overflow">
                    <a:lnT>
                      <a:solidFill>
                        <a:srgbClr val="4A7EBB"/>
                      </a:solidFill>
                    </a:lnT>
                    <a:lnB>
                      <a:solidFill>
                        <a:srgbClr val="4A7EBB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2400"/>
                      </a:pPr>
                      <a:endParaRPr/>
                    </a:p>
                  </a:txBody>
                  <a:tcPr marL="45720" marR="45720" anchor="ctr" horzOverflow="overflow">
                    <a:lnR>
                      <a:solidFill>
                        <a:srgbClr val="4A7EBB"/>
                      </a:solidFill>
                    </a:lnR>
                    <a:lnT>
                      <a:solidFill>
                        <a:srgbClr val="4A7EBB"/>
                      </a:solidFill>
                    </a:lnT>
                    <a:lnB>
                      <a:solidFill>
                        <a:srgbClr val="4A7EBB"/>
                      </a:solidFill>
                    </a:lnB>
                  </a:tcPr>
                </a:tc>
              </a:tr>
              <a:tr h="131064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400"/>
                        <a:t>Will do it tomorrow when tomorrow arrives?</a:t>
                      </a:r>
                    </a:p>
                  </a:txBody>
                  <a:tcPr marL="45720" marR="45720" anchor="ctr" horzOverflow="overflow">
                    <a:lnL>
                      <a:solidFill>
                        <a:srgbClr val="4A7EBB"/>
                      </a:solidFill>
                    </a:lnL>
                    <a:lnT>
                      <a:solidFill>
                        <a:srgbClr val="4A7EBB"/>
                      </a:solidFill>
                    </a:lnT>
                    <a:lnB>
                      <a:solidFill>
                        <a:srgbClr val="4A7EBB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2400"/>
                      </a:pPr>
                      <a:r>
                        <a:t>Yes</a:t>
                      </a:r>
                    </a:p>
                    <a:p>
                      <a:pPr algn="ctr">
                        <a:defRPr sz="2000"/>
                      </a:pPr>
                      <a:r>
                        <a:t>16 vs. 12</a:t>
                      </a:r>
                    </a:p>
                  </a:txBody>
                  <a:tcPr marL="45720" marR="45720" anchor="ctr" horzOverflow="overflow">
                    <a:lnT>
                      <a:solidFill>
                        <a:srgbClr val="4A7EBB"/>
                      </a:solidFill>
                    </a:lnT>
                    <a:lnB>
                      <a:solidFill>
                        <a:srgbClr val="4A7EBB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2400"/>
                      </a:pPr>
                      <a:r>
                        <a:t>No</a:t>
                      </a:r>
                    </a:p>
                    <a:p>
                      <a:pPr algn="ctr">
                        <a:defRPr sz="2000"/>
                      </a:pPr>
                      <a:r>
                        <a:t>8 vs. 12</a:t>
                      </a:r>
                    </a:p>
                  </a:txBody>
                  <a:tcPr marL="45720" marR="45720" anchor="ctr" horzOverflow="overflow">
                    <a:lnT>
                      <a:solidFill>
                        <a:srgbClr val="4A7EBB"/>
                      </a:solidFill>
                    </a:lnT>
                    <a:lnB>
                      <a:solidFill>
                        <a:srgbClr val="4A7EBB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2400"/>
                      </a:pPr>
                      <a:endParaRPr dirty="0"/>
                    </a:p>
                  </a:txBody>
                  <a:tcPr marL="45720" marR="45720" anchor="ctr" horzOverflow="overflow">
                    <a:lnR>
                      <a:solidFill>
                        <a:srgbClr val="4A7EBB"/>
                      </a:solidFill>
                    </a:lnR>
                    <a:lnT>
                      <a:solidFill>
                        <a:srgbClr val="4A7EBB"/>
                      </a:solidFill>
                    </a:lnT>
                    <a:lnB>
                      <a:solidFill>
                        <a:srgbClr val="4A7EBB"/>
                      </a:solidFill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34787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Present-Biased Discounting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</a:rPr>
              <a:t>Impatience</a:t>
            </a:r>
          </a:p>
          <a:p>
            <a:pPr>
              <a:defRPr/>
            </a:pPr>
            <a:r>
              <a:rPr lang="en-US" b="1" dirty="0" smtClean="0">
                <a:solidFill>
                  <a:srgbClr val="1578BC"/>
                </a:solidFill>
              </a:rPr>
              <a:t>www.EconEdLink.org </a:t>
            </a:r>
            <a:endParaRPr lang="en-US" b="1" dirty="0">
              <a:solidFill>
                <a:srgbClr val="1578B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36A2A04-44CB-4FD5-A22C-EC7DA5CF840D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6" name="Chart 128"/>
          <p:cNvGraphicFramePr/>
          <p:nvPr>
            <p:extLst>
              <p:ext uri="{D42A27DB-BD31-4B8C-83A1-F6EECF244321}">
                <p14:modId xmlns:p14="http://schemas.microsoft.com/office/powerpoint/2010/main" val="1431734049"/>
              </p:ext>
            </p:extLst>
          </p:nvPr>
        </p:nvGraphicFramePr>
        <p:xfrm>
          <a:off x="0" y="1600200"/>
          <a:ext cx="8813874" cy="45281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43033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Exercise Decisions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</a:rPr>
              <a:t>Impatience</a:t>
            </a:r>
          </a:p>
          <a:p>
            <a:pPr>
              <a:defRPr/>
            </a:pPr>
            <a:r>
              <a:rPr lang="en-US" b="1" dirty="0" smtClean="0">
                <a:solidFill>
                  <a:srgbClr val="1578BC"/>
                </a:solidFill>
              </a:rPr>
              <a:t>www.EconEdLink.org </a:t>
            </a:r>
            <a:endParaRPr lang="en-US" b="1" dirty="0">
              <a:solidFill>
                <a:srgbClr val="1578B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36A2A04-44CB-4FD5-A22C-EC7DA5CF840D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6" name="Table 132"/>
          <p:cNvGraphicFramePr/>
          <p:nvPr/>
        </p:nvGraphicFramePr>
        <p:xfrm>
          <a:off x="457200" y="1600200"/>
          <a:ext cx="8229600" cy="4267199"/>
        </p:xfrm>
        <a:graphic>
          <a:graphicData uri="http://schemas.openxmlformats.org/drawingml/2006/table">
            <a:tbl>
              <a:tblPr firstRow="1"/>
              <a:tblGrid>
                <a:gridCol w="3048000"/>
                <a:gridCol w="1676400"/>
                <a:gridCol w="1828800"/>
                <a:gridCol w="1676400"/>
              </a:tblGrid>
              <a:tr h="664558"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400" b="1" dirty="0">
                          <a:solidFill>
                            <a:srgbClr val="FFFFFF"/>
                          </a:solidFill>
                        </a:rPr>
                        <a:t>Decision (Yes/No)
Discounted Benefits vs. Discounted Costs</a:t>
                      </a:r>
                    </a:p>
                  </a:txBody>
                  <a:tcPr marL="45720" marR="45720" anchor="ctr" horzOverflow="overflow">
                    <a:lnL>
                      <a:solidFill>
                        <a:srgbClr val="4A7EBB"/>
                      </a:solidFill>
                    </a:lnL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400" b="1" dirty="0">
                          <a:solidFill>
                            <a:srgbClr val="FFFFFF"/>
                          </a:solidFill>
                        </a:rPr>
                        <a:t>No Discounting</a:t>
                      </a:r>
                    </a:p>
                  </a:txBody>
                  <a:tcPr marL="45720" marR="45720" anchor="ctr" horzOverflow="overflow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400" b="1">
                          <a:solidFill>
                            <a:srgbClr val="FFFFFF"/>
                          </a:solidFill>
                        </a:rPr>
                        <a:t>Exponential
Discounting</a:t>
                      </a:r>
                    </a:p>
                  </a:txBody>
                  <a:tcPr marL="45720" marR="45720" anchor="ctr" horzOverflow="overflow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400" b="1">
                          <a:solidFill>
                            <a:srgbClr val="FFFFFF"/>
                          </a:solidFill>
                        </a:rPr>
                        <a:t>Present Biased Discounting</a:t>
                      </a:r>
                    </a:p>
                  </a:txBody>
                  <a:tcPr marL="45720" marR="45720" anchor="ctr" horzOverflow="overflow">
                    <a:lnR>
                      <a:solidFill>
                        <a:srgbClr val="4A7EBB"/>
                      </a:solidFill>
                    </a:lnR>
                    <a:solidFill>
                      <a:srgbClr val="BFBFBF"/>
                    </a:solidFill>
                  </a:tcPr>
                </a:tc>
              </a:tr>
              <a:tr h="853439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400"/>
                        <a:t>Today?</a:t>
                      </a:r>
                    </a:p>
                  </a:txBody>
                  <a:tcPr marL="45720" marR="45720" anchor="ctr" horzOverflow="overflow">
                    <a:lnL>
                      <a:solidFill>
                        <a:srgbClr val="4A7EBB"/>
                      </a:solidFill>
                    </a:lnL>
                    <a:lnB>
                      <a:solidFill>
                        <a:srgbClr val="4A7EBB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2400"/>
                      </a:pPr>
                      <a:r>
                        <a:t>Yes</a:t>
                      </a:r>
                    </a:p>
                    <a:p>
                      <a:pPr algn="ctr">
                        <a:defRPr sz="2000"/>
                      </a:pPr>
                      <a:r>
                        <a:t>16 vs. 12</a:t>
                      </a:r>
                    </a:p>
                  </a:txBody>
                  <a:tcPr marL="45720" marR="45720" anchor="ctr" horzOverflow="overflow">
                    <a:lnB>
                      <a:solidFill>
                        <a:srgbClr val="4A7EBB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2400"/>
                      </a:pPr>
                      <a:r>
                        <a:t>No</a:t>
                      </a:r>
                    </a:p>
                    <a:p>
                      <a:pPr algn="ctr">
                        <a:defRPr sz="2000"/>
                      </a:pPr>
                      <a:r>
                        <a:t>8 vs. 12</a:t>
                      </a:r>
                    </a:p>
                  </a:txBody>
                  <a:tcPr marL="45720" marR="45720" anchor="ctr" horzOverflow="overflow">
                    <a:lnB>
                      <a:solidFill>
                        <a:srgbClr val="4A7EBB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2400"/>
                      </a:pPr>
                      <a:r>
                        <a:t>No</a:t>
                      </a:r>
                    </a:p>
                    <a:p>
                      <a:pPr algn="ctr">
                        <a:defRPr sz="2000"/>
                      </a:pPr>
                      <a:r>
                        <a:t>8 vs. 12</a:t>
                      </a:r>
                    </a:p>
                  </a:txBody>
                  <a:tcPr marL="45720" marR="45720" anchor="ctr" horzOverflow="overflow">
                    <a:lnR>
                      <a:solidFill>
                        <a:srgbClr val="4A7EBB"/>
                      </a:solidFill>
                    </a:lnR>
                    <a:lnB>
                      <a:solidFill>
                        <a:srgbClr val="4A7EBB"/>
                      </a:solidFill>
                    </a:lnB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400"/>
                        <a:t>Plan to do so tomorrow?</a:t>
                      </a:r>
                    </a:p>
                  </a:txBody>
                  <a:tcPr marL="45720" marR="45720" anchor="ctr" horzOverflow="overflow">
                    <a:lnL>
                      <a:solidFill>
                        <a:srgbClr val="4A7EBB"/>
                      </a:solidFill>
                    </a:lnL>
                    <a:lnT>
                      <a:solidFill>
                        <a:srgbClr val="4A7EBB"/>
                      </a:solidFill>
                    </a:lnT>
                    <a:lnB>
                      <a:solidFill>
                        <a:srgbClr val="4A7EBB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2400"/>
                      </a:pPr>
                      <a:r>
                        <a:t>Yes</a:t>
                      </a:r>
                    </a:p>
                    <a:p>
                      <a:pPr algn="ctr">
                        <a:defRPr sz="2000"/>
                      </a:pPr>
                      <a:r>
                        <a:t>16 vs. 12</a:t>
                      </a:r>
                    </a:p>
                  </a:txBody>
                  <a:tcPr marL="45720" marR="45720" anchor="ctr" horzOverflow="overflow">
                    <a:lnT>
                      <a:solidFill>
                        <a:srgbClr val="4A7EBB"/>
                      </a:solidFill>
                    </a:lnT>
                    <a:lnB>
                      <a:solidFill>
                        <a:srgbClr val="4A7EBB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2400"/>
                      </a:pPr>
                      <a:r>
                        <a:t>No</a:t>
                      </a:r>
                    </a:p>
                    <a:p>
                      <a:pPr algn="ctr">
                        <a:defRPr sz="2000"/>
                      </a:pPr>
                      <a:r>
                        <a:t>4 vs. 6</a:t>
                      </a:r>
                    </a:p>
                  </a:txBody>
                  <a:tcPr marL="45720" marR="45720" anchor="ctr" horzOverflow="overflow">
                    <a:lnT>
                      <a:solidFill>
                        <a:srgbClr val="4A7EBB"/>
                      </a:solidFill>
                    </a:lnT>
                    <a:lnB>
                      <a:solidFill>
                        <a:srgbClr val="4A7EBB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2400"/>
                      </a:pPr>
                      <a:r>
                        <a:t>Yes</a:t>
                      </a:r>
                    </a:p>
                    <a:p>
                      <a:pPr algn="ctr">
                        <a:defRPr sz="2000"/>
                      </a:pPr>
                      <a:r>
                        <a:t>8 vs. 6</a:t>
                      </a:r>
                    </a:p>
                  </a:txBody>
                  <a:tcPr marL="45720" marR="45720" anchor="ctr" horzOverflow="overflow">
                    <a:lnR>
                      <a:solidFill>
                        <a:srgbClr val="4A7EBB"/>
                      </a:solidFill>
                    </a:lnR>
                    <a:lnT>
                      <a:solidFill>
                        <a:srgbClr val="4A7EBB"/>
                      </a:solidFill>
                    </a:lnT>
                    <a:lnB>
                      <a:solidFill>
                        <a:srgbClr val="4A7EBB"/>
                      </a:solidFill>
                    </a:lnB>
                  </a:tcPr>
                </a:tc>
              </a:tr>
              <a:tr h="131064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400"/>
                        <a:t>Will do it tomorrow when tomorrow arrives?</a:t>
                      </a:r>
                    </a:p>
                  </a:txBody>
                  <a:tcPr marL="45720" marR="45720" anchor="ctr" horzOverflow="overflow">
                    <a:lnL>
                      <a:solidFill>
                        <a:srgbClr val="4A7EBB"/>
                      </a:solidFill>
                    </a:lnL>
                    <a:lnT>
                      <a:solidFill>
                        <a:srgbClr val="4A7EBB"/>
                      </a:solidFill>
                    </a:lnT>
                    <a:lnB>
                      <a:solidFill>
                        <a:srgbClr val="4A7EBB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2400"/>
                      </a:pPr>
                      <a:r>
                        <a:t>Yes</a:t>
                      </a:r>
                    </a:p>
                    <a:p>
                      <a:pPr algn="ctr">
                        <a:defRPr sz="2000"/>
                      </a:pPr>
                      <a:r>
                        <a:t>16 vs. 12</a:t>
                      </a:r>
                    </a:p>
                  </a:txBody>
                  <a:tcPr marL="45720" marR="45720" anchor="ctr" horzOverflow="overflow">
                    <a:lnT>
                      <a:solidFill>
                        <a:srgbClr val="4A7EBB"/>
                      </a:solidFill>
                    </a:lnT>
                    <a:lnB>
                      <a:solidFill>
                        <a:srgbClr val="4A7EBB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2400"/>
                      </a:pPr>
                      <a:r>
                        <a:t>No</a:t>
                      </a:r>
                    </a:p>
                    <a:p>
                      <a:pPr algn="ctr">
                        <a:defRPr sz="2000"/>
                      </a:pPr>
                      <a:r>
                        <a:t>8 vs. 12</a:t>
                      </a:r>
                    </a:p>
                  </a:txBody>
                  <a:tcPr marL="45720" marR="45720" anchor="ctr" horzOverflow="overflow">
                    <a:lnT>
                      <a:solidFill>
                        <a:srgbClr val="4A7EBB"/>
                      </a:solidFill>
                    </a:lnT>
                    <a:lnB>
                      <a:solidFill>
                        <a:srgbClr val="4A7EBB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2400"/>
                      </a:pPr>
                      <a:r>
                        <a:rPr dirty="0"/>
                        <a:t>No</a:t>
                      </a:r>
                    </a:p>
                    <a:p>
                      <a:pPr algn="ctr">
                        <a:defRPr sz="2000"/>
                      </a:pPr>
                      <a:r>
                        <a:rPr dirty="0"/>
                        <a:t>8 vs. 12</a:t>
                      </a:r>
                    </a:p>
                  </a:txBody>
                  <a:tcPr marL="45720" marR="45720" anchor="ctr" horzOverflow="overflow">
                    <a:lnR>
                      <a:solidFill>
                        <a:srgbClr val="4A7EBB"/>
                      </a:solidFill>
                    </a:lnR>
                    <a:lnT>
                      <a:solidFill>
                        <a:srgbClr val="4A7EBB"/>
                      </a:solidFill>
                    </a:lnT>
                    <a:lnB>
                      <a:solidFill>
                        <a:srgbClr val="4A7EBB"/>
                      </a:solidFill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1543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90000"/>
              </a:lnSpc>
              <a:spcBef>
                <a:spcPts val="600"/>
              </a:spcBef>
              <a:buSzTx/>
              <a:buNone/>
              <a:defRPr sz="2900"/>
            </a:pPr>
            <a:r>
              <a:rPr lang="en-US" sz="2400" dirty="0">
                <a:solidFill>
                  <a:schemeClr val="tx1"/>
                </a:solidFill>
              </a:rPr>
              <a:t>Part A: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 sz="2900"/>
            </a:pPr>
            <a:r>
              <a:rPr lang="en-US" sz="2400" dirty="0">
                <a:solidFill>
                  <a:schemeClr val="tx1"/>
                </a:solidFill>
              </a:rPr>
              <a:t>Imagine you could choose between receiving $300 immediately or another amount 6 months from now.  How much would the future amount need to be to make it as attractive as receiving $300 immediately?  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 sz="2900"/>
            </a:pPr>
            <a:r>
              <a:rPr lang="en-US" sz="2400" dirty="0">
                <a:solidFill>
                  <a:schemeClr val="tx1"/>
                </a:solidFill>
              </a:rPr>
              <a:t>Please write the dollar amount that would make the following options equally attractive:</a:t>
            </a:r>
          </a:p>
          <a:p>
            <a:pPr marL="742950" lvl="1" indent="-285750">
              <a:lnSpc>
                <a:spcPct val="90000"/>
              </a:lnSpc>
              <a:spcBef>
                <a:spcPts val="600"/>
              </a:spcBef>
              <a:defRPr sz="2500"/>
            </a:pPr>
            <a:r>
              <a:rPr lang="en-US" sz="2400" dirty="0">
                <a:solidFill>
                  <a:schemeClr val="tx1"/>
                </a:solidFill>
              </a:rPr>
              <a:t>Receive $300 immediately</a:t>
            </a:r>
          </a:p>
          <a:p>
            <a:pPr marL="742950" lvl="1" indent="-285750">
              <a:lnSpc>
                <a:spcPct val="90000"/>
              </a:lnSpc>
              <a:spcBef>
                <a:spcPts val="600"/>
              </a:spcBef>
              <a:defRPr sz="2500"/>
            </a:pPr>
            <a:r>
              <a:rPr lang="en-US" sz="2400" dirty="0">
                <a:solidFill>
                  <a:schemeClr val="tx1"/>
                </a:solidFill>
              </a:rPr>
              <a:t>Receive $________ in 6 months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Principles of Behavioral Economics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</a:rPr>
              <a:t>Impatience</a:t>
            </a:r>
          </a:p>
          <a:p>
            <a:pPr>
              <a:defRPr/>
            </a:pPr>
            <a:r>
              <a:rPr lang="en-US" b="1" dirty="0" smtClean="0">
                <a:solidFill>
                  <a:srgbClr val="1578BC"/>
                </a:solidFill>
              </a:rPr>
              <a:t>www.EconEdLink.org </a:t>
            </a:r>
            <a:endParaRPr lang="en-US" b="1" dirty="0">
              <a:solidFill>
                <a:srgbClr val="1578B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36A2A04-44CB-4FD5-A22C-EC7DA5CF840D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0457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90000"/>
              </a:lnSpc>
              <a:spcBef>
                <a:spcPts val="600"/>
              </a:spcBef>
              <a:buSzTx/>
              <a:buNone/>
              <a:defRPr sz="2900"/>
            </a:pPr>
            <a:r>
              <a:rPr lang="en-US" sz="2400" dirty="0">
                <a:solidFill>
                  <a:schemeClr val="tx1"/>
                </a:solidFill>
              </a:rPr>
              <a:t>Part B: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 sz="2900"/>
            </a:pPr>
            <a:r>
              <a:rPr lang="en-US" sz="2400" dirty="0">
                <a:solidFill>
                  <a:schemeClr val="tx1"/>
                </a:solidFill>
              </a:rPr>
              <a:t>Imagine you could choose between receiving $300 immediately or another amount 1 year from now.  How much would the future amount need to be to make it as attractive as receiving $300 immediately?  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 sz="2900"/>
            </a:pPr>
            <a:r>
              <a:rPr lang="en-US" sz="2400" dirty="0">
                <a:solidFill>
                  <a:schemeClr val="tx1"/>
                </a:solidFill>
              </a:rPr>
              <a:t>Please write the dollar amount that would make the following options equally attractive:</a:t>
            </a:r>
          </a:p>
          <a:p>
            <a:pPr marL="742950" lvl="1" indent="-285750">
              <a:lnSpc>
                <a:spcPct val="90000"/>
              </a:lnSpc>
              <a:spcBef>
                <a:spcPts val="600"/>
              </a:spcBef>
              <a:defRPr sz="2500"/>
            </a:pPr>
            <a:r>
              <a:rPr lang="en-US" sz="2400" dirty="0">
                <a:solidFill>
                  <a:schemeClr val="tx1"/>
                </a:solidFill>
              </a:rPr>
              <a:t>Receive $300 immediately</a:t>
            </a:r>
          </a:p>
          <a:p>
            <a:pPr marL="742950" lvl="1" indent="-285750">
              <a:lnSpc>
                <a:spcPct val="90000"/>
              </a:lnSpc>
              <a:spcBef>
                <a:spcPts val="600"/>
              </a:spcBef>
              <a:defRPr sz="2500"/>
            </a:pPr>
            <a:r>
              <a:rPr lang="en-US" sz="2400" dirty="0">
                <a:solidFill>
                  <a:schemeClr val="tx1"/>
                </a:solidFill>
              </a:rPr>
              <a:t>Receive $________ in 1 year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Principles of Behavioral Economics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</a:rPr>
              <a:t>Impatience</a:t>
            </a:r>
          </a:p>
          <a:p>
            <a:pPr>
              <a:defRPr/>
            </a:pPr>
            <a:r>
              <a:rPr lang="en-US" b="1" dirty="0" smtClean="0">
                <a:solidFill>
                  <a:srgbClr val="1578BC"/>
                </a:solidFill>
              </a:rPr>
              <a:t>www.EconEdLink.org </a:t>
            </a:r>
            <a:endParaRPr lang="en-US" b="1" dirty="0">
              <a:solidFill>
                <a:srgbClr val="1578B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36A2A04-44CB-4FD5-A22C-EC7DA5CF840D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884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How Humans Discount Future Values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</a:rPr>
              <a:t>Impatience</a:t>
            </a:r>
          </a:p>
          <a:p>
            <a:pPr>
              <a:defRPr/>
            </a:pPr>
            <a:r>
              <a:rPr lang="en-US" b="1" dirty="0" smtClean="0">
                <a:solidFill>
                  <a:srgbClr val="1578BC"/>
                </a:solidFill>
              </a:rPr>
              <a:t>www.EconEdLink.org </a:t>
            </a:r>
            <a:endParaRPr lang="en-US" b="1" dirty="0">
              <a:solidFill>
                <a:srgbClr val="1578B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36A2A04-44CB-4FD5-A22C-EC7DA5CF840D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Shape 144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91440" rIns="9144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>
                <a:solidFill>
                  <a:srgbClr val="6EA92C"/>
                </a:solidFill>
                <a:latin typeface="Gill Sans"/>
                <a:ea typeface="ＭＳ Ｐゴシック" charset="-128"/>
                <a:cs typeface="Gill Sans"/>
              </a:defRPr>
            </a:lvl1pPr>
            <a:lvl2pPr marL="0" indent="-36576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A80"/>
              </a:buClr>
              <a:buFont typeface="BankGothic Md BT"/>
              <a:buChar char="»"/>
              <a:defRPr sz="1800">
                <a:solidFill>
                  <a:srgbClr val="004A80"/>
                </a:solidFill>
                <a:latin typeface="Gill Sans"/>
                <a:ea typeface="ＭＳ Ｐゴシック" charset="-128"/>
                <a:cs typeface="Gill San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6EA92C"/>
                </a:solidFill>
                <a:latin typeface="Gill Sans"/>
                <a:ea typeface="ＭＳ Ｐゴシック" charset="-128"/>
                <a:cs typeface="Gill San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6EA92C"/>
                </a:solidFill>
                <a:latin typeface="Gill Sans"/>
                <a:ea typeface="ＭＳ Ｐゴシック" charset="-128"/>
                <a:cs typeface="Gill San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EA92C"/>
                </a:solidFill>
                <a:latin typeface="Gill Sans"/>
                <a:ea typeface="ＭＳ Ｐゴシック" charset="-128"/>
                <a:cs typeface="Gill San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29184" indent="-329184" defTabSz="877823">
              <a:lnSpc>
                <a:spcPct val="99000"/>
              </a:lnSpc>
              <a:spcBef>
                <a:spcPts val="600"/>
              </a:spcBef>
              <a:defRPr sz="2592" b="1" i="1"/>
            </a:pPr>
            <a:r>
              <a:rPr lang="en-US" sz="2400" kern="0" dirty="0" smtClean="0">
                <a:solidFill>
                  <a:schemeClr val="tx1"/>
                </a:solidFill>
              </a:rPr>
              <a:t>Exponential discounting: People value things less the further into the future they occur. Some people may discount the future by a lot – they are impatient.</a:t>
            </a:r>
          </a:p>
          <a:p>
            <a:pPr marL="329184" indent="-329184" defTabSz="877823">
              <a:lnSpc>
                <a:spcPct val="99000"/>
              </a:lnSpc>
              <a:spcBef>
                <a:spcPts val="600"/>
              </a:spcBef>
              <a:defRPr sz="2592" b="1" i="1"/>
            </a:pPr>
            <a:r>
              <a:rPr lang="en-US" sz="2400" kern="0" dirty="0" smtClean="0">
                <a:solidFill>
                  <a:schemeClr val="tx1"/>
                </a:solidFill>
              </a:rPr>
              <a:t>Present biased discounting:  People discount anything received in the future relative to today by a constant amount. This type of discounting can result in people planning to do something in the future but changing their mind when the time arises. </a:t>
            </a:r>
          </a:p>
          <a:p>
            <a:pPr marL="329184" indent="-329184" defTabSz="877823">
              <a:lnSpc>
                <a:spcPct val="99000"/>
              </a:lnSpc>
              <a:spcBef>
                <a:spcPts val="600"/>
              </a:spcBef>
              <a:defRPr sz="2592"/>
            </a:pPr>
            <a:r>
              <a:rPr lang="en-US" sz="2400" kern="0" dirty="0" smtClean="0">
                <a:solidFill>
                  <a:schemeClr val="tx1"/>
                </a:solidFill>
              </a:rPr>
              <a:t>In practice, both types of discounting are observed.</a:t>
            </a:r>
            <a:endParaRPr lang="en-US" sz="2400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5066853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14FA7D75A0BB4FA402BA6C268B700C" ma:contentTypeVersion="4" ma:contentTypeDescription="Create a new document." ma:contentTypeScope="" ma:versionID="a52573295eaf0909ea6942f1d6c3fce3">
  <xsd:schema xmlns:xsd="http://www.w3.org/2001/XMLSchema" xmlns:xs="http://www.w3.org/2001/XMLSchema" xmlns:p="http://schemas.microsoft.com/office/2006/metadata/properties" xmlns:ns2="6f5f0874-9380-45e6-a4b7-6b39252ece02" xmlns:ns3="f585725c-6fad-472e-a48b-c8f76591c91b" targetNamespace="http://schemas.microsoft.com/office/2006/metadata/properties" ma:root="true" ma:fieldsID="c7477185176c1264378cd2f5e178989f" ns2:_="" ns3:_="">
    <xsd:import namespace="6f5f0874-9380-45e6-a4b7-6b39252ece02"/>
    <xsd:import namespace="f585725c-6fad-472e-a48b-c8f76591c91b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3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5f0874-9380-45e6-a4b7-6b39252ece02" elementFormDefault="qualified">
    <xsd:import namespace="http://schemas.microsoft.com/office/2006/documentManagement/types"/>
    <xsd:import namespace="http://schemas.microsoft.com/office/infopath/2007/PartnerControls"/>
    <xsd:element name="Status" ma:index="8" nillable="true" ma:displayName="Status" ma:default="Draft" ma:format="Dropdown" ma:internalName="Status">
      <xsd:simpleType>
        <xsd:restriction base="dms:Choice">
          <xsd:enumeration value="Draft"/>
          <xsd:enumeration value="Out for Review"/>
          <xsd:enumeration value="Final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85725c-6fad-472e-a48b-c8f76591c91b" elementFormDefault="qualified">
    <xsd:import namespace="http://schemas.microsoft.com/office/2006/documentManagement/types"/>
    <xsd:import namespace="http://schemas.microsoft.com/office/infopath/2007/PartnerControls"/>
    <xsd:element name="SharedWithUsers" ma:index="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10" nillable="true" ma:displayName="Sharing Hint Hash" ma:internalName="SharingHintHash" ma:readOnly="true">
      <xsd:simpleType>
        <xsd:restriction base="dms:Text"/>
      </xsd:simpleType>
    </xsd:element>
    <xsd:element name="SharedWithDetails" ma:index="11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f585725c-6fad-472e-a48b-c8f76591c91b">
      <UserInfo>
        <DisplayName/>
        <AccountId xsi:nil="true"/>
        <AccountType/>
      </UserInfo>
    </SharedWithUsers>
    <Status xmlns="6f5f0874-9380-45e6-a4b7-6b39252ece02">Draft</Status>
  </documentManagement>
</p:properties>
</file>

<file path=customXml/itemProps1.xml><?xml version="1.0" encoding="utf-8"?>
<ds:datastoreItem xmlns:ds="http://schemas.openxmlformats.org/officeDocument/2006/customXml" ds:itemID="{684D7F85-B6FE-4844-BF87-169DA4D195F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5f0874-9380-45e6-a4b7-6b39252ece02"/>
    <ds:schemaRef ds:uri="f585725c-6fad-472e-a48b-c8f76591c91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4A96DE8-B18F-4B6A-93E2-2A40DA56642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4297DD3-A2EA-4D53-B11C-2136071F829E}">
  <ds:schemaRefs>
    <ds:schemaRef ds:uri="http://purl.org/dc/elements/1.1/"/>
    <ds:schemaRef ds:uri="f585725c-6fad-472e-a48b-c8f76591c91b"/>
    <ds:schemaRef ds:uri="http://schemas.microsoft.com/office/2006/metadata/properties"/>
    <ds:schemaRef ds:uri="http://www.w3.org/XML/1998/namespace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6f5f0874-9380-45e6-a4b7-6b39252ece02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106057</TotalTime>
  <Words>832</Words>
  <Application>Microsoft Office PowerPoint</Application>
  <PresentationFormat>On-screen Show (4:3)</PresentationFormat>
  <Paragraphs>221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ＭＳ Ｐゴシック</vt:lpstr>
      <vt:lpstr>Arial</vt:lpstr>
      <vt:lpstr>BankGothic Md BT</vt:lpstr>
      <vt:lpstr>Calibri</vt:lpstr>
      <vt:lpstr>Calibri Light</vt:lpstr>
      <vt:lpstr>Gill Sans</vt:lpstr>
      <vt:lpstr>Blank Presentation</vt:lpstr>
      <vt:lpstr>Custom Design</vt:lpstr>
      <vt:lpstr>Behavioral Economics</vt:lpstr>
      <vt:lpstr>Exercise Decisions</vt:lpstr>
      <vt:lpstr>Exponential Discounting</vt:lpstr>
      <vt:lpstr>Exercise Decisions</vt:lpstr>
      <vt:lpstr>Present-Biased Discounting</vt:lpstr>
      <vt:lpstr>Exercise Decisions</vt:lpstr>
      <vt:lpstr>Principles of Behavioral Economics</vt:lpstr>
      <vt:lpstr>Principles of Behavioral Economics</vt:lpstr>
      <vt:lpstr>How Humans Discount Future Values</vt:lpstr>
      <vt:lpstr>Total Savings and Investments Reported by  Workers in 2015</vt:lpstr>
      <vt:lpstr>Total Savings and Investments Percentage By Age</vt:lpstr>
      <vt:lpstr>Save More Tomorrow</vt:lpstr>
      <vt:lpstr>Comparing Econs and Humans</vt:lpstr>
    </vt:vector>
  </TitlesOfParts>
  <Company>Office 2004 Test Drive User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Presentation</dc:title>
  <dc:creator>Office 2004 Test Drive User</dc:creator>
  <cp:lastModifiedBy>Alexis Andrews</cp:lastModifiedBy>
  <cp:revision>2798</cp:revision>
  <cp:lastPrinted>2015-12-16T17:04:17Z</cp:lastPrinted>
  <dcterms:created xsi:type="dcterms:W3CDTF">2012-10-20T14:14:15Z</dcterms:created>
  <dcterms:modified xsi:type="dcterms:W3CDTF">2016-10-18T19:59:28Z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0x0101002414FA7D75A0BB4FA402BA6C268B700C</vt:lpwstr>
  </property>
  <property fmtid="{D5CDD505-2E9C-101B-9397-08002B2CF9AE}" pid="3" name="Order">
    <vt:r8>200</vt:r8>
  </property>
  <property fmtid="{D5CDD505-2E9C-101B-9397-08002B2CF9AE}" pid="4" name="_CopySource">
    <vt:lpwstr>https://council4econed.sharepoint.com/CMT/Board Meeting Feb 8, 2013 v2 njm.pptx</vt:lpwstr>
  </property>
  <property fmtid="{D5CDD505-2E9C-101B-9397-08002B2CF9AE}" pid="5" name="xd_ProgID">
    <vt:lpwstr/>
  </property>
  <property fmtid="{D5CDD505-2E9C-101B-9397-08002B2CF9AE}" pid="6" name="TemplateUrl">
    <vt:lpwstr/>
  </property>
</Properties>
</file>