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6"/>
  </p:notesMasterIdLst>
  <p:handoutMasterIdLst>
    <p:handoutMasterId r:id="rId17"/>
  </p:handoutMasterIdLst>
  <p:sldIdLst>
    <p:sldId id="256" r:id="rId5"/>
    <p:sldId id="270" r:id="rId6"/>
    <p:sldId id="271" r:id="rId7"/>
    <p:sldId id="272" r:id="rId8"/>
    <p:sldId id="274" r:id="rId9"/>
    <p:sldId id="275" r:id="rId10"/>
    <p:sldId id="276" r:id="rId11"/>
    <p:sldId id="277" r:id="rId12"/>
    <p:sldId id="278" r:id="rId13"/>
    <p:sldId id="279" r:id="rId14"/>
    <p:sldId id="280" r:id="rId1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4502" autoAdjust="0"/>
  </p:normalViewPr>
  <p:slideViewPr>
    <p:cSldViewPr>
      <p:cViewPr varScale="1">
        <p:scale>
          <a:sx n="96" d="100"/>
          <a:sy n="96" d="100"/>
        </p:scale>
        <p:origin x="384" y="90"/>
      </p:cViewPr>
      <p:guideLst>
        <p:guide orient="horz" pos="2160"/>
        <p:guide pos="2880"/>
      </p:guideLst>
    </p:cSldViewPr>
  </p:slideViewPr>
  <p:outlineViewPr>
    <p:cViewPr>
      <p:scale>
        <a:sx n="33" d="100"/>
        <a:sy n="33" d="100"/>
      </p:scale>
      <p:origin x="48" y="22008"/>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70944" y="0"/>
            <a:ext cx="3037840" cy="464820"/>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9/8/2016</a:t>
            </a:fld>
            <a:endParaRPr lang="en-US" dirty="0"/>
          </a:p>
        </p:txBody>
      </p:sp>
      <p:sp>
        <p:nvSpPr>
          <p:cNvPr id="4" name="Footer Placeholder 3"/>
          <p:cNvSpPr>
            <a:spLocks noGrp="1"/>
          </p:cNvSpPr>
          <p:nvPr>
            <p:ph type="ftr" sz="quarter" idx="2"/>
          </p:nvPr>
        </p:nvSpPr>
        <p:spPr>
          <a:xfrm>
            <a:off x="2" y="8829971"/>
            <a:ext cx="3037840" cy="464820"/>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70944" y="8829971"/>
            <a:ext cx="3037840" cy="464820"/>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37840" cy="46482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72564" y="0"/>
            <a:ext cx="3037840" cy="46482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79513" y="695325"/>
            <a:ext cx="4652962" cy="3489325"/>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34721" y="4415795"/>
            <a:ext cx="5140960" cy="4183380"/>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31580"/>
            <a:ext cx="3037840" cy="464820"/>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72564" y="8831580"/>
            <a:ext cx="3037840" cy="464820"/>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smtClean="0"/>
              <a:t>Election Economics</a:t>
            </a:r>
            <a:br>
              <a:rPr lang="en-US" dirty="0" smtClean="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887" y="1144588"/>
            <a:ext cx="4086225" cy="990600"/>
          </a:xfrm>
          <a:prstGeom prst="rect">
            <a:avLst/>
          </a:prstGeom>
        </p:spPr>
      </p:pic>
      <p:sp>
        <p:nvSpPr>
          <p:cNvPr id="7" name="Rectangle 6"/>
          <p:cNvSpPr/>
          <p:nvPr userDrawn="1"/>
        </p:nvSpPr>
        <p:spPr>
          <a:xfrm>
            <a:off x="266699" y="3925607"/>
            <a:ext cx="8610599" cy="1569660"/>
          </a:xfrm>
          <a:prstGeom prst="rect">
            <a:avLst/>
          </a:prstGeom>
        </p:spPr>
        <p:txBody>
          <a:bodyPr wrap="square">
            <a:spAutoFit/>
          </a:bodyPr>
          <a:lstStyle/>
          <a:p>
            <a:pPr algn="ctr"/>
            <a:r>
              <a:rPr lang="en-US" sz="3200" b="1" dirty="0" smtClean="0"/>
              <a:t>Analyzing Political Party Platforms Through the Lens of the Fiscal Ship Game</a:t>
            </a:r>
          </a:p>
          <a:p>
            <a:pPr algn="ctr"/>
            <a:r>
              <a:rPr lang="en-US" sz="3200" b="1" baseline="0" dirty="0" smtClean="0"/>
              <a:t>by Elizabeth Healy</a:t>
            </a:r>
            <a:endParaRPr lang="en-US" sz="3200" b="1"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smtClean="0"/>
              <a:t>Click to edit Master text styles</a:t>
            </a:r>
          </a:p>
          <a:p>
            <a:pPr lvl="1"/>
            <a:r>
              <a:rPr lang="en-US" dirty="0" smtClean="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8"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9"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extLst>
      <p:ext uri="{BB962C8B-B14F-4D97-AF65-F5344CB8AC3E}">
        <p14:creationId xmlns:p14="http://schemas.microsoft.com/office/powerpoint/2010/main" val="2466549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1"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12"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7"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22"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smtClean="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3"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14"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smtClean="0"/>
              <a:t>Click to edit Master title style</a:t>
            </a:r>
            <a:endParaRPr lang="en-US" dirty="0"/>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13"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smtClean="0"/>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smtClean="0"/>
              <a:t>10.30.2015 </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p.com/the-2016-republican-party-platform/" TargetMode="External"/><Relationship Id="rId2" Type="http://schemas.openxmlformats.org/officeDocument/2006/relationships/hyperlink" Target="https://www.demconvention.com/platform/" TargetMode="External"/><Relationship Id="rId1" Type="http://schemas.openxmlformats.org/officeDocument/2006/relationships/slideLayout" Target="../slideLayouts/slideLayout7.xml"/><Relationship Id="rId5" Type="http://schemas.openxmlformats.org/officeDocument/2006/relationships/hyperlink" Target="http://www.gp.org/platform" TargetMode="External"/><Relationship Id="rId4" Type="http://schemas.openxmlformats.org/officeDocument/2006/relationships/hyperlink" Target="https://www.lp.org/platfor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scalship.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Election Economics</a:t>
            </a:r>
            <a:endParaRPr lang="en-US" dirty="0"/>
          </a:p>
        </p:txBody>
      </p:sp>
    </p:spTree>
    <p:extLst>
      <p:ext uri="{BB962C8B-B14F-4D97-AF65-F5344CB8AC3E}">
        <p14:creationId xmlns:p14="http://schemas.microsoft.com/office/powerpoint/2010/main" val="23988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Teaching Groups</a:t>
            </a:r>
            <a:endParaRPr lang="en-US" dirty="0"/>
          </a:p>
        </p:txBody>
      </p:sp>
      <p:sp>
        <p:nvSpPr>
          <p:cNvPr id="3" name="Text Placeholder 2"/>
          <p:cNvSpPr>
            <a:spLocks noGrp="1"/>
          </p:cNvSpPr>
          <p:nvPr>
            <p:ph type="body" idx="14"/>
          </p:nvPr>
        </p:nvSpPr>
        <p:spPr/>
        <p:txBody>
          <a:bodyPr/>
          <a:lstStyle/>
          <a:p>
            <a:r>
              <a:rPr lang="en-US" dirty="0" smtClean="0"/>
              <a:t>Directions</a:t>
            </a:r>
            <a:endParaRPr lang="en-US" dirty="0"/>
          </a:p>
        </p:txBody>
      </p:sp>
      <p:sp>
        <p:nvSpPr>
          <p:cNvPr id="4" name="Content Placeholder 3"/>
          <p:cNvSpPr>
            <a:spLocks noGrp="1"/>
          </p:cNvSpPr>
          <p:nvPr>
            <p:ph idx="1"/>
          </p:nvPr>
        </p:nvSpPr>
        <p:spPr/>
        <p:txBody>
          <a:bodyPr/>
          <a:lstStyle/>
          <a:p>
            <a:r>
              <a:rPr lang="en-US" dirty="0" smtClean="0"/>
              <a:t>You have </a:t>
            </a:r>
            <a:r>
              <a:rPr lang="en-US" b="1" dirty="0" smtClean="0"/>
              <a:t>30 minutes</a:t>
            </a:r>
            <a:r>
              <a:rPr lang="en-US" dirty="0" smtClean="0"/>
              <a:t> to meet in your teaching groups.</a:t>
            </a:r>
          </a:p>
          <a:p>
            <a:endParaRPr lang="en-US" dirty="0"/>
          </a:p>
          <a:p>
            <a:r>
              <a:rPr lang="en-US" dirty="0" smtClean="0"/>
              <a:t>Take turns letting each person present.</a:t>
            </a:r>
          </a:p>
          <a:p>
            <a:endParaRPr lang="en-US" dirty="0"/>
          </a:p>
          <a:p>
            <a:r>
              <a:rPr lang="en-US" dirty="0" smtClean="0"/>
              <a:t>Use Handout #4 to take notes while each person presents.</a:t>
            </a:r>
          </a:p>
          <a:p>
            <a:endParaRPr lang="en-US" dirty="0"/>
          </a:p>
          <a:p>
            <a:r>
              <a:rPr lang="en-US" dirty="0" smtClean="0"/>
              <a:t>If you have time after everyone has finished presenting, drop your role, and as a group, discuss similarities and differences that you notice and other takeaways.</a:t>
            </a:r>
            <a:endParaRPr lang="en-US" dirty="0"/>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10</a:t>
            </a:fld>
            <a:endParaRPr lang="en-US" dirty="0"/>
          </a:p>
        </p:txBody>
      </p:sp>
    </p:spTree>
    <p:extLst>
      <p:ext uri="{BB962C8B-B14F-4D97-AF65-F5344CB8AC3E}">
        <p14:creationId xmlns:p14="http://schemas.microsoft.com/office/powerpoint/2010/main" val="30918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Discussion</a:t>
            </a:r>
            <a:endParaRPr lang="en-US" dirty="0"/>
          </a:p>
        </p:txBody>
      </p:sp>
      <p:sp>
        <p:nvSpPr>
          <p:cNvPr id="4" name="Content Placeholder 3"/>
          <p:cNvSpPr>
            <a:spLocks noGrp="1"/>
          </p:cNvSpPr>
          <p:nvPr>
            <p:ph idx="1"/>
          </p:nvPr>
        </p:nvSpPr>
        <p:spPr>
          <a:xfrm>
            <a:off x="609600" y="1600200"/>
            <a:ext cx="7924800" cy="4724400"/>
          </a:xfrm>
        </p:spPr>
        <p:txBody>
          <a:bodyPr>
            <a:normAutofit fontScale="92500" lnSpcReduction="20000"/>
          </a:bodyPr>
          <a:lstStyle/>
          <a:p>
            <a:pPr lvl="0"/>
            <a:r>
              <a:rPr lang="en-US" dirty="0"/>
              <a:t>Now that you’ve heard a little more about each party platform, what similarities do you notice between these party platforms with regard to shared values or policy positions when it comes to fiscal management?  What are the main points of disagreement</a:t>
            </a:r>
            <a:r>
              <a:rPr lang="en-US" dirty="0" smtClean="0"/>
              <a:t>?</a:t>
            </a:r>
          </a:p>
          <a:p>
            <a:pPr lvl="0"/>
            <a:endParaRPr lang="en-US" dirty="0" smtClean="0"/>
          </a:p>
          <a:p>
            <a:r>
              <a:rPr lang="en-US" dirty="0"/>
              <a:t>What challenges did you face when playing the game?  </a:t>
            </a:r>
            <a:endParaRPr lang="en-US" dirty="0" smtClean="0"/>
          </a:p>
          <a:p>
            <a:pPr lvl="1"/>
            <a:r>
              <a:rPr lang="en-US" dirty="0" smtClean="0"/>
              <a:t>Which </a:t>
            </a:r>
            <a:r>
              <a:rPr lang="en-US" dirty="0"/>
              <a:t>of your goals were most difficult to achieve while also hitting the debt target</a:t>
            </a:r>
            <a:r>
              <a:rPr lang="en-US" dirty="0" smtClean="0"/>
              <a:t>?</a:t>
            </a:r>
          </a:p>
          <a:p>
            <a:pPr lvl="1"/>
            <a:r>
              <a:rPr lang="en-US" dirty="0" smtClean="0"/>
              <a:t>Remember that the Fiscal Ship game defines fiscal sustainability as reducing the debt/GDP ratio from a projected 126% to 75% over the next 25 years.  Did any of your party platforms disagree with this basic assumption?  In other words, would some argue that this reduction is too drastic or not enough?  How did that affect your ability to play the game? </a:t>
            </a:r>
          </a:p>
          <a:p>
            <a:pPr lvl="1"/>
            <a:r>
              <a:rPr lang="en-US" dirty="0"/>
              <a:t>Did the party platforms give you enough information to effectively play the game?  Were there particular areas that the party platforms failed to address?  Why do you think that is?</a:t>
            </a:r>
          </a:p>
          <a:p>
            <a:pPr lvl="0"/>
            <a:endParaRPr lang="en-US" dirty="0"/>
          </a:p>
          <a:p>
            <a:pPr lvl="0"/>
            <a:r>
              <a:rPr lang="en-US" dirty="0" smtClean="0"/>
              <a:t>Do </a:t>
            </a:r>
            <a:r>
              <a:rPr lang="en-US" dirty="0"/>
              <a:t>you hear a lot of candidates for political office talking about specific policies to generate more government revenue and reduce government expenditures?  Why </a:t>
            </a:r>
            <a:r>
              <a:rPr lang="en-US" dirty="0" smtClean="0"/>
              <a:t>might it be politically difficult to do so?</a:t>
            </a:r>
            <a:endParaRPr lang="en-US" dirty="0"/>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11</a:t>
            </a:fld>
            <a:endParaRPr lang="en-US" dirty="0"/>
          </a:p>
        </p:txBody>
      </p:sp>
    </p:spTree>
    <p:extLst>
      <p:ext uri="{BB962C8B-B14F-4D97-AF65-F5344CB8AC3E}">
        <p14:creationId xmlns:p14="http://schemas.microsoft.com/office/powerpoint/2010/main" val="361720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Running for President?</a:t>
            </a:r>
            <a:endParaRPr lang="en-US" dirty="0"/>
          </a:p>
        </p:txBody>
      </p:sp>
      <p:sp>
        <p:nvSpPr>
          <p:cNvPr id="3" name="Text Placeholder 2"/>
          <p:cNvSpPr>
            <a:spLocks noGrp="1"/>
          </p:cNvSpPr>
          <p:nvPr>
            <p:ph type="body" idx="14"/>
          </p:nvPr>
        </p:nvSpPr>
        <p:spPr>
          <a:xfrm>
            <a:off x="990600" y="2971800"/>
            <a:ext cx="2667000" cy="457200"/>
          </a:xfrm>
        </p:spPr>
        <p:txBody>
          <a:bodyPr/>
          <a:lstStyle/>
          <a:p>
            <a:pPr algn="ctr"/>
            <a:r>
              <a:rPr lang="en-US" dirty="0" smtClean="0"/>
              <a:t>Hillary Clinton</a:t>
            </a:r>
          </a:p>
          <a:p>
            <a:pPr algn="ctr"/>
            <a:r>
              <a:rPr lang="en-US" dirty="0" smtClean="0"/>
              <a:t>Democratic Party</a:t>
            </a:r>
            <a:endParaRPr lang="en-US" dirty="0"/>
          </a:p>
        </p:txBody>
      </p:sp>
      <p:sp>
        <p:nvSpPr>
          <p:cNvPr id="5" name="Footer Placeholder 4"/>
          <p:cNvSpPr>
            <a:spLocks noGrp="1"/>
          </p:cNvSpPr>
          <p:nvPr>
            <p:ph type="ftr" sz="quarter" idx="16"/>
          </p:nvPr>
        </p:nvSpPr>
        <p:spPr/>
        <p:txBody>
          <a:bodyPr/>
          <a:lstStyle/>
          <a:p>
            <a:pPr>
              <a:defRPr/>
            </a:pPr>
            <a:r>
              <a:rPr lang="en-US" b="1" dirty="0" smtClean="0"/>
              <a:t>Party Platforms and the Fiscal Ship</a:t>
            </a:r>
          </a:p>
          <a:p>
            <a:pPr>
              <a:defRPr/>
            </a:pPr>
            <a:r>
              <a:rPr lang="en-US" b="1" dirty="0"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2</a:t>
            </a:fld>
            <a:endParaRPr lang="en-US" dirty="0"/>
          </a:p>
        </p:txBody>
      </p:sp>
      <p:sp>
        <p:nvSpPr>
          <p:cNvPr id="7" name="Text Placeholder 2"/>
          <p:cNvSpPr txBox="1">
            <a:spLocks/>
          </p:cNvSpPr>
          <p:nvPr/>
        </p:nvSpPr>
        <p:spPr>
          <a:xfrm>
            <a:off x="5562600" y="2971800"/>
            <a:ext cx="2667000" cy="457200"/>
          </a:xfrm>
          <a:prstGeom prst="rect">
            <a:avLst/>
          </a:prstGeom>
        </p:spPr>
        <p:txBody>
          <a:bodyPr anchor="t"/>
          <a:lstStyle>
            <a:lvl1pPr marL="0" indent="0" algn="l" rtl="0" eaLnBrk="0" fontAlgn="base" hangingPunct="0">
              <a:spcBef>
                <a:spcPct val="20000"/>
              </a:spcBef>
              <a:spcAft>
                <a:spcPct val="0"/>
              </a:spcAft>
              <a:buNone/>
              <a:defRPr sz="2400" b="0">
                <a:solidFill>
                  <a:schemeClr val="tx1"/>
                </a:solidFill>
                <a:latin typeface="Gill Sans"/>
                <a:ea typeface="ＭＳ Ｐゴシック" charset="-128"/>
                <a:cs typeface="Gill Sans"/>
              </a:defRPr>
            </a:lvl1pPr>
            <a:lvl2pPr marL="457200" indent="0" algn="l" rtl="0" eaLnBrk="0" fontAlgn="base" hangingPunct="0">
              <a:spcBef>
                <a:spcPct val="20000"/>
              </a:spcBef>
              <a:spcAft>
                <a:spcPct val="0"/>
              </a:spcAft>
              <a:buNone/>
              <a:defRPr sz="2000" b="1">
                <a:solidFill>
                  <a:schemeClr val="tx1"/>
                </a:solidFill>
                <a:latin typeface="+mn-lt"/>
                <a:ea typeface="ＭＳ Ｐゴシック" charset="-128"/>
              </a:defRPr>
            </a:lvl2pPr>
            <a:lvl3pPr marL="914400" indent="0" algn="l" rtl="0" eaLnBrk="0" fontAlgn="base" hangingPunct="0">
              <a:spcBef>
                <a:spcPct val="20000"/>
              </a:spcBef>
              <a:spcAft>
                <a:spcPct val="0"/>
              </a:spcAft>
              <a:buNone/>
              <a:defRPr sz="1800" b="1">
                <a:solidFill>
                  <a:schemeClr val="tx1"/>
                </a:solidFill>
                <a:latin typeface="+mn-lt"/>
                <a:ea typeface="ＭＳ Ｐゴシック" charset="-128"/>
              </a:defRPr>
            </a:lvl3pPr>
            <a:lvl4pPr marL="1371600" indent="0" algn="l" rtl="0" eaLnBrk="0" fontAlgn="base" hangingPunct="0">
              <a:spcBef>
                <a:spcPct val="20000"/>
              </a:spcBef>
              <a:spcAft>
                <a:spcPct val="0"/>
              </a:spcAft>
              <a:buNone/>
              <a:defRPr sz="1600" b="1">
                <a:solidFill>
                  <a:schemeClr val="tx1"/>
                </a:solidFill>
                <a:latin typeface="+mn-lt"/>
                <a:ea typeface="ＭＳ Ｐゴシック" charset="-128"/>
              </a:defRPr>
            </a:lvl4pPr>
            <a:lvl5pPr marL="1828800" indent="0" algn="l" rtl="0" eaLnBrk="0" fontAlgn="base" hangingPunct="0">
              <a:spcBef>
                <a:spcPct val="20000"/>
              </a:spcBef>
              <a:spcAft>
                <a:spcPct val="0"/>
              </a:spcAft>
              <a:buNone/>
              <a:defRPr sz="1600" b="1">
                <a:solidFill>
                  <a:schemeClr val="tx1"/>
                </a:solidFill>
                <a:latin typeface="+mn-lt"/>
                <a:ea typeface="ＭＳ Ｐゴシック" charset="-128"/>
              </a:defRPr>
            </a:lvl5pPr>
            <a:lvl6pPr marL="2286000" indent="0" algn="l" rtl="0" fontAlgn="base">
              <a:spcBef>
                <a:spcPct val="20000"/>
              </a:spcBef>
              <a:spcAft>
                <a:spcPct val="0"/>
              </a:spcAft>
              <a:buNone/>
              <a:defRPr sz="1600" b="1">
                <a:solidFill>
                  <a:schemeClr val="tx1"/>
                </a:solidFill>
                <a:latin typeface="+mn-lt"/>
                <a:ea typeface="+mn-ea"/>
              </a:defRPr>
            </a:lvl6pPr>
            <a:lvl7pPr marL="2743200" indent="0" algn="l" rtl="0" fontAlgn="base">
              <a:spcBef>
                <a:spcPct val="20000"/>
              </a:spcBef>
              <a:spcAft>
                <a:spcPct val="0"/>
              </a:spcAft>
              <a:buNone/>
              <a:defRPr sz="1600" b="1">
                <a:solidFill>
                  <a:schemeClr val="tx1"/>
                </a:solidFill>
                <a:latin typeface="+mn-lt"/>
                <a:ea typeface="+mn-ea"/>
              </a:defRPr>
            </a:lvl7pPr>
            <a:lvl8pPr marL="3200400" indent="0" algn="l" rtl="0" fontAlgn="base">
              <a:spcBef>
                <a:spcPct val="20000"/>
              </a:spcBef>
              <a:spcAft>
                <a:spcPct val="0"/>
              </a:spcAft>
              <a:buNone/>
              <a:defRPr sz="1600" b="1">
                <a:solidFill>
                  <a:schemeClr val="tx1"/>
                </a:solidFill>
                <a:latin typeface="+mn-lt"/>
                <a:ea typeface="+mn-ea"/>
              </a:defRPr>
            </a:lvl8pPr>
            <a:lvl9pPr marL="3657600" indent="0" algn="l" rtl="0" fontAlgn="base">
              <a:spcBef>
                <a:spcPct val="20000"/>
              </a:spcBef>
              <a:spcAft>
                <a:spcPct val="0"/>
              </a:spcAft>
              <a:buNone/>
              <a:defRPr sz="1600" b="1">
                <a:solidFill>
                  <a:schemeClr val="tx1"/>
                </a:solidFill>
                <a:latin typeface="+mn-lt"/>
                <a:ea typeface="+mn-ea"/>
              </a:defRPr>
            </a:lvl9pPr>
          </a:lstStyle>
          <a:p>
            <a:pPr algn="ctr"/>
            <a:r>
              <a:rPr lang="en-US" kern="0" dirty="0" smtClean="0"/>
              <a:t>Donald Trump</a:t>
            </a:r>
          </a:p>
          <a:p>
            <a:pPr algn="ctr"/>
            <a:r>
              <a:rPr lang="en-US" kern="0" dirty="0" smtClean="0"/>
              <a:t>Republican Party</a:t>
            </a:r>
            <a:endParaRPr lang="en-US" kern="0" dirty="0"/>
          </a:p>
        </p:txBody>
      </p:sp>
      <p:sp>
        <p:nvSpPr>
          <p:cNvPr id="8" name="Text Placeholder 2"/>
          <p:cNvSpPr txBox="1">
            <a:spLocks/>
          </p:cNvSpPr>
          <p:nvPr/>
        </p:nvSpPr>
        <p:spPr>
          <a:xfrm>
            <a:off x="990600" y="5410200"/>
            <a:ext cx="2667000" cy="457200"/>
          </a:xfrm>
          <a:prstGeom prst="rect">
            <a:avLst/>
          </a:prstGeom>
        </p:spPr>
        <p:txBody>
          <a:bodyPr anchor="t"/>
          <a:lstStyle>
            <a:lvl1pPr marL="0" indent="0" algn="l" rtl="0" eaLnBrk="0" fontAlgn="base" hangingPunct="0">
              <a:spcBef>
                <a:spcPct val="20000"/>
              </a:spcBef>
              <a:spcAft>
                <a:spcPct val="0"/>
              </a:spcAft>
              <a:buNone/>
              <a:defRPr sz="2400" b="0">
                <a:solidFill>
                  <a:schemeClr val="tx1"/>
                </a:solidFill>
                <a:latin typeface="Gill Sans"/>
                <a:ea typeface="ＭＳ Ｐゴシック" charset="-128"/>
                <a:cs typeface="Gill Sans"/>
              </a:defRPr>
            </a:lvl1pPr>
            <a:lvl2pPr marL="457200" indent="0" algn="l" rtl="0" eaLnBrk="0" fontAlgn="base" hangingPunct="0">
              <a:spcBef>
                <a:spcPct val="20000"/>
              </a:spcBef>
              <a:spcAft>
                <a:spcPct val="0"/>
              </a:spcAft>
              <a:buNone/>
              <a:defRPr sz="2000" b="1">
                <a:solidFill>
                  <a:schemeClr val="tx1"/>
                </a:solidFill>
                <a:latin typeface="+mn-lt"/>
                <a:ea typeface="ＭＳ Ｐゴシック" charset="-128"/>
              </a:defRPr>
            </a:lvl2pPr>
            <a:lvl3pPr marL="914400" indent="0" algn="l" rtl="0" eaLnBrk="0" fontAlgn="base" hangingPunct="0">
              <a:spcBef>
                <a:spcPct val="20000"/>
              </a:spcBef>
              <a:spcAft>
                <a:spcPct val="0"/>
              </a:spcAft>
              <a:buNone/>
              <a:defRPr sz="1800" b="1">
                <a:solidFill>
                  <a:schemeClr val="tx1"/>
                </a:solidFill>
                <a:latin typeface="+mn-lt"/>
                <a:ea typeface="ＭＳ Ｐゴシック" charset="-128"/>
              </a:defRPr>
            </a:lvl3pPr>
            <a:lvl4pPr marL="1371600" indent="0" algn="l" rtl="0" eaLnBrk="0" fontAlgn="base" hangingPunct="0">
              <a:spcBef>
                <a:spcPct val="20000"/>
              </a:spcBef>
              <a:spcAft>
                <a:spcPct val="0"/>
              </a:spcAft>
              <a:buNone/>
              <a:defRPr sz="1600" b="1">
                <a:solidFill>
                  <a:schemeClr val="tx1"/>
                </a:solidFill>
                <a:latin typeface="+mn-lt"/>
                <a:ea typeface="ＭＳ Ｐゴシック" charset="-128"/>
              </a:defRPr>
            </a:lvl4pPr>
            <a:lvl5pPr marL="1828800" indent="0" algn="l" rtl="0" eaLnBrk="0" fontAlgn="base" hangingPunct="0">
              <a:spcBef>
                <a:spcPct val="20000"/>
              </a:spcBef>
              <a:spcAft>
                <a:spcPct val="0"/>
              </a:spcAft>
              <a:buNone/>
              <a:defRPr sz="1600" b="1">
                <a:solidFill>
                  <a:schemeClr val="tx1"/>
                </a:solidFill>
                <a:latin typeface="+mn-lt"/>
                <a:ea typeface="ＭＳ Ｐゴシック" charset="-128"/>
              </a:defRPr>
            </a:lvl5pPr>
            <a:lvl6pPr marL="2286000" indent="0" algn="l" rtl="0" fontAlgn="base">
              <a:spcBef>
                <a:spcPct val="20000"/>
              </a:spcBef>
              <a:spcAft>
                <a:spcPct val="0"/>
              </a:spcAft>
              <a:buNone/>
              <a:defRPr sz="1600" b="1">
                <a:solidFill>
                  <a:schemeClr val="tx1"/>
                </a:solidFill>
                <a:latin typeface="+mn-lt"/>
                <a:ea typeface="+mn-ea"/>
              </a:defRPr>
            </a:lvl6pPr>
            <a:lvl7pPr marL="2743200" indent="0" algn="l" rtl="0" fontAlgn="base">
              <a:spcBef>
                <a:spcPct val="20000"/>
              </a:spcBef>
              <a:spcAft>
                <a:spcPct val="0"/>
              </a:spcAft>
              <a:buNone/>
              <a:defRPr sz="1600" b="1">
                <a:solidFill>
                  <a:schemeClr val="tx1"/>
                </a:solidFill>
                <a:latin typeface="+mn-lt"/>
                <a:ea typeface="+mn-ea"/>
              </a:defRPr>
            </a:lvl7pPr>
            <a:lvl8pPr marL="3200400" indent="0" algn="l" rtl="0" fontAlgn="base">
              <a:spcBef>
                <a:spcPct val="20000"/>
              </a:spcBef>
              <a:spcAft>
                <a:spcPct val="0"/>
              </a:spcAft>
              <a:buNone/>
              <a:defRPr sz="1600" b="1">
                <a:solidFill>
                  <a:schemeClr val="tx1"/>
                </a:solidFill>
                <a:latin typeface="+mn-lt"/>
                <a:ea typeface="+mn-ea"/>
              </a:defRPr>
            </a:lvl8pPr>
            <a:lvl9pPr marL="3657600" indent="0" algn="l" rtl="0" fontAlgn="base">
              <a:spcBef>
                <a:spcPct val="20000"/>
              </a:spcBef>
              <a:spcAft>
                <a:spcPct val="0"/>
              </a:spcAft>
              <a:buNone/>
              <a:defRPr sz="1600" b="1">
                <a:solidFill>
                  <a:schemeClr val="tx1"/>
                </a:solidFill>
                <a:latin typeface="+mn-lt"/>
                <a:ea typeface="+mn-ea"/>
              </a:defRPr>
            </a:lvl9pPr>
          </a:lstStyle>
          <a:p>
            <a:pPr algn="ctr"/>
            <a:r>
              <a:rPr lang="en-US" kern="0" dirty="0" smtClean="0"/>
              <a:t>Gary Johnson</a:t>
            </a:r>
          </a:p>
          <a:p>
            <a:pPr algn="ctr"/>
            <a:r>
              <a:rPr lang="en-US" kern="0" dirty="0" smtClean="0"/>
              <a:t>Libertarian Party</a:t>
            </a:r>
            <a:endParaRPr lang="en-US" kern="0" dirty="0"/>
          </a:p>
        </p:txBody>
      </p:sp>
      <p:sp>
        <p:nvSpPr>
          <p:cNvPr id="9" name="Text Placeholder 2"/>
          <p:cNvSpPr txBox="1">
            <a:spLocks/>
          </p:cNvSpPr>
          <p:nvPr/>
        </p:nvSpPr>
        <p:spPr>
          <a:xfrm>
            <a:off x="5562600" y="5410200"/>
            <a:ext cx="2667000" cy="457200"/>
          </a:xfrm>
          <a:prstGeom prst="rect">
            <a:avLst/>
          </a:prstGeom>
        </p:spPr>
        <p:txBody>
          <a:bodyPr anchor="t"/>
          <a:lstStyle>
            <a:lvl1pPr marL="0" indent="0" algn="l" rtl="0" eaLnBrk="0" fontAlgn="base" hangingPunct="0">
              <a:spcBef>
                <a:spcPct val="20000"/>
              </a:spcBef>
              <a:spcAft>
                <a:spcPct val="0"/>
              </a:spcAft>
              <a:buNone/>
              <a:defRPr sz="2400" b="0">
                <a:solidFill>
                  <a:schemeClr val="tx1"/>
                </a:solidFill>
                <a:latin typeface="Gill Sans"/>
                <a:ea typeface="ＭＳ Ｐゴシック" charset="-128"/>
                <a:cs typeface="Gill Sans"/>
              </a:defRPr>
            </a:lvl1pPr>
            <a:lvl2pPr marL="457200" indent="0" algn="l" rtl="0" eaLnBrk="0" fontAlgn="base" hangingPunct="0">
              <a:spcBef>
                <a:spcPct val="20000"/>
              </a:spcBef>
              <a:spcAft>
                <a:spcPct val="0"/>
              </a:spcAft>
              <a:buNone/>
              <a:defRPr sz="2000" b="1">
                <a:solidFill>
                  <a:schemeClr val="tx1"/>
                </a:solidFill>
                <a:latin typeface="+mn-lt"/>
                <a:ea typeface="ＭＳ Ｐゴシック" charset="-128"/>
              </a:defRPr>
            </a:lvl2pPr>
            <a:lvl3pPr marL="914400" indent="0" algn="l" rtl="0" eaLnBrk="0" fontAlgn="base" hangingPunct="0">
              <a:spcBef>
                <a:spcPct val="20000"/>
              </a:spcBef>
              <a:spcAft>
                <a:spcPct val="0"/>
              </a:spcAft>
              <a:buNone/>
              <a:defRPr sz="1800" b="1">
                <a:solidFill>
                  <a:schemeClr val="tx1"/>
                </a:solidFill>
                <a:latin typeface="+mn-lt"/>
                <a:ea typeface="ＭＳ Ｐゴシック" charset="-128"/>
              </a:defRPr>
            </a:lvl3pPr>
            <a:lvl4pPr marL="1371600" indent="0" algn="l" rtl="0" eaLnBrk="0" fontAlgn="base" hangingPunct="0">
              <a:spcBef>
                <a:spcPct val="20000"/>
              </a:spcBef>
              <a:spcAft>
                <a:spcPct val="0"/>
              </a:spcAft>
              <a:buNone/>
              <a:defRPr sz="1600" b="1">
                <a:solidFill>
                  <a:schemeClr val="tx1"/>
                </a:solidFill>
                <a:latin typeface="+mn-lt"/>
                <a:ea typeface="ＭＳ Ｐゴシック" charset="-128"/>
              </a:defRPr>
            </a:lvl4pPr>
            <a:lvl5pPr marL="1828800" indent="0" algn="l" rtl="0" eaLnBrk="0" fontAlgn="base" hangingPunct="0">
              <a:spcBef>
                <a:spcPct val="20000"/>
              </a:spcBef>
              <a:spcAft>
                <a:spcPct val="0"/>
              </a:spcAft>
              <a:buNone/>
              <a:defRPr sz="1600" b="1">
                <a:solidFill>
                  <a:schemeClr val="tx1"/>
                </a:solidFill>
                <a:latin typeface="+mn-lt"/>
                <a:ea typeface="ＭＳ Ｐゴシック" charset="-128"/>
              </a:defRPr>
            </a:lvl5pPr>
            <a:lvl6pPr marL="2286000" indent="0" algn="l" rtl="0" fontAlgn="base">
              <a:spcBef>
                <a:spcPct val="20000"/>
              </a:spcBef>
              <a:spcAft>
                <a:spcPct val="0"/>
              </a:spcAft>
              <a:buNone/>
              <a:defRPr sz="1600" b="1">
                <a:solidFill>
                  <a:schemeClr val="tx1"/>
                </a:solidFill>
                <a:latin typeface="+mn-lt"/>
                <a:ea typeface="+mn-ea"/>
              </a:defRPr>
            </a:lvl6pPr>
            <a:lvl7pPr marL="2743200" indent="0" algn="l" rtl="0" fontAlgn="base">
              <a:spcBef>
                <a:spcPct val="20000"/>
              </a:spcBef>
              <a:spcAft>
                <a:spcPct val="0"/>
              </a:spcAft>
              <a:buNone/>
              <a:defRPr sz="1600" b="1">
                <a:solidFill>
                  <a:schemeClr val="tx1"/>
                </a:solidFill>
                <a:latin typeface="+mn-lt"/>
                <a:ea typeface="+mn-ea"/>
              </a:defRPr>
            </a:lvl7pPr>
            <a:lvl8pPr marL="3200400" indent="0" algn="l" rtl="0" fontAlgn="base">
              <a:spcBef>
                <a:spcPct val="20000"/>
              </a:spcBef>
              <a:spcAft>
                <a:spcPct val="0"/>
              </a:spcAft>
              <a:buNone/>
              <a:defRPr sz="1600" b="1">
                <a:solidFill>
                  <a:schemeClr val="tx1"/>
                </a:solidFill>
                <a:latin typeface="+mn-lt"/>
                <a:ea typeface="+mn-ea"/>
              </a:defRPr>
            </a:lvl8pPr>
            <a:lvl9pPr marL="3657600" indent="0" algn="l" rtl="0" fontAlgn="base">
              <a:spcBef>
                <a:spcPct val="20000"/>
              </a:spcBef>
              <a:spcAft>
                <a:spcPct val="0"/>
              </a:spcAft>
              <a:buNone/>
              <a:defRPr sz="1600" b="1">
                <a:solidFill>
                  <a:schemeClr val="tx1"/>
                </a:solidFill>
                <a:latin typeface="+mn-lt"/>
                <a:ea typeface="+mn-ea"/>
              </a:defRPr>
            </a:lvl9pPr>
          </a:lstStyle>
          <a:p>
            <a:pPr algn="ctr"/>
            <a:r>
              <a:rPr lang="en-US" kern="0" dirty="0" smtClean="0"/>
              <a:t>Dr. Jill Stein</a:t>
            </a:r>
          </a:p>
          <a:p>
            <a:pPr algn="ctr"/>
            <a:r>
              <a:rPr lang="en-US" kern="0" dirty="0" smtClean="0"/>
              <a:t>Green Party</a:t>
            </a:r>
            <a:endParaRPr lang="en-US" kern="0"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70463" t="19259" r="10649" b="47778"/>
          <a:stretch/>
        </p:blipFill>
        <p:spPr>
          <a:xfrm>
            <a:off x="6301990" y="3902765"/>
            <a:ext cx="1167829" cy="1574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573" y="3801165"/>
            <a:ext cx="1197054" cy="1676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702" y="1327143"/>
            <a:ext cx="1869532" cy="1686104"/>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47853" t="20963" r="24543" b="46313"/>
          <a:stretch/>
        </p:blipFill>
        <p:spPr>
          <a:xfrm>
            <a:off x="5805152" y="1339275"/>
            <a:ext cx="2161504" cy="1705186"/>
          </a:xfrm>
          <a:prstGeom prst="rect">
            <a:avLst/>
          </a:prstGeom>
        </p:spPr>
      </p:pic>
    </p:spTree>
    <p:extLst>
      <p:ext uri="{BB962C8B-B14F-4D97-AF65-F5344CB8AC3E}">
        <p14:creationId xmlns:p14="http://schemas.microsoft.com/office/powerpoint/2010/main" val="21115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a:t>Where does each party stand when it comes to fiscal management?</a:t>
            </a:r>
          </a:p>
        </p:txBody>
      </p:sp>
      <p:sp>
        <p:nvSpPr>
          <p:cNvPr id="4" name="Content Placeholder 3"/>
          <p:cNvSpPr>
            <a:spLocks noGrp="1"/>
          </p:cNvSpPr>
          <p:nvPr>
            <p:ph idx="1"/>
          </p:nvPr>
        </p:nvSpPr>
        <p:spPr/>
        <p:txBody>
          <a:bodyPr/>
          <a:lstStyle/>
          <a:p>
            <a:pPr>
              <a:buFont typeface="+mj-lt"/>
              <a:buAutoNum type="arabicPeriod"/>
            </a:pPr>
            <a:r>
              <a:rPr lang="en-US" dirty="0" smtClean="0"/>
              <a:t>In </a:t>
            </a:r>
            <a:r>
              <a:rPr lang="en-US" dirty="0"/>
              <a:t>what ways is there agreement across these different party platforms</a:t>
            </a:r>
            <a:r>
              <a:rPr lang="en-US" dirty="0" smtClean="0"/>
              <a:t>?</a:t>
            </a:r>
          </a:p>
          <a:p>
            <a:pPr>
              <a:buFont typeface="+mj-lt"/>
              <a:buAutoNum type="arabicPeriod"/>
            </a:pPr>
            <a:endParaRPr lang="en-US" dirty="0"/>
          </a:p>
          <a:p>
            <a:pPr>
              <a:buFont typeface="+mj-lt"/>
              <a:buAutoNum type="arabicPeriod"/>
            </a:pPr>
            <a:r>
              <a:rPr lang="en-US" dirty="0" smtClean="0"/>
              <a:t>What </a:t>
            </a:r>
            <a:r>
              <a:rPr lang="en-US" dirty="0"/>
              <a:t>are the key points of disagreement</a:t>
            </a:r>
            <a:r>
              <a:rPr lang="en-US" dirty="0" smtClean="0"/>
              <a:t>?</a:t>
            </a:r>
          </a:p>
          <a:p>
            <a:pPr>
              <a:buFont typeface="+mj-lt"/>
              <a:buAutoNum type="arabicPeriod"/>
            </a:pPr>
            <a:endParaRPr lang="en-US" dirty="0"/>
          </a:p>
          <a:p>
            <a:pPr>
              <a:buFont typeface="+mj-lt"/>
              <a:buAutoNum type="arabicPeriod"/>
            </a:pPr>
            <a:r>
              <a:rPr lang="en-US" dirty="0"/>
              <a:t>The Fiscal Ship game asks you to choose from a list of specific governing goals: Reduce Inequality, Strengthen National Defense, Fight Climate Change, Strengthen Social Safety Net, Tax Cutter, Shrink Government, Shield the Elderly, Invest in the Future, Fiscal Hawk, Rein in Entitlements.  Based on just these brief excerpts, can you identify the parties’ key governing goals?  List those that come across clearly for any of the four parties.</a:t>
            </a:r>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3</a:t>
            </a:fld>
            <a:endParaRPr lang="en-US" dirty="0"/>
          </a:p>
        </p:txBody>
      </p:sp>
    </p:spTree>
    <p:extLst>
      <p:ext uri="{BB962C8B-B14F-4D97-AF65-F5344CB8AC3E}">
        <p14:creationId xmlns:p14="http://schemas.microsoft.com/office/powerpoint/2010/main" val="241711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Where does your assigned party stand when it comes to fiscal management?</a:t>
            </a:r>
            <a:endParaRPr lang="en-US" dirty="0"/>
          </a:p>
        </p:txBody>
      </p:sp>
      <p:sp>
        <p:nvSpPr>
          <p:cNvPr id="4" name="Content Placeholder 3"/>
          <p:cNvSpPr>
            <a:spLocks noGrp="1"/>
          </p:cNvSpPr>
          <p:nvPr>
            <p:ph idx="1"/>
          </p:nvPr>
        </p:nvSpPr>
        <p:spPr>
          <a:xfrm>
            <a:off x="609600" y="1600200"/>
            <a:ext cx="7924800" cy="4343400"/>
          </a:xfrm>
        </p:spPr>
        <p:txBody>
          <a:bodyPr/>
          <a:lstStyle/>
          <a:p>
            <a:pPr marL="0" indent="0">
              <a:buNone/>
            </a:pPr>
            <a:r>
              <a:rPr lang="en-US" b="1" dirty="0"/>
              <a:t>Directions: </a:t>
            </a:r>
            <a:r>
              <a:rPr lang="en-US" dirty="0"/>
              <a:t>Find your respective party’s platform online (see links below).  Begin by reading through the platform Preamble.  (This should give you a good introduction to your party’s governing goals.)  Then explore the platform more closely to identify policy options that are consistent with where your party stands on major issues</a:t>
            </a:r>
            <a:r>
              <a:rPr lang="en-US" dirty="0" smtClean="0"/>
              <a:t>.</a:t>
            </a:r>
          </a:p>
          <a:p>
            <a:pPr marL="0" indent="0">
              <a:buNone/>
            </a:pPr>
            <a:endParaRPr lang="en-US" dirty="0"/>
          </a:p>
          <a:p>
            <a:r>
              <a:rPr lang="en-US" dirty="0"/>
              <a:t>Democratic Party Platform: </a:t>
            </a:r>
            <a:r>
              <a:rPr lang="en-US" u="sng" dirty="0">
                <a:hlinkClick r:id="rId2"/>
              </a:rPr>
              <a:t>https://www.demconvention.com/platform/</a:t>
            </a:r>
            <a:endParaRPr lang="en-US" dirty="0"/>
          </a:p>
          <a:p>
            <a:endParaRPr lang="en-US" dirty="0" smtClean="0"/>
          </a:p>
          <a:p>
            <a:r>
              <a:rPr lang="en-US" dirty="0" smtClean="0"/>
              <a:t>Republican </a:t>
            </a:r>
            <a:r>
              <a:rPr lang="en-US" dirty="0"/>
              <a:t>Party Platform: </a:t>
            </a:r>
            <a:r>
              <a:rPr lang="en-US" u="sng" dirty="0">
                <a:hlinkClick r:id="rId3"/>
              </a:rPr>
              <a:t>https://www.gop.com/the-2016-republican-party-platform/</a:t>
            </a:r>
            <a:endParaRPr lang="en-US" dirty="0"/>
          </a:p>
          <a:p>
            <a:endParaRPr lang="en-US" dirty="0" smtClean="0"/>
          </a:p>
          <a:p>
            <a:r>
              <a:rPr lang="en-US" dirty="0" smtClean="0"/>
              <a:t>Libertarian </a:t>
            </a:r>
            <a:r>
              <a:rPr lang="en-US" dirty="0"/>
              <a:t>Party Platform: </a:t>
            </a:r>
            <a:r>
              <a:rPr lang="en-US" u="sng" dirty="0">
                <a:hlinkClick r:id="rId4"/>
              </a:rPr>
              <a:t>https://www.lp.org/platform</a:t>
            </a:r>
            <a:endParaRPr lang="en-US" dirty="0"/>
          </a:p>
          <a:p>
            <a:endParaRPr lang="en-US" dirty="0" smtClean="0"/>
          </a:p>
          <a:p>
            <a:r>
              <a:rPr lang="en-US" dirty="0" smtClean="0"/>
              <a:t>Green </a:t>
            </a:r>
            <a:r>
              <a:rPr lang="en-US" dirty="0"/>
              <a:t>Party Platform: </a:t>
            </a:r>
            <a:r>
              <a:rPr lang="en-US" u="sng" dirty="0">
                <a:hlinkClick r:id="rId5"/>
              </a:rPr>
              <a:t>http://www.gp.org/platform</a:t>
            </a:r>
            <a:endParaRPr lang="en-US" dirty="0"/>
          </a:p>
          <a:p>
            <a:pPr marL="0" indent="0">
              <a:buNone/>
            </a:pPr>
            <a:endParaRPr lang="en-US" dirty="0"/>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4</a:t>
            </a:fld>
            <a:endParaRPr lang="en-US" dirty="0"/>
          </a:p>
        </p:txBody>
      </p:sp>
    </p:spTree>
    <p:extLst>
      <p:ext uri="{BB962C8B-B14F-4D97-AF65-F5344CB8AC3E}">
        <p14:creationId xmlns:p14="http://schemas.microsoft.com/office/powerpoint/2010/main" val="30320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#2</a:t>
            </a:r>
            <a:endParaRPr lang="en-US" dirty="0"/>
          </a:p>
        </p:txBody>
      </p:sp>
      <p:sp>
        <p:nvSpPr>
          <p:cNvPr id="3" name="Footer Placeholder 2"/>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4" name="Slide Number Placeholder 3"/>
          <p:cNvSpPr>
            <a:spLocks noGrp="1"/>
          </p:cNvSpPr>
          <p:nvPr>
            <p:ph type="sldNum" sz="quarter" idx="17"/>
          </p:nvPr>
        </p:nvSpPr>
        <p:spPr/>
        <p:txBody>
          <a:bodyPr/>
          <a:lstStyle/>
          <a:p>
            <a:fld id="{736A2A04-44CB-4FD5-A22C-EC7DA5CF840D}" type="slidenum">
              <a:rPr lang="en-US" smtClean="0"/>
              <a:pPr/>
              <a:t>5</a:t>
            </a:fld>
            <a:endParaRPr lang="en-US" dirty="0"/>
          </a:p>
        </p:txBody>
      </p:sp>
    </p:spTree>
    <p:extLst>
      <p:ext uri="{BB962C8B-B14F-4D97-AF65-F5344CB8AC3E}">
        <p14:creationId xmlns:p14="http://schemas.microsoft.com/office/powerpoint/2010/main" val="1799285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Your Expert Groups</a:t>
            </a:r>
            <a:endParaRPr lang="en-US" dirty="0"/>
          </a:p>
        </p:txBody>
      </p:sp>
      <p:sp>
        <p:nvSpPr>
          <p:cNvPr id="3" name="Text Placeholder 2"/>
          <p:cNvSpPr>
            <a:spLocks noGrp="1"/>
          </p:cNvSpPr>
          <p:nvPr>
            <p:ph type="body" idx="14"/>
          </p:nvPr>
        </p:nvSpPr>
        <p:spPr/>
        <p:txBody>
          <a:bodyPr/>
          <a:lstStyle/>
          <a:p>
            <a:r>
              <a:rPr lang="en-US" dirty="0" smtClean="0"/>
              <a:t>Directions</a:t>
            </a:r>
            <a:endParaRPr lang="en-US" dirty="0"/>
          </a:p>
        </p:txBody>
      </p:sp>
      <p:sp>
        <p:nvSpPr>
          <p:cNvPr id="4" name="Content Placeholder 3"/>
          <p:cNvSpPr>
            <a:spLocks noGrp="1"/>
          </p:cNvSpPr>
          <p:nvPr>
            <p:ph idx="1"/>
          </p:nvPr>
        </p:nvSpPr>
        <p:spPr/>
        <p:txBody>
          <a:bodyPr/>
          <a:lstStyle/>
          <a:p>
            <a:r>
              <a:rPr lang="en-US" dirty="0" smtClean="0"/>
              <a:t>You have </a:t>
            </a:r>
            <a:r>
              <a:rPr lang="en-US" b="1" dirty="0" smtClean="0"/>
              <a:t>15 minutes </a:t>
            </a:r>
            <a:r>
              <a:rPr lang="en-US" dirty="0" smtClean="0"/>
              <a:t>to meet in your expert groups and review the selections that you made for your assigned party.</a:t>
            </a:r>
          </a:p>
          <a:p>
            <a:endParaRPr lang="en-US" dirty="0"/>
          </a:p>
          <a:p>
            <a:r>
              <a:rPr lang="en-US" dirty="0" smtClean="0"/>
              <a:t>The goal of this meeting is to reach a consensus with your other group members on your party’s governing goals (choose 1-3) and key policy options.  Be sure to use this time to clarify any points of disagreement and add to your list if you missed certain policy options.  When you have reached a consensus, star the 1-3 governing goals that you have selected and the key policy options on Handout #2 so that you have this information for reference.  </a:t>
            </a:r>
            <a:endParaRPr lang="en-US" dirty="0"/>
          </a:p>
          <a:p>
            <a:endParaRPr lang="en-US" dirty="0"/>
          </a:p>
          <a:p>
            <a:r>
              <a:rPr lang="en-US" dirty="0" smtClean="0"/>
              <a:t>Ask me if you have questions or need help clarifying anything.</a:t>
            </a:r>
          </a:p>
          <a:p>
            <a:endParaRPr lang="en-US" dirty="0" smtClean="0"/>
          </a:p>
          <a:p>
            <a:pPr marL="0" indent="0">
              <a:buNone/>
            </a:pPr>
            <a:endParaRPr lang="en-US" dirty="0"/>
          </a:p>
          <a:p>
            <a:pPr marL="0" indent="0">
              <a:buNone/>
            </a:pPr>
            <a:endParaRPr lang="en-US" dirty="0" smtClean="0"/>
          </a:p>
          <a:p>
            <a:pPr marL="0" indent="0">
              <a:buNone/>
            </a:pPr>
            <a:endParaRPr lang="en-US" b="1" dirty="0"/>
          </a:p>
          <a:p>
            <a:pPr marL="0" indent="0">
              <a:buNone/>
            </a:pPr>
            <a:endParaRPr lang="en-US" b="1" dirty="0"/>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6</a:t>
            </a:fld>
            <a:endParaRPr lang="en-US" dirty="0"/>
          </a:p>
        </p:txBody>
      </p:sp>
    </p:spTree>
    <p:extLst>
      <p:ext uri="{BB962C8B-B14F-4D97-AF65-F5344CB8AC3E}">
        <p14:creationId xmlns:p14="http://schemas.microsoft.com/office/powerpoint/2010/main" val="21908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the Game in Your Role</a:t>
            </a:r>
            <a:endParaRPr lang="en-US" dirty="0"/>
          </a:p>
        </p:txBody>
      </p:sp>
      <p:sp>
        <p:nvSpPr>
          <p:cNvPr id="8" name="Text Placeholder 7"/>
          <p:cNvSpPr>
            <a:spLocks noGrp="1"/>
          </p:cNvSpPr>
          <p:nvPr>
            <p:ph type="body" idx="14"/>
          </p:nvPr>
        </p:nvSpPr>
        <p:spPr/>
        <p:txBody>
          <a:bodyPr/>
          <a:lstStyle/>
          <a:p>
            <a:r>
              <a:rPr lang="en-US" dirty="0" smtClean="0"/>
              <a:t>Remember to take notes on Handout #3 while you’re playing the game!</a:t>
            </a:r>
            <a:endParaRPr lang="en-US" dirty="0"/>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4185" y="2316395"/>
            <a:ext cx="6255629" cy="3520610"/>
          </a:xfrm>
          <a:prstGeom prst="rect">
            <a:avLst/>
          </a:prstGeom>
        </p:spPr>
      </p:pic>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7</a:t>
            </a:fld>
            <a:endParaRPr lang="en-US" dirty="0"/>
          </a:p>
        </p:txBody>
      </p:sp>
    </p:spTree>
    <p:extLst>
      <p:ext uri="{BB962C8B-B14F-4D97-AF65-F5344CB8AC3E}">
        <p14:creationId xmlns:p14="http://schemas.microsoft.com/office/powerpoint/2010/main" val="2616359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 in Your Expert Groups</a:t>
            </a:r>
            <a:endParaRPr lang="en-US" dirty="0"/>
          </a:p>
        </p:txBody>
      </p:sp>
      <p:sp>
        <p:nvSpPr>
          <p:cNvPr id="7" name="Text Placeholder 6"/>
          <p:cNvSpPr>
            <a:spLocks noGrp="1"/>
          </p:cNvSpPr>
          <p:nvPr>
            <p:ph type="body" idx="14"/>
          </p:nvPr>
        </p:nvSpPr>
        <p:spPr/>
        <p:txBody>
          <a:bodyPr/>
          <a:lstStyle/>
          <a:p>
            <a:r>
              <a:rPr lang="en-US" dirty="0" smtClean="0"/>
              <a:t>Directions</a:t>
            </a:r>
            <a:endParaRPr lang="en-US" dirty="0"/>
          </a:p>
        </p:txBody>
      </p:sp>
      <p:sp>
        <p:nvSpPr>
          <p:cNvPr id="4" name="Content Placeholder 3"/>
          <p:cNvSpPr>
            <a:spLocks noGrp="1"/>
          </p:cNvSpPr>
          <p:nvPr>
            <p:ph idx="1"/>
          </p:nvPr>
        </p:nvSpPr>
        <p:spPr/>
        <p:txBody>
          <a:bodyPr/>
          <a:lstStyle/>
          <a:p>
            <a:r>
              <a:rPr lang="en-US" dirty="0" smtClean="0"/>
              <a:t>You have </a:t>
            </a:r>
            <a:r>
              <a:rPr lang="en-US" b="1" dirty="0" smtClean="0"/>
              <a:t>10 minutes </a:t>
            </a:r>
            <a:r>
              <a:rPr lang="en-US" dirty="0" smtClean="0"/>
              <a:t>to debrief in your expert groups over your experience of playing the Fiscal Ship in that role.</a:t>
            </a:r>
          </a:p>
          <a:p>
            <a:endParaRPr lang="en-US" dirty="0" smtClean="0"/>
          </a:p>
          <a:p>
            <a:r>
              <a:rPr lang="en-US" dirty="0" smtClean="0"/>
              <a:t>Discuss shared challenges and conclusions.</a:t>
            </a:r>
          </a:p>
          <a:p>
            <a:endParaRPr lang="en-US" dirty="0"/>
          </a:p>
          <a:p>
            <a:r>
              <a:rPr lang="en-US" dirty="0" smtClean="0"/>
              <a:t>Fill out the table on Handout #4 for your assigned party.</a:t>
            </a:r>
            <a:endParaRPr lang="en-US" dirty="0"/>
          </a:p>
        </p:txBody>
      </p:sp>
      <p:sp>
        <p:nvSpPr>
          <p:cNvPr id="5" name="Footer Placeholder 4"/>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6" name="Slide Number Placeholder 5"/>
          <p:cNvSpPr>
            <a:spLocks noGrp="1"/>
          </p:cNvSpPr>
          <p:nvPr>
            <p:ph type="sldNum" sz="quarter" idx="17"/>
          </p:nvPr>
        </p:nvSpPr>
        <p:spPr/>
        <p:txBody>
          <a:bodyPr/>
          <a:lstStyle/>
          <a:p>
            <a:fld id="{736A2A04-44CB-4FD5-A22C-EC7DA5CF840D}" type="slidenum">
              <a:rPr lang="en-US" smtClean="0"/>
              <a:pPr/>
              <a:t>8</a:t>
            </a:fld>
            <a:endParaRPr lang="en-US" dirty="0"/>
          </a:p>
        </p:txBody>
      </p:sp>
    </p:spTree>
    <p:extLst>
      <p:ext uri="{BB962C8B-B14F-4D97-AF65-F5344CB8AC3E}">
        <p14:creationId xmlns:p14="http://schemas.microsoft.com/office/powerpoint/2010/main" val="31103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 #3</a:t>
            </a:r>
            <a:endParaRPr lang="en-US" dirty="0"/>
          </a:p>
        </p:txBody>
      </p:sp>
      <p:sp>
        <p:nvSpPr>
          <p:cNvPr id="3" name="Footer Placeholder 2"/>
          <p:cNvSpPr>
            <a:spLocks noGrp="1"/>
          </p:cNvSpPr>
          <p:nvPr>
            <p:ph type="ftr" sz="quarter" idx="16"/>
          </p:nvPr>
        </p:nvSpPr>
        <p:spPr/>
        <p:txBody>
          <a:bodyPr/>
          <a:lstStyle/>
          <a:p>
            <a:pPr>
              <a:defRPr/>
            </a:pPr>
            <a:r>
              <a:rPr lang="en-US" b="1" smtClean="0"/>
              <a:t>Party Platforms and the Fiscal Ship</a:t>
            </a:r>
          </a:p>
          <a:p>
            <a:pPr>
              <a:defRPr/>
            </a:pPr>
            <a:r>
              <a:rPr lang="en-US" b="1" smtClean="0">
                <a:solidFill>
                  <a:srgbClr val="1578BC"/>
                </a:solidFill>
              </a:rPr>
              <a:t>www.EconEdLink.org </a:t>
            </a:r>
            <a:endParaRPr lang="en-US" b="1" dirty="0">
              <a:solidFill>
                <a:srgbClr val="1578BC"/>
              </a:solidFill>
            </a:endParaRPr>
          </a:p>
        </p:txBody>
      </p:sp>
      <p:sp>
        <p:nvSpPr>
          <p:cNvPr id="4" name="Slide Number Placeholder 3"/>
          <p:cNvSpPr>
            <a:spLocks noGrp="1"/>
          </p:cNvSpPr>
          <p:nvPr>
            <p:ph type="sldNum" sz="quarter" idx="17"/>
          </p:nvPr>
        </p:nvSpPr>
        <p:spPr/>
        <p:txBody>
          <a:bodyPr/>
          <a:lstStyle/>
          <a:p>
            <a:fld id="{736A2A04-44CB-4FD5-A22C-EC7DA5CF840D}" type="slidenum">
              <a:rPr lang="en-US" smtClean="0"/>
              <a:pPr/>
              <a:t>9</a:t>
            </a:fld>
            <a:endParaRPr lang="en-US" dirty="0"/>
          </a:p>
        </p:txBody>
      </p:sp>
    </p:spTree>
    <p:extLst>
      <p:ext uri="{BB962C8B-B14F-4D97-AF65-F5344CB8AC3E}">
        <p14:creationId xmlns:p14="http://schemas.microsoft.com/office/powerpoint/2010/main" val="171228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97DD3-A2EA-4D53-B11C-2136071F829E}">
  <ds:schemaRefs>
    <ds:schemaRef ds:uri="f585725c-6fad-472e-a48b-c8f76591c91b"/>
    <ds:schemaRef ds:uri="6f5f0874-9380-45e6-a4b7-6b39252ece02"/>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4A96DE8-B18F-4B6A-93E2-2A40DA566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106933</TotalTime>
  <Words>793</Words>
  <Application>Microsoft Office PowerPoint</Application>
  <PresentationFormat>On-screen Show (4:3)</PresentationFormat>
  <Paragraphs>95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ＭＳ Ｐゴシック</vt:lpstr>
      <vt:lpstr>Arial</vt:lpstr>
      <vt:lpstr>BankGothic Md BT</vt:lpstr>
      <vt:lpstr>Gill Sans</vt:lpstr>
      <vt:lpstr>Blank Presentation</vt:lpstr>
      <vt:lpstr>Election Economics</vt:lpstr>
      <vt:lpstr>Who’s Running for President?</vt:lpstr>
      <vt:lpstr>Where does each party stand when it comes to fiscal management?</vt:lpstr>
      <vt:lpstr>Where does your assigned party stand when it comes to fiscal management?</vt:lpstr>
      <vt:lpstr>Period #2</vt:lpstr>
      <vt:lpstr>Meet in Your Expert Groups</vt:lpstr>
      <vt:lpstr>Play the Game in Your Role</vt:lpstr>
      <vt:lpstr>Debrief in Your Expert Groups</vt:lpstr>
      <vt:lpstr>Period #3</vt:lpstr>
      <vt:lpstr>Meet in Teaching Groups</vt:lpstr>
      <vt:lpstr>Classroom Discussion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Elizabeth Healy</cp:lastModifiedBy>
  <cp:revision>2838</cp:revision>
  <cp:lastPrinted>2016-08-17T19:05:49Z</cp:lastPrinted>
  <dcterms:created xsi:type="dcterms:W3CDTF">2012-10-20T14:14:15Z</dcterms:created>
  <dcterms:modified xsi:type="dcterms:W3CDTF">2016-09-08T15:53:56Z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