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7" r:id="rId3"/>
    <p:sldId id="258" r:id="rId4"/>
    <p:sldId id="266" r:id="rId5"/>
    <p:sldId id="268" r:id="rId6"/>
    <p:sldId id="269" r:id="rId7"/>
    <p:sldId id="262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284" y="10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lackgc\AppData\Local\Temp\f04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[f04.xls]Sheet1!$B$1</c:f>
              <c:strCache>
                <c:ptCount val="1"/>
                <c:pt idx="0">
                  <c:v>GINI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[f04.xls]Sheet1!$A$2:$A$69</c:f>
              <c:numCache>
                <c:formatCode>General</c:formatCode>
                <c:ptCount val="68"/>
                <c:pt idx="0">
                  <c:v>1947</c:v>
                </c:pt>
                <c:pt idx="1">
                  <c:v>1948</c:v>
                </c:pt>
                <c:pt idx="2">
                  <c:v>1949</c:v>
                </c:pt>
                <c:pt idx="3">
                  <c:v>1950</c:v>
                </c:pt>
                <c:pt idx="4">
                  <c:v>1951</c:v>
                </c:pt>
                <c:pt idx="5">
                  <c:v>1952</c:v>
                </c:pt>
                <c:pt idx="6">
                  <c:v>1953</c:v>
                </c:pt>
                <c:pt idx="7">
                  <c:v>1954</c:v>
                </c:pt>
                <c:pt idx="8">
                  <c:v>1955</c:v>
                </c:pt>
                <c:pt idx="9">
                  <c:v>1956</c:v>
                </c:pt>
                <c:pt idx="10">
                  <c:v>1957</c:v>
                </c:pt>
                <c:pt idx="11">
                  <c:v>1958</c:v>
                </c:pt>
                <c:pt idx="12">
                  <c:v>1959</c:v>
                </c:pt>
                <c:pt idx="13">
                  <c:v>1960</c:v>
                </c:pt>
                <c:pt idx="14">
                  <c:v>1961</c:v>
                </c:pt>
                <c:pt idx="15">
                  <c:v>1962</c:v>
                </c:pt>
                <c:pt idx="16">
                  <c:v>1963</c:v>
                </c:pt>
                <c:pt idx="17">
                  <c:v>1964</c:v>
                </c:pt>
                <c:pt idx="18">
                  <c:v>1965</c:v>
                </c:pt>
                <c:pt idx="19">
                  <c:v>1966</c:v>
                </c:pt>
                <c:pt idx="20">
                  <c:v>1967</c:v>
                </c:pt>
                <c:pt idx="21">
                  <c:v>1968</c:v>
                </c:pt>
                <c:pt idx="22">
                  <c:v>1969</c:v>
                </c:pt>
                <c:pt idx="23">
                  <c:v>1970</c:v>
                </c:pt>
                <c:pt idx="24">
                  <c:v>1971</c:v>
                </c:pt>
                <c:pt idx="25">
                  <c:v>1972</c:v>
                </c:pt>
                <c:pt idx="26">
                  <c:v>1973</c:v>
                </c:pt>
                <c:pt idx="27">
                  <c:v>1974</c:v>
                </c:pt>
                <c:pt idx="28">
                  <c:v>1975</c:v>
                </c:pt>
                <c:pt idx="29">
                  <c:v>1976</c:v>
                </c:pt>
                <c:pt idx="30">
                  <c:v>1977</c:v>
                </c:pt>
                <c:pt idx="31">
                  <c:v>1978</c:v>
                </c:pt>
                <c:pt idx="32">
                  <c:v>1979</c:v>
                </c:pt>
                <c:pt idx="33">
                  <c:v>1980</c:v>
                </c:pt>
                <c:pt idx="34">
                  <c:v>1981</c:v>
                </c:pt>
                <c:pt idx="35">
                  <c:v>1982</c:v>
                </c:pt>
                <c:pt idx="36">
                  <c:v>1983</c:v>
                </c:pt>
                <c:pt idx="37">
                  <c:v>1984</c:v>
                </c:pt>
                <c:pt idx="38">
                  <c:v>1985</c:v>
                </c:pt>
                <c:pt idx="39">
                  <c:v>1986</c:v>
                </c:pt>
                <c:pt idx="40">
                  <c:v>1987</c:v>
                </c:pt>
                <c:pt idx="41">
                  <c:v>1988</c:v>
                </c:pt>
                <c:pt idx="42">
                  <c:v>1989</c:v>
                </c:pt>
                <c:pt idx="43">
                  <c:v>1990</c:v>
                </c:pt>
                <c:pt idx="44">
                  <c:v>1991</c:v>
                </c:pt>
                <c:pt idx="45">
                  <c:v>1992</c:v>
                </c:pt>
                <c:pt idx="46">
                  <c:v>1993</c:v>
                </c:pt>
                <c:pt idx="47">
                  <c:v>1994</c:v>
                </c:pt>
                <c:pt idx="48">
                  <c:v>1995</c:v>
                </c:pt>
                <c:pt idx="49">
                  <c:v>1996</c:v>
                </c:pt>
                <c:pt idx="50">
                  <c:v>1997</c:v>
                </c:pt>
                <c:pt idx="51">
                  <c:v>1998</c:v>
                </c:pt>
                <c:pt idx="52">
                  <c:v>1999</c:v>
                </c:pt>
                <c:pt idx="53">
                  <c:v>2000</c:v>
                </c:pt>
                <c:pt idx="54">
                  <c:v>2001</c:v>
                </c:pt>
                <c:pt idx="55">
                  <c:v>2002</c:v>
                </c:pt>
                <c:pt idx="56">
                  <c:v>2003</c:v>
                </c:pt>
                <c:pt idx="57">
                  <c:v>2004</c:v>
                </c:pt>
                <c:pt idx="58">
                  <c:v>2005</c:v>
                </c:pt>
                <c:pt idx="59">
                  <c:v>2006</c:v>
                </c:pt>
                <c:pt idx="60">
                  <c:v>2007</c:v>
                </c:pt>
                <c:pt idx="61">
                  <c:v>2008</c:v>
                </c:pt>
                <c:pt idx="62">
                  <c:v>2009</c:v>
                </c:pt>
                <c:pt idx="63">
                  <c:v>2010</c:v>
                </c:pt>
                <c:pt idx="64">
                  <c:v>2011</c:v>
                </c:pt>
                <c:pt idx="65">
                  <c:v>2012</c:v>
                </c:pt>
                <c:pt idx="66">
                  <c:v>2013</c:v>
                </c:pt>
                <c:pt idx="67">
                  <c:v>2014</c:v>
                </c:pt>
              </c:numCache>
            </c:numRef>
          </c:cat>
          <c:val>
            <c:numRef>
              <c:f>[f04.xls]Sheet1!$B$2:$B$69</c:f>
              <c:numCache>
                <c:formatCode>##0.000</c:formatCode>
                <c:ptCount val="68"/>
                <c:pt idx="0">
                  <c:v>0.376</c:v>
                </c:pt>
                <c:pt idx="1">
                  <c:v>0.371</c:v>
                </c:pt>
                <c:pt idx="2">
                  <c:v>0.378</c:v>
                </c:pt>
                <c:pt idx="3">
                  <c:v>0.379</c:v>
                </c:pt>
                <c:pt idx="4">
                  <c:v>0.36299999999999999</c:v>
                </c:pt>
                <c:pt idx="5">
                  <c:v>0.36799999999999999</c:v>
                </c:pt>
                <c:pt idx="6">
                  <c:v>0.35899999999999999</c:v>
                </c:pt>
                <c:pt idx="7">
                  <c:v>0.371</c:v>
                </c:pt>
                <c:pt idx="8">
                  <c:v>0.36299999999999999</c:v>
                </c:pt>
                <c:pt idx="9">
                  <c:v>0.35799999999999998</c:v>
                </c:pt>
                <c:pt idx="10">
                  <c:v>0.35099999999999998</c:v>
                </c:pt>
                <c:pt idx="11">
                  <c:v>0.35399999999999998</c:v>
                </c:pt>
                <c:pt idx="12">
                  <c:v>0.36099999999999999</c:v>
                </c:pt>
                <c:pt idx="13">
                  <c:v>0.36399999999999999</c:v>
                </c:pt>
                <c:pt idx="14">
                  <c:v>0.374</c:v>
                </c:pt>
                <c:pt idx="15">
                  <c:v>0.36199999999999999</c:v>
                </c:pt>
                <c:pt idx="16">
                  <c:v>0.36199999999999999</c:v>
                </c:pt>
                <c:pt idx="17">
                  <c:v>0.36099999999999999</c:v>
                </c:pt>
                <c:pt idx="18">
                  <c:v>0.35599999999999998</c:v>
                </c:pt>
                <c:pt idx="19">
                  <c:v>0.34899999999999998</c:v>
                </c:pt>
                <c:pt idx="20">
                  <c:v>0.35799999999999998</c:v>
                </c:pt>
                <c:pt idx="21">
                  <c:v>0.34799999999999998</c:v>
                </c:pt>
                <c:pt idx="22">
                  <c:v>0.34899999999999998</c:v>
                </c:pt>
                <c:pt idx="23">
                  <c:v>0.35299999999999998</c:v>
                </c:pt>
                <c:pt idx="24">
                  <c:v>0.35499999999999998</c:v>
                </c:pt>
                <c:pt idx="25">
                  <c:v>0.35899999999999999</c:v>
                </c:pt>
                <c:pt idx="26">
                  <c:v>0.35599999999999998</c:v>
                </c:pt>
                <c:pt idx="27">
                  <c:v>0.35499999999999998</c:v>
                </c:pt>
                <c:pt idx="28">
                  <c:v>0.35699999999999998</c:v>
                </c:pt>
                <c:pt idx="29">
                  <c:v>0.35799999999999998</c:v>
                </c:pt>
                <c:pt idx="30">
                  <c:v>0.36299999999999999</c:v>
                </c:pt>
                <c:pt idx="31">
                  <c:v>0.36299999999999999</c:v>
                </c:pt>
                <c:pt idx="32">
                  <c:v>0.36499999999999999</c:v>
                </c:pt>
                <c:pt idx="33">
                  <c:v>0.36499999999999999</c:v>
                </c:pt>
                <c:pt idx="34">
                  <c:v>0.36899999999999999</c:v>
                </c:pt>
                <c:pt idx="35">
                  <c:v>0.38</c:v>
                </c:pt>
                <c:pt idx="36">
                  <c:v>0.38200000000000001</c:v>
                </c:pt>
                <c:pt idx="37">
                  <c:v>0.38300000000000001</c:v>
                </c:pt>
                <c:pt idx="38">
                  <c:v>0.38900000000000001</c:v>
                </c:pt>
                <c:pt idx="39">
                  <c:v>0.39200000000000002</c:v>
                </c:pt>
                <c:pt idx="40">
                  <c:v>0.39300000000000002</c:v>
                </c:pt>
                <c:pt idx="41">
                  <c:v>0.39500000000000002</c:v>
                </c:pt>
                <c:pt idx="42">
                  <c:v>0.40100000000000002</c:v>
                </c:pt>
                <c:pt idx="43">
                  <c:v>0.39600000000000002</c:v>
                </c:pt>
                <c:pt idx="44">
                  <c:v>0.39700000000000002</c:v>
                </c:pt>
                <c:pt idx="45">
                  <c:v>0.40400000000000003</c:v>
                </c:pt>
                <c:pt idx="46">
                  <c:v>0.42899999999999999</c:v>
                </c:pt>
                <c:pt idx="47">
                  <c:v>0.42599999999999999</c:v>
                </c:pt>
                <c:pt idx="48">
                  <c:v>0.42099999999999999</c:v>
                </c:pt>
                <c:pt idx="49">
                  <c:v>0.42499999999999999</c:v>
                </c:pt>
                <c:pt idx="50">
                  <c:v>0.42899999999999999</c:v>
                </c:pt>
                <c:pt idx="51">
                  <c:v>0.43</c:v>
                </c:pt>
                <c:pt idx="52">
                  <c:v>0.42899999999999999</c:v>
                </c:pt>
                <c:pt idx="53">
                  <c:v>0.433</c:v>
                </c:pt>
                <c:pt idx="54">
                  <c:v>0.435</c:v>
                </c:pt>
                <c:pt idx="55">
                  <c:v>0.434</c:v>
                </c:pt>
                <c:pt idx="56">
                  <c:v>0.436</c:v>
                </c:pt>
                <c:pt idx="57">
                  <c:v>0.438</c:v>
                </c:pt>
                <c:pt idx="58">
                  <c:v>0.44</c:v>
                </c:pt>
                <c:pt idx="59">
                  <c:v>0.44400000000000001</c:v>
                </c:pt>
                <c:pt idx="60">
                  <c:v>0.432</c:v>
                </c:pt>
                <c:pt idx="61">
                  <c:v>0.438</c:v>
                </c:pt>
                <c:pt idx="62">
                  <c:v>0.443</c:v>
                </c:pt>
                <c:pt idx="63">
                  <c:v>0.44</c:v>
                </c:pt>
                <c:pt idx="64">
                  <c:v>0.45</c:v>
                </c:pt>
                <c:pt idx="65">
                  <c:v>0.45100000000000001</c:v>
                </c:pt>
                <c:pt idx="66">
                  <c:v>0.45500000000000002</c:v>
                </c:pt>
                <c:pt idx="67">
                  <c:v>0.45200000000000001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9498392"/>
        <c:axId val="199495648"/>
      </c:lineChart>
      <c:catAx>
        <c:axId val="1994983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9495648"/>
        <c:crosses val="autoZero"/>
        <c:auto val="1"/>
        <c:lblAlgn val="ctr"/>
        <c:lblOffset val="100"/>
        <c:noMultiLvlLbl val="0"/>
      </c:catAx>
      <c:valAx>
        <c:axId val="199495648"/>
        <c:scaling>
          <c:orientation val="minMax"/>
          <c:max val="0.5"/>
          <c:min val="0.30000000000000004"/>
        </c:scaling>
        <c:delete val="0"/>
        <c:axPos val="l"/>
        <c:majorGridlines/>
        <c:numFmt formatCode="#,##0.00" sourceLinked="0"/>
        <c:majorTickMark val="out"/>
        <c:minorTickMark val="none"/>
        <c:tickLblPos val="nextTo"/>
        <c:crossAx val="19949839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6A6F-399A-4A91-AB55-0E57FCFC7C4B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0085-8BBD-4BF2-B28F-0E245FF71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6A6F-399A-4A91-AB55-0E57FCFC7C4B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0085-8BBD-4BF2-B28F-0E245FF71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6A6F-399A-4A91-AB55-0E57FCFC7C4B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0085-8BBD-4BF2-B28F-0E245FF71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6A6F-399A-4A91-AB55-0E57FCFC7C4B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0085-8BBD-4BF2-B28F-0E245FF71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6A6F-399A-4A91-AB55-0E57FCFC7C4B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0085-8BBD-4BF2-B28F-0E245FF71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6A6F-399A-4A91-AB55-0E57FCFC7C4B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0085-8BBD-4BF2-B28F-0E245FF71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6A6F-399A-4A91-AB55-0E57FCFC7C4B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0085-8BBD-4BF2-B28F-0E245FF71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6A6F-399A-4A91-AB55-0E57FCFC7C4B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0085-8BBD-4BF2-B28F-0E245FF71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6A6F-399A-4A91-AB55-0E57FCFC7C4B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0085-8BBD-4BF2-B28F-0E245FF71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6A6F-399A-4A91-AB55-0E57FCFC7C4B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0085-8BBD-4BF2-B28F-0E245FF71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806A6F-399A-4A91-AB55-0E57FCFC7C4B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80085-8BBD-4BF2-B28F-0E245FF71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806A6F-399A-4A91-AB55-0E57FCFC7C4B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80085-8BBD-4BF2-B28F-0E245FF71F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census.gov/hhes/www/income/data/historical/inequality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>
                <a:latin typeface="+mn-lt"/>
                <a:cs typeface="Trebuchet MS"/>
              </a:rPr>
              <a:t>Slide 1. Jumping Jack Cash</a:t>
            </a:r>
            <a:endParaRPr lang="en-US" dirty="0">
              <a:latin typeface="+mn-lt"/>
              <a:cs typeface="Trebuchet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cs typeface="Trebuchet MS"/>
              </a:rPr>
              <a:t>When I say go, do as many jumping jacks as you can until I say </a:t>
            </a:r>
            <a:r>
              <a:rPr lang="en-US" dirty="0" smtClean="0">
                <a:cs typeface="Trebuchet MS"/>
              </a:rPr>
              <a:t>stop</a:t>
            </a:r>
            <a:endParaRPr lang="en-US" dirty="0">
              <a:cs typeface="Trebuchet MS"/>
            </a:endParaRPr>
          </a:p>
          <a:p>
            <a:pPr marL="0" indent="0">
              <a:buNone/>
            </a:pPr>
            <a:endParaRPr lang="en-US" dirty="0">
              <a:cs typeface="Trebuchet MS"/>
            </a:endParaRPr>
          </a:p>
          <a:p>
            <a:pPr marL="0" indent="0">
              <a:buNone/>
            </a:pPr>
            <a:r>
              <a:rPr lang="en-US" dirty="0">
                <a:cs typeface="Trebuchet MS"/>
              </a:rPr>
              <a:t>Keep count of the number of jumping jacks you </a:t>
            </a:r>
            <a:r>
              <a:rPr lang="en-US" dirty="0" smtClean="0">
                <a:cs typeface="Trebuchet MS"/>
              </a:rPr>
              <a:t>do</a:t>
            </a:r>
            <a:endParaRPr lang="en-US" dirty="0">
              <a:cs typeface="Trebuchet M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48000" y="6258603"/>
            <a:ext cx="3394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© Council for Economic Education  </a:t>
            </a:r>
          </a:p>
        </p:txBody>
      </p:sp>
    </p:spTree>
    <p:extLst>
      <p:ext uri="{BB962C8B-B14F-4D97-AF65-F5344CB8AC3E}">
        <p14:creationId xmlns:p14="http://schemas.microsoft.com/office/powerpoint/2010/main" val="220609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>
                <a:latin typeface="+mn-lt"/>
                <a:cs typeface="Trebuchet MS"/>
              </a:rPr>
              <a:t>Slide 2. Productivity</a:t>
            </a:r>
            <a:endParaRPr lang="en-US" dirty="0">
              <a:latin typeface="+mn-lt"/>
              <a:cs typeface="Trebuchet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59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cs typeface="Trebuchet MS"/>
              </a:rPr>
              <a:t>Amount </a:t>
            </a:r>
            <a:r>
              <a:rPr lang="en-US" dirty="0">
                <a:cs typeface="Trebuchet MS"/>
              </a:rPr>
              <a:t>of output produced per unit of input </a:t>
            </a:r>
            <a:r>
              <a:rPr lang="en-US" dirty="0" smtClean="0">
                <a:cs typeface="Trebuchet MS"/>
              </a:rPr>
              <a:t>used per unit of time</a:t>
            </a:r>
          </a:p>
          <a:p>
            <a:pPr marL="0" indent="0">
              <a:buNone/>
            </a:pPr>
            <a:endParaRPr lang="en-US" dirty="0">
              <a:cs typeface="Trebuchet MS"/>
            </a:endParaRPr>
          </a:p>
          <a:p>
            <a:pPr marL="0" indent="0">
              <a:buNone/>
            </a:pPr>
            <a:r>
              <a:rPr lang="en-US" dirty="0" smtClean="0">
                <a:cs typeface="Trebuchet MS"/>
              </a:rPr>
              <a:t>Example: number of jumping jacks completed by a student per second</a:t>
            </a:r>
            <a:endParaRPr lang="en-US" dirty="0">
              <a:cs typeface="Trebuchet M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48000" y="6258603"/>
            <a:ext cx="3394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© Council for Economic Education  </a:t>
            </a:r>
          </a:p>
        </p:txBody>
      </p:sp>
    </p:spTree>
    <p:extLst>
      <p:ext uri="{BB962C8B-B14F-4D97-AF65-F5344CB8AC3E}">
        <p14:creationId xmlns:p14="http://schemas.microsoft.com/office/powerpoint/2010/main" val="136129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>
                <a:latin typeface="+mn-lt"/>
                <a:cs typeface="Trebuchet MS"/>
              </a:rPr>
              <a:t>Slide 3. Temporary Assistance for Needy Families (TANF)</a:t>
            </a:r>
            <a:endParaRPr lang="en-US" dirty="0">
              <a:latin typeface="+mn-lt"/>
              <a:cs typeface="Trebuchet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cs typeface="Trebuchet MS"/>
              </a:rPr>
              <a:t>Created by Congress in 1996</a:t>
            </a:r>
          </a:p>
          <a:p>
            <a:r>
              <a:rPr lang="en-US" dirty="0" smtClean="0">
                <a:cs typeface="Trebuchet MS"/>
              </a:rPr>
              <a:t>Replaced previous federal welfare programs first created in 1935 during the Great Depression</a:t>
            </a:r>
          </a:p>
          <a:p>
            <a:r>
              <a:rPr lang="en-US" dirty="0" smtClean="0">
                <a:cs typeface="Trebuchet MS"/>
              </a:rPr>
              <a:t>Goal: help needy families achieve self-sufficiency</a:t>
            </a:r>
          </a:p>
          <a:p>
            <a:r>
              <a:rPr lang="en-US" dirty="0" smtClean="0">
                <a:cs typeface="Trebuchet MS"/>
              </a:rPr>
              <a:t>Federal government provides some funds to states to administer their own welfare programs</a:t>
            </a:r>
          </a:p>
          <a:p>
            <a:r>
              <a:rPr lang="en-US" dirty="0" smtClean="0">
                <a:cs typeface="Trebuchet MS"/>
              </a:rPr>
              <a:t>Financial assistance limited to five years and requires work activity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48000" y="6258603"/>
            <a:ext cx="3394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© Council for Economic Education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Beth\Downloads\Lorenz Curve using Central Tendency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61" y="1371600"/>
            <a:ext cx="4280944" cy="4067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Beth\Downloads\Lorenz Curve 2 using Central Tendenc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371600"/>
            <a:ext cx="4255462" cy="40678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algn="l"/>
            <a:r>
              <a:rPr lang="en-US" dirty="0">
                <a:latin typeface="+mn-lt"/>
                <a:cs typeface="Trebuchet MS"/>
              </a:rPr>
              <a:t>Slide </a:t>
            </a:r>
            <a:r>
              <a:rPr lang="en-US" dirty="0" smtClean="0">
                <a:latin typeface="+mn-lt"/>
                <a:cs typeface="Trebuchet MS"/>
              </a:rPr>
              <a:t>4. Lorenz Curves</a:t>
            </a:r>
            <a:endParaRPr lang="en-US" dirty="0">
              <a:latin typeface="+mn-lt"/>
              <a:cs typeface="Trebuchet MS"/>
            </a:endParaRPr>
          </a:p>
        </p:txBody>
      </p:sp>
      <p:sp>
        <p:nvSpPr>
          <p:cNvPr id="2" name="TextBox 1"/>
          <p:cNvSpPr txBox="1"/>
          <p:nvPr/>
        </p:nvSpPr>
        <p:spPr>
          <a:xfrm rot="16200000">
            <a:off x="-620439" y="3648006"/>
            <a:ext cx="1545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Percentage of Income</a:t>
            </a:r>
            <a:endParaRPr lang="en-US" sz="1200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3915511" y="3642925"/>
            <a:ext cx="15456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Percentage of Income</a:t>
            </a:r>
            <a:endParaRPr lang="en-US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5562601"/>
            <a:ext cx="1814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Percentage of Households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6172200" y="5562600"/>
            <a:ext cx="18146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Percentage of Households</a:t>
            </a:r>
            <a:endParaRPr lang="en-US" sz="12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048000" y="6258603"/>
            <a:ext cx="3394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© Council for Economic Education  </a:t>
            </a:r>
          </a:p>
        </p:txBody>
      </p:sp>
    </p:spTree>
    <p:extLst>
      <p:ext uri="{BB962C8B-B14F-4D97-AF65-F5344CB8AC3E}">
        <p14:creationId xmlns:p14="http://schemas.microsoft.com/office/powerpoint/2010/main" val="13575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5. Mean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5005197"/>
              </p:ext>
            </p:extLst>
          </p:nvPr>
        </p:nvGraphicFramePr>
        <p:xfrm>
          <a:off x="685800" y="1271409"/>
          <a:ext cx="205740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$1,000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$95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$800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$88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$600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$75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$500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$50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$375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$43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$250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$33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$225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$28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$200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$18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$175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$190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$140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$120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$105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971800" y="1600200"/>
            <a:ext cx="5715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Find the mean of the income data from Activity 1</a:t>
            </a:r>
          </a:p>
          <a:p>
            <a:endParaRPr lang="en-US" sz="2800" dirty="0"/>
          </a:p>
          <a:p>
            <a:r>
              <a:rPr lang="en-US" sz="2800" dirty="0" smtClean="0"/>
              <a:t>($1000 + $800 + … + $10 + $0) / 25 = $205.60</a:t>
            </a:r>
            <a:endParaRPr lang="en-US" sz="28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048000" y="6413500"/>
            <a:ext cx="3394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 dirty="0"/>
              <a:t>© Council for Economic Education  </a:t>
            </a:r>
          </a:p>
        </p:txBody>
      </p:sp>
    </p:spTree>
    <p:extLst>
      <p:ext uri="{BB962C8B-B14F-4D97-AF65-F5344CB8AC3E}">
        <p14:creationId xmlns:p14="http://schemas.microsoft.com/office/powerpoint/2010/main" val="140867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Slide 6. Median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3984194"/>
              </p:ext>
            </p:extLst>
          </p:nvPr>
        </p:nvGraphicFramePr>
        <p:xfrm>
          <a:off x="762000" y="1249680"/>
          <a:ext cx="2057400" cy="515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$1,000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solidFill>
                            <a:schemeClr val="tx1"/>
                          </a:solidFill>
                        </a:rPr>
                        <a:t>$95</a:t>
                      </a:r>
                      <a:endParaRPr lang="en-US" sz="2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$800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$88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$600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$75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$500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$50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$375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$43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$250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$33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$225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$28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$200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$18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$175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$190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$140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$120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$0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$105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971800" y="1600200"/>
            <a:ext cx="5715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Find the median of the income data from Activity 1</a:t>
            </a:r>
          </a:p>
          <a:p>
            <a:endParaRPr lang="en-US" sz="2800" dirty="0"/>
          </a:p>
          <a:p>
            <a:r>
              <a:rPr lang="en-US" sz="2800" dirty="0" smtClean="0"/>
              <a:t>Sort the income data</a:t>
            </a:r>
          </a:p>
          <a:p>
            <a:r>
              <a:rPr lang="en-US" sz="2800" dirty="0" smtClean="0"/>
              <a:t>Determine the center value</a:t>
            </a:r>
          </a:p>
          <a:p>
            <a:r>
              <a:rPr lang="en-US" sz="2800" dirty="0" smtClean="0"/>
              <a:t>Median = $105</a:t>
            </a:r>
            <a:endParaRPr lang="en-US" sz="2800" dirty="0"/>
          </a:p>
        </p:txBody>
      </p:sp>
      <p:sp>
        <p:nvSpPr>
          <p:cNvPr id="4" name="Oval 3"/>
          <p:cNvSpPr/>
          <p:nvPr/>
        </p:nvSpPr>
        <p:spPr>
          <a:xfrm>
            <a:off x="838200" y="6090897"/>
            <a:ext cx="990600" cy="3048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Left Arrow 2"/>
          <p:cNvSpPr/>
          <p:nvPr/>
        </p:nvSpPr>
        <p:spPr>
          <a:xfrm rot="17972133">
            <a:off x="887634" y="4749572"/>
            <a:ext cx="2796732" cy="167018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048000" y="6413500"/>
            <a:ext cx="3394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© Council for Economic Education  </a:t>
            </a:r>
          </a:p>
        </p:txBody>
      </p:sp>
    </p:spTree>
    <p:extLst>
      <p:ext uri="{BB962C8B-B14F-4D97-AF65-F5344CB8AC3E}">
        <p14:creationId xmlns:p14="http://schemas.microsoft.com/office/powerpoint/2010/main" val="3428009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eth\Downloads\Lorenz Curve using Gini Coefficien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0" y="1905000"/>
            <a:ext cx="4176713" cy="4097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/>
            <a:r>
              <a:rPr lang="en-US" dirty="0" smtClean="0">
                <a:latin typeface="Trebuchet MS"/>
                <a:cs typeface="Trebuchet MS"/>
              </a:rPr>
              <a:t>Slide </a:t>
            </a:r>
            <a:r>
              <a:rPr lang="en-US" dirty="0">
                <a:latin typeface="Trebuchet MS"/>
                <a:cs typeface="Trebuchet MS"/>
              </a:rPr>
              <a:t>7</a:t>
            </a:r>
            <a:r>
              <a:rPr lang="en-US" dirty="0" smtClean="0">
                <a:latin typeface="Trebuchet MS"/>
                <a:cs typeface="Trebuchet MS"/>
              </a:rPr>
              <a:t>. Gini Coefficient </a:t>
            </a:r>
            <a:endParaRPr lang="en-US" dirty="0">
              <a:latin typeface="Trebuchet MS"/>
              <a:cs typeface="Trebuchet MS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15473"/>
              </p:ext>
            </p:extLst>
          </p:nvPr>
        </p:nvGraphicFramePr>
        <p:xfrm>
          <a:off x="5486400" y="5943600"/>
          <a:ext cx="3352800" cy="548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8800"/>
                <a:gridCol w="558800"/>
                <a:gridCol w="558800"/>
                <a:gridCol w="558800"/>
                <a:gridCol w="558800"/>
                <a:gridCol w="558800"/>
              </a:tblGrid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X (%)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</a:t>
                      </a:r>
                      <a:endParaRPr lang="en-US" sz="1200" dirty="0"/>
                    </a:p>
                  </a:txBody>
                  <a:tcPr/>
                </a:tc>
              </a:tr>
              <a:tr h="2667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7519556"/>
              </p:ext>
            </p:extLst>
          </p:nvPr>
        </p:nvGraphicFramePr>
        <p:xfrm>
          <a:off x="675640" y="6019800"/>
          <a:ext cx="3352800" cy="548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58800"/>
                <a:gridCol w="558800"/>
                <a:gridCol w="558800"/>
                <a:gridCol w="558800"/>
                <a:gridCol w="558800"/>
                <a:gridCol w="558800"/>
              </a:tblGrid>
              <a:tr h="263748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X (%)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60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</a:t>
                      </a:r>
                      <a:endParaRPr lang="en-US" sz="1200" dirty="0"/>
                    </a:p>
                  </a:txBody>
                  <a:tcPr/>
                </a:tc>
              </a:tr>
              <a:tr h="25537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Y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40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100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2" name="Picture 4" descr="C:\Users\Beth\Downloads\Lorenz Curve 2 using Gini Coefficient (1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2840" y="1948012"/>
            <a:ext cx="4077087" cy="4011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1440" y="1201631"/>
            <a:ext cx="33222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cs typeface="Trebuchet MS"/>
              </a:rPr>
              <a:t>        Gini is 0.264/0.50 = 0.528 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0" y="1208454"/>
            <a:ext cx="36910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cs typeface="Trebuchet MS"/>
              </a:rPr>
              <a:t>Gini is 0.152/0.50 = 0.304 </a:t>
            </a:r>
          </a:p>
          <a:p>
            <a:pPr algn="r"/>
            <a:endParaRPr lang="en-US" dirty="0">
              <a:cs typeface="Trebuchet M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413730" y="1066800"/>
            <a:ext cx="23165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cs typeface="Trebuchet MS"/>
              </a:rPr>
              <a:t>Gini</a:t>
            </a:r>
            <a:r>
              <a:rPr lang="en-US" sz="2400" b="1" dirty="0" smtClean="0">
                <a:cs typeface="Trebuchet MS"/>
              </a:rPr>
              <a:t> Coefficient= A/(A + B)</a:t>
            </a:r>
            <a:endParaRPr lang="en-US" sz="2400" b="1" dirty="0">
              <a:cs typeface="Trebuchet M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2357120"/>
            <a:ext cx="867545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B=0.236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720623" y="2708939"/>
            <a:ext cx="873957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A=0.264</a:t>
            </a:r>
            <a:endParaRPr lang="en-US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1286850" y="3259723"/>
            <a:ext cx="880369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A+B=0.5</a:t>
            </a:r>
            <a:endParaRPr lang="en-US" sz="1600" dirty="0"/>
          </a:p>
        </p:txBody>
      </p:sp>
      <p:sp>
        <p:nvSpPr>
          <p:cNvPr id="14" name="TextBox 13"/>
          <p:cNvSpPr txBox="1"/>
          <p:nvPr/>
        </p:nvSpPr>
        <p:spPr>
          <a:xfrm>
            <a:off x="6101014" y="3259723"/>
            <a:ext cx="880369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A+B=0.5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6593461" y="2817594"/>
            <a:ext cx="873957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A=0.152</a:t>
            </a:r>
            <a:endParaRPr lang="en-U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7033645" y="2388135"/>
            <a:ext cx="867545" cy="338554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1600" dirty="0" smtClean="0"/>
              <a:t>B=0.348</a:t>
            </a:r>
            <a:endParaRPr lang="en-US" sz="1600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3048000" y="6489700"/>
            <a:ext cx="3394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© Council for Economic Education  </a:t>
            </a:r>
          </a:p>
        </p:txBody>
      </p:sp>
    </p:spTree>
    <p:extLst>
      <p:ext uri="{BB962C8B-B14F-4D97-AF65-F5344CB8AC3E}">
        <p14:creationId xmlns:p14="http://schemas.microsoft.com/office/powerpoint/2010/main" val="342300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400" dirty="0" smtClean="0">
                <a:latin typeface="Trebuchet MS"/>
                <a:cs typeface="Trebuchet MS"/>
              </a:rPr>
              <a:t>Slide 8. Gini Coefficient for U.S. Families, 1947-2014</a:t>
            </a:r>
            <a:endParaRPr lang="en-US" sz="3400" dirty="0">
              <a:latin typeface="Trebuchet MS"/>
              <a:cs typeface="Trebuchet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" y="5867400"/>
            <a:ext cx="57574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</a:t>
            </a:r>
            <a:r>
              <a:rPr lang="en-US" sz="1200" dirty="0" smtClean="0">
                <a:hlinkClick r:id="rId2"/>
              </a:rPr>
              <a:t>http://www.census.gov/hhes/www/income/data/historical/inequality/</a:t>
            </a:r>
            <a:r>
              <a:rPr lang="en-US" sz="1200" dirty="0" smtClean="0"/>
              <a:t>, Table F-4</a:t>
            </a:r>
            <a:endParaRPr lang="en-US" sz="12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4048779"/>
              </p:ext>
            </p:extLst>
          </p:nvPr>
        </p:nvGraphicFramePr>
        <p:xfrm>
          <a:off x="304800" y="1419341"/>
          <a:ext cx="8229600" cy="4510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3048000" y="6258603"/>
            <a:ext cx="33940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© Council for Economic Education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1561</TotalTime>
  <Words>415</Words>
  <Application>Microsoft Office PowerPoint</Application>
  <PresentationFormat>On-screen Show (4:3)</PresentationFormat>
  <Paragraphs>123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MS PGothic</vt:lpstr>
      <vt:lpstr>Arial</vt:lpstr>
      <vt:lpstr>Calibri</vt:lpstr>
      <vt:lpstr>Trebuchet MS</vt:lpstr>
      <vt:lpstr>Office Theme</vt:lpstr>
      <vt:lpstr>Slide 1. Jumping Jack Cash</vt:lpstr>
      <vt:lpstr>Slide 2. Productivity</vt:lpstr>
      <vt:lpstr>Slide 3. Temporary Assistance for Needy Families (TANF)</vt:lpstr>
      <vt:lpstr>Slide 4. Lorenz Curves</vt:lpstr>
      <vt:lpstr>Slide 5. Mean</vt:lpstr>
      <vt:lpstr>Slide 6. Median</vt:lpstr>
      <vt:lpstr>Slide 7. Gini Coefficient </vt:lpstr>
      <vt:lpstr>Slide 8. Gini Coefficient for U.S. Families, 1947-2014</vt:lpstr>
    </vt:vector>
  </TitlesOfParts>
  <Company>University of Missouri - St. Louis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Gini Coefficient by Country</dc:title>
  <dc:creator>blackgc</dc:creator>
  <cp:lastModifiedBy>Rosanna Castillo</cp:lastModifiedBy>
  <cp:revision>72</cp:revision>
  <dcterms:created xsi:type="dcterms:W3CDTF">2013-12-13T21:35:31Z</dcterms:created>
  <dcterms:modified xsi:type="dcterms:W3CDTF">2015-10-05T14:59:57Z</dcterms:modified>
</cp:coreProperties>
</file>