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2" r:id="rId3"/>
    <p:sldId id="266" r:id="rId4"/>
    <p:sldId id="269" r:id="rId5"/>
    <p:sldId id="267" r:id="rId6"/>
    <p:sldId id="270" r:id="rId7"/>
    <p:sldId id="264" r:id="rId8"/>
    <p:sldId id="261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5AE5-75F5-4533-972A-256237BBCF95}" type="datetimeFigureOut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D295-A10C-4073-9568-9C598BE45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Deriving </a:t>
            </a:r>
            <a:r>
              <a:rPr lang="en-US" dirty="0" err="1" smtClean="0">
                <a:latin typeface="Trebuchet MS"/>
                <a:cs typeface="Trebuchet MS"/>
              </a:rPr>
              <a:t>Marginalism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Liem</a:t>
            </a:r>
            <a:r>
              <a:rPr lang="en-US" dirty="0" smtClean="0"/>
              <a:t> Tran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2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Profit Function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Profit = Revenue – Cost</a:t>
            </a:r>
          </a:p>
          <a:p>
            <a:r>
              <a:rPr lang="en-US" dirty="0" smtClean="0">
                <a:latin typeface="Trebuchet MS"/>
                <a:cs typeface="Trebuchet MS"/>
              </a:rPr>
              <a:t>P(x) = R(x) - C(x) </a:t>
            </a:r>
          </a:p>
          <a:p>
            <a:r>
              <a:rPr lang="en-US" dirty="0" smtClean="0">
                <a:latin typeface="Trebuchet MS"/>
                <a:cs typeface="Trebuchet MS"/>
              </a:rPr>
              <a:t>P’(x) = R’(x) – C’(x) </a:t>
            </a:r>
            <a:endParaRPr lang="en-US" dirty="0">
              <a:latin typeface="Trebuchet MS"/>
              <a:cs typeface="Trebuchet MS"/>
            </a:endParaRPr>
          </a:p>
          <a:p>
            <a:r>
              <a:rPr lang="en-US" dirty="0" smtClean="0">
                <a:latin typeface="Trebuchet MS"/>
                <a:cs typeface="Trebuchet MS"/>
              </a:rPr>
              <a:t>Profit maximization occurs when P’(x) = 0</a:t>
            </a:r>
          </a:p>
          <a:p>
            <a:r>
              <a:rPr lang="en-US" dirty="0" smtClean="0">
                <a:latin typeface="Trebuchet MS"/>
                <a:cs typeface="Trebuchet MS"/>
              </a:rPr>
              <a:t>Which means 0 = R’(x) – C’(x) </a:t>
            </a:r>
          </a:p>
          <a:p>
            <a:r>
              <a:rPr lang="en-US" dirty="0" smtClean="0">
                <a:latin typeface="Trebuchet MS"/>
                <a:cs typeface="Trebuchet MS"/>
              </a:rPr>
              <a:t>C’(x) = R’(x)</a:t>
            </a:r>
          </a:p>
          <a:p>
            <a:r>
              <a:rPr lang="en-US" dirty="0" smtClean="0">
                <a:latin typeface="Trebuchet MS"/>
                <a:cs typeface="Trebuchet MS"/>
              </a:rPr>
              <a:t>Marginal Cost = Marginal Revenue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57355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?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?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?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?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7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039602"/>
              </p:ext>
            </p:extLst>
          </p:nvPr>
        </p:nvGraphicFramePr>
        <p:xfrm>
          <a:off x="1600200" y="1524000"/>
          <a:ext cx="6553201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945"/>
                <a:gridCol w="1274233"/>
                <a:gridCol w="1516945"/>
                <a:gridCol w="22450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Quantities Produced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Fixed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Variable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7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185419"/>
              </p:ext>
            </p:extLst>
          </p:nvPr>
        </p:nvGraphicFramePr>
        <p:xfrm>
          <a:off x="457200" y="1600200"/>
          <a:ext cx="7391401" cy="388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984"/>
                <a:gridCol w="1262616"/>
                <a:gridCol w="1371600"/>
                <a:gridCol w="1143000"/>
                <a:gridCol w="1981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Quantities Produced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Fixed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Variable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Cost to Produce One Additional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Item</a:t>
                      </a:r>
                      <a:r>
                        <a:rPr lang="en-US" dirty="0" smtClean="0">
                          <a:latin typeface="Trebuchet MS"/>
                          <a:cs typeface="Trebuchet MS"/>
                        </a:rPr>
                        <a:t>  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7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9921" y="6287869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943886"/>
              </p:ext>
            </p:extLst>
          </p:nvPr>
        </p:nvGraphicFramePr>
        <p:xfrm>
          <a:off x="457200" y="1600200"/>
          <a:ext cx="7391401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984"/>
                <a:gridCol w="1262616"/>
                <a:gridCol w="1371600"/>
                <a:gridCol w="1143000"/>
                <a:gridCol w="1981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Quantities Produced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Fixed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Variable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Total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Marginal           Cost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18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23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25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30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7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7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5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36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41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/>
                          <a:cs typeface="Trebuchet MS"/>
                        </a:rPr>
                        <a:t>11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Marginal Cost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rebuchet MS"/>
                <a:cs typeface="Trebuchet MS"/>
              </a:rPr>
              <a:t>Marginal cost is the increase in a producer’s total cost when it increases its output by one unit</a:t>
            </a:r>
            <a:endParaRPr lang="en-US" sz="4000" dirty="0">
              <a:latin typeface="Trebuchet MS"/>
              <a:cs typeface="Trebuchet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Marginal Cost Function</a:t>
            </a:r>
            <a:endParaRPr lang="en-US" dirty="0">
              <a:latin typeface="Trebuchet MS"/>
              <a:cs typeface="Trebuchet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47800" y="1905000"/>
                <a:ext cx="6400800" cy="4191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latin typeface="Trebuchet MS"/>
                    <a:cs typeface="Trebuchet MS"/>
                  </a:rPr>
                  <a:t>MC  =  C’(x)</a:t>
                </a:r>
              </a:p>
              <a:p>
                <a:endParaRPr lang="en-US" dirty="0">
                  <a:latin typeface="Trebuchet MS"/>
                  <a:cs typeface="Trebuchet MS"/>
                </a:endParaRPr>
              </a:p>
              <a:p>
                <a:r>
                  <a:rPr lang="en-US" dirty="0" smtClean="0">
                    <a:latin typeface="Trebuchet MS"/>
                    <a:cs typeface="Trebuchet MS"/>
                  </a:rPr>
                  <a:t>MC </a:t>
                </a:r>
              </a:p>
              <a:p>
                <a:endParaRPr lang="en-US" dirty="0">
                  <a:latin typeface="Trebuchet MS"/>
                  <a:cs typeface="Trebuchet MS"/>
                </a:endParaRPr>
              </a:p>
              <a:p>
                <a:endParaRPr lang="en-US" dirty="0" smtClean="0">
                  <a:latin typeface="Trebuchet MS"/>
                  <a:cs typeface="Trebuchet MS"/>
                </a:endParaRPr>
              </a:p>
              <a:p>
                <a:endParaRPr lang="en-US" dirty="0" smtClean="0">
                  <a:latin typeface="Trebuchet MS"/>
                  <a:cs typeface="Trebuchet MS"/>
                </a:endParaRPr>
              </a:p>
              <a:p>
                <a:pPr algn="l"/>
                <a:r>
                  <a:rPr lang="en-US" sz="2800" i="1" dirty="0" smtClean="0">
                    <a:latin typeface="Trebuchet MS"/>
                    <a:cs typeface="Trebuchet MS"/>
                  </a:rPr>
                  <a:t>Where:</a:t>
                </a:r>
              </a:p>
              <a:p>
                <a:pPr algn="l"/>
                <a:r>
                  <a:rPr lang="en-US" sz="2800" i="1" dirty="0">
                    <a:latin typeface="Trebuchet MS"/>
                    <a:cs typeface="Trebuchet MS"/>
                  </a:rPr>
                  <a:t>C= TC = Total Cost (or simply Cost) </a:t>
                </a:r>
              </a:p>
              <a:p>
                <a:pPr algn="l"/>
                <a:r>
                  <a:rPr lang="en-US" sz="2800" i="1" dirty="0" smtClean="0">
                    <a:latin typeface="Trebuchet MS"/>
                    <a:cs typeface="Trebuchet MS"/>
                  </a:rPr>
                  <a:t>X = Quantity of Output</a:t>
                </a:r>
              </a:p>
              <a:p>
                <a:endParaRPr lang="en-US" dirty="0" smtClean="0">
                  <a:latin typeface="Trebuchet MS"/>
                  <a:cs typeface="Trebuchet MS"/>
                </a:endParaRPr>
              </a:p>
              <a:p>
                <a:endParaRPr lang="en-US" dirty="0" smtClean="0">
                  <a:latin typeface="Trebuchet MS"/>
                  <a:cs typeface="Trebuchet MS"/>
                </a:endParaRPr>
              </a:p>
              <a:p>
                <a:endParaRPr lang="en-US" dirty="0">
                  <a:latin typeface="Trebuchet MS"/>
                  <a:cs typeface="Trebuchet MS"/>
                </a:endParaRPr>
              </a:p>
              <a:p>
                <a:endParaRPr lang="en-US" dirty="0" smtClean="0">
                  <a:latin typeface="Trebuchet MS"/>
                  <a:cs typeface="Trebuchet MS"/>
                </a:endParaRPr>
              </a:p>
              <a:p>
                <a:endParaRPr lang="en-US" dirty="0">
                  <a:latin typeface="Trebuchet MS"/>
                  <a:cs typeface="Trebuchet MS"/>
                </a:endParaRPr>
              </a:p>
              <a:p>
                <a:endParaRPr lang="en-US" dirty="0">
                  <a:latin typeface="Trebuchet MS"/>
                  <a:cs typeface="Trebuchet MS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47800" y="1905000"/>
                <a:ext cx="6400800" cy="4191000"/>
              </a:xfrm>
              <a:blipFill rotWithShape="1">
                <a:blip r:embed="rId2"/>
                <a:stretch>
                  <a:fillRect t="-727" b="-5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66800" cy="4095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rebuchet MS"/>
                <a:cs typeface="Trebuchet MS"/>
              </a:rPr>
              <a:t>Alternative Marginal Cost Function Expositions</a:t>
            </a:r>
            <a:endParaRPr lang="en-US" sz="2400" dirty="0">
              <a:latin typeface="Trebuchet MS"/>
              <a:cs typeface="Trebuchet M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57200" y="914400"/>
                <a:ext cx="8382000" cy="56388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1400" dirty="0" smtClean="0">
                    <a:latin typeface="Trebuchet MS"/>
                    <a:cs typeface="Trebuchet MS"/>
                  </a:rPr>
                  <a:t>By definition:  FC + VC = TC</a:t>
                </a:r>
              </a:p>
              <a:p>
                <a:pPr algn="l"/>
                <a:r>
                  <a:rPr lang="en-US" sz="1400" dirty="0" smtClean="0">
                    <a:latin typeface="Trebuchet MS"/>
                    <a:cs typeface="Trebuchet MS"/>
                  </a:rPr>
                  <a:t>We know  ∆FC + ∆VC = ∆TC</a:t>
                </a:r>
              </a:p>
              <a:p>
                <a:pPr algn="l"/>
                <a:r>
                  <a:rPr lang="en-US" sz="1400" dirty="0" smtClean="0">
                    <a:latin typeface="Trebuchet MS"/>
                    <a:cs typeface="Trebuchet MS"/>
                  </a:rPr>
                  <a:t>Moreover, </a:t>
                </a:r>
                <a:r>
                  <a:rPr lang="en-US" sz="1400" dirty="0">
                    <a:latin typeface="Trebuchet MS"/>
                    <a:cs typeface="Trebuchet MS"/>
                  </a:rPr>
                  <a:t>(by definition</a:t>
                </a:r>
                <a:r>
                  <a:rPr lang="en-US" sz="1400" dirty="0" smtClean="0">
                    <a:latin typeface="Trebuchet MS"/>
                    <a:cs typeface="Trebuchet MS"/>
                  </a:rPr>
                  <a:t>) ∆</a:t>
                </a:r>
                <a:r>
                  <a:rPr lang="en-US" sz="1400" dirty="0">
                    <a:latin typeface="Trebuchet MS"/>
                    <a:cs typeface="Trebuchet MS"/>
                  </a:rPr>
                  <a:t>FC </a:t>
                </a:r>
                <a:r>
                  <a:rPr lang="en-US" sz="1400" dirty="0" smtClean="0">
                    <a:latin typeface="Trebuchet MS"/>
                    <a:cs typeface="Trebuchet MS"/>
                  </a:rPr>
                  <a:t>= 0,</a:t>
                </a:r>
              </a:p>
              <a:p>
                <a:pPr algn="l"/>
                <a:r>
                  <a:rPr lang="en-US" sz="1400" dirty="0" smtClean="0">
                    <a:latin typeface="Trebuchet MS"/>
                    <a:cs typeface="Trebuchet MS"/>
                  </a:rPr>
                  <a:t>Therefore, </a:t>
                </a:r>
                <a:r>
                  <a:rPr lang="en-US" sz="1400" dirty="0">
                    <a:latin typeface="Trebuchet MS"/>
                    <a:cs typeface="Trebuchet MS"/>
                  </a:rPr>
                  <a:t>∆VC = ∆</a:t>
                </a:r>
                <a:r>
                  <a:rPr lang="en-US" sz="1400" dirty="0" smtClean="0">
                    <a:latin typeface="Trebuchet MS"/>
                    <a:cs typeface="Trebuchet MS"/>
                  </a:rPr>
                  <a:t>TC	</a:t>
                </a:r>
              </a:p>
              <a:p>
                <a:r>
                  <a:rPr lang="en-US" sz="1400" dirty="0" smtClean="0">
                    <a:latin typeface="Trebuchet MS"/>
                    <a:cs typeface="Trebuchet MS"/>
                  </a:rPr>
                  <a:t>MC  =  C’(x) </a:t>
                </a:r>
              </a:p>
              <a:p>
                <a:endParaRPr lang="en-US" sz="1400" dirty="0" smtClean="0">
                  <a:latin typeface="Trebuchet MS"/>
                  <a:cs typeface="Trebuchet MS"/>
                </a:endParaRPr>
              </a:p>
              <a:p>
                <a:r>
                  <a:rPr lang="en-US" sz="1400" b="0" i="1" dirty="0" smtClean="0">
                    <a:latin typeface="Trebuchet MS"/>
                    <a:cs typeface="Trebuchet MS"/>
                  </a:rPr>
                  <a:t>Alternatively,</a:t>
                </a:r>
              </a:p>
              <a:p>
                <a:endParaRPr lang="en-US" sz="1400" b="0" i="1" dirty="0" smtClean="0">
                  <a:latin typeface="Trebuchet MS"/>
                  <a:cs typeface="Trebuchet MS"/>
                </a:endParaRPr>
              </a:p>
              <a:p>
                <a:r>
                  <a:rPr lang="en-US" sz="1400" dirty="0">
                    <a:latin typeface="Trebuchet MS"/>
                    <a:cs typeface="Trebuchet MS"/>
                  </a:rPr>
                  <a:t>MC </a:t>
                </a:r>
                <a:r>
                  <a:rPr lang="en-US" sz="1400" dirty="0" smtClean="0">
                    <a:latin typeface="Trebuchet MS"/>
                    <a:cs typeface="Trebuchet MS"/>
                  </a:rPr>
                  <a:t> </a:t>
                </a:r>
              </a:p>
              <a:p>
                <a:endParaRPr lang="en-US" sz="1400" dirty="0">
                  <a:latin typeface="Trebuchet MS"/>
                  <a:cs typeface="Trebuchet MS"/>
                </a:endParaRPr>
              </a:p>
              <a:p>
                <a:r>
                  <a:rPr lang="en-US" sz="1400" i="1" dirty="0" smtClean="0">
                    <a:latin typeface="Trebuchet MS"/>
                    <a:cs typeface="Trebuchet MS"/>
                  </a:rPr>
                  <a:t>Or simply, </a:t>
                </a:r>
              </a:p>
              <a:p>
                <a:endParaRPr lang="en-US" sz="1400" dirty="0">
                  <a:latin typeface="Trebuchet MS"/>
                  <a:cs typeface="Trebuchet MS"/>
                </a:endParaRPr>
              </a:p>
              <a:p>
                <a:r>
                  <a:rPr lang="en-US" sz="1400" dirty="0" smtClean="0">
                    <a:latin typeface="Trebuchet MS"/>
                    <a:cs typeface="Trebuchet MS"/>
                  </a:rPr>
                  <a:t>MC </a:t>
                </a:r>
              </a:p>
              <a:p>
                <a:pPr algn="l"/>
                <a:r>
                  <a:rPr lang="en-US" sz="1400" i="1" dirty="0">
                    <a:latin typeface="Trebuchet MS"/>
                    <a:cs typeface="Trebuchet MS"/>
                  </a:rPr>
                  <a:t>Where: </a:t>
                </a:r>
              </a:p>
              <a:p>
                <a:pPr algn="l"/>
                <a:r>
                  <a:rPr lang="en-US" sz="1400" i="1" dirty="0">
                    <a:latin typeface="Trebuchet MS"/>
                    <a:cs typeface="Trebuchet MS"/>
                  </a:rPr>
                  <a:t>FC = Fixed Costs</a:t>
                </a:r>
              </a:p>
              <a:p>
                <a:pPr algn="l"/>
                <a:r>
                  <a:rPr lang="en-US" sz="1400" i="1" dirty="0">
                    <a:latin typeface="Trebuchet MS"/>
                    <a:cs typeface="Trebuchet MS"/>
                  </a:rPr>
                  <a:t>VC = Variable Costs</a:t>
                </a:r>
              </a:p>
              <a:p>
                <a:pPr algn="l"/>
                <a:r>
                  <a:rPr lang="en-US" sz="1400" i="1" dirty="0">
                    <a:latin typeface="Trebuchet MS"/>
                    <a:cs typeface="Trebuchet MS"/>
                  </a:rPr>
                  <a:t>TC = Total Cost </a:t>
                </a:r>
              </a:p>
              <a:p>
                <a:pPr algn="l"/>
                <a:r>
                  <a:rPr lang="en-US" sz="1400" i="1" dirty="0">
                    <a:latin typeface="Trebuchet MS"/>
                    <a:cs typeface="Trebuchet MS"/>
                  </a:rPr>
                  <a:t>C </a:t>
                </a:r>
                <a:r>
                  <a:rPr lang="en-US" sz="1400" i="1" dirty="0" smtClean="0">
                    <a:latin typeface="Trebuchet MS"/>
                    <a:cs typeface="Trebuchet MS"/>
                  </a:rPr>
                  <a:t>= </a:t>
                </a:r>
                <a:r>
                  <a:rPr lang="en-US" sz="1400" i="1" dirty="0">
                    <a:latin typeface="Trebuchet MS"/>
                    <a:cs typeface="Trebuchet MS"/>
                  </a:rPr>
                  <a:t>Costs, which is identical to TC </a:t>
                </a:r>
              </a:p>
              <a:p>
                <a:pPr algn="l"/>
                <a:r>
                  <a:rPr lang="en-US" sz="1400" i="1" dirty="0">
                    <a:latin typeface="Trebuchet MS"/>
                    <a:cs typeface="Trebuchet MS"/>
                  </a:rPr>
                  <a:t>Q</a:t>
                </a:r>
                <a:r>
                  <a:rPr lang="en-US" sz="1400" i="1" dirty="0" smtClean="0">
                    <a:latin typeface="Trebuchet MS"/>
                    <a:cs typeface="Trebuchet MS"/>
                  </a:rPr>
                  <a:t> </a:t>
                </a:r>
                <a:r>
                  <a:rPr lang="en-US" sz="1400" i="1" dirty="0">
                    <a:latin typeface="Trebuchet MS"/>
                    <a:cs typeface="Trebuchet MS"/>
                  </a:rPr>
                  <a:t>= Quantity of Output</a:t>
                </a:r>
                <a:endParaRPr lang="en-US" sz="1400" dirty="0" smtClean="0">
                  <a:latin typeface="Trebuchet MS"/>
                  <a:cs typeface="Trebuchet MS"/>
                </a:endParaRPr>
              </a:p>
              <a:p>
                <a:endParaRPr lang="en-US" sz="1400" dirty="0">
                  <a:latin typeface="Trebuchet MS"/>
                  <a:cs typeface="Trebuchet MS"/>
                </a:endParaRPr>
              </a:p>
              <a:p>
                <a:endParaRPr lang="en-US" sz="1400" dirty="0" smtClean="0">
                  <a:latin typeface="Trebuchet MS"/>
                  <a:cs typeface="Trebuchet MS"/>
                </a:endParaRPr>
              </a:p>
              <a:p>
                <a:endParaRPr lang="en-US" sz="1400" dirty="0" smtClean="0">
                  <a:latin typeface="Trebuchet MS"/>
                  <a:cs typeface="Trebuchet MS"/>
                </a:endParaRPr>
              </a:p>
              <a:p>
                <a:pPr algn="l"/>
                <a:endParaRPr lang="en-US" sz="1400" dirty="0">
                  <a:latin typeface="Trebuchet MS"/>
                  <a:cs typeface="Trebuchet MS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57200" y="914400"/>
                <a:ext cx="8382000" cy="5638800"/>
              </a:xfrm>
              <a:blipFill rotWithShape="1">
                <a:blip r:embed="rId2"/>
                <a:stretch>
                  <a:fillRect b="-22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7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/>
                <a:cs typeface="Trebuchet MS"/>
              </a:rPr>
              <a:t>Revenue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Total Revenue: the overall measure of a company’s income, including its sales, for a given period of time.  This number is not the same as profits or earning of the company; however, total revenue is part of the calculation of profit.</a:t>
            </a:r>
          </a:p>
          <a:p>
            <a:r>
              <a:rPr lang="en-US" dirty="0" smtClean="0">
                <a:latin typeface="Trebuchet MS"/>
                <a:cs typeface="Trebuchet MS"/>
              </a:rPr>
              <a:t>Marginal Revenue (MR) is the derivative of Total Revenue (TR) with respect to the Quantity of output; simplified, MR is the revenue associated with one additional unit of production.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9921" y="6225086"/>
            <a:ext cx="3394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Council for Economic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480</Words>
  <Application>Microsoft Macintosh PowerPoint</Application>
  <PresentationFormat>On-screen Show (4:3)</PresentationFormat>
  <Paragraphs>214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Deriving Marginalism</vt:lpstr>
      <vt:lpstr>PowerPoint Presentation</vt:lpstr>
      <vt:lpstr>PowerPoint Presentation</vt:lpstr>
      <vt:lpstr>PowerPoint Presentation</vt:lpstr>
      <vt:lpstr>PowerPoint Presentation</vt:lpstr>
      <vt:lpstr>Marginal Cost</vt:lpstr>
      <vt:lpstr>Marginal Cost Function</vt:lpstr>
      <vt:lpstr>Alternative Marginal Cost Function Expositions</vt:lpstr>
      <vt:lpstr>Revenue</vt:lpstr>
      <vt:lpstr>Profit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Marginal Cost Function</dc:title>
  <dc:creator>LAUSD</dc:creator>
  <cp:lastModifiedBy>Spencer Morrissey</cp:lastModifiedBy>
  <cp:revision>33</cp:revision>
  <dcterms:created xsi:type="dcterms:W3CDTF">2014-05-09T16:56:22Z</dcterms:created>
  <dcterms:modified xsi:type="dcterms:W3CDTF">2015-02-12T14:43:54Z</dcterms:modified>
</cp:coreProperties>
</file>