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handoutMasterIdLst>
    <p:handoutMasterId r:id="rId16"/>
  </p:handoutMasterIdLst>
  <p:sldIdLst>
    <p:sldId id="256" r:id="rId2"/>
    <p:sldId id="280" r:id="rId3"/>
    <p:sldId id="282" r:id="rId4"/>
    <p:sldId id="288" r:id="rId5"/>
    <p:sldId id="286" r:id="rId6"/>
    <p:sldId id="290" r:id="rId7"/>
    <p:sldId id="289" r:id="rId8"/>
    <p:sldId id="291" r:id="rId9"/>
    <p:sldId id="258" r:id="rId10"/>
    <p:sldId id="260" r:id="rId11"/>
    <p:sldId id="257" r:id="rId12"/>
    <p:sldId id="259" r:id="rId13"/>
    <p:sldId id="261" r:id="rId14"/>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4660"/>
  </p:normalViewPr>
  <p:slideViewPr>
    <p:cSldViewPr>
      <p:cViewPr>
        <p:scale>
          <a:sx n="66" d="100"/>
          <a:sy n="66" d="100"/>
        </p:scale>
        <p:origin x="-238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280" cy="497047"/>
          </a:xfrm>
          <a:prstGeom prst="rect">
            <a:avLst/>
          </a:prstGeom>
        </p:spPr>
        <p:txBody>
          <a:bodyPr vert="horz" lIns="91742" tIns="45871" rIns="91742" bIns="45871" rtlCol="0"/>
          <a:lstStyle>
            <a:lvl1pPr algn="l">
              <a:defRPr sz="1200"/>
            </a:lvl1pPr>
          </a:lstStyle>
          <a:p>
            <a:endParaRPr lang="en-ZA"/>
          </a:p>
        </p:txBody>
      </p:sp>
      <p:sp>
        <p:nvSpPr>
          <p:cNvPr id="3" name="Date Placeholder 2"/>
          <p:cNvSpPr>
            <a:spLocks noGrp="1"/>
          </p:cNvSpPr>
          <p:nvPr>
            <p:ph type="dt" sz="quarter" idx="1"/>
          </p:nvPr>
        </p:nvSpPr>
        <p:spPr>
          <a:xfrm>
            <a:off x="3884120" y="0"/>
            <a:ext cx="2972280" cy="497047"/>
          </a:xfrm>
          <a:prstGeom prst="rect">
            <a:avLst/>
          </a:prstGeom>
        </p:spPr>
        <p:txBody>
          <a:bodyPr vert="horz" lIns="91742" tIns="45871" rIns="91742" bIns="45871" rtlCol="0"/>
          <a:lstStyle>
            <a:lvl1pPr algn="r">
              <a:defRPr sz="1200"/>
            </a:lvl1pPr>
          </a:lstStyle>
          <a:p>
            <a:fld id="{0BC92F54-9275-4D2C-93BC-9AB0297D9703}" type="datetimeFigureOut">
              <a:rPr lang="en-ZA" smtClean="0"/>
              <a:pPr/>
              <a:t>3/11/15</a:t>
            </a:fld>
            <a:endParaRPr lang="en-ZA"/>
          </a:p>
        </p:txBody>
      </p:sp>
      <p:sp>
        <p:nvSpPr>
          <p:cNvPr id="4" name="Footer Placeholder 3"/>
          <p:cNvSpPr>
            <a:spLocks noGrp="1"/>
          </p:cNvSpPr>
          <p:nvPr>
            <p:ph type="ftr" sz="quarter" idx="2"/>
          </p:nvPr>
        </p:nvSpPr>
        <p:spPr>
          <a:xfrm>
            <a:off x="0" y="9448641"/>
            <a:ext cx="2972280" cy="497047"/>
          </a:xfrm>
          <a:prstGeom prst="rect">
            <a:avLst/>
          </a:prstGeom>
        </p:spPr>
        <p:txBody>
          <a:bodyPr vert="horz" lIns="91742" tIns="45871" rIns="91742" bIns="45871" rtlCol="0" anchor="b"/>
          <a:lstStyle>
            <a:lvl1pPr algn="l">
              <a:defRPr sz="1200"/>
            </a:lvl1pPr>
          </a:lstStyle>
          <a:p>
            <a:endParaRPr lang="en-ZA"/>
          </a:p>
        </p:txBody>
      </p:sp>
      <p:sp>
        <p:nvSpPr>
          <p:cNvPr id="5" name="Slide Number Placeholder 4"/>
          <p:cNvSpPr>
            <a:spLocks noGrp="1"/>
          </p:cNvSpPr>
          <p:nvPr>
            <p:ph type="sldNum" sz="quarter" idx="3"/>
          </p:nvPr>
        </p:nvSpPr>
        <p:spPr>
          <a:xfrm>
            <a:off x="3884120" y="9448641"/>
            <a:ext cx="2972280" cy="497047"/>
          </a:xfrm>
          <a:prstGeom prst="rect">
            <a:avLst/>
          </a:prstGeom>
        </p:spPr>
        <p:txBody>
          <a:bodyPr vert="horz" lIns="91742" tIns="45871" rIns="91742" bIns="45871" rtlCol="0" anchor="b"/>
          <a:lstStyle>
            <a:lvl1pPr algn="r">
              <a:defRPr sz="1200"/>
            </a:lvl1pPr>
          </a:lstStyle>
          <a:p>
            <a:fld id="{575EE710-4DEB-4D76-AFF3-F2CB75D8045A}" type="slidenum">
              <a:rPr lang="en-ZA" smtClean="0"/>
              <a:pPr/>
              <a:t>‹#›</a:t>
            </a:fld>
            <a:endParaRPr lang="en-ZA"/>
          </a:p>
        </p:txBody>
      </p:sp>
    </p:spTree>
    <p:extLst>
      <p:ext uri="{BB962C8B-B14F-4D97-AF65-F5344CB8AC3E}">
        <p14:creationId xmlns:p14="http://schemas.microsoft.com/office/powerpoint/2010/main" val="62869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97364"/>
          </a:xfrm>
          <a:prstGeom prst="rect">
            <a:avLst/>
          </a:prstGeom>
        </p:spPr>
        <p:txBody>
          <a:bodyPr vert="horz" lIns="91742" tIns="45871" rIns="91742" bIns="45871" rtlCol="0"/>
          <a:lstStyle>
            <a:lvl1pPr algn="l">
              <a:defRPr sz="1200"/>
            </a:lvl1pPr>
          </a:lstStyle>
          <a:p>
            <a:endParaRPr lang="en-ZA"/>
          </a:p>
        </p:txBody>
      </p:sp>
      <p:sp>
        <p:nvSpPr>
          <p:cNvPr id="3" name="Date Placeholder 2"/>
          <p:cNvSpPr>
            <a:spLocks noGrp="1"/>
          </p:cNvSpPr>
          <p:nvPr>
            <p:ph type="dt" idx="1"/>
          </p:nvPr>
        </p:nvSpPr>
        <p:spPr>
          <a:xfrm>
            <a:off x="3884613" y="0"/>
            <a:ext cx="2971800" cy="497364"/>
          </a:xfrm>
          <a:prstGeom prst="rect">
            <a:avLst/>
          </a:prstGeom>
        </p:spPr>
        <p:txBody>
          <a:bodyPr vert="horz" lIns="91742" tIns="45871" rIns="91742" bIns="45871" rtlCol="0"/>
          <a:lstStyle>
            <a:lvl1pPr algn="r">
              <a:defRPr sz="1200"/>
            </a:lvl1pPr>
          </a:lstStyle>
          <a:p>
            <a:fld id="{CD1BEB7A-9778-41CA-9F3C-4422E7F78E19}" type="datetimeFigureOut">
              <a:rPr lang="en-ZA" smtClean="0"/>
              <a:pPr/>
              <a:t>3/11/15</a:t>
            </a:fld>
            <a:endParaRPr lang="en-ZA"/>
          </a:p>
        </p:txBody>
      </p:sp>
      <p:sp>
        <p:nvSpPr>
          <p:cNvPr id="4" name="Slide Image Placeholder 3"/>
          <p:cNvSpPr>
            <a:spLocks noGrp="1" noRot="1" noChangeAspect="1"/>
          </p:cNvSpPr>
          <p:nvPr>
            <p:ph type="sldImg" idx="2"/>
          </p:nvPr>
        </p:nvSpPr>
        <p:spPr>
          <a:xfrm>
            <a:off x="942975" y="746125"/>
            <a:ext cx="4973638" cy="3730625"/>
          </a:xfrm>
          <a:prstGeom prst="rect">
            <a:avLst/>
          </a:prstGeom>
          <a:noFill/>
          <a:ln w="12700">
            <a:solidFill>
              <a:prstClr val="black"/>
            </a:solidFill>
          </a:ln>
        </p:spPr>
        <p:txBody>
          <a:bodyPr vert="horz" lIns="91742" tIns="45871" rIns="91742" bIns="45871" rtlCol="0" anchor="ctr"/>
          <a:lstStyle/>
          <a:p>
            <a:endParaRPr lang="en-ZA"/>
          </a:p>
        </p:txBody>
      </p:sp>
      <p:sp>
        <p:nvSpPr>
          <p:cNvPr id="5" name="Notes Placeholder 4"/>
          <p:cNvSpPr>
            <a:spLocks noGrp="1"/>
          </p:cNvSpPr>
          <p:nvPr>
            <p:ph type="body" sz="quarter" idx="3"/>
          </p:nvPr>
        </p:nvSpPr>
        <p:spPr>
          <a:xfrm>
            <a:off x="685801" y="4724957"/>
            <a:ext cx="5486400" cy="4476274"/>
          </a:xfrm>
          <a:prstGeom prst="rect">
            <a:avLst/>
          </a:prstGeom>
        </p:spPr>
        <p:txBody>
          <a:bodyPr vert="horz" lIns="91742" tIns="45871" rIns="91742" bIns="458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48185"/>
            <a:ext cx="2971800" cy="497364"/>
          </a:xfrm>
          <a:prstGeom prst="rect">
            <a:avLst/>
          </a:prstGeom>
        </p:spPr>
        <p:txBody>
          <a:bodyPr vert="horz" lIns="91742" tIns="45871" rIns="91742" bIns="45871"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742" tIns="45871" rIns="91742" bIns="45871" rtlCol="0" anchor="b"/>
          <a:lstStyle>
            <a:lvl1pPr algn="r">
              <a:defRPr sz="1200"/>
            </a:lvl1pPr>
          </a:lstStyle>
          <a:p>
            <a:fld id="{84751677-417D-46C3-8CC4-BB445685A0C4}" type="slidenum">
              <a:rPr lang="en-ZA" smtClean="0"/>
              <a:pPr/>
              <a:t>‹#›</a:t>
            </a:fld>
            <a:endParaRPr lang="en-ZA"/>
          </a:p>
        </p:txBody>
      </p:sp>
    </p:spTree>
    <p:extLst>
      <p:ext uri="{BB962C8B-B14F-4D97-AF65-F5344CB8AC3E}">
        <p14:creationId xmlns:p14="http://schemas.microsoft.com/office/powerpoint/2010/main" val="1217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DEC89F-7AE9-43D5-BF8B-2F1B1394993A}" type="datetime1">
              <a:rPr lang="en-ZA" smtClean="0"/>
              <a:pPr/>
              <a:t>3/11/15</a:t>
            </a:fld>
            <a:endParaRPr lang="en-Z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Z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9BCB15-7EB2-4455-8761-78A343AD50C9}"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D034E6-9B3A-43D7-9253-34034AA0D993}" type="datetime1">
              <a:rPr lang="en-ZA" smtClean="0"/>
              <a:pPr/>
              <a:t>3/11/15</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F39BCB15-7EB2-4455-8761-78A343AD50C9}"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A88C68-98D6-42B7-9D30-F7890C1092BE}" type="datetime1">
              <a:rPr lang="en-ZA" smtClean="0"/>
              <a:pPr/>
              <a:t>3/11/15</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F39BCB15-7EB2-4455-8761-78A343AD50C9}"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88A8CB-4B94-47D9-AE85-58E7E146A6D1}" type="datetime1">
              <a:rPr lang="en-ZA" smtClean="0"/>
              <a:pPr/>
              <a:t>3/11/15</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F39BCB15-7EB2-4455-8761-78A343AD50C9}" type="slidenum">
              <a:rPr lang="en-ZA" smtClean="0"/>
              <a:pPr/>
              <a:t>‹#›</a:t>
            </a:fld>
            <a:endParaRPr lang="en-Z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96B4CD-FC7B-4268-A2E2-C7A1B281B07A}" type="datetime1">
              <a:rPr lang="en-ZA" smtClean="0"/>
              <a:pPr/>
              <a:t>3/11/15</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F39BCB15-7EB2-4455-8761-78A343AD50C9}" type="slidenum">
              <a:rPr lang="en-ZA" smtClean="0"/>
              <a:pPr/>
              <a:t>‹#›</a:t>
            </a:fld>
            <a:endParaRPr lang="en-Z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9106E4-E650-4B44-B9EC-F6A5085F6592}" type="datetime1">
              <a:rPr lang="en-ZA" smtClean="0"/>
              <a:pPr/>
              <a:t>3/11/15</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F39BCB15-7EB2-4455-8761-78A343AD50C9}" type="slidenum">
              <a:rPr lang="en-ZA" smtClean="0"/>
              <a:pPr/>
              <a:t>‹#›</a:t>
            </a:fld>
            <a:endParaRPr lang="en-Z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F5AF46-06C6-4DA7-BB67-4C7EC1406DDC}" type="datetime1">
              <a:rPr lang="en-ZA" smtClean="0"/>
              <a:pPr/>
              <a:t>3/11/15</a:t>
            </a:fld>
            <a:endParaRPr lang="en-ZA"/>
          </a:p>
        </p:txBody>
      </p:sp>
      <p:sp>
        <p:nvSpPr>
          <p:cNvPr id="8" name="Footer Placeholder 7"/>
          <p:cNvSpPr>
            <a:spLocks noGrp="1"/>
          </p:cNvSpPr>
          <p:nvPr>
            <p:ph type="ftr" sz="quarter" idx="11"/>
          </p:nvPr>
        </p:nvSpPr>
        <p:spPr/>
        <p:txBody>
          <a:bodyPr/>
          <a:lstStyle>
            <a:extLst/>
          </a:lstStyle>
          <a:p>
            <a:endParaRPr lang="en-ZA"/>
          </a:p>
        </p:txBody>
      </p:sp>
      <p:sp>
        <p:nvSpPr>
          <p:cNvPr id="9" name="Slide Number Placeholder 8"/>
          <p:cNvSpPr>
            <a:spLocks noGrp="1"/>
          </p:cNvSpPr>
          <p:nvPr>
            <p:ph type="sldNum" sz="quarter" idx="12"/>
          </p:nvPr>
        </p:nvSpPr>
        <p:spPr/>
        <p:txBody>
          <a:bodyPr/>
          <a:lstStyle>
            <a:extLst/>
          </a:lstStyle>
          <a:p>
            <a:fld id="{F39BCB15-7EB2-4455-8761-78A343AD50C9}"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6AA5A60-EC24-4722-BC00-7E449964F478}" type="datetime1">
              <a:rPr lang="en-ZA" smtClean="0"/>
              <a:pPr/>
              <a:t>3/11/15</a:t>
            </a:fld>
            <a:endParaRPr lang="en-ZA"/>
          </a:p>
        </p:txBody>
      </p:sp>
      <p:sp>
        <p:nvSpPr>
          <p:cNvPr id="4" name="Footer Placeholder 3"/>
          <p:cNvSpPr>
            <a:spLocks noGrp="1"/>
          </p:cNvSpPr>
          <p:nvPr>
            <p:ph type="ftr" sz="quarter" idx="11"/>
          </p:nvPr>
        </p:nvSpPr>
        <p:spPr/>
        <p:txBody>
          <a:bodyPr/>
          <a:lstStyle>
            <a:extLst/>
          </a:lstStyle>
          <a:p>
            <a:endParaRPr lang="en-ZA"/>
          </a:p>
        </p:txBody>
      </p:sp>
      <p:sp>
        <p:nvSpPr>
          <p:cNvPr id="5" name="Slide Number Placeholder 4"/>
          <p:cNvSpPr>
            <a:spLocks noGrp="1"/>
          </p:cNvSpPr>
          <p:nvPr>
            <p:ph type="sldNum" sz="quarter" idx="12"/>
          </p:nvPr>
        </p:nvSpPr>
        <p:spPr/>
        <p:txBody>
          <a:bodyPr/>
          <a:lstStyle>
            <a:extLst/>
          </a:lstStyle>
          <a:p>
            <a:fld id="{F39BCB15-7EB2-4455-8761-78A343AD50C9}" type="slidenum">
              <a:rPr lang="en-ZA" smtClean="0"/>
              <a:pPr/>
              <a:t>‹#›</a:t>
            </a:fld>
            <a:endParaRPr lang="en-Z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A211A71-2E1B-49DD-AC8C-AA437501CEB0}" type="datetime1">
              <a:rPr lang="en-ZA" smtClean="0"/>
              <a:pPr/>
              <a:t>3/11/15</a:t>
            </a:fld>
            <a:endParaRPr lang="en-ZA"/>
          </a:p>
        </p:txBody>
      </p:sp>
      <p:sp>
        <p:nvSpPr>
          <p:cNvPr id="3" name="Footer Placeholder 2"/>
          <p:cNvSpPr>
            <a:spLocks noGrp="1"/>
          </p:cNvSpPr>
          <p:nvPr>
            <p:ph type="ftr" sz="quarter" idx="11"/>
          </p:nvPr>
        </p:nvSpPr>
        <p:spPr/>
        <p:txBody>
          <a:bodyPr/>
          <a:lstStyle>
            <a:extLst/>
          </a:lstStyle>
          <a:p>
            <a:endParaRPr lang="en-ZA"/>
          </a:p>
        </p:txBody>
      </p:sp>
      <p:sp>
        <p:nvSpPr>
          <p:cNvPr id="4" name="Slide Number Placeholder 3"/>
          <p:cNvSpPr>
            <a:spLocks noGrp="1"/>
          </p:cNvSpPr>
          <p:nvPr>
            <p:ph type="sldNum" sz="quarter" idx="12"/>
          </p:nvPr>
        </p:nvSpPr>
        <p:spPr/>
        <p:txBody>
          <a:bodyPr/>
          <a:lstStyle>
            <a:extLst/>
          </a:lstStyle>
          <a:p>
            <a:fld id="{F39BCB15-7EB2-4455-8761-78A343AD50C9}"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57679C-7992-4952-B33D-1408CA6B4311}" type="datetime1">
              <a:rPr lang="en-ZA" smtClean="0"/>
              <a:pPr/>
              <a:t>3/11/15</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F39BCB15-7EB2-4455-8761-78A343AD50C9}"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EA35D0-F727-443F-9434-B76E46D14A66}" type="datetime1">
              <a:rPr lang="en-ZA" smtClean="0"/>
              <a:pPr/>
              <a:t>3/11/15</a:t>
            </a:fld>
            <a:endParaRPr lang="en-Z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Z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9BCB15-7EB2-4455-8761-78A343AD50C9}" type="slidenum">
              <a:rPr lang="en-ZA" smtClean="0"/>
              <a:pPr/>
              <a:t>‹#›</a:t>
            </a:fld>
            <a:endParaRPr lang="en-Z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8EB3C1-8EAA-4D12-A9AF-8742EFE44E8C}" type="datetime1">
              <a:rPr lang="en-ZA" smtClean="0"/>
              <a:pPr/>
              <a:t>3/11/15</a:t>
            </a:fld>
            <a:endParaRPr lang="en-Z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Z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9BCB15-7EB2-4455-8761-78A343AD50C9}"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latin typeface="Trebuchet MS"/>
                <a:cs typeface="Trebuchet MS"/>
              </a:rPr>
              <a:t>Supply and Demand </a:t>
            </a:r>
            <a:endParaRPr lang="en-ZA" dirty="0">
              <a:latin typeface="Trebuchet MS"/>
              <a:cs typeface="Trebuchet MS"/>
            </a:endParaRPr>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F39BCB15-7EB2-4455-8761-78A343AD50C9}" type="slidenum">
              <a:rPr lang="en-ZA" smtClean="0"/>
              <a:pPr/>
              <a:t>1</a:t>
            </a:fld>
            <a:endParaRPr lang="en-ZA"/>
          </a:p>
        </p:txBody>
      </p:sp>
    </p:spTree>
    <p:extLst>
      <p:ext uri="{BB962C8B-B14F-4D97-AF65-F5344CB8AC3E}">
        <p14:creationId xmlns:p14="http://schemas.microsoft.com/office/powerpoint/2010/main" val="670046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ZA" sz="4400" dirty="0" smtClean="0">
                <a:latin typeface="Trebuchet MS"/>
                <a:cs typeface="Trebuchet MS"/>
              </a:rPr>
              <a:t>Due to a price hike the wages of </a:t>
            </a:r>
            <a:r>
              <a:rPr lang="en-ZA" sz="4400" dirty="0" smtClean="0">
                <a:latin typeface="Trebuchet MS"/>
                <a:cs typeface="Trebuchet MS"/>
              </a:rPr>
              <a:t>laborers </a:t>
            </a:r>
            <a:r>
              <a:rPr lang="en-ZA" sz="4400" dirty="0" smtClean="0">
                <a:latin typeface="Trebuchet MS"/>
                <a:cs typeface="Trebuchet MS"/>
              </a:rPr>
              <a:t>on wheat farms increased by 10% over the last year.</a:t>
            </a:r>
          </a:p>
          <a:p>
            <a:endParaRPr lang="en-ZA" sz="4000" dirty="0"/>
          </a:p>
          <a:p>
            <a:pPr marL="0" indent="0">
              <a:buNone/>
            </a:pPr>
            <a:r>
              <a:rPr lang="en-ZA" sz="4400" dirty="0" smtClean="0">
                <a:solidFill>
                  <a:srgbClr val="002060"/>
                </a:solidFill>
                <a:latin typeface="Trebuchet MS"/>
                <a:cs typeface="Trebuchet MS"/>
              </a:rPr>
              <a:t>How could this affect the wheat market?</a:t>
            </a:r>
            <a:endParaRPr lang="en-ZA" sz="4400" dirty="0">
              <a:solidFill>
                <a:srgbClr val="002060"/>
              </a:solidFill>
              <a:latin typeface="Trebuchet MS"/>
              <a:cs typeface="Trebuchet MS"/>
            </a:endParaRPr>
          </a:p>
        </p:txBody>
      </p:sp>
      <p:sp>
        <p:nvSpPr>
          <p:cNvPr id="4" name="Slide Number Placeholder 3"/>
          <p:cNvSpPr>
            <a:spLocks noGrp="1"/>
          </p:cNvSpPr>
          <p:nvPr>
            <p:ph type="sldNum" sz="quarter" idx="12"/>
          </p:nvPr>
        </p:nvSpPr>
        <p:spPr/>
        <p:txBody>
          <a:bodyPr/>
          <a:lstStyle/>
          <a:p>
            <a:fld id="{F39BCB15-7EB2-4455-8761-78A343AD50C9}" type="slidenum">
              <a:rPr lang="en-ZA" smtClean="0"/>
              <a:pPr/>
              <a:t>10</a:t>
            </a:fld>
            <a:endParaRPr lang="en-ZA"/>
          </a:p>
        </p:txBody>
      </p:sp>
      <p:sp>
        <p:nvSpPr>
          <p:cNvPr id="2" name="Title 1"/>
          <p:cNvSpPr>
            <a:spLocks noGrp="1"/>
          </p:cNvSpPr>
          <p:nvPr>
            <p:ph type="title"/>
          </p:nvPr>
        </p:nvSpPr>
        <p:spPr/>
        <p:txBody>
          <a:bodyPr/>
          <a:lstStyle/>
          <a:p>
            <a:pPr algn="ctr"/>
            <a:r>
              <a:rPr lang="en-ZA" dirty="0" smtClean="0">
                <a:latin typeface="Trebuchet MS"/>
                <a:cs typeface="Trebuchet MS"/>
              </a:rPr>
              <a:t>Question 2</a:t>
            </a:r>
            <a:endParaRPr lang="en-ZA" dirty="0">
              <a:latin typeface="Trebuchet MS"/>
              <a:cs typeface="Trebuchet MS"/>
            </a:endParaRPr>
          </a:p>
        </p:txBody>
      </p:sp>
    </p:spTree>
    <p:extLst>
      <p:ext uri="{BB962C8B-B14F-4D97-AF65-F5344CB8AC3E}">
        <p14:creationId xmlns:p14="http://schemas.microsoft.com/office/powerpoint/2010/main" val="42806873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507288" cy="4525963"/>
          </a:xfrm>
        </p:spPr>
        <p:txBody>
          <a:bodyPr>
            <a:normAutofit/>
          </a:bodyPr>
          <a:lstStyle/>
          <a:p>
            <a:pPr marL="0" indent="0">
              <a:buNone/>
            </a:pPr>
            <a:r>
              <a:rPr lang="en-ZA" sz="4400" dirty="0" smtClean="0">
                <a:latin typeface="Trebuchet MS"/>
                <a:cs typeface="Trebuchet MS"/>
              </a:rPr>
              <a:t>The price of </a:t>
            </a:r>
            <a:r>
              <a:rPr lang="en-ZA" sz="4400" dirty="0" err="1" smtClean="0">
                <a:latin typeface="Trebuchet MS"/>
                <a:cs typeface="Trebuchet MS"/>
              </a:rPr>
              <a:t>iPhones</a:t>
            </a:r>
            <a:r>
              <a:rPr lang="en-ZA" sz="4400" dirty="0" smtClean="0">
                <a:latin typeface="Trebuchet MS"/>
                <a:cs typeface="Trebuchet MS"/>
              </a:rPr>
              <a:t> decreases. </a:t>
            </a:r>
          </a:p>
          <a:p>
            <a:pPr marL="0" indent="0">
              <a:buNone/>
            </a:pPr>
            <a:endParaRPr lang="en-ZA" sz="4000" dirty="0" smtClean="0"/>
          </a:p>
          <a:p>
            <a:pPr marL="0" indent="0">
              <a:buNone/>
            </a:pPr>
            <a:r>
              <a:rPr lang="en-ZA" sz="4400" dirty="0" smtClean="0">
                <a:solidFill>
                  <a:srgbClr val="002060"/>
                </a:solidFill>
                <a:latin typeface="Trebuchet MS"/>
                <a:cs typeface="Trebuchet MS"/>
              </a:rPr>
              <a:t>What will be the effect on the market </a:t>
            </a:r>
            <a:r>
              <a:rPr lang="en-ZA" sz="4400" dirty="0" smtClean="0">
                <a:solidFill>
                  <a:srgbClr val="002060"/>
                </a:solidFill>
                <a:latin typeface="Trebuchet MS"/>
                <a:cs typeface="Trebuchet MS"/>
              </a:rPr>
              <a:t>for</a:t>
            </a:r>
            <a:r>
              <a:rPr lang="en-ZA" sz="4400" dirty="0" smtClean="0">
                <a:solidFill>
                  <a:srgbClr val="002060"/>
                </a:solidFill>
                <a:latin typeface="Trebuchet MS"/>
                <a:cs typeface="Trebuchet MS"/>
              </a:rPr>
              <a:t> </a:t>
            </a:r>
            <a:r>
              <a:rPr lang="en-ZA" sz="4400" dirty="0" smtClean="0">
                <a:solidFill>
                  <a:srgbClr val="002060"/>
                </a:solidFill>
                <a:latin typeface="Trebuchet MS"/>
                <a:cs typeface="Trebuchet MS"/>
              </a:rPr>
              <a:t>sim cards used in iPhones? </a:t>
            </a:r>
            <a:endParaRPr lang="en-ZA" sz="4400" dirty="0">
              <a:solidFill>
                <a:srgbClr val="002060"/>
              </a:solidFill>
              <a:latin typeface="Trebuchet MS"/>
              <a:cs typeface="Trebuchet MS"/>
            </a:endParaRPr>
          </a:p>
        </p:txBody>
      </p:sp>
      <p:sp>
        <p:nvSpPr>
          <p:cNvPr id="4" name="Slide Number Placeholder 3"/>
          <p:cNvSpPr>
            <a:spLocks noGrp="1"/>
          </p:cNvSpPr>
          <p:nvPr>
            <p:ph type="sldNum" sz="quarter" idx="12"/>
          </p:nvPr>
        </p:nvSpPr>
        <p:spPr/>
        <p:txBody>
          <a:bodyPr/>
          <a:lstStyle/>
          <a:p>
            <a:fld id="{F39BCB15-7EB2-4455-8761-78A343AD50C9}" type="slidenum">
              <a:rPr lang="en-ZA" smtClean="0"/>
              <a:pPr/>
              <a:t>11</a:t>
            </a:fld>
            <a:endParaRPr lang="en-ZA"/>
          </a:p>
        </p:txBody>
      </p:sp>
      <p:sp>
        <p:nvSpPr>
          <p:cNvPr id="2" name="Title 1"/>
          <p:cNvSpPr>
            <a:spLocks noGrp="1"/>
          </p:cNvSpPr>
          <p:nvPr>
            <p:ph type="title"/>
          </p:nvPr>
        </p:nvSpPr>
        <p:spPr/>
        <p:txBody>
          <a:bodyPr/>
          <a:lstStyle/>
          <a:p>
            <a:pPr algn="ctr"/>
            <a:r>
              <a:rPr lang="en-ZA" dirty="0" smtClean="0">
                <a:latin typeface="Trebuchet MS"/>
                <a:cs typeface="Trebuchet MS"/>
              </a:rPr>
              <a:t>Question 3</a:t>
            </a:r>
            <a:endParaRPr lang="en-ZA" dirty="0">
              <a:latin typeface="Trebuchet MS"/>
              <a:cs typeface="Trebuchet MS"/>
            </a:endParaRPr>
          </a:p>
        </p:txBody>
      </p:sp>
    </p:spTree>
    <p:extLst>
      <p:ext uri="{BB962C8B-B14F-4D97-AF65-F5344CB8AC3E}">
        <p14:creationId xmlns:p14="http://schemas.microsoft.com/office/powerpoint/2010/main" val="29378197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686800" cy="5044016"/>
          </a:xfrm>
        </p:spPr>
        <p:txBody>
          <a:bodyPr>
            <a:noAutofit/>
          </a:bodyPr>
          <a:lstStyle/>
          <a:p>
            <a:pPr marL="0" indent="0">
              <a:buNone/>
            </a:pPr>
            <a:r>
              <a:rPr lang="en-ZA" sz="4400" dirty="0" smtClean="0">
                <a:latin typeface="Trebuchet MS"/>
                <a:cs typeface="Trebuchet MS"/>
              </a:rPr>
              <a:t>The world price of low grade coal, used to generate electricity,  increased drastically in the last 3 months.</a:t>
            </a:r>
            <a:endParaRPr lang="en-ZA" sz="4400" dirty="0">
              <a:latin typeface="Trebuchet MS"/>
              <a:cs typeface="Trebuchet MS"/>
            </a:endParaRPr>
          </a:p>
          <a:p>
            <a:pPr marL="0" indent="0">
              <a:buNone/>
            </a:pPr>
            <a:r>
              <a:rPr lang="en-ZA" sz="4400" dirty="0" smtClean="0">
                <a:solidFill>
                  <a:srgbClr val="002060"/>
                </a:solidFill>
                <a:latin typeface="Trebuchet MS"/>
                <a:cs typeface="Trebuchet MS"/>
              </a:rPr>
              <a:t>How could this possibly affect the market </a:t>
            </a:r>
            <a:r>
              <a:rPr lang="en-ZA" sz="4400" dirty="0" smtClean="0">
                <a:solidFill>
                  <a:srgbClr val="002060"/>
                </a:solidFill>
                <a:latin typeface="Trebuchet MS"/>
                <a:cs typeface="Trebuchet MS"/>
              </a:rPr>
              <a:t>for</a:t>
            </a:r>
            <a:r>
              <a:rPr lang="en-ZA" sz="4400" dirty="0" smtClean="0">
                <a:solidFill>
                  <a:srgbClr val="002060"/>
                </a:solidFill>
                <a:latin typeface="Trebuchet MS"/>
                <a:cs typeface="Trebuchet MS"/>
              </a:rPr>
              <a:t> </a:t>
            </a:r>
            <a:r>
              <a:rPr lang="en-ZA" sz="4400" dirty="0" smtClean="0">
                <a:solidFill>
                  <a:srgbClr val="002060"/>
                </a:solidFill>
                <a:latin typeface="Trebuchet MS"/>
                <a:cs typeface="Trebuchet MS"/>
              </a:rPr>
              <a:t>household gas?</a:t>
            </a:r>
            <a:endParaRPr lang="en-ZA" sz="4400" dirty="0">
              <a:solidFill>
                <a:srgbClr val="002060"/>
              </a:solidFill>
              <a:latin typeface="Trebuchet MS"/>
              <a:cs typeface="Trebuchet MS"/>
            </a:endParaRPr>
          </a:p>
        </p:txBody>
      </p:sp>
      <p:sp>
        <p:nvSpPr>
          <p:cNvPr id="4" name="Slide Number Placeholder 3"/>
          <p:cNvSpPr>
            <a:spLocks noGrp="1"/>
          </p:cNvSpPr>
          <p:nvPr>
            <p:ph type="sldNum" sz="quarter" idx="12"/>
          </p:nvPr>
        </p:nvSpPr>
        <p:spPr/>
        <p:txBody>
          <a:bodyPr/>
          <a:lstStyle/>
          <a:p>
            <a:fld id="{F39BCB15-7EB2-4455-8761-78A343AD50C9}" type="slidenum">
              <a:rPr lang="en-ZA" smtClean="0"/>
              <a:pPr/>
              <a:t>12</a:t>
            </a:fld>
            <a:endParaRPr lang="en-ZA"/>
          </a:p>
        </p:txBody>
      </p:sp>
      <p:sp>
        <p:nvSpPr>
          <p:cNvPr id="2" name="Title 1"/>
          <p:cNvSpPr>
            <a:spLocks noGrp="1"/>
          </p:cNvSpPr>
          <p:nvPr>
            <p:ph type="title"/>
          </p:nvPr>
        </p:nvSpPr>
        <p:spPr/>
        <p:txBody>
          <a:bodyPr/>
          <a:lstStyle/>
          <a:p>
            <a:pPr algn="ctr"/>
            <a:r>
              <a:rPr lang="en-ZA" dirty="0" smtClean="0">
                <a:latin typeface="Trebuchet MS"/>
                <a:cs typeface="Trebuchet MS"/>
              </a:rPr>
              <a:t>Question 4 </a:t>
            </a:r>
            <a:endParaRPr lang="en-ZA" dirty="0">
              <a:latin typeface="Trebuchet MS"/>
              <a:cs typeface="Trebuchet MS"/>
            </a:endParaRPr>
          </a:p>
        </p:txBody>
      </p:sp>
    </p:spTree>
    <p:extLst>
      <p:ext uri="{BB962C8B-B14F-4D97-AF65-F5344CB8AC3E}">
        <p14:creationId xmlns:p14="http://schemas.microsoft.com/office/powerpoint/2010/main" val="19136368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ZA" sz="4400" dirty="0" smtClean="0">
                <a:latin typeface="Trebuchet MS"/>
                <a:cs typeface="Trebuchet MS"/>
              </a:rPr>
              <a:t>A more efficient  way to trap crabs has been invented.</a:t>
            </a:r>
          </a:p>
          <a:p>
            <a:pPr marL="0" indent="0">
              <a:buNone/>
            </a:pPr>
            <a:endParaRPr lang="en-ZA" sz="4400" dirty="0"/>
          </a:p>
          <a:p>
            <a:pPr marL="0" indent="0">
              <a:buNone/>
            </a:pPr>
            <a:r>
              <a:rPr lang="en-ZA" sz="4400" dirty="0" smtClean="0">
                <a:solidFill>
                  <a:srgbClr val="7030A0"/>
                </a:solidFill>
                <a:latin typeface="Trebuchet MS"/>
                <a:cs typeface="Trebuchet MS"/>
              </a:rPr>
              <a:t>What will be the affect on the market for tinned crab meat?</a:t>
            </a:r>
            <a:endParaRPr lang="en-ZA" sz="4400" dirty="0">
              <a:solidFill>
                <a:srgbClr val="7030A0"/>
              </a:solidFill>
              <a:latin typeface="Trebuchet MS"/>
              <a:cs typeface="Trebuchet MS"/>
            </a:endParaRPr>
          </a:p>
        </p:txBody>
      </p:sp>
      <p:sp>
        <p:nvSpPr>
          <p:cNvPr id="4" name="Slide Number Placeholder 3"/>
          <p:cNvSpPr>
            <a:spLocks noGrp="1"/>
          </p:cNvSpPr>
          <p:nvPr>
            <p:ph type="sldNum" sz="quarter" idx="12"/>
          </p:nvPr>
        </p:nvSpPr>
        <p:spPr/>
        <p:txBody>
          <a:bodyPr/>
          <a:lstStyle/>
          <a:p>
            <a:fld id="{F39BCB15-7EB2-4455-8761-78A343AD50C9}" type="slidenum">
              <a:rPr lang="en-ZA" smtClean="0"/>
              <a:pPr/>
              <a:t>13</a:t>
            </a:fld>
            <a:endParaRPr lang="en-ZA"/>
          </a:p>
        </p:txBody>
      </p:sp>
      <p:sp>
        <p:nvSpPr>
          <p:cNvPr id="2" name="Title 1"/>
          <p:cNvSpPr>
            <a:spLocks noGrp="1"/>
          </p:cNvSpPr>
          <p:nvPr>
            <p:ph type="title"/>
          </p:nvPr>
        </p:nvSpPr>
        <p:spPr/>
        <p:txBody>
          <a:bodyPr/>
          <a:lstStyle/>
          <a:p>
            <a:pPr algn="ctr"/>
            <a:r>
              <a:rPr lang="en-ZA" dirty="0" smtClean="0">
                <a:latin typeface="Trebuchet MS"/>
                <a:cs typeface="Trebuchet MS"/>
              </a:rPr>
              <a:t>Question 5</a:t>
            </a:r>
            <a:endParaRPr lang="en-ZA" dirty="0">
              <a:latin typeface="Trebuchet MS"/>
              <a:cs typeface="Trebuchet MS"/>
            </a:endParaRPr>
          </a:p>
        </p:txBody>
      </p:sp>
    </p:spTree>
    <p:extLst>
      <p:ext uri="{BB962C8B-B14F-4D97-AF65-F5344CB8AC3E}">
        <p14:creationId xmlns:p14="http://schemas.microsoft.com/office/powerpoint/2010/main" val="7204233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64704"/>
            <a:ext cx="8280920" cy="2160240"/>
          </a:xfrm>
        </p:spPr>
        <p:txBody>
          <a:bodyPr>
            <a:normAutofit/>
          </a:bodyPr>
          <a:lstStyle/>
          <a:p>
            <a:pPr marL="109728" indent="0">
              <a:buNone/>
            </a:pPr>
            <a:r>
              <a:rPr lang="en-US" dirty="0" smtClean="0">
                <a:latin typeface="Trebuchet MS"/>
                <a:cs typeface="Trebuchet MS"/>
              </a:rPr>
              <a:t>Demand </a:t>
            </a:r>
            <a:r>
              <a:rPr lang="en-US" dirty="0" smtClean="0">
                <a:latin typeface="Trebuchet MS"/>
                <a:cs typeface="Trebuchet MS"/>
              </a:rPr>
              <a:t>is the amount of a good or service that buyers are willing and able to buy at all </a:t>
            </a:r>
            <a:r>
              <a:rPr lang="en-US" dirty="0" smtClean="0">
                <a:latin typeface="Trebuchet MS"/>
                <a:cs typeface="Trebuchet MS"/>
              </a:rPr>
              <a:t>prices during some time period. </a:t>
            </a:r>
            <a:r>
              <a:rPr lang="en-US" dirty="0" smtClean="0">
                <a:latin typeface="Trebuchet MS"/>
                <a:cs typeface="Trebuchet MS"/>
              </a:rPr>
              <a:t>The demand curve depicts the demand for a good or service.  </a:t>
            </a:r>
            <a:endParaRPr lang="en-ZA" dirty="0">
              <a:latin typeface="Trebuchet MS"/>
              <a:cs typeface="Trebuchet MS"/>
            </a:endParaRPr>
          </a:p>
        </p:txBody>
      </p:sp>
      <p:sp>
        <p:nvSpPr>
          <p:cNvPr id="3" name="Slide Number Placeholder 2"/>
          <p:cNvSpPr>
            <a:spLocks noGrp="1"/>
          </p:cNvSpPr>
          <p:nvPr>
            <p:ph type="sldNum" sz="quarter" idx="12"/>
          </p:nvPr>
        </p:nvSpPr>
        <p:spPr/>
        <p:txBody>
          <a:bodyPr/>
          <a:lstStyle/>
          <a:p>
            <a:fld id="{F39BCB15-7EB2-4455-8761-78A343AD50C9}" type="slidenum">
              <a:rPr lang="en-ZA" smtClean="0"/>
              <a:pPr/>
              <a:t>2</a:t>
            </a:fld>
            <a:endParaRPr lang="en-ZA"/>
          </a:p>
        </p:txBody>
      </p:sp>
      <p:sp>
        <p:nvSpPr>
          <p:cNvPr id="4" name="Title 3"/>
          <p:cNvSpPr>
            <a:spLocks noGrp="1"/>
          </p:cNvSpPr>
          <p:nvPr>
            <p:ph type="title"/>
          </p:nvPr>
        </p:nvSpPr>
        <p:spPr>
          <a:xfrm>
            <a:off x="467544" y="6005"/>
            <a:ext cx="7848872" cy="902715"/>
          </a:xfrm>
        </p:spPr>
        <p:txBody>
          <a:bodyPr/>
          <a:lstStyle/>
          <a:p>
            <a:pPr algn="ctr"/>
            <a:r>
              <a:rPr lang="en-ZA" dirty="0" smtClean="0">
                <a:latin typeface="Trebuchet MS"/>
                <a:cs typeface="Trebuchet MS"/>
              </a:rPr>
              <a:t>Demand Curve</a:t>
            </a:r>
            <a:endParaRPr lang="en-ZA" dirty="0">
              <a:latin typeface="Trebuchet MS"/>
              <a:cs typeface="Trebuchet MS"/>
            </a:endParaRPr>
          </a:p>
        </p:txBody>
      </p:sp>
      <p:sp>
        <p:nvSpPr>
          <p:cNvPr id="20" name="TextBox 19"/>
          <p:cNvSpPr txBox="1"/>
          <p:nvPr/>
        </p:nvSpPr>
        <p:spPr>
          <a:xfrm>
            <a:off x="4067944" y="2969334"/>
            <a:ext cx="4264208" cy="2677656"/>
          </a:xfrm>
          <a:prstGeom prst="rect">
            <a:avLst/>
          </a:prstGeom>
          <a:noFill/>
        </p:spPr>
        <p:txBody>
          <a:bodyPr wrap="none" rtlCol="0">
            <a:spAutoFit/>
          </a:bodyPr>
          <a:lstStyle/>
          <a:p>
            <a:r>
              <a:rPr lang="en-ZA" sz="2400" dirty="0" smtClean="0">
                <a:latin typeface="Trebuchet MS"/>
                <a:cs typeface="Trebuchet MS"/>
              </a:rPr>
              <a:t>The equation for this graph is </a:t>
            </a:r>
          </a:p>
          <a:p>
            <a:r>
              <a:rPr lang="en-ZA" sz="2400" dirty="0" smtClean="0">
                <a:latin typeface="Trebuchet MS"/>
                <a:cs typeface="Trebuchet MS"/>
              </a:rPr>
              <a:t>P = a – b Q</a:t>
            </a:r>
          </a:p>
          <a:p>
            <a:endParaRPr lang="en-ZA" sz="2400" dirty="0">
              <a:latin typeface="Trebuchet MS"/>
              <a:cs typeface="Trebuchet MS"/>
            </a:endParaRPr>
          </a:p>
          <a:p>
            <a:r>
              <a:rPr lang="en-ZA" sz="2400" dirty="0" smtClean="0">
                <a:latin typeface="Trebuchet MS"/>
                <a:cs typeface="Trebuchet MS"/>
              </a:rPr>
              <a:t>a is the intercept on the </a:t>
            </a:r>
          </a:p>
          <a:p>
            <a:r>
              <a:rPr lang="en-ZA" sz="2400" dirty="0" smtClean="0">
                <a:latin typeface="Trebuchet MS"/>
                <a:cs typeface="Trebuchet MS"/>
              </a:rPr>
              <a:t>Price or (y) axis  and b is the </a:t>
            </a:r>
          </a:p>
          <a:p>
            <a:r>
              <a:rPr lang="en-ZA" sz="2400" dirty="0" smtClean="0">
                <a:latin typeface="Trebuchet MS"/>
                <a:cs typeface="Trebuchet MS"/>
              </a:rPr>
              <a:t>gradient of the graph</a:t>
            </a:r>
          </a:p>
          <a:p>
            <a:endParaRPr lang="en-ZA" sz="2400" dirty="0"/>
          </a:p>
        </p:txBody>
      </p:sp>
      <p:grpSp>
        <p:nvGrpSpPr>
          <p:cNvPr id="23" name="Group 22"/>
          <p:cNvGrpSpPr/>
          <p:nvPr/>
        </p:nvGrpSpPr>
        <p:grpSpPr>
          <a:xfrm>
            <a:off x="109663" y="2671075"/>
            <a:ext cx="3817485" cy="3251784"/>
            <a:chOff x="109663" y="2671075"/>
            <a:chExt cx="3817485" cy="3251784"/>
          </a:xfrm>
        </p:grpSpPr>
        <p:grpSp>
          <p:nvGrpSpPr>
            <p:cNvPr id="18" name="Group 17"/>
            <p:cNvGrpSpPr/>
            <p:nvPr/>
          </p:nvGrpSpPr>
          <p:grpSpPr>
            <a:xfrm>
              <a:off x="109663" y="2671075"/>
              <a:ext cx="3817485" cy="3251784"/>
              <a:chOff x="5345" y="1844824"/>
              <a:chExt cx="6870911" cy="5851842"/>
            </a:xfrm>
          </p:grpSpPr>
          <p:cxnSp>
            <p:nvCxnSpPr>
              <p:cNvPr id="6" name="Straight Connector 5"/>
              <p:cNvCxnSpPr/>
              <p:nvPr/>
            </p:nvCxnSpPr>
            <p:spPr>
              <a:xfrm>
                <a:off x="1547664" y="1844824"/>
                <a:ext cx="0" cy="3960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47664" y="2172099"/>
                <a:ext cx="5051535" cy="3227563"/>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62995" y="4257092"/>
                <a:ext cx="25029" cy="1548172"/>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47664" y="4227740"/>
                <a:ext cx="3240360" cy="29352"/>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47664" y="5805264"/>
                <a:ext cx="532859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0800000" flipH="1" flipV="1">
                <a:off x="5345" y="1844826"/>
                <a:ext cx="1107905" cy="2412267"/>
              </a:xfrm>
              <a:prstGeom prst="rect">
                <a:avLst/>
              </a:prstGeom>
              <a:noFill/>
            </p:spPr>
            <p:txBody>
              <a:bodyPr vert="vert270" wrap="square" rtlCol="0">
                <a:spAutoFit/>
              </a:bodyPr>
              <a:lstStyle/>
              <a:p>
                <a:pPr algn="ctr"/>
                <a:r>
                  <a:rPr lang="en-ZA" sz="2800" b="1" dirty="0" smtClean="0">
                    <a:latin typeface="Trebuchet MS"/>
                    <a:cs typeface="Trebuchet MS"/>
                  </a:rPr>
                  <a:t>Price</a:t>
                </a:r>
                <a:endParaRPr lang="en-ZA" sz="2800" b="1" dirty="0">
                  <a:latin typeface="Trebuchet MS"/>
                  <a:cs typeface="Trebuchet MS"/>
                </a:endParaRPr>
              </a:p>
            </p:txBody>
          </p:sp>
          <p:sp>
            <p:nvSpPr>
              <p:cNvPr id="13" name="TextBox 12"/>
              <p:cNvSpPr txBox="1"/>
              <p:nvPr/>
            </p:nvSpPr>
            <p:spPr>
              <a:xfrm>
                <a:off x="2780824" y="6755090"/>
                <a:ext cx="3330325" cy="941576"/>
              </a:xfrm>
              <a:prstGeom prst="rect">
                <a:avLst/>
              </a:prstGeom>
              <a:noFill/>
            </p:spPr>
            <p:txBody>
              <a:bodyPr wrap="square" rtlCol="0">
                <a:spAutoFit/>
              </a:bodyPr>
              <a:lstStyle/>
              <a:p>
                <a:r>
                  <a:rPr lang="en-ZA" sz="2800" b="1" dirty="0" smtClean="0">
                    <a:latin typeface="Trebuchet MS"/>
                    <a:cs typeface="Trebuchet MS"/>
                  </a:rPr>
                  <a:t>Quantity</a:t>
                </a:r>
                <a:endParaRPr lang="en-ZA" sz="2800" b="1" dirty="0">
                  <a:latin typeface="Trebuchet MS"/>
                  <a:cs typeface="Trebuchet MS"/>
                </a:endParaRPr>
              </a:p>
            </p:txBody>
          </p:sp>
          <p:sp>
            <p:nvSpPr>
              <p:cNvPr id="14" name="TextBox 13"/>
              <p:cNvSpPr txBox="1"/>
              <p:nvPr/>
            </p:nvSpPr>
            <p:spPr>
              <a:xfrm>
                <a:off x="4445986" y="5936823"/>
                <a:ext cx="684076" cy="461665"/>
              </a:xfrm>
              <a:prstGeom prst="rect">
                <a:avLst/>
              </a:prstGeom>
              <a:noFill/>
            </p:spPr>
            <p:txBody>
              <a:bodyPr wrap="square" rtlCol="0">
                <a:spAutoFit/>
              </a:bodyPr>
              <a:lstStyle/>
              <a:p>
                <a:r>
                  <a:rPr lang="en-ZA" sz="2400" dirty="0" smtClean="0"/>
                  <a:t>Q</a:t>
                </a:r>
                <a:endParaRPr lang="en-ZA" sz="2400" dirty="0"/>
              </a:p>
            </p:txBody>
          </p:sp>
          <p:sp>
            <p:nvSpPr>
              <p:cNvPr id="17" name="TextBox 16"/>
              <p:cNvSpPr txBox="1"/>
              <p:nvPr/>
            </p:nvSpPr>
            <p:spPr>
              <a:xfrm>
                <a:off x="755576" y="3996907"/>
                <a:ext cx="576747" cy="461665"/>
              </a:xfrm>
              <a:prstGeom prst="rect">
                <a:avLst/>
              </a:prstGeom>
              <a:noFill/>
            </p:spPr>
            <p:txBody>
              <a:bodyPr wrap="square" rtlCol="0">
                <a:spAutoFit/>
              </a:bodyPr>
              <a:lstStyle/>
              <a:p>
                <a:r>
                  <a:rPr lang="en-ZA" sz="2400" dirty="0" smtClean="0"/>
                  <a:t>P</a:t>
                </a:r>
                <a:endParaRPr lang="en-ZA" dirty="0"/>
              </a:p>
            </p:txBody>
          </p:sp>
        </p:grpSp>
        <p:sp>
          <p:nvSpPr>
            <p:cNvPr id="22" name="TextBox 21"/>
            <p:cNvSpPr txBox="1"/>
            <p:nvPr/>
          </p:nvSpPr>
          <p:spPr>
            <a:xfrm>
              <a:off x="700117" y="2671076"/>
              <a:ext cx="440085" cy="369332"/>
            </a:xfrm>
            <a:prstGeom prst="rect">
              <a:avLst/>
            </a:prstGeom>
            <a:noFill/>
          </p:spPr>
          <p:txBody>
            <a:bodyPr wrap="square" rtlCol="0">
              <a:spAutoFit/>
            </a:bodyPr>
            <a:lstStyle/>
            <a:p>
              <a:r>
                <a:rPr lang="en-ZA" dirty="0" smtClean="0"/>
                <a:t>a</a:t>
              </a:r>
              <a:endParaRPr lang="en-ZA" dirty="0"/>
            </a:p>
          </p:txBody>
        </p:sp>
      </p:grpSp>
    </p:spTree>
    <p:extLst>
      <p:ext uri="{BB962C8B-B14F-4D97-AF65-F5344CB8AC3E}">
        <p14:creationId xmlns:p14="http://schemas.microsoft.com/office/powerpoint/2010/main" val="69772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64704"/>
            <a:ext cx="8280920" cy="2160240"/>
          </a:xfrm>
        </p:spPr>
        <p:txBody>
          <a:bodyPr>
            <a:normAutofit/>
          </a:bodyPr>
          <a:lstStyle/>
          <a:p>
            <a:pPr marL="109728" indent="0">
              <a:buNone/>
            </a:pPr>
            <a:r>
              <a:rPr lang="en-ZA" dirty="0" smtClean="0">
                <a:latin typeface="Trebuchet MS"/>
                <a:cs typeface="Trebuchet MS"/>
              </a:rPr>
              <a:t>The supply curve depicts the supply of a good or service.  It shows </a:t>
            </a:r>
            <a:r>
              <a:rPr lang="en-ZA" dirty="0" err="1" smtClean="0">
                <a:latin typeface="Trebuchet MS"/>
                <a:cs typeface="Trebuchet MS"/>
              </a:rPr>
              <a:t>th</a:t>
            </a:r>
            <a:r>
              <a:rPr lang="en-US" dirty="0" smtClean="0">
                <a:latin typeface="Trebuchet MS"/>
                <a:cs typeface="Trebuchet MS"/>
              </a:rPr>
              <a:t>e quantity of a good or service that producers are willing and able to sell at all possible prices during </a:t>
            </a:r>
            <a:r>
              <a:rPr lang="en-US" dirty="0" smtClean="0">
                <a:latin typeface="Trebuchet MS"/>
                <a:cs typeface="Trebuchet MS"/>
              </a:rPr>
              <a:t>some time period.</a:t>
            </a:r>
            <a:endParaRPr lang="en-ZA" dirty="0">
              <a:latin typeface="Trebuchet MS"/>
              <a:cs typeface="Trebuchet MS"/>
            </a:endParaRPr>
          </a:p>
        </p:txBody>
      </p:sp>
      <p:sp>
        <p:nvSpPr>
          <p:cNvPr id="3" name="Slide Number Placeholder 2"/>
          <p:cNvSpPr>
            <a:spLocks noGrp="1"/>
          </p:cNvSpPr>
          <p:nvPr>
            <p:ph type="sldNum" sz="quarter" idx="12"/>
          </p:nvPr>
        </p:nvSpPr>
        <p:spPr/>
        <p:txBody>
          <a:bodyPr/>
          <a:lstStyle/>
          <a:p>
            <a:fld id="{F39BCB15-7EB2-4455-8761-78A343AD50C9}" type="slidenum">
              <a:rPr lang="en-ZA" smtClean="0"/>
              <a:pPr/>
              <a:t>3</a:t>
            </a:fld>
            <a:endParaRPr lang="en-ZA"/>
          </a:p>
        </p:txBody>
      </p:sp>
      <p:sp>
        <p:nvSpPr>
          <p:cNvPr id="4" name="Title 3"/>
          <p:cNvSpPr>
            <a:spLocks noGrp="1"/>
          </p:cNvSpPr>
          <p:nvPr>
            <p:ph type="title"/>
          </p:nvPr>
        </p:nvSpPr>
        <p:spPr>
          <a:xfrm>
            <a:off x="467544" y="6005"/>
            <a:ext cx="7848872" cy="902715"/>
          </a:xfrm>
        </p:spPr>
        <p:txBody>
          <a:bodyPr/>
          <a:lstStyle/>
          <a:p>
            <a:pPr algn="ctr"/>
            <a:r>
              <a:rPr lang="en-ZA" dirty="0" smtClean="0">
                <a:latin typeface="Trebuchet MS"/>
                <a:cs typeface="Trebuchet MS"/>
              </a:rPr>
              <a:t>Supply Curve</a:t>
            </a:r>
            <a:endParaRPr lang="en-ZA" dirty="0">
              <a:latin typeface="Trebuchet MS"/>
              <a:cs typeface="Trebuchet MS"/>
            </a:endParaRPr>
          </a:p>
        </p:txBody>
      </p:sp>
      <p:sp>
        <p:nvSpPr>
          <p:cNvPr id="20" name="TextBox 19"/>
          <p:cNvSpPr txBox="1"/>
          <p:nvPr/>
        </p:nvSpPr>
        <p:spPr>
          <a:xfrm>
            <a:off x="4067944" y="2969334"/>
            <a:ext cx="4264208" cy="2677656"/>
          </a:xfrm>
          <a:prstGeom prst="rect">
            <a:avLst/>
          </a:prstGeom>
          <a:noFill/>
        </p:spPr>
        <p:txBody>
          <a:bodyPr wrap="none" rtlCol="0">
            <a:spAutoFit/>
          </a:bodyPr>
          <a:lstStyle/>
          <a:p>
            <a:r>
              <a:rPr lang="en-ZA" sz="2400" dirty="0" smtClean="0">
                <a:latin typeface="Trebuchet MS"/>
                <a:cs typeface="Trebuchet MS"/>
              </a:rPr>
              <a:t>The equation for this graph is </a:t>
            </a:r>
          </a:p>
          <a:p>
            <a:r>
              <a:rPr lang="en-ZA" sz="2400" dirty="0" smtClean="0">
                <a:latin typeface="Trebuchet MS"/>
                <a:cs typeface="Trebuchet MS"/>
              </a:rPr>
              <a:t>P = a + b Q</a:t>
            </a:r>
          </a:p>
          <a:p>
            <a:endParaRPr lang="en-ZA" sz="2400" dirty="0">
              <a:latin typeface="Trebuchet MS"/>
              <a:cs typeface="Trebuchet MS"/>
            </a:endParaRPr>
          </a:p>
          <a:p>
            <a:r>
              <a:rPr lang="en-ZA" sz="2400" dirty="0" smtClean="0">
                <a:latin typeface="Trebuchet MS"/>
                <a:cs typeface="Trebuchet MS"/>
              </a:rPr>
              <a:t>a is the intercept on the </a:t>
            </a:r>
          </a:p>
          <a:p>
            <a:r>
              <a:rPr lang="en-ZA" sz="2400" dirty="0" smtClean="0">
                <a:latin typeface="Trebuchet MS"/>
                <a:cs typeface="Trebuchet MS"/>
              </a:rPr>
              <a:t>Price or (y) axis  and b is the </a:t>
            </a:r>
          </a:p>
          <a:p>
            <a:r>
              <a:rPr lang="en-ZA" sz="2400" dirty="0" smtClean="0">
                <a:latin typeface="Trebuchet MS"/>
                <a:cs typeface="Trebuchet MS"/>
              </a:rPr>
              <a:t>gradient of the graph</a:t>
            </a:r>
          </a:p>
          <a:p>
            <a:endParaRPr lang="en-ZA" sz="2400" dirty="0"/>
          </a:p>
        </p:txBody>
      </p:sp>
      <p:grpSp>
        <p:nvGrpSpPr>
          <p:cNvPr id="23" name="Group 22"/>
          <p:cNvGrpSpPr/>
          <p:nvPr/>
        </p:nvGrpSpPr>
        <p:grpSpPr>
          <a:xfrm>
            <a:off x="109663" y="2671075"/>
            <a:ext cx="3817485" cy="3251784"/>
            <a:chOff x="109663" y="2671075"/>
            <a:chExt cx="3817485" cy="3251784"/>
          </a:xfrm>
        </p:grpSpPr>
        <p:grpSp>
          <p:nvGrpSpPr>
            <p:cNvPr id="18" name="Group 17"/>
            <p:cNvGrpSpPr/>
            <p:nvPr/>
          </p:nvGrpSpPr>
          <p:grpSpPr>
            <a:xfrm>
              <a:off x="109663" y="2671075"/>
              <a:ext cx="3817485" cy="3251784"/>
              <a:chOff x="5345" y="1844824"/>
              <a:chExt cx="6870911" cy="5851842"/>
            </a:xfrm>
          </p:grpSpPr>
          <p:cxnSp>
            <p:nvCxnSpPr>
              <p:cNvPr id="6" name="Straight Connector 5"/>
              <p:cNvCxnSpPr/>
              <p:nvPr/>
            </p:nvCxnSpPr>
            <p:spPr>
              <a:xfrm>
                <a:off x="1547664" y="1844824"/>
                <a:ext cx="0" cy="3960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578031" y="2042513"/>
                <a:ext cx="2867956" cy="3024210"/>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8707" y="3554618"/>
                <a:ext cx="25029" cy="2308732"/>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64118" y="3554618"/>
                <a:ext cx="1620179"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47664" y="5805264"/>
                <a:ext cx="532859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0800000" flipH="1" flipV="1">
                <a:off x="5345" y="1844826"/>
                <a:ext cx="1107905" cy="2412267"/>
              </a:xfrm>
              <a:prstGeom prst="rect">
                <a:avLst/>
              </a:prstGeom>
              <a:noFill/>
            </p:spPr>
            <p:txBody>
              <a:bodyPr vert="vert270" wrap="square" rtlCol="0">
                <a:spAutoFit/>
              </a:bodyPr>
              <a:lstStyle/>
              <a:p>
                <a:pPr algn="ctr"/>
                <a:r>
                  <a:rPr lang="en-ZA" sz="2800" b="1" dirty="0" smtClean="0">
                    <a:latin typeface="Trebuchet MS"/>
                    <a:cs typeface="Trebuchet MS"/>
                  </a:rPr>
                  <a:t>Price</a:t>
                </a:r>
                <a:endParaRPr lang="en-ZA" sz="2800" b="1" dirty="0">
                  <a:latin typeface="Trebuchet MS"/>
                  <a:cs typeface="Trebuchet MS"/>
                </a:endParaRPr>
              </a:p>
            </p:txBody>
          </p:sp>
          <p:sp>
            <p:nvSpPr>
              <p:cNvPr id="13" name="TextBox 12"/>
              <p:cNvSpPr txBox="1"/>
              <p:nvPr/>
            </p:nvSpPr>
            <p:spPr>
              <a:xfrm>
                <a:off x="2780824" y="6755090"/>
                <a:ext cx="3330325" cy="941576"/>
              </a:xfrm>
              <a:prstGeom prst="rect">
                <a:avLst/>
              </a:prstGeom>
              <a:noFill/>
            </p:spPr>
            <p:txBody>
              <a:bodyPr wrap="square" rtlCol="0">
                <a:spAutoFit/>
              </a:bodyPr>
              <a:lstStyle/>
              <a:p>
                <a:r>
                  <a:rPr lang="en-ZA" sz="2800" b="1" dirty="0" smtClean="0">
                    <a:latin typeface="Trebuchet MS"/>
                    <a:cs typeface="Trebuchet MS"/>
                  </a:rPr>
                  <a:t>Quantity</a:t>
                </a:r>
                <a:endParaRPr lang="en-ZA" sz="2800" b="1" dirty="0">
                  <a:latin typeface="Trebuchet MS"/>
                  <a:cs typeface="Trebuchet MS"/>
                </a:endParaRPr>
              </a:p>
            </p:txBody>
          </p:sp>
          <p:sp>
            <p:nvSpPr>
              <p:cNvPr id="14" name="TextBox 13"/>
              <p:cNvSpPr txBox="1"/>
              <p:nvPr/>
            </p:nvSpPr>
            <p:spPr>
              <a:xfrm>
                <a:off x="2827692" y="5941412"/>
                <a:ext cx="684075" cy="461666"/>
              </a:xfrm>
              <a:prstGeom prst="rect">
                <a:avLst/>
              </a:prstGeom>
              <a:noFill/>
            </p:spPr>
            <p:txBody>
              <a:bodyPr wrap="square" rtlCol="0">
                <a:spAutoFit/>
              </a:bodyPr>
              <a:lstStyle/>
              <a:p>
                <a:r>
                  <a:rPr lang="en-ZA" sz="2400" dirty="0" smtClean="0"/>
                  <a:t>Q</a:t>
                </a:r>
                <a:endParaRPr lang="en-ZA" sz="2400" dirty="0"/>
              </a:p>
            </p:txBody>
          </p:sp>
          <p:sp>
            <p:nvSpPr>
              <p:cNvPr id="17" name="TextBox 16"/>
              <p:cNvSpPr txBox="1"/>
              <p:nvPr/>
            </p:nvSpPr>
            <p:spPr>
              <a:xfrm>
                <a:off x="726739" y="3166104"/>
                <a:ext cx="773024" cy="830803"/>
              </a:xfrm>
              <a:prstGeom prst="rect">
                <a:avLst/>
              </a:prstGeom>
              <a:noFill/>
            </p:spPr>
            <p:txBody>
              <a:bodyPr wrap="square" rtlCol="0">
                <a:spAutoFit/>
              </a:bodyPr>
              <a:lstStyle/>
              <a:p>
                <a:r>
                  <a:rPr lang="en-ZA" sz="2400" dirty="0" smtClean="0"/>
                  <a:t>P</a:t>
                </a:r>
                <a:endParaRPr lang="en-ZA" dirty="0"/>
              </a:p>
            </p:txBody>
          </p:sp>
        </p:grpSp>
        <p:sp>
          <p:nvSpPr>
            <p:cNvPr id="22" name="TextBox 21"/>
            <p:cNvSpPr txBox="1"/>
            <p:nvPr/>
          </p:nvSpPr>
          <p:spPr>
            <a:xfrm>
              <a:off x="664994" y="4259971"/>
              <a:ext cx="440085" cy="369332"/>
            </a:xfrm>
            <a:prstGeom prst="rect">
              <a:avLst/>
            </a:prstGeom>
            <a:noFill/>
          </p:spPr>
          <p:txBody>
            <a:bodyPr wrap="square" rtlCol="0">
              <a:spAutoFit/>
            </a:bodyPr>
            <a:lstStyle/>
            <a:p>
              <a:r>
                <a:rPr lang="en-ZA" dirty="0" smtClean="0"/>
                <a:t>a</a:t>
              </a:r>
              <a:endParaRPr lang="en-ZA" dirty="0"/>
            </a:p>
          </p:txBody>
        </p:sp>
      </p:grpSp>
    </p:spTree>
    <p:extLst>
      <p:ext uri="{BB962C8B-B14F-4D97-AF65-F5344CB8AC3E}">
        <p14:creationId xmlns:p14="http://schemas.microsoft.com/office/powerpoint/2010/main" val="2119877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rebuchet MS"/>
                <a:cs typeface="Trebuchet MS"/>
              </a:rPr>
              <a:t>Factors other than the price of a good or service that change (shift) the demand schedule, causing consumers to buy more or less at every price. </a:t>
            </a:r>
          </a:p>
        </p:txBody>
      </p:sp>
      <p:sp>
        <p:nvSpPr>
          <p:cNvPr id="3" name="Slide Number Placeholder 2"/>
          <p:cNvSpPr>
            <a:spLocks noGrp="1"/>
          </p:cNvSpPr>
          <p:nvPr>
            <p:ph type="sldNum" sz="quarter" idx="12"/>
          </p:nvPr>
        </p:nvSpPr>
        <p:spPr/>
        <p:txBody>
          <a:bodyPr/>
          <a:lstStyle/>
          <a:p>
            <a:fld id="{F39BCB15-7EB2-4455-8761-78A343AD50C9}" type="slidenum">
              <a:rPr lang="en-ZA" smtClean="0"/>
              <a:pPr/>
              <a:t>4</a:t>
            </a:fld>
            <a:endParaRPr lang="en-ZA"/>
          </a:p>
        </p:txBody>
      </p:sp>
      <p:sp>
        <p:nvSpPr>
          <p:cNvPr id="4" name="Title 3"/>
          <p:cNvSpPr>
            <a:spLocks noGrp="1"/>
          </p:cNvSpPr>
          <p:nvPr>
            <p:ph type="title"/>
          </p:nvPr>
        </p:nvSpPr>
        <p:spPr/>
        <p:txBody>
          <a:bodyPr/>
          <a:lstStyle/>
          <a:p>
            <a:r>
              <a:rPr lang="en-US" dirty="0" smtClean="0">
                <a:latin typeface="Trebuchet MS"/>
                <a:cs typeface="Trebuchet MS"/>
              </a:rPr>
              <a:t>Determinants of Demand</a:t>
            </a:r>
            <a:endParaRPr lang="en-US" dirty="0">
              <a:latin typeface="Trebuchet MS"/>
              <a:cs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836712"/>
            <a:ext cx="8496944" cy="4680520"/>
          </a:xfrm>
        </p:spPr>
        <p:txBody>
          <a:bodyPr>
            <a:normAutofit fontScale="92500"/>
          </a:bodyPr>
          <a:lstStyle/>
          <a:p>
            <a:pPr>
              <a:buFont typeface="Arial" panose="020B0604020202020204" pitchFamily="34" charset="0"/>
              <a:buChar char="•"/>
            </a:pPr>
            <a:r>
              <a:rPr lang="en-ZA" b="1" dirty="0" smtClean="0">
                <a:latin typeface="Trebuchet MS"/>
                <a:cs typeface="Trebuchet MS"/>
              </a:rPr>
              <a:t>Change in income</a:t>
            </a:r>
            <a:r>
              <a:rPr lang="en-ZA" dirty="0" smtClean="0">
                <a:latin typeface="Trebuchet MS"/>
                <a:cs typeface="Trebuchet MS"/>
              </a:rPr>
              <a:t>:  With a higher income (lower income) consumers are willing and able to buy more (less) of a product</a:t>
            </a:r>
            <a:r>
              <a:rPr lang="en-ZA" dirty="0">
                <a:latin typeface="Trebuchet MS"/>
                <a:cs typeface="Trebuchet MS"/>
              </a:rPr>
              <a:t> </a:t>
            </a:r>
            <a:r>
              <a:rPr lang="en-ZA" dirty="0" smtClean="0">
                <a:latin typeface="Trebuchet MS"/>
                <a:cs typeface="Trebuchet MS"/>
              </a:rPr>
              <a:t>at every price.  </a:t>
            </a:r>
          </a:p>
          <a:p>
            <a:pPr>
              <a:buFont typeface="Arial" panose="020B0604020202020204" pitchFamily="34" charset="0"/>
              <a:buChar char="•"/>
            </a:pPr>
            <a:endParaRPr lang="en-ZA" b="1" dirty="0" smtClean="0"/>
          </a:p>
          <a:p>
            <a:pPr>
              <a:buFont typeface="Arial" panose="020B0604020202020204" pitchFamily="34" charset="0"/>
              <a:buChar char="•"/>
            </a:pPr>
            <a:r>
              <a:rPr lang="en-ZA" b="1" dirty="0" smtClean="0">
                <a:latin typeface="Trebuchet MS"/>
                <a:cs typeface="Trebuchet MS"/>
              </a:rPr>
              <a:t>Change in tastes or preferences</a:t>
            </a:r>
            <a:r>
              <a:rPr lang="en-ZA" dirty="0" smtClean="0">
                <a:latin typeface="Trebuchet MS"/>
                <a:cs typeface="Trebuchet MS"/>
              </a:rPr>
              <a:t>: If a study reveals that cookies are nutritious, the demand for cookies probably would increase.  If a study found </a:t>
            </a:r>
            <a:r>
              <a:rPr lang="en-ZA" dirty="0" smtClean="0">
                <a:latin typeface="Trebuchet MS"/>
                <a:cs typeface="Trebuchet MS"/>
              </a:rPr>
              <a:t>cookies </a:t>
            </a:r>
            <a:r>
              <a:rPr lang="en-ZA" dirty="0" smtClean="0">
                <a:latin typeface="Trebuchet MS"/>
                <a:cs typeface="Trebuchet MS"/>
              </a:rPr>
              <a:t>are harmful, the demand for cookies would probably </a:t>
            </a:r>
            <a:r>
              <a:rPr lang="en-ZA" dirty="0" smtClean="0">
                <a:latin typeface="Trebuchet MS"/>
                <a:cs typeface="Trebuchet MS"/>
              </a:rPr>
              <a:t>decrease.  </a:t>
            </a:r>
          </a:p>
          <a:p>
            <a:pPr>
              <a:buFont typeface="Arial" panose="020B0604020202020204" pitchFamily="34" charset="0"/>
              <a:buChar char="•"/>
            </a:pPr>
            <a:endParaRPr lang="en-ZA" dirty="0">
              <a:latin typeface="Trebuchet MS"/>
              <a:cs typeface="Trebuchet MS"/>
            </a:endParaRPr>
          </a:p>
          <a:p>
            <a:pPr>
              <a:buFont typeface="Arial" panose="020B0604020202020204" pitchFamily="34" charset="0"/>
              <a:buChar char="•"/>
            </a:pPr>
            <a:r>
              <a:rPr lang="en-ZA" dirty="0" smtClean="0">
                <a:latin typeface="Trebuchet MS"/>
                <a:cs typeface="Trebuchet MS"/>
              </a:rPr>
              <a:t>The number of consumers in the market is a demand.</a:t>
            </a:r>
            <a:endParaRPr lang="en-ZA" sz="2400" dirty="0">
              <a:latin typeface="Trebuchet MS"/>
              <a:cs typeface="Trebuchet MS"/>
            </a:endParaRPr>
          </a:p>
        </p:txBody>
      </p:sp>
      <p:sp>
        <p:nvSpPr>
          <p:cNvPr id="3" name="Slide Number Placeholder 2"/>
          <p:cNvSpPr>
            <a:spLocks noGrp="1"/>
          </p:cNvSpPr>
          <p:nvPr>
            <p:ph type="sldNum" sz="quarter" idx="12"/>
          </p:nvPr>
        </p:nvSpPr>
        <p:spPr/>
        <p:txBody>
          <a:bodyPr/>
          <a:lstStyle/>
          <a:p>
            <a:fld id="{F39BCB15-7EB2-4455-8761-78A343AD50C9}" type="slidenum">
              <a:rPr lang="en-ZA" smtClean="0"/>
              <a:pPr/>
              <a:t>5</a:t>
            </a:fld>
            <a:endParaRPr lang="en-ZA"/>
          </a:p>
        </p:txBody>
      </p:sp>
      <p:sp>
        <p:nvSpPr>
          <p:cNvPr id="4" name="Title 3"/>
          <p:cNvSpPr>
            <a:spLocks noGrp="1"/>
          </p:cNvSpPr>
          <p:nvPr>
            <p:ph type="title"/>
          </p:nvPr>
        </p:nvSpPr>
        <p:spPr>
          <a:xfrm>
            <a:off x="467544" y="-6905"/>
            <a:ext cx="8229600" cy="868958"/>
          </a:xfrm>
        </p:spPr>
        <p:txBody>
          <a:bodyPr/>
          <a:lstStyle/>
          <a:p>
            <a:pPr algn="ctr"/>
            <a:r>
              <a:rPr lang="en-ZA" dirty="0" smtClean="0">
                <a:latin typeface="Trebuchet MS"/>
                <a:cs typeface="Trebuchet MS"/>
              </a:rPr>
              <a:t>Determinants of Demand</a:t>
            </a:r>
            <a:endParaRPr lang="en-ZA" dirty="0">
              <a:latin typeface="Trebuchet MS"/>
              <a:cs typeface="Trebuchet MS"/>
            </a:endParaRPr>
          </a:p>
        </p:txBody>
      </p:sp>
    </p:spTree>
    <p:extLst>
      <p:ext uri="{BB962C8B-B14F-4D97-AF65-F5344CB8AC3E}">
        <p14:creationId xmlns:p14="http://schemas.microsoft.com/office/powerpoint/2010/main" val="270513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latin typeface="Trebuchet MS"/>
                <a:cs typeface="Trebuchet MS"/>
              </a:rPr>
              <a:t>Change in the price of complementary goods. If the price of hot chocolate increases, people will drink less hot chocolate and may buy fewer cookies to eat with hot chocolate. As a result, the demand for cookies decreases. If the price of hot chocolate decreases, people will drink more hot chocolate and will buy more cookies to eat with hot chocolate, so the demand for cookies will increase</a:t>
            </a:r>
            <a:r>
              <a:rPr lang="en-US" dirty="0" smtClean="0">
                <a:latin typeface="Trebuchet MS"/>
                <a:cs typeface="Trebuchet MS"/>
              </a:rPr>
              <a:t>.</a:t>
            </a:r>
          </a:p>
          <a:p>
            <a:endParaRPr lang="en-US" dirty="0" smtClean="0">
              <a:latin typeface="Trebuchet MS"/>
              <a:cs typeface="Trebuchet MS"/>
            </a:endParaRPr>
          </a:p>
          <a:p>
            <a:r>
              <a:rPr lang="en-US" dirty="0" smtClean="0">
                <a:latin typeface="Trebuchet MS"/>
                <a:cs typeface="Trebuchet MS"/>
              </a:rPr>
              <a:t>Change </a:t>
            </a:r>
            <a:r>
              <a:rPr lang="en-US" dirty="0">
                <a:latin typeface="Trebuchet MS"/>
                <a:cs typeface="Trebuchet MS"/>
              </a:rPr>
              <a:t>in the price of substitute goods. If the price of eggs goes up, consumers may substitute cereal for breakfast. As a result the demand for cereal will increase. If the price of eggs decreases, please may eat less cereal. As a result the demand for cereal decreases.</a:t>
            </a:r>
            <a:endParaRPr lang="en-US" dirty="0">
              <a:latin typeface="Trebuchet MS"/>
              <a:cs typeface="Trebuchet MS"/>
            </a:endParaRPr>
          </a:p>
        </p:txBody>
      </p:sp>
      <p:sp>
        <p:nvSpPr>
          <p:cNvPr id="3" name="Slide Number Placeholder 2"/>
          <p:cNvSpPr>
            <a:spLocks noGrp="1"/>
          </p:cNvSpPr>
          <p:nvPr>
            <p:ph type="sldNum" sz="quarter" idx="12"/>
          </p:nvPr>
        </p:nvSpPr>
        <p:spPr/>
        <p:txBody>
          <a:bodyPr/>
          <a:lstStyle/>
          <a:p>
            <a:fld id="{F39BCB15-7EB2-4455-8761-78A343AD50C9}" type="slidenum">
              <a:rPr lang="en-ZA" smtClean="0"/>
              <a:pPr/>
              <a:t>6</a:t>
            </a:fld>
            <a:endParaRPr lang="en-ZA"/>
          </a:p>
        </p:txBody>
      </p:sp>
      <p:sp>
        <p:nvSpPr>
          <p:cNvPr id="4" name="Title 3"/>
          <p:cNvSpPr>
            <a:spLocks noGrp="1"/>
          </p:cNvSpPr>
          <p:nvPr>
            <p:ph type="title"/>
          </p:nvPr>
        </p:nvSpPr>
        <p:spPr/>
        <p:txBody>
          <a:bodyPr/>
          <a:lstStyle/>
          <a:p>
            <a:r>
              <a:rPr lang="en-US" dirty="0" smtClean="0">
                <a:latin typeface="Trebuchet MS"/>
                <a:cs typeface="Trebuchet MS"/>
              </a:rPr>
              <a:t>Determinants of Demand</a:t>
            </a:r>
            <a:endParaRPr lang="en-US" dirty="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rebuchet MS"/>
                <a:cs typeface="Trebuchet MS"/>
              </a:rPr>
              <a:t>Factors other than the price of a good or service that change (shift) the supply schedule, causing producers to supply more or less at every price</a:t>
            </a:r>
            <a:r>
              <a:rPr lang="en-US" dirty="0" smtClean="0">
                <a:latin typeface="Trebuchet MS"/>
                <a:cs typeface="Trebuchet MS"/>
              </a:rPr>
              <a:t>.</a:t>
            </a:r>
          </a:p>
          <a:p>
            <a:endParaRPr lang="en-US" dirty="0">
              <a:latin typeface="Trebuchet MS"/>
              <a:cs typeface="Trebuchet MS"/>
            </a:endParaRPr>
          </a:p>
          <a:p>
            <a:endParaRPr lang="en-US" dirty="0">
              <a:latin typeface="Trebuchet MS"/>
              <a:cs typeface="Trebuchet MS"/>
            </a:endParaRPr>
          </a:p>
        </p:txBody>
      </p:sp>
      <p:sp>
        <p:nvSpPr>
          <p:cNvPr id="3" name="Slide Number Placeholder 2"/>
          <p:cNvSpPr>
            <a:spLocks noGrp="1"/>
          </p:cNvSpPr>
          <p:nvPr>
            <p:ph type="sldNum" sz="quarter" idx="12"/>
          </p:nvPr>
        </p:nvSpPr>
        <p:spPr/>
        <p:txBody>
          <a:bodyPr/>
          <a:lstStyle/>
          <a:p>
            <a:fld id="{F39BCB15-7EB2-4455-8761-78A343AD50C9}" type="slidenum">
              <a:rPr lang="en-ZA" smtClean="0"/>
              <a:pPr/>
              <a:t>7</a:t>
            </a:fld>
            <a:endParaRPr lang="en-ZA"/>
          </a:p>
        </p:txBody>
      </p:sp>
      <p:sp>
        <p:nvSpPr>
          <p:cNvPr id="4" name="Title 3"/>
          <p:cNvSpPr>
            <a:spLocks noGrp="1"/>
          </p:cNvSpPr>
          <p:nvPr>
            <p:ph type="title"/>
          </p:nvPr>
        </p:nvSpPr>
        <p:spPr/>
        <p:txBody>
          <a:bodyPr/>
          <a:lstStyle/>
          <a:p>
            <a:r>
              <a:rPr lang="en-US" dirty="0" smtClean="0">
                <a:latin typeface="Trebuchet MS"/>
                <a:cs typeface="Trebuchet MS"/>
              </a:rPr>
              <a:t>Determinants of Supply</a:t>
            </a:r>
            <a:endParaRPr lang="en-US" dirty="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rebuchet MS"/>
                <a:cs typeface="Trebuchet MS"/>
              </a:rPr>
              <a:t>Greater the number of sellers, greater will be the quantity of a product or service supplied in a market and vice versa. Thus increase in number of sellers will increase supply and shift the supply curve rightwards whereas decrease in number of sellers will decrease the supply and shift the supply curve leftwards. For example, when more firms enter an industry, the number of sellers increases thus increasing the supply.</a:t>
            </a:r>
          </a:p>
        </p:txBody>
      </p:sp>
      <p:sp>
        <p:nvSpPr>
          <p:cNvPr id="3" name="Slide Number Placeholder 2"/>
          <p:cNvSpPr>
            <a:spLocks noGrp="1"/>
          </p:cNvSpPr>
          <p:nvPr>
            <p:ph type="sldNum" sz="quarter" idx="12"/>
          </p:nvPr>
        </p:nvSpPr>
        <p:spPr/>
        <p:txBody>
          <a:bodyPr/>
          <a:lstStyle/>
          <a:p>
            <a:fld id="{F39BCB15-7EB2-4455-8761-78A343AD50C9}" type="slidenum">
              <a:rPr lang="en-ZA" smtClean="0"/>
              <a:pPr/>
              <a:t>8</a:t>
            </a:fld>
            <a:endParaRPr lang="en-ZA"/>
          </a:p>
        </p:txBody>
      </p:sp>
      <p:sp>
        <p:nvSpPr>
          <p:cNvPr id="4" name="Title 3"/>
          <p:cNvSpPr>
            <a:spLocks noGrp="1"/>
          </p:cNvSpPr>
          <p:nvPr>
            <p:ph type="title"/>
          </p:nvPr>
        </p:nvSpPr>
        <p:spPr/>
        <p:txBody>
          <a:bodyPr/>
          <a:lstStyle/>
          <a:p>
            <a:r>
              <a:rPr lang="en-US" dirty="0" smtClean="0">
                <a:latin typeface="Trebuchet MS"/>
                <a:cs typeface="Trebuchet MS"/>
              </a:rPr>
              <a:t>Determinants of Supply</a:t>
            </a:r>
            <a:endParaRPr lang="en-US" dirty="0">
              <a:latin typeface="Trebuchet MS"/>
              <a:cs typeface="Trebuchet MS"/>
            </a:endParaRPr>
          </a:p>
        </p:txBody>
      </p:sp>
      <p:sp>
        <p:nvSpPr>
          <p:cNvPr id="5" name="TextBox 4"/>
          <p:cNvSpPr txBox="1"/>
          <p:nvPr/>
        </p:nvSpPr>
        <p:spPr>
          <a:xfrm>
            <a:off x="6695728" y="6599207"/>
            <a:ext cx="2448272" cy="246221"/>
          </a:xfrm>
          <a:prstGeom prst="rect">
            <a:avLst/>
          </a:prstGeom>
          <a:noFill/>
        </p:spPr>
        <p:txBody>
          <a:bodyPr wrap="square" rtlCol="0">
            <a:spAutoFit/>
          </a:bodyPr>
          <a:lstStyle/>
          <a:p>
            <a:r>
              <a:rPr lang="en-US" sz="1000" dirty="0" err="1" smtClean="0">
                <a:latin typeface="Trebuchet MS"/>
                <a:cs typeface="Trebuchet MS"/>
              </a:rPr>
              <a:t>Termsexplained.com</a:t>
            </a:r>
            <a:endParaRPr lang="en-US" sz="1000" dirty="0">
              <a:latin typeface="Trebuchet MS"/>
              <a:cs typeface="Trebuchet MS"/>
            </a:endParaRPr>
          </a:p>
        </p:txBody>
      </p:sp>
    </p:spTree>
    <p:extLst>
      <p:ext uri="{BB962C8B-B14F-4D97-AF65-F5344CB8AC3E}">
        <p14:creationId xmlns:p14="http://schemas.microsoft.com/office/powerpoint/2010/main" val="5004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ZA" sz="4400" dirty="0" smtClean="0">
                <a:latin typeface="Trebuchet MS"/>
                <a:cs typeface="Trebuchet MS"/>
              </a:rPr>
              <a:t>A newly released study shows that battery-operated toys harm a child's development.</a:t>
            </a:r>
          </a:p>
          <a:p>
            <a:pPr marL="0" indent="0">
              <a:buNone/>
            </a:pPr>
            <a:endParaRPr lang="en-ZA" sz="4400" dirty="0" smtClean="0">
              <a:solidFill>
                <a:srgbClr val="002060"/>
              </a:solidFill>
            </a:endParaRPr>
          </a:p>
          <a:p>
            <a:pPr marL="0" indent="0">
              <a:buNone/>
            </a:pPr>
            <a:r>
              <a:rPr lang="en-ZA" sz="4400" dirty="0" smtClean="0">
                <a:solidFill>
                  <a:srgbClr val="002060"/>
                </a:solidFill>
                <a:latin typeface="Trebuchet MS"/>
                <a:cs typeface="Trebuchet MS"/>
              </a:rPr>
              <a:t>How will this affect the market </a:t>
            </a:r>
            <a:r>
              <a:rPr lang="en-ZA" sz="4400" dirty="0" smtClean="0">
                <a:solidFill>
                  <a:srgbClr val="002060"/>
                </a:solidFill>
                <a:latin typeface="Trebuchet MS"/>
                <a:cs typeface="Trebuchet MS"/>
              </a:rPr>
              <a:t>for </a:t>
            </a:r>
            <a:r>
              <a:rPr lang="en-ZA" sz="4400" dirty="0" smtClean="0">
                <a:solidFill>
                  <a:srgbClr val="002060"/>
                </a:solidFill>
                <a:latin typeface="Trebuchet MS"/>
                <a:cs typeface="Trebuchet MS"/>
              </a:rPr>
              <a:t>battery-operated toys?</a:t>
            </a:r>
            <a:endParaRPr lang="en-ZA" sz="4400" dirty="0">
              <a:solidFill>
                <a:srgbClr val="002060"/>
              </a:solidFill>
              <a:latin typeface="Trebuchet MS"/>
              <a:cs typeface="Trebuchet MS"/>
            </a:endParaRPr>
          </a:p>
        </p:txBody>
      </p:sp>
      <p:sp>
        <p:nvSpPr>
          <p:cNvPr id="4" name="Slide Number Placeholder 3"/>
          <p:cNvSpPr>
            <a:spLocks noGrp="1"/>
          </p:cNvSpPr>
          <p:nvPr>
            <p:ph type="sldNum" sz="quarter" idx="12"/>
          </p:nvPr>
        </p:nvSpPr>
        <p:spPr/>
        <p:txBody>
          <a:bodyPr/>
          <a:lstStyle/>
          <a:p>
            <a:fld id="{F39BCB15-7EB2-4455-8761-78A343AD50C9}" type="slidenum">
              <a:rPr lang="en-ZA" smtClean="0"/>
              <a:pPr/>
              <a:t>9</a:t>
            </a:fld>
            <a:endParaRPr lang="en-ZA"/>
          </a:p>
        </p:txBody>
      </p:sp>
      <p:sp>
        <p:nvSpPr>
          <p:cNvPr id="2" name="Title 1"/>
          <p:cNvSpPr>
            <a:spLocks noGrp="1"/>
          </p:cNvSpPr>
          <p:nvPr>
            <p:ph type="title"/>
          </p:nvPr>
        </p:nvSpPr>
        <p:spPr/>
        <p:txBody>
          <a:bodyPr/>
          <a:lstStyle/>
          <a:p>
            <a:pPr algn="ctr"/>
            <a:r>
              <a:rPr lang="en-ZA" dirty="0" smtClean="0">
                <a:latin typeface="Trebuchet MS"/>
                <a:cs typeface="Trebuchet MS"/>
              </a:rPr>
              <a:t>Question 1</a:t>
            </a:r>
            <a:endParaRPr lang="en-ZA" dirty="0">
              <a:latin typeface="Trebuchet MS"/>
              <a:cs typeface="Trebuchet MS"/>
            </a:endParaRPr>
          </a:p>
        </p:txBody>
      </p:sp>
    </p:spTree>
    <p:extLst>
      <p:ext uri="{BB962C8B-B14F-4D97-AF65-F5344CB8AC3E}">
        <p14:creationId xmlns:p14="http://schemas.microsoft.com/office/powerpoint/2010/main" val="235982989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948</TotalTime>
  <Words>675</Words>
  <Application>Microsoft Macintosh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Supply and Demand </vt:lpstr>
      <vt:lpstr>Demand Curve</vt:lpstr>
      <vt:lpstr>Supply Curve</vt:lpstr>
      <vt:lpstr>Determinants of Demand</vt:lpstr>
      <vt:lpstr>Determinants of Demand</vt:lpstr>
      <vt:lpstr>Determinants of Demand</vt:lpstr>
      <vt:lpstr>Determinants of Supply</vt:lpstr>
      <vt:lpstr>Determinants of Supply</vt:lpstr>
      <vt:lpstr>Question 1</vt:lpstr>
      <vt:lpstr>Question 2</vt:lpstr>
      <vt:lpstr>Question 3</vt:lpstr>
      <vt:lpstr>Question 4 </vt:lpstr>
      <vt:lpstr>Question 5</vt:lpstr>
    </vt:vector>
  </TitlesOfParts>
  <Company>UFS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 Graphs</dc:title>
  <dc:creator>uvp</dc:creator>
  <cp:lastModifiedBy>Spencer Morrissey</cp:lastModifiedBy>
  <cp:revision>64</cp:revision>
  <cp:lastPrinted>2014-07-18T07:49:53Z</cp:lastPrinted>
  <dcterms:created xsi:type="dcterms:W3CDTF">2014-02-20T14:21:35Z</dcterms:created>
  <dcterms:modified xsi:type="dcterms:W3CDTF">2015-03-11T15:39:18Z</dcterms:modified>
</cp:coreProperties>
</file>