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6" r:id="rId5"/>
    <p:sldId id="264" r:id="rId6"/>
    <p:sldId id="268" r:id="rId7"/>
    <p:sldId id="269" r:id="rId8"/>
    <p:sldId id="271" r:id="rId9"/>
    <p:sldId id="270"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8"/>
    <a:srgbClr val="7A9900"/>
    <a:srgbClr val="8BAF00"/>
    <a:srgbClr val="C7C6F8"/>
    <a:srgbClr val="004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008"/>
    <p:restoredTop sz="74387"/>
  </p:normalViewPr>
  <p:slideViewPr>
    <p:cSldViewPr>
      <p:cViewPr varScale="1">
        <p:scale>
          <a:sx n="83" d="100"/>
          <a:sy n="83" d="100"/>
        </p:scale>
        <p:origin x="2298"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2011</c:v>
                </c:pt>
              </c:strCache>
            </c:strRef>
          </c:tx>
          <c:spPr>
            <a:solidFill>
              <a:schemeClr val="accent1"/>
            </a:solidFill>
            <a:ln>
              <a:noFill/>
            </a:ln>
            <a:effectLst/>
          </c:spPr>
          <c:invertIfNegative val="0"/>
          <c:cat>
            <c:strRef>
              <c:f>Sheet1!$A$2:$A$5</c:f>
              <c:strCache>
                <c:ptCount val="1"/>
                <c:pt idx="0">
                  <c:v>Category 1</c:v>
                </c:pt>
              </c:strCache>
            </c:strRef>
          </c:cat>
          <c:val>
            <c:numRef>
              <c:f>Sheet1!$B$2:$B$5</c:f>
              <c:numCache>
                <c:formatCode>General</c:formatCode>
                <c:ptCount val="4"/>
                <c:pt idx="0">
                  <c:v>135</c:v>
                </c:pt>
              </c:numCache>
            </c:numRef>
          </c:val>
          <c:extLst xmlns:c16r2="http://schemas.microsoft.com/office/drawing/2015/06/chart">
            <c:ext xmlns:c16="http://schemas.microsoft.com/office/drawing/2014/chart" uri="{C3380CC4-5D6E-409C-BE32-E72D297353CC}">
              <c16:uniqueId val="{00000000-3BBD-7147-A42D-B261981F19F3}"/>
            </c:ext>
          </c:extLst>
        </c:ser>
        <c:ser>
          <c:idx val="1"/>
          <c:order val="1"/>
          <c:tx>
            <c:strRef>
              <c:f>Sheet1!$C$1</c:f>
              <c:strCache>
                <c:ptCount val="1"/>
                <c:pt idx="0">
                  <c:v>2013</c:v>
                </c:pt>
              </c:strCache>
            </c:strRef>
          </c:tx>
          <c:spPr>
            <a:solidFill>
              <a:schemeClr val="accent2"/>
            </a:solidFill>
            <a:ln>
              <a:noFill/>
            </a:ln>
            <a:effectLst/>
          </c:spPr>
          <c:invertIfNegative val="0"/>
          <c:cat>
            <c:strRef>
              <c:f>Sheet1!$A$2:$A$5</c:f>
              <c:strCache>
                <c:ptCount val="1"/>
                <c:pt idx="0">
                  <c:v>Category 1</c:v>
                </c:pt>
              </c:strCache>
            </c:strRef>
          </c:cat>
          <c:val>
            <c:numRef>
              <c:f>Sheet1!$C$2:$C$5</c:f>
              <c:numCache>
                <c:formatCode>General</c:formatCode>
                <c:ptCount val="4"/>
                <c:pt idx="0">
                  <c:v>531</c:v>
                </c:pt>
              </c:numCache>
            </c:numRef>
          </c:val>
          <c:extLst xmlns:c16r2="http://schemas.microsoft.com/office/drawing/2015/06/chart">
            <c:ext xmlns:c16="http://schemas.microsoft.com/office/drawing/2014/chart" uri="{C3380CC4-5D6E-409C-BE32-E72D297353CC}">
              <c16:uniqueId val="{00000001-3BBD-7147-A42D-B261981F19F3}"/>
            </c:ext>
          </c:extLst>
        </c:ser>
        <c:ser>
          <c:idx val="2"/>
          <c:order val="2"/>
          <c:tx>
            <c:strRef>
              <c:f>Sheet1!$D$1</c:f>
              <c:strCache>
                <c:ptCount val="1"/>
                <c:pt idx="0">
                  <c:v>2017</c:v>
                </c:pt>
              </c:strCache>
            </c:strRef>
          </c:tx>
          <c:spPr>
            <a:solidFill>
              <a:schemeClr val="accent3"/>
            </a:solidFill>
            <a:ln>
              <a:noFill/>
            </a:ln>
            <a:effectLst/>
          </c:spPr>
          <c:invertIfNegative val="0"/>
          <c:cat>
            <c:strRef>
              <c:f>Sheet1!$A$2:$A$5</c:f>
              <c:strCache>
                <c:ptCount val="1"/>
                <c:pt idx="0">
                  <c:v>Category 1</c:v>
                </c:pt>
              </c:strCache>
            </c:strRef>
          </c:cat>
          <c:val>
            <c:numRef>
              <c:f>Sheet1!$D$2:$D$5</c:f>
              <c:numCache>
                <c:formatCode>General</c:formatCode>
                <c:ptCount val="4"/>
                <c:pt idx="0">
                  <c:v>567</c:v>
                </c:pt>
              </c:numCache>
            </c:numRef>
          </c:val>
          <c:extLst xmlns:c16r2="http://schemas.microsoft.com/office/drawing/2015/06/chart">
            <c:ext xmlns:c16="http://schemas.microsoft.com/office/drawing/2014/chart" uri="{C3380CC4-5D6E-409C-BE32-E72D297353CC}">
              <c16:uniqueId val="{00000002-3BBD-7147-A42D-B261981F19F3}"/>
            </c:ext>
          </c:extLst>
        </c:ser>
        <c:dLbls>
          <c:showLegendKey val="0"/>
          <c:showVal val="0"/>
          <c:showCatName val="0"/>
          <c:showSerName val="0"/>
          <c:showPercent val="0"/>
          <c:showBubbleSize val="0"/>
        </c:dLbls>
        <c:gapWidth val="300"/>
        <c:axId val="-1497077168"/>
        <c:axId val="-1497080976"/>
      </c:barChart>
      <c:catAx>
        <c:axId val="-1497077168"/>
        <c:scaling>
          <c:orientation val="minMax"/>
        </c:scaling>
        <c:delete val="1"/>
        <c:axPos val="b"/>
        <c:numFmt formatCode="General" sourceLinked="1"/>
        <c:majorTickMark val="none"/>
        <c:minorTickMark val="none"/>
        <c:tickLblPos val="nextTo"/>
        <c:crossAx val="-1497080976"/>
        <c:crosses val="autoZero"/>
        <c:auto val="1"/>
        <c:lblAlgn val="ctr"/>
        <c:lblOffset val="100"/>
        <c:noMultiLvlLbl val="0"/>
      </c:catAx>
      <c:valAx>
        <c:axId val="-1497080976"/>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97077168"/>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Series 1</c:v>
                </c:pt>
              </c:strCache>
            </c:strRef>
          </c:tx>
          <c:spPr>
            <a:ln w="28575" cap="rnd">
              <a:solidFill>
                <a:schemeClr val="accent1"/>
              </a:solidFill>
              <a:round/>
            </a:ln>
            <a:effectLst/>
          </c:spPr>
          <c:marker>
            <c:symbol val="none"/>
          </c:marker>
          <c:cat>
            <c:numRef>
              <c:f>Sheet1!$A$4:$A$7</c:f>
              <c:numCache>
                <c:formatCode>General</c:formatCode>
                <c:ptCount val="4"/>
              </c:numCache>
            </c:numRef>
          </c:cat>
          <c:val>
            <c:numRef>
              <c:f>Sheet1!$B$4:$B$7</c:f>
              <c:numCache>
                <c:formatCode>General</c:formatCode>
                <c:ptCount val="4"/>
              </c:numCache>
            </c:numRef>
          </c:val>
          <c:smooth val="0"/>
          <c:extLst xmlns:c16r2="http://schemas.microsoft.com/office/drawing/2015/06/chart">
            <c:ext xmlns:c16="http://schemas.microsoft.com/office/drawing/2014/chart" uri="{C3380CC4-5D6E-409C-BE32-E72D297353CC}">
              <c16:uniqueId val="{00000000-574D-894B-AB77-24E4503964C5}"/>
            </c:ext>
          </c:extLst>
        </c:ser>
        <c:ser>
          <c:idx val="1"/>
          <c:order val="1"/>
          <c:tx>
            <c:strRef>
              <c:f>Sheet1!$C$1</c:f>
              <c:strCache>
                <c:ptCount val="1"/>
                <c:pt idx="0">
                  <c:v>Series 2</c:v>
                </c:pt>
              </c:strCache>
            </c:strRef>
          </c:tx>
          <c:spPr>
            <a:ln w="28575" cap="rnd">
              <a:solidFill>
                <a:schemeClr val="accent2"/>
              </a:solidFill>
              <a:round/>
            </a:ln>
            <a:effectLst/>
          </c:spPr>
          <c:marker>
            <c:symbol val="none"/>
          </c:marker>
          <c:cat>
            <c:numRef>
              <c:f>Sheet1!$A$4:$A$7</c:f>
              <c:numCache>
                <c:formatCode>General</c:formatCode>
                <c:ptCount val="4"/>
              </c:numCache>
            </c:numRef>
          </c:cat>
          <c:val>
            <c:numRef>
              <c:f>Sheet1!$C$4:$C$7</c:f>
              <c:numCache>
                <c:formatCode>General</c:formatCode>
                <c:ptCount val="4"/>
              </c:numCache>
            </c:numRef>
          </c:val>
          <c:smooth val="0"/>
          <c:extLst xmlns:c16r2="http://schemas.microsoft.com/office/drawing/2015/06/chart">
            <c:ext xmlns:c16="http://schemas.microsoft.com/office/drawing/2014/chart" uri="{C3380CC4-5D6E-409C-BE32-E72D297353CC}">
              <c16:uniqueId val="{00000001-574D-894B-AB77-24E4503964C5}"/>
            </c:ext>
          </c:extLst>
        </c:ser>
        <c:ser>
          <c:idx val="2"/>
          <c:order val="2"/>
          <c:tx>
            <c:strRef>
              <c:f>Sheet1!$D$1</c:f>
              <c:strCache>
                <c:ptCount val="1"/>
                <c:pt idx="0">
                  <c:v>Series 3</c:v>
                </c:pt>
              </c:strCache>
            </c:strRef>
          </c:tx>
          <c:spPr>
            <a:ln w="28575" cap="rnd">
              <a:solidFill>
                <a:schemeClr val="accent3"/>
              </a:solidFill>
              <a:round/>
            </a:ln>
            <a:effectLst/>
          </c:spPr>
          <c:marker>
            <c:symbol val="none"/>
          </c:marker>
          <c:cat>
            <c:numRef>
              <c:f>Sheet1!$A$4:$A$7</c:f>
              <c:numCache>
                <c:formatCode>General</c:formatCode>
                <c:ptCount val="4"/>
              </c:numCache>
            </c:numRef>
          </c:cat>
          <c:val>
            <c:numRef>
              <c:f>Sheet1!$D$4:$D$7</c:f>
              <c:numCache>
                <c:formatCode>General</c:formatCode>
                <c:ptCount val="4"/>
              </c:numCache>
            </c:numRef>
          </c:val>
          <c:smooth val="0"/>
          <c:extLst xmlns:c16r2="http://schemas.microsoft.com/office/drawing/2015/06/chart">
            <c:ext xmlns:c16="http://schemas.microsoft.com/office/drawing/2014/chart" uri="{C3380CC4-5D6E-409C-BE32-E72D297353CC}">
              <c16:uniqueId val="{00000002-574D-894B-AB77-24E4503964C5}"/>
            </c:ext>
          </c:extLst>
        </c:ser>
        <c:dLbls>
          <c:showLegendKey val="0"/>
          <c:showVal val="0"/>
          <c:showCatName val="0"/>
          <c:showSerName val="0"/>
          <c:showPercent val="0"/>
          <c:showBubbleSize val="0"/>
        </c:dLbls>
        <c:upDownBars>
          <c:gapWidth val="150"/>
          <c:upBars>
            <c:spPr>
              <a:solidFill>
                <a:schemeClr val="lt1"/>
              </a:solidFill>
              <a:ln w="9525">
                <a:solidFill>
                  <a:schemeClr val="tx1">
                    <a:lumMod val="15000"/>
                    <a:lumOff val="85000"/>
                  </a:schemeClr>
                </a:solidFill>
              </a:ln>
              <a:effectLst/>
            </c:spPr>
          </c:upBars>
          <c:downBars>
            <c:spPr>
              <a:solidFill>
                <a:schemeClr val="dk1">
                  <a:lumMod val="65000"/>
                  <a:lumOff val="35000"/>
                </a:schemeClr>
              </a:solidFill>
              <a:ln w="9525">
                <a:solidFill>
                  <a:schemeClr val="tx1">
                    <a:lumMod val="65000"/>
                    <a:lumOff val="35000"/>
                  </a:schemeClr>
                </a:solidFill>
              </a:ln>
              <a:effectLst/>
            </c:spPr>
          </c:downBars>
        </c:upDownBars>
        <c:smooth val="0"/>
        <c:axId val="-1497073360"/>
        <c:axId val="-1497083696"/>
      </c:lineChart>
      <c:catAx>
        <c:axId val="-149707336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Quantity</a:t>
                </a:r>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97083696"/>
        <c:crosses val="autoZero"/>
        <c:auto val="1"/>
        <c:lblAlgn val="ctr"/>
        <c:lblOffset val="100"/>
        <c:noMultiLvlLbl val="0"/>
      </c:catAx>
      <c:valAx>
        <c:axId val="-1497083696"/>
        <c:scaling>
          <c:orientation val="minMax"/>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Price</a:t>
                </a:r>
              </a:p>
            </c:rich>
          </c:tx>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crossAx val="-1497073360"/>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0.03733</cdr:x>
      <cdr:y>0.88011</cdr:y>
    </cdr:from>
    <cdr:to>
      <cdr:x>0.97708</cdr:x>
      <cdr:y>0.88011</cdr:y>
    </cdr:to>
    <cdr:cxnSp macro="">
      <cdr:nvCxnSpPr>
        <cdr:cNvPr id="3" name="Straight Connector 2">
          <a:extLst xmlns:a="http://schemas.openxmlformats.org/drawingml/2006/main">
            <a:ext uri="{FF2B5EF4-FFF2-40B4-BE49-F238E27FC236}">
              <a16:creationId xmlns:a16="http://schemas.microsoft.com/office/drawing/2014/main" xmlns="" id="{9FAF66D9-AC6D-49FB-9BFD-C5EB3A080ED3}"/>
            </a:ext>
          </a:extLst>
        </cdr:cNvPr>
        <cdr:cNvCxnSpPr/>
      </cdr:nvCxnSpPr>
      <cdr:spPr>
        <a:xfrm xmlns:a="http://schemas.openxmlformats.org/drawingml/2006/main">
          <a:off x="392507" y="3829660"/>
          <a:ext cx="9882052" cy="0"/>
        </a:xfrm>
        <a:prstGeom xmlns:a="http://schemas.openxmlformats.org/drawingml/2006/main" prst="lin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8/15/2023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extLst>
      <p:ext uri="{BB962C8B-B14F-4D97-AF65-F5344CB8AC3E}">
        <p14:creationId xmlns:p14="http://schemas.microsoft.com/office/powerpoint/2010/main" val="1089531570"/>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a:t>
            </a:fld>
            <a:endParaRPr lang="en-US"/>
          </a:p>
        </p:txBody>
      </p:sp>
    </p:spTree>
    <p:extLst>
      <p:ext uri="{BB962C8B-B14F-4D97-AF65-F5344CB8AC3E}">
        <p14:creationId xmlns:p14="http://schemas.microsoft.com/office/powerpoint/2010/main" val="444367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dirty="0"/>
              <a:t>Average cell phone prices in recent years have changed dramatically, jumping from $135 in 2011 to $531 in 2013 and $567 in 2017. </a:t>
            </a:r>
            <a:r>
              <a:rPr lang="en-US" sz="1200" kern="1200" dirty="0">
                <a:solidFill>
                  <a:schemeClr val="tx1"/>
                </a:solidFill>
                <a:effectLst/>
                <a:latin typeface="+mn-lt"/>
                <a:ea typeface="ＭＳ Ｐゴシック" pitchFamily="-108" charset="-128"/>
                <a:cs typeface="ＭＳ Ｐゴシック" pitchFamily="-108" charset="-128"/>
              </a:rPr>
              <a:t> Why do you think prices increased during this time period? </a:t>
            </a:r>
            <a:br>
              <a:rPr lang="en-US" sz="1200" kern="1200" dirty="0">
                <a:solidFill>
                  <a:schemeClr val="tx1"/>
                </a:solidFill>
                <a:effectLst/>
                <a:latin typeface="+mn-lt"/>
                <a:ea typeface="ＭＳ Ｐゴシック" pitchFamily="-108" charset="-128"/>
                <a:cs typeface="ＭＳ Ｐゴシック" pitchFamily="-108" charset="-128"/>
              </a:rPr>
            </a:br>
            <a:r>
              <a:rPr lang="en-US" sz="1200" kern="1200" dirty="0">
                <a:solidFill>
                  <a:schemeClr val="tx1"/>
                </a:solidFill>
                <a:effectLst/>
                <a:latin typeface="+mn-lt"/>
                <a:ea typeface="ＭＳ Ｐゴシック" pitchFamily="-108" charset="-128"/>
                <a:cs typeface="ＭＳ Ｐゴシック" pitchFamily="-108" charset="-128"/>
              </a:rPr>
              <a:t>(Answers should include an increase in the number of features, memory, etc.) </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2</a:t>
            </a:fld>
            <a:endParaRPr lang="en-US"/>
          </a:p>
        </p:txBody>
      </p:sp>
    </p:spTree>
    <p:extLst>
      <p:ext uri="{BB962C8B-B14F-4D97-AF65-F5344CB8AC3E}">
        <p14:creationId xmlns:p14="http://schemas.microsoft.com/office/powerpoint/2010/main" val="2087511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ＭＳ Ｐゴシック" pitchFamily="-108" charset="-128"/>
                <a:cs typeface="ＭＳ Ｐゴシック" pitchFamily="-108" charset="-128"/>
              </a:rPr>
              <a:t>Tell students they have a maximum of $250 to spend.  With that amount available, ask how many cell phones they would purchase at each price level.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ＭＳ Ｐゴシック" pitchFamily="-108" charset="-128"/>
                <a:cs typeface="ＭＳ Ｐゴシック" pitchFamily="-108" charset="-128"/>
              </a:rPr>
              <a:t>Record their answers on the board.  Tell them their answers represent the market demand for cell phones.  </a:t>
            </a:r>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3</a:t>
            </a:fld>
            <a:endParaRPr lang="en-US"/>
          </a:p>
        </p:txBody>
      </p:sp>
    </p:spTree>
    <p:extLst>
      <p:ext uri="{BB962C8B-B14F-4D97-AF65-F5344CB8AC3E}">
        <p14:creationId xmlns:p14="http://schemas.microsoft.com/office/powerpoint/2010/main" val="1522220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dirty="0"/>
              <a:t>Have them plot the class market demand on a graph, using price on the vertical axis and quantity on the horizontal axis.  </a:t>
            </a:r>
          </a:p>
          <a:p>
            <a:pPr marL="0" marR="0" lvl="0" indent="0" algn="l" defTabSz="457200" rtl="0" eaLnBrk="1" fontAlgn="base" latinLnBrk="0" hangingPunct="1">
              <a:lnSpc>
                <a:spcPct val="100000"/>
              </a:lnSpc>
              <a:spcBef>
                <a:spcPct val="30000"/>
              </a:spcBef>
              <a:spcAft>
                <a:spcPct val="0"/>
              </a:spcAft>
              <a:buClrTx/>
              <a:buSzTx/>
              <a:buFontTx/>
              <a:buNone/>
              <a:tabLst/>
              <a:defRPr/>
            </a:pPr>
            <a:r>
              <a:rPr lang="en-US" dirty="0"/>
              <a:t>They should have a down-sloping demand curve, depicting the law of demand:  higher prices decrease the quantity demanded and lower prices increase the quantity demanded.  </a:t>
            </a:r>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4</a:t>
            </a:fld>
            <a:endParaRPr lang="en-US"/>
          </a:p>
        </p:txBody>
      </p:sp>
    </p:spTree>
    <p:extLst>
      <p:ext uri="{BB962C8B-B14F-4D97-AF65-F5344CB8AC3E}">
        <p14:creationId xmlns:p14="http://schemas.microsoft.com/office/powerpoint/2010/main" val="23142262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video reviews the reasons for a down-sloping demand curve and the factors that shift the demand curve. Ask students if they only consider price when buying a cell phone or other products. Answers should be no because they look at other features, such as size, brand, etc. Tell students these other factors are called non-price determinants of demand. In other words, something other than price may determine what they purchase but price sets the boundaries for what they are willing and able to do. These non-price factors are also called shifters of demand, which are illustrated in the video.</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5</a:t>
            </a:fld>
            <a:endParaRPr lang="en-US"/>
          </a:p>
        </p:txBody>
      </p:sp>
    </p:spTree>
    <p:extLst>
      <p:ext uri="{BB962C8B-B14F-4D97-AF65-F5344CB8AC3E}">
        <p14:creationId xmlns:p14="http://schemas.microsoft.com/office/powerpoint/2010/main" val="40082041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dirty="0"/>
              <a:t>Three factors explain changes in the quantity demanded: substitution effect, income effect, and the law of diminishing marginal utility.  Substitution Effect:  Changes in price motivate consumers to buy relatively cheaper goods instead of higher priced goods (substituting cheaper priced goods for higher priced goods).  Income Effect:  Changes in price affect consumers’ purchasing power; those with higher incomes can afford to purchase more than those with lower incomes.  Law of Diminishing Marginal Utility:  Consuming more of a given product eventually reduces the satisfaction (utility) received from each additional product; the only way to motivate consumers to buy more is to reduce the price (lower prices “match” their reduced satisfaction.)  Price is the only variable that drives these changes.  There are other non-price determinants/factors that shift the entire demand curve to the right (increasing demand) or to the left (decreasing demand):  tastes/preferences; number of consumers; price of related goods; income of consumers; and consumer expectations.  Tastes/Preferences:  we are willing to pay more for things we like or prefer, which increases demand for those products (and vice versa).  The number of consumers:  As more people want to buy a specific product, demand is increased (and vice versa).  Price of related goods:  The price of other goods affects the demand for some products (substitutes and complements).  If the price of Product A increases, consumers will purchase more of Product B as a substitute… for example, assume hamburger and steaks are substitute goods (cow’s milk and almond milk in the video)… when the price of steaks (cow’s milk) goes up, people will buy more hamburger (almond milk).  If Products A and B are complements, consumers will purchase less of both if the price of one increases (milk and cereal in the video)… for example, assume peanut butter and jelly are complements… when the price of peanut butter (milk) goes up, consumers will purchase less jelly (cereal) because consumers always use them together.  Income:  As consumer income increases, they usually prefer to buy normal goods instead of inferior goods.  A normal good is basically their first choice and an inferior good is their second choice; it doesn’t mean a product is “bad” or “poor quality”.  Go back to the steak vs hamburger.  For most people, steak would be the first choice (normal good) and hamburger the second choice (inferior good).  As income increases, all things being equal, consumers will buy more steak and less hamburger (and vice versa).  Expectations:  If consumers expect higher prices, they will increase their demand now instead of waiting to make the purchase (and vice versa).</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6</a:t>
            </a:fld>
            <a:endParaRPr lang="en-US"/>
          </a:p>
        </p:txBody>
      </p:sp>
    </p:spTree>
    <p:extLst>
      <p:ext uri="{BB962C8B-B14F-4D97-AF65-F5344CB8AC3E}">
        <p14:creationId xmlns:p14="http://schemas.microsoft.com/office/powerpoint/2010/main" val="2445935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lvl1pPr>
              <a:defRPr sz="5000"/>
            </a:lvl1pPr>
          </a:lstStyle>
          <a:p>
            <a:r>
              <a:rPr lang="en-US" dirty="0"/>
              <a:t>Click to edit Master title style</a:t>
            </a:r>
          </a:p>
        </p:txBody>
      </p:sp>
      <p:sp>
        <p:nvSpPr>
          <p:cNvPr id="3" name="Content Placeholder 2"/>
          <p:cNvSpPr>
            <a:spLocks noGrp="1"/>
          </p:cNvSpPr>
          <p:nvPr>
            <p:ph idx="1"/>
          </p:nvPr>
        </p:nvSpPr>
        <p:spPr>
          <a:xfrm>
            <a:off x="457200" y="2514600"/>
            <a:ext cx="8229600" cy="3779520"/>
          </a:xfrm>
        </p:spPr>
        <p:txBody>
          <a:bodyPr/>
          <a:lstStyle>
            <a:lvl1pPr>
              <a:lnSpc>
                <a:spcPct val="100000"/>
              </a:lnSpc>
              <a:spcAft>
                <a:spcPts val="800"/>
              </a:spcAft>
              <a:defRPr sz="2200"/>
            </a:lvl1pPr>
            <a:lvl2pPr>
              <a:lnSpc>
                <a:spcPct val="100000"/>
              </a:lnSpc>
              <a:spcAft>
                <a:spcPts val="800"/>
              </a:spcAft>
              <a:defRPr sz="2200"/>
            </a:lvl2pPr>
            <a:lvl3pPr>
              <a:lnSpc>
                <a:spcPct val="100000"/>
              </a:lnSpc>
              <a:spcAft>
                <a:spcPts val="800"/>
              </a:spcAft>
              <a:defRPr sz="2200"/>
            </a:lvl3pPr>
            <a:lvl4pPr>
              <a:lnSpc>
                <a:spcPct val="100000"/>
              </a:lnSpc>
              <a:spcAft>
                <a:spcPts val="800"/>
              </a:spcAft>
              <a:defRPr sz="2200"/>
            </a:lvl4pPr>
            <a:lvl5pPr>
              <a:lnSpc>
                <a:spcPct val="100000"/>
              </a:lnSpc>
              <a:spcAft>
                <a:spcPts val="800"/>
              </a:spcAft>
              <a:defRPr sz="2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6984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dirty="0"/>
              <a:t>Click to edit Master title style</a:t>
            </a:r>
          </a:p>
        </p:txBody>
      </p:sp>
      <p:sp>
        <p:nvSpPr>
          <p:cNvPr id="1027" name="Text Placeholder 2"/>
          <p:cNvSpPr>
            <a:spLocks noGrp="1"/>
          </p:cNvSpPr>
          <p:nvPr>
            <p:ph type="body" idx="1"/>
          </p:nvPr>
        </p:nvSpPr>
        <p:spPr bwMode="auto">
          <a:xfrm>
            <a:off x="457200" y="246888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xmlns="" id="{D5AAC16F-5B5D-3841-922A-C14EF88DDBC3}"/>
              </a:ext>
            </a:extLst>
          </p:cNvPr>
          <p:cNvSpPr txBox="1"/>
          <p:nvPr userDrawn="1"/>
        </p:nvSpPr>
        <p:spPr>
          <a:xfrm>
            <a:off x="457200" y="6574536"/>
            <a:ext cx="8229600" cy="276999"/>
          </a:xfrm>
          <a:prstGeom prst="rect">
            <a:avLst/>
          </a:prstGeom>
          <a:noFill/>
        </p:spPr>
        <p:txBody>
          <a:bodyPr wrap="square" rtlCol="0">
            <a:spAutoFit/>
          </a:bodyPr>
          <a:lstStyle/>
          <a:p>
            <a:pPr algn="ctr"/>
            <a:r>
              <a:rPr lang="en-US" sz="1200" dirty="0">
                <a:solidFill>
                  <a:schemeClr val="bg1"/>
                </a:solidFill>
              </a:rPr>
              <a:t>Would You Demand It?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ideo" Target="https://www.youtube.com/embed/LwLh6ax0zTE" TargetMode="Externa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D76FCBDF-B2D8-6847-A097-0A505ABD7E71}"/>
              </a:ext>
            </a:extLst>
          </p:cNvPr>
          <p:cNvSpPr>
            <a:spLocks noGrp="1"/>
          </p:cNvSpPr>
          <p:nvPr>
            <p:ph type="ctrTitle"/>
          </p:nvPr>
        </p:nvSpPr>
        <p:spPr>
          <a:xfrm>
            <a:off x="609600" y="3048000"/>
            <a:ext cx="7924800" cy="1470025"/>
          </a:xfrm>
        </p:spPr>
        <p:txBody>
          <a:bodyPr/>
          <a:lstStyle/>
          <a:p>
            <a:pPr>
              <a:lnSpc>
                <a:spcPts val="6500"/>
              </a:lnSpc>
            </a:pPr>
            <a:r>
              <a:rPr lang="en-US" sz="6400" dirty="0"/>
              <a:t>Would You Demand It?</a:t>
            </a:r>
            <a:endParaRPr lang="en-US" sz="6400"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D3A82E-3377-8845-A290-CD9010D6ABB0}"/>
              </a:ext>
            </a:extLst>
          </p:cNvPr>
          <p:cNvSpPr>
            <a:spLocks noGrp="1"/>
          </p:cNvSpPr>
          <p:nvPr>
            <p:ph type="title"/>
          </p:nvPr>
        </p:nvSpPr>
        <p:spPr/>
        <p:txBody>
          <a:bodyPr/>
          <a:lstStyle/>
          <a:p>
            <a:r>
              <a:rPr lang="en-US" sz="4800" dirty="0"/>
              <a:t>Average Cell Phone Prices</a:t>
            </a:r>
            <a:endParaRPr lang="en-US" dirty="0"/>
          </a:p>
        </p:txBody>
      </p:sp>
      <p:graphicFrame>
        <p:nvGraphicFramePr>
          <p:cNvPr id="6" name="Content Placeholder 5">
            <a:extLst>
              <a:ext uri="{FF2B5EF4-FFF2-40B4-BE49-F238E27FC236}">
                <a16:creationId xmlns:a16="http://schemas.microsoft.com/office/drawing/2014/main" xmlns="" id="{B46A0EF9-F7FD-3847-A7B5-DDAC73B2FAC9}"/>
              </a:ext>
            </a:extLst>
          </p:cNvPr>
          <p:cNvGraphicFramePr>
            <a:graphicFrameLocks noGrp="1"/>
          </p:cNvGraphicFramePr>
          <p:nvPr>
            <p:ph idx="1"/>
            <p:extLst>
              <p:ext uri="{D42A27DB-BD31-4B8C-83A1-F6EECF244321}">
                <p14:modId xmlns:p14="http://schemas.microsoft.com/office/powerpoint/2010/main" val="1469780549"/>
              </p:ext>
            </p:extLst>
          </p:nvPr>
        </p:nvGraphicFramePr>
        <p:xfrm>
          <a:off x="457200" y="2362200"/>
          <a:ext cx="8229599" cy="38739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20370051"/>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D3A82E-3377-8845-A290-CD9010D6ABB0}"/>
              </a:ext>
            </a:extLst>
          </p:cNvPr>
          <p:cNvSpPr>
            <a:spLocks noGrp="1"/>
          </p:cNvSpPr>
          <p:nvPr>
            <p:ph type="title"/>
          </p:nvPr>
        </p:nvSpPr>
        <p:spPr>
          <a:xfrm>
            <a:off x="457200" y="1371600"/>
            <a:ext cx="8229600" cy="1143000"/>
          </a:xfrm>
        </p:spPr>
        <p:txBody>
          <a:bodyPr/>
          <a:lstStyle/>
          <a:p>
            <a:r>
              <a:rPr lang="en-US" sz="4800" dirty="0"/>
              <a:t>Demand Schedule </a:t>
            </a:r>
            <a:br>
              <a:rPr lang="en-US" sz="4800" dirty="0"/>
            </a:br>
            <a:r>
              <a:rPr lang="en-US" sz="4800" dirty="0"/>
              <a:t>for Cell Phones</a:t>
            </a:r>
            <a:endParaRPr lang="en-US" dirty="0"/>
          </a:p>
        </p:txBody>
      </p:sp>
      <p:graphicFrame>
        <p:nvGraphicFramePr>
          <p:cNvPr id="6" name="Content Placeholder 3">
            <a:extLst>
              <a:ext uri="{FF2B5EF4-FFF2-40B4-BE49-F238E27FC236}">
                <a16:creationId xmlns:a16="http://schemas.microsoft.com/office/drawing/2014/main" xmlns="" id="{3B32C3FA-8521-4342-8C17-80FEBB305D79}"/>
              </a:ext>
            </a:extLst>
          </p:cNvPr>
          <p:cNvGraphicFramePr>
            <a:graphicFrameLocks noGrp="1"/>
          </p:cNvGraphicFramePr>
          <p:nvPr>
            <p:ph idx="1"/>
            <p:extLst>
              <p:ext uri="{D42A27DB-BD31-4B8C-83A1-F6EECF244321}">
                <p14:modId xmlns:p14="http://schemas.microsoft.com/office/powerpoint/2010/main" val="2493143832"/>
              </p:ext>
            </p:extLst>
          </p:nvPr>
        </p:nvGraphicFramePr>
        <p:xfrm>
          <a:off x="457200" y="3048000"/>
          <a:ext cx="8229600" cy="3038526"/>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269831202"/>
                    </a:ext>
                  </a:extLst>
                </a:gridCol>
                <a:gridCol w="4114800">
                  <a:extLst>
                    <a:ext uri="{9D8B030D-6E8A-4147-A177-3AD203B41FA5}">
                      <a16:colId xmlns:a16="http://schemas.microsoft.com/office/drawing/2014/main" xmlns="" val="3013502745"/>
                    </a:ext>
                  </a:extLst>
                </a:gridCol>
              </a:tblGrid>
              <a:tr h="506421">
                <a:tc>
                  <a:txBody>
                    <a:bodyPr/>
                    <a:lstStyle/>
                    <a:p>
                      <a:pPr algn="ctr"/>
                      <a:r>
                        <a:rPr lang="en-US" dirty="0">
                          <a:solidFill>
                            <a:schemeClr val="tx1"/>
                          </a:solidFill>
                        </a:rPr>
                        <a:t>Price</a:t>
                      </a:r>
                    </a:p>
                  </a:txBody>
                  <a:tcPr>
                    <a:solidFill>
                      <a:schemeClr val="bg2"/>
                    </a:solidFill>
                  </a:tcPr>
                </a:tc>
                <a:tc>
                  <a:txBody>
                    <a:bodyPr/>
                    <a:lstStyle/>
                    <a:p>
                      <a:pPr algn="ctr"/>
                      <a:r>
                        <a:rPr lang="en-US" dirty="0">
                          <a:solidFill>
                            <a:schemeClr val="tx1"/>
                          </a:solidFill>
                        </a:rPr>
                        <a:t>Quantity Demanded</a:t>
                      </a:r>
                    </a:p>
                  </a:txBody>
                  <a:tcPr>
                    <a:solidFill>
                      <a:schemeClr val="bg2"/>
                    </a:solidFill>
                  </a:tcPr>
                </a:tc>
                <a:extLst>
                  <a:ext uri="{0D108BD9-81ED-4DB2-BD59-A6C34878D82A}">
                    <a16:rowId xmlns:a16="http://schemas.microsoft.com/office/drawing/2014/main" xmlns="" val="2220084367"/>
                  </a:ext>
                </a:extLst>
              </a:tr>
              <a:tr h="506421">
                <a:tc>
                  <a:txBody>
                    <a:bodyPr/>
                    <a:lstStyle/>
                    <a:p>
                      <a:pPr algn="ctr"/>
                      <a:r>
                        <a:rPr lang="en-US" dirty="0"/>
                        <a:t>$50.00</a:t>
                      </a:r>
                    </a:p>
                  </a:txBody>
                  <a:tcPr>
                    <a:solidFill>
                      <a:schemeClr val="bg2"/>
                    </a:solidFill>
                  </a:tcPr>
                </a:tc>
                <a:tc>
                  <a:txBody>
                    <a:bodyPr/>
                    <a:lstStyle/>
                    <a:p>
                      <a:endParaRPr lang="en-US"/>
                    </a:p>
                  </a:txBody>
                  <a:tcPr>
                    <a:solidFill>
                      <a:schemeClr val="bg2"/>
                    </a:solidFill>
                  </a:tcPr>
                </a:tc>
                <a:extLst>
                  <a:ext uri="{0D108BD9-81ED-4DB2-BD59-A6C34878D82A}">
                    <a16:rowId xmlns:a16="http://schemas.microsoft.com/office/drawing/2014/main" xmlns="" val="3645357834"/>
                  </a:ext>
                </a:extLst>
              </a:tr>
              <a:tr h="506421">
                <a:tc>
                  <a:txBody>
                    <a:bodyPr/>
                    <a:lstStyle/>
                    <a:p>
                      <a:pPr algn="ctr"/>
                      <a:r>
                        <a:rPr lang="en-US" dirty="0"/>
                        <a:t>$100.00</a:t>
                      </a:r>
                    </a:p>
                  </a:txBody>
                  <a:tcPr>
                    <a:solidFill>
                      <a:schemeClr val="bg2"/>
                    </a:solidFill>
                  </a:tcPr>
                </a:tc>
                <a:tc>
                  <a:txBody>
                    <a:bodyPr/>
                    <a:lstStyle/>
                    <a:p>
                      <a:endParaRPr lang="en-US"/>
                    </a:p>
                  </a:txBody>
                  <a:tcPr>
                    <a:solidFill>
                      <a:schemeClr val="bg2"/>
                    </a:solidFill>
                  </a:tcPr>
                </a:tc>
                <a:extLst>
                  <a:ext uri="{0D108BD9-81ED-4DB2-BD59-A6C34878D82A}">
                    <a16:rowId xmlns:a16="http://schemas.microsoft.com/office/drawing/2014/main" xmlns="" val="858465184"/>
                  </a:ext>
                </a:extLst>
              </a:tr>
              <a:tr h="506421">
                <a:tc>
                  <a:txBody>
                    <a:bodyPr/>
                    <a:lstStyle/>
                    <a:p>
                      <a:pPr algn="ctr"/>
                      <a:r>
                        <a:rPr lang="en-US" dirty="0"/>
                        <a:t>$150.00</a:t>
                      </a:r>
                    </a:p>
                  </a:txBody>
                  <a:tcPr>
                    <a:solidFill>
                      <a:schemeClr val="bg2"/>
                    </a:solidFill>
                  </a:tcPr>
                </a:tc>
                <a:tc>
                  <a:txBody>
                    <a:bodyPr/>
                    <a:lstStyle/>
                    <a:p>
                      <a:endParaRPr lang="en-US"/>
                    </a:p>
                  </a:txBody>
                  <a:tcPr>
                    <a:solidFill>
                      <a:schemeClr val="bg2"/>
                    </a:solidFill>
                  </a:tcPr>
                </a:tc>
                <a:extLst>
                  <a:ext uri="{0D108BD9-81ED-4DB2-BD59-A6C34878D82A}">
                    <a16:rowId xmlns:a16="http://schemas.microsoft.com/office/drawing/2014/main" xmlns="" val="1583637268"/>
                  </a:ext>
                </a:extLst>
              </a:tr>
              <a:tr h="506421">
                <a:tc>
                  <a:txBody>
                    <a:bodyPr/>
                    <a:lstStyle/>
                    <a:p>
                      <a:pPr algn="ctr"/>
                      <a:r>
                        <a:rPr lang="en-US" dirty="0"/>
                        <a:t>$200.00</a:t>
                      </a:r>
                    </a:p>
                  </a:txBody>
                  <a:tcPr>
                    <a:solidFill>
                      <a:schemeClr val="bg2"/>
                    </a:solidFill>
                  </a:tcPr>
                </a:tc>
                <a:tc>
                  <a:txBody>
                    <a:bodyPr/>
                    <a:lstStyle/>
                    <a:p>
                      <a:endParaRPr lang="en-US" dirty="0"/>
                    </a:p>
                  </a:txBody>
                  <a:tcPr>
                    <a:solidFill>
                      <a:schemeClr val="bg2"/>
                    </a:solidFill>
                  </a:tcPr>
                </a:tc>
                <a:extLst>
                  <a:ext uri="{0D108BD9-81ED-4DB2-BD59-A6C34878D82A}">
                    <a16:rowId xmlns:a16="http://schemas.microsoft.com/office/drawing/2014/main" xmlns="" val="3404262330"/>
                  </a:ext>
                </a:extLst>
              </a:tr>
              <a:tr h="506421">
                <a:tc>
                  <a:txBody>
                    <a:bodyPr/>
                    <a:lstStyle/>
                    <a:p>
                      <a:pPr algn="ctr"/>
                      <a:r>
                        <a:rPr lang="en-US" dirty="0"/>
                        <a:t>$250.00</a:t>
                      </a:r>
                    </a:p>
                  </a:txBody>
                  <a:tcPr>
                    <a:solidFill>
                      <a:schemeClr val="bg2"/>
                    </a:solidFill>
                  </a:tcPr>
                </a:tc>
                <a:tc>
                  <a:txBody>
                    <a:bodyPr/>
                    <a:lstStyle/>
                    <a:p>
                      <a:endParaRPr lang="en-US" dirty="0"/>
                    </a:p>
                  </a:txBody>
                  <a:tcPr>
                    <a:solidFill>
                      <a:schemeClr val="bg2"/>
                    </a:solidFill>
                  </a:tcPr>
                </a:tc>
                <a:extLst>
                  <a:ext uri="{0D108BD9-81ED-4DB2-BD59-A6C34878D82A}">
                    <a16:rowId xmlns:a16="http://schemas.microsoft.com/office/drawing/2014/main" xmlns="" val="987972357"/>
                  </a:ext>
                </a:extLst>
              </a:tr>
            </a:tbl>
          </a:graphicData>
        </a:graphic>
      </p:graphicFrame>
    </p:spTree>
    <p:extLst>
      <p:ext uri="{BB962C8B-B14F-4D97-AF65-F5344CB8AC3E}">
        <p14:creationId xmlns:p14="http://schemas.microsoft.com/office/powerpoint/2010/main" val="1431897898"/>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D3A82E-3377-8845-A290-CD9010D6ABB0}"/>
              </a:ext>
            </a:extLst>
          </p:cNvPr>
          <p:cNvSpPr>
            <a:spLocks noGrp="1"/>
          </p:cNvSpPr>
          <p:nvPr>
            <p:ph type="title"/>
          </p:nvPr>
        </p:nvSpPr>
        <p:spPr/>
        <p:txBody>
          <a:bodyPr/>
          <a:lstStyle/>
          <a:p>
            <a:r>
              <a:rPr lang="en-US" sz="4800" dirty="0"/>
              <a:t>Plotting the Demand Schedule</a:t>
            </a:r>
            <a:endParaRPr lang="en-US" dirty="0"/>
          </a:p>
        </p:txBody>
      </p:sp>
      <p:graphicFrame>
        <p:nvGraphicFramePr>
          <p:cNvPr id="6" name="Content Placeholder 5">
            <a:extLst>
              <a:ext uri="{FF2B5EF4-FFF2-40B4-BE49-F238E27FC236}">
                <a16:creationId xmlns:a16="http://schemas.microsoft.com/office/drawing/2014/main" xmlns="" id="{D3CF1932-8D8C-9C43-B3FC-A2FE9BC80A5B}"/>
              </a:ext>
            </a:extLst>
          </p:cNvPr>
          <p:cNvGraphicFramePr>
            <a:graphicFrameLocks noGrp="1"/>
          </p:cNvGraphicFramePr>
          <p:nvPr>
            <p:ph idx="1"/>
            <p:extLst>
              <p:ext uri="{D42A27DB-BD31-4B8C-83A1-F6EECF244321}">
                <p14:modId xmlns:p14="http://schemas.microsoft.com/office/powerpoint/2010/main" val="4023816254"/>
              </p:ext>
            </p:extLst>
          </p:nvPr>
        </p:nvGraphicFramePr>
        <p:xfrm>
          <a:off x="457200" y="2590800"/>
          <a:ext cx="8229600" cy="3589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34959524"/>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D3A82E-3377-8845-A290-CD9010D6ABB0}"/>
              </a:ext>
            </a:extLst>
          </p:cNvPr>
          <p:cNvSpPr>
            <a:spLocks noGrp="1"/>
          </p:cNvSpPr>
          <p:nvPr>
            <p:ph type="title"/>
          </p:nvPr>
        </p:nvSpPr>
        <p:spPr>
          <a:xfrm>
            <a:off x="381000" y="1066800"/>
            <a:ext cx="8382000" cy="1143000"/>
          </a:xfrm>
        </p:spPr>
        <p:txBody>
          <a:bodyPr/>
          <a:lstStyle/>
          <a:p>
            <a:r>
              <a:rPr lang="en-US" sz="3900" dirty="0"/>
              <a:t>Demand and Supply Explained/Econ 2.1</a:t>
            </a:r>
          </a:p>
        </p:txBody>
      </p:sp>
      <p:pic>
        <p:nvPicPr>
          <p:cNvPr id="5" name="Online Media 3" title="Demand and Supply Explained- Econ 2.1">
            <a:hlinkClick r:id="" action="ppaction://media"/>
            <a:extLst>
              <a:ext uri="{FF2B5EF4-FFF2-40B4-BE49-F238E27FC236}">
                <a16:creationId xmlns:a16="http://schemas.microsoft.com/office/drawing/2014/main" xmlns="" id="{34E43F90-A85B-D04E-9834-563591EBD427}"/>
              </a:ext>
            </a:extLst>
          </p:cNvPr>
          <p:cNvPicPr>
            <a:picLocks noGrp="1" noRot="1" noChangeAspect="1"/>
          </p:cNvPicPr>
          <p:nvPr>
            <p:ph idx="1"/>
            <a:videoFile r:link="rId1"/>
          </p:nvPr>
        </p:nvPicPr>
        <p:blipFill>
          <a:blip r:embed="rId4"/>
          <a:stretch>
            <a:fillRect/>
          </a:stretch>
        </p:blipFill>
        <p:spPr>
          <a:xfrm>
            <a:off x="1714500" y="2266950"/>
            <a:ext cx="5715000" cy="3905250"/>
          </a:xfrm>
          <a:prstGeom prst="rect">
            <a:avLst/>
          </a:prstGeom>
        </p:spPr>
      </p:pic>
    </p:spTree>
    <p:extLst>
      <p:ext uri="{BB962C8B-B14F-4D97-AF65-F5344CB8AC3E}">
        <p14:creationId xmlns:p14="http://schemas.microsoft.com/office/powerpoint/2010/main" val="4257925785"/>
      </p:ext>
    </p:extLst>
  </p:cSld>
  <p:clrMapOvr>
    <a:masterClrMapping/>
  </p:clrMapOvr>
  <p:transition spd="slow"/>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p:cMediaNode>
                <p:cTn id="7" fill="hold" display="0">
                  <p:stCondLst>
                    <p:cond delay="indefinite"/>
                  </p:stCondLst>
                </p:cTn>
                <p:tgtEl>
                  <p:spTgt spid="5"/>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74EB92E-AA20-B74A-91A3-752AEC554FA9}"/>
              </a:ext>
            </a:extLst>
          </p:cNvPr>
          <p:cNvSpPr>
            <a:spLocks noGrp="1"/>
          </p:cNvSpPr>
          <p:nvPr>
            <p:ph idx="1"/>
          </p:nvPr>
        </p:nvSpPr>
        <p:spPr>
          <a:xfrm>
            <a:off x="457200" y="2687183"/>
            <a:ext cx="3962400" cy="3779520"/>
          </a:xfrm>
        </p:spPr>
        <p:txBody>
          <a:bodyPr/>
          <a:lstStyle/>
          <a:p>
            <a:r>
              <a:rPr lang="en-US" b="1" dirty="0">
                <a:latin typeface="Calibri" panose="020F0502020204030204" pitchFamily="34" charset="0"/>
                <a:cs typeface="Calibri" panose="020F0502020204030204" pitchFamily="34" charset="0"/>
              </a:rPr>
              <a:t>Changes in Quantity Demand</a:t>
            </a:r>
          </a:p>
          <a:p>
            <a:pPr lvl="1">
              <a:buFont typeface="Arial" panose="020B0604020202020204" pitchFamily="34" charset="0"/>
              <a:buChar char="•"/>
            </a:pPr>
            <a:r>
              <a:rPr lang="en-US" dirty="0"/>
              <a:t>Substitution Effect</a:t>
            </a:r>
          </a:p>
          <a:p>
            <a:pPr lvl="1">
              <a:buFont typeface="Arial" panose="020B0604020202020204" pitchFamily="34" charset="0"/>
              <a:buChar char="•"/>
            </a:pPr>
            <a:r>
              <a:rPr lang="en-US" dirty="0"/>
              <a:t>Income Effect</a:t>
            </a:r>
          </a:p>
          <a:p>
            <a:pPr lvl="1">
              <a:buFont typeface="Arial" panose="020B0604020202020204" pitchFamily="34" charset="0"/>
              <a:buChar char="•"/>
            </a:pPr>
            <a:r>
              <a:rPr lang="en-US" dirty="0"/>
              <a:t>Law of Diminishing Marginal Utility</a:t>
            </a:r>
          </a:p>
        </p:txBody>
      </p:sp>
      <p:sp>
        <p:nvSpPr>
          <p:cNvPr id="2" name="Title 1">
            <a:extLst>
              <a:ext uri="{FF2B5EF4-FFF2-40B4-BE49-F238E27FC236}">
                <a16:creationId xmlns:a16="http://schemas.microsoft.com/office/drawing/2014/main" xmlns="" id="{E1D3A82E-3377-8845-A290-CD9010D6ABB0}"/>
              </a:ext>
            </a:extLst>
          </p:cNvPr>
          <p:cNvSpPr>
            <a:spLocks noGrp="1"/>
          </p:cNvSpPr>
          <p:nvPr>
            <p:ph type="title"/>
          </p:nvPr>
        </p:nvSpPr>
        <p:spPr/>
        <p:txBody>
          <a:bodyPr/>
          <a:lstStyle/>
          <a:p>
            <a:r>
              <a:rPr lang="en-US" sz="3900" dirty="0"/>
              <a:t>Changes in Quantity Demand vs Changes in Demand</a:t>
            </a:r>
          </a:p>
        </p:txBody>
      </p:sp>
      <p:sp>
        <p:nvSpPr>
          <p:cNvPr id="4" name="Content Placeholder 2">
            <a:extLst>
              <a:ext uri="{FF2B5EF4-FFF2-40B4-BE49-F238E27FC236}">
                <a16:creationId xmlns:a16="http://schemas.microsoft.com/office/drawing/2014/main" xmlns="" id="{2ECCB9BB-A9F4-3149-9CC8-CB4838F9FAD6}"/>
              </a:ext>
            </a:extLst>
          </p:cNvPr>
          <p:cNvSpPr txBox="1">
            <a:spLocks/>
          </p:cNvSpPr>
          <p:nvPr/>
        </p:nvSpPr>
        <p:spPr bwMode="auto">
          <a:xfrm>
            <a:off x="4572000" y="2697480"/>
            <a:ext cx="4114800" cy="37795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000"/>
              </a:lnSpc>
            </a:pPr>
            <a:r>
              <a:rPr lang="en-US" b="1" dirty="0">
                <a:latin typeface="Calibri" panose="020F0502020204030204" pitchFamily="34" charset="0"/>
                <a:cs typeface="Calibri" panose="020F0502020204030204" pitchFamily="34" charset="0"/>
              </a:rPr>
              <a:t>Changes in Demand</a:t>
            </a:r>
          </a:p>
          <a:p>
            <a:pPr lvl="1">
              <a:lnSpc>
                <a:spcPts val="2000"/>
              </a:lnSpc>
              <a:buFont typeface="Arial" panose="020B0604020202020204" pitchFamily="34" charset="0"/>
              <a:buChar char="•"/>
            </a:pPr>
            <a:r>
              <a:rPr lang="en-US" dirty="0"/>
              <a:t>Tastes and Preferences</a:t>
            </a:r>
          </a:p>
          <a:p>
            <a:pPr lvl="1">
              <a:lnSpc>
                <a:spcPts val="2000"/>
              </a:lnSpc>
              <a:buFont typeface="Arial" panose="020B0604020202020204" pitchFamily="34" charset="0"/>
              <a:buChar char="•"/>
            </a:pPr>
            <a:r>
              <a:rPr lang="en-US" dirty="0"/>
              <a:t>Number of Consumers</a:t>
            </a:r>
          </a:p>
          <a:p>
            <a:pPr lvl="1">
              <a:lnSpc>
                <a:spcPts val="2000"/>
              </a:lnSpc>
              <a:buFont typeface="Arial" panose="020B0604020202020204" pitchFamily="34" charset="0"/>
              <a:buChar char="•"/>
            </a:pPr>
            <a:r>
              <a:rPr lang="en-US" dirty="0"/>
              <a:t>Price of Related Goods</a:t>
            </a:r>
          </a:p>
          <a:p>
            <a:pPr lvl="2">
              <a:lnSpc>
                <a:spcPts val="2000"/>
              </a:lnSpc>
              <a:buFont typeface="Arial" panose="020B0604020202020204" pitchFamily="34" charset="0"/>
              <a:buChar char="•"/>
            </a:pPr>
            <a:r>
              <a:rPr lang="en-US" sz="1800" dirty="0"/>
              <a:t>Substitutes and Complements</a:t>
            </a:r>
          </a:p>
          <a:p>
            <a:pPr lvl="1">
              <a:lnSpc>
                <a:spcPts val="2000"/>
              </a:lnSpc>
              <a:buFont typeface="Arial" panose="020B0604020202020204" pitchFamily="34" charset="0"/>
              <a:buChar char="•"/>
            </a:pPr>
            <a:r>
              <a:rPr lang="en-US" dirty="0"/>
              <a:t>Income</a:t>
            </a:r>
          </a:p>
          <a:p>
            <a:pPr lvl="2">
              <a:lnSpc>
                <a:spcPts val="2000"/>
              </a:lnSpc>
              <a:buFont typeface="Arial" panose="020B0604020202020204" pitchFamily="34" charset="0"/>
              <a:buChar char="•"/>
            </a:pPr>
            <a:r>
              <a:rPr lang="en-US" sz="1800" dirty="0"/>
              <a:t>Normal vs Inferior Goods</a:t>
            </a:r>
          </a:p>
          <a:p>
            <a:pPr lvl="1">
              <a:lnSpc>
                <a:spcPts val="2000"/>
              </a:lnSpc>
              <a:buFont typeface="Arial" panose="020B0604020202020204" pitchFamily="34" charset="0"/>
              <a:buChar char="•"/>
            </a:pPr>
            <a:r>
              <a:rPr lang="en-US" dirty="0"/>
              <a:t>Expectations</a:t>
            </a:r>
          </a:p>
        </p:txBody>
      </p:sp>
    </p:spTree>
    <p:extLst>
      <p:ext uri="{BB962C8B-B14F-4D97-AF65-F5344CB8AC3E}">
        <p14:creationId xmlns:p14="http://schemas.microsoft.com/office/powerpoint/2010/main" val="234793901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anim calcmode="lin" valueType="num">
                                      <p:cBhvr additive="base">
                                        <p:cTn id="2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1" end="1"/>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 calcmode="lin" valueType="num">
                                      <p:cBhvr additive="base">
                                        <p:cTn id="3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2" end="2"/>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 calcmode="lin" valueType="num">
                                      <p:cBhvr additive="base">
                                        <p:cTn id="3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4">
                                            <p:txEl>
                                              <p:pRg st="4" end="4"/>
                                            </p:txEl>
                                          </p:spTgt>
                                        </p:tgtEl>
                                        <p:attrNameLst>
                                          <p:attrName>style.visibility</p:attrName>
                                        </p:attrNameLst>
                                      </p:cBhvr>
                                      <p:to>
                                        <p:strVal val="visible"/>
                                      </p:to>
                                    </p:set>
                                    <p:anim calcmode="lin" valueType="num">
                                      <p:cBhvr additive="base">
                                        <p:cTn id="4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4">
                                            <p:txEl>
                                              <p:pRg st="5" end="5"/>
                                            </p:txEl>
                                          </p:spTgt>
                                        </p:tgtEl>
                                        <p:attrNameLst>
                                          <p:attrName>style.visibility</p:attrName>
                                        </p:attrNameLst>
                                      </p:cBhvr>
                                      <p:to>
                                        <p:strVal val="visible"/>
                                      </p:to>
                                    </p:set>
                                    <p:anim calcmode="lin" valueType="num">
                                      <p:cBhvr additive="base">
                                        <p:cTn id="4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anim calcmode="lin" valueType="num">
                                      <p:cBhvr additive="base">
                                        <p:cTn id="4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4">
                                            <p:txEl>
                                              <p:pRg st="7" end="7"/>
                                            </p:txEl>
                                          </p:spTgt>
                                        </p:tgtEl>
                                        <p:attrNameLst>
                                          <p:attrName>style.visibility</p:attrName>
                                        </p:attrNameLst>
                                      </p:cBhvr>
                                      <p:to>
                                        <p:strVal val="visible"/>
                                      </p:to>
                                    </p:set>
                                    <p:anim calcmode="lin" valueType="num">
                                      <p:cBhvr additive="base">
                                        <p:cTn id="5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e475455f-c69b-4ff8-acf7-75612f4dc189">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DFC4E6640BF8E4684BB0AD888238BAB" ma:contentTypeVersion="12" ma:contentTypeDescription="Create a new document." ma:contentTypeScope="" ma:versionID="ad2fc0d4fa62e1968d7a1186eb6b8bba">
  <xsd:schema xmlns:xsd="http://www.w3.org/2001/XMLSchema" xmlns:xs="http://www.w3.org/2001/XMLSchema" xmlns:p="http://schemas.microsoft.com/office/2006/metadata/properties" xmlns:ns2="aa0c1190-56bd-4797-9cf7-4990489609e0" xmlns:ns3="e475455f-c69b-4ff8-acf7-75612f4dc189" targetNamespace="http://schemas.microsoft.com/office/2006/metadata/properties" ma:root="true" ma:fieldsID="55f388ed21565ea9d77dc5deb097c60f" ns2:_="" ns3:_="">
    <xsd:import namespace="aa0c1190-56bd-4797-9cf7-4990489609e0"/>
    <xsd:import namespace="e475455f-c69b-4ff8-acf7-75612f4dc18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EventHashCode" minOccurs="0"/>
                <xsd:element ref="ns2:MediaServiceGenerationTime"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0c1190-56bd-4797-9cf7-4990489609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475455f-c69b-4ff8-acf7-75612f4dc18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F8332A4-542C-494D-8506-1C720B46413C}">
  <ds:schemaRefs>
    <ds:schemaRef ds:uri="http://purl.org/dc/dcmitype/"/>
    <ds:schemaRef ds:uri="http://schemas.microsoft.com/office/2006/metadata/properties"/>
    <ds:schemaRef ds:uri="http://schemas.microsoft.com/office/infopath/2007/PartnerControls"/>
    <ds:schemaRef ds:uri="http://schemas.microsoft.com/office/2006/documentManagement/types"/>
    <ds:schemaRef ds:uri="http://schemas.openxmlformats.org/package/2006/metadata/core-properties"/>
    <ds:schemaRef ds:uri="http://purl.org/dc/elements/1.1/"/>
    <ds:schemaRef ds:uri="e475455f-c69b-4ff8-acf7-75612f4dc189"/>
    <ds:schemaRef ds:uri="aa0c1190-56bd-4797-9cf7-4990489609e0"/>
    <ds:schemaRef ds:uri="http://www.w3.org/XML/1998/namespace"/>
    <ds:schemaRef ds:uri="http://purl.org/dc/terms/"/>
  </ds:schemaRefs>
</ds:datastoreItem>
</file>

<file path=customXml/itemProps2.xml><?xml version="1.0" encoding="utf-8"?>
<ds:datastoreItem xmlns:ds="http://schemas.openxmlformats.org/officeDocument/2006/customXml" ds:itemID="{0F85DF1F-BC57-4156-92DD-D8D43BF52544}">
  <ds:schemaRefs>
    <ds:schemaRef ds:uri="http://schemas.microsoft.com/sharepoint/v3/contenttype/forms"/>
  </ds:schemaRefs>
</ds:datastoreItem>
</file>

<file path=customXml/itemProps3.xml><?xml version="1.0" encoding="utf-8"?>
<ds:datastoreItem xmlns:ds="http://schemas.openxmlformats.org/officeDocument/2006/customXml" ds:itemID="{0A6BA0D4-0CA3-4A56-AB3B-C36D104B7F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a0c1190-56bd-4797-9cf7-4990489609e0"/>
    <ds:schemaRef ds:uri="e475455f-c69b-4ff8-acf7-75612f4dc1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1405</TotalTime>
  <Words>750</Words>
  <Application>Microsoft Office PowerPoint</Application>
  <PresentationFormat>On-screen Show (4:3)</PresentationFormat>
  <Paragraphs>40</Paragraphs>
  <Slides>6</Slides>
  <Notes>6</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ＭＳ Ｐゴシック</vt:lpstr>
      <vt:lpstr>Arial</vt:lpstr>
      <vt:lpstr>Calibri</vt:lpstr>
      <vt:lpstr>Calibri Light</vt:lpstr>
      <vt:lpstr>Office Theme</vt:lpstr>
      <vt:lpstr>Would You Demand It?</vt:lpstr>
      <vt:lpstr>Average Cell Phone Prices</vt:lpstr>
      <vt:lpstr>Demand Schedule  for Cell Phones</vt:lpstr>
      <vt:lpstr>Plotting the Demand Schedule</vt:lpstr>
      <vt:lpstr>Demand and Supply Explained/Econ 2.1</vt:lpstr>
      <vt:lpstr>Changes in Quantity Demand vs Changes in Demand</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subject/>
  <dc:creator>Marsha Masters</dc:creator>
  <cp:keywords/>
  <dc:description/>
  <cp:lastModifiedBy>Andrea Mozo</cp:lastModifiedBy>
  <cp:revision>235</cp:revision>
  <dcterms:created xsi:type="dcterms:W3CDTF">2012-09-11T15:07:18Z</dcterms:created>
  <dcterms:modified xsi:type="dcterms:W3CDTF">2023-08-15T19:01:56Z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0x0101006DFC4E6640BF8E4684BB0AD888238BAB</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ies>
</file>