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0"/>
  </p:notesMasterIdLst>
  <p:sldIdLst>
    <p:sldId id="256" r:id="rId3"/>
    <p:sldId id="257" r:id="rId4"/>
    <p:sldId id="266" r:id="rId5"/>
    <p:sldId id="275" r:id="rId6"/>
    <p:sldId id="276" r:id="rId7"/>
    <p:sldId id="261" r:id="rId8"/>
    <p:sldId id="259" r:id="rId9"/>
    <p:sldId id="260" r:id="rId10"/>
    <p:sldId id="262" r:id="rId11"/>
    <p:sldId id="263" r:id="rId12"/>
    <p:sldId id="264" r:id="rId13"/>
    <p:sldId id="265" r:id="rId14"/>
    <p:sldId id="267" r:id="rId15"/>
    <p:sldId id="268" r:id="rId16"/>
    <p:sldId id="271" r:id="rId17"/>
    <p:sldId id="269" r:id="rId18"/>
    <p:sldId id="270" r:id="rId19"/>
    <p:sldId id="277" r:id="rId20"/>
    <p:sldId id="278" r:id="rId21"/>
    <p:sldId id="279" r:id="rId22"/>
    <p:sldId id="280" r:id="rId23"/>
    <p:sldId id="281" r:id="rId24"/>
    <p:sldId id="282" r:id="rId25"/>
    <p:sldId id="258" r:id="rId26"/>
    <p:sldId id="272" r:id="rId27"/>
    <p:sldId id="273" r:id="rId28"/>
    <p:sldId id="274"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7CA58-6E53-46EB-8496-2F80D84E49A5}" v="3" dt="2023-10-04T20:44:02.93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2" d="100"/>
          <a:sy n="102" d="100"/>
        </p:scale>
        <p:origin x="10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Anticipatory Email: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72988F-E818-4AD6-BC64-F8007766D3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8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Dismal Science: Scottish writer/philosopher Thomas </a:t>
            </a:r>
            <a:r>
              <a:rPr lang="en-US" dirty="0" err="1"/>
              <a:t>Caryle</a:t>
            </a:r>
            <a:r>
              <a:rPr lang="en-US" dirty="0"/>
              <a:t> coined the term in 1849 as opposed to what was the called “the gay science” which was known as writing verse.  (He did it in his essay Occasional Discourse on the Negro Question…so take it for what its worth.)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F1881-4C46-4E7D-8061-DA420B661E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7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Title 1"/>
          <p:cNvSpPr txBox="1">
            <a:spLocks/>
          </p:cNvSpPr>
          <p:nvPr userDrawn="1"/>
        </p:nvSpPr>
        <p:spPr>
          <a:xfrm>
            <a:off x="0" y="2"/>
            <a:ext cx="12192000" cy="1471084"/>
          </a:xfrm>
          <a:prstGeom prst="rect">
            <a:avLst/>
          </a:prstGeom>
          <a:solidFill>
            <a:schemeClr val="tx2">
              <a:lumMod val="50000"/>
            </a:schemeClr>
          </a:solidFill>
        </p:spPr>
        <p:txBody>
          <a:bodyPr vert="horz" lIns="121920" tIns="60960" rIns="121920" bIns="6096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sz="5867"/>
              <a:t>   </a:t>
            </a:r>
            <a:endParaRPr lang="en-US" sz="5867" dirty="0"/>
          </a:p>
        </p:txBody>
      </p:sp>
      <p:pic>
        <p:nvPicPr>
          <p:cNvPr id="8" name="Picture 7" descr="EconomicEducationHead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1" y="112190"/>
            <a:ext cx="7026035" cy="1316567"/>
          </a:xfrm>
          <a:prstGeom prst="rect">
            <a:avLst/>
          </a:prstGeom>
        </p:spPr>
      </p:pic>
    </p:spTree>
    <p:extLst>
      <p:ext uri="{BB962C8B-B14F-4D97-AF65-F5344CB8AC3E}">
        <p14:creationId xmlns:p14="http://schemas.microsoft.com/office/powerpoint/2010/main" val="2497158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610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331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71085"/>
            <a:ext cx="10972800" cy="1114311"/>
          </a:xfrm>
        </p:spPr>
        <p:txBody>
          <a:bodyPr/>
          <a:lstStyle/>
          <a:p>
            <a:r>
              <a:rPr lang="en-US" dirty="0"/>
              <a:t>Click to edit Master title style</a:t>
            </a:r>
          </a:p>
        </p:txBody>
      </p:sp>
      <p:sp>
        <p:nvSpPr>
          <p:cNvPr id="3" name="Content Placeholder 2"/>
          <p:cNvSpPr>
            <a:spLocks noGrp="1"/>
          </p:cNvSpPr>
          <p:nvPr>
            <p:ph sz="half" idx="1"/>
          </p:nvPr>
        </p:nvSpPr>
        <p:spPr>
          <a:xfrm>
            <a:off x="609600" y="2721988"/>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721988"/>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998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541" y="1193259"/>
            <a:ext cx="10972800" cy="83232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98520"/>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4" name="Content Placeholder 3"/>
          <p:cNvSpPr>
            <a:spLocks noGrp="1"/>
          </p:cNvSpPr>
          <p:nvPr>
            <p:ph sz="half" idx="2"/>
          </p:nvPr>
        </p:nvSpPr>
        <p:spPr>
          <a:xfrm>
            <a:off x="609600" y="2888033"/>
            <a:ext cx="5386917" cy="34110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98520"/>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6" name="Content Placeholder 5"/>
          <p:cNvSpPr>
            <a:spLocks noGrp="1"/>
          </p:cNvSpPr>
          <p:nvPr>
            <p:ph sz="quarter" idx="4"/>
          </p:nvPr>
        </p:nvSpPr>
        <p:spPr>
          <a:xfrm>
            <a:off x="6193369" y="2888033"/>
            <a:ext cx="5389033" cy="34110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60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5382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965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219200"/>
            <a:ext cx="4011084" cy="968443"/>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1435100"/>
            <a:ext cx="6815667" cy="469106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187643"/>
            <a:ext cx="4011084" cy="393852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32046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1409429"/>
            <a:ext cx="7315200" cy="331814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465887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718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81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8"/>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50000"/>
            <a:ext cx="12192000" cy="508000"/>
          </a:xfrm>
          <a:prstGeom prst="rect">
            <a:avLst/>
          </a:prstGeom>
          <a:solidFill>
            <a:srgbClr val="1025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1317696"/>
            <a:ext cx="10972800" cy="7810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287371"/>
            <a:ext cx="10972800" cy="3874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pic>
        <p:nvPicPr>
          <p:cNvPr id="12" name="Picture 11" descr="FRBST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5084" y="6126164"/>
            <a:ext cx="6096000" cy="1219200"/>
          </a:xfrm>
          <a:prstGeom prst="rect">
            <a:avLst/>
          </a:prstGeom>
        </p:spPr>
      </p:pic>
      <p:sp>
        <p:nvSpPr>
          <p:cNvPr id="4" name="Title 1">
            <a:extLst>
              <a:ext uri="{FF2B5EF4-FFF2-40B4-BE49-F238E27FC236}">
                <a16:creationId xmlns:a16="http://schemas.microsoft.com/office/drawing/2014/main" id="{077AB6EE-DA05-0BFE-FA16-21D1C4620510}"/>
              </a:ext>
            </a:extLst>
          </p:cNvPr>
          <p:cNvSpPr txBox="1">
            <a:spLocks/>
          </p:cNvSpPr>
          <p:nvPr userDrawn="1"/>
        </p:nvSpPr>
        <p:spPr>
          <a:xfrm>
            <a:off x="0" y="2"/>
            <a:ext cx="12192000" cy="1184612"/>
          </a:xfrm>
          <a:prstGeom prst="rect">
            <a:avLst/>
          </a:prstGeom>
          <a:solidFill>
            <a:schemeClr val="tx2">
              <a:lumMod val="50000"/>
            </a:schemeClr>
          </a:solidFill>
        </p:spPr>
        <p:txBody>
          <a:bodyPr vert="horz" lIns="121920" tIns="60960" rIns="121920" bIns="6096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sz="5867"/>
              <a:t>   </a:t>
            </a:r>
            <a:endParaRPr lang="en-US" sz="5867" dirty="0"/>
          </a:p>
        </p:txBody>
      </p:sp>
      <p:pic>
        <p:nvPicPr>
          <p:cNvPr id="5" name="Picture 4" descr="EconomicEducationHeader.ai">
            <a:extLst>
              <a:ext uri="{FF2B5EF4-FFF2-40B4-BE49-F238E27FC236}">
                <a16:creationId xmlns:a16="http://schemas.microsoft.com/office/drawing/2014/main" id="{B9E40CA9-7163-984E-C694-D218D8ABB7E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5751" y="112190"/>
            <a:ext cx="7026035" cy="1316567"/>
          </a:xfrm>
          <a:prstGeom prst="rect">
            <a:avLst/>
          </a:prstGeom>
        </p:spPr>
      </p:pic>
    </p:spTree>
    <p:extLst>
      <p:ext uri="{BB962C8B-B14F-4D97-AF65-F5344CB8AC3E}">
        <p14:creationId xmlns:p14="http://schemas.microsoft.com/office/powerpoint/2010/main" val="10593267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585" rtl="0" eaLnBrk="1" latinLnBrk="0" hangingPunct="1">
        <a:spcBef>
          <a:spcPct val="0"/>
        </a:spcBef>
        <a:buNone/>
        <a:defRPr sz="5867" b="1" i="0" kern="1200" spc="-16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b="0" i="0" kern="1200" spc="-40">
          <a:solidFill>
            <a:schemeClr val="tx1"/>
          </a:solidFill>
          <a:latin typeface="Arial"/>
          <a:ea typeface="+mn-ea"/>
          <a:cs typeface="Arial"/>
        </a:defRPr>
      </a:lvl1pPr>
      <a:lvl2pPr marL="1219170" indent="-609585" algn="l" defTabSz="609585" rtl="0" eaLnBrk="1" latinLnBrk="0" hangingPunct="1">
        <a:spcBef>
          <a:spcPct val="20000"/>
        </a:spcBef>
        <a:buFont typeface="Wingdings" charset="2"/>
        <a:buChar char="§"/>
        <a:defRPr sz="3733" b="0" i="0" kern="1200" spc="-40">
          <a:solidFill>
            <a:schemeClr val="tx1"/>
          </a:solidFill>
          <a:latin typeface="Arial"/>
          <a:ea typeface="+mn-ea"/>
          <a:cs typeface="Arial"/>
        </a:defRPr>
      </a:lvl2pPr>
      <a:lvl3pPr marL="1676358" indent="-457189" algn="l" defTabSz="609585" rtl="0" eaLnBrk="1" latinLnBrk="0" hangingPunct="1">
        <a:spcBef>
          <a:spcPct val="20000"/>
        </a:spcBef>
        <a:buSzPct val="80000"/>
        <a:buFont typeface="Courier New"/>
        <a:buChar char="o"/>
        <a:defRPr sz="3200" b="0" i="0" kern="1200" spc="-40">
          <a:solidFill>
            <a:schemeClr val="tx1"/>
          </a:solidFill>
          <a:latin typeface="Arial"/>
          <a:ea typeface="+mn-ea"/>
          <a:cs typeface="Arial"/>
        </a:defRPr>
      </a:lvl3pPr>
      <a:lvl4pPr marL="2285943" indent="-457189" algn="l" defTabSz="609585" rtl="0" eaLnBrk="1" latinLnBrk="0" hangingPunct="1">
        <a:spcBef>
          <a:spcPct val="20000"/>
        </a:spcBef>
        <a:buFont typeface="Arial"/>
        <a:buChar char="•"/>
        <a:defRPr sz="2667" b="0" i="0" kern="1200" spc="-40">
          <a:solidFill>
            <a:schemeClr val="tx1"/>
          </a:solidFill>
          <a:latin typeface="Arial"/>
          <a:ea typeface="+mn-ea"/>
          <a:cs typeface="Arial"/>
        </a:defRPr>
      </a:lvl4pPr>
      <a:lvl5pPr marL="2438339" indent="0" algn="l" defTabSz="609585" rtl="0" eaLnBrk="1" latinLnBrk="0" hangingPunct="1">
        <a:spcBef>
          <a:spcPct val="20000"/>
        </a:spcBef>
        <a:buFont typeface="Arial"/>
        <a:buNone/>
        <a:defRPr sz="2667" b="0" i="0" kern="1200" spc="-4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louisfed.org/education/ap-macroeconomics-entrance-and-exit-tickets" TargetMode="External"/><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hyperlink" Target="https://www.stlouisfed.org/education/ap-microeconomics-entrance-and-exit-ticke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inyurl.com/FREDmacro"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3.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xml"/><Relationship Id="rId7" Type="http://schemas.openxmlformats.org/officeDocument/2006/relationships/notesSlide" Target="../notesSlides/notesSlid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3.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0" y="3961762"/>
            <a:ext cx="7437119" cy="1325560"/>
          </a:xfrm>
          <a:prstGeom prst="rect">
            <a:avLst/>
          </a:prstGeom>
        </p:spPr>
        <p:txBody>
          <a:bodyPr anchor="t">
            <a:normAutofit/>
          </a:bodyPr>
          <a:lstStyle/>
          <a:p>
            <a:pPr algn="ctr" defTabSz="886968">
              <a:defRPr sz="1746" spc="-194">
                <a:solidFill>
                  <a:srgbClr val="414A58"/>
                </a:solidFill>
                <a:latin typeface="Inter"/>
                <a:ea typeface="Inter"/>
                <a:cs typeface="Inter"/>
                <a:sym typeface="Inter"/>
              </a:defRPr>
            </a:pPr>
            <a:r>
              <a:rPr kern="1200" spc="100" dirty="0"/>
              <a:t>Presented by:</a:t>
            </a:r>
            <a:r>
              <a:rPr lang="en-US" kern="1200" spc="100" dirty="0"/>
              <a:t> Mike Kaiman</a:t>
            </a:r>
            <a:br>
              <a:rPr kern="1200" spc="100" dirty="0"/>
            </a:br>
            <a:r>
              <a:rPr kern="1200" spc="100" dirty="0"/>
              <a:t>Email:</a:t>
            </a:r>
            <a:r>
              <a:rPr lang="en-US" kern="1200" spc="100" dirty="0"/>
              <a:t> mike.kaiman@stls.frb.org</a:t>
            </a:r>
            <a:br>
              <a:rPr kern="1200" spc="100" dirty="0"/>
            </a:br>
            <a:br>
              <a:rPr kern="1200" spc="100" dirty="0"/>
            </a:br>
            <a:r>
              <a:rPr kern="1200" spc="100" dirty="0"/>
              <a:t>Date:</a:t>
            </a:r>
            <a:r>
              <a:rPr lang="en-US" kern="1200" spc="100" dirty="0"/>
              <a:t> October 30, 2023</a:t>
            </a:r>
            <a:endParaRPr kern="1200" spc="100" dirty="0"/>
          </a:p>
        </p:txBody>
      </p:sp>
      <p:sp>
        <p:nvSpPr>
          <p:cNvPr id="177" name="Text Placeholder 2"/>
          <p:cNvSpPr txBox="1">
            <a:spLocks noGrp="1"/>
          </p:cNvSpPr>
          <p:nvPr>
            <p:ph type="body" sz="quarter" idx="1"/>
          </p:nvPr>
        </p:nvSpPr>
        <p:spPr>
          <a:xfrm>
            <a:off x="0" y="1909950"/>
            <a:ext cx="7437119" cy="1146424"/>
          </a:xfrm>
          <a:prstGeom prst="rect">
            <a:avLst/>
          </a:prstGeom>
        </p:spPr>
        <p:txBody>
          <a:bodyPr/>
          <a:lstStyle/>
          <a:p>
            <a:pPr algn="ctr" defTabSz="384047">
              <a:spcBef>
                <a:spcPts val="400"/>
              </a:spcBef>
              <a:defRPr sz="2267" spc="-84">
                <a:solidFill>
                  <a:srgbClr val="414A58"/>
                </a:solidFill>
                <a:latin typeface="Inter"/>
                <a:ea typeface="Inter"/>
                <a:cs typeface="Inter"/>
                <a:sym typeface="Inter"/>
              </a:defRPr>
            </a:pPr>
            <a:r>
              <a:rPr lang="en-US" dirty="0"/>
              <a:t>That’s the Ticket!</a:t>
            </a:r>
          </a:p>
          <a:p>
            <a:pPr algn="ctr" defTabSz="384047">
              <a:spcBef>
                <a:spcPts val="400"/>
              </a:spcBef>
              <a:defRPr sz="2267" spc="-84">
                <a:solidFill>
                  <a:srgbClr val="414A58"/>
                </a:solidFill>
                <a:latin typeface="Inter"/>
                <a:ea typeface="Inter"/>
                <a:cs typeface="Inter"/>
                <a:sym typeface="Inter"/>
              </a:defRPr>
            </a:pPr>
            <a:r>
              <a:rPr lang="en-US" dirty="0"/>
              <a:t>Using Entry &amp; Exit Tickets in the AP Econ Classroom</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570B-8BEF-E48D-6F03-D8827637AB11}"/>
              </a:ext>
            </a:extLst>
          </p:cNvPr>
          <p:cNvSpPr>
            <a:spLocks noGrp="1"/>
          </p:cNvSpPr>
          <p:nvPr>
            <p:ph type="title"/>
          </p:nvPr>
        </p:nvSpPr>
        <p:spPr>
          <a:xfrm>
            <a:off x="0" y="1101630"/>
            <a:ext cx="12192000" cy="1114311"/>
          </a:xfrm>
        </p:spPr>
        <p:txBody>
          <a:bodyPr>
            <a:normAutofit fontScale="90000"/>
          </a:bodyPr>
          <a:lstStyle/>
          <a:p>
            <a:r>
              <a:rPr lang="en-US" dirty="0"/>
              <a:t>The Entry Ticket Has Entered the Chat</a:t>
            </a:r>
          </a:p>
        </p:txBody>
      </p:sp>
      <p:sp>
        <p:nvSpPr>
          <p:cNvPr id="4" name="Content Placeholder 3">
            <a:extLst>
              <a:ext uri="{FF2B5EF4-FFF2-40B4-BE49-F238E27FC236}">
                <a16:creationId xmlns:a16="http://schemas.microsoft.com/office/drawing/2014/main" id="{FF306B20-1B0D-363E-3F91-493BC5791BF1}"/>
              </a:ext>
            </a:extLst>
          </p:cNvPr>
          <p:cNvSpPr>
            <a:spLocks noGrp="1"/>
          </p:cNvSpPr>
          <p:nvPr>
            <p:ph sz="half" idx="2"/>
          </p:nvPr>
        </p:nvSpPr>
        <p:spPr>
          <a:xfrm>
            <a:off x="6019801" y="2215940"/>
            <a:ext cx="5978235" cy="3900123"/>
          </a:xfrm>
        </p:spPr>
        <p:txBody>
          <a:bodyPr>
            <a:normAutofit/>
          </a:bodyPr>
          <a:lstStyle/>
          <a:p>
            <a:pPr>
              <a:buFont typeface="Wingdings" panose="05000000000000000000" pitchFamily="2" charset="2"/>
              <a:buChar char="§"/>
            </a:pPr>
            <a:r>
              <a:rPr lang="en-US" sz="2400" dirty="0"/>
              <a:t>Bell Ringers / Entrance Slips or Tickets / Do Now’s</a:t>
            </a:r>
          </a:p>
          <a:p>
            <a:pPr>
              <a:buFont typeface="Wingdings" panose="05000000000000000000" pitchFamily="2" charset="2"/>
              <a:buChar char="§"/>
            </a:pPr>
            <a:r>
              <a:rPr lang="en-US" sz="2400" dirty="0"/>
              <a:t>Serves Dual Purpose*</a:t>
            </a:r>
          </a:p>
          <a:p>
            <a:pPr lvl="1">
              <a:buFont typeface="Wingdings" panose="05000000000000000000" pitchFamily="2" charset="2"/>
              <a:buChar char="§"/>
            </a:pPr>
            <a:r>
              <a:rPr lang="en-US" sz="2000" dirty="0"/>
              <a:t>Classroom Management Tool</a:t>
            </a:r>
          </a:p>
          <a:p>
            <a:pPr lvl="1">
              <a:buFont typeface="Wingdings" panose="05000000000000000000" pitchFamily="2" charset="2"/>
              <a:buChar char="§"/>
            </a:pPr>
            <a:r>
              <a:rPr lang="en-US" sz="2000" dirty="0"/>
              <a:t>Introduction / Review of Material</a:t>
            </a:r>
          </a:p>
          <a:p>
            <a:pPr>
              <a:buFont typeface="Wingdings" panose="05000000000000000000" pitchFamily="2" charset="2"/>
              <a:buChar char="§"/>
            </a:pPr>
            <a:r>
              <a:rPr lang="en-US" sz="2133" dirty="0"/>
              <a:t>Sparks Discussion / Focuses Lesson / Takes Attendance</a:t>
            </a:r>
          </a:p>
          <a:p>
            <a:pPr>
              <a:buFont typeface="Wingdings" panose="05000000000000000000" pitchFamily="2" charset="2"/>
              <a:buChar char="§"/>
            </a:pPr>
            <a:r>
              <a:rPr lang="en-US" sz="2133" dirty="0"/>
              <a:t>Maximum 5 Minutes!!!</a:t>
            </a:r>
          </a:p>
          <a:p>
            <a:pPr>
              <a:buFont typeface="Wingdings" panose="05000000000000000000" pitchFamily="2" charset="2"/>
              <a:buChar char="§"/>
            </a:pPr>
            <a:r>
              <a:rPr lang="en-US" sz="1333" dirty="0"/>
              <a:t>*Administrators LOVE seeing this in classroom observation</a:t>
            </a:r>
          </a:p>
          <a:p>
            <a:endParaRPr lang="en-US" dirty="0"/>
          </a:p>
        </p:txBody>
      </p:sp>
      <p:pic>
        <p:nvPicPr>
          <p:cNvPr id="5" name="Content Placeholder 4" descr="Hotel bell">
            <a:extLst>
              <a:ext uri="{FF2B5EF4-FFF2-40B4-BE49-F238E27FC236}">
                <a16:creationId xmlns:a16="http://schemas.microsoft.com/office/drawing/2014/main" id="{840339C4-C530-0742-2F1D-F2DED627B5D5}"/>
              </a:ext>
            </a:extLst>
          </p:cNvPr>
          <p:cNvPicPr>
            <a:picLocks noGrp="1" noChangeAspect="1"/>
          </p:cNvPicPr>
          <p:nvPr>
            <p:ph sz="half" idx="1"/>
          </p:nvPr>
        </p:nvPicPr>
        <p:blipFill rotWithShape="1">
          <a:blip r:embed="rId2"/>
          <a:srcRect l="51518" r="3903" b="-1"/>
          <a:stretch/>
        </p:blipFill>
        <p:spPr>
          <a:xfrm>
            <a:off x="2167305" y="2320425"/>
            <a:ext cx="2269391" cy="3393017"/>
          </a:xfrm>
          <a:prstGeom prst="rect">
            <a:avLst/>
          </a:prstGeom>
        </p:spPr>
      </p:pic>
    </p:spTree>
    <p:extLst>
      <p:ext uri="{BB962C8B-B14F-4D97-AF65-F5344CB8AC3E}">
        <p14:creationId xmlns:p14="http://schemas.microsoft.com/office/powerpoint/2010/main" val="417259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ED9E-3AE0-797C-4664-815932CCE862}"/>
              </a:ext>
            </a:extLst>
          </p:cNvPr>
          <p:cNvSpPr>
            <a:spLocks noGrp="1"/>
          </p:cNvSpPr>
          <p:nvPr>
            <p:ph type="title"/>
          </p:nvPr>
        </p:nvSpPr>
        <p:spPr>
          <a:xfrm>
            <a:off x="609600" y="1185334"/>
            <a:ext cx="10972800" cy="1114311"/>
          </a:xfrm>
        </p:spPr>
        <p:txBody>
          <a:bodyPr/>
          <a:lstStyle/>
          <a:p>
            <a:pPr algn="l"/>
            <a:r>
              <a:rPr lang="en-US" dirty="0"/>
              <a:t>(Exit) Ticket to Ride</a:t>
            </a:r>
          </a:p>
        </p:txBody>
      </p:sp>
      <p:sp>
        <p:nvSpPr>
          <p:cNvPr id="3" name="Content Placeholder 2">
            <a:extLst>
              <a:ext uri="{FF2B5EF4-FFF2-40B4-BE49-F238E27FC236}">
                <a16:creationId xmlns:a16="http://schemas.microsoft.com/office/drawing/2014/main" id="{1E598ACB-6E65-A2FB-43C9-E8E1694C12A5}"/>
              </a:ext>
            </a:extLst>
          </p:cNvPr>
          <p:cNvSpPr>
            <a:spLocks noGrp="1"/>
          </p:cNvSpPr>
          <p:nvPr>
            <p:ph sz="half" idx="1"/>
          </p:nvPr>
        </p:nvSpPr>
        <p:spPr>
          <a:xfrm>
            <a:off x="157019" y="2721988"/>
            <a:ext cx="6491432" cy="3394075"/>
          </a:xfrm>
        </p:spPr>
        <p:txBody>
          <a:bodyPr>
            <a:normAutofit fontScale="92500" lnSpcReduction="10000"/>
          </a:bodyPr>
          <a:lstStyle/>
          <a:p>
            <a:pPr>
              <a:buFont typeface="Arial" panose="020B0604020202020204" pitchFamily="34" charset="0"/>
              <a:buChar char="•"/>
            </a:pPr>
            <a:r>
              <a:rPr lang="en-US" sz="2800" dirty="0"/>
              <a:t>Serves Dual Purpose</a:t>
            </a:r>
          </a:p>
          <a:p>
            <a:pPr lvl="1">
              <a:buFont typeface="Arial" panose="020B0604020202020204" pitchFamily="34" charset="0"/>
              <a:buChar char="•"/>
            </a:pPr>
            <a:r>
              <a:rPr lang="en-US" sz="2800" dirty="0"/>
              <a:t>Informal Assessment</a:t>
            </a:r>
          </a:p>
          <a:p>
            <a:pPr lvl="2">
              <a:buFont typeface="Arial" panose="020B0604020202020204" pitchFamily="34" charset="0"/>
              <a:buChar char="•"/>
            </a:pPr>
            <a:r>
              <a:rPr lang="en-US" sz="1867" dirty="0"/>
              <a:t>LOW STRESS ON STUDENTS (Attendance Grade / Less Than 5 Points)</a:t>
            </a:r>
          </a:p>
          <a:p>
            <a:pPr lvl="2">
              <a:buFont typeface="Arial" panose="020B0604020202020204" pitchFamily="34" charset="0"/>
              <a:buChar char="•"/>
            </a:pPr>
            <a:r>
              <a:rPr lang="en-US" sz="1867" dirty="0"/>
              <a:t>Questions Aligned to AP Exam MCQ/FRQ</a:t>
            </a:r>
          </a:p>
          <a:p>
            <a:pPr lvl="1">
              <a:buFont typeface="Arial" panose="020B0604020202020204" pitchFamily="34" charset="0"/>
              <a:buChar char="•"/>
            </a:pPr>
            <a:r>
              <a:rPr lang="en-US" sz="2800" dirty="0"/>
              <a:t>Checks for Understanding / Honest Feedback</a:t>
            </a:r>
          </a:p>
          <a:p>
            <a:pPr lvl="2">
              <a:buFont typeface="Arial" panose="020B0604020202020204" pitchFamily="34" charset="0"/>
              <a:buChar char="•"/>
            </a:pPr>
            <a:r>
              <a:rPr lang="en-US" sz="1867" dirty="0"/>
              <a:t>Can Clarify Issues Before Moving On</a:t>
            </a:r>
          </a:p>
          <a:p>
            <a:pPr>
              <a:buFont typeface="Arial" panose="020B0604020202020204" pitchFamily="34" charset="0"/>
              <a:buChar char="•"/>
            </a:pPr>
            <a:r>
              <a:rPr lang="en-US" sz="2800" dirty="0"/>
              <a:t>Maximum 5 Minutes!!!</a:t>
            </a:r>
          </a:p>
          <a:p>
            <a:endParaRPr lang="en-US" dirty="0"/>
          </a:p>
        </p:txBody>
      </p:sp>
      <p:pic>
        <p:nvPicPr>
          <p:cNvPr id="5" name="Content Placeholder 7" descr="A person's hand removing a ticket from a machine">
            <a:extLst>
              <a:ext uri="{FF2B5EF4-FFF2-40B4-BE49-F238E27FC236}">
                <a16:creationId xmlns:a16="http://schemas.microsoft.com/office/drawing/2014/main" id="{7E6A7594-9C7B-C34B-C11E-7066942CF8E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892" r="42524"/>
          <a:stretch/>
        </p:blipFill>
        <p:spPr>
          <a:xfrm>
            <a:off x="7677469" y="2722034"/>
            <a:ext cx="2425063" cy="3393017"/>
          </a:xfrm>
          <a:prstGeom prst="rect">
            <a:avLst/>
          </a:prstGeom>
        </p:spPr>
      </p:pic>
    </p:spTree>
    <p:extLst>
      <p:ext uri="{BB962C8B-B14F-4D97-AF65-F5344CB8AC3E}">
        <p14:creationId xmlns:p14="http://schemas.microsoft.com/office/powerpoint/2010/main" val="348867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7346-EAAE-91D4-5938-5A0FD464ADDD}"/>
              </a:ext>
            </a:extLst>
          </p:cNvPr>
          <p:cNvSpPr>
            <a:spLocks noGrp="1"/>
          </p:cNvSpPr>
          <p:nvPr>
            <p:ph type="title"/>
          </p:nvPr>
        </p:nvSpPr>
        <p:spPr>
          <a:xfrm>
            <a:off x="608541" y="1193259"/>
            <a:ext cx="10972800" cy="1388016"/>
          </a:xfrm>
        </p:spPr>
        <p:txBody>
          <a:bodyPr>
            <a:noAutofit/>
          </a:bodyPr>
          <a:lstStyle/>
          <a:p>
            <a:pPr algn="l"/>
            <a:r>
              <a:rPr lang="en-US" sz="4800" dirty="0"/>
              <a:t>Profit Maximization:</a:t>
            </a:r>
            <a:br>
              <a:rPr lang="en-US" sz="4800" dirty="0"/>
            </a:br>
            <a:r>
              <a:rPr lang="en-US" sz="4800" dirty="0"/>
              <a:t>The Ticket To Student Success</a:t>
            </a:r>
          </a:p>
        </p:txBody>
      </p:sp>
      <p:sp>
        <p:nvSpPr>
          <p:cNvPr id="5" name="Text Placeholder 4">
            <a:extLst>
              <a:ext uri="{FF2B5EF4-FFF2-40B4-BE49-F238E27FC236}">
                <a16:creationId xmlns:a16="http://schemas.microsoft.com/office/drawing/2014/main" id="{4E234534-D6AF-0F92-500E-B054158DF57F}"/>
              </a:ext>
            </a:extLst>
          </p:cNvPr>
          <p:cNvSpPr>
            <a:spLocks noGrp="1"/>
          </p:cNvSpPr>
          <p:nvPr>
            <p:ph type="body" idx="1"/>
          </p:nvPr>
        </p:nvSpPr>
        <p:spPr>
          <a:xfrm>
            <a:off x="608540" y="2710963"/>
            <a:ext cx="5386917" cy="639763"/>
          </a:xfrm>
        </p:spPr>
        <p:txBody>
          <a:bodyPr/>
          <a:lstStyle/>
          <a:p>
            <a:pPr algn="ctr"/>
            <a:r>
              <a:rPr lang="en-US" dirty="0"/>
              <a:t>First Year Teachers</a:t>
            </a:r>
          </a:p>
        </p:txBody>
      </p:sp>
      <p:sp>
        <p:nvSpPr>
          <p:cNvPr id="6" name="Content Placeholder 5">
            <a:extLst>
              <a:ext uri="{FF2B5EF4-FFF2-40B4-BE49-F238E27FC236}">
                <a16:creationId xmlns:a16="http://schemas.microsoft.com/office/drawing/2014/main" id="{FEE930E8-5016-4A22-80DA-AE54FB00C60A}"/>
              </a:ext>
            </a:extLst>
          </p:cNvPr>
          <p:cNvSpPr>
            <a:spLocks noGrp="1"/>
          </p:cNvSpPr>
          <p:nvPr>
            <p:ph sz="half" idx="2"/>
          </p:nvPr>
        </p:nvSpPr>
        <p:spPr>
          <a:xfrm>
            <a:off x="609600" y="3781425"/>
            <a:ext cx="5386917" cy="2517672"/>
          </a:xfrm>
        </p:spPr>
        <p:txBody>
          <a:bodyPr/>
          <a:lstStyle/>
          <a:p>
            <a:pPr>
              <a:buFont typeface="Wingdings" panose="05000000000000000000" pitchFamily="2" charset="2"/>
              <a:buChar char="§"/>
            </a:pPr>
            <a:r>
              <a:rPr lang="en-US" dirty="0"/>
              <a:t>Good News!</a:t>
            </a:r>
          </a:p>
          <a:p>
            <a:pPr>
              <a:buFont typeface="Wingdings" panose="05000000000000000000" pitchFamily="2" charset="2"/>
              <a:buChar char="§"/>
            </a:pPr>
            <a:r>
              <a:rPr lang="en-US" sz="2400" dirty="0"/>
              <a:t>Aligned To AP Curriculum</a:t>
            </a:r>
          </a:p>
          <a:p>
            <a:pPr>
              <a:buFont typeface="Wingdings" panose="05000000000000000000" pitchFamily="2" charset="2"/>
              <a:buChar char="§"/>
            </a:pPr>
            <a:r>
              <a:rPr lang="en-US" sz="2400" dirty="0"/>
              <a:t>Assists With Pacing</a:t>
            </a:r>
          </a:p>
          <a:p>
            <a:pPr>
              <a:buFont typeface="Wingdings" panose="05000000000000000000" pitchFamily="2" charset="2"/>
              <a:buChar char="§"/>
            </a:pPr>
            <a:r>
              <a:rPr lang="en-US" sz="2400" dirty="0"/>
              <a:t>Additional FRB STL Print Resources Included For Content  </a:t>
            </a:r>
          </a:p>
          <a:p>
            <a:endParaRPr lang="en-US" dirty="0"/>
          </a:p>
        </p:txBody>
      </p:sp>
      <p:sp>
        <p:nvSpPr>
          <p:cNvPr id="7" name="Text Placeholder 6">
            <a:extLst>
              <a:ext uri="{FF2B5EF4-FFF2-40B4-BE49-F238E27FC236}">
                <a16:creationId xmlns:a16="http://schemas.microsoft.com/office/drawing/2014/main" id="{F28FE5CE-E612-7CE1-448E-5C97633BDC49}"/>
              </a:ext>
            </a:extLst>
          </p:cNvPr>
          <p:cNvSpPr>
            <a:spLocks noGrp="1"/>
          </p:cNvSpPr>
          <p:nvPr>
            <p:ph type="body" sz="quarter" idx="3"/>
          </p:nvPr>
        </p:nvSpPr>
        <p:spPr>
          <a:xfrm>
            <a:off x="6192309" y="2710963"/>
            <a:ext cx="5389033" cy="639763"/>
          </a:xfrm>
        </p:spPr>
        <p:txBody>
          <a:bodyPr/>
          <a:lstStyle/>
          <a:p>
            <a:pPr algn="ctr"/>
            <a:r>
              <a:rPr lang="en-US" dirty="0"/>
              <a:t>Experienced Teachers</a:t>
            </a:r>
          </a:p>
        </p:txBody>
      </p:sp>
      <p:sp>
        <p:nvSpPr>
          <p:cNvPr id="8" name="Content Placeholder 7">
            <a:extLst>
              <a:ext uri="{FF2B5EF4-FFF2-40B4-BE49-F238E27FC236}">
                <a16:creationId xmlns:a16="http://schemas.microsoft.com/office/drawing/2014/main" id="{19372CAE-4E1F-D155-53D6-CA167E5BA121}"/>
              </a:ext>
            </a:extLst>
          </p:cNvPr>
          <p:cNvSpPr>
            <a:spLocks noGrp="1"/>
          </p:cNvSpPr>
          <p:nvPr>
            <p:ph sz="quarter" idx="4"/>
          </p:nvPr>
        </p:nvSpPr>
        <p:spPr>
          <a:xfrm>
            <a:off x="6193369" y="4095751"/>
            <a:ext cx="5389033" cy="2203347"/>
          </a:xfrm>
        </p:spPr>
        <p:txBody>
          <a:bodyPr/>
          <a:lstStyle/>
          <a:p>
            <a:pPr>
              <a:buFont typeface="Wingdings" panose="05000000000000000000" pitchFamily="2" charset="2"/>
              <a:buChar char="§"/>
            </a:pPr>
            <a:r>
              <a:rPr lang="en-US" sz="2400" dirty="0"/>
              <a:t>The Scarcity Problem</a:t>
            </a:r>
          </a:p>
          <a:p>
            <a:pPr>
              <a:buFont typeface="Wingdings" panose="05000000000000000000" pitchFamily="2" charset="2"/>
              <a:buChar char="§"/>
            </a:pPr>
            <a:r>
              <a:rPr lang="en-US" sz="2400" dirty="0"/>
              <a:t>Teaching New Dogs Your Old Tricks</a:t>
            </a:r>
          </a:p>
          <a:p>
            <a:pPr>
              <a:buFont typeface="Wingdings" panose="05000000000000000000" pitchFamily="2" charset="2"/>
              <a:buChar char="§"/>
            </a:pPr>
            <a:r>
              <a:rPr lang="en-US" sz="2400" dirty="0"/>
              <a:t>Anecdotal Evidence</a:t>
            </a:r>
          </a:p>
          <a:p>
            <a:endParaRPr lang="en-US" dirty="0"/>
          </a:p>
        </p:txBody>
      </p:sp>
    </p:spTree>
    <p:extLst>
      <p:ext uri="{BB962C8B-B14F-4D97-AF65-F5344CB8AC3E}">
        <p14:creationId xmlns:p14="http://schemas.microsoft.com/office/powerpoint/2010/main" val="193013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9BB1-6D84-1DC5-3396-EECDF9BFE424}"/>
              </a:ext>
            </a:extLst>
          </p:cNvPr>
          <p:cNvSpPr>
            <a:spLocks noGrp="1"/>
          </p:cNvSpPr>
          <p:nvPr>
            <p:ph type="title"/>
          </p:nvPr>
        </p:nvSpPr>
        <p:spPr>
          <a:xfrm>
            <a:off x="609602" y="1219200"/>
            <a:ext cx="4011084" cy="2057400"/>
          </a:xfrm>
        </p:spPr>
        <p:txBody>
          <a:bodyPr>
            <a:noAutofit/>
          </a:bodyPr>
          <a:lstStyle/>
          <a:p>
            <a:r>
              <a:rPr lang="en-US" sz="5867" dirty="0"/>
              <a:t>Follow Along???</a:t>
            </a:r>
          </a:p>
        </p:txBody>
      </p:sp>
      <p:pic>
        <p:nvPicPr>
          <p:cNvPr id="5" name="Content Placeholder 4">
            <a:extLst>
              <a:ext uri="{FF2B5EF4-FFF2-40B4-BE49-F238E27FC236}">
                <a16:creationId xmlns:a16="http://schemas.microsoft.com/office/drawing/2014/main" id="{015EB70A-DF58-66E3-2442-CBF93787250F}"/>
              </a:ext>
            </a:extLst>
          </p:cNvPr>
          <p:cNvPicPr>
            <a:picLocks noGrp="1" noChangeAspect="1"/>
          </p:cNvPicPr>
          <p:nvPr>
            <p:ph idx="1"/>
          </p:nvPr>
        </p:nvPicPr>
        <p:blipFill>
          <a:blip r:embed="rId2"/>
          <a:stretch>
            <a:fillRect/>
          </a:stretch>
        </p:blipFill>
        <p:spPr>
          <a:xfrm>
            <a:off x="5351049" y="1435100"/>
            <a:ext cx="5647035" cy="4690533"/>
          </a:xfrm>
          <a:prstGeom prst="rect">
            <a:avLst/>
          </a:prstGeom>
        </p:spPr>
      </p:pic>
      <p:sp>
        <p:nvSpPr>
          <p:cNvPr id="4" name="Text Placeholder 3">
            <a:extLst>
              <a:ext uri="{FF2B5EF4-FFF2-40B4-BE49-F238E27FC236}">
                <a16:creationId xmlns:a16="http://schemas.microsoft.com/office/drawing/2014/main" id="{0EE7AAC9-FE89-522C-D4EA-8452546A95E2}"/>
              </a:ext>
            </a:extLst>
          </p:cNvPr>
          <p:cNvSpPr>
            <a:spLocks noGrp="1"/>
          </p:cNvSpPr>
          <p:nvPr>
            <p:ph type="body" sz="half" idx="2"/>
          </p:nvPr>
        </p:nvSpPr>
        <p:spPr>
          <a:xfrm>
            <a:off x="266701" y="3895726"/>
            <a:ext cx="4353985" cy="2230439"/>
          </a:xfrm>
        </p:spPr>
        <p:txBody>
          <a:bodyPr/>
          <a:lstStyle/>
          <a:p>
            <a:pPr marL="380990" indent="-380990">
              <a:buFont typeface="Arial" panose="020B0604020202020204" pitchFamily="34" charset="0"/>
              <a:buChar char="•"/>
            </a:pPr>
            <a:r>
              <a:rPr lang="en-US" dirty="0"/>
              <a:t>MACRO</a:t>
            </a:r>
          </a:p>
          <a:p>
            <a:pPr marL="380990" indent="-380990">
              <a:buFont typeface="Arial" panose="020B0604020202020204" pitchFamily="34" charset="0"/>
              <a:buChar char="•"/>
            </a:pPr>
            <a:r>
              <a:rPr lang="en-US" sz="1333" dirty="0">
                <a:hlinkClick r:id="rId3"/>
              </a:rPr>
              <a:t>https://www.stlouisfed.org/education/ap-macroeconomics-entrance-and-exit-tickets</a:t>
            </a:r>
            <a:r>
              <a:rPr lang="en-US" sz="1333" dirty="0"/>
              <a:t> </a:t>
            </a:r>
          </a:p>
          <a:p>
            <a:pPr marL="380990" indent="-380990">
              <a:buFont typeface="Arial" panose="020B0604020202020204" pitchFamily="34" charset="0"/>
              <a:buChar char="•"/>
            </a:pPr>
            <a:r>
              <a:rPr lang="en-US" dirty="0"/>
              <a:t>MICRO</a:t>
            </a:r>
          </a:p>
          <a:p>
            <a:pPr marL="380990" indent="-380990">
              <a:buFont typeface="Arial" panose="020B0604020202020204" pitchFamily="34" charset="0"/>
              <a:buChar char="•"/>
            </a:pPr>
            <a:r>
              <a:rPr lang="en-US" sz="1333" dirty="0">
                <a:hlinkClick r:id="rId4"/>
              </a:rPr>
              <a:t>https://www.stlouisfed.org/education/ap-microeconomics-entrance-and-exit-tickets</a:t>
            </a:r>
            <a:r>
              <a:rPr lang="en-US" sz="1333" dirty="0"/>
              <a:t> </a:t>
            </a:r>
          </a:p>
        </p:txBody>
      </p:sp>
    </p:spTree>
    <p:extLst>
      <p:ext uri="{BB962C8B-B14F-4D97-AF65-F5344CB8AC3E}">
        <p14:creationId xmlns:p14="http://schemas.microsoft.com/office/powerpoint/2010/main" val="345587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B4D8E52-DA51-A8B6-8724-19E97E172B6D}"/>
              </a:ext>
            </a:extLst>
          </p:cNvPr>
          <p:cNvSpPr txBox="1">
            <a:spLocks/>
          </p:cNvSpPr>
          <p:nvPr/>
        </p:nvSpPr>
        <p:spPr>
          <a:xfrm>
            <a:off x="958849" y="3364546"/>
            <a:ext cx="1893620" cy="675273"/>
          </a:xfrm>
          <a:prstGeom prst="rect">
            <a:avLst/>
          </a:prstGeom>
        </p:spPr>
        <p:txBody>
          <a:bodyPr/>
          <a:lstStyle>
            <a:lvl1pPr marL="342900" indent="-342900" algn="l" defTabSz="457200" rtl="0" eaLnBrk="1" latinLnBrk="0" hangingPunct="1">
              <a:spcBef>
                <a:spcPct val="20000"/>
              </a:spcBef>
              <a:buFont typeface="Arial"/>
              <a:buChar char="•"/>
              <a:defRPr sz="32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24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20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buNone/>
            </a:pPr>
            <a:r>
              <a:rPr lang="en-US" u="sng" spc="-40" dirty="0">
                <a:solidFill>
                  <a:prstClr val="black"/>
                </a:solidFill>
              </a:rPr>
              <a:t>MACRO</a:t>
            </a:r>
          </a:p>
        </p:txBody>
      </p:sp>
      <p:sp>
        <p:nvSpPr>
          <p:cNvPr id="3" name="Content Placeholder 3">
            <a:extLst>
              <a:ext uri="{FF2B5EF4-FFF2-40B4-BE49-F238E27FC236}">
                <a16:creationId xmlns:a16="http://schemas.microsoft.com/office/drawing/2014/main" id="{9CDBD7E7-3C1A-D7BE-4601-B42AE6B0BC99}"/>
              </a:ext>
            </a:extLst>
          </p:cNvPr>
          <p:cNvSpPr txBox="1">
            <a:spLocks/>
          </p:cNvSpPr>
          <p:nvPr/>
        </p:nvSpPr>
        <p:spPr>
          <a:xfrm>
            <a:off x="132683" y="4013871"/>
            <a:ext cx="3815184" cy="215163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24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20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pPr>
            <a:r>
              <a:rPr lang="en-US" sz="1867" spc="-40" dirty="0">
                <a:solidFill>
                  <a:prstClr val="black"/>
                </a:solidFill>
              </a:rPr>
              <a:t> 4.6—Monetary Policy</a:t>
            </a:r>
          </a:p>
          <a:p>
            <a:pPr marL="457189" indent="-457189" defTabSz="609585"/>
            <a:r>
              <a:rPr lang="en-US" sz="1867" spc="-40" dirty="0">
                <a:solidFill>
                  <a:prstClr val="black"/>
                </a:solidFill>
                <a:hlinkClick r:id="rId2"/>
              </a:rPr>
              <a:t>https://tinyurl.com/FREDmacro</a:t>
            </a:r>
            <a:endParaRPr lang="en-US" sz="1867" spc="-40" dirty="0">
              <a:solidFill>
                <a:prstClr val="black"/>
              </a:solidFill>
            </a:endParaRPr>
          </a:p>
          <a:p>
            <a:pPr marL="457189" indent="-457189" defTabSz="609585"/>
            <a:endParaRPr lang="en-US" sz="4267" spc="-40" dirty="0">
              <a:solidFill>
                <a:prstClr val="black"/>
              </a:solidFill>
            </a:endParaRPr>
          </a:p>
        </p:txBody>
      </p:sp>
      <p:sp>
        <p:nvSpPr>
          <p:cNvPr id="4" name="Text Placeholder 4">
            <a:extLst>
              <a:ext uri="{FF2B5EF4-FFF2-40B4-BE49-F238E27FC236}">
                <a16:creationId xmlns:a16="http://schemas.microsoft.com/office/drawing/2014/main" id="{9B7C9F0D-736B-2F80-08DA-996014512A40}"/>
              </a:ext>
            </a:extLst>
          </p:cNvPr>
          <p:cNvSpPr txBox="1">
            <a:spLocks/>
          </p:cNvSpPr>
          <p:nvPr/>
        </p:nvSpPr>
        <p:spPr>
          <a:xfrm>
            <a:off x="4821858" y="3371592"/>
            <a:ext cx="1998039" cy="675273"/>
          </a:xfrm>
          <a:prstGeom prst="rect">
            <a:avLst/>
          </a:prstGeom>
        </p:spPr>
        <p:txBody>
          <a:bodyPr/>
          <a:lstStyle>
            <a:lvl1pPr marL="342900" indent="-342900" algn="l" defTabSz="457200" rtl="0" eaLnBrk="1" latinLnBrk="0" hangingPunct="1">
              <a:spcBef>
                <a:spcPct val="20000"/>
              </a:spcBef>
              <a:buFont typeface="Arial"/>
              <a:buChar char="•"/>
              <a:defRPr sz="32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24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20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buNone/>
            </a:pPr>
            <a:r>
              <a:rPr lang="en-US" u="sng" spc="-40" dirty="0">
                <a:solidFill>
                  <a:prstClr val="black"/>
                </a:solidFill>
              </a:rPr>
              <a:t>MICRO</a:t>
            </a:r>
          </a:p>
        </p:txBody>
      </p:sp>
      <p:sp>
        <p:nvSpPr>
          <p:cNvPr id="5" name="Content Placeholder 5">
            <a:extLst>
              <a:ext uri="{FF2B5EF4-FFF2-40B4-BE49-F238E27FC236}">
                <a16:creationId xmlns:a16="http://schemas.microsoft.com/office/drawing/2014/main" id="{559A8F44-D4C1-94D7-B65E-458241B7F311}"/>
              </a:ext>
            </a:extLst>
          </p:cNvPr>
          <p:cNvSpPr txBox="1">
            <a:spLocks/>
          </p:cNvSpPr>
          <p:nvPr/>
        </p:nvSpPr>
        <p:spPr>
          <a:xfrm>
            <a:off x="4708442" y="4041655"/>
            <a:ext cx="2111455" cy="2151636"/>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24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20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pPr>
            <a:r>
              <a:rPr lang="en-US" sz="1867" spc="-40" dirty="0">
                <a:solidFill>
                  <a:prstClr val="black"/>
                </a:solidFill>
              </a:rPr>
              <a:t>6.2—Externalities </a:t>
            </a:r>
          </a:p>
        </p:txBody>
      </p:sp>
      <p:sp>
        <p:nvSpPr>
          <p:cNvPr id="6" name="Content Placeholder 3">
            <a:extLst>
              <a:ext uri="{FF2B5EF4-FFF2-40B4-BE49-F238E27FC236}">
                <a16:creationId xmlns:a16="http://schemas.microsoft.com/office/drawing/2014/main" id="{33EDFBF8-9FB1-DFD6-5BC3-23FD816A205D}"/>
              </a:ext>
            </a:extLst>
          </p:cNvPr>
          <p:cNvSpPr txBox="1">
            <a:spLocks/>
          </p:cNvSpPr>
          <p:nvPr/>
        </p:nvSpPr>
        <p:spPr>
          <a:xfrm>
            <a:off x="7693886" y="4039819"/>
            <a:ext cx="4224031" cy="1837644"/>
          </a:xfrm>
          <a:prstGeom prst="rect">
            <a:avLst/>
          </a:prstGeom>
        </p:spPr>
        <p:txBody>
          <a:bodyPr vert="horz" lIns="0" tIns="60960" rIns="0" bIns="6096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defTabSz="1219170">
              <a:spcBef>
                <a:spcPts val="1600"/>
              </a:spcBef>
              <a:spcAft>
                <a:spcPts val="267"/>
              </a:spcAft>
              <a:buClr>
                <a:srgbClr val="4F81BD"/>
              </a:buClr>
              <a:buFont typeface="Arial" panose="020B0604020202020204" pitchFamily="34" charset="0"/>
              <a:buChar char="•"/>
            </a:pPr>
            <a:r>
              <a:rPr lang="en-US" sz="1867" dirty="0">
                <a:solidFill>
                  <a:prstClr val="black">
                    <a:lumMod val="75000"/>
                    <a:lumOff val="25000"/>
                  </a:prstClr>
                </a:solidFill>
                <a:latin typeface="Calibri"/>
              </a:rPr>
              <a:t>2 Minutes to do Entrance Ticket</a:t>
            </a:r>
          </a:p>
          <a:p>
            <a:pPr marL="121917" indent="-121917" defTabSz="1219170">
              <a:spcBef>
                <a:spcPts val="1600"/>
              </a:spcBef>
              <a:spcAft>
                <a:spcPts val="267"/>
              </a:spcAft>
              <a:buClr>
                <a:srgbClr val="4F81BD"/>
              </a:buClr>
              <a:buFont typeface="Arial" panose="020B0604020202020204" pitchFamily="34" charset="0"/>
              <a:buChar char="•"/>
            </a:pPr>
            <a:r>
              <a:rPr lang="en-US" sz="1867" dirty="0">
                <a:solidFill>
                  <a:prstClr val="black">
                    <a:lumMod val="75000"/>
                    <a:lumOff val="25000"/>
                  </a:prstClr>
                </a:solidFill>
                <a:latin typeface="Calibri"/>
              </a:rPr>
              <a:t>Discussion</a:t>
            </a:r>
          </a:p>
          <a:p>
            <a:pPr marL="121917" indent="-121917" defTabSz="1219170">
              <a:spcBef>
                <a:spcPts val="1600"/>
              </a:spcBef>
              <a:spcAft>
                <a:spcPts val="267"/>
              </a:spcAft>
              <a:buClr>
                <a:srgbClr val="4F81BD"/>
              </a:buClr>
              <a:buFont typeface="Arial" panose="020B0604020202020204" pitchFamily="34" charset="0"/>
              <a:buChar char="•"/>
            </a:pPr>
            <a:r>
              <a:rPr lang="en-US" sz="1867" dirty="0">
                <a:solidFill>
                  <a:prstClr val="black">
                    <a:lumMod val="75000"/>
                    <a:lumOff val="25000"/>
                  </a:prstClr>
                </a:solidFill>
                <a:latin typeface="Calibri"/>
              </a:rPr>
              <a:t>5 Minutes for Exit Ticket  (NO PEEKING!)</a:t>
            </a:r>
          </a:p>
          <a:p>
            <a:pPr marL="121917" indent="-121917" defTabSz="1219170">
              <a:spcBef>
                <a:spcPts val="1600"/>
              </a:spcBef>
              <a:spcAft>
                <a:spcPts val="267"/>
              </a:spcAft>
              <a:buClr>
                <a:srgbClr val="4F81BD"/>
              </a:buClr>
            </a:pPr>
            <a:endParaRPr lang="en-US" sz="3200" dirty="0">
              <a:solidFill>
                <a:prstClr val="black">
                  <a:lumMod val="75000"/>
                  <a:lumOff val="25000"/>
                </a:prstClr>
              </a:solidFill>
              <a:latin typeface="Calibri"/>
            </a:endParaRPr>
          </a:p>
        </p:txBody>
      </p:sp>
      <p:sp>
        <p:nvSpPr>
          <p:cNvPr id="7" name="Text Placeholder 4">
            <a:extLst>
              <a:ext uri="{FF2B5EF4-FFF2-40B4-BE49-F238E27FC236}">
                <a16:creationId xmlns:a16="http://schemas.microsoft.com/office/drawing/2014/main" id="{C04FA960-0300-F5F8-7E03-0061F67ED59C}"/>
              </a:ext>
            </a:extLst>
          </p:cNvPr>
          <p:cNvSpPr txBox="1">
            <a:spLocks/>
          </p:cNvSpPr>
          <p:nvPr/>
        </p:nvSpPr>
        <p:spPr>
          <a:xfrm>
            <a:off x="7795491" y="3325598"/>
            <a:ext cx="3112655" cy="753167"/>
          </a:xfrm>
          <a:prstGeom prst="rect">
            <a:avLst/>
          </a:prstGeom>
        </p:spPr>
        <p:txBody>
          <a:bodyPr vert="horz" lIns="121920" tIns="60960" rIns="121920" bIns="60960" rtlCol="0" anchor="ctr">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defTabSz="1219170">
              <a:spcBef>
                <a:spcPts val="1600"/>
              </a:spcBef>
              <a:spcAft>
                <a:spcPts val="267"/>
              </a:spcAft>
              <a:buClr>
                <a:srgbClr val="4F81BD"/>
              </a:buClr>
            </a:pPr>
            <a:r>
              <a:rPr lang="en-US" sz="3200" u="sng" dirty="0">
                <a:solidFill>
                  <a:prstClr val="black"/>
                </a:solidFill>
                <a:latin typeface="Arial" panose="020B0604020202020204" pitchFamily="34" charset="0"/>
                <a:cs typeface="Arial" panose="020B0604020202020204" pitchFamily="34" charset="0"/>
              </a:rPr>
              <a:t>Procedure</a:t>
            </a:r>
          </a:p>
        </p:txBody>
      </p:sp>
      <p:sp>
        <p:nvSpPr>
          <p:cNvPr id="8" name="Title 1">
            <a:extLst>
              <a:ext uri="{FF2B5EF4-FFF2-40B4-BE49-F238E27FC236}">
                <a16:creationId xmlns:a16="http://schemas.microsoft.com/office/drawing/2014/main" id="{BFBA2D87-A1E0-63BE-B078-C0F3E39E34F7}"/>
              </a:ext>
            </a:extLst>
          </p:cNvPr>
          <p:cNvSpPr txBox="1">
            <a:spLocks/>
          </p:cNvSpPr>
          <p:nvPr/>
        </p:nvSpPr>
        <p:spPr>
          <a:xfrm>
            <a:off x="189022" y="1104086"/>
            <a:ext cx="11086391" cy="1145292"/>
          </a:xfrm>
          <a:prstGeom prst="rect">
            <a:avLst/>
          </a:prstGeom>
        </p:spPr>
        <p:txBody>
          <a:bodyPr/>
          <a:lstStyle>
            <a:lvl1pPr algn="ctr" defTabSz="457200" rtl="0" eaLnBrk="1" latinLnBrk="0" hangingPunct="1">
              <a:spcBef>
                <a:spcPct val="0"/>
              </a:spcBef>
              <a:buNone/>
              <a:defRPr sz="4400" b="1" i="0" kern="1200" spc="-120">
                <a:solidFill>
                  <a:schemeClr val="tx1"/>
                </a:solidFill>
                <a:latin typeface="Arial"/>
                <a:ea typeface="+mj-ea"/>
                <a:cs typeface="Arial"/>
              </a:defRPr>
            </a:lvl1pPr>
          </a:lstStyle>
          <a:p>
            <a:pPr algn="l" defTabSz="609585"/>
            <a:r>
              <a:rPr lang="en-US" sz="5867" spc="-160">
                <a:solidFill>
                  <a:prstClr val="black"/>
                </a:solidFill>
              </a:rPr>
              <a:t>Demo—Pick ONE Topic</a:t>
            </a:r>
            <a:endParaRPr lang="en-US" sz="5867" spc="-160" dirty="0">
              <a:solidFill>
                <a:prstClr val="black"/>
              </a:solidFill>
            </a:endParaRPr>
          </a:p>
        </p:txBody>
      </p:sp>
      <p:pic>
        <p:nvPicPr>
          <p:cNvPr id="9" name="Picture 8">
            <a:extLst>
              <a:ext uri="{FF2B5EF4-FFF2-40B4-BE49-F238E27FC236}">
                <a16:creationId xmlns:a16="http://schemas.microsoft.com/office/drawing/2014/main" id="{0132E68C-4D04-D02C-3D57-B81B95E61590}"/>
              </a:ext>
            </a:extLst>
          </p:cNvPr>
          <p:cNvPicPr>
            <a:picLocks noChangeAspect="1"/>
          </p:cNvPicPr>
          <p:nvPr/>
        </p:nvPicPr>
        <p:blipFill>
          <a:blip r:embed="rId3"/>
          <a:stretch>
            <a:fillRect/>
          </a:stretch>
        </p:blipFill>
        <p:spPr>
          <a:xfrm>
            <a:off x="9162474" y="44235"/>
            <a:ext cx="3029527" cy="2511104"/>
          </a:xfrm>
          <a:prstGeom prst="rect">
            <a:avLst/>
          </a:prstGeom>
        </p:spPr>
      </p:pic>
    </p:spTree>
    <p:extLst>
      <p:ext uri="{BB962C8B-B14F-4D97-AF65-F5344CB8AC3E}">
        <p14:creationId xmlns:p14="http://schemas.microsoft.com/office/powerpoint/2010/main" val="170061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C247A-3660-0484-B4F6-95EA6F39D412}"/>
              </a:ext>
            </a:extLst>
          </p:cNvPr>
          <p:cNvPicPr>
            <a:picLocks noChangeAspect="1"/>
          </p:cNvPicPr>
          <p:nvPr/>
        </p:nvPicPr>
        <p:blipFill>
          <a:blip r:embed="rId2"/>
          <a:stretch>
            <a:fillRect/>
          </a:stretch>
        </p:blipFill>
        <p:spPr>
          <a:xfrm>
            <a:off x="6810723" y="0"/>
            <a:ext cx="5381277" cy="6858000"/>
          </a:xfrm>
          <a:prstGeom prst="rect">
            <a:avLst/>
          </a:prstGeom>
        </p:spPr>
      </p:pic>
      <p:pic>
        <p:nvPicPr>
          <p:cNvPr id="5" name="Picture 4">
            <a:extLst>
              <a:ext uri="{FF2B5EF4-FFF2-40B4-BE49-F238E27FC236}">
                <a16:creationId xmlns:a16="http://schemas.microsoft.com/office/drawing/2014/main" id="{308071C9-1CC2-6B64-5CAE-43F06213626E}"/>
              </a:ext>
            </a:extLst>
          </p:cNvPr>
          <p:cNvPicPr>
            <a:picLocks noChangeAspect="1"/>
          </p:cNvPicPr>
          <p:nvPr/>
        </p:nvPicPr>
        <p:blipFill>
          <a:blip r:embed="rId3"/>
          <a:stretch>
            <a:fillRect/>
          </a:stretch>
        </p:blipFill>
        <p:spPr>
          <a:xfrm>
            <a:off x="1" y="0"/>
            <a:ext cx="5588356" cy="6858000"/>
          </a:xfrm>
          <a:prstGeom prst="rect">
            <a:avLst/>
          </a:prstGeom>
        </p:spPr>
      </p:pic>
      <p:sp>
        <p:nvSpPr>
          <p:cNvPr id="6" name="Arrow: Left 5">
            <a:extLst>
              <a:ext uri="{FF2B5EF4-FFF2-40B4-BE49-F238E27FC236}">
                <a16:creationId xmlns:a16="http://schemas.microsoft.com/office/drawing/2014/main" id="{F2AB06E0-53C5-9852-FA2B-470EEA19CEE0}"/>
              </a:ext>
            </a:extLst>
          </p:cNvPr>
          <p:cNvSpPr/>
          <p:nvPr/>
        </p:nvSpPr>
        <p:spPr>
          <a:xfrm>
            <a:off x="5381279" y="1440874"/>
            <a:ext cx="1531149" cy="8787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hangingPunct="1"/>
            <a:r>
              <a:rPr lang="en-US" sz="2400" kern="1200" dirty="0">
                <a:solidFill>
                  <a:prstClr val="white"/>
                </a:solidFill>
                <a:latin typeface="Calibri"/>
              </a:rPr>
              <a:t>Macro</a:t>
            </a:r>
          </a:p>
        </p:txBody>
      </p:sp>
      <p:sp>
        <p:nvSpPr>
          <p:cNvPr id="7" name="Arrow: Right 6">
            <a:extLst>
              <a:ext uri="{FF2B5EF4-FFF2-40B4-BE49-F238E27FC236}">
                <a16:creationId xmlns:a16="http://schemas.microsoft.com/office/drawing/2014/main" id="{6E5811CE-BAD1-A165-6989-91126FC4345C}"/>
              </a:ext>
            </a:extLst>
          </p:cNvPr>
          <p:cNvSpPr/>
          <p:nvPr/>
        </p:nvSpPr>
        <p:spPr>
          <a:xfrm>
            <a:off x="5607823" y="5044043"/>
            <a:ext cx="1380805" cy="878772"/>
          </a:xfrm>
          <a:prstGeom prst="rightArrow">
            <a:avLst/>
          </a:prstGeom>
          <a:gradFill>
            <a:gsLst>
              <a:gs pos="0">
                <a:schemeClr val="bg2">
                  <a:lumMod val="75000"/>
                </a:schemeClr>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hangingPunct="1"/>
            <a:r>
              <a:rPr lang="en-US" sz="2400" kern="1200" dirty="0">
                <a:solidFill>
                  <a:prstClr val="white"/>
                </a:solidFill>
                <a:latin typeface="Calibri"/>
              </a:rPr>
              <a:t>Micro</a:t>
            </a:r>
          </a:p>
        </p:txBody>
      </p:sp>
      <p:sp>
        <p:nvSpPr>
          <p:cNvPr id="8" name="Rectangle 7">
            <a:extLst>
              <a:ext uri="{FF2B5EF4-FFF2-40B4-BE49-F238E27FC236}">
                <a16:creationId xmlns:a16="http://schemas.microsoft.com/office/drawing/2014/main" id="{BC24B683-13EF-16DE-AECB-542430E1B325}"/>
              </a:ext>
            </a:extLst>
          </p:cNvPr>
          <p:cNvSpPr/>
          <p:nvPr/>
        </p:nvSpPr>
        <p:spPr>
          <a:xfrm>
            <a:off x="5588357" y="1"/>
            <a:ext cx="1222367" cy="1200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hangingPunct="1"/>
            <a:endParaRPr lang="en-US" sz="2400" kern="1200">
              <a:solidFill>
                <a:prstClr val="white"/>
              </a:solidFill>
              <a:latin typeface="Calibri"/>
            </a:endParaRPr>
          </a:p>
        </p:txBody>
      </p:sp>
      <p:pic>
        <p:nvPicPr>
          <p:cNvPr id="9" name="Picture 8">
            <a:extLst>
              <a:ext uri="{FF2B5EF4-FFF2-40B4-BE49-F238E27FC236}">
                <a16:creationId xmlns:a16="http://schemas.microsoft.com/office/drawing/2014/main" id="{C2995667-C783-E883-C640-4B5A928C3267}"/>
              </a:ext>
            </a:extLst>
          </p:cNvPr>
          <p:cNvPicPr>
            <a:picLocks noChangeAspect="1"/>
          </p:cNvPicPr>
          <p:nvPr/>
        </p:nvPicPr>
        <p:blipFill>
          <a:blip r:embed="rId4"/>
          <a:stretch>
            <a:fillRect/>
          </a:stretch>
        </p:blipFill>
        <p:spPr>
          <a:xfrm>
            <a:off x="5588357" y="5979227"/>
            <a:ext cx="1219305" cy="878772"/>
          </a:xfrm>
          <a:prstGeom prst="rect">
            <a:avLst/>
          </a:prstGeom>
        </p:spPr>
      </p:pic>
    </p:spTree>
    <p:extLst>
      <p:ext uri="{BB962C8B-B14F-4D97-AF65-F5344CB8AC3E}">
        <p14:creationId xmlns:p14="http://schemas.microsoft.com/office/powerpoint/2010/main" val="352483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Graphical user interface, application&#10;&#10;Description automatically generated">
            <a:extLst>
              <a:ext uri="{FF2B5EF4-FFF2-40B4-BE49-F238E27FC236}">
                <a16:creationId xmlns:a16="http://schemas.microsoft.com/office/drawing/2014/main" id="{87E6E4B8-FF12-D2B4-56AD-8DB20AC8F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573" y="0"/>
            <a:ext cx="5511027" cy="6867323"/>
          </a:xfrm>
          <a:prstGeom prst="rect">
            <a:avLst/>
          </a:prstGeom>
        </p:spPr>
      </p:pic>
      <p:sp>
        <p:nvSpPr>
          <p:cNvPr id="3" name="Title 1">
            <a:extLst>
              <a:ext uri="{FF2B5EF4-FFF2-40B4-BE49-F238E27FC236}">
                <a16:creationId xmlns:a16="http://schemas.microsoft.com/office/drawing/2014/main" id="{CAD0F2BC-05EE-0CB4-EF3F-DE20501889F8}"/>
              </a:ext>
            </a:extLst>
          </p:cNvPr>
          <p:cNvSpPr txBox="1">
            <a:spLocks/>
          </p:cNvSpPr>
          <p:nvPr/>
        </p:nvSpPr>
        <p:spPr>
          <a:xfrm>
            <a:off x="1013947" y="1481409"/>
            <a:ext cx="4535948" cy="1732119"/>
          </a:xfrm>
          <a:prstGeom prst="rect">
            <a:avLst/>
          </a:prstGeom>
        </p:spPr>
        <p:txBody>
          <a:bodyPr vert="horz" lIns="121920" tIns="60960" rIns="121920" bIns="60960" rtlCol="0" anchor="b">
            <a:normAutofit/>
          </a:bodyPr>
          <a:lstStyle>
            <a:lvl1pPr algn="ctr" defTabSz="457200" rtl="0" eaLnBrk="1" latinLnBrk="0" hangingPunct="1">
              <a:spcBef>
                <a:spcPct val="0"/>
              </a:spcBef>
              <a:buNone/>
              <a:defRPr sz="4400" b="1" i="0" kern="1200" spc="-120">
                <a:solidFill>
                  <a:schemeClr val="tx1"/>
                </a:solidFill>
                <a:latin typeface="Arial"/>
                <a:ea typeface="+mj-ea"/>
                <a:cs typeface="Arial"/>
              </a:defRPr>
            </a:lvl1pPr>
          </a:lstStyle>
          <a:p>
            <a:pPr defTabSz="609585"/>
            <a:r>
              <a:rPr lang="en-US" sz="4267" spc="-160" dirty="0">
                <a:solidFill>
                  <a:prstClr val="black">
                    <a:lumMod val="85000"/>
                    <a:lumOff val="15000"/>
                  </a:prstClr>
                </a:solidFill>
              </a:rPr>
              <a:t>Demo: Macro 4.6</a:t>
            </a:r>
          </a:p>
          <a:p>
            <a:pPr defTabSz="609585"/>
            <a:r>
              <a:rPr lang="en-US" sz="4267" spc="-160" dirty="0">
                <a:solidFill>
                  <a:prstClr val="black">
                    <a:lumMod val="85000"/>
                    <a:lumOff val="15000"/>
                  </a:prstClr>
                </a:solidFill>
              </a:rPr>
              <a:t>Monetary Policy</a:t>
            </a:r>
          </a:p>
        </p:txBody>
      </p:sp>
      <p:sp>
        <p:nvSpPr>
          <p:cNvPr id="4" name="Content Placeholder 3">
            <a:extLst>
              <a:ext uri="{FF2B5EF4-FFF2-40B4-BE49-F238E27FC236}">
                <a16:creationId xmlns:a16="http://schemas.microsoft.com/office/drawing/2014/main" id="{F1665C76-51D7-6C1D-42CE-19F0CBC119BC}"/>
              </a:ext>
            </a:extLst>
          </p:cNvPr>
          <p:cNvSpPr txBox="1">
            <a:spLocks/>
          </p:cNvSpPr>
          <p:nvPr/>
        </p:nvSpPr>
        <p:spPr>
          <a:xfrm>
            <a:off x="1551703" y="3429001"/>
            <a:ext cx="4224031" cy="1837644"/>
          </a:xfrm>
          <a:prstGeom prst="rect">
            <a:avLst/>
          </a:prstGeom>
        </p:spPr>
        <p:txBody>
          <a:bodyPr vert="horz" lIns="0" tIns="60960" rIns="0" bIns="6096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defTabSz="1219170">
              <a:spcBef>
                <a:spcPts val="1600"/>
              </a:spcBef>
              <a:spcAft>
                <a:spcPts val="267"/>
              </a:spcAft>
              <a:buClr>
                <a:srgbClr val="4F81BD"/>
              </a:buClr>
              <a:buFont typeface="Arial" panose="020B0604020202020204" pitchFamily="34" charset="0"/>
              <a:buChar char="•"/>
            </a:pPr>
            <a:endParaRPr lang="en-US" sz="3200" dirty="0">
              <a:solidFill>
                <a:prstClr val="black">
                  <a:lumMod val="75000"/>
                  <a:lumOff val="25000"/>
                </a:prstClr>
              </a:solidFill>
              <a:latin typeface="Calibri"/>
            </a:endParaRPr>
          </a:p>
        </p:txBody>
      </p:sp>
      <p:sp>
        <p:nvSpPr>
          <p:cNvPr id="5" name="Content Placeholder 9">
            <a:extLst>
              <a:ext uri="{FF2B5EF4-FFF2-40B4-BE49-F238E27FC236}">
                <a16:creationId xmlns:a16="http://schemas.microsoft.com/office/drawing/2014/main" id="{936D67A1-088D-D157-6414-42D038DAA8DC}"/>
              </a:ext>
            </a:extLst>
          </p:cNvPr>
          <p:cNvSpPr txBox="1">
            <a:spLocks/>
          </p:cNvSpPr>
          <p:nvPr/>
        </p:nvSpPr>
        <p:spPr>
          <a:xfrm>
            <a:off x="1551703" y="3213527"/>
            <a:ext cx="3460439" cy="26373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04792" indent="-304792" defTabSz="1219170">
              <a:spcBef>
                <a:spcPts val="1333"/>
              </a:spcBef>
              <a:buClr>
                <a:srgbClr val="4F81BD"/>
              </a:buClr>
            </a:pPr>
            <a:r>
              <a:rPr lang="en-US" sz="2400" dirty="0">
                <a:solidFill>
                  <a:prstClr val="black"/>
                </a:solidFill>
                <a:latin typeface="Calibri"/>
              </a:rPr>
              <a:t>Emphasize:</a:t>
            </a:r>
          </a:p>
          <a:p>
            <a:pPr marL="914377" lvl="1" indent="-304792" defTabSz="1219170">
              <a:spcBef>
                <a:spcPts val="667"/>
              </a:spcBef>
              <a:buClr>
                <a:srgbClr val="4F81BD"/>
              </a:buClr>
            </a:pPr>
            <a:r>
              <a:rPr lang="en-US" sz="2400" dirty="0">
                <a:solidFill>
                  <a:prstClr val="black"/>
                </a:solidFill>
                <a:latin typeface="Calibri"/>
              </a:rPr>
              <a:t>Low stress</a:t>
            </a:r>
          </a:p>
          <a:p>
            <a:pPr marL="914377" lvl="1" indent="-304792" defTabSz="1219170">
              <a:spcBef>
                <a:spcPts val="667"/>
              </a:spcBef>
              <a:buClr>
                <a:srgbClr val="4F81BD"/>
              </a:buClr>
            </a:pPr>
            <a:r>
              <a:rPr lang="en-US" sz="2400" dirty="0">
                <a:solidFill>
                  <a:prstClr val="black"/>
                </a:solidFill>
                <a:latin typeface="Calibri"/>
              </a:rPr>
              <a:t>Graph drawing</a:t>
            </a:r>
          </a:p>
          <a:p>
            <a:pPr marL="914377" lvl="1" indent="-304792" defTabSz="1219170">
              <a:spcBef>
                <a:spcPts val="667"/>
              </a:spcBef>
              <a:buClr>
                <a:srgbClr val="4F81BD"/>
              </a:buClr>
            </a:pPr>
            <a:r>
              <a:rPr lang="en-US" sz="2400" dirty="0">
                <a:solidFill>
                  <a:prstClr val="black"/>
                </a:solidFill>
                <a:latin typeface="Calibri"/>
              </a:rPr>
              <a:t>Complete answers</a:t>
            </a:r>
          </a:p>
        </p:txBody>
      </p:sp>
    </p:spTree>
    <p:extLst>
      <p:ext uri="{BB962C8B-B14F-4D97-AF65-F5344CB8AC3E}">
        <p14:creationId xmlns:p14="http://schemas.microsoft.com/office/powerpoint/2010/main" val="24198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D0F2BC-05EE-0CB4-EF3F-DE20501889F8}"/>
              </a:ext>
            </a:extLst>
          </p:cNvPr>
          <p:cNvSpPr txBox="1">
            <a:spLocks/>
          </p:cNvSpPr>
          <p:nvPr/>
        </p:nvSpPr>
        <p:spPr>
          <a:xfrm>
            <a:off x="972831" y="1481409"/>
            <a:ext cx="4618180" cy="1732119"/>
          </a:xfrm>
          <a:prstGeom prst="rect">
            <a:avLst/>
          </a:prstGeom>
        </p:spPr>
        <p:txBody>
          <a:bodyPr vert="horz" lIns="121920" tIns="60960" rIns="121920" bIns="60960" rtlCol="0" anchor="b">
            <a:normAutofit/>
          </a:bodyPr>
          <a:lstStyle>
            <a:lvl1pPr algn="ctr" defTabSz="457200" rtl="0" eaLnBrk="1" latinLnBrk="0" hangingPunct="1">
              <a:spcBef>
                <a:spcPct val="0"/>
              </a:spcBef>
              <a:buNone/>
              <a:defRPr sz="4400" b="1" i="0" kern="1200" spc="-120">
                <a:solidFill>
                  <a:schemeClr val="tx1"/>
                </a:solidFill>
                <a:latin typeface="Arial"/>
                <a:ea typeface="+mj-ea"/>
                <a:cs typeface="Arial"/>
              </a:defRPr>
            </a:lvl1pPr>
          </a:lstStyle>
          <a:p>
            <a:pPr defTabSz="609585"/>
            <a:r>
              <a:rPr lang="en-US" sz="4267" spc="-160" dirty="0">
                <a:solidFill>
                  <a:prstClr val="black">
                    <a:lumMod val="85000"/>
                    <a:lumOff val="15000"/>
                  </a:prstClr>
                </a:solidFill>
              </a:rPr>
              <a:t>Demo: Micro 6.2</a:t>
            </a:r>
          </a:p>
          <a:p>
            <a:pPr defTabSz="609585"/>
            <a:r>
              <a:rPr lang="en-US" sz="4267" spc="-160" dirty="0">
                <a:solidFill>
                  <a:prstClr val="black">
                    <a:lumMod val="85000"/>
                    <a:lumOff val="15000"/>
                  </a:prstClr>
                </a:solidFill>
              </a:rPr>
              <a:t>Externalities</a:t>
            </a:r>
          </a:p>
        </p:txBody>
      </p:sp>
      <p:pic>
        <p:nvPicPr>
          <p:cNvPr id="4" name="Picture 3">
            <a:extLst>
              <a:ext uri="{FF2B5EF4-FFF2-40B4-BE49-F238E27FC236}">
                <a16:creationId xmlns:a16="http://schemas.microsoft.com/office/drawing/2014/main" id="{7FF1443B-45CC-5501-8BEF-D262BF62ABE4}"/>
              </a:ext>
            </a:extLst>
          </p:cNvPr>
          <p:cNvPicPr>
            <a:picLocks noChangeAspect="1"/>
          </p:cNvPicPr>
          <p:nvPr/>
        </p:nvPicPr>
        <p:blipFill>
          <a:blip r:embed="rId2"/>
          <a:stretch>
            <a:fillRect/>
          </a:stretch>
        </p:blipFill>
        <p:spPr>
          <a:xfrm>
            <a:off x="6687128" y="0"/>
            <a:ext cx="5504873" cy="6858000"/>
          </a:xfrm>
          <a:prstGeom prst="rect">
            <a:avLst/>
          </a:prstGeom>
        </p:spPr>
      </p:pic>
      <p:sp>
        <p:nvSpPr>
          <p:cNvPr id="5" name="Content Placeholder 9">
            <a:extLst>
              <a:ext uri="{FF2B5EF4-FFF2-40B4-BE49-F238E27FC236}">
                <a16:creationId xmlns:a16="http://schemas.microsoft.com/office/drawing/2014/main" id="{5E8ACE2A-7B9C-6A13-41F5-4B34617A118A}"/>
              </a:ext>
            </a:extLst>
          </p:cNvPr>
          <p:cNvSpPr txBox="1">
            <a:spLocks/>
          </p:cNvSpPr>
          <p:nvPr/>
        </p:nvSpPr>
        <p:spPr>
          <a:xfrm>
            <a:off x="1551703" y="3213527"/>
            <a:ext cx="3460439" cy="26373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04792" indent="-304792" defTabSz="1219170">
              <a:spcBef>
                <a:spcPts val="1333"/>
              </a:spcBef>
              <a:buClr>
                <a:srgbClr val="4F81BD"/>
              </a:buClr>
            </a:pPr>
            <a:r>
              <a:rPr lang="en-US" sz="2400" dirty="0">
                <a:solidFill>
                  <a:prstClr val="black"/>
                </a:solidFill>
                <a:latin typeface="Calibri"/>
              </a:rPr>
              <a:t>Emphasize:</a:t>
            </a:r>
          </a:p>
          <a:p>
            <a:pPr marL="914377" lvl="1" indent="-304792" defTabSz="1219170">
              <a:spcBef>
                <a:spcPts val="667"/>
              </a:spcBef>
              <a:buClr>
                <a:srgbClr val="4F81BD"/>
              </a:buClr>
            </a:pPr>
            <a:r>
              <a:rPr lang="en-US" sz="2400" dirty="0">
                <a:solidFill>
                  <a:prstClr val="black"/>
                </a:solidFill>
                <a:latin typeface="Calibri"/>
              </a:rPr>
              <a:t>Low stress</a:t>
            </a:r>
          </a:p>
          <a:p>
            <a:pPr marL="914377" lvl="1" indent="-304792" defTabSz="1219170">
              <a:spcBef>
                <a:spcPts val="667"/>
              </a:spcBef>
              <a:buClr>
                <a:srgbClr val="4F81BD"/>
              </a:buClr>
            </a:pPr>
            <a:r>
              <a:rPr lang="en-US" sz="2400" dirty="0">
                <a:solidFill>
                  <a:prstClr val="black"/>
                </a:solidFill>
                <a:latin typeface="Calibri"/>
              </a:rPr>
              <a:t>Graph drawing</a:t>
            </a:r>
          </a:p>
          <a:p>
            <a:pPr marL="914377" lvl="1" indent="-304792" defTabSz="1219170">
              <a:spcBef>
                <a:spcPts val="667"/>
              </a:spcBef>
              <a:buClr>
                <a:srgbClr val="4F81BD"/>
              </a:buClr>
            </a:pPr>
            <a:r>
              <a:rPr lang="en-US" sz="2400" dirty="0">
                <a:solidFill>
                  <a:prstClr val="black"/>
                </a:solidFill>
                <a:latin typeface="Calibri"/>
              </a:rPr>
              <a:t>Complete answers</a:t>
            </a:r>
          </a:p>
        </p:txBody>
      </p:sp>
    </p:spTree>
    <p:extLst>
      <p:ext uri="{BB962C8B-B14F-4D97-AF65-F5344CB8AC3E}">
        <p14:creationId xmlns:p14="http://schemas.microsoft.com/office/powerpoint/2010/main" val="26902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34B1-AA89-5537-7243-DB568D244FB2}"/>
              </a:ext>
            </a:extLst>
          </p:cNvPr>
          <p:cNvSpPr>
            <a:spLocks noGrp="1"/>
          </p:cNvSpPr>
          <p:nvPr>
            <p:ph type="title"/>
          </p:nvPr>
        </p:nvSpPr>
        <p:spPr/>
        <p:txBody>
          <a:bodyPr/>
          <a:lstStyle/>
          <a:p>
            <a:r>
              <a:rPr lang="en-US" dirty="0"/>
              <a:t>Taking The Room Temp</a:t>
            </a:r>
          </a:p>
        </p:txBody>
      </p:sp>
      <p:pic>
        <p:nvPicPr>
          <p:cNvPr id="5" name="Content Placeholder 4">
            <a:extLst>
              <a:ext uri="{FF2B5EF4-FFF2-40B4-BE49-F238E27FC236}">
                <a16:creationId xmlns:a16="http://schemas.microsoft.com/office/drawing/2014/main" id="{1BF77F24-3077-16DE-D941-7F22D5FC2264}"/>
              </a:ext>
            </a:extLst>
          </p:cNvPr>
          <p:cNvPicPr>
            <a:picLocks noGrp="1" noChangeAspect="1"/>
          </p:cNvPicPr>
          <p:nvPr>
            <p:ph sz="half" idx="1"/>
          </p:nvPr>
        </p:nvPicPr>
        <p:blipFill>
          <a:blip r:embed="rId2"/>
          <a:stretch>
            <a:fillRect/>
          </a:stretch>
        </p:blipFill>
        <p:spPr>
          <a:xfrm>
            <a:off x="609600" y="3820845"/>
            <a:ext cx="5384800" cy="1195392"/>
          </a:xfrm>
          <a:prstGeom prst="rect">
            <a:avLst/>
          </a:prstGeom>
        </p:spPr>
      </p:pic>
      <p:sp>
        <p:nvSpPr>
          <p:cNvPr id="4" name="Content Placeholder 3">
            <a:extLst>
              <a:ext uri="{FF2B5EF4-FFF2-40B4-BE49-F238E27FC236}">
                <a16:creationId xmlns:a16="http://schemas.microsoft.com/office/drawing/2014/main" id="{A1FD78DF-1599-5E64-5831-828D615184F5}"/>
              </a:ext>
            </a:extLst>
          </p:cNvPr>
          <p:cNvSpPr>
            <a:spLocks noGrp="1"/>
          </p:cNvSpPr>
          <p:nvPr>
            <p:ph sz="half" idx="2"/>
          </p:nvPr>
        </p:nvSpPr>
        <p:spPr>
          <a:xfrm>
            <a:off x="6096001" y="2915952"/>
            <a:ext cx="5994401" cy="3394075"/>
          </a:xfrm>
        </p:spPr>
        <p:txBody>
          <a:bodyPr>
            <a:normAutofit fontScale="77500" lnSpcReduction="20000"/>
          </a:bodyPr>
          <a:lstStyle/>
          <a:p>
            <a:r>
              <a:rPr lang="en-US" sz="3467" dirty="0"/>
              <a:t>Create an honest space for learning</a:t>
            </a:r>
          </a:p>
          <a:p>
            <a:r>
              <a:rPr lang="en-US" sz="3467" dirty="0"/>
              <a:t>Failure IS an option…now (not later)</a:t>
            </a:r>
          </a:p>
          <a:p>
            <a:r>
              <a:rPr lang="en-US" sz="3467" dirty="0"/>
              <a:t>Minimizing embarrassment leads to truthfulness</a:t>
            </a:r>
          </a:p>
          <a:p>
            <a:r>
              <a:rPr lang="en-US" sz="3467" dirty="0"/>
              <a:t>One question / comment</a:t>
            </a:r>
          </a:p>
          <a:p>
            <a:pPr lvl="1"/>
            <a:r>
              <a:rPr lang="en-US" sz="2667" dirty="0"/>
              <a:t>Answer NEXT period</a:t>
            </a:r>
          </a:p>
          <a:p>
            <a:r>
              <a:rPr lang="en-US" sz="3467" dirty="0"/>
              <a:t>Gauging confidence ASAP</a:t>
            </a:r>
          </a:p>
        </p:txBody>
      </p:sp>
    </p:spTree>
    <p:extLst>
      <p:ext uri="{BB962C8B-B14F-4D97-AF65-F5344CB8AC3E}">
        <p14:creationId xmlns:p14="http://schemas.microsoft.com/office/powerpoint/2010/main" val="250777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B127F2-F484-3041-4A73-B590C7B3DA4A}"/>
              </a:ext>
            </a:extLst>
          </p:cNvPr>
          <p:cNvPicPr>
            <a:picLocks noChangeAspect="1"/>
          </p:cNvPicPr>
          <p:nvPr/>
        </p:nvPicPr>
        <p:blipFill>
          <a:blip r:embed="rId2"/>
          <a:stretch>
            <a:fillRect/>
          </a:stretch>
        </p:blipFill>
        <p:spPr>
          <a:xfrm>
            <a:off x="308363" y="1194767"/>
            <a:ext cx="11575275" cy="3267739"/>
          </a:xfrm>
          <a:prstGeom prst="rect">
            <a:avLst/>
          </a:prstGeom>
        </p:spPr>
      </p:pic>
      <p:sp>
        <p:nvSpPr>
          <p:cNvPr id="3" name="Content Placeholder 3">
            <a:extLst>
              <a:ext uri="{FF2B5EF4-FFF2-40B4-BE49-F238E27FC236}">
                <a16:creationId xmlns:a16="http://schemas.microsoft.com/office/drawing/2014/main" id="{44F25F8A-DCC9-ACFC-1311-8DAFB8C1F301}"/>
              </a:ext>
            </a:extLst>
          </p:cNvPr>
          <p:cNvSpPr txBox="1">
            <a:spLocks/>
          </p:cNvSpPr>
          <p:nvPr/>
        </p:nvSpPr>
        <p:spPr>
          <a:xfrm>
            <a:off x="1449380" y="4561338"/>
            <a:ext cx="2670133" cy="1367689"/>
          </a:xfrm>
          <a:prstGeom prst="rect">
            <a:avLst/>
          </a:prstGeom>
        </p:spPr>
        <p:txBody>
          <a:bodyPr vert="horz" lIns="121920" tIns="60960" rIns="121920" bIns="60960" rtlCol="0">
            <a:normAutofit lnSpcReduction="10000"/>
          </a:bodyPr>
          <a:lstStyle>
            <a:lvl1pPr marL="342900" indent="-342900" algn="l" defTabSz="457200" rtl="0" eaLnBrk="1" latinLnBrk="0" hangingPunct="1">
              <a:spcBef>
                <a:spcPct val="20000"/>
              </a:spcBef>
              <a:buFont typeface="Arial"/>
              <a:buChar char="•"/>
              <a:defRPr sz="32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24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20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defTabSz="609585"/>
            <a:r>
              <a:rPr lang="en-US" sz="2267" spc="-40">
                <a:solidFill>
                  <a:prstClr val="black"/>
                </a:solidFill>
                <a:latin typeface="Calibri"/>
              </a:rPr>
              <a:t>Record confidence in spreadsheet ASAP</a:t>
            </a:r>
          </a:p>
          <a:p>
            <a:pPr marL="457189" indent="-457189" defTabSz="609585"/>
            <a:endParaRPr lang="en-US" sz="4267" spc="-40" dirty="0">
              <a:solidFill>
                <a:prstClr val="black"/>
              </a:solidFill>
            </a:endParaRPr>
          </a:p>
        </p:txBody>
      </p:sp>
      <p:sp>
        <p:nvSpPr>
          <p:cNvPr id="4" name="Content Placeholder 3">
            <a:extLst>
              <a:ext uri="{FF2B5EF4-FFF2-40B4-BE49-F238E27FC236}">
                <a16:creationId xmlns:a16="http://schemas.microsoft.com/office/drawing/2014/main" id="{1DFFB3C6-A61D-C727-7A49-F607F8D6256C}"/>
              </a:ext>
            </a:extLst>
          </p:cNvPr>
          <p:cNvSpPr txBox="1">
            <a:spLocks/>
          </p:cNvSpPr>
          <p:nvPr/>
        </p:nvSpPr>
        <p:spPr>
          <a:xfrm>
            <a:off x="4609707" y="4561336"/>
            <a:ext cx="3723588" cy="17046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04792" indent="-304792" defTabSz="1219170">
              <a:spcBef>
                <a:spcPts val="1333"/>
              </a:spcBef>
              <a:buClr>
                <a:srgbClr val="4F81BD"/>
              </a:buClr>
            </a:pPr>
            <a:r>
              <a:rPr lang="en-US" dirty="0">
                <a:solidFill>
                  <a:prstClr val="black"/>
                </a:solidFill>
                <a:latin typeface="Calibri"/>
              </a:rPr>
              <a:t>Review data before:</a:t>
            </a:r>
          </a:p>
          <a:p>
            <a:pPr marL="914377" lvl="1" indent="-304792" defTabSz="1219170">
              <a:spcBef>
                <a:spcPts val="667"/>
              </a:spcBef>
              <a:buClr>
                <a:srgbClr val="4F81BD"/>
              </a:buClr>
            </a:pPr>
            <a:r>
              <a:rPr lang="en-US" dirty="0">
                <a:solidFill>
                  <a:prstClr val="black"/>
                </a:solidFill>
                <a:latin typeface="Calibri"/>
              </a:rPr>
              <a:t>Unit Exams</a:t>
            </a:r>
          </a:p>
          <a:p>
            <a:pPr marL="914377" lvl="1" indent="-304792" defTabSz="1219170">
              <a:spcBef>
                <a:spcPts val="667"/>
              </a:spcBef>
              <a:buClr>
                <a:srgbClr val="4F81BD"/>
              </a:buClr>
            </a:pPr>
            <a:r>
              <a:rPr lang="en-US" dirty="0">
                <a:solidFill>
                  <a:prstClr val="black"/>
                </a:solidFill>
                <a:latin typeface="Calibri"/>
              </a:rPr>
              <a:t>Finals</a:t>
            </a:r>
          </a:p>
          <a:p>
            <a:pPr marL="914377" lvl="1" indent="-304792" defTabSz="1219170">
              <a:spcBef>
                <a:spcPts val="667"/>
              </a:spcBef>
              <a:buClr>
                <a:srgbClr val="4F81BD"/>
              </a:buClr>
            </a:pPr>
            <a:r>
              <a:rPr lang="en-US" dirty="0">
                <a:solidFill>
                  <a:prstClr val="black"/>
                </a:solidFill>
                <a:latin typeface="Calibri"/>
              </a:rPr>
              <a:t>AP Exams</a:t>
            </a:r>
          </a:p>
          <a:p>
            <a:pPr marL="914377" lvl="1" indent="-304792" defTabSz="1219170">
              <a:spcBef>
                <a:spcPts val="667"/>
              </a:spcBef>
              <a:buClr>
                <a:srgbClr val="4F81BD"/>
              </a:buClr>
            </a:pPr>
            <a:endParaRPr lang="en-US" dirty="0">
              <a:solidFill>
                <a:prstClr val="black"/>
              </a:solidFill>
              <a:latin typeface="Calibri"/>
            </a:endParaRPr>
          </a:p>
          <a:p>
            <a:pPr marL="304792" indent="-304792" defTabSz="1219170">
              <a:spcBef>
                <a:spcPts val="1333"/>
              </a:spcBef>
              <a:buClr>
                <a:srgbClr val="4F81BD"/>
              </a:buClr>
            </a:pPr>
            <a:endParaRPr lang="en-US" dirty="0">
              <a:solidFill>
                <a:prstClr val="black"/>
              </a:solidFill>
              <a:latin typeface="Calibri"/>
            </a:endParaRPr>
          </a:p>
        </p:txBody>
      </p:sp>
      <p:sp>
        <p:nvSpPr>
          <p:cNvPr id="5" name="Content Placeholder 3">
            <a:extLst>
              <a:ext uri="{FF2B5EF4-FFF2-40B4-BE49-F238E27FC236}">
                <a16:creationId xmlns:a16="http://schemas.microsoft.com/office/drawing/2014/main" id="{8E5AA5F5-A8D4-36F6-0CB6-F2636CD110C0}"/>
              </a:ext>
            </a:extLst>
          </p:cNvPr>
          <p:cNvSpPr txBox="1">
            <a:spLocks/>
          </p:cNvSpPr>
          <p:nvPr/>
        </p:nvSpPr>
        <p:spPr>
          <a:xfrm>
            <a:off x="7843102" y="4561336"/>
            <a:ext cx="3723588" cy="170468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04792" indent="-304792" defTabSz="1219170">
              <a:spcBef>
                <a:spcPts val="1333"/>
              </a:spcBef>
              <a:buClr>
                <a:srgbClr val="4F81BD"/>
              </a:buClr>
            </a:pPr>
            <a:r>
              <a:rPr lang="en-US" dirty="0">
                <a:solidFill>
                  <a:prstClr val="black"/>
                </a:solidFill>
                <a:latin typeface="Calibri"/>
              </a:rPr>
              <a:t>Customize Assessments</a:t>
            </a:r>
          </a:p>
          <a:p>
            <a:pPr marL="914377" lvl="1" indent="-304792" defTabSz="1219170">
              <a:spcBef>
                <a:spcPts val="667"/>
              </a:spcBef>
              <a:buClr>
                <a:srgbClr val="4F81BD"/>
              </a:buClr>
            </a:pPr>
            <a:r>
              <a:rPr lang="en-US" dirty="0">
                <a:solidFill>
                  <a:prstClr val="black"/>
                </a:solidFill>
                <a:latin typeface="Calibri"/>
              </a:rPr>
              <a:t>Balance class strengths &amp; challenges</a:t>
            </a:r>
          </a:p>
          <a:p>
            <a:pPr marL="914377" lvl="1" indent="-304792" defTabSz="1219170">
              <a:spcBef>
                <a:spcPts val="667"/>
              </a:spcBef>
              <a:buClr>
                <a:srgbClr val="4F81BD"/>
              </a:buClr>
            </a:pPr>
            <a:endParaRPr lang="en-US" dirty="0">
              <a:solidFill>
                <a:prstClr val="black"/>
              </a:solidFill>
              <a:latin typeface="Calibri"/>
            </a:endParaRPr>
          </a:p>
          <a:p>
            <a:pPr marL="304792" indent="-304792" defTabSz="1219170">
              <a:spcBef>
                <a:spcPts val="1333"/>
              </a:spcBef>
              <a:buClr>
                <a:srgbClr val="4F81BD"/>
              </a:buClr>
            </a:pPr>
            <a:endParaRPr lang="en-US" dirty="0">
              <a:solidFill>
                <a:prstClr val="black"/>
              </a:solidFill>
              <a:latin typeface="Calibri"/>
            </a:endParaRPr>
          </a:p>
        </p:txBody>
      </p:sp>
    </p:spTree>
    <p:extLst>
      <p:ext uri="{BB962C8B-B14F-4D97-AF65-F5344CB8AC3E}">
        <p14:creationId xmlns:p14="http://schemas.microsoft.com/office/powerpoint/2010/main" val="33199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out)">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out)">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out)">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out)">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bldLvl="2"/>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2</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0B35-E90F-56AE-8F22-9AE9661A9270}"/>
              </a:ext>
            </a:extLst>
          </p:cNvPr>
          <p:cNvSpPr>
            <a:spLocks noGrp="1"/>
          </p:cNvSpPr>
          <p:nvPr>
            <p:ph type="title"/>
          </p:nvPr>
        </p:nvSpPr>
        <p:spPr>
          <a:xfrm>
            <a:off x="7019638" y="1302328"/>
            <a:ext cx="4802909" cy="2126673"/>
          </a:xfrm>
        </p:spPr>
        <p:txBody>
          <a:bodyPr vert="horz" lIns="91440" tIns="45720" rIns="91440" bIns="45720" rtlCol="0" anchor="t">
            <a:noAutofit/>
          </a:bodyPr>
          <a:lstStyle/>
          <a:p>
            <a:r>
              <a:rPr lang="en-US" sz="4200" dirty="0"/>
              <a:t>Using Data in the Short Run</a:t>
            </a:r>
          </a:p>
        </p:txBody>
      </p:sp>
      <p:pic>
        <p:nvPicPr>
          <p:cNvPr id="6" name="Content Placeholder 5">
            <a:extLst>
              <a:ext uri="{FF2B5EF4-FFF2-40B4-BE49-F238E27FC236}">
                <a16:creationId xmlns:a16="http://schemas.microsoft.com/office/drawing/2014/main" id="{862D27F6-6DBE-783F-F275-A0B5A8D30CE1}"/>
              </a:ext>
            </a:extLst>
          </p:cNvPr>
          <p:cNvPicPr>
            <a:picLocks noGrp="1" noChangeAspect="1"/>
          </p:cNvPicPr>
          <p:nvPr>
            <p:ph sz="half" idx="2"/>
          </p:nvPr>
        </p:nvPicPr>
        <p:blipFill>
          <a:blip r:embed="rId2"/>
          <a:stretch>
            <a:fillRect/>
          </a:stretch>
        </p:blipFill>
        <p:spPr>
          <a:xfrm>
            <a:off x="1136349" y="1187316"/>
            <a:ext cx="5761020" cy="5084099"/>
          </a:xfrm>
          <a:prstGeom prst="rect">
            <a:avLst/>
          </a:prstGeom>
        </p:spPr>
      </p:pic>
      <p:sp>
        <p:nvSpPr>
          <p:cNvPr id="3" name="Content Placeholder 2">
            <a:extLst>
              <a:ext uri="{FF2B5EF4-FFF2-40B4-BE49-F238E27FC236}">
                <a16:creationId xmlns:a16="http://schemas.microsoft.com/office/drawing/2014/main" id="{3F8E348F-4169-D5D1-706B-31B72A47CC7F}"/>
              </a:ext>
            </a:extLst>
          </p:cNvPr>
          <p:cNvSpPr>
            <a:spLocks noGrp="1"/>
          </p:cNvSpPr>
          <p:nvPr>
            <p:ph sz="half" idx="1"/>
          </p:nvPr>
        </p:nvSpPr>
        <p:spPr>
          <a:xfrm>
            <a:off x="7019637" y="3429000"/>
            <a:ext cx="4673599" cy="2785533"/>
          </a:xfrm>
        </p:spPr>
        <p:txBody>
          <a:bodyPr vert="horz" lIns="91440" tIns="45720" rIns="91440" bIns="45720" rtlCol="0" anchor="t">
            <a:normAutofit/>
          </a:bodyPr>
          <a:lstStyle/>
          <a:p>
            <a:r>
              <a:rPr lang="en-US" sz="3200" dirty="0"/>
              <a:t>Unit 2 FRQ</a:t>
            </a:r>
          </a:p>
          <a:p>
            <a:pPr lvl="1"/>
            <a:r>
              <a:rPr lang="en-US" sz="2400" dirty="0"/>
              <a:t>Assesses 2.6 (CS/PS)</a:t>
            </a:r>
          </a:p>
          <a:p>
            <a:pPr lvl="2"/>
            <a:r>
              <a:rPr lang="en-US" sz="1867" dirty="0"/>
              <a:t>Class weakness</a:t>
            </a:r>
          </a:p>
          <a:p>
            <a:pPr lvl="1"/>
            <a:r>
              <a:rPr lang="en-US" sz="2400" dirty="0"/>
              <a:t>Assesses 2.9 (Intl Trade)</a:t>
            </a:r>
          </a:p>
          <a:p>
            <a:pPr lvl="2"/>
            <a:r>
              <a:rPr lang="en-US" sz="1867" dirty="0"/>
              <a:t>Class strength</a:t>
            </a:r>
          </a:p>
        </p:txBody>
      </p:sp>
    </p:spTree>
    <p:extLst>
      <p:ext uri="{BB962C8B-B14F-4D97-AF65-F5344CB8AC3E}">
        <p14:creationId xmlns:p14="http://schemas.microsoft.com/office/powerpoint/2010/main" val="30272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E784-6BB2-A776-740D-0337DC45D4D7}"/>
              </a:ext>
            </a:extLst>
          </p:cNvPr>
          <p:cNvSpPr>
            <a:spLocks noGrp="1"/>
          </p:cNvSpPr>
          <p:nvPr>
            <p:ph type="title"/>
          </p:nvPr>
        </p:nvSpPr>
        <p:spPr/>
        <p:txBody>
          <a:bodyPr/>
          <a:lstStyle/>
          <a:p>
            <a:r>
              <a:rPr lang="en-US" dirty="0"/>
              <a:t>Using Data in the Long Run</a:t>
            </a:r>
          </a:p>
        </p:txBody>
      </p:sp>
      <p:sp>
        <p:nvSpPr>
          <p:cNvPr id="4" name="Content Placeholder 3">
            <a:extLst>
              <a:ext uri="{FF2B5EF4-FFF2-40B4-BE49-F238E27FC236}">
                <a16:creationId xmlns:a16="http://schemas.microsoft.com/office/drawing/2014/main" id="{7BC57E0E-1432-06D8-69B4-E8A8EB0B3BD1}"/>
              </a:ext>
            </a:extLst>
          </p:cNvPr>
          <p:cNvSpPr>
            <a:spLocks noGrp="1"/>
          </p:cNvSpPr>
          <p:nvPr>
            <p:ph sz="half" idx="2"/>
          </p:nvPr>
        </p:nvSpPr>
        <p:spPr/>
        <p:txBody>
          <a:bodyPr>
            <a:normAutofit lnSpcReduction="10000"/>
          </a:bodyPr>
          <a:lstStyle/>
          <a:p>
            <a:r>
              <a:rPr lang="en-US" sz="3467" dirty="0"/>
              <a:t>Compare exit tickets to unit exams</a:t>
            </a:r>
          </a:p>
          <a:p>
            <a:pPr lvl="1"/>
            <a:r>
              <a:rPr lang="en-US" sz="2267" dirty="0"/>
              <a:t>3 pts.:  “I’ve Got This”</a:t>
            </a:r>
          </a:p>
          <a:p>
            <a:pPr lvl="1"/>
            <a:r>
              <a:rPr lang="en-US" sz="2267" dirty="0"/>
              <a:t>2 pts.:  “Unsure”</a:t>
            </a:r>
          </a:p>
          <a:p>
            <a:pPr lvl="1"/>
            <a:r>
              <a:rPr lang="en-US" sz="2267" dirty="0"/>
              <a:t>1 pt.:  “Don’t know”</a:t>
            </a:r>
          </a:p>
          <a:p>
            <a:r>
              <a:rPr lang="en-US" sz="3467" dirty="0"/>
              <a:t>Design review tools for finals / AP exam</a:t>
            </a:r>
          </a:p>
        </p:txBody>
      </p:sp>
      <p:pic>
        <p:nvPicPr>
          <p:cNvPr id="10" name="Content Placeholder 9">
            <a:extLst>
              <a:ext uri="{FF2B5EF4-FFF2-40B4-BE49-F238E27FC236}">
                <a16:creationId xmlns:a16="http://schemas.microsoft.com/office/drawing/2014/main" id="{08A1C981-80A0-B068-9D96-DB2F3896CE91}"/>
              </a:ext>
            </a:extLst>
          </p:cNvPr>
          <p:cNvPicPr>
            <a:picLocks noGrp="1" noChangeAspect="1"/>
          </p:cNvPicPr>
          <p:nvPr>
            <p:ph sz="half" idx="1"/>
          </p:nvPr>
        </p:nvPicPr>
        <p:blipFill>
          <a:blip r:embed="rId2"/>
          <a:stretch>
            <a:fillRect/>
          </a:stretch>
        </p:blipFill>
        <p:spPr>
          <a:xfrm>
            <a:off x="1597693" y="2679557"/>
            <a:ext cx="3828000" cy="3448051"/>
          </a:xfrm>
        </p:spPr>
      </p:pic>
    </p:spTree>
    <p:extLst>
      <p:ext uri="{BB962C8B-B14F-4D97-AF65-F5344CB8AC3E}">
        <p14:creationId xmlns:p14="http://schemas.microsoft.com/office/powerpoint/2010/main" val="199648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8"/>
            <a:ext cx="4179571" cy="1524735"/>
          </a:xfrm>
        </p:spPr>
        <p:txBody>
          <a:bodyPr>
            <a:normAutofit fontScale="90000"/>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3941136" y="3238104"/>
            <a:ext cx="4952409" cy="1371997"/>
          </a:xfrm>
        </p:spPr>
        <p:txBody>
          <a:bodyPr>
            <a:normAutofit fontScale="77500" lnSpcReduction="20000"/>
          </a:bodyPr>
          <a:lstStyle/>
          <a:p>
            <a:r>
              <a:rPr lang="en-US" dirty="0"/>
              <a:t>Mike Kaiman</a:t>
            </a:r>
          </a:p>
          <a:p>
            <a:r>
              <a:rPr lang="en-US" dirty="0"/>
              <a:t>Mike.kaiman@stls.frb.org</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12772571" y="8475133"/>
            <a:ext cx="2365828" cy="486833"/>
          </a:xfrm>
          <a:prstGeom prst="rect">
            <a:avLst/>
          </a:prstGeom>
        </p:spPr>
        <p:txBody>
          <a:bodyPr vert="horz" lIns="121920" tIns="60960" rIns="121920" bIns="60960" rtlCol="0" anchor="ctr"/>
          <a:lstStyle>
            <a:defPPr>
              <a:defRPr lang="en-US"/>
            </a:defPPr>
            <a:lvl1pPr marL="0" algn="r" defTabSz="1219170" rtl="0" eaLnBrk="1" latinLnBrk="0" hangingPunct="1">
              <a:defRPr sz="12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49DFD55-3C28-40EF-9E31-A92D2E4017FF}" type="slidenum">
              <a:rPr lang="en-US">
                <a:solidFill>
                  <a:prstClr val="black">
                    <a:tint val="75000"/>
                  </a:prstClr>
                </a:solidFill>
                <a:latin typeface="Calibri"/>
              </a:rPr>
              <a:pPr/>
              <a:t>22</a:t>
            </a:fld>
            <a:endParaRPr lang="en-US" dirty="0">
              <a:solidFill>
                <a:prstClr val="black">
                  <a:tint val="75000"/>
                </a:prstClr>
              </a:solidFill>
              <a:latin typeface="Calibri"/>
            </a:endParaRPr>
          </a:p>
        </p:txBody>
      </p:sp>
      <p:pic>
        <p:nvPicPr>
          <p:cNvPr id="4" name="Content Placeholder 3">
            <a:extLst>
              <a:ext uri="{FF2B5EF4-FFF2-40B4-BE49-F238E27FC236}">
                <a16:creationId xmlns:a16="http://schemas.microsoft.com/office/drawing/2014/main" id="{445853CC-8BA1-5E6C-5F70-9E38DF24EC2C}"/>
              </a:ext>
            </a:extLst>
          </p:cNvPr>
          <p:cNvPicPr>
            <a:picLocks noChangeAspect="1"/>
          </p:cNvPicPr>
          <p:nvPr/>
        </p:nvPicPr>
        <p:blipFill>
          <a:blip r:embed="rId2"/>
          <a:stretch>
            <a:fillRect/>
          </a:stretch>
        </p:blipFill>
        <p:spPr>
          <a:xfrm>
            <a:off x="876221" y="1555539"/>
            <a:ext cx="2380407" cy="4737127"/>
          </a:xfrm>
          <a:prstGeom prst="rect">
            <a:avLst/>
          </a:prstGeom>
        </p:spPr>
      </p:pic>
    </p:spTree>
    <p:extLst>
      <p:ext uri="{BB962C8B-B14F-4D97-AF65-F5344CB8AC3E}">
        <p14:creationId xmlns:p14="http://schemas.microsoft.com/office/powerpoint/2010/main" val="196978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69612-7642-A278-CC6A-92F96157288E}"/>
              </a:ext>
            </a:extLst>
          </p:cNvPr>
          <p:cNvSpPr txBox="1">
            <a:spLocks/>
          </p:cNvSpPr>
          <p:nvPr/>
        </p:nvSpPr>
        <p:spPr>
          <a:xfrm>
            <a:off x="1052548" y="2363177"/>
            <a:ext cx="2124920" cy="839120"/>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24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20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buNone/>
            </a:pPr>
            <a:r>
              <a:rPr lang="en-US" sz="4267" b="1" spc="-40" dirty="0">
                <a:solidFill>
                  <a:prstClr val="black"/>
                </a:solidFill>
              </a:rPr>
              <a:t>MICRO</a:t>
            </a:r>
            <a:r>
              <a:rPr lang="en-US" sz="4267" spc="-40" dirty="0">
                <a:solidFill>
                  <a:prstClr val="black"/>
                </a:solidFill>
              </a:rPr>
              <a:t> </a:t>
            </a:r>
          </a:p>
        </p:txBody>
      </p:sp>
      <p:sp>
        <p:nvSpPr>
          <p:cNvPr id="3" name="Text Placeholder 1">
            <a:extLst>
              <a:ext uri="{FF2B5EF4-FFF2-40B4-BE49-F238E27FC236}">
                <a16:creationId xmlns:a16="http://schemas.microsoft.com/office/drawing/2014/main" id="{2B9ED4DE-3722-91CD-1281-EB81EC88ADCE}"/>
              </a:ext>
            </a:extLst>
          </p:cNvPr>
          <p:cNvSpPr txBox="1">
            <a:spLocks/>
          </p:cNvSpPr>
          <p:nvPr/>
        </p:nvSpPr>
        <p:spPr>
          <a:xfrm>
            <a:off x="671663" y="1563537"/>
            <a:ext cx="10769600" cy="1219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800" b="1" kern="1200" spc="-200">
                <a:solidFill>
                  <a:srgbClr val="C07C1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pc="-267" dirty="0">
                <a:solidFill>
                  <a:srgbClr val="4F81BD">
                    <a:lumMod val="50000"/>
                  </a:srgbClr>
                </a:solidFill>
                <a:latin typeface="Calibri"/>
              </a:rPr>
              <a:t>Entry and Exit Tickets</a:t>
            </a:r>
          </a:p>
        </p:txBody>
      </p:sp>
      <p:sp>
        <p:nvSpPr>
          <p:cNvPr id="4" name="Text Placeholder 1">
            <a:extLst>
              <a:ext uri="{FF2B5EF4-FFF2-40B4-BE49-F238E27FC236}">
                <a16:creationId xmlns:a16="http://schemas.microsoft.com/office/drawing/2014/main" id="{3B6E9F8B-8685-2C1A-C25C-CFA250298E9F}"/>
              </a:ext>
            </a:extLst>
          </p:cNvPr>
          <p:cNvSpPr txBox="1">
            <a:spLocks/>
          </p:cNvSpPr>
          <p:nvPr/>
        </p:nvSpPr>
        <p:spPr>
          <a:xfrm>
            <a:off x="8444941" y="2442888"/>
            <a:ext cx="2433097" cy="770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800" b="1" kern="1200" spc="-200">
                <a:solidFill>
                  <a:srgbClr val="C07C1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4267" spc="-267" dirty="0">
                <a:solidFill>
                  <a:prstClr val="black"/>
                </a:solidFill>
                <a:latin typeface="Arial" panose="020B0604020202020204" pitchFamily="34" charset="0"/>
                <a:cs typeface="Arial" panose="020B0604020202020204" pitchFamily="34" charset="0"/>
              </a:rPr>
              <a:t>MACRO</a:t>
            </a:r>
            <a:r>
              <a:rPr lang="en-US" sz="4267" spc="-267" dirty="0">
                <a:latin typeface="Calibri"/>
              </a:rPr>
              <a:t> </a:t>
            </a:r>
          </a:p>
        </p:txBody>
      </p:sp>
      <p:pic>
        <p:nvPicPr>
          <p:cNvPr id="5" name="Picture 4" descr="Qr code&#10;&#10;Description automatically generated">
            <a:extLst>
              <a:ext uri="{FF2B5EF4-FFF2-40B4-BE49-F238E27FC236}">
                <a16:creationId xmlns:a16="http://schemas.microsoft.com/office/drawing/2014/main" id="{34B046E6-02DD-2B09-6EC1-8EC3EF811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87" y="3053401"/>
            <a:ext cx="3088787" cy="3088787"/>
          </a:xfrm>
          <a:prstGeom prst="rect">
            <a:avLst/>
          </a:prstGeom>
        </p:spPr>
      </p:pic>
      <p:pic>
        <p:nvPicPr>
          <p:cNvPr id="6" name="Picture 5" descr="Qr code&#10;&#10;Description automatically generated">
            <a:extLst>
              <a:ext uri="{FF2B5EF4-FFF2-40B4-BE49-F238E27FC236}">
                <a16:creationId xmlns:a16="http://schemas.microsoft.com/office/drawing/2014/main" id="{93912459-A77A-679C-E801-44C3BC346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527" y="3122190"/>
            <a:ext cx="2955925" cy="2955925"/>
          </a:xfrm>
          <a:prstGeom prst="rect">
            <a:avLst/>
          </a:prstGeom>
        </p:spPr>
      </p:pic>
    </p:spTree>
    <p:extLst>
      <p:ext uri="{BB962C8B-B14F-4D97-AF65-F5344CB8AC3E}">
        <p14:creationId xmlns:p14="http://schemas.microsoft.com/office/powerpoint/2010/main" val="245980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24</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2"/>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25</a:t>
            </a:fld>
            <a:endParaRPr/>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0000"/>
              </a:lnSpc>
              <a:defRPr sz="5500"/>
            </a:lvl1pPr>
          </a:lstStyle>
          <a:p>
            <a:r>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rPr u="sng">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a:solidFill>
                <a:srgbClr val="0563C1"/>
              </a:solidFill>
              <a:uFill>
                <a:solidFill>
                  <a:srgbClr val="0563C1"/>
                </a:solidFill>
              </a:uFill>
              <a:hlinkClick r:id="rId2"/>
            </a:endParaRPr>
          </a:p>
          <a:p>
            <a:pPr algn="ctr">
              <a:defRPr>
                <a:latin typeface="Arial"/>
                <a:ea typeface="Arial"/>
                <a:cs typeface="Arial"/>
                <a:sym typeface="Arial"/>
              </a:defRPr>
            </a:pPr>
            <a:r>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rPr/>
              <a:t>26</a:t>
            </a:fld>
            <a:endParaRPr/>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rPr lang="en-US" dirty="0"/>
              <a:t>Mike Kaiman</a:t>
            </a:r>
            <a:br>
              <a:rPr lang="en-US" dirty="0"/>
            </a:br>
            <a:r>
              <a:rPr lang="en-US" dirty="0"/>
              <a:t>mike.kaiman@stls.frb.org</a:t>
            </a:r>
            <a:endParaRPr dirty="0"/>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DD31A-1FC9-C3F6-F222-FB3112094176}"/>
              </a:ext>
            </a:extLst>
          </p:cNvPr>
          <p:cNvPicPr>
            <a:picLocks/>
          </p:cNvPicPr>
          <p:nvPr>
            <p:custDataLst>
              <p:tags r:id="rId2"/>
            </p:custDataLst>
          </p:nvPr>
        </p:nvPicPr>
        <p:blipFill>
          <a:blip r:embed="rId7"/>
          <a:stretch>
            <a:fillRect/>
          </a:stretch>
        </p:blipFill>
        <p:spPr>
          <a:xfrm>
            <a:off x="3456093" y="677334"/>
            <a:ext cx="1219200" cy="510125"/>
          </a:xfrm>
          <a:prstGeom prst="rect">
            <a:avLst/>
          </a:prstGeom>
        </p:spPr>
      </p:pic>
      <p:pic>
        <p:nvPicPr>
          <p:cNvPr id="5" name="Picture 4">
            <a:extLst>
              <a:ext uri="{FF2B5EF4-FFF2-40B4-BE49-F238E27FC236}">
                <a16:creationId xmlns:a16="http://schemas.microsoft.com/office/drawing/2014/main" id="{017EB55A-7410-2374-A3F1-FAC8B811F573}"/>
              </a:ext>
            </a:extLst>
          </p:cNvPr>
          <p:cNvPicPr>
            <a:picLocks/>
          </p:cNvPicPr>
          <p:nvPr>
            <p:custDataLst>
              <p:tags r:id="rId3"/>
            </p:custDataLst>
          </p:nvPr>
        </p:nvPicPr>
        <p:blipFill>
          <a:blip r:embed="rId8"/>
          <a:stretch>
            <a:fillRect/>
          </a:stretch>
        </p:blipFill>
        <p:spPr>
          <a:xfrm>
            <a:off x="677333" y="2209800"/>
            <a:ext cx="2438400" cy="2438400"/>
          </a:xfrm>
          <a:prstGeom prst="rect">
            <a:avLst/>
          </a:prstGeom>
        </p:spPr>
      </p:pic>
      <p:sp>
        <p:nvSpPr>
          <p:cNvPr id="6" name="Rectangle 5">
            <a:extLst>
              <a:ext uri="{FF2B5EF4-FFF2-40B4-BE49-F238E27FC236}">
                <a16:creationId xmlns:a16="http://schemas.microsoft.com/office/drawing/2014/main" id="{F4BBC450-A946-C2B4-0DCB-02790D6F5850}"/>
              </a:ext>
            </a:extLst>
          </p:cNvPr>
          <p:cNvSpPr/>
          <p:nvPr>
            <p:custDataLst>
              <p:tags r:id="rId4"/>
            </p:custDataLst>
          </p:nvPr>
        </p:nvSpPr>
        <p:spPr>
          <a:xfrm>
            <a:off x="3454400" y="2571751"/>
            <a:ext cx="8060267" cy="1714500"/>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hangingPunct="1"/>
            <a:r>
              <a:rPr lang="en-US" sz="3200" b="1" kern="1200">
                <a:solidFill>
                  <a:srgbClr val="5B5B5B"/>
                </a:solidFill>
                <a:latin typeface="Calibri"/>
              </a:rPr>
              <a:t>Before we begin, please briefly respond if you teach AP Macro, AP Micro (or both!) and how long you have been an instructor for this course</a:t>
            </a:r>
          </a:p>
        </p:txBody>
      </p:sp>
      <p:sp>
        <p:nvSpPr>
          <p:cNvPr id="7" name="Rectangle 6">
            <a:extLst>
              <a:ext uri="{FF2B5EF4-FFF2-40B4-BE49-F238E27FC236}">
                <a16:creationId xmlns:a16="http://schemas.microsoft.com/office/drawing/2014/main" id="{3AE1ED58-9C1B-7F5D-5685-F72F151B0C7A}"/>
              </a:ext>
            </a:extLst>
          </p:cNvPr>
          <p:cNvSpPr/>
          <p:nvPr>
            <p:custDataLst>
              <p:tags r:id="rId5"/>
            </p:custDataLst>
          </p:nvPr>
        </p:nvSpPr>
        <p:spPr>
          <a:xfrm>
            <a:off x="3454400" y="5842000"/>
            <a:ext cx="8398933" cy="510125"/>
          </a:xfrm>
          <a:prstGeom prst="rect">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hangingPunct="1"/>
            <a:r>
              <a:rPr lang="en-US" sz="1733" b="1" kern="1200">
                <a:solidFill>
                  <a:srgbClr val="5B5B5B"/>
                </a:solidFill>
                <a:latin typeface="Calibri"/>
              </a:rPr>
              <a:t>ⓘ</a:t>
            </a:r>
            <a:r>
              <a:rPr lang="en-US" sz="1867" kern="1200">
                <a:solidFill>
                  <a:srgbClr val="5B5B5B"/>
                </a:solidFill>
                <a:latin typeface="Calibri"/>
              </a:rPr>
              <a:t> Start presenting to display the poll results on this slide.</a:t>
            </a:r>
          </a:p>
        </p:txBody>
      </p:sp>
    </p:spTree>
    <p:custDataLst>
      <p:tags r:id="rId1"/>
    </p:custDataLst>
    <p:extLst>
      <p:ext uri="{BB962C8B-B14F-4D97-AF65-F5344CB8AC3E}">
        <p14:creationId xmlns:p14="http://schemas.microsoft.com/office/powerpoint/2010/main" val="337793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That’s the Ticket!</a:t>
            </a:r>
          </a:p>
        </p:txBody>
      </p:sp>
      <p:sp>
        <p:nvSpPr>
          <p:cNvPr id="3" name="Subtitle 2"/>
          <p:cNvSpPr>
            <a:spLocks noGrp="1"/>
          </p:cNvSpPr>
          <p:nvPr>
            <p:ph type="subTitle" idx="1"/>
          </p:nvPr>
        </p:nvSpPr>
        <p:spPr/>
        <p:txBody>
          <a:bodyPr/>
          <a:lstStyle/>
          <a:p>
            <a:r>
              <a:rPr lang="en-US" dirty="0"/>
              <a:t>Using Entry &amp; Exit Tickets in the AP Econ Classroom</a:t>
            </a:r>
          </a:p>
          <a:p>
            <a:endParaRPr lang="en-US" dirty="0"/>
          </a:p>
        </p:txBody>
      </p:sp>
    </p:spTree>
    <p:extLst>
      <p:ext uri="{BB962C8B-B14F-4D97-AF65-F5344CB8AC3E}">
        <p14:creationId xmlns:p14="http://schemas.microsoft.com/office/powerpoint/2010/main" val="196736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918E6-35B0-A40E-8307-FFF2DF9B36C9}"/>
              </a:ext>
            </a:extLst>
          </p:cNvPr>
          <p:cNvPicPr>
            <a:picLocks/>
          </p:cNvPicPr>
          <p:nvPr>
            <p:custDataLst>
              <p:tags r:id="rId2"/>
            </p:custDataLst>
          </p:nvPr>
        </p:nvPicPr>
        <p:blipFill>
          <a:blip r:embed="rId8"/>
          <a:stretch>
            <a:fillRect/>
          </a:stretch>
        </p:blipFill>
        <p:spPr>
          <a:xfrm>
            <a:off x="3456093" y="677334"/>
            <a:ext cx="1219200" cy="510125"/>
          </a:xfrm>
          <a:prstGeom prst="rect">
            <a:avLst/>
          </a:prstGeom>
        </p:spPr>
      </p:pic>
      <p:pic>
        <p:nvPicPr>
          <p:cNvPr id="5" name="Picture 4">
            <a:extLst>
              <a:ext uri="{FF2B5EF4-FFF2-40B4-BE49-F238E27FC236}">
                <a16:creationId xmlns:a16="http://schemas.microsoft.com/office/drawing/2014/main" id="{3E4476CA-E6CA-AE63-638B-6409631024F8}"/>
              </a:ext>
            </a:extLst>
          </p:cNvPr>
          <p:cNvPicPr>
            <a:picLocks/>
          </p:cNvPicPr>
          <p:nvPr>
            <p:custDataLst>
              <p:tags r:id="rId3"/>
            </p:custDataLst>
          </p:nvPr>
        </p:nvPicPr>
        <p:blipFill>
          <a:blip r:embed="rId9"/>
          <a:stretch>
            <a:fillRect/>
          </a:stretch>
        </p:blipFill>
        <p:spPr>
          <a:xfrm>
            <a:off x="677333" y="2209800"/>
            <a:ext cx="2438400" cy="2438400"/>
          </a:xfrm>
          <a:prstGeom prst="rect">
            <a:avLst/>
          </a:prstGeom>
        </p:spPr>
      </p:pic>
      <p:sp>
        <p:nvSpPr>
          <p:cNvPr id="6" name="Rectangle 5">
            <a:extLst>
              <a:ext uri="{FF2B5EF4-FFF2-40B4-BE49-F238E27FC236}">
                <a16:creationId xmlns:a16="http://schemas.microsoft.com/office/drawing/2014/main" id="{05C2E9FA-B721-A850-43DF-8DD68C534AB2}"/>
              </a:ext>
            </a:extLst>
          </p:cNvPr>
          <p:cNvSpPr/>
          <p:nvPr>
            <p:custDataLst>
              <p:tags r:id="rId4"/>
            </p:custDataLst>
          </p:nvPr>
        </p:nvSpPr>
        <p:spPr>
          <a:xfrm>
            <a:off x="3454400" y="2571751"/>
            <a:ext cx="8060267" cy="1714500"/>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hangingPunct="1"/>
            <a:r>
              <a:rPr lang="en-US" sz="4800" b="1" kern="1200">
                <a:solidFill>
                  <a:srgbClr val="5B5B5B"/>
                </a:solidFill>
                <a:latin typeface="Calibri"/>
              </a:rPr>
              <a:t>What's your #1 overall challenge in an AP Econ classroom?</a:t>
            </a:r>
          </a:p>
        </p:txBody>
      </p:sp>
      <p:sp>
        <p:nvSpPr>
          <p:cNvPr id="7" name="Rectangle 6">
            <a:extLst>
              <a:ext uri="{FF2B5EF4-FFF2-40B4-BE49-F238E27FC236}">
                <a16:creationId xmlns:a16="http://schemas.microsoft.com/office/drawing/2014/main" id="{6EBDCBB2-7507-C57F-94A6-046CE9BD82C5}"/>
              </a:ext>
            </a:extLst>
          </p:cNvPr>
          <p:cNvSpPr/>
          <p:nvPr>
            <p:custDataLst>
              <p:tags r:id="rId5"/>
            </p:custDataLst>
          </p:nvPr>
        </p:nvSpPr>
        <p:spPr>
          <a:xfrm>
            <a:off x="3454400" y="5842000"/>
            <a:ext cx="8398933" cy="510125"/>
          </a:xfrm>
          <a:prstGeom prst="rect">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hangingPunct="1"/>
            <a:r>
              <a:rPr lang="en-US" sz="1733" b="1" kern="1200">
                <a:solidFill>
                  <a:srgbClr val="5B5B5B"/>
                </a:solidFill>
                <a:latin typeface="Calibri"/>
              </a:rPr>
              <a:t>ⓘ</a:t>
            </a:r>
            <a:r>
              <a:rPr lang="en-US" sz="1867" kern="1200">
                <a:solidFill>
                  <a:srgbClr val="5B5B5B"/>
                </a:solidFill>
                <a:latin typeface="Calibri"/>
              </a:rPr>
              <a:t> Start presenting to display the poll results on this slide.</a:t>
            </a:r>
          </a:p>
        </p:txBody>
      </p:sp>
    </p:spTree>
    <p:custDataLst>
      <p:tags r:id="rId1"/>
    </p:custDataLst>
    <p:extLst>
      <p:ext uri="{BB962C8B-B14F-4D97-AF65-F5344CB8AC3E}">
        <p14:creationId xmlns:p14="http://schemas.microsoft.com/office/powerpoint/2010/main" val="84794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E0AE77-1CD1-1BCC-E436-9F55E399D020}"/>
              </a:ext>
            </a:extLst>
          </p:cNvPr>
          <p:cNvSpPr>
            <a:spLocks noGrp="1"/>
          </p:cNvSpPr>
          <p:nvPr>
            <p:ph type="title"/>
          </p:nvPr>
        </p:nvSpPr>
        <p:spPr/>
        <p:txBody>
          <a:bodyPr/>
          <a:lstStyle/>
          <a:p>
            <a:pPr algn="ctr"/>
            <a:r>
              <a:rPr lang="en-US" dirty="0"/>
              <a:t>About Me</a:t>
            </a:r>
          </a:p>
        </p:txBody>
      </p:sp>
      <p:sp>
        <p:nvSpPr>
          <p:cNvPr id="10" name="Text Placeholder 9">
            <a:extLst>
              <a:ext uri="{FF2B5EF4-FFF2-40B4-BE49-F238E27FC236}">
                <a16:creationId xmlns:a16="http://schemas.microsoft.com/office/drawing/2014/main" id="{46B80847-D105-E29F-6095-2C4BCDD8972C}"/>
              </a:ext>
            </a:extLst>
          </p:cNvPr>
          <p:cNvSpPr>
            <a:spLocks noGrp="1"/>
          </p:cNvSpPr>
          <p:nvPr>
            <p:ph type="body" sz="half" idx="2"/>
          </p:nvPr>
        </p:nvSpPr>
        <p:spPr>
          <a:xfrm>
            <a:off x="609602" y="2187644"/>
            <a:ext cx="4525817" cy="3938521"/>
          </a:xfrm>
        </p:spPr>
        <p:txBody>
          <a:bodyPr/>
          <a:lstStyle/>
          <a:p>
            <a:pPr marL="380990" indent="-380990">
              <a:buFont typeface="Arial" panose="020B0604020202020204" pitchFamily="34" charset="0"/>
              <a:buChar char="•"/>
            </a:pPr>
            <a:r>
              <a:rPr lang="en-US" dirty="0"/>
              <a:t>Senior Economic Education Specialist, Federal Reserve Bank of St. Louis</a:t>
            </a:r>
          </a:p>
          <a:p>
            <a:pPr marL="380990" indent="-380990">
              <a:buFont typeface="Arial" panose="020B0604020202020204" pitchFamily="34" charset="0"/>
              <a:buChar char="•"/>
            </a:pPr>
            <a:r>
              <a:rPr lang="en-US" dirty="0"/>
              <a:t>Teacher Timberland HS in Wentzville, MO 2002-23</a:t>
            </a:r>
          </a:p>
          <a:p>
            <a:pPr marL="990575" lvl="1" indent="-380990">
              <a:buFont typeface="Arial" panose="020B0604020202020204" pitchFamily="34" charset="0"/>
              <a:buChar char="•"/>
            </a:pPr>
            <a:r>
              <a:rPr lang="en-US" dirty="0"/>
              <a:t>AP US History / AP Macro &amp; Micro</a:t>
            </a:r>
          </a:p>
          <a:p>
            <a:pPr marL="380990" indent="-380990">
              <a:buFont typeface="Arial" panose="020B0604020202020204" pitchFamily="34" charset="0"/>
              <a:buChar char="•"/>
            </a:pPr>
            <a:r>
              <a:rPr lang="en-US" dirty="0"/>
              <a:t>Email: mike.kaiman@stls.frb.org</a:t>
            </a:r>
          </a:p>
        </p:txBody>
      </p:sp>
      <p:pic>
        <p:nvPicPr>
          <p:cNvPr id="11" name="Content Placeholder 5" descr="A person wearing a blue shirt and tie&#10;&#10;Description automatically generated with low confidence">
            <a:extLst>
              <a:ext uri="{FF2B5EF4-FFF2-40B4-BE49-F238E27FC236}">
                <a16:creationId xmlns:a16="http://schemas.microsoft.com/office/drawing/2014/main" id="{B4C468F5-82B8-ECE5-C9E7-3038726533A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086" r="27335" b="-1"/>
          <a:stretch/>
        </p:blipFill>
        <p:spPr>
          <a:xfrm>
            <a:off x="6606651" y="1435100"/>
            <a:ext cx="3135831" cy="4690533"/>
          </a:xfrm>
          <a:prstGeom prst="rect">
            <a:avLst/>
          </a:prstGeom>
        </p:spPr>
      </p:pic>
    </p:spTree>
    <p:extLst>
      <p:ext uri="{BB962C8B-B14F-4D97-AF65-F5344CB8AC3E}">
        <p14:creationId xmlns:p14="http://schemas.microsoft.com/office/powerpoint/2010/main" val="128665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CB61-2B1A-391F-429E-13E53A1DA8EC}"/>
              </a:ext>
            </a:extLst>
          </p:cNvPr>
          <p:cNvSpPr>
            <a:spLocks noGrp="1"/>
          </p:cNvSpPr>
          <p:nvPr>
            <p:ph type="title"/>
          </p:nvPr>
        </p:nvSpPr>
        <p:spPr>
          <a:xfrm>
            <a:off x="648931" y="1274620"/>
            <a:ext cx="4166511" cy="976969"/>
          </a:xfrm>
        </p:spPr>
        <p:txBody>
          <a:bodyPr vert="horz" lIns="91440" tIns="45720" rIns="91440" bIns="45720" rtlCol="0" anchor="t">
            <a:normAutofit/>
          </a:bodyPr>
          <a:lstStyle/>
          <a:p>
            <a:r>
              <a:rPr lang="en-US" sz="4200" dirty="0">
                <a:latin typeface="Arial" panose="020B0604020202020204" pitchFamily="34" charset="0"/>
                <a:cs typeface="Arial" panose="020B0604020202020204" pitchFamily="34" charset="0"/>
              </a:rPr>
              <a:t>Disclaimer</a:t>
            </a:r>
          </a:p>
        </p:txBody>
      </p:sp>
      <p:pic>
        <p:nvPicPr>
          <p:cNvPr id="5" name="Content Placeholder 4">
            <a:extLst>
              <a:ext uri="{FF2B5EF4-FFF2-40B4-BE49-F238E27FC236}">
                <a16:creationId xmlns:a16="http://schemas.microsoft.com/office/drawing/2014/main" id="{8A0C3956-E398-C771-D85B-5D19CB48A4C7}"/>
              </a:ext>
            </a:extLst>
          </p:cNvPr>
          <p:cNvPicPr>
            <a:picLocks noGrp="1" noChangeAspect="1"/>
          </p:cNvPicPr>
          <p:nvPr>
            <p:ph idx="1"/>
          </p:nvPr>
        </p:nvPicPr>
        <p:blipFill rotWithShape="1">
          <a:blip r:embed="rId2"/>
          <a:srcRect l="10688"/>
          <a:stretch/>
        </p:blipFill>
        <p:spPr>
          <a:xfrm>
            <a:off x="6925267" y="1422399"/>
            <a:ext cx="4436616" cy="4458909"/>
          </a:xfrm>
          <a:prstGeom prst="rect">
            <a:avLst/>
          </a:prstGeom>
          <a:effectLst/>
        </p:spPr>
      </p:pic>
      <p:sp>
        <p:nvSpPr>
          <p:cNvPr id="4" name="Text Placeholder 3">
            <a:extLst>
              <a:ext uri="{FF2B5EF4-FFF2-40B4-BE49-F238E27FC236}">
                <a16:creationId xmlns:a16="http://schemas.microsoft.com/office/drawing/2014/main" id="{307F152A-5929-B014-AB3E-D4D531C7EAA4}"/>
              </a:ext>
            </a:extLst>
          </p:cNvPr>
          <p:cNvSpPr>
            <a:spLocks noGrp="1"/>
          </p:cNvSpPr>
          <p:nvPr>
            <p:ph type="body" sz="half" idx="2"/>
          </p:nvPr>
        </p:nvSpPr>
        <p:spPr>
          <a:xfrm>
            <a:off x="648932" y="2438401"/>
            <a:ext cx="4166509" cy="3785419"/>
          </a:xfrm>
        </p:spPr>
        <p:txBody>
          <a:bodyPr vert="horz" lIns="91440" tIns="45720" rIns="91440" bIns="45720" rtlCol="0">
            <a:normAutofit/>
          </a:bodyPr>
          <a:lstStyle/>
          <a:p>
            <a:pPr>
              <a:buFont typeface="Wingdings 3" charset="2"/>
              <a:buChar char=""/>
            </a:pPr>
            <a:r>
              <a:rPr lang="en-US" dirty="0"/>
              <a:t>The opinions expressed here do not necessarily reflect those of the Federal Reserve System or the FRB of St. Louis</a:t>
            </a:r>
          </a:p>
          <a:p>
            <a:pPr>
              <a:buFont typeface="Wingdings 3" charset="2"/>
              <a:buChar char=""/>
            </a:pPr>
            <a:endParaRPr lang="en-US" dirty="0">
              <a:solidFill>
                <a:srgbClr val="EBEBEB"/>
              </a:solidFill>
            </a:endParaRPr>
          </a:p>
          <a:p>
            <a:pPr>
              <a:buFont typeface="Wingdings 3" charset="2"/>
              <a:buChar char=""/>
            </a:pPr>
            <a:r>
              <a:rPr lang="en-US" dirty="0"/>
              <a:t>Any comments, questions, feedback from participants must be appropriate &amp; professional</a:t>
            </a:r>
          </a:p>
          <a:p>
            <a:pPr>
              <a:buFont typeface="Wingdings 3" charset="2"/>
              <a:buChar char=""/>
            </a:pPr>
            <a:endParaRPr lang="en-US" dirty="0"/>
          </a:p>
        </p:txBody>
      </p:sp>
    </p:spTree>
    <p:extLst>
      <p:ext uri="{BB962C8B-B14F-4D97-AF65-F5344CB8AC3E}">
        <p14:creationId xmlns:p14="http://schemas.microsoft.com/office/powerpoint/2010/main" val="206790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719784-2BCB-45FF-1F9E-EA5D0A0AE3CB}"/>
              </a:ext>
            </a:extLst>
          </p:cNvPr>
          <p:cNvSpPr>
            <a:spLocks noGrp="1"/>
          </p:cNvSpPr>
          <p:nvPr>
            <p:ph type="body" idx="1"/>
          </p:nvPr>
        </p:nvSpPr>
        <p:spPr>
          <a:xfrm>
            <a:off x="1154954" y="1266960"/>
            <a:ext cx="5236609" cy="4528457"/>
          </a:xfrm>
        </p:spPr>
        <p:txBody>
          <a:bodyPr vert="horz" lIns="91440" tIns="45720" rIns="91440" bIns="45720" rtlCol="0" anchor="ctr">
            <a:normAutofit/>
          </a:bodyPr>
          <a:lstStyle/>
          <a:p>
            <a:pPr marL="342891" indent="-342891">
              <a:buFont typeface="Arial" panose="020B0604020202020204" pitchFamily="34" charset="0"/>
              <a:buChar char="•"/>
            </a:pPr>
            <a:r>
              <a:rPr lang="en-US" cap="all" dirty="0">
                <a:solidFill>
                  <a:schemeClr val="tx1"/>
                </a:solidFill>
                <a:latin typeface="+mj-lt"/>
                <a:ea typeface="+mj-ea"/>
                <a:cs typeface="+mj-cs"/>
              </a:rPr>
              <a:t>Purpose of Entry/Exit Tickets</a:t>
            </a:r>
          </a:p>
          <a:p>
            <a:pPr marL="342891" indent="-342891">
              <a:buFont typeface="Arial" panose="020B0604020202020204" pitchFamily="34" charset="0"/>
              <a:buChar char="•"/>
            </a:pPr>
            <a:r>
              <a:rPr lang="en-US" cap="all" dirty="0">
                <a:solidFill>
                  <a:schemeClr val="tx1"/>
                </a:solidFill>
                <a:latin typeface="+mj-lt"/>
                <a:ea typeface="+mj-ea"/>
                <a:cs typeface="+mj-cs"/>
              </a:rPr>
              <a:t>How to incorporate into classroom routines</a:t>
            </a:r>
          </a:p>
          <a:p>
            <a:pPr marL="952476" lvl="1" indent="-342891">
              <a:buFont typeface="Arial" panose="020B0604020202020204" pitchFamily="34" charset="0"/>
              <a:buChar char="•"/>
            </a:pPr>
            <a:r>
              <a:rPr lang="en-US" sz="1867" cap="all" dirty="0">
                <a:solidFill>
                  <a:schemeClr val="tx1"/>
                </a:solidFill>
                <a:latin typeface="+mj-lt"/>
                <a:ea typeface="+mj-ea"/>
                <a:cs typeface="+mj-cs"/>
              </a:rPr>
              <a:t>For both new &amp; veteran teachers</a:t>
            </a:r>
          </a:p>
          <a:p>
            <a:pPr marL="342891" indent="-342891">
              <a:buFont typeface="Arial" panose="020B0604020202020204" pitchFamily="34" charset="0"/>
              <a:buChar char="•"/>
            </a:pPr>
            <a:r>
              <a:rPr lang="en-US" cap="all" dirty="0">
                <a:solidFill>
                  <a:schemeClr val="tx1"/>
                </a:solidFill>
                <a:latin typeface="+mj-lt"/>
                <a:ea typeface="+mj-ea"/>
                <a:cs typeface="+mj-cs"/>
              </a:rPr>
              <a:t>Demo!</a:t>
            </a:r>
          </a:p>
          <a:p>
            <a:pPr marL="342891" indent="-342891">
              <a:buFont typeface="Arial" panose="020B0604020202020204" pitchFamily="34" charset="0"/>
              <a:buChar char="•"/>
            </a:pPr>
            <a:r>
              <a:rPr lang="en-US" cap="all" dirty="0">
                <a:solidFill>
                  <a:schemeClr val="tx1"/>
                </a:solidFill>
                <a:latin typeface="+mj-lt"/>
                <a:ea typeface="+mj-ea"/>
                <a:cs typeface="+mj-cs"/>
              </a:rPr>
              <a:t>Data tracking sheet</a:t>
            </a:r>
          </a:p>
          <a:p>
            <a:pPr marL="342891" indent="-342891">
              <a:buFont typeface="Arial" panose="020B0604020202020204" pitchFamily="34" charset="0"/>
              <a:buChar char="•"/>
            </a:pPr>
            <a:r>
              <a:rPr lang="en-US" cap="all" dirty="0">
                <a:solidFill>
                  <a:schemeClr val="tx1"/>
                </a:solidFill>
                <a:latin typeface="+mj-lt"/>
                <a:ea typeface="+mj-ea"/>
                <a:cs typeface="+mj-cs"/>
              </a:rPr>
              <a:t>Q&amp;A</a:t>
            </a:r>
          </a:p>
        </p:txBody>
      </p:sp>
      <p:sp>
        <p:nvSpPr>
          <p:cNvPr id="2" name="Title 1">
            <a:extLst>
              <a:ext uri="{FF2B5EF4-FFF2-40B4-BE49-F238E27FC236}">
                <a16:creationId xmlns:a16="http://schemas.microsoft.com/office/drawing/2014/main" id="{43F8575D-01C2-4E7F-3B3A-1F06D3500D4E}"/>
              </a:ext>
            </a:extLst>
          </p:cNvPr>
          <p:cNvSpPr>
            <a:spLocks noGrp="1"/>
          </p:cNvSpPr>
          <p:nvPr>
            <p:ph type="title"/>
          </p:nvPr>
        </p:nvSpPr>
        <p:spPr>
          <a:xfrm>
            <a:off x="6650181" y="1266960"/>
            <a:ext cx="4812476" cy="4528457"/>
          </a:xfrm>
        </p:spPr>
        <p:txBody>
          <a:bodyPr vert="horz" lIns="91440" tIns="45720" rIns="91440" bIns="45720" rtlCol="0" anchor="ctr">
            <a:normAutofit/>
          </a:bodyPr>
          <a:lstStyle/>
          <a:p>
            <a:r>
              <a:rPr lang="en-US" sz="7200" dirty="0">
                <a:solidFill>
                  <a:schemeClr val="tx2"/>
                </a:solidFill>
                <a:latin typeface="+mj-lt"/>
                <a:cs typeface="+mj-cs"/>
              </a:rPr>
              <a:t>Agenda</a:t>
            </a:r>
          </a:p>
        </p:txBody>
      </p:sp>
    </p:spTree>
    <p:extLst>
      <p:ext uri="{BB962C8B-B14F-4D97-AF65-F5344CB8AC3E}">
        <p14:creationId xmlns:p14="http://schemas.microsoft.com/office/powerpoint/2010/main" val="59421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picture containing text&#10;&#10;Description automatically generated">
            <a:extLst>
              <a:ext uri="{FF2B5EF4-FFF2-40B4-BE49-F238E27FC236}">
                <a16:creationId xmlns:a16="http://schemas.microsoft.com/office/drawing/2014/main" id="{307CA064-1743-FAB5-722A-686FB439021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16689" y="3331226"/>
            <a:ext cx="4638675" cy="2617444"/>
          </a:xfrm>
        </p:spPr>
      </p:pic>
      <p:pic>
        <p:nvPicPr>
          <p:cNvPr id="30" name="Picture 29" descr="A picture containing text, hairpiece, toy, doll&#10;&#10;Description automatically generated">
            <a:extLst>
              <a:ext uri="{FF2B5EF4-FFF2-40B4-BE49-F238E27FC236}">
                <a16:creationId xmlns:a16="http://schemas.microsoft.com/office/drawing/2014/main" id="{0C4B1C7A-8400-C4E5-75EA-60461D1A6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46726">
            <a:off x="6516689" y="3256229"/>
            <a:ext cx="4968985" cy="2780143"/>
          </a:xfrm>
          <a:prstGeom prst="rect">
            <a:avLst/>
          </a:prstGeom>
        </p:spPr>
      </p:pic>
      <p:pic>
        <p:nvPicPr>
          <p:cNvPr id="32" name="Picture 31" descr="A picture containing square&#10;&#10;Description automatically generated">
            <a:extLst>
              <a:ext uri="{FF2B5EF4-FFF2-40B4-BE49-F238E27FC236}">
                <a16:creationId xmlns:a16="http://schemas.microsoft.com/office/drawing/2014/main" id="{850478A8-F1EC-7C1E-0655-21030402F8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9585">
            <a:off x="6307524" y="2994133"/>
            <a:ext cx="5078003" cy="2833143"/>
          </a:xfrm>
          <a:prstGeom prst="rect">
            <a:avLst/>
          </a:prstGeom>
        </p:spPr>
      </p:pic>
      <p:pic>
        <p:nvPicPr>
          <p:cNvPr id="34" name="Picture 33" descr="Text&#10;&#10;Description automatically generated">
            <a:extLst>
              <a:ext uri="{FF2B5EF4-FFF2-40B4-BE49-F238E27FC236}">
                <a16:creationId xmlns:a16="http://schemas.microsoft.com/office/drawing/2014/main" id="{F56D356A-9538-350D-4B06-91DE053E5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57549">
            <a:off x="6539011" y="3141075"/>
            <a:ext cx="4926831" cy="2730285"/>
          </a:xfrm>
          <a:prstGeom prst="rect">
            <a:avLst/>
          </a:prstGeom>
        </p:spPr>
      </p:pic>
      <p:sp>
        <p:nvSpPr>
          <p:cNvPr id="36" name="Content Placeholder 35">
            <a:extLst>
              <a:ext uri="{FF2B5EF4-FFF2-40B4-BE49-F238E27FC236}">
                <a16:creationId xmlns:a16="http://schemas.microsoft.com/office/drawing/2014/main" id="{7680EEBE-2EFC-7DD5-7ACB-833E95E9D59C}"/>
              </a:ext>
            </a:extLst>
          </p:cNvPr>
          <p:cNvSpPr>
            <a:spLocks noGrp="1"/>
          </p:cNvSpPr>
          <p:nvPr>
            <p:ph sz="half" idx="1"/>
          </p:nvPr>
        </p:nvSpPr>
        <p:spPr>
          <a:xfrm>
            <a:off x="152400" y="2946399"/>
            <a:ext cx="5722640" cy="3266599"/>
          </a:xfrm>
        </p:spPr>
        <p:txBody>
          <a:bodyPr>
            <a:normAutofit fontScale="62500" lnSpcReduction="20000"/>
          </a:bodyPr>
          <a:lstStyle/>
          <a:p>
            <a:pPr>
              <a:buFont typeface="Wingdings" panose="05000000000000000000" pitchFamily="2" charset="2"/>
              <a:buChar char="§"/>
            </a:pPr>
            <a:r>
              <a:rPr lang="en-US" sz="2933" dirty="0"/>
              <a:t>Common Complaints</a:t>
            </a:r>
          </a:p>
          <a:p>
            <a:pPr lvl="1">
              <a:buFont typeface="Wingdings" panose="05000000000000000000" pitchFamily="2" charset="2"/>
              <a:buChar char="§"/>
            </a:pPr>
            <a:r>
              <a:rPr lang="en-US" sz="2933" dirty="0"/>
              <a:t>It’s Hard</a:t>
            </a:r>
          </a:p>
          <a:p>
            <a:pPr lvl="1">
              <a:buFont typeface="Wingdings" panose="05000000000000000000" pitchFamily="2" charset="2"/>
              <a:buChar char="§"/>
            </a:pPr>
            <a:r>
              <a:rPr lang="en-US" sz="2933" dirty="0"/>
              <a:t>No One Understands It</a:t>
            </a:r>
          </a:p>
          <a:p>
            <a:pPr lvl="1">
              <a:buFont typeface="Wingdings" panose="05000000000000000000" pitchFamily="2" charset="2"/>
              <a:buChar char="§"/>
            </a:pPr>
            <a:r>
              <a:rPr lang="en-US" sz="2933" dirty="0"/>
              <a:t>Smart Kids HATE Admitting Weakness</a:t>
            </a:r>
          </a:p>
          <a:p>
            <a:pPr marL="609585" lvl="1" indent="0">
              <a:buNone/>
            </a:pPr>
            <a:endParaRPr lang="en-US" sz="2933" dirty="0"/>
          </a:p>
          <a:p>
            <a:pPr>
              <a:buFont typeface="Wingdings" panose="05000000000000000000" pitchFamily="2" charset="2"/>
              <a:buChar char="§"/>
            </a:pPr>
            <a:r>
              <a:rPr lang="en-US" sz="2933" dirty="0"/>
              <a:t>Easy Solutions</a:t>
            </a:r>
          </a:p>
          <a:p>
            <a:pPr lvl="1">
              <a:buFont typeface="Wingdings" panose="05000000000000000000" pitchFamily="2" charset="2"/>
              <a:buChar char="§"/>
            </a:pPr>
            <a:r>
              <a:rPr lang="en-US" sz="2933" dirty="0"/>
              <a:t>Humor!</a:t>
            </a:r>
          </a:p>
          <a:p>
            <a:pPr lvl="1">
              <a:buFont typeface="Wingdings" panose="05000000000000000000" pitchFamily="2" charset="2"/>
              <a:buChar char="§"/>
            </a:pPr>
            <a:r>
              <a:rPr lang="en-US" sz="2933" dirty="0"/>
              <a:t>Honesty Is The Best Policy…Build Rapport</a:t>
            </a:r>
          </a:p>
          <a:p>
            <a:pPr lvl="1">
              <a:buFont typeface="Wingdings" panose="05000000000000000000" pitchFamily="2" charset="2"/>
              <a:buChar char="§"/>
            </a:pPr>
            <a:r>
              <a:rPr lang="en-US" sz="2933" dirty="0"/>
              <a:t>Drill, Baby, Drill…</a:t>
            </a:r>
          </a:p>
          <a:p>
            <a:pPr lvl="1">
              <a:buFont typeface="Wingdings" panose="05000000000000000000" pitchFamily="2" charset="2"/>
              <a:buChar char="§"/>
            </a:pPr>
            <a:endParaRPr lang="en-US" dirty="0"/>
          </a:p>
        </p:txBody>
      </p:sp>
      <p:sp>
        <p:nvSpPr>
          <p:cNvPr id="2" name="Title 1">
            <a:extLst>
              <a:ext uri="{FF2B5EF4-FFF2-40B4-BE49-F238E27FC236}">
                <a16:creationId xmlns:a16="http://schemas.microsoft.com/office/drawing/2014/main" id="{6BA25A34-C893-41DA-9903-5729024732BB}"/>
              </a:ext>
            </a:extLst>
          </p:cNvPr>
          <p:cNvSpPr>
            <a:spLocks noGrp="1"/>
          </p:cNvSpPr>
          <p:nvPr>
            <p:ph type="title"/>
          </p:nvPr>
        </p:nvSpPr>
        <p:spPr>
          <a:xfrm>
            <a:off x="0" y="1471085"/>
            <a:ext cx="11582400" cy="1114311"/>
          </a:xfrm>
        </p:spPr>
        <p:txBody>
          <a:bodyPr>
            <a:noAutofit/>
          </a:bodyPr>
          <a:lstStyle/>
          <a:p>
            <a:pPr algn="l"/>
            <a:r>
              <a:rPr lang="en-US" sz="4267" dirty="0">
                <a:effectLst>
                  <a:outerShdw blurRad="50800" dist="38100" dir="2700000" algn="tl" rotWithShape="0">
                    <a:prstClr val="black">
                      <a:alpha val="40000"/>
                    </a:prstClr>
                  </a:outerShdw>
                </a:effectLst>
              </a:rPr>
              <a:t>Disrespecting The Dismal Science:</a:t>
            </a:r>
            <a:br>
              <a:rPr lang="en-US" sz="4267" dirty="0">
                <a:effectLst>
                  <a:outerShdw blurRad="50800" dist="38100" dir="2700000" algn="tl" rotWithShape="0">
                    <a:prstClr val="black">
                      <a:alpha val="40000"/>
                    </a:prstClr>
                  </a:outerShdw>
                </a:effectLst>
              </a:rPr>
            </a:br>
            <a:r>
              <a:rPr lang="en-US" sz="4267" dirty="0">
                <a:effectLst>
                  <a:outerShdw blurRad="50800" dist="38100" dir="2700000" algn="tl" rotWithShape="0">
                    <a:prstClr val="black">
                      <a:alpha val="40000"/>
                    </a:prstClr>
                  </a:outerShdw>
                </a:effectLst>
              </a:rPr>
              <a:t>Challenges For The Econ Teacher</a:t>
            </a:r>
          </a:p>
        </p:txBody>
      </p:sp>
    </p:spTree>
    <p:extLst>
      <p:ext uri="{BB962C8B-B14F-4D97-AF65-F5344CB8AC3E}">
        <p14:creationId xmlns:p14="http://schemas.microsoft.com/office/powerpoint/2010/main" val="5435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27" dur="500"/>
                                        <p:tgtEl>
                                          <p:spTgt spid="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32" dur="500"/>
                                        <p:tgtEl>
                                          <p:spTgt spid="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000" fill="hold"/>
                                        <p:tgtEl>
                                          <p:spTgt spid="30"/>
                                        </p:tgtEl>
                                        <p:attrNameLst>
                                          <p:attrName>ppt_w</p:attrName>
                                        </p:attrNameLst>
                                      </p:cBhvr>
                                      <p:tavLst>
                                        <p:tav tm="0">
                                          <p:val>
                                            <p:fltVal val="0"/>
                                          </p:val>
                                        </p:tav>
                                        <p:tav tm="100000">
                                          <p:val>
                                            <p:strVal val="#ppt_w"/>
                                          </p:val>
                                        </p:tav>
                                      </p:tavLst>
                                    </p:anim>
                                    <p:anim calcmode="lin" valueType="num">
                                      <p:cBhvr>
                                        <p:cTn id="46" dur="1000" fill="hold"/>
                                        <p:tgtEl>
                                          <p:spTgt spid="30"/>
                                        </p:tgtEl>
                                        <p:attrNameLst>
                                          <p:attrName>ppt_h</p:attrName>
                                        </p:attrNameLst>
                                      </p:cBhvr>
                                      <p:tavLst>
                                        <p:tav tm="0">
                                          <p:val>
                                            <p:fltVal val="0"/>
                                          </p:val>
                                        </p:tav>
                                        <p:tav tm="100000">
                                          <p:val>
                                            <p:strVal val="#ppt_h"/>
                                          </p:val>
                                        </p:tav>
                                      </p:tavLst>
                                    </p:anim>
                                    <p:anim calcmode="lin" valueType="num">
                                      <p:cBhvr>
                                        <p:cTn id="47" dur="1000" fill="hold"/>
                                        <p:tgtEl>
                                          <p:spTgt spid="30"/>
                                        </p:tgtEl>
                                        <p:attrNameLst>
                                          <p:attrName>style.rotation</p:attrName>
                                        </p:attrNameLst>
                                      </p:cBhvr>
                                      <p:tavLst>
                                        <p:tav tm="0">
                                          <p:val>
                                            <p:fltVal val="90"/>
                                          </p:val>
                                        </p:tav>
                                        <p:tav tm="100000">
                                          <p:val>
                                            <p:fltVal val="0"/>
                                          </p:val>
                                        </p:tav>
                                      </p:tavLst>
                                    </p:anim>
                                    <p:animEffect transition="in" filter="fade">
                                      <p:cBhvr>
                                        <p:cTn id="48" dur="1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fltVal val="0"/>
                                          </p:val>
                                        </p:tav>
                                        <p:tav tm="100000">
                                          <p:val>
                                            <p:strVal val="#ppt_w"/>
                                          </p:val>
                                        </p:tav>
                                      </p:tavLst>
                                    </p:anim>
                                    <p:anim calcmode="lin" valueType="num">
                                      <p:cBhvr>
                                        <p:cTn id="54" dur="1000" fill="hold"/>
                                        <p:tgtEl>
                                          <p:spTgt spid="32"/>
                                        </p:tgtEl>
                                        <p:attrNameLst>
                                          <p:attrName>ppt_h</p:attrName>
                                        </p:attrNameLst>
                                      </p:cBhvr>
                                      <p:tavLst>
                                        <p:tav tm="0">
                                          <p:val>
                                            <p:fltVal val="0"/>
                                          </p:val>
                                        </p:tav>
                                        <p:tav tm="100000">
                                          <p:val>
                                            <p:strVal val="#ppt_h"/>
                                          </p:val>
                                        </p:tav>
                                      </p:tavLst>
                                    </p:anim>
                                    <p:anim calcmode="lin" valueType="num">
                                      <p:cBhvr>
                                        <p:cTn id="55" dur="1000" fill="hold"/>
                                        <p:tgtEl>
                                          <p:spTgt spid="32"/>
                                        </p:tgtEl>
                                        <p:attrNameLst>
                                          <p:attrName>style.rotation</p:attrName>
                                        </p:attrNameLst>
                                      </p:cBhvr>
                                      <p:tavLst>
                                        <p:tav tm="0">
                                          <p:val>
                                            <p:fltVal val="90"/>
                                          </p:val>
                                        </p:tav>
                                        <p:tav tm="100000">
                                          <p:val>
                                            <p:fltVal val="0"/>
                                          </p:val>
                                        </p:tav>
                                      </p:tavLst>
                                    </p:anim>
                                    <p:animEffect transition="in" filter="fade">
                                      <p:cBhvr>
                                        <p:cTn id="56" dur="10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1000" fill="hold"/>
                                        <p:tgtEl>
                                          <p:spTgt spid="34"/>
                                        </p:tgtEl>
                                        <p:attrNameLst>
                                          <p:attrName>ppt_w</p:attrName>
                                        </p:attrNameLst>
                                      </p:cBhvr>
                                      <p:tavLst>
                                        <p:tav tm="0">
                                          <p:val>
                                            <p:fltVal val="0"/>
                                          </p:val>
                                        </p:tav>
                                        <p:tav tm="100000">
                                          <p:val>
                                            <p:strVal val="#ppt_w"/>
                                          </p:val>
                                        </p:tav>
                                      </p:tavLst>
                                    </p:anim>
                                    <p:anim calcmode="lin" valueType="num">
                                      <p:cBhvr>
                                        <p:cTn id="62" dur="1000" fill="hold"/>
                                        <p:tgtEl>
                                          <p:spTgt spid="34"/>
                                        </p:tgtEl>
                                        <p:attrNameLst>
                                          <p:attrName>ppt_h</p:attrName>
                                        </p:attrNameLst>
                                      </p:cBhvr>
                                      <p:tavLst>
                                        <p:tav tm="0">
                                          <p:val>
                                            <p:fltVal val="0"/>
                                          </p:val>
                                        </p:tav>
                                        <p:tav tm="100000">
                                          <p:val>
                                            <p:strVal val="#ppt_h"/>
                                          </p:val>
                                        </p:tav>
                                      </p:tavLst>
                                    </p:anim>
                                    <p:anim calcmode="lin" valueType="num">
                                      <p:cBhvr>
                                        <p:cTn id="63" dur="1000" fill="hold"/>
                                        <p:tgtEl>
                                          <p:spTgt spid="34"/>
                                        </p:tgtEl>
                                        <p:attrNameLst>
                                          <p:attrName>style.rotation</p:attrName>
                                        </p:attrNameLst>
                                      </p:cBhvr>
                                      <p:tavLst>
                                        <p:tav tm="0">
                                          <p:val>
                                            <p:fltVal val="90"/>
                                          </p:val>
                                        </p:tav>
                                        <p:tav tm="100000">
                                          <p:val>
                                            <p:fltVal val="0"/>
                                          </p:val>
                                        </p:tav>
                                      </p:tavLst>
                                    </p:anim>
                                    <p:animEffect transition="in" filter="fade">
                                      <p:cBhvr>
                                        <p:cTn id="64" dur="10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69" dur="500"/>
                                        <p:tgtEl>
                                          <p:spTgt spid="36">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4" dur="500"/>
                                        <p:tgtEl>
                                          <p:spTgt spid="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2OTY0NDcwODN9"/>
  <p:tag name="SLIDO_TYPE" val="SlidoPoll"/>
  <p:tag name="SLIDO_POLL_UUID" val="dd41b374-c225-4f7b-abf1-6ba79b2a14e5"/>
  <p:tag name="SLIDO_TIMELINE" val="W3sicG9sbFF1ZXN0aW9uVXVpZCI6ImY4NTUzNTIyLTZhNmYtNDAzZC1iNTEwLTg2MmJiOTQyMjMzNCIsInNob3dSZXN1bHRzIjp0cnVlLCJzaG93Q29ycmVjdEFuc3dlcnMiOmZhbHNlLCJ2b3RpbmdMb2NrZWQiOmZhbHNlfV0="/>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OTY0NDU2ODB9"/>
  <p:tag name="SLIDO_TYPE" val="SlidoPoll"/>
  <p:tag name="SLIDO_POLL_UUID" val="4d00d514-3430-470c-8b6b-21c3d9869f27"/>
  <p:tag name="SLIDO_TIMELINE" val="W3sicG9sbFF1ZXN0aW9uVXVpZCI6ImY4YzVmOGY2LThhNzItNDk3Yi05Njg3LTAyMDJmMGNjYzhkMi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947</Words>
  <Application>Microsoft Office PowerPoint</Application>
  <PresentationFormat>Widescreen</PresentationFormat>
  <Paragraphs>163</Paragraphs>
  <Slides>27</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Calibri Light</vt:lpstr>
      <vt:lpstr>Courier New</vt:lpstr>
      <vt:lpstr>Helvetica</vt:lpstr>
      <vt:lpstr>Inter</vt:lpstr>
      <vt:lpstr>Inter Light</vt:lpstr>
      <vt:lpstr>Inter SemiBold</vt:lpstr>
      <vt:lpstr>Times New Roman</vt:lpstr>
      <vt:lpstr>Wingdings</vt:lpstr>
      <vt:lpstr>Wingdings 3</vt:lpstr>
      <vt:lpstr>1_Office Theme</vt:lpstr>
      <vt:lpstr>Office Theme</vt:lpstr>
      <vt:lpstr>Presented by: Mike Kaiman Email: mike.kaiman@stls.frb.org  Date: October 30, 2023</vt:lpstr>
      <vt:lpstr>PowerPoint Presentation</vt:lpstr>
      <vt:lpstr>PowerPoint Presentation</vt:lpstr>
      <vt:lpstr>That’s the Ticket!</vt:lpstr>
      <vt:lpstr>PowerPoint Presentation</vt:lpstr>
      <vt:lpstr>About Me</vt:lpstr>
      <vt:lpstr>Disclaimer</vt:lpstr>
      <vt:lpstr>Agenda</vt:lpstr>
      <vt:lpstr>Disrespecting The Dismal Science: Challenges For The Econ Teacher</vt:lpstr>
      <vt:lpstr>The Entry Ticket Has Entered the Chat</vt:lpstr>
      <vt:lpstr>(Exit) Ticket to Ride</vt:lpstr>
      <vt:lpstr>Profit Maximization: The Ticket To Student Success</vt:lpstr>
      <vt:lpstr>Follow Along???</vt:lpstr>
      <vt:lpstr>PowerPoint Presentation</vt:lpstr>
      <vt:lpstr>PowerPoint Presentation</vt:lpstr>
      <vt:lpstr>PowerPoint Presentation</vt:lpstr>
      <vt:lpstr>PowerPoint Presentation</vt:lpstr>
      <vt:lpstr>Taking The Room Temp</vt:lpstr>
      <vt:lpstr>PowerPoint Presentation</vt:lpstr>
      <vt:lpstr>Using Data in the Short Run</vt:lpstr>
      <vt:lpstr>Using Data in the Long Run</vt:lpstr>
      <vt:lpstr>THANK YOU</vt:lpstr>
      <vt:lpstr>PowerPoint Presentation</vt:lpstr>
      <vt:lpstr>PowerPoint Presentation</vt:lpstr>
      <vt:lpstr>PowerPoint Presentation</vt:lpstr>
      <vt:lpstr>PowerPoint Presentation</vt:lpstr>
      <vt:lpstr>Mike Kaiman mike.kaiman@stls.frb.org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cp:lastModifiedBy>Kaiman, Mike</cp:lastModifiedBy>
  <cp:revision>3</cp:revision>
  <dcterms:modified xsi:type="dcterms:W3CDTF">2023-10-04T20:47:01Z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2023-10-04T20:43:25Z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bd91db04-777f-4de2-83eb-aaeca717d656</vt:lpwstr>
  </property>
  <property fmtid="{D5CDD505-2E9C-101B-9397-08002B2CF9AE}" pid="8" name="MSIP_Label_65269c60-0483-4c57-9e8c-3779d6900235_ContentBits">
    <vt:lpwstr>0</vt:lpwstr>
  </property>
</Properties>
</file>