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7" r:id="rId3"/>
    <p:sldId id="258" r:id="rId4"/>
    <p:sldId id="261" r:id="rId5"/>
    <p:sldId id="259" r:id="rId6"/>
    <p:sldId id="295" r:id="rId7"/>
    <p:sldId id="260" r:id="rId8"/>
    <p:sldId id="262" r:id="rId9"/>
    <p:sldId id="275" r:id="rId10"/>
    <p:sldId id="276" r:id="rId11"/>
    <p:sldId id="278" r:id="rId12"/>
    <p:sldId id="280" r:id="rId13"/>
    <p:sldId id="279" r:id="rId14"/>
    <p:sldId id="283" r:id="rId15"/>
    <p:sldId id="282" r:id="rId16"/>
    <p:sldId id="297" r:id="rId17"/>
    <p:sldId id="281" r:id="rId18"/>
    <p:sldId id="286" r:id="rId19"/>
    <p:sldId id="284" r:id="rId20"/>
    <p:sldId id="296" r:id="rId21"/>
    <p:sldId id="294" r:id="rId22"/>
    <p:sldId id="301" r:id="rId23"/>
    <p:sldId id="285" r:id="rId24"/>
    <p:sldId id="298" r:id="rId25"/>
    <p:sldId id="300" r:id="rId26"/>
    <p:sldId id="299" r:id="rId27"/>
    <p:sldId id="303" r:id="rId28"/>
    <p:sldId id="289" r:id="rId29"/>
    <p:sldId id="288" r:id="rId30"/>
    <p:sldId id="287" r:id="rId31"/>
    <p:sldId id="292" r:id="rId32"/>
    <p:sldId id="290" r:id="rId33"/>
    <p:sldId id="293" r:id="rId34"/>
    <p:sldId id="302" r:id="rId35"/>
    <p:sldId id="291" r:id="rId36"/>
    <p:sldId id="277" r:id="rId37"/>
    <p:sldId id="267" r:id="rId38"/>
    <p:sldId id="265" r:id="rId39"/>
    <p:sldId id="268" r:id="rId40"/>
    <p:sldId id="271" r:id="rId41"/>
    <p:sldId id="272" r:id="rId42"/>
    <p:sldId id="273" r:id="rId43"/>
    <p:sldId id="274" r:id="rId4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FC819-1133-45EF-9BBA-ECB18477E490}" v="1" dt="2022-12-08T23:23:00.117"/>
    <p1510:client id="{99A24E6C-A6E4-D082-7D98-E715FF88A97C}" v="468" dt="2023-07-18T14:54:51.110"/>
    <p1510:client id="{B8A31E3B-05CC-DE99-8DD4-D15F47C8302A}" v="1167" dt="2023-07-18T15:48:54.006"/>
    <p1510:client id="{C5A1E7CB-8E1F-8786-F881-3873407938C5}" v="454" dt="2023-07-17T16:06:46.074"/>
    <p1510:client id="{C8F5E2D0-F163-6AD8-D267-D23C598D121F}" v="1393" dt="2023-07-18T18:06:04.149"/>
    <p1510:client id="{DF21E507-B188-D172-6E97-7CF09DBA2C23}" v="33" dt="2023-07-19T10:35:45.101"/>
    <p1510:client id="{F3AAFA07-F967-36F3-48BF-DC159C76EC25}" v="39" dt="2023-07-18T14:56:23.87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9"/>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hyperlink" Target="https://www.google.com/search?q=cooler+than+lemonade+rad+aloud&amp;oq=cooler+than+lemonade+rad+aloud&amp;aqs=chrome..69i57j0i13i512j0i390i395i650l4.7949j1j4&amp;sourceid=chrome&amp;ie=UTF-8#fpstate=ive&amp;vld=cid:ab0771a1,vid:_MbAz32w8zQ"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video" Target="https://www.youtube.com/embed/hi-b2HQX7hw?feature=oembed" TargetMode="Externa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econedlink.org/resources/the-perfect-pet-decision-making/"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hyperlink" Target="https://www.youtube.com/watch?v=H6Y7m3bWYD4" TargetMode="Externa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econedlink.org/resources/producers-use-resources-matching-practice/"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hyperlink" Target="https://www.youtube.com/watch?v=ks8RoWkkV9E" TargetMode="External"/><Relationship Id="rId5" Type="http://schemas.openxmlformats.org/officeDocument/2006/relationships/image" Target="../media/image24.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edweek.org/teaching-learning/opinion-photo-detectives-connecting-the-cross-cultural-with-the-cross-curricular/2016/01"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econedlink.org/resources/scarcity-video-and-quiz/" TargetMode="External"/><Relationship Id="rId2" Type="http://schemas.openxmlformats.org/officeDocument/2006/relationships/slideLayout" Target="../slideLayouts/slideLayout6.xml"/><Relationship Id="rId1" Type="http://schemas.openxmlformats.org/officeDocument/2006/relationships/video" Target="https://player.vimeo.com/video/331311542?app_id=122963" TargetMode="External"/><Relationship Id="rId5" Type="http://schemas.openxmlformats.org/officeDocument/2006/relationships/hyperlink" Target="https://www.econedlink.org/resources/toys-for-me/" TargetMode="Externa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lfHfDD2p55w" TargetMode="External"/><Relationship Id="rId2" Type="http://schemas.openxmlformats.org/officeDocument/2006/relationships/slideLayout" Target="../slideLayouts/slideLayout6.xml"/><Relationship Id="rId1" Type="http://schemas.openxmlformats.org/officeDocument/2006/relationships/video" Target="https://www.youtube.com/embed/lfHfDD2p55w?feature=oembed" TargetMode="Externa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econedlink.org/resources/lemon-squeeze-the-lemonade-stand/" TargetMode="Externa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hyperlink" Target="https://www.econedlink.org/resources/curious-george-economics/" TargetMode="External"/><Relationship Id="rId2" Type="http://schemas.openxmlformats.org/officeDocument/2006/relationships/hyperlink" Target="https://www.google.com/search?q=how+is+lemonade+made+in+factories&amp;oq=how+is+lemaonade+made%3F&amp;aqs=chrome.2.69i57j0i13i512j0i13i395i512j0i13i30i395l2j0i22i30i395l5.6676j1j4&amp;sourceid=chrome&amp;ie=UTF-8#fpstate=ive&amp;vld=cid:d2401b95,vid:1soAZM5gUPc" TargetMode="Externa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spencerauthor.com/daymond-john/" TargetMode="External"/><Relationship Id="rId1" Type="http://schemas.openxmlformats.org/officeDocument/2006/relationships/slideLayout" Target="../slideLayouts/slideLayout6.xml"/><Relationship Id="rId5" Type="http://schemas.openxmlformats.org/officeDocument/2006/relationships/hyperlink" Target="https://www.amazon.com/Little-Daymond-Learns-Earn-John/dp/0593567277/ref=sr_1_1?keywords=little+daymond+learns+to+earn&amp;qid=1679947128&amp;sprefix=little+%2Caps%2C102&amp;sr=8-1" TargetMode="Externa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hyperlink" Target="https://freepngimg.com/png/37324-lemon-clipa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hyperlink" Target="https://vcee.org/elementary-school/virginia-reads-one-book/resources-for-the-lemonade-war/"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shiffllh@jmu.edu"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14.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3.xml.rels><?xml version="1.0" encoding="UTF-8" standalone="yes"?>
<Relationships xmlns="http://schemas.openxmlformats.org/package/2006/relationships"><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freepngimg.com/png/37324-lemon-clipa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freepngimg.com/png/37324-lemon-clipa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ouncilforeconed.org/wp-content/uploads/2012/03/voluntary-national-content-standards-2010.pdf" TargetMode="Externa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edweek.org/teaching-learning/opinion-three-ways-to-teach-economics-through-childrens-literature/2017/03#:~:text=Teaching%20economics%20through%20children's%20literature,character%20in%20a%20realistic%20situation"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1983156" y="3548100"/>
            <a:ext cx="10515601" cy="1325560"/>
          </a:xfrm>
          <a:prstGeom prst="rect">
            <a:avLst/>
          </a:prstGeom>
        </p:spPr>
        <p:txBody>
          <a:bodyPr lIns="45719" tIns="45720" rIns="45719" bIns="45720" anchor="t">
            <a:noAutofit/>
          </a:bodyPr>
          <a:lstStyle/>
          <a:p>
            <a:pPr algn="ctr" defTabSz="886968">
              <a:defRPr sz="1746" spc="-194">
                <a:solidFill>
                  <a:srgbClr val="414A58"/>
                </a:solidFill>
                <a:latin typeface="Inter"/>
                <a:ea typeface="Inter"/>
                <a:cs typeface="Inter"/>
                <a:sym typeface="Inter"/>
              </a:defRPr>
            </a:pPr>
            <a:r>
              <a:rPr sz="2400"/>
              <a:t>Presented by:</a:t>
            </a:r>
            <a:r>
              <a:rPr lang="en-US" sz="2400"/>
              <a:t> Lauren Shifflett</a:t>
            </a:r>
            <a:br>
              <a:rPr sz="2400"/>
            </a:br>
            <a:br>
              <a:rPr sz="2400"/>
            </a:br>
            <a:r>
              <a:rPr sz="2400"/>
              <a:t>Email:</a:t>
            </a:r>
            <a:r>
              <a:rPr lang="en-US" sz="2400"/>
              <a:t> shiffllh@jmu.edu</a:t>
            </a:r>
            <a:br>
              <a:rPr sz="2400"/>
            </a:br>
            <a:br>
              <a:rPr sz="2400"/>
            </a:br>
            <a:r>
              <a:rPr sz="2400"/>
              <a:t>Date:</a:t>
            </a:r>
            <a:r>
              <a:rPr lang="en-US" sz="2400"/>
              <a:t> January 20th, 2023</a:t>
            </a:r>
            <a:endParaRPr sz="2400"/>
          </a:p>
        </p:txBody>
      </p:sp>
      <p:sp>
        <p:nvSpPr>
          <p:cNvPr id="177" name="Text Placeholder 2"/>
          <p:cNvSpPr txBox="1">
            <a:spLocks noGrp="1"/>
          </p:cNvSpPr>
          <p:nvPr>
            <p:ph type="body" sz="quarter" idx="1"/>
          </p:nvPr>
        </p:nvSpPr>
        <p:spPr>
          <a:xfrm>
            <a:off x="-1016105" y="1668973"/>
            <a:ext cx="11938169" cy="1162989"/>
          </a:xfrm>
          <a:prstGeom prst="rect">
            <a:avLst/>
          </a:prstGeom>
        </p:spPr>
        <p:txBody>
          <a:bodyPr lIns="45719" tIns="45720" rIns="45719" bIns="45720" anchor="t">
            <a:noAutofit/>
          </a:bodyPr>
          <a:lstStyle/>
          <a:p>
            <a:pPr algn="ctr" defTabSz="384047">
              <a:spcBef>
                <a:spcPts val="400"/>
              </a:spcBef>
              <a:defRPr sz="2267" spc="-84">
                <a:solidFill>
                  <a:srgbClr val="414A58"/>
                </a:solidFill>
                <a:latin typeface="Inter"/>
                <a:ea typeface="Inter"/>
                <a:cs typeface="Inter"/>
                <a:sym typeface="Inter"/>
              </a:defRPr>
            </a:pPr>
            <a:endParaRPr lang="en-US" sz="2250"/>
          </a:p>
          <a:p>
            <a:pPr algn="ctr" defTabSz="384047">
              <a:spcBef>
                <a:spcPts val="400"/>
              </a:spcBef>
              <a:defRPr sz="2267" spc="-84">
                <a:solidFill>
                  <a:srgbClr val="414A58"/>
                </a:solidFill>
                <a:latin typeface="Inter"/>
                <a:ea typeface="Inter"/>
                <a:cs typeface="Inter"/>
                <a:sym typeface="Inter"/>
              </a:defRPr>
            </a:pPr>
            <a:r>
              <a:rPr lang="en-US" sz="4800" b="1">
                <a:latin typeface="Calibri"/>
              </a:rPr>
              <a:t>2023 Summer Institute: K-5 Session 1</a:t>
            </a:r>
            <a:endParaRPr sz="4800" b="1">
              <a:latin typeface="Calibri"/>
            </a:endParaRPr>
          </a:p>
        </p:txBody>
      </p:sp>
      <p:pic>
        <p:nvPicPr>
          <p:cNvPr id="2" name="Picture 2" descr="Children With Lemonade Stand Stock Photo - Download Image Now - Lemonade  Stand, Child, Selling - iStock">
            <a:extLst>
              <a:ext uri="{FF2B5EF4-FFF2-40B4-BE49-F238E27FC236}">
                <a16:creationId xmlns:a16="http://schemas.microsoft.com/office/drawing/2014/main" id="{FB630F77-7C9F-7F6F-DC7E-6F6601D75678}"/>
              </a:ext>
            </a:extLst>
          </p:cNvPr>
          <p:cNvPicPr>
            <a:picLocks noChangeAspect="1"/>
          </p:cNvPicPr>
          <p:nvPr/>
        </p:nvPicPr>
        <p:blipFill>
          <a:blip r:embed="rId2"/>
          <a:stretch>
            <a:fillRect/>
          </a:stretch>
        </p:blipFill>
        <p:spPr>
          <a:xfrm>
            <a:off x="6231769" y="2832056"/>
            <a:ext cx="5592549" cy="37118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10</a:t>
            </a:fld>
            <a:endParaRPr/>
          </a:p>
        </p:txBody>
      </p:sp>
      <p:sp>
        <p:nvSpPr>
          <p:cNvPr id="202" name="Title 1"/>
          <p:cNvSpPr txBox="1"/>
          <p:nvPr/>
        </p:nvSpPr>
        <p:spPr>
          <a:xfrm>
            <a:off x="-2246907" y="588643"/>
            <a:ext cx="10424162"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lgn="ctr">
              <a:lnSpc>
                <a:spcPct val="90000"/>
              </a:lnSpc>
              <a:defRPr sz="4400">
                <a:latin typeface="Calibri Light"/>
                <a:ea typeface="Calibri Light"/>
                <a:cs typeface="Calibri Light"/>
                <a:sym typeface="Calibri Light"/>
              </a:defRPr>
            </a:lvl1pPr>
          </a:lstStyle>
          <a:p>
            <a:r>
              <a:rPr lang="en-US" b="1"/>
              <a:t>Children's</a:t>
            </a:r>
            <a:r>
              <a:rPr b="1"/>
              <a:t> </a:t>
            </a:r>
            <a:r>
              <a:rPr lang="en-US" b="1"/>
              <a:t>Literature</a:t>
            </a:r>
          </a:p>
        </p:txBody>
      </p:sp>
      <p:pic>
        <p:nvPicPr>
          <p:cNvPr id="2" name="Picture 2" descr="A book cover of a child&#10;&#10;Description automatically generated">
            <a:extLst>
              <a:ext uri="{FF2B5EF4-FFF2-40B4-BE49-F238E27FC236}">
                <a16:creationId xmlns:a16="http://schemas.microsoft.com/office/drawing/2014/main" id="{7169CFB8-71CB-66AA-A521-E38E2B782508}"/>
              </a:ext>
            </a:extLst>
          </p:cNvPr>
          <p:cNvPicPr>
            <a:picLocks noChangeAspect="1"/>
          </p:cNvPicPr>
          <p:nvPr/>
        </p:nvPicPr>
        <p:blipFill>
          <a:blip r:embed="rId2"/>
          <a:stretch>
            <a:fillRect/>
          </a:stretch>
        </p:blipFill>
        <p:spPr>
          <a:xfrm>
            <a:off x="483704" y="1412696"/>
            <a:ext cx="2743200" cy="3171217"/>
          </a:xfrm>
          <a:prstGeom prst="rect">
            <a:avLst/>
          </a:prstGeom>
        </p:spPr>
      </p:pic>
      <p:pic>
        <p:nvPicPr>
          <p:cNvPr id="3" name="Picture 3" descr="A person and a child in a tree&#10;&#10;Description automatically generated">
            <a:extLst>
              <a:ext uri="{FF2B5EF4-FFF2-40B4-BE49-F238E27FC236}">
                <a16:creationId xmlns:a16="http://schemas.microsoft.com/office/drawing/2014/main" id="{8405F84E-493B-D898-370C-C6ECD0557793}"/>
              </a:ext>
            </a:extLst>
          </p:cNvPr>
          <p:cNvPicPr>
            <a:picLocks noChangeAspect="1"/>
          </p:cNvPicPr>
          <p:nvPr/>
        </p:nvPicPr>
        <p:blipFill>
          <a:blip r:embed="rId3"/>
          <a:stretch>
            <a:fillRect/>
          </a:stretch>
        </p:blipFill>
        <p:spPr>
          <a:xfrm>
            <a:off x="3440596" y="1827269"/>
            <a:ext cx="2743200" cy="3485072"/>
          </a:xfrm>
          <a:prstGeom prst="rect">
            <a:avLst/>
          </a:prstGeom>
        </p:spPr>
      </p:pic>
      <p:pic>
        <p:nvPicPr>
          <p:cNvPr id="5" name="Picture 5" descr="A book cover with a glass of lemonade&#10;&#10;Description automatically generated">
            <a:extLst>
              <a:ext uri="{FF2B5EF4-FFF2-40B4-BE49-F238E27FC236}">
                <a16:creationId xmlns:a16="http://schemas.microsoft.com/office/drawing/2014/main" id="{3295E6BC-410E-128A-FE87-6EABA5A96474}"/>
              </a:ext>
            </a:extLst>
          </p:cNvPr>
          <p:cNvPicPr>
            <a:picLocks noChangeAspect="1"/>
          </p:cNvPicPr>
          <p:nvPr/>
        </p:nvPicPr>
        <p:blipFill>
          <a:blip r:embed="rId4"/>
          <a:stretch>
            <a:fillRect/>
          </a:stretch>
        </p:blipFill>
        <p:spPr>
          <a:xfrm>
            <a:off x="6298095" y="2271674"/>
            <a:ext cx="2519570" cy="3590172"/>
          </a:xfrm>
          <a:prstGeom prst="rect">
            <a:avLst/>
          </a:prstGeom>
        </p:spPr>
      </p:pic>
      <p:pic>
        <p:nvPicPr>
          <p:cNvPr id="6" name="Picture 6" descr="A children playing with a cooler&#10;&#10;Description automatically generated">
            <a:extLst>
              <a:ext uri="{FF2B5EF4-FFF2-40B4-BE49-F238E27FC236}">
                <a16:creationId xmlns:a16="http://schemas.microsoft.com/office/drawing/2014/main" id="{57F1E6B9-1445-B2A9-BE98-C8112A4B891F}"/>
              </a:ext>
            </a:extLst>
          </p:cNvPr>
          <p:cNvPicPr>
            <a:picLocks noChangeAspect="1"/>
          </p:cNvPicPr>
          <p:nvPr/>
        </p:nvPicPr>
        <p:blipFill>
          <a:blip r:embed="rId5"/>
          <a:stretch>
            <a:fillRect/>
          </a:stretch>
        </p:blipFill>
        <p:spPr>
          <a:xfrm>
            <a:off x="9031357" y="3637353"/>
            <a:ext cx="2743200" cy="2714120"/>
          </a:xfrm>
          <a:prstGeom prst="rect">
            <a:avLst/>
          </a:prstGeom>
        </p:spPr>
      </p:pic>
      <p:pic>
        <p:nvPicPr>
          <p:cNvPr id="7" name="Picture 7" descr="A group of lemons with leaves&#10;&#10;Description automatically generated">
            <a:extLst>
              <a:ext uri="{FF2B5EF4-FFF2-40B4-BE49-F238E27FC236}">
                <a16:creationId xmlns:a16="http://schemas.microsoft.com/office/drawing/2014/main" id="{9A1F4E20-9411-2AA8-6322-968ED1679762}"/>
              </a:ext>
            </a:extLst>
          </p:cNvPr>
          <p:cNvPicPr>
            <a:picLocks noChangeAspect="1"/>
          </p:cNvPicPr>
          <p:nvPr/>
        </p:nvPicPr>
        <p:blipFill>
          <a:blip r:embed="rId6"/>
          <a:stretch>
            <a:fillRect/>
          </a:stretch>
        </p:blipFill>
        <p:spPr>
          <a:xfrm>
            <a:off x="8940248" y="1410168"/>
            <a:ext cx="2743200" cy="1718534"/>
          </a:xfrm>
          <a:prstGeom prst="rect">
            <a:avLst/>
          </a:prstGeom>
        </p:spPr>
      </p:pic>
      <p:pic>
        <p:nvPicPr>
          <p:cNvPr id="8" name="Picture 8" descr="A glass jar with a straw and lemons&#10;&#10;Description automatically generated">
            <a:extLst>
              <a:ext uri="{FF2B5EF4-FFF2-40B4-BE49-F238E27FC236}">
                <a16:creationId xmlns:a16="http://schemas.microsoft.com/office/drawing/2014/main" id="{574FCE3B-7DD2-0E1A-42F6-86DE441293B8}"/>
              </a:ext>
            </a:extLst>
          </p:cNvPr>
          <p:cNvPicPr>
            <a:picLocks noChangeAspect="1"/>
          </p:cNvPicPr>
          <p:nvPr/>
        </p:nvPicPr>
        <p:blipFill>
          <a:blip r:embed="rId7"/>
          <a:stretch>
            <a:fillRect/>
          </a:stretch>
        </p:blipFill>
        <p:spPr>
          <a:xfrm>
            <a:off x="997226" y="4703532"/>
            <a:ext cx="1467679" cy="1857283"/>
          </a:xfrm>
          <a:prstGeom prst="rect">
            <a:avLst/>
          </a:prstGeom>
        </p:spPr>
      </p:pic>
    </p:spTree>
    <p:extLst>
      <p:ext uri="{BB962C8B-B14F-4D97-AF65-F5344CB8AC3E}">
        <p14:creationId xmlns:p14="http://schemas.microsoft.com/office/powerpoint/2010/main" val="28698406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D362E-3CA6-9201-38F7-B288040C0B8D}"/>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Cooler Than Lemonade</a:t>
            </a:r>
            <a:endParaRPr lang="en-US"/>
          </a:p>
        </p:txBody>
      </p:sp>
      <p:pic>
        <p:nvPicPr>
          <p:cNvPr id="3" name="Picture 3" descr="A children playing with a box&#10;&#10;Description automatically generated">
            <a:extLst>
              <a:ext uri="{FF2B5EF4-FFF2-40B4-BE49-F238E27FC236}">
                <a16:creationId xmlns:a16="http://schemas.microsoft.com/office/drawing/2014/main" id="{C9DF293D-A94B-002E-1DB9-AF456AEFC821}"/>
              </a:ext>
            </a:extLst>
          </p:cNvPr>
          <p:cNvPicPr>
            <a:picLocks noChangeAspect="1"/>
          </p:cNvPicPr>
          <p:nvPr/>
        </p:nvPicPr>
        <p:blipFill>
          <a:blip r:embed="rId2"/>
          <a:stretch>
            <a:fillRect/>
          </a:stretch>
        </p:blipFill>
        <p:spPr>
          <a:xfrm>
            <a:off x="8020878" y="1541405"/>
            <a:ext cx="4051852" cy="4007102"/>
          </a:xfrm>
          <a:prstGeom prst="rect">
            <a:avLst/>
          </a:prstGeom>
        </p:spPr>
      </p:pic>
      <p:pic>
        <p:nvPicPr>
          <p:cNvPr id="5" name="Picture 5" descr="A black text on a white background&#10;&#10;Description automatically generated">
            <a:extLst>
              <a:ext uri="{FF2B5EF4-FFF2-40B4-BE49-F238E27FC236}">
                <a16:creationId xmlns:a16="http://schemas.microsoft.com/office/drawing/2014/main" id="{28F80891-9D3A-12A3-B1D3-2ED0909CF109}"/>
              </a:ext>
            </a:extLst>
          </p:cNvPr>
          <p:cNvPicPr>
            <a:picLocks noChangeAspect="1"/>
          </p:cNvPicPr>
          <p:nvPr/>
        </p:nvPicPr>
        <p:blipFill>
          <a:blip r:embed="rId3"/>
          <a:stretch>
            <a:fillRect/>
          </a:stretch>
        </p:blipFill>
        <p:spPr>
          <a:xfrm>
            <a:off x="8666921" y="5652615"/>
            <a:ext cx="3273286" cy="986163"/>
          </a:xfrm>
          <a:prstGeom prst="rect">
            <a:avLst/>
          </a:prstGeom>
        </p:spPr>
      </p:pic>
      <p:pic>
        <p:nvPicPr>
          <p:cNvPr id="6" name="Picture 6" descr="A white text with black text&#10;&#10;Description automatically generated">
            <a:extLst>
              <a:ext uri="{FF2B5EF4-FFF2-40B4-BE49-F238E27FC236}">
                <a16:creationId xmlns:a16="http://schemas.microsoft.com/office/drawing/2014/main" id="{DD0612A7-AA9E-E850-7D80-5D198269BBA3}"/>
              </a:ext>
            </a:extLst>
          </p:cNvPr>
          <p:cNvPicPr>
            <a:picLocks noChangeAspect="1"/>
          </p:cNvPicPr>
          <p:nvPr/>
        </p:nvPicPr>
        <p:blipFill>
          <a:blip r:embed="rId4"/>
          <a:stretch>
            <a:fillRect/>
          </a:stretch>
        </p:blipFill>
        <p:spPr>
          <a:xfrm>
            <a:off x="516834" y="1518326"/>
            <a:ext cx="7364895" cy="3813064"/>
          </a:xfrm>
          <a:prstGeom prst="rect">
            <a:avLst/>
          </a:prstGeom>
        </p:spPr>
      </p:pic>
      <p:pic>
        <p:nvPicPr>
          <p:cNvPr id="7" name="Picture 7" descr="A yellow arrow pointing to the right&#10;&#10;Description automatically generated">
            <a:extLst>
              <a:ext uri="{FF2B5EF4-FFF2-40B4-BE49-F238E27FC236}">
                <a16:creationId xmlns:a16="http://schemas.microsoft.com/office/drawing/2014/main" id="{FCA870CE-5051-DA4A-54D1-06FEBC99591D}"/>
              </a:ext>
            </a:extLst>
          </p:cNvPr>
          <p:cNvPicPr>
            <a:picLocks noChangeAspect="1"/>
          </p:cNvPicPr>
          <p:nvPr/>
        </p:nvPicPr>
        <p:blipFill>
          <a:blip r:embed="rId5"/>
          <a:stretch>
            <a:fillRect/>
          </a:stretch>
        </p:blipFill>
        <p:spPr>
          <a:xfrm>
            <a:off x="864704" y="5404154"/>
            <a:ext cx="2179984" cy="1234607"/>
          </a:xfrm>
          <a:prstGeom prst="rect">
            <a:avLst/>
          </a:prstGeom>
        </p:spPr>
      </p:pic>
      <p:sp>
        <p:nvSpPr>
          <p:cNvPr id="8" name="TextBox 7">
            <a:extLst>
              <a:ext uri="{FF2B5EF4-FFF2-40B4-BE49-F238E27FC236}">
                <a16:creationId xmlns:a16="http://schemas.microsoft.com/office/drawing/2014/main" id="{871828ED-7512-C460-B222-E8266D5E4F1E}"/>
              </a:ext>
            </a:extLst>
          </p:cNvPr>
          <p:cNvSpPr txBox="1"/>
          <p:nvPr/>
        </p:nvSpPr>
        <p:spPr>
          <a:xfrm>
            <a:off x="3084444" y="5842552"/>
            <a:ext cx="54930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u="sng">
                <a:solidFill>
                  <a:srgbClr val="0000FF"/>
                </a:solidFill>
                <a:latin typeface="Helvetica"/>
                <a:cs typeface="Helvetica"/>
                <a:hlinkClick r:id="rId6">
                  <a:extLst>
                    <a:ext uri="{A12FA001-AC4F-418D-AE19-62706E023703}">
                      <ahyp:hlinkClr xmlns:ahyp="http://schemas.microsoft.com/office/drawing/2018/hyperlinkcolor" val="tx"/>
                    </a:ext>
                  </a:extLst>
                </a:hlinkClick>
              </a:rPr>
              <a:t>Cooler Than </a:t>
            </a:r>
            <a:r>
              <a:rPr lang="en-US" u="sng">
                <a:solidFill>
                  <a:srgbClr val="0000FF"/>
                </a:solidFill>
                <a:latin typeface="Helvetica"/>
                <a:cs typeface="Helvetica"/>
                <a:hlinkClick r:id="rId6"/>
              </a:rPr>
              <a:t>Lemonade</a:t>
            </a:r>
            <a:r>
              <a:rPr lang="en-US" u="sng">
                <a:solidFill>
                  <a:srgbClr val="0000FF"/>
                </a:solidFill>
                <a:latin typeface="Helvetica"/>
                <a:cs typeface="Helvetica"/>
                <a:hlinkClick r:id="rId6">
                  <a:extLst>
                    <a:ext uri="{A12FA001-AC4F-418D-AE19-62706E023703}">
                      <ahyp:hlinkClr xmlns:ahyp="http://schemas.microsoft.com/office/drawing/2018/hyperlinkcolor" val="tx"/>
                    </a:ext>
                  </a:extLst>
                </a:hlinkClick>
              </a:rPr>
              <a:t>: Online Read Aloud</a:t>
            </a:r>
            <a:endParaRPr lang="en-US" b="0" u="sng">
              <a:solidFill>
                <a:srgbClr val="0000FF"/>
              </a:solidFill>
              <a:latin typeface="Helvetica"/>
              <a:cs typeface="Helvetica"/>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4765454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clouds with text&#10;&#10;Description automatically generated">
            <a:extLst>
              <a:ext uri="{FF2B5EF4-FFF2-40B4-BE49-F238E27FC236}">
                <a16:creationId xmlns:a16="http://schemas.microsoft.com/office/drawing/2014/main" id="{FF49A3FE-654E-F67D-4B81-C8A2459E2C3C}"/>
              </a:ext>
            </a:extLst>
          </p:cNvPr>
          <p:cNvPicPr>
            <a:picLocks noChangeAspect="1"/>
          </p:cNvPicPr>
          <p:nvPr/>
        </p:nvPicPr>
        <p:blipFill>
          <a:blip r:embed="rId3"/>
          <a:stretch>
            <a:fillRect/>
          </a:stretch>
        </p:blipFill>
        <p:spPr>
          <a:xfrm>
            <a:off x="4901433" y="1454426"/>
            <a:ext cx="2898630" cy="4860234"/>
          </a:xfrm>
          <a:prstGeom prst="rect">
            <a:avLst/>
          </a:prstGeom>
        </p:spPr>
      </p:pic>
      <p:sp>
        <p:nvSpPr>
          <p:cNvPr id="6" name="TextBox 5">
            <a:extLst>
              <a:ext uri="{FF2B5EF4-FFF2-40B4-BE49-F238E27FC236}">
                <a16:creationId xmlns:a16="http://schemas.microsoft.com/office/drawing/2014/main" id="{C8FF21B0-51AB-5865-F183-AB44254DB537}"/>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Cooler Than Lemonade</a:t>
            </a:r>
            <a:endParaRPr lang="en-US"/>
          </a:p>
        </p:txBody>
      </p:sp>
      <p:sp>
        <p:nvSpPr>
          <p:cNvPr id="7" name="TextBox 6">
            <a:extLst>
              <a:ext uri="{FF2B5EF4-FFF2-40B4-BE49-F238E27FC236}">
                <a16:creationId xmlns:a16="http://schemas.microsoft.com/office/drawing/2014/main" id="{784A513E-479A-C2A9-469B-95D707A6154E}"/>
              </a:ext>
            </a:extLst>
          </p:cNvPr>
          <p:cNvSpPr txBox="1"/>
          <p:nvPr/>
        </p:nvSpPr>
        <p:spPr>
          <a:xfrm>
            <a:off x="7855226" y="1759226"/>
            <a:ext cx="4084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sz="4000">
                <a:latin typeface="Arial"/>
              </a:rPr>
              <a:t>How will Eva solve all these problems?</a:t>
            </a:r>
            <a:endParaRPr lang="en-US"/>
          </a:p>
        </p:txBody>
      </p:sp>
      <p:pic>
        <p:nvPicPr>
          <p:cNvPr id="8" name="Picture 8" descr="A cartoon of a child pouring a drink into a pitcher&#10;&#10;Description automatically generated">
            <a:extLst>
              <a:ext uri="{FF2B5EF4-FFF2-40B4-BE49-F238E27FC236}">
                <a16:creationId xmlns:a16="http://schemas.microsoft.com/office/drawing/2014/main" id="{77322F2A-644F-C069-1A12-A44831773F45}"/>
              </a:ext>
            </a:extLst>
          </p:cNvPr>
          <p:cNvPicPr>
            <a:picLocks noChangeAspect="1"/>
          </p:cNvPicPr>
          <p:nvPr/>
        </p:nvPicPr>
        <p:blipFill>
          <a:blip r:embed="rId4"/>
          <a:stretch>
            <a:fillRect/>
          </a:stretch>
        </p:blipFill>
        <p:spPr>
          <a:xfrm>
            <a:off x="7938052" y="4049169"/>
            <a:ext cx="3927613" cy="2528248"/>
          </a:xfrm>
          <a:prstGeom prst="rect">
            <a:avLst/>
          </a:prstGeom>
        </p:spPr>
      </p:pic>
      <p:pic>
        <p:nvPicPr>
          <p:cNvPr id="4" name="Online Media 3" title="Cooler Than Lemonade: BOOK TRAILER">
            <a:hlinkClick r:id="" action="ppaction://media"/>
            <a:extLst>
              <a:ext uri="{FF2B5EF4-FFF2-40B4-BE49-F238E27FC236}">
                <a16:creationId xmlns:a16="http://schemas.microsoft.com/office/drawing/2014/main" id="{7EF0188C-F741-8138-D2F9-F3F8B0665FD9}"/>
              </a:ext>
            </a:extLst>
          </p:cNvPr>
          <p:cNvPicPr>
            <a:picLocks noRot="1" noChangeAspect="1"/>
          </p:cNvPicPr>
          <p:nvPr>
            <a:videoFile r:link="rId1"/>
          </p:nvPr>
        </p:nvPicPr>
        <p:blipFill>
          <a:blip r:embed="rId5"/>
          <a:stretch>
            <a:fillRect/>
          </a:stretch>
        </p:blipFill>
        <p:spPr>
          <a:xfrm>
            <a:off x="211271" y="1657469"/>
            <a:ext cx="4790392" cy="4582800"/>
          </a:xfrm>
          <a:prstGeom prst="rect">
            <a:avLst/>
          </a:prstGeom>
        </p:spPr>
      </p:pic>
    </p:spTree>
    <p:extLst>
      <p:ext uri="{BB962C8B-B14F-4D97-AF65-F5344CB8AC3E}">
        <p14:creationId xmlns:p14="http://schemas.microsoft.com/office/powerpoint/2010/main" val="25638202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aper with text on it&#10;&#10;Description automatically generated">
            <a:extLst>
              <a:ext uri="{FF2B5EF4-FFF2-40B4-BE49-F238E27FC236}">
                <a16:creationId xmlns:a16="http://schemas.microsoft.com/office/drawing/2014/main" id="{80209677-1434-6C9D-6A66-A3BDA8AA412D}"/>
              </a:ext>
            </a:extLst>
          </p:cNvPr>
          <p:cNvPicPr>
            <a:picLocks noChangeAspect="1"/>
          </p:cNvPicPr>
          <p:nvPr/>
        </p:nvPicPr>
        <p:blipFill>
          <a:blip r:embed="rId2"/>
          <a:stretch>
            <a:fillRect/>
          </a:stretch>
        </p:blipFill>
        <p:spPr>
          <a:xfrm>
            <a:off x="632791" y="1347623"/>
            <a:ext cx="4350026" cy="5512818"/>
          </a:xfrm>
          <a:prstGeom prst="rect">
            <a:avLst/>
          </a:prstGeom>
        </p:spPr>
      </p:pic>
      <p:pic>
        <p:nvPicPr>
          <p:cNvPr id="3" name="Picture 3" descr="A paper with text on it&#10;&#10;Description automatically generated">
            <a:extLst>
              <a:ext uri="{FF2B5EF4-FFF2-40B4-BE49-F238E27FC236}">
                <a16:creationId xmlns:a16="http://schemas.microsoft.com/office/drawing/2014/main" id="{2F976869-FFD7-CE11-692E-AF66D4C73FE8}"/>
              </a:ext>
            </a:extLst>
          </p:cNvPr>
          <p:cNvPicPr>
            <a:picLocks noChangeAspect="1"/>
          </p:cNvPicPr>
          <p:nvPr/>
        </p:nvPicPr>
        <p:blipFill>
          <a:blip r:embed="rId3"/>
          <a:stretch>
            <a:fillRect/>
          </a:stretch>
        </p:blipFill>
        <p:spPr>
          <a:xfrm>
            <a:off x="6264965" y="1368978"/>
            <a:ext cx="4300330" cy="5453541"/>
          </a:xfrm>
          <a:prstGeom prst="rect">
            <a:avLst/>
          </a:prstGeom>
        </p:spPr>
      </p:pic>
      <p:sp>
        <p:nvSpPr>
          <p:cNvPr id="5" name="TextBox 4">
            <a:extLst>
              <a:ext uri="{FF2B5EF4-FFF2-40B4-BE49-F238E27FC236}">
                <a16:creationId xmlns:a16="http://schemas.microsoft.com/office/drawing/2014/main" id="{35799A89-525D-33B0-08CB-D833F8A6178D}"/>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Cooler Than Lemonade</a:t>
            </a:r>
            <a:endParaRPr lang="en-US"/>
          </a:p>
        </p:txBody>
      </p:sp>
    </p:spTree>
    <p:extLst>
      <p:ext uri="{BB962C8B-B14F-4D97-AF65-F5344CB8AC3E}">
        <p14:creationId xmlns:p14="http://schemas.microsoft.com/office/powerpoint/2010/main" val="4239468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price list&#10;&#10;Description automatically generated">
            <a:extLst>
              <a:ext uri="{FF2B5EF4-FFF2-40B4-BE49-F238E27FC236}">
                <a16:creationId xmlns:a16="http://schemas.microsoft.com/office/drawing/2014/main" id="{1F14E5A8-F984-338C-9492-0A6E35408936}"/>
              </a:ext>
            </a:extLst>
          </p:cNvPr>
          <p:cNvPicPr>
            <a:picLocks noChangeAspect="1"/>
          </p:cNvPicPr>
          <p:nvPr/>
        </p:nvPicPr>
        <p:blipFill>
          <a:blip r:embed="rId2"/>
          <a:stretch>
            <a:fillRect/>
          </a:stretch>
        </p:blipFill>
        <p:spPr>
          <a:xfrm>
            <a:off x="467139" y="2323930"/>
            <a:ext cx="11141765" cy="3634748"/>
          </a:xfrm>
          <a:prstGeom prst="rect">
            <a:avLst/>
          </a:prstGeom>
        </p:spPr>
      </p:pic>
      <p:sp>
        <p:nvSpPr>
          <p:cNvPr id="4" name="TextBox 3">
            <a:extLst>
              <a:ext uri="{FF2B5EF4-FFF2-40B4-BE49-F238E27FC236}">
                <a16:creationId xmlns:a16="http://schemas.microsoft.com/office/drawing/2014/main" id="{872BA475-A840-88EB-9BB3-1A2BE68420AD}"/>
              </a:ext>
            </a:extLst>
          </p:cNvPr>
          <p:cNvSpPr txBox="1"/>
          <p:nvPr/>
        </p:nvSpPr>
        <p:spPr>
          <a:xfrm>
            <a:off x="7391400" y="6016487"/>
            <a:ext cx="454880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solidFill>
                  <a:srgbClr val="0000FF"/>
                </a:solidFill>
                <a:latin typeface="Helvetica"/>
                <a:cs typeface="Helvetica"/>
                <a:hlinkClick r:id="rId3"/>
              </a:rPr>
              <a:t>https://www.econedlink.org/resources/the-perfect-pet-decision-making/</a:t>
            </a:r>
          </a:p>
        </p:txBody>
      </p:sp>
      <p:sp>
        <p:nvSpPr>
          <p:cNvPr id="6" name="TextBox 5">
            <a:extLst>
              <a:ext uri="{FF2B5EF4-FFF2-40B4-BE49-F238E27FC236}">
                <a16:creationId xmlns:a16="http://schemas.microsoft.com/office/drawing/2014/main" id="{5A04BC02-EEB7-F5F1-78D3-9DCC0675D043}"/>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Decision Making</a:t>
            </a:r>
            <a:endParaRPr lang="en-US"/>
          </a:p>
        </p:txBody>
      </p:sp>
      <p:sp>
        <p:nvSpPr>
          <p:cNvPr id="7" name="TextBox 6">
            <a:extLst>
              <a:ext uri="{FF2B5EF4-FFF2-40B4-BE49-F238E27FC236}">
                <a16:creationId xmlns:a16="http://schemas.microsoft.com/office/drawing/2014/main" id="{65443E17-05F9-7C61-1DE7-F8A0E3CEE48A}"/>
              </a:ext>
            </a:extLst>
          </p:cNvPr>
          <p:cNvSpPr txBox="1"/>
          <p:nvPr/>
        </p:nvSpPr>
        <p:spPr>
          <a:xfrm>
            <a:off x="665922" y="1519031"/>
            <a:ext cx="1103409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000"/>
              <a:t>In this economics interactive, students will learn about decision making while shopping for a fish.</a:t>
            </a:r>
          </a:p>
        </p:txBody>
      </p:sp>
    </p:spTree>
    <p:extLst>
      <p:ext uri="{BB962C8B-B14F-4D97-AF65-F5344CB8AC3E}">
        <p14:creationId xmlns:p14="http://schemas.microsoft.com/office/powerpoint/2010/main" val="345856187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white rectangular paper with black text&#10;&#10;Description automatically generated">
            <a:extLst>
              <a:ext uri="{FF2B5EF4-FFF2-40B4-BE49-F238E27FC236}">
                <a16:creationId xmlns:a16="http://schemas.microsoft.com/office/drawing/2014/main" id="{8B6E66CE-8365-2D6E-970E-78ADB23D1B4A}"/>
              </a:ext>
            </a:extLst>
          </p:cNvPr>
          <p:cNvPicPr>
            <a:picLocks noChangeAspect="1"/>
          </p:cNvPicPr>
          <p:nvPr/>
        </p:nvPicPr>
        <p:blipFill>
          <a:blip r:embed="rId2"/>
          <a:stretch>
            <a:fillRect/>
          </a:stretch>
        </p:blipFill>
        <p:spPr>
          <a:xfrm>
            <a:off x="7101509" y="1317545"/>
            <a:ext cx="4789004" cy="5597822"/>
          </a:xfrm>
          <a:prstGeom prst="rect">
            <a:avLst/>
          </a:prstGeom>
        </p:spPr>
      </p:pic>
      <p:pic>
        <p:nvPicPr>
          <p:cNvPr id="5" name="Picture 5" descr="A blue tick in a white circle&#10;&#10;Description automatically generated">
            <a:extLst>
              <a:ext uri="{FF2B5EF4-FFF2-40B4-BE49-F238E27FC236}">
                <a16:creationId xmlns:a16="http://schemas.microsoft.com/office/drawing/2014/main" id="{079E5B9C-2098-3CAD-BBE3-1E0236DE0087}"/>
              </a:ext>
            </a:extLst>
          </p:cNvPr>
          <p:cNvPicPr>
            <a:picLocks noChangeAspect="1"/>
          </p:cNvPicPr>
          <p:nvPr/>
        </p:nvPicPr>
        <p:blipFill>
          <a:blip r:embed="rId3"/>
          <a:stretch>
            <a:fillRect/>
          </a:stretch>
        </p:blipFill>
        <p:spPr>
          <a:xfrm>
            <a:off x="9265340" y="2134014"/>
            <a:ext cx="602147" cy="602147"/>
          </a:xfrm>
          <a:prstGeom prst="rect">
            <a:avLst/>
          </a:prstGeom>
        </p:spPr>
      </p:pic>
      <p:pic>
        <p:nvPicPr>
          <p:cNvPr id="6" name="Picture 5" descr="A blue tick in a white circle&#10;&#10;Description automatically generated">
            <a:extLst>
              <a:ext uri="{FF2B5EF4-FFF2-40B4-BE49-F238E27FC236}">
                <a16:creationId xmlns:a16="http://schemas.microsoft.com/office/drawing/2014/main" id="{077E25E6-FDA5-616C-D8B8-766C6D262466}"/>
              </a:ext>
            </a:extLst>
          </p:cNvPr>
          <p:cNvPicPr>
            <a:picLocks noChangeAspect="1"/>
          </p:cNvPicPr>
          <p:nvPr/>
        </p:nvPicPr>
        <p:blipFill>
          <a:blip r:embed="rId3"/>
          <a:stretch>
            <a:fillRect/>
          </a:stretch>
        </p:blipFill>
        <p:spPr>
          <a:xfrm>
            <a:off x="8934035" y="4063862"/>
            <a:ext cx="635277" cy="635277"/>
          </a:xfrm>
          <a:prstGeom prst="rect">
            <a:avLst/>
          </a:prstGeom>
        </p:spPr>
      </p:pic>
      <p:pic>
        <p:nvPicPr>
          <p:cNvPr id="7" name="Picture 6" descr="A blue tick in a white circle&#10;&#10;Description automatically generated">
            <a:extLst>
              <a:ext uri="{FF2B5EF4-FFF2-40B4-BE49-F238E27FC236}">
                <a16:creationId xmlns:a16="http://schemas.microsoft.com/office/drawing/2014/main" id="{5C139856-500B-5EC1-80A7-42B016D34869}"/>
              </a:ext>
            </a:extLst>
          </p:cNvPr>
          <p:cNvPicPr>
            <a:picLocks noChangeAspect="1"/>
          </p:cNvPicPr>
          <p:nvPr/>
        </p:nvPicPr>
        <p:blipFill>
          <a:blip r:embed="rId3"/>
          <a:stretch>
            <a:fillRect/>
          </a:stretch>
        </p:blipFill>
        <p:spPr>
          <a:xfrm>
            <a:off x="10714795" y="4304057"/>
            <a:ext cx="635277" cy="635277"/>
          </a:xfrm>
          <a:prstGeom prst="rect">
            <a:avLst/>
          </a:prstGeom>
        </p:spPr>
      </p:pic>
      <p:pic>
        <p:nvPicPr>
          <p:cNvPr id="8" name="Picture 7" descr="A blue tick in a white circle&#10;&#10;Description automatically generated">
            <a:extLst>
              <a:ext uri="{FF2B5EF4-FFF2-40B4-BE49-F238E27FC236}">
                <a16:creationId xmlns:a16="http://schemas.microsoft.com/office/drawing/2014/main" id="{77061462-3ED9-E72A-1272-158C36E5D1D8}"/>
              </a:ext>
            </a:extLst>
          </p:cNvPr>
          <p:cNvPicPr>
            <a:picLocks noChangeAspect="1"/>
          </p:cNvPicPr>
          <p:nvPr/>
        </p:nvPicPr>
        <p:blipFill>
          <a:blip r:embed="rId3"/>
          <a:stretch>
            <a:fillRect/>
          </a:stretch>
        </p:blipFill>
        <p:spPr>
          <a:xfrm>
            <a:off x="10607121" y="5190296"/>
            <a:ext cx="635277" cy="635277"/>
          </a:xfrm>
          <a:prstGeom prst="rect">
            <a:avLst/>
          </a:prstGeom>
        </p:spPr>
      </p:pic>
      <p:pic>
        <p:nvPicPr>
          <p:cNvPr id="9" name="Picture 8" descr="A blue tick in a white circle&#10;&#10;Description automatically generated">
            <a:extLst>
              <a:ext uri="{FF2B5EF4-FFF2-40B4-BE49-F238E27FC236}">
                <a16:creationId xmlns:a16="http://schemas.microsoft.com/office/drawing/2014/main" id="{1BCD1643-F4DD-E966-95B3-09674CE0C753}"/>
              </a:ext>
            </a:extLst>
          </p:cNvPr>
          <p:cNvPicPr>
            <a:picLocks noChangeAspect="1"/>
          </p:cNvPicPr>
          <p:nvPr/>
        </p:nvPicPr>
        <p:blipFill>
          <a:blip r:embed="rId3"/>
          <a:stretch>
            <a:fillRect/>
          </a:stretch>
        </p:blipFill>
        <p:spPr>
          <a:xfrm>
            <a:off x="10532578" y="6076536"/>
            <a:ext cx="635277" cy="635277"/>
          </a:xfrm>
          <a:prstGeom prst="rect">
            <a:avLst/>
          </a:prstGeom>
        </p:spPr>
      </p:pic>
      <p:sp>
        <p:nvSpPr>
          <p:cNvPr id="11" name="TextBox 10">
            <a:extLst>
              <a:ext uri="{FF2B5EF4-FFF2-40B4-BE49-F238E27FC236}">
                <a16:creationId xmlns:a16="http://schemas.microsoft.com/office/drawing/2014/main" id="{51C928F1-59C4-6E31-B6E1-094B0136961F}"/>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Entrepreneurship</a:t>
            </a:r>
            <a:endParaRPr lang="en-US"/>
          </a:p>
        </p:txBody>
      </p:sp>
      <p:pic>
        <p:nvPicPr>
          <p:cNvPr id="13" name="Picture 13" descr="Black text on a white background&#10;&#10;Description automatically generated">
            <a:extLst>
              <a:ext uri="{FF2B5EF4-FFF2-40B4-BE49-F238E27FC236}">
                <a16:creationId xmlns:a16="http://schemas.microsoft.com/office/drawing/2014/main" id="{F3F17DE4-2A00-02FA-A6BE-EE001816BCE2}"/>
              </a:ext>
            </a:extLst>
          </p:cNvPr>
          <p:cNvPicPr>
            <a:picLocks noChangeAspect="1"/>
          </p:cNvPicPr>
          <p:nvPr/>
        </p:nvPicPr>
        <p:blipFill>
          <a:blip r:embed="rId4"/>
          <a:stretch>
            <a:fillRect/>
          </a:stretch>
        </p:blipFill>
        <p:spPr>
          <a:xfrm>
            <a:off x="309770" y="1424465"/>
            <a:ext cx="7439438" cy="1747916"/>
          </a:xfrm>
          <a:prstGeom prst="rect">
            <a:avLst/>
          </a:prstGeom>
        </p:spPr>
      </p:pic>
      <p:pic>
        <p:nvPicPr>
          <p:cNvPr id="16" name="Picture 16" descr="A cartoon of a child holding a yellow egg&#10;&#10;Description automatically generated">
            <a:extLst>
              <a:ext uri="{FF2B5EF4-FFF2-40B4-BE49-F238E27FC236}">
                <a16:creationId xmlns:a16="http://schemas.microsoft.com/office/drawing/2014/main" id="{7FA08F9C-3A8D-5097-FB20-885FE59C3230}"/>
              </a:ext>
            </a:extLst>
          </p:cNvPr>
          <p:cNvPicPr>
            <a:picLocks noChangeAspect="1"/>
          </p:cNvPicPr>
          <p:nvPr/>
        </p:nvPicPr>
        <p:blipFill>
          <a:blip r:embed="rId5"/>
          <a:stretch>
            <a:fillRect/>
          </a:stretch>
        </p:blipFill>
        <p:spPr>
          <a:xfrm>
            <a:off x="1825487" y="3010120"/>
            <a:ext cx="3422373" cy="3686974"/>
          </a:xfrm>
          <a:prstGeom prst="rect">
            <a:avLst/>
          </a:prstGeom>
        </p:spPr>
      </p:pic>
    </p:spTree>
    <p:extLst>
      <p:ext uri="{BB962C8B-B14F-4D97-AF65-F5344CB8AC3E}">
        <p14:creationId xmlns:p14="http://schemas.microsoft.com/office/powerpoint/2010/main" val="2483507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white rectangular paper with black text&#10;&#10;Description automatically generated">
            <a:extLst>
              <a:ext uri="{FF2B5EF4-FFF2-40B4-BE49-F238E27FC236}">
                <a16:creationId xmlns:a16="http://schemas.microsoft.com/office/drawing/2014/main" id="{8B6E66CE-8365-2D6E-970E-78ADB23D1B4A}"/>
              </a:ext>
            </a:extLst>
          </p:cNvPr>
          <p:cNvPicPr>
            <a:picLocks noChangeAspect="1"/>
          </p:cNvPicPr>
          <p:nvPr/>
        </p:nvPicPr>
        <p:blipFill>
          <a:blip r:embed="rId2"/>
          <a:stretch>
            <a:fillRect/>
          </a:stretch>
        </p:blipFill>
        <p:spPr>
          <a:xfrm rot="21000000">
            <a:off x="1866900" y="1267849"/>
            <a:ext cx="4789004" cy="5597822"/>
          </a:xfrm>
          <a:prstGeom prst="rect">
            <a:avLst/>
          </a:prstGeom>
        </p:spPr>
      </p:pic>
      <p:sp>
        <p:nvSpPr>
          <p:cNvPr id="11" name="TextBox 10">
            <a:extLst>
              <a:ext uri="{FF2B5EF4-FFF2-40B4-BE49-F238E27FC236}">
                <a16:creationId xmlns:a16="http://schemas.microsoft.com/office/drawing/2014/main" id="{51C928F1-59C4-6E31-B6E1-094B0136961F}"/>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Entrepreneurship: Ranking</a:t>
            </a:r>
            <a:endParaRPr lang="en-US"/>
          </a:p>
        </p:txBody>
      </p:sp>
      <p:pic>
        <p:nvPicPr>
          <p:cNvPr id="16" name="Picture 16" descr="A cartoon of a child holding a yellow egg&#10;&#10;Description automatically generated">
            <a:extLst>
              <a:ext uri="{FF2B5EF4-FFF2-40B4-BE49-F238E27FC236}">
                <a16:creationId xmlns:a16="http://schemas.microsoft.com/office/drawing/2014/main" id="{7FA08F9C-3A8D-5097-FB20-885FE59C3230}"/>
              </a:ext>
            </a:extLst>
          </p:cNvPr>
          <p:cNvPicPr>
            <a:picLocks noChangeAspect="1"/>
          </p:cNvPicPr>
          <p:nvPr/>
        </p:nvPicPr>
        <p:blipFill>
          <a:blip r:embed="rId3"/>
          <a:stretch>
            <a:fillRect/>
          </a:stretch>
        </p:blipFill>
        <p:spPr>
          <a:xfrm>
            <a:off x="135835" y="4509272"/>
            <a:ext cx="2030895" cy="2187822"/>
          </a:xfrm>
          <a:prstGeom prst="rect">
            <a:avLst/>
          </a:prstGeom>
        </p:spPr>
      </p:pic>
      <p:pic>
        <p:nvPicPr>
          <p:cNvPr id="10" name="Picture 11" descr="A black text on a white background&#10;&#10;Description automatically generated">
            <a:extLst>
              <a:ext uri="{FF2B5EF4-FFF2-40B4-BE49-F238E27FC236}">
                <a16:creationId xmlns:a16="http://schemas.microsoft.com/office/drawing/2014/main" id="{BE780C1E-6972-4949-F1A9-2E5EBAA7CF9A}"/>
              </a:ext>
            </a:extLst>
          </p:cNvPr>
          <p:cNvPicPr>
            <a:picLocks noChangeAspect="1"/>
          </p:cNvPicPr>
          <p:nvPr/>
        </p:nvPicPr>
        <p:blipFill>
          <a:blip r:embed="rId4"/>
          <a:stretch>
            <a:fillRect/>
          </a:stretch>
        </p:blipFill>
        <p:spPr>
          <a:xfrm>
            <a:off x="8517835" y="1527313"/>
            <a:ext cx="1600200" cy="838200"/>
          </a:xfrm>
          <a:prstGeom prst="rect">
            <a:avLst/>
          </a:prstGeom>
        </p:spPr>
      </p:pic>
      <p:pic>
        <p:nvPicPr>
          <p:cNvPr id="12" name="Picture 13" descr="A black text on a white background&#10;&#10;Description automatically generated">
            <a:extLst>
              <a:ext uri="{FF2B5EF4-FFF2-40B4-BE49-F238E27FC236}">
                <a16:creationId xmlns:a16="http://schemas.microsoft.com/office/drawing/2014/main" id="{5418F57D-52BC-61D3-8B96-1B044BF69F9E}"/>
              </a:ext>
            </a:extLst>
          </p:cNvPr>
          <p:cNvPicPr>
            <a:picLocks noChangeAspect="1"/>
          </p:cNvPicPr>
          <p:nvPr/>
        </p:nvPicPr>
        <p:blipFill>
          <a:blip r:embed="rId5"/>
          <a:stretch>
            <a:fillRect/>
          </a:stretch>
        </p:blipFill>
        <p:spPr>
          <a:xfrm>
            <a:off x="8632549" y="2811946"/>
            <a:ext cx="1619250" cy="952500"/>
          </a:xfrm>
          <a:prstGeom prst="rect">
            <a:avLst/>
          </a:prstGeom>
        </p:spPr>
      </p:pic>
      <p:pic>
        <p:nvPicPr>
          <p:cNvPr id="14" name="Picture 14" descr="A black text on a white background&#10;&#10;Description automatically generated">
            <a:extLst>
              <a:ext uri="{FF2B5EF4-FFF2-40B4-BE49-F238E27FC236}">
                <a16:creationId xmlns:a16="http://schemas.microsoft.com/office/drawing/2014/main" id="{FC18F648-3236-958B-92C5-3FBFC6AB65E1}"/>
              </a:ext>
            </a:extLst>
          </p:cNvPr>
          <p:cNvPicPr>
            <a:picLocks noChangeAspect="1"/>
          </p:cNvPicPr>
          <p:nvPr/>
        </p:nvPicPr>
        <p:blipFill>
          <a:blip r:embed="rId6"/>
          <a:stretch>
            <a:fillRect/>
          </a:stretch>
        </p:blipFill>
        <p:spPr>
          <a:xfrm>
            <a:off x="8486361" y="2245415"/>
            <a:ext cx="1828800" cy="876300"/>
          </a:xfrm>
          <a:prstGeom prst="rect">
            <a:avLst/>
          </a:prstGeom>
        </p:spPr>
      </p:pic>
      <p:pic>
        <p:nvPicPr>
          <p:cNvPr id="15" name="Picture 16" descr="A black text on a white background&#10;&#10;Description automatically generated">
            <a:extLst>
              <a:ext uri="{FF2B5EF4-FFF2-40B4-BE49-F238E27FC236}">
                <a16:creationId xmlns:a16="http://schemas.microsoft.com/office/drawing/2014/main" id="{16030C4C-59AB-1B50-6FF9-A825840167EB}"/>
              </a:ext>
            </a:extLst>
          </p:cNvPr>
          <p:cNvPicPr>
            <a:picLocks noChangeAspect="1"/>
          </p:cNvPicPr>
          <p:nvPr/>
        </p:nvPicPr>
        <p:blipFill>
          <a:blip r:embed="rId7"/>
          <a:stretch>
            <a:fillRect/>
          </a:stretch>
        </p:blipFill>
        <p:spPr>
          <a:xfrm>
            <a:off x="8630893" y="3566077"/>
            <a:ext cx="1771650" cy="819150"/>
          </a:xfrm>
          <a:prstGeom prst="rect">
            <a:avLst/>
          </a:prstGeom>
        </p:spPr>
      </p:pic>
      <p:pic>
        <p:nvPicPr>
          <p:cNvPr id="17" name="Picture 17" descr="A black text on a white background&#10;&#10;Description automatically generated">
            <a:extLst>
              <a:ext uri="{FF2B5EF4-FFF2-40B4-BE49-F238E27FC236}">
                <a16:creationId xmlns:a16="http://schemas.microsoft.com/office/drawing/2014/main" id="{9457E5D2-D589-FCDF-7BBA-362A0209BFFF}"/>
              </a:ext>
            </a:extLst>
          </p:cNvPr>
          <p:cNvPicPr>
            <a:picLocks noChangeAspect="1"/>
          </p:cNvPicPr>
          <p:nvPr/>
        </p:nvPicPr>
        <p:blipFill>
          <a:blip r:embed="rId8"/>
          <a:stretch>
            <a:fillRect/>
          </a:stretch>
        </p:blipFill>
        <p:spPr>
          <a:xfrm>
            <a:off x="8668992" y="4306542"/>
            <a:ext cx="1695450" cy="895350"/>
          </a:xfrm>
          <a:prstGeom prst="rect">
            <a:avLst/>
          </a:prstGeom>
        </p:spPr>
      </p:pic>
      <p:pic>
        <p:nvPicPr>
          <p:cNvPr id="18" name="Picture 18" descr="A black text on a white background&#10;&#10;Description automatically generated">
            <a:extLst>
              <a:ext uri="{FF2B5EF4-FFF2-40B4-BE49-F238E27FC236}">
                <a16:creationId xmlns:a16="http://schemas.microsoft.com/office/drawing/2014/main" id="{90C2833D-B732-AE26-769B-4ADF4DD98A79}"/>
              </a:ext>
            </a:extLst>
          </p:cNvPr>
          <p:cNvPicPr>
            <a:picLocks noChangeAspect="1"/>
          </p:cNvPicPr>
          <p:nvPr/>
        </p:nvPicPr>
        <p:blipFill>
          <a:blip r:embed="rId9"/>
          <a:stretch>
            <a:fillRect/>
          </a:stretch>
        </p:blipFill>
        <p:spPr>
          <a:xfrm>
            <a:off x="8650357" y="4950515"/>
            <a:ext cx="1600200" cy="800100"/>
          </a:xfrm>
          <a:prstGeom prst="rect">
            <a:avLst/>
          </a:prstGeom>
        </p:spPr>
      </p:pic>
    </p:spTree>
    <p:extLst>
      <p:ext uri="{BB962C8B-B14F-4D97-AF65-F5344CB8AC3E}">
        <p14:creationId xmlns:p14="http://schemas.microsoft.com/office/powerpoint/2010/main" val="42505106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B0DD42-A3A0-3A86-A436-57C5DE453ADE}"/>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When Grandma Gives You a Lemon Tree</a:t>
            </a:r>
            <a:endParaRPr lang="en-US"/>
          </a:p>
        </p:txBody>
      </p:sp>
      <p:pic>
        <p:nvPicPr>
          <p:cNvPr id="4" name="Picture 4" descr="A person and a child in a tree&#10;&#10;Description automatically generated">
            <a:extLst>
              <a:ext uri="{FF2B5EF4-FFF2-40B4-BE49-F238E27FC236}">
                <a16:creationId xmlns:a16="http://schemas.microsoft.com/office/drawing/2014/main" id="{10E75A99-2827-B4E5-3BC9-B945FEC06D8D}"/>
              </a:ext>
            </a:extLst>
          </p:cNvPr>
          <p:cNvPicPr>
            <a:picLocks noChangeAspect="1"/>
          </p:cNvPicPr>
          <p:nvPr/>
        </p:nvPicPr>
        <p:blipFill>
          <a:blip r:embed="rId2"/>
          <a:stretch>
            <a:fillRect/>
          </a:stretch>
        </p:blipFill>
        <p:spPr>
          <a:xfrm>
            <a:off x="8832574" y="1620203"/>
            <a:ext cx="2743200" cy="3485072"/>
          </a:xfrm>
          <a:prstGeom prst="rect">
            <a:avLst/>
          </a:prstGeom>
        </p:spPr>
      </p:pic>
      <p:pic>
        <p:nvPicPr>
          <p:cNvPr id="5" name="Picture 5" descr="A black text on a white background&#10;&#10;Description automatically generated">
            <a:extLst>
              <a:ext uri="{FF2B5EF4-FFF2-40B4-BE49-F238E27FC236}">
                <a16:creationId xmlns:a16="http://schemas.microsoft.com/office/drawing/2014/main" id="{7ACAFAF6-44C8-3137-9190-1BAA7A3CF7FD}"/>
              </a:ext>
            </a:extLst>
          </p:cNvPr>
          <p:cNvPicPr>
            <a:picLocks noChangeAspect="1"/>
          </p:cNvPicPr>
          <p:nvPr/>
        </p:nvPicPr>
        <p:blipFill>
          <a:blip r:embed="rId3"/>
          <a:stretch>
            <a:fillRect/>
          </a:stretch>
        </p:blipFill>
        <p:spPr>
          <a:xfrm>
            <a:off x="8915400" y="5357492"/>
            <a:ext cx="2743200" cy="748145"/>
          </a:xfrm>
          <a:prstGeom prst="rect">
            <a:avLst/>
          </a:prstGeom>
        </p:spPr>
      </p:pic>
      <p:pic>
        <p:nvPicPr>
          <p:cNvPr id="6" name="Picture 6" descr="A white text on a white background&#10;&#10;Description automatically generated">
            <a:extLst>
              <a:ext uri="{FF2B5EF4-FFF2-40B4-BE49-F238E27FC236}">
                <a16:creationId xmlns:a16="http://schemas.microsoft.com/office/drawing/2014/main" id="{29AFFFBB-B4F0-B4A5-9F9B-2495D0265616}"/>
              </a:ext>
            </a:extLst>
          </p:cNvPr>
          <p:cNvPicPr>
            <a:picLocks noChangeAspect="1"/>
          </p:cNvPicPr>
          <p:nvPr/>
        </p:nvPicPr>
        <p:blipFill>
          <a:blip r:embed="rId4"/>
          <a:stretch>
            <a:fillRect/>
          </a:stretch>
        </p:blipFill>
        <p:spPr>
          <a:xfrm>
            <a:off x="682487" y="1469746"/>
            <a:ext cx="7679634" cy="3943352"/>
          </a:xfrm>
          <a:prstGeom prst="rect">
            <a:avLst/>
          </a:prstGeom>
        </p:spPr>
      </p:pic>
      <p:sp>
        <p:nvSpPr>
          <p:cNvPr id="8" name="TextBox 7">
            <a:extLst>
              <a:ext uri="{FF2B5EF4-FFF2-40B4-BE49-F238E27FC236}">
                <a16:creationId xmlns:a16="http://schemas.microsoft.com/office/drawing/2014/main" id="{ECF86154-DE6B-24F0-8CCB-CB7C1326C23F}"/>
              </a:ext>
            </a:extLst>
          </p:cNvPr>
          <p:cNvSpPr txBox="1"/>
          <p:nvPr/>
        </p:nvSpPr>
        <p:spPr>
          <a:xfrm>
            <a:off x="2471530" y="5999922"/>
            <a:ext cx="70335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solidFill>
                  <a:srgbClr val="0000FF"/>
                </a:solidFill>
                <a:latin typeface="Helvetica"/>
                <a:cs typeface="Helvetica"/>
                <a:hlinkClick r:id="rId5"/>
              </a:rPr>
              <a:t>When Grandma Gives You a Lemon Tree: Online Read Aloud</a:t>
            </a:r>
          </a:p>
        </p:txBody>
      </p:sp>
      <p:pic>
        <p:nvPicPr>
          <p:cNvPr id="9" name="Picture 9" descr="A yellow arrow pointing to the right&#10;&#10;Description automatically generated">
            <a:extLst>
              <a:ext uri="{FF2B5EF4-FFF2-40B4-BE49-F238E27FC236}">
                <a16:creationId xmlns:a16="http://schemas.microsoft.com/office/drawing/2014/main" id="{C9937ED8-268F-72C7-FDCA-4E7C2130CB17}"/>
              </a:ext>
            </a:extLst>
          </p:cNvPr>
          <p:cNvPicPr>
            <a:picLocks noChangeAspect="1"/>
          </p:cNvPicPr>
          <p:nvPr/>
        </p:nvPicPr>
        <p:blipFill>
          <a:blip r:embed="rId6"/>
          <a:stretch>
            <a:fillRect/>
          </a:stretch>
        </p:blipFill>
        <p:spPr>
          <a:xfrm>
            <a:off x="376031" y="5611219"/>
            <a:ext cx="1989483" cy="1135215"/>
          </a:xfrm>
          <a:prstGeom prst="rect">
            <a:avLst/>
          </a:prstGeom>
        </p:spPr>
      </p:pic>
      <p:pic>
        <p:nvPicPr>
          <p:cNvPr id="2" name="Picture 6" descr="A child holding a plant&#10;&#10;Description automatically generated">
            <a:extLst>
              <a:ext uri="{FF2B5EF4-FFF2-40B4-BE49-F238E27FC236}">
                <a16:creationId xmlns:a16="http://schemas.microsoft.com/office/drawing/2014/main" id="{B39B59B7-D6EB-96DD-1C12-24F381748040}"/>
              </a:ext>
            </a:extLst>
          </p:cNvPr>
          <p:cNvPicPr>
            <a:picLocks noChangeAspect="1"/>
          </p:cNvPicPr>
          <p:nvPr/>
        </p:nvPicPr>
        <p:blipFill>
          <a:blip r:embed="rId7"/>
          <a:stretch>
            <a:fillRect/>
          </a:stretch>
        </p:blipFill>
        <p:spPr>
          <a:xfrm>
            <a:off x="7613788" y="3691352"/>
            <a:ext cx="1163707" cy="949602"/>
          </a:xfrm>
          <a:prstGeom prst="rect">
            <a:avLst/>
          </a:prstGeom>
        </p:spPr>
      </p:pic>
    </p:spTree>
    <p:extLst>
      <p:ext uri="{BB962C8B-B14F-4D97-AF65-F5344CB8AC3E}">
        <p14:creationId xmlns:p14="http://schemas.microsoft.com/office/powerpoint/2010/main" val="33668961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artoon of a child lying on the floor with a birthday wish list&#10;&#10;Description automatically generated">
            <a:extLst>
              <a:ext uri="{FF2B5EF4-FFF2-40B4-BE49-F238E27FC236}">
                <a16:creationId xmlns:a16="http://schemas.microsoft.com/office/drawing/2014/main" id="{9D82F941-56ED-8ED9-9442-9B0BAC8467E5}"/>
              </a:ext>
            </a:extLst>
          </p:cNvPr>
          <p:cNvPicPr>
            <a:picLocks noChangeAspect="1"/>
          </p:cNvPicPr>
          <p:nvPr/>
        </p:nvPicPr>
        <p:blipFill>
          <a:blip r:embed="rId2"/>
          <a:stretch>
            <a:fillRect/>
          </a:stretch>
        </p:blipFill>
        <p:spPr>
          <a:xfrm>
            <a:off x="1146313" y="1777023"/>
            <a:ext cx="4482547" cy="4844519"/>
          </a:xfrm>
          <a:prstGeom prst="rect">
            <a:avLst/>
          </a:prstGeom>
        </p:spPr>
      </p:pic>
      <p:pic>
        <p:nvPicPr>
          <p:cNvPr id="3" name="Picture 3" descr="A person holding a plant and a child holding balloons&#10;&#10;Description automatically generated">
            <a:extLst>
              <a:ext uri="{FF2B5EF4-FFF2-40B4-BE49-F238E27FC236}">
                <a16:creationId xmlns:a16="http://schemas.microsoft.com/office/drawing/2014/main" id="{14F2C0EC-2F6B-F041-FE91-0294D66DA182}"/>
              </a:ext>
            </a:extLst>
          </p:cNvPr>
          <p:cNvPicPr>
            <a:picLocks noChangeAspect="1"/>
          </p:cNvPicPr>
          <p:nvPr/>
        </p:nvPicPr>
        <p:blipFill>
          <a:blip r:embed="rId3"/>
          <a:stretch>
            <a:fillRect/>
          </a:stretch>
        </p:blipFill>
        <p:spPr>
          <a:xfrm>
            <a:off x="5966791" y="1617772"/>
            <a:ext cx="5782916" cy="4922825"/>
          </a:xfrm>
          <a:prstGeom prst="rect">
            <a:avLst/>
          </a:prstGeom>
        </p:spPr>
      </p:pic>
      <p:sp>
        <p:nvSpPr>
          <p:cNvPr id="5" name="TextBox 4">
            <a:extLst>
              <a:ext uri="{FF2B5EF4-FFF2-40B4-BE49-F238E27FC236}">
                <a16:creationId xmlns:a16="http://schemas.microsoft.com/office/drawing/2014/main" id="{15403F5F-3A48-4C4C-645D-BDEC6403F7A3}"/>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When Grandma Gives You a Lemon Tree</a:t>
            </a:r>
            <a:endParaRPr lang="en-US"/>
          </a:p>
        </p:txBody>
      </p:sp>
    </p:spTree>
    <p:extLst>
      <p:ext uri="{BB962C8B-B14F-4D97-AF65-F5344CB8AC3E}">
        <p14:creationId xmlns:p14="http://schemas.microsoft.com/office/powerpoint/2010/main" val="89238615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99953-8A38-5A3D-0ACF-8A158E34D23D}"/>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When Grandma Gives You a Lemon Tree</a:t>
            </a:r>
            <a:endParaRPr lang="en-US"/>
          </a:p>
        </p:txBody>
      </p:sp>
      <p:pic>
        <p:nvPicPr>
          <p:cNvPr id="6" name="Picture 6" descr="A cartoon of a person and a child making lemonade&#10;&#10;Description automatically generated">
            <a:extLst>
              <a:ext uri="{FF2B5EF4-FFF2-40B4-BE49-F238E27FC236}">
                <a16:creationId xmlns:a16="http://schemas.microsoft.com/office/drawing/2014/main" id="{BD250FBE-10F2-81A4-C785-7CABE85A539F}"/>
              </a:ext>
            </a:extLst>
          </p:cNvPr>
          <p:cNvPicPr>
            <a:picLocks noChangeAspect="1"/>
          </p:cNvPicPr>
          <p:nvPr/>
        </p:nvPicPr>
        <p:blipFill>
          <a:blip r:embed="rId2"/>
          <a:stretch>
            <a:fillRect/>
          </a:stretch>
        </p:blipFill>
        <p:spPr>
          <a:xfrm>
            <a:off x="7026965" y="1448943"/>
            <a:ext cx="4863548" cy="5219070"/>
          </a:xfrm>
          <a:prstGeom prst="rect">
            <a:avLst/>
          </a:prstGeom>
        </p:spPr>
      </p:pic>
      <p:sp>
        <p:nvSpPr>
          <p:cNvPr id="2" name="TextBox 1">
            <a:extLst>
              <a:ext uri="{FF2B5EF4-FFF2-40B4-BE49-F238E27FC236}">
                <a16:creationId xmlns:a16="http://schemas.microsoft.com/office/drawing/2014/main" id="{EC14AD97-4423-65D0-1B2D-EF67453CEF2A}"/>
              </a:ext>
            </a:extLst>
          </p:cNvPr>
          <p:cNvSpPr txBox="1"/>
          <p:nvPr/>
        </p:nvSpPr>
        <p:spPr>
          <a:xfrm>
            <a:off x="811696" y="1648239"/>
            <a:ext cx="5459894"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sz="4000">
                <a:solidFill>
                  <a:srgbClr val="0070C0"/>
                </a:solidFill>
              </a:rPr>
              <a:t>What type of productive resources do you see?</a:t>
            </a:r>
            <a:endParaRPr lang="en-US"/>
          </a:p>
        </p:txBody>
      </p:sp>
    </p:spTree>
    <p:extLst>
      <p:ext uri="{BB962C8B-B14F-4D97-AF65-F5344CB8AC3E}">
        <p14:creationId xmlns:p14="http://schemas.microsoft.com/office/powerpoint/2010/main" val="40215697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nSpc>
                <a:spcPct val="90000"/>
              </a:lnSpc>
              <a:spcBef>
                <a:spcPts val="1000"/>
              </a:spcBef>
              <a:defRPr sz="2000"/>
            </a:pPr>
            <a:r>
              <a:t>You can now access CEE’s professional development webinars directly on EconEdLink.org! To receive these new professional development benefits, </a:t>
            </a:r>
            <a:r>
              <a:rPr b="1"/>
              <a:t>become an EconEdLink </a:t>
            </a:r>
            <a:r>
              <a:rPr b="1" u="sng">
                <a:solidFill>
                  <a:srgbClr val="0563C1"/>
                </a:solidFill>
                <a:uFill>
                  <a:solidFill>
                    <a:srgbClr val="0563C1"/>
                  </a:solidFill>
                </a:uFill>
                <a:hlinkClick r:id="rId2"/>
              </a:rPr>
              <a:t>member</a:t>
            </a:r>
            <a:r>
              <a:t>. As a member, you will now be able to: </a:t>
            </a:r>
          </a:p>
          <a:p>
            <a:pPr marL="228600" indent="-228600">
              <a:lnSpc>
                <a:spcPct val="90000"/>
              </a:lnSpc>
              <a:spcBef>
                <a:spcPts val="1000"/>
              </a:spcBef>
              <a:buSzPct val="100000"/>
              <a:buFont typeface="Arial"/>
              <a:buChar char="•"/>
              <a:defRPr sz="2000"/>
            </a:pPr>
            <a:endParaRPr/>
          </a:p>
          <a:p>
            <a:pPr marL="285750" indent="-285750">
              <a:lnSpc>
                <a:spcPct val="90000"/>
              </a:lnSpc>
              <a:spcBef>
                <a:spcPts val="1000"/>
              </a:spcBef>
              <a:buSzPct val="100000"/>
              <a:buFont typeface="Arial"/>
              <a:buChar char="•"/>
              <a:defRPr sz="2000"/>
            </a:pPr>
            <a:r>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t>Register for upcoming webinars with a simple one-click process </a:t>
            </a:r>
          </a:p>
          <a:p>
            <a:pPr marL="285750" indent="-285750">
              <a:lnSpc>
                <a:spcPct val="90000"/>
              </a:lnSpc>
              <a:spcBef>
                <a:spcPts val="1000"/>
              </a:spcBef>
              <a:buSzPct val="100000"/>
              <a:buFont typeface="Arial"/>
              <a:buChar char="•"/>
              <a:defRPr sz="2000"/>
            </a:pPr>
            <a:r>
              <a:t>Easily download presentations, lesson plan materials and activities for each webinar </a:t>
            </a:r>
          </a:p>
          <a:p>
            <a:pPr marL="285750" indent="-285750">
              <a:lnSpc>
                <a:spcPct val="90000"/>
              </a:lnSpc>
              <a:spcBef>
                <a:spcPts val="1000"/>
              </a:spcBef>
              <a:buSzPct val="100000"/>
              <a:buFont typeface="Arial"/>
              <a:buChar char="•"/>
              <a:defRPr sz="2000"/>
            </a:pPr>
            <a:r>
              <a:t>Search and view all webinars at your convenience </a:t>
            </a:r>
          </a:p>
          <a:p>
            <a:pPr marL="285750" indent="-285750">
              <a:lnSpc>
                <a:spcPct val="90000"/>
              </a:lnSpc>
              <a:spcBef>
                <a:spcPts val="1000"/>
              </a:spcBef>
              <a:buSzPct val="100000"/>
              <a:buFont typeface="Arial"/>
              <a:buChar char="•"/>
              <a:defRPr sz="2000"/>
            </a:pPr>
            <a:r>
              <a:t>Save webinars to your EconEdLink dashboard for easy access to the event</a:t>
            </a:r>
          </a:p>
          <a:p>
            <a:pPr marL="228600" indent="-228600">
              <a:lnSpc>
                <a:spcPct val="90000"/>
              </a:lnSpc>
              <a:spcBef>
                <a:spcPts val="1000"/>
              </a:spcBef>
              <a:buSzPct val="100000"/>
              <a:buFont typeface="Arial"/>
              <a:buChar char="•"/>
              <a:defRPr sz="2000"/>
            </a:pPr>
            <a:endParaRPr/>
          </a:p>
          <a:p>
            <a:pPr algn="ctr">
              <a:lnSpc>
                <a:spcPct val="90000"/>
              </a:lnSpc>
              <a:spcBef>
                <a:spcPts val="1000"/>
              </a:spcBef>
              <a:defRPr sz="2000"/>
            </a:pPr>
            <a:r>
              <a:t>Access our new </a:t>
            </a:r>
            <a:r>
              <a:rPr b="1"/>
              <a:t>Professional Development</a:t>
            </a:r>
            <a:r>
              <a:t> page </a:t>
            </a:r>
            <a:r>
              <a:rPr u="sng">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diagram&#10;&#10;Description automatically generated">
            <a:extLst>
              <a:ext uri="{FF2B5EF4-FFF2-40B4-BE49-F238E27FC236}">
                <a16:creationId xmlns:a16="http://schemas.microsoft.com/office/drawing/2014/main" id="{81CD47E6-894A-7974-7736-43A25A98C625}"/>
              </a:ext>
            </a:extLst>
          </p:cNvPr>
          <p:cNvPicPr>
            <a:picLocks noChangeAspect="1"/>
          </p:cNvPicPr>
          <p:nvPr/>
        </p:nvPicPr>
        <p:blipFill>
          <a:blip r:embed="rId2"/>
          <a:stretch>
            <a:fillRect/>
          </a:stretch>
        </p:blipFill>
        <p:spPr>
          <a:xfrm>
            <a:off x="997226" y="1388612"/>
            <a:ext cx="4366591" cy="5389429"/>
          </a:xfrm>
          <a:prstGeom prst="rect">
            <a:avLst/>
          </a:prstGeom>
        </p:spPr>
      </p:pic>
      <p:pic>
        <p:nvPicPr>
          <p:cNvPr id="4" name="Picture 3" descr="A screenshot of a diagram&#10;&#10;Description automatically generated">
            <a:extLst>
              <a:ext uri="{FF2B5EF4-FFF2-40B4-BE49-F238E27FC236}">
                <a16:creationId xmlns:a16="http://schemas.microsoft.com/office/drawing/2014/main" id="{5AD7B5AC-437F-1E56-C135-1F71869F7B66}"/>
              </a:ext>
            </a:extLst>
          </p:cNvPr>
          <p:cNvPicPr>
            <a:picLocks noChangeAspect="1"/>
          </p:cNvPicPr>
          <p:nvPr/>
        </p:nvPicPr>
        <p:blipFill>
          <a:blip r:embed="rId2"/>
          <a:stretch>
            <a:fillRect/>
          </a:stretch>
        </p:blipFill>
        <p:spPr>
          <a:xfrm>
            <a:off x="5925378" y="1388612"/>
            <a:ext cx="4366591" cy="5389429"/>
          </a:xfrm>
          <a:prstGeom prst="rect">
            <a:avLst/>
          </a:prstGeom>
        </p:spPr>
      </p:pic>
      <p:pic>
        <p:nvPicPr>
          <p:cNvPr id="5" name="Picture 5" descr="A glass jar with lemons and a straw&#10;&#10;Description automatically generated">
            <a:extLst>
              <a:ext uri="{FF2B5EF4-FFF2-40B4-BE49-F238E27FC236}">
                <a16:creationId xmlns:a16="http://schemas.microsoft.com/office/drawing/2014/main" id="{C3666865-157C-BD78-0843-2C9DF689FD69}"/>
              </a:ext>
            </a:extLst>
          </p:cNvPr>
          <p:cNvPicPr>
            <a:picLocks noChangeAspect="1"/>
          </p:cNvPicPr>
          <p:nvPr/>
        </p:nvPicPr>
        <p:blipFill>
          <a:blip r:embed="rId3"/>
          <a:stretch>
            <a:fillRect/>
          </a:stretch>
        </p:blipFill>
        <p:spPr>
          <a:xfrm>
            <a:off x="6603723" y="3717649"/>
            <a:ext cx="781879" cy="1021247"/>
          </a:xfrm>
          <a:prstGeom prst="rect">
            <a:avLst/>
          </a:prstGeom>
        </p:spPr>
      </p:pic>
      <p:pic>
        <p:nvPicPr>
          <p:cNvPr id="6" name="Picture 6" descr="A cartoon of a child pouring lemonade&#10;&#10;Description automatically generated">
            <a:extLst>
              <a:ext uri="{FF2B5EF4-FFF2-40B4-BE49-F238E27FC236}">
                <a16:creationId xmlns:a16="http://schemas.microsoft.com/office/drawing/2014/main" id="{D46BAE71-2632-D27B-247B-321BCED0AE32}"/>
              </a:ext>
            </a:extLst>
          </p:cNvPr>
          <p:cNvPicPr>
            <a:picLocks noChangeAspect="1"/>
          </p:cNvPicPr>
          <p:nvPr/>
        </p:nvPicPr>
        <p:blipFill>
          <a:blip r:embed="rId4"/>
          <a:stretch>
            <a:fillRect/>
          </a:stretch>
        </p:blipFill>
        <p:spPr>
          <a:xfrm>
            <a:off x="8801514" y="2440471"/>
            <a:ext cx="569015" cy="908602"/>
          </a:xfrm>
          <a:prstGeom prst="rect">
            <a:avLst/>
          </a:prstGeom>
        </p:spPr>
      </p:pic>
      <p:sp>
        <p:nvSpPr>
          <p:cNvPr id="8" name="TextBox 7">
            <a:extLst>
              <a:ext uri="{FF2B5EF4-FFF2-40B4-BE49-F238E27FC236}">
                <a16:creationId xmlns:a16="http://schemas.microsoft.com/office/drawing/2014/main" id="{5F5EEC6F-484A-F051-B014-9BE466960C86}"/>
              </a:ext>
            </a:extLst>
          </p:cNvPr>
          <p:cNvSpPr txBox="1"/>
          <p:nvPr/>
        </p:nvSpPr>
        <p:spPr>
          <a:xfrm>
            <a:off x="351183" y="483704"/>
            <a:ext cx="112908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000" b="1">
                <a:latin typeface="Calibri Light"/>
                <a:cs typeface="Calibri Light"/>
              </a:rPr>
              <a:t>What Resources Went Into Making Lemonade?</a:t>
            </a:r>
            <a:endParaRPr lang="en-US" sz="4000"/>
          </a:p>
        </p:txBody>
      </p:sp>
      <p:pic>
        <p:nvPicPr>
          <p:cNvPr id="9" name="Picture 9" descr="A cartoon of a spoon&#10;&#10;Description automatically generated">
            <a:extLst>
              <a:ext uri="{FF2B5EF4-FFF2-40B4-BE49-F238E27FC236}">
                <a16:creationId xmlns:a16="http://schemas.microsoft.com/office/drawing/2014/main" id="{D59551C8-599D-E1CF-79D6-920D6B671B58}"/>
              </a:ext>
            </a:extLst>
          </p:cNvPr>
          <p:cNvPicPr>
            <a:picLocks noChangeAspect="1"/>
          </p:cNvPicPr>
          <p:nvPr/>
        </p:nvPicPr>
        <p:blipFill>
          <a:blip r:embed="rId5"/>
          <a:stretch>
            <a:fillRect/>
          </a:stretch>
        </p:blipFill>
        <p:spPr>
          <a:xfrm>
            <a:off x="9136716" y="3814970"/>
            <a:ext cx="412135" cy="1058518"/>
          </a:xfrm>
          <a:prstGeom prst="rect">
            <a:avLst/>
          </a:prstGeom>
        </p:spPr>
      </p:pic>
      <p:pic>
        <p:nvPicPr>
          <p:cNvPr id="10" name="Picture 10" descr="A lemon slice with a white background&#10;&#10;Description automatically generated">
            <a:extLst>
              <a:ext uri="{FF2B5EF4-FFF2-40B4-BE49-F238E27FC236}">
                <a16:creationId xmlns:a16="http://schemas.microsoft.com/office/drawing/2014/main" id="{38DA100F-DDBD-2D96-C343-31266DEE2AE1}"/>
              </a:ext>
            </a:extLst>
          </p:cNvPr>
          <p:cNvPicPr>
            <a:picLocks noChangeAspect="1"/>
          </p:cNvPicPr>
          <p:nvPr/>
        </p:nvPicPr>
        <p:blipFill>
          <a:blip r:embed="rId6"/>
          <a:stretch>
            <a:fillRect/>
          </a:stretch>
        </p:blipFill>
        <p:spPr>
          <a:xfrm>
            <a:off x="8666922" y="5410747"/>
            <a:ext cx="937592" cy="774159"/>
          </a:xfrm>
          <a:prstGeom prst="rect">
            <a:avLst/>
          </a:prstGeom>
        </p:spPr>
      </p:pic>
      <p:sp>
        <p:nvSpPr>
          <p:cNvPr id="11" name="TextBox 10">
            <a:extLst>
              <a:ext uri="{FF2B5EF4-FFF2-40B4-BE49-F238E27FC236}">
                <a16:creationId xmlns:a16="http://schemas.microsoft.com/office/drawing/2014/main" id="{F13FD436-0722-EDBA-9FF7-0FE4F919859C}"/>
              </a:ext>
            </a:extLst>
          </p:cNvPr>
          <p:cNvSpPr txBox="1"/>
          <p:nvPr/>
        </p:nvSpPr>
        <p:spPr>
          <a:xfrm>
            <a:off x="6998803" y="2385391"/>
            <a:ext cx="115956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US"/>
              <a:t>Lemonade</a:t>
            </a: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2" name="TextBox 11">
            <a:extLst>
              <a:ext uri="{FF2B5EF4-FFF2-40B4-BE49-F238E27FC236}">
                <a16:creationId xmlns:a16="http://schemas.microsoft.com/office/drawing/2014/main" id="{6E46BBA8-E0F4-A79C-76DC-E97B41C9E2F0}"/>
              </a:ext>
            </a:extLst>
          </p:cNvPr>
          <p:cNvSpPr txBox="1"/>
          <p:nvPr/>
        </p:nvSpPr>
        <p:spPr>
          <a:xfrm>
            <a:off x="7222433" y="2584174"/>
            <a:ext cx="115956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US"/>
              <a:t>Sue</a:t>
            </a: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9548222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game&#10;&#10;Description automatically generated">
            <a:extLst>
              <a:ext uri="{FF2B5EF4-FFF2-40B4-BE49-F238E27FC236}">
                <a16:creationId xmlns:a16="http://schemas.microsoft.com/office/drawing/2014/main" id="{F480438F-5D02-A55F-FDA9-BC82083839A5}"/>
              </a:ext>
            </a:extLst>
          </p:cNvPr>
          <p:cNvPicPr>
            <a:picLocks noChangeAspect="1"/>
          </p:cNvPicPr>
          <p:nvPr/>
        </p:nvPicPr>
        <p:blipFill>
          <a:blip r:embed="rId2"/>
          <a:stretch>
            <a:fillRect/>
          </a:stretch>
        </p:blipFill>
        <p:spPr>
          <a:xfrm>
            <a:off x="1494183" y="1777388"/>
            <a:ext cx="3621156" cy="4529050"/>
          </a:xfrm>
          <a:prstGeom prst="rect">
            <a:avLst/>
          </a:prstGeom>
        </p:spPr>
      </p:pic>
      <p:pic>
        <p:nvPicPr>
          <p:cNvPr id="5" name="Picture 5" descr="A drawing of a pitcher&#10;&#10;Description automatically generated">
            <a:extLst>
              <a:ext uri="{FF2B5EF4-FFF2-40B4-BE49-F238E27FC236}">
                <a16:creationId xmlns:a16="http://schemas.microsoft.com/office/drawing/2014/main" id="{598F268A-3158-1D12-4005-7CF380D2137A}"/>
              </a:ext>
            </a:extLst>
          </p:cNvPr>
          <p:cNvPicPr>
            <a:picLocks noChangeAspect="1"/>
          </p:cNvPicPr>
          <p:nvPr/>
        </p:nvPicPr>
        <p:blipFill>
          <a:blip r:embed="rId3"/>
          <a:stretch>
            <a:fillRect/>
          </a:stretch>
        </p:blipFill>
        <p:spPr>
          <a:xfrm>
            <a:off x="6414052" y="3265998"/>
            <a:ext cx="2743200" cy="3108960"/>
          </a:xfrm>
          <a:prstGeom prst="rect">
            <a:avLst/>
          </a:prstGeom>
        </p:spPr>
      </p:pic>
      <p:pic>
        <p:nvPicPr>
          <p:cNvPr id="6" name="Picture 6" descr="A close-up of a note&#10;&#10;Description automatically generated">
            <a:extLst>
              <a:ext uri="{FF2B5EF4-FFF2-40B4-BE49-F238E27FC236}">
                <a16:creationId xmlns:a16="http://schemas.microsoft.com/office/drawing/2014/main" id="{9964ED47-F585-5CC8-7D8F-57225DDDEE30}"/>
              </a:ext>
            </a:extLst>
          </p:cNvPr>
          <p:cNvPicPr>
            <a:picLocks noChangeAspect="1"/>
          </p:cNvPicPr>
          <p:nvPr/>
        </p:nvPicPr>
        <p:blipFill>
          <a:blip r:embed="rId4"/>
          <a:stretch>
            <a:fillRect/>
          </a:stretch>
        </p:blipFill>
        <p:spPr>
          <a:xfrm>
            <a:off x="5768009" y="1515968"/>
            <a:ext cx="4648200" cy="1656020"/>
          </a:xfrm>
          <a:prstGeom prst="rect">
            <a:avLst/>
          </a:prstGeom>
        </p:spPr>
      </p:pic>
      <p:pic>
        <p:nvPicPr>
          <p:cNvPr id="7" name="Picture 7" descr="A yellow lemon with black outline&#10;&#10;Description automatically generated">
            <a:extLst>
              <a:ext uri="{FF2B5EF4-FFF2-40B4-BE49-F238E27FC236}">
                <a16:creationId xmlns:a16="http://schemas.microsoft.com/office/drawing/2014/main" id="{E8FDEF54-D903-11BC-0186-C5EC43D92420}"/>
              </a:ext>
            </a:extLst>
          </p:cNvPr>
          <p:cNvPicPr>
            <a:picLocks noChangeAspect="1"/>
          </p:cNvPicPr>
          <p:nvPr/>
        </p:nvPicPr>
        <p:blipFill>
          <a:blip r:embed="rId5"/>
          <a:stretch>
            <a:fillRect/>
          </a:stretch>
        </p:blipFill>
        <p:spPr>
          <a:xfrm>
            <a:off x="7284968" y="4314411"/>
            <a:ext cx="595520" cy="506896"/>
          </a:xfrm>
          <a:prstGeom prst="rect">
            <a:avLst/>
          </a:prstGeom>
        </p:spPr>
      </p:pic>
      <p:pic>
        <p:nvPicPr>
          <p:cNvPr id="8" name="Picture 7" descr="A yellow lemon with black outline&#10;&#10;Description automatically generated">
            <a:extLst>
              <a:ext uri="{FF2B5EF4-FFF2-40B4-BE49-F238E27FC236}">
                <a16:creationId xmlns:a16="http://schemas.microsoft.com/office/drawing/2014/main" id="{2385048B-9E4D-769A-5C76-B40790A98434}"/>
              </a:ext>
            </a:extLst>
          </p:cNvPr>
          <p:cNvPicPr>
            <a:picLocks noChangeAspect="1"/>
          </p:cNvPicPr>
          <p:nvPr/>
        </p:nvPicPr>
        <p:blipFill>
          <a:blip r:embed="rId5"/>
          <a:stretch>
            <a:fillRect/>
          </a:stretch>
        </p:blipFill>
        <p:spPr>
          <a:xfrm>
            <a:off x="7699098" y="4753389"/>
            <a:ext cx="595520" cy="506896"/>
          </a:xfrm>
          <a:prstGeom prst="rect">
            <a:avLst/>
          </a:prstGeom>
        </p:spPr>
      </p:pic>
      <p:pic>
        <p:nvPicPr>
          <p:cNvPr id="9" name="Picture 7" descr="A yellow lemon with black outline&#10;&#10;Description automatically generated">
            <a:extLst>
              <a:ext uri="{FF2B5EF4-FFF2-40B4-BE49-F238E27FC236}">
                <a16:creationId xmlns:a16="http://schemas.microsoft.com/office/drawing/2014/main" id="{74CFAE61-9932-0452-85BB-2BA8F640D101}"/>
              </a:ext>
            </a:extLst>
          </p:cNvPr>
          <p:cNvPicPr>
            <a:picLocks noChangeAspect="1"/>
          </p:cNvPicPr>
          <p:nvPr/>
        </p:nvPicPr>
        <p:blipFill>
          <a:blip r:embed="rId5"/>
          <a:stretch>
            <a:fillRect/>
          </a:stretch>
        </p:blipFill>
        <p:spPr>
          <a:xfrm>
            <a:off x="7284968" y="5142672"/>
            <a:ext cx="595520" cy="506896"/>
          </a:xfrm>
          <a:prstGeom prst="rect">
            <a:avLst/>
          </a:prstGeom>
        </p:spPr>
      </p:pic>
      <p:sp>
        <p:nvSpPr>
          <p:cNvPr id="13" name="TextBox 12">
            <a:extLst>
              <a:ext uri="{FF2B5EF4-FFF2-40B4-BE49-F238E27FC236}">
                <a16:creationId xmlns:a16="http://schemas.microsoft.com/office/drawing/2014/main" id="{554F804A-3CB0-6FFE-DB4D-DE9ADD2CF99B}"/>
              </a:ext>
            </a:extLst>
          </p:cNvPr>
          <p:cNvSpPr txBox="1"/>
          <p:nvPr/>
        </p:nvSpPr>
        <p:spPr>
          <a:xfrm>
            <a:off x="616226" y="417444"/>
            <a:ext cx="716611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Productive Resources</a:t>
            </a:r>
            <a:endParaRPr lang="en-US"/>
          </a:p>
        </p:txBody>
      </p:sp>
    </p:spTree>
    <p:extLst>
      <p:ext uri="{BB962C8B-B14F-4D97-AF65-F5344CB8AC3E}">
        <p14:creationId xmlns:p14="http://schemas.microsoft.com/office/powerpoint/2010/main" val="35128254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366AE2-47DB-3C28-5BB0-8BAC54168449}"/>
              </a:ext>
            </a:extLst>
          </p:cNvPr>
          <p:cNvSpPr txBox="1"/>
          <p:nvPr/>
        </p:nvSpPr>
        <p:spPr>
          <a:xfrm>
            <a:off x="1618422" y="6049617"/>
            <a:ext cx="867354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2"/>
              </a:rPr>
              <a:t>https://www.econedlink.org/resources/producers-use-resources-matching-practice/</a:t>
            </a:r>
            <a:endParaRPr lang="en-US"/>
          </a:p>
          <a:p>
            <a:endParaRPr lang="en-US"/>
          </a:p>
        </p:txBody>
      </p:sp>
      <p:pic>
        <p:nvPicPr>
          <p:cNvPr id="4" name="Picture 4" descr="A screenshot of a game&#10;&#10;Description automatically generated">
            <a:extLst>
              <a:ext uri="{FF2B5EF4-FFF2-40B4-BE49-F238E27FC236}">
                <a16:creationId xmlns:a16="http://schemas.microsoft.com/office/drawing/2014/main" id="{0AEE3707-3847-ECB5-0377-F398CF13155D}"/>
              </a:ext>
            </a:extLst>
          </p:cNvPr>
          <p:cNvPicPr>
            <a:picLocks noChangeAspect="1"/>
          </p:cNvPicPr>
          <p:nvPr/>
        </p:nvPicPr>
        <p:blipFill>
          <a:blip r:embed="rId3"/>
          <a:stretch>
            <a:fillRect/>
          </a:stretch>
        </p:blipFill>
        <p:spPr>
          <a:xfrm>
            <a:off x="3349487" y="1546296"/>
            <a:ext cx="4673048" cy="4262363"/>
          </a:xfrm>
          <a:prstGeom prst="rect">
            <a:avLst/>
          </a:prstGeom>
        </p:spPr>
      </p:pic>
      <p:sp>
        <p:nvSpPr>
          <p:cNvPr id="6" name="TextBox 5">
            <a:extLst>
              <a:ext uri="{FF2B5EF4-FFF2-40B4-BE49-F238E27FC236}">
                <a16:creationId xmlns:a16="http://schemas.microsoft.com/office/drawing/2014/main" id="{665845FA-6335-C735-A9D4-880655A1AF7F}"/>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Resources Matching Game</a:t>
            </a:r>
          </a:p>
        </p:txBody>
      </p:sp>
    </p:spTree>
    <p:extLst>
      <p:ext uri="{BB962C8B-B14F-4D97-AF65-F5344CB8AC3E}">
        <p14:creationId xmlns:p14="http://schemas.microsoft.com/office/powerpoint/2010/main" val="33554664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01984A-9C45-9D9F-440C-843051C48B40}"/>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It Began With Lemonade</a:t>
            </a:r>
            <a:endParaRPr lang="en-US"/>
          </a:p>
        </p:txBody>
      </p:sp>
      <p:pic>
        <p:nvPicPr>
          <p:cNvPr id="4" name="Picture 4" descr="A book cover of a child&#10;&#10;Description automatically generated">
            <a:extLst>
              <a:ext uri="{FF2B5EF4-FFF2-40B4-BE49-F238E27FC236}">
                <a16:creationId xmlns:a16="http://schemas.microsoft.com/office/drawing/2014/main" id="{5B3AA014-CCEA-E64A-F890-88E9D792B262}"/>
              </a:ext>
            </a:extLst>
          </p:cNvPr>
          <p:cNvPicPr>
            <a:picLocks noChangeAspect="1"/>
          </p:cNvPicPr>
          <p:nvPr/>
        </p:nvPicPr>
        <p:blipFill>
          <a:blip r:embed="rId2"/>
          <a:stretch>
            <a:fillRect/>
          </a:stretch>
        </p:blipFill>
        <p:spPr>
          <a:xfrm>
            <a:off x="8252791" y="1435391"/>
            <a:ext cx="3720547" cy="4326804"/>
          </a:xfrm>
          <a:prstGeom prst="rect">
            <a:avLst/>
          </a:prstGeom>
        </p:spPr>
      </p:pic>
      <p:pic>
        <p:nvPicPr>
          <p:cNvPr id="6" name="Picture 6" descr="A black text with black text&#10;&#10;Description automatically generated">
            <a:extLst>
              <a:ext uri="{FF2B5EF4-FFF2-40B4-BE49-F238E27FC236}">
                <a16:creationId xmlns:a16="http://schemas.microsoft.com/office/drawing/2014/main" id="{E6BA8635-004A-03DB-E6E0-B01EDB1B532F}"/>
              </a:ext>
            </a:extLst>
          </p:cNvPr>
          <p:cNvPicPr>
            <a:picLocks noChangeAspect="1"/>
          </p:cNvPicPr>
          <p:nvPr/>
        </p:nvPicPr>
        <p:blipFill>
          <a:blip r:embed="rId3"/>
          <a:stretch>
            <a:fillRect/>
          </a:stretch>
        </p:blipFill>
        <p:spPr>
          <a:xfrm>
            <a:off x="8981661" y="5895992"/>
            <a:ext cx="2743200" cy="797582"/>
          </a:xfrm>
          <a:prstGeom prst="rect">
            <a:avLst/>
          </a:prstGeom>
        </p:spPr>
      </p:pic>
      <p:pic>
        <p:nvPicPr>
          <p:cNvPr id="7" name="Picture 7" descr="A white text on a white background&#10;&#10;Description automatically generated">
            <a:extLst>
              <a:ext uri="{FF2B5EF4-FFF2-40B4-BE49-F238E27FC236}">
                <a16:creationId xmlns:a16="http://schemas.microsoft.com/office/drawing/2014/main" id="{6A59863C-156B-2570-31FA-F3DD6023D738}"/>
              </a:ext>
            </a:extLst>
          </p:cNvPr>
          <p:cNvPicPr>
            <a:picLocks noChangeAspect="1"/>
          </p:cNvPicPr>
          <p:nvPr/>
        </p:nvPicPr>
        <p:blipFill>
          <a:blip r:embed="rId4"/>
          <a:stretch>
            <a:fillRect/>
          </a:stretch>
        </p:blipFill>
        <p:spPr>
          <a:xfrm>
            <a:off x="443699" y="1336194"/>
            <a:ext cx="7414590" cy="3937604"/>
          </a:xfrm>
          <a:prstGeom prst="rect">
            <a:avLst/>
          </a:prstGeom>
        </p:spPr>
      </p:pic>
      <p:pic>
        <p:nvPicPr>
          <p:cNvPr id="8" name="Picture 8" descr="A yellow arrow pointing to the right&#10;&#10;Description automatically generated">
            <a:extLst>
              <a:ext uri="{FF2B5EF4-FFF2-40B4-BE49-F238E27FC236}">
                <a16:creationId xmlns:a16="http://schemas.microsoft.com/office/drawing/2014/main" id="{163B5952-731F-847C-887B-7E9645229900}"/>
              </a:ext>
            </a:extLst>
          </p:cNvPr>
          <p:cNvPicPr>
            <a:picLocks noChangeAspect="1"/>
          </p:cNvPicPr>
          <p:nvPr/>
        </p:nvPicPr>
        <p:blipFill>
          <a:blip r:embed="rId5"/>
          <a:stretch>
            <a:fillRect/>
          </a:stretch>
        </p:blipFill>
        <p:spPr>
          <a:xfrm>
            <a:off x="384313" y="5188806"/>
            <a:ext cx="2743200" cy="1565910"/>
          </a:xfrm>
          <a:prstGeom prst="rect">
            <a:avLst/>
          </a:prstGeom>
        </p:spPr>
      </p:pic>
      <p:sp>
        <p:nvSpPr>
          <p:cNvPr id="9" name="TextBox 8">
            <a:extLst>
              <a:ext uri="{FF2B5EF4-FFF2-40B4-BE49-F238E27FC236}">
                <a16:creationId xmlns:a16="http://schemas.microsoft.com/office/drawing/2014/main" id="{E13AD450-BFB6-3A76-9CCD-B225B7D4620B}"/>
              </a:ext>
            </a:extLst>
          </p:cNvPr>
          <p:cNvSpPr txBox="1"/>
          <p:nvPr/>
        </p:nvSpPr>
        <p:spPr>
          <a:xfrm>
            <a:off x="3183835" y="5792857"/>
            <a:ext cx="51948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solidFill>
                  <a:srgbClr val="0000FF"/>
                </a:solidFill>
                <a:latin typeface="Helvetica"/>
                <a:cs typeface="Helvetica"/>
                <a:hlinkClick r:id="rId6">
                  <a:extLst>
                    <a:ext uri="{A12FA001-AC4F-418D-AE19-62706E023703}">
                      <ahyp:hlinkClr xmlns:ahyp="http://schemas.microsoft.com/office/drawing/2018/hyperlinkcolor" val="tx"/>
                    </a:ext>
                  </a:extLst>
                </a:hlinkClick>
              </a:rPr>
              <a:t>It Began </a:t>
            </a:r>
            <a:r>
              <a:rPr lang="en-US">
                <a:solidFill>
                  <a:srgbClr val="0000FF"/>
                </a:solidFill>
                <a:latin typeface="Helvetica"/>
                <a:cs typeface="Helvetica"/>
                <a:hlinkClick r:id="rId6"/>
              </a:rPr>
              <a:t>With</a:t>
            </a:r>
            <a:r>
              <a:rPr lang="en-US">
                <a:solidFill>
                  <a:srgbClr val="0000FF"/>
                </a:solidFill>
                <a:latin typeface="Helvetica"/>
                <a:cs typeface="Helvetica"/>
                <a:hlinkClick r:id="rId6">
                  <a:extLst>
                    <a:ext uri="{A12FA001-AC4F-418D-AE19-62706E023703}">
                      <ahyp:hlinkClr xmlns:ahyp="http://schemas.microsoft.com/office/drawing/2018/hyperlinkcolor" val="tx"/>
                    </a:ext>
                  </a:extLst>
                </a:hlinkClick>
              </a:rPr>
              <a:t> Lemonade: Online Read Aloud</a:t>
            </a:r>
          </a:p>
        </p:txBody>
      </p:sp>
    </p:spTree>
    <p:extLst>
      <p:ext uri="{BB962C8B-B14F-4D97-AF65-F5344CB8AC3E}">
        <p14:creationId xmlns:p14="http://schemas.microsoft.com/office/powerpoint/2010/main" val="40765991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B9BDB-CFC9-EC3A-6710-8E9D6681697C}"/>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Using photographs to teach a concept:</a:t>
            </a:r>
          </a:p>
        </p:txBody>
      </p:sp>
      <p:sp>
        <p:nvSpPr>
          <p:cNvPr id="7" name="TextBox 6">
            <a:extLst>
              <a:ext uri="{FF2B5EF4-FFF2-40B4-BE49-F238E27FC236}">
                <a16:creationId xmlns:a16="http://schemas.microsoft.com/office/drawing/2014/main" id="{BA820128-EF70-5D4F-D5DC-5885551C6CA2}"/>
              </a:ext>
            </a:extLst>
          </p:cNvPr>
          <p:cNvSpPr txBox="1"/>
          <p:nvPr/>
        </p:nvSpPr>
        <p:spPr>
          <a:xfrm>
            <a:off x="442293" y="1560443"/>
            <a:ext cx="11108633"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i="1">
                <a:solidFill>
                  <a:srgbClr val="0070C0"/>
                </a:solidFill>
                <a:latin typeface="Helvetica"/>
              </a:rPr>
              <a:t>Knowing how to decipher an image—visual literacy—is a vitally important skill. It encourages young people to slow down and pay attention; to step back from the hyper skimming of the internet age, to look closely, to observe, to engage—skills that will set students down a path of deeper learning for a lifetime. Visual literacy is about understanding what we see—with our eyes, our minds, and our hearts.- </a:t>
            </a:r>
            <a:r>
              <a:rPr lang="en-US" sz="2400" i="1" err="1">
                <a:solidFill>
                  <a:srgbClr val="0070C0"/>
                </a:solidFill>
                <a:latin typeface="Helvetica"/>
              </a:rPr>
              <a:t>EducationWeek</a:t>
            </a:r>
            <a:endParaRPr lang="en-US" sz="2400" i="1">
              <a:solidFill>
                <a:srgbClr val="0070C0"/>
              </a:solidFill>
              <a:latin typeface="Helvetica"/>
            </a:endParaRPr>
          </a:p>
        </p:txBody>
      </p:sp>
      <p:sp>
        <p:nvSpPr>
          <p:cNvPr id="8" name="TextBox 7">
            <a:extLst>
              <a:ext uri="{FF2B5EF4-FFF2-40B4-BE49-F238E27FC236}">
                <a16:creationId xmlns:a16="http://schemas.microsoft.com/office/drawing/2014/main" id="{CDA4F537-09A6-8713-F857-223002FE891B}"/>
              </a:ext>
            </a:extLst>
          </p:cNvPr>
          <p:cNvSpPr txBox="1"/>
          <p:nvPr/>
        </p:nvSpPr>
        <p:spPr>
          <a:xfrm>
            <a:off x="19878" y="6132444"/>
            <a:ext cx="1216880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2"/>
              </a:rPr>
              <a:t>https://www.edweek.org/teaching-learning/opinion-photo-detectives-connecting-the-cross-cultural-with-the-cross-curricular/2016/01</a:t>
            </a:r>
            <a:endParaRPr lang="en-US"/>
          </a:p>
          <a:p>
            <a:endParaRPr lang="en-US"/>
          </a:p>
        </p:txBody>
      </p:sp>
      <p:pic>
        <p:nvPicPr>
          <p:cNvPr id="9" name="Picture 9" descr="A couple of young girls holding flowers&#10;&#10;Description automatically generated">
            <a:extLst>
              <a:ext uri="{FF2B5EF4-FFF2-40B4-BE49-F238E27FC236}">
                <a16:creationId xmlns:a16="http://schemas.microsoft.com/office/drawing/2014/main" id="{A82E1F36-EBFB-FBED-D4BB-64B3154ED5EA}"/>
              </a:ext>
            </a:extLst>
          </p:cNvPr>
          <p:cNvPicPr>
            <a:picLocks noChangeAspect="1"/>
          </p:cNvPicPr>
          <p:nvPr/>
        </p:nvPicPr>
        <p:blipFill>
          <a:blip r:embed="rId3"/>
          <a:stretch>
            <a:fillRect/>
          </a:stretch>
        </p:blipFill>
        <p:spPr>
          <a:xfrm>
            <a:off x="2239617" y="1563811"/>
            <a:ext cx="7215808" cy="4956203"/>
          </a:xfrm>
          <a:prstGeom prst="rect">
            <a:avLst/>
          </a:prstGeom>
        </p:spPr>
      </p:pic>
    </p:spTree>
    <p:extLst>
      <p:ext uri="{BB962C8B-B14F-4D97-AF65-F5344CB8AC3E}">
        <p14:creationId xmlns:p14="http://schemas.microsoft.com/office/powerpoint/2010/main" val="37015659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artoon of children at a lemonade stand&#10;&#10;Description automatically generated">
            <a:extLst>
              <a:ext uri="{FF2B5EF4-FFF2-40B4-BE49-F238E27FC236}">
                <a16:creationId xmlns:a16="http://schemas.microsoft.com/office/drawing/2014/main" id="{5CFA080C-5B34-E448-7041-71EEA8FCE845}"/>
              </a:ext>
            </a:extLst>
          </p:cNvPr>
          <p:cNvPicPr>
            <a:picLocks noChangeAspect="1"/>
          </p:cNvPicPr>
          <p:nvPr/>
        </p:nvPicPr>
        <p:blipFill>
          <a:blip r:embed="rId2"/>
          <a:stretch>
            <a:fillRect/>
          </a:stretch>
        </p:blipFill>
        <p:spPr>
          <a:xfrm>
            <a:off x="848139" y="1352510"/>
            <a:ext cx="9866242" cy="5345675"/>
          </a:xfrm>
          <a:prstGeom prst="rect">
            <a:avLst/>
          </a:prstGeom>
        </p:spPr>
      </p:pic>
      <p:sp>
        <p:nvSpPr>
          <p:cNvPr id="5" name="TextBox 4">
            <a:extLst>
              <a:ext uri="{FF2B5EF4-FFF2-40B4-BE49-F238E27FC236}">
                <a16:creationId xmlns:a16="http://schemas.microsoft.com/office/drawing/2014/main" id="{5510E394-713E-400B-70EF-0AC8A7377ABC}"/>
              </a:ext>
            </a:extLst>
          </p:cNvPr>
          <p:cNvSpPr txBox="1"/>
          <p:nvPr/>
        </p:nvSpPr>
        <p:spPr>
          <a:xfrm>
            <a:off x="549965" y="400878"/>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What's the Story? </a:t>
            </a:r>
            <a:endParaRPr lang="en-US"/>
          </a:p>
        </p:txBody>
      </p:sp>
      <p:sp>
        <p:nvSpPr>
          <p:cNvPr id="8" name="TextBox 7">
            <a:extLst>
              <a:ext uri="{FF2B5EF4-FFF2-40B4-BE49-F238E27FC236}">
                <a16:creationId xmlns:a16="http://schemas.microsoft.com/office/drawing/2014/main" id="{5565434E-BF63-E6C2-7D52-5AFE7C2CDBC0}"/>
              </a:ext>
            </a:extLst>
          </p:cNvPr>
          <p:cNvSpPr txBox="1"/>
          <p:nvPr/>
        </p:nvSpPr>
        <p:spPr>
          <a:xfrm>
            <a:off x="4605130" y="372717"/>
            <a:ext cx="536050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sz="2400">
                <a:solidFill>
                  <a:srgbClr val="0070C0"/>
                </a:solidFill>
              </a:rPr>
              <a:t>There is not enough room for a lemonade stand- scarcity of space</a:t>
            </a:r>
            <a:endParaRPr lang="en-US"/>
          </a:p>
        </p:txBody>
      </p:sp>
      <p:sp>
        <p:nvSpPr>
          <p:cNvPr id="9" name="Rectangle 8">
            <a:extLst>
              <a:ext uri="{FF2B5EF4-FFF2-40B4-BE49-F238E27FC236}">
                <a16:creationId xmlns:a16="http://schemas.microsoft.com/office/drawing/2014/main" id="{E3CE886A-8528-53F0-065A-3C036A6EC6A9}"/>
              </a:ext>
            </a:extLst>
          </p:cNvPr>
          <p:cNvSpPr/>
          <p:nvPr/>
        </p:nvSpPr>
        <p:spPr>
          <a:xfrm>
            <a:off x="2899327" y="5789958"/>
            <a:ext cx="2686878" cy="914400"/>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260257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drawing of a bed and a room with a boat and a building&#10;&#10;Description automatically generated">
            <a:extLst>
              <a:ext uri="{FF2B5EF4-FFF2-40B4-BE49-F238E27FC236}">
                <a16:creationId xmlns:a16="http://schemas.microsoft.com/office/drawing/2014/main" id="{4F5F3D87-3922-5E52-4D57-9D63FF8630F6}"/>
              </a:ext>
            </a:extLst>
          </p:cNvPr>
          <p:cNvPicPr>
            <a:picLocks noChangeAspect="1"/>
          </p:cNvPicPr>
          <p:nvPr/>
        </p:nvPicPr>
        <p:blipFill>
          <a:blip r:embed="rId2"/>
          <a:stretch>
            <a:fillRect/>
          </a:stretch>
        </p:blipFill>
        <p:spPr>
          <a:xfrm>
            <a:off x="988944" y="1425316"/>
            <a:ext cx="10214112" cy="5291171"/>
          </a:xfrm>
          <a:prstGeom prst="rect">
            <a:avLst/>
          </a:prstGeom>
        </p:spPr>
      </p:pic>
      <p:sp>
        <p:nvSpPr>
          <p:cNvPr id="4" name="TextBox 3">
            <a:extLst>
              <a:ext uri="{FF2B5EF4-FFF2-40B4-BE49-F238E27FC236}">
                <a16:creationId xmlns:a16="http://schemas.microsoft.com/office/drawing/2014/main" id="{C87F2BFF-66C4-837D-0673-CEF1C0067DE5}"/>
              </a:ext>
            </a:extLst>
          </p:cNvPr>
          <p:cNvSpPr txBox="1"/>
          <p:nvPr/>
        </p:nvSpPr>
        <p:spPr>
          <a:xfrm>
            <a:off x="549965" y="400878"/>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What's the Story? </a:t>
            </a:r>
            <a:endParaRPr lang="en-US"/>
          </a:p>
        </p:txBody>
      </p:sp>
      <p:sp>
        <p:nvSpPr>
          <p:cNvPr id="8" name="TextBox 7">
            <a:extLst>
              <a:ext uri="{FF2B5EF4-FFF2-40B4-BE49-F238E27FC236}">
                <a16:creationId xmlns:a16="http://schemas.microsoft.com/office/drawing/2014/main" id="{AA9280D3-61D8-9D81-FD50-64C84E94076A}"/>
              </a:ext>
            </a:extLst>
          </p:cNvPr>
          <p:cNvSpPr txBox="1"/>
          <p:nvPr/>
        </p:nvSpPr>
        <p:spPr>
          <a:xfrm>
            <a:off x="4406347" y="372717"/>
            <a:ext cx="567524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sz="2400">
                <a:solidFill>
                  <a:srgbClr val="0070C0"/>
                </a:solidFill>
              </a:rPr>
              <a:t>Dreaming of what could be. </a:t>
            </a:r>
            <a:endParaRPr lang="en-US"/>
          </a:p>
          <a:p>
            <a:pPr algn="ctr"/>
            <a:r>
              <a:rPr lang="en-US" sz="2400">
                <a:solidFill>
                  <a:srgbClr val="0070C0"/>
                </a:solidFill>
              </a:rPr>
              <a:t>How can everyone benefit from the process?</a:t>
            </a:r>
          </a:p>
        </p:txBody>
      </p:sp>
    </p:spTree>
    <p:extLst>
      <p:ext uri="{BB962C8B-B14F-4D97-AF65-F5344CB8AC3E}">
        <p14:creationId xmlns:p14="http://schemas.microsoft.com/office/powerpoint/2010/main" val="334503797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AAB75-EB78-00FA-760E-9A05E226974C}"/>
              </a:ext>
            </a:extLst>
          </p:cNvPr>
          <p:cNvSpPr txBox="1"/>
          <p:nvPr/>
        </p:nvSpPr>
        <p:spPr>
          <a:xfrm>
            <a:off x="284921" y="6331227"/>
            <a:ext cx="784528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3"/>
              </a:rPr>
              <a:t>https://www.econedlink.org/resources/scarcity-video-and-quiz/</a:t>
            </a:r>
            <a:endParaRPr lang="en-US"/>
          </a:p>
          <a:p>
            <a:endParaRPr lang="en-US"/>
          </a:p>
        </p:txBody>
      </p:sp>
      <p:sp>
        <p:nvSpPr>
          <p:cNvPr id="3" name="TextBox 2">
            <a:extLst>
              <a:ext uri="{FF2B5EF4-FFF2-40B4-BE49-F238E27FC236}">
                <a16:creationId xmlns:a16="http://schemas.microsoft.com/office/drawing/2014/main" id="{E1473BA9-1B15-8AA5-A807-91BB94651DC8}"/>
              </a:ext>
            </a:extLst>
          </p:cNvPr>
          <p:cNvSpPr txBox="1"/>
          <p:nvPr/>
        </p:nvSpPr>
        <p:spPr>
          <a:xfrm>
            <a:off x="748749" y="1394791"/>
            <a:ext cx="1069450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solidFill>
                  <a:srgbClr val="1A2E3B"/>
                </a:solidFill>
                <a:latin typeface="Helvetica Neue"/>
              </a:rPr>
              <a:t>This video teaches the concept of scarcity. The total resources of society, including natural resources, human resources, capital goods and entrepreneurship, are limited, causing scarcity to exist.</a:t>
            </a:r>
            <a:endParaRPr lang="en-US"/>
          </a:p>
        </p:txBody>
      </p:sp>
      <p:sp>
        <p:nvSpPr>
          <p:cNvPr id="5" name="TextBox 4">
            <a:extLst>
              <a:ext uri="{FF2B5EF4-FFF2-40B4-BE49-F238E27FC236}">
                <a16:creationId xmlns:a16="http://schemas.microsoft.com/office/drawing/2014/main" id="{CD0A9B62-19F9-AADA-2D90-C0423EBCF151}"/>
              </a:ext>
            </a:extLst>
          </p:cNvPr>
          <p:cNvSpPr txBox="1"/>
          <p:nvPr/>
        </p:nvSpPr>
        <p:spPr>
          <a:xfrm>
            <a:off x="549965" y="400878"/>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What is Scarcity?</a:t>
            </a:r>
            <a:endParaRPr lang="en-US"/>
          </a:p>
        </p:txBody>
      </p:sp>
      <p:pic>
        <p:nvPicPr>
          <p:cNvPr id="6" name="Online Media 5" descr="This video teaches the concept of scarcity.  The total resources of society, including natural resources, human resources, capital goods and entrepreneurship, are limited, causing scarcity to exist." title="Scarcity">
            <a:hlinkClick r:id="" action="ppaction://media"/>
            <a:extLst>
              <a:ext uri="{FF2B5EF4-FFF2-40B4-BE49-F238E27FC236}">
                <a16:creationId xmlns:a16="http://schemas.microsoft.com/office/drawing/2014/main" id="{3B6CB907-E3AC-CB57-C5C3-2C91B0000E37}"/>
              </a:ext>
            </a:extLst>
          </p:cNvPr>
          <p:cNvPicPr>
            <a:picLocks noRot="1" noChangeAspect="1"/>
          </p:cNvPicPr>
          <p:nvPr>
            <a:videoFile r:link="rId1"/>
          </p:nvPr>
        </p:nvPicPr>
        <p:blipFill>
          <a:blip r:embed="rId4"/>
          <a:stretch>
            <a:fillRect/>
          </a:stretch>
        </p:blipFill>
        <p:spPr>
          <a:xfrm>
            <a:off x="2264466" y="2136913"/>
            <a:ext cx="6884502" cy="3992217"/>
          </a:xfrm>
          <a:prstGeom prst="rect">
            <a:avLst/>
          </a:prstGeom>
        </p:spPr>
      </p:pic>
      <p:sp>
        <p:nvSpPr>
          <p:cNvPr id="7" name="TextBox 6">
            <a:extLst>
              <a:ext uri="{FF2B5EF4-FFF2-40B4-BE49-F238E27FC236}">
                <a16:creationId xmlns:a16="http://schemas.microsoft.com/office/drawing/2014/main" id="{7A1FD8FC-ABF5-9DC9-8C8E-81F13875ACB4}"/>
              </a:ext>
            </a:extLst>
          </p:cNvPr>
          <p:cNvSpPr txBox="1"/>
          <p:nvPr/>
        </p:nvSpPr>
        <p:spPr>
          <a:xfrm>
            <a:off x="6811617" y="6281531"/>
            <a:ext cx="524454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5"/>
              </a:rPr>
              <a:t>https://www.econedlink.org/resources/toys-for-me/</a:t>
            </a:r>
            <a:endParaRPr lang="en-US"/>
          </a:p>
          <a:p>
            <a:endParaRPr lang="en-US"/>
          </a:p>
        </p:txBody>
      </p:sp>
    </p:spTree>
    <p:extLst>
      <p:ext uri="{BB962C8B-B14F-4D97-AF65-F5344CB8AC3E}">
        <p14:creationId xmlns:p14="http://schemas.microsoft.com/office/powerpoint/2010/main" val="291550246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B9B6D7-873F-DD97-2FD8-E0445CD60B27}"/>
              </a:ext>
            </a:extLst>
          </p:cNvPr>
          <p:cNvSpPr txBox="1"/>
          <p:nvPr/>
        </p:nvSpPr>
        <p:spPr>
          <a:xfrm>
            <a:off x="434009" y="1842052"/>
            <a:ext cx="8474764"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t>Evan Treski is people-smart. He’s good at talking with people, even grownups. His younger sister Jessie, on the other hand, is math-smart—but not especially good at understanding people. She knows that feelings are her weakest subject. With just five days left of summer vacation, Evan and Jessie launch an all-out war to see who can sell the most lemonade before school starts. As the battleground heats up, there really is no telling who will win—and even more important, if their fight will ever end.</a:t>
            </a:r>
          </a:p>
        </p:txBody>
      </p:sp>
      <p:pic>
        <p:nvPicPr>
          <p:cNvPr id="4" name="Picture 4" descr="A book cover with a glass of lemonade&#10;&#10;Description automatically generated">
            <a:extLst>
              <a:ext uri="{FF2B5EF4-FFF2-40B4-BE49-F238E27FC236}">
                <a16:creationId xmlns:a16="http://schemas.microsoft.com/office/drawing/2014/main" id="{55479F0D-5D2D-2603-AAD5-36AB9A08B1EB}"/>
              </a:ext>
            </a:extLst>
          </p:cNvPr>
          <p:cNvPicPr>
            <a:picLocks noChangeAspect="1"/>
          </p:cNvPicPr>
          <p:nvPr/>
        </p:nvPicPr>
        <p:blipFill>
          <a:blip r:embed="rId2"/>
          <a:stretch>
            <a:fillRect/>
          </a:stretch>
        </p:blipFill>
        <p:spPr>
          <a:xfrm>
            <a:off x="8841638" y="1491077"/>
            <a:ext cx="2966830" cy="4219650"/>
          </a:xfrm>
          <a:prstGeom prst="rect">
            <a:avLst/>
          </a:prstGeom>
        </p:spPr>
      </p:pic>
      <p:pic>
        <p:nvPicPr>
          <p:cNvPr id="5" name="Picture 5" descr="A black text on a white background&#10;&#10;Description automatically generated">
            <a:extLst>
              <a:ext uri="{FF2B5EF4-FFF2-40B4-BE49-F238E27FC236}">
                <a16:creationId xmlns:a16="http://schemas.microsoft.com/office/drawing/2014/main" id="{7F5969DF-CC21-4328-3D6C-D58475E9B97A}"/>
              </a:ext>
            </a:extLst>
          </p:cNvPr>
          <p:cNvPicPr>
            <a:picLocks noChangeAspect="1"/>
          </p:cNvPicPr>
          <p:nvPr/>
        </p:nvPicPr>
        <p:blipFill>
          <a:blip r:embed="rId3"/>
          <a:stretch>
            <a:fillRect/>
          </a:stretch>
        </p:blipFill>
        <p:spPr>
          <a:xfrm>
            <a:off x="8840857" y="5921151"/>
            <a:ext cx="2743200" cy="780393"/>
          </a:xfrm>
          <a:prstGeom prst="rect">
            <a:avLst/>
          </a:prstGeom>
        </p:spPr>
      </p:pic>
      <p:pic>
        <p:nvPicPr>
          <p:cNvPr id="6" name="Picture 6" descr="A white text on a white background&#10;&#10;Description automatically generated">
            <a:extLst>
              <a:ext uri="{FF2B5EF4-FFF2-40B4-BE49-F238E27FC236}">
                <a16:creationId xmlns:a16="http://schemas.microsoft.com/office/drawing/2014/main" id="{85CDDEEB-6043-8C9F-EB8A-27B83FB95180}"/>
              </a:ext>
            </a:extLst>
          </p:cNvPr>
          <p:cNvPicPr>
            <a:picLocks noChangeAspect="1"/>
          </p:cNvPicPr>
          <p:nvPr/>
        </p:nvPicPr>
        <p:blipFill>
          <a:blip r:embed="rId4"/>
          <a:stretch>
            <a:fillRect/>
          </a:stretch>
        </p:blipFill>
        <p:spPr>
          <a:xfrm>
            <a:off x="1527313" y="3921697"/>
            <a:ext cx="6387547" cy="2592693"/>
          </a:xfrm>
          <a:prstGeom prst="rect">
            <a:avLst/>
          </a:prstGeom>
        </p:spPr>
      </p:pic>
      <p:sp>
        <p:nvSpPr>
          <p:cNvPr id="8" name="TextBox 7">
            <a:extLst>
              <a:ext uri="{FF2B5EF4-FFF2-40B4-BE49-F238E27FC236}">
                <a16:creationId xmlns:a16="http://schemas.microsoft.com/office/drawing/2014/main" id="{EBFCA4E9-EBB3-0B3A-7B5A-9C1D5D4A101B}"/>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The Lemonade War</a:t>
            </a:r>
            <a:endParaRPr lang="en-US"/>
          </a:p>
        </p:txBody>
      </p:sp>
    </p:spTree>
    <p:extLst>
      <p:ext uri="{BB962C8B-B14F-4D97-AF65-F5344CB8AC3E}">
        <p14:creationId xmlns:p14="http://schemas.microsoft.com/office/powerpoint/2010/main" val="282361562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FBA9A9-EF27-B4A8-B267-44D07728EB8B}"/>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The Lemonade War: Novel Study</a:t>
            </a:r>
            <a:endParaRPr lang="en-US"/>
          </a:p>
        </p:txBody>
      </p:sp>
      <p:pic>
        <p:nvPicPr>
          <p:cNvPr id="4" name="Picture 4" descr="A black and white graphic novel&#10;&#10;Description automatically generated">
            <a:extLst>
              <a:ext uri="{FF2B5EF4-FFF2-40B4-BE49-F238E27FC236}">
                <a16:creationId xmlns:a16="http://schemas.microsoft.com/office/drawing/2014/main" id="{894CEA90-A6F4-31DA-94CB-BE3C0F95CBB2}"/>
              </a:ext>
            </a:extLst>
          </p:cNvPr>
          <p:cNvPicPr>
            <a:picLocks noChangeAspect="1"/>
          </p:cNvPicPr>
          <p:nvPr/>
        </p:nvPicPr>
        <p:blipFill>
          <a:blip r:embed="rId2"/>
          <a:stretch>
            <a:fillRect/>
          </a:stretch>
        </p:blipFill>
        <p:spPr>
          <a:xfrm>
            <a:off x="69574" y="1345779"/>
            <a:ext cx="4366591" cy="5549640"/>
          </a:xfrm>
          <a:prstGeom prst="rect">
            <a:avLst/>
          </a:prstGeom>
        </p:spPr>
      </p:pic>
      <p:pic>
        <p:nvPicPr>
          <p:cNvPr id="5" name="Picture 5" descr="A close-up of a text structure&#10;&#10;Description automatically generated">
            <a:extLst>
              <a:ext uri="{FF2B5EF4-FFF2-40B4-BE49-F238E27FC236}">
                <a16:creationId xmlns:a16="http://schemas.microsoft.com/office/drawing/2014/main" id="{2EF51FF6-3DBF-D2D9-D136-9FE8C4E67ED8}"/>
              </a:ext>
            </a:extLst>
          </p:cNvPr>
          <p:cNvPicPr>
            <a:picLocks noChangeAspect="1"/>
          </p:cNvPicPr>
          <p:nvPr/>
        </p:nvPicPr>
        <p:blipFill>
          <a:blip r:embed="rId3"/>
          <a:stretch>
            <a:fillRect/>
          </a:stretch>
        </p:blipFill>
        <p:spPr>
          <a:xfrm>
            <a:off x="3945835" y="1440685"/>
            <a:ext cx="4300330" cy="5467496"/>
          </a:xfrm>
          <a:prstGeom prst="rect">
            <a:avLst/>
          </a:prstGeom>
        </p:spPr>
      </p:pic>
      <p:pic>
        <p:nvPicPr>
          <p:cNvPr id="7" name="Picture 7" descr="A yellow arrow pointing to the right&#10;&#10;Description automatically generated">
            <a:extLst>
              <a:ext uri="{FF2B5EF4-FFF2-40B4-BE49-F238E27FC236}">
                <a16:creationId xmlns:a16="http://schemas.microsoft.com/office/drawing/2014/main" id="{391D72FD-D4DF-FCF5-02F5-6F487A285D79}"/>
              </a:ext>
            </a:extLst>
          </p:cNvPr>
          <p:cNvPicPr>
            <a:picLocks noChangeAspect="1"/>
          </p:cNvPicPr>
          <p:nvPr/>
        </p:nvPicPr>
        <p:blipFill>
          <a:blip r:embed="rId4"/>
          <a:stretch>
            <a:fillRect/>
          </a:stretch>
        </p:blipFill>
        <p:spPr>
          <a:xfrm>
            <a:off x="732183" y="3805610"/>
            <a:ext cx="1517374" cy="861889"/>
          </a:xfrm>
          <a:prstGeom prst="rect">
            <a:avLst/>
          </a:prstGeom>
        </p:spPr>
      </p:pic>
      <p:pic>
        <p:nvPicPr>
          <p:cNvPr id="8" name="Picture 7" descr="A yellow arrow pointing to the right&#10;&#10;Description automatically generated">
            <a:extLst>
              <a:ext uri="{FF2B5EF4-FFF2-40B4-BE49-F238E27FC236}">
                <a16:creationId xmlns:a16="http://schemas.microsoft.com/office/drawing/2014/main" id="{029E41DB-AEFB-058F-9D6D-10F715B197A4}"/>
              </a:ext>
            </a:extLst>
          </p:cNvPr>
          <p:cNvPicPr>
            <a:picLocks noChangeAspect="1"/>
          </p:cNvPicPr>
          <p:nvPr/>
        </p:nvPicPr>
        <p:blipFill>
          <a:blip r:embed="rId4"/>
          <a:stretch>
            <a:fillRect/>
          </a:stretch>
        </p:blipFill>
        <p:spPr>
          <a:xfrm rot="5400000">
            <a:off x="5395292" y="2397566"/>
            <a:ext cx="1517374" cy="861889"/>
          </a:xfrm>
          <a:prstGeom prst="rect">
            <a:avLst/>
          </a:prstGeom>
        </p:spPr>
      </p:pic>
      <p:pic>
        <p:nvPicPr>
          <p:cNvPr id="10" name="Picture 10" descr="A close-up of a book&#10;&#10;Description automatically generated">
            <a:extLst>
              <a:ext uri="{FF2B5EF4-FFF2-40B4-BE49-F238E27FC236}">
                <a16:creationId xmlns:a16="http://schemas.microsoft.com/office/drawing/2014/main" id="{EC160961-4ACA-EA11-4AE5-6D2135E711E1}"/>
              </a:ext>
            </a:extLst>
          </p:cNvPr>
          <p:cNvPicPr>
            <a:picLocks noChangeAspect="1"/>
          </p:cNvPicPr>
          <p:nvPr/>
        </p:nvPicPr>
        <p:blipFill>
          <a:blip r:embed="rId5"/>
          <a:stretch>
            <a:fillRect/>
          </a:stretch>
        </p:blipFill>
        <p:spPr>
          <a:xfrm>
            <a:off x="7987747" y="1346296"/>
            <a:ext cx="4441133" cy="5565167"/>
          </a:xfrm>
          <a:prstGeom prst="rect">
            <a:avLst/>
          </a:prstGeom>
        </p:spPr>
      </p:pic>
      <p:pic>
        <p:nvPicPr>
          <p:cNvPr id="11" name="Picture 11" descr="A yellow arrow pointing to the right&#10;&#10;Description automatically generated">
            <a:extLst>
              <a:ext uri="{FF2B5EF4-FFF2-40B4-BE49-F238E27FC236}">
                <a16:creationId xmlns:a16="http://schemas.microsoft.com/office/drawing/2014/main" id="{5D353D34-8B47-35EE-8E01-B0025F2B7DA8}"/>
              </a:ext>
            </a:extLst>
          </p:cNvPr>
          <p:cNvPicPr>
            <a:picLocks noChangeAspect="1"/>
          </p:cNvPicPr>
          <p:nvPr/>
        </p:nvPicPr>
        <p:blipFill>
          <a:blip r:embed="rId4"/>
          <a:stretch>
            <a:fillRect/>
          </a:stretch>
        </p:blipFill>
        <p:spPr>
          <a:xfrm>
            <a:off x="8733183" y="3805610"/>
            <a:ext cx="1550505" cy="886737"/>
          </a:xfrm>
          <a:prstGeom prst="rect">
            <a:avLst/>
          </a:prstGeom>
        </p:spPr>
      </p:pic>
    </p:spTree>
    <p:extLst>
      <p:ext uri="{BB962C8B-B14F-4D97-AF65-F5344CB8AC3E}">
        <p14:creationId xmlns:p14="http://schemas.microsoft.com/office/powerpoint/2010/main" val="26989086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Professional Development Opportunities</a:t>
            </a:r>
          </a:p>
        </p:txBody>
      </p:sp>
      <p:sp>
        <p:nvSpPr>
          <p:cNvPr id="185" name="Content Placeholder 2"/>
          <p:cNvSpPr txBox="1"/>
          <p:nvPr/>
        </p:nvSpPr>
        <p:spPr>
          <a:xfrm>
            <a:off x="948658" y="1577154"/>
            <a:ext cx="10424161" cy="46166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p>
            <a:r>
              <a:rPr sz="2000"/>
              <a:t>To earn professional development credit for CEE webinars found on </a:t>
            </a:r>
            <a:r>
              <a:rPr sz="2000" err="1"/>
              <a:t>EconEdLink</a:t>
            </a:r>
            <a:r>
              <a:rPr sz="2000"/>
              <a:t>, you must:</a:t>
            </a:r>
            <a:endParaRPr lang="en-US" sz="2000"/>
          </a:p>
          <a:p>
            <a:endParaRPr sz="2000"/>
          </a:p>
          <a:p>
            <a:pPr marL="285750" indent="-285750">
              <a:buSzPct val="100000"/>
              <a:buFont typeface="Arial"/>
              <a:buChar char="•"/>
            </a:pPr>
            <a:r>
              <a:rPr sz="2000"/>
              <a:t>Watch a minimum of 45-minutes and you will automatically receive a professional development </a:t>
            </a:r>
            <a:r>
              <a:rPr sz="2000" b="1">
                <a:solidFill>
                  <a:srgbClr val="7A9900"/>
                </a:solidFill>
              </a:rPr>
              <a:t>certificate </a:t>
            </a:r>
            <a:r>
              <a:rPr sz="2000"/>
              <a:t>via e-mail within 24 hours.</a:t>
            </a:r>
            <a:r>
              <a:rPr lang="en-US" sz="2000"/>
              <a:t> </a:t>
            </a:r>
          </a:p>
          <a:p>
            <a:pPr marL="285750" indent="-285750">
              <a:buSzPct val="100000"/>
              <a:buFont typeface="Arial"/>
              <a:buChar char="•"/>
            </a:pPr>
            <a:r>
              <a:rPr sz="2000"/>
              <a:t>Attendees can learn how much credit they will earn per workshop.</a:t>
            </a:r>
            <a:r>
              <a:rPr lang="en-US" sz="2000"/>
              <a:t> </a:t>
            </a:r>
            <a:endParaRPr sz="2000"/>
          </a:p>
          <a:p>
            <a:endParaRPr sz="2000"/>
          </a:p>
          <a:p>
            <a:pPr>
              <a:defRPr b="1" u="sng"/>
            </a:pPr>
            <a:r>
              <a:rPr sz="2000"/>
              <a:t>Accessing resources: </a:t>
            </a:r>
          </a:p>
          <a:p>
            <a:endParaRPr sz="2000"/>
          </a:p>
          <a:p>
            <a:pPr marL="285750" indent="-285750">
              <a:buSzPct val="100000"/>
              <a:buFont typeface="Helvetica"/>
              <a:buChar char="•"/>
            </a:pPr>
            <a:r>
              <a:rPr sz="2000"/>
              <a:t>You can now easily download presentations, lesson plan materials, and activities for each webinar from </a:t>
            </a:r>
            <a:r>
              <a:rPr sz="2000" b="1" i="1" u="sng">
                <a:solidFill>
                  <a:srgbClr val="0563C1"/>
                </a:solidFill>
                <a:uFill>
                  <a:solidFill>
                    <a:srgbClr val="0563C1"/>
                  </a:solidFill>
                </a:uFill>
                <a:hlinkClick r:id="rId2"/>
              </a:rPr>
              <a:t>EconEdLink.org/professional-development/</a:t>
            </a:r>
            <a:endParaRPr sz="2000" b="1" i="1">
              <a:solidFill>
                <a:srgbClr val="005CB8"/>
              </a:solidFill>
            </a:endParaRPr>
          </a:p>
          <a:p>
            <a:pPr marL="285750" indent="-285750">
              <a:buSzPct val="100000"/>
              <a:buFont typeface="Helvetica"/>
              <a:buChar char="•"/>
              <a:defRPr sz="1600" b="1" i="1" u="sng">
                <a:solidFill>
                  <a:srgbClr val="005CB8"/>
                </a:solidFill>
              </a:defRPr>
            </a:pPr>
            <a:endParaRPr sz="2000" b="1" i="1">
              <a:solidFill>
                <a:srgbClr val="005CB8"/>
              </a:solidFill>
            </a:endParaRPr>
          </a:p>
          <a:p>
            <a:pPr>
              <a:defRPr sz="1600" b="1" u="sng"/>
            </a:pPr>
            <a:r>
              <a:rPr sz="2000"/>
              <a:t>Local resources:</a:t>
            </a:r>
            <a:r>
              <a:rPr sz="2000" b="0" u="none"/>
              <a:t> </a:t>
            </a:r>
          </a:p>
          <a:p>
            <a:pPr>
              <a:defRPr sz="1600"/>
            </a:pPr>
            <a:endParaRPr sz="2000" b="0" u="none"/>
          </a:p>
          <a:p>
            <a:pPr marL="285750" indent="-285750">
              <a:buSzPct val="100000"/>
              <a:buFont typeface="Helvetica"/>
              <a:buChar char="•"/>
              <a:defRPr sz="1600"/>
            </a:pPr>
            <a:r>
              <a:rPr sz="2000"/>
              <a:t>Insert your local professional development opportunities (if applicable)</a:t>
            </a:r>
            <a:endParaRPr sz="2000" b="1" i="1">
              <a:solidFill>
                <a:srgbClr val="005CB8"/>
              </a:solidFill>
            </a:endParaRPr>
          </a:p>
          <a:p>
            <a:pPr>
              <a:defRPr sz="1600" b="1" i="1">
                <a:solidFill>
                  <a:srgbClr val="005CB8"/>
                </a:solidFill>
              </a:defRPr>
            </a:pPr>
            <a:endParaRPr sz="1400" b="1" i="1">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8FB59C-D7CE-2FAA-0CA6-6FEE2E4E5006}"/>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Curious George</a:t>
            </a:r>
            <a:endParaRPr lang="en-US"/>
          </a:p>
        </p:txBody>
      </p:sp>
      <p:pic>
        <p:nvPicPr>
          <p:cNvPr id="5" name="Picture 5" descr="Cartoon of a monkey at a lemonade stand&#10;&#10;Description automatically generated">
            <a:extLst>
              <a:ext uri="{FF2B5EF4-FFF2-40B4-BE49-F238E27FC236}">
                <a16:creationId xmlns:a16="http://schemas.microsoft.com/office/drawing/2014/main" id="{159B50C6-3A52-C53E-ED34-9DAAB177CCB4}"/>
              </a:ext>
            </a:extLst>
          </p:cNvPr>
          <p:cNvPicPr>
            <a:picLocks noChangeAspect="1"/>
          </p:cNvPicPr>
          <p:nvPr/>
        </p:nvPicPr>
        <p:blipFill>
          <a:blip r:embed="rId2"/>
          <a:stretch>
            <a:fillRect/>
          </a:stretch>
        </p:blipFill>
        <p:spPr>
          <a:xfrm>
            <a:off x="8544871" y="1488807"/>
            <a:ext cx="3124200" cy="4404691"/>
          </a:xfrm>
          <a:prstGeom prst="rect">
            <a:avLst/>
          </a:prstGeom>
        </p:spPr>
      </p:pic>
      <p:pic>
        <p:nvPicPr>
          <p:cNvPr id="6" name="Picture 6" descr="A close-up of a text&#10;&#10;Description automatically generated">
            <a:extLst>
              <a:ext uri="{FF2B5EF4-FFF2-40B4-BE49-F238E27FC236}">
                <a16:creationId xmlns:a16="http://schemas.microsoft.com/office/drawing/2014/main" id="{E818847F-67EA-7158-CC9F-CD1A0BF61FE4}"/>
              </a:ext>
            </a:extLst>
          </p:cNvPr>
          <p:cNvPicPr>
            <a:picLocks noChangeAspect="1"/>
          </p:cNvPicPr>
          <p:nvPr/>
        </p:nvPicPr>
        <p:blipFill>
          <a:blip r:embed="rId3"/>
          <a:stretch>
            <a:fillRect/>
          </a:stretch>
        </p:blipFill>
        <p:spPr>
          <a:xfrm>
            <a:off x="8749748" y="5883409"/>
            <a:ext cx="2743200" cy="855878"/>
          </a:xfrm>
          <a:prstGeom prst="rect">
            <a:avLst/>
          </a:prstGeom>
        </p:spPr>
      </p:pic>
      <p:pic>
        <p:nvPicPr>
          <p:cNvPr id="7" name="Picture 7" descr="A black and white football ball&#10;&#10;Description automatically generated">
            <a:extLst>
              <a:ext uri="{FF2B5EF4-FFF2-40B4-BE49-F238E27FC236}">
                <a16:creationId xmlns:a16="http://schemas.microsoft.com/office/drawing/2014/main" id="{31AD1B60-5A35-FA79-2AB2-EAD6DBC09102}"/>
              </a:ext>
            </a:extLst>
          </p:cNvPr>
          <p:cNvPicPr>
            <a:picLocks noChangeAspect="1"/>
          </p:cNvPicPr>
          <p:nvPr/>
        </p:nvPicPr>
        <p:blipFill>
          <a:blip r:embed="rId4"/>
          <a:stretch>
            <a:fillRect/>
          </a:stretch>
        </p:blipFill>
        <p:spPr>
          <a:xfrm>
            <a:off x="3547643" y="4434693"/>
            <a:ext cx="2047461" cy="2038811"/>
          </a:xfrm>
          <a:prstGeom prst="rect">
            <a:avLst/>
          </a:prstGeom>
        </p:spPr>
      </p:pic>
      <p:pic>
        <p:nvPicPr>
          <p:cNvPr id="8" name="Picture 8" descr="A close up of text&#10;&#10;Description automatically generated">
            <a:extLst>
              <a:ext uri="{FF2B5EF4-FFF2-40B4-BE49-F238E27FC236}">
                <a16:creationId xmlns:a16="http://schemas.microsoft.com/office/drawing/2014/main" id="{0ECC3556-9143-AD56-87B3-00A88738BDB5}"/>
              </a:ext>
            </a:extLst>
          </p:cNvPr>
          <p:cNvPicPr>
            <a:picLocks noChangeAspect="1"/>
          </p:cNvPicPr>
          <p:nvPr/>
        </p:nvPicPr>
        <p:blipFill>
          <a:blip r:embed="rId5"/>
          <a:stretch>
            <a:fillRect/>
          </a:stretch>
        </p:blipFill>
        <p:spPr>
          <a:xfrm>
            <a:off x="516835" y="1713797"/>
            <a:ext cx="7886699" cy="2569013"/>
          </a:xfrm>
          <a:prstGeom prst="rect">
            <a:avLst/>
          </a:prstGeom>
        </p:spPr>
      </p:pic>
    </p:spTree>
    <p:extLst>
      <p:ext uri="{BB962C8B-B14F-4D97-AF65-F5344CB8AC3E}">
        <p14:creationId xmlns:p14="http://schemas.microsoft.com/office/powerpoint/2010/main" val="217720981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F85E9-F274-4D8E-1294-9AFDACB4A72B}"/>
              </a:ext>
            </a:extLst>
          </p:cNvPr>
          <p:cNvSpPr txBox="1"/>
          <p:nvPr/>
        </p:nvSpPr>
        <p:spPr>
          <a:xfrm>
            <a:off x="9023230" y="6449683"/>
            <a:ext cx="635191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3"/>
              </a:rPr>
              <a:t>https://youtu.be/lfHfDD2p55w</a:t>
            </a:r>
            <a:endParaRPr lang="en-US"/>
          </a:p>
          <a:p>
            <a:endParaRPr lang="en-US"/>
          </a:p>
        </p:txBody>
      </p:sp>
      <p:pic>
        <p:nvPicPr>
          <p:cNvPr id="3" name="Online Media 2" title="Curious George 🐵Lemonade Stand 🐵 Kids Cartoon 🐵 Kids Movies | Videos For Kids">
            <a:hlinkClick r:id="" action="ppaction://media"/>
            <a:extLst>
              <a:ext uri="{FF2B5EF4-FFF2-40B4-BE49-F238E27FC236}">
                <a16:creationId xmlns:a16="http://schemas.microsoft.com/office/drawing/2014/main" id="{4420742F-9FA1-E5D3-E67E-2DBD9E1B00B3}"/>
              </a:ext>
            </a:extLst>
          </p:cNvPr>
          <p:cNvPicPr>
            <a:picLocks noRot="1" noChangeAspect="1"/>
          </p:cNvPicPr>
          <p:nvPr>
            <a:videoFile r:link="rId1"/>
          </p:nvPr>
        </p:nvPicPr>
        <p:blipFill>
          <a:blip r:embed="rId4"/>
          <a:stretch>
            <a:fillRect/>
          </a:stretch>
        </p:blipFill>
        <p:spPr>
          <a:xfrm>
            <a:off x="2194944" y="1417488"/>
            <a:ext cx="7845245" cy="4986306"/>
          </a:xfrm>
          <a:prstGeom prst="rect">
            <a:avLst/>
          </a:prstGeom>
        </p:spPr>
      </p:pic>
      <p:sp>
        <p:nvSpPr>
          <p:cNvPr id="5" name="TextBox 4">
            <a:extLst>
              <a:ext uri="{FF2B5EF4-FFF2-40B4-BE49-F238E27FC236}">
                <a16:creationId xmlns:a16="http://schemas.microsoft.com/office/drawing/2014/main" id="{A77B7075-6771-88B0-3A72-2695581143C3}"/>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Curious George</a:t>
            </a:r>
            <a:endParaRPr lang="en-US"/>
          </a:p>
        </p:txBody>
      </p:sp>
    </p:spTree>
    <p:extLst>
      <p:ext uri="{BB962C8B-B14F-4D97-AF65-F5344CB8AC3E}">
        <p14:creationId xmlns:p14="http://schemas.microsoft.com/office/powerpoint/2010/main" val="39776352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artoon a cartoon&#10;&#10;Description automatically generated">
            <a:extLst>
              <a:ext uri="{FF2B5EF4-FFF2-40B4-BE49-F238E27FC236}">
                <a16:creationId xmlns:a16="http://schemas.microsoft.com/office/drawing/2014/main" id="{30918E7E-D0D8-C4FA-BD43-B87F65542002}"/>
              </a:ext>
            </a:extLst>
          </p:cNvPr>
          <p:cNvPicPr>
            <a:picLocks noChangeAspect="1"/>
          </p:cNvPicPr>
          <p:nvPr/>
        </p:nvPicPr>
        <p:blipFill>
          <a:blip r:embed="rId2"/>
          <a:stretch>
            <a:fillRect/>
          </a:stretch>
        </p:blipFill>
        <p:spPr>
          <a:xfrm>
            <a:off x="301487" y="1565272"/>
            <a:ext cx="4416286" cy="3412716"/>
          </a:xfrm>
          <a:prstGeom prst="rect">
            <a:avLst/>
          </a:prstGeom>
        </p:spPr>
      </p:pic>
      <p:pic>
        <p:nvPicPr>
          <p:cNvPr id="4" name="Picture 4" descr="A cartoon of a monkey holding a pill&#10;&#10;Description automatically generated">
            <a:extLst>
              <a:ext uri="{FF2B5EF4-FFF2-40B4-BE49-F238E27FC236}">
                <a16:creationId xmlns:a16="http://schemas.microsoft.com/office/drawing/2014/main" id="{644D54C6-3D7B-22C0-FACF-1D260B7BB806}"/>
              </a:ext>
            </a:extLst>
          </p:cNvPr>
          <p:cNvPicPr>
            <a:picLocks noChangeAspect="1"/>
          </p:cNvPicPr>
          <p:nvPr/>
        </p:nvPicPr>
        <p:blipFill>
          <a:blip r:embed="rId3"/>
          <a:stretch>
            <a:fillRect/>
          </a:stretch>
        </p:blipFill>
        <p:spPr>
          <a:xfrm>
            <a:off x="7523922" y="1522152"/>
            <a:ext cx="4300330" cy="3457544"/>
          </a:xfrm>
          <a:prstGeom prst="rect">
            <a:avLst/>
          </a:prstGeom>
        </p:spPr>
      </p:pic>
      <p:pic>
        <p:nvPicPr>
          <p:cNvPr id="2" name="Picture 2" descr="Cartoon&#10;&#10;Description automatically generated">
            <a:extLst>
              <a:ext uri="{FF2B5EF4-FFF2-40B4-BE49-F238E27FC236}">
                <a16:creationId xmlns:a16="http://schemas.microsoft.com/office/drawing/2014/main" id="{FAF91982-7E59-FC39-E48C-2DC0945397F8}"/>
              </a:ext>
            </a:extLst>
          </p:cNvPr>
          <p:cNvPicPr>
            <a:picLocks noChangeAspect="1"/>
          </p:cNvPicPr>
          <p:nvPr/>
        </p:nvPicPr>
        <p:blipFill>
          <a:blip r:embed="rId4"/>
          <a:stretch>
            <a:fillRect/>
          </a:stretch>
        </p:blipFill>
        <p:spPr>
          <a:xfrm>
            <a:off x="3920988" y="3250555"/>
            <a:ext cx="3919330" cy="3429739"/>
          </a:xfrm>
          <a:prstGeom prst="rect">
            <a:avLst/>
          </a:prstGeom>
        </p:spPr>
      </p:pic>
      <p:sp>
        <p:nvSpPr>
          <p:cNvPr id="6" name="TextBox 5">
            <a:extLst>
              <a:ext uri="{FF2B5EF4-FFF2-40B4-BE49-F238E27FC236}">
                <a16:creationId xmlns:a16="http://schemas.microsoft.com/office/drawing/2014/main" id="{02B44D1F-DD4A-0C01-E64E-A2C09F6BABA8}"/>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Using Pictures to incorporate ideas</a:t>
            </a:r>
          </a:p>
        </p:txBody>
      </p:sp>
      <p:sp>
        <p:nvSpPr>
          <p:cNvPr id="7" name="TextBox 6">
            <a:extLst>
              <a:ext uri="{FF2B5EF4-FFF2-40B4-BE49-F238E27FC236}">
                <a16:creationId xmlns:a16="http://schemas.microsoft.com/office/drawing/2014/main" id="{23E6AF99-2006-BF95-C97B-DF1293DBBF8F}"/>
              </a:ext>
            </a:extLst>
          </p:cNvPr>
          <p:cNvSpPr txBox="1"/>
          <p:nvPr/>
        </p:nvSpPr>
        <p:spPr>
          <a:xfrm>
            <a:off x="107673" y="5176630"/>
            <a:ext cx="3811656"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t>What can we learn from the mistakes that George made?</a:t>
            </a:r>
            <a:endParaRPr kumimoji="0" lang="en-US" sz="2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3206073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4FE1F-23D1-A846-DCD2-745FFCD3B0F3}"/>
              </a:ext>
            </a:extLst>
          </p:cNvPr>
          <p:cNvSpPr txBox="1"/>
          <p:nvPr/>
        </p:nvSpPr>
        <p:spPr>
          <a:xfrm>
            <a:off x="253042" y="6291533"/>
            <a:ext cx="950055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2"/>
              </a:rPr>
              <a:t>https://www.econedlink.org/resources/lemon-squeeze-the-lemonade-stand/</a:t>
            </a:r>
            <a:endParaRPr lang="en-US"/>
          </a:p>
          <a:p>
            <a:endParaRPr lang="en-US"/>
          </a:p>
        </p:txBody>
      </p:sp>
      <p:sp>
        <p:nvSpPr>
          <p:cNvPr id="3" name="TextBox 2">
            <a:extLst>
              <a:ext uri="{FF2B5EF4-FFF2-40B4-BE49-F238E27FC236}">
                <a16:creationId xmlns:a16="http://schemas.microsoft.com/office/drawing/2014/main" id="{30597E07-8A93-4C88-D4B6-931B951315F4}"/>
              </a:ext>
            </a:extLst>
          </p:cNvPr>
          <p:cNvSpPr txBox="1"/>
          <p:nvPr/>
        </p:nvSpPr>
        <p:spPr>
          <a:xfrm>
            <a:off x="741872" y="1503872"/>
            <a:ext cx="8609161"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000">
                <a:solidFill>
                  <a:srgbClr val="474747"/>
                </a:solidFill>
                <a:latin typeface="Arial"/>
              </a:rPr>
              <a:t>Everyone has at one time or another opened a lemonade or Kool-Aid Stand. What a great place to begin an economics lesson. Students can taste test three brands of lemonade and compare prices with taste – is the most expensive the best? Using a reader’s theater students will construct a supply and demand schedule and can create a bar or line graph to demonstrate market interaction between buyers and sellers.</a:t>
            </a:r>
            <a:endParaRPr lang="en-US" sz="2000">
              <a:latin typeface="Arial"/>
            </a:endParaRPr>
          </a:p>
        </p:txBody>
      </p:sp>
      <p:pic>
        <p:nvPicPr>
          <p:cNvPr id="4" name="Picture 4" descr="A lemons on a branch&#10;&#10;Description automatically generated">
            <a:extLst>
              <a:ext uri="{FF2B5EF4-FFF2-40B4-BE49-F238E27FC236}">
                <a16:creationId xmlns:a16="http://schemas.microsoft.com/office/drawing/2014/main" id="{C13BF824-35B4-E194-E5F0-D82704454CF1}"/>
              </a:ext>
            </a:extLst>
          </p:cNvPr>
          <p:cNvPicPr>
            <a:picLocks noChangeAspect="1"/>
          </p:cNvPicPr>
          <p:nvPr/>
        </p:nvPicPr>
        <p:blipFill>
          <a:blip r:embed="rId3"/>
          <a:stretch>
            <a:fillRect/>
          </a:stretch>
        </p:blipFill>
        <p:spPr>
          <a:xfrm rot="180000">
            <a:off x="7815532" y="3345422"/>
            <a:ext cx="4094671" cy="2956362"/>
          </a:xfrm>
          <a:prstGeom prst="rect">
            <a:avLst/>
          </a:prstGeom>
        </p:spPr>
      </p:pic>
      <p:sp>
        <p:nvSpPr>
          <p:cNvPr id="5" name="TextBox 4">
            <a:extLst>
              <a:ext uri="{FF2B5EF4-FFF2-40B4-BE49-F238E27FC236}">
                <a16:creationId xmlns:a16="http://schemas.microsoft.com/office/drawing/2014/main" id="{1139F253-D3CA-D1CC-69D6-FCD7524CD945}"/>
              </a:ext>
            </a:extLst>
          </p:cNvPr>
          <p:cNvSpPr txBox="1"/>
          <p:nvPr/>
        </p:nvSpPr>
        <p:spPr>
          <a:xfrm>
            <a:off x="4724400" y="3200400"/>
            <a:ext cx="27432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a:solidFill>
                  <a:srgbClr val="FFFFFF"/>
                </a:solidFill>
                <a:latin typeface="effra"/>
              </a:rPr>
              <a:t>Lemon Squeeze – The Lemonade Stand</a:t>
            </a:r>
            <a:endParaRPr lang="en-US" b="0" i="0">
              <a:solidFill>
                <a:srgbClr val="FFFFFF"/>
              </a:solidFill>
              <a:latin typeface="effra"/>
            </a:endParaRPr>
          </a:p>
        </p:txBody>
      </p:sp>
      <p:sp>
        <p:nvSpPr>
          <p:cNvPr id="7" name="TextBox 6">
            <a:extLst>
              <a:ext uri="{FF2B5EF4-FFF2-40B4-BE49-F238E27FC236}">
                <a16:creationId xmlns:a16="http://schemas.microsoft.com/office/drawing/2014/main" id="{DFAAC782-5103-1B34-E86B-004DEB6B4625}"/>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Lemon Squeeze: The Lemonade Stand</a:t>
            </a:r>
            <a:endParaRPr lang="en-US"/>
          </a:p>
        </p:txBody>
      </p:sp>
      <p:pic>
        <p:nvPicPr>
          <p:cNvPr id="8" name="Picture 8" descr="A recipe of lemonade&#10;&#10;Description automatically generated">
            <a:extLst>
              <a:ext uri="{FF2B5EF4-FFF2-40B4-BE49-F238E27FC236}">
                <a16:creationId xmlns:a16="http://schemas.microsoft.com/office/drawing/2014/main" id="{2FD836E2-06E0-F7F9-206F-61A0A6EFC15A}"/>
              </a:ext>
            </a:extLst>
          </p:cNvPr>
          <p:cNvPicPr>
            <a:picLocks noChangeAspect="1"/>
          </p:cNvPicPr>
          <p:nvPr/>
        </p:nvPicPr>
        <p:blipFill>
          <a:blip r:embed="rId4"/>
          <a:stretch>
            <a:fillRect/>
          </a:stretch>
        </p:blipFill>
        <p:spPr>
          <a:xfrm>
            <a:off x="2812211" y="3429076"/>
            <a:ext cx="4123426" cy="2875320"/>
          </a:xfrm>
          <a:prstGeom prst="rect">
            <a:avLst/>
          </a:prstGeom>
        </p:spPr>
      </p:pic>
    </p:spTree>
    <p:extLst>
      <p:ext uri="{BB962C8B-B14F-4D97-AF65-F5344CB8AC3E}">
        <p14:creationId xmlns:p14="http://schemas.microsoft.com/office/powerpoint/2010/main" val="22023220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79F277-8295-BD99-F849-6E2FB1BE6021}"/>
              </a:ext>
            </a:extLst>
          </p:cNvPr>
          <p:cNvSpPr txBox="1"/>
          <p:nvPr/>
        </p:nvSpPr>
        <p:spPr>
          <a:xfrm>
            <a:off x="193813" y="5817705"/>
            <a:ext cx="11514483"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a:ea typeface="+mn-lt"/>
                <a:cs typeface="+mn-lt"/>
                <a:hlinkClick r:id="rId2"/>
              </a:rPr>
              <a:t>https://www.google.com/search?q=how+is+lemonade+made+in+factories&amp;oq=how+is+lemaonade+made%3F&amp;aqs=chrome.2.69i57j0i13i512j0i13i395i512j0i13i30i395l2j0i22i30i395l5.6676j1j4&amp;sourceid=chrome&amp;ie=UTF-8#fpstate=ive&amp;vld=cid:d2401b95,vid:1soAZM5gUPc</a:t>
            </a:r>
            <a:endParaRPr lang="en-US"/>
          </a:p>
          <a:p>
            <a:endParaRPr lang="en-US"/>
          </a:p>
          <a:p>
            <a:endParaRPr lang="en-US"/>
          </a:p>
        </p:txBody>
      </p:sp>
      <p:sp>
        <p:nvSpPr>
          <p:cNvPr id="6" name="TextBox 5">
            <a:extLst>
              <a:ext uri="{FF2B5EF4-FFF2-40B4-BE49-F238E27FC236}">
                <a16:creationId xmlns:a16="http://schemas.microsoft.com/office/drawing/2014/main" id="{3841B2E0-DA94-DA29-D77C-0D209E855146}"/>
              </a:ext>
            </a:extLst>
          </p:cNvPr>
          <p:cNvSpPr txBox="1"/>
          <p:nvPr/>
        </p:nvSpPr>
        <p:spPr>
          <a:xfrm>
            <a:off x="2479813" y="1328530"/>
            <a:ext cx="695076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3"/>
              </a:rPr>
              <a:t>https://www.econedlink.org/resources/curious-george-economics/</a:t>
            </a:r>
            <a:endParaRPr lang="en-US"/>
          </a:p>
          <a:p>
            <a:endParaRPr lang="en-US"/>
          </a:p>
        </p:txBody>
      </p:sp>
      <p:sp>
        <p:nvSpPr>
          <p:cNvPr id="9" name="TextBox 8">
            <a:extLst>
              <a:ext uri="{FF2B5EF4-FFF2-40B4-BE49-F238E27FC236}">
                <a16:creationId xmlns:a16="http://schemas.microsoft.com/office/drawing/2014/main" id="{40C7B80E-E884-A3E2-48C7-25F5C14A3CED}"/>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How is it Made?</a:t>
            </a:r>
          </a:p>
        </p:txBody>
      </p:sp>
      <p:pic>
        <p:nvPicPr>
          <p:cNvPr id="10" name="Picture 10" descr="A conveyor belt with many lemons&#10;&#10;Description automatically generated">
            <a:extLst>
              <a:ext uri="{FF2B5EF4-FFF2-40B4-BE49-F238E27FC236}">
                <a16:creationId xmlns:a16="http://schemas.microsoft.com/office/drawing/2014/main" id="{93AC2964-07D3-F515-F6AD-34070FAF4BA8}"/>
              </a:ext>
            </a:extLst>
          </p:cNvPr>
          <p:cNvPicPr>
            <a:picLocks noChangeAspect="1"/>
          </p:cNvPicPr>
          <p:nvPr/>
        </p:nvPicPr>
        <p:blipFill>
          <a:blip r:embed="rId4"/>
          <a:stretch>
            <a:fillRect/>
          </a:stretch>
        </p:blipFill>
        <p:spPr>
          <a:xfrm>
            <a:off x="2272747" y="1907186"/>
            <a:ext cx="6867938" cy="3838756"/>
          </a:xfrm>
          <a:prstGeom prst="rect">
            <a:avLst/>
          </a:prstGeom>
        </p:spPr>
      </p:pic>
    </p:spTree>
    <p:extLst>
      <p:ext uri="{BB962C8B-B14F-4D97-AF65-F5344CB8AC3E}">
        <p14:creationId xmlns:p14="http://schemas.microsoft.com/office/powerpoint/2010/main" val="223257841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82757B-D395-74FB-A8A0-C759A00FE1DF}"/>
              </a:ext>
            </a:extLst>
          </p:cNvPr>
          <p:cNvSpPr txBox="1"/>
          <p:nvPr/>
        </p:nvSpPr>
        <p:spPr>
          <a:xfrm>
            <a:off x="400879" y="1394791"/>
            <a:ext cx="11390242" cy="9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000"/>
              <a:t>Podcast: </a:t>
            </a:r>
            <a:r>
              <a:rPr lang="en-US" sz="4000">
                <a:hlinkClick r:id="rId2"/>
              </a:rPr>
              <a:t>https://spencerauthor.com/daymond-john/</a:t>
            </a:r>
            <a:endParaRPr lang="en-US" sz="4000"/>
          </a:p>
          <a:p>
            <a:endParaRPr lang="en-US"/>
          </a:p>
        </p:txBody>
      </p:sp>
      <p:pic>
        <p:nvPicPr>
          <p:cNvPr id="3" name="Picture 3" descr="A person in a suit and tie&#10;&#10;Description automatically generated">
            <a:extLst>
              <a:ext uri="{FF2B5EF4-FFF2-40B4-BE49-F238E27FC236}">
                <a16:creationId xmlns:a16="http://schemas.microsoft.com/office/drawing/2014/main" id="{95635E1D-EA74-2CA4-5BA5-8E04F206F26D}"/>
              </a:ext>
            </a:extLst>
          </p:cNvPr>
          <p:cNvPicPr>
            <a:picLocks noChangeAspect="1"/>
          </p:cNvPicPr>
          <p:nvPr/>
        </p:nvPicPr>
        <p:blipFill>
          <a:blip r:embed="rId3"/>
          <a:stretch>
            <a:fillRect/>
          </a:stretch>
        </p:blipFill>
        <p:spPr>
          <a:xfrm>
            <a:off x="1311965" y="3973080"/>
            <a:ext cx="5791200" cy="2448515"/>
          </a:xfrm>
          <a:prstGeom prst="rect">
            <a:avLst/>
          </a:prstGeom>
        </p:spPr>
      </p:pic>
      <p:pic>
        <p:nvPicPr>
          <p:cNvPr id="4" name="Picture 4" descr="A person looking up to the side&#10;&#10;Description automatically generated">
            <a:extLst>
              <a:ext uri="{FF2B5EF4-FFF2-40B4-BE49-F238E27FC236}">
                <a16:creationId xmlns:a16="http://schemas.microsoft.com/office/drawing/2014/main" id="{E0360468-BCEA-D02E-A246-A90C710FA406}"/>
              </a:ext>
            </a:extLst>
          </p:cNvPr>
          <p:cNvPicPr>
            <a:picLocks noChangeAspect="1"/>
          </p:cNvPicPr>
          <p:nvPr/>
        </p:nvPicPr>
        <p:blipFill>
          <a:blip r:embed="rId4"/>
          <a:stretch>
            <a:fillRect/>
          </a:stretch>
        </p:blipFill>
        <p:spPr>
          <a:xfrm>
            <a:off x="8269356" y="2521226"/>
            <a:ext cx="3521765" cy="3521765"/>
          </a:xfrm>
          <a:prstGeom prst="rect">
            <a:avLst/>
          </a:prstGeom>
        </p:spPr>
      </p:pic>
      <p:sp>
        <p:nvSpPr>
          <p:cNvPr id="5" name="TextBox 4">
            <a:extLst>
              <a:ext uri="{FF2B5EF4-FFF2-40B4-BE49-F238E27FC236}">
                <a16:creationId xmlns:a16="http://schemas.microsoft.com/office/drawing/2014/main" id="{EF70D6C0-ECB6-35E4-E43A-EACC5BB00355}"/>
              </a:ext>
            </a:extLst>
          </p:cNvPr>
          <p:cNvSpPr txBox="1"/>
          <p:nvPr/>
        </p:nvSpPr>
        <p:spPr>
          <a:xfrm>
            <a:off x="260074" y="2380422"/>
            <a:ext cx="7894982" cy="1485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i="1">
                <a:solidFill>
                  <a:srgbClr val="17B2E3"/>
                </a:solidFill>
                <a:hlinkClick r:id="rId5"/>
              </a:rPr>
              <a:t>Little Daymond Learns to Earn</a:t>
            </a:r>
            <a:r>
              <a:rPr lang="en-US" i="1">
                <a:solidFill>
                  <a:srgbClr val="545454"/>
                </a:solidFill>
              </a:rPr>
              <a:t> </a:t>
            </a:r>
            <a:r>
              <a:rPr lang="en-US">
                <a:solidFill>
                  <a:srgbClr val="545454"/>
                </a:solidFill>
              </a:rPr>
              <a:t>is an original picture book created by Daymond John and published by Penguin Random House. The story follows Little Daymond and his friends as they identify the best way to afford their purchases of choice at a craft fair – starting a t-shirt business! Little Daymond learns the value of creating a product, marketing it to your audience, and earning money through hard work.</a:t>
            </a:r>
          </a:p>
        </p:txBody>
      </p:sp>
      <p:sp>
        <p:nvSpPr>
          <p:cNvPr id="8" name="TextBox 7">
            <a:extLst>
              <a:ext uri="{FF2B5EF4-FFF2-40B4-BE49-F238E27FC236}">
                <a16:creationId xmlns:a16="http://schemas.microsoft.com/office/drawing/2014/main" id="{1512F4A8-959E-98B5-45DB-14149BA3A533}"/>
              </a:ext>
            </a:extLst>
          </p:cNvPr>
          <p:cNvSpPr txBox="1"/>
          <p:nvPr/>
        </p:nvSpPr>
        <p:spPr>
          <a:xfrm>
            <a:off x="748748" y="450574"/>
            <a:ext cx="9684025"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a:ea typeface="+mn-lt"/>
                <a:cs typeface="+mn-lt"/>
              </a:rPr>
              <a:t>Entrepreneurship</a:t>
            </a:r>
            <a:endParaRPr lang="en-US"/>
          </a:p>
          <a:p>
            <a:endParaRPr lang="en-US" sz="4400" b="1">
              <a:latin typeface="Calibri Light"/>
              <a:cs typeface="Calibri Light"/>
            </a:endParaRPr>
          </a:p>
        </p:txBody>
      </p:sp>
    </p:spTree>
    <p:extLst>
      <p:ext uri="{BB962C8B-B14F-4D97-AF65-F5344CB8AC3E}">
        <p14:creationId xmlns:p14="http://schemas.microsoft.com/office/powerpoint/2010/main" val="29388556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le 1"/>
          <p:cNvSpPr txBox="1"/>
          <p:nvPr/>
        </p:nvSpPr>
        <p:spPr>
          <a:xfrm>
            <a:off x="727670" y="516836"/>
            <a:ext cx="10491404"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t>Suggested Presentation Deck</a:t>
            </a:r>
          </a:p>
        </p:txBody>
      </p:sp>
      <p:sp>
        <p:nvSpPr>
          <p:cNvPr id="21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36</a:t>
            </a:fld>
            <a:endParaRPr/>
          </a:p>
        </p:txBody>
      </p:sp>
      <p:sp>
        <p:nvSpPr>
          <p:cNvPr id="212" name="Title 1"/>
          <p:cNvSpPr txBox="1"/>
          <p:nvPr/>
        </p:nvSpPr>
        <p:spPr>
          <a:xfrm>
            <a:off x="794913" y="1504635"/>
            <a:ext cx="10424161" cy="653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4400" u="sng">
                <a:latin typeface="Calibri Light"/>
                <a:ea typeface="Calibri Light"/>
                <a:cs typeface="Calibri Light"/>
                <a:sym typeface="Calibri Light"/>
              </a:defRPr>
            </a:lvl1pPr>
          </a:lstStyle>
          <a:p>
            <a:r>
              <a:t>Assessment Questions</a:t>
            </a:r>
          </a:p>
        </p:txBody>
      </p:sp>
      <p:sp>
        <p:nvSpPr>
          <p:cNvPr id="213" name="Content Placeholder 2"/>
          <p:cNvSpPr txBox="1"/>
          <p:nvPr/>
        </p:nvSpPr>
        <p:spPr>
          <a:xfrm>
            <a:off x="794913" y="2418483"/>
            <a:ext cx="10424161"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marL="342900" indent="-342900" defTabSz="905255">
              <a:spcBef>
                <a:spcPts val="1800"/>
              </a:spcBef>
              <a:buSzPct val="100000"/>
              <a:buFont typeface="Arial"/>
              <a:buChar char="•"/>
              <a:defRPr sz="2500"/>
            </a:pPr>
            <a:r>
              <a:rPr lang="en-US" sz="2800">
                <a:solidFill>
                  <a:srgbClr val="0070C0"/>
                </a:solidFill>
                <a:ea typeface="+mn-lt"/>
                <a:cs typeface="+mn-lt"/>
              </a:rPr>
              <a:t>In what ways can children's literature serve as a gateway to introduce economic concepts to young readers?</a:t>
            </a:r>
            <a:endParaRPr sz="2800">
              <a:solidFill>
                <a:srgbClr val="0070C0"/>
              </a:solidFill>
            </a:endParaRPr>
          </a:p>
        </p:txBody>
      </p:sp>
      <p:sp>
        <p:nvSpPr>
          <p:cNvPr id="2" name="Content Placeholder 2">
            <a:extLst>
              <a:ext uri="{FF2B5EF4-FFF2-40B4-BE49-F238E27FC236}">
                <a16:creationId xmlns:a16="http://schemas.microsoft.com/office/drawing/2014/main" id="{74DF6890-491F-9337-21B9-84A49903A6F8}"/>
              </a:ext>
            </a:extLst>
          </p:cNvPr>
          <p:cNvSpPr txBox="1"/>
          <p:nvPr/>
        </p:nvSpPr>
        <p:spPr>
          <a:xfrm>
            <a:off x="728652" y="3602896"/>
            <a:ext cx="10424161" cy="9541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p>
            <a:pPr marL="342900" indent="-342900" defTabSz="905255">
              <a:spcBef>
                <a:spcPts val="1800"/>
              </a:spcBef>
              <a:buSzPct val="100000"/>
              <a:buFont typeface="Arial"/>
              <a:buChar char="•"/>
              <a:defRPr sz="2500"/>
            </a:pPr>
            <a:r>
              <a:rPr lang="en-US" sz="2800">
                <a:solidFill>
                  <a:srgbClr val="0070C0"/>
                </a:solidFill>
                <a:ea typeface="+mn-lt"/>
                <a:cs typeface="+mn-lt"/>
              </a:rPr>
              <a:t>What strategies can educators employ to encourage critical thinking skills in children while using children's literature as a teaching tool? </a:t>
            </a:r>
            <a:endParaRPr lang="en-US" sz="2800">
              <a:solidFill>
                <a:srgbClr val="0070C0"/>
              </a:solidFill>
            </a:endParaRPr>
          </a:p>
        </p:txBody>
      </p:sp>
      <p:sp>
        <p:nvSpPr>
          <p:cNvPr id="3" name="Content Placeholder 2">
            <a:extLst>
              <a:ext uri="{FF2B5EF4-FFF2-40B4-BE49-F238E27FC236}">
                <a16:creationId xmlns:a16="http://schemas.microsoft.com/office/drawing/2014/main" id="{5092AA09-BF9D-E572-673A-1F07D143870D}"/>
              </a:ext>
            </a:extLst>
          </p:cNvPr>
          <p:cNvSpPr txBox="1"/>
          <p:nvPr/>
        </p:nvSpPr>
        <p:spPr>
          <a:xfrm>
            <a:off x="728652" y="4886700"/>
            <a:ext cx="10424161"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marL="342900" indent="-342900" defTabSz="905255">
              <a:spcBef>
                <a:spcPts val="1800"/>
              </a:spcBef>
              <a:buSzPct val="100000"/>
              <a:buFont typeface="Arial"/>
              <a:buChar char="•"/>
              <a:defRPr sz="2500"/>
            </a:pPr>
            <a:r>
              <a:rPr lang="en-US" sz="2800">
                <a:solidFill>
                  <a:srgbClr val="0070C0"/>
                </a:solidFill>
                <a:ea typeface="+mn-lt"/>
                <a:cs typeface="+mn-lt"/>
              </a:rPr>
              <a:t>How can children's literature be effectively utilized to teach complex concepts, such as empathy or diversity, to young learners?</a:t>
            </a:r>
            <a:endParaRPr lang="en-US" sz="2800">
              <a:solidFill>
                <a:srgbClr val="0070C0"/>
              </a:solidFill>
            </a:endParaRPr>
          </a:p>
        </p:txBody>
      </p:sp>
      <p:pic>
        <p:nvPicPr>
          <p:cNvPr id="5" name="Picture 5" descr="A lemon and a lemon cut in half&#10;&#10;Description automatically generated">
            <a:extLst>
              <a:ext uri="{FF2B5EF4-FFF2-40B4-BE49-F238E27FC236}">
                <a16:creationId xmlns:a16="http://schemas.microsoft.com/office/drawing/2014/main" id="{3F32DC88-B8C3-BE26-11F9-657537844C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74015" y="5214361"/>
            <a:ext cx="1721809" cy="1717673"/>
          </a:xfrm>
          <a:prstGeom prst="rect">
            <a:avLst/>
          </a:prstGeom>
        </p:spPr>
      </p:pic>
    </p:spTree>
    <p:extLst>
      <p:ext uri="{BB962C8B-B14F-4D97-AF65-F5344CB8AC3E}">
        <p14:creationId xmlns:p14="http://schemas.microsoft.com/office/powerpoint/2010/main" val="40543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sliced lemons&#10;&#10;Description automatically generated">
            <a:extLst>
              <a:ext uri="{FF2B5EF4-FFF2-40B4-BE49-F238E27FC236}">
                <a16:creationId xmlns:a16="http://schemas.microsoft.com/office/drawing/2014/main" id="{2EBEB956-70B8-D246-E98D-727655EADC24}"/>
              </a:ext>
            </a:extLst>
          </p:cNvPr>
          <p:cNvPicPr>
            <a:picLocks noChangeAspect="1"/>
          </p:cNvPicPr>
          <p:nvPr/>
        </p:nvPicPr>
        <p:blipFill>
          <a:blip r:embed="rId2"/>
          <a:stretch>
            <a:fillRect/>
          </a:stretch>
        </p:blipFill>
        <p:spPr>
          <a:xfrm>
            <a:off x="309770" y="1516480"/>
            <a:ext cx="11696699" cy="5034302"/>
          </a:xfrm>
          <a:prstGeom prst="rect">
            <a:avLst/>
          </a:prstGeom>
        </p:spPr>
      </p:pic>
      <p:sp>
        <p:nvSpPr>
          <p:cNvPr id="225" name="Title 1"/>
          <p:cNvSpPr txBox="1"/>
          <p:nvPr/>
        </p:nvSpPr>
        <p:spPr>
          <a:xfrm>
            <a:off x="727670" y="516836"/>
            <a:ext cx="10491404" cy="64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lvl1pPr>
              <a:lnSpc>
                <a:spcPct val="90000"/>
              </a:lnSpc>
              <a:defRPr sz="4000" spc="-300">
                <a:solidFill>
                  <a:srgbClr val="414A58"/>
                </a:solidFill>
                <a:latin typeface="Inter"/>
                <a:ea typeface="Inter"/>
                <a:cs typeface="Inter"/>
                <a:sym typeface="Inter"/>
              </a:defRPr>
            </a:lvl1pPr>
          </a:lstStyle>
          <a:p>
            <a:r>
              <a:rPr lang="en-US"/>
              <a:t>Questions?</a:t>
            </a:r>
          </a:p>
        </p:txBody>
      </p:sp>
      <p:sp>
        <p:nvSpPr>
          <p:cNvPr id="226"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37</a:t>
            </a:fld>
            <a:endParaRPr/>
          </a:p>
        </p:txBody>
      </p:sp>
      <p:sp>
        <p:nvSpPr>
          <p:cNvPr id="227" name="Title 1"/>
          <p:cNvSpPr txBox="1"/>
          <p:nvPr/>
        </p:nvSpPr>
        <p:spPr>
          <a:xfrm>
            <a:off x="761292" y="2773838"/>
            <a:ext cx="10424161" cy="19205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lvl1pPr algn="ctr">
              <a:lnSpc>
                <a:spcPct val="90000"/>
              </a:lnSpc>
              <a:defRPr sz="4400">
                <a:latin typeface="Calibri Light"/>
                <a:ea typeface="Calibri Light"/>
                <a:cs typeface="Calibri Light"/>
                <a:sym typeface="Calibri Light"/>
              </a:defRPr>
            </a:lvl1pPr>
          </a:lstStyle>
          <a:p>
            <a:r>
              <a:rPr lang="en-US" sz="6600" b="1">
                <a:solidFill>
                  <a:schemeClr val="tx1"/>
                </a:solidFill>
              </a:rPr>
              <a:t>Are there any questions on the material presented today?</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le 1"/>
          <p:cNvSpPr txBox="1"/>
          <p:nvPr/>
        </p:nvSpPr>
        <p:spPr>
          <a:xfrm>
            <a:off x="727670" y="516836"/>
            <a:ext cx="10491404"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t>Suggested Presentation Deck</a:t>
            </a:r>
          </a:p>
        </p:txBody>
      </p:sp>
      <p:sp>
        <p:nvSpPr>
          <p:cNvPr id="216"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38</a:t>
            </a:fld>
            <a:endParaRPr/>
          </a:p>
        </p:txBody>
      </p:sp>
      <p:sp>
        <p:nvSpPr>
          <p:cNvPr id="217" name="Title 1"/>
          <p:cNvSpPr txBox="1"/>
          <p:nvPr/>
        </p:nvSpPr>
        <p:spPr>
          <a:xfrm>
            <a:off x="883919" y="1717196"/>
            <a:ext cx="10424162" cy="6539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lnSpc>
                <a:spcPct val="90000"/>
              </a:lnSpc>
              <a:defRPr sz="4400" u="sng">
                <a:latin typeface="Calibri Light"/>
                <a:ea typeface="Calibri Light"/>
                <a:cs typeface="Calibri Light"/>
                <a:sym typeface="Calibri Light"/>
              </a:defRPr>
            </a:lvl1pPr>
          </a:lstStyle>
          <a:p>
            <a:r>
              <a:t>Supporting Materials</a:t>
            </a:r>
          </a:p>
        </p:txBody>
      </p:sp>
      <p:sp>
        <p:nvSpPr>
          <p:cNvPr id="218" name="Content Placeholder 2"/>
          <p:cNvSpPr txBox="1"/>
          <p:nvPr/>
        </p:nvSpPr>
        <p:spPr>
          <a:xfrm>
            <a:off x="294447" y="2708073"/>
            <a:ext cx="11430577" cy="14865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457200" indent="-355600">
              <a:lnSpc>
                <a:spcPct val="90000"/>
              </a:lnSpc>
              <a:spcBef>
                <a:spcPts val="1800"/>
              </a:spcBef>
              <a:buSzPts val="2800"/>
              <a:buFont typeface="Calibri"/>
              <a:buChar char="●"/>
              <a:defRPr sz="2800"/>
            </a:lvl1pPr>
          </a:lstStyle>
          <a:p>
            <a:r>
              <a:rPr lang="en-US">
                <a:ea typeface="+mn-lt"/>
                <a:cs typeface="+mn-lt"/>
                <a:hlinkClick r:id="rId2"/>
              </a:rPr>
              <a:t>https://vcee.org/elementary-school/virginia-reads-one-book/resources-for-the-lemonade-war/</a:t>
            </a:r>
            <a:endParaRPr lang="en-US">
              <a:ea typeface="+mn-lt"/>
              <a:cs typeface="+mn-lt"/>
            </a:endParaRPr>
          </a:p>
          <a:p>
            <a:pPr marL="101600" indent="0">
              <a:buNone/>
            </a:pPr>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4</a:t>
            </a:fld>
            <a:endParaRPr/>
          </a:p>
        </p:txBody>
      </p:sp>
      <p:sp>
        <p:nvSpPr>
          <p:cNvPr id="197" name="Title 1"/>
          <p:cNvSpPr txBox="1"/>
          <p:nvPr/>
        </p:nvSpPr>
        <p:spPr>
          <a:xfrm>
            <a:off x="727037" y="587870"/>
            <a:ext cx="10424162" cy="7017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lvl1pPr>
              <a:lnSpc>
                <a:spcPct val="90000"/>
              </a:lnSpc>
              <a:defRPr sz="4400" u="sng">
                <a:latin typeface="Helvetica Neue"/>
                <a:ea typeface="Helvetica Neue"/>
                <a:cs typeface="Helvetica Neue"/>
                <a:sym typeface="Helvetica Neue"/>
              </a:defRPr>
            </a:lvl1pPr>
          </a:lstStyle>
          <a:p>
            <a:r>
              <a:rPr lang="en-US"/>
              <a:t>Lauren Shifflett</a:t>
            </a:r>
          </a:p>
        </p:txBody>
      </p:sp>
      <p:sp>
        <p:nvSpPr>
          <p:cNvPr id="198" name="Content Placeholder 2"/>
          <p:cNvSpPr txBox="1"/>
          <p:nvPr/>
        </p:nvSpPr>
        <p:spPr>
          <a:xfrm>
            <a:off x="818145" y="1591892"/>
            <a:ext cx="7412019" cy="16927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p>
            <a:pPr>
              <a:defRPr sz="2800"/>
            </a:pPr>
            <a:r>
              <a:rPr lang="en-US" sz="2800"/>
              <a:t>Associate Director</a:t>
            </a:r>
            <a:r>
              <a:rPr sz="2800"/>
              <a:t>,</a:t>
            </a:r>
            <a:r>
              <a:rPr lang="en-US" sz="2800"/>
              <a:t> </a:t>
            </a:r>
          </a:p>
          <a:p>
            <a:pPr>
              <a:defRPr sz="2800"/>
            </a:pPr>
            <a:r>
              <a:rPr lang="en-US" sz="2800"/>
              <a:t>JMU Center for Economic Education</a:t>
            </a:r>
          </a:p>
          <a:p>
            <a:pPr>
              <a:defRPr sz="2800"/>
            </a:pPr>
            <a:r>
              <a:rPr lang="en-US" sz="2800">
                <a:hlinkClick r:id="rId2"/>
              </a:rPr>
              <a:t>shiffllh@jmu.edu</a:t>
            </a:r>
            <a:endParaRPr lang="en-US" sz="2800"/>
          </a:p>
          <a:p>
            <a:pPr>
              <a:defRPr sz="2800"/>
            </a:pPr>
            <a:endParaRPr lang="en-US" sz="2000"/>
          </a:p>
        </p:txBody>
      </p:sp>
      <p:pic>
        <p:nvPicPr>
          <p:cNvPr id="2" name="Picture 2" descr="A person smiling at the camera&#10;&#10;Description automatically generated">
            <a:extLst>
              <a:ext uri="{FF2B5EF4-FFF2-40B4-BE49-F238E27FC236}">
                <a16:creationId xmlns:a16="http://schemas.microsoft.com/office/drawing/2014/main" id="{CC2FE3E8-0054-A86B-0B3F-7179A422F2A0}"/>
              </a:ext>
            </a:extLst>
          </p:cNvPr>
          <p:cNvPicPr>
            <a:picLocks noChangeAspect="1"/>
          </p:cNvPicPr>
          <p:nvPr/>
        </p:nvPicPr>
        <p:blipFill>
          <a:blip r:embed="rId3"/>
          <a:stretch>
            <a:fillRect/>
          </a:stretch>
        </p:blipFill>
        <p:spPr>
          <a:xfrm>
            <a:off x="8979711" y="1426886"/>
            <a:ext cx="2463344" cy="2739521"/>
          </a:xfrm>
          <a:prstGeom prst="rect">
            <a:avLst/>
          </a:prstGeom>
        </p:spPr>
      </p:pic>
      <p:sp>
        <p:nvSpPr>
          <p:cNvPr id="3" name="TextBox 2">
            <a:extLst>
              <a:ext uri="{FF2B5EF4-FFF2-40B4-BE49-F238E27FC236}">
                <a16:creationId xmlns:a16="http://schemas.microsoft.com/office/drawing/2014/main" id="{8AE8840E-FDA6-FCC6-A94B-CFB25BD1C475}"/>
              </a:ext>
            </a:extLst>
          </p:cNvPr>
          <p:cNvSpPr txBox="1"/>
          <p:nvPr/>
        </p:nvSpPr>
        <p:spPr>
          <a:xfrm>
            <a:off x="543925" y="4165080"/>
            <a:ext cx="10787463"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b="1"/>
              <a:t>Lauren Shifflett </a:t>
            </a:r>
            <a:r>
              <a:rPr lang="en-US" sz="2400"/>
              <a:t>is the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41</a:t>
            </a:fld>
            <a:endParaRPr/>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algn="ctr">
              <a:lnSpc>
                <a:spcPct val="90000"/>
              </a:lnSpc>
              <a:defRPr sz="5500"/>
            </a:lvl1pPr>
          </a:lstStyle>
          <a:p>
            <a:r>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a:latin typeface="Arial"/>
                <a:ea typeface="Arial"/>
                <a:cs typeface="Arial"/>
                <a:sym typeface="Arial"/>
              </a:defRPr>
            </a:pPr>
            <a:r>
              <a:rPr u="sng">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a:solidFill>
                <a:srgbClr val="0563C1"/>
              </a:solidFill>
              <a:uFill>
                <a:solidFill>
                  <a:srgbClr val="0563C1"/>
                </a:solidFill>
              </a:uFill>
              <a:hlinkClick r:id="rId2"/>
            </a:endParaRPr>
          </a:p>
          <a:p>
            <a:pPr algn="ctr">
              <a:defRPr>
                <a:latin typeface="Arial"/>
                <a:ea typeface="Arial"/>
                <a:cs typeface="Arial"/>
                <a:sym typeface="Arial"/>
              </a:defRPr>
            </a:pPr>
            <a:r>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965167" y="325000"/>
            <a:ext cx="9254656" cy="8233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42</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lIns="45719" tIns="45720" rIns="45719" bIns="45720" anchor="t">
            <a:normAutofit fontScale="90000"/>
          </a:bodyPr>
          <a:lstStyle>
            <a:lvl1pPr>
              <a:defRPr sz="3200" spc="-100">
                <a:solidFill>
                  <a:srgbClr val="FFFFFF"/>
                </a:solidFill>
                <a:latin typeface="Inter Light"/>
                <a:ea typeface="Inter Light"/>
                <a:cs typeface="Inter Light"/>
                <a:sym typeface="Inter Light"/>
              </a:defRPr>
            </a:lvl1pPr>
          </a:lstStyle>
          <a:p>
            <a:r>
              <a:rPr lang="en-US"/>
              <a:t>Lauren Shifflett</a:t>
            </a:r>
            <a:br>
              <a:rPr lang="en-US"/>
            </a:br>
            <a:r>
              <a:rPr lang="en-US">
                <a:solidFill>
                  <a:srgbClr val="00B0F0"/>
                </a:solidFill>
                <a:hlinkClick r:id="rId2">
                  <a:extLst>
                    <a:ext uri="{A12FA001-AC4F-418D-AE19-62706E023703}">
                      <ahyp:hlinkClr xmlns:ahyp="http://schemas.microsoft.com/office/drawing/2018/hyperlinkcolor" val="tx"/>
                    </a:ext>
                  </a:extLst>
                </a:hlinkClick>
              </a:rPr>
              <a:t>shiffllh@jmu.edu</a:t>
            </a:r>
            <a:br>
              <a:rPr lang="en-US"/>
            </a:br>
            <a:endParaRPr lang="en-US"/>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t>Thank You</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5</a:t>
            </a:fld>
            <a:endParaRPr/>
          </a:p>
        </p:txBody>
      </p:sp>
      <p:sp>
        <p:nvSpPr>
          <p:cNvPr id="188" name="Title 1"/>
          <p:cNvSpPr txBox="1"/>
          <p:nvPr/>
        </p:nvSpPr>
        <p:spPr>
          <a:xfrm>
            <a:off x="737615" y="629231"/>
            <a:ext cx="10424161" cy="7645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Agenda</a:t>
            </a:r>
          </a:p>
        </p:txBody>
      </p:sp>
      <p:sp>
        <p:nvSpPr>
          <p:cNvPr id="189" name="TextBox 5"/>
          <p:cNvSpPr txBox="1"/>
          <p:nvPr/>
        </p:nvSpPr>
        <p:spPr>
          <a:xfrm>
            <a:off x="246254" y="1532626"/>
            <a:ext cx="10770278" cy="8617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a:t>Why use children's literature to teach economics? (5 min)</a:t>
            </a:r>
          </a:p>
          <a:p>
            <a:endParaRPr lang="en-US"/>
          </a:p>
        </p:txBody>
      </p:sp>
      <p:sp>
        <p:nvSpPr>
          <p:cNvPr id="2" name="TextBox 5">
            <a:extLst>
              <a:ext uri="{FF2B5EF4-FFF2-40B4-BE49-F238E27FC236}">
                <a16:creationId xmlns:a16="http://schemas.microsoft.com/office/drawing/2014/main" id="{6AA8C8D6-4092-D3A3-B0A5-5CCB82D606F3}"/>
              </a:ext>
            </a:extLst>
          </p:cNvPr>
          <p:cNvSpPr txBox="1"/>
          <p:nvPr/>
        </p:nvSpPr>
        <p:spPr>
          <a:xfrm>
            <a:off x="237971" y="2244930"/>
            <a:ext cx="11954691" cy="1354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a:solidFill>
                  <a:srgbClr val="0070C0"/>
                </a:solidFill>
              </a:rPr>
              <a:t>Book 1:</a:t>
            </a:r>
            <a:r>
              <a:rPr lang="en-US" sz="3200" i="1"/>
              <a:t> Cooler Than Lemonade</a:t>
            </a:r>
            <a:r>
              <a:rPr lang="en-US" sz="3200"/>
              <a:t> (Decision Making and Entrepreneurship) (10 minutes)</a:t>
            </a:r>
            <a:endParaRPr lang="en-US" err="1"/>
          </a:p>
          <a:p>
            <a:endParaRPr lang="en-US"/>
          </a:p>
        </p:txBody>
      </p:sp>
      <p:sp>
        <p:nvSpPr>
          <p:cNvPr id="3" name="TextBox 5">
            <a:extLst>
              <a:ext uri="{FF2B5EF4-FFF2-40B4-BE49-F238E27FC236}">
                <a16:creationId xmlns:a16="http://schemas.microsoft.com/office/drawing/2014/main" id="{070B21AE-2D79-1C9A-2043-AA89B2C81B7F}"/>
              </a:ext>
            </a:extLst>
          </p:cNvPr>
          <p:cNvSpPr txBox="1"/>
          <p:nvPr/>
        </p:nvSpPr>
        <p:spPr>
          <a:xfrm>
            <a:off x="246253" y="3429343"/>
            <a:ext cx="10770278" cy="1354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a:solidFill>
                  <a:srgbClr val="0070C0"/>
                </a:solidFill>
              </a:rPr>
              <a:t>Book 2:</a:t>
            </a:r>
            <a:r>
              <a:rPr lang="en-US" sz="3200" i="1"/>
              <a:t> When Grandma Gives You Lemons</a:t>
            </a:r>
            <a:r>
              <a:rPr lang="en-US" sz="3200"/>
              <a:t> (Decision Making, Productive Resources) (10 minutes)</a:t>
            </a:r>
          </a:p>
          <a:p>
            <a:endParaRPr lang="en-US"/>
          </a:p>
        </p:txBody>
      </p:sp>
      <p:sp>
        <p:nvSpPr>
          <p:cNvPr id="4" name="TextBox 5">
            <a:extLst>
              <a:ext uri="{FF2B5EF4-FFF2-40B4-BE49-F238E27FC236}">
                <a16:creationId xmlns:a16="http://schemas.microsoft.com/office/drawing/2014/main" id="{6CA860EC-239D-13F3-7833-36A33D7D313D}"/>
              </a:ext>
            </a:extLst>
          </p:cNvPr>
          <p:cNvSpPr txBox="1"/>
          <p:nvPr/>
        </p:nvSpPr>
        <p:spPr>
          <a:xfrm>
            <a:off x="237970" y="4481234"/>
            <a:ext cx="10770278" cy="13542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a:solidFill>
                  <a:srgbClr val="0070C0"/>
                </a:solidFill>
              </a:rPr>
              <a:t>Book 3:</a:t>
            </a:r>
            <a:r>
              <a:rPr lang="en-US" sz="3200" i="1"/>
              <a:t> It Begins with Lemonade </a:t>
            </a:r>
            <a:r>
              <a:rPr lang="en-US" sz="3200"/>
              <a:t>(Scarcity, Money, Decision Making) (10 minutes)</a:t>
            </a:r>
          </a:p>
          <a:p>
            <a:endParaRPr lang="en-US"/>
          </a:p>
        </p:txBody>
      </p:sp>
      <p:sp>
        <p:nvSpPr>
          <p:cNvPr id="5" name="TextBox 5">
            <a:extLst>
              <a:ext uri="{FF2B5EF4-FFF2-40B4-BE49-F238E27FC236}">
                <a16:creationId xmlns:a16="http://schemas.microsoft.com/office/drawing/2014/main" id="{DA695CBF-0136-2BD2-3248-4FBF2DB76EE9}"/>
              </a:ext>
            </a:extLst>
          </p:cNvPr>
          <p:cNvSpPr txBox="1"/>
          <p:nvPr/>
        </p:nvSpPr>
        <p:spPr>
          <a:xfrm>
            <a:off x="237970" y="5499994"/>
            <a:ext cx="10770278" cy="1354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a:solidFill>
                  <a:srgbClr val="0070C0"/>
                </a:solidFill>
              </a:rPr>
              <a:t>Book 4:</a:t>
            </a:r>
            <a:r>
              <a:rPr lang="en-US" sz="3200" i="1"/>
              <a:t> The Lemonade War </a:t>
            </a:r>
            <a:r>
              <a:rPr lang="en-US" sz="3200"/>
              <a:t>(Scarcity, Money, Decision Making Entrepreneurship) (10 minutes)</a:t>
            </a:r>
          </a:p>
          <a:p>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6</a:t>
            </a:fld>
            <a:endParaRPr/>
          </a:p>
        </p:txBody>
      </p:sp>
      <p:sp>
        <p:nvSpPr>
          <p:cNvPr id="188" name="Title 1"/>
          <p:cNvSpPr txBox="1"/>
          <p:nvPr/>
        </p:nvSpPr>
        <p:spPr>
          <a:xfrm>
            <a:off x="737615" y="629231"/>
            <a:ext cx="10424161"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Agenda</a:t>
            </a:r>
          </a:p>
        </p:txBody>
      </p:sp>
      <p:sp>
        <p:nvSpPr>
          <p:cNvPr id="2" name="TextBox 5">
            <a:extLst>
              <a:ext uri="{FF2B5EF4-FFF2-40B4-BE49-F238E27FC236}">
                <a16:creationId xmlns:a16="http://schemas.microsoft.com/office/drawing/2014/main" id="{6AA8C8D6-4092-D3A3-B0A5-5CCB82D606F3}"/>
              </a:ext>
            </a:extLst>
          </p:cNvPr>
          <p:cNvSpPr txBox="1"/>
          <p:nvPr/>
        </p:nvSpPr>
        <p:spPr>
          <a:xfrm>
            <a:off x="387058" y="1549191"/>
            <a:ext cx="11954691" cy="13542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a:solidFill>
                  <a:srgbClr val="0070C0"/>
                </a:solidFill>
              </a:rPr>
              <a:t>Book 5</a:t>
            </a:r>
            <a:r>
              <a:rPr lang="en-US" sz="3200"/>
              <a:t>:</a:t>
            </a:r>
            <a:r>
              <a:rPr lang="en-US" sz="3200" i="1"/>
              <a:t> Curious George Lemonade Stand</a:t>
            </a:r>
            <a:r>
              <a:rPr lang="en-US" sz="3200"/>
              <a:t> (Decision Making and Entrepreneurship) (10 minutes)</a:t>
            </a:r>
            <a:endParaRPr lang="en-US" err="1"/>
          </a:p>
          <a:p>
            <a:endParaRPr lang="en-US"/>
          </a:p>
        </p:txBody>
      </p:sp>
      <p:sp>
        <p:nvSpPr>
          <p:cNvPr id="6" name="TextBox 5">
            <a:extLst>
              <a:ext uri="{FF2B5EF4-FFF2-40B4-BE49-F238E27FC236}">
                <a16:creationId xmlns:a16="http://schemas.microsoft.com/office/drawing/2014/main" id="{38A52236-4E43-CCAB-15D6-FE1A13C31250}"/>
              </a:ext>
            </a:extLst>
          </p:cNvPr>
          <p:cNvSpPr txBox="1"/>
          <p:nvPr/>
        </p:nvSpPr>
        <p:spPr>
          <a:xfrm>
            <a:off x="436754" y="2783299"/>
            <a:ext cx="11954691"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a:solidFill>
                  <a:srgbClr val="0070C0"/>
                </a:solidFill>
              </a:rPr>
              <a:t>Podcast:</a:t>
            </a:r>
            <a:r>
              <a:rPr lang="en-US" sz="3200" i="1"/>
              <a:t> The Creative Classroom </a:t>
            </a:r>
            <a:r>
              <a:rPr lang="en-US" sz="3200"/>
              <a:t>(10 minutes)</a:t>
            </a:r>
          </a:p>
          <a:p>
            <a:endParaRPr lang="en-US"/>
          </a:p>
        </p:txBody>
      </p:sp>
      <p:pic>
        <p:nvPicPr>
          <p:cNvPr id="4" name="Picture 5" descr="A lemon and a lemon cut in half&#10;&#10;Description automatically generated">
            <a:extLst>
              <a:ext uri="{FF2B5EF4-FFF2-40B4-BE49-F238E27FC236}">
                <a16:creationId xmlns:a16="http://schemas.microsoft.com/office/drawing/2014/main" id="{08D40B3B-9E86-5946-96BD-D2C15B6124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00928" y="3806318"/>
            <a:ext cx="3146417" cy="3142281"/>
          </a:xfrm>
          <a:prstGeom prst="rect">
            <a:avLst/>
          </a:prstGeom>
        </p:spPr>
      </p:pic>
    </p:spTree>
    <p:extLst>
      <p:ext uri="{BB962C8B-B14F-4D97-AF65-F5344CB8AC3E}">
        <p14:creationId xmlns:p14="http://schemas.microsoft.com/office/powerpoint/2010/main" val="28484295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a:p>
        </p:txBody>
      </p:sp>
      <p:sp>
        <p:nvSpPr>
          <p:cNvPr id="192" name="Title 1"/>
          <p:cNvSpPr txBox="1"/>
          <p:nvPr/>
        </p:nvSpPr>
        <p:spPr>
          <a:xfrm>
            <a:off x="737615" y="629231"/>
            <a:ext cx="10424161" cy="7645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Objectives</a:t>
            </a:r>
          </a:p>
        </p:txBody>
      </p:sp>
      <p:sp>
        <p:nvSpPr>
          <p:cNvPr id="193" name="TextBox 4"/>
          <p:cNvSpPr txBox="1"/>
          <p:nvPr/>
        </p:nvSpPr>
        <p:spPr>
          <a:xfrm>
            <a:off x="1017291" y="1453806"/>
            <a:ext cx="10600070" cy="9541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285750" indent="-285750">
              <a:buSzPct val="100000"/>
              <a:buFont typeface="Arial"/>
              <a:buChar char="•"/>
            </a:lvl1pPr>
          </a:lstStyle>
          <a:p>
            <a:pPr marL="0" indent="0">
              <a:buNone/>
            </a:pPr>
            <a:r>
              <a:rPr lang="en-US" sz="2800">
                <a:solidFill>
                  <a:srgbClr val="545454"/>
                </a:solidFill>
                <a:latin typeface="Calibri"/>
              </a:rPr>
              <a:t>Learn</a:t>
            </a:r>
            <a:r>
              <a:rPr lang="en-US" sz="2800">
                <a:solidFill>
                  <a:srgbClr val="545454"/>
                </a:solidFill>
                <a:latin typeface="Calibri"/>
                <a:ea typeface="+mn-lt"/>
                <a:cs typeface="+mn-lt"/>
              </a:rPr>
              <a:t> about </a:t>
            </a:r>
            <a:r>
              <a:rPr lang="en-US" sz="2800" b="1">
                <a:solidFill>
                  <a:srgbClr val="545454"/>
                </a:solidFill>
                <a:latin typeface="Calibri"/>
                <a:ea typeface="+mn-lt"/>
                <a:cs typeface="+mn-lt"/>
              </a:rPr>
              <a:t>opportunity cost</a:t>
            </a:r>
            <a:r>
              <a:rPr lang="en-US" sz="2800">
                <a:solidFill>
                  <a:srgbClr val="545454"/>
                </a:solidFill>
                <a:latin typeface="Calibri"/>
                <a:ea typeface="+mn-lt"/>
                <a:cs typeface="+mn-lt"/>
              </a:rPr>
              <a:t> and the trade-offs involved in choosing one option over another due to limited resources.</a:t>
            </a:r>
            <a:endParaRPr lang="en-US" sz="2800">
              <a:latin typeface="Calibri"/>
            </a:endParaRPr>
          </a:p>
        </p:txBody>
      </p:sp>
      <p:sp>
        <p:nvSpPr>
          <p:cNvPr id="2" name="TextBox 1">
            <a:extLst>
              <a:ext uri="{FF2B5EF4-FFF2-40B4-BE49-F238E27FC236}">
                <a16:creationId xmlns:a16="http://schemas.microsoft.com/office/drawing/2014/main" id="{EC7F292A-6F82-1383-50BA-BD467D28AE4F}"/>
              </a:ext>
            </a:extLst>
          </p:cNvPr>
          <p:cNvSpPr txBox="1"/>
          <p:nvPr/>
        </p:nvSpPr>
        <p:spPr>
          <a:xfrm>
            <a:off x="1017494" y="2653553"/>
            <a:ext cx="10892117"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solidFill>
                  <a:srgbClr val="545454"/>
                </a:solidFill>
                <a:cs typeface="Arial"/>
              </a:rPr>
              <a:t>Understand the concept of </a:t>
            </a:r>
            <a:r>
              <a:rPr lang="en-US" sz="2800" b="1">
                <a:solidFill>
                  <a:srgbClr val="545454"/>
                </a:solidFill>
                <a:cs typeface="Arial"/>
              </a:rPr>
              <a:t>scarcity</a:t>
            </a:r>
            <a:r>
              <a:rPr lang="en-US" sz="2800">
                <a:solidFill>
                  <a:srgbClr val="545454"/>
                </a:solidFill>
                <a:cs typeface="Arial"/>
              </a:rPr>
              <a:t> and its impact on resource availability and the need to make choices.​</a:t>
            </a:r>
            <a:endParaRPr lang="en-US"/>
          </a:p>
          <a:p>
            <a:pPr>
              <a:buChar char="•"/>
            </a:pPr>
            <a:endParaRPr lang="en-US" sz="2800">
              <a:solidFill>
                <a:srgbClr val="545454"/>
              </a:solidFill>
              <a:latin typeface="+mn-lt"/>
              <a:cs typeface="Arial"/>
            </a:endParaRPr>
          </a:p>
        </p:txBody>
      </p:sp>
      <p:sp>
        <p:nvSpPr>
          <p:cNvPr id="3" name="TextBox 2">
            <a:extLst>
              <a:ext uri="{FF2B5EF4-FFF2-40B4-BE49-F238E27FC236}">
                <a16:creationId xmlns:a16="http://schemas.microsoft.com/office/drawing/2014/main" id="{DD5BB9CD-38A5-AF68-AD1F-694E012C7BB5}"/>
              </a:ext>
            </a:extLst>
          </p:cNvPr>
          <p:cNvSpPr txBox="1"/>
          <p:nvPr/>
        </p:nvSpPr>
        <p:spPr>
          <a:xfrm>
            <a:off x="1013013" y="3348317"/>
            <a:ext cx="10605247"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endParaRPr lang="en-US" sz="2800">
              <a:solidFill>
                <a:srgbClr val="545454"/>
              </a:solidFill>
              <a:cs typeface="Arial"/>
            </a:endParaRPr>
          </a:p>
          <a:p>
            <a:r>
              <a:rPr lang="en-US" sz="2800">
                <a:solidFill>
                  <a:srgbClr val="545454"/>
                </a:solidFill>
                <a:cs typeface="Arial"/>
              </a:rPr>
              <a:t>Explore the relationship between </a:t>
            </a:r>
            <a:r>
              <a:rPr lang="en-US" sz="2800" b="1">
                <a:solidFill>
                  <a:srgbClr val="545454"/>
                </a:solidFill>
                <a:cs typeface="Arial"/>
              </a:rPr>
              <a:t>supply and demand</a:t>
            </a:r>
            <a:r>
              <a:rPr lang="en-US" sz="2800">
                <a:solidFill>
                  <a:srgbClr val="545454"/>
                </a:solidFill>
                <a:cs typeface="Arial"/>
              </a:rPr>
              <a:t>, how it affects prices, and the quantity of lemonade available.​</a:t>
            </a:r>
          </a:p>
          <a:p>
            <a:pPr>
              <a:buChar char="•"/>
            </a:pPr>
            <a:endParaRPr lang="en-US" sz="2800">
              <a:solidFill>
                <a:srgbClr val="545454"/>
              </a:solidFill>
              <a:cs typeface="Arial"/>
            </a:endParaRPr>
          </a:p>
        </p:txBody>
      </p:sp>
      <p:sp>
        <p:nvSpPr>
          <p:cNvPr id="4" name="TextBox 3">
            <a:extLst>
              <a:ext uri="{FF2B5EF4-FFF2-40B4-BE49-F238E27FC236}">
                <a16:creationId xmlns:a16="http://schemas.microsoft.com/office/drawing/2014/main" id="{C124029C-C117-94C8-09F3-31ADE42405B2}"/>
              </a:ext>
            </a:extLst>
          </p:cNvPr>
          <p:cNvSpPr txBox="1"/>
          <p:nvPr/>
        </p:nvSpPr>
        <p:spPr>
          <a:xfrm>
            <a:off x="1044388" y="5011271"/>
            <a:ext cx="10865223" cy="13939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solidFill>
                  <a:srgbClr val="545454"/>
                </a:solidFill>
                <a:cs typeface="Arial"/>
              </a:rPr>
              <a:t>Identify the </a:t>
            </a:r>
            <a:r>
              <a:rPr lang="en-US" sz="2800" b="1">
                <a:solidFill>
                  <a:srgbClr val="545454"/>
                </a:solidFill>
                <a:cs typeface="Arial"/>
              </a:rPr>
              <a:t>productive resources</a:t>
            </a:r>
            <a:r>
              <a:rPr lang="en-US" sz="2800">
                <a:solidFill>
                  <a:srgbClr val="545454"/>
                </a:solidFill>
                <a:cs typeface="Arial"/>
              </a:rPr>
              <a:t> needed to make lemonade, such as lemons, sugar, and labor, and understand their importance in the production process.</a:t>
            </a:r>
            <a:endParaRPr lang="en-US" sz="2800">
              <a:solidFill>
                <a:srgbClr val="545454"/>
              </a:solidFill>
              <a:latin typeface="+mn-lt"/>
              <a:cs typeface="Arial"/>
            </a:endParaRPr>
          </a:p>
        </p:txBody>
      </p:sp>
      <p:pic>
        <p:nvPicPr>
          <p:cNvPr id="5" name="Picture 5" descr="A lemon and a lemon cut in half&#10;&#10;Description automatically generated">
            <a:extLst>
              <a:ext uri="{FF2B5EF4-FFF2-40B4-BE49-F238E27FC236}">
                <a16:creationId xmlns:a16="http://schemas.microsoft.com/office/drawing/2014/main" id="{5D2BA4C6-085C-D104-ED83-534D0EC24EE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9624" y="1586579"/>
            <a:ext cx="694765" cy="690630"/>
          </a:xfrm>
          <a:prstGeom prst="rect">
            <a:avLst/>
          </a:prstGeom>
        </p:spPr>
      </p:pic>
      <p:pic>
        <p:nvPicPr>
          <p:cNvPr id="8" name="Picture 5" descr="A lemon and a lemon cut in half&#10;&#10;Description automatically generated">
            <a:extLst>
              <a:ext uri="{FF2B5EF4-FFF2-40B4-BE49-F238E27FC236}">
                <a16:creationId xmlns:a16="http://schemas.microsoft.com/office/drawing/2014/main" id="{CDB1047B-FBC8-9018-C0F9-897C435748D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9624" y="2738543"/>
            <a:ext cx="694765" cy="690630"/>
          </a:xfrm>
          <a:prstGeom prst="rect">
            <a:avLst/>
          </a:prstGeom>
        </p:spPr>
      </p:pic>
      <p:pic>
        <p:nvPicPr>
          <p:cNvPr id="9" name="Picture 5" descr="A lemon and a lemon cut in half&#10;&#10;Description automatically generated">
            <a:extLst>
              <a:ext uri="{FF2B5EF4-FFF2-40B4-BE49-F238E27FC236}">
                <a16:creationId xmlns:a16="http://schemas.microsoft.com/office/drawing/2014/main" id="{6AF9BE27-4FE5-51A3-4762-CF0A5924F7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9624" y="3823272"/>
            <a:ext cx="694765" cy="690630"/>
          </a:xfrm>
          <a:prstGeom prst="rect">
            <a:avLst/>
          </a:prstGeom>
        </p:spPr>
      </p:pic>
      <p:pic>
        <p:nvPicPr>
          <p:cNvPr id="10" name="Picture 5" descr="A lemon and a lemon cut in half&#10;&#10;Description automatically generated">
            <a:extLst>
              <a:ext uri="{FF2B5EF4-FFF2-40B4-BE49-F238E27FC236}">
                <a16:creationId xmlns:a16="http://schemas.microsoft.com/office/drawing/2014/main" id="{6FA761D2-02F0-A140-ED91-32CB3A7571E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6518" y="4908001"/>
            <a:ext cx="694765" cy="69063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8</a:t>
            </a:fld>
            <a:endParaRPr/>
          </a:p>
        </p:txBody>
      </p:sp>
      <p:sp>
        <p:nvSpPr>
          <p:cNvPr id="202" name="Title 1"/>
          <p:cNvSpPr txBox="1"/>
          <p:nvPr/>
        </p:nvSpPr>
        <p:spPr>
          <a:xfrm>
            <a:off x="-2164081" y="605208"/>
            <a:ext cx="10424162" cy="6539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lnSpc>
                <a:spcPct val="90000"/>
              </a:lnSpc>
              <a:defRPr sz="4400">
                <a:latin typeface="Calibri Light"/>
                <a:ea typeface="Calibri Light"/>
                <a:cs typeface="Calibri Light"/>
                <a:sym typeface="Calibri Light"/>
              </a:defRPr>
            </a:lvl1pPr>
          </a:lstStyle>
          <a:p>
            <a:r>
              <a:t>National Standards</a:t>
            </a:r>
          </a:p>
        </p:txBody>
      </p:sp>
      <p:sp>
        <p:nvSpPr>
          <p:cNvPr id="203" name="Content Placeholder 2"/>
          <p:cNvSpPr txBox="1"/>
          <p:nvPr/>
        </p:nvSpPr>
        <p:spPr>
          <a:xfrm>
            <a:off x="835474" y="5724902"/>
            <a:ext cx="11948162" cy="9541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p>
            <a:pPr defTabSz="905255">
              <a:spcBef>
                <a:spcPts val="1800"/>
              </a:spcBef>
              <a:buSzPct val="100000"/>
              <a:defRPr sz="2500"/>
            </a:pPr>
            <a:endParaRPr lang="en-US">
              <a:latin typeface="Calibri"/>
              <a:ea typeface="Calibri Light"/>
              <a:cs typeface="Calibri"/>
            </a:endParaRPr>
          </a:p>
          <a:p>
            <a:pPr defTabSz="905255">
              <a:spcBef>
                <a:spcPts val="1800"/>
              </a:spcBef>
              <a:defRPr sz="2500"/>
            </a:pPr>
            <a:r>
              <a:rPr sz="1600"/>
              <a:t> </a:t>
            </a:r>
            <a:r>
              <a:rPr sz="1600" u="sng">
                <a:solidFill>
                  <a:srgbClr val="0563C1"/>
                </a:solidFill>
                <a:uFill>
                  <a:solidFill>
                    <a:srgbClr val="0563C1"/>
                  </a:solidFill>
                </a:uFill>
                <a:latin typeface="Calibri Light"/>
                <a:ea typeface="Calibri Light"/>
                <a:cs typeface="Calibri Light"/>
                <a:sym typeface="Calibri Light"/>
                <a:hlinkClick r:id="rId2"/>
              </a:rPr>
              <a:t>https://www.councilforeconed.org/wp-content/uploads/2012/03/voluntary-national-content-standards-2010.pdf</a:t>
            </a:r>
            <a:endParaRPr sz="1600">
              <a:latin typeface="Calibri Light"/>
              <a:ea typeface="Calibri Light"/>
              <a:cs typeface="Calibri Light"/>
              <a:sym typeface="Calibri Light"/>
            </a:endParaRPr>
          </a:p>
        </p:txBody>
      </p:sp>
      <p:pic>
        <p:nvPicPr>
          <p:cNvPr id="2" name="Picture 2" descr="A blue background with text&#10;&#10;Description automatically generated">
            <a:extLst>
              <a:ext uri="{FF2B5EF4-FFF2-40B4-BE49-F238E27FC236}">
                <a16:creationId xmlns:a16="http://schemas.microsoft.com/office/drawing/2014/main" id="{FBAE159D-A7FB-6B10-602F-3653DFE2802B}"/>
              </a:ext>
            </a:extLst>
          </p:cNvPr>
          <p:cNvPicPr>
            <a:picLocks noChangeAspect="1"/>
          </p:cNvPicPr>
          <p:nvPr/>
        </p:nvPicPr>
        <p:blipFill>
          <a:blip r:embed="rId3"/>
          <a:stretch>
            <a:fillRect/>
          </a:stretch>
        </p:blipFill>
        <p:spPr>
          <a:xfrm>
            <a:off x="725971" y="1422744"/>
            <a:ext cx="4602646" cy="2057815"/>
          </a:xfrm>
          <a:prstGeom prst="rect">
            <a:avLst/>
          </a:prstGeom>
        </p:spPr>
      </p:pic>
      <p:pic>
        <p:nvPicPr>
          <p:cNvPr id="3" name="Picture 3" descr="A blue and white paper with text&#10;&#10;Description automatically generated">
            <a:extLst>
              <a:ext uri="{FF2B5EF4-FFF2-40B4-BE49-F238E27FC236}">
                <a16:creationId xmlns:a16="http://schemas.microsoft.com/office/drawing/2014/main" id="{2B9769F7-B996-3BE1-562A-D2A4037BEA24}"/>
              </a:ext>
            </a:extLst>
          </p:cNvPr>
          <p:cNvPicPr>
            <a:picLocks noChangeAspect="1"/>
          </p:cNvPicPr>
          <p:nvPr/>
        </p:nvPicPr>
        <p:blipFill>
          <a:blip r:embed="rId4"/>
          <a:stretch>
            <a:fillRect/>
          </a:stretch>
        </p:blipFill>
        <p:spPr>
          <a:xfrm>
            <a:off x="727627" y="3683896"/>
            <a:ext cx="4690441" cy="2173771"/>
          </a:xfrm>
          <a:prstGeom prst="rect">
            <a:avLst/>
          </a:prstGeom>
        </p:spPr>
      </p:pic>
      <p:pic>
        <p:nvPicPr>
          <p:cNvPr id="4" name="Picture 4" descr="A blue background with text&#10;&#10;Description automatically generated">
            <a:extLst>
              <a:ext uri="{FF2B5EF4-FFF2-40B4-BE49-F238E27FC236}">
                <a16:creationId xmlns:a16="http://schemas.microsoft.com/office/drawing/2014/main" id="{833CB11C-8668-6125-3662-21CE17D45C65}"/>
              </a:ext>
            </a:extLst>
          </p:cNvPr>
          <p:cNvPicPr>
            <a:picLocks noChangeAspect="1"/>
          </p:cNvPicPr>
          <p:nvPr/>
        </p:nvPicPr>
        <p:blipFill>
          <a:blip r:embed="rId5"/>
          <a:stretch>
            <a:fillRect/>
          </a:stretch>
        </p:blipFill>
        <p:spPr>
          <a:xfrm>
            <a:off x="5778362" y="1384437"/>
            <a:ext cx="4743450" cy="2266950"/>
          </a:xfrm>
          <a:prstGeom prst="rect">
            <a:avLst/>
          </a:prstGeom>
        </p:spPr>
      </p:pic>
      <p:pic>
        <p:nvPicPr>
          <p:cNvPr id="5" name="Picture 5" descr="A blue background with text and words&#10;&#10;Description automatically generated">
            <a:extLst>
              <a:ext uri="{FF2B5EF4-FFF2-40B4-BE49-F238E27FC236}">
                <a16:creationId xmlns:a16="http://schemas.microsoft.com/office/drawing/2014/main" id="{CA432AB2-AA10-3DEA-9716-C2257C9FE6B9}"/>
              </a:ext>
            </a:extLst>
          </p:cNvPr>
          <p:cNvPicPr>
            <a:picLocks noChangeAspect="1"/>
          </p:cNvPicPr>
          <p:nvPr/>
        </p:nvPicPr>
        <p:blipFill>
          <a:blip r:embed="rId6"/>
          <a:stretch>
            <a:fillRect/>
          </a:stretch>
        </p:blipFill>
        <p:spPr>
          <a:xfrm>
            <a:off x="5780019" y="3778112"/>
            <a:ext cx="4740136" cy="22669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F0D8E5-F0AC-4051-2BD5-6A849FF87C9F}"/>
              </a:ext>
            </a:extLst>
          </p:cNvPr>
          <p:cNvSpPr txBox="1"/>
          <p:nvPr/>
        </p:nvSpPr>
        <p:spPr>
          <a:xfrm>
            <a:off x="265043" y="5922065"/>
            <a:ext cx="1187891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hlinkClick r:id="rId2"/>
              </a:rPr>
              <a:t>https://www.edweek.org/teaching-learning/opinion-three-ways-to-teach-economics-through-childrens-literature/2017/03#:~:text=Teaching%20economics%20through%20children's%20literature,character%20in%20a%20realistic%20situation</a:t>
            </a:r>
            <a:r>
              <a:rPr lang="en-US"/>
              <a:t>.</a:t>
            </a:r>
          </a:p>
          <a:p>
            <a:endParaRPr lang="en-US"/>
          </a:p>
        </p:txBody>
      </p:sp>
      <p:pic>
        <p:nvPicPr>
          <p:cNvPr id="4" name="Picture 4" descr="A child lying on a book&#10;&#10;Description automatically generated">
            <a:extLst>
              <a:ext uri="{FF2B5EF4-FFF2-40B4-BE49-F238E27FC236}">
                <a16:creationId xmlns:a16="http://schemas.microsoft.com/office/drawing/2014/main" id="{A3F9A346-E777-4142-1CAC-DA2B556B9259}"/>
              </a:ext>
            </a:extLst>
          </p:cNvPr>
          <p:cNvPicPr>
            <a:picLocks noChangeAspect="1"/>
          </p:cNvPicPr>
          <p:nvPr/>
        </p:nvPicPr>
        <p:blipFill>
          <a:blip r:embed="rId3"/>
          <a:stretch>
            <a:fillRect/>
          </a:stretch>
        </p:blipFill>
        <p:spPr>
          <a:xfrm>
            <a:off x="7846944" y="1461880"/>
            <a:ext cx="4225787" cy="2642152"/>
          </a:xfrm>
          <a:prstGeom prst="rect">
            <a:avLst/>
          </a:prstGeom>
        </p:spPr>
      </p:pic>
      <p:sp>
        <p:nvSpPr>
          <p:cNvPr id="5" name="TextBox 4">
            <a:extLst>
              <a:ext uri="{FF2B5EF4-FFF2-40B4-BE49-F238E27FC236}">
                <a16:creationId xmlns:a16="http://schemas.microsoft.com/office/drawing/2014/main" id="{7FF787B1-6E95-719E-195F-71EEEF87BFE1}"/>
              </a:ext>
            </a:extLst>
          </p:cNvPr>
          <p:cNvSpPr txBox="1"/>
          <p:nvPr/>
        </p:nvSpPr>
        <p:spPr>
          <a:xfrm>
            <a:off x="757030" y="4301987"/>
            <a:ext cx="10769046"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i="1">
                <a:solidFill>
                  <a:srgbClr val="0070C0"/>
                </a:solidFill>
              </a:rPr>
              <a:t>"Teaching economics through children’s literature is an effective way to integrate key economic concepts into the classroom. Concepts such as earning, saving, risk, scarcity and entrepreneurship are easily understood by students once they can relate to character in a realistic situation.” - </a:t>
            </a:r>
            <a:r>
              <a:rPr lang="en-US" sz="2400" i="1" err="1">
                <a:solidFill>
                  <a:srgbClr val="0070C0"/>
                </a:solidFill>
              </a:rPr>
              <a:t>EducationWeek</a:t>
            </a:r>
            <a:endParaRPr lang="en-US" sz="2400" i="1">
              <a:solidFill>
                <a:srgbClr val="0070C0"/>
              </a:solidFill>
            </a:endParaRPr>
          </a:p>
        </p:txBody>
      </p:sp>
      <p:sp>
        <p:nvSpPr>
          <p:cNvPr id="6" name="TextBox 5">
            <a:extLst>
              <a:ext uri="{FF2B5EF4-FFF2-40B4-BE49-F238E27FC236}">
                <a16:creationId xmlns:a16="http://schemas.microsoft.com/office/drawing/2014/main" id="{28BDEE54-0372-F3FD-515B-BB7429188E4D}"/>
              </a:ext>
            </a:extLst>
          </p:cNvPr>
          <p:cNvSpPr txBox="1"/>
          <p:nvPr/>
        </p:nvSpPr>
        <p:spPr>
          <a:xfrm>
            <a:off x="765313" y="2951922"/>
            <a:ext cx="696733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t>Children’s literature teaches us to find complexity in the things that seem simple.</a:t>
            </a:r>
          </a:p>
        </p:txBody>
      </p:sp>
      <p:sp>
        <p:nvSpPr>
          <p:cNvPr id="8" name="TextBox 7">
            <a:extLst>
              <a:ext uri="{FF2B5EF4-FFF2-40B4-BE49-F238E27FC236}">
                <a16:creationId xmlns:a16="http://schemas.microsoft.com/office/drawing/2014/main" id="{4124F7D2-9C1A-61F4-E791-CF42FD349504}"/>
              </a:ext>
            </a:extLst>
          </p:cNvPr>
          <p:cNvSpPr txBox="1"/>
          <p:nvPr/>
        </p:nvSpPr>
        <p:spPr>
          <a:xfrm>
            <a:off x="765313" y="1568726"/>
            <a:ext cx="7083286"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t>The purpose of a children's story is to persuade, inform, entertain, or describe.</a:t>
            </a:r>
          </a:p>
        </p:txBody>
      </p:sp>
      <p:sp>
        <p:nvSpPr>
          <p:cNvPr id="7" name="TextBox 1">
            <a:extLst>
              <a:ext uri="{FF2B5EF4-FFF2-40B4-BE49-F238E27FC236}">
                <a16:creationId xmlns:a16="http://schemas.microsoft.com/office/drawing/2014/main" id="{7F9418E4-E640-E469-27A5-BCDB8D4771A1}"/>
              </a:ext>
            </a:extLst>
          </p:cNvPr>
          <p:cNvSpPr txBox="1"/>
          <p:nvPr/>
        </p:nvSpPr>
        <p:spPr>
          <a:xfrm>
            <a:off x="757031" y="549965"/>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rPr lang="en-US" sz="4400" b="1">
                <a:latin typeface="Calibri Light"/>
                <a:cs typeface="Calibri Light"/>
              </a:rPr>
              <a:t>Why Children's Literature?</a:t>
            </a:r>
            <a:endParaRPr lang="en-US"/>
          </a:p>
        </p:txBody>
      </p:sp>
    </p:spTree>
    <p:extLst>
      <p:ext uri="{BB962C8B-B14F-4D97-AF65-F5344CB8AC3E}">
        <p14:creationId xmlns:p14="http://schemas.microsoft.com/office/powerpoint/2010/main" val="4053966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0</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1_Office Theme</vt:lpstr>
      <vt:lpstr>Presented by: Lauren Shifflett  Email: shiffllh@jmu.edu  Date: January 20th,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Lauren Shifflett shiffllh@jmu.edu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cp:revision>2</cp:revision>
  <dcterms:modified xsi:type="dcterms:W3CDTF">2023-07-21T15:32:47Z</dcterms:modified>
</cp:coreProperties>
</file>