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9" r:id="rId3"/>
    <p:sldId id="258" r:id="rId4"/>
    <p:sldId id="257" r:id="rId5"/>
    <p:sldId id="266" r:id="rId6"/>
    <p:sldId id="265" r:id="rId7"/>
    <p:sldId id="264" r:id="rId8"/>
    <p:sldId id="262" r:id="rId9"/>
    <p:sldId id="263" r:id="rId10"/>
    <p:sldId id="261" r:id="rId11"/>
    <p:sldId id="291" r:id="rId12"/>
    <p:sldId id="269" r:id="rId13"/>
    <p:sldId id="267" r:id="rId14"/>
    <p:sldId id="270" r:id="rId15"/>
    <p:sldId id="268" r:id="rId16"/>
    <p:sldId id="271" r:id="rId17"/>
    <p:sldId id="272" r:id="rId18"/>
    <p:sldId id="287" r:id="rId19"/>
    <p:sldId id="273" r:id="rId20"/>
    <p:sldId id="274" r:id="rId21"/>
    <p:sldId id="275" r:id="rId22"/>
    <p:sldId id="276" r:id="rId23"/>
    <p:sldId id="279" r:id="rId24"/>
    <p:sldId id="278" r:id="rId25"/>
    <p:sldId id="277" r:id="rId26"/>
    <p:sldId id="281" r:id="rId27"/>
    <p:sldId id="288" r:id="rId28"/>
    <p:sldId id="289" r:id="rId29"/>
    <p:sldId id="290" r:id="rId30"/>
    <p:sldId id="280" r:id="rId31"/>
    <p:sldId id="286" r:id="rId32"/>
    <p:sldId id="285" r:id="rId33"/>
    <p:sldId id="284" r:id="rId34"/>
    <p:sldId id="283" r:id="rId35"/>
    <p:sldId id="2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C9CA3-880E-A6C2-58BB-5762B6594A14}" v="1" dt="2023-07-20T15:05:29.967"/>
    <p1510:client id="{3048EB06-F973-DA85-EDF4-FF2CEE10ADF7}" v="12" dt="2023-07-19T15:34:54.899"/>
    <p1510:client id="{EF90C7FF-DFFE-4981-F70C-145582618B1E}" v="1791" dt="2023-07-19T13:58:45.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0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0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0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1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1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15"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4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46" name="Body Level One…"/>
          <p:cNvSpPr txBox="1">
            <a:spLocks noGrp="1"/>
          </p:cNvSpPr>
          <p:nvPr>
            <p:ph type="body" sz="quarter" idx="1"/>
          </p:nvPr>
        </p:nvSpPr>
        <p:spPr>
          <a:xfrm>
            <a:off x="732186" y="861391"/>
            <a:ext cx="9144001" cy="616224"/>
          </a:xfrm>
          <a:prstGeom prst="rect">
            <a:avLst/>
          </a:prstGeom>
        </p:spPr>
        <p:txBody>
          <a:bodyPr>
            <a:normAutofit/>
          </a:bodyPr>
          <a:lstStyle>
            <a:lvl1pPr marL="0" indent="0">
              <a:buSzTx/>
              <a:buFontTx/>
              <a:buNone/>
              <a:defRPr sz="2000"/>
            </a:lvl1pPr>
            <a:lvl2pPr marL="647700" indent="-190500">
              <a:buFontTx/>
              <a:defRPr sz="2000"/>
            </a:lvl2pPr>
            <a:lvl3pPr marL="1143000" indent="-228600">
              <a:buFontTx/>
              <a:defRPr sz="2000"/>
            </a:lvl3pPr>
            <a:lvl4pPr marL="1625600" indent="-254000">
              <a:buFontTx/>
              <a:defRPr sz="2000"/>
            </a:lvl4pPr>
            <a:lvl5pPr marL="2082800" indent="-254000">
              <a:buFontTx/>
              <a:defRPr sz="2000"/>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48"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9"/>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jamboard.google.com/d/159llySQJn8z_sdT3MRLlBv54pU0KIIobqBeF0Ag3mHg/copy?usp=sharing" TargetMode="Externa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hyperlink" Target="https://www.google.com/search?q=cooler+than+lemonade+rad+aloud&amp;oq=cooler+than+lemonade+rad+aloud&amp;aqs=chrome..69i57j0i13i512j0i390i395i650l4.7949j1j4&amp;sourceid=chrome&amp;ie=UTF-8#fpstate=ive&amp;vld=cid:ab0771a1,vid:_MbAz32w8zQ"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hyperlink" Target="https://www.youtube.com/watch?v=H6Y7m3bWYD4" TargetMode="Externa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hyperlink" Target="https://www.youtube.com/watch?v=ks8RoWkkV9E" TargetMode="External"/><Relationship Id="rId5" Type="http://schemas.openxmlformats.org/officeDocument/2006/relationships/image" Target="../media/image34.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edweek.org/teaching-learning/opinion-photo-detectives-connecting-the-cross-cultural-with-the-cross-curricular/2016/01"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shiffllh@jmu.edu"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freepngimg.com/png/37324-lemon-clipart"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dweek.org/teaching-learning/opinion-three-ways-to-teach-economics-through-childrens-literature/2017/03#:~:text=Teaching%20economics%20through%20children's%20literature,character%20in%20a%20realistic%20situ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ouncilforeconed.org/wp-content/uploads/2012/03/voluntary-national-content-standards-2010.pdf" TargetMode="Externa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983156" y="3548100"/>
            <a:ext cx="10515601" cy="1325560"/>
          </a:xfrm>
          <a:prstGeom prst="rect">
            <a:avLst/>
          </a:prstGeom>
        </p:spPr>
        <p:txBody>
          <a:bodyPr lIns="45719" tIns="45720" rIns="45719" bIns="45720" anchor="t">
            <a:noAutofit/>
          </a:bodyPr>
          <a:lstStyle/>
          <a:p>
            <a:pPr algn="ctr" defTabSz="886968">
              <a:defRPr sz="1746" spc="-194">
                <a:solidFill>
                  <a:srgbClr val="414A58"/>
                </a:solidFill>
                <a:latin typeface="Inter"/>
                <a:ea typeface="Inter"/>
                <a:cs typeface="Inter"/>
                <a:sym typeface="Inter"/>
              </a:defRPr>
            </a:pPr>
            <a:r>
              <a:rPr sz="2400"/>
              <a:t>Presented by:</a:t>
            </a:r>
            <a:r>
              <a:rPr lang="en-US" sz="2400"/>
              <a:t> Lauren Shifflett</a:t>
            </a:r>
            <a:br>
              <a:rPr sz="2400"/>
            </a:br>
            <a:br>
              <a:rPr sz="2400"/>
            </a:br>
            <a:r>
              <a:rPr sz="2400"/>
              <a:t>Email:</a:t>
            </a:r>
            <a:r>
              <a:rPr lang="en-US" sz="2400"/>
              <a:t> shiffllh@jmu.edu</a:t>
            </a:r>
            <a:br>
              <a:rPr sz="2400"/>
            </a:br>
            <a:br>
              <a:rPr sz="2400"/>
            </a:br>
            <a:r>
              <a:rPr sz="2400"/>
              <a:t>Date:</a:t>
            </a:r>
            <a:r>
              <a:rPr lang="en-US" sz="2400"/>
              <a:t> January 20th, 2023</a:t>
            </a:r>
            <a:endParaRPr sz="2400"/>
          </a:p>
        </p:txBody>
      </p:sp>
      <p:sp>
        <p:nvSpPr>
          <p:cNvPr id="177" name="Text Placeholder 2"/>
          <p:cNvSpPr txBox="1">
            <a:spLocks noGrp="1"/>
          </p:cNvSpPr>
          <p:nvPr>
            <p:ph type="body" sz="quarter" idx="1"/>
          </p:nvPr>
        </p:nvSpPr>
        <p:spPr>
          <a:xfrm>
            <a:off x="-1016105" y="1668973"/>
            <a:ext cx="11938169" cy="1162989"/>
          </a:xfrm>
          <a:prstGeom prst="rect">
            <a:avLst/>
          </a:prstGeom>
        </p:spPr>
        <p:txBody>
          <a:bodyPr lIns="45719" tIns="45720" rIns="45719" bIns="45720" anchor="t">
            <a:noAutofit/>
          </a:bodyPr>
          <a:lstStyle/>
          <a:p>
            <a:pPr algn="ctr" defTabSz="384047">
              <a:spcBef>
                <a:spcPts val="400"/>
              </a:spcBef>
              <a:defRPr sz="2267" spc="-84">
                <a:solidFill>
                  <a:srgbClr val="414A58"/>
                </a:solidFill>
                <a:latin typeface="Inter"/>
                <a:ea typeface="Inter"/>
                <a:cs typeface="Inter"/>
                <a:sym typeface="Inter"/>
              </a:defRPr>
            </a:pPr>
            <a:endParaRPr lang="en-US" sz="2250"/>
          </a:p>
          <a:p>
            <a:pPr algn="ctr" defTabSz="384047">
              <a:spcBef>
                <a:spcPts val="400"/>
              </a:spcBef>
              <a:defRPr sz="2267" spc="-84">
                <a:solidFill>
                  <a:srgbClr val="414A58"/>
                </a:solidFill>
                <a:latin typeface="Inter"/>
                <a:ea typeface="Inter"/>
                <a:cs typeface="Inter"/>
                <a:sym typeface="Inter"/>
              </a:defRPr>
            </a:pPr>
            <a:r>
              <a:rPr lang="en-US" sz="4800" b="1">
                <a:latin typeface="Calibri"/>
              </a:rPr>
              <a:t>2023 Summer Institute: K-5 Session 2</a:t>
            </a:r>
            <a:endParaRPr sz="4800" b="1">
              <a:latin typeface="Calibri"/>
            </a:endParaRPr>
          </a:p>
        </p:txBody>
      </p:sp>
      <p:pic>
        <p:nvPicPr>
          <p:cNvPr id="2" name="Picture 2" descr="Children With Lemonade Stand Stock Photo - Download Image Now - Lemonade  Stand, Child, Selling - iStock">
            <a:extLst>
              <a:ext uri="{FF2B5EF4-FFF2-40B4-BE49-F238E27FC236}">
                <a16:creationId xmlns:a16="http://schemas.microsoft.com/office/drawing/2014/main" id="{FB630F77-7C9F-7F6F-DC7E-6F6601D75678}"/>
              </a:ext>
            </a:extLst>
          </p:cNvPr>
          <p:cNvPicPr>
            <a:picLocks noChangeAspect="1"/>
          </p:cNvPicPr>
          <p:nvPr/>
        </p:nvPicPr>
        <p:blipFill>
          <a:blip r:embed="rId2"/>
          <a:stretch>
            <a:fillRect/>
          </a:stretch>
        </p:blipFill>
        <p:spPr>
          <a:xfrm>
            <a:off x="6231769" y="2832056"/>
            <a:ext cx="5592549" cy="3711800"/>
          </a:xfrm>
          <a:prstGeom prst="rect">
            <a:avLst/>
          </a:prstGeom>
        </p:spPr>
      </p:pic>
    </p:spTree>
    <p:extLst>
      <p:ext uri="{BB962C8B-B14F-4D97-AF65-F5344CB8AC3E}">
        <p14:creationId xmlns:p14="http://schemas.microsoft.com/office/powerpoint/2010/main" val="26321624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10</a:t>
            </a:fld>
            <a:endParaRPr/>
          </a:p>
        </p:txBody>
      </p:sp>
      <p:sp>
        <p:nvSpPr>
          <p:cNvPr id="202" name="Title 1"/>
          <p:cNvSpPr txBox="1"/>
          <p:nvPr/>
        </p:nvSpPr>
        <p:spPr>
          <a:xfrm>
            <a:off x="-2246907" y="588643"/>
            <a:ext cx="10424162" cy="7017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gn="ctr">
              <a:lnSpc>
                <a:spcPct val="90000"/>
              </a:lnSpc>
              <a:defRPr sz="4400">
                <a:latin typeface="Calibri Light"/>
                <a:ea typeface="Calibri Light"/>
                <a:cs typeface="Calibri Light"/>
                <a:sym typeface="Calibri Light"/>
              </a:defRPr>
            </a:lvl1pPr>
          </a:lstStyle>
          <a:p>
            <a:r>
              <a:rPr lang="en-US" b="1"/>
              <a:t>Children's</a:t>
            </a:r>
            <a:r>
              <a:rPr b="1"/>
              <a:t> </a:t>
            </a:r>
            <a:r>
              <a:rPr lang="en-US" b="1"/>
              <a:t>Literature</a:t>
            </a:r>
          </a:p>
        </p:txBody>
      </p:sp>
      <p:pic>
        <p:nvPicPr>
          <p:cNvPr id="2" name="Picture 2" descr="A book cover of a child&#10;&#10;Description automatically generated">
            <a:extLst>
              <a:ext uri="{FF2B5EF4-FFF2-40B4-BE49-F238E27FC236}">
                <a16:creationId xmlns:a16="http://schemas.microsoft.com/office/drawing/2014/main" id="{7169CFB8-71CB-66AA-A521-E38E2B782508}"/>
              </a:ext>
            </a:extLst>
          </p:cNvPr>
          <p:cNvPicPr>
            <a:picLocks noChangeAspect="1"/>
          </p:cNvPicPr>
          <p:nvPr/>
        </p:nvPicPr>
        <p:blipFill>
          <a:blip r:embed="rId2"/>
          <a:stretch>
            <a:fillRect/>
          </a:stretch>
        </p:blipFill>
        <p:spPr>
          <a:xfrm>
            <a:off x="483704" y="1412696"/>
            <a:ext cx="2743200" cy="3171217"/>
          </a:xfrm>
          <a:prstGeom prst="rect">
            <a:avLst/>
          </a:prstGeom>
        </p:spPr>
      </p:pic>
      <p:pic>
        <p:nvPicPr>
          <p:cNvPr id="3" name="Picture 3" descr="A person and a child in a tree&#10;&#10;Description automatically generated">
            <a:extLst>
              <a:ext uri="{FF2B5EF4-FFF2-40B4-BE49-F238E27FC236}">
                <a16:creationId xmlns:a16="http://schemas.microsoft.com/office/drawing/2014/main" id="{8405F84E-493B-D898-370C-C6ECD0557793}"/>
              </a:ext>
            </a:extLst>
          </p:cNvPr>
          <p:cNvPicPr>
            <a:picLocks noChangeAspect="1"/>
          </p:cNvPicPr>
          <p:nvPr/>
        </p:nvPicPr>
        <p:blipFill>
          <a:blip r:embed="rId3"/>
          <a:stretch>
            <a:fillRect/>
          </a:stretch>
        </p:blipFill>
        <p:spPr>
          <a:xfrm>
            <a:off x="3440596" y="1827269"/>
            <a:ext cx="2743200" cy="3485072"/>
          </a:xfrm>
          <a:prstGeom prst="rect">
            <a:avLst/>
          </a:prstGeom>
        </p:spPr>
      </p:pic>
      <p:pic>
        <p:nvPicPr>
          <p:cNvPr id="5" name="Picture 5" descr="A book cover with a glass of lemonade&#10;&#10;Description automatically generated">
            <a:extLst>
              <a:ext uri="{FF2B5EF4-FFF2-40B4-BE49-F238E27FC236}">
                <a16:creationId xmlns:a16="http://schemas.microsoft.com/office/drawing/2014/main" id="{3295E6BC-410E-128A-FE87-6EABA5A96474}"/>
              </a:ext>
            </a:extLst>
          </p:cNvPr>
          <p:cNvPicPr>
            <a:picLocks noChangeAspect="1"/>
          </p:cNvPicPr>
          <p:nvPr/>
        </p:nvPicPr>
        <p:blipFill>
          <a:blip r:embed="rId4"/>
          <a:stretch>
            <a:fillRect/>
          </a:stretch>
        </p:blipFill>
        <p:spPr>
          <a:xfrm>
            <a:off x="6298095" y="2271674"/>
            <a:ext cx="2519570" cy="3590172"/>
          </a:xfrm>
          <a:prstGeom prst="rect">
            <a:avLst/>
          </a:prstGeom>
        </p:spPr>
      </p:pic>
      <p:pic>
        <p:nvPicPr>
          <p:cNvPr id="6" name="Picture 6" descr="A children playing with a cooler&#10;&#10;Description automatically generated">
            <a:extLst>
              <a:ext uri="{FF2B5EF4-FFF2-40B4-BE49-F238E27FC236}">
                <a16:creationId xmlns:a16="http://schemas.microsoft.com/office/drawing/2014/main" id="{57F1E6B9-1445-B2A9-BE98-C8112A4B891F}"/>
              </a:ext>
            </a:extLst>
          </p:cNvPr>
          <p:cNvPicPr>
            <a:picLocks noChangeAspect="1"/>
          </p:cNvPicPr>
          <p:nvPr/>
        </p:nvPicPr>
        <p:blipFill>
          <a:blip r:embed="rId5"/>
          <a:stretch>
            <a:fillRect/>
          </a:stretch>
        </p:blipFill>
        <p:spPr>
          <a:xfrm>
            <a:off x="9031357" y="3637353"/>
            <a:ext cx="2743200" cy="2714120"/>
          </a:xfrm>
          <a:prstGeom prst="rect">
            <a:avLst/>
          </a:prstGeom>
        </p:spPr>
      </p:pic>
      <p:pic>
        <p:nvPicPr>
          <p:cNvPr id="7" name="Picture 7" descr="A group of lemons with leaves&#10;&#10;Description automatically generated">
            <a:extLst>
              <a:ext uri="{FF2B5EF4-FFF2-40B4-BE49-F238E27FC236}">
                <a16:creationId xmlns:a16="http://schemas.microsoft.com/office/drawing/2014/main" id="{9A1F4E20-9411-2AA8-6322-968ED1679762}"/>
              </a:ext>
            </a:extLst>
          </p:cNvPr>
          <p:cNvPicPr>
            <a:picLocks noChangeAspect="1"/>
          </p:cNvPicPr>
          <p:nvPr/>
        </p:nvPicPr>
        <p:blipFill>
          <a:blip r:embed="rId6"/>
          <a:stretch>
            <a:fillRect/>
          </a:stretch>
        </p:blipFill>
        <p:spPr>
          <a:xfrm>
            <a:off x="8940248" y="1410168"/>
            <a:ext cx="2743200" cy="1718534"/>
          </a:xfrm>
          <a:prstGeom prst="rect">
            <a:avLst/>
          </a:prstGeom>
        </p:spPr>
      </p:pic>
      <p:pic>
        <p:nvPicPr>
          <p:cNvPr id="8" name="Picture 8" descr="A glass jar with a straw and lemons&#10;&#10;Description automatically generated">
            <a:extLst>
              <a:ext uri="{FF2B5EF4-FFF2-40B4-BE49-F238E27FC236}">
                <a16:creationId xmlns:a16="http://schemas.microsoft.com/office/drawing/2014/main" id="{574FCE3B-7DD2-0E1A-42F6-86DE441293B8}"/>
              </a:ext>
            </a:extLst>
          </p:cNvPr>
          <p:cNvPicPr>
            <a:picLocks noChangeAspect="1"/>
          </p:cNvPicPr>
          <p:nvPr/>
        </p:nvPicPr>
        <p:blipFill>
          <a:blip r:embed="rId7"/>
          <a:stretch>
            <a:fillRect/>
          </a:stretch>
        </p:blipFill>
        <p:spPr>
          <a:xfrm>
            <a:off x="997226" y="4703532"/>
            <a:ext cx="1467679" cy="1857283"/>
          </a:xfrm>
          <a:prstGeom prst="rect">
            <a:avLst/>
          </a:prstGeom>
        </p:spPr>
      </p:pic>
    </p:spTree>
    <p:extLst>
      <p:ext uri="{BB962C8B-B14F-4D97-AF65-F5344CB8AC3E}">
        <p14:creationId xmlns:p14="http://schemas.microsoft.com/office/powerpoint/2010/main" val="3547495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41554C-7F14-0007-5048-436C9A8D5D5B}"/>
              </a:ext>
            </a:extLst>
          </p:cNvPr>
          <p:cNvSpPr txBox="1"/>
          <p:nvPr/>
        </p:nvSpPr>
        <p:spPr>
          <a:xfrm>
            <a:off x="-2246907" y="588643"/>
            <a:ext cx="10424162"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gn="ctr">
              <a:lnSpc>
                <a:spcPct val="90000"/>
              </a:lnSpc>
              <a:defRPr sz="4400">
                <a:latin typeface="Calibri Light"/>
                <a:ea typeface="Calibri Light"/>
                <a:cs typeface="Calibri Light"/>
                <a:sym typeface="Calibri Light"/>
              </a:defRPr>
            </a:lvl1pPr>
          </a:lstStyle>
          <a:p>
            <a:r>
              <a:rPr lang="en-US" b="1"/>
              <a:t>Using </a:t>
            </a:r>
            <a:r>
              <a:rPr lang="en-US" b="1" err="1"/>
              <a:t>Jamboard</a:t>
            </a:r>
            <a:endParaRPr lang="en-US" err="1"/>
          </a:p>
        </p:txBody>
      </p:sp>
      <p:sp>
        <p:nvSpPr>
          <p:cNvPr id="4" name="TextBox 3">
            <a:extLst>
              <a:ext uri="{FF2B5EF4-FFF2-40B4-BE49-F238E27FC236}">
                <a16:creationId xmlns:a16="http://schemas.microsoft.com/office/drawing/2014/main" id="{1765FD14-1E67-0044-51C3-DEEF0CD7674B}"/>
              </a:ext>
            </a:extLst>
          </p:cNvPr>
          <p:cNvSpPr txBox="1"/>
          <p:nvPr/>
        </p:nvSpPr>
        <p:spPr>
          <a:xfrm>
            <a:off x="1165934" y="6130031"/>
            <a:ext cx="986752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2"/>
              </a:rPr>
              <a:t>https://jamboard.google.com/d/159llySQJn8z_sdT3MRLlBv54pU0KIIobqBeF0Ag3mHg/copy?usp=sharing</a:t>
            </a:r>
            <a:endParaRPr lang="en-US"/>
          </a:p>
          <a:p>
            <a:endParaRPr lang="en-US"/>
          </a:p>
        </p:txBody>
      </p:sp>
      <p:pic>
        <p:nvPicPr>
          <p:cNvPr id="5" name="Picture 5" descr="A screenshot of a video game&#10;&#10;Description automatically generated">
            <a:extLst>
              <a:ext uri="{FF2B5EF4-FFF2-40B4-BE49-F238E27FC236}">
                <a16:creationId xmlns:a16="http://schemas.microsoft.com/office/drawing/2014/main" id="{A2642AFF-200B-7F59-2FB6-63F345411E36}"/>
              </a:ext>
            </a:extLst>
          </p:cNvPr>
          <p:cNvPicPr>
            <a:picLocks noChangeAspect="1"/>
          </p:cNvPicPr>
          <p:nvPr/>
        </p:nvPicPr>
        <p:blipFill>
          <a:blip r:embed="rId3"/>
          <a:stretch>
            <a:fillRect/>
          </a:stretch>
        </p:blipFill>
        <p:spPr>
          <a:xfrm>
            <a:off x="2963662" y="1581757"/>
            <a:ext cx="8299141" cy="4604445"/>
          </a:xfrm>
          <a:prstGeom prst="rect">
            <a:avLst/>
          </a:prstGeom>
        </p:spPr>
      </p:pic>
      <p:pic>
        <p:nvPicPr>
          <p:cNvPr id="6" name="Picture 6" descr="A yellow and orange circle&#10;&#10;Description automatically generated">
            <a:extLst>
              <a:ext uri="{FF2B5EF4-FFF2-40B4-BE49-F238E27FC236}">
                <a16:creationId xmlns:a16="http://schemas.microsoft.com/office/drawing/2014/main" id="{ABC5BAD6-FEDE-21F8-919A-EE37086B294F}"/>
              </a:ext>
            </a:extLst>
          </p:cNvPr>
          <p:cNvPicPr>
            <a:picLocks noChangeAspect="1"/>
          </p:cNvPicPr>
          <p:nvPr/>
        </p:nvPicPr>
        <p:blipFill>
          <a:blip r:embed="rId4"/>
          <a:stretch>
            <a:fillRect/>
          </a:stretch>
        </p:blipFill>
        <p:spPr>
          <a:xfrm>
            <a:off x="418638" y="2840577"/>
            <a:ext cx="2721190" cy="2345739"/>
          </a:xfrm>
          <a:prstGeom prst="rect">
            <a:avLst/>
          </a:prstGeom>
        </p:spPr>
      </p:pic>
    </p:spTree>
    <p:extLst>
      <p:ext uri="{BB962C8B-B14F-4D97-AF65-F5344CB8AC3E}">
        <p14:creationId xmlns:p14="http://schemas.microsoft.com/office/powerpoint/2010/main" val="7331083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white rectangular paper with black text&#10;&#10;Description automatically generated">
            <a:extLst>
              <a:ext uri="{FF2B5EF4-FFF2-40B4-BE49-F238E27FC236}">
                <a16:creationId xmlns:a16="http://schemas.microsoft.com/office/drawing/2014/main" id="{8B6E66CE-8365-2D6E-970E-78ADB23D1B4A}"/>
              </a:ext>
            </a:extLst>
          </p:cNvPr>
          <p:cNvPicPr>
            <a:picLocks noChangeAspect="1"/>
          </p:cNvPicPr>
          <p:nvPr/>
        </p:nvPicPr>
        <p:blipFill>
          <a:blip r:embed="rId2"/>
          <a:stretch>
            <a:fillRect/>
          </a:stretch>
        </p:blipFill>
        <p:spPr>
          <a:xfrm rot="21000000">
            <a:off x="1866900" y="1267849"/>
            <a:ext cx="4789004" cy="5597822"/>
          </a:xfrm>
          <a:prstGeom prst="rect">
            <a:avLst/>
          </a:prstGeom>
        </p:spPr>
      </p:pic>
      <p:sp>
        <p:nvSpPr>
          <p:cNvPr id="11" name="TextBox 10">
            <a:extLst>
              <a:ext uri="{FF2B5EF4-FFF2-40B4-BE49-F238E27FC236}">
                <a16:creationId xmlns:a16="http://schemas.microsoft.com/office/drawing/2014/main" id="{51C928F1-59C4-6E31-B6E1-094B0136961F}"/>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 Ranking</a:t>
            </a:r>
            <a:endParaRPr lang="en-US"/>
          </a:p>
        </p:txBody>
      </p:sp>
      <p:pic>
        <p:nvPicPr>
          <p:cNvPr id="16" name="Picture 16" descr="A cartoon of a child holding a yellow egg&#10;&#10;Description automatically generated">
            <a:extLst>
              <a:ext uri="{FF2B5EF4-FFF2-40B4-BE49-F238E27FC236}">
                <a16:creationId xmlns:a16="http://schemas.microsoft.com/office/drawing/2014/main" id="{7FA08F9C-3A8D-5097-FB20-885FE59C3230}"/>
              </a:ext>
            </a:extLst>
          </p:cNvPr>
          <p:cNvPicPr>
            <a:picLocks noChangeAspect="1"/>
          </p:cNvPicPr>
          <p:nvPr/>
        </p:nvPicPr>
        <p:blipFill>
          <a:blip r:embed="rId3"/>
          <a:stretch>
            <a:fillRect/>
          </a:stretch>
        </p:blipFill>
        <p:spPr>
          <a:xfrm>
            <a:off x="135835" y="4509272"/>
            <a:ext cx="2030895" cy="2187822"/>
          </a:xfrm>
          <a:prstGeom prst="rect">
            <a:avLst/>
          </a:prstGeom>
        </p:spPr>
      </p:pic>
      <p:pic>
        <p:nvPicPr>
          <p:cNvPr id="10" name="Picture 11" descr="A black text on a white background&#10;&#10;Description automatically generated">
            <a:extLst>
              <a:ext uri="{FF2B5EF4-FFF2-40B4-BE49-F238E27FC236}">
                <a16:creationId xmlns:a16="http://schemas.microsoft.com/office/drawing/2014/main" id="{BE780C1E-6972-4949-F1A9-2E5EBAA7CF9A}"/>
              </a:ext>
            </a:extLst>
          </p:cNvPr>
          <p:cNvPicPr>
            <a:picLocks noChangeAspect="1"/>
          </p:cNvPicPr>
          <p:nvPr/>
        </p:nvPicPr>
        <p:blipFill>
          <a:blip r:embed="rId4"/>
          <a:stretch>
            <a:fillRect/>
          </a:stretch>
        </p:blipFill>
        <p:spPr>
          <a:xfrm>
            <a:off x="8517835" y="1527313"/>
            <a:ext cx="1600200" cy="838200"/>
          </a:xfrm>
          <a:prstGeom prst="rect">
            <a:avLst/>
          </a:prstGeom>
        </p:spPr>
      </p:pic>
      <p:pic>
        <p:nvPicPr>
          <p:cNvPr id="12" name="Picture 13" descr="A black text on a white background&#10;&#10;Description automatically generated">
            <a:extLst>
              <a:ext uri="{FF2B5EF4-FFF2-40B4-BE49-F238E27FC236}">
                <a16:creationId xmlns:a16="http://schemas.microsoft.com/office/drawing/2014/main" id="{5418F57D-52BC-61D3-8B96-1B044BF69F9E}"/>
              </a:ext>
            </a:extLst>
          </p:cNvPr>
          <p:cNvPicPr>
            <a:picLocks noChangeAspect="1"/>
          </p:cNvPicPr>
          <p:nvPr/>
        </p:nvPicPr>
        <p:blipFill>
          <a:blip r:embed="rId5"/>
          <a:stretch>
            <a:fillRect/>
          </a:stretch>
        </p:blipFill>
        <p:spPr>
          <a:xfrm>
            <a:off x="8632549" y="2811946"/>
            <a:ext cx="1619250" cy="952500"/>
          </a:xfrm>
          <a:prstGeom prst="rect">
            <a:avLst/>
          </a:prstGeom>
        </p:spPr>
      </p:pic>
      <p:pic>
        <p:nvPicPr>
          <p:cNvPr id="14" name="Picture 14" descr="A black text on a white background&#10;&#10;Description automatically generated">
            <a:extLst>
              <a:ext uri="{FF2B5EF4-FFF2-40B4-BE49-F238E27FC236}">
                <a16:creationId xmlns:a16="http://schemas.microsoft.com/office/drawing/2014/main" id="{FC18F648-3236-958B-92C5-3FBFC6AB65E1}"/>
              </a:ext>
            </a:extLst>
          </p:cNvPr>
          <p:cNvPicPr>
            <a:picLocks noChangeAspect="1"/>
          </p:cNvPicPr>
          <p:nvPr/>
        </p:nvPicPr>
        <p:blipFill>
          <a:blip r:embed="rId6"/>
          <a:stretch>
            <a:fillRect/>
          </a:stretch>
        </p:blipFill>
        <p:spPr>
          <a:xfrm>
            <a:off x="8486361" y="2245415"/>
            <a:ext cx="1828800" cy="876300"/>
          </a:xfrm>
          <a:prstGeom prst="rect">
            <a:avLst/>
          </a:prstGeom>
        </p:spPr>
      </p:pic>
      <p:pic>
        <p:nvPicPr>
          <p:cNvPr id="15" name="Picture 16" descr="A black text on a white background&#10;&#10;Description automatically generated">
            <a:extLst>
              <a:ext uri="{FF2B5EF4-FFF2-40B4-BE49-F238E27FC236}">
                <a16:creationId xmlns:a16="http://schemas.microsoft.com/office/drawing/2014/main" id="{16030C4C-59AB-1B50-6FF9-A825840167EB}"/>
              </a:ext>
            </a:extLst>
          </p:cNvPr>
          <p:cNvPicPr>
            <a:picLocks noChangeAspect="1"/>
          </p:cNvPicPr>
          <p:nvPr/>
        </p:nvPicPr>
        <p:blipFill>
          <a:blip r:embed="rId7"/>
          <a:stretch>
            <a:fillRect/>
          </a:stretch>
        </p:blipFill>
        <p:spPr>
          <a:xfrm>
            <a:off x="8630893" y="3566077"/>
            <a:ext cx="1771650" cy="819150"/>
          </a:xfrm>
          <a:prstGeom prst="rect">
            <a:avLst/>
          </a:prstGeom>
        </p:spPr>
      </p:pic>
      <p:pic>
        <p:nvPicPr>
          <p:cNvPr id="17" name="Picture 17" descr="A black text on a white background&#10;&#10;Description automatically generated">
            <a:extLst>
              <a:ext uri="{FF2B5EF4-FFF2-40B4-BE49-F238E27FC236}">
                <a16:creationId xmlns:a16="http://schemas.microsoft.com/office/drawing/2014/main" id="{9457E5D2-D589-FCDF-7BBA-362A0209BFFF}"/>
              </a:ext>
            </a:extLst>
          </p:cNvPr>
          <p:cNvPicPr>
            <a:picLocks noChangeAspect="1"/>
          </p:cNvPicPr>
          <p:nvPr/>
        </p:nvPicPr>
        <p:blipFill>
          <a:blip r:embed="rId8"/>
          <a:stretch>
            <a:fillRect/>
          </a:stretch>
        </p:blipFill>
        <p:spPr>
          <a:xfrm>
            <a:off x="8668992" y="4306542"/>
            <a:ext cx="1695450" cy="895350"/>
          </a:xfrm>
          <a:prstGeom prst="rect">
            <a:avLst/>
          </a:prstGeom>
        </p:spPr>
      </p:pic>
      <p:pic>
        <p:nvPicPr>
          <p:cNvPr id="18" name="Picture 18" descr="A black text on a white background&#10;&#10;Description automatically generated">
            <a:extLst>
              <a:ext uri="{FF2B5EF4-FFF2-40B4-BE49-F238E27FC236}">
                <a16:creationId xmlns:a16="http://schemas.microsoft.com/office/drawing/2014/main" id="{90C2833D-B732-AE26-769B-4ADF4DD98A79}"/>
              </a:ext>
            </a:extLst>
          </p:cNvPr>
          <p:cNvPicPr>
            <a:picLocks noChangeAspect="1"/>
          </p:cNvPicPr>
          <p:nvPr/>
        </p:nvPicPr>
        <p:blipFill>
          <a:blip r:embed="rId9"/>
          <a:stretch>
            <a:fillRect/>
          </a:stretch>
        </p:blipFill>
        <p:spPr>
          <a:xfrm>
            <a:off x="8650357" y="4950515"/>
            <a:ext cx="1600200" cy="800100"/>
          </a:xfrm>
          <a:prstGeom prst="rect">
            <a:avLst/>
          </a:prstGeom>
        </p:spPr>
      </p:pic>
    </p:spTree>
    <p:extLst>
      <p:ext uri="{BB962C8B-B14F-4D97-AF65-F5344CB8AC3E}">
        <p14:creationId xmlns:p14="http://schemas.microsoft.com/office/powerpoint/2010/main" val="3121889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1C928F1-59C4-6E31-B6E1-094B0136961F}"/>
              </a:ext>
            </a:extLst>
          </p:cNvPr>
          <p:cNvSpPr txBox="1"/>
          <p:nvPr/>
        </p:nvSpPr>
        <p:spPr>
          <a:xfrm>
            <a:off x="659971" y="509758"/>
            <a:ext cx="867209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 Breakout Room</a:t>
            </a:r>
            <a:endParaRPr lang="en-US"/>
          </a:p>
        </p:txBody>
      </p:sp>
      <p:pic>
        <p:nvPicPr>
          <p:cNvPr id="16" name="Picture 16" descr="A cartoon of a child holding a yellow egg&#10;&#10;Description automatically generated">
            <a:extLst>
              <a:ext uri="{FF2B5EF4-FFF2-40B4-BE49-F238E27FC236}">
                <a16:creationId xmlns:a16="http://schemas.microsoft.com/office/drawing/2014/main" id="{7FA08F9C-3A8D-5097-FB20-885FE59C3230}"/>
              </a:ext>
            </a:extLst>
          </p:cNvPr>
          <p:cNvPicPr>
            <a:picLocks noChangeAspect="1"/>
          </p:cNvPicPr>
          <p:nvPr/>
        </p:nvPicPr>
        <p:blipFill>
          <a:blip r:embed="rId2"/>
          <a:stretch>
            <a:fillRect/>
          </a:stretch>
        </p:blipFill>
        <p:spPr>
          <a:xfrm>
            <a:off x="9191058" y="4309524"/>
            <a:ext cx="2030895" cy="2187822"/>
          </a:xfrm>
          <a:prstGeom prst="rect">
            <a:avLst/>
          </a:prstGeom>
        </p:spPr>
      </p:pic>
      <p:sp>
        <p:nvSpPr>
          <p:cNvPr id="7" name="TextBox 6">
            <a:extLst>
              <a:ext uri="{FF2B5EF4-FFF2-40B4-BE49-F238E27FC236}">
                <a16:creationId xmlns:a16="http://schemas.microsoft.com/office/drawing/2014/main" id="{05CAA1CC-97CF-2580-3C21-E219827CA11C}"/>
              </a:ext>
            </a:extLst>
          </p:cNvPr>
          <p:cNvSpPr txBox="1"/>
          <p:nvPr/>
        </p:nvSpPr>
        <p:spPr>
          <a:xfrm>
            <a:off x="897723" y="3483240"/>
            <a:ext cx="104741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Determine a speaker who will share the rankings with the whole group when we all come back together.</a:t>
            </a:r>
            <a:endParaRPr lang="en-US" sz="2400" b="0" i="0" u="none" strike="noStrike" cap="none" spc="0" normalizeH="0" baseline="0">
              <a:ln>
                <a:noFill/>
              </a:ln>
              <a:solidFill>
                <a:srgbClr val="000000"/>
              </a:solidFill>
              <a:effectLst/>
              <a:uFillTx/>
              <a:latin typeface="+mn-lt"/>
              <a:ea typeface="+mn-ea"/>
              <a:cs typeface="+mn-cs"/>
            </a:endParaRPr>
          </a:p>
        </p:txBody>
      </p:sp>
      <p:sp>
        <p:nvSpPr>
          <p:cNvPr id="8" name="TextBox 7">
            <a:extLst>
              <a:ext uri="{FF2B5EF4-FFF2-40B4-BE49-F238E27FC236}">
                <a16:creationId xmlns:a16="http://schemas.microsoft.com/office/drawing/2014/main" id="{5335BB23-79DC-2720-B21E-DFBD699E7A34}"/>
              </a:ext>
            </a:extLst>
          </p:cNvPr>
          <p:cNvSpPr txBox="1"/>
          <p:nvPr/>
        </p:nvSpPr>
        <p:spPr>
          <a:xfrm>
            <a:off x="897723" y="2070211"/>
            <a:ext cx="104741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As a group, </a:t>
            </a:r>
            <a:r>
              <a:rPr lang="en-US" sz="2400">
                <a:ea typeface="+mn-lt"/>
                <a:cs typeface="+mn-lt"/>
              </a:rPr>
              <a:t>rank the 10 characteristics of an entrepreneur from most valuable to least valuable.</a:t>
            </a:r>
            <a:endParaRPr lang="en-US" sz="2400" b="0" i="0" u="none" strike="noStrike" cap="none" spc="0" normalizeH="0" baseline="0">
              <a:ln>
                <a:noFill/>
              </a:ln>
              <a:solidFill>
                <a:srgbClr val="000000"/>
              </a:solidFill>
              <a:effectLst/>
              <a:uFillTx/>
              <a:latin typeface="+mn-lt"/>
              <a:ea typeface="+mn-ea"/>
              <a:cs typeface="+mn-cs"/>
            </a:endParaRPr>
          </a:p>
        </p:txBody>
      </p:sp>
      <p:sp>
        <p:nvSpPr>
          <p:cNvPr id="9" name="TextBox 8">
            <a:extLst>
              <a:ext uri="{FF2B5EF4-FFF2-40B4-BE49-F238E27FC236}">
                <a16:creationId xmlns:a16="http://schemas.microsoft.com/office/drawing/2014/main" id="{A7ADCF9D-0422-E9EF-83D3-27466C51E30F}"/>
              </a:ext>
            </a:extLst>
          </p:cNvPr>
          <p:cNvSpPr txBox="1"/>
          <p:nvPr/>
        </p:nvSpPr>
        <p:spPr>
          <a:xfrm>
            <a:off x="897723" y="4977648"/>
            <a:ext cx="104741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Just have fun! There is no right or wrong answer. :) </a:t>
            </a:r>
            <a:endParaRPr lang="en-US" sz="2400" b="0" i="0" u="none" strike="noStrike" cap="none" spc="0" normalizeH="0" baseline="0">
              <a:ln>
                <a:noFill/>
              </a:ln>
              <a:solidFill>
                <a:srgbClr val="000000"/>
              </a:solidFill>
              <a:effectLst/>
              <a:uFillTx/>
              <a:latin typeface="+mn-lt"/>
              <a:ea typeface="+mn-ea"/>
              <a:cs typeface="+mn-cs"/>
            </a:endParaRPr>
          </a:p>
        </p:txBody>
      </p:sp>
    </p:spTree>
    <p:extLst>
      <p:ext uri="{BB962C8B-B14F-4D97-AF65-F5344CB8AC3E}">
        <p14:creationId xmlns:p14="http://schemas.microsoft.com/office/powerpoint/2010/main" val="29242923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D362E-3CA6-9201-38F7-B288040C0B8D}"/>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Cooler Than Lemonade</a:t>
            </a:r>
            <a:endParaRPr lang="en-US"/>
          </a:p>
        </p:txBody>
      </p:sp>
      <p:pic>
        <p:nvPicPr>
          <p:cNvPr id="3" name="Picture 3" descr="A children playing with a box&#10;&#10;Description automatically generated">
            <a:extLst>
              <a:ext uri="{FF2B5EF4-FFF2-40B4-BE49-F238E27FC236}">
                <a16:creationId xmlns:a16="http://schemas.microsoft.com/office/drawing/2014/main" id="{C9DF293D-A94B-002E-1DB9-AF456AEFC821}"/>
              </a:ext>
            </a:extLst>
          </p:cNvPr>
          <p:cNvPicPr>
            <a:picLocks noChangeAspect="1"/>
          </p:cNvPicPr>
          <p:nvPr/>
        </p:nvPicPr>
        <p:blipFill>
          <a:blip r:embed="rId2"/>
          <a:stretch>
            <a:fillRect/>
          </a:stretch>
        </p:blipFill>
        <p:spPr>
          <a:xfrm>
            <a:off x="8020878" y="1541405"/>
            <a:ext cx="4051852" cy="4007102"/>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28F80891-9D3A-12A3-B1D3-2ED0909CF109}"/>
              </a:ext>
            </a:extLst>
          </p:cNvPr>
          <p:cNvPicPr>
            <a:picLocks noChangeAspect="1"/>
          </p:cNvPicPr>
          <p:nvPr/>
        </p:nvPicPr>
        <p:blipFill>
          <a:blip r:embed="rId3"/>
          <a:stretch>
            <a:fillRect/>
          </a:stretch>
        </p:blipFill>
        <p:spPr>
          <a:xfrm>
            <a:off x="8666921" y="5652615"/>
            <a:ext cx="3273286" cy="986163"/>
          </a:xfrm>
          <a:prstGeom prst="rect">
            <a:avLst/>
          </a:prstGeom>
        </p:spPr>
      </p:pic>
      <p:pic>
        <p:nvPicPr>
          <p:cNvPr id="6" name="Picture 6" descr="A white text with black text&#10;&#10;Description automatically generated">
            <a:extLst>
              <a:ext uri="{FF2B5EF4-FFF2-40B4-BE49-F238E27FC236}">
                <a16:creationId xmlns:a16="http://schemas.microsoft.com/office/drawing/2014/main" id="{DD0612A7-AA9E-E850-7D80-5D198269BBA3}"/>
              </a:ext>
            </a:extLst>
          </p:cNvPr>
          <p:cNvPicPr>
            <a:picLocks noChangeAspect="1"/>
          </p:cNvPicPr>
          <p:nvPr/>
        </p:nvPicPr>
        <p:blipFill>
          <a:blip r:embed="rId4"/>
          <a:stretch>
            <a:fillRect/>
          </a:stretch>
        </p:blipFill>
        <p:spPr>
          <a:xfrm>
            <a:off x="516834" y="1518326"/>
            <a:ext cx="7364895" cy="3813064"/>
          </a:xfrm>
          <a:prstGeom prst="rect">
            <a:avLst/>
          </a:prstGeom>
        </p:spPr>
      </p:pic>
      <p:pic>
        <p:nvPicPr>
          <p:cNvPr id="7" name="Picture 7" descr="A yellow arrow pointing to the right&#10;&#10;Description automatically generated">
            <a:extLst>
              <a:ext uri="{FF2B5EF4-FFF2-40B4-BE49-F238E27FC236}">
                <a16:creationId xmlns:a16="http://schemas.microsoft.com/office/drawing/2014/main" id="{FCA870CE-5051-DA4A-54D1-06FEBC99591D}"/>
              </a:ext>
            </a:extLst>
          </p:cNvPr>
          <p:cNvPicPr>
            <a:picLocks noChangeAspect="1"/>
          </p:cNvPicPr>
          <p:nvPr/>
        </p:nvPicPr>
        <p:blipFill>
          <a:blip r:embed="rId5"/>
          <a:stretch>
            <a:fillRect/>
          </a:stretch>
        </p:blipFill>
        <p:spPr>
          <a:xfrm>
            <a:off x="864704" y="5404154"/>
            <a:ext cx="2179984" cy="1234607"/>
          </a:xfrm>
          <a:prstGeom prst="rect">
            <a:avLst/>
          </a:prstGeom>
        </p:spPr>
      </p:pic>
      <p:sp>
        <p:nvSpPr>
          <p:cNvPr id="8" name="TextBox 7">
            <a:extLst>
              <a:ext uri="{FF2B5EF4-FFF2-40B4-BE49-F238E27FC236}">
                <a16:creationId xmlns:a16="http://schemas.microsoft.com/office/drawing/2014/main" id="{871828ED-7512-C460-B222-E8266D5E4F1E}"/>
              </a:ext>
            </a:extLst>
          </p:cNvPr>
          <p:cNvSpPr txBox="1"/>
          <p:nvPr/>
        </p:nvSpPr>
        <p:spPr>
          <a:xfrm>
            <a:off x="3084444" y="5842552"/>
            <a:ext cx="54930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u="sng">
                <a:solidFill>
                  <a:srgbClr val="0000FF"/>
                </a:solidFill>
                <a:latin typeface="Helvetica"/>
                <a:cs typeface="Helvetica"/>
                <a:hlinkClick r:id="rId6">
                  <a:extLst>
                    <a:ext uri="{A12FA001-AC4F-418D-AE19-62706E023703}">
                      <ahyp:hlinkClr xmlns:ahyp="http://schemas.microsoft.com/office/drawing/2018/hyperlinkcolor" val="tx"/>
                    </a:ext>
                  </a:extLst>
                </a:hlinkClick>
              </a:rPr>
              <a:t>Cooler Than </a:t>
            </a:r>
            <a:r>
              <a:rPr lang="en-US" u="sng">
                <a:solidFill>
                  <a:srgbClr val="0000FF"/>
                </a:solidFill>
                <a:latin typeface="Helvetica"/>
                <a:cs typeface="Helvetica"/>
                <a:hlinkClick r:id="rId6"/>
              </a:rPr>
              <a:t>Lemonade</a:t>
            </a:r>
            <a:r>
              <a:rPr lang="en-US" u="sng">
                <a:solidFill>
                  <a:srgbClr val="0000FF"/>
                </a:solidFill>
                <a:latin typeface="Helvetica"/>
                <a:cs typeface="Helvetica"/>
                <a:hlinkClick r:id="rId6">
                  <a:extLst>
                    <a:ext uri="{A12FA001-AC4F-418D-AE19-62706E023703}">
                      <ahyp:hlinkClr xmlns:ahyp="http://schemas.microsoft.com/office/drawing/2018/hyperlinkcolor" val="tx"/>
                    </a:ext>
                  </a:extLst>
                </a:hlinkClick>
              </a:rPr>
              <a:t>: Online Read Aloud</a:t>
            </a:r>
            <a:endParaRPr lang="en-US" b="0" u="sng">
              <a:solidFill>
                <a:srgbClr val="0000FF"/>
              </a:solidFill>
              <a:latin typeface="Helvetica"/>
              <a:cs typeface="Helvetica"/>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91080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white rectangular paper with black text&#10;&#10;Description automatically generated">
            <a:extLst>
              <a:ext uri="{FF2B5EF4-FFF2-40B4-BE49-F238E27FC236}">
                <a16:creationId xmlns:a16="http://schemas.microsoft.com/office/drawing/2014/main" id="{8B6E66CE-8365-2D6E-970E-78ADB23D1B4A}"/>
              </a:ext>
            </a:extLst>
          </p:cNvPr>
          <p:cNvPicPr>
            <a:picLocks noChangeAspect="1"/>
          </p:cNvPicPr>
          <p:nvPr/>
        </p:nvPicPr>
        <p:blipFill>
          <a:blip r:embed="rId2"/>
          <a:stretch>
            <a:fillRect/>
          </a:stretch>
        </p:blipFill>
        <p:spPr>
          <a:xfrm>
            <a:off x="7101509" y="1317545"/>
            <a:ext cx="4789004" cy="5597822"/>
          </a:xfrm>
          <a:prstGeom prst="rect">
            <a:avLst/>
          </a:prstGeom>
        </p:spPr>
      </p:pic>
      <p:pic>
        <p:nvPicPr>
          <p:cNvPr id="5" name="Picture 5" descr="A blue tick in a white circle&#10;&#10;Description automatically generated">
            <a:extLst>
              <a:ext uri="{FF2B5EF4-FFF2-40B4-BE49-F238E27FC236}">
                <a16:creationId xmlns:a16="http://schemas.microsoft.com/office/drawing/2014/main" id="{079E5B9C-2098-3CAD-BBE3-1E0236DE0087}"/>
              </a:ext>
            </a:extLst>
          </p:cNvPr>
          <p:cNvPicPr>
            <a:picLocks noChangeAspect="1"/>
          </p:cNvPicPr>
          <p:nvPr/>
        </p:nvPicPr>
        <p:blipFill>
          <a:blip r:embed="rId3"/>
          <a:stretch>
            <a:fillRect/>
          </a:stretch>
        </p:blipFill>
        <p:spPr>
          <a:xfrm>
            <a:off x="9265340" y="2134014"/>
            <a:ext cx="602147" cy="602147"/>
          </a:xfrm>
          <a:prstGeom prst="rect">
            <a:avLst/>
          </a:prstGeom>
        </p:spPr>
      </p:pic>
      <p:pic>
        <p:nvPicPr>
          <p:cNvPr id="6" name="Picture 5" descr="A blue tick in a white circle&#10;&#10;Description automatically generated">
            <a:extLst>
              <a:ext uri="{FF2B5EF4-FFF2-40B4-BE49-F238E27FC236}">
                <a16:creationId xmlns:a16="http://schemas.microsoft.com/office/drawing/2014/main" id="{077E25E6-FDA5-616C-D8B8-766C6D262466}"/>
              </a:ext>
            </a:extLst>
          </p:cNvPr>
          <p:cNvPicPr>
            <a:picLocks noChangeAspect="1"/>
          </p:cNvPicPr>
          <p:nvPr/>
        </p:nvPicPr>
        <p:blipFill>
          <a:blip r:embed="rId3"/>
          <a:stretch>
            <a:fillRect/>
          </a:stretch>
        </p:blipFill>
        <p:spPr>
          <a:xfrm>
            <a:off x="8934035" y="4063862"/>
            <a:ext cx="635277" cy="635277"/>
          </a:xfrm>
          <a:prstGeom prst="rect">
            <a:avLst/>
          </a:prstGeom>
        </p:spPr>
      </p:pic>
      <p:pic>
        <p:nvPicPr>
          <p:cNvPr id="7" name="Picture 6" descr="A blue tick in a white circle&#10;&#10;Description automatically generated">
            <a:extLst>
              <a:ext uri="{FF2B5EF4-FFF2-40B4-BE49-F238E27FC236}">
                <a16:creationId xmlns:a16="http://schemas.microsoft.com/office/drawing/2014/main" id="{5C139856-500B-5EC1-80A7-42B016D34869}"/>
              </a:ext>
            </a:extLst>
          </p:cNvPr>
          <p:cNvPicPr>
            <a:picLocks noChangeAspect="1"/>
          </p:cNvPicPr>
          <p:nvPr/>
        </p:nvPicPr>
        <p:blipFill>
          <a:blip r:embed="rId3"/>
          <a:stretch>
            <a:fillRect/>
          </a:stretch>
        </p:blipFill>
        <p:spPr>
          <a:xfrm>
            <a:off x="10714795" y="4304057"/>
            <a:ext cx="635277" cy="635277"/>
          </a:xfrm>
          <a:prstGeom prst="rect">
            <a:avLst/>
          </a:prstGeom>
        </p:spPr>
      </p:pic>
      <p:pic>
        <p:nvPicPr>
          <p:cNvPr id="8" name="Picture 7" descr="A blue tick in a white circle&#10;&#10;Description automatically generated">
            <a:extLst>
              <a:ext uri="{FF2B5EF4-FFF2-40B4-BE49-F238E27FC236}">
                <a16:creationId xmlns:a16="http://schemas.microsoft.com/office/drawing/2014/main" id="{77061462-3ED9-E72A-1272-158C36E5D1D8}"/>
              </a:ext>
            </a:extLst>
          </p:cNvPr>
          <p:cNvPicPr>
            <a:picLocks noChangeAspect="1"/>
          </p:cNvPicPr>
          <p:nvPr/>
        </p:nvPicPr>
        <p:blipFill>
          <a:blip r:embed="rId3"/>
          <a:stretch>
            <a:fillRect/>
          </a:stretch>
        </p:blipFill>
        <p:spPr>
          <a:xfrm>
            <a:off x="10607121" y="5190296"/>
            <a:ext cx="635277" cy="635277"/>
          </a:xfrm>
          <a:prstGeom prst="rect">
            <a:avLst/>
          </a:prstGeom>
        </p:spPr>
      </p:pic>
      <p:pic>
        <p:nvPicPr>
          <p:cNvPr id="9" name="Picture 8" descr="A blue tick in a white circle&#10;&#10;Description automatically generated">
            <a:extLst>
              <a:ext uri="{FF2B5EF4-FFF2-40B4-BE49-F238E27FC236}">
                <a16:creationId xmlns:a16="http://schemas.microsoft.com/office/drawing/2014/main" id="{1BCD1643-F4DD-E966-95B3-09674CE0C753}"/>
              </a:ext>
            </a:extLst>
          </p:cNvPr>
          <p:cNvPicPr>
            <a:picLocks noChangeAspect="1"/>
          </p:cNvPicPr>
          <p:nvPr/>
        </p:nvPicPr>
        <p:blipFill>
          <a:blip r:embed="rId3"/>
          <a:stretch>
            <a:fillRect/>
          </a:stretch>
        </p:blipFill>
        <p:spPr>
          <a:xfrm>
            <a:off x="10532578" y="6076536"/>
            <a:ext cx="635277" cy="635277"/>
          </a:xfrm>
          <a:prstGeom prst="rect">
            <a:avLst/>
          </a:prstGeom>
        </p:spPr>
      </p:pic>
      <p:sp>
        <p:nvSpPr>
          <p:cNvPr id="11" name="TextBox 10">
            <a:extLst>
              <a:ext uri="{FF2B5EF4-FFF2-40B4-BE49-F238E27FC236}">
                <a16:creationId xmlns:a16="http://schemas.microsoft.com/office/drawing/2014/main" id="{51C928F1-59C4-6E31-B6E1-094B0136961F}"/>
              </a:ext>
            </a:extLst>
          </p:cNvPr>
          <p:cNvSpPr txBox="1"/>
          <p:nvPr/>
        </p:nvSpPr>
        <p:spPr>
          <a:xfrm>
            <a:off x="748748" y="450574"/>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a:t>
            </a:r>
            <a:endParaRPr lang="en-US"/>
          </a:p>
        </p:txBody>
      </p:sp>
      <p:pic>
        <p:nvPicPr>
          <p:cNvPr id="13" name="Picture 13" descr="Black text on a white background&#10;&#10;Description automatically generated">
            <a:extLst>
              <a:ext uri="{FF2B5EF4-FFF2-40B4-BE49-F238E27FC236}">
                <a16:creationId xmlns:a16="http://schemas.microsoft.com/office/drawing/2014/main" id="{F3F17DE4-2A00-02FA-A6BE-EE001816BCE2}"/>
              </a:ext>
            </a:extLst>
          </p:cNvPr>
          <p:cNvPicPr>
            <a:picLocks noChangeAspect="1"/>
          </p:cNvPicPr>
          <p:nvPr/>
        </p:nvPicPr>
        <p:blipFill>
          <a:blip r:embed="rId4"/>
          <a:stretch>
            <a:fillRect/>
          </a:stretch>
        </p:blipFill>
        <p:spPr>
          <a:xfrm>
            <a:off x="309770" y="1424465"/>
            <a:ext cx="7439438" cy="1747916"/>
          </a:xfrm>
          <a:prstGeom prst="rect">
            <a:avLst/>
          </a:prstGeom>
        </p:spPr>
      </p:pic>
      <p:pic>
        <p:nvPicPr>
          <p:cNvPr id="16" name="Picture 16" descr="A cartoon of a child holding a yellow egg&#10;&#10;Description automatically generated">
            <a:extLst>
              <a:ext uri="{FF2B5EF4-FFF2-40B4-BE49-F238E27FC236}">
                <a16:creationId xmlns:a16="http://schemas.microsoft.com/office/drawing/2014/main" id="{7FA08F9C-3A8D-5097-FB20-885FE59C3230}"/>
              </a:ext>
            </a:extLst>
          </p:cNvPr>
          <p:cNvPicPr>
            <a:picLocks noChangeAspect="1"/>
          </p:cNvPicPr>
          <p:nvPr/>
        </p:nvPicPr>
        <p:blipFill>
          <a:blip r:embed="rId5"/>
          <a:stretch>
            <a:fillRect/>
          </a:stretch>
        </p:blipFill>
        <p:spPr>
          <a:xfrm>
            <a:off x="1825487" y="3010120"/>
            <a:ext cx="3422373" cy="3686974"/>
          </a:xfrm>
          <a:prstGeom prst="rect">
            <a:avLst/>
          </a:prstGeom>
        </p:spPr>
      </p:pic>
    </p:spTree>
    <p:extLst>
      <p:ext uri="{BB962C8B-B14F-4D97-AF65-F5344CB8AC3E}">
        <p14:creationId xmlns:p14="http://schemas.microsoft.com/office/powerpoint/2010/main" val="2759678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1C928F1-59C4-6E31-B6E1-094B0136961F}"/>
              </a:ext>
            </a:extLst>
          </p:cNvPr>
          <p:cNvSpPr txBox="1"/>
          <p:nvPr/>
        </p:nvSpPr>
        <p:spPr>
          <a:xfrm>
            <a:off x="659971" y="509758"/>
            <a:ext cx="867209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 Breakout Room</a:t>
            </a:r>
            <a:endParaRPr lang="en-US"/>
          </a:p>
        </p:txBody>
      </p:sp>
      <p:sp>
        <p:nvSpPr>
          <p:cNvPr id="7" name="TextBox 6">
            <a:extLst>
              <a:ext uri="{FF2B5EF4-FFF2-40B4-BE49-F238E27FC236}">
                <a16:creationId xmlns:a16="http://schemas.microsoft.com/office/drawing/2014/main" id="{05CAA1CC-97CF-2580-3C21-E219827CA11C}"/>
              </a:ext>
            </a:extLst>
          </p:cNvPr>
          <p:cNvSpPr txBox="1"/>
          <p:nvPr/>
        </p:nvSpPr>
        <p:spPr>
          <a:xfrm>
            <a:off x="897723" y="3483240"/>
            <a:ext cx="104741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Determine a speaker who will share the characteristics with the whole group when we all come back together.</a:t>
            </a:r>
            <a:endParaRPr lang="en-US" sz="2400" b="0" i="0" u="none" strike="noStrike" cap="none" spc="0" normalizeH="0" baseline="0">
              <a:ln>
                <a:noFill/>
              </a:ln>
              <a:solidFill>
                <a:srgbClr val="000000"/>
              </a:solidFill>
              <a:effectLst/>
              <a:uFillTx/>
              <a:latin typeface="+mn-lt"/>
              <a:ea typeface="+mn-ea"/>
              <a:cs typeface="+mn-cs"/>
            </a:endParaRPr>
          </a:p>
        </p:txBody>
      </p:sp>
      <p:sp>
        <p:nvSpPr>
          <p:cNvPr id="8" name="TextBox 7">
            <a:extLst>
              <a:ext uri="{FF2B5EF4-FFF2-40B4-BE49-F238E27FC236}">
                <a16:creationId xmlns:a16="http://schemas.microsoft.com/office/drawing/2014/main" id="{5335BB23-79DC-2720-B21E-DFBD699E7A34}"/>
              </a:ext>
            </a:extLst>
          </p:cNvPr>
          <p:cNvSpPr txBox="1"/>
          <p:nvPr/>
        </p:nvSpPr>
        <p:spPr>
          <a:xfrm>
            <a:off x="897723" y="2070211"/>
            <a:ext cx="104741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As a group, </a:t>
            </a:r>
            <a:r>
              <a:rPr lang="en-US" sz="2400">
                <a:ea typeface="+mn-lt"/>
                <a:cs typeface="+mn-lt"/>
              </a:rPr>
              <a:t>discuss the characteristics that Eva showed throughout the story.</a:t>
            </a:r>
            <a:endParaRPr lang="en-US" sz="2400" b="0" i="0" u="none" strike="noStrike" cap="none" spc="0" normalizeH="0" baseline="0">
              <a:ln>
                <a:noFill/>
              </a:ln>
              <a:solidFill>
                <a:srgbClr val="000000"/>
              </a:solidFill>
              <a:effectLst/>
              <a:uFillTx/>
              <a:latin typeface="+mn-lt"/>
              <a:ea typeface="+mn-ea"/>
              <a:cs typeface="+mn-cs"/>
            </a:endParaRPr>
          </a:p>
        </p:txBody>
      </p:sp>
      <p:sp>
        <p:nvSpPr>
          <p:cNvPr id="9" name="TextBox 8">
            <a:extLst>
              <a:ext uri="{FF2B5EF4-FFF2-40B4-BE49-F238E27FC236}">
                <a16:creationId xmlns:a16="http://schemas.microsoft.com/office/drawing/2014/main" id="{A7ADCF9D-0422-E9EF-83D3-27466C51E30F}"/>
              </a:ext>
            </a:extLst>
          </p:cNvPr>
          <p:cNvSpPr txBox="1"/>
          <p:nvPr/>
        </p:nvSpPr>
        <p:spPr>
          <a:xfrm>
            <a:off x="897723" y="4977648"/>
            <a:ext cx="104741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Just have fun! There is no right or wrong answer. :) </a:t>
            </a:r>
            <a:endParaRPr lang="en-US" sz="2400" b="0" i="0" u="none" strike="noStrike" cap="none" spc="0" normalizeH="0" baseline="0">
              <a:ln>
                <a:noFill/>
              </a:ln>
              <a:solidFill>
                <a:srgbClr val="000000"/>
              </a:solidFill>
              <a:effectLst/>
              <a:uFillTx/>
              <a:latin typeface="+mn-lt"/>
              <a:ea typeface="+mn-ea"/>
              <a:cs typeface="+mn-cs"/>
            </a:endParaRPr>
          </a:p>
        </p:txBody>
      </p:sp>
      <p:pic>
        <p:nvPicPr>
          <p:cNvPr id="3" name="Picture 3" descr="A cartoon of a child carrying a bucket of lemons&#10;&#10;Description automatically generated">
            <a:extLst>
              <a:ext uri="{FF2B5EF4-FFF2-40B4-BE49-F238E27FC236}">
                <a16:creationId xmlns:a16="http://schemas.microsoft.com/office/drawing/2014/main" id="{7728F968-C6C8-2868-2711-9FEF477C49E9}"/>
              </a:ext>
            </a:extLst>
          </p:cNvPr>
          <p:cNvPicPr>
            <a:picLocks noChangeAspect="1"/>
          </p:cNvPicPr>
          <p:nvPr/>
        </p:nvPicPr>
        <p:blipFill>
          <a:blip r:embed="rId2"/>
          <a:stretch>
            <a:fillRect/>
          </a:stretch>
        </p:blipFill>
        <p:spPr>
          <a:xfrm>
            <a:off x="9096652" y="4533213"/>
            <a:ext cx="2506463" cy="1808718"/>
          </a:xfrm>
          <a:prstGeom prst="rect">
            <a:avLst/>
          </a:prstGeom>
        </p:spPr>
      </p:pic>
    </p:spTree>
    <p:extLst>
      <p:ext uri="{BB962C8B-B14F-4D97-AF65-F5344CB8AC3E}">
        <p14:creationId xmlns:p14="http://schemas.microsoft.com/office/powerpoint/2010/main" val="38319935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1C928F1-59C4-6E31-B6E1-094B0136961F}"/>
              </a:ext>
            </a:extLst>
          </p:cNvPr>
          <p:cNvSpPr txBox="1"/>
          <p:nvPr/>
        </p:nvSpPr>
        <p:spPr>
          <a:xfrm>
            <a:off x="659971" y="509758"/>
            <a:ext cx="867209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Entrepreneurship: Breakout Room</a:t>
            </a:r>
            <a:endParaRPr lang="en-US"/>
          </a:p>
        </p:txBody>
      </p:sp>
      <p:pic>
        <p:nvPicPr>
          <p:cNvPr id="3" name="Picture 3" descr="A cartoon of a child&#10;&#10;Description automatically generated">
            <a:extLst>
              <a:ext uri="{FF2B5EF4-FFF2-40B4-BE49-F238E27FC236}">
                <a16:creationId xmlns:a16="http://schemas.microsoft.com/office/drawing/2014/main" id="{0C2A0BD0-603A-B854-BFC7-A08921FEBDFF}"/>
              </a:ext>
            </a:extLst>
          </p:cNvPr>
          <p:cNvPicPr>
            <a:picLocks noChangeAspect="1"/>
          </p:cNvPicPr>
          <p:nvPr/>
        </p:nvPicPr>
        <p:blipFill>
          <a:blip r:embed="rId2"/>
          <a:stretch>
            <a:fillRect/>
          </a:stretch>
        </p:blipFill>
        <p:spPr>
          <a:xfrm>
            <a:off x="2475391" y="1795207"/>
            <a:ext cx="7907044" cy="4421683"/>
          </a:xfrm>
          <a:prstGeom prst="rect">
            <a:avLst/>
          </a:prstGeom>
        </p:spPr>
      </p:pic>
    </p:spTree>
    <p:extLst>
      <p:ext uri="{BB962C8B-B14F-4D97-AF65-F5344CB8AC3E}">
        <p14:creationId xmlns:p14="http://schemas.microsoft.com/office/powerpoint/2010/main" val="33740553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B0DD42-A3A0-3A86-A436-57C5DE453ADE}"/>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When Grandma Gives You a Lemon Tree</a:t>
            </a:r>
            <a:endParaRPr lang="en-US"/>
          </a:p>
        </p:txBody>
      </p:sp>
      <p:pic>
        <p:nvPicPr>
          <p:cNvPr id="4" name="Picture 4" descr="A person and a child in a tree&#10;&#10;Description automatically generated">
            <a:extLst>
              <a:ext uri="{FF2B5EF4-FFF2-40B4-BE49-F238E27FC236}">
                <a16:creationId xmlns:a16="http://schemas.microsoft.com/office/drawing/2014/main" id="{10E75A99-2827-B4E5-3BC9-B945FEC06D8D}"/>
              </a:ext>
            </a:extLst>
          </p:cNvPr>
          <p:cNvPicPr>
            <a:picLocks noChangeAspect="1"/>
          </p:cNvPicPr>
          <p:nvPr/>
        </p:nvPicPr>
        <p:blipFill>
          <a:blip r:embed="rId2"/>
          <a:stretch>
            <a:fillRect/>
          </a:stretch>
        </p:blipFill>
        <p:spPr>
          <a:xfrm>
            <a:off x="8832574" y="1620203"/>
            <a:ext cx="2743200" cy="3485072"/>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7ACAFAF6-44C8-3137-9190-1BAA7A3CF7FD}"/>
              </a:ext>
            </a:extLst>
          </p:cNvPr>
          <p:cNvPicPr>
            <a:picLocks noChangeAspect="1"/>
          </p:cNvPicPr>
          <p:nvPr/>
        </p:nvPicPr>
        <p:blipFill>
          <a:blip r:embed="rId3"/>
          <a:stretch>
            <a:fillRect/>
          </a:stretch>
        </p:blipFill>
        <p:spPr>
          <a:xfrm>
            <a:off x="8915400" y="5357492"/>
            <a:ext cx="2743200" cy="748145"/>
          </a:xfrm>
          <a:prstGeom prst="rect">
            <a:avLst/>
          </a:prstGeom>
        </p:spPr>
      </p:pic>
      <p:pic>
        <p:nvPicPr>
          <p:cNvPr id="6" name="Picture 6" descr="A white text on a white background&#10;&#10;Description automatically generated">
            <a:extLst>
              <a:ext uri="{FF2B5EF4-FFF2-40B4-BE49-F238E27FC236}">
                <a16:creationId xmlns:a16="http://schemas.microsoft.com/office/drawing/2014/main" id="{29AFFFBB-B4F0-B4A5-9F9B-2495D0265616}"/>
              </a:ext>
            </a:extLst>
          </p:cNvPr>
          <p:cNvPicPr>
            <a:picLocks noChangeAspect="1"/>
          </p:cNvPicPr>
          <p:nvPr/>
        </p:nvPicPr>
        <p:blipFill>
          <a:blip r:embed="rId4"/>
          <a:stretch>
            <a:fillRect/>
          </a:stretch>
        </p:blipFill>
        <p:spPr>
          <a:xfrm>
            <a:off x="682487" y="1469746"/>
            <a:ext cx="7679634" cy="3943352"/>
          </a:xfrm>
          <a:prstGeom prst="rect">
            <a:avLst/>
          </a:prstGeom>
        </p:spPr>
      </p:pic>
      <p:sp>
        <p:nvSpPr>
          <p:cNvPr id="8" name="TextBox 7">
            <a:extLst>
              <a:ext uri="{FF2B5EF4-FFF2-40B4-BE49-F238E27FC236}">
                <a16:creationId xmlns:a16="http://schemas.microsoft.com/office/drawing/2014/main" id="{ECF86154-DE6B-24F0-8CCB-CB7C1326C23F}"/>
              </a:ext>
            </a:extLst>
          </p:cNvPr>
          <p:cNvSpPr txBox="1"/>
          <p:nvPr/>
        </p:nvSpPr>
        <p:spPr>
          <a:xfrm>
            <a:off x="2471530" y="5999922"/>
            <a:ext cx="70335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solidFill>
                  <a:srgbClr val="0000FF"/>
                </a:solidFill>
                <a:latin typeface="Helvetica"/>
                <a:cs typeface="Helvetica"/>
                <a:hlinkClick r:id="rId5"/>
              </a:rPr>
              <a:t>When Grandma Gives You a Lemon Tree: Online Read Aloud</a:t>
            </a:r>
          </a:p>
        </p:txBody>
      </p:sp>
      <p:pic>
        <p:nvPicPr>
          <p:cNvPr id="9" name="Picture 9" descr="A yellow arrow pointing to the right&#10;&#10;Description automatically generated">
            <a:extLst>
              <a:ext uri="{FF2B5EF4-FFF2-40B4-BE49-F238E27FC236}">
                <a16:creationId xmlns:a16="http://schemas.microsoft.com/office/drawing/2014/main" id="{C9937ED8-268F-72C7-FDCA-4E7C2130CB17}"/>
              </a:ext>
            </a:extLst>
          </p:cNvPr>
          <p:cNvPicPr>
            <a:picLocks noChangeAspect="1"/>
          </p:cNvPicPr>
          <p:nvPr/>
        </p:nvPicPr>
        <p:blipFill>
          <a:blip r:embed="rId6"/>
          <a:stretch>
            <a:fillRect/>
          </a:stretch>
        </p:blipFill>
        <p:spPr>
          <a:xfrm>
            <a:off x="376031" y="5611219"/>
            <a:ext cx="1989483" cy="1135215"/>
          </a:xfrm>
          <a:prstGeom prst="rect">
            <a:avLst/>
          </a:prstGeom>
        </p:spPr>
      </p:pic>
      <p:pic>
        <p:nvPicPr>
          <p:cNvPr id="2" name="Picture 6" descr="A child holding a plant&#10;&#10;Description automatically generated">
            <a:extLst>
              <a:ext uri="{FF2B5EF4-FFF2-40B4-BE49-F238E27FC236}">
                <a16:creationId xmlns:a16="http://schemas.microsoft.com/office/drawing/2014/main" id="{B39B59B7-D6EB-96DD-1C12-24F381748040}"/>
              </a:ext>
            </a:extLst>
          </p:cNvPr>
          <p:cNvPicPr>
            <a:picLocks noChangeAspect="1"/>
          </p:cNvPicPr>
          <p:nvPr/>
        </p:nvPicPr>
        <p:blipFill>
          <a:blip r:embed="rId7"/>
          <a:stretch>
            <a:fillRect/>
          </a:stretch>
        </p:blipFill>
        <p:spPr>
          <a:xfrm>
            <a:off x="7613788" y="3691352"/>
            <a:ext cx="1163707" cy="949602"/>
          </a:xfrm>
          <a:prstGeom prst="rect">
            <a:avLst/>
          </a:prstGeom>
        </p:spPr>
      </p:pic>
    </p:spTree>
    <p:extLst>
      <p:ext uri="{BB962C8B-B14F-4D97-AF65-F5344CB8AC3E}">
        <p14:creationId xmlns:p14="http://schemas.microsoft.com/office/powerpoint/2010/main" val="8747373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99953-8A38-5A3D-0ACF-8A158E34D23D}"/>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When Grandma Gives You a Lemon Tree</a:t>
            </a:r>
            <a:endParaRPr lang="en-US"/>
          </a:p>
        </p:txBody>
      </p:sp>
      <p:pic>
        <p:nvPicPr>
          <p:cNvPr id="6" name="Picture 6" descr="A cartoon of a person and a child making lemonade&#10;&#10;Description automatically generated">
            <a:extLst>
              <a:ext uri="{FF2B5EF4-FFF2-40B4-BE49-F238E27FC236}">
                <a16:creationId xmlns:a16="http://schemas.microsoft.com/office/drawing/2014/main" id="{BD250FBE-10F2-81A4-C785-7CABE85A539F}"/>
              </a:ext>
            </a:extLst>
          </p:cNvPr>
          <p:cNvPicPr>
            <a:picLocks noChangeAspect="1"/>
          </p:cNvPicPr>
          <p:nvPr/>
        </p:nvPicPr>
        <p:blipFill>
          <a:blip r:embed="rId2"/>
          <a:stretch>
            <a:fillRect/>
          </a:stretch>
        </p:blipFill>
        <p:spPr>
          <a:xfrm>
            <a:off x="7026965" y="1448943"/>
            <a:ext cx="4863548" cy="5219070"/>
          </a:xfrm>
          <a:prstGeom prst="rect">
            <a:avLst/>
          </a:prstGeom>
        </p:spPr>
      </p:pic>
      <p:sp>
        <p:nvSpPr>
          <p:cNvPr id="2" name="TextBox 1">
            <a:extLst>
              <a:ext uri="{FF2B5EF4-FFF2-40B4-BE49-F238E27FC236}">
                <a16:creationId xmlns:a16="http://schemas.microsoft.com/office/drawing/2014/main" id="{EC14AD97-4423-65D0-1B2D-EF67453CEF2A}"/>
              </a:ext>
            </a:extLst>
          </p:cNvPr>
          <p:cNvSpPr txBox="1"/>
          <p:nvPr/>
        </p:nvSpPr>
        <p:spPr>
          <a:xfrm>
            <a:off x="811696" y="1648239"/>
            <a:ext cx="5459894"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algn="ctr"/>
            <a:r>
              <a:rPr lang="en-US" sz="4000">
                <a:solidFill>
                  <a:srgbClr val="0070C0"/>
                </a:solidFill>
              </a:rPr>
              <a:t>What type of productive resources do you see?</a:t>
            </a:r>
            <a:endParaRPr lang="en-US"/>
          </a:p>
        </p:txBody>
      </p:sp>
    </p:spTree>
    <p:extLst>
      <p:ext uri="{BB962C8B-B14F-4D97-AF65-F5344CB8AC3E}">
        <p14:creationId xmlns:p14="http://schemas.microsoft.com/office/powerpoint/2010/main" val="34332546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dirty="0"/>
              <a:t>2</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a:t>
            </a:r>
            <a:r>
              <a:rPr b="1" err="1"/>
              <a:t>EconEdLink</a:t>
            </a:r>
            <a:r>
              <a:rPr b="1"/>
              <a:t>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a:t>
            </a:r>
            <a:r>
              <a:rPr err="1"/>
              <a:t>EconEdLink</a:t>
            </a:r>
            <a:r>
              <a:t>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err="1"/>
              <a:t>EconEdLink</a:t>
            </a:r>
            <a:r>
              <a:t> Membership</a:t>
            </a:r>
          </a:p>
        </p:txBody>
      </p:sp>
    </p:spTree>
    <p:extLst>
      <p:ext uri="{BB962C8B-B14F-4D97-AF65-F5344CB8AC3E}">
        <p14:creationId xmlns:p14="http://schemas.microsoft.com/office/powerpoint/2010/main" val="883376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diagram&#10;&#10;Description automatically generated">
            <a:extLst>
              <a:ext uri="{FF2B5EF4-FFF2-40B4-BE49-F238E27FC236}">
                <a16:creationId xmlns:a16="http://schemas.microsoft.com/office/drawing/2014/main" id="{81CD47E6-894A-7974-7736-43A25A98C625}"/>
              </a:ext>
            </a:extLst>
          </p:cNvPr>
          <p:cNvPicPr>
            <a:picLocks noChangeAspect="1"/>
          </p:cNvPicPr>
          <p:nvPr/>
        </p:nvPicPr>
        <p:blipFill>
          <a:blip r:embed="rId2"/>
          <a:stretch>
            <a:fillRect/>
          </a:stretch>
        </p:blipFill>
        <p:spPr>
          <a:xfrm>
            <a:off x="997226" y="1388612"/>
            <a:ext cx="4366591" cy="5389429"/>
          </a:xfrm>
          <a:prstGeom prst="rect">
            <a:avLst/>
          </a:prstGeom>
        </p:spPr>
      </p:pic>
      <p:pic>
        <p:nvPicPr>
          <p:cNvPr id="4" name="Picture 3" descr="A screenshot of a diagram&#10;&#10;Description automatically generated">
            <a:extLst>
              <a:ext uri="{FF2B5EF4-FFF2-40B4-BE49-F238E27FC236}">
                <a16:creationId xmlns:a16="http://schemas.microsoft.com/office/drawing/2014/main" id="{5AD7B5AC-437F-1E56-C135-1F71869F7B66}"/>
              </a:ext>
            </a:extLst>
          </p:cNvPr>
          <p:cNvPicPr>
            <a:picLocks noChangeAspect="1"/>
          </p:cNvPicPr>
          <p:nvPr/>
        </p:nvPicPr>
        <p:blipFill>
          <a:blip r:embed="rId2"/>
          <a:stretch>
            <a:fillRect/>
          </a:stretch>
        </p:blipFill>
        <p:spPr>
          <a:xfrm>
            <a:off x="5925378" y="1388612"/>
            <a:ext cx="4366591" cy="5389429"/>
          </a:xfrm>
          <a:prstGeom prst="rect">
            <a:avLst/>
          </a:prstGeom>
        </p:spPr>
      </p:pic>
      <p:pic>
        <p:nvPicPr>
          <p:cNvPr id="5" name="Picture 5" descr="A glass jar with lemons and a straw&#10;&#10;Description automatically generated">
            <a:extLst>
              <a:ext uri="{FF2B5EF4-FFF2-40B4-BE49-F238E27FC236}">
                <a16:creationId xmlns:a16="http://schemas.microsoft.com/office/drawing/2014/main" id="{C3666865-157C-BD78-0843-2C9DF689FD69}"/>
              </a:ext>
            </a:extLst>
          </p:cNvPr>
          <p:cNvPicPr>
            <a:picLocks noChangeAspect="1"/>
          </p:cNvPicPr>
          <p:nvPr/>
        </p:nvPicPr>
        <p:blipFill>
          <a:blip r:embed="rId3"/>
          <a:stretch>
            <a:fillRect/>
          </a:stretch>
        </p:blipFill>
        <p:spPr>
          <a:xfrm>
            <a:off x="6603723" y="3717649"/>
            <a:ext cx="781879" cy="1021247"/>
          </a:xfrm>
          <a:prstGeom prst="rect">
            <a:avLst/>
          </a:prstGeom>
        </p:spPr>
      </p:pic>
      <p:pic>
        <p:nvPicPr>
          <p:cNvPr id="6" name="Picture 6" descr="A cartoon of a child pouring lemonade&#10;&#10;Description automatically generated">
            <a:extLst>
              <a:ext uri="{FF2B5EF4-FFF2-40B4-BE49-F238E27FC236}">
                <a16:creationId xmlns:a16="http://schemas.microsoft.com/office/drawing/2014/main" id="{D46BAE71-2632-D27B-247B-321BCED0AE32}"/>
              </a:ext>
            </a:extLst>
          </p:cNvPr>
          <p:cNvPicPr>
            <a:picLocks noChangeAspect="1"/>
          </p:cNvPicPr>
          <p:nvPr/>
        </p:nvPicPr>
        <p:blipFill>
          <a:blip r:embed="rId4"/>
          <a:stretch>
            <a:fillRect/>
          </a:stretch>
        </p:blipFill>
        <p:spPr>
          <a:xfrm>
            <a:off x="8801514" y="2440471"/>
            <a:ext cx="569015" cy="908602"/>
          </a:xfrm>
          <a:prstGeom prst="rect">
            <a:avLst/>
          </a:prstGeom>
        </p:spPr>
      </p:pic>
      <p:sp>
        <p:nvSpPr>
          <p:cNvPr id="8" name="TextBox 7">
            <a:extLst>
              <a:ext uri="{FF2B5EF4-FFF2-40B4-BE49-F238E27FC236}">
                <a16:creationId xmlns:a16="http://schemas.microsoft.com/office/drawing/2014/main" id="{5F5EEC6F-484A-F051-B014-9BE466960C86}"/>
              </a:ext>
            </a:extLst>
          </p:cNvPr>
          <p:cNvSpPr txBox="1"/>
          <p:nvPr/>
        </p:nvSpPr>
        <p:spPr>
          <a:xfrm>
            <a:off x="351183" y="483704"/>
            <a:ext cx="112908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000" b="1">
                <a:latin typeface="Calibri Light"/>
                <a:cs typeface="Calibri Light"/>
              </a:rPr>
              <a:t>What Resources Went Into Making Lemonade?</a:t>
            </a:r>
            <a:endParaRPr lang="en-US" sz="4000"/>
          </a:p>
        </p:txBody>
      </p:sp>
      <p:pic>
        <p:nvPicPr>
          <p:cNvPr id="9" name="Picture 9" descr="A cartoon of a spoon&#10;&#10;Description automatically generated">
            <a:extLst>
              <a:ext uri="{FF2B5EF4-FFF2-40B4-BE49-F238E27FC236}">
                <a16:creationId xmlns:a16="http://schemas.microsoft.com/office/drawing/2014/main" id="{D59551C8-599D-E1CF-79D6-920D6B671B58}"/>
              </a:ext>
            </a:extLst>
          </p:cNvPr>
          <p:cNvPicPr>
            <a:picLocks noChangeAspect="1"/>
          </p:cNvPicPr>
          <p:nvPr/>
        </p:nvPicPr>
        <p:blipFill>
          <a:blip r:embed="rId5"/>
          <a:stretch>
            <a:fillRect/>
          </a:stretch>
        </p:blipFill>
        <p:spPr>
          <a:xfrm>
            <a:off x="9136716" y="3814970"/>
            <a:ext cx="412135" cy="1058518"/>
          </a:xfrm>
          <a:prstGeom prst="rect">
            <a:avLst/>
          </a:prstGeom>
        </p:spPr>
      </p:pic>
      <p:pic>
        <p:nvPicPr>
          <p:cNvPr id="10" name="Picture 10" descr="A lemon slice with a white background&#10;&#10;Description automatically generated">
            <a:extLst>
              <a:ext uri="{FF2B5EF4-FFF2-40B4-BE49-F238E27FC236}">
                <a16:creationId xmlns:a16="http://schemas.microsoft.com/office/drawing/2014/main" id="{38DA100F-DDBD-2D96-C343-31266DEE2AE1}"/>
              </a:ext>
            </a:extLst>
          </p:cNvPr>
          <p:cNvPicPr>
            <a:picLocks noChangeAspect="1"/>
          </p:cNvPicPr>
          <p:nvPr/>
        </p:nvPicPr>
        <p:blipFill>
          <a:blip r:embed="rId6"/>
          <a:stretch>
            <a:fillRect/>
          </a:stretch>
        </p:blipFill>
        <p:spPr>
          <a:xfrm>
            <a:off x="8666922" y="5410747"/>
            <a:ext cx="937592" cy="774159"/>
          </a:xfrm>
          <a:prstGeom prst="rect">
            <a:avLst/>
          </a:prstGeom>
        </p:spPr>
      </p:pic>
      <p:sp>
        <p:nvSpPr>
          <p:cNvPr id="11" name="TextBox 10">
            <a:extLst>
              <a:ext uri="{FF2B5EF4-FFF2-40B4-BE49-F238E27FC236}">
                <a16:creationId xmlns:a16="http://schemas.microsoft.com/office/drawing/2014/main" id="{F13FD436-0722-EDBA-9FF7-0FE4F919859C}"/>
              </a:ext>
            </a:extLst>
          </p:cNvPr>
          <p:cNvSpPr txBox="1"/>
          <p:nvPr/>
        </p:nvSpPr>
        <p:spPr>
          <a:xfrm>
            <a:off x="6998803" y="2385391"/>
            <a:ext cx="11595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US"/>
              <a:t>Lemonade</a:t>
            </a: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2" name="TextBox 11">
            <a:extLst>
              <a:ext uri="{FF2B5EF4-FFF2-40B4-BE49-F238E27FC236}">
                <a16:creationId xmlns:a16="http://schemas.microsoft.com/office/drawing/2014/main" id="{6E46BBA8-E0F4-A79C-76DC-E97B41C9E2F0}"/>
              </a:ext>
            </a:extLst>
          </p:cNvPr>
          <p:cNvSpPr txBox="1"/>
          <p:nvPr/>
        </p:nvSpPr>
        <p:spPr>
          <a:xfrm>
            <a:off x="7222433" y="2584174"/>
            <a:ext cx="11595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algn="l" defTabSz="914400" rtl="0" fontAlgn="auto" latinLnBrk="0" hangingPunct="0">
              <a:lnSpc>
                <a:spcPct val="100000"/>
              </a:lnSpc>
              <a:spcBef>
                <a:spcPts val="0"/>
              </a:spcBef>
              <a:spcAft>
                <a:spcPts val="0"/>
              </a:spcAft>
              <a:buClrTx/>
              <a:buSzTx/>
              <a:buFontTx/>
              <a:buNone/>
              <a:tabLst/>
            </a:pPr>
            <a:r>
              <a:rPr lang="en-US"/>
              <a:t>Sue</a:t>
            </a: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8200150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game&#10;&#10;Description automatically generated">
            <a:extLst>
              <a:ext uri="{FF2B5EF4-FFF2-40B4-BE49-F238E27FC236}">
                <a16:creationId xmlns:a16="http://schemas.microsoft.com/office/drawing/2014/main" id="{F480438F-5D02-A55F-FDA9-BC82083839A5}"/>
              </a:ext>
            </a:extLst>
          </p:cNvPr>
          <p:cNvPicPr>
            <a:picLocks noChangeAspect="1"/>
          </p:cNvPicPr>
          <p:nvPr/>
        </p:nvPicPr>
        <p:blipFill>
          <a:blip r:embed="rId2"/>
          <a:stretch>
            <a:fillRect/>
          </a:stretch>
        </p:blipFill>
        <p:spPr>
          <a:xfrm>
            <a:off x="1494183" y="1777388"/>
            <a:ext cx="3621156" cy="4529050"/>
          </a:xfrm>
          <a:prstGeom prst="rect">
            <a:avLst/>
          </a:prstGeom>
        </p:spPr>
      </p:pic>
      <p:pic>
        <p:nvPicPr>
          <p:cNvPr id="5" name="Picture 5" descr="A drawing of a pitcher&#10;&#10;Description automatically generated">
            <a:extLst>
              <a:ext uri="{FF2B5EF4-FFF2-40B4-BE49-F238E27FC236}">
                <a16:creationId xmlns:a16="http://schemas.microsoft.com/office/drawing/2014/main" id="{598F268A-3158-1D12-4005-7CF380D2137A}"/>
              </a:ext>
            </a:extLst>
          </p:cNvPr>
          <p:cNvPicPr>
            <a:picLocks noChangeAspect="1"/>
          </p:cNvPicPr>
          <p:nvPr/>
        </p:nvPicPr>
        <p:blipFill>
          <a:blip r:embed="rId3"/>
          <a:stretch>
            <a:fillRect/>
          </a:stretch>
        </p:blipFill>
        <p:spPr>
          <a:xfrm>
            <a:off x="6414052" y="3265998"/>
            <a:ext cx="2743200" cy="3108960"/>
          </a:xfrm>
          <a:prstGeom prst="rect">
            <a:avLst/>
          </a:prstGeom>
        </p:spPr>
      </p:pic>
      <p:pic>
        <p:nvPicPr>
          <p:cNvPr id="6" name="Picture 6" descr="A close-up of a note&#10;&#10;Description automatically generated">
            <a:extLst>
              <a:ext uri="{FF2B5EF4-FFF2-40B4-BE49-F238E27FC236}">
                <a16:creationId xmlns:a16="http://schemas.microsoft.com/office/drawing/2014/main" id="{9964ED47-F585-5CC8-7D8F-57225DDDEE30}"/>
              </a:ext>
            </a:extLst>
          </p:cNvPr>
          <p:cNvPicPr>
            <a:picLocks noChangeAspect="1"/>
          </p:cNvPicPr>
          <p:nvPr/>
        </p:nvPicPr>
        <p:blipFill>
          <a:blip r:embed="rId4"/>
          <a:stretch>
            <a:fillRect/>
          </a:stretch>
        </p:blipFill>
        <p:spPr>
          <a:xfrm>
            <a:off x="5768009" y="1515968"/>
            <a:ext cx="4648200" cy="1656020"/>
          </a:xfrm>
          <a:prstGeom prst="rect">
            <a:avLst/>
          </a:prstGeom>
        </p:spPr>
      </p:pic>
      <p:pic>
        <p:nvPicPr>
          <p:cNvPr id="7" name="Picture 7" descr="A yellow lemon with black outline&#10;&#10;Description automatically generated">
            <a:extLst>
              <a:ext uri="{FF2B5EF4-FFF2-40B4-BE49-F238E27FC236}">
                <a16:creationId xmlns:a16="http://schemas.microsoft.com/office/drawing/2014/main" id="{E8FDEF54-D903-11BC-0186-C5EC43D92420}"/>
              </a:ext>
            </a:extLst>
          </p:cNvPr>
          <p:cNvPicPr>
            <a:picLocks noChangeAspect="1"/>
          </p:cNvPicPr>
          <p:nvPr/>
        </p:nvPicPr>
        <p:blipFill>
          <a:blip r:embed="rId5"/>
          <a:stretch>
            <a:fillRect/>
          </a:stretch>
        </p:blipFill>
        <p:spPr>
          <a:xfrm>
            <a:off x="7284968" y="4314411"/>
            <a:ext cx="595520" cy="506896"/>
          </a:xfrm>
          <a:prstGeom prst="rect">
            <a:avLst/>
          </a:prstGeom>
        </p:spPr>
      </p:pic>
      <p:pic>
        <p:nvPicPr>
          <p:cNvPr id="8" name="Picture 7" descr="A yellow lemon with black outline&#10;&#10;Description automatically generated">
            <a:extLst>
              <a:ext uri="{FF2B5EF4-FFF2-40B4-BE49-F238E27FC236}">
                <a16:creationId xmlns:a16="http://schemas.microsoft.com/office/drawing/2014/main" id="{2385048B-9E4D-769A-5C76-B40790A98434}"/>
              </a:ext>
            </a:extLst>
          </p:cNvPr>
          <p:cNvPicPr>
            <a:picLocks noChangeAspect="1"/>
          </p:cNvPicPr>
          <p:nvPr/>
        </p:nvPicPr>
        <p:blipFill>
          <a:blip r:embed="rId5"/>
          <a:stretch>
            <a:fillRect/>
          </a:stretch>
        </p:blipFill>
        <p:spPr>
          <a:xfrm>
            <a:off x="7699098" y="4753389"/>
            <a:ext cx="595520" cy="506896"/>
          </a:xfrm>
          <a:prstGeom prst="rect">
            <a:avLst/>
          </a:prstGeom>
        </p:spPr>
      </p:pic>
      <p:pic>
        <p:nvPicPr>
          <p:cNvPr id="9" name="Picture 7" descr="A yellow lemon with black outline&#10;&#10;Description automatically generated">
            <a:extLst>
              <a:ext uri="{FF2B5EF4-FFF2-40B4-BE49-F238E27FC236}">
                <a16:creationId xmlns:a16="http://schemas.microsoft.com/office/drawing/2014/main" id="{74CFAE61-9932-0452-85BB-2BA8F640D101}"/>
              </a:ext>
            </a:extLst>
          </p:cNvPr>
          <p:cNvPicPr>
            <a:picLocks noChangeAspect="1"/>
          </p:cNvPicPr>
          <p:nvPr/>
        </p:nvPicPr>
        <p:blipFill>
          <a:blip r:embed="rId5"/>
          <a:stretch>
            <a:fillRect/>
          </a:stretch>
        </p:blipFill>
        <p:spPr>
          <a:xfrm>
            <a:off x="7284968" y="5142672"/>
            <a:ext cx="595520" cy="506896"/>
          </a:xfrm>
          <a:prstGeom prst="rect">
            <a:avLst/>
          </a:prstGeom>
        </p:spPr>
      </p:pic>
      <p:sp>
        <p:nvSpPr>
          <p:cNvPr id="13" name="TextBox 12">
            <a:extLst>
              <a:ext uri="{FF2B5EF4-FFF2-40B4-BE49-F238E27FC236}">
                <a16:creationId xmlns:a16="http://schemas.microsoft.com/office/drawing/2014/main" id="{554F804A-3CB0-6FFE-DB4D-DE9ADD2CF99B}"/>
              </a:ext>
            </a:extLst>
          </p:cNvPr>
          <p:cNvSpPr txBox="1"/>
          <p:nvPr/>
        </p:nvSpPr>
        <p:spPr>
          <a:xfrm>
            <a:off x="616226" y="417444"/>
            <a:ext cx="716611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Productive Resources</a:t>
            </a:r>
            <a:endParaRPr lang="en-US"/>
          </a:p>
        </p:txBody>
      </p:sp>
    </p:spTree>
    <p:extLst>
      <p:ext uri="{BB962C8B-B14F-4D97-AF65-F5344CB8AC3E}">
        <p14:creationId xmlns:p14="http://schemas.microsoft.com/office/powerpoint/2010/main" val="1919723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01984A-9C45-9D9F-440C-843051C48B40}"/>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It Began With Lemonade</a:t>
            </a:r>
            <a:endParaRPr lang="en-US"/>
          </a:p>
        </p:txBody>
      </p:sp>
      <p:pic>
        <p:nvPicPr>
          <p:cNvPr id="4" name="Picture 4" descr="A book cover of a child&#10;&#10;Description automatically generated">
            <a:extLst>
              <a:ext uri="{FF2B5EF4-FFF2-40B4-BE49-F238E27FC236}">
                <a16:creationId xmlns:a16="http://schemas.microsoft.com/office/drawing/2014/main" id="{5B3AA014-CCEA-E64A-F890-88E9D792B262}"/>
              </a:ext>
            </a:extLst>
          </p:cNvPr>
          <p:cNvPicPr>
            <a:picLocks noChangeAspect="1"/>
          </p:cNvPicPr>
          <p:nvPr/>
        </p:nvPicPr>
        <p:blipFill>
          <a:blip r:embed="rId2"/>
          <a:stretch>
            <a:fillRect/>
          </a:stretch>
        </p:blipFill>
        <p:spPr>
          <a:xfrm>
            <a:off x="8252791" y="1435391"/>
            <a:ext cx="3720547" cy="4326804"/>
          </a:xfrm>
          <a:prstGeom prst="rect">
            <a:avLst/>
          </a:prstGeom>
        </p:spPr>
      </p:pic>
      <p:pic>
        <p:nvPicPr>
          <p:cNvPr id="6" name="Picture 6" descr="A black text with black text&#10;&#10;Description automatically generated">
            <a:extLst>
              <a:ext uri="{FF2B5EF4-FFF2-40B4-BE49-F238E27FC236}">
                <a16:creationId xmlns:a16="http://schemas.microsoft.com/office/drawing/2014/main" id="{E6BA8635-004A-03DB-E6E0-B01EDB1B532F}"/>
              </a:ext>
            </a:extLst>
          </p:cNvPr>
          <p:cNvPicPr>
            <a:picLocks noChangeAspect="1"/>
          </p:cNvPicPr>
          <p:nvPr/>
        </p:nvPicPr>
        <p:blipFill>
          <a:blip r:embed="rId3"/>
          <a:stretch>
            <a:fillRect/>
          </a:stretch>
        </p:blipFill>
        <p:spPr>
          <a:xfrm>
            <a:off x="8981661" y="5895992"/>
            <a:ext cx="2743200" cy="797582"/>
          </a:xfrm>
          <a:prstGeom prst="rect">
            <a:avLst/>
          </a:prstGeom>
        </p:spPr>
      </p:pic>
      <p:pic>
        <p:nvPicPr>
          <p:cNvPr id="7" name="Picture 7" descr="A white text on a white background&#10;&#10;Description automatically generated">
            <a:extLst>
              <a:ext uri="{FF2B5EF4-FFF2-40B4-BE49-F238E27FC236}">
                <a16:creationId xmlns:a16="http://schemas.microsoft.com/office/drawing/2014/main" id="{6A59863C-156B-2570-31FA-F3DD6023D738}"/>
              </a:ext>
            </a:extLst>
          </p:cNvPr>
          <p:cNvPicPr>
            <a:picLocks noChangeAspect="1"/>
          </p:cNvPicPr>
          <p:nvPr/>
        </p:nvPicPr>
        <p:blipFill>
          <a:blip r:embed="rId4"/>
          <a:stretch>
            <a:fillRect/>
          </a:stretch>
        </p:blipFill>
        <p:spPr>
          <a:xfrm>
            <a:off x="443699" y="1336194"/>
            <a:ext cx="7414590" cy="3937604"/>
          </a:xfrm>
          <a:prstGeom prst="rect">
            <a:avLst/>
          </a:prstGeom>
        </p:spPr>
      </p:pic>
      <p:pic>
        <p:nvPicPr>
          <p:cNvPr id="8" name="Picture 8" descr="A yellow arrow pointing to the right&#10;&#10;Description automatically generated">
            <a:extLst>
              <a:ext uri="{FF2B5EF4-FFF2-40B4-BE49-F238E27FC236}">
                <a16:creationId xmlns:a16="http://schemas.microsoft.com/office/drawing/2014/main" id="{163B5952-731F-847C-887B-7E9645229900}"/>
              </a:ext>
            </a:extLst>
          </p:cNvPr>
          <p:cNvPicPr>
            <a:picLocks noChangeAspect="1"/>
          </p:cNvPicPr>
          <p:nvPr/>
        </p:nvPicPr>
        <p:blipFill>
          <a:blip r:embed="rId5"/>
          <a:stretch>
            <a:fillRect/>
          </a:stretch>
        </p:blipFill>
        <p:spPr>
          <a:xfrm>
            <a:off x="384313" y="5188806"/>
            <a:ext cx="2743200" cy="1565910"/>
          </a:xfrm>
          <a:prstGeom prst="rect">
            <a:avLst/>
          </a:prstGeom>
        </p:spPr>
      </p:pic>
      <p:sp>
        <p:nvSpPr>
          <p:cNvPr id="9" name="TextBox 8">
            <a:extLst>
              <a:ext uri="{FF2B5EF4-FFF2-40B4-BE49-F238E27FC236}">
                <a16:creationId xmlns:a16="http://schemas.microsoft.com/office/drawing/2014/main" id="{E13AD450-BFB6-3A76-9CCD-B225B7D4620B}"/>
              </a:ext>
            </a:extLst>
          </p:cNvPr>
          <p:cNvSpPr txBox="1"/>
          <p:nvPr/>
        </p:nvSpPr>
        <p:spPr>
          <a:xfrm>
            <a:off x="3183835" y="5792857"/>
            <a:ext cx="51948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solidFill>
                  <a:srgbClr val="0000FF"/>
                </a:solidFill>
                <a:latin typeface="Helvetica"/>
                <a:cs typeface="Helvetica"/>
                <a:hlinkClick r:id="rId6">
                  <a:extLst>
                    <a:ext uri="{A12FA001-AC4F-418D-AE19-62706E023703}">
                      <ahyp:hlinkClr xmlns:ahyp="http://schemas.microsoft.com/office/drawing/2018/hyperlinkcolor" val="tx"/>
                    </a:ext>
                  </a:extLst>
                </a:hlinkClick>
              </a:rPr>
              <a:t>It Began </a:t>
            </a:r>
            <a:r>
              <a:rPr lang="en-US">
                <a:solidFill>
                  <a:srgbClr val="0000FF"/>
                </a:solidFill>
                <a:latin typeface="Helvetica"/>
                <a:cs typeface="Helvetica"/>
                <a:hlinkClick r:id="rId6"/>
              </a:rPr>
              <a:t>With</a:t>
            </a:r>
            <a:r>
              <a:rPr lang="en-US">
                <a:solidFill>
                  <a:srgbClr val="0000FF"/>
                </a:solidFill>
                <a:latin typeface="Helvetica"/>
                <a:cs typeface="Helvetica"/>
                <a:hlinkClick r:id="rId6">
                  <a:extLst>
                    <a:ext uri="{A12FA001-AC4F-418D-AE19-62706E023703}">
                      <ahyp:hlinkClr xmlns:ahyp="http://schemas.microsoft.com/office/drawing/2018/hyperlinkcolor" val="tx"/>
                    </a:ext>
                  </a:extLst>
                </a:hlinkClick>
              </a:rPr>
              <a:t> Lemonade: Online Read Aloud</a:t>
            </a:r>
          </a:p>
        </p:txBody>
      </p:sp>
    </p:spTree>
    <p:extLst>
      <p:ext uri="{BB962C8B-B14F-4D97-AF65-F5344CB8AC3E}">
        <p14:creationId xmlns:p14="http://schemas.microsoft.com/office/powerpoint/2010/main" val="2213720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B9BDB-CFC9-EC3A-6710-8E9D6681697C}"/>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Using photographs to teach a concept:</a:t>
            </a:r>
          </a:p>
        </p:txBody>
      </p:sp>
      <p:sp>
        <p:nvSpPr>
          <p:cNvPr id="7" name="TextBox 6">
            <a:extLst>
              <a:ext uri="{FF2B5EF4-FFF2-40B4-BE49-F238E27FC236}">
                <a16:creationId xmlns:a16="http://schemas.microsoft.com/office/drawing/2014/main" id="{BA820128-EF70-5D4F-D5DC-5885551C6CA2}"/>
              </a:ext>
            </a:extLst>
          </p:cNvPr>
          <p:cNvSpPr txBox="1"/>
          <p:nvPr/>
        </p:nvSpPr>
        <p:spPr>
          <a:xfrm>
            <a:off x="442293" y="1560443"/>
            <a:ext cx="1110863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i="1">
                <a:solidFill>
                  <a:srgbClr val="0070C0"/>
                </a:solidFill>
                <a:latin typeface="Helvetica"/>
              </a:rPr>
              <a:t>Knowing how to decipher an image—visual literacy—is a vitally important skill. It encourages young people to slow down and pay attention; to step back from the hyper skimming of the internet age, to look closely, to observe, to engage—skills that will set students down a path of deeper learning for a lifetime. Visual literacy is about understanding what we see—with our eyes, our minds, and our hearts.- </a:t>
            </a:r>
            <a:r>
              <a:rPr lang="en-US" sz="2400" i="1" err="1">
                <a:solidFill>
                  <a:srgbClr val="0070C0"/>
                </a:solidFill>
                <a:latin typeface="Helvetica"/>
              </a:rPr>
              <a:t>EducationWeek</a:t>
            </a:r>
            <a:endParaRPr lang="en-US" sz="2400" i="1">
              <a:solidFill>
                <a:srgbClr val="0070C0"/>
              </a:solidFill>
              <a:latin typeface="Helvetica"/>
            </a:endParaRPr>
          </a:p>
        </p:txBody>
      </p:sp>
      <p:sp>
        <p:nvSpPr>
          <p:cNvPr id="8" name="TextBox 7">
            <a:extLst>
              <a:ext uri="{FF2B5EF4-FFF2-40B4-BE49-F238E27FC236}">
                <a16:creationId xmlns:a16="http://schemas.microsoft.com/office/drawing/2014/main" id="{CDA4F537-09A6-8713-F857-223002FE891B}"/>
              </a:ext>
            </a:extLst>
          </p:cNvPr>
          <p:cNvSpPr txBox="1"/>
          <p:nvPr/>
        </p:nvSpPr>
        <p:spPr>
          <a:xfrm>
            <a:off x="19878" y="6132444"/>
            <a:ext cx="12168808"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a:hlinkClick r:id="rId2"/>
              </a:rPr>
              <a:t>https://www.edweek.org/teaching-learning/opinion-photo-detectives-connecting-the-cross-cultural-with-the-cross-curricular/2016/01</a:t>
            </a:r>
            <a:endParaRPr lang="en-US"/>
          </a:p>
          <a:p>
            <a:endParaRPr lang="en-US"/>
          </a:p>
        </p:txBody>
      </p:sp>
      <p:pic>
        <p:nvPicPr>
          <p:cNvPr id="9" name="Picture 9" descr="A couple of young girls holding flowers&#10;&#10;Description automatically generated">
            <a:extLst>
              <a:ext uri="{FF2B5EF4-FFF2-40B4-BE49-F238E27FC236}">
                <a16:creationId xmlns:a16="http://schemas.microsoft.com/office/drawing/2014/main" id="{A82E1F36-EBFB-FBED-D4BB-64B3154ED5EA}"/>
              </a:ext>
            </a:extLst>
          </p:cNvPr>
          <p:cNvPicPr>
            <a:picLocks noChangeAspect="1"/>
          </p:cNvPicPr>
          <p:nvPr/>
        </p:nvPicPr>
        <p:blipFill>
          <a:blip r:embed="rId3"/>
          <a:stretch>
            <a:fillRect/>
          </a:stretch>
        </p:blipFill>
        <p:spPr>
          <a:xfrm>
            <a:off x="2239617" y="1563811"/>
            <a:ext cx="7215808" cy="4956203"/>
          </a:xfrm>
          <a:prstGeom prst="rect">
            <a:avLst/>
          </a:prstGeom>
        </p:spPr>
      </p:pic>
    </p:spTree>
    <p:extLst>
      <p:ext uri="{BB962C8B-B14F-4D97-AF65-F5344CB8AC3E}">
        <p14:creationId xmlns:p14="http://schemas.microsoft.com/office/powerpoint/2010/main" val="4889609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cartoon of children at a lemonade stand&#10;&#10;Description automatically generated">
            <a:extLst>
              <a:ext uri="{FF2B5EF4-FFF2-40B4-BE49-F238E27FC236}">
                <a16:creationId xmlns:a16="http://schemas.microsoft.com/office/drawing/2014/main" id="{5CFA080C-5B34-E448-7041-71EEA8FCE845}"/>
              </a:ext>
            </a:extLst>
          </p:cNvPr>
          <p:cNvPicPr>
            <a:picLocks noChangeAspect="1"/>
          </p:cNvPicPr>
          <p:nvPr/>
        </p:nvPicPr>
        <p:blipFill>
          <a:blip r:embed="rId2"/>
          <a:stretch>
            <a:fillRect/>
          </a:stretch>
        </p:blipFill>
        <p:spPr>
          <a:xfrm>
            <a:off x="848139" y="1352510"/>
            <a:ext cx="9866242" cy="5345675"/>
          </a:xfrm>
          <a:prstGeom prst="rect">
            <a:avLst/>
          </a:prstGeom>
        </p:spPr>
      </p:pic>
      <p:sp>
        <p:nvSpPr>
          <p:cNvPr id="5" name="TextBox 4">
            <a:extLst>
              <a:ext uri="{FF2B5EF4-FFF2-40B4-BE49-F238E27FC236}">
                <a16:creationId xmlns:a16="http://schemas.microsoft.com/office/drawing/2014/main" id="{5510E394-713E-400B-70EF-0AC8A7377ABC}"/>
              </a:ext>
            </a:extLst>
          </p:cNvPr>
          <p:cNvSpPr txBox="1"/>
          <p:nvPr/>
        </p:nvSpPr>
        <p:spPr>
          <a:xfrm>
            <a:off x="549965" y="400878"/>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What's the Story? </a:t>
            </a:r>
            <a:endParaRPr lang="en-US"/>
          </a:p>
        </p:txBody>
      </p:sp>
      <p:sp>
        <p:nvSpPr>
          <p:cNvPr id="9" name="Rectangle 8">
            <a:extLst>
              <a:ext uri="{FF2B5EF4-FFF2-40B4-BE49-F238E27FC236}">
                <a16:creationId xmlns:a16="http://schemas.microsoft.com/office/drawing/2014/main" id="{E3CE886A-8528-53F0-065A-3C036A6EC6A9}"/>
              </a:ext>
            </a:extLst>
          </p:cNvPr>
          <p:cNvSpPr/>
          <p:nvPr/>
        </p:nvSpPr>
        <p:spPr>
          <a:xfrm>
            <a:off x="2899327" y="5789958"/>
            <a:ext cx="2686878" cy="914400"/>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20486376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drawing of a bed and a room with a boat and a building&#10;&#10;Description automatically generated">
            <a:extLst>
              <a:ext uri="{FF2B5EF4-FFF2-40B4-BE49-F238E27FC236}">
                <a16:creationId xmlns:a16="http://schemas.microsoft.com/office/drawing/2014/main" id="{4F5F3D87-3922-5E52-4D57-9D63FF8630F6}"/>
              </a:ext>
            </a:extLst>
          </p:cNvPr>
          <p:cNvPicPr>
            <a:picLocks noChangeAspect="1"/>
          </p:cNvPicPr>
          <p:nvPr/>
        </p:nvPicPr>
        <p:blipFill>
          <a:blip r:embed="rId2"/>
          <a:stretch>
            <a:fillRect/>
          </a:stretch>
        </p:blipFill>
        <p:spPr>
          <a:xfrm>
            <a:off x="988944" y="1425316"/>
            <a:ext cx="10214112" cy="5291171"/>
          </a:xfrm>
          <a:prstGeom prst="rect">
            <a:avLst/>
          </a:prstGeom>
        </p:spPr>
      </p:pic>
      <p:sp>
        <p:nvSpPr>
          <p:cNvPr id="4" name="TextBox 3">
            <a:extLst>
              <a:ext uri="{FF2B5EF4-FFF2-40B4-BE49-F238E27FC236}">
                <a16:creationId xmlns:a16="http://schemas.microsoft.com/office/drawing/2014/main" id="{C87F2BFF-66C4-837D-0673-CEF1C0067DE5}"/>
              </a:ext>
            </a:extLst>
          </p:cNvPr>
          <p:cNvSpPr txBox="1"/>
          <p:nvPr/>
        </p:nvSpPr>
        <p:spPr>
          <a:xfrm>
            <a:off x="549965" y="400878"/>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What's the Story? </a:t>
            </a:r>
            <a:endParaRPr lang="en-US"/>
          </a:p>
        </p:txBody>
      </p:sp>
    </p:spTree>
    <p:extLst>
      <p:ext uri="{BB962C8B-B14F-4D97-AF65-F5344CB8AC3E}">
        <p14:creationId xmlns:p14="http://schemas.microsoft.com/office/powerpoint/2010/main" val="37295675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B9B6D7-873F-DD97-2FD8-E0445CD60B27}"/>
              </a:ext>
            </a:extLst>
          </p:cNvPr>
          <p:cNvSpPr txBox="1"/>
          <p:nvPr/>
        </p:nvSpPr>
        <p:spPr>
          <a:xfrm>
            <a:off x="434009" y="1842052"/>
            <a:ext cx="8474764"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t>Evan Treski is people-smart. He’s good at talking with people, even grownups. His younger sister Jessie, on the other hand, is math-smart—but not especially good at understanding people. She knows that feelings are her weakest subject. With just five days left of summer vacation, Evan and Jessie launch an all-out war to see who can sell the most lemonade before school starts. As the battleground heats up, there really is no telling who will win—and even more important, if their fight will ever end.</a:t>
            </a:r>
          </a:p>
        </p:txBody>
      </p:sp>
      <p:pic>
        <p:nvPicPr>
          <p:cNvPr id="4" name="Picture 4" descr="A book cover with a glass of lemonade&#10;&#10;Description automatically generated">
            <a:extLst>
              <a:ext uri="{FF2B5EF4-FFF2-40B4-BE49-F238E27FC236}">
                <a16:creationId xmlns:a16="http://schemas.microsoft.com/office/drawing/2014/main" id="{55479F0D-5D2D-2603-AAD5-36AB9A08B1EB}"/>
              </a:ext>
            </a:extLst>
          </p:cNvPr>
          <p:cNvPicPr>
            <a:picLocks noChangeAspect="1"/>
          </p:cNvPicPr>
          <p:nvPr/>
        </p:nvPicPr>
        <p:blipFill>
          <a:blip r:embed="rId2"/>
          <a:stretch>
            <a:fillRect/>
          </a:stretch>
        </p:blipFill>
        <p:spPr>
          <a:xfrm>
            <a:off x="8952609" y="1431893"/>
            <a:ext cx="2966830" cy="4219650"/>
          </a:xfrm>
          <a:prstGeom prst="rect">
            <a:avLst/>
          </a:prstGeom>
        </p:spPr>
      </p:pic>
      <p:pic>
        <p:nvPicPr>
          <p:cNvPr id="5" name="Picture 5" descr="A black text on a white background&#10;&#10;Description automatically generated">
            <a:extLst>
              <a:ext uri="{FF2B5EF4-FFF2-40B4-BE49-F238E27FC236}">
                <a16:creationId xmlns:a16="http://schemas.microsoft.com/office/drawing/2014/main" id="{7F5969DF-CC21-4328-3D6C-D58475E9B97A}"/>
              </a:ext>
            </a:extLst>
          </p:cNvPr>
          <p:cNvPicPr>
            <a:picLocks noChangeAspect="1"/>
          </p:cNvPicPr>
          <p:nvPr/>
        </p:nvPicPr>
        <p:blipFill>
          <a:blip r:embed="rId3"/>
          <a:stretch>
            <a:fillRect/>
          </a:stretch>
        </p:blipFill>
        <p:spPr>
          <a:xfrm>
            <a:off x="8840857" y="5921151"/>
            <a:ext cx="2743200" cy="780393"/>
          </a:xfrm>
          <a:prstGeom prst="rect">
            <a:avLst/>
          </a:prstGeom>
        </p:spPr>
      </p:pic>
      <p:pic>
        <p:nvPicPr>
          <p:cNvPr id="6" name="Picture 6" descr="A white text on a white background&#10;&#10;Description automatically generated">
            <a:extLst>
              <a:ext uri="{FF2B5EF4-FFF2-40B4-BE49-F238E27FC236}">
                <a16:creationId xmlns:a16="http://schemas.microsoft.com/office/drawing/2014/main" id="{85CDDEEB-6043-8C9F-EB8A-27B83FB95180}"/>
              </a:ext>
            </a:extLst>
          </p:cNvPr>
          <p:cNvPicPr>
            <a:picLocks noChangeAspect="1"/>
          </p:cNvPicPr>
          <p:nvPr/>
        </p:nvPicPr>
        <p:blipFill>
          <a:blip r:embed="rId4"/>
          <a:stretch>
            <a:fillRect/>
          </a:stretch>
        </p:blipFill>
        <p:spPr>
          <a:xfrm>
            <a:off x="1527313" y="3921697"/>
            <a:ext cx="6387547" cy="2592693"/>
          </a:xfrm>
          <a:prstGeom prst="rect">
            <a:avLst/>
          </a:prstGeom>
        </p:spPr>
      </p:pic>
      <p:sp>
        <p:nvSpPr>
          <p:cNvPr id="8" name="TextBox 7">
            <a:extLst>
              <a:ext uri="{FF2B5EF4-FFF2-40B4-BE49-F238E27FC236}">
                <a16:creationId xmlns:a16="http://schemas.microsoft.com/office/drawing/2014/main" id="{EBFCA4E9-EBB3-0B3A-7B5A-9C1D5D4A101B}"/>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The Lemonade War</a:t>
            </a:r>
            <a:endParaRPr lang="en-US"/>
          </a:p>
        </p:txBody>
      </p:sp>
    </p:spTree>
    <p:extLst>
      <p:ext uri="{BB962C8B-B14F-4D97-AF65-F5344CB8AC3E}">
        <p14:creationId xmlns:p14="http://schemas.microsoft.com/office/powerpoint/2010/main" val="384382554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97A90D-CB84-D89C-C081-33115EFFD817}"/>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Creating a Lemonade Business</a:t>
            </a:r>
            <a:endParaRPr lang="en-US" err="1"/>
          </a:p>
        </p:txBody>
      </p:sp>
      <p:pic>
        <p:nvPicPr>
          <p:cNvPr id="4" name="Picture 4" descr="A black and white rectangular frame with white text&#10;&#10;Description automatically generated">
            <a:extLst>
              <a:ext uri="{FF2B5EF4-FFF2-40B4-BE49-F238E27FC236}">
                <a16:creationId xmlns:a16="http://schemas.microsoft.com/office/drawing/2014/main" id="{05B8B44C-4519-80EE-005F-B1613BEEFE29}"/>
              </a:ext>
            </a:extLst>
          </p:cNvPr>
          <p:cNvPicPr>
            <a:picLocks noChangeAspect="1"/>
          </p:cNvPicPr>
          <p:nvPr/>
        </p:nvPicPr>
        <p:blipFill>
          <a:blip r:embed="rId2"/>
          <a:stretch>
            <a:fillRect/>
          </a:stretch>
        </p:blipFill>
        <p:spPr>
          <a:xfrm>
            <a:off x="440924" y="1918246"/>
            <a:ext cx="6087122" cy="3961060"/>
          </a:xfrm>
          <a:prstGeom prst="rect">
            <a:avLst/>
          </a:prstGeom>
        </p:spPr>
      </p:pic>
      <p:pic>
        <p:nvPicPr>
          <p:cNvPr id="5" name="Picture 5" descr="A child holding money and a bunch of paper money in front of jars of lemonade&#10;&#10;Description automatically generated">
            <a:extLst>
              <a:ext uri="{FF2B5EF4-FFF2-40B4-BE49-F238E27FC236}">
                <a16:creationId xmlns:a16="http://schemas.microsoft.com/office/drawing/2014/main" id="{1FC57504-C7CC-2DCD-DE75-F282AA5BB3DD}"/>
              </a:ext>
            </a:extLst>
          </p:cNvPr>
          <p:cNvPicPr>
            <a:picLocks noChangeAspect="1"/>
          </p:cNvPicPr>
          <p:nvPr/>
        </p:nvPicPr>
        <p:blipFill>
          <a:blip r:embed="rId3"/>
          <a:stretch>
            <a:fillRect/>
          </a:stretch>
        </p:blipFill>
        <p:spPr>
          <a:xfrm>
            <a:off x="6781060" y="2342438"/>
            <a:ext cx="4881238" cy="3312424"/>
          </a:xfrm>
          <a:prstGeom prst="rect">
            <a:avLst/>
          </a:prstGeom>
        </p:spPr>
      </p:pic>
    </p:spTree>
    <p:extLst>
      <p:ext uri="{BB962C8B-B14F-4D97-AF65-F5344CB8AC3E}">
        <p14:creationId xmlns:p14="http://schemas.microsoft.com/office/powerpoint/2010/main" val="19307546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D99735-BAC3-BF99-4788-0209B2D593A7}"/>
              </a:ext>
            </a:extLst>
          </p:cNvPr>
          <p:cNvSpPr txBox="1"/>
          <p:nvPr/>
        </p:nvSpPr>
        <p:spPr>
          <a:xfrm>
            <a:off x="897723" y="4119474"/>
            <a:ext cx="104741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Determine a speaker who will share their elevator pitch with the whole group when we all come back together.</a:t>
            </a:r>
            <a:endParaRPr lang="en-US" sz="2400" b="0" i="0" u="none" strike="noStrike" cap="none" spc="0" normalizeH="0" baseline="0">
              <a:ln>
                <a:noFill/>
              </a:ln>
              <a:solidFill>
                <a:srgbClr val="000000"/>
              </a:solidFill>
              <a:effectLst/>
              <a:uFillTx/>
              <a:latin typeface="+mn-lt"/>
              <a:ea typeface="+mn-ea"/>
              <a:cs typeface="+mn-cs"/>
            </a:endParaRPr>
          </a:p>
        </p:txBody>
      </p:sp>
      <p:sp>
        <p:nvSpPr>
          <p:cNvPr id="5" name="TextBox 4">
            <a:extLst>
              <a:ext uri="{FF2B5EF4-FFF2-40B4-BE49-F238E27FC236}">
                <a16:creationId xmlns:a16="http://schemas.microsoft.com/office/drawing/2014/main" id="{E73C1717-4103-3F72-2DAF-57EC0A1C3432}"/>
              </a:ext>
            </a:extLst>
          </p:cNvPr>
          <p:cNvSpPr txBox="1"/>
          <p:nvPr/>
        </p:nvSpPr>
        <p:spPr>
          <a:xfrm>
            <a:off x="897723" y="2070211"/>
            <a:ext cx="10474169"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As a group, follow the business plan cards to create/design your new business idea. </a:t>
            </a:r>
          </a:p>
          <a:p>
            <a:endParaRPr lang="en-US" sz="2400">
              <a:solidFill>
                <a:srgbClr val="000000"/>
              </a:solidFill>
            </a:endParaRPr>
          </a:p>
          <a:p>
            <a:pPr marL="342900" indent="-342900">
              <a:buFont typeface="Arial"/>
              <a:buChar char="•"/>
            </a:pPr>
            <a:r>
              <a:rPr lang="en-US" sz="2400">
                <a:solidFill>
                  <a:srgbClr val="000000"/>
                </a:solidFill>
              </a:rPr>
              <a:t>Create an elevator pitch that will be presented back to the group. </a:t>
            </a:r>
            <a:endParaRPr lang="en-US" sz="2400" b="0" i="0" u="none" strike="noStrike" cap="none" spc="0" normalizeH="0" baseline="0">
              <a:ln>
                <a:noFill/>
              </a:ln>
              <a:solidFill>
                <a:srgbClr val="000000"/>
              </a:solidFill>
              <a:effectLst/>
              <a:uFillTx/>
              <a:latin typeface="+mn-lt"/>
              <a:ea typeface="+mn-ea"/>
              <a:cs typeface="+mn-cs"/>
            </a:endParaRPr>
          </a:p>
        </p:txBody>
      </p:sp>
      <p:sp>
        <p:nvSpPr>
          <p:cNvPr id="7" name="TextBox 6">
            <a:extLst>
              <a:ext uri="{FF2B5EF4-FFF2-40B4-BE49-F238E27FC236}">
                <a16:creationId xmlns:a16="http://schemas.microsoft.com/office/drawing/2014/main" id="{0895C3CD-7384-B1FF-FF99-B7DF2034BD6B}"/>
              </a:ext>
            </a:extLst>
          </p:cNvPr>
          <p:cNvSpPr txBox="1"/>
          <p:nvPr/>
        </p:nvSpPr>
        <p:spPr>
          <a:xfrm>
            <a:off x="897723" y="5421532"/>
            <a:ext cx="1047416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hangingPunct="0">
              <a:buFont typeface="Arial"/>
              <a:buChar char="•"/>
            </a:pPr>
            <a:r>
              <a:rPr lang="en-US" sz="2400">
                <a:solidFill>
                  <a:srgbClr val="000000"/>
                </a:solidFill>
              </a:rPr>
              <a:t>Just have fun! Be Creative! There is no right or wrong answer. :) </a:t>
            </a:r>
            <a:endParaRPr lang="en-US" sz="2400" b="0" i="0" u="none" strike="noStrike" cap="none" spc="0" normalizeH="0" baseline="0">
              <a:ln>
                <a:noFill/>
              </a:ln>
              <a:solidFill>
                <a:srgbClr val="000000"/>
              </a:solidFill>
              <a:effectLst/>
              <a:uFillTx/>
              <a:latin typeface="+mn-lt"/>
              <a:ea typeface="+mn-ea"/>
              <a:cs typeface="+mn-cs"/>
            </a:endParaRPr>
          </a:p>
        </p:txBody>
      </p:sp>
      <p:sp>
        <p:nvSpPr>
          <p:cNvPr id="9" name="TextBox 8">
            <a:extLst>
              <a:ext uri="{FF2B5EF4-FFF2-40B4-BE49-F238E27FC236}">
                <a16:creationId xmlns:a16="http://schemas.microsoft.com/office/drawing/2014/main" id="{BE1F48C9-B3A7-D616-751E-3159F7478391}"/>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Creating Business Breakout</a:t>
            </a:r>
            <a:endParaRPr lang="en-US" err="1"/>
          </a:p>
        </p:txBody>
      </p:sp>
      <p:pic>
        <p:nvPicPr>
          <p:cNvPr id="4" name="Picture 5" descr="A lemon and a lemon cut in half&#10;&#10;Description automatically generated">
            <a:extLst>
              <a:ext uri="{FF2B5EF4-FFF2-40B4-BE49-F238E27FC236}">
                <a16:creationId xmlns:a16="http://schemas.microsoft.com/office/drawing/2014/main" id="{16D80E40-CBCB-4283-BD6E-D37244BEC5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80540" y="4701483"/>
            <a:ext cx="1992320" cy="1988184"/>
          </a:xfrm>
          <a:prstGeom prst="rect">
            <a:avLst/>
          </a:prstGeom>
        </p:spPr>
      </p:pic>
    </p:spTree>
    <p:extLst>
      <p:ext uri="{BB962C8B-B14F-4D97-AF65-F5344CB8AC3E}">
        <p14:creationId xmlns:p14="http://schemas.microsoft.com/office/powerpoint/2010/main" val="11908641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C03025-D86D-B714-64C0-7764209E0A36}"/>
              </a:ext>
            </a:extLst>
          </p:cNvPr>
          <p:cNvSpPr txBox="1"/>
          <p:nvPr/>
        </p:nvSpPr>
        <p:spPr>
          <a:xfrm>
            <a:off x="972118" y="1580488"/>
            <a:ext cx="10000693" cy="5109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b="1">
                <a:solidFill>
                  <a:srgbClr val="000000"/>
                </a:solidFill>
                <a:ea typeface="+mn-lt"/>
                <a:cs typeface="+mn-lt"/>
              </a:rPr>
              <a:t>Elevator Pitches</a:t>
            </a:r>
            <a:r>
              <a:rPr lang="en-US" sz="2800">
                <a:solidFill>
                  <a:srgbClr val="000000"/>
                </a:solidFill>
                <a:ea typeface="+mn-lt"/>
                <a:cs typeface="+mn-lt"/>
              </a:rPr>
              <a:t>: </a:t>
            </a:r>
            <a:r>
              <a:rPr lang="en-US" sz="2800" i="1">
                <a:solidFill>
                  <a:srgbClr val="00B0F0"/>
                </a:solidFill>
                <a:ea typeface="+mn-lt"/>
                <a:cs typeface="+mn-lt"/>
              </a:rPr>
              <a:t>is a short description of an idea, product, or company that explains the concept in a way such that any listener can understand it in a short period of time.</a:t>
            </a:r>
            <a:endParaRPr lang="en-US" sz="2800">
              <a:solidFill>
                <a:srgbClr val="00B0F0"/>
              </a:solidFill>
            </a:endParaRPr>
          </a:p>
          <a:p>
            <a:pPr marL="285750" indent="-285750">
              <a:buFont typeface="Arial"/>
              <a:buChar char="•"/>
            </a:pPr>
            <a:r>
              <a:rPr lang="en-US" sz="2800">
                <a:solidFill>
                  <a:srgbClr val="000000"/>
                </a:solidFill>
                <a:ea typeface="+mn-lt"/>
                <a:cs typeface="+mn-lt"/>
              </a:rPr>
              <a:t>Each group will have 1 minute to pitch their new innovative idea.</a:t>
            </a:r>
            <a:endParaRPr lang="en-US" sz="2800"/>
          </a:p>
          <a:p>
            <a:pPr marL="285750" indent="-285750">
              <a:buFont typeface="Arial"/>
              <a:buChar char="•"/>
            </a:pPr>
            <a:r>
              <a:rPr lang="en-US" sz="2800">
                <a:solidFill>
                  <a:srgbClr val="000000"/>
                </a:solidFill>
                <a:ea typeface="+mn-lt"/>
                <a:cs typeface="+mn-lt"/>
              </a:rPr>
              <a:t>Explain to students that their elevator pitches will come from their advertisement sheet.</a:t>
            </a:r>
            <a:endParaRPr lang="en-US" sz="2800"/>
          </a:p>
          <a:p>
            <a:pPr marL="285750" indent="-285750">
              <a:buFont typeface="Arial"/>
              <a:buChar char="•"/>
            </a:pPr>
            <a:r>
              <a:rPr lang="en-US" sz="2800">
                <a:solidFill>
                  <a:srgbClr val="000000"/>
                </a:solidFill>
                <a:ea typeface="+mn-lt"/>
                <a:cs typeface="+mn-lt"/>
              </a:rPr>
              <a:t>Students should mention: </a:t>
            </a:r>
            <a:endParaRPr lang="en-US" sz="2800"/>
          </a:p>
          <a:p>
            <a:pPr marL="742950" lvl="1" indent="-285750">
              <a:buFont typeface="Arial"/>
              <a:buChar char="•"/>
            </a:pPr>
            <a:r>
              <a:rPr lang="en-US" sz="2800">
                <a:solidFill>
                  <a:srgbClr val="000000"/>
                </a:solidFill>
                <a:ea typeface="+mn-lt"/>
                <a:cs typeface="+mn-lt"/>
              </a:rPr>
              <a:t>Component 1: Your product name and category. </a:t>
            </a:r>
            <a:endParaRPr lang="en-US" sz="2800"/>
          </a:p>
          <a:p>
            <a:pPr marL="742950" lvl="1" indent="-285750">
              <a:buFont typeface="Arial"/>
              <a:buChar char="•"/>
            </a:pPr>
            <a:r>
              <a:rPr lang="en-US" sz="2800">
                <a:solidFill>
                  <a:srgbClr val="000000"/>
                </a:solidFill>
                <a:ea typeface="+mn-lt"/>
                <a:cs typeface="+mn-lt"/>
              </a:rPr>
              <a:t>Component 2: The problem you are attempting to solve. </a:t>
            </a:r>
            <a:endParaRPr lang="en-US" sz="2800"/>
          </a:p>
          <a:p>
            <a:pPr marL="742950" lvl="1" indent="-285750">
              <a:buFont typeface="Arial"/>
              <a:buChar char="•"/>
            </a:pPr>
            <a:r>
              <a:rPr lang="en-US" sz="2800">
                <a:solidFill>
                  <a:srgbClr val="000000"/>
                </a:solidFill>
                <a:ea typeface="+mn-lt"/>
                <a:cs typeface="+mn-lt"/>
              </a:rPr>
              <a:t>Component 3: Your proposed solution. </a:t>
            </a:r>
            <a:endParaRPr lang="en-US" sz="2800"/>
          </a:p>
          <a:p>
            <a:pPr marL="742950" lvl="1" indent="-285750">
              <a:buFont typeface="Arial"/>
              <a:buChar char="•"/>
            </a:pPr>
            <a:r>
              <a:rPr lang="en-US" sz="2800">
                <a:solidFill>
                  <a:srgbClr val="000000"/>
                </a:solidFill>
                <a:ea typeface="+mn-lt"/>
                <a:cs typeface="+mn-lt"/>
              </a:rPr>
              <a:t>Component 4: The key benefit of your solution</a:t>
            </a:r>
            <a:endParaRPr lang="en-US" sz="2800"/>
          </a:p>
          <a:p>
            <a:pPr marL="0" marR="0" indent="0" algn="l" defTabSz="914400">
              <a:lnSpc>
                <a:spcPct val="100000"/>
              </a:lnSpc>
              <a:spcBef>
                <a:spcPts val="0"/>
              </a:spcBef>
              <a:spcAft>
                <a:spcPts val="0"/>
              </a:spcAft>
              <a:buClrTx/>
              <a:buSzTx/>
              <a:buFontTx/>
              <a:buNone/>
              <a:tabLst/>
            </a:pPr>
            <a:endParaRPr lang="en-US" sz="1800" b="0" i="0" u="none" strike="noStrike" cap="none" spc="0" normalizeH="0" baseline="0">
              <a:ln>
                <a:noFill/>
              </a:ln>
              <a:solidFill>
                <a:srgbClr val="000000"/>
              </a:solidFill>
              <a:effectLst/>
              <a:uFillTx/>
              <a:latin typeface="+mn-lt"/>
              <a:ea typeface="+mn-ea"/>
              <a:cs typeface="+mn-cs"/>
            </a:endParaRPr>
          </a:p>
        </p:txBody>
      </p:sp>
      <p:sp>
        <p:nvSpPr>
          <p:cNvPr id="5" name="TextBox 4">
            <a:extLst>
              <a:ext uri="{FF2B5EF4-FFF2-40B4-BE49-F238E27FC236}">
                <a16:creationId xmlns:a16="http://schemas.microsoft.com/office/drawing/2014/main" id="{7E80B199-7681-DFB3-9965-CE44773D30F2}"/>
              </a:ext>
            </a:extLst>
          </p:cNvPr>
          <p:cNvSpPr txBox="1"/>
          <p:nvPr/>
        </p:nvSpPr>
        <p:spPr>
          <a:xfrm>
            <a:off x="748748" y="450574"/>
            <a:ext cx="968402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4400" b="1">
                <a:latin typeface="Calibri Light"/>
                <a:cs typeface="Calibri Light"/>
              </a:rPr>
              <a:t>Creating Business Breakout</a:t>
            </a:r>
            <a:endParaRPr lang="en-US" err="1"/>
          </a:p>
        </p:txBody>
      </p:sp>
    </p:spTree>
    <p:extLst>
      <p:ext uri="{BB962C8B-B14F-4D97-AF65-F5344CB8AC3E}">
        <p14:creationId xmlns:p14="http://schemas.microsoft.com/office/powerpoint/2010/main" val="33771271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616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p>
            <a:r>
              <a:rPr sz="2000"/>
              <a:t>To earn professional development credit for CEE webinars found on </a:t>
            </a:r>
            <a:r>
              <a:rPr sz="2000" err="1"/>
              <a:t>EconEdLink</a:t>
            </a:r>
            <a:r>
              <a:rPr sz="2000"/>
              <a:t>, you must:</a:t>
            </a:r>
            <a:endParaRPr lang="en-US" sz="2000"/>
          </a:p>
          <a:p>
            <a:endParaRPr sz="2000"/>
          </a:p>
          <a:p>
            <a:pPr marL="285750" indent="-285750">
              <a:buSzPct val="100000"/>
              <a:buFont typeface="Arial"/>
              <a:buChar char="•"/>
            </a:pPr>
            <a:r>
              <a:rPr sz="2000"/>
              <a:t>Watch a minimum of 45-minutes and you will automatically receive a professional development </a:t>
            </a:r>
            <a:r>
              <a:rPr sz="2000" b="1">
                <a:solidFill>
                  <a:srgbClr val="7A9900"/>
                </a:solidFill>
              </a:rPr>
              <a:t>certificate </a:t>
            </a:r>
            <a:r>
              <a:rPr sz="2000"/>
              <a:t>via e-mail within 24 hours.</a:t>
            </a:r>
            <a:r>
              <a:rPr lang="en-US" sz="2000"/>
              <a:t> </a:t>
            </a:r>
          </a:p>
          <a:p>
            <a:pPr marL="285750" indent="-285750">
              <a:buSzPct val="100000"/>
              <a:buFont typeface="Arial"/>
              <a:buChar char="•"/>
            </a:pPr>
            <a:r>
              <a:rPr sz="2000"/>
              <a:t>Attendees can learn how much credit they will earn per workshop.</a:t>
            </a:r>
            <a:r>
              <a:rPr lang="en-US" sz="2000"/>
              <a:t> </a:t>
            </a:r>
            <a:endParaRPr sz="2000"/>
          </a:p>
          <a:p>
            <a:endParaRPr sz="2000"/>
          </a:p>
          <a:p>
            <a:pPr>
              <a:defRPr b="1" u="sng"/>
            </a:pPr>
            <a:r>
              <a:rPr sz="2000"/>
              <a:t>Accessing resources: </a:t>
            </a:r>
          </a:p>
          <a:p>
            <a:endParaRPr sz="2000"/>
          </a:p>
          <a:p>
            <a:pPr marL="285750" indent="-285750">
              <a:buSzPct val="100000"/>
              <a:buFont typeface="Helvetica"/>
              <a:buChar char="•"/>
            </a:pPr>
            <a:r>
              <a:rPr sz="2000"/>
              <a:t>You can now easily download presentations, lesson plan materials, and activities for each webinar from </a:t>
            </a:r>
            <a:r>
              <a:rPr sz="2000" b="1" i="1" u="sng">
                <a:solidFill>
                  <a:srgbClr val="0563C1"/>
                </a:solidFill>
                <a:uFill>
                  <a:solidFill>
                    <a:srgbClr val="0563C1"/>
                  </a:solidFill>
                </a:uFill>
                <a:hlinkClick r:id="rId2"/>
              </a:rPr>
              <a:t>EconEdLink.org/professional-development/</a:t>
            </a:r>
            <a:endParaRPr sz="2000" b="1" i="1">
              <a:solidFill>
                <a:srgbClr val="005CB8"/>
              </a:solidFill>
            </a:endParaRPr>
          </a:p>
          <a:p>
            <a:pPr marL="285750" indent="-285750">
              <a:buSzPct val="100000"/>
              <a:buFont typeface="Helvetica"/>
              <a:buChar char="•"/>
              <a:defRPr sz="1600" b="1" i="1" u="sng">
                <a:solidFill>
                  <a:srgbClr val="005CB8"/>
                </a:solidFill>
              </a:defRPr>
            </a:pPr>
            <a:endParaRPr sz="2000" b="1" i="1">
              <a:solidFill>
                <a:srgbClr val="005CB8"/>
              </a:solidFill>
            </a:endParaRPr>
          </a:p>
          <a:p>
            <a:pPr>
              <a:defRPr sz="1600" b="1" u="sng"/>
            </a:pPr>
            <a:r>
              <a:rPr sz="2000"/>
              <a:t>Local resources:</a:t>
            </a:r>
            <a:r>
              <a:rPr sz="2000" b="0" u="none"/>
              <a:t> </a:t>
            </a:r>
          </a:p>
          <a:p>
            <a:pPr>
              <a:defRPr sz="1600"/>
            </a:pPr>
            <a:endParaRPr sz="2000" b="0" u="none"/>
          </a:p>
          <a:p>
            <a:pPr marL="285750" indent="-285750">
              <a:buSzPct val="100000"/>
              <a:buFont typeface="Helvetica"/>
              <a:buChar char="•"/>
              <a:defRPr sz="1600"/>
            </a:pPr>
            <a:r>
              <a:rPr sz="2000"/>
              <a:t>Insert your local professional development opportunities (if applicable)</a:t>
            </a:r>
            <a:endParaRPr sz="2000" b="1" i="1">
              <a:solidFill>
                <a:srgbClr val="005CB8"/>
              </a:solidFill>
            </a:endParaRPr>
          </a:p>
          <a:p>
            <a:pPr>
              <a:defRPr sz="1600" b="1" i="1">
                <a:solidFill>
                  <a:srgbClr val="005CB8"/>
                </a:solidFill>
              </a:defRPr>
            </a:pPr>
            <a:endParaRPr sz="1400" b="1" i="1">
              <a:solidFill>
                <a:srgbClr val="005CB8"/>
              </a:solidFill>
            </a:endParaRPr>
          </a:p>
        </p:txBody>
      </p:sp>
    </p:spTree>
    <p:extLst>
      <p:ext uri="{BB962C8B-B14F-4D97-AF65-F5344CB8AC3E}">
        <p14:creationId xmlns:p14="http://schemas.microsoft.com/office/powerpoint/2010/main" val="19910928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sliced lemons&#10;&#10;Description automatically generated">
            <a:extLst>
              <a:ext uri="{FF2B5EF4-FFF2-40B4-BE49-F238E27FC236}">
                <a16:creationId xmlns:a16="http://schemas.microsoft.com/office/drawing/2014/main" id="{2EBEB956-70B8-D246-E98D-727655EADC24}"/>
              </a:ext>
            </a:extLst>
          </p:cNvPr>
          <p:cNvPicPr>
            <a:picLocks noChangeAspect="1"/>
          </p:cNvPicPr>
          <p:nvPr/>
        </p:nvPicPr>
        <p:blipFill>
          <a:blip r:embed="rId2"/>
          <a:stretch>
            <a:fillRect/>
          </a:stretch>
        </p:blipFill>
        <p:spPr>
          <a:xfrm>
            <a:off x="309770" y="1516480"/>
            <a:ext cx="11696699" cy="5034302"/>
          </a:xfrm>
          <a:prstGeom prst="rect">
            <a:avLst/>
          </a:prstGeom>
        </p:spPr>
      </p:pic>
      <p:sp>
        <p:nvSpPr>
          <p:cNvPr id="225" name="Title 1"/>
          <p:cNvSpPr txBox="1"/>
          <p:nvPr/>
        </p:nvSpPr>
        <p:spPr>
          <a:xfrm>
            <a:off x="727670" y="516836"/>
            <a:ext cx="10491404" cy="64633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nSpc>
                <a:spcPct val="90000"/>
              </a:lnSpc>
              <a:defRPr sz="4000" spc="-300">
                <a:solidFill>
                  <a:srgbClr val="414A58"/>
                </a:solidFill>
                <a:latin typeface="Inter"/>
                <a:ea typeface="Inter"/>
                <a:cs typeface="Inter"/>
                <a:sym typeface="Inter"/>
              </a:defRPr>
            </a:lvl1pPr>
          </a:lstStyle>
          <a:p>
            <a:r>
              <a:rPr lang="en-US"/>
              <a:t>Questions?</a:t>
            </a:r>
          </a:p>
        </p:txBody>
      </p:sp>
      <p:sp>
        <p:nvSpPr>
          <p:cNvPr id="226"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30</a:t>
            </a:fld>
            <a:endParaRPr/>
          </a:p>
        </p:txBody>
      </p:sp>
      <p:sp>
        <p:nvSpPr>
          <p:cNvPr id="227" name="Title 1"/>
          <p:cNvSpPr txBox="1"/>
          <p:nvPr/>
        </p:nvSpPr>
        <p:spPr>
          <a:xfrm>
            <a:off x="761292" y="2773838"/>
            <a:ext cx="10424161" cy="19205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lvl1pPr algn="ctr">
              <a:lnSpc>
                <a:spcPct val="90000"/>
              </a:lnSpc>
              <a:defRPr sz="4400">
                <a:latin typeface="Calibri Light"/>
                <a:ea typeface="Calibri Light"/>
                <a:cs typeface="Calibri Light"/>
                <a:sym typeface="Calibri Light"/>
              </a:defRPr>
            </a:lvl1pPr>
          </a:lstStyle>
          <a:p>
            <a:r>
              <a:rPr lang="en-US" sz="6600" b="1">
                <a:solidFill>
                  <a:schemeClr val="tx1"/>
                </a:solidFill>
              </a:rPr>
              <a:t>Are there any questions on the material presented today?</a:t>
            </a:r>
          </a:p>
        </p:txBody>
      </p:sp>
    </p:spTree>
    <p:extLst>
      <p:ext uri="{BB962C8B-B14F-4D97-AF65-F5344CB8AC3E}">
        <p14:creationId xmlns:p14="http://schemas.microsoft.com/office/powerpoint/2010/main" val="5354448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31</a:t>
            </a:fld>
            <a:endParaRPr/>
          </a:p>
        </p:txBody>
      </p:sp>
    </p:spTree>
    <p:extLst>
      <p:ext uri="{BB962C8B-B14F-4D97-AF65-F5344CB8AC3E}">
        <p14:creationId xmlns:p14="http://schemas.microsoft.com/office/powerpoint/2010/main" val="237028078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28497"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32</a:t>
            </a:fld>
            <a:endParaRPr/>
          </a:p>
        </p:txBody>
      </p:sp>
    </p:spTree>
    <p:extLst>
      <p:ext uri="{BB962C8B-B14F-4D97-AF65-F5344CB8AC3E}">
        <p14:creationId xmlns:p14="http://schemas.microsoft.com/office/powerpoint/2010/main" val="13378533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33</a:t>
            </a:fld>
            <a:endParaRPr/>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algn="ctr">
              <a:lnSpc>
                <a:spcPct val="90000"/>
              </a:lnSpc>
              <a:defRPr sz="5500"/>
            </a:lvl1pPr>
          </a:lstStyle>
          <a:p>
            <a:r>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Arial"/>
                <a:ea typeface="Arial"/>
                <a:cs typeface="Arial"/>
                <a:sym typeface="Arial"/>
              </a:defRPr>
            </a:pPr>
            <a:r>
              <a:rPr u="sng">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a:solidFill>
                <a:srgbClr val="0563C1"/>
              </a:solidFill>
              <a:uFill>
                <a:solidFill>
                  <a:srgbClr val="0563C1"/>
                </a:solidFill>
              </a:uFill>
              <a:hlinkClick r:id="rId2"/>
            </a:endParaRPr>
          </a:p>
          <a:p>
            <a:pPr algn="ctr">
              <a:defRPr>
                <a:latin typeface="Arial"/>
                <a:ea typeface="Arial"/>
                <a:cs typeface="Arial"/>
                <a:sym typeface="Arial"/>
              </a:defRPr>
            </a:pPr>
            <a:r>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extLst>
      <p:ext uri="{BB962C8B-B14F-4D97-AF65-F5344CB8AC3E}">
        <p14:creationId xmlns:p14="http://schemas.microsoft.com/office/powerpoint/2010/main" val="16707983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965167" y="325000"/>
            <a:ext cx="9254656" cy="8233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34</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extLst>
      <p:ext uri="{BB962C8B-B14F-4D97-AF65-F5344CB8AC3E}">
        <p14:creationId xmlns:p14="http://schemas.microsoft.com/office/powerpoint/2010/main" val="11606094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lIns="45719" tIns="45720" rIns="45719" bIns="45720" anchor="t">
            <a:normAutofit fontScale="90000"/>
          </a:bodyPr>
          <a:lstStyle>
            <a:lvl1pPr>
              <a:defRPr sz="3200" spc="-100">
                <a:solidFill>
                  <a:srgbClr val="FFFFFF"/>
                </a:solidFill>
                <a:latin typeface="Inter Light"/>
                <a:ea typeface="Inter Light"/>
                <a:cs typeface="Inter Light"/>
                <a:sym typeface="Inter Light"/>
              </a:defRPr>
            </a:lvl1pPr>
          </a:lstStyle>
          <a:p>
            <a:r>
              <a:rPr lang="en-US"/>
              <a:t>Lauren Shifflett</a:t>
            </a:r>
            <a:br>
              <a:rPr lang="en-US"/>
            </a:br>
            <a:r>
              <a:rPr lang="en-US">
                <a:solidFill>
                  <a:srgbClr val="00B0F0"/>
                </a:solidFill>
                <a:hlinkClick r:id="rId2">
                  <a:extLst>
                    <a:ext uri="{A12FA001-AC4F-418D-AE19-62706E023703}">
                      <ahyp:hlinkClr xmlns:ahyp="http://schemas.microsoft.com/office/drawing/2018/hyperlinkcolor" val="tx"/>
                    </a:ext>
                  </a:extLst>
                </a:hlinkClick>
              </a:rPr>
              <a:t>shiffllh@jmu.edu</a:t>
            </a:r>
            <a:br>
              <a:rPr lang="en-US"/>
            </a:br>
            <a:endParaRPr lang="en-US"/>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t>Thank You</a:t>
            </a:r>
          </a:p>
        </p:txBody>
      </p:sp>
    </p:spTree>
    <p:extLst>
      <p:ext uri="{BB962C8B-B14F-4D97-AF65-F5344CB8AC3E}">
        <p14:creationId xmlns:p14="http://schemas.microsoft.com/office/powerpoint/2010/main" val="13407741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dirty="0"/>
              <a:t>4</a:t>
            </a:fld>
            <a:endParaRPr/>
          </a:p>
        </p:txBody>
      </p:sp>
      <p:sp>
        <p:nvSpPr>
          <p:cNvPr id="197" name="Title 1"/>
          <p:cNvSpPr txBox="1"/>
          <p:nvPr/>
        </p:nvSpPr>
        <p:spPr>
          <a:xfrm>
            <a:off x="727037" y="587870"/>
            <a:ext cx="10424162"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20" rIns="45719" bIns="45720" anchor="t">
            <a:spAutoFit/>
          </a:bodyPr>
          <a:lstStyle>
            <a:lvl1pPr>
              <a:lnSpc>
                <a:spcPct val="90000"/>
              </a:lnSpc>
              <a:defRPr sz="4400" u="sng">
                <a:latin typeface="Helvetica Neue"/>
                <a:ea typeface="Helvetica Neue"/>
                <a:cs typeface="Helvetica Neue"/>
                <a:sym typeface="Helvetica Neue"/>
              </a:defRPr>
            </a:lvl1pPr>
          </a:lstStyle>
          <a:p>
            <a:r>
              <a:rPr lang="en-US"/>
              <a:t>Lauren Shifflett</a:t>
            </a:r>
          </a:p>
        </p:txBody>
      </p:sp>
      <p:sp>
        <p:nvSpPr>
          <p:cNvPr id="198" name="Content Placeholder 2"/>
          <p:cNvSpPr txBox="1"/>
          <p:nvPr/>
        </p:nvSpPr>
        <p:spPr>
          <a:xfrm>
            <a:off x="818145" y="1591892"/>
            <a:ext cx="7412019" cy="1692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a:defRPr sz="2800"/>
            </a:pPr>
            <a:r>
              <a:rPr lang="en-US" sz="2800"/>
              <a:t>Associate Director</a:t>
            </a:r>
            <a:r>
              <a:rPr sz="2800"/>
              <a:t>,</a:t>
            </a:r>
            <a:r>
              <a:rPr lang="en-US" sz="2800"/>
              <a:t> </a:t>
            </a:r>
          </a:p>
          <a:p>
            <a:pPr>
              <a:defRPr sz="2800"/>
            </a:pPr>
            <a:r>
              <a:rPr lang="en-US" sz="2800"/>
              <a:t>JMU Center for Economic Education</a:t>
            </a:r>
          </a:p>
          <a:p>
            <a:pPr>
              <a:defRPr sz="2800"/>
            </a:pPr>
            <a:r>
              <a:rPr lang="en-US" sz="2800">
                <a:hlinkClick r:id="rId2"/>
              </a:rPr>
              <a:t>shiffllh@jmu.edu</a:t>
            </a:r>
            <a:endParaRPr lang="en-US" sz="2800"/>
          </a:p>
          <a:p>
            <a:pPr>
              <a:defRPr sz="2800"/>
            </a:pPr>
            <a:endParaRPr lang="en-US" sz="2000"/>
          </a:p>
        </p:txBody>
      </p:sp>
      <p:pic>
        <p:nvPicPr>
          <p:cNvPr id="2" name="Picture 2" descr="A person smiling at the camera&#10;&#10;Description automatically generated">
            <a:extLst>
              <a:ext uri="{FF2B5EF4-FFF2-40B4-BE49-F238E27FC236}">
                <a16:creationId xmlns:a16="http://schemas.microsoft.com/office/drawing/2014/main" id="{CC2FE3E8-0054-A86B-0B3F-7179A422F2A0}"/>
              </a:ext>
            </a:extLst>
          </p:cNvPr>
          <p:cNvPicPr>
            <a:picLocks noChangeAspect="1"/>
          </p:cNvPicPr>
          <p:nvPr/>
        </p:nvPicPr>
        <p:blipFill>
          <a:blip r:embed="rId3"/>
          <a:stretch>
            <a:fillRect/>
          </a:stretch>
        </p:blipFill>
        <p:spPr>
          <a:xfrm>
            <a:off x="8979711" y="1426886"/>
            <a:ext cx="2463344" cy="2739521"/>
          </a:xfrm>
          <a:prstGeom prst="rect">
            <a:avLst/>
          </a:prstGeom>
        </p:spPr>
      </p:pic>
      <p:sp>
        <p:nvSpPr>
          <p:cNvPr id="3" name="TextBox 2">
            <a:extLst>
              <a:ext uri="{FF2B5EF4-FFF2-40B4-BE49-F238E27FC236}">
                <a16:creationId xmlns:a16="http://schemas.microsoft.com/office/drawing/2014/main" id="{8AE8840E-FDA6-FCC6-A94B-CFB25BD1C475}"/>
              </a:ext>
            </a:extLst>
          </p:cNvPr>
          <p:cNvSpPr txBox="1"/>
          <p:nvPr/>
        </p:nvSpPr>
        <p:spPr>
          <a:xfrm>
            <a:off x="543925" y="4165080"/>
            <a:ext cx="10787463"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b="1"/>
              <a:t>Lauren Shifflett </a:t>
            </a:r>
            <a:r>
              <a:rPr lang="en-US" sz="2400"/>
              <a:t>is the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Tree>
    <p:extLst>
      <p:ext uri="{BB962C8B-B14F-4D97-AF65-F5344CB8AC3E}">
        <p14:creationId xmlns:p14="http://schemas.microsoft.com/office/powerpoint/2010/main" val="13114515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5</a:t>
            </a:fld>
            <a:endParaRPr/>
          </a:p>
        </p:txBody>
      </p:sp>
      <p:sp>
        <p:nvSpPr>
          <p:cNvPr id="188"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Agenda</a:t>
            </a:r>
          </a:p>
        </p:txBody>
      </p:sp>
      <p:sp>
        <p:nvSpPr>
          <p:cNvPr id="2" name="TextBox 5">
            <a:extLst>
              <a:ext uri="{FF2B5EF4-FFF2-40B4-BE49-F238E27FC236}">
                <a16:creationId xmlns:a16="http://schemas.microsoft.com/office/drawing/2014/main" id="{6AA8C8D6-4092-D3A3-B0A5-5CCB82D606F3}"/>
              </a:ext>
            </a:extLst>
          </p:cNvPr>
          <p:cNvSpPr txBox="1"/>
          <p:nvPr/>
        </p:nvSpPr>
        <p:spPr>
          <a:xfrm>
            <a:off x="741039" y="1579105"/>
            <a:ext cx="12457759" cy="18466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i="1"/>
              <a:t> </a:t>
            </a:r>
            <a:r>
              <a:rPr lang="en-US" sz="3200" i="1">
                <a:latin typeface="Arial"/>
              </a:rPr>
              <a:t>Cooler Than Lemonade: </a:t>
            </a:r>
            <a:endParaRPr lang="en-US">
              <a:latin typeface="Arial"/>
            </a:endParaRPr>
          </a:p>
          <a:p>
            <a:pPr lvl="1"/>
            <a:r>
              <a:rPr lang="en-US" sz="3200" i="1">
                <a:latin typeface="Arial"/>
              </a:rPr>
              <a:t>             1. Entrepreneur Ranking Activity</a:t>
            </a:r>
            <a:endParaRPr lang="en-US">
              <a:latin typeface="Arial"/>
            </a:endParaRPr>
          </a:p>
          <a:p>
            <a:pPr lvl="1"/>
            <a:r>
              <a:rPr lang="en-US" sz="3200" i="1">
                <a:latin typeface="Arial"/>
              </a:rPr>
              <a:t>                2. What Characteristics are shown activity.</a:t>
            </a:r>
          </a:p>
          <a:p>
            <a:endParaRPr lang="en-US">
              <a:latin typeface="Arial"/>
            </a:endParaRPr>
          </a:p>
        </p:txBody>
      </p:sp>
      <p:sp>
        <p:nvSpPr>
          <p:cNvPr id="3" name="TextBox 5">
            <a:extLst>
              <a:ext uri="{FF2B5EF4-FFF2-40B4-BE49-F238E27FC236}">
                <a16:creationId xmlns:a16="http://schemas.microsoft.com/office/drawing/2014/main" id="{070B21AE-2D79-1C9A-2043-AA89B2C81B7F}"/>
              </a:ext>
            </a:extLst>
          </p:cNvPr>
          <p:cNvSpPr txBox="1"/>
          <p:nvPr/>
        </p:nvSpPr>
        <p:spPr>
          <a:xfrm>
            <a:off x="838098" y="3303576"/>
            <a:ext cx="10770278" cy="23391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i="1">
                <a:latin typeface="Arial"/>
              </a:rPr>
              <a:t>When Grandma Gives You Lemons: </a:t>
            </a:r>
            <a:endParaRPr lang="en-US" sz="3200" b="1">
              <a:latin typeface="Arial"/>
            </a:endParaRPr>
          </a:p>
          <a:p>
            <a:pPr marL="2343150" lvl="4" indent="-514350">
              <a:buAutoNum type="arabicPeriod"/>
            </a:pPr>
            <a:r>
              <a:rPr lang="en-US" sz="3200" i="1">
                <a:latin typeface="Arial"/>
                <a:cs typeface="Calibri Light"/>
              </a:rPr>
              <a:t>Prod</a:t>
            </a:r>
            <a:r>
              <a:rPr lang="en-US" sz="3200" b="1" i="1">
                <a:latin typeface="Arial"/>
                <a:cs typeface="Calibri Light"/>
              </a:rPr>
              <a:t>uctive Resources Web</a:t>
            </a:r>
            <a:endParaRPr lang="en-US" sz="3200" b="1">
              <a:latin typeface="Arial"/>
              <a:cs typeface="Calibri Light"/>
            </a:endParaRPr>
          </a:p>
          <a:p>
            <a:pPr lvl="4"/>
            <a:r>
              <a:rPr lang="en-US" sz="3200" b="1" i="1">
                <a:latin typeface="Arial"/>
                <a:cs typeface="Calibri Light"/>
              </a:rPr>
              <a:t>2. Productive Resources-Making Lemonade</a:t>
            </a:r>
          </a:p>
          <a:p>
            <a:pPr marL="2343150" lvl="4" indent="-514350">
              <a:buFontTx/>
              <a:buAutoNum type="arabicPeriod"/>
            </a:pPr>
            <a:endParaRPr lang="en-US" sz="3200" b="1" i="1">
              <a:latin typeface="Arial"/>
              <a:cs typeface="Calibri"/>
            </a:endParaRPr>
          </a:p>
          <a:p>
            <a:endParaRPr lang="en-US"/>
          </a:p>
        </p:txBody>
      </p:sp>
      <p:sp>
        <p:nvSpPr>
          <p:cNvPr id="4" name="TextBox 5">
            <a:extLst>
              <a:ext uri="{FF2B5EF4-FFF2-40B4-BE49-F238E27FC236}">
                <a16:creationId xmlns:a16="http://schemas.microsoft.com/office/drawing/2014/main" id="{6CA860EC-239D-13F3-7833-36A33D7D313D}"/>
              </a:ext>
            </a:extLst>
          </p:cNvPr>
          <p:cNvSpPr txBox="1"/>
          <p:nvPr/>
        </p:nvSpPr>
        <p:spPr>
          <a:xfrm>
            <a:off x="837213" y="4954710"/>
            <a:ext cx="10770278" cy="1846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i="1">
                <a:latin typeface="Arial"/>
              </a:rPr>
              <a:t> It Begins with Lemonade: </a:t>
            </a:r>
            <a:endParaRPr lang="en-US" sz="3200">
              <a:latin typeface="Arial"/>
            </a:endParaRPr>
          </a:p>
          <a:p>
            <a:pPr lvl="1"/>
            <a:r>
              <a:rPr lang="en-US" sz="3200" i="1">
                <a:latin typeface="Arial"/>
                <a:ea typeface="Calibri Light"/>
                <a:cs typeface="Calibri Light"/>
              </a:rPr>
              <a:t>                </a:t>
            </a:r>
            <a:r>
              <a:rPr lang="en-US" sz="3200" b="1" i="1">
                <a:latin typeface="Arial"/>
                <a:ea typeface="Calibri Light"/>
                <a:cs typeface="Calibri Light"/>
              </a:rPr>
              <a:t>1. Pictures tell a story activity</a:t>
            </a:r>
            <a:endParaRPr lang="en-US" sz="3200" b="1" i="1">
              <a:latin typeface="Arial"/>
            </a:endParaRPr>
          </a:p>
          <a:p>
            <a:endParaRPr lang="en-US" sz="3200" i="1"/>
          </a:p>
          <a:p>
            <a:endParaRPr lang="en-US"/>
          </a:p>
        </p:txBody>
      </p:sp>
      <p:pic>
        <p:nvPicPr>
          <p:cNvPr id="10" name="Picture 5" descr="A lemon and a lemon cut in half&#10;&#10;Description automatically generated">
            <a:extLst>
              <a:ext uri="{FF2B5EF4-FFF2-40B4-BE49-F238E27FC236}">
                <a16:creationId xmlns:a16="http://schemas.microsoft.com/office/drawing/2014/main" id="{7A45DC00-7753-9908-FFA1-908722E351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66248" y="5071386"/>
            <a:ext cx="1622417" cy="1610883"/>
          </a:xfrm>
          <a:prstGeom prst="rect">
            <a:avLst/>
          </a:prstGeom>
        </p:spPr>
      </p:pic>
    </p:spTree>
    <p:extLst>
      <p:ext uri="{BB962C8B-B14F-4D97-AF65-F5344CB8AC3E}">
        <p14:creationId xmlns:p14="http://schemas.microsoft.com/office/powerpoint/2010/main" val="2441926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000">
                <a:solidFill>
                  <a:srgbClr val="414A58"/>
                </a:solidFill>
                <a:latin typeface="Inter"/>
                <a:ea typeface="Inter"/>
                <a:cs typeface="Inter"/>
                <a:sym typeface="Inter"/>
              </a:defRPr>
            </a:lvl1pPr>
          </a:lstStyle>
          <a:p>
            <a:fld id="{86CB4B4D-7CA3-9044-876B-883B54F8677D}" type="slidenum">
              <a:t>6</a:t>
            </a:fld>
            <a:endParaRPr/>
          </a:p>
        </p:txBody>
      </p:sp>
      <p:sp>
        <p:nvSpPr>
          <p:cNvPr id="188" name="Title 1"/>
          <p:cNvSpPr txBox="1"/>
          <p:nvPr/>
        </p:nvSpPr>
        <p:spPr>
          <a:xfrm>
            <a:off x="737615" y="629231"/>
            <a:ext cx="10424161" cy="7645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Agenda</a:t>
            </a:r>
          </a:p>
        </p:txBody>
      </p:sp>
      <p:pic>
        <p:nvPicPr>
          <p:cNvPr id="4" name="Picture 5" descr="A lemon and a lemon cut in half&#10;&#10;Description automatically generated">
            <a:extLst>
              <a:ext uri="{FF2B5EF4-FFF2-40B4-BE49-F238E27FC236}">
                <a16:creationId xmlns:a16="http://schemas.microsoft.com/office/drawing/2014/main" id="{08D40B3B-9E86-5946-96BD-D2C15B61244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00928" y="3806318"/>
            <a:ext cx="3146417" cy="3142281"/>
          </a:xfrm>
          <a:prstGeom prst="rect">
            <a:avLst/>
          </a:prstGeom>
        </p:spPr>
      </p:pic>
      <p:sp>
        <p:nvSpPr>
          <p:cNvPr id="10" name="TextBox 5">
            <a:extLst>
              <a:ext uri="{FF2B5EF4-FFF2-40B4-BE49-F238E27FC236}">
                <a16:creationId xmlns:a16="http://schemas.microsoft.com/office/drawing/2014/main" id="{C64DFA05-D948-1844-A908-11E8CD10BB23}"/>
              </a:ext>
            </a:extLst>
          </p:cNvPr>
          <p:cNvSpPr txBox="1"/>
          <p:nvPr/>
        </p:nvSpPr>
        <p:spPr>
          <a:xfrm>
            <a:off x="834254" y="1644819"/>
            <a:ext cx="10770278" cy="18466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lvl1pPr marL="285750" indent="-285750">
              <a:buSzPct val="100000"/>
              <a:buFont typeface="Arial"/>
              <a:buChar char="•"/>
              <a:defRPr>
                <a:latin typeface="Calibri Light"/>
                <a:ea typeface="Calibri Light"/>
                <a:cs typeface="Calibri Light"/>
                <a:sym typeface="Calibri Light"/>
              </a:defRPr>
            </a:lvl1pPr>
          </a:lstStyle>
          <a:p>
            <a:r>
              <a:rPr lang="en-US" sz="3200" i="1"/>
              <a:t> </a:t>
            </a:r>
            <a:r>
              <a:rPr lang="en-US" sz="3200" i="1">
                <a:latin typeface="Arial"/>
              </a:rPr>
              <a:t>Lemonade War: </a:t>
            </a:r>
            <a:endParaRPr lang="en-US" sz="3200">
              <a:latin typeface="Arial"/>
            </a:endParaRPr>
          </a:p>
          <a:p>
            <a:pPr lvl="1"/>
            <a:r>
              <a:rPr lang="en-US" sz="3200" i="1">
                <a:latin typeface="Arial"/>
                <a:ea typeface="Calibri Light"/>
                <a:cs typeface="Calibri Light"/>
              </a:rPr>
              <a:t>               </a:t>
            </a:r>
            <a:r>
              <a:rPr lang="en-US" sz="3200" b="1" i="1">
                <a:latin typeface="Arial"/>
                <a:ea typeface="Calibri Light"/>
                <a:cs typeface="Calibri Light"/>
              </a:rPr>
              <a:t> 1. Create a Business Plan</a:t>
            </a:r>
            <a:endParaRPr lang="en-US" sz="3200" b="1" i="1">
              <a:latin typeface="Arial"/>
            </a:endParaRPr>
          </a:p>
          <a:p>
            <a:endParaRPr lang="en-US" sz="3200" i="1"/>
          </a:p>
          <a:p>
            <a:endParaRPr lang="en-US"/>
          </a:p>
        </p:txBody>
      </p:sp>
    </p:spTree>
    <p:extLst>
      <p:ext uri="{BB962C8B-B14F-4D97-AF65-F5344CB8AC3E}">
        <p14:creationId xmlns:p14="http://schemas.microsoft.com/office/powerpoint/2010/main" val="2688547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7</a:t>
            </a:fld>
            <a:endParaRPr/>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t>Objectives</a:t>
            </a:r>
          </a:p>
        </p:txBody>
      </p:sp>
      <p:sp>
        <p:nvSpPr>
          <p:cNvPr id="193" name="TextBox 4"/>
          <p:cNvSpPr txBox="1"/>
          <p:nvPr/>
        </p:nvSpPr>
        <p:spPr>
          <a:xfrm>
            <a:off x="1017291" y="1453806"/>
            <a:ext cx="10600070"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lvl1pPr marL="285750" indent="-285750">
              <a:buSzPct val="100000"/>
              <a:buFont typeface="Arial"/>
              <a:buChar char="•"/>
            </a:lvl1pPr>
          </a:lstStyle>
          <a:p>
            <a:pPr marL="0" indent="0">
              <a:buNone/>
            </a:pPr>
            <a:r>
              <a:rPr lang="en-US" sz="2800">
                <a:solidFill>
                  <a:srgbClr val="545454"/>
                </a:solidFill>
                <a:latin typeface="Calibri"/>
              </a:rPr>
              <a:t>Learn</a:t>
            </a:r>
            <a:r>
              <a:rPr lang="en-US" sz="2800">
                <a:solidFill>
                  <a:srgbClr val="545454"/>
                </a:solidFill>
                <a:latin typeface="Calibri"/>
                <a:ea typeface="+mn-lt"/>
                <a:cs typeface="+mn-lt"/>
              </a:rPr>
              <a:t> about </a:t>
            </a:r>
            <a:r>
              <a:rPr lang="en-US" sz="2800" b="1">
                <a:solidFill>
                  <a:srgbClr val="545454"/>
                </a:solidFill>
                <a:latin typeface="Calibri"/>
                <a:ea typeface="+mn-lt"/>
                <a:cs typeface="+mn-lt"/>
              </a:rPr>
              <a:t>opportunity cost</a:t>
            </a:r>
            <a:r>
              <a:rPr lang="en-US" sz="2800">
                <a:solidFill>
                  <a:srgbClr val="545454"/>
                </a:solidFill>
                <a:latin typeface="Calibri"/>
                <a:ea typeface="+mn-lt"/>
                <a:cs typeface="+mn-lt"/>
              </a:rPr>
              <a:t> and the trade-offs involved in choosing one option over another due to limited resources.</a:t>
            </a:r>
            <a:endParaRPr lang="en-US" sz="2800">
              <a:latin typeface="Calibri"/>
            </a:endParaRPr>
          </a:p>
        </p:txBody>
      </p:sp>
      <p:sp>
        <p:nvSpPr>
          <p:cNvPr id="2" name="TextBox 1">
            <a:extLst>
              <a:ext uri="{FF2B5EF4-FFF2-40B4-BE49-F238E27FC236}">
                <a16:creationId xmlns:a16="http://schemas.microsoft.com/office/drawing/2014/main" id="{EC7F292A-6F82-1383-50BA-BD467D28AE4F}"/>
              </a:ext>
            </a:extLst>
          </p:cNvPr>
          <p:cNvSpPr txBox="1"/>
          <p:nvPr/>
        </p:nvSpPr>
        <p:spPr>
          <a:xfrm>
            <a:off x="1017494" y="2653553"/>
            <a:ext cx="1089211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solidFill>
                  <a:srgbClr val="545454"/>
                </a:solidFill>
                <a:cs typeface="Arial"/>
              </a:rPr>
              <a:t>Understand the concept of </a:t>
            </a:r>
            <a:r>
              <a:rPr lang="en-US" sz="2800" b="1">
                <a:solidFill>
                  <a:srgbClr val="545454"/>
                </a:solidFill>
                <a:cs typeface="Arial"/>
              </a:rPr>
              <a:t>scarcity</a:t>
            </a:r>
            <a:r>
              <a:rPr lang="en-US" sz="2800">
                <a:solidFill>
                  <a:srgbClr val="545454"/>
                </a:solidFill>
                <a:cs typeface="Arial"/>
              </a:rPr>
              <a:t> and its impact on resource availability and the need to make choices.​</a:t>
            </a:r>
            <a:endParaRPr lang="en-US"/>
          </a:p>
          <a:p>
            <a:pPr>
              <a:buChar char="•"/>
            </a:pPr>
            <a:endParaRPr lang="en-US" sz="2800">
              <a:solidFill>
                <a:srgbClr val="545454"/>
              </a:solidFill>
              <a:latin typeface="+mn-lt"/>
              <a:cs typeface="Arial"/>
            </a:endParaRPr>
          </a:p>
        </p:txBody>
      </p:sp>
      <p:sp>
        <p:nvSpPr>
          <p:cNvPr id="3" name="TextBox 2">
            <a:extLst>
              <a:ext uri="{FF2B5EF4-FFF2-40B4-BE49-F238E27FC236}">
                <a16:creationId xmlns:a16="http://schemas.microsoft.com/office/drawing/2014/main" id="{DD5BB9CD-38A5-AF68-AD1F-694E012C7BB5}"/>
              </a:ext>
            </a:extLst>
          </p:cNvPr>
          <p:cNvSpPr txBox="1"/>
          <p:nvPr/>
        </p:nvSpPr>
        <p:spPr>
          <a:xfrm>
            <a:off x="1013013" y="3348317"/>
            <a:ext cx="10605247"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US" sz="2800">
              <a:solidFill>
                <a:srgbClr val="545454"/>
              </a:solidFill>
              <a:cs typeface="Arial"/>
            </a:endParaRPr>
          </a:p>
          <a:p>
            <a:r>
              <a:rPr lang="en-US" sz="2800">
                <a:solidFill>
                  <a:srgbClr val="545454"/>
                </a:solidFill>
                <a:cs typeface="Arial"/>
              </a:rPr>
              <a:t>Explore the relationship between </a:t>
            </a:r>
            <a:r>
              <a:rPr lang="en-US" sz="2800" b="1">
                <a:solidFill>
                  <a:srgbClr val="545454"/>
                </a:solidFill>
                <a:cs typeface="Arial"/>
              </a:rPr>
              <a:t>supply and demand</a:t>
            </a:r>
            <a:r>
              <a:rPr lang="en-US" sz="2800">
                <a:solidFill>
                  <a:srgbClr val="545454"/>
                </a:solidFill>
                <a:cs typeface="Arial"/>
              </a:rPr>
              <a:t>, how it affects prices, and the quantity of lemonade available.​</a:t>
            </a:r>
          </a:p>
          <a:p>
            <a:pPr>
              <a:buChar char="•"/>
            </a:pPr>
            <a:endParaRPr lang="en-US" sz="2800">
              <a:solidFill>
                <a:srgbClr val="545454"/>
              </a:solidFill>
              <a:cs typeface="Arial"/>
            </a:endParaRPr>
          </a:p>
        </p:txBody>
      </p:sp>
      <p:sp>
        <p:nvSpPr>
          <p:cNvPr id="4" name="TextBox 3">
            <a:extLst>
              <a:ext uri="{FF2B5EF4-FFF2-40B4-BE49-F238E27FC236}">
                <a16:creationId xmlns:a16="http://schemas.microsoft.com/office/drawing/2014/main" id="{C124029C-C117-94C8-09F3-31ADE42405B2}"/>
              </a:ext>
            </a:extLst>
          </p:cNvPr>
          <p:cNvSpPr txBox="1"/>
          <p:nvPr/>
        </p:nvSpPr>
        <p:spPr>
          <a:xfrm>
            <a:off x="1044388" y="5011271"/>
            <a:ext cx="10865223" cy="13939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solidFill>
                  <a:srgbClr val="545454"/>
                </a:solidFill>
                <a:cs typeface="Arial"/>
              </a:rPr>
              <a:t>Identify the </a:t>
            </a:r>
            <a:r>
              <a:rPr lang="en-US" sz="2800" b="1">
                <a:solidFill>
                  <a:srgbClr val="545454"/>
                </a:solidFill>
                <a:cs typeface="Arial"/>
              </a:rPr>
              <a:t>productive resources</a:t>
            </a:r>
            <a:r>
              <a:rPr lang="en-US" sz="2800">
                <a:solidFill>
                  <a:srgbClr val="545454"/>
                </a:solidFill>
                <a:cs typeface="Arial"/>
              </a:rPr>
              <a:t> needed to make lemonade, such as lemons, sugar, and labor, and understand their importance in the production process.</a:t>
            </a:r>
            <a:endParaRPr lang="en-US" sz="2800">
              <a:solidFill>
                <a:srgbClr val="545454"/>
              </a:solidFill>
              <a:latin typeface="+mn-lt"/>
              <a:cs typeface="Arial"/>
            </a:endParaRPr>
          </a:p>
        </p:txBody>
      </p:sp>
      <p:pic>
        <p:nvPicPr>
          <p:cNvPr id="5" name="Picture 5" descr="A lemon and a lemon cut in half&#10;&#10;Description automatically generated">
            <a:extLst>
              <a:ext uri="{FF2B5EF4-FFF2-40B4-BE49-F238E27FC236}">
                <a16:creationId xmlns:a16="http://schemas.microsoft.com/office/drawing/2014/main" id="{5D2BA4C6-085C-D104-ED83-534D0EC24E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1586579"/>
            <a:ext cx="694765" cy="690630"/>
          </a:xfrm>
          <a:prstGeom prst="rect">
            <a:avLst/>
          </a:prstGeom>
        </p:spPr>
      </p:pic>
      <p:pic>
        <p:nvPicPr>
          <p:cNvPr id="8" name="Picture 5" descr="A lemon and a lemon cut in half&#10;&#10;Description automatically generated">
            <a:extLst>
              <a:ext uri="{FF2B5EF4-FFF2-40B4-BE49-F238E27FC236}">
                <a16:creationId xmlns:a16="http://schemas.microsoft.com/office/drawing/2014/main" id="{CDB1047B-FBC8-9018-C0F9-897C435748D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2738543"/>
            <a:ext cx="694765" cy="690630"/>
          </a:xfrm>
          <a:prstGeom prst="rect">
            <a:avLst/>
          </a:prstGeom>
        </p:spPr>
      </p:pic>
      <p:pic>
        <p:nvPicPr>
          <p:cNvPr id="9" name="Picture 5" descr="A lemon and a lemon cut in half&#10;&#10;Description automatically generated">
            <a:extLst>
              <a:ext uri="{FF2B5EF4-FFF2-40B4-BE49-F238E27FC236}">
                <a16:creationId xmlns:a16="http://schemas.microsoft.com/office/drawing/2014/main" id="{6AF9BE27-4FE5-51A3-4762-CF0A5924F7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49624" y="3823272"/>
            <a:ext cx="694765" cy="690630"/>
          </a:xfrm>
          <a:prstGeom prst="rect">
            <a:avLst/>
          </a:prstGeom>
        </p:spPr>
      </p:pic>
      <p:pic>
        <p:nvPicPr>
          <p:cNvPr id="10" name="Picture 5" descr="A lemon and a lemon cut in half&#10;&#10;Description automatically generated">
            <a:extLst>
              <a:ext uri="{FF2B5EF4-FFF2-40B4-BE49-F238E27FC236}">
                <a16:creationId xmlns:a16="http://schemas.microsoft.com/office/drawing/2014/main" id="{6FA761D2-02F0-A140-ED91-32CB3A7571E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6518" y="4908001"/>
            <a:ext cx="694765" cy="690630"/>
          </a:xfrm>
          <a:prstGeom prst="rect">
            <a:avLst/>
          </a:prstGeom>
        </p:spPr>
      </p:pic>
    </p:spTree>
    <p:extLst>
      <p:ext uri="{BB962C8B-B14F-4D97-AF65-F5344CB8AC3E}">
        <p14:creationId xmlns:p14="http://schemas.microsoft.com/office/powerpoint/2010/main" val="66664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F0D8E5-F0AC-4051-2BD5-6A849FF87C9F}"/>
              </a:ext>
            </a:extLst>
          </p:cNvPr>
          <p:cNvSpPr txBox="1"/>
          <p:nvPr/>
        </p:nvSpPr>
        <p:spPr>
          <a:xfrm>
            <a:off x="265043" y="5922065"/>
            <a:ext cx="11878915"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a:hlinkClick r:id="rId2"/>
              </a:rPr>
              <a:t>https://www.edweek.org/teaching-learning/opinion-three-ways-to-teach-economics-through-childrens-literature/2017/03#:~:text=Teaching%20economics%20through%20children's%20literature,character%20in%20a%20realistic%20situation</a:t>
            </a:r>
            <a:r>
              <a:rPr lang="en-US"/>
              <a:t>.</a:t>
            </a:r>
          </a:p>
          <a:p>
            <a:endParaRPr lang="en-US"/>
          </a:p>
        </p:txBody>
      </p:sp>
      <p:pic>
        <p:nvPicPr>
          <p:cNvPr id="4" name="Picture 4" descr="A child lying on a book&#10;&#10;Description automatically generated">
            <a:extLst>
              <a:ext uri="{FF2B5EF4-FFF2-40B4-BE49-F238E27FC236}">
                <a16:creationId xmlns:a16="http://schemas.microsoft.com/office/drawing/2014/main" id="{A3F9A346-E777-4142-1CAC-DA2B556B9259}"/>
              </a:ext>
            </a:extLst>
          </p:cNvPr>
          <p:cNvPicPr>
            <a:picLocks noChangeAspect="1"/>
          </p:cNvPicPr>
          <p:nvPr/>
        </p:nvPicPr>
        <p:blipFill>
          <a:blip r:embed="rId3"/>
          <a:stretch>
            <a:fillRect/>
          </a:stretch>
        </p:blipFill>
        <p:spPr>
          <a:xfrm>
            <a:off x="7846944" y="1461880"/>
            <a:ext cx="4225787" cy="2642152"/>
          </a:xfrm>
          <a:prstGeom prst="rect">
            <a:avLst/>
          </a:prstGeom>
        </p:spPr>
      </p:pic>
      <p:sp>
        <p:nvSpPr>
          <p:cNvPr id="5" name="TextBox 4">
            <a:extLst>
              <a:ext uri="{FF2B5EF4-FFF2-40B4-BE49-F238E27FC236}">
                <a16:creationId xmlns:a16="http://schemas.microsoft.com/office/drawing/2014/main" id="{7FF787B1-6E95-719E-195F-71EEEF87BFE1}"/>
              </a:ext>
            </a:extLst>
          </p:cNvPr>
          <p:cNvSpPr txBox="1"/>
          <p:nvPr/>
        </p:nvSpPr>
        <p:spPr>
          <a:xfrm>
            <a:off x="757030" y="4301987"/>
            <a:ext cx="1076904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400" i="1">
                <a:solidFill>
                  <a:srgbClr val="0070C0"/>
                </a:solidFill>
              </a:rPr>
              <a:t>"Teaching economics through children’s literature is an effective way to integrate key economic concepts into the classroom. Concepts such as earning, saving, risk, scarcity and entrepreneurship are easily understood by students once they can relate to character in a realistic situation.” - </a:t>
            </a:r>
            <a:r>
              <a:rPr lang="en-US" sz="2400" i="1" err="1">
                <a:solidFill>
                  <a:srgbClr val="0070C0"/>
                </a:solidFill>
              </a:rPr>
              <a:t>EducationWeek</a:t>
            </a:r>
            <a:endParaRPr lang="en-US" sz="2400" i="1">
              <a:solidFill>
                <a:srgbClr val="0070C0"/>
              </a:solidFill>
            </a:endParaRPr>
          </a:p>
        </p:txBody>
      </p:sp>
      <p:sp>
        <p:nvSpPr>
          <p:cNvPr id="6" name="TextBox 5">
            <a:extLst>
              <a:ext uri="{FF2B5EF4-FFF2-40B4-BE49-F238E27FC236}">
                <a16:creationId xmlns:a16="http://schemas.microsoft.com/office/drawing/2014/main" id="{28BDEE54-0372-F3FD-515B-BB7429188E4D}"/>
              </a:ext>
            </a:extLst>
          </p:cNvPr>
          <p:cNvSpPr txBox="1"/>
          <p:nvPr/>
        </p:nvSpPr>
        <p:spPr>
          <a:xfrm>
            <a:off x="765313" y="2951922"/>
            <a:ext cx="696733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t>Children’s literature teaches us to find complexity in the things that seem simple.</a:t>
            </a:r>
          </a:p>
        </p:txBody>
      </p:sp>
      <p:sp>
        <p:nvSpPr>
          <p:cNvPr id="8" name="TextBox 7">
            <a:extLst>
              <a:ext uri="{FF2B5EF4-FFF2-40B4-BE49-F238E27FC236}">
                <a16:creationId xmlns:a16="http://schemas.microsoft.com/office/drawing/2014/main" id="{4124F7D2-9C1A-61F4-E791-CF42FD349504}"/>
              </a:ext>
            </a:extLst>
          </p:cNvPr>
          <p:cNvSpPr txBox="1"/>
          <p:nvPr/>
        </p:nvSpPr>
        <p:spPr>
          <a:xfrm>
            <a:off x="765313" y="1568726"/>
            <a:ext cx="7083286"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2800"/>
              <a:t>The purpose of a children's story is to persuade, inform, entertain, or describe.</a:t>
            </a:r>
          </a:p>
        </p:txBody>
      </p:sp>
      <p:sp>
        <p:nvSpPr>
          <p:cNvPr id="7" name="TextBox 1">
            <a:extLst>
              <a:ext uri="{FF2B5EF4-FFF2-40B4-BE49-F238E27FC236}">
                <a16:creationId xmlns:a16="http://schemas.microsoft.com/office/drawing/2014/main" id="{7F9418E4-E640-E469-27A5-BCDB8D4771A1}"/>
              </a:ext>
            </a:extLst>
          </p:cNvPr>
          <p:cNvSpPr txBox="1"/>
          <p:nvPr/>
        </p:nvSpPr>
        <p:spPr>
          <a:xfrm>
            <a:off x="757031" y="549965"/>
            <a:ext cx="782872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n-US" sz="4400" b="1">
                <a:latin typeface="Calibri Light"/>
                <a:cs typeface="Calibri Light"/>
              </a:rPr>
              <a:t>Why Children's Literature?</a:t>
            </a:r>
            <a:endParaRPr lang="en-US"/>
          </a:p>
        </p:txBody>
      </p:sp>
    </p:spTree>
    <p:extLst>
      <p:ext uri="{BB962C8B-B14F-4D97-AF65-F5344CB8AC3E}">
        <p14:creationId xmlns:p14="http://schemas.microsoft.com/office/powerpoint/2010/main" val="3179256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9</a:t>
            </a:fld>
            <a:endParaRPr/>
          </a:p>
        </p:txBody>
      </p:sp>
      <p:sp>
        <p:nvSpPr>
          <p:cNvPr id="202" name="Title 1"/>
          <p:cNvSpPr txBox="1"/>
          <p:nvPr/>
        </p:nvSpPr>
        <p:spPr>
          <a:xfrm>
            <a:off x="-2164081" y="605208"/>
            <a:ext cx="10424162" cy="653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4400">
                <a:latin typeface="Calibri Light"/>
                <a:ea typeface="Calibri Light"/>
                <a:cs typeface="Calibri Light"/>
                <a:sym typeface="Calibri Light"/>
              </a:defRPr>
            </a:lvl1pPr>
          </a:lstStyle>
          <a:p>
            <a:r>
              <a:t>National Standards</a:t>
            </a:r>
          </a:p>
        </p:txBody>
      </p:sp>
      <p:sp>
        <p:nvSpPr>
          <p:cNvPr id="203" name="Content Placeholder 2"/>
          <p:cNvSpPr txBox="1"/>
          <p:nvPr/>
        </p:nvSpPr>
        <p:spPr>
          <a:xfrm>
            <a:off x="835474" y="5724902"/>
            <a:ext cx="1194816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20" rIns="45719" bIns="45720" anchor="t">
            <a:spAutoFit/>
          </a:bodyPr>
          <a:lstStyle/>
          <a:p>
            <a:pPr defTabSz="905255">
              <a:spcBef>
                <a:spcPts val="1800"/>
              </a:spcBef>
              <a:buSzPct val="100000"/>
              <a:defRPr sz="2500"/>
            </a:pPr>
            <a:endParaRPr lang="en-US">
              <a:latin typeface="Calibri"/>
              <a:ea typeface="Calibri Light"/>
              <a:cs typeface="Calibri"/>
            </a:endParaRPr>
          </a:p>
          <a:p>
            <a:pPr defTabSz="905255">
              <a:spcBef>
                <a:spcPts val="1800"/>
              </a:spcBef>
              <a:defRPr sz="2500"/>
            </a:pPr>
            <a:r>
              <a:rPr sz="1600"/>
              <a:t> </a:t>
            </a:r>
            <a:r>
              <a:rPr sz="1600" u="sng">
                <a:solidFill>
                  <a:srgbClr val="0563C1"/>
                </a:solidFill>
                <a:uFill>
                  <a:solidFill>
                    <a:srgbClr val="0563C1"/>
                  </a:solidFill>
                </a:uFill>
                <a:latin typeface="Calibri Light"/>
                <a:ea typeface="Calibri Light"/>
                <a:cs typeface="Calibri Light"/>
                <a:sym typeface="Calibri Light"/>
                <a:hlinkClick r:id="rId2"/>
              </a:rPr>
              <a:t>https://www.councilforeconed.org/wp-content/uploads/2012/03/voluntary-national-content-standards-2010.pdf</a:t>
            </a:r>
            <a:endParaRPr sz="1600">
              <a:latin typeface="Calibri Light"/>
              <a:ea typeface="Calibri Light"/>
              <a:cs typeface="Calibri Light"/>
              <a:sym typeface="Calibri Light"/>
            </a:endParaRPr>
          </a:p>
        </p:txBody>
      </p:sp>
      <p:pic>
        <p:nvPicPr>
          <p:cNvPr id="2" name="Picture 2" descr="A blue background with text&#10;&#10;Description automatically generated">
            <a:extLst>
              <a:ext uri="{FF2B5EF4-FFF2-40B4-BE49-F238E27FC236}">
                <a16:creationId xmlns:a16="http://schemas.microsoft.com/office/drawing/2014/main" id="{FBAE159D-A7FB-6B10-602F-3653DFE2802B}"/>
              </a:ext>
            </a:extLst>
          </p:cNvPr>
          <p:cNvPicPr>
            <a:picLocks noChangeAspect="1"/>
          </p:cNvPicPr>
          <p:nvPr/>
        </p:nvPicPr>
        <p:blipFill>
          <a:blip r:embed="rId3"/>
          <a:stretch>
            <a:fillRect/>
          </a:stretch>
        </p:blipFill>
        <p:spPr>
          <a:xfrm>
            <a:off x="725971" y="1422744"/>
            <a:ext cx="4602646" cy="2057815"/>
          </a:xfrm>
          <a:prstGeom prst="rect">
            <a:avLst/>
          </a:prstGeom>
        </p:spPr>
      </p:pic>
      <p:pic>
        <p:nvPicPr>
          <p:cNvPr id="3" name="Picture 3" descr="A blue and white paper with text&#10;&#10;Description automatically generated">
            <a:extLst>
              <a:ext uri="{FF2B5EF4-FFF2-40B4-BE49-F238E27FC236}">
                <a16:creationId xmlns:a16="http://schemas.microsoft.com/office/drawing/2014/main" id="{2B9769F7-B996-3BE1-562A-D2A4037BEA24}"/>
              </a:ext>
            </a:extLst>
          </p:cNvPr>
          <p:cNvPicPr>
            <a:picLocks noChangeAspect="1"/>
          </p:cNvPicPr>
          <p:nvPr/>
        </p:nvPicPr>
        <p:blipFill>
          <a:blip r:embed="rId4"/>
          <a:stretch>
            <a:fillRect/>
          </a:stretch>
        </p:blipFill>
        <p:spPr>
          <a:xfrm>
            <a:off x="727627" y="3683896"/>
            <a:ext cx="4690441" cy="2173771"/>
          </a:xfrm>
          <a:prstGeom prst="rect">
            <a:avLst/>
          </a:prstGeom>
        </p:spPr>
      </p:pic>
      <p:pic>
        <p:nvPicPr>
          <p:cNvPr id="4" name="Picture 4" descr="A blue background with text&#10;&#10;Description automatically generated">
            <a:extLst>
              <a:ext uri="{FF2B5EF4-FFF2-40B4-BE49-F238E27FC236}">
                <a16:creationId xmlns:a16="http://schemas.microsoft.com/office/drawing/2014/main" id="{833CB11C-8668-6125-3662-21CE17D45C65}"/>
              </a:ext>
            </a:extLst>
          </p:cNvPr>
          <p:cNvPicPr>
            <a:picLocks noChangeAspect="1"/>
          </p:cNvPicPr>
          <p:nvPr/>
        </p:nvPicPr>
        <p:blipFill>
          <a:blip r:embed="rId5"/>
          <a:stretch>
            <a:fillRect/>
          </a:stretch>
        </p:blipFill>
        <p:spPr>
          <a:xfrm>
            <a:off x="5778362" y="1384437"/>
            <a:ext cx="4743450" cy="2266950"/>
          </a:xfrm>
          <a:prstGeom prst="rect">
            <a:avLst/>
          </a:prstGeom>
        </p:spPr>
      </p:pic>
      <p:pic>
        <p:nvPicPr>
          <p:cNvPr id="5" name="Picture 5" descr="A blue background with text and words&#10;&#10;Description automatically generated">
            <a:extLst>
              <a:ext uri="{FF2B5EF4-FFF2-40B4-BE49-F238E27FC236}">
                <a16:creationId xmlns:a16="http://schemas.microsoft.com/office/drawing/2014/main" id="{CA432AB2-AA10-3DEA-9716-C2257C9FE6B9}"/>
              </a:ext>
            </a:extLst>
          </p:cNvPr>
          <p:cNvPicPr>
            <a:picLocks noChangeAspect="1"/>
          </p:cNvPicPr>
          <p:nvPr/>
        </p:nvPicPr>
        <p:blipFill>
          <a:blip r:embed="rId6"/>
          <a:stretch>
            <a:fillRect/>
          </a:stretch>
        </p:blipFill>
        <p:spPr>
          <a:xfrm>
            <a:off x="5780019" y="3778112"/>
            <a:ext cx="4740136" cy="2266950"/>
          </a:xfrm>
          <a:prstGeom prst="rect">
            <a:avLst/>
          </a:prstGeom>
        </p:spPr>
      </p:pic>
    </p:spTree>
    <p:extLst>
      <p:ext uri="{BB962C8B-B14F-4D97-AF65-F5344CB8AC3E}">
        <p14:creationId xmlns:p14="http://schemas.microsoft.com/office/powerpoint/2010/main" val="3580581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35</Slides>
  <Notes>0</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1_Office Theme</vt:lpstr>
      <vt:lpstr>Presented by: Lauren Shifflett  Email: shiffllh@jmu.edu  Date: January 20th,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Lauren Shifflett shiffllh@jmu.edu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2023-07-19T10:23:36Z</dcterms:created>
  <dcterms:modified xsi:type="dcterms:W3CDTF">2023-07-21T15:38:03Z</dcterms:modified>
</cp:coreProperties>
</file>