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7"/>
  </p:notesMasterIdLst>
  <p:handoutMasterIdLst>
    <p:handoutMasterId r:id="rId28"/>
  </p:handoutMasterIdLst>
  <p:sldIdLst>
    <p:sldId id="699" r:id="rId5"/>
    <p:sldId id="732" r:id="rId6"/>
    <p:sldId id="725" r:id="rId7"/>
    <p:sldId id="735" r:id="rId8"/>
    <p:sldId id="736" r:id="rId9"/>
    <p:sldId id="737" r:id="rId10"/>
    <p:sldId id="738" r:id="rId11"/>
    <p:sldId id="739" r:id="rId12"/>
    <p:sldId id="740" r:id="rId13"/>
    <p:sldId id="741" r:id="rId14"/>
    <p:sldId id="742" r:id="rId15"/>
    <p:sldId id="743" r:id="rId16"/>
    <p:sldId id="744" r:id="rId17"/>
    <p:sldId id="745" r:id="rId18"/>
    <p:sldId id="746" r:id="rId19"/>
    <p:sldId id="747" r:id="rId20"/>
    <p:sldId id="748" r:id="rId21"/>
    <p:sldId id="749" r:id="rId22"/>
    <p:sldId id="750" r:id="rId23"/>
    <p:sldId id="751" r:id="rId24"/>
    <p:sldId id="752" r:id="rId25"/>
    <p:sldId id="75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A58"/>
    <a:srgbClr val="DDF2F7"/>
    <a:srgbClr val="5DBF9A"/>
    <a:srgbClr val="79BFB8"/>
    <a:srgbClr val="D8FEE4"/>
    <a:srgbClr val="86C17B"/>
    <a:srgbClr val="A7CE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76C414-7273-4745-81E0-7384402B507F}" v="56" dt="2023-04-25T15:58:25.2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60"/>
    <p:restoredTop sz="85070"/>
  </p:normalViewPr>
  <p:slideViewPr>
    <p:cSldViewPr snapToGrid="0" snapToObjects="1">
      <p:cViewPr varScale="1">
        <p:scale>
          <a:sx n="73" d="100"/>
          <a:sy n="73" d="100"/>
        </p:scale>
        <p:origin x="80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th Cookson" userId="ca3a0789-b855-405c-9d2a-912abc57193b" providerId="ADAL" clId="{2576C414-7273-4745-81E0-7384402B507F}"/>
    <pc:docChg chg="custSel modSld">
      <pc:chgData name="Ruth Cookson" userId="ca3a0789-b855-405c-9d2a-912abc57193b" providerId="ADAL" clId="{2576C414-7273-4745-81E0-7384402B507F}" dt="2023-04-25T15:58:25.257" v="244" actId="207"/>
      <pc:docMkLst>
        <pc:docMk/>
      </pc:docMkLst>
      <pc:sldChg chg="modSp">
        <pc:chgData name="Ruth Cookson" userId="ca3a0789-b855-405c-9d2a-912abc57193b" providerId="ADAL" clId="{2576C414-7273-4745-81E0-7384402B507F}" dt="2023-04-24T20:13:03.376" v="4" actId="20577"/>
        <pc:sldMkLst>
          <pc:docMk/>
          <pc:sldMk cId="3522591289" sldId="737"/>
        </pc:sldMkLst>
        <pc:spChg chg="mod">
          <ac:chgData name="Ruth Cookson" userId="ca3a0789-b855-405c-9d2a-912abc57193b" providerId="ADAL" clId="{2576C414-7273-4745-81E0-7384402B507F}" dt="2023-04-24T20:13:03.376" v="4" actId="20577"/>
          <ac:spMkLst>
            <pc:docMk/>
            <pc:sldMk cId="3522591289" sldId="737"/>
            <ac:spMk id="3" creationId="{0428248E-9A13-7345-BF5A-CD0E38051879}"/>
          </ac:spMkLst>
        </pc:spChg>
      </pc:sldChg>
      <pc:sldChg chg="modSp">
        <pc:chgData name="Ruth Cookson" userId="ca3a0789-b855-405c-9d2a-912abc57193b" providerId="ADAL" clId="{2576C414-7273-4745-81E0-7384402B507F}" dt="2023-04-24T20:18:34.681" v="6" actId="20577"/>
        <pc:sldMkLst>
          <pc:docMk/>
          <pc:sldMk cId="503949966" sldId="741"/>
        </pc:sldMkLst>
        <pc:spChg chg="mod">
          <ac:chgData name="Ruth Cookson" userId="ca3a0789-b855-405c-9d2a-912abc57193b" providerId="ADAL" clId="{2576C414-7273-4745-81E0-7384402B507F}" dt="2023-04-24T20:18:34.681" v="6" actId="20577"/>
          <ac:spMkLst>
            <pc:docMk/>
            <pc:sldMk cId="503949966" sldId="741"/>
            <ac:spMk id="3" creationId="{0428248E-9A13-7345-BF5A-CD0E38051879}"/>
          </ac:spMkLst>
        </pc:spChg>
      </pc:sldChg>
      <pc:sldChg chg="modSp mod modNotesTx">
        <pc:chgData name="Ruth Cookson" userId="ca3a0789-b855-405c-9d2a-912abc57193b" providerId="ADAL" clId="{2576C414-7273-4745-81E0-7384402B507F}" dt="2023-04-24T20:31:33.484" v="191" actId="1076"/>
        <pc:sldMkLst>
          <pc:docMk/>
          <pc:sldMk cId="663033743" sldId="742"/>
        </pc:sldMkLst>
        <pc:spChg chg="mod">
          <ac:chgData name="Ruth Cookson" userId="ca3a0789-b855-405c-9d2a-912abc57193b" providerId="ADAL" clId="{2576C414-7273-4745-81E0-7384402B507F}" dt="2023-04-24T20:31:33.484" v="191" actId="1076"/>
          <ac:spMkLst>
            <pc:docMk/>
            <pc:sldMk cId="663033743" sldId="742"/>
            <ac:spMk id="3" creationId="{0428248E-9A13-7345-BF5A-CD0E38051879}"/>
          </ac:spMkLst>
        </pc:spChg>
      </pc:sldChg>
      <pc:sldChg chg="addSp modSp mod modAnim">
        <pc:chgData name="Ruth Cookson" userId="ca3a0789-b855-405c-9d2a-912abc57193b" providerId="ADAL" clId="{2576C414-7273-4745-81E0-7384402B507F}" dt="2023-04-25T15:38:58.784" v="222" actId="1076"/>
        <pc:sldMkLst>
          <pc:docMk/>
          <pc:sldMk cId="188907859" sldId="743"/>
        </pc:sldMkLst>
        <pc:spChg chg="mod">
          <ac:chgData name="Ruth Cookson" userId="ca3a0789-b855-405c-9d2a-912abc57193b" providerId="ADAL" clId="{2576C414-7273-4745-81E0-7384402B507F}" dt="2023-04-25T15:38:52.094" v="220" actId="20577"/>
          <ac:spMkLst>
            <pc:docMk/>
            <pc:sldMk cId="188907859" sldId="743"/>
            <ac:spMk id="3" creationId="{0428248E-9A13-7345-BF5A-CD0E38051879}"/>
          </ac:spMkLst>
        </pc:spChg>
        <pc:spChg chg="add mod">
          <ac:chgData name="Ruth Cookson" userId="ca3a0789-b855-405c-9d2a-912abc57193b" providerId="ADAL" clId="{2576C414-7273-4745-81E0-7384402B507F}" dt="2023-04-25T15:38:06.142" v="216" actId="1076"/>
          <ac:spMkLst>
            <pc:docMk/>
            <pc:sldMk cId="188907859" sldId="743"/>
            <ac:spMk id="4" creationId="{2B90E50A-48E8-B6FF-3E46-E2453416753A}"/>
          </ac:spMkLst>
        </pc:spChg>
        <pc:spChg chg="add mod">
          <ac:chgData name="Ruth Cookson" userId="ca3a0789-b855-405c-9d2a-912abc57193b" providerId="ADAL" clId="{2576C414-7273-4745-81E0-7384402B507F}" dt="2023-04-25T15:38:58.784" v="222" actId="1076"/>
          <ac:spMkLst>
            <pc:docMk/>
            <pc:sldMk cId="188907859" sldId="743"/>
            <ac:spMk id="6" creationId="{885459CF-B775-7BF2-555C-9D0146151ACF}"/>
          </ac:spMkLst>
        </pc:spChg>
      </pc:sldChg>
      <pc:sldChg chg="delSp modSp mod delAnim modAnim">
        <pc:chgData name="Ruth Cookson" userId="ca3a0789-b855-405c-9d2a-912abc57193b" providerId="ADAL" clId="{2576C414-7273-4745-81E0-7384402B507F}" dt="2023-04-25T15:53:34.092" v="235" actId="20577"/>
        <pc:sldMkLst>
          <pc:docMk/>
          <pc:sldMk cId="588000501" sldId="744"/>
        </pc:sldMkLst>
        <pc:spChg chg="mod">
          <ac:chgData name="Ruth Cookson" userId="ca3a0789-b855-405c-9d2a-912abc57193b" providerId="ADAL" clId="{2576C414-7273-4745-81E0-7384402B507F}" dt="2023-04-25T15:53:34.092" v="235" actId="20577"/>
          <ac:spMkLst>
            <pc:docMk/>
            <pc:sldMk cId="588000501" sldId="744"/>
            <ac:spMk id="3" creationId="{0428248E-9A13-7345-BF5A-CD0E38051879}"/>
          </ac:spMkLst>
        </pc:spChg>
        <pc:spChg chg="del">
          <ac:chgData name="Ruth Cookson" userId="ca3a0789-b855-405c-9d2a-912abc57193b" providerId="ADAL" clId="{2576C414-7273-4745-81E0-7384402B507F}" dt="2023-04-25T15:37:42.609" v="211" actId="21"/>
          <ac:spMkLst>
            <pc:docMk/>
            <pc:sldMk cId="588000501" sldId="744"/>
            <ac:spMk id="4" creationId="{89EDD6F5-094D-0504-C47C-63021F6CE513}"/>
          </ac:spMkLst>
        </pc:spChg>
        <pc:spChg chg="del">
          <ac:chgData name="Ruth Cookson" userId="ca3a0789-b855-405c-9d2a-912abc57193b" providerId="ADAL" clId="{2576C414-7273-4745-81E0-7384402B507F}" dt="2023-04-25T15:38:37.301" v="218" actId="21"/>
          <ac:spMkLst>
            <pc:docMk/>
            <pc:sldMk cId="588000501" sldId="744"/>
            <ac:spMk id="6" creationId="{4D024877-5157-026E-D670-DE4451FD4D14}"/>
          </ac:spMkLst>
        </pc:spChg>
      </pc:sldChg>
      <pc:sldChg chg="modAnim">
        <pc:chgData name="Ruth Cookson" userId="ca3a0789-b855-405c-9d2a-912abc57193b" providerId="ADAL" clId="{2576C414-7273-4745-81E0-7384402B507F}" dt="2023-04-25T15:54:09.775" v="238"/>
        <pc:sldMkLst>
          <pc:docMk/>
          <pc:sldMk cId="3947457583" sldId="745"/>
        </pc:sldMkLst>
      </pc:sldChg>
      <pc:sldChg chg="modSp modAnim">
        <pc:chgData name="Ruth Cookson" userId="ca3a0789-b855-405c-9d2a-912abc57193b" providerId="ADAL" clId="{2576C414-7273-4745-81E0-7384402B507F}" dt="2023-04-25T15:57:24.049" v="243" actId="20577"/>
        <pc:sldMkLst>
          <pc:docMk/>
          <pc:sldMk cId="3615486372" sldId="752"/>
        </pc:sldMkLst>
        <pc:spChg chg="mod">
          <ac:chgData name="Ruth Cookson" userId="ca3a0789-b855-405c-9d2a-912abc57193b" providerId="ADAL" clId="{2576C414-7273-4745-81E0-7384402B507F}" dt="2023-04-25T15:57:18.671" v="242" actId="20577"/>
          <ac:spMkLst>
            <pc:docMk/>
            <pc:sldMk cId="3615486372" sldId="752"/>
            <ac:spMk id="3" creationId="{0428248E-9A13-7345-BF5A-CD0E38051879}"/>
          </ac:spMkLst>
        </pc:spChg>
      </pc:sldChg>
      <pc:sldChg chg="modSp">
        <pc:chgData name="Ruth Cookson" userId="ca3a0789-b855-405c-9d2a-912abc57193b" providerId="ADAL" clId="{2576C414-7273-4745-81E0-7384402B507F}" dt="2023-04-25T15:58:25.257" v="244" actId="207"/>
        <pc:sldMkLst>
          <pc:docMk/>
          <pc:sldMk cId="1632706537" sldId="753"/>
        </pc:sldMkLst>
        <pc:spChg chg="mod">
          <ac:chgData name="Ruth Cookson" userId="ca3a0789-b855-405c-9d2a-912abc57193b" providerId="ADAL" clId="{2576C414-7273-4745-81E0-7384402B507F}" dt="2023-04-25T15:58:25.257" v="244" actId="207"/>
          <ac:spMkLst>
            <pc:docMk/>
            <pc:sldMk cId="1632706537" sldId="753"/>
            <ac:spMk id="3" creationId="{0428248E-9A13-7345-BF5A-CD0E3805187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69C7AE-8996-0046-AA5C-7794C4A469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3D7849-3040-054B-AA6B-4869B4CF38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ED1ED-05C6-9642-A613-B52D9CF231E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D7E81D-860E-D943-8C3B-1AAD2A4756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20F9BB-B3F0-1944-85CF-3ED0A12319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EB40F-773B-FC4B-8DAB-7A099FDE6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03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5DA19-45A3-9C4D-A0BD-48E5752966F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09D57-1EB1-314F-BB6D-C17464656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6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ptn.transplant.hrsa.gov/data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ptn.transplant.hrsa.gov/data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23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Data for the graph came from the U.S. Organ Procurement and Transplantation Network, administered by the United Network for Organ Sharing. More recent data are available at </a:t>
            </a:r>
            <a:r>
              <a:rPr lang="en-US" sz="12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https://optn.transplant.hrsa.gov/data/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For simplicity numbers were rounded based on 2022 data.</a:t>
            </a:r>
            <a:endParaRPr lang="en-U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66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118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8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20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14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213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267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050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868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43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13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35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62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49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91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53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Teacher note: Replace visual on left with a visual of what you used in the beginning of class to demonstrate shortage – candy bar, homework pass, extra credit,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69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Data for the graph came from the U.S. Organ Procurement and Transplantation Network, administered by the United Network for Organ Sharing. More recent data are available at </a:t>
            </a:r>
            <a:r>
              <a:rPr lang="en-US" sz="12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https://optn.transplant.hrsa.gov/data/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For simplicity numbers were rounded based on 2022 data.</a:t>
            </a:r>
            <a:endParaRPr lang="en-U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09D57-1EB1-314F-BB6D-C17464656B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13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AECEC67-45A8-8A4A-9C85-5CEA41F7BA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4226" y="6374965"/>
            <a:ext cx="3263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baseline="0">
                <a:solidFill>
                  <a:srgbClr val="414A58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fld id="{FAEE96CF-4053-2149-B5F9-FD566E7161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6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F460A-1594-573A-6C2D-93036DB45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543339"/>
            <a:ext cx="10664687" cy="82724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DDA1-EEE8-6151-AF63-C6DD44C6B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A3DC7-9CE9-5714-D4C2-AD13EB819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FB01A-698C-118C-A7BB-AA904F53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6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19973CB-34A1-D713-CA29-A82DF73E52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456" b="522"/>
          <a:stretch/>
        </p:blipFill>
        <p:spPr>
          <a:xfrm>
            <a:off x="7812816" y="1759605"/>
            <a:ext cx="4379184" cy="51048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4F460A-1594-573A-6C2D-93036DB45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543339"/>
            <a:ext cx="10664687" cy="82724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DDA1-EEE8-6151-AF63-C6DD44C6B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A3DC7-9CE9-5714-D4C2-AD13EB819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FB01A-698C-118C-A7BB-AA904F53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91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55238-D472-B506-C6C3-A31529133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506678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400" b="0" i="0" spc="-100" baseline="0">
                <a:solidFill>
                  <a:schemeClr val="tx1"/>
                </a:solidFill>
                <a:latin typeface="+mj-lt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5B7508F-85EB-1F5B-D91C-D2D4F929AA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800" y="4146550"/>
            <a:ext cx="10515600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5400" spc="-150">
                <a:solidFill>
                  <a:schemeClr val="tx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280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64F8B3-F874-5741-937B-7A2A821D56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456" b="522"/>
          <a:stretch/>
        </p:blipFill>
        <p:spPr>
          <a:xfrm>
            <a:off x="7812816" y="1759605"/>
            <a:ext cx="4379184" cy="5104880"/>
          </a:xfrm>
          <a:prstGeom prst="rect">
            <a:avLst/>
          </a:prstGeom>
        </p:spPr>
      </p:pic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AA85F9E-F7DD-424A-A243-848E478BD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4226" y="6374965"/>
            <a:ext cx="3263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baseline="0">
                <a:solidFill>
                  <a:srgbClr val="414A58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fld id="{FAEE96CF-4053-2149-B5F9-FD566E7161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74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DA97E-7376-4DE9-EF59-F60409DF4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076" y="529881"/>
            <a:ext cx="9213298" cy="841719"/>
          </a:xfrm>
          <a:prstGeom prst="rect">
            <a:avLst/>
          </a:prstGeo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DE901-EF18-EB4D-C55F-6B6691CE5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D8604-1A03-0540-DE81-25443C242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0888" y="1552713"/>
            <a:ext cx="10691812" cy="4752837"/>
          </a:xfrm>
          <a:prstGeom prst="rect">
            <a:avLst/>
          </a:prstGeom>
        </p:spPr>
        <p:txBody>
          <a:bodyPr numCol="4"/>
          <a:lstStyle>
            <a:lvl1pPr marL="0" indent="0" algn="l">
              <a:spcBef>
                <a:spcPts val="400"/>
              </a:spcBef>
              <a:buNone/>
              <a:defRPr sz="2600" baseline="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377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53EA1F-137D-994D-B8BE-DDC03EB6B7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456" b="522"/>
          <a:stretch/>
        </p:blipFill>
        <p:spPr>
          <a:xfrm>
            <a:off x="7812816" y="1759605"/>
            <a:ext cx="4379184" cy="51048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4DA97E-7376-4DE9-EF59-F60409DF4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076" y="529881"/>
            <a:ext cx="9213298" cy="841719"/>
          </a:xfrm>
          <a:prstGeom prst="rect">
            <a:avLst/>
          </a:prstGeom>
        </p:spPr>
        <p:txBody>
          <a:bodyPr anchor="t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DE901-EF18-EB4D-C55F-6B6691CE5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D8604-1A03-0540-DE81-25443C242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0888" y="1552713"/>
            <a:ext cx="10691812" cy="4752837"/>
          </a:xfrm>
          <a:prstGeom prst="rect">
            <a:avLst/>
          </a:prstGeom>
        </p:spPr>
        <p:txBody>
          <a:bodyPr numCol="4"/>
          <a:lstStyle>
            <a:lvl1pPr marL="0" indent="0" algn="l">
              <a:spcBef>
                <a:spcPts val="400"/>
              </a:spcBef>
              <a:buNone/>
              <a:defRPr sz="2800" baseline="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833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EE58E-2333-6544-C5BD-2C8545307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470452"/>
            <a:ext cx="10664687" cy="900134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7BB54-B965-79EA-6C53-F8E4DC18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766BAD-79DD-9BDE-760A-6AEAAE212B5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9053" y="2290418"/>
            <a:ext cx="10830339" cy="3363636"/>
          </a:xfrm>
          <a:prstGeom prst="rect">
            <a:avLst/>
          </a:prstGeom>
        </p:spPr>
        <p:txBody>
          <a:bodyPr/>
          <a:lstStyle>
            <a:lvl1pPr>
              <a:defRPr sz="2400" b="0" i="0" spc="-100" baseline="0">
                <a:latin typeface="+mj-lt"/>
                <a:ea typeface="Calibri Light" panose="020F0302020204030204" pitchFamily="34" charset="0"/>
              </a:defRPr>
            </a:lvl1pPr>
            <a:lvl2pPr>
              <a:defRPr sz="2000" b="0" i="0" spc="-100" baseline="0">
                <a:latin typeface="+mj-lt"/>
                <a:ea typeface="Calibri Light" panose="020F030202020403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 b="0" i="0" spc="-100" baseline="0">
                <a:latin typeface="+mj-lt"/>
                <a:ea typeface="Calibri Light" panose="020F030202020403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 spc="-100" baseline="0">
                <a:latin typeface="+mj-lt"/>
                <a:ea typeface="Calibri Light" panose="020F0302020204030204" pitchFamily="34" charset="0"/>
              </a:defRPr>
            </a:lvl4pPr>
            <a:lvl5pPr>
              <a:defRPr b="0" i="0" spc="-100" baseline="0">
                <a:latin typeface="+mj-lt"/>
                <a:ea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E2297DC-432C-8227-DE5E-7744B607039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99053" y="1477618"/>
            <a:ext cx="10830339" cy="103504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 spc="-100" baseline="0">
                <a:latin typeface="+mj-lt"/>
                <a:ea typeface="Calibri Light" panose="020F0302020204030204" pitchFamily="34" charset="0"/>
              </a:defRPr>
            </a:lvl1pPr>
            <a:lvl2pPr marL="457200" indent="0">
              <a:buNone/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2pPr>
            <a:lvl3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3pPr>
            <a:lvl4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4pPr>
            <a:lvl5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5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3438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78EC30F-F7F4-5340-A189-031B51112F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456" b="522"/>
          <a:stretch/>
        </p:blipFill>
        <p:spPr>
          <a:xfrm>
            <a:off x="7812816" y="1759605"/>
            <a:ext cx="4379184" cy="51048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4EE58E-2333-6544-C5BD-2C8545307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3" y="470452"/>
            <a:ext cx="10664687" cy="900134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7BB54-B965-79EA-6C53-F8E4DC18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766BAD-79DD-9BDE-760A-6AEAAE212B5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9053" y="2290418"/>
            <a:ext cx="10830339" cy="3363636"/>
          </a:xfrm>
          <a:prstGeom prst="rect">
            <a:avLst/>
          </a:prstGeom>
        </p:spPr>
        <p:txBody>
          <a:bodyPr/>
          <a:lstStyle>
            <a:lvl1pPr>
              <a:defRPr sz="2400" b="0" i="0" spc="-100" baseline="0">
                <a:latin typeface="+mj-lt"/>
                <a:ea typeface="Calibri Light" panose="020F0302020204030204" pitchFamily="34" charset="0"/>
              </a:defRPr>
            </a:lvl1pPr>
            <a:lvl2pPr>
              <a:defRPr sz="2000" b="0" i="0" spc="-100" baseline="0">
                <a:latin typeface="+mj-lt"/>
                <a:ea typeface="Calibri Light" panose="020F030202020403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 b="0" i="0" spc="-100" baseline="0">
                <a:latin typeface="+mj-lt"/>
                <a:ea typeface="Calibri Light" panose="020F030202020403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 spc="-100" baseline="0">
                <a:latin typeface="+mj-lt"/>
                <a:ea typeface="Calibri Light" panose="020F0302020204030204" pitchFamily="34" charset="0"/>
              </a:defRPr>
            </a:lvl4pPr>
            <a:lvl5pPr>
              <a:defRPr b="0" i="0" spc="-100" baseline="0">
                <a:latin typeface="+mj-lt"/>
                <a:ea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E2297DC-432C-8227-DE5E-7744B607039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99053" y="1477618"/>
            <a:ext cx="10830339" cy="103504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 spc="-100" baseline="0">
                <a:latin typeface="+mj-lt"/>
                <a:ea typeface="Calibri Light" panose="020F0302020204030204" pitchFamily="34" charset="0"/>
              </a:defRPr>
            </a:lvl1pPr>
            <a:lvl2pPr marL="457200" indent="0">
              <a:buNone/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2pPr>
            <a:lvl3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3pPr>
            <a:lvl4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4pPr>
            <a:lvl5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5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3DB2-4AD0-5F7B-FC1D-1AF24980A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894" y="510897"/>
            <a:ext cx="10515600" cy="98659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14BE4-D728-0426-4416-4934FD59D3F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anchor="ctr"/>
          <a:lstStyle>
            <a:lvl1pPr marL="0" indent="0">
              <a:buNone/>
              <a:defRPr sz="2400" b="1" i="0" baseline="0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89443F-A02B-85D9-286B-FA2BE883B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solidFill>
            <a:schemeClr val="bg1">
              <a:alpha val="20004"/>
            </a:schemeClr>
          </a:solidFill>
          <a:ln w="12700">
            <a:solidFill>
              <a:schemeClr val="accent6"/>
            </a:solidFill>
          </a:ln>
        </p:spPr>
        <p:txBody>
          <a:bodyPr anchor="ctr"/>
          <a:lstStyle>
            <a:lvl1pPr marL="182880" indent="0">
              <a:buFontTx/>
              <a:buNone/>
              <a:defRPr sz="1800"/>
            </a:lvl1pPr>
            <a:lvl2pPr marL="182880" indent="0">
              <a:buFontTx/>
              <a:buNone/>
              <a:defRPr sz="1800"/>
            </a:lvl2pPr>
            <a:lvl3pPr marL="182880" indent="0">
              <a:buFontTx/>
              <a:buNone/>
              <a:defRPr sz="1800"/>
            </a:lvl3pPr>
            <a:lvl4pPr marL="182880" indent="0">
              <a:buFontTx/>
              <a:buNone/>
              <a:defRPr sz="1800"/>
            </a:lvl4pPr>
            <a:lvl5pPr marL="182880" indent="0">
              <a:buFontTx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CFE18-72C0-A86F-FCAA-0255E42A6DE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anchor="ctr"/>
          <a:lstStyle>
            <a:lvl1pPr marL="0" indent="0">
              <a:buNone/>
              <a:defRPr sz="2400" b="1" i="0" baseline="0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B85C0A-E3F4-C527-3169-013E16432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solidFill>
            <a:schemeClr val="bg1">
              <a:alpha val="20004"/>
            </a:schemeClr>
          </a:solidFill>
          <a:ln w="12700">
            <a:solidFill>
              <a:schemeClr val="accent6"/>
            </a:solidFill>
          </a:ln>
        </p:spPr>
        <p:txBody>
          <a:bodyPr anchor="ctr"/>
          <a:lstStyle>
            <a:lvl1pPr marL="182880" indent="0">
              <a:buFontTx/>
              <a:buNone/>
              <a:defRPr sz="1800"/>
            </a:lvl1pPr>
            <a:lvl2pPr marL="182880" indent="0">
              <a:buFontTx/>
              <a:buNone/>
              <a:defRPr sz="1800"/>
            </a:lvl2pPr>
            <a:lvl3pPr marL="182880" indent="0">
              <a:buFontTx/>
              <a:buNone/>
              <a:defRPr sz="1800"/>
            </a:lvl3pPr>
            <a:lvl4pPr marL="182880" indent="0">
              <a:buFontTx/>
              <a:buNone/>
              <a:defRPr sz="1800"/>
            </a:lvl4pPr>
            <a:lvl5pPr marL="182880" indent="0">
              <a:buFontTx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1EE331-0DC5-4C93-19BA-70C475B9A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6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410D3-16A4-38B5-6E13-2E2FD3F9C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053" y="274224"/>
            <a:ext cx="9144000" cy="679932"/>
          </a:xfrm>
          <a:prstGeom prst="rect">
            <a:avLst/>
          </a:prstGeom>
        </p:spPr>
        <p:txBody>
          <a:bodyPr anchor="t"/>
          <a:lstStyle>
            <a:lvl1pPr algn="l">
              <a:defRPr sz="4000" spc="-2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AF815-7FD2-A1A9-3CA7-21C807E8D1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2183" y="861391"/>
            <a:ext cx="9144000" cy="616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26661-4707-BCF8-89DC-036A14FF0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32085CA-BB43-10D6-EBC9-07C094ACD2F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9053" y="2290418"/>
            <a:ext cx="10830339" cy="3363636"/>
          </a:xfrm>
          <a:prstGeom prst="rect">
            <a:avLst/>
          </a:prstGeom>
        </p:spPr>
        <p:txBody>
          <a:bodyPr/>
          <a:lstStyle>
            <a:lvl1pPr>
              <a:defRPr sz="2400"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1pPr>
            <a:lvl2pPr>
              <a:defRPr sz="2000"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4pPr>
            <a:lvl5pPr>
              <a:defRPr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CDB2D7-ABD9-F2B8-A049-66466A86D67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99053" y="1477618"/>
            <a:ext cx="10830339" cy="103504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 spc="-100" baseline="0">
                <a:latin typeface="Calibri Light" panose="020F0302020204030204" pitchFamily="34" charset="0"/>
                <a:ea typeface="Calibri Light" panose="020F0302020204030204" pitchFamily="34" charset="0"/>
              </a:defRPr>
            </a:lvl1pPr>
            <a:lvl2pPr marL="457200" indent="0">
              <a:buNone/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2pPr>
            <a:lvl3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3pPr>
            <a:lvl4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4pPr>
            <a:lvl5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5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691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E0554A9-C7C3-EFEC-8714-5C1E2C23AA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456" b="522"/>
          <a:stretch/>
        </p:blipFill>
        <p:spPr>
          <a:xfrm>
            <a:off x="7812816" y="1759605"/>
            <a:ext cx="4379184" cy="51048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2410D3-16A4-38B5-6E13-2E2FD3F9C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053" y="274224"/>
            <a:ext cx="9144000" cy="679932"/>
          </a:xfrm>
          <a:prstGeom prst="rect">
            <a:avLst/>
          </a:prstGeom>
        </p:spPr>
        <p:txBody>
          <a:bodyPr anchor="t"/>
          <a:lstStyle>
            <a:lvl1pPr algn="l">
              <a:defRPr sz="4000" spc="-2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AF815-7FD2-A1A9-3CA7-21C807E8D1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2183" y="861391"/>
            <a:ext cx="9144000" cy="616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26661-4707-BCF8-89DC-036A14FF0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7F40D-BF86-6F43-B998-BE81C530D2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32085CA-BB43-10D6-EBC9-07C094ACD2F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9053" y="2290418"/>
            <a:ext cx="10830339" cy="3363636"/>
          </a:xfrm>
          <a:prstGeom prst="rect">
            <a:avLst/>
          </a:prstGeom>
        </p:spPr>
        <p:txBody>
          <a:bodyPr/>
          <a:lstStyle>
            <a:lvl1pPr>
              <a:defRPr sz="2400" b="0" i="0" spc="-100" baseline="0">
                <a:latin typeface="+mj-lt"/>
                <a:ea typeface="Calibri Light" panose="020F0302020204030204" pitchFamily="34" charset="0"/>
              </a:defRPr>
            </a:lvl1pPr>
            <a:lvl2pPr>
              <a:defRPr sz="2000" b="0" i="0" spc="-100" baseline="0">
                <a:latin typeface="+mj-lt"/>
                <a:ea typeface="Calibri Light" panose="020F030202020403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 b="0" i="0" spc="-100" baseline="0">
                <a:latin typeface="+mj-lt"/>
                <a:ea typeface="Calibri Light" panose="020F030202020403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b="0" i="0" spc="-100" baseline="0">
                <a:latin typeface="+mj-lt"/>
                <a:ea typeface="Calibri Light" panose="020F0302020204030204" pitchFamily="34" charset="0"/>
              </a:defRPr>
            </a:lvl4pPr>
            <a:lvl5pPr>
              <a:defRPr b="0" i="0" spc="-100" baseline="0">
                <a:latin typeface="+mj-lt"/>
                <a:ea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CDB2D7-ABD9-F2B8-A049-66466A86D67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99053" y="1477618"/>
            <a:ext cx="10830339" cy="103504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 spc="-100" baseline="0">
                <a:latin typeface="+mj-lt"/>
                <a:ea typeface="Calibri Light" panose="020F0302020204030204" pitchFamily="34" charset="0"/>
              </a:defRPr>
            </a:lvl1pPr>
            <a:lvl2pPr marL="457200" indent="0">
              <a:buNone/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2pPr>
            <a:lvl3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3pPr>
            <a:lvl4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4pPr>
            <a:lvl5pPr>
              <a:defRPr b="0" i="0" spc="-100" baseline="0">
                <a:latin typeface="Inter Light" panose="02000503000000020004" pitchFamily="2" charset="0"/>
                <a:ea typeface="Inter Light" panose="02000503000000020004" pitchFamily="2" charset="0"/>
              </a:defRPr>
            </a:lvl5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4186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4552492-3CC3-CB45-8DBD-0628ADDBE06F}"/>
              </a:ext>
            </a:extLst>
          </p:cNvPr>
          <p:cNvSpPr/>
          <p:nvPr userDrawn="1"/>
        </p:nvSpPr>
        <p:spPr>
          <a:xfrm flipV="1">
            <a:off x="790414" y="1291710"/>
            <a:ext cx="10611172" cy="45719"/>
          </a:xfrm>
          <a:prstGeom prst="rect">
            <a:avLst/>
          </a:prstGeom>
          <a:solidFill>
            <a:srgbClr val="A7CE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3B496CD-2279-CD4F-8D0A-FDDFF8C86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3892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baseline="0">
                <a:solidFill>
                  <a:srgbClr val="414A58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fld id="{6C37F40D-BF86-6F43-B998-BE81C530D25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829DBB-6882-9F19-DFA1-5C6C44AF50E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9727552" y="259907"/>
            <a:ext cx="1641223" cy="83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56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3" r:id="rId2"/>
    <p:sldLayoutId id="2147483686" r:id="rId3"/>
    <p:sldLayoutId id="2147483694" r:id="rId4"/>
    <p:sldLayoutId id="2147483666" r:id="rId5"/>
    <p:sldLayoutId id="2147483695" r:id="rId6"/>
    <p:sldLayoutId id="2147483669" r:id="rId7"/>
    <p:sldLayoutId id="2147483665" r:id="rId8"/>
    <p:sldLayoutId id="2147483696" r:id="rId9"/>
    <p:sldLayoutId id="2147483668" r:id="rId10"/>
    <p:sldLayoutId id="2147483697" r:id="rId11"/>
    <p:sldLayoutId id="2147483715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5E8AA4-F7D2-743F-026F-2554DE1CBE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6894" t="15353" r="24108" b="12193"/>
          <a:stretch/>
        </p:blipFill>
        <p:spPr>
          <a:xfrm>
            <a:off x="4579320" y="0"/>
            <a:ext cx="761268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1F6E2D-AB04-B9EB-3236-1AC86FDAEF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" r="29"/>
          <a:stretch/>
        </p:blipFill>
        <p:spPr>
          <a:xfrm>
            <a:off x="0" y="0"/>
            <a:ext cx="9290958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0555E-F5A8-A749-BA5F-C95D063E46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2800" y="1240288"/>
            <a:ext cx="10515600" cy="914400"/>
          </a:xfrm>
        </p:spPr>
        <p:txBody>
          <a:bodyPr/>
          <a:lstStyle/>
          <a:p>
            <a:r>
              <a:rPr lang="en-US" dirty="0">
                <a:solidFill>
                  <a:srgbClr val="414A58"/>
                </a:solidFill>
                <a:latin typeface="+mj-lt"/>
                <a:ea typeface="Inter" panose="02000503000000020004" pitchFamily="2" charset="0"/>
                <a:cs typeface="Calibri" panose="020F0502020204030204" pitchFamily="34" charset="0"/>
              </a:rPr>
              <a:t>Should We Allow </a:t>
            </a:r>
            <a:br>
              <a:rPr lang="en-US" dirty="0">
                <a:solidFill>
                  <a:srgbClr val="414A58"/>
                </a:solidFill>
                <a:latin typeface="+mj-lt"/>
                <a:ea typeface="Inter" panose="02000503000000020004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414A58"/>
                </a:solidFill>
                <a:latin typeface="+mj-lt"/>
                <a:ea typeface="Inter" panose="02000503000000020004" pitchFamily="2" charset="0"/>
                <a:cs typeface="Calibri" panose="020F0502020204030204" pitchFamily="34" charset="0"/>
              </a:rPr>
              <a:t>a Market for </a:t>
            </a:r>
            <a:br>
              <a:rPr lang="en-US" dirty="0">
                <a:solidFill>
                  <a:srgbClr val="414A58"/>
                </a:solidFill>
                <a:latin typeface="+mj-lt"/>
                <a:ea typeface="Inter" panose="02000503000000020004" pitchFamily="2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414A58"/>
                </a:solidFill>
                <a:latin typeface="+mj-lt"/>
                <a:ea typeface="Inter" panose="02000503000000020004" pitchFamily="2" charset="0"/>
                <a:cs typeface="Calibri" panose="020F0502020204030204" pitchFamily="34" charset="0"/>
              </a:rPr>
              <a:t>Transplant Organs?</a:t>
            </a:r>
            <a:endParaRPr lang="en-US" dirty="0">
              <a:solidFill>
                <a:srgbClr val="414A58"/>
              </a:solidFill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E388A1-8479-A276-7746-BE78447D226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06081" y="4963707"/>
            <a:ext cx="2190808" cy="111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2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What is a market?</a:t>
            </a:r>
            <a:endParaRPr lang="en-US" sz="40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8" y="1825625"/>
            <a:ext cx="8117547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A market is a place where buyers and sellers go to negotiate the price for goods or services.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In our current market for a kidney there were six (6) people who wanted a kidney (demand or buyer) and only one (1) kidney available (supply or seller).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2500" dirty="0">
              <a:latin typeface="Calibri" panose="020F0502020204030204" pitchFamily="34" charset="0"/>
              <a:ea typeface="Inter Light" panose="02000503000000020004" pitchFamily="2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0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How would an economist describe this market?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2500" dirty="0">
              <a:latin typeface="Calibri" panose="020F0502020204030204" pitchFamily="34" charset="0"/>
              <a:ea typeface="Inter Light" panose="02000503000000020004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94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What is the difference?</a:t>
            </a:r>
            <a:endParaRPr lang="en-US" sz="40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1865545" y="5249236"/>
            <a:ext cx="8117547" cy="12213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0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Why did these two examples of deciding how to allocate a scarce resource differ so much?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233D1A-EACB-9F32-019B-83C5493AFC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134" t="9050" r="24468" b="3237"/>
          <a:stretch/>
        </p:blipFill>
        <p:spPr>
          <a:xfrm>
            <a:off x="1936377" y="1550378"/>
            <a:ext cx="3405233" cy="34052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7F1E8-392B-E60B-E5F3-F62A845931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7029" y="1550378"/>
            <a:ext cx="3405233" cy="3405233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06A5231-2CCA-7D57-B5A7-6A6B8EA5E991}"/>
              </a:ext>
            </a:extLst>
          </p:cNvPr>
          <p:cNvSpPr txBox="1">
            <a:spLocks/>
          </p:cNvSpPr>
          <p:nvPr/>
        </p:nvSpPr>
        <p:spPr>
          <a:xfrm>
            <a:off x="5341610" y="3207657"/>
            <a:ext cx="1165419" cy="12213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4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Vs.</a:t>
            </a:r>
          </a:p>
        </p:txBody>
      </p:sp>
    </p:spTree>
    <p:extLst>
      <p:ext uri="{BB962C8B-B14F-4D97-AF65-F5344CB8AC3E}">
        <p14:creationId xmlns:p14="http://schemas.microsoft.com/office/powerpoint/2010/main" val="66303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Organ Transplant Market: Qd Exceeds Qs</a:t>
            </a:r>
            <a:endParaRPr lang="en-US" sz="40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415722"/>
            <a:ext cx="1058284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Federal law prohibits buying and selling organs for transplant.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In 2022: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Doctors transplanted more than 42,800 organs in the United States–setting an annual record.</a:t>
            </a:r>
          </a:p>
          <a:p>
            <a:pPr lvl="1">
              <a:lnSpc>
                <a:spcPct val="100000"/>
              </a:lnSpc>
            </a:pPr>
            <a:r>
              <a:rPr lang="en-US" sz="21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More than 34,000 from deceased donors and about 6500 from living donors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As of April 2023, there are currently over 103,000 patients on the waiting list (all organs). </a:t>
            </a:r>
          </a:p>
          <a:p>
            <a:pPr lvl="1">
              <a:lnSpc>
                <a:spcPct val="100000"/>
              </a:lnSpc>
            </a:pPr>
            <a:r>
              <a:rPr lang="en-US" sz="21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Nearly 89,000 for a kidney, over 10,000 for a liver, and almost 3,400 waiting for a heart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5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What is the quantity supplied for kidneys?   </a:t>
            </a:r>
            <a:endParaRPr lang="en-US" sz="2500" b="1" dirty="0">
              <a:solidFill>
                <a:srgbClr val="FF0000"/>
              </a:solidFill>
              <a:latin typeface="Calibri" panose="020F0502020204030204" pitchFamily="34" charset="0"/>
              <a:ea typeface="Inter Light" panose="02000503000000020004" pitchFamily="2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5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What is the quantity demanded for kidneys?  </a:t>
            </a:r>
            <a:endParaRPr lang="en-US" sz="2500" dirty="0">
              <a:latin typeface="Calibri Light" panose="020F0502020204030204" pitchFamily="34" charset="0"/>
              <a:ea typeface="Inter Light" panose="02000503000000020004" pitchFamily="2" charset="0"/>
              <a:cs typeface="Calibri Light" panose="020F0502020204030204" pitchFamily="34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en-US" sz="2100" dirty="0">
              <a:latin typeface="Calibri Light" panose="020F0502020204030204" pitchFamily="34" charset="0"/>
              <a:ea typeface="Inter Light" panose="02000503000000020004" pitchFamily="2" charset="0"/>
              <a:cs typeface="Calibri Light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90E50A-48E8-B6FF-3E46-E2453416753A}"/>
              </a:ext>
            </a:extLst>
          </p:cNvPr>
          <p:cNvSpPr txBox="1"/>
          <p:nvPr/>
        </p:nvSpPr>
        <p:spPr>
          <a:xfrm>
            <a:off x="6546454" y="5103242"/>
            <a:ext cx="14785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FF0000"/>
                </a:solidFill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42,800</a:t>
            </a:r>
            <a:endParaRPr lang="en-US" sz="25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5459CF-B775-7BF2-555C-9D0146151ACF}"/>
              </a:ext>
            </a:extLst>
          </p:cNvPr>
          <p:cNvSpPr txBox="1"/>
          <p:nvPr/>
        </p:nvSpPr>
        <p:spPr>
          <a:xfrm>
            <a:off x="6762261" y="5621915"/>
            <a:ext cx="14785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FF0000"/>
                </a:solidFill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89,000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890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Organ Transplant Market: Qd Exceeds Qs</a:t>
            </a:r>
            <a:endParaRPr lang="en-US" sz="40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1058284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5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Around 8000 patients die every year while waiting for a transplant. That is about 22 people per day and almost one an hour.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In 2022: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The waiting list for transplants increases at twice the rate of donations.</a:t>
            </a:r>
          </a:p>
          <a:p>
            <a:pPr>
              <a:lnSpc>
                <a:spcPct val="100000"/>
              </a:lnSpc>
            </a:pPr>
            <a:r>
              <a:rPr lang="en-US" sz="25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Survival rates for transplant recipients continued to increase. </a:t>
            </a:r>
          </a:p>
        </p:txBody>
      </p:sp>
    </p:spTree>
    <p:extLst>
      <p:ext uri="{BB962C8B-B14F-4D97-AF65-F5344CB8AC3E}">
        <p14:creationId xmlns:p14="http://schemas.microsoft.com/office/powerpoint/2010/main" val="58800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Graph of Kidney Market and Price Ceiling</a:t>
            </a:r>
            <a:endParaRPr lang="en-US" sz="40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9FAADCC-38B2-AA10-A19A-438C4D37F498}"/>
              </a:ext>
            </a:extLst>
          </p:cNvPr>
          <p:cNvGrpSpPr/>
          <p:nvPr/>
        </p:nvGrpSpPr>
        <p:grpSpPr>
          <a:xfrm>
            <a:off x="2488601" y="1776752"/>
            <a:ext cx="5368962" cy="4802507"/>
            <a:chOff x="695266" y="392475"/>
            <a:chExt cx="4060765" cy="3630256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1B2449A0-710F-0D34-2D33-86E77C6524A7}"/>
                </a:ext>
              </a:extLst>
            </p:cNvPr>
            <p:cNvCxnSpPr/>
            <p:nvPr/>
          </p:nvCxnSpPr>
          <p:spPr>
            <a:xfrm rot="10800000" flipH="1">
              <a:off x="1455075" y="717875"/>
              <a:ext cx="19200" cy="27858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F0A61E45-E5E7-CE9A-4D7F-41F214DA0840}"/>
                </a:ext>
              </a:extLst>
            </p:cNvPr>
            <p:cNvCxnSpPr/>
            <p:nvPr/>
          </p:nvCxnSpPr>
          <p:spPr>
            <a:xfrm rot="10800000" flipH="1">
              <a:off x="1464650" y="3494075"/>
              <a:ext cx="2958000" cy="96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1C91099-B27D-A551-5E8A-7B207C0933DA}"/>
                </a:ext>
              </a:extLst>
            </p:cNvPr>
            <p:cNvCxnSpPr/>
            <p:nvPr/>
          </p:nvCxnSpPr>
          <p:spPr>
            <a:xfrm>
              <a:off x="1675250" y="890275"/>
              <a:ext cx="2556000" cy="26133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787785B1-A87A-6A38-6388-23A723686BDC}"/>
                </a:ext>
              </a:extLst>
            </p:cNvPr>
            <p:cNvCxnSpPr/>
            <p:nvPr/>
          </p:nvCxnSpPr>
          <p:spPr>
            <a:xfrm flipH="1">
              <a:off x="1895450" y="1148875"/>
              <a:ext cx="2115600" cy="23547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0" name="Text Box 137">
              <a:extLst>
                <a:ext uri="{FF2B5EF4-FFF2-40B4-BE49-F238E27FC236}">
                  <a16:creationId xmlns:a16="http://schemas.microsoft.com/office/drawing/2014/main" id="{202E0356-7D75-EBC2-BE03-492AAAF3134A}"/>
                </a:ext>
              </a:extLst>
            </p:cNvPr>
            <p:cNvSpPr txBox="1"/>
            <p:nvPr/>
          </p:nvSpPr>
          <p:spPr>
            <a:xfrm>
              <a:off x="2096450" y="3637700"/>
              <a:ext cx="1713724" cy="3850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Quantity per year</a:t>
              </a:r>
              <a:endParaRPr lang="en-US" sz="110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1" name="Text Box 138">
              <a:extLst>
                <a:ext uri="{FF2B5EF4-FFF2-40B4-BE49-F238E27FC236}">
                  <a16:creationId xmlns:a16="http://schemas.microsoft.com/office/drawing/2014/main" id="{5B2533D7-733C-A68E-E405-D48C6E589C08}"/>
                </a:ext>
              </a:extLst>
            </p:cNvPr>
            <p:cNvSpPr txBox="1"/>
            <p:nvPr/>
          </p:nvSpPr>
          <p:spPr>
            <a:xfrm rot="16200000">
              <a:off x="479550" y="1498496"/>
              <a:ext cx="785241" cy="3538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Price</a:t>
              </a:r>
              <a:endParaRPr lang="en-US" sz="16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2" name="Text Box 139">
              <a:extLst>
                <a:ext uri="{FF2B5EF4-FFF2-40B4-BE49-F238E27FC236}">
                  <a16:creationId xmlns:a16="http://schemas.microsoft.com/office/drawing/2014/main" id="{878570DB-03E3-6EB9-B869-DF702FD9717D}"/>
                </a:ext>
              </a:extLst>
            </p:cNvPr>
            <p:cNvSpPr txBox="1"/>
            <p:nvPr/>
          </p:nvSpPr>
          <p:spPr>
            <a:xfrm>
              <a:off x="4269451" y="3206445"/>
              <a:ext cx="400457" cy="3414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 </a:t>
              </a:r>
            </a:p>
          </p:txBody>
        </p:sp>
        <p:sp>
          <p:nvSpPr>
            <p:cNvPr id="13" name="Text Box 140">
              <a:extLst>
                <a:ext uri="{FF2B5EF4-FFF2-40B4-BE49-F238E27FC236}">
                  <a16:creationId xmlns:a16="http://schemas.microsoft.com/office/drawing/2014/main" id="{8D2C7E24-5DE2-2C39-B8D8-93D21BE299DB}"/>
                </a:ext>
              </a:extLst>
            </p:cNvPr>
            <p:cNvSpPr txBox="1"/>
            <p:nvPr/>
          </p:nvSpPr>
          <p:spPr>
            <a:xfrm>
              <a:off x="4355574" y="3298304"/>
              <a:ext cx="400457" cy="3414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 </a:t>
              </a:r>
            </a:p>
          </p:txBody>
        </p:sp>
        <p:sp>
          <p:nvSpPr>
            <p:cNvPr id="14" name="Text Box 141">
              <a:extLst>
                <a:ext uri="{FF2B5EF4-FFF2-40B4-BE49-F238E27FC236}">
                  <a16:creationId xmlns:a16="http://schemas.microsoft.com/office/drawing/2014/main" id="{891BFB54-F04B-7DFC-FA41-1ECEC56E0C9F}"/>
                </a:ext>
              </a:extLst>
            </p:cNvPr>
            <p:cNvSpPr txBox="1"/>
            <p:nvPr/>
          </p:nvSpPr>
          <p:spPr>
            <a:xfrm>
              <a:off x="4211822" y="3101162"/>
              <a:ext cx="399825" cy="3850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D</a:t>
              </a:r>
              <a:endParaRPr lang="en-US" sz="110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5" name="Text Box 142">
              <a:extLst>
                <a:ext uri="{FF2B5EF4-FFF2-40B4-BE49-F238E27FC236}">
                  <a16:creationId xmlns:a16="http://schemas.microsoft.com/office/drawing/2014/main" id="{33FB7FF8-6607-E8DA-F110-9EB27D262DBF}"/>
                </a:ext>
              </a:extLst>
            </p:cNvPr>
            <p:cNvSpPr txBox="1"/>
            <p:nvPr/>
          </p:nvSpPr>
          <p:spPr>
            <a:xfrm>
              <a:off x="3955214" y="890195"/>
              <a:ext cx="399825" cy="3850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S</a:t>
              </a:r>
              <a:endParaRPr lang="en-US" sz="110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CBEB82C-8D5F-8D24-1FB4-F4351D131C70}"/>
                </a:ext>
              </a:extLst>
            </p:cNvPr>
            <p:cNvCxnSpPr/>
            <p:nvPr/>
          </p:nvCxnSpPr>
          <p:spPr>
            <a:xfrm flipH="1">
              <a:off x="1464629" y="2248724"/>
              <a:ext cx="1540895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17" name="Text Box 144">
              <a:extLst>
                <a:ext uri="{FF2B5EF4-FFF2-40B4-BE49-F238E27FC236}">
                  <a16:creationId xmlns:a16="http://schemas.microsoft.com/office/drawing/2014/main" id="{B7030880-4397-1D86-B1D4-27B027548692}"/>
                </a:ext>
              </a:extLst>
            </p:cNvPr>
            <p:cNvSpPr txBox="1"/>
            <p:nvPr/>
          </p:nvSpPr>
          <p:spPr>
            <a:xfrm>
              <a:off x="878085" y="2111797"/>
              <a:ext cx="639233" cy="3000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$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30,000</a:t>
              </a:r>
              <a:endParaRPr lang="en-US" sz="12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8" name="Text Box 145">
              <a:extLst>
                <a:ext uri="{FF2B5EF4-FFF2-40B4-BE49-F238E27FC236}">
                  <a16:creationId xmlns:a16="http://schemas.microsoft.com/office/drawing/2014/main" id="{CE87EDF1-DD3A-82EA-6B8F-FC34904F9898}"/>
                </a:ext>
              </a:extLst>
            </p:cNvPr>
            <p:cNvSpPr txBox="1"/>
            <p:nvPr/>
          </p:nvSpPr>
          <p:spPr>
            <a:xfrm>
              <a:off x="1150645" y="3336849"/>
              <a:ext cx="399825" cy="3124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$0</a:t>
              </a:r>
              <a:endParaRPr lang="en-US" sz="11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9" name="Text Box 146">
              <a:extLst>
                <a:ext uri="{FF2B5EF4-FFF2-40B4-BE49-F238E27FC236}">
                  <a16:creationId xmlns:a16="http://schemas.microsoft.com/office/drawing/2014/main" id="{5F25DEBD-B95C-8E5C-333C-3EFFEFB2AFDC}"/>
                </a:ext>
              </a:extLst>
            </p:cNvPr>
            <p:cNvSpPr txBox="1"/>
            <p:nvPr/>
          </p:nvSpPr>
          <p:spPr>
            <a:xfrm>
              <a:off x="1474324" y="3455279"/>
              <a:ext cx="881167" cy="3000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40,000</a:t>
              </a:r>
              <a:endParaRPr lang="en-US" sz="12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20" name="Text Box 147">
              <a:extLst>
                <a:ext uri="{FF2B5EF4-FFF2-40B4-BE49-F238E27FC236}">
                  <a16:creationId xmlns:a16="http://schemas.microsoft.com/office/drawing/2014/main" id="{3F17B6F1-7AD4-330B-3E00-A31587528620}"/>
                </a:ext>
              </a:extLst>
            </p:cNvPr>
            <p:cNvSpPr txBox="1"/>
            <p:nvPr/>
          </p:nvSpPr>
          <p:spPr>
            <a:xfrm>
              <a:off x="3955214" y="3455279"/>
              <a:ext cx="639233" cy="3000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100,000</a:t>
              </a:r>
              <a:endParaRPr lang="en-US" sz="12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21" name="Text Box 148">
              <a:extLst>
                <a:ext uri="{FF2B5EF4-FFF2-40B4-BE49-F238E27FC236}">
                  <a16:creationId xmlns:a16="http://schemas.microsoft.com/office/drawing/2014/main" id="{B2F2747F-C779-5CC0-5A84-D42144252235}"/>
                </a:ext>
              </a:extLst>
            </p:cNvPr>
            <p:cNvSpPr txBox="1"/>
            <p:nvPr/>
          </p:nvSpPr>
          <p:spPr>
            <a:xfrm>
              <a:off x="2048511" y="392475"/>
              <a:ext cx="2115599" cy="4071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Market for Kidneys</a:t>
              </a:r>
              <a:endPara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053A4EA5-A2B3-00D5-281A-775E9F74A48B}"/>
                </a:ext>
              </a:extLst>
            </p:cNvPr>
            <p:cNvCxnSpPr/>
            <p:nvPr/>
          </p:nvCxnSpPr>
          <p:spPr>
            <a:xfrm flipH="1" flipV="1">
              <a:off x="3004952" y="2270895"/>
              <a:ext cx="625" cy="122267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E971CCA-066C-AF2B-2B4F-B1BEBBBCB040}"/>
              </a:ext>
            </a:extLst>
          </p:cNvPr>
          <p:cNvCxnSpPr/>
          <p:nvPr/>
        </p:nvCxnSpPr>
        <p:spPr>
          <a:xfrm rot="10800000" flipH="1">
            <a:off x="3505846" y="5883450"/>
            <a:ext cx="3910935" cy="9144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4CBEA33-F5AC-13D3-66EC-5EC547840C99}"/>
              </a:ext>
            </a:extLst>
          </p:cNvPr>
          <p:cNvSpPr txBox="1"/>
          <p:nvPr/>
        </p:nvSpPr>
        <p:spPr>
          <a:xfrm>
            <a:off x="2654626" y="5614786"/>
            <a:ext cx="396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</p:spTree>
    <p:extLst>
      <p:ext uri="{BB962C8B-B14F-4D97-AF65-F5344CB8AC3E}">
        <p14:creationId xmlns:p14="http://schemas.microsoft.com/office/powerpoint/2010/main" val="394745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What if we could buy and sell organs? Would that help?</a:t>
            </a:r>
            <a:endParaRPr lang="en-US" sz="30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8" y="1825625"/>
            <a:ext cx="8117547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Work on Activity 9.2 A Market for Kidneys in groups of 2-3.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The last part of the assignment asks you to make a decision. 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Cost-benefit analysis </a:t>
            </a:r>
            <a:r>
              <a:rPr lang="en-US" sz="25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is a tool to make decisions based on the expected costs of the decision and the benefits that people would receive from that decision.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Use Ethics and Economics to help you make the decision!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2500" dirty="0">
              <a:latin typeface="Calibri" panose="020F0502020204030204" pitchFamily="34" charset="0"/>
              <a:ea typeface="Inter Light" panose="02000503000000020004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22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Ethical concerns</a:t>
            </a:r>
            <a:endParaRPr lang="en-US" sz="40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12231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The following ethical frameworks are key to the decision-making process.</a:t>
            </a:r>
          </a:p>
          <a:p>
            <a:pPr marL="457200" indent="-457200">
              <a:lnSpc>
                <a:spcPct val="10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en-US" sz="25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Outcomes-based ethics </a:t>
            </a:r>
          </a:p>
          <a:p>
            <a:pPr marL="457200" indent="-457200">
              <a:lnSpc>
                <a:spcPct val="10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en-US" sz="25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Virtue-based ethics </a:t>
            </a:r>
          </a:p>
          <a:p>
            <a:pPr marL="457200" indent="-457200">
              <a:lnSpc>
                <a:spcPct val="10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en-US" sz="25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Duty-based ethics</a:t>
            </a:r>
            <a:br>
              <a:rPr lang="en-US" sz="25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</a:br>
            <a:endParaRPr lang="en-US" sz="2500" dirty="0">
              <a:latin typeface="Calibri Light" panose="020F0302020204030204" pitchFamily="34" charset="0"/>
              <a:ea typeface="Inter Light" panose="02000503000000020004" pitchFamily="2" charset="0"/>
              <a:cs typeface="Calibri Light" panose="020F030202020403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Let’s look at each one individually.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2500" dirty="0">
              <a:latin typeface="Calibri" panose="020F0502020204030204" pitchFamily="34" charset="0"/>
              <a:ea typeface="Inter Light" panose="02000503000000020004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42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Ethical concerns</a:t>
            </a:r>
            <a:endParaRPr lang="en-US" sz="40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12231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5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Outcomes-based ethics:</a:t>
            </a: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 a moral philosophy that discerns right or wrong action based on the consequences produced by the action.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We should do the thing that results in the best outcome. Results are the only thing that matters.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More kidneys available for transplant is the best outcome.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Consequences in terms of fairness or unequal access are vague or not considered.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sz="2500" dirty="0">
              <a:latin typeface="Calibri" panose="020F0502020204030204" pitchFamily="34" charset="0"/>
              <a:ea typeface="Inter Light" panose="02000503000000020004" pitchFamily="2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sz="2500" dirty="0">
              <a:latin typeface="Calibri" panose="020F0502020204030204" pitchFamily="34" charset="0"/>
              <a:ea typeface="Inter Light" panose="02000503000000020004" pitchFamily="2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sz="2500" dirty="0">
              <a:latin typeface="Calibri" panose="020F0502020204030204" pitchFamily="34" charset="0"/>
              <a:ea typeface="Inter Light" panose="02000503000000020004" pitchFamily="2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sz="2500" dirty="0">
              <a:latin typeface="Calibri" panose="020F0502020204030204" pitchFamily="34" charset="0"/>
              <a:ea typeface="Inter Light" panose="02000503000000020004" pitchFamily="2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sz="2500" dirty="0">
              <a:latin typeface="Calibri" panose="020F0502020204030204" pitchFamily="34" charset="0"/>
              <a:ea typeface="Inter Light" panose="02000503000000020004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8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Ethical concerns</a:t>
            </a:r>
            <a:endParaRPr lang="en-US" sz="40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12231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5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Virtue-based ethics: </a:t>
            </a: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a moral philosophy that discerns right or wrong based on whether one’s actions contribute to the formation of good character.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What are the intentions of the person making the decision?  Is the decider a good person with good morals?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Would a good person buy or sell a kidney? Why?</a:t>
            </a:r>
          </a:p>
        </p:txBody>
      </p:sp>
    </p:spTree>
    <p:extLst>
      <p:ext uri="{BB962C8B-B14F-4D97-AF65-F5344CB8AC3E}">
        <p14:creationId xmlns:p14="http://schemas.microsoft.com/office/powerpoint/2010/main" val="51533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Ethical concerns</a:t>
            </a:r>
            <a:endParaRPr lang="en-US" sz="40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12231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5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Duty-based ethics: </a:t>
            </a: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a moral philosophy that discerns right or wrong based on the analysis of one’s obligations.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There is a set of ethical principles, rules, or laws to guide our actions.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Rules – formal and informal - help us do the right thing. 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Is it right to treat your kidney as something to sell – a commodity?</a:t>
            </a:r>
          </a:p>
        </p:txBody>
      </p:sp>
    </p:spTree>
    <p:extLst>
      <p:ext uri="{BB962C8B-B14F-4D97-AF65-F5344CB8AC3E}">
        <p14:creationId xmlns:p14="http://schemas.microsoft.com/office/powerpoint/2010/main" val="273772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34562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Economics is the study of how people choose</a:t>
            </a:r>
          </a:p>
          <a:p>
            <a:endParaRPr lang="en-US" sz="2600" dirty="0">
              <a:latin typeface="Calibri Light" panose="020F0302020204030204" pitchFamily="34" charset="0"/>
              <a:ea typeface="Inter Light" panose="02000503000000020004" pitchFamily="2" charset="0"/>
            </a:endParaRPr>
          </a:p>
          <a:p>
            <a:r>
              <a:rPr lang="en-US" sz="26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Ethics is the analysis of right and wrong. </a:t>
            </a:r>
          </a:p>
          <a:p>
            <a:pPr lvl="1"/>
            <a:r>
              <a:rPr lang="en-US" sz="2200" dirty="0">
                <a:latin typeface="Calibri Light" panose="020F0302020204030204" pitchFamily="34" charset="0"/>
                <a:ea typeface="Inter Light" panose="02000503000000020004" pitchFamily="2" charset="0"/>
              </a:rPr>
              <a:t>Ethical frameworks help explain human behavior and evaluate policies, even if the frameworks seem to conflict with one another.</a:t>
            </a:r>
          </a:p>
          <a:p>
            <a:endParaRPr lang="en-US" sz="2600" dirty="0"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What is economics? What is ethics?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Donation only vs. Open Market policies</a:t>
            </a:r>
            <a:endParaRPr lang="en-US" sz="40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12231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What concerns do you have about a donation-only policy for kidneys?</a:t>
            </a: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What concerns do you have about an open market, or a situation where people are buying and selling kidneys?</a:t>
            </a:r>
          </a:p>
        </p:txBody>
      </p:sp>
    </p:spTree>
    <p:extLst>
      <p:ext uri="{BB962C8B-B14F-4D97-AF65-F5344CB8AC3E}">
        <p14:creationId xmlns:p14="http://schemas.microsoft.com/office/powerpoint/2010/main" val="190995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Thinking about the policies</a:t>
            </a:r>
            <a:endParaRPr lang="en-US" sz="40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1058284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3"/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What outcome do you hope to achieve with a kidney policy like donation only or open market? </a:t>
            </a: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3"/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Who makes the choice for how to decide who gets the kidneys?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1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The Health Resources and Services Administration (HRSA) with the Centers for Medicare and Medicaid Services (CMS), or Centers for Disease Control and Prevention (CDC).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While the outcome discussed (Q #3) and economic agent (HRSA in Q#4) are similar the action might not be the same.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 </a:t>
            </a:r>
            <a:r>
              <a:rPr lang="en-US" sz="2500" dirty="0">
                <a:solidFill>
                  <a:srgbClr val="0070C0"/>
                </a:solidFill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Work individually to explore how ethics affect two kidney allocation policies –donation only or an open market. </a:t>
            </a: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3"/>
            </a:pPr>
            <a:endParaRPr lang="en-US" sz="2500" dirty="0">
              <a:latin typeface="Calibri" panose="020F0502020204030204" pitchFamily="34" charset="0"/>
              <a:ea typeface="Inter Light" panose="02000503000000020004" pitchFamily="2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3"/>
            </a:pPr>
            <a:endParaRPr lang="en-US" sz="2500" dirty="0">
              <a:latin typeface="Calibri" panose="020F0502020204030204" pitchFamily="34" charset="0"/>
              <a:ea typeface="Inter Light" panose="02000503000000020004" pitchFamily="2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3"/>
            </a:pPr>
            <a:endParaRPr lang="en-US" sz="2500" dirty="0">
              <a:latin typeface="Calibri" panose="020F0502020204030204" pitchFamily="34" charset="0"/>
              <a:ea typeface="Inter Light" panose="02000503000000020004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48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Closure</a:t>
            </a:r>
            <a:endParaRPr lang="en-US" sz="40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1058284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Economics is the study of choices. How can ethical frameworks help make these choices?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Scarcity necessitates that we allocate resources. How does the type of resource we are distributing affect the ethical decisions we make?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What are the three main ethical frameworks and the main question that framework posed/answer?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500" dirty="0">
                <a:solidFill>
                  <a:srgbClr val="0070C0"/>
                </a:solidFill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Your homework is going to be evaluating other options beyond the donation or open market policy. You will expand the economic and ethical frameworks to alternative methods to allocate a kidney. 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sz="2500" dirty="0">
              <a:latin typeface="Calibri" panose="020F0502020204030204" pitchFamily="34" charset="0"/>
              <a:ea typeface="Inter Light" panose="02000503000000020004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70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469339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Who wants this?!</a:t>
            </a:r>
            <a:endParaRPr lang="en-US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1CCE4D-1A30-A137-197C-6F2823FF92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29421" t="-18655" r="1940" b="-18078"/>
          <a:stretch/>
        </p:blipFill>
        <p:spPr>
          <a:xfrm>
            <a:off x="7003351" y="1340197"/>
            <a:ext cx="5188649" cy="55279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858C9C-D181-B3E5-53D1-80F22F83AC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6908" y="1294545"/>
            <a:ext cx="7496124" cy="564257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12231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6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Is the item scarce?</a:t>
            </a: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6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How do we decide who gets it?</a:t>
            </a:r>
          </a:p>
          <a:p>
            <a:pPr marL="457200" indent="-4572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endParaRPr lang="en-US" sz="2600" dirty="0">
              <a:latin typeface="Calibri Light" panose="020F0502020204030204" pitchFamily="34" charset="0"/>
              <a:ea typeface="Inter Light" panose="02000503000000020004" pitchFamily="2" charset="0"/>
              <a:cs typeface="Calibri Light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42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Today</a:t>
            </a:r>
            <a:endParaRPr lang="en-US" sz="38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1CCE4D-1A30-A137-197C-6F2823FF92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651" r="31024" b="9986"/>
          <a:stretch/>
        </p:blipFill>
        <p:spPr>
          <a:xfrm>
            <a:off x="7003351" y="1340197"/>
            <a:ext cx="5188649" cy="55279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858C9C-D181-B3E5-53D1-80F22F83AC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6908" y="1294545"/>
            <a:ext cx="7496124" cy="564257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12231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In this economics lesson, students will analyze and debate the ethical considerations for dealing with a shortage of transplant organs.</a:t>
            </a:r>
          </a:p>
        </p:txBody>
      </p:sp>
    </p:spTree>
    <p:extLst>
      <p:ext uri="{BB962C8B-B14F-4D97-AF65-F5344CB8AC3E}">
        <p14:creationId xmlns:p14="http://schemas.microsoft.com/office/powerpoint/2010/main" val="307363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Transplant organs in the US</a:t>
            </a:r>
            <a:endParaRPr lang="en-US" sz="40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12231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There is a large and growing shortage of transplant organs in the United States.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1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Because of this shortage, many people die while waiting for a transplant, and others must use expensive medical procedures and equipment to stay alive.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Shortage</a:t>
            </a:r>
            <a:r>
              <a:rPr lang="en-US" sz="25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 occurs when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1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the quantity demanded is greater than the quantity supplied at the market price, meaning…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1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there are more people that want or need an organ than organs available.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2500" dirty="0">
              <a:latin typeface="Calibri Light" panose="020F0502020204030204" pitchFamily="34" charset="0"/>
              <a:ea typeface="Inter Light" panose="02000503000000020004" pitchFamily="2" charset="0"/>
              <a:cs typeface="Calibri Light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6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Activity 9.1 Kidney Candidates</a:t>
            </a:r>
            <a:endParaRPr lang="en-US" sz="40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339888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5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Your task: </a:t>
            </a:r>
            <a:r>
              <a:rPr lang="en-US" sz="25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You are the leader of a Transplant Team, as the leader you must decide who gets a kidney.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Using any of the criteria listed below OR criteria you came up with on your own, select one (1) patient for a kidney transplant.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Assume that all suffer equally, and the matter is urgent. They are all a match to the available kidney.</a:t>
            </a:r>
            <a:r>
              <a:rPr lang="en-US" sz="25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b="1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Those who do not receive a kidney will die within a year.</a:t>
            </a:r>
          </a:p>
        </p:txBody>
      </p:sp>
    </p:spTree>
    <p:extLst>
      <p:ext uri="{BB962C8B-B14F-4D97-AF65-F5344CB8AC3E}">
        <p14:creationId xmlns:p14="http://schemas.microsoft.com/office/powerpoint/2010/main" val="352259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Activity 9.1 Kidney Candidates</a:t>
            </a:r>
            <a:endParaRPr lang="en-US" sz="40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12231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List of possible criteria for consideration</a:t>
            </a:r>
            <a:r>
              <a:rPr lang="en-US" sz="25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: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Their need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Merit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Contribution to society (past or present)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Their ability to pay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Their age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 Light" panose="020F0502020204030204" pitchFamily="34" charset="0"/>
                <a:ea typeface="Inter Light" panose="02000503000000020004" pitchFamily="2" charset="0"/>
                <a:cs typeface="Calibri Light" panose="020F0502020204030204" pitchFamily="34" charset="0"/>
              </a:rPr>
              <a:t>Some other criteria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2500" dirty="0">
              <a:latin typeface="Calibri Light" panose="020F0502020204030204" pitchFamily="34" charset="0"/>
              <a:ea typeface="Inter Light" panose="02000503000000020004" pitchFamily="2" charset="0"/>
              <a:cs typeface="Calibri Light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69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907B-0DC9-E64D-B7CC-FD7066550EDE}"/>
              </a:ext>
            </a:extLst>
          </p:cNvPr>
          <p:cNvSpPr txBox="1">
            <a:spLocks/>
          </p:cNvSpPr>
          <p:nvPr/>
        </p:nvSpPr>
        <p:spPr>
          <a:xfrm>
            <a:off x="706223" y="555403"/>
            <a:ext cx="10582841" cy="1221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</a:rPr>
              <a:t>Discussion</a:t>
            </a:r>
            <a:endParaRPr lang="en-US" sz="4000" dirty="0">
              <a:solidFill>
                <a:srgbClr val="414A58"/>
              </a:solidFill>
              <a:latin typeface="Calibri Light" panose="020F0302020204030204" pitchFamily="34" charset="0"/>
              <a:ea typeface="Inter Light" panose="02000503000000020004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A261A-0029-224B-814E-E9E4A90E2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EE96CF-4053-2149-B5F9-FD566E7161C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8248E-9A13-7345-BF5A-CD0E38051879}"/>
              </a:ext>
            </a:extLst>
          </p:cNvPr>
          <p:cNvSpPr txBox="1">
            <a:spLocks/>
          </p:cNvSpPr>
          <p:nvPr/>
        </p:nvSpPr>
        <p:spPr>
          <a:xfrm>
            <a:off x="770959" y="1825625"/>
            <a:ext cx="712231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Was it hard to decide who got a kidney?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500" dirty="0">
                <a:latin typeface="Calibri" panose="020F0502020204030204" pitchFamily="34" charset="0"/>
                <a:ea typeface="Inter Light" panose="02000503000000020004" pitchFamily="2" charset="0"/>
                <a:cs typeface="Calibri" panose="020F0502020204030204" pitchFamily="34" charset="0"/>
              </a:rPr>
              <a:t>What strategies were used?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100" dirty="0">
                <a:latin typeface="Calibri Light" panose="020F0302020204030204" pitchFamily="34" charset="0"/>
                <a:ea typeface="Inter Light" panose="02000503000000020004" pitchFamily="2" charset="0"/>
                <a:cs typeface="Calibri Light" panose="020F0302020204030204" pitchFamily="34" charset="0"/>
              </a:rPr>
              <a:t>Did you use an alternative criteria? Why? Which one?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sz="2500" dirty="0">
              <a:latin typeface="Calibri" panose="020F0502020204030204" pitchFamily="34" charset="0"/>
              <a:ea typeface="Inter Light" panose="02000503000000020004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33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5E8AA4-F7D2-743F-026F-2554DE1CBE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1745" r="10740"/>
          <a:stretch/>
        </p:blipFill>
        <p:spPr>
          <a:xfrm>
            <a:off x="4579320" y="0"/>
            <a:ext cx="761268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1F6E2D-AB04-B9EB-3236-1AC86FDAEF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" r="29"/>
          <a:stretch/>
        </p:blipFill>
        <p:spPr>
          <a:xfrm>
            <a:off x="0" y="0"/>
            <a:ext cx="9290958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0555E-F5A8-A749-BA5F-C95D063E46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2800" y="2344693"/>
            <a:ext cx="10515600" cy="914400"/>
          </a:xfrm>
        </p:spPr>
        <p:txBody>
          <a:bodyPr/>
          <a:lstStyle/>
          <a:p>
            <a:r>
              <a:rPr lang="en-US" sz="66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  <a:cs typeface="Calibri" panose="020F0502020204030204" pitchFamily="34" charset="0"/>
              </a:rPr>
              <a:t>Who gets </a:t>
            </a:r>
            <a:br>
              <a:rPr lang="en-US" sz="66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  <a:cs typeface="Calibri" panose="020F0502020204030204" pitchFamily="34" charset="0"/>
              </a:rPr>
            </a:br>
            <a:r>
              <a:rPr lang="en-US" sz="6600" dirty="0">
                <a:solidFill>
                  <a:srgbClr val="414A58"/>
                </a:solidFill>
                <a:latin typeface="Calibri" panose="020F0502020204030204" pitchFamily="34" charset="0"/>
                <a:ea typeface="Inter" panose="02000503000000020004" pitchFamily="2" charset="0"/>
                <a:cs typeface="Calibri" panose="020F0502020204030204" pitchFamily="34" charset="0"/>
              </a:rPr>
              <a:t>the Kidney?</a:t>
            </a:r>
            <a:endParaRPr lang="en-US" sz="6600" dirty="0">
              <a:solidFill>
                <a:srgbClr val="414A5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697469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CEE colors">
      <a:dk1>
        <a:srgbClr val="000000"/>
      </a:dk1>
      <a:lt1>
        <a:srgbClr val="FFFFFF"/>
      </a:lt1>
      <a:dk2>
        <a:srgbClr val="2C3842"/>
      </a:dk2>
      <a:lt2>
        <a:srgbClr val="E7E6E6"/>
      </a:lt2>
      <a:accent1>
        <a:srgbClr val="7B8186"/>
      </a:accent1>
      <a:accent2>
        <a:srgbClr val="5AB890"/>
      </a:accent2>
      <a:accent3>
        <a:srgbClr val="A6CD6F"/>
      </a:accent3>
      <a:accent4>
        <a:srgbClr val="1C8F53"/>
      </a:accent4>
      <a:accent5>
        <a:srgbClr val="85C17A"/>
      </a:accent5>
      <a:accent6>
        <a:srgbClr val="2C3842"/>
      </a:accent6>
      <a:hlink>
        <a:srgbClr val="7B8186"/>
      </a:hlink>
      <a:folHlink>
        <a:srgbClr val="E1E2D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B04982AC0B484FA7A442A8FF52A606" ma:contentTypeVersion="10" ma:contentTypeDescription="Create a new document." ma:contentTypeScope="" ma:versionID="ede84e8f0e023983d3517b34e6548536">
  <xsd:schema xmlns:xsd="http://www.w3.org/2001/XMLSchema" xmlns:xs="http://www.w3.org/2001/XMLSchema" xmlns:p="http://schemas.microsoft.com/office/2006/metadata/properties" xmlns:ns2="742ad430-3572-48e8-b446-46b1d42ed47a" xmlns:ns3="74616181-94ba-4823-8a07-43739609fc94" targetNamespace="http://schemas.microsoft.com/office/2006/metadata/properties" ma:root="true" ma:fieldsID="c80f5bdfd4e5581fb777729c322493c2" ns2:_="" ns3:_="">
    <xsd:import namespace="742ad430-3572-48e8-b446-46b1d42ed47a"/>
    <xsd:import namespace="74616181-94ba-4823-8a07-43739609fc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Preview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ad430-3572-48e8-b446-46b1d42ed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05ee66a-9dd0-4897-bf8b-a3237da4ae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Preview" ma:index="17" nillable="true" ma:displayName="Preview" ma:format="Thumbnail" ma:internalName="Preview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16181-94ba-4823-8a07-43739609fc9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3fabd4a-b02c-4bc1-93a9-9c2382e9df6d}" ma:internalName="TaxCatchAll" ma:showField="CatchAllData" ma:web="74616181-94ba-4823-8a07-43739609fc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42ad430-3572-48e8-b446-46b1d42ed47a">
      <Terms xmlns="http://schemas.microsoft.com/office/infopath/2007/PartnerControls"/>
    </lcf76f155ced4ddcb4097134ff3c332f>
    <TaxCatchAll xmlns="74616181-94ba-4823-8a07-43739609fc94" xsi:nil="true"/>
    <Preview xmlns="742ad430-3572-48e8-b446-46b1d42ed47a" xsi:nil="true"/>
  </documentManagement>
</p:properties>
</file>

<file path=customXml/itemProps1.xml><?xml version="1.0" encoding="utf-8"?>
<ds:datastoreItem xmlns:ds="http://schemas.openxmlformats.org/officeDocument/2006/customXml" ds:itemID="{5711EF54-CA8B-47BA-91A0-3C52EC8195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848826-8C26-4312-A7A1-9ACA488E51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2ad430-3572-48e8-b446-46b1d42ed47a"/>
    <ds:schemaRef ds:uri="74616181-94ba-4823-8a07-43739609fc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51F743-C0A0-4E7E-B51E-35DF69ECFFB2}">
  <ds:schemaRefs>
    <ds:schemaRef ds:uri="http://schemas.microsoft.com/office/2006/metadata/properties"/>
    <ds:schemaRef ds:uri="http://schemas.microsoft.com/office/infopath/2007/PartnerControls"/>
    <ds:schemaRef ds:uri="742ad430-3572-48e8-b446-46b1d42ed47a"/>
    <ds:schemaRef ds:uri="74616181-94ba-4823-8a07-43739609fc9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5009</TotalTime>
  <Words>1331</Words>
  <Application>Microsoft Office PowerPoint</Application>
  <PresentationFormat>Widescreen</PresentationFormat>
  <Paragraphs>157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Inter Light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Ruth Cookson</cp:lastModifiedBy>
  <cp:revision>78</cp:revision>
  <dcterms:created xsi:type="dcterms:W3CDTF">2022-05-10T21:20:13Z</dcterms:created>
  <dcterms:modified xsi:type="dcterms:W3CDTF">2023-04-25T15:58:34Z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0x010100C0B04982AC0B484FA7A442A8FF52A606</vt:lpwstr>
  </property>
</Properties>
</file>