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6"/>
  </p:notesMasterIdLst>
  <p:sldIdLst>
    <p:sldId id="256" r:id="rId5"/>
    <p:sldId id="257" r:id="rId6"/>
    <p:sldId id="258" r:id="rId7"/>
    <p:sldId id="663" r:id="rId8"/>
    <p:sldId id="727" r:id="rId9"/>
    <p:sldId id="728" r:id="rId10"/>
    <p:sldId id="260" r:id="rId11"/>
    <p:sldId id="784" r:id="rId12"/>
    <p:sldId id="767" r:id="rId13"/>
    <p:sldId id="664" r:id="rId14"/>
    <p:sldId id="672" r:id="rId15"/>
    <p:sldId id="673" r:id="rId16"/>
    <p:sldId id="759" r:id="rId17"/>
    <p:sldId id="786" r:id="rId18"/>
    <p:sldId id="788" r:id="rId19"/>
    <p:sldId id="787" r:id="rId20"/>
    <p:sldId id="760" r:id="rId21"/>
    <p:sldId id="816" r:id="rId22"/>
    <p:sldId id="766" r:id="rId23"/>
    <p:sldId id="792" r:id="rId24"/>
    <p:sldId id="761" r:id="rId25"/>
    <p:sldId id="789" r:id="rId26"/>
    <p:sldId id="790" r:id="rId27"/>
    <p:sldId id="791" r:id="rId28"/>
    <p:sldId id="795" r:id="rId29"/>
    <p:sldId id="814" r:id="rId30"/>
    <p:sldId id="815" r:id="rId31"/>
    <p:sldId id="813" r:id="rId32"/>
    <p:sldId id="796" r:id="rId33"/>
    <p:sldId id="809" r:id="rId34"/>
    <p:sldId id="793" r:id="rId35"/>
    <p:sldId id="797" r:id="rId36"/>
    <p:sldId id="764" r:id="rId37"/>
    <p:sldId id="803" r:id="rId38"/>
    <p:sldId id="810" r:id="rId39"/>
    <p:sldId id="800" r:id="rId40"/>
    <p:sldId id="801" r:id="rId41"/>
    <p:sldId id="802" r:id="rId42"/>
    <p:sldId id="804" r:id="rId43"/>
    <p:sldId id="806" r:id="rId44"/>
    <p:sldId id="811" r:id="rId45"/>
    <p:sldId id="812" r:id="rId46"/>
    <p:sldId id="785" r:id="rId47"/>
    <p:sldId id="753" r:id="rId48"/>
    <p:sldId id="268" r:id="rId49"/>
    <p:sldId id="269" r:id="rId50"/>
    <p:sldId id="270" r:id="rId51"/>
    <p:sldId id="271" r:id="rId52"/>
    <p:sldId id="272" r:id="rId53"/>
    <p:sldId id="273" r:id="rId54"/>
    <p:sldId id="274" r:id="rId5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A52"/>
    <a:srgbClr val="FF0000"/>
    <a:srgbClr val="33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8"/>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stoverlf@jmu.edu" TargetMode="External"/><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hyperlink" Target="mailto:shiffllh@jmu.edu" TargetMode="Externa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uF9wqecpwKA" TargetMode="External"/><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hyperlink" Target="https://www.aquariumofpacific.org/downloads/ed_01SSIceCream.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storage.googleapis.com/classroom-portal-production/uploads/2021/11/95f7c924-28238_jdbarberbattle_discussionguide_21.pdf" TargetMode="Externa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hyperlink" Target="https://www.econedlink.org/resources/how-expensive-are-payday-loans/?view=teacher" TargetMode="Externa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yZvgsh0TLhA" TargetMode="External"/><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varshabajaj.com/wp-content/uploads/2022/07/Thirst_Teachers_Guide.pdf" TargetMode="Externa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oFriQcIUheA" TargetMode="External"/><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d28hgpri8am2if.cloudfront.net/tagged_assets/8573598/9781534431393_as_room%20for%20everyone%20activities.pd" TargetMode="External"/><Relationship Id="rId2" Type="http://schemas.openxmlformats.org/officeDocument/2006/relationships/image" Target="../media/image84.png"/><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stoverlf@jmu.edu" TargetMode="Externa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mailto:shiffllh@jmu.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2239169" y="5403844"/>
            <a:ext cx="5720080"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lang="en-US" sz="2000" dirty="0">
                <a:solidFill>
                  <a:schemeClr val="tx1"/>
                </a:solidFill>
                <a:latin typeface="+mn-lt"/>
              </a:rPr>
              <a:t>Lauren H Shifflett   </a:t>
            </a:r>
            <a:r>
              <a:rPr lang="en-US" sz="2000" dirty="0">
                <a:latin typeface="+mn-lt"/>
                <a:hlinkClick r:id="rId2"/>
              </a:rPr>
              <a:t>shiffllh@jmu.edu</a:t>
            </a:r>
            <a:r>
              <a:rPr lang="en-US" sz="2000" dirty="0">
                <a:latin typeface="+mn-lt"/>
              </a:rPr>
              <a:t> </a:t>
            </a:r>
            <a:br>
              <a:rPr sz="2000" dirty="0">
                <a:latin typeface="+mn-lt"/>
              </a:rPr>
            </a:br>
            <a:r>
              <a:rPr lang="en-US" sz="2000" dirty="0">
                <a:solidFill>
                  <a:schemeClr val="tx1"/>
                </a:solidFill>
                <a:latin typeface="+mn-lt"/>
              </a:rPr>
              <a:t>Lynne  F Stover   </a:t>
            </a:r>
            <a:r>
              <a:rPr lang="en-US" sz="2000" dirty="0">
                <a:latin typeface="+mn-lt"/>
                <a:hlinkClick r:id="rId3"/>
              </a:rPr>
              <a:t>stoverlf@jmu.edu</a:t>
            </a:r>
            <a:r>
              <a:rPr lang="en-US" sz="2000" dirty="0">
                <a:latin typeface="+mn-lt"/>
              </a:rPr>
              <a:t> </a:t>
            </a:r>
            <a:br>
              <a:rPr sz="2000" dirty="0">
                <a:latin typeface="+mn-lt"/>
              </a:rPr>
            </a:br>
            <a:br>
              <a:rPr sz="2000" dirty="0">
                <a:latin typeface="+mn-lt"/>
              </a:rPr>
            </a:br>
            <a:r>
              <a:rPr lang="en-US" sz="2800" b="1" dirty="0">
                <a:solidFill>
                  <a:schemeClr val="tx1"/>
                </a:solidFill>
                <a:latin typeface="+mn-lt"/>
              </a:rPr>
              <a:t>May 11 , 2023 </a:t>
            </a:r>
            <a:endParaRPr sz="2800" b="1" dirty="0">
              <a:solidFill>
                <a:schemeClr val="tx1"/>
              </a:solidFill>
              <a:latin typeface="+mn-lt"/>
            </a:endParaRPr>
          </a:p>
        </p:txBody>
      </p:sp>
      <p:sp>
        <p:nvSpPr>
          <p:cNvPr id="2" name="TextBox 1">
            <a:extLst>
              <a:ext uri="{FF2B5EF4-FFF2-40B4-BE49-F238E27FC236}">
                <a16:creationId xmlns:a16="http://schemas.microsoft.com/office/drawing/2014/main" id="{1C8B84A8-1F45-D6E3-A37E-B5B150414FFF}"/>
              </a:ext>
            </a:extLst>
          </p:cNvPr>
          <p:cNvSpPr txBox="1"/>
          <p:nvPr/>
        </p:nvSpPr>
        <p:spPr>
          <a:xfrm>
            <a:off x="1459555" y="-493282"/>
            <a:ext cx="7985760" cy="4079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lgn="ctr">
              <a:lnSpc>
                <a:spcPct val="107000"/>
              </a:lnSpc>
              <a:spcBef>
                <a:spcPts val="0"/>
              </a:spcBef>
              <a:spcAft>
                <a:spcPts val="0"/>
              </a:spcAft>
            </a:pPr>
            <a:endParaRPr lang="en-US" sz="2800" dirty="0">
              <a:effectLst/>
              <a:latin typeface="Berlin Sans FB" panose="020E0602020502020306"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2800" dirty="0">
              <a:latin typeface="Berlin Sans FB" panose="020E0602020502020306"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dirty="0">
                <a:effectLst/>
                <a:latin typeface="Berlin Sans FB" panose="020E0602020502020306" pitchFamily="34" charset="0"/>
                <a:ea typeface="Calibri" panose="020F0502020204030204" pitchFamily="34" charset="0"/>
                <a:cs typeface="Times New Roman" panose="02020603050405020304" pitchFamily="18" charset="0"/>
              </a:rPr>
              <a:t>Using Children’s Literature to Teach Economics Series</a:t>
            </a:r>
          </a:p>
          <a:p>
            <a:pPr marL="0" marR="0" algn="ctr">
              <a:lnSpc>
                <a:spcPct val="107000"/>
              </a:lnSpc>
              <a:spcBef>
                <a:spcPts val="0"/>
              </a:spcBef>
              <a:spcAft>
                <a:spcPts val="0"/>
              </a:spcAft>
            </a:pPr>
            <a:r>
              <a:rPr lang="en-US" sz="3600" dirty="0">
                <a:effectLst/>
                <a:latin typeface="Berlin Sans FB" panose="020E0602020502020306" pitchFamily="34" charset="0"/>
                <a:ea typeface="Calibri" panose="020F0502020204030204" pitchFamily="34" charset="0"/>
                <a:cs typeface="Times New Roman" panose="02020603050405020304" pitchFamily="18" charset="0"/>
              </a:rPr>
              <a:t>Session II</a:t>
            </a:r>
          </a:p>
          <a:p>
            <a:pPr marL="0" marR="0" algn="ctr">
              <a:lnSpc>
                <a:spcPct val="107000"/>
              </a:lnSpc>
              <a:spcBef>
                <a:spcPts val="0"/>
              </a:spcBef>
              <a:spcAft>
                <a:spcPts val="0"/>
              </a:spcAft>
            </a:pPr>
            <a:endParaRPr lang="en-US" sz="3200" dirty="0">
              <a:latin typeface="Berlin Sans FB" panose="020E0602020502020306"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dirty="0">
                <a:solidFill>
                  <a:srgbClr val="26AA52"/>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Times New Roman" panose="02020603050405020304" pitchFamily="18" charset="0"/>
              </a:rPr>
              <a:t>What’s New: Biographies, Chapter Book Series </a:t>
            </a:r>
          </a:p>
          <a:p>
            <a:pPr marL="0" marR="0" algn="ctr">
              <a:lnSpc>
                <a:spcPct val="107000"/>
              </a:lnSpc>
              <a:spcBef>
                <a:spcPts val="0"/>
              </a:spcBef>
              <a:spcAft>
                <a:spcPts val="0"/>
              </a:spcAft>
            </a:pPr>
            <a:r>
              <a:rPr lang="en-US" sz="3200" dirty="0">
                <a:solidFill>
                  <a:srgbClr val="26AA52"/>
                </a:solidFill>
                <a:effectLst>
                  <a:outerShdw blurRad="38100" dist="38100" dir="2700000" algn="tl">
                    <a:srgbClr val="000000">
                      <a:alpha val="43137"/>
                    </a:srgbClr>
                  </a:outerShdw>
                </a:effectLst>
                <a:latin typeface="Berlin Sans FB" panose="020E0602020502020306" pitchFamily="34" charset="0"/>
                <a:ea typeface="Calibri" panose="020F0502020204030204" pitchFamily="34" charset="0"/>
                <a:cs typeface="Times New Roman" panose="02020603050405020304" pitchFamily="18" charset="0"/>
              </a:rPr>
              <a:t>&amp; Tales from Around the World</a:t>
            </a:r>
          </a:p>
          <a:p>
            <a:pPr marL="0" marR="0" indent="0" algn="ctr"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2" descr="Wednesday Wilson Gets Down to Business">
            <a:extLst>
              <a:ext uri="{FF2B5EF4-FFF2-40B4-BE49-F238E27FC236}">
                <a16:creationId xmlns:a16="http://schemas.microsoft.com/office/drawing/2014/main" id="{AC790BBC-2FE0-472E-AD2B-8B4855748E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8550" y="287049"/>
            <a:ext cx="922485" cy="125961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Thirst">
            <a:extLst>
              <a:ext uri="{FF2B5EF4-FFF2-40B4-BE49-F238E27FC236}">
                <a16:creationId xmlns:a16="http://schemas.microsoft.com/office/drawing/2014/main" id="{526A9CDF-EAC9-4CAE-87E0-4226DE67F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264" y="3826893"/>
            <a:ext cx="1236027" cy="18677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J. D. and the Great Barber Battle">
            <a:extLst>
              <a:ext uri="{FF2B5EF4-FFF2-40B4-BE49-F238E27FC236}">
                <a16:creationId xmlns:a16="http://schemas.microsoft.com/office/drawing/2014/main" id="{3AC34B9E-A36C-40FF-8EBD-AF70464AF8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24963" y="1258951"/>
            <a:ext cx="804428" cy="1215581"/>
          </a:xfrm>
          <a:prstGeom prst="rect">
            <a:avLst/>
          </a:prstGeom>
          <a:noFill/>
          <a:ln w="38100">
            <a:solidFill>
              <a:srgbClr val="004080"/>
            </a:solidFill>
          </a:ln>
          <a:extLst>
            <a:ext uri="{909E8E84-426E-40DD-AFC4-6F175D3DCCD1}">
              <a14:hiddenFill xmlns:a14="http://schemas.microsoft.com/office/drawing/2010/main">
                <a:solidFill>
                  <a:srgbClr val="FFFFFF"/>
                </a:solidFill>
              </a14:hiddenFill>
            </a:ext>
          </a:extLst>
        </p:spPr>
      </p:pic>
      <p:pic>
        <p:nvPicPr>
          <p:cNvPr id="10" name="Picture 2" descr="The Secret Garden of George Washington Carver">
            <a:extLst>
              <a:ext uri="{FF2B5EF4-FFF2-40B4-BE49-F238E27FC236}">
                <a16:creationId xmlns:a16="http://schemas.microsoft.com/office/drawing/2014/main" id="{D6A7E533-E688-48FA-8761-33152C4CF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0123" y="4576194"/>
            <a:ext cx="1502820" cy="19476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Ice Cream Man: How Augustus Jackson Made a Sweet Treat Better">
            <a:extLst>
              <a:ext uri="{FF2B5EF4-FFF2-40B4-BE49-F238E27FC236}">
                <a16:creationId xmlns:a16="http://schemas.microsoft.com/office/drawing/2014/main" id="{F5DCC3D8-FCDF-4855-8E66-418C11004FF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225" y="3282429"/>
            <a:ext cx="1634661" cy="1634661"/>
          </a:xfrm>
          <a:prstGeom prst="rect">
            <a:avLst/>
          </a:prstGeom>
          <a:noFill/>
          <a:ln w="12700">
            <a:solidFill>
              <a:schemeClr val="tx1"/>
            </a:solidFill>
          </a:ln>
        </p:spPr>
      </p:pic>
      <p:pic>
        <p:nvPicPr>
          <p:cNvPr id="12" name="Picture 4" descr="Front Desk">
            <a:extLst>
              <a:ext uri="{FF2B5EF4-FFF2-40B4-BE49-F238E27FC236}">
                <a16:creationId xmlns:a16="http://schemas.microsoft.com/office/drawing/2014/main" id="{64940E7C-399C-4F55-977C-F3D50A3F0F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24963" y="3213378"/>
            <a:ext cx="1112817" cy="1623854"/>
          </a:xfrm>
          <a:prstGeom prst="rect">
            <a:avLst/>
          </a:prstGeom>
          <a:noFill/>
          <a:ln w="28575">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13" name="Picture 2" descr="The Bridge Battle">
            <a:extLst>
              <a:ext uri="{FF2B5EF4-FFF2-40B4-BE49-F238E27FC236}">
                <a16:creationId xmlns:a16="http://schemas.microsoft.com/office/drawing/2014/main" id="{2E3F435E-E649-4863-9BC7-3ABC97CCA5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1244" y="2052412"/>
            <a:ext cx="1112817" cy="158308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Nya's Long Walk: A Step at a Time">
            <a:extLst>
              <a:ext uri="{FF2B5EF4-FFF2-40B4-BE49-F238E27FC236}">
                <a16:creationId xmlns:a16="http://schemas.microsoft.com/office/drawing/2014/main" id="{BEAB7D25-BDE1-4818-943C-775A38448E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60686" y="4546477"/>
            <a:ext cx="1652418" cy="135498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Room for Everyone">
            <a:extLst>
              <a:ext uri="{FF2B5EF4-FFF2-40B4-BE49-F238E27FC236}">
                <a16:creationId xmlns:a16="http://schemas.microsoft.com/office/drawing/2014/main" id="{BE50F6B2-D1A5-4DDF-B09B-98B044C593A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66127" y="5444585"/>
            <a:ext cx="1359346" cy="124040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F42F9A6C-BE29-EF4D-8FA7-976DE313A5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5621" y="1882123"/>
            <a:ext cx="3452336" cy="348017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172EB3-F906-6CF9-6CA0-DFAA71D1B4DB}"/>
              </a:ext>
            </a:extLst>
          </p:cNvPr>
          <p:cNvSpPr txBox="1"/>
          <p:nvPr/>
        </p:nvSpPr>
        <p:spPr>
          <a:xfrm>
            <a:off x="783771" y="201097"/>
            <a:ext cx="882676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b="1" i="1" dirty="0">
                <a:latin typeface="+mn-lt"/>
              </a:rPr>
              <a:t>R-E-S-P-E-C-T: Aretha Franklin, the Queen of Soul</a:t>
            </a:r>
            <a:br>
              <a:rPr lang="en-US" sz="3200" b="1" i="1" dirty="0">
                <a:solidFill>
                  <a:srgbClr val="333333"/>
                </a:solidFill>
                <a:latin typeface="+mn-lt"/>
              </a:rPr>
            </a:br>
            <a:r>
              <a:rPr lang="en-US" sz="3200" b="1" i="1" dirty="0">
                <a:solidFill>
                  <a:srgbClr val="7A9900"/>
                </a:solidFill>
                <a:latin typeface="+mn-lt"/>
              </a:rPr>
              <a:t>by Carole Boston Weatherford</a:t>
            </a:r>
            <a:endParaRPr lang="en-US" sz="3200" dirty="0"/>
          </a:p>
        </p:txBody>
      </p:sp>
      <p:sp>
        <p:nvSpPr>
          <p:cNvPr id="6" name="TextBox 5">
            <a:extLst>
              <a:ext uri="{FF2B5EF4-FFF2-40B4-BE49-F238E27FC236}">
                <a16:creationId xmlns:a16="http://schemas.microsoft.com/office/drawing/2014/main" id="{80F55915-CB0F-5244-6B15-969DCE7DB184}"/>
              </a:ext>
            </a:extLst>
          </p:cNvPr>
          <p:cNvSpPr txBox="1"/>
          <p:nvPr/>
        </p:nvSpPr>
        <p:spPr>
          <a:xfrm>
            <a:off x="4215105" y="6067507"/>
            <a:ext cx="609755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3"/>
              </a:rPr>
              <a:t>https://www.youtube.com/watch?v=uF9wqecpwKA</a:t>
            </a:r>
            <a:endParaRPr lang="en-US" dirty="0"/>
          </a:p>
          <a:p>
            <a:pPr algn="ctr"/>
            <a:r>
              <a:rPr lang="en-US" dirty="0"/>
              <a:t>4 minutes </a:t>
            </a:r>
          </a:p>
        </p:txBody>
      </p:sp>
      <p:sp>
        <p:nvSpPr>
          <p:cNvPr id="10" name="TextBox 9">
            <a:extLst>
              <a:ext uri="{FF2B5EF4-FFF2-40B4-BE49-F238E27FC236}">
                <a16:creationId xmlns:a16="http://schemas.microsoft.com/office/drawing/2014/main" id="{29340418-F78E-AAA2-9C0C-2C7559DCDA2C}"/>
              </a:ext>
            </a:extLst>
          </p:cNvPr>
          <p:cNvSpPr txBox="1"/>
          <p:nvPr/>
        </p:nvSpPr>
        <p:spPr>
          <a:xfrm>
            <a:off x="5322172" y="3935613"/>
            <a:ext cx="3100095" cy="1711366"/>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b="1" dirty="0">
                <a:solidFill>
                  <a:srgbClr val="333333"/>
                </a:solidFill>
              </a:rPr>
              <a:t>Publisher:</a:t>
            </a:r>
            <a:r>
              <a:rPr lang="en-US" dirty="0">
                <a:solidFill>
                  <a:srgbClr val="333333"/>
                </a:solidFill>
              </a:rPr>
              <a:t> Simon &amp; Schuster</a:t>
            </a:r>
          </a:p>
          <a:p>
            <a:pPr algn="l">
              <a:lnSpc>
                <a:spcPct val="150000"/>
              </a:lnSpc>
            </a:pPr>
            <a:r>
              <a:rPr lang="en-US" b="1" dirty="0">
                <a:solidFill>
                  <a:srgbClr val="333333"/>
                </a:solidFill>
              </a:rPr>
              <a:t>Copyright Date:</a:t>
            </a:r>
            <a:r>
              <a:rPr lang="en-US" dirty="0">
                <a:solidFill>
                  <a:srgbClr val="333333"/>
                </a:solidFill>
              </a:rPr>
              <a:t> 2020</a:t>
            </a:r>
          </a:p>
          <a:p>
            <a:pPr algn="l">
              <a:lnSpc>
                <a:spcPct val="150000"/>
              </a:lnSpc>
            </a:pPr>
            <a:r>
              <a:rPr lang="en-US" b="1" dirty="0">
                <a:solidFill>
                  <a:srgbClr val="333333"/>
                </a:solidFill>
              </a:rPr>
              <a:t>Reading Level:</a:t>
            </a:r>
            <a:r>
              <a:rPr lang="en-US" dirty="0">
                <a:solidFill>
                  <a:srgbClr val="333333"/>
                </a:solidFill>
              </a:rPr>
              <a:t> 2.0</a:t>
            </a:r>
          </a:p>
          <a:p>
            <a:pPr algn="l">
              <a:lnSpc>
                <a:spcPct val="150000"/>
              </a:lnSpc>
            </a:pPr>
            <a:r>
              <a:rPr lang="en-US" b="1" dirty="0">
                <a:solidFill>
                  <a:srgbClr val="333333"/>
                </a:solidFill>
              </a:rPr>
              <a:t>Interest Level:</a:t>
            </a:r>
            <a:r>
              <a:rPr lang="en-US" dirty="0">
                <a:solidFill>
                  <a:srgbClr val="333333"/>
                </a:solidFill>
              </a:rPr>
              <a:t> K-3</a:t>
            </a:r>
          </a:p>
        </p:txBody>
      </p:sp>
      <p:pic>
        <p:nvPicPr>
          <p:cNvPr id="11" name="Picture 10">
            <a:extLst>
              <a:ext uri="{FF2B5EF4-FFF2-40B4-BE49-F238E27FC236}">
                <a16:creationId xmlns:a16="http://schemas.microsoft.com/office/drawing/2014/main" id="{0DAB3B6E-E53C-1EB4-009B-74F076374934}"/>
              </a:ext>
            </a:extLst>
          </p:cNvPr>
          <p:cNvPicPr>
            <a:picLocks noChangeAspect="1"/>
          </p:cNvPicPr>
          <p:nvPr/>
        </p:nvPicPr>
        <p:blipFill>
          <a:blip r:embed="rId4"/>
          <a:stretch>
            <a:fillRect/>
          </a:stretch>
        </p:blipFill>
        <p:spPr>
          <a:xfrm>
            <a:off x="7830344" y="1464012"/>
            <a:ext cx="2431813" cy="2285904"/>
          </a:xfrm>
          <a:prstGeom prst="rect">
            <a:avLst/>
          </a:prstGeom>
          <a:ln w="19050">
            <a:solidFill>
              <a:schemeClr val="tx1">
                <a:lumMod val="85000"/>
                <a:lumOff val="15000"/>
              </a:schemeClr>
            </a:solidFill>
          </a:ln>
        </p:spPr>
      </p:pic>
    </p:spTree>
    <p:extLst>
      <p:ext uri="{BB962C8B-B14F-4D97-AF65-F5344CB8AC3E}">
        <p14:creationId xmlns:p14="http://schemas.microsoft.com/office/powerpoint/2010/main" val="36682464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412833-03C7-1F99-29CC-78677637AA5D}"/>
              </a:ext>
            </a:extLst>
          </p:cNvPr>
          <p:cNvSpPr txBox="1"/>
          <p:nvPr/>
        </p:nvSpPr>
        <p:spPr>
          <a:xfrm>
            <a:off x="1118896" y="1685550"/>
            <a:ext cx="5165271" cy="258532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Aretha Franklin’s musical talent was clear from her earliest days when singing in her father’s Detroit church.</a:t>
            </a:r>
          </a:p>
          <a:p>
            <a:endParaRPr lang="en-US" sz="1800" dirty="0"/>
          </a:p>
          <a:p>
            <a:r>
              <a:rPr lang="en-US" sz="1800" dirty="0"/>
              <a:t>Later, her hit songs earned her the title “the Queen of Soul,” multiple Grammy Awards, and a place in the Rock &amp; Roll Hall of Fame. But Aretha didn’t just raise her voice in song; she also spoke out against injustice and fought for civil rights.</a:t>
            </a:r>
          </a:p>
        </p:txBody>
      </p:sp>
      <p:pic>
        <p:nvPicPr>
          <p:cNvPr id="4" name="Picture 3">
            <a:extLst>
              <a:ext uri="{FF2B5EF4-FFF2-40B4-BE49-F238E27FC236}">
                <a16:creationId xmlns:a16="http://schemas.microsoft.com/office/drawing/2014/main" id="{FE338426-2840-5586-1055-A0A540A20258}"/>
              </a:ext>
            </a:extLst>
          </p:cNvPr>
          <p:cNvPicPr>
            <a:picLocks noChangeAspect="1"/>
          </p:cNvPicPr>
          <p:nvPr/>
        </p:nvPicPr>
        <p:blipFill>
          <a:blip r:embed="rId2"/>
          <a:stretch>
            <a:fillRect/>
          </a:stretch>
        </p:blipFill>
        <p:spPr>
          <a:xfrm>
            <a:off x="7607671" y="2108703"/>
            <a:ext cx="3935738" cy="3448284"/>
          </a:xfrm>
          <a:prstGeom prst="rect">
            <a:avLst/>
          </a:prstGeom>
        </p:spPr>
      </p:pic>
      <p:sp>
        <p:nvSpPr>
          <p:cNvPr id="6" name="TextBox 5">
            <a:extLst>
              <a:ext uri="{FF2B5EF4-FFF2-40B4-BE49-F238E27FC236}">
                <a16:creationId xmlns:a16="http://schemas.microsoft.com/office/drawing/2014/main" id="{740713EC-33E0-98E8-EC8E-FBCD1B9B499B}"/>
              </a:ext>
            </a:extLst>
          </p:cNvPr>
          <p:cNvSpPr txBox="1"/>
          <p:nvPr/>
        </p:nvSpPr>
        <p:spPr>
          <a:xfrm>
            <a:off x="3477986" y="538457"/>
            <a:ext cx="609755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b="1" dirty="0">
                <a:latin typeface="+mn-lt"/>
              </a:rPr>
              <a:t>Aretha Franklin</a:t>
            </a:r>
            <a:endParaRPr lang="en-US" sz="4000" dirty="0"/>
          </a:p>
        </p:txBody>
      </p:sp>
      <p:sp>
        <p:nvSpPr>
          <p:cNvPr id="8" name="TextBox 7">
            <a:extLst>
              <a:ext uri="{FF2B5EF4-FFF2-40B4-BE49-F238E27FC236}">
                <a16:creationId xmlns:a16="http://schemas.microsoft.com/office/drawing/2014/main" id="{BEA191D4-581C-362B-2D25-8A1BE1A013FA}"/>
              </a:ext>
            </a:extLst>
          </p:cNvPr>
          <p:cNvSpPr txBox="1"/>
          <p:nvPr/>
        </p:nvSpPr>
        <p:spPr>
          <a:xfrm>
            <a:off x="6526763" y="5875663"/>
            <a:ext cx="609755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March 25, 1942- August 16,2018</a:t>
            </a:r>
          </a:p>
        </p:txBody>
      </p:sp>
      <p:pic>
        <p:nvPicPr>
          <p:cNvPr id="10" name="Picture 9">
            <a:extLst>
              <a:ext uri="{FF2B5EF4-FFF2-40B4-BE49-F238E27FC236}">
                <a16:creationId xmlns:a16="http://schemas.microsoft.com/office/drawing/2014/main" id="{DB5FF878-8568-747C-300D-AE02E36902B0}"/>
              </a:ext>
            </a:extLst>
          </p:cNvPr>
          <p:cNvPicPr>
            <a:picLocks noChangeAspect="1"/>
          </p:cNvPicPr>
          <p:nvPr/>
        </p:nvPicPr>
        <p:blipFill>
          <a:blip r:embed="rId3"/>
          <a:stretch>
            <a:fillRect/>
          </a:stretch>
        </p:blipFill>
        <p:spPr>
          <a:xfrm>
            <a:off x="2110224" y="4780213"/>
            <a:ext cx="3182614" cy="1553547"/>
          </a:xfrm>
          <a:prstGeom prst="rect">
            <a:avLst/>
          </a:prstGeom>
        </p:spPr>
      </p:pic>
    </p:spTree>
    <p:extLst>
      <p:ext uri="{BB962C8B-B14F-4D97-AF65-F5344CB8AC3E}">
        <p14:creationId xmlns:p14="http://schemas.microsoft.com/office/powerpoint/2010/main" val="10441411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6F207-44B1-A654-17B7-CD366711746A}"/>
              </a:ext>
            </a:extLst>
          </p:cNvPr>
          <p:cNvPicPr>
            <a:picLocks noChangeAspect="1"/>
          </p:cNvPicPr>
          <p:nvPr/>
        </p:nvPicPr>
        <p:blipFill>
          <a:blip r:embed="rId2"/>
          <a:stretch>
            <a:fillRect/>
          </a:stretch>
        </p:blipFill>
        <p:spPr>
          <a:xfrm>
            <a:off x="1102178" y="926328"/>
            <a:ext cx="4922105" cy="5471874"/>
          </a:xfrm>
          <a:prstGeom prst="rect">
            <a:avLst/>
          </a:prstGeom>
          <a:ln w="28575">
            <a:solidFill>
              <a:schemeClr val="tx1"/>
            </a:solidFill>
          </a:ln>
        </p:spPr>
      </p:pic>
      <p:pic>
        <p:nvPicPr>
          <p:cNvPr id="3" name="Picture 2">
            <a:extLst>
              <a:ext uri="{FF2B5EF4-FFF2-40B4-BE49-F238E27FC236}">
                <a16:creationId xmlns:a16="http://schemas.microsoft.com/office/drawing/2014/main" id="{829CFF48-3FA0-78BA-A139-BD9CEEBB71A0}"/>
              </a:ext>
            </a:extLst>
          </p:cNvPr>
          <p:cNvPicPr>
            <a:picLocks noChangeAspect="1"/>
          </p:cNvPicPr>
          <p:nvPr/>
        </p:nvPicPr>
        <p:blipFill>
          <a:blip r:embed="rId3"/>
          <a:stretch>
            <a:fillRect/>
          </a:stretch>
        </p:blipFill>
        <p:spPr>
          <a:xfrm>
            <a:off x="6912814" y="2317072"/>
            <a:ext cx="4456926" cy="3238849"/>
          </a:xfrm>
          <a:prstGeom prst="rect">
            <a:avLst/>
          </a:prstGeom>
          <a:ln w="19050">
            <a:solidFill>
              <a:schemeClr val="tx1"/>
            </a:solidFill>
          </a:ln>
        </p:spPr>
      </p:pic>
    </p:spTree>
    <p:extLst>
      <p:ext uri="{BB962C8B-B14F-4D97-AF65-F5344CB8AC3E}">
        <p14:creationId xmlns:p14="http://schemas.microsoft.com/office/powerpoint/2010/main" val="15199972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9DEECC-A931-B379-B426-DC8BAF9428E3}"/>
              </a:ext>
            </a:extLst>
          </p:cNvPr>
          <p:cNvSpPr txBox="1">
            <a:spLocks/>
          </p:cNvSpPr>
          <p:nvPr/>
        </p:nvSpPr>
        <p:spPr>
          <a:xfrm>
            <a:off x="3080552" y="242405"/>
            <a:ext cx="6408494" cy="796029"/>
          </a:xfrm>
          <a:prstGeom prst="rect">
            <a:avLst/>
          </a:prstGeom>
          <a:solidFill>
            <a:srgbClr val="008000"/>
          </a:solidFill>
        </p:spPr>
        <p:txBody>
          <a:bodyP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hangingPunct="1"/>
            <a:r>
              <a:rPr lang="en-US" sz="2000" dirty="0">
                <a:solidFill>
                  <a:schemeClr val="bg1"/>
                </a:solidFill>
                <a:latin typeface="Bell MT" panose="02020503060305020303" pitchFamily="18" charset="0"/>
              </a:rPr>
              <a:t>The Secret Garden of </a:t>
            </a:r>
            <a:br>
              <a:rPr lang="en-US" sz="2000" dirty="0">
                <a:solidFill>
                  <a:schemeClr val="bg1"/>
                </a:solidFill>
                <a:latin typeface="Bell MT" panose="02020503060305020303" pitchFamily="18" charset="0"/>
              </a:rPr>
            </a:br>
            <a:r>
              <a:rPr lang="en-US" sz="2000" dirty="0">
                <a:solidFill>
                  <a:schemeClr val="bg1"/>
                </a:solidFill>
                <a:latin typeface="Bell MT" panose="02020503060305020303" pitchFamily="18" charset="0"/>
              </a:rPr>
              <a:t>~George Washington Carver~</a:t>
            </a:r>
          </a:p>
        </p:txBody>
      </p:sp>
      <p:sp>
        <p:nvSpPr>
          <p:cNvPr id="5" name="Content Placeholder 2">
            <a:extLst>
              <a:ext uri="{FF2B5EF4-FFF2-40B4-BE49-F238E27FC236}">
                <a16:creationId xmlns:a16="http://schemas.microsoft.com/office/drawing/2014/main" id="{FCB0BE4D-7F68-D394-4E8F-F5FDF72E0AF8}"/>
              </a:ext>
            </a:extLst>
          </p:cNvPr>
          <p:cNvSpPr txBox="1">
            <a:spLocks/>
          </p:cNvSpPr>
          <p:nvPr/>
        </p:nvSpPr>
        <p:spPr>
          <a:xfrm>
            <a:off x="6788353" y="4266655"/>
            <a:ext cx="4041046" cy="1605012"/>
          </a:xfrm>
          <a:prstGeom prst="rect">
            <a:avLst/>
          </a:prstGeom>
          <a:ln w="38100">
            <a:solidFill>
              <a:srgbClr val="92D050"/>
            </a:solidFill>
          </a:ln>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hangingPunct="1"/>
            <a:r>
              <a:rPr lang="en-US" sz="2000" b="1" dirty="0">
                <a:solidFill>
                  <a:srgbClr val="333333"/>
                </a:solidFill>
                <a:latin typeface="Lato"/>
              </a:rPr>
              <a:t>Publisher:</a:t>
            </a:r>
            <a:r>
              <a:rPr lang="en-US" sz="2000" dirty="0">
                <a:solidFill>
                  <a:srgbClr val="333333"/>
                </a:solidFill>
                <a:latin typeface="Lato"/>
              </a:rPr>
              <a:t> HarperCollins</a:t>
            </a:r>
          </a:p>
          <a:p>
            <a:pPr hangingPunct="1"/>
            <a:r>
              <a:rPr lang="en-US" sz="2000" b="1" dirty="0">
                <a:solidFill>
                  <a:srgbClr val="333333"/>
                </a:solidFill>
                <a:latin typeface="Lato"/>
              </a:rPr>
              <a:t>Copyright Date:</a:t>
            </a:r>
            <a:r>
              <a:rPr lang="en-US" sz="2000" dirty="0">
                <a:solidFill>
                  <a:srgbClr val="333333"/>
                </a:solidFill>
                <a:latin typeface="Lato"/>
              </a:rPr>
              <a:t> 2020</a:t>
            </a:r>
          </a:p>
          <a:p>
            <a:pPr hangingPunct="1"/>
            <a:r>
              <a:rPr lang="en-US" sz="2000" b="1" dirty="0">
                <a:solidFill>
                  <a:srgbClr val="333333"/>
                </a:solidFill>
                <a:latin typeface="Lato"/>
              </a:rPr>
              <a:t>Reading Level:</a:t>
            </a:r>
            <a:r>
              <a:rPr lang="en-US" sz="2000" dirty="0">
                <a:solidFill>
                  <a:srgbClr val="333333"/>
                </a:solidFill>
                <a:latin typeface="Lato"/>
              </a:rPr>
              <a:t> 4.5</a:t>
            </a:r>
          </a:p>
          <a:p>
            <a:pPr hangingPunct="1"/>
            <a:r>
              <a:rPr lang="en-US" sz="2000" b="1" dirty="0">
                <a:solidFill>
                  <a:srgbClr val="333333"/>
                </a:solidFill>
                <a:latin typeface="Lato"/>
              </a:rPr>
              <a:t>Interest Level:</a:t>
            </a:r>
            <a:r>
              <a:rPr lang="en-US" sz="2000" dirty="0">
                <a:solidFill>
                  <a:srgbClr val="333333"/>
                </a:solidFill>
                <a:latin typeface="Lato"/>
              </a:rPr>
              <a:t> K-3</a:t>
            </a:r>
          </a:p>
        </p:txBody>
      </p:sp>
      <p:pic>
        <p:nvPicPr>
          <p:cNvPr id="6" name="Picture 2" descr="The Secret Garden of George Washington Carver">
            <a:extLst>
              <a:ext uri="{FF2B5EF4-FFF2-40B4-BE49-F238E27FC236}">
                <a16:creationId xmlns:a16="http://schemas.microsoft.com/office/drawing/2014/main" id="{5D4C5501-E69E-1781-1998-AB67BC82C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42" y="1514613"/>
            <a:ext cx="3174407" cy="411403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99672E4-54F5-AFCA-6E1B-4A534B9E602B}"/>
              </a:ext>
            </a:extLst>
          </p:cNvPr>
          <p:cNvSpPr txBox="1"/>
          <p:nvPr/>
        </p:nvSpPr>
        <p:spPr>
          <a:xfrm>
            <a:off x="191299" y="596926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u="sng" dirty="0">
                <a:solidFill>
                  <a:srgbClr val="1A16AE"/>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https://www.youtube.com/watch?v=28vSGkGNtkA</a:t>
            </a:r>
            <a:endParaRPr lang="en-US" sz="1800" u="sng" dirty="0">
              <a:solidFill>
                <a:srgbClr val="1A16AE"/>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dirty="0"/>
              <a:t>12 minutes </a:t>
            </a:r>
          </a:p>
        </p:txBody>
      </p:sp>
      <p:sp>
        <p:nvSpPr>
          <p:cNvPr id="9" name="Content Placeholder 2">
            <a:extLst>
              <a:ext uri="{FF2B5EF4-FFF2-40B4-BE49-F238E27FC236}">
                <a16:creationId xmlns:a16="http://schemas.microsoft.com/office/drawing/2014/main" id="{C2672F8D-C0CF-C095-1764-53FAB799C08B}"/>
              </a:ext>
            </a:extLst>
          </p:cNvPr>
          <p:cNvSpPr txBox="1">
            <a:spLocks/>
          </p:cNvSpPr>
          <p:nvPr/>
        </p:nvSpPr>
        <p:spPr>
          <a:xfrm>
            <a:off x="5621166" y="1654071"/>
            <a:ext cx="5208233" cy="1849777"/>
          </a:xfrm>
          <a:prstGeom prst="rect">
            <a:avLst/>
          </a:prstGeom>
          <a:ln w="28575">
            <a:solidFill>
              <a:schemeClr val="tx1"/>
            </a:solidFill>
          </a:ln>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45720" indent="0" hangingPunct="1">
              <a:buFont typeface="Arial"/>
              <a:buNone/>
            </a:pPr>
            <a:r>
              <a:rPr lang="en-US" sz="2000" b="1" dirty="0">
                <a:solidFill>
                  <a:schemeClr val="tx1"/>
                </a:solidFill>
                <a:latin typeface="Calibri" panose="020F0502020204030204" pitchFamily="34" charset="0"/>
                <a:ea typeface="Calibri" panose="020F0502020204030204" pitchFamily="34" charset="0"/>
              </a:rPr>
              <a:t>Story Synopsis: </a:t>
            </a:r>
            <a:r>
              <a:rPr lang="en-US" sz="2000" dirty="0">
                <a:solidFill>
                  <a:schemeClr val="tx1"/>
                </a:solidFill>
                <a:latin typeface="Calibri" panose="020F0502020204030204" pitchFamily="34" charset="0"/>
                <a:ea typeface="Calibri" panose="020F0502020204030204" pitchFamily="34" charset="0"/>
              </a:rPr>
              <a:t>Focusing on the early life of George Washington Carver, rather than his accomplishments as an adult, this biography features the struggles and prejudices he faced on his journey to become a prominent scientist and respected educator. </a:t>
            </a:r>
          </a:p>
        </p:txBody>
      </p:sp>
    </p:spTree>
    <p:extLst>
      <p:ext uri="{BB962C8B-B14F-4D97-AF65-F5344CB8AC3E}">
        <p14:creationId xmlns:p14="http://schemas.microsoft.com/office/powerpoint/2010/main" val="17070506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BAC0D-32BE-2BBC-6CE4-50071C55B8A2}"/>
              </a:ext>
            </a:extLst>
          </p:cNvPr>
          <p:cNvPicPr>
            <a:picLocks noChangeAspect="1"/>
          </p:cNvPicPr>
          <p:nvPr/>
        </p:nvPicPr>
        <p:blipFill>
          <a:blip r:embed="rId2"/>
          <a:stretch>
            <a:fillRect/>
          </a:stretch>
        </p:blipFill>
        <p:spPr>
          <a:xfrm>
            <a:off x="685138" y="1517613"/>
            <a:ext cx="3749906" cy="3822774"/>
          </a:xfrm>
          <a:prstGeom prst="rect">
            <a:avLst/>
          </a:prstGeom>
          <a:ln w="38100">
            <a:solidFill>
              <a:schemeClr val="tx1"/>
            </a:solidFill>
          </a:ln>
        </p:spPr>
      </p:pic>
      <p:pic>
        <p:nvPicPr>
          <p:cNvPr id="4" name="Picture 3">
            <a:extLst>
              <a:ext uri="{FF2B5EF4-FFF2-40B4-BE49-F238E27FC236}">
                <a16:creationId xmlns:a16="http://schemas.microsoft.com/office/drawing/2014/main" id="{333B773C-854F-50BC-6D2A-6DD928D6A98F}"/>
              </a:ext>
            </a:extLst>
          </p:cNvPr>
          <p:cNvPicPr>
            <a:picLocks noChangeAspect="1"/>
          </p:cNvPicPr>
          <p:nvPr/>
        </p:nvPicPr>
        <p:blipFill>
          <a:blip r:embed="rId3"/>
          <a:stretch>
            <a:fillRect/>
          </a:stretch>
        </p:blipFill>
        <p:spPr>
          <a:xfrm>
            <a:off x="4984760" y="1308966"/>
            <a:ext cx="2222480" cy="5004074"/>
          </a:xfrm>
          <a:prstGeom prst="rect">
            <a:avLst/>
          </a:prstGeom>
          <a:ln w="38100">
            <a:solidFill>
              <a:schemeClr val="tx1"/>
            </a:solidFill>
          </a:ln>
        </p:spPr>
      </p:pic>
      <p:sp>
        <p:nvSpPr>
          <p:cNvPr id="5" name="TextBox 4">
            <a:extLst>
              <a:ext uri="{FF2B5EF4-FFF2-40B4-BE49-F238E27FC236}">
                <a16:creationId xmlns:a16="http://schemas.microsoft.com/office/drawing/2014/main" id="{36B2C645-4F16-72E3-B4F4-1F738C3CE2A6}"/>
              </a:ext>
            </a:extLst>
          </p:cNvPr>
          <p:cNvSpPr txBox="1"/>
          <p:nvPr/>
        </p:nvSpPr>
        <p:spPr>
          <a:xfrm>
            <a:off x="8014821" y="4309335"/>
            <a:ext cx="3267189" cy="2062103"/>
          </a:xfrm>
          <a:prstGeom prst="rect">
            <a:avLst/>
          </a:prstGeom>
          <a:noFill/>
        </p:spPr>
        <p:txBody>
          <a:bodyPr wrap="square" rtlCol="0">
            <a:spAutoFit/>
          </a:bodyPr>
          <a:lstStyle/>
          <a:p>
            <a:r>
              <a:rPr lang="en-US" sz="3200" dirty="0"/>
              <a:t>Includes:</a:t>
            </a:r>
          </a:p>
          <a:p>
            <a:pPr marL="285750" indent="-285750">
              <a:buFont typeface="Arial" panose="020B0604020202020204" pitchFamily="34" charset="0"/>
              <a:buChar char="•"/>
            </a:pPr>
            <a:r>
              <a:rPr lang="en-US" sz="3200" dirty="0"/>
              <a:t>Timeline</a:t>
            </a:r>
          </a:p>
          <a:p>
            <a:pPr marL="285750" indent="-285750">
              <a:buFont typeface="Arial" panose="020B0604020202020204" pitchFamily="34" charset="0"/>
              <a:buChar char="•"/>
            </a:pPr>
            <a:r>
              <a:rPr lang="en-US" sz="3200" dirty="0"/>
              <a:t>Bibliography</a:t>
            </a:r>
          </a:p>
          <a:p>
            <a:pPr marL="285750" indent="-285750">
              <a:buFont typeface="Arial" panose="020B0604020202020204" pitchFamily="34" charset="0"/>
              <a:buChar char="•"/>
            </a:pPr>
            <a:r>
              <a:rPr lang="en-US" sz="3200" dirty="0"/>
              <a:t>Further Reading</a:t>
            </a:r>
          </a:p>
        </p:txBody>
      </p:sp>
      <p:sp>
        <p:nvSpPr>
          <p:cNvPr id="6" name="TextBox 5">
            <a:extLst>
              <a:ext uri="{FF2B5EF4-FFF2-40B4-BE49-F238E27FC236}">
                <a16:creationId xmlns:a16="http://schemas.microsoft.com/office/drawing/2014/main" id="{B5CEA1EF-0750-868D-2D72-B4CB48DE3BD8}"/>
              </a:ext>
            </a:extLst>
          </p:cNvPr>
          <p:cNvSpPr txBox="1"/>
          <p:nvPr/>
        </p:nvSpPr>
        <p:spPr>
          <a:xfrm>
            <a:off x="2557062" y="134901"/>
            <a:ext cx="6609307" cy="1015663"/>
          </a:xfrm>
          <a:prstGeom prst="rect">
            <a:avLst/>
          </a:prstGeom>
          <a:noFill/>
        </p:spPr>
        <p:txBody>
          <a:bodyPr wrap="square" rtlCol="0">
            <a:spAutoFit/>
          </a:bodyPr>
          <a:lstStyle/>
          <a:p>
            <a:pPr algn="ctr"/>
            <a:r>
              <a:rPr lang="en-US" sz="6000" dirty="0"/>
              <a:t>Back Material</a:t>
            </a:r>
          </a:p>
        </p:txBody>
      </p:sp>
      <p:pic>
        <p:nvPicPr>
          <p:cNvPr id="7" name="Picture 6">
            <a:extLst>
              <a:ext uri="{FF2B5EF4-FFF2-40B4-BE49-F238E27FC236}">
                <a16:creationId xmlns:a16="http://schemas.microsoft.com/office/drawing/2014/main" id="{C2E88739-00A6-AEDE-D5A6-4BD1B45DD794}"/>
              </a:ext>
            </a:extLst>
          </p:cNvPr>
          <p:cNvPicPr>
            <a:picLocks noChangeAspect="1"/>
          </p:cNvPicPr>
          <p:nvPr/>
        </p:nvPicPr>
        <p:blipFill>
          <a:blip r:embed="rId4"/>
          <a:stretch>
            <a:fillRect/>
          </a:stretch>
        </p:blipFill>
        <p:spPr>
          <a:xfrm>
            <a:off x="8446436" y="1517613"/>
            <a:ext cx="1977573" cy="2373743"/>
          </a:xfrm>
          <a:prstGeom prst="rect">
            <a:avLst/>
          </a:prstGeom>
          <a:ln w="38100">
            <a:solidFill>
              <a:schemeClr val="tx1"/>
            </a:solidFill>
          </a:ln>
        </p:spPr>
      </p:pic>
    </p:spTree>
    <p:extLst>
      <p:ext uri="{BB962C8B-B14F-4D97-AF65-F5344CB8AC3E}">
        <p14:creationId xmlns:p14="http://schemas.microsoft.com/office/powerpoint/2010/main" val="38780727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FC5ED-1346-8754-467E-1E95B31BA40B}"/>
              </a:ext>
            </a:extLst>
          </p:cNvPr>
          <p:cNvPicPr>
            <a:picLocks noChangeAspect="1"/>
          </p:cNvPicPr>
          <p:nvPr/>
        </p:nvPicPr>
        <p:blipFill>
          <a:blip r:embed="rId2"/>
          <a:stretch>
            <a:fillRect/>
          </a:stretch>
        </p:blipFill>
        <p:spPr>
          <a:xfrm>
            <a:off x="764396" y="498570"/>
            <a:ext cx="3796186" cy="4751550"/>
          </a:xfrm>
          <a:prstGeom prst="rect">
            <a:avLst/>
          </a:prstGeom>
          <a:ln w="38100">
            <a:solidFill>
              <a:schemeClr val="tx1"/>
            </a:solidFill>
          </a:ln>
        </p:spPr>
      </p:pic>
      <p:pic>
        <p:nvPicPr>
          <p:cNvPr id="3" name="Picture 2">
            <a:extLst>
              <a:ext uri="{FF2B5EF4-FFF2-40B4-BE49-F238E27FC236}">
                <a16:creationId xmlns:a16="http://schemas.microsoft.com/office/drawing/2014/main" id="{0178A4E9-AA46-96D8-2A90-D3F413A08EC4}"/>
              </a:ext>
            </a:extLst>
          </p:cNvPr>
          <p:cNvPicPr>
            <a:picLocks noChangeAspect="1"/>
          </p:cNvPicPr>
          <p:nvPr/>
        </p:nvPicPr>
        <p:blipFill>
          <a:blip r:embed="rId3"/>
          <a:stretch>
            <a:fillRect/>
          </a:stretch>
        </p:blipFill>
        <p:spPr>
          <a:xfrm>
            <a:off x="4889875" y="1619338"/>
            <a:ext cx="3830651" cy="4518734"/>
          </a:xfrm>
          <a:prstGeom prst="rect">
            <a:avLst/>
          </a:prstGeom>
          <a:ln w="38100">
            <a:solidFill>
              <a:schemeClr val="tx1"/>
            </a:solidFill>
          </a:ln>
        </p:spPr>
      </p:pic>
      <p:pic>
        <p:nvPicPr>
          <p:cNvPr id="5" name="Picture 4">
            <a:extLst>
              <a:ext uri="{FF2B5EF4-FFF2-40B4-BE49-F238E27FC236}">
                <a16:creationId xmlns:a16="http://schemas.microsoft.com/office/drawing/2014/main" id="{23689DB2-48A5-0BEB-01FC-4015DC6CC0A2}"/>
              </a:ext>
            </a:extLst>
          </p:cNvPr>
          <p:cNvPicPr>
            <a:picLocks noChangeAspect="1"/>
          </p:cNvPicPr>
          <p:nvPr/>
        </p:nvPicPr>
        <p:blipFill>
          <a:blip r:embed="rId4"/>
          <a:stretch>
            <a:fillRect/>
          </a:stretch>
        </p:blipFill>
        <p:spPr>
          <a:xfrm>
            <a:off x="8601095" y="3429000"/>
            <a:ext cx="3407197" cy="2008720"/>
          </a:xfrm>
          <a:prstGeom prst="rect">
            <a:avLst/>
          </a:prstGeom>
          <a:ln w="38100">
            <a:solidFill>
              <a:schemeClr val="tx1"/>
            </a:solidFill>
          </a:ln>
        </p:spPr>
      </p:pic>
      <p:sp>
        <p:nvSpPr>
          <p:cNvPr id="7" name="TextBox 6">
            <a:extLst>
              <a:ext uri="{FF2B5EF4-FFF2-40B4-BE49-F238E27FC236}">
                <a16:creationId xmlns:a16="http://schemas.microsoft.com/office/drawing/2014/main" id="{F2222A83-12DC-A747-D88B-25218FB16903}"/>
              </a:ext>
            </a:extLst>
          </p:cNvPr>
          <p:cNvSpPr txBox="1"/>
          <p:nvPr/>
        </p:nvSpPr>
        <p:spPr>
          <a:xfrm>
            <a:off x="5554345" y="393023"/>
            <a:ext cx="60935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dirty="0"/>
              <a:t> Lesson Plan</a:t>
            </a:r>
          </a:p>
        </p:txBody>
      </p:sp>
    </p:spTree>
    <p:extLst>
      <p:ext uri="{BB962C8B-B14F-4D97-AF65-F5344CB8AC3E}">
        <p14:creationId xmlns:p14="http://schemas.microsoft.com/office/powerpoint/2010/main" val="17969150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CD1EB-87A7-D22C-1F4A-37A79D3E2FE7}"/>
              </a:ext>
            </a:extLst>
          </p:cNvPr>
          <p:cNvPicPr>
            <a:picLocks noChangeAspect="1"/>
          </p:cNvPicPr>
          <p:nvPr/>
        </p:nvPicPr>
        <p:blipFill>
          <a:blip r:embed="rId2"/>
          <a:stretch>
            <a:fillRect/>
          </a:stretch>
        </p:blipFill>
        <p:spPr>
          <a:xfrm>
            <a:off x="4877653" y="847654"/>
            <a:ext cx="4176406" cy="5184226"/>
          </a:xfrm>
          <a:prstGeom prst="rect">
            <a:avLst/>
          </a:prstGeom>
          <a:ln w="38100">
            <a:solidFill>
              <a:schemeClr val="tx1"/>
            </a:solidFill>
          </a:ln>
        </p:spPr>
      </p:pic>
      <p:pic>
        <p:nvPicPr>
          <p:cNvPr id="4" name="Picture 3">
            <a:extLst>
              <a:ext uri="{FF2B5EF4-FFF2-40B4-BE49-F238E27FC236}">
                <a16:creationId xmlns:a16="http://schemas.microsoft.com/office/drawing/2014/main" id="{71802DA5-0603-2004-DF2E-667A270C8265}"/>
              </a:ext>
            </a:extLst>
          </p:cNvPr>
          <p:cNvPicPr>
            <a:picLocks noChangeAspect="1"/>
          </p:cNvPicPr>
          <p:nvPr/>
        </p:nvPicPr>
        <p:blipFill>
          <a:blip r:embed="rId3"/>
          <a:stretch>
            <a:fillRect/>
          </a:stretch>
        </p:blipFill>
        <p:spPr>
          <a:xfrm>
            <a:off x="9486646" y="4241952"/>
            <a:ext cx="1520905" cy="2290701"/>
          </a:xfrm>
          <a:prstGeom prst="rect">
            <a:avLst/>
          </a:prstGeom>
          <a:ln w="28575">
            <a:solidFill>
              <a:schemeClr val="tx1"/>
            </a:solidFill>
          </a:ln>
        </p:spPr>
      </p:pic>
      <p:pic>
        <p:nvPicPr>
          <p:cNvPr id="5" name="Picture 4">
            <a:extLst>
              <a:ext uri="{FF2B5EF4-FFF2-40B4-BE49-F238E27FC236}">
                <a16:creationId xmlns:a16="http://schemas.microsoft.com/office/drawing/2014/main" id="{E19BF460-7D8F-8FD5-FC08-3EA58599D3BE}"/>
              </a:ext>
            </a:extLst>
          </p:cNvPr>
          <p:cNvPicPr>
            <a:picLocks noChangeAspect="1"/>
          </p:cNvPicPr>
          <p:nvPr/>
        </p:nvPicPr>
        <p:blipFill>
          <a:blip r:embed="rId4"/>
          <a:stretch>
            <a:fillRect/>
          </a:stretch>
        </p:blipFill>
        <p:spPr>
          <a:xfrm>
            <a:off x="10388987" y="1748099"/>
            <a:ext cx="1633493" cy="2153573"/>
          </a:xfrm>
          <a:prstGeom prst="rect">
            <a:avLst/>
          </a:prstGeom>
          <a:ln w="38100">
            <a:solidFill>
              <a:schemeClr val="tx1"/>
            </a:solidFill>
          </a:ln>
        </p:spPr>
      </p:pic>
      <p:pic>
        <p:nvPicPr>
          <p:cNvPr id="6" name="Content Placeholder 5">
            <a:extLst>
              <a:ext uri="{FF2B5EF4-FFF2-40B4-BE49-F238E27FC236}">
                <a16:creationId xmlns:a16="http://schemas.microsoft.com/office/drawing/2014/main" id="{54D6C18E-EE4C-69CC-2063-3D7A0D002D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175005" y="5314590"/>
            <a:ext cx="2076079" cy="128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A271142-8D08-17B7-53D6-5AB11CA59B8E}"/>
              </a:ext>
            </a:extLst>
          </p:cNvPr>
          <p:cNvPicPr>
            <a:picLocks noChangeAspect="1"/>
          </p:cNvPicPr>
          <p:nvPr/>
        </p:nvPicPr>
        <p:blipFill>
          <a:blip r:embed="rId6"/>
          <a:stretch>
            <a:fillRect/>
          </a:stretch>
        </p:blipFill>
        <p:spPr>
          <a:xfrm>
            <a:off x="622816" y="514954"/>
            <a:ext cx="3299622" cy="4392664"/>
          </a:xfrm>
          <a:prstGeom prst="rect">
            <a:avLst/>
          </a:prstGeom>
          <a:ln w="19050">
            <a:solidFill>
              <a:schemeClr val="tx1"/>
            </a:solidFill>
          </a:ln>
        </p:spPr>
      </p:pic>
    </p:spTree>
    <p:extLst>
      <p:ext uri="{BB962C8B-B14F-4D97-AF65-F5344CB8AC3E}">
        <p14:creationId xmlns:p14="http://schemas.microsoft.com/office/powerpoint/2010/main" val="424409466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e Cream Man: How Augustus Jackson Made a Sweet Treat Better">
            <a:extLst>
              <a:ext uri="{FF2B5EF4-FFF2-40B4-BE49-F238E27FC236}">
                <a16:creationId xmlns:a16="http://schemas.microsoft.com/office/drawing/2014/main" id="{A4232DE0-E5AF-C0C6-6623-F5D35DBAD0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984" y="1634379"/>
            <a:ext cx="4602465" cy="4602465"/>
          </a:xfrm>
          <a:prstGeom prst="rect">
            <a:avLst/>
          </a:prstGeom>
          <a:noFill/>
          <a:ln w="28575">
            <a:solidFill>
              <a:schemeClr val="tx1"/>
            </a:solidFill>
          </a:ln>
        </p:spPr>
      </p:pic>
      <p:sp>
        <p:nvSpPr>
          <p:cNvPr id="4" name="TextBox 3">
            <a:extLst>
              <a:ext uri="{FF2B5EF4-FFF2-40B4-BE49-F238E27FC236}">
                <a16:creationId xmlns:a16="http://schemas.microsoft.com/office/drawing/2014/main" id="{DB177B79-2094-8E43-90B7-FC1F608E376C}"/>
              </a:ext>
            </a:extLst>
          </p:cNvPr>
          <p:cNvSpPr txBox="1"/>
          <p:nvPr/>
        </p:nvSpPr>
        <p:spPr>
          <a:xfrm>
            <a:off x="5289031" y="1951671"/>
            <a:ext cx="6093500" cy="14773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rgbClr val="0F1111"/>
                </a:solidFill>
                <a:effectLst/>
                <a:latin typeface="Calibri" panose="020F0502020204030204" pitchFamily="34" charset="0"/>
                <a:ea typeface="Calibri" panose="020F0502020204030204" pitchFamily="34" charset="0"/>
              </a:rPr>
              <a:t>A picture book biography that covers the story of Augustus Jackson (1808-1852), the Black cook who innovated the modern recipe and production of ice cream in the 19th century. Jackson grew up in Pennsylvania and moved to Washington, DC, as a youth to work at the White House. </a:t>
            </a:r>
            <a:endParaRPr lang="en-US" dirty="0"/>
          </a:p>
        </p:txBody>
      </p:sp>
      <p:sp>
        <p:nvSpPr>
          <p:cNvPr id="7" name="TextBox 6">
            <a:extLst>
              <a:ext uri="{FF2B5EF4-FFF2-40B4-BE49-F238E27FC236}">
                <a16:creationId xmlns:a16="http://schemas.microsoft.com/office/drawing/2014/main" id="{0D2061C8-8741-7EA3-2876-3DAD1445A426}"/>
              </a:ext>
            </a:extLst>
          </p:cNvPr>
          <p:cNvSpPr txBox="1"/>
          <p:nvPr/>
        </p:nvSpPr>
        <p:spPr>
          <a:xfrm>
            <a:off x="6235908" y="3672590"/>
            <a:ext cx="3028013" cy="1244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C49D985B-A7E4-43F1-8369-AD2490E3748A}"/>
              </a:ext>
            </a:extLst>
          </p:cNvPr>
          <p:cNvSpPr txBox="1"/>
          <p:nvPr/>
        </p:nvSpPr>
        <p:spPr>
          <a:xfrm>
            <a:off x="8110342" y="3935612"/>
            <a:ext cx="3100095" cy="1711366"/>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b="1" dirty="0">
                <a:solidFill>
                  <a:srgbClr val="333333"/>
                </a:solidFill>
              </a:rPr>
              <a:t>Publisher:</a:t>
            </a:r>
            <a:r>
              <a:rPr lang="en-US" dirty="0">
                <a:solidFill>
                  <a:srgbClr val="333333"/>
                </a:solidFill>
              </a:rPr>
              <a:t> Random House</a:t>
            </a:r>
          </a:p>
          <a:p>
            <a:pPr algn="l">
              <a:lnSpc>
                <a:spcPct val="150000"/>
              </a:lnSpc>
            </a:pPr>
            <a:r>
              <a:rPr lang="en-US" b="1" dirty="0">
                <a:solidFill>
                  <a:srgbClr val="333333"/>
                </a:solidFill>
              </a:rPr>
              <a:t>Copyright Date:</a:t>
            </a:r>
            <a:r>
              <a:rPr lang="en-US" dirty="0">
                <a:solidFill>
                  <a:srgbClr val="333333"/>
                </a:solidFill>
              </a:rPr>
              <a:t> 2023</a:t>
            </a:r>
          </a:p>
          <a:p>
            <a:pPr algn="l">
              <a:lnSpc>
                <a:spcPct val="150000"/>
              </a:lnSpc>
            </a:pPr>
            <a:r>
              <a:rPr lang="en-US" b="1" dirty="0">
                <a:solidFill>
                  <a:srgbClr val="333333"/>
                </a:solidFill>
              </a:rPr>
              <a:t>Reading Level:</a:t>
            </a:r>
            <a:r>
              <a:rPr lang="en-US" dirty="0">
                <a:solidFill>
                  <a:srgbClr val="333333"/>
                </a:solidFill>
              </a:rPr>
              <a:t> 1.3</a:t>
            </a:r>
          </a:p>
          <a:p>
            <a:pPr algn="l">
              <a:lnSpc>
                <a:spcPct val="150000"/>
              </a:lnSpc>
            </a:pPr>
            <a:r>
              <a:rPr lang="en-US" b="1" dirty="0">
                <a:solidFill>
                  <a:srgbClr val="333333"/>
                </a:solidFill>
              </a:rPr>
              <a:t>Interest Level:</a:t>
            </a:r>
            <a:r>
              <a:rPr lang="en-US" dirty="0">
                <a:solidFill>
                  <a:srgbClr val="333333"/>
                </a:solidFill>
              </a:rPr>
              <a:t> K-3</a:t>
            </a:r>
          </a:p>
        </p:txBody>
      </p:sp>
      <p:pic>
        <p:nvPicPr>
          <p:cNvPr id="5" name="Picture 4">
            <a:extLst>
              <a:ext uri="{FF2B5EF4-FFF2-40B4-BE49-F238E27FC236}">
                <a16:creationId xmlns:a16="http://schemas.microsoft.com/office/drawing/2014/main" id="{4D042863-381B-4612-87DE-D6D46584526A}"/>
              </a:ext>
            </a:extLst>
          </p:cNvPr>
          <p:cNvPicPr>
            <a:picLocks noChangeAspect="1"/>
          </p:cNvPicPr>
          <p:nvPr/>
        </p:nvPicPr>
        <p:blipFill>
          <a:blip r:embed="rId3"/>
          <a:stretch>
            <a:fillRect/>
          </a:stretch>
        </p:blipFill>
        <p:spPr>
          <a:xfrm>
            <a:off x="5583925" y="4267894"/>
            <a:ext cx="2043941" cy="2255169"/>
          </a:xfrm>
          <a:prstGeom prst="rect">
            <a:avLst/>
          </a:prstGeom>
        </p:spPr>
      </p:pic>
    </p:spTree>
    <p:extLst>
      <p:ext uri="{BB962C8B-B14F-4D97-AF65-F5344CB8AC3E}">
        <p14:creationId xmlns:p14="http://schemas.microsoft.com/office/powerpoint/2010/main" val="41095996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A686B-2911-4226-ACEF-DCBDA311E06B}"/>
              </a:ext>
            </a:extLst>
          </p:cNvPr>
          <p:cNvPicPr>
            <a:picLocks noChangeAspect="1"/>
          </p:cNvPicPr>
          <p:nvPr/>
        </p:nvPicPr>
        <p:blipFill>
          <a:blip r:embed="rId2"/>
          <a:stretch>
            <a:fillRect/>
          </a:stretch>
        </p:blipFill>
        <p:spPr>
          <a:xfrm>
            <a:off x="1351525" y="1497495"/>
            <a:ext cx="3752602" cy="4830417"/>
          </a:xfrm>
          <a:prstGeom prst="rect">
            <a:avLst/>
          </a:prstGeom>
        </p:spPr>
      </p:pic>
      <p:pic>
        <p:nvPicPr>
          <p:cNvPr id="5" name="Picture 4">
            <a:extLst>
              <a:ext uri="{FF2B5EF4-FFF2-40B4-BE49-F238E27FC236}">
                <a16:creationId xmlns:a16="http://schemas.microsoft.com/office/drawing/2014/main" id="{BC2AB085-9C72-41F5-8953-67AC51F7A23A}"/>
              </a:ext>
            </a:extLst>
          </p:cNvPr>
          <p:cNvPicPr>
            <a:picLocks noChangeAspect="1"/>
          </p:cNvPicPr>
          <p:nvPr/>
        </p:nvPicPr>
        <p:blipFill>
          <a:blip r:embed="rId3"/>
          <a:stretch>
            <a:fillRect/>
          </a:stretch>
        </p:blipFill>
        <p:spPr>
          <a:xfrm>
            <a:off x="6520070" y="1603477"/>
            <a:ext cx="3540297" cy="4379914"/>
          </a:xfrm>
          <a:prstGeom prst="rect">
            <a:avLst/>
          </a:prstGeom>
        </p:spPr>
      </p:pic>
      <p:sp>
        <p:nvSpPr>
          <p:cNvPr id="7" name="TextBox 6">
            <a:extLst>
              <a:ext uri="{FF2B5EF4-FFF2-40B4-BE49-F238E27FC236}">
                <a16:creationId xmlns:a16="http://schemas.microsoft.com/office/drawing/2014/main" id="{5E51F85E-2462-43EB-9034-BAE8F6D97523}"/>
              </a:ext>
            </a:extLst>
          </p:cNvPr>
          <p:cNvSpPr txBox="1"/>
          <p:nvPr/>
        </p:nvSpPr>
        <p:spPr>
          <a:xfrm>
            <a:off x="2299252" y="465486"/>
            <a:ext cx="759349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https://www.aquariumofpacific.org/downloads/ed_01SSIceCream</a:t>
            </a:r>
            <a:r>
              <a:rPr lang="en-US">
                <a:hlinkClick r:id="rId4"/>
              </a:rPr>
              <a:t>.pdf</a:t>
            </a:r>
            <a:endParaRPr lang="en-US"/>
          </a:p>
          <a:p>
            <a:endParaRPr lang="en-US" dirty="0"/>
          </a:p>
        </p:txBody>
      </p:sp>
    </p:spTree>
    <p:extLst>
      <p:ext uri="{BB962C8B-B14F-4D97-AF65-F5344CB8AC3E}">
        <p14:creationId xmlns:p14="http://schemas.microsoft.com/office/powerpoint/2010/main" val="3346868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chool library clipart public domain school library clip - Clipartix">
            <a:extLst>
              <a:ext uri="{FF2B5EF4-FFF2-40B4-BE49-F238E27FC236}">
                <a16:creationId xmlns:a16="http://schemas.microsoft.com/office/drawing/2014/main" id="{E68B530A-0BFE-DC33-8FD9-AF382C0A9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873" y="2541613"/>
            <a:ext cx="3654011" cy="39546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91E6A1-B3F6-D55E-673E-5CB5D1A89247}"/>
              </a:ext>
            </a:extLst>
          </p:cNvPr>
          <p:cNvSpPr/>
          <p:nvPr/>
        </p:nvSpPr>
        <p:spPr>
          <a:xfrm>
            <a:off x="3369584" y="215416"/>
            <a:ext cx="5452831" cy="2123658"/>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II</a:t>
            </a:r>
          </a:p>
          <a:p>
            <a:pPr algn="ctr"/>
            <a:r>
              <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Book Series</a:t>
            </a:r>
          </a:p>
        </p:txBody>
      </p:sp>
    </p:spTree>
    <p:extLst>
      <p:ext uri="{BB962C8B-B14F-4D97-AF65-F5344CB8AC3E}">
        <p14:creationId xmlns:p14="http://schemas.microsoft.com/office/powerpoint/2010/main" val="19434132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dirty="0"/>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2000"/>
            </a:pPr>
            <a:r>
              <a:rPr dirty="0"/>
              <a:t>You can now access CEE’s professional development webinars directly on EconEdLink.org! To receive these new professional development benefits, </a:t>
            </a:r>
            <a:r>
              <a:rPr b="1" dirty="0"/>
              <a:t>become an EconEdLink </a:t>
            </a:r>
            <a:r>
              <a:rPr b="1" u="sng" dirty="0">
                <a:solidFill>
                  <a:srgbClr val="0563C1"/>
                </a:solidFill>
                <a:uFill>
                  <a:solidFill>
                    <a:srgbClr val="0563C1"/>
                  </a:solidFill>
                </a:uFill>
                <a:hlinkClick r:id="rId2"/>
              </a:rPr>
              <a:t>member</a:t>
            </a:r>
            <a:r>
              <a:rPr dirty="0"/>
              <a:t>. As a member, you will now be able to: </a:t>
            </a:r>
          </a:p>
          <a:p>
            <a:pPr marL="228600" indent="-228600">
              <a:lnSpc>
                <a:spcPct val="90000"/>
              </a:lnSpc>
              <a:spcBef>
                <a:spcPts val="1000"/>
              </a:spcBef>
              <a:buSzPct val="100000"/>
              <a:buFont typeface="Arial"/>
              <a:buChar char="•"/>
              <a:defRPr sz="2000"/>
            </a:pPr>
            <a:endParaRPr dirty="0"/>
          </a:p>
          <a:p>
            <a:pPr marL="285750" indent="-285750">
              <a:lnSpc>
                <a:spcPct val="90000"/>
              </a:lnSpc>
              <a:spcBef>
                <a:spcPts val="1000"/>
              </a:spcBef>
              <a:buSzPct val="100000"/>
              <a:buFont typeface="Arial"/>
              <a:buChar char="•"/>
              <a:defRPr sz="2000"/>
            </a:pPr>
            <a:r>
              <a:rPr dirty="0"/>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rPr dirty="0"/>
              <a:t>Register for upcoming webinars with a simple one-click process </a:t>
            </a:r>
          </a:p>
          <a:p>
            <a:pPr marL="285750" indent="-285750">
              <a:lnSpc>
                <a:spcPct val="90000"/>
              </a:lnSpc>
              <a:spcBef>
                <a:spcPts val="1000"/>
              </a:spcBef>
              <a:buSzPct val="100000"/>
              <a:buFont typeface="Arial"/>
              <a:buChar char="•"/>
              <a:defRPr sz="2000"/>
            </a:pPr>
            <a:r>
              <a:rPr dirty="0"/>
              <a:t>Easily download presentations, lesson plan materials and activities for each webinar </a:t>
            </a:r>
          </a:p>
          <a:p>
            <a:pPr marL="285750" indent="-285750">
              <a:lnSpc>
                <a:spcPct val="90000"/>
              </a:lnSpc>
              <a:spcBef>
                <a:spcPts val="1000"/>
              </a:spcBef>
              <a:buSzPct val="100000"/>
              <a:buFont typeface="Arial"/>
              <a:buChar char="•"/>
              <a:defRPr sz="2000"/>
            </a:pPr>
            <a:r>
              <a:rPr dirty="0"/>
              <a:t>Search and view all webinars at your convenience </a:t>
            </a:r>
          </a:p>
          <a:p>
            <a:pPr marL="285750" indent="-285750">
              <a:lnSpc>
                <a:spcPct val="90000"/>
              </a:lnSpc>
              <a:spcBef>
                <a:spcPts val="1000"/>
              </a:spcBef>
              <a:buSzPct val="100000"/>
              <a:buFont typeface="Arial"/>
              <a:buChar char="•"/>
              <a:defRPr sz="2000"/>
            </a:pPr>
            <a:r>
              <a:rPr dirty="0"/>
              <a:t>Save webinars to your EconEdLink dashboard for easy access to the event</a:t>
            </a:r>
          </a:p>
          <a:p>
            <a:pPr marL="228600" indent="-228600">
              <a:lnSpc>
                <a:spcPct val="90000"/>
              </a:lnSpc>
              <a:spcBef>
                <a:spcPts val="1000"/>
              </a:spcBef>
              <a:buSzPct val="100000"/>
              <a:buFont typeface="Arial"/>
              <a:buChar char="•"/>
              <a:defRPr sz="2000"/>
            </a:pPr>
            <a:endParaRPr dirty="0"/>
          </a:p>
          <a:p>
            <a:pPr algn="ctr">
              <a:lnSpc>
                <a:spcPct val="90000"/>
              </a:lnSpc>
              <a:spcBef>
                <a:spcPts val="1000"/>
              </a:spcBef>
              <a:defRPr sz="2000"/>
            </a:pPr>
            <a:r>
              <a:rPr dirty="0"/>
              <a:t>Access our new </a:t>
            </a:r>
            <a:r>
              <a:rPr b="1" dirty="0"/>
              <a:t>Professional Development</a:t>
            </a:r>
            <a:r>
              <a:rPr dirty="0"/>
              <a:t> page </a:t>
            </a:r>
            <a:r>
              <a:rPr u="sng" dirty="0">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ednesday Wilson Gets Down to Business">
            <a:extLst>
              <a:ext uri="{FF2B5EF4-FFF2-40B4-BE49-F238E27FC236}">
                <a16:creationId xmlns:a16="http://schemas.microsoft.com/office/drawing/2014/main" id="{D97D0ED6-EB61-E0FB-4020-93E4EB93C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02" y="1607717"/>
            <a:ext cx="2828050" cy="38615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77BD59-C282-E665-08B0-C67B227C410B}"/>
              </a:ext>
            </a:extLst>
          </p:cNvPr>
          <p:cNvSpPr txBox="1"/>
          <p:nvPr/>
        </p:nvSpPr>
        <p:spPr>
          <a:xfrm>
            <a:off x="5200647" y="1607717"/>
            <a:ext cx="5486399" cy="3139321"/>
          </a:xfrm>
          <a:prstGeom prst="rect">
            <a:avLst/>
          </a:prstGeom>
          <a:noFill/>
          <a:ln>
            <a:solidFill>
              <a:srgbClr val="813767"/>
            </a:solidFill>
          </a:ln>
        </p:spPr>
        <p:txBody>
          <a:bodyPr wrap="square" rtlCol="0">
            <a:spAutoFit/>
          </a:bodyPr>
          <a:lstStyle/>
          <a:p>
            <a:r>
              <a:rPr lang="en-US" b="1" dirty="0">
                <a:solidFill>
                  <a:srgbClr val="333333"/>
                </a:solidFill>
              </a:rPr>
              <a:t>Story Synopsis: </a:t>
            </a:r>
            <a:r>
              <a:rPr lang="en-US" dirty="0">
                <a:solidFill>
                  <a:srgbClr val="333333"/>
                </a:solidFill>
              </a:rPr>
              <a:t>The most important thing to know about Wednesday Wilson is that she's an entrepreneur. She and her best friend, Charlie (Wednesday's future Vice President of Operations), with some help from her little brother, Mister, have made a list of potential businesses. But before they get to move forward on one, there's an unfortunate incident in class with the Emmas (whose last initials happen to spell M.E.A.N.) involving a piece of kale. Maybe this is just the opportunity Wednesday and her friends needed to come up with a brilliant business idea that will save the day and make them millionaires.</a:t>
            </a:r>
            <a:endParaRPr lang="en-US" dirty="0"/>
          </a:p>
        </p:txBody>
      </p:sp>
      <p:sp>
        <p:nvSpPr>
          <p:cNvPr id="4" name="TextBox 3">
            <a:extLst>
              <a:ext uri="{FF2B5EF4-FFF2-40B4-BE49-F238E27FC236}">
                <a16:creationId xmlns:a16="http://schemas.microsoft.com/office/drawing/2014/main" id="{26DF1B89-18F5-E0CC-A072-F70E3D8C798D}"/>
              </a:ext>
            </a:extLst>
          </p:cNvPr>
          <p:cNvSpPr txBox="1"/>
          <p:nvPr/>
        </p:nvSpPr>
        <p:spPr>
          <a:xfrm>
            <a:off x="826802" y="588342"/>
            <a:ext cx="8971669" cy="707886"/>
          </a:xfrm>
          <a:prstGeom prst="rect">
            <a:avLst/>
          </a:prstGeom>
          <a:noFill/>
          <a:ln w="12700">
            <a:solidFill>
              <a:schemeClr val="tx1"/>
            </a:solidFill>
          </a:ln>
        </p:spPr>
        <p:txBody>
          <a:bodyPr wrap="square" rtlCol="0">
            <a:spAutoFit/>
          </a:bodyPr>
          <a:lstStyle/>
          <a:p>
            <a:pPr algn="ctr"/>
            <a:r>
              <a:rPr lang="en-US" sz="4000" i="1" dirty="0"/>
              <a:t>Wednesday Wilson Gets Down to Business</a:t>
            </a:r>
          </a:p>
        </p:txBody>
      </p:sp>
      <p:pic>
        <p:nvPicPr>
          <p:cNvPr id="6" name="Picture 5">
            <a:extLst>
              <a:ext uri="{FF2B5EF4-FFF2-40B4-BE49-F238E27FC236}">
                <a16:creationId xmlns:a16="http://schemas.microsoft.com/office/drawing/2014/main" id="{D9D270D9-11D2-891F-C979-68DCCE74539A}"/>
              </a:ext>
            </a:extLst>
          </p:cNvPr>
          <p:cNvPicPr>
            <a:picLocks noChangeAspect="1"/>
          </p:cNvPicPr>
          <p:nvPr/>
        </p:nvPicPr>
        <p:blipFill>
          <a:blip r:embed="rId3"/>
          <a:stretch>
            <a:fillRect/>
          </a:stretch>
        </p:blipFill>
        <p:spPr>
          <a:xfrm rot="416492">
            <a:off x="10197420" y="4777278"/>
            <a:ext cx="1363149" cy="1939514"/>
          </a:xfrm>
          <a:prstGeom prst="rect">
            <a:avLst/>
          </a:prstGeom>
          <a:ln w="9525">
            <a:solidFill>
              <a:schemeClr val="tx1"/>
            </a:solidFill>
          </a:ln>
        </p:spPr>
      </p:pic>
      <p:pic>
        <p:nvPicPr>
          <p:cNvPr id="8" name="Picture 7">
            <a:extLst>
              <a:ext uri="{FF2B5EF4-FFF2-40B4-BE49-F238E27FC236}">
                <a16:creationId xmlns:a16="http://schemas.microsoft.com/office/drawing/2014/main" id="{9AA13828-8D56-3B98-7851-6012CAC37A32}"/>
              </a:ext>
            </a:extLst>
          </p:cNvPr>
          <p:cNvPicPr>
            <a:picLocks noChangeAspect="1"/>
          </p:cNvPicPr>
          <p:nvPr/>
        </p:nvPicPr>
        <p:blipFill>
          <a:blip r:embed="rId4"/>
          <a:stretch>
            <a:fillRect/>
          </a:stretch>
        </p:blipFill>
        <p:spPr>
          <a:xfrm rot="21421113">
            <a:off x="7991131" y="4842859"/>
            <a:ext cx="1350548" cy="1853378"/>
          </a:xfrm>
          <a:prstGeom prst="rect">
            <a:avLst/>
          </a:prstGeom>
          <a:ln w="12700">
            <a:solidFill>
              <a:schemeClr val="tx1"/>
            </a:solidFill>
          </a:ln>
        </p:spPr>
      </p:pic>
    </p:spTree>
    <p:extLst>
      <p:ext uri="{BB962C8B-B14F-4D97-AF65-F5344CB8AC3E}">
        <p14:creationId xmlns:p14="http://schemas.microsoft.com/office/powerpoint/2010/main" val="193750467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2951-7080-B5AE-AAEC-36E43C3EC4C5}"/>
              </a:ext>
            </a:extLst>
          </p:cNvPr>
          <p:cNvSpPr txBox="1">
            <a:spLocks/>
          </p:cNvSpPr>
          <p:nvPr/>
        </p:nvSpPr>
        <p:spPr>
          <a:xfrm>
            <a:off x="1859874" y="490604"/>
            <a:ext cx="8229600" cy="464635"/>
          </a:xfrm>
          <a:prstGeom prst="rect">
            <a:avLst/>
          </a:prstGeom>
        </p:spPr>
        <p:txBody>
          <a:bodyPr>
            <a:normAutofit fontScale="67500" lnSpcReduction="20000"/>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Book Features</a:t>
            </a:r>
          </a:p>
        </p:txBody>
      </p:sp>
      <p:pic>
        <p:nvPicPr>
          <p:cNvPr id="3" name="Picture 2">
            <a:extLst>
              <a:ext uri="{FF2B5EF4-FFF2-40B4-BE49-F238E27FC236}">
                <a16:creationId xmlns:a16="http://schemas.microsoft.com/office/drawing/2014/main" id="{0F4B0F13-F482-9A9E-F25B-1A02AA34D002}"/>
              </a:ext>
            </a:extLst>
          </p:cNvPr>
          <p:cNvPicPr>
            <a:picLocks noChangeAspect="1"/>
          </p:cNvPicPr>
          <p:nvPr/>
        </p:nvPicPr>
        <p:blipFill>
          <a:blip r:embed="rId2"/>
          <a:stretch>
            <a:fillRect/>
          </a:stretch>
        </p:blipFill>
        <p:spPr>
          <a:xfrm>
            <a:off x="8124668" y="2278505"/>
            <a:ext cx="3816996" cy="3779996"/>
          </a:xfrm>
          <a:prstGeom prst="rect">
            <a:avLst/>
          </a:prstGeom>
        </p:spPr>
      </p:pic>
      <p:pic>
        <p:nvPicPr>
          <p:cNvPr id="4" name="Picture 3">
            <a:extLst>
              <a:ext uri="{FF2B5EF4-FFF2-40B4-BE49-F238E27FC236}">
                <a16:creationId xmlns:a16="http://schemas.microsoft.com/office/drawing/2014/main" id="{C28F1F0D-ADB4-D1ED-9E9F-815794B0A688}"/>
              </a:ext>
            </a:extLst>
          </p:cNvPr>
          <p:cNvPicPr>
            <a:picLocks noChangeAspect="1"/>
          </p:cNvPicPr>
          <p:nvPr/>
        </p:nvPicPr>
        <p:blipFill>
          <a:blip r:embed="rId3"/>
          <a:stretch>
            <a:fillRect/>
          </a:stretch>
        </p:blipFill>
        <p:spPr>
          <a:xfrm>
            <a:off x="1094283" y="1673458"/>
            <a:ext cx="3544458" cy="4364571"/>
          </a:xfrm>
          <a:prstGeom prst="rect">
            <a:avLst/>
          </a:prstGeom>
          <a:ln w="19050">
            <a:solidFill>
              <a:schemeClr val="accent2">
                <a:lumMod val="75000"/>
              </a:schemeClr>
            </a:solidFill>
          </a:ln>
        </p:spPr>
      </p:pic>
      <p:pic>
        <p:nvPicPr>
          <p:cNvPr id="5" name="Picture 4">
            <a:extLst>
              <a:ext uri="{FF2B5EF4-FFF2-40B4-BE49-F238E27FC236}">
                <a16:creationId xmlns:a16="http://schemas.microsoft.com/office/drawing/2014/main" id="{26A98266-53CB-6466-4B4E-C66E5F89D9BF}"/>
              </a:ext>
            </a:extLst>
          </p:cNvPr>
          <p:cNvPicPr>
            <a:picLocks noChangeAspect="1"/>
          </p:cNvPicPr>
          <p:nvPr/>
        </p:nvPicPr>
        <p:blipFill>
          <a:blip r:embed="rId4"/>
          <a:stretch>
            <a:fillRect/>
          </a:stretch>
        </p:blipFill>
        <p:spPr>
          <a:xfrm>
            <a:off x="5739397" y="920934"/>
            <a:ext cx="2620560" cy="1967751"/>
          </a:xfrm>
          <a:prstGeom prst="rect">
            <a:avLst/>
          </a:prstGeom>
        </p:spPr>
      </p:pic>
      <p:pic>
        <p:nvPicPr>
          <p:cNvPr id="7" name="Picture 6">
            <a:extLst>
              <a:ext uri="{FF2B5EF4-FFF2-40B4-BE49-F238E27FC236}">
                <a16:creationId xmlns:a16="http://schemas.microsoft.com/office/drawing/2014/main" id="{BF3B02F9-ABE7-1C5D-754F-C5058048C3FC}"/>
              </a:ext>
            </a:extLst>
          </p:cNvPr>
          <p:cNvPicPr>
            <a:picLocks noChangeAspect="1"/>
          </p:cNvPicPr>
          <p:nvPr/>
        </p:nvPicPr>
        <p:blipFill>
          <a:blip r:embed="rId5"/>
          <a:stretch>
            <a:fillRect/>
          </a:stretch>
        </p:blipFill>
        <p:spPr>
          <a:xfrm>
            <a:off x="5295284" y="3500587"/>
            <a:ext cx="2522232" cy="2993501"/>
          </a:xfrm>
          <a:prstGeom prst="rect">
            <a:avLst/>
          </a:prstGeom>
          <a:ln w="28575">
            <a:solidFill>
              <a:schemeClr val="tx1"/>
            </a:solidFill>
          </a:ln>
        </p:spPr>
      </p:pic>
    </p:spTree>
    <p:extLst>
      <p:ext uri="{BB962C8B-B14F-4D97-AF65-F5344CB8AC3E}">
        <p14:creationId xmlns:p14="http://schemas.microsoft.com/office/powerpoint/2010/main" val="40614524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8AF64-2FFC-E89B-D9BF-74B2F24B8818}"/>
              </a:ext>
            </a:extLst>
          </p:cNvPr>
          <p:cNvPicPr>
            <a:picLocks noChangeAspect="1"/>
          </p:cNvPicPr>
          <p:nvPr/>
        </p:nvPicPr>
        <p:blipFill>
          <a:blip r:embed="rId2"/>
          <a:stretch>
            <a:fillRect/>
          </a:stretch>
        </p:blipFill>
        <p:spPr>
          <a:xfrm>
            <a:off x="1870582" y="623122"/>
            <a:ext cx="4838700" cy="5924550"/>
          </a:xfrm>
          <a:prstGeom prst="rect">
            <a:avLst/>
          </a:prstGeom>
          <a:ln w="28575">
            <a:solidFill>
              <a:srgbClr val="FF0000"/>
            </a:solidFill>
          </a:ln>
        </p:spPr>
      </p:pic>
      <p:pic>
        <p:nvPicPr>
          <p:cNvPr id="3" name="Picture 2" descr="Entrepreneurial Spirit — STORYTIME WITH STEPHANIE">
            <a:extLst>
              <a:ext uri="{FF2B5EF4-FFF2-40B4-BE49-F238E27FC236}">
                <a16:creationId xmlns:a16="http://schemas.microsoft.com/office/drawing/2014/main" id="{835DD639-A643-CB69-6875-E7252C25AF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5204" y="720777"/>
            <a:ext cx="3173767" cy="31737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 name="Content Placeholder 5">
            <a:extLst>
              <a:ext uri="{FF2B5EF4-FFF2-40B4-BE49-F238E27FC236}">
                <a16:creationId xmlns:a16="http://schemas.microsoft.com/office/drawing/2014/main" id="{AB8AF5D8-FFAD-2AAF-A261-AB86DAF02C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5873">
            <a:off x="6272466" y="3629561"/>
            <a:ext cx="1603199" cy="13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6367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AC287-1078-62E4-98CD-A9CA29BB4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6959"/>
            <a:ext cx="7495255" cy="484720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695B69-0B3F-B638-C41B-3F997EDD9938}"/>
              </a:ext>
            </a:extLst>
          </p:cNvPr>
          <p:cNvPicPr>
            <a:picLocks noChangeAspect="1"/>
          </p:cNvPicPr>
          <p:nvPr/>
        </p:nvPicPr>
        <p:blipFill>
          <a:blip r:embed="rId3"/>
          <a:stretch>
            <a:fillRect/>
          </a:stretch>
        </p:blipFill>
        <p:spPr>
          <a:xfrm>
            <a:off x="8738454" y="1858506"/>
            <a:ext cx="2811797" cy="2544854"/>
          </a:xfrm>
          <a:prstGeom prst="rect">
            <a:avLst/>
          </a:prstGeom>
          <a:ln w="19050">
            <a:solidFill>
              <a:schemeClr val="tx1"/>
            </a:solidFill>
          </a:ln>
        </p:spPr>
      </p:pic>
      <p:sp>
        <p:nvSpPr>
          <p:cNvPr id="5" name="TextBox 4">
            <a:extLst>
              <a:ext uri="{FF2B5EF4-FFF2-40B4-BE49-F238E27FC236}">
                <a16:creationId xmlns:a16="http://schemas.microsoft.com/office/drawing/2014/main" id="{4AD6D94F-4D7E-39AC-9FA7-366800B28908}"/>
              </a:ext>
            </a:extLst>
          </p:cNvPr>
          <p:cNvSpPr txBox="1"/>
          <p:nvPr/>
        </p:nvSpPr>
        <p:spPr>
          <a:xfrm>
            <a:off x="2869806" y="299167"/>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t>Possible Responses </a:t>
            </a:r>
          </a:p>
        </p:txBody>
      </p:sp>
    </p:spTree>
    <p:extLst>
      <p:ext uri="{BB962C8B-B14F-4D97-AF65-F5344CB8AC3E}">
        <p14:creationId xmlns:p14="http://schemas.microsoft.com/office/powerpoint/2010/main" val="38098171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F56CF-1A70-7E04-2B18-ACEA64585B47}"/>
              </a:ext>
            </a:extLst>
          </p:cNvPr>
          <p:cNvPicPr>
            <a:picLocks noChangeAspect="1"/>
          </p:cNvPicPr>
          <p:nvPr/>
        </p:nvPicPr>
        <p:blipFill>
          <a:blip r:embed="rId2"/>
          <a:stretch>
            <a:fillRect/>
          </a:stretch>
        </p:blipFill>
        <p:spPr>
          <a:xfrm>
            <a:off x="973112" y="1385299"/>
            <a:ext cx="6387059" cy="5305098"/>
          </a:xfrm>
          <a:prstGeom prst="rect">
            <a:avLst/>
          </a:prstGeom>
        </p:spPr>
      </p:pic>
      <p:pic>
        <p:nvPicPr>
          <p:cNvPr id="4" name="Picture 3">
            <a:extLst>
              <a:ext uri="{FF2B5EF4-FFF2-40B4-BE49-F238E27FC236}">
                <a16:creationId xmlns:a16="http://schemas.microsoft.com/office/drawing/2014/main" id="{1B47A4EF-6C12-128D-D71D-9206488C9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25970" flipV="1">
            <a:off x="6763127" y="3646265"/>
            <a:ext cx="4694393" cy="1082644"/>
          </a:xfrm>
          <a:prstGeom prst="rect">
            <a:avLst/>
          </a:prstGeom>
        </p:spPr>
      </p:pic>
      <p:sp>
        <p:nvSpPr>
          <p:cNvPr id="6" name="TextBox 5">
            <a:extLst>
              <a:ext uri="{FF2B5EF4-FFF2-40B4-BE49-F238E27FC236}">
                <a16:creationId xmlns:a16="http://schemas.microsoft.com/office/drawing/2014/main" id="{88F6E1D0-D0E8-7F3D-0B42-CAA8C5B77A93}"/>
              </a:ext>
            </a:extLst>
          </p:cNvPr>
          <p:cNvSpPr txBox="1"/>
          <p:nvPr/>
        </p:nvSpPr>
        <p:spPr>
          <a:xfrm>
            <a:off x="2477125" y="167603"/>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dirty="0"/>
              <a:t>Vote With Your Feet!</a:t>
            </a:r>
          </a:p>
        </p:txBody>
      </p:sp>
    </p:spTree>
    <p:extLst>
      <p:ext uri="{BB962C8B-B14F-4D97-AF65-F5344CB8AC3E}">
        <p14:creationId xmlns:p14="http://schemas.microsoft.com/office/powerpoint/2010/main" val="63428813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 D. and the Great Barber Battle">
            <a:extLst>
              <a:ext uri="{FF2B5EF4-FFF2-40B4-BE49-F238E27FC236}">
                <a16:creationId xmlns:a16="http://schemas.microsoft.com/office/drawing/2014/main" id="{804826BF-8F6A-6718-E907-1849EE7FB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16" y="1047676"/>
            <a:ext cx="3310042" cy="5001840"/>
          </a:xfrm>
          <a:prstGeom prst="rect">
            <a:avLst/>
          </a:prstGeom>
          <a:noFill/>
          <a:ln w="38100">
            <a:solidFill>
              <a:srgbClr val="004080"/>
            </a:solidFill>
          </a:ln>
          <a:extLst>
            <a:ext uri="{909E8E84-426E-40DD-AFC4-6F175D3DCCD1}">
              <a14:hiddenFill xmlns:a14="http://schemas.microsoft.com/office/drawing/2010/main">
                <a:solidFill>
                  <a:srgbClr val="FFFFFF"/>
                </a:solidFill>
              </a14:hiddenFill>
            </a:ext>
          </a:extLst>
        </p:spPr>
      </p:pic>
      <p:pic>
        <p:nvPicPr>
          <p:cNvPr id="3" name="Picture 2" descr="J.D. and the Family Business">
            <a:extLst>
              <a:ext uri="{FF2B5EF4-FFF2-40B4-BE49-F238E27FC236}">
                <a16:creationId xmlns:a16="http://schemas.microsoft.com/office/drawing/2014/main" id="{14BFDAAE-D1CD-962D-D2CD-BE9D7C30D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888">
            <a:off x="5125802" y="4946302"/>
            <a:ext cx="1173896" cy="17431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FBB9DA-C7E7-8B84-C125-1E73877CBA90}"/>
              </a:ext>
            </a:extLst>
          </p:cNvPr>
          <p:cNvSpPr txBox="1"/>
          <p:nvPr/>
        </p:nvSpPr>
        <p:spPr>
          <a:xfrm>
            <a:off x="6531335" y="5046822"/>
            <a:ext cx="2416629" cy="1200329"/>
          </a:xfrm>
          <a:prstGeom prst="rect">
            <a:avLst/>
          </a:prstGeom>
          <a:noFill/>
          <a:ln w="19050">
            <a:solidFill>
              <a:schemeClr val="tx1"/>
            </a:solidFill>
          </a:ln>
        </p:spPr>
        <p:txBody>
          <a:bodyPr wrap="square">
            <a:spAutoFit/>
          </a:bodyPr>
          <a:lstStyle/>
          <a:p>
            <a:pPr algn="l"/>
            <a:r>
              <a:rPr lang="en-US" b="1" dirty="0">
                <a:solidFill>
                  <a:srgbClr val="333333"/>
                </a:solidFill>
                <a:latin typeface="Lato" panose="020F0502020204030203" pitchFamily="34" charset="0"/>
              </a:rPr>
              <a:t>Publisher:</a:t>
            </a:r>
            <a:r>
              <a:rPr lang="en-US" dirty="0">
                <a:solidFill>
                  <a:srgbClr val="333333"/>
                </a:solidFill>
                <a:latin typeface="Lato" panose="020F0502020204030203" pitchFamily="34" charset="0"/>
              </a:rPr>
              <a:t> Penguin </a:t>
            </a:r>
          </a:p>
          <a:p>
            <a:pPr algn="l"/>
            <a:r>
              <a:rPr lang="en-US" b="1" dirty="0">
                <a:solidFill>
                  <a:srgbClr val="333333"/>
                </a:solidFill>
                <a:latin typeface="Lato" panose="020F0502020204030203" pitchFamily="34" charset="0"/>
              </a:rPr>
              <a:t>Copyright Date:</a:t>
            </a:r>
            <a:r>
              <a:rPr lang="en-US" dirty="0">
                <a:solidFill>
                  <a:srgbClr val="333333"/>
                </a:solidFill>
                <a:latin typeface="Lato" panose="020F0502020204030203" pitchFamily="34" charset="0"/>
              </a:rPr>
              <a:t> 2021</a:t>
            </a:r>
          </a:p>
          <a:p>
            <a:pPr algn="l"/>
            <a:r>
              <a:rPr lang="en-US" b="1" dirty="0">
                <a:solidFill>
                  <a:srgbClr val="333333"/>
                </a:solidFill>
                <a:latin typeface="Lato" panose="020F0502020204030203" pitchFamily="34" charset="0"/>
              </a:rPr>
              <a:t>Reading Level:</a:t>
            </a:r>
            <a:r>
              <a:rPr lang="en-US" dirty="0">
                <a:solidFill>
                  <a:srgbClr val="333333"/>
                </a:solidFill>
                <a:latin typeface="Lato" panose="020F0502020204030203" pitchFamily="34" charset="0"/>
              </a:rPr>
              <a:t> 3.0</a:t>
            </a:r>
          </a:p>
          <a:p>
            <a:pPr algn="l"/>
            <a:r>
              <a:rPr lang="en-US" b="1" dirty="0">
                <a:solidFill>
                  <a:srgbClr val="333333"/>
                </a:solidFill>
                <a:latin typeface="Lato" panose="020F0502020204030203" pitchFamily="34" charset="0"/>
              </a:rPr>
              <a:t>Interest Level:</a:t>
            </a:r>
            <a:r>
              <a:rPr lang="en-US" dirty="0">
                <a:solidFill>
                  <a:srgbClr val="333333"/>
                </a:solidFill>
                <a:latin typeface="Lato" panose="020F0502020204030203" pitchFamily="34" charset="0"/>
              </a:rPr>
              <a:t> 1-4</a:t>
            </a:r>
          </a:p>
        </p:txBody>
      </p:sp>
      <p:pic>
        <p:nvPicPr>
          <p:cNvPr id="5" name="Picture 6" descr="J.D. and the Hair Show Showdown">
            <a:extLst>
              <a:ext uri="{FF2B5EF4-FFF2-40B4-BE49-F238E27FC236}">
                <a16:creationId xmlns:a16="http://schemas.microsoft.com/office/drawing/2014/main" id="{07F01604-F663-C7B9-9B95-6186612F8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1678">
            <a:off x="9443429" y="4779864"/>
            <a:ext cx="1196573" cy="18081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523F05-5384-CFB2-B334-A173D0D7690A}"/>
              </a:ext>
            </a:extLst>
          </p:cNvPr>
          <p:cNvSpPr txBox="1"/>
          <p:nvPr/>
        </p:nvSpPr>
        <p:spPr>
          <a:xfrm>
            <a:off x="4775680" y="1255682"/>
            <a:ext cx="7028264" cy="3416320"/>
          </a:xfrm>
          <a:prstGeom prst="rect">
            <a:avLst/>
          </a:prstGeom>
          <a:noFill/>
          <a:ln w="19050">
            <a:solidFill>
              <a:schemeClr val="tx1"/>
            </a:solidFill>
          </a:ln>
        </p:spPr>
        <p:txBody>
          <a:bodyPr wrap="square">
            <a:spAutoFit/>
          </a:bodyPr>
          <a:lstStyle/>
          <a:p>
            <a:r>
              <a:rPr lang="en-US" sz="2400" dirty="0">
                <a:solidFill>
                  <a:srgbClr val="333333"/>
                </a:solidFill>
              </a:rPr>
              <a:t> </a:t>
            </a:r>
            <a:r>
              <a:rPr lang="en-US" sz="2400" b="1" dirty="0">
                <a:solidFill>
                  <a:srgbClr val="333333"/>
                </a:solidFill>
              </a:rPr>
              <a:t>Story Synopsis: </a:t>
            </a:r>
            <a:r>
              <a:rPr lang="en-US" sz="2400" dirty="0">
                <a:solidFill>
                  <a:srgbClr val="333333"/>
                </a:solidFill>
              </a:rPr>
              <a:t>J.D. has a big problem--it's the night before the start of third grade and his mom has just given him his first and worst home haircut. However, he's a genius with the clippers and styles his own hair.  His work makes him the talk of the town and brings him enough hair business to open a barbershop from his bedroom. But when Henry Jr., the owner of the only official local barbershop, realizes he's losing clients to J.D., he tries to shut him down for good.</a:t>
            </a:r>
            <a:endParaRPr lang="en-US" sz="2400" dirty="0"/>
          </a:p>
        </p:txBody>
      </p:sp>
      <p:sp>
        <p:nvSpPr>
          <p:cNvPr id="8" name="TextBox 7">
            <a:extLst>
              <a:ext uri="{FF2B5EF4-FFF2-40B4-BE49-F238E27FC236}">
                <a16:creationId xmlns:a16="http://schemas.microsoft.com/office/drawing/2014/main" id="{3D58EFF4-3B1F-6AF3-1D13-7A246AE0EF68}"/>
              </a:ext>
            </a:extLst>
          </p:cNvPr>
          <p:cNvSpPr txBox="1"/>
          <p:nvPr/>
        </p:nvSpPr>
        <p:spPr>
          <a:xfrm>
            <a:off x="3154027" y="160518"/>
            <a:ext cx="754298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b="1" i="1" dirty="0">
                <a:solidFill>
                  <a:srgbClr val="7030A0"/>
                </a:solidFill>
                <a:effectLst>
                  <a:outerShdw blurRad="38100" dist="38100" dir="2700000" algn="tl">
                    <a:srgbClr val="000000">
                      <a:alpha val="43137"/>
                    </a:srgbClr>
                  </a:outerShdw>
                </a:effectLst>
              </a:rPr>
              <a:t>J.D. and the Great Barber Battle </a:t>
            </a:r>
            <a:endParaRPr lang="en-US" sz="3600" dirty="0"/>
          </a:p>
        </p:txBody>
      </p:sp>
    </p:spTree>
    <p:extLst>
      <p:ext uri="{BB962C8B-B14F-4D97-AF65-F5344CB8AC3E}">
        <p14:creationId xmlns:p14="http://schemas.microsoft.com/office/powerpoint/2010/main" val="17739939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9AEB14-9BF8-40A4-AAC3-F540D1AC9A9B}"/>
              </a:ext>
            </a:extLst>
          </p:cNvPr>
          <p:cNvSpPr txBox="1"/>
          <p:nvPr/>
        </p:nvSpPr>
        <p:spPr>
          <a:xfrm>
            <a:off x="742121" y="253952"/>
            <a:ext cx="966083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hlinkClick r:id="rId2"/>
              </a:rPr>
              <a:t>https://storage.googleapis.com/classroom-portal-production/uploads/2021/11/95f7c924-28238_jdbarberbattle_discussionguide_21.pdf</a:t>
            </a:r>
            <a:endParaRPr lang="en-US" sz="1200" dirty="0"/>
          </a:p>
          <a:p>
            <a:endParaRPr lang="en-US" sz="1200" dirty="0"/>
          </a:p>
        </p:txBody>
      </p:sp>
      <p:pic>
        <p:nvPicPr>
          <p:cNvPr id="5" name="Picture 4">
            <a:extLst>
              <a:ext uri="{FF2B5EF4-FFF2-40B4-BE49-F238E27FC236}">
                <a16:creationId xmlns:a16="http://schemas.microsoft.com/office/drawing/2014/main" id="{1AFEF48C-EF87-48E5-B2E4-EB9458337B1F}"/>
              </a:ext>
            </a:extLst>
          </p:cNvPr>
          <p:cNvPicPr>
            <a:picLocks noChangeAspect="1"/>
          </p:cNvPicPr>
          <p:nvPr/>
        </p:nvPicPr>
        <p:blipFill>
          <a:blip r:embed="rId3"/>
          <a:stretch>
            <a:fillRect/>
          </a:stretch>
        </p:blipFill>
        <p:spPr>
          <a:xfrm>
            <a:off x="897002" y="1149369"/>
            <a:ext cx="3449711" cy="4456093"/>
          </a:xfrm>
          <a:prstGeom prst="rect">
            <a:avLst/>
          </a:prstGeom>
        </p:spPr>
      </p:pic>
      <p:pic>
        <p:nvPicPr>
          <p:cNvPr id="7" name="Picture 6">
            <a:extLst>
              <a:ext uri="{FF2B5EF4-FFF2-40B4-BE49-F238E27FC236}">
                <a16:creationId xmlns:a16="http://schemas.microsoft.com/office/drawing/2014/main" id="{45E64D60-E838-4EB2-9F35-EFCC5A64F16F}"/>
              </a:ext>
            </a:extLst>
          </p:cNvPr>
          <p:cNvPicPr>
            <a:picLocks noChangeAspect="1"/>
          </p:cNvPicPr>
          <p:nvPr/>
        </p:nvPicPr>
        <p:blipFill>
          <a:blip r:embed="rId4"/>
          <a:stretch>
            <a:fillRect/>
          </a:stretch>
        </p:blipFill>
        <p:spPr>
          <a:xfrm>
            <a:off x="4841216" y="715617"/>
            <a:ext cx="3946764" cy="5002696"/>
          </a:xfrm>
          <a:prstGeom prst="rect">
            <a:avLst/>
          </a:prstGeom>
        </p:spPr>
      </p:pic>
      <p:pic>
        <p:nvPicPr>
          <p:cNvPr id="8" name="Picture 7">
            <a:extLst>
              <a:ext uri="{FF2B5EF4-FFF2-40B4-BE49-F238E27FC236}">
                <a16:creationId xmlns:a16="http://schemas.microsoft.com/office/drawing/2014/main" id="{A6D3748C-E3AE-4400-A026-5A86A4F8394F}"/>
              </a:ext>
            </a:extLst>
          </p:cNvPr>
          <p:cNvPicPr>
            <a:picLocks noChangeAspect="1"/>
          </p:cNvPicPr>
          <p:nvPr/>
        </p:nvPicPr>
        <p:blipFill>
          <a:blip r:embed="rId5"/>
          <a:stretch>
            <a:fillRect/>
          </a:stretch>
        </p:blipFill>
        <p:spPr>
          <a:xfrm>
            <a:off x="9282483" y="1040502"/>
            <a:ext cx="1866900" cy="4352925"/>
          </a:xfrm>
          <a:prstGeom prst="rect">
            <a:avLst/>
          </a:prstGeom>
        </p:spPr>
      </p:pic>
      <p:sp>
        <p:nvSpPr>
          <p:cNvPr id="10" name="TextBox 9">
            <a:extLst>
              <a:ext uri="{FF2B5EF4-FFF2-40B4-BE49-F238E27FC236}">
                <a16:creationId xmlns:a16="http://schemas.microsoft.com/office/drawing/2014/main" id="{2941544E-2754-4590-901F-FB804F5AE538}"/>
              </a:ext>
            </a:extLst>
          </p:cNvPr>
          <p:cNvSpPr txBox="1"/>
          <p:nvPr/>
        </p:nvSpPr>
        <p:spPr>
          <a:xfrm>
            <a:off x="3339547" y="5967734"/>
            <a:ext cx="60562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dirty="0"/>
              <a:t>Eleven page Teacher’s Guide from the Publisher</a:t>
            </a:r>
            <a:endParaRPr kumimoji="0" lang="en-US" sz="2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16733991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6B98E-15AB-4A33-B184-011A8419B5E0}"/>
              </a:ext>
            </a:extLst>
          </p:cNvPr>
          <p:cNvPicPr>
            <a:picLocks noChangeAspect="1"/>
          </p:cNvPicPr>
          <p:nvPr/>
        </p:nvPicPr>
        <p:blipFill>
          <a:blip r:embed="rId2"/>
          <a:stretch>
            <a:fillRect/>
          </a:stretch>
        </p:blipFill>
        <p:spPr>
          <a:xfrm>
            <a:off x="8057322" y="1399398"/>
            <a:ext cx="3912943" cy="5022670"/>
          </a:xfrm>
          <a:prstGeom prst="rect">
            <a:avLst/>
          </a:prstGeom>
        </p:spPr>
      </p:pic>
      <p:pic>
        <p:nvPicPr>
          <p:cNvPr id="7" name="Picture 6">
            <a:extLst>
              <a:ext uri="{FF2B5EF4-FFF2-40B4-BE49-F238E27FC236}">
                <a16:creationId xmlns:a16="http://schemas.microsoft.com/office/drawing/2014/main" id="{4918BFED-CA10-4A5C-85AF-50B5237BA5A6}"/>
              </a:ext>
            </a:extLst>
          </p:cNvPr>
          <p:cNvPicPr>
            <a:picLocks noChangeAspect="1"/>
          </p:cNvPicPr>
          <p:nvPr/>
        </p:nvPicPr>
        <p:blipFill>
          <a:blip r:embed="rId3"/>
          <a:stretch>
            <a:fillRect/>
          </a:stretch>
        </p:blipFill>
        <p:spPr>
          <a:xfrm>
            <a:off x="1391478" y="151258"/>
            <a:ext cx="5140523" cy="6555484"/>
          </a:xfrm>
          <a:prstGeom prst="rect">
            <a:avLst/>
          </a:prstGeom>
        </p:spPr>
      </p:pic>
      <p:sp>
        <p:nvSpPr>
          <p:cNvPr id="8" name="Arrow: Left 7">
            <a:extLst>
              <a:ext uri="{FF2B5EF4-FFF2-40B4-BE49-F238E27FC236}">
                <a16:creationId xmlns:a16="http://schemas.microsoft.com/office/drawing/2014/main" id="{130DA604-45CD-4A7B-B605-C54E3F54AE9D}"/>
              </a:ext>
            </a:extLst>
          </p:cNvPr>
          <p:cNvSpPr/>
          <p:nvPr/>
        </p:nvSpPr>
        <p:spPr>
          <a:xfrm>
            <a:off x="6400799" y="2557670"/>
            <a:ext cx="1417983" cy="712304"/>
          </a:xfrm>
          <a:prstGeom prst="lef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7428111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15564-43C9-485F-9EE5-FC4D9E45FBC2}"/>
              </a:ext>
            </a:extLst>
          </p:cNvPr>
          <p:cNvPicPr>
            <a:picLocks noChangeAspect="1"/>
          </p:cNvPicPr>
          <p:nvPr/>
        </p:nvPicPr>
        <p:blipFill>
          <a:blip r:embed="rId2"/>
          <a:stretch>
            <a:fillRect/>
          </a:stretch>
        </p:blipFill>
        <p:spPr>
          <a:xfrm>
            <a:off x="632580" y="1270802"/>
            <a:ext cx="4124950" cy="4863098"/>
          </a:xfrm>
          <a:prstGeom prst="rect">
            <a:avLst/>
          </a:prstGeom>
          <a:ln w="19050">
            <a:solidFill>
              <a:schemeClr val="tx1"/>
            </a:solidFill>
          </a:ln>
        </p:spPr>
      </p:pic>
      <p:pic>
        <p:nvPicPr>
          <p:cNvPr id="3" name="Picture 2">
            <a:extLst>
              <a:ext uri="{FF2B5EF4-FFF2-40B4-BE49-F238E27FC236}">
                <a16:creationId xmlns:a16="http://schemas.microsoft.com/office/drawing/2014/main" id="{3F417403-C711-4F0F-B1D8-08D8E2E0935A}"/>
              </a:ext>
            </a:extLst>
          </p:cNvPr>
          <p:cNvPicPr>
            <a:picLocks noChangeAspect="1"/>
          </p:cNvPicPr>
          <p:nvPr/>
        </p:nvPicPr>
        <p:blipFill>
          <a:blip r:embed="rId3"/>
          <a:stretch>
            <a:fillRect/>
          </a:stretch>
        </p:blipFill>
        <p:spPr>
          <a:xfrm>
            <a:off x="5446643" y="366055"/>
            <a:ext cx="4579053" cy="5767845"/>
          </a:xfrm>
          <a:prstGeom prst="rect">
            <a:avLst/>
          </a:prstGeom>
          <a:ln w="28575">
            <a:solidFill>
              <a:schemeClr val="tx1"/>
            </a:solidFill>
          </a:ln>
        </p:spPr>
      </p:pic>
    </p:spTree>
    <p:extLst>
      <p:ext uri="{BB962C8B-B14F-4D97-AF65-F5344CB8AC3E}">
        <p14:creationId xmlns:p14="http://schemas.microsoft.com/office/powerpoint/2010/main" val="90148509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Bridge Battle">
            <a:extLst>
              <a:ext uri="{FF2B5EF4-FFF2-40B4-BE49-F238E27FC236}">
                <a16:creationId xmlns:a16="http://schemas.microsoft.com/office/drawing/2014/main" id="{2C36B00B-D33C-5C35-D63B-80B7A13C6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775" y="877616"/>
            <a:ext cx="2638392" cy="37533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00CBF3-5E69-2149-BDD0-827AF7412502}"/>
              </a:ext>
            </a:extLst>
          </p:cNvPr>
          <p:cNvSpPr txBox="1"/>
          <p:nvPr/>
        </p:nvSpPr>
        <p:spPr>
          <a:xfrm>
            <a:off x="7924266" y="5218228"/>
            <a:ext cx="2623278"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Harper Collins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2022</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3-6</a:t>
            </a:r>
          </a:p>
        </p:txBody>
      </p:sp>
      <p:sp>
        <p:nvSpPr>
          <p:cNvPr id="3" name="TextBox 2">
            <a:extLst>
              <a:ext uri="{FF2B5EF4-FFF2-40B4-BE49-F238E27FC236}">
                <a16:creationId xmlns:a16="http://schemas.microsoft.com/office/drawing/2014/main" id="{16D43C54-352B-0CFE-3E72-557E049B7789}"/>
              </a:ext>
            </a:extLst>
          </p:cNvPr>
          <p:cNvSpPr txBox="1"/>
          <p:nvPr/>
        </p:nvSpPr>
        <p:spPr>
          <a:xfrm>
            <a:off x="3950708" y="1547733"/>
            <a:ext cx="7622497" cy="2862320"/>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0" i="0" dirty="0">
                <a:solidFill>
                  <a:srgbClr val="333333"/>
                </a:solidFill>
                <a:effectLst/>
                <a:latin typeface="Lato" panose="020F0502020204030203" pitchFamily="34" charset="0"/>
              </a:rPr>
              <a:t>Evan and Jessie Treski have waged a lemonade war, sought justice in a class trial, unmasked a bell thief, and created a professional magic show. Yet for all their skills and talents, both find themselves being singled out this summer for reasons beyond their control. Natural-born leader Evan, who is always good at making new friends, discovers he is at the mercy of a bully on the summer school playground, and is pressured to act in a way he never has before. Science-loving Jessie just wants to construct the best bridge she can for the competition next month, yet she is stuck in the wrong summer camp, surrounded by kids who believe fairies are more real than physics and a group of girls who tortured her back in second grade.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Jacqueline Davies">
            <a:extLst>
              <a:ext uri="{FF2B5EF4-FFF2-40B4-BE49-F238E27FC236}">
                <a16:creationId xmlns:a16="http://schemas.microsoft.com/office/drawing/2014/main" id="{FA61C23F-DD20-4B64-9304-82516D36A4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1336" y="4968545"/>
            <a:ext cx="4989283" cy="14500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10AEF3-0EE6-444B-A4F4-58D03D68B895}"/>
              </a:ext>
            </a:extLst>
          </p:cNvPr>
          <p:cNvSpPr txBox="1"/>
          <p:nvPr/>
        </p:nvSpPr>
        <p:spPr>
          <a:xfrm>
            <a:off x="3258105" y="31675"/>
            <a:ext cx="541773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n-lt"/>
                <a:ea typeface="+mn-ea"/>
                <a:cs typeface="+mn-cs"/>
                <a:sym typeface="Calibri"/>
              </a:rPr>
              <a:t>The Bridge Battle </a:t>
            </a:r>
          </a:p>
        </p:txBody>
      </p:sp>
    </p:spTree>
    <p:extLst>
      <p:ext uri="{BB962C8B-B14F-4D97-AF65-F5344CB8AC3E}">
        <p14:creationId xmlns:p14="http://schemas.microsoft.com/office/powerpoint/2010/main" val="18958675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To earn professional development credit for CEE webinars found on EconEdLink, you must:</a:t>
            </a:r>
            <a:endParaRPr sz="2800" dirty="0"/>
          </a:p>
          <a:p>
            <a:endParaRPr sz="2800" dirty="0"/>
          </a:p>
          <a:p>
            <a:pPr marL="285750" indent="-285750">
              <a:buSzPct val="100000"/>
              <a:buFont typeface="Arial"/>
              <a:buChar char="•"/>
            </a:pPr>
            <a:r>
              <a:rPr dirty="0"/>
              <a:t>Watch a minimum of 45-minutes and you will automatically receive a professional development </a:t>
            </a:r>
            <a:r>
              <a:rPr b="1" dirty="0">
                <a:solidFill>
                  <a:srgbClr val="7A9900"/>
                </a:solidFill>
              </a:rPr>
              <a:t>certificate </a:t>
            </a:r>
            <a:r>
              <a:rPr dirty="0"/>
              <a:t>via e-mail within 24 hours. </a:t>
            </a:r>
            <a:endParaRPr sz="2800" dirty="0"/>
          </a:p>
          <a:p>
            <a:pPr marL="285750" indent="-285750">
              <a:buSzPct val="100000"/>
              <a:buFont typeface="Arial"/>
              <a:buChar char="•"/>
            </a:pPr>
            <a:r>
              <a:rPr dirty="0"/>
              <a:t>Attendees can learn how much credit they will earn per workshop. </a:t>
            </a:r>
            <a:endParaRPr sz="2800" dirty="0"/>
          </a:p>
          <a:p>
            <a:endParaRPr sz="2800" dirty="0"/>
          </a:p>
          <a:p>
            <a:pPr>
              <a:defRPr b="1" u="sng"/>
            </a:pPr>
            <a:r>
              <a:rPr dirty="0"/>
              <a:t>Accessing resources: </a:t>
            </a:r>
          </a:p>
          <a:p>
            <a:endParaRPr dirty="0"/>
          </a:p>
          <a:p>
            <a:pPr marL="285750" indent="-285750">
              <a:buSzPct val="100000"/>
              <a:buFont typeface="Helvetica"/>
              <a:buChar char="•"/>
            </a:pPr>
            <a:r>
              <a:rPr dirty="0"/>
              <a:t>You can now easily download presentations, lesson plan materials, and activities for each webinar from </a:t>
            </a:r>
            <a:r>
              <a:rPr sz="1600" b="1" i="1" u="sng" dirty="0">
                <a:solidFill>
                  <a:srgbClr val="0563C1"/>
                </a:solidFill>
                <a:uFill>
                  <a:solidFill>
                    <a:srgbClr val="0563C1"/>
                  </a:solidFill>
                </a:uFill>
                <a:hlinkClick r:id="rId2"/>
              </a:rPr>
              <a:t>EconEdLink.org/professional-development/</a:t>
            </a:r>
            <a:endParaRPr sz="1600" b="1" i="1" dirty="0">
              <a:solidFill>
                <a:srgbClr val="005CB8"/>
              </a:solidFill>
            </a:endParaRPr>
          </a:p>
          <a:p>
            <a:pPr marL="285750" indent="-285750">
              <a:buSzPct val="100000"/>
              <a:buFont typeface="Helvetica"/>
              <a:buChar char="•"/>
              <a:defRPr sz="1600" b="1" i="1" u="sng">
                <a:solidFill>
                  <a:srgbClr val="005CB8"/>
                </a:solidFill>
              </a:defRPr>
            </a:pPr>
            <a:endParaRPr sz="1600" b="1" i="1" dirty="0">
              <a:solidFill>
                <a:srgbClr val="005CB8"/>
              </a:solidFill>
            </a:endParaRPr>
          </a:p>
          <a:p>
            <a:pPr>
              <a:defRPr sz="1600" b="1" u="sng"/>
            </a:pPr>
            <a:r>
              <a:rPr dirty="0"/>
              <a:t>Local resources:</a:t>
            </a:r>
            <a:r>
              <a:rPr b="0" u="none" dirty="0"/>
              <a:t> </a:t>
            </a:r>
          </a:p>
          <a:p>
            <a:pPr>
              <a:defRPr sz="1600"/>
            </a:pPr>
            <a:endParaRPr b="0" u="none" dirty="0"/>
          </a:p>
          <a:p>
            <a:pPr marL="285750" indent="-285750">
              <a:buSzPct val="100000"/>
              <a:buFont typeface="Helvetica"/>
              <a:buChar char="•"/>
              <a:defRPr sz="1600"/>
            </a:pPr>
            <a:r>
              <a:rPr dirty="0"/>
              <a:t>Insert your local professional development opportunities (if applicable)</a:t>
            </a:r>
            <a:endParaRPr sz="1400" b="1" i="1" dirty="0">
              <a:solidFill>
                <a:srgbClr val="005CB8"/>
              </a:solidFill>
            </a:endParaRPr>
          </a:p>
          <a:p>
            <a:pPr>
              <a:defRPr sz="1600" b="1" i="1">
                <a:solidFill>
                  <a:srgbClr val="005CB8"/>
                </a:solidFill>
              </a:defRPr>
            </a:pPr>
            <a:endParaRPr sz="140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8BC13-B395-43F6-A6FB-DA13B93EF0D9}"/>
              </a:ext>
            </a:extLst>
          </p:cNvPr>
          <p:cNvPicPr>
            <a:picLocks noChangeAspect="1"/>
          </p:cNvPicPr>
          <p:nvPr/>
        </p:nvPicPr>
        <p:blipFill>
          <a:blip r:embed="rId2"/>
          <a:stretch>
            <a:fillRect/>
          </a:stretch>
        </p:blipFill>
        <p:spPr>
          <a:xfrm>
            <a:off x="3517916" y="3291876"/>
            <a:ext cx="4685052" cy="2155914"/>
          </a:xfrm>
          <a:prstGeom prst="rect">
            <a:avLst/>
          </a:prstGeom>
          <a:ln w="19050">
            <a:solidFill>
              <a:schemeClr val="tx1"/>
            </a:solidFill>
          </a:ln>
        </p:spPr>
      </p:pic>
      <p:sp>
        <p:nvSpPr>
          <p:cNvPr id="5" name="TextBox 4">
            <a:extLst>
              <a:ext uri="{FF2B5EF4-FFF2-40B4-BE49-F238E27FC236}">
                <a16:creationId xmlns:a16="http://schemas.microsoft.com/office/drawing/2014/main" id="{7B091FD7-9B28-4BDA-AFE5-16EF2B054FDB}"/>
              </a:ext>
            </a:extLst>
          </p:cNvPr>
          <p:cNvSpPr txBox="1"/>
          <p:nvPr/>
        </p:nvSpPr>
        <p:spPr>
          <a:xfrm>
            <a:off x="1402672" y="365750"/>
            <a:ext cx="832725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https://www.sciencebuddies.org/teacher-resources/lesson-plans/paper-bridge-design</a:t>
            </a:r>
          </a:p>
        </p:txBody>
      </p:sp>
      <p:sp>
        <p:nvSpPr>
          <p:cNvPr id="7" name="TextBox 6">
            <a:extLst>
              <a:ext uri="{FF2B5EF4-FFF2-40B4-BE49-F238E27FC236}">
                <a16:creationId xmlns:a16="http://schemas.microsoft.com/office/drawing/2014/main" id="{19BFC029-839A-4B9F-BCAD-5F2D6C69A7DC}"/>
              </a:ext>
            </a:extLst>
          </p:cNvPr>
          <p:cNvSpPr txBox="1"/>
          <p:nvPr/>
        </p:nvSpPr>
        <p:spPr>
          <a:xfrm>
            <a:off x="3306192" y="6122918"/>
            <a:ext cx="609452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https://www.youtube.com/watch?v=CqYGVW2Eu6Y</a:t>
            </a:r>
          </a:p>
        </p:txBody>
      </p:sp>
      <p:pic>
        <p:nvPicPr>
          <p:cNvPr id="9" name="Picture 8">
            <a:extLst>
              <a:ext uri="{FF2B5EF4-FFF2-40B4-BE49-F238E27FC236}">
                <a16:creationId xmlns:a16="http://schemas.microsoft.com/office/drawing/2014/main" id="{C9E869EB-AF8C-437A-8419-AD4176D88518}"/>
              </a:ext>
            </a:extLst>
          </p:cNvPr>
          <p:cNvPicPr>
            <a:picLocks noChangeAspect="1"/>
          </p:cNvPicPr>
          <p:nvPr/>
        </p:nvPicPr>
        <p:blipFill>
          <a:blip r:embed="rId3"/>
          <a:stretch>
            <a:fillRect/>
          </a:stretch>
        </p:blipFill>
        <p:spPr>
          <a:xfrm>
            <a:off x="4354682" y="1106904"/>
            <a:ext cx="2765209" cy="1888609"/>
          </a:xfrm>
          <a:prstGeom prst="rect">
            <a:avLst/>
          </a:prstGeom>
          <a:ln w="28575">
            <a:solidFill>
              <a:schemeClr val="tx1"/>
            </a:solidFill>
          </a:ln>
        </p:spPr>
      </p:pic>
    </p:spTree>
    <p:extLst>
      <p:ext uri="{BB962C8B-B14F-4D97-AF65-F5344CB8AC3E}">
        <p14:creationId xmlns:p14="http://schemas.microsoft.com/office/powerpoint/2010/main" val="24366532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ront Desk">
            <a:extLst>
              <a:ext uri="{FF2B5EF4-FFF2-40B4-BE49-F238E27FC236}">
                <a16:creationId xmlns:a16="http://schemas.microsoft.com/office/drawing/2014/main" id="{56AD2AE5-C2A7-D041-34D8-467E2C4F7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349" y="409183"/>
            <a:ext cx="2670314" cy="3896596"/>
          </a:xfrm>
          <a:prstGeom prst="rect">
            <a:avLst/>
          </a:prstGeom>
          <a:noFill/>
          <a:ln w="28575">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C4540B1-58C0-72B5-412D-30C672D70ABF}"/>
              </a:ext>
            </a:extLst>
          </p:cNvPr>
          <p:cNvSpPr txBox="1">
            <a:spLocks/>
          </p:cNvSpPr>
          <p:nvPr/>
        </p:nvSpPr>
        <p:spPr>
          <a:xfrm>
            <a:off x="668990" y="4719677"/>
            <a:ext cx="4182894" cy="2041274"/>
          </a:xfrm>
          <a:prstGeom prst="rect">
            <a:avLst/>
          </a:prstGeom>
          <a:ln w="38100">
            <a:solidFill>
              <a:schemeClr val="tx1"/>
            </a:solidFill>
          </a:ln>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0" indent="0" hangingPunct="1">
              <a:buFont typeface="Arial"/>
              <a:buNone/>
            </a:pPr>
            <a:r>
              <a:rPr lang="en-US" sz="2400" b="1" dirty="0">
                <a:solidFill>
                  <a:srgbClr val="333333"/>
                </a:solidFill>
                <a:latin typeface="Lato"/>
              </a:rPr>
              <a:t>Publisher:</a:t>
            </a:r>
            <a:r>
              <a:rPr lang="en-US" sz="2400" dirty="0">
                <a:solidFill>
                  <a:srgbClr val="333333"/>
                </a:solidFill>
                <a:latin typeface="Lato"/>
              </a:rPr>
              <a:t> Scholastic </a:t>
            </a:r>
          </a:p>
          <a:p>
            <a:pPr marL="0" indent="0" hangingPunct="1">
              <a:buFont typeface="Arial"/>
              <a:buNone/>
            </a:pPr>
            <a:r>
              <a:rPr lang="en-US" sz="2400" b="1" dirty="0">
                <a:solidFill>
                  <a:srgbClr val="333333"/>
                </a:solidFill>
                <a:latin typeface="Lato"/>
              </a:rPr>
              <a:t>Copyright Date:</a:t>
            </a:r>
            <a:r>
              <a:rPr lang="en-US" sz="2400" dirty="0">
                <a:solidFill>
                  <a:srgbClr val="333333"/>
                </a:solidFill>
                <a:latin typeface="Lato"/>
              </a:rPr>
              <a:t> 2019</a:t>
            </a:r>
          </a:p>
          <a:p>
            <a:pPr marL="0" indent="0" hangingPunct="1">
              <a:buFont typeface="Arial"/>
              <a:buNone/>
            </a:pPr>
            <a:r>
              <a:rPr lang="en-US" sz="2400" b="1" dirty="0">
                <a:solidFill>
                  <a:srgbClr val="333333"/>
                </a:solidFill>
                <a:latin typeface="Lato"/>
              </a:rPr>
              <a:t>Reading Level:</a:t>
            </a:r>
            <a:r>
              <a:rPr lang="en-US" sz="2400" dirty="0">
                <a:solidFill>
                  <a:srgbClr val="333333"/>
                </a:solidFill>
                <a:latin typeface="Lato"/>
              </a:rPr>
              <a:t> 4.5</a:t>
            </a:r>
          </a:p>
          <a:p>
            <a:pPr marL="0" indent="0" hangingPunct="1">
              <a:buFont typeface="Arial"/>
              <a:buNone/>
            </a:pPr>
            <a:r>
              <a:rPr lang="en-US" sz="2400" b="1" dirty="0">
                <a:solidFill>
                  <a:srgbClr val="333333"/>
                </a:solidFill>
                <a:latin typeface="Lato"/>
              </a:rPr>
              <a:t>Interest Level:</a:t>
            </a:r>
            <a:r>
              <a:rPr lang="en-US" sz="2400" dirty="0">
                <a:solidFill>
                  <a:srgbClr val="333333"/>
                </a:solidFill>
                <a:latin typeface="Lato"/>
              </a:rPr>
              <a:t> 4-7</a:t>
            </a:r>
          </a:p>
        </p:txBody>
      </p:sp>
      <p:sp>
        <p:nvSpPr>
          <p:cNvPr id="6" name="TextBox 5">
            <a:extLst>
              <a:ext uri="{FF2B5EF4-FFF2-40B4-BE49-F238E27FC236}">
                <a16:creationId xmlns:a16="http://schemas.microsoft.com/office/drawing/2014/main" id="{E3CBFFC6-9345-F5B8-F24F-411F07C0EB3F}"/>
              </a:ext>
            </a:extLst>
          </p:cNvPr>
          <p:cNvSpPr txBox="1"/>
          <p:nvPr/>
        </p:nvSpPr>
        <p:spPr>
          <a:xfrm>
            <a:off x="5133349" y="82925"/>
            <a:ext cx="3900791" cy="1138773"/>
          </a:xfrm>
          <a:prstGeom prst="rect">
            <a:avLst/>
          </a:prstGeom>
          <a:noFill/>
        </p:spPr>
        <p:txBody>
          <a:bodyPr wrap="square" rtlCol="0">
            <a:spAutoFit/>
          </a:bodyPr>
          <a:lstStyle/>
          <a:p>
            <a:pPr algn="ctr"/>
            <a:r>
              <a:rPr lang="en-US" sz="4400" b="1" i="1" dirty="0">
                <a:solidFill>
                  <a:srgbClr val="7A9900"/>
                </a:solidFill>
              </a:rPr>
              <a:t>Front Desk</a:t>
            </a:r>
          </a:p>
          <a:p>
            <a:pPr algn="ctr"/>
            <a:r>
              <a:rPr lang="en-US" sz="2400" dirty="0"/>
              <a:t>by Kelly Yang</a:t>
            </a:r>
          </a:p>
        </p:txBody>
      </p:sp>
      <p:sp>
        <p:nvSpPr>
          <p:cNvPr id="7" name="Content Placeholder 2">
            <a:extLst>
              <a:ext uri="{FF2B5EF4-FFF2-40B4-BE49-F238E27FC236}">
                <a16:creationId xmlns:a16="http://schemas.microsoft.com/office/drawing/2014/main" id="{72BCBDCA-6A31-88D1-92C6-80735BEFD628}"/>
              </a:ext>
            </a:extLst>
          </p:cNvPr>
          <p:cNvSpPr txBox="1">
            <a:spLocks/>
          </p:cNvSpPr>
          <p:nvPr/>
        </p:nvSpPr>
        <p:spPr>
          <a:xfrm>
            <a:off x="5216290" y="1399913"/>
            <a:ext cx="6057185" cy="3198720"/>
          </a:xfrm>
          <a:prstGeom prst="rect">
            <a:avLst/>
          </a:prstGeom>
          <a:ln w="28575">
            <a:solidFill>
              <a:schemeClr val="tx1"/>
            </a:solidFill>
          </a:ln>
        </p:spPr>
        <p:txBody>
          <a:bodyPr>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0" indent="0" hangingPunct="1">
              <a:buFont typeface="Arial"/>
              <a:buNone/>
            </a:pPr>
            <a:r>
              <a:rPr lang="en-US" sz="2000" b="1" dirty="0">
                <a:latin typeface="Lato"/>
              </a:rPr>
              <a:t>Story Synopsis</a:t>
            </a:r>
            <a:r>
              <a:rPr lang="en-US" sz="2000" b="1" dirty="0"/>
              <a:t>: </a:t>
            </a:r>
            <a:r>
              <a:rPr lang="en-US" sz="2000" dirty="0"/>
              <a:t>It is the early 1990s in Anaheim, California and ten-year-old Mia Tang and her parents are desperate for work and money. </a:t>
            </a:r>
          </a:p>
          <a:p>
            <a:pPr marL="0" indent="0" hangingPunct="1">
              <a:buFont typeface="Arial"/>
              <a:buNone/>
            </a:pPr>
            <a:r>
              <a:rPr lang="en-US" sz="2000" dirty="0"/>
              <a:t>Mia’s parents take a job managing a rundown motel. Exploited by the motel’s owner, the family struggles physically and financially. As her mother -- who was an engineer in China -- does the cleaning, Mia works the front desk and tries to cope with demanding customers and other recent immigrants.  Immigrants who are being taken advantage of by Payday lending schemes. </a:t>
            </a:r>
          </a:p>
        </p:txBody>
      </p:sp>
      <p:pic>
        <p:nvPicPr>
          <p:cNvPr id="8" name="Picture 2" descr="Front Desk (Front Desk #1) (Scholastic Gold): Yang, Kelly: 9781338157796:  Amazon.com: Books">
            <a:extLst>
              <a:ext uri="{FF2B5EF4-FFF2-40B4-BE49-F238E27FC236}">
                <a16:creationId xmlns:a16="http://schemas.microsoft.com/office/drawing/2014/main" id="{75C919C9-EEB4-457A-BC7F-19200BD79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783" y="4881972"/>
            <a:ext cx="4249722" cy="13143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6238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B656E6-6853-44FE-AE40-8448B729DD85}"/>
              </a:ext>
            </a:extLst>
          </p:cNvPr>
          <p:cNvPicPr>
            <a:picLocks noChangeAspect="1"/>
          </p:cNvPicPr>
          <p:nvPr/>
        </p:nvPicPr>
        <p:blipFill>
          <a:blip r:embed="rId2"/>
          <a:stretch>
            <a:fillRect/>
          </a:stretch>
        </p:blipFill>
        <p:spPr>
          <a:xfrm>
            <a:off x="2935729" y="2587558"/>
            <a:ext cx="6501977" cy="3812595"/>
          </a:xfrm>
          <a:prstGeom prst="rect">
            <a:avLst/>
          </a:prstGeom>
          <a:ln w="19050">
            <a:solidFill>
              <a:schemeClr val="accent1"/>
            </a:solidFill>
          </a:ln>
        </p:spPr>
      </p:pic>
      <p:pic>
        <p:nvPicPr>
          <p:cNvPr id="6" name="Content Placeholder 5">
            <a:extLst>
              <a:ext uri="{FF2B5EF4-FFF2-40B4-BE49-F238E27FC236}">
                <a16:creationId xmlns:a16="http://schemas.microsoft.com/office/drawing/2014/main" id="{F918F1D8-335F-4C83-8DAE-E687534CFF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8601205" flipV="1">
            <a:off x="8826255" y="2717463"/>
            <a:ext cx="1787159" cy="8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77C3C52-95E6-4CA1-BC9D-CC1172764A82}"/>
              </a:ext>
            </a:extLst>
          </p:cNvPr>
          <p:cNvPicPr>
            <a:picLocks noChangeAspect="1"/>
          </p:cNvPicPr>
          <p:nvPr/>
        </p:nvPicPr>
        <p:blipFill>
          <a:blip r:embed="rId4"/>
          <a:stretch>
            <a:fillRect/>
          </a:stretch>
        </p:blipFill>
        <p:spPr>
          <a:xfrm>
            <a:off x="4254940" y="191028"/>
            <a:ext cx="3863553" cy="1040403"/>
          </a:xfrm>
          <a:prstGeom prst="rect">
            <a:avLst/>
          </a:prstGeom>
        </p:spPr>
      </p:pic>
      <p:sp>
        <p:nvSpPr>
          <p:cNvPr id="9" name="TextBox 8">
            <a:extLst>
              <a:ext uri="{FF2B5EF4-FFF2-40B4-BE49-F238E27FC236}">
                <a16:creationId xmlns:a16="http://schemas.microsoft.com/office/drawing/2014/main" id="{194D2609-DF87-49E6-B73D-EC31A609D16E}"/>
              </a:ext>
            </a:extLst>
          </p:cNvPr>
          <p:cNvSpPr txBox="1"/>
          <p:nvPr/>
        </p:nvSpPr>
        <p:spPr>
          <a:xfrm>
            <a:off x="702365" y="1724828"/>
            <a:ext cx="1148963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2400" dirty="0">
                <a:hlinkClick r:id="rId5"/>
              </a:rPr>
              <a:t>https://www.econedlink.org/resources/how-expensive-are-payday-loans/?view=teacher</a:t>
            </a:r>
            <a:endParaRPr lang="en-US" sz="2400" dirty="0"/>
          </a:p>
        </p:txBody>
      </p:sp>
    </p:spTree>
    <p:extLst>
      <p:ext uri="{BB962C8B-B14F-4D97-AF65-F5344CB8AC3E}">
        <p14:creationId xmlns:p14="http://schemas.microsoft.com/office/powerpoint/2010/main" val="266287471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65E2B-1F67-52B7-000C-793E9A2EEDAE}"/>
              </a:ext>
            </a:extLst>
          </p:cNvPr>
          <p:cNvPicPr>
            <a:picLocks noChangeAspect="1"/>
          </p:cNvPicPr>
          <p:nvPr/>
        </p:nvPicPr>
        <p:blipFill>
          <a:blip r:embed="rId2"/>
          <a:stretch>
            <a:fillRect/>
          </a:stretch>
        </p:blipFill>
        <p:spPr>
          <a:xfrm>
            <a:off x="2676553" y="2767246"/>
            <a:ext cx="7048756" cy="3960307"/>
          </a:xfrm>
          <a:prstGeom prst="rect">
            <a:avLst/>
          </a:prstGeom>
        </p:spPr>
      </p:pic>
      <p:sp>
        <p:nvSpPr>
          <p:cNvPr id="4" name="Rectangle 3">
            <a:extLst>
              <a:ext uri="{FF2B5EF4-FFF2-40B4-BE49-F238E27FC236}">
                <a16:creationId xmlns:a16="http://schemas.microsoft.com/office/drawing/2014/main" id="{BEB094E1-2A63-0A70-8CE3-4EE1518EA989}"/>
              </a:ext>
            </a:extLst>
          </p:cNvPr>
          <p:cNvSpPr/>
          <p:nvPr/>
        </p:nvSpPr>
        <p:spPr>
          <a:xfrm>
            <a:off x="1798188" y="488264"/>
            <a:ext cx="8595623"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III</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Tales from Around the World</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687934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ya's Long Walk: A Step at a Time">
            <a:extLst>
              <a:ext uri="{FF2B5EF4-FFF2-40B4-BE49-F238E27FC236}">
                <a16:creationId xmlns:a16="http://schemas.microsoft.com/office/drawing/2014/main" id="{18DD6CA1-852C-61EB-3F3D-110D0E500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10" y="1465459"/>
            <a:ext cx="4998255" cy="40985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AFE2B7-187B-243A-0314-5949CD409122}"/>
              </a:ext>
            </a:extLst>
          </p:cNvPr>
          <p:cNvSpPr txBox="1"/>
          <p:nvPr/>
        </p:nvSpPr>
        <p:spPr>
          <a:xfrm>
            <a:off x="5905359" y="1323150"/>
            <a:ext cx="5172373" cy="2308324"/>
          </a:xfrm>
          <a:prstGeom prst="rect">
            <a:avLst/>
          </a:prstGeom>
          <a:noFill/>
          <a:ln w="19050">
            <a:solidFill>
              <a:schemeClr val="tx1"/>
            </a:solidFill>
          </a:ln>
        </p:spPr>
        <p:txBody>
          <a:bodyPr wrap="square">
            <a:spAutoFit/>
          </a:bodyPr>
          <a:lstStyle/>
          <a:p>
            <a:r>
              <a:rPr lang="en-US" b="0" i="0" dirty="0">
                <a:solidFill>
                  <a:srgbClr val="333333"/>
                </a:solidFill>
                <a:effectLst/>
                <a:latin typeface="Lato" panose="020F0502020204030203" pitchFamily="34" charset="0"/>
              </a:rPr>
              <a:t> </a:t>
            </a:r>
            <a:r>
              <a:rPr lang="en-US" sz="2400" b="1" i="0" dirty="0">
                <a:solidFill>
                  <a:srgbClr val="333333"/>
                </a:solidFill>
                <a:effectLst/>
              </a:rPr>
              <a:t>Story Synopsis: </a:t>
            </a:r>
            <a:r>
              <a:rPr lang="en-US" sz="2400" b="0" i="0" dirty="0">
                <a:solidFill>
                  <a:srgbClr val="333333"/>
                </a:solidFill>
                <a:effectLst/>
              </a:rPr>
              <a:t>Nya’s little sister becomes sick when they are returning home from their daily journey to the water hole.  </a:t>
            </a:r>
            <a:r>
              <a:rPr lang="en-US" sz="2400" dirty="0">
                <a:solidFill>
                  <a:srgbClr val="333333"/>
                </a:solidFill>
              </a:rPr>
              <a:t>Nya</a:t>
            </a:r>
            <a:r>
              <a:rPr lang="en-US" sz="2400" b="0" i="0" dirty="0">
                <a:solidFill>
                  <a:srgbClr val="333333"/>
                </a:solidFill>
                <a:effectLst/>
              </a:rPr>
              <a:t> must find the strength to  her and the water back to their village, one step at a time. </a:t>
            </a:r>
            <a:endParaRPr lang="en-US" sz="2400" dirty="0"/>
          </a:p>
        </p:txBody>
      </p:sp>
      <p:sp>
        <p:nvSpPr>
          <p:cNvPr id="5" name="TextBox 4">
            <a:extLst>
              <a:ext uri="{FF2B5EF4-FFF2-40B4-BE49-F238E27FC236}">
                <a16:creationId xmlns:a16="http://schemas.microsoft.com/office/drawing/2014/main" id="{C9C90448-EC87-5278-2AFF-E57F489F41A6}"/>
              </a:ext>
            </a:extLst>
          </p:cNvPr>
          <p:cNvSpPr txBox="1"/>
          <p:nvPr/>
        </p:nvSpPr>
        <p:spPr>
          <a:xfrm>
            <a:off x="2858609" y="542356"/>
            <a:ext cx="60935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800" b="1" i="1" dirty="0">
                <a:solidFill>
                  <a:srgbClr val="1A16AE"/>
                </a:solidFill>
              </a:rPr>
              <a:t>Nya’s Long Walk: A Step at a Time</a:t>
            </a:r>
          </a:p>
        </p:txBody>
      </p:sp>
      <p:sp>
        <p:nvSpPr>
          <p:cNvPr id="6" name="TextBox 5">
            <a:extLst>
              <a:ext uri="{FF2B5EF4-FFF2-40B4-BE49-F238E27FC236}">
                <a16:creationId xmlns:a16="http://schemas.microsoft.com/office/drawing/2014/main" id="{731A162B-FCD4-0562-E699-5327C4DED120}"/>
              </a:ext>
            </a:extLst>
          </p:cNvPr>
          <p:cNvSpPr txBox="1"/>
          <p:nvPr/>
        </p:nvSpPr>
        <p:spPr>
          <a:xfrm>
            <a:off x="996463" y="5992478"/>
            <a:ext cx="3087974" cy="646331"/>
          </a:xfrm>
          <a:prstGeom prst="rect">
            <a:avLst/>
          </a:prstGeom>
          <a:noFill/>
          <a:ln w="19050">
            <a:solidFill>
              <a:schemeClr val="tx1"/>
            </a:solidFill>
          </a:ln>
        </p:spPr>
        <p:txBody>
          <a:bodyPr wrap="square" rtlCol="0">
            <a:spAutoFit/>
          </a:bodyPr>
          <a:lstStyle/>
          <a:p>
            <a:pPr algn="ctr"/>
            <a:r>
              <a:rPr lang="en-US" dirty="0">
                <a:hlinkClick r:id="rId3"/>
              </a:rPr>
              <a:t>https://youtu.be/yZvgsh0TLhA</a:t>
            </a:r>
            <a:endParaRPr lang="en-US" dirty="0"/>
          </a:p>
          <a:p>
            <a:pPr algn="ctr"/>
            <a:r>
              <a:rPr lang="en-US" dirty="0"/>
              <a:t>6 minutes</a:t>
            </a:r>
          </a:p>
        </p:txBody>
      </p:sp>
      <p:sp>
        <p:nvSpPr>
          <p:cNvPr id="7" name="TextBox 6">
            <a:extLst>
              <a:ext uri="{FF2B5EF4-FFF2-40B4-BE49-F238E27FC236}">
                <a16:creationId xmlns:a16="http://schemas.microsoft.com/office/drawing/2014/main" id="{44A1D245-2F32-AEC2-4745-ED6E3D76ED8F}"/>
              </a:ext>
            </a:extLst>
          </p:cNvPr>
          <p:cNvSpPr txBox="1"/>
          <p:nvPr/>
        </p:nvSpPr>
        <p:spPr>
          <a:xfrm>
            <a:off x="7408122" y="4363700"/>
            <a:ext cx="3087974" cy="1200329"/>
          </a:xfrm>
          <a:prstGeom prst="rect">
            <a:avLst/>
          </a:prstGeom>
          <a:noFill/>
          <a:ln w="19050">
            <a:solidFill>
              <a:schemeClr val="tx1"/>
            </a:solidFill>
          </a:ln>
        </p:spPr>
        <p:txBody>
          <a:bodyPr wrap="square" rtlCol="0">
            <a:spAutoFit/>
          </a:bodyPr>
          <a:lstStyle/>
          <a:p>
            <a:r>
              <a:rPr lang="en-US" b="1" i="0" dirty="0">
                <a:solidFill>
                  <a:srgbClr val="333333"/>
                </a:solidFill>
                <a:effectLst/>
                <a:latin typeface="Lato" panose="020F0502020204030203" pitchFamily="34" charset="0"/>
              </a:rPr>
              <a:t>Publisher: </a:t>
            </a:r>
            <a:r>
              <a:rPr lang="en-US" b="0" i="0" dirty="0">
                <a:solidFill>
                  <a:srgbClr val="333333"/>
                </a:solidFill>
                <a:effectLst/>
                <a:latin typeface="Lato" panose="020F0502020204030203" pitchFamily="34" charset="0"/>
              </a:rPr>
              <a:t>Houghton Mifflin </a:t>
            </a:r>
          </a:p>
          <a:p>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2019</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2.9</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Tree>
    <p:extLst>
      <p:ext uri="{BB962C8B-B14F-4D97-AF65-F5344CB8AC3E}">
        <p14:creationId xmlns:p14="http://schemas.microsoft.com/office/powerpoint/2010/main" val="283147565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3E8F1B-13A4-47FB-8A42-FB8DC72EC836}"/>
              </a:ext>
            </a:extLst>
          </p:cNvPr>
          <p:cNvSpPr txBox="1"/>
          <p:nvPr/>
        </p:nvSpPr>
        <p:spPr>
          <a:xfrm>
            <a:off x="440353" y="3036906"/>
            <a:ext cx="7338504"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u="none" strike="noStrike" dirty="0">
                <a:solidFill>
                  <a:srgbClr val="000000"/>
                </a:solidFill>
                <a:effectLst/>
                <a:latin typeface="Barlow" panose="020B0604020202020204" pitchFamily="2" charset="0"/>
              </a:rPr>
              <a:t>With an eyedropper, drop one drop of water from the half-cup onto a small plate. This one drop represents the </a:t>
            </a:r>
            <a:r>
              <a:rPr lang="en-US" sz="2400" b="1" i="0" u="none" strike="noStrike" dirty="0">
                <a:solidFill>
                  <a:srgbClr val="000000"/>
                </a:solidFill>
                <a:effectLst/>
                <a:latin typeface="Barlow" panose="020B0604020202020204" pitchFamily="2" charset="0"/>
              </a:rPr>
              <a:t>freshwater </a:t>
            </a:r>
            <a:r>
              <a:rPr lang="en-US" sz="2400" b="0" i="0" u="none" strike="noStrike" dirty="0">
                <a:solidFill>
                  <a:srgbClr val="000000"/>
                </a:solidFill>
                <a:effectLst/>
                <a:latin typeface="Barlow" panose="020B0604020202020204" pitchFamily="2" charset="0"/>
              </a:rPr>
              <a:t>that is available for our use. This water is found in rivers and lakes. The rest of the water in the half-cup is deep groundwater, water bound up as soil moisture, biomass water, or water in the atmosphere. </a:t>
            </a:r>
            <a:endParaRPr lang="en-US" sz="2400" dirty="0"/>
          </a:p>
        </p:txBody>
      </p:sp>
      <p:pic>
        <p:nvPicPr>
          <p:cNvPr id="1032" name="Picture 8">
            <a:extLst>
              <a:ext uri="{FF2B5EF4-FFF2-40B4-BE49-F238E27FC236}">
                <a16:creationId xmlns:a16="http://schemas.microsoft.com/office/drawing/2014/main" id="{E11396E4-AB42-4A1E-AFC2-1368DB41C5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8648" y="1321588"/>
            <a:ext cx="2473036" cy="24730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5A62C38-6AC1-48AB-9498-1DC86885E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286" y="4462749"/>
            <a:ext cx="3079173" cy="30791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BE6F8E4-F2E8-4352-AC2E-651E4B7C9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46324" flipV="1">
            <a:off x="7567048" y="2438739"/>
            <a:ext cx="2732809" cy="19298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EBF6C5E-5CDA-4848-B5D3-97AC765799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9645" y="4180701"/>
            <a:ext cx="718456" cy="7184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82415D4-9C9C-4927-9829-6A4784B7193D}"/>
              </a:ext>
            </a:extLst>
          </p:cNvPr>
          <p:cNvSpPr txBox="1"/>
          <p:nvPr/>
        </p:nvSpPr>
        <p:spPr>
          <a:xfrm>
            <a:off x="1118224" y="287455"/>
            <a:ext cx="7522027" cy="261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spcBef>
                <a:spcPts val="0"/>
              </a:spcBef>
              <a:spcAft>
                <a:spcPts val="0"/>
              </a:spcAft>
            </a:pPr>
            <a:r>
              <a:rPr lang="en-US" sz="4400" b="1" i="1" u="none" strike="noStrike" dirty="0">
                <a:solidFill>
                  <a:srgbClr val="0070C0"/>
                </a:solidFill>
                <a:effectLst>
                  <a:outerShdw blurRad="38100" dist="38100" dir="2700000" algn="tl">
                    <a:srgbClr val="000000">
                      <a:alpha val="43137"/>
                    </a:srgbClr>
                  </a:outerShdw>
                </a:effectLst>
              </a:rPr>
              <a:t>Nya’s Long Walk to Water</a:t>
            </a:r>
          </a:p>
          <a:p>
            <a:pPr rtl="0">
              <a:spcBef>
                <a:spcPts val="0"/>
              </a:spcBef>
              <a:spcAft>
                <a:spcPts val="0"/>
              </a:spcAft>
            </a:pPr>
            <a:endParaRPr lang="en-US" sz="4400" b="0" dirty="0">
              <a:effectLst/>
            </a:endParaRPr>
          </a:p>
          <a:p>
            <a:r>
              <a:rPr lang="en-US" sz="3200" dirty="0"/>
              <a:t>Fresh Water Availability Demonstration</a:t>
            </a:r>
            <a:br>
              <a:rPr lang="en-US" sz="4400" dirty="0"/>
            </a:br>
            <a:endParaRPr lang="en-US" sz="4400" dirty="0"/>
          </a:p>
        </p:txBody>
      </p:sp>
    </p:spTree>
    <p:extLst>
      <p:ext uri="{BB962C8B-B14F-4D97-AF65-F5344CB8AC3E}">
        <p14:creationId xmlns:p14="http://schemas.microsoft.com/office/powerpoint/2010/main" val="305809053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C7C30-8E2C-12AF-3314-77C0CB6C0890}"/>
              </a:ext>
            </a:extLst>
          </p:cNvPr>
          <p:cNvPicPr>
            <a:picLocks noChangeAspect="1"/>
          </p:cNvPicPr>
          <p:nvPr/>
        </p:nvPicPr>
        <p:blipFill>
          <a:blip r:embed="rId2"/>
          <a:stretch>
            <a:fillRect/>
          </a:stretch>
        </p:blipFill>
        <p:spPr>
          <a:xfrm>
            <a:off x="4467069" y="210984"/>
            <a:ext cx="4709644" cy="1424065"/>
          </a:xfrm>
          <a:prstGeom prst="rect">
            <a:avLst/>
          </a:prstGeom>
        </p:spPr>
      </p:pic>
      <p:pic>
        <p:nvPicPr>
          <p:cNvPr id="3" name="Picture 2" descr="Thirst">
            <a:extLst>
              <a:ext uri="{FF2B5EF4-FFF2-40B4-BE49-F238E27FC236}">
                <a16:creationId xmlns:a16="http://schemas.microsoft.com/office/drawing/2014/main" id="{265E6AA7-3943-3258-FD3C-68DBEE6C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67" y="1655016"/>
            <a:ext cx="3148845" cy="47582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2017AB-73BC-5315-F445-445E59D6089F}"/>
              </a:ext>
            </a:extLst>
          </p:cNvPr>
          <p:cNvSpPr txBox="1"/>
          <p:nvPr/>
        </p:nvSpPr>
        <p:spPr>
          <a:xfrm>
            <a:off x="4234500" y="2001469"/>
            <a:ext cx="7283839" cy="2677656"/>
          </a:xfrm>
          <a:prstGeom prst="rect">
            <a:avLst/>
          </a:prstGeom>
          <a:noFill/>
          <a:ln w="19050">
            <a:solidFill>
              <a:schemeClr val="tx1"/>
            </a:solidFill>
          </a:ln>
        </p:spPr>
        <p:txBody>
          <a:bodyPr wrap="square" rtlCol="0">
            <a:spAutoFit/>
          </a:bodyPr>
          <a:lstStyle/>
          <a:p>
            <a:r>
              <a:rPr lang="en-US" sz="2400" b="1" i="0" dirty="0">
                <a:solidFill>
                  <a:srgbClr val="333333"/>
                </a:solidFill>
                <a:effectLst/>
              </a:rPr>
              <a:t>Story Synopsis: </a:t>
            </a:r>
            <a:r>
              <a:rPr lang="en-US" sz="2400" b="0" i="0" dirty="0">
                <a:solidFill>
                  <a:srgbClr val="333333"/>
                </a:solidFill>
                <a:effectLst/>
              </a:rPr>
              <a:t>Minni lives in the poorest part of Mumbai, where access to water is limited to a few hours a day and the communal taps have long lines. In the high-rise building where she just started to work, she discovers that water streams out of every faucet </a:t>
            </a:r>
            <a:r>
              <a:rPr lang="en-US" sz="2400" b="0" i="1" dirty="0">
                <a:solidFill>
                  <a:srgbClr val="333333"/>
                </a:solidFill>
                <a:effectLst/>
              </a:rPr>
              <a:t>and </a:t>
            </a:r>
            <a:r>
              <a:rPr lang="en-US" sz="2400" b="0" i="0" dirty="0">
                <a:solidFill>
                  <a:srgbClr val="333333"/>
                </a:solidFill>
                <a:effectLst/>
              </a:rPr>
              <a:t>there’s even a rooftop swimming pool. </a:t>
            </a:r>
            <a:r>
              <a:rPr lang="en-US" sz="2400" dirty="0">
                <a:solidFill>
                  <a:srgbClr val="333333"/>
                </a:solidFill>
              </a:rPr>
              <a:t>She resolves to fight for water equity. </a:t>
            </a:r>
            <a:endParaRPr lang="en-US" sz="2400" dirty="0"/>
          </a:p>
        </p:txBody>
      </p:sp>
      <p:sp>
        <p:nvSpPr>
          <p:cNvPr id="5" name="TextBox 4">
            <a:extLst>
              <a:ext uri="{FF2B5EF4-FFF2-40B4-BE49-F238E27FC236}">
                <a16:creationId xmlns:a16="http://schemas.microsoft.com/office/drawing/2014/main" id="{C56EB2E0-A386-0F7C-C483-E4E1552CFC6E}"/>
              </a:ext>
            </a:extLst>
          </p:cNvPr>
          <p:cNvSpPr txBox="1"/>
          <p:nvPr/>
        </p:nvSpPr>
        <p:spPr>
          <a:xfrm>
            <a:off x="6019005" y="5023493"/>
            <a:ext cx="3714827" cy="1569660"/>
          </a:xfrm>
          <a:prstGeom prst="rect">
            <a:avLst/>
          </a:prstGeom>
          <a:noFill/>
          <a:ln w="9525">
            <a:solidFill>
              <a:schemeClr val="tx1"/>
            </a:solidFill>
          </a:ln>
        </p:spPr>
        <p:txBody>
          <a:bodyPr wrap="square" rtlCol="0">
            <a:spAutoFit/>
          </a:bodyPr>
          <a:lstStyle/>
          <a:p>
            <a:pPr algn="l"/>
            <a:r>
              <a:rPr lang="en-US" sz="2400" b="1" i="0" dirty="0">
                <a:solidFill>
                  <a:srgbClr val="333333"/>
                </a:solidFill>
                <a:effectLst/>
              </a:rPr>
              <a:t>Publisher: Penguin</a:t>
            </a:r>
            <a:r>
              <a:rPr lang="en-US" sz="2400" b="0" i="0" dirty="0">
                <a:solidFill>
                  <a:srgbClr val="333333"/>
                </a:solidFill>
                <a:effectLst/>
              </a:rPr>
              <a:t> </a:t>
            </a:r>
          </a:p>
          <a:p>
            <a:pPr algn="l"/>
            <a:r>
              <a:rPr lang="en-US" sz="2400" b="1" i="0" dirty="0">
                <a:solidFill>
                  <a:srgbClr val="333333"/>
                </a:solidFill>
                <a:effectLst/>
              </a:rPr>
              <a:t>Copyright Date:</a:t>
            </a:r>
            <a:r>
              <a:rPr lang="en-US" sz="2400" b="0" i="0" dirty="0">
                <a:solidFill>
                  <a:srgbClr val="333333"/>
                </a:solidFill>
                <a:effectLst/>
              </a:rPr>
              <a:t> 2022</a:t>
            </a:r>
          </a:p>
          <a:p>
            <a:pPr algn="l"/>
            <a:r>
              <a:rPr lang="en-US" sz="2400" b="1" i="0" dirty="0">
                <a:solidFill>
                  <a:srgbClr val="333333"/>
                </a:solidFill>
                <a:effectLst/>
              </a:rPr>
              <a:t>Reading Level:</a:t>
            </a:r>
            <a:r>
              <a:rPr lang="en-US" sz="2400" b="0" i="0" dirty="0">
                <a:solidFill>
                  <a:srgbClr val="333333"/>
                </a:solidFill>
                <a:effectLst/>
              </a:rPr>
              <a:t> 4.4</a:t>
            </a:r>
          </a:p>
          <a:p>
            <a:pPr algn="l"/>
            <a:r>
              <a:rPr lang="en-US" sz="2400" b="1" i="0" dirty="0">
                <a:solidFill>
                  <a:srgbClr val="333333"/>
                </a:solidFill>
                <a:effectLst/>
              </a:rPr>
              <a:t>Interest Level:</a:t>
            </a:r>
            <a:r>
              <a:rPr lang="en-US" sz="2400" b="0" i="0" dirty="0">
                <a:solidFill>
                  <a:srgbClr val="333333"/>
                </a:solidFill>
                <a:effectLst/>
              </a:rPr>
              <a:t> 5-9</a:t>
            </a:r>
          </a:p>
        </p:txBody>
      </p:sp>
    </p:spTree>
    <p:extLst>
      <p:ext uri="{BB962C8B-B14F-4D97-AF65-F5344CB8AC3E}">
        <p14:creationId xmlns:p14="http://schemas.microsoft.com/office/powerpoint/2010/main" val="126111294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89051F-4227-B9E7-07A3-178B13CB4AC7}"/>
              </a:ext>
            </a:extLst>
          </p:cNvPr>
          <p:cNvSpPr txBox="1"/>
          <p:nvPr/>
        </p:nvSpPr>
        <p:spPr>
          <a:xfrm>
            <a:off x="1774461" y="6243603"/>
            <a:ext cx="86430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2"/>
              </a:rPr>
              <a:t>https://www.varshabajaj.com/wp-content/uploads/2022/07/Thirst_Teachers_Guide.pdf</a:t>
            </a:r>
            <a:r>
              <a:rPr lang="en-US" dirty="0"/>
              <a:t> </a:t>
            </a:r>
          </a:p>
        </p:txBody>
      </p:sp>
      <p:pic>
        <p:nvPicPr>
          <p:cNvPr id="4" name="Picture 3">
            <a:extLst>
              <a:ext uri="{FF2B5EF4-FFF2-40B4-BE49-F238E27FC236}">
                <a16:creationId xmlns:a16="http://schemas.microsoft.com/office/drawing/2014/main" id="{A30BDFD1-3570-97EA-4200-8274F1145EE7}"/>
              </a:ext>
            </a:extLst>
          </p:cNvPr>
          <p:cNvPicPr>
            <a:picLocks noChangeAspect="1"/>
          </p:cNvPicPr>
          <p:nvPr/>
        </p:nvPicPr>
        <p:blipFill>
          <a:blip r:embed="rId3"/>
          <a:stretch>
            <a:fillRect/>
          </a:stretch>
        </p:blipFill>
        <p:spPr>
          <a:xfrm>
            <a:off x="609923" y="402574"/>
            <a:ext cx="2780029" cy="4107030"/>
          </a:xfrm>
          <a:prstGeom prst="rect">
            <a:avLst/>
          </a:prstGeom>
        </p:spPr>
      </p:pic>
      <p:pic>
        <p:nvPicPr>
          <p:cNvPr id="5" name="Picture 4">
            <a:extLst>
              <a:ext uri="{FF2B5EF4-FFF2-40B4-BE49-F238E27FC236}">
                <a16:creationId xmlns:a16="http://schemas.microsoft.com/office/drawing/2014/main" id="{612D25BC-0D7B-9397-798B-21B1DEBFA059}"/>
              </a:ext>
            </a:extLst>
          </p:cNvPr>
          <p:cNvPicPr>
            <a:picLocks noChangeAspect="1"/>
          </p:cNvPicPr>
          <p:nvPr/>
        </p:nvPicPr>
        <p:blipFill>
          <a:blip r:embed="rId4"/>
          <a:stretch>
            <a:fillRect/>
          </a:stretch>
        </p:blipFill>
        <p:spPr>
          <a:xfrm>
            <a:off x="4073865" y="402574"/>
            <a:ext cx="3048837" cy="4622966"/>
          </a:xfrm>
          <a:prstGeom prst="rect">
            <a:avLst/>
          </a:prstGeom>
        </p:spPr>
      </p:pic>
      <p:pic>
        <p:nvPicPr>
          <p:cNvPr id="6" name="Picture 5">
            <a:extLst>
              <a:ext uri="{FF2B5EF4-FFF2-40B4-BE49-F238E27FC236}">
                <a16:creationId xmlns:a16="http://schemas.microsoft.com/office/drawing/2014/main" id="{4347C176-5326-DED6-FF4A-5E5B8E50B675}"/>
              </a:ext>
            </a:extLst>
          </p:cNvPr>
          <p:cNvPicPr>
            <a:picLocks noChangeAspect="1"/>
          </p:cNvPicPr>
          <p:nvPr/>
        </p:nvPicPr>
        <p:blipFill>
          <a:blip r:embed="rId5"/>
          <a:stretch>
            <a:fillRect/>
          </a:stretch>
        </p:blipFill>
        <p:spPr>
          <a:xfrm rot="313172">
            <a:off x="7262477" y="521686"/>
            <a:ext cx="2166157" cy="3171668"/>
          </a:xfrm>
          <a:prstGeom prst="rect">
            <a:avLst/>
          </a:prstGeom>
        </p:spPr>
      </p:pic>
      <p:pic>
        <p:nvPicPr>
          <p:cNvPr id="7" name="Picture 6">
            <a:extLst>
              <a:ext uri="{FF2B5EF4-FFF2-40B4-BE49-F238E27FC236}">
                <a16:creationId xmlns:a16="http://schemas.microsoft.com/office/drawing/2014/main" id="{F8B19DC2-6F0B-213A-4E65-BDCB79CB0483}"/>
              </a:ext>
            </a:extLst>
          </p:cNvPr>
          <p:cNvPicPr>
            <a:picLocks noChangeAspect="1"/>
          </p:cNvPicPr>
          <p:nvPr/>
        </p:nvPicPr>
        <p:blipFill>
          <a:blip r:embed="rId6"/>
          <a:stretch>
            <a:fillRect/>
          </a:stretch>
        </p:blipFill>
        <p:spPr>
          <a:xfrm>
            <a:off x="9289564" y="2456089"/>
            <a:ext cx="2255950" cy="3402192"/>
          </a:xfrm>
          <a:prstGeom prst="rect">
            <a:avLst/>
          </a:prstGeom>
        </p:spPr>
      </p:pic>
    </p:spTree>
    <p:extLst>
      <p:ext uri="{BB962C8B-B14F-4D97-AF65-F5344CB8AC3E}">
        <p14:creationId xmlns:p14="http://schemas.microsoft.com/office/powerpoint/2010/main" val="32200282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om for Everyone">
            <a:extLst>
              <a:ext uri="{FF2B5EF4-FFF2-40B4-BE49-F238E27FC236}">
                <a16:creationId xmlns:a16="http://schemas.microsoft.com/office/drawing/2014/main" id="{3CE5EC89-63E8-6497-B86E-C6820FD76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702" y="1690687"/>
            <a:ext cx="3810000" cy="34766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8747D1-71A7-41C7-3EAA-90E8175C0995}"/>
              </a:ext>
            </a:extLst>
          </p:cNvPr>
          <p:cNvSpPr txBox="1"/>
          <p:nvPr/>
        </p:nvSpPr>
        <p:spPr>
          <a:xfrm>
            <a:off x="7751403" y="3890665"/>
            <a:ext cx="3638863" cy="120032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Simon &amp; Schuster , Inc</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2021</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4.1</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
        <p:nvSpPr>
          <p:cNvPr id="5" name="TextBox 4">
            <a:extLst>
              <a:ext uri="{FF2B5EF4-FFF2-40B4-BE49-F238E27FC236}">
                <a16:creationId xmlns:a16="http://schemas.microsoft.com/office/drawing/2014/main" id="{E2A02986-E4B2-8E36-F219-1162D36DCEC8}"/>
              </a:ext>
            </a:extLst>
          </p:cNvPr>
          <p:cNvSpPr txBox="1"/>
          <p:nvPr/>
        </p:nvSpPr>
        <p:spPr>
          <a:xfrm>
            <a:off x="6096000" y="1951671"/>
            <a:ext cx="4317169" cy="14773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dirty="0">
                <a:solidFill>
                  <a:srgbClr val="333333"/>
                </a:solidFill>
                <a:effectLst/>
                <a:latin typeface="Lato" panose="020F0502020204030203" pitchFamily="34" charset="0"/>
              </a:rPr>
              <a:t>Musa and his sister travel to a Zanzibar beach in a shared minibus which, despite Musa's protests, gets loaded with everything from a man and his bicycle to ten swimmers.</a:t>
            </a:r>
            <a:endParaRPr lang="en-US" dirty="0"/>
          </a:p>
        </p:txBody>
      </p:sp>
      <p:sp>
        <p:nvSpPr>
          <p:cNvPr id="6" name="Rectangle 5">
            <a:extLst>
              <a:ext uri="{FF2B5EF4-FFF2-40B4-BE49-F238E27FC236}">
                <a16:creationId xmlns:a16="http://schemas.microsoft.com/office/drawing/2014/main" id="{56911BFB-0C9E-FE3A-1CEC-41B8BA4A66DB}"/>
              </a:ext>
            </a:extLst>
          </p:cNvPr>
          <p:cNvSpPr/>
          <p:nvPr/>
        </p:nvSpPr>
        <p:spPr>
          <a:xfrm>
            <a:off x="2667562" y="283923"/>
            <a:ext cx="6702476" cy="923330"/>
          </a:xfrm>
          <a:prstGeom prst="rect">
            <a:avLst/>
          </a:prstGeom>
          <a:noFill/>
        </p:spPr>
        <p:txBody>
          <a:bodyPr wrap="none" lIns="91440" tIns="45720" rIns="91440" bIns="45720">
            <a:spAutoFit/>
          </a:bodyPr>
          <a:lstStyle/>
          <a:p>
            <a:pPr algn="ctr"/>
            <a:r>
              <a:rPr lang="en-US" sz="5400" dirty="0">
                <a:ln w="0">
                  <a:solidFill>
                    <a:schemeClr val="accent2">
                      <a:lumMod val="50000"/>
                    </a:schemeClr>
                  </a:solidFill>
                </a:ln>
                <a:solidFill>
                  <a:srgbClr val="FF0000"/>
                </a:solidFill>
                <a:effectLst>
                  <a:outerShdw blurRad="38100" dist="25400" dir="5400000" algn="ctr" rotWithShape="0">
                    <a:srgbClr val="6E747A">
                      <a:alpha val="43000"/>
                    </a:srgbClr>
                  </a:outerShdw>
                </a:effectLst>
              </a:rPr>
              <a:t>ROOM FOR EVERYONE</a:t>
            </a:r>
          </a:p>
        </p:txBody>
      </p:sp>
      <p:sp>
        <p:nvSpPr>
          <p:cNvPr id="10" name="TextBox 9">
            <a:extLst>
              <a:ext uri="{FF2B5EF4-FFF2-40B4-BE49-F238E27FC236}">
                <a16:creationId xmlns:a16="http://schemas.microsoft.com/office/drawing/2014/main" id="{674E21F1-B8EE-B458-64E7-C5D55A76F83D}"/>
              </a:ext>
            </a:extLst>
          </p:cNvPr>
          <p:cNvSpPr txBox="1"/>
          <p:nvPr/>
        </p:nvSpPr>
        <p:spPr>
          <a:xfrm>
            <a:off x="1597702" y="5542398"/>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3"/>
              </a:rPr>
              <a:t>https://www.youtube.com/watch?v=oFriQcIUheA</a:t>
            </a:r>
            <a:endParaRPr lang="en-US" dirty="0"/>
          </a:p>
          <a:p>
            <a:pPr algn="ctr"/>
            <a:r>
              <a:rPr lang="en-US" dirty="0"/>
              <a:t>Seven Minutes </a:t>
            </a:r>
          </a:p>
        </p:txBody>
      </p:sp>
    </p:spTree>
    <p:extLst>
      <p:ext uri="{BB962C8B-B14F-4D97-AF65-F5344CB8AC3E}">
        <p14:creationId xmlns:p14="http://schemas.microsoft.com/office/powerpoint/2010/main" val="242415641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7E8C3-C30E-A98F-149B-58B5B8E0C368}"/>
              </a:ext>
            </a:extLst>
          </p:cNvPr>
          <p:cNvPicPr>
            <a:picLocks noChangeAspect="1"/>
          </p:cNvPicPr>
          <p:nvPr/>
        </p:nvPicPr>
        <p:blipFill>
          <a:blip r:embed="rId2"/>
          <a:stretch>
            <a:fillRect/>
          </a:stretch>
        </p:blipFill>
        <p:spPr>
          <a:xfrm>
            <a:off x="427709" y="719527"/>
            <a:ext cx="6376709" cy="4152276"/>
          </a:xfrm>
          <a:prstGeom prst="rect">
            <a:avLst/>
          </a:prstGeom>
        </p:spPr>
      </p:pic>
      <p:sp>
        <p:nvSpPr>
          <p:cNvPr id="5" name="TextBox 4">
            <a:extLst>
              <a:ext uri="{FF2B5EF4-FFF2-40B4-BE49-F238E27FC236}">
                <a16:creationId xmlns:a16="http://schemas.microsoft.com/office/drawing/2014/main" id="{812EE935-33E6-F725-85B5-7617B1FEE0E9}"/>
              </a:ext>
            </a:extLst>
          </p:cNvPr>
          <p:cNvSpPr txBox="1"/>
          <p:nvPr/>
        </p:nvSpPr>
        <p:spPr>
          <a:xfrm>
            <a:off x="513412" y="6138473"/>
            <a:ext cx="107741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hlinkClick r:id="rId3"/>
              </a:rPr>
              <a:t>https://d28hgpri8am2if.cloudfront.net/tagged_assets/8573598/9781534431393_as_room%20for%20everyone%20activities.pd</a:t>
            </a:r>
            <a:endParaRPr lang="en-US" sz="1600" dirty="0"/>
          </a:p>
          <a:p>
            <a:r>
              <a:rPr lang="en-US" sz="1600" dirty="0"/>
              <a:t>f</a:t>
            </a:r>
          </a:p>
        </p:txBody>
      </p:sp>
      <p:pic>
        <p:nvPicPr>
          <p:cNvPr id="7" name="Picture 6">
            <a:extLst>
              <a:ext uri="{FF2B5EF4-FFF2-40B4-BE49-F238E27FC236}">
                <a16:creationId xmlns:a16="http://schemas.microsoft.com/office/drawing/2014/main" id="{D5142A56-13AD-73EE-BD28-F0006DC1F416}"/>
              </a:ext>
            </a:extLst>
          </p:cNvPr>
          <p:cNvPicPr>
            <a:picLocks noChangeAspect="1"/>
          </p:cNvPicPr>
          <p:nvPr/>
        </p:nvPicPr>
        <p:blipFill>
          <a:blip r:embed="rId4"/>
          <a:stretch>
            <a:fillRect/>
          </a:stretch>
        </p:blipFill>
        <p:spPr>
          <a:xfrm>
            <a:off x="7184799" y="719527"/>
            <a:ext cx="2055086" cy="2685894"/>
          </a:xfrm>
          <a:prstGeom prst="rect">
            <a:avLst/>
          </a:prstGeom>
          <a:ln w="28575">
            <a:solidFill>
              <a:schemeClr val="tx1"/>
            </a:solidFill>
          </a:ln>
        </p:spPr>
      </p:pic>
      <p:pic>
        <p:nvPicPr>
          <p:cNvPr id="9" name="Picture 8">
            <a:extLst>
              <a:ext uri="{FF2B5EF4-FFF2-40B4-BE49-F238E27FC236}">
                <a16:creationId xmlns:a16="http://schemas.microsoft.com/office/drawing/2014/main" id="{6A236A75-68C5-5A32-008D-BBBB688AE74C}"/>
              </a:ext>
            </a:extLst>
          </p:cNvPr>
          <p:cNvPicPr>
            <a:picLocks noChangeAspect="1"/>
          </p:cNvPicPr>
          <p:nvPr/>
        </p:nvPicPr>
        <p:blipFill>
          <a:blip r:embed="rId5"/>
          <a:stretch>
            <a:fillRect/>
          </a:stretch>
        </p:blipFill>
        <p:spPr>
          <a:xfrm>
            <a:off x="8948097" y="2795665"/>
            <a:ext cx="1907064" cy="2457178"/>
          </a:xfrm>
          <a:prstGeom prst="rect">
            <a:avLst/>
          </a:prstGeom>
          <a:ln w="19050">
            <a:solidFill>
              <a:schemeClr val="tx1"/>
            </a:solidFill>
          </a:ln>
        </p:spPr>
      </p:pic>
    </p:spTree>
    <p:extLst>
      <p:ext uri="{BB962C8B-B14F-4D97-AF65-F5344CB8AC3E}">
        <p14:creationId xmlns:p14="http://schemas.microsoft.com/office/powerpoint/2010/main" val="26875173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2">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3"/>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4"/>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pic>
        <p:nvPicPr>
          <p:cNvPr id="3" name="Picture 2">
            <a:extLst>
              <a:ext uri="{FF2B5EF4-FFF2-40B4-BE49-F238E27FC236}">
                <a16:creationId xmlns:a16="http://schemas.microsoft.com/office/drawing/2014/main" id="{2924A765-3188-2446-D7D1-384090A3995F}"/>
              </a:ext>
            </a:extLst>
          </p:cNvPr>
          <p:cNvPicPr>
            <a:picLocks noChangeAspect="1"/>
          </p:cNvPicPr>
          <p:nvPr/>
        </p:nvPicPr>
        <p:blipFill>
          <a:blip r:embed="rId5"/>
          <a:stretch>
            <a:fillRect/>
          </a:stretch>
        </p:blipFill>
        <p:spPr>
          <a:xfrm>
            <a:off x="809210" y="3818605"/>
            <a:ext cx="1509768" cy="2031325"/>
          </a:xfrm>
          <a:prstGeom prst="rect">
            <a:avLst/>
          </a:prstGeom>
          <a:ln w="38100">
            <a:solidFill>
              <a:schemeClr val="tx1"/>
            </a:solidFill>
          </a:ln>
        </p:spPr>
      </p:pic>
    </p:spTree>
    <p:extLst>
      <p:ext uri="{BB962C8B-B14F-4D97-AF65-F5344CB8AC3E}">
        <p14:creationId xmlns:p14="http://schemas.microsoft.com/office/powerpoint/2010/main" val="114469310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7A592-AA6E-5078-FFBB-ABA256C891FF}"/>
              </a:ext>
            </a:extLst>
          </p:cNvPr>
          <p:cNvPicPr>
            <a:picLocks noChangeAspect="1"/>
          </p:cNvPicPr>
          <p:nvPr/>
        </p:nvPicPr>
        <p:blipFill>
          <a:blip r:embed="rId2"/>
          <a:stretch>
            <a:fillRect/>
          </a:stretch>
        </p:blipFill>
        <p:spPr>
          <a:xfrm>
            <a:off x="1157114" y="1423752"/>
            <a:ext cx="9404548" cy="4595307"/>
          </a:xfrm>
          <a:prstGeom prst="rect">
            <a:avLst/>
          </a:prstGeom>
          <a:ln w="38100">
            <a:solidFill>
              <a:schemeClr val="tx1"/>
            </a:solidFill>
          </a:ln>
        </p:spPr>
      </p:pic>
      <p:sp>
        <p:nvSpPr>
          <p:cNvPr id="6" name="TextBox 5">
            <a:extLst>
              <a:ext uri="{FF2B5EF4-FFF2-40B4-BE49-F238E27FC236}">
                <a16:creationId xmlns:a16="http://schemas.microsoft.com/office/drawing/2014/main" id="{0F8A4FE3-1479-40F0-B78A-967543E9DA38}"/>
              </a:ext>
            </a:extLst>
          </p:cNvPr>
          <p:cNvSpPr txBox="1"/>
          <p:nvPr/>
        </p:nvSpPr>
        <p:spPr>
          <a:xfrm>
            <a:off x="3048740" y="405699"/>
            <a:ext cx="609452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https://www.in.gov/library/files/Program_Guide_2023.pdf</a:t>
            </a:r>
          </a:p>
        </p:txBody>
      </p:sp>
    </p:spTree>
    <p:extLst>
      <p:ext uri="{BB962C8B-B14F-4D97-AF65-F5344CB8AC3E}">
        <p14:creationId xmlns:p14="http://schemas.microsoft.com/office/powerpoint/2010/main" val="65289687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66191-A6D7-4A3E-B00A-E7B9551AE9A4}"/>
              </a:ext>
            </a:extLst>
          </p:cNvPr>
          <p:cNvPicPr>
            <a:picLocks noChangeAspect="1"/>
          </p:cNvPicPr>
          <p:nvPr/>
        </p:nvPicPr>
        <p:blipFill>
          <a:blip r:embed="rId2"/>
          <a:stretch>
            <a:fillRect/>
          </a:stretch>
        </p:blipFill>
        <p:spPr>
          <a:xfrm>
            <a:off x="3691233" y="321629"/>
            <a:ext cx="4689287" cy="6008149"/>
          </a:xfrm>
          <a:prstGeom prst="rect">
            <a:avLst/>
          </a:prstGeom>
        </p:spPr>
      </p:pic>
      <p:pic>
        <p:nvPicPr>
          <p:cNvPr id="5" name="Picture 4">
            <a:extLst>
              <a:ext uri="{FF2B5EF4-FFF2-40B4-BE49-F238E27FC236}">
                <a16:creationId xmlns:a16="http://schemas.microsoft.com/office/drawing/2014/main" id="{40395590-AD73-447C-8C0D-C44CB7132814}"/>
              </a:ext>
            </a:extLst>
          </p:cNvPr>
          <p:cNvPicPr>
            <a:picLocks noChangeAspect="1"/>
          </p:cNvPicPr>
          <p:nvPr/>
        </p:nvPicPr>
        <p:blipFill>
          <a:blip r:embed="rId3"/>
          <a:stretch>
            <a:fillRect/>
          </a:stretch>
        </p:blipFill>
        <p:spPr>
          <a:xfrm>
            <a:off x="566618" y="1136341"/>
            <a:ext cx="2866073" cy="3741938"/>
          </a:xfrm>
          <a:prstGeom prst="rect">
            <a:avLst/>
          </a:prstGeom>
        </p:spPr>
      </p:pic>
      <p:pic>
        <p:nvPicPr>
          <p:cNvPr id="7" name="Picture 6">
            <a:extLst>
              <a:ext uri="{FF2B5EF4-FFF2-40B4-BE49-F238E27FC236}">
                <a16:creationId xmlns:a16="http://schemas.microsoft.com/office/drawing/2014/main" id="{D129C70A-56C5-46DA-ABD8-732B39A38C9A}"/>
              </a:ext>
            </a:extLst>
          </p:cNvPr>
          <p:cNvPicPr>
            <a:picLocks noChangeAspect="1"/>
          </p:cNvPicPr>
          <p:nvPr/>
        </p:nvPicPr>
        <p:blipFill>
          <a:blip r:embed="rId4"/>
          <a:stretch>
            <a:fillRect/>
          </a:stretch>
        </p:blipFill>
        <p:spPr>
          <a:xfrm>
            <a:off x="8546243" y="1838605"/>
            <a:ext cx="3404709" cy="4264793"/>
          </a:xfrm>
          <a:prstGeom prst="rect">
            <a:avLst/>
          </a:prstGeom>
        </p:spPr>
      </p:pic>
    </p:spTree>
    <p:extLst>
      <p:ext uri="{BB962C8B-B14F-4D97-AF65-F5344CB8AC3E}">
        <p14:creationId xmlns:p14="http://schemas.microsoft.com/office/powerpoint/2010/main" val="292575874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92541-31C3-43F2-A52C-9DC6D2305004}"/>
              </a:ext>
            </a:extLst>
          </p:cNvPr>
          <p:cNvPicPr>
            <a:picLocks noChangeAspect="1"/>
          </p:cNvPicPr>
          <p:nvPr/>
        </p:nvPicPr>
        <p:blipFill>
          <a:blip r:embed="rId2"/>
          <a:stretch>
            <a:fillRect/>
          </a:stretch>
        </p:blipFill>
        <p:spPr>
          <a:xfrm>
            <a:off x="434585" y="1552652"/>
            <a:ext cx="2942942" cy="3694051"/>
          </a:xfrm>
          <a:prstGeom prst="rect">
            <a:avLst/>
          </a:prstGeom>
        </p:spPr>
      </p:pic>
      <p:pic>
        <p:nvPicPr>
          <p:cNvPr id="5" name="Picture 4">
            <a:extLst>
              <a:ext uri="{FF2B5EF4-FFF2-40B4-BE49-F238E27FC236}">
                <a16:creationId xmlns:a16="http://schemas.microsoft.com/office/drawing/2014/main" id="{AD1C6441-C449-4352-BEE8-9A5DB7618BC7}"/>
              </a:ext>
            </a:extLst>
          </p:cNvPr>
          <p:cNvPicPr>
            <a:picLocks noChangeAspect="1"/>
          </p:cNvPicPr>
          <p:nvPr/>
        </p:nvPicPr>
        <p:blipFill>
          <a:blip r:embed="rId3"/>
          <a:stretch>
            <a:fillRect/>
          </a:stretch>
        </p:blipFill>
        <p:spPr>
          <a:xfrm>
            <a:off x="3574587" y="1644286"/>
            <a:ext cx="3580815" cy="4610031"/>
          </a:xfrm>
          <a:prstGeom prst="rect">
            <a:avLst/>
          </a:prstGeom>
        </p:spPr>
      </p:pic>
      <p:pic>
        <p:nvPicPr>
          <p:cNvPr id="7" name="Picture 6">
            <a:extLst>
              <a:ext uri="{FF2B5EF4-FFF2-40B4-BE49-F238E27FC236}">
                <a16:creationId xmlns:a16="http://schemas.microsoft.com/office/drawing/2014/main" id="{AB8AA499-1E0F-4591-B7F3-D451E107F9B7}"/>
              </a:ext>
            </a:extLst>
          </p:cNvPr>
          <p:cNvPicPr>
            <a:picLocks noChangeAspect="1"/>
          </p:cNvPicPr>
          <p:nvPr/>
        </p:nvPicPr>
        <p:blipFill>
          <a:blip r:embed="rId4"/>
          <a:stretch>
            <a:fillRect/>
          </a:stretch>
        </p:blipFill>
        <p:spPr>
          <a:xfrm>
            <a:off x="7498517" y="1644286"/>
            <a:ext cx="3805795" cy="4814217"/>
          </a:xfrm>
          <a:prstGeom prst="rect">
            <a:avLst/>
          </a:prstGeom>
        </p:spPr>
      </p:pic>
      <p:sp>
        <p:nvSpPr>
          <p:cNvPr id="8" name="TextBox 7">
            <a:extLst>
              <a:ext uri="{FF2B5EF4-FFF2-40B4-BE49-F238E27FC236}">
                <a16:creationId xmlns:a16="http://schemas.microsoft.com/office/drawing/2014/main" id="{FB770C16-2E65-4910-A03E-E1403305E16D}"/>
              </a:ext>
            </a:extLst>
          </p:cNvPr>
          <p:cNvSpPr txBox="1"/>
          <p:nvPr/>
        </p:nvSpPr>
        <p:spPr>
          <a:xfrm>
            <a:off x="3231473" y="284085"/>
            <a:ext cx="661386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mn-lt"/>
                <a:ea typeface="+mn-ea"/>
                <a:cs typeface="+mn-cs"/>
                <a:sym typeface="Calibri"/>
              </a:rPr>
              <a:t>Productive Resources </a:t>
            </a:r>
          </a:p>
        </p:txBody>
      </p:sp>
    </p:spTree>
    <p:extLst>
      <p:ext uri="{BB962C8B-B14F-4D97-AF65-F5344CB8AC3E}">
        <p14:creationId xmlns:p14="http://schemas.microsoft.com/office/powerpoint/2010/main" val="305849932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C5EAB-0C1E-766F-4782-658F98803661}"/>
              </a:ext>
            </a:extLst>
          </p:cNvPr>
          <p:cNvSpPr txBox="1"/>
          <p:nvPr/>
        </p:nvSpPr>
        <p:spPr>
          <a:xfrm>
            <a:off x="1034321" y="1555151"/>
            <a:ext cx="9968459" cy="3908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Font typeface="Arial" panose="020B0604020202020204" pitchFamily="34" charset="0"/>
              <a:buChar char="•"/>
            </a:pPr>
            <a:r>
              <a:rPr lang="en-US" sz="2800" dirty="0"/>
              <a:t>Do you think there is merit in using picture books to teach economics and personal finance in the elementary classroom?</a:t>
            </a:r>
          </a:p>
          <a:p>
            <a:endParaRPr lang="en-US" sz="2800" dirty="0"/>
          </a:p>
          <a:p>
            <a:pPr marL="457200" indent="-457200">
              <a:buFont typeface="Arial" panose="020B0604020202020204" pitchFamily="34" charset="0"/>
              <a:buChar char="•"/>
            </a:pPr>
            <a:r>
              <a:rPr lang="en-US" sz="2800" dirty="0"/>
              <a:t>What other subjects could the featured titles be used to teach?</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 Which one of these titles do you think would work best in either a “one book-one school” program or as a multi-curricular component for a grade level teaching unit?</a:t>
            </a:r>
          </a:p>
          <a:p>
            <a:pPr marL="457200" indent="-457200">
              <a:buFont typeface="Arial" panose="020B0604020202020204" pitchFamily="34" charset="0"/>
              <a:buChar char="•"/>
            </a:pPr>
            <a:endParaRPr lang="en-US" sz="2400" dirty="0"/>
          </a:p>
        </p:txBody>
      </p:sp>
      <p:sp>
        <p:nvSpPr>
          <p:cNvPr id="10" name="TextBox 9">
            <a:extLst>
              <a:ext uri="{FF2B5EF4-FFF2-40B4-BE49-F238E27FC236}">
                <a16:creationId xmlns:a16="http://schemas.microsoft.com/office/drawing/2014/main" id="{E574CF89-AF87-CD97-7B2E-A63B309C0441}"/>
              </a:ext>
            </a:extLst>
          </p:cNvPr>
          <p:cNvSpPr txBox="1"/>
          <p:nvPr/>
        </p:nvSpPr>
        <p:spPr>
          <a:xfrm>
            <a:off x="3035509" y="602317"/>
            <a:ext cx="60935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en-US" sz="3200" b="1" dirty="0"/>
              <a:t>Assessment Questions</a:t>
            </a:r>
          </a:p>
        </p:txBody>
      </p:sp>
      <p:pic>
        <p:nvPicPr>
          <p:cNvPr id="6" name="Picture 5">
            <a:extLst>
              <a:ext uri="{FF2B5EF4-FFF2-40B4-BE49-F238E27FC236}">
                <a16:creationId xmlns:a16="http://schemas.microsoft.com/office/drawing/2014/main" id="{8A91C88C-A14F-C234-F9A9-001EDE712206}"/>
              </a:ext>
            </a:extLst>
          </p:cNvPr>
          <p:cNvPicPr>
            <a:picLocks noChangeAspect="1"/>
          </p:cNvPicPr>
          <p:nvPr/>
        </p:nvPicPr>
        <p:blipFill>
          <a:blip r:embed="rId2"/>
          <a:stretch>
            <a:fillRect/>
          </a:stretch>
        </p:blipFill>
        <p:spPr>
          <a:xfrm>
            <a:off x="8754257" y="4811842"/>
            <a:ext cx="2106030" cy="1875232"/>
          </a:xfrm>
          <a:prstGeom prst="rect">
            <a:avLst/>
          </a:prstGeom>
        </p:spPr>
      </p:pic>
    </p:spTree>
    <p:extLst>
      <p:ext uri="{BB962C8B-B14F-4D97-AF65-F5344CB8AC3E}">
        <p14:creationId xmlns:p14="http://schemas.microsoft.com/office/powerpoint/2010/main" val="1653375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2959FE-3960-6DED-4FCB-4CF193279967}"/>
              </a:ext>
            </a:extLst>
          </p:cNvPr>
          <p:cNvPicPr>
            <a:picLocks noChangeAspect="1"/>
          </p:cNvPicPr>
          <p:nvPr/>
        </p:nvPicPr>
        <p:blipFill>
          <a:blip r:embed="rId2"/>
          <a:stretch>
            <a:fillRect/>
          </a:stretch>
        </p:blipFill>
        <p:spPr>
          <a:xfrm>
            <a:off x="3328617" y="507685"/>
            <a:ext cx="5534765" cy="6154589"/>
          </a:xfrm>
          <a:prstGeom prst="rect">
            <a:avLst/>
          </a:prstGeom>
          <a:ln w="28575">
            <a:solidFill>
              <a:schemeClr val="tx1"/>
            </a:solidFill>
          </a:ln>
        </p:spPr>
      </p:pic>
    </p:spTree>
    <p:extLst>
      <p:ext uri="{BB962C8B-B14F-4D97-AF65-F5344CB8AC3E}">
        <p14:creationId xmlns:p14="http://schemas.microsoft.com/office/powerpoint/2010/main" val="313044118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rPr dirty="0"/>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45</a:t>
            </a:fld>
            <a:endParaRPr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dirty="0"/>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rPr dirty="0"/>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46</a:t>
            </a:fld>
            <a:endParaRPr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dirty="0"/>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dirty="0"/>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dirty="0"/>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a:solidFill>
                  <a:srgbClr val="FFFFFF"/>
                </a:solidFill>
              </a:defRPr>
            </a:lvl1pPr>
          </a:lstStyle>
          <a:p>
            <a:r>
              <a:rPr dirty="0"/>
              <a:t>NPFC</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rPr dirty="0"/>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dirty="0"/>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48</a:t>
            </a:fld>
            <a:endParaRPr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rPr dirty="0"/>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49</a:t>
            </a:fld>
            <a:endParaRPr dirty="0"/>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dirty="0"/>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840013" y="1052335"/>
            <a:ext cx="3437289" cy="1356395"/>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3023471" y="2537977"/>
            <a:ext cx="3437289" cy="1486545"/>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1099279" y="6267330"/>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pic>
        <p:nvPicPr>
          <p:cNvPr id="7" name="Picture 6">
            <a:extLst>
              <a:ext uri="{FF2B5EF4-FFF2-40B4-BE49-F238E27FC236}">
                <a16:creationId xmlns:a16="http://schemas.microsoft.com/office/drawing/2014/main" id="{D254CF34-FF7C-E718-133A-593CE05EBA8E}"/>
              </a:ext>
            </a:extLst>
          </p:cNvPr>
          <p:cNvPicPr>
            <a:picLocks noChangeAspect="1"/>
          </p:cNvPicPr>
          <p:nvPr/>
        </p:nvPicPr>
        <p:blipFill>
          <a:blip r:embed="rId6"/>
          <a:stretch>
            <a:fillRect/>
          </a:stretch>
        </p:blipFill>
        <p:spPr>
          <a:xfrm>
            <a:off x="1873771" y="4320023"/>
            <a:ext cx="4586990" cy="1890619"/>
          </a:xfrm>
          <a:prstGeom prst="rect">
            <a:avLst/>
          </a:prstGeom>
          <a:ln w="19050">
            <a:solidFill>
              <a:schemeClr val="tx1"/>
            </a:solidFill>
          </a:ln>
        </p:spPr>
      </p:pic>
    </p:spTree>
    <p:extLst>
      <p:ext uri="{BB962C8B-B14F-4D97-AF65-F5344CB8AC3E}">
        <p14:creationId xmlns:p14="http://schemas.microsoft.com/office/powerpoint/2010/main" val="224131482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851405" y="206347"/>
            <a:ext cx="7680961" cy="156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rPr dirty="0"/>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50</a:t>
            </a:fld>
            <a:endParaRPr dirty="0"/>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dirty="0"/>
              <a:t>Contact information</a:t>
            </a:r>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p>
        </p:txBody>
      </p:sp>
      <p:sp>
        <p:nvSpPr>
          <p:cNvPr id="3" name="TextBox 2">
            <a:extLst>
              <a:ext uri="{FF2B5EF4-FFF2-40B4-BE49-F238E27FC236}">
                <a16:creationId xmlns:a16="http://schemas.microsoft.com/office/drawing/2014/main" id="{8D91CD1D-2CD6-A06F-A345-BE56979D650A}"/>
              </a:ext>
            </a:extLst>
          </p:cNvPr>
          <p:cNvSpPr txBox="1"/>
          <p:nvPr/>
        </p:nvSpPr>
        <p:spPr>
          <a:xfrm>
            <a:off x="1306727" y="4217943"/>
            <a:ext cx="609805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solidFill>
                  <a:schemeClr val="bg1"/>
                </a:solidFill>
                <a:latin typeface="+mn-lt"/>
              </a:rPr>
              <a:t>Lauren H Shifflett   </a:t>
            </a:r>
            <a:r>
              <a:rPr lang="en-US" sz="2800" dirty="0">
                <a:solidFill>
                  <a:schemeClr val="bg1"/>
                </a:solidFill>
                <a:latin typeface="+mn-lt"/>
                <a:hlinkClick r:id="rId2">
                  <a:extLst>
                    <a:ext uri="{A12FA001-AC4F-418D-AE19-62706E023703}">
                      <ahyp:hlinkClr xmlns:ahyp="http://schemas.microsoft.com/office/drawing/2018/hyperlinkcolor" val="tx"/>
                    </a:ext>
                  </a:extLst>
                </a:hlinkClick>
              </a:rPr>
              <a:t>shiffllh@jmu.edu</a:t>
            </a:r>
            <a:r>
              <a:rPr lang="en-US" sz="2800" dirty="0">
                <a:solidFill>
                  <a:schemeClr val="bg1"/>
                </a:solidFill>
                <a:latin typeface="+mn-lt"/>
              </a:rPr>
              <a:t> </a:t>
            </a:r>
            <a:br>
              <a:rPr lang="en-US" sz="2800" dirty="0">
                <a:solidFill>
                  <a:schemeClr val="bg1"/>
                </a:solidFill>
                <a:latin typeface="+mn-lt"/>
              </a:rPr>
            </a:br>
            <a:r>
              <a:rPr lang="en-US" sz="2800" dirty="0">
                <a:solidFill>
                  <a:schemeClr val="bg1"/>
                </a:solidFill>
                <a:latin typeface="+mn-lt"/>
              </a:rPr>
              <a:t>Lynne  F Stover   </a:t>
            </a:r>
            <a:r>
              <a:rPr lang="en-US" sz="2800" dirty="0">
                <a:solidFill>
                  <a:schemeClr val="bg1"/>
                </a:solidFill>
                <a:latin typeface="+mn-lt"/>
                <a:hlinkClick r:id="rId3">
                  <a:extLst>
                    <a:ext uri="{A12FA001-AC4F-418D-AE19-62706E023703}">
                      <ahyp:hlinkClr xmlns:ahyp="http://schemas.microsoft.com/office/drawing/2018/hyperlinkcolor" val="tx"/>
                    </a:ext>
                  </a:extLst>
                </a:hlinkClick>
              </a:rPr>
              <a:t>stoverlf@jmu.edu</a:t>
            </a:r>
            <a:r>
              <a:rPr lang="en-US" sz="2800" dirty="0">
                <a:solidFill>
                  <a:schemeClr val="bg1"/>
                </a:solidFill>
                <a:latin typeface="+mn-lt"/>
              </a:rPr>
              <a:t> </a:t>
            </a:r>
            <a:endParaRPr lang="en-US" sz="2800" dirty="0">
              <a:solidFill>
                <a:schemeClr val="bg1"/>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96DFA-10CB-A240-4318-3AF473A53A10}"/>
              </a:ext>
            </a:extLst>
          </p:cNvPr>
          <p:cNvSpPr txBox="1"/>
          <p:nvPr/>
        </p:nvSpPr>
        <p:spPr>
          <a:xfrm>
            <a:off x="614597" y="1446128"/>
            <a:ext cx="11377534"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a:buFont typeface="Arial" panose="020B0604020202020204" pitchFamily="34" charset="0"/>
              <a:buChar char="•"/>
            </a:pPr>
            <a:r>
              <a:rPr lang="en-US" sz="2400" dirty="0"/>
              <a:t>Introduction [5 mins.]</a:t>
            </a:r>
          </a:p>
          <a:p>
            <a:pPr lvl="0"/>
            <a:endParaRPr lang="en-US" sz="1200" dirty="0"/>
          </a:p>
          <a:p>
            <a:pPr marL="342900" lvl="0" indent="-342900">
              <a:buFont typeface="Arial" panose="020B0604020202020204" pitchFamily="34" charset="0"/>
              <a:buChar char="•"/>
            </a:pPr>
            <a:r>
              <a:rPr lang="en-US" sz="2400" dirty="0"/>
              <a:t>Review information concerning value of using children’s literature to teach in the content area. [5 mins.]</a:t>
            </a:r>
          </a:p>
          <a:p>
            <a:pPr marL="342900" lvl="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Examine related children’s books and review lessons and activities based on the featured titles. [45 mins.]</a:t>
            </a:r>
          </a:p>
          <a:p>
            <a:endParaRPr lang="en-US" sz="1200" dirty="0"/>
          </a:p>
          <a:p>
            <a:pPr marL="342900" indent="-342900">
              <a:buFont typeface="Arial" panose="020B0604020202020204" pitchFamily="34" charset="0"/>
              <a:buChar char="•"/>
            </a:pPr>
            <a:r>
              <a:rPr lang="en-US" sz="2400" dirty="0"/>
              <a:t>Conclude with discussion questions, book list review, and webinar survey [5 mins.]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B1D1C1A1-273F-555F-3BC9-F4BEB62B6A74}"/>
              </a:ext>
            </a:extLst>
          </p:cNvPr>
          <p:cNvSpPr txBox="1"/>
          <p:nvPr/>
        </p:nvSpPr>
        <p:spPr>
          <a:xfrm>
            <a:off x="2821899" y="287524"/>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dirty="0">
                <a:ea typeface="Calibri" panose="020F0502020204030204" pitchFamily="34" charset="0"/>
                <a:cs typeface="Times New Roman" panose="02020603050405020304" pitchFamily="18" charset="0"/>
              </a:rPr>
              <a:t>Agenda</a:t>
            </a:r>
            <a:endParaRPr lang="en-US" sz="4000" dirty="0"/>
          </a:p>
        </p:txBody>
      </p:sp>
      <p:pic>
        <p:nvPicPr>
          <p:cNvPr id="1030" name="Picture 6" descr="Pin on różne">
            <a:extLst>
              <a:ext uri="{FF2B5EF4-FFF2-40B4-BE49-F238E27FC236}">
                <a16:creationId xmlns:a16="http://schemas.microsoft.com/office/drawing/2014/main" id="{1DD8BD8F-5247-97B3-6465-B90BF9B95D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8826" y="4347661"/>
            <a:ext cx="2873708" cy="222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51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dirty="0"/>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solidFill>
                  <a:schemeClr val="tx1"/>
                </a:solidFill>
                <a:latin typeface="+mn-lt"/>
              </a:rPr>
              <a:t>Objectives</a:t>
            </a:r>
          </a:p>
        </p:txBody>
      </p:sp>
      <p:sp>
        <p:nvSpPr>
          <p:cNvPr id="3" name="TextBox 2">
            <a:extLst>
              <a:ext uri="{FF2B5EF4-FFF2-40B4-BE49-F238E27FC236}">
                <a16:creationId xmlns:a16="http://schemas.microsoft.com/office/drawing/2014/main" id="{3931E9E1-A2A7-1B36-7E45-FF53355F8639}"/>
              </a:ext>
            </a:extLst>
          </p:cNvPr>
          <p:cNvSpPr txBox="1"/>
          <p:nvPr/>
        </p:nvSpPr>
        <p:spPr>
          <a:xfrm>
            <a:off x="237037" y="1443841"/>
            <a:ext cx="11543153" cy="548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2800" b="1" i="0" dirty="0">
                <a:solidFill>
                  <a:schemeClr val="tx1"/>
                </a:solidFill>
                <a:effectLst/>
              </a:rPr>
              <a:t>In this webinar teachers will:</a:t>
            </a:r>
          </a:p>
          <a:p>
            <a:pPr marL="285750" lvl="0" indent="-285750">
              <a:buFont typeface="Arial" panose="020B0604020202020204" pitchFamily="34" charset="0"/>
              <a:buChar char="•"/>
            </a:pPr>
            <a:r>
              <a:rPr lang="en-US" sz="3200" dirty="0"/>
              <a:t>Explore the concept of the value of using children’s literature to teach in the content areas.</a:t>
            </a:r>
          </a:p>
          <a:p>
            <a:pPr marL="285750" lvl="0" indent="-285750">
              <a:buFont typeface="Arial" panose="020B0604020202020204" pitchFamily="34" charset="0"/>
              <a:buChar char="•"/>
            </a:pPr>
            <a:r>
              <a:rPr lang="en-US" sz="3200" dirty="0"/>
              <a:t>Relate the concepts of scarcity, goods, services, opportunity cost, and decision-making as they pertain to the featured titles. </a:t>
            </a:r>
          </a:p>
          <a:p>
            <a:pPr marL="285750" lvl="0" indent="-285750">
              <a:buFont typeface="Arial" panose="020B0604020202020204" pitchFamily="34" charset="0"/>
              <a:buChar char="•"/>
            </a:pPr>
            <a:r>
              <a:rPr lang="en-US" sz="3200" dirty="0"/>
              <a:t>Consider the cross curricular possibilities of the topic as related to the social sciences, math, and language arts.  </a:t>
            </a:r>
          </a:p>
          <a:p>
            <a:pPr marL="457200" indent="-457200">
              <a:lnSpc>
                <a:spcPct val="107000"/>
              </a:lnSpc>
              <a:buFont typeface="Arial" panose="020B0604020202020204" pitchFamily="34" charset="0"/>
              <a:buChar char="•"/>
            </a:pPr>
            <a:r>
              <a:rPr lang="en-US" sz="3200" dirty="0"/>
              <a:t>Review an annotated bibliography listing new children’s chapter books, international tales, and biographies that contain economic and personal finance content. </a:t>
            </a:r>
          </a:p>
          <a:p>
            <a:pPr algn="l" fontAlgn="base" latinLnBrk="0"/>
            <a:endParaRPr lang="en-US" sz="2800" b="0" i="0" dirty="0">
              <a:solidFill>
                <a:schemeClr val="tx1"/>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Teacher Reading Cliparts, Download Free Teacher Reading Cliparts png  images, Free ClipArts on Clipart Library">
            <a:extLst>
              <a:ext uri="{FF2B5EF4-FFF2-40B4-BE49-F238E27FC236}">
                <a16:creationId xmlns:a16="http://schemas.microsoft.com/office/drawing/2014/main" id="{13453EFE-5E28-9402-DDEB-251DE9088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271" y="3657556"/>
            <a:ext cx="2836890" cy="2836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F9F2B5-97A8-6F0F-6180-8ED8B9D0AC01}"/>
              </a:ext>
            </a:extLst>
          </p:cNvPr>
          <p:cNvSpPr txBox="1"/>
          <p:nvPr/>
        </p:nvSpPr>
        <p:spPr>
          <a:xfrm>
            <a:off x="599607" y="1536571"/>
            <a:ext cx="8345772" cy="353943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fontAlgn="base">
              <a:spcBef>
                <a:spcPts val="0"/>
              </a:spcBef>
              <a:spcAft>
                <a:spcPts val="1800"/>
              </a:spcAft>
            </a:pPr>
            <a:r>
              <a:rPr lang="en-US" sz="2800" dirty="0">
                <a:solidFill>
                  <a:srgbClr val="2B2B2B"/>
                </a:solidFill>
                <a:effectLst/>
                <a:ea typeface="Times New Roman" panose="02020603050405020304" pitchFamily="18" charset="0"/>
              </a:rPr>
              <a:t>Economics has become a component of the social studies curriculum. Research has show that children enter school with an experienced-based knowledge of economics. Educators, faced with a crowded instructional schedule, are combining reading strategies with economic education. They find that integrating a class read aloud that features economic concepts is a time saving teaching strategy. </a:t>
            </a:r>
            <a:endParaRPr lang="en-US" sz="2800" dirty="0">
              <a:effectLst/>
              <a:ea typeface="Times New Roman" panose="02020603050405020304" pitchFamily="18" charset="0"/>
            </a:endParaRPr>
          </a:p>
        </p:txBody>
      </p:sp>
      <p:sp>
        <p:nvSpPr>
          <p:cNvPr id="6" name="TextBox 5">
            <a:extLst>
              <a:ext uri="{FF2B5EF4-FFF2-40B4-BE49-F238E27FC236}">
                <a16:creationId xmlns:a16="http://schemas.microsoft.com/office/drawing/2014/main" id="{601D1224-85F7-25D3-EB8D-FC434902BABD}"/>
              </a:ext>
            </a:extLst>
          </p:cNvPr>
          <p:cNvSpPr txBox="1"/>
          <p:nvPr/>
        </p:nvSpPr>
        <p:spPr>
          <a:xfrm>
            <a:off x="599607" y="294218"/>
            <a:ext cx="8724275"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3200" b="1" dirty="0">
                <a:solidFill>
                  <a:srgbClr val="450084"/>
                </a:solidFill>
                <a:latin typeface="Berlin Sans FB Demi" panose="020E0802020502020306" pitchFamily="34" charset="0"/>
              </a:rPr>
              <a:t>Using Children’s Literature to Teach Economics </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919682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D8CFF7-104F-26F0-BFAC-FEF9D87672A7}"/>
              </a:ext>
            </a:extLst>
          </p:cNvPr>
          <p:cNvPicPr>
            <a:picLocks noChangeAspect="1"/>
          </p:cNvPicPr>
          <p:nvPr/>
        </p:nvPicPr>
        <p:blipFill>
          <a:blip r:embed="rId2"/>
          <a:stretch>
            <a:fillRect/>
          </a:stretch>
        </p:blipFill>
        <p:spPr>
          <a:xfrm>
            <a:off x="2820493" y="2374883"/>
            <a:ext cx="6223821" cy="3846035"/>
          </a:xfrm>
          <a:prstGeom prst="rect">
            <a:avLst/>
          </a:prstGeom>
        </p:spPr>
      </p:pic>
      <p:sp>
        <p:nvSpPr>
          <p:cNvPr id="7" name="Rectangle 6">
            <a:extLst>
              <a:ext uri="{FF2B5EF4-FFF2-40B4-BE49-F238E27FC236}">
                <a16:creationId xmlns:a16="http://schemas.microsoft.com/office/drawing/2014/main" id="{7AF181D5-C74F-24D4-3E49-75E50A52B545}"/>
              </a:ext>
            </a:extLst>
          </p:cNvPr>
          <p:cNvSpPr/>
          <p:nvPr/>
        </p:nvSpPr>
        <p:spPr>
          <a:xfrm>
            <a:off x="3909020" y="0"/>
            <a:ext cx="3948517" cy="224676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I</a:t>
            </a:r>
          </a:p>
          <a:p>
            <a:pPr algn="ct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Biographies</a:t>
            </a:r>
            <a:endPar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60052797"/>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69CC98CB65834F94F49F35497ADB3D" ma:contentTypeVersion="2" ma:contentTypeDescription="Create a new document." ma:contentTypeScope="" ma:versionID="642994c69b38ff8eb144a7508234a1f8">
  <xsd:schema xmlns:xsd="http://www.w3.org/2001/XMLSchema" xmlns:xs="http://www.w3.org/2001/XMLSchema" xmlns:p="http://schemas.microsoft.com/office/2006/metadata/properties" xmlns:ns3="413c2277-f821-47e1-a27c-689b525c778d" targetNamespace="http://schemas.microsoft.com/office/2006/metadata/properties" ma:root="true" ma:fieldsID="511ea5ee4c98937eb83f670134c7e3c5" ns3:_="">
    <xsd:import namespace="413c2277-f821-47e1-a27c-689b525c778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3c2277-f821-47e1-a27c-689b525c77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7B3724-1E8C-45CB-848B-BAC08C7AEB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3c2277-f821-47e1-a27c-689b525c77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64E314-F77F-4128-903D-4D54224BD1FA}">
  <ds:schemaRefs>
    <ds:schemaRef ds:uri="http://schemas.microsoft.com/sharepoint/v3/contenttype/forms"/>
  </ds:schemaRefs>
</ds:datastoreItem>
</file>

<file path=customXml/itemProps3.xml><?xml version="1.0" encoding="utf-8"?>
<ds:datastoreItem xmlns:ds="http://schemas.openxmlformats.org/officeDocument/2006/customXml" ds:itemID="{40624ED0-3D06-488B-9242-A5D32315F772}">
  <ds:schemaRefs>
    <ds:schemaRef ds:uri="http://purl.org/dc/elements/1.1/"/>
    <ds:schemaRef ds:uri="http://schemas.microsoft.com/office/2006/metadata/properties"/>
    <ds:schemaRef ds:uri="http://purl.org/dc/terms/"/>
    <ds:schemaRef ds:uri="413c2277-f821-47e1-a27c-689b525c778d"/>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4553</TotalTime>
  <Words>2093</Words>
  <Application>Microsoft Office PowerPoint</Application>
  <PresentationFormat>Widescreen</PresentationFormat>
  <Paragraphs>179</Paragraphs>
  <Slides>51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Arial</vt:lpstr>
      <vt:lpstr>Barlow</vt:lpstr>
      <vt:lpstr>Bell MT</vt:lpstr>
      <vt:lpstr>Berlin Sans FB</vt:lpstr>
      <vt:lpstr>Berlin Sans FB Demi</vt:lpstr>
      <vt:lpstr>Calibri</vt:lpstr>
      <vt:lpstr>Calibri Light</vt:lpstr>
      <vt:lpstr>Helvetica</vt:lpstr>
      <vt:lpstr>Inter</vt:lpstr>
      <vt:lpstr>Inter Light</vt:lpstr>
      <vt:lpstr>Inter SemiBold</vt:lpstr>
      <vt:lpstr>Lato</vt:lpstr>
      <vt:lpstr>Times New Roman</vt:lpstr>
      <vt:lpstr>1_Office Theme</vt:lpstr>
      <vt:lpstr>Lauren H Shifflett   shiffllh@jmu.edu  Lynne  F Stover   stoverlf@jmu.edu   May 11 ,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36</cp:revision>
  <dcterms:modified xsi:type="dcterms:W3CDTF">2023-05-09T19:45:04Z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0x0101009A69CC98CB65834F94F49F35497ADB3D</vt:lpwstr>
  </property>
</Properties>
</file>