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64" r:id="rId6"/>
  </p:sldMasterIdLst>
  <p:notesMasterIdLst>
    <p:notesMasterId r:id="rId60"/>
  </p:notesMasterIdLst>
  <p:handoutMasterIdLst>
    <p:handoutMasterId r:id="rId61"/>
  </p:handoutMasterIdLst>
  <p:sldIdLst>
    <p:sldId id="700" r:id="rId7"/>
    <p:sldId id="703" r:id="rId8"/>
    <p:sldId id="704" r:id="rId9"/>
    <p:sldId id="663" r:id="rId10"/>
    <p:sldId id="727" r:id="rId11"/>
    <p:sldId id="732" r:id="rId12"/>
    <p:sldId id="260" r:id="rId13"/>
    <p:sldId id="774" r:id="rId14"/>
    <p:sldId id="259" r:id="rId15"/>
    <p:sldId id="765" r:id="rId16"/>
    <p:sldId id="761" r:id="rId17"/>
    <p:sldId id="764" r:id="rId18"/>
    <p:sldId id="763" r:id="rId19"/>
    <p:sldId id="762" r:id="rId20"/>
    <p:sldId id="760" r:id="rId21"/>
    <p:sldId id="766" r:id="rId22"/>
    <p:sldId id="768" r:id="rId23"/>
    <p:sldId id="342" r:id="rId24"/>
    <p:sldId id="759" r:id="rId25"/>
    <p:sldId id="778" r:id="rId26"/>
    <p:sldId id="733" r:id="rId27"/>
    <p:sldId id="623" r:id="rId28"/>
    <p:sldId id="730" r:id="rId29"/>
    <p:sldId id="635" r:id="rId30"/>
    <p:sldId id="611" r:id="rId31"/>
    <p:sldId id="330" r:id="rId32"/>
    <p:sldId id="767" r:id="rId33"/>
    <p:sldId id="779" r:id="rId34"/>
    <p:sldId id="734" r:id="rId35"/>
    <p:sldId id="770" r:id="rId36"/>
    <p:sldId id="771" r:id="rId37"/>
    <p:sldId id="772" r:id="rId38"/>
    <p:sldId id="773" r:id="rId39"/>
    <p:sldId id="777" r:id="rId40"/>
    <p:sldId id="776" r:id="rId41"/>
    <p:sldId id="275" r:id="rId42"/>
    <p:sldId id="302" r:id="rId43"/>
    <p:sldId id="781" r:id="rId44"/>
    <p:sldId id="270" r:id="rId45"/>
    <p:sldId id="780" r:id="rId46"/>
    <p:sldId id="783" r:id="rId47"/>
    <p:sldId id="258" r:id="rId48"/>
    <p:sldId id="782" r:id="rId49"/>
    <p:sldId id="731" r:id="rId50"/>
    <p:sldId id="758" r:id="rId51"/>
    <p:sldId id="769" r:id="rId52"/>
    <p:sldId id="705" r:id="rId53"/>
    <p:sldId id="725" r:id="rId54"/>
    <p:sldId id="729" r:id="rId55"/>
    <p:sldId id="726" r:id="rId56"/>
    <p:sldId id="722" r:id="rId57"/>
    <p:sldId id="728" r:id="rId58"/>
    <p:sldId id="706" r:id="rId59"/>
  </p:sldIdLst>
  <p:sldSz cx="12192000" cy="6858000"/>
  <p:notesSz cx="6950075" cy="9167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CECE8"/>
          </a:solidFill>
        </a:fill>
      </a:tcStyle>
    </a:wholeTbl>
    <a:band1H>
      <a:tcStyle>
        <a:tcBdr/>
        <a:fill>
          <a:solidFill>
            <a:srgbClr val="F8D7CD"/>
          </a:solidFill>
        </a:fill>
      </a:tcStyle>
    </a:band1H>
    <a:band2H>
      <a:tcStyle>
        <a:tcBdr/>
      </a:tcStyle>
    </a:band2H>
    <a:band1V>
      <a:tcStyle>
        <a:tcBdr/>
        <a:fill>
          <a:solidFill>
            <a:srgbClr val="F8D7CD"/>
          </a:solidFill>
        </a:fill>
      </a:tcStyle>
    </a:band1V>
    <a:band2V>
      <a:tcStyle>
        <a:tcBdr/>
      </a:tcStyle>
    </a:band2V>
    <a:lastCol>
      <a:tcTxStyle b="on">
        <a:font>
          <a:latin typeface="+mn-lt"/>
          <a:ea typeface="+mn-ea"/>
          <a:cs typeface="+mn-cs"/>
        </a:font>
        <a:srgbClr val="FFFFFF"/>
      </a:tcTxStyle>
      <a:tcStyle>
        <a:tcBdr/>
        <a:fill>
          <a:solidFill>
            <a:srgbClr val="ED7D31"/>
          </a:solidFill>
        </a:fill>
      </a:tcStyle>
    </a:lastCol>
    <a:firstCol>
      <a:tcTxStyle b="on">
        <a:font>
          <a:latin typeface="+mn-lt"/>
          <a:ea typeface="+mn-ea"/>
          <a:cs typeface="+mn-cs"/>
        </a:font>
        <a:srgbClr val="FFFFFF"/>
      </a:tcTxStyle>
      <a:tcStyle>
        <a:tcBdr/>
        <a:fill>
          <a:solidFill>
            <a:srgbClr val="ED7D31"/>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ED7D31"/>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ED7D3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E6607-9075-4B4D-78A3-878EC511BA18}"/>
              </a:ext>
            </a:extLst>
          </p:cNvPr>
          <p:cNvSpPr txBox="1">
            <a:spLocks noGrp="1"/>
          </p:cNvSpPr>
          <p:nvPr>
            <p:ph type="hdr" sz="quarter"/>
          </p:nvPr>
        </p:nvSpPr>
        <p:spPr>
          <a:xfrm>
            <a:off x="0" y="0"/>
            <a:ext cx="3011699" cy="459986"/>
          </a:xfrm>
          <a:prstGeom prst="rect">
            <a:avLst/>
          </a:prstGeom>
          <a:noFill/>
          <a:ln>
            <a:noFill/>
          </a:ln>
        </p:spPr>
        <p:txBody>
          <a:bodyPr vert="horz" wrap="square" lIns="92098" tIns="46049" rIns="92098" bIns="46049" anchor="t" anchorCtr="0" compatLnSpc="1">
            <a:noAutofit/>
          </a:bodyPr>
          <a:lstStyle/>
          <a:p>
            <a:pPr defTabSz="920984">
              <a:defRPr sz="1800" b="0" i="0" u="none" strike="noStrike" kern="0" cap="none" spc="0" baseline="0">
                <a:solidFill>
                  <a:srgbClr val="000000"/>
                </a:solidFill>
                <a:uFillTx/>
              </a:defRPr>
            </a:pPr>
            <a:endParaRPr lang="en-US" sz="1200" dirty="0">
              <a:solidFill>
                <a:srgbClr val="000000"/>
              </a:solidFill>
              <a:latin typeface="Calibri"/>
            </a:endParaRPr>
          </a:p>
        </p:txBody>
      </p:sp>
      <p:sp>
        <p:nvSpPr>
          <p:cNvPr id="3" name="Date Placeholder 2">
            <a:extLst>
              <a:ext uri="{FF2B5EF4-FFF2-40B4-BE49-F238E27FC236}">
                <a16:creationId xmlns:a16="http://schemas.microsoft.com/office/drawing/2014/main" id="{E7B4FDB2-3D9C-4AA2-4873-78561E33C2D8}"/>
              </a:ext>
            </a:extLst>
          </p:cNvPr>
          <p:cNvSpPr txBox="1">
            <a:spLocks noGrp="1"/>
          </p:cNvSpPr>
          <p:nvPr>
            <p:ph type="dt" sz="quarter" idx="1"/>
          </p:nvPr>
        </p:nvSpPr>
        <p:spPr>
          <a:xfrm>
            <a:off x="3936763" y="0"/>
            <a:ext cx="3011699" cy="459986"/>
          </a:xfrm>
          <a:prstGeom prst="rect">
            <a:avLst/>
          </a:prstGeom>
          <a:noFill/>
          <a:ln>
            <a:noFill/>
          </a:ln>
        </p:spPr>
        <p:txBody>
          <a:bodyPr vert="horz" wrap="square" lIns="92098" tIns="46049" rIns="92098" bIns="46049" anchor="t" anchorCtr="0" compatLnSpc="1">
            <a:noAutofit/>
          </a:bodyPr>
          <a:lstStyle/>
          <a:p>
            <a:pPr algn="r" defTabSz="920984">
              <a:defRPr sz="1800" b="0" i="0" u="none" strike="noStrike" kern="0" cap="none" spc="0" baseline="0">
                <a:solidFill>
                  <a:srgbClr val="000000"/>
                </a:solidFill>
                <a:uFillTx/>
              </a:defRPr>
            </a:pPr>
            <a:fld id="{840C38B3-81AF-5B46-8263-7874B85BD1CF}" type="datetime1">
              <a:rPr lang="en-US" sz="1200">
                <a:solidFill>
                  <a:srgbClr val="000000"/>
                </a:solidFill>
                <a:latin typeface="Calibri"/>
              </a:rPr>
              <a:pPr algn="r" defTabSz="920984">
                <a:defRPr sz="1800" b="0" i="0" u="none" strike="noStrike" kern="0" cap="none" spc="0" baseline="0">
                  <a:solidFill>
                    <a:srgbClr val="000000"/>
                  </a:solidFill>
                  <a:uFillTx/>
                </a:defRPr>
              </a:pPr>
              <a:t>5/24/2023</a:t>
            </a:fld>
            <a:endParaRPr lang="en-US" sz="1200" dirty="0">
              <a:solidFill>
                <a:srgbClr val="000000"/>
              </a:solidFill>
              <a:latin typeface="Calibri"/>
            </a:endParaRPr>
          </a:p>
        </p:txBody>
      </p:sp>
      <p:sp>
        <p:nvSpPr>
          <p:cNvPr id="4" name="Footer Placeholder 3">
            <a:extLst>
              <a:ext uri="{FF2B5EF4-FFF2-40B4-BE49-F238E27FC236}">
                <a16:creationId xmlns:a16="http://schemas.microsoft.com/office/drawing/2014/main" id="{D868E50E-9B48-81D3-BF2D-F995A6E6D718}"/>
              </a:ext>
            </a:extLst>
          </p:cNvPr>
          <p:cNvSpPr txBox="1">
            <a:spLocks noGrp="1"/>
          </p:cNvSpPr>
          <p:nvPr>
            <p:ph type="ftr" sz="quarter" idx="2"/>
          </p:nvPr>
        </p:nvSpPr>
        <p:spPr>
          <a:xfrm>
            <a:off x="0" y="8707827"/>
            <a:ext cx="3011699" cy="459986"/>
          </a:xfrm>
          <a:prstGeom prst="rect">
            <a:avLst/>
          </a:prstGeom>
          <a:noFill/>
          <a:ln>
            <a:noFill/>
          </a:ln>
        </p:spPr>
        <p:txBody>
          <a:bodyPr vert="horz" wrap="square" lIns="92098" tIns="46049" rIns="92098" bIns="46049" anchor="b" anchorCtr="0" compatLnSpc="1">
            <a:noAutofit/>
          </a:bodyPr>
          <a:lstStyle/>
          <a:p>
            <a:pPr defTabSz="920984">
              <a:defRPr sz="1800" b="0" i="0" u="none" strike="noStrike" kern="0" cap="none" spc="0" baseline="0">
                <a:solidFill>
                  <a:srgbClr val="000000"/>
                </a:solidFill>
                <a:uFillTx/>
              </a:defRPr>
            </a:pPr>
            <a:endParaRPr lang="en-US" sz="1200" dirty="0">
              <a:solidFill>
                <a:srgbClr val="000000"/>
              </a:solidFill>
              <a:latin typeface="Calibri"/>
            </a:endParaRPr>
          </a:p>
        </p:txBody>
      </p:sp>
      <p:sp>
        <p:nvSpPr>
          <p:cNvPr id="5" name="Slide Number Placeholder 4">
            <a:extLst>
              <a:ext uri="{FF2B5EF4-FFF2-40B4-BE49-F238E27FC236}">
                <a16:creationId xmlns:a16="http://schemas.microsoft.com/office/drawing/2014/main" id="{4DF33FF1-1B11-C918-2A99-08CD3D786BEF}"/>
              </a:ext>
            </a:extLst>
          </p:cNvPr>
          <p:cNvSpPr txBox="1">
            <a:spLocks noGrp="1"/>
          </p:cNvSpPr>
          <p:nvPr>
            <p:ph type="sldNum" sz="quarter" idx="3"/>
          </p:nvPr>
        </p:nvSpPr>
        <p:spPr>
          <a:xfrm>
            <a:off x="3936763" y="8707827"/>
            <a:ext cx="3011699" cy="459986"/>
          </a:xfrm>
          <a:prstGeom prst="rect">
            <a:avLst/>
          </a:prstGeom>
          <a:noFill/>
          <a:ln>
            <a:noFill/>
          </a:ln>
        </p:spPr>
        <p:txBody>
          <a:bodyPr vert="horz" wrap="square" lIns="92098" tIns="46049" rIns="92098" bIns="46049" anchor="b" anchorCtr="0" compatLnSpc="1">
            <a:noAutofit/>
          </a:bodyPr>
          <a:lstStyle/>
          <a:p>
            <a:pPr algn="r" defTabSz="920984">
              <a:defRPr sz="1800" b="0" i="0" u="none" strike="noStrike" kern="0" cap="none" spc="0" baseline="0">
                <a:solidFill>
                  <a:srgbClr val="000000"/>
                </a:solidFill>
                <a:uFillTx/>
              </a:defRPr>
            </a:pPr>
            <a:fld id="{7B9E692A-5FB9-7541-8B6E-C1190A6A4ABA}" type="slidenum">
              <a:pPr algn="r" defTabSz="920984">
                <a:defRPr sz="1800" b="0" i="0" u="none" strike="noStrike" kern="0" cap="none" spc="0" baseline="0">
                  <a:solidFill>
                    <a:srgbClr val="000000"/>
                  </a:solidFill>
                  <a:uFillTx/>
                </a:defRPr>
              </a:pPr>
              <a:t>‹#›</a:t>
            </a:fld>
            <a:endParaRPr lang="en-US" sz="1200" dirty="0">
              <a:solidFill>
                <a:srgbClr val="000000"/>
              </a:solidFill>
              <a:latin typeface="Calibri"/>
            </a:endParaRPr>
          </a:p>
        </p:txBody>
      </p:sp>
    </p:spTree>
    <p:extLst>
      <p:ext uri="{BB962C8B-B14F-4D97-AF65-F5344CB8AC3E}">
        <p14:creationId xmlns:p14="http://schemas.microsoft.com/office/powerpoint/2010/main" val="443941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0CFE72-0F8C-2114-3A06-0903810A60F4}"/>
              </a:ext>
            </a:extLst>
          </p:cNvPr>
          <p:cNvSpPr txBox="1">
            <a:spLocks noGrp="1"/>
          </p:cNvSpPr>
          <p:nvPr>
            <p:ph type="hdr" sz="quarter"/>
          </p:nvPr>
        </p:nvSpPr>
        <p:spPr>
          <a:xfrm>
            <a:off x="0" y="0"/>
            <a:ext cx="3011699" cy="459986"/>
          </a:xfrm>
          <a:prstGeom prst="rect">
            <a:avLst/>
          </a:prstGeom>
          <a:noFill/>
          <a:ln>
            <a:noFill/>
          </a:ln>
        </p:spPr>
        <p:txBody>
          <a:bodyPr vert="horz" wrap="square" lIns="92098" tIns="46049" rIns="92098" bIns="46049" anchor="t" anchorCtr="0" compatLnSpc="1">
            <a:noAutofit/>
          </a:bodyPr>
          <a:lstStyle>
            <a:lvl1pPr marL="0" marR="0" lvl="0" indent="0" algn="l"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3" name="Date Placeholder 2">
            <a:extLst>
              <a:ext uri="{FF2B5EF4-FFF2-40B4-BE49-F238E27FC236}">
                <a16:creationId xmlns:a16="http://schemas.microsoft.com/office/drawing/2014/main" id="{B7694AF9-910A-C53E-6001-BC1B810432F8}"/>
              </a:ext>
            </a:extLst>
          </p:cNvPr>
          <p:cNvSpPr txBox="1">
            <a:spLocks noGrp="1"/>
          </p:cNvSpPr>
          <p:nvPr>
            <p:ph type="dt" idx="1"/>
          </p:nvPr>
        </p:nvSpPr>
        <p:spPr>
          <a:xfrm>
            <a:off x="3936763" y="0"/>
            <a:ext cx="3011699" cy="459986"/>
          </a:xfrm>
          <a:prstGeom prst="rect">
            <a:avLst/>
          </a:prstGeom>
          <a:noFill/>
          <a:ln>
            <a:noFill/>
          </a:ln>
        </p:spPr>
        <p:txBody>
          <a:bodyPr vert="horz" wrap="square" lIns="92098" tIns="46049" rIns="92098" bIns="46049" anchor="t" anchorCtr="0" compatLnSpc="1">
            <a:noAutofit/>
          </a:bodyPr>
          <a:lstStyle>
            <a:lvl1pPr marL="0" marR="0" lvl="0" indent="0" algn="r"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D267A4A-31B1-C44A-A547-B1FA2C31C6DA}" type="datetime1">
              <a:rPr lang="en-US"/>
              <a:pPr lvl="0"/>
              <a:t>5/24/2023</a:t>
            </a:fld>
            <a:endParaRPr lang="en-US" dirty="0"/>
          </a:p>
        </p:txBody>
      </p:sp>
      <p:sp>
        <p:nvSpPr>
          <p:cNvPr id="4" name="Slide Image Placeholder 3">
            <a:extLst>
              <a:ext uri="{FF2B5EF4-FFF2-40B4-BE49-F238E27FC236}">
                <a16:creationId xmlns:a16="http://schemas.microsoft.com/office/drawing/2014/main" id="{5829790C-48C5-865C-071B-9BF9B0D36C21}"/>
              </a:ext>
            </a:extLst>
          </p:cNvPr>
          <p:cNvSpPr>
            <a:spLocks noGrp="1" noRot="1" noChangeAspect="1"/>
          </p:cNvSpPr>
          <p:nvPr>
            <p:ph type="sldImg" idx="2"/>
          </p:nvPr>
        </p:nvSpPr>
        <p:spPr>
          <a:xfrm>
            <a:off x="725488" y="1146175"/>
            <a:ext cx="5499100" cy="3094038"/>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0532DEFD-04E7-89F9-44E4-CD02074A8471}"/>
              </a:ext>
            </a:extLst>
          </p:cNvPr>
          <p:cNvSpPr txBox="1">
            <a:spLocks noGrp="1"/>
          </p:cNvSpPr>
          <p:nvPr>
            <p:ph type="body" sz="quarter" idx="3"/>
          </p:nvPr>
        </p:nvSpPr>
        <p:spPr>
          <a:xfrm>
            <a:off x="695008" y="4412009"/>
            <a:ext cx="5560060" cy="3609826"/>
          </a:xfrm>
          <a:prstGeom prst="rect">
            <a:avLst/>
          </a:prstGeom>
          <a:noFill/>
          <a:ln>
            <a:noFill/>
          </a:ln>
        </p:spPr>
        <p:txBody>
          <a:bodyPr vert="horz" wrap="square" lIns="92098" tIns="46049" rIns="92098" bIns="46049"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082C6A-22FF-A55E-74C4-60CC58B97881}"/>
              </a:ext>
            </a:extLst>
          </p:cNvPr>
          <p:cNvSpPr txBox="1">
            <a:spLocks noGrp="1"/>
          </p:cNvSpPr>
          <p:nvPr>
            <p:ph type="ftr" sz="quarter" idx="4"/>
          </p:nvPr>
        </p:nvSpPr>
        <p:spPr>
          <a:xfrm>
            <a:off x="0" y="8707827"/>
            <a:ext cx="3011699" cy="459986"/>
          </a:xfrm>
          <a:prstGeom prst="rect">
            <a:avLst/>
          </a:prstGeom>
          <a:noFill/>
          <a:ln>
            <a:noFill/>
          </a:ln>
        </p:spPr>
        <p:txBody>
          <a:bodyPr vert="horz" wrap="square" lIns="92098" tIns="46049" rIns="92098" bIns="46049" anchor="b" anchorCtr="0" compatLnSpc="1">
            <a:noAutofit/>
          </a:bodyPr>
          <a:lstStyle>
            <a:lvl1pPr marL="0" marR="0" lvl="0" indent="0" algn="l"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7" name="Slide Number Placeholder 6">
            <a:extLst>
              <a:ext uri="{FF2B5EF4-FFF2-40B4-BE49-F238E27FC236}">
                <a16:creationId xmlns:a16="http://schemas.microsoft.com/office/drawing/2014/main" id="{73223ABD-C66B-5CCF-E2EC-8D722906A66D}"/>
              </a:ext>
            </a:extLst>
          </p:cNvPr>
          <p:cNvSpPr txBox="1">
            <a:spLocks noGrp="1"/>
          </p:cNvSpPr>
          <p:nvPr>
            <p:ph type="sldNum" sz="quarter" idx="5"/>
          </p:nvPr>
        </p:nvSpPr>
        <p:spPr>
          <a:xfrm>
            <a:off x="3936763" y="8707827"/>
            <a:ext cx="3011699" cy="459986"/>
          </a:xfrm>
          <a:prstGeom prst="rect">
            <a:avLst/>
          </a:prstGeom>
          <a:noFill/>
          <a:ln>
            <a:noFill/>
          </a:ln>
        </p:spPr>
        <p:txBody>
          <a:bodyPr vert="horz" wrap="square" lIns="92098" tIns="46049" rIns="92098" bIns="46049" anchor="b" anchorCtr="0" compatLnSpc="1">
            <a:noAutofit/>
          </a:bodyPr>
          <a:lstStyle>
            <a:lvl1pPr marL="0" marR="0" lvl="0" indent="0" algn="r"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A9ACD9D3-C2EB-654E-B421-57F976836AAF}" type="slidenum">
              <a:t>‹#›</a:t>
            </a:fld>
            <a:endParaRPr lang="en-US" dirty="0"/>
          </a:p>
        </p:txBody>
      </p:sp>
    </p:spTree>
    <p:extLst>
      <p:ext uri="{BB962C8B-B14F-4D97-AF65-F5344CB8AC3E}">
        <p14:creationId xmlns:p14="http://schemas.microsoft.com/office/powerpoint/2010/main" val="237750963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A9ACD9D3-C2EB-654E-B421-57F976836AAF}" type="slidenum">
              <a:rPr lang="en-US" smtClean="0"/>
              <a:t>1</a:t>
            </a:fld>
            <a:endParaRPr lang="en-US" dirty="0"/>
          </a:p>
        </p:txBody>
      </p:sp>
    </p:spTree>
    <p:extLst>
      <p:ext uri="{BB962C8B-B14F-4D97-AF65-F5344CB8AC3E}">
        <p14:creationId xmlns:p14="http://schemas.microsoft.com/office/powerpoint/2010/main" val="3530773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55F6EE7B-9005-E215-5CA0-746AF2E67AF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FFFFFF"/>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120422493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DC79FA-6780-01F2-148D-B71B1D52EAFD}"/>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C598390-3B3E-32EA-1243-2F057EA33508}"/>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354484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3627087-28DC-C245-2623-4FD24AC1C6B1}"/>
              </a:ext>
            </a:extLst>
          </p:cNvPr>
          <p:cNvSpPr txBox="1">
            <a:spLocks noGrp="1"/>
          </p:cNvSpPr>
          <p:nvPr>
            <p:ph type="sldNum" sz="quarter" idx="8"/>
          </p:nvPr>
        </p:nvSpPr>
        <p:spPr/>
        <p:txBody>
          <a:bodyPr/>
          <a:lstStyle>
            <a:lvl1pPr>
              <a:defRPr/>
            </a:lvl1pPr>
          </a:lstStyle>
          <a:p>
            <a:pPr lvl="0"/>
            <a:fld id="{75C05A01-5B6C-4E4E-B6D9-A456010C023B}" type="slidenum">
              <a:t>‹#›</a:t>
            </a:fld>
            <a:endParaRPr lang="en-US" dirty="0"/>
          </a:p>
        </p:txBody>
      </p:sp>
      <p:sp>
        <p:nvSpPr>
          <p:cNvPr id="3" name="Content Placeholder 2">
            <a:extLst>
              <a:ext uri="{FF2B5EF4-FFF2-40B4-BE49-F238E27FC236}">
                <a16:creationId xmlns:a16="http://schemas.microsoft.com/office/drawing/2014/main" id="{371998E4-8561-33FE-A353-B8BE11548B31}"/>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4016AB7-D83D-B9C6-3E9A-68FF7EC3771E}"/>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357280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77B04BE-3319-3930-68B8-480D1EC11FFA}"/>
              </a:ext>
            </a:extLst>
          </p:cNvPr>
          <p:cNvSpPr txBox="1">
            <a:spLocks noGrp="1"/>
          </p:cNvSpPr>
          <p:nvPr>
            <p:ph sz="half" idx="2"/>
          </p:nvPr>
        </p:nvSpPr>
        <p:spPr>
          <a:xfrm>
            <a:off x="839784" y="2505071"/>
            <a:ext cx="5157782"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3" name="Text Placeholder 4">
            <a:extLst>
              <a:ext uri="{FF2B5EF4-FFF2-40B4-BE49-F238E27FC236}">
                <a16:creationId xmlns:a16="http://schemas.microsoft.com/office/drawing/2014/main" id="{75BCF8A3-A40A-6EED-D2B0-CBCF0555A331}"/>
              </a:ext>
            </a:extLst>
          </p:cNvPr>
          <p:cNvSpPr txBox="1">
            <a:spLocks noGrp="1"/>
          </p:cNvSpPr>
          <p:nvPr>
            <p:ph type="body" idx="1"/>
          </p:nvPr>
        </p:nvSpPr>
        <p:spPr>
          <a:xfrm>
            <a:off x="6172200" y="1681160"/>
            <a:ext cx="5183184" cy="823910"/>
          </a:xfrm>
          <a:prstGeom prst="rect">
            <a:avLst/>
          </a:prstGeom>
          <a:solidFill>
            <a:srgbClr val="2C3842"/>
          </a:solidFill>
          <a:ln w="12701">
            <a:solidFill>
              <a:srgbClr val="2C3842"/>
            </a:solidFill>
            <a:prstDash val="solid"/>
          </a:ln>
        </p:spPr>
        <p:txBody>
          <a:bodyPr vert="horz" wrap="square" lIns="91440" tIns="45720" rIns="91440" bIns="45720" anchor="ctr" anchorCtr="0" compatLnSpc="1">
            <a:noAutofit/>
          </a:bodyPr>
          <a:lstStyle>
            <a:lvl1pPr marL="0" marR="0" lvl="0" indent="0" fontAlgn="auto">
              <a:spcAft>
                <a:spcPts val="0"/>
              </a:spcAft>
              <a:buNone/>
              <a:tabLst/>
              <a:defRPr lang="en-US" sz="2400" b="1" i="0" u="none" strike="noStrike" cap="none" spc="0" baseline="0">
                <a:solidFill>
                  <a:srgbClr val="FFFFFF"/>
                </a:solidFill>
                <a:uFillTx/>
                <a:latin typeface="Inter SemiBold" pitchFamily="2"/>
                <a:ea typeface="Inter SemiBold" pitchFamily="2"/>
              </a:defRPr>
            </a:lvl1pPr>
          </a:lstStyle>
          <a:p>
            <a:pPr lvl="0"/>
            <a:r>
              <a:rPr lang="en-US"/>
              <a:t>CLICK TO EDIT MASTER TEXT STYLES</a:t>
            </a:r>
          </a:p>
        </p:txBody>
      </p:sp>
      <p:sp>
        <p:nvSpPr>
          <p:cNvPr id="4" name="Content Placeholder 5">
            <a:extLst>
              <a:ext uri="{FF2B5EF4-FFF2-40B4-BE49-F238E27FC236}">
                <a16:creationId xmlns:a16="http://schemas.microsoft.com/office/drawing/2014/main" id="{AC4B0E05-4683-6D2D-B3B2-EDAEA290B414}"/>
              </a:ext>
            </a:extLst>
          </p:cNvPr>
          <p:cNvSpPr txBox="1">
            <a:spLocks noGrp="1"/>
          </p:cNvSpPr>
          <p:nvPr>
            <p:ph sz="quarter" idx="4"/>
          </p:nvPr>
        </p:nvSpPr>
        <p:spPr>
          <a:xfrm>
            <a:off x="6172200" y="2505071"/>
            <a:ext cx="5183184"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5" name="Slide Number Placeholder 8">
            <a:extLst>
              <a:ext uri="{FF2B5EF4-FFF2-40B4-BE49-F238E27FC236}">
                <a16:creationId xmlns:a16="http://schemas.microsoft.com/office/drawing/2014/main" id="{4B1F9432-DC5B-B549-24B0-F854B75C0014}"/>
              </a:ext>
            </a:extLst>
          </p:cNvPr>
          <p:cNvSpPr txBox="1">
            <a:spLocks noGrp="1"/>
          </p:cNvSpPr>
          <p:nvPr>
            <p:ph type="sldNum" sz="quarter" idx="8"/>
          </p:nvPr>
        </p:nvSpPr>
        <p:spPr/>
        <p:txBody>
          <a:bodyPr/>
          <a:lstStyle>
            <a:lvl1pPr>
              <a:defRPr/>
            </a:lvl1pPr>
          </a:lstStyle>
          <a:p>
            <a:pPr lvl="0"/>
            <a:fld id="{CCA30D68-C8CE-E04E-826F-CD269741E059}" type="slidenum">
              <a:t>‹#›</a:t>
            </a:fld>
            <a:endParaRPr lang="en-US" dirty="0"/>
          </a:p>
        </p:txBody>
      </p:sp>
    </p:spTree>
    <p:extLst>
      <p:ext uri="{BB962C8B-B14F-4D97-AF65-F5344CB8AC3E}">
        <p14:creationId xmlns:p14="http://schemas.microsoft.com/office/powerpoint/2010/main" val="304655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CD55B70-2566-A3A2-EEC8-7572AC1D7281}"/>
              </a:ext>
            </a:extLst>
          </p:cNvPr>
          <p:cNvSpPr txBox="1">
            <a:spLocks noGrp="1"/>
          </p:cNvSpPr>
          <p:nvPr>
            <p:ph type="sldNum" sz="quarter" idx="8"/>
          </p:nvPr>
        </p:nvSpPr>
        <p:spPr/>
        <p:txBody>
          <a:bodyPr/>
          <a:lstStyle>
            <a:lvl1pPr>
              <a:defRPr/>
            </a:lvl1pPr>
          </a:lstStyle>
          <a:p>
            <a:pPr lvl="0"/>
            <a:fld id="{7276FEE9-C51F-0C4D-A455-C6B26ACBD87E}" type="slidenum">
              <a:t>‹#›</a:t>
            </a:fld>
            <a:endParaRPr lang="en-US" dirty="0"/>
          </a:p>
        </p:txBody>
      </p:sp>
      <p:sp>
        <p:nvSpPr>
          <p:cNvPr id="3" name="Content Placeholder 2">
            <a:extLst>
              <a:ext uri="{FF2B5EF4-FFF2-40B4-BE49-F238E27FC236}">
                <a16:creationId xmlns:a16="http://schemas.microsoft.com/office/drawing/2014/main" id="{AC39C13C-193A-0197-C64E-43A0201883D7}"/>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C7048FB0-6146-B9CC-731D-881178EF86E5}"/>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1403708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1750B64-583C-E9A8-7A43-6E29AA0FBEFA}"/>
              </a:ext>
            </a:extLst>
          </p:cNvPr>
          <p:cNvSpPr txBox="1">
            <a:spLocks noGrp="1"/>
          </p:cNvSpPr>
          <p:nvPr>
            <p:ph type="subTitle" sz="quarter" idx="4294967295"/>
          </p:nvPr>
        </p:nvSpPr>
        <p:spPr>
          <a:xfrm>
            <a:off x="732187" y="861392"/>
            <a:ext cx="9144000" cy="6162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0" i="0" u="none" strike="noStrike" cap="none" spc="0" baseline="0">
                <a:solidFill>
                  <a:srgbClr val="000000"/>
                </a:solidFill>
                <a:uFillTx/>
                <a:latin typeface="Calibri"/>
              </a:defRPr>
            </a:lvl1pPr>
          </a:lstStyle>
          <a:p>
            <a:pPr lvl="0"/>
            <a:r>
              <a:rPr lang="en-US"/>
              <a:t>CLICK TO EDIT MASTER SUBTITLE STYLE</a:t>
            </a:r>
          </a:p>
        </p:txBody>
      </p:sp>
      <p:sp>
        <p:nvSpPr>
          <p:cNvPr id="3" name="Slide Number Placeholder 5">
            <a:extLst>
              <a:ext uri="{FF2B5EF4-FFF2-40B4-BE49-F238E27FC236}">
                <a16:creationId xmlns:a16="http://schemas.microsoft.com/office/drawing/2014/main" id="{E631D127-AF44-422A-48B2-6DC945072270}"/>
              </a:ext>
            </a:extLst>
          </p:cNvPr>
          <p:cNvSpPr txBox="1">
            <a:spLocks noGrp="1"/>
          </p:cNvSpPr>
          <p:nvPr>
            <p:ph type="sldNum" sz="quarter" idx="8"/>
          </p:nvPr>
        </p:nvSpPr>
        <p:spPr/>
        <p:txBody>
          <a:bodyPr/>
          <a:lstStyle>
            <a:lvl1pPr>
              <a:defRPr/>
            </a:lvl1pPr>
          </a:lstStyle>
          <a:p>
            <a:pPr lvl="0"/>
            <a:fld id="{FD15E157-0DA7-E846-874B-85D8260FF863}" type="slidenum">
              <a:t>‹#›</a:t>
            </a:fld>
            <a:endParaRPr lang="en-US" dirty="0"/>
          </a:p>
        </p:txBody>
      </p:sp>
      <p:sp>
        <p:nvSpPr>
          <p:cNvPr id="4" name="Content Placeholder 2">
            <a:extLst>
              <a:ext uri="{FF2B5EF4-FFF2-40B4-BE49-F238E27FC236}">
                <a16:creationId xmlns:a16="http://schemas.microsoft.com/office/drawing/2014/main" id="{EAFF9107-A131-C244-1FAD-FC18826BF46F}"/>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6B365C52-E63F-7544-EFC4-429ED5C71844}"/>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4981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D47ECC5-9FC9-F38A-E672-7E1A3846183F}"/>
              </a:ext>
            </a:extLst>
          </p:cNvPr>
          <p:cNvSpPr txBox="1">
            <a:spLocks noGrp="1"/>
          </p:cNvSpPr>
          <p:nvPr>
            <p:ph sz="half" idx="1"/>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EB74A8F5-1A21-114C-2D34-AF2CF661ACCE}"/>
              </a:ext>
            </a:extLst>
          </p:cNvPr>
          <p:cNvSpPr txBox="1">
            <a:spLocks noGrp="1"/>
          </p:cNvSpPr>
          <p:nvPr>
            <p:ph type="sldNum" sz="quarter" idx="8"/>
          </p:nvPr>
        </p:nvSpPr>
        <p:spPr/>
        <p:txBody>
          <a:bodyPr/>
          <a:lstStyle>
            <a:lvl1pPr>
              <a:defRPr/>
            </a:lvl1pPr>
          </a:lstStyle>
          <a:p>
            <a:pPr lvl="0"/>
            <a:fld id="{D6EF7B99-29BE-0A4D-A105-15F12E259CAC}" type="slidenum">
              <a:t>‹#›</a:t>
            </a:fld>
            <a:endParaRPr lang="en-US" dirty="0"/>
          </a:p>
        </p:txBody>
      </p:sp>
    </p:spTree>
    <p:extLst>
      <p:ext uri="{BB962C8B-B14F-4D97-AF65-F5344CB8AC3E}">
        <p14:creationId xmlns:p14="http://schemas.microsoft.com/office/powerpoint/2010/main" val="3686081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369C6FF-58DE-3B51-807C-6EADECA39551}"/>
              </a:ext>
            </a:extLst>
          </p:cNvPr>
          <p:cNvSpPr txBox="1">
            <a:spLocks noGrp="1"/>
          </p:cNvSpPr>
          <p:nvPr>
            <p:ph sz="half" idx="1"/>
          </p:nvPr>
        </p:nvSpPr>
        <p:spPr>
          <a:xfrm>
            <a:off x="838203"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882ACD57-0886-E84B-EB11-B14361E3A3D5}"/>
              </a:ext>
            </a:extLst>
          </p:cNvPr>
          <p:cNvSpPr txBox="1">
            <a:spLocks noGrp="1"/>
          </p:cNvSpPr>
          <p:nvPr>
            <p:ph sz="half" idx="2"/>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543B6E54-AD86-F7D2-2425-B74AA78B66AD}"/>
              </a:ext>
            </a:extLst>
          </p:cNvPr>
          <p:cNvSpPr txBox="1">
            <a:spLocks noGrp="1"/>
          </p:cNvSpPr>
          <p:nvPr>
            <p:ph type="sldNum" sz="quarter" idx="8"/>
          </p:nvPr>
        </p:nvSpPr>
        <p:spPr/>
        <p:txBody>
          <a:bodyPr/>
          <a:lstStyle>
            <a:lvl1pPr>
              <a:defRPr/>
            </a:lvl1pPr>
          </a:lstStyle>
          <a:p>
            <a:pPr lvl="0"/>
            <a:fld id="{B2E230EE-F3FC-0C46-9D5A-599BBBFA9817}" type="slidenum">
              <a:t>‹#›</a:t>
            </a:fld>
            <a:endParaRPr lang="en-US" dirty="0"/>
          </a:p>
        </p:txBody>
      </p:sp>
    </p:spTree>
    <p:extLst>
      <p:ext uri="{BB962C8B-B14F-4D97-AF65-F5344CB8AC3E}">
        <p14:creationId xmlns:p14="http://schemas.microsoft.com/office/powerpoint/2010/main" val="21141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523583-B4EC-4968-A78A-2794AE237C80}" type="datetimeFigureOut">
              <a:rPr lang="en-US" smtClean="0"/>
              <a:t>5/24/2023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6E99DE-0E43-4E9A-9ECC-A9A41512810B}" type="slidenum">
              <a:rPr lang="en-US" smtClean="0"/>
              <a:t>‹#›</a:t>
            </a:fld>
            <a:endParaRPr lang="en-US" dirty="0"/>
          </a:p>
        </p:txBody>
      </p:sp>
    </p:spTree>
    <p:extLst>
      <p:ext uri="{BB962C8B-B14F-4D97-AF65-F5344CB8AC3E}">
        <p14:creationId xmlns:p14="http://schemas.microsoft.com/office/powerpoint/2010/main" val="27992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6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5F2401-7499-65E7-E0DA-AECB1CD02B23}"/>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lvl="0"/>
            <a:fld id="{78ACA984-6FBD-F14A-BB88-7FB992435689}" type="slidenum">
              <a:t>‹#›</a:t>
            </a:fld>
            <a:endParaRPr lang="en-US" dirty="0"/>
          </a:p>
        </p:txBody>
      </p:sp>
      <p:pic>
        <p:nvPicPr>
          <p:cNvPr id="3" name="Picture 3">
            <a:extLst>
              <a:ext uri="{FF2B5EF4-FFF2-40B4-BE49-F238E27FC236}">
                <a16:creationId xmlns:a16="http://schemas.microsoft.com/office/drawing/2014/main" id="{BE6222B2-BA8A-E209-9D8A-438F078568D7}"/>
              </a:ext>
            </a:extLst>
          </p:cNvPr>
          <p:cNvPicPr>
            <a:picLocks noChangeAspect="1"/>
          </p:cNvPicPr>
          <p:nvPr/>
        </p:nvPicPr>
        <p:blipFill>
          <a:blip r:embed="rId2"/>
          <a:srcRect t="805" b="1138"/>
          <a:stretch>
            <a:fillRect/>
          </a:stretch>
        </p:blipFill>
        <p:spPr>
          <a:xfrm>
            <a:off x="0" y="0"/>
            <a:ext cx="9290962" cy="6858000"/>
          </a:xfrm>
          <a:prstGeom prst="rect">
            <a:avLst/>
          </a:prstGeom>
          <a:noFill/>
          <a:ln cap="flat">
            <a:noFill/>
          </a:ln>
        </p:spPr>
      </p:pic>
      <p:pic>
        <p:nvPicPr>
          <p:cNvPr id="4" name="Picture 4">
            <a:extLst>
              <a:ext uri="{FF2B5EF4-FFF2-40B4-BE49-F238E27FC236}">
                <a16:creationId xmlns:a16="http://schemas.microsoft.com/office/drawing/2014/main" id="{9EE2C1C0-E998-DD8F-7928-9A25C2EFEFF5}"/>
              </a:ext>
            </a:extLst>
          </p:cNvPr>
          <p:cNvPicPr>
            <a:picLocks noChangeAspect="1"/>
          </p:cNvPicPr>
          <p:nvPr/>
        </p:nvPicPr>
        <p:blipFill>
          <a:blip r:embed="rId3"/>
          <a:srcRect l="21989" t="16064" r="31320" b="13140"/>
          <a:stretch>
            <a:fillRect/>
          </a:stretch>
        </p:blipFill>
        <p:spPr>
          <a:xfrm>
            <a:off x="4644767" y="0"/>
            <a:ext cx="5387004" cy="6858000"/>
          </a:xfrm>
          <a:prstGeom prst="rect">
            <a:avLst/>
          </a:prstGeom>
          <a:noFill/>
          <a:ln cap="flat">
            <a:noFill/>
          </a:ln>
        </p:spPr>
      </p:pic>
      <p:pic>
        <p:nvPicPr>
          <p:cNvPr id="5" name="Picture 6">
            <a:extLst>
              <a:ext uri="{FF2B5EF4-FFF2-40B4-BE49-F238E27FC236}">
                <a16:creationId xmlns:a16="http://schemas.microsoft.com/office/drawing/2014/main" id="{2410FC15-C03B-3F2E-F0F2-BFDDBED8FE3D}"/>
              </a:ext>
            </a:extLst>
          </p:cNvPr>
          <p:cNvPicPr>
            <a:picLocks noChangeAspect="1"/>
          </p:cNvPicPr>
          <p:nvPr/>
        </p:nvPicPr>
        <p:blipFill>
          <a:blip r:embed="rId4"/>
          <a:stretch>
            <a:fillRect/>
          </a:stretch>
        </p:blipFill>
        <p:spPr>
          <a:xfrm>
            <a:off x="558917" y="4896474"/>
            <a:ext cx="1270001" cy="888997"/>
          </a:xfrm>
          <a:prstGeom prst="rect">
            <a:avLst/>
          </a:prstGeom>
          <a:noFill/>
          <a:ln cap="flat">
            <a:noFill/>
          </a:ln>
        </p:spPr>
      </p:pic>
    </p:spTree>
    <p:extLst>
      <p:ext uri="{BB962C8B-B14F-4D97-AF65-F5344CB8AC3E}">
        <p14:creationId xmlns:p14="http://schemas.microsoft.com/office/powerpoint/2010/main" val="97223241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06AA696-CE90-1D27-0454-9458C7289FD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000000"/>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33973547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05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5534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357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E45E28A-FA45-A0B3-B1DA-5A295F71517A}"/>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1302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A5D8471-8E5C-9BAA-2FB7-31A3DB3AFFAD}"/>
              </a:ext>
            </a:extLst>
          </p:cNvPr>
          <p:cNvSpPr txBox="1">
            <a:spLocks noGrp="1"/>
          </p:cNvSpPr>
          <p:nvPr>
            <p:ph type="sldNum" sz="quarter" idx="8"/>
          </p:nvPr>
        </p:nvSpPr>
        <p:spPr/>
        <p:txBody>
          <a:bodyPr/>
          <a:lstStyle>
            <a:lvl1pPr>
              <a:defRPr/>
            </a:lvl1pPr>
          </a:lstStyle>
          <a:p>
            <a:pPr lvl="0"/>
            <a:fld id="{29D8E1D0-E78E-9C48-9710-D095594FF379}" type="slidenum">
              <a:t>‹#›</a:t>
            </a:fld>
            <a:endParaRPr lang="en-US" dirty="0"/>
          </a:p>
        </p:txBody>
      </p:sp>
      <p:sp>
        <p:nvSpPr>
          <p:cNvPr id="3" name="Text Placeholder 3">
            <a:extLst>
              <a:ext uri="{FF2B5EF4-FFF2-40B4-BE49-F238E27FC236}">
                <a16:creationId xmlns:a16="http://schemas.microsoft.com/office/drawing/2014/main" id="{E2B7258E-8B32-BCE3-2D46-6497099A3903}"/>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899583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8D3BF-9F95-1D33-CAA5-328DF960FC15}"/>
              </a:ext>
            </a:extLst>
          </p:cNvPr>
          <p:cNvPicPr>
            <a:picLocks noChangeAspect="1"/>
          </p:cNvPicPr>
          <p:nvPr/>
        </p:nvPicPr>
        <p:blipFill>
          <a:blip r:embed="rId5"/>
          <a:srcRect t="8823" r="19682"/>
          <a:stretch>
            <a:fillRect/>
          </a:stretch>
        </p:blipFill>
        <p:spPr>
          <a:xfrm>
            <a:off x="0" y="0"/>
            <a:ext cx="12191996" cy="685800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58A3043-4CCE-0A71-1A94-DB9E9E5FEAFC}"/>
              </a:ext>
            </a:extLst>
          </p:cNvPr>
          <p:cNvPicPr>
            <a:picLocks noChangeAspect="1"/>
          </p:cNvPicPr>
          <p:nvPr/>
        </p:nvPicPr>
        <p:blipFill>
          <a:blip r:embed="rId4"/>
          <a:stretch>
            <a:fillRect/>
          </a:stretch>
        </p:blipFill>
        <p:spPr>
          <a:xfrm>
            <a:off x="-59637" y="-636102"/>
            <a:ext cx="15259260" cy="753386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607CA-1157-26B7-1680-BC0242E72D50}"/>
              </a:ext>
            </a:extLst>
          </p:cNvPr>
          <p:cNvPicPr>
            <a:picLocks noChangeAspect="1"/>
          </p:cNvPicPr>
          <p:nvPr/>
        </p:nvPicPr>
        <p:blipFill>
          <a:blip r:embed="rId14"/>
          <a:stretch>
            <a:fillRect/>
          </a:stretch>
        </p:blipFill>
        <p:spPr>
          <a:xfrm>
            <a:off x="9942454" y="70363"/>
            <a:ext cx="1465618" cy="1221345"/>
          </a:xfrm>
          <a:prstGeom prst="rect">
            <a:avLst/>
          </a:prstGeom>
          <a:noFill/>
          <a:ln cap="flat">
            <a:noFill/>
          </a:ln>
        </p:spPr>
      </p:pic>
      <p:sp>
        <p:nvSpPr>
          <p:cNvPr id="3" name="Rectangle 2">
            <a:extLst>
              <a:ext uri="{FF2B5EF4-FFF2-40B4-BE49-F238E27FC236}">
                <a16:creationId xmlns:a16="http://schemas.microsoft.com/office/drawing/2014/main" id="{5DB4DCCA-63C7-F1C7-D82C-1B8EE516FB36}"/>
              </a:ext>
            </a:extLst>
          </p:cNvPr>
          <p:cNvSpPr/>
          <p:nvPr/>
        </p:nvSpPr>
        <p:spPr>
          <a:xfrm flipV="1">
            <a:off x="790416" y="1291708"/>
            <a:ext cx="10611173" cy="45720"/>
          </a:xfrm>
          <a:prstGeom prst="rect">
            <a:avLst/>
          </a:prstGeom>
          <a:solidFill>
            <a:srgbClr val="A7CE6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4" name="Slide Number Placeholder 5">
            <a:extLst>
              <a:ext uri="{FF2B5EF4-FFF2-40B4-BE49-F238E27FC236}">
                <a16:creationId xmlns:a16="http://schemas.microsoft.com/office/drawing/2014/main" id="{C5FE8B75-320E-3E21-EBCE-F2C787E28CD7}"/>
              </a:ext>
            </a:extLst>
          </p:cNvPr>
          <p:cNvSpPr txBox="1">
            <a:spLocks noGrp="1"/>
          </p:cNvSpPr>
          <p:nvPr>
            <p:ph type="sldNum" sz="quarter" idx="4"/>
          </p:nvPr>
        </p:nvSpPr>
        <p:spPr>
          <a:xfrm>
            <a:off x="8610603" y="6356351"/>
            <a:ext cx="3389241"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000" b="0" i="0" u="none" strike="noStrike" kern="1200" cap="none" spc="0" baseline="0">
                <a:solidFill>
                  <a:srgbClr val="414A58"/>
                </a:solidFill>
                <a:uFillTx/>
                <a:latin typeface="Inter" pitchFamily="2"/>
                <a:ea typeface="Inter" pitchFamily="2"/>
              </a:defRPr>
            </a:lvl1pPr>
          </a:lstStyle>
          <a:p>
            <a:pPr lvl="0"/>
            <a:fld id="{9D2D4309-1456-EB4A-8187-D623C8A2F352}" type="slidenum">
              <a:t>‹#›</a:t>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hiffllh@jmu.edu" TargetMode="External"/><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hyperlink" Target="mailto:stoverlf@jmu.ed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cLblAHx1tLQ"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librarysparks.com/wp-content/uploads/2016/06/lsp_augsept10_ll_naomiespera.pdf" TargetMode="Externa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econedlink.org/webinar/the-not-so-great-depression/" TargetMode="Externa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perma-bound.com/SearchReviews/*K" TargetMode="External"/><Relationship Id="rId7" Type="http://schemas.openxmlformats.org/officeDocument/2006/relationships/hyperlink" Target="https://www.youtube.com/watch?v=qkv52VAFbBk" TargetMode="External"/><Relationship Id="rId2" Type="http://schemas.openxmlformats.org/officeDocument/2006/relationships/hyperlink" Target="https://www.perma-bound.com/SearchReviews/*ALA042021" TargetMode="External"/><Relationship Id="rId1" Type="http://schemas.openxmlformats.org/officeDocument/2006/relationships/slideLayout" Target="../slideLayouts/slideLayout17.xml"/><Relationship Id="rId6" Type="http://schemas.openxmlformats.org/officeDocument/2006/relationships/image" Target="../media/image41.jpeg"/><Relationship Id="rId5" Type="http://schemas.openxmlformats.org/officeDocument/2006/relationships/image" Target="../media/image7.jpeg"/><Relationship Id="rId4" Type="http://schemas.openxmlformats.org/officeDocument/2006/relationships/hyperlink" Target="https://www.perma-bound.com/SearchReviews/*P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librarysparks.com/wp-content/uploads/2016/06/lsp_mar12_ll_titanic.pdf" TargetMode="Externa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hyperlink" Target="https://www.mthclassroomadventures.org/search-resources/lesson-plans?akID%5B136%5D%5Bvalue%5D=Tonight%20on%20the%20Titanic" TargetMode="Externa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0.jpe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stoverlf@jmu.edu" TargetMode="Externa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hyperlink" Target="mailto:shiffllh@jmu.edu"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9.jpeg"/><Relationship Id="rId4" Type="http://schemas.openxmlformats.org/officeDocument/2006/relationships/image" Target="../media/image7.jpeg"/></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hyperlink" Target="mailto:shiffllh@jmu.edu" TargetMode="External"/><Relationship Id="rId2" Type="http://schemas.openxmlformats.org/officeDocument/2006/relationships/hyperlink" Target="mailto:stoverlf@jmu.edu"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name="Slide44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3EEF-2C05-3575-D66D-6B17A39C2598}"/>
              </a:ext>
            </a:extLst>
          </p:cNvPr>
          <p:cNvSpPr txBox="1">
            <a:spLocks noGrp="1"/>
          </p:cNvSpPr>
          <p:nvPr>
            <p:ph type="title"/>
          </p:nvPr>
        </p:nvSpPr>
        <p:spPr>
          <a:xfrm>
            <a:off x="-234876" y="5443091"/>
            <a:ext cx="10515600" cy="1325559"/>
          </a:xfrm>
          <a:prstGeom prst="rect">
            <a:avLst/>
          </a:prstGeom>
          <a:noFill/>
          <a:ln>
            <a:noFill/>
          </a:ln>
        </p:spPr>
        <p:txBody>
          <a:bodyPr vert="horz" wrap="square" lIns="91440" tIns="45720" rIns="91440" bIns="45720" anchor="t" anchorCtr="0" compatLnSpc="1">
            <a:noAutofit/>
          </a:bodyPr>
          <a:lstStyle/>
          <a:p>
            <a:pPr lvl="0" algn="ctr">
              <a:spcBef>
                <a:spcPts val="0"/>
              </a:spcBef>
            </a:pPr>
            <a:r>
              <a:rPr lang="en-US" sz="1800" spc="-100" dirty="0">
                <a:solidFill>
                  <a:srgbClr val="000000"/>
                </a:solidFill>
                <a:latin typeface="Inter Light"/>
              </a:rPr>
              <a:t>May 25, 2023</a:t>
            </a:r>
            <a:br>
              <a:rPr lang="en-US" sz="1800" spc="-100" dirty="0">
                <a:solidFill>
                  <a:srgbClr val="000000"/>
                </a:solidFill>
                <a:latin typeface="Inter Light"/>
              </a:rPr>
            </a:br>
            <a:r>
              <a:rPr lang="en-US" sz="1800" spc="-100" dirty="0">
                <a:solidFill>
                  <a:srgbClr val="000000"/>
                </a:solidFill>
                <a:latin typeface="Inter Light"/>
              </a:rPr>
              <a:t>Lauren Shifflett </a:t>
            </a:r>
            <a:r>
              <a:rPr lang="en-US" sz="1800" spc="-100" dirty="0">
                <a:solidFill>
                  <a:srgbClr val="000000"/>
                </a:solidFill>
                <a:latin typeface="Inter Light"/>
                <a:hlinkClick r:id="rId3"/>
              </a:rPr>
              <a:t>shiffllh@jmu.edu</a:t>
            </a:r>
            <a:br>
              <a:rPr lang="en-US" sz="1800" spc="-100" dirty="0">
                <a:solidFill>
                  <a:srgbClr val="000000"/>
                </a:solidFill>
                <a:latin typeface="Inter Light"/>
              </a:rPr>
            </a:br>
            <a:r>
              <a:rPr lang="en-US" sz="1800" spc="-100" dirty="0">
                <a:solidFill>
                  <a:srgbClr val="000000"/>
                </a:solidFill>
                <a:latin typeface="Inter Light"/>
              </a:rPr>
              <a:t>Lynne Stover </a:t>
            </a:r>
            <a:r>
              <a:rPr lang="en-US" sz="1800" spc="-100" dirty="0">
                <a:solidFill>
                  <a:srgbClr val="000000"/>
                </a:solidFill>
                <a:latin typeface="Inter Light"/>
                <a:hlinkClick r:id="rId4"/>
              </a:rPr>
              <a:t>stoverlf@jmu.edu</a:t>
            </a:r>
            <a:r>
              <a:rPr lang="en-US" sz="1800" spc="-100" dirty="0">
                <a:solidFill>
                  <a:srgbClr val="000000"/>
                </a:solidFill>
                <a:latin typeface="Inter Light"/>
              </a:rPr>
              <a:t> </a:t>
            </a:r>
            <a:br>
              <a:rPr lang="en-US" sz="1800" spc="-100" dirty="0">
                <a:solidFill>
                  <a:srgbClr val="000000"/>
                </a:solidFill>
                <a:latin typeface="Inter Light"/>
              </a:rPr>
            </a:br>
            <a:endParaRPr lang="en-US" sz="1800" spc="-100" dirty="0">
              <a:solidFill>
                <a:srgbClr val="000000"/>
              </a:solidFill>
              <a:latin typeface="Inter Light"/>
            </a:endParaRPr>
          </a:p>
        </p:txBody>
      </p:sp>
      <p:sp>
        <p:nvSpPr>
          <p:cNvPr id="3" name="Text Placeholder 2">
            <a:extLst>
              <a:ext uri="{FF2B5EF4-FFF2-40B4-BE49-F238E27FC236}">
                <a16:creationId xmlns:a16="http://schemas.microsoft.com/office/drawing/2014/main" id="{38A78D8A-FF52-C9F3-3AAA-C53D0FAAA196}"/>
              </a:ext>
            </a:extLst>
          </p:cNvPr>
          <p:cNvSpPr txBox="1">
            <a:spLocks noGrp="1"/>
          </p:cNvSpPr>
          <p:nvPr>
            <p:ph type="body" sz="quarter" idx="4294967295"/>
          </p:nvPr>
        </p:nvSpPr>
        <p:spPr>
          <a:xfrm>
            <a:off x="1051560" y="666366"/>
            <a:ext cx="7437119" cy="1146423"/>
          </a:xfrm>
          <a:prstGeom prst="rect">
            <a:avLst/>
          </a:prstGeom>
          <a:noFill/>
          <a:ln>
            <a:noFill/>
          </a:ln>
        </p:spPr>
        <p:txBody>
          <a:bodyPr vert="horz" wrap="square" lIns="91440" tIns="45720" rIns="91440" bIns="45720" anchor="t" anchorCtr="0" compatLnSpc="1">
            <a:noAutofit/>
          </a:bodyPr>
          <a:lstStyle/>
          <a:p>
            <a:pPr marL="0" marR="0" indent="0" algn="ctr">
              <a:lnSpc>
                <a:spcPct val="107000"/>
              </a:lnSpc>
              <a:spcBef>
                <a:spcPts val="0"/>
              </a:spcBef>
              <a:spcAft>
                <a:spcPts val="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Using Children’s Literature to Teach Economics</a:t>
            </a:r>
          </a:p>
          <a:p>
            <a:pPr marL="0" marR="0" indent="0" algn="ctr">
              <a:lnSpc>
                <a:spcPct val="107000"/>
              </a:lnSpc>
              <a:spcBef>
                <a:spcPts val="0"/>
              </a:spcBef>
              <a:spcAft>
                <a:spcPts val="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Session IV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200" b="1" dirty="0">
                <a:solidFill>
                  <a:srgbClr val="00B050"/>
                </a:solidFill>
                <a:effectLst>
                  <a:outerShdw blurRad="38100" dist="38100" dir="2700000" algn="tl">
                    <a:srgbClr val="000000">
                      <a:alpha val="43137"/>
                    </a:srgbClr>
                  </a:outerShdw>
                </a:effectLst>
                <a:latin typeface="Berlin Sans FB Demi" panose="020E0802020502020306" pitchFamily="34" charset="0"/>
                <a:ea typeface="Calibri" panose="020F0502020204030204" pitchFamily="34" charset="0"/>
                <a:cs typeface="Times New Roman" panose="02020603050405020304" pitchFamily="18" charset="0"/>
              </a:rPr>
              <a:t>The Power of Storytelling: </a:t>
            </a:r>
          </a:p>
          <a:p>
            <a:pPr marL="0" marR="0" indent="0" algn="ctr">
              <a:lnSpc>
                <a:spcPct val="107000"/>
              </a:lnSpc>
              <a:spcBef>
                <a:spcPts val="0"/>
              </a:spcBef>
              <a:spcAft>
                <a:spcPts val="0"/>
              </a:spcAft>
              <a:buNone/>
            </a:pPr>
            <a:r>
              <a:rPr lang="en-US" sz="3200" b="1" dirty="0">
                <a:solidFill>
                  <a:srgbClr val="00B050"/>
                </a:solidFill>
                <a:effectLst>
                  <a:outerShdw blurRad="38100" dist="38100" dir="2700000" algn="tl">
                    <a:srgbClr val="000000">
                      <a:alpha val="43137"/>
                    </a:srgbClr>
                  </a:outerShdw>
                </a:effectLst>
                <a:latin typeface="Berlin Sans FB Demi" panose="020E0802020502020306" pitchFamily="34" charset="0"/>
                <a:ea typeface="Calibri" panose="020F0502020204030204" pitchFamily="34" charset="0"/>
                <a:cs typeface="Times New Roman" panose="02020603050405020304" pitchFamily="18" charset="0"/>
              </a:rPr>
              <a:t>The Titanic, The Great Depression, </a:t>
            </a:r>
          </a:p>
          <a:p>
            <a:pPr marL="0" marR="0" indent="0" algn="ctr">
              <a:lnSpc>
                <a:spcPct val="107000"/>
              </a:lnSpc>
              <a:spcBef>
                <a:spcPts val="0"/>
              </a:spcBef>
              <a:spcAft>
                <a:spcPts val="0"/>
              </a:spcAft>
              <a:buNone/>
            </a:pPr>
            <a:r>
              <a:rPr lang="en-US" sz="3200" b="1" dirty="0">
                <a:solidFill>
                  <a:srgbClr val="00B050"/>
                </a:solidFill>
                <a:effectLst>
                  <a:outerShdw blurRad="38100" dist="38100" dir="2700000" algn="tl">
                    <a:srgbClr val="000000">
                      <a:alpha val="43137"/>
                    </a:srgbClr>
                  </a:outerShdw>
                </a:effectLst>
                <a:latin typeface="Berlin Sans FB Demi" panose="020E0802020502020306" pitchFamily="34" charset="0"/>
                <a:ea typeface="Calibri" panose="020F0502020204030204" pitchFamily="34" charset="0"/>
                <a:cs typeface="Times New Roman" panose="02020603050405020304" pitchFamily="18" charset="0"/>
              </a:rPr>
              <a:t>and Pandemics</a:t>
            </a:r>
          </a:p>
        </p:txBody>
      </p:sp>
      <p:pic>
        <p:nvPicPr>
          <p:cNvPr id="4" name="Picture 6" descr="Keeping the City Going">
            <a:extLst>
              <a:ext uri="{FF2B5EF4-FFF2-40B4-BE49-F238E27FC236}">
                <a16:creationId xmlns:a16="http://schemas.microsoft.com/office/drawing/2014/main" id="{CD8ADBCD-2549-0E6A-E9C4-DFEFDEE91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959" y="3154341"/>
            <a:ext cx="2065658" cy="22887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21804CB-FB96-95D4-2EB6-0F7B30C2522A}"/>
              </a:ext>
            </a:extLst>
          </p:cNvPr>
          <p:cNvPicPr>
            <a:picLocks noChangeAspect="1"/>
          </p:cNvPicPr>
          <p:nvPr/>
        </p:nvPicPr>
        <p:blipFill>
          <a:blip r:embed="rId6"/>
          <a:stretch>
            <a:fillRect/>
          </a:stretch>
        </p:blipFill>
        <p:spPr>
          <a:xfrm>
            <a:off x="9291923" y="1088746"/>
            <a:ext cx="2429022" cy="2163071"/>
          </a:xfrm>
          <a:prstGeom prst="rect">
            <a:avLst/>
          </a:prstGeom>
          <a:ln w="28575">
            <a:solidFill>
              <a:schemeClr val="tx1"/>
            </a:solidFill>
          </a:ln>
        </p:spPr>
      </p:pic>
      <p:pic>
        <p:nvPicPr>
          <p:cNvPr id="7" name="Picture 2" descr="T Is for Titanic: A Titanic Alphabet">
            <a:extLst>
              <a:ext uri="{FF2B5EF4-FFF2-40B4-BE49-F238E27FC236}">
                <a16:creationId xmlns:a16="http://schemas.microsoft.com/office/drawing/2014/main" id="{AA84E908-DA15-D254-5FE8-6A36AE6E5A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0756" y="3606182"/>
            <a:ext cx="2371789" cy="216307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8523DA-56A0-7625-5821-183F3C131117}"/>
              </a:ext>
            </a:extLst>
          </p:cNvPr>
          <p:cNvPicPr>
            <a:picLocks noChangeAspect="1"/>
          </p:cNvPicPr>
          <p:nvPr/>
        </p:nvPicPr>
        <p:blipFill>
          <a:blip r:embed="rId2"/>
          <a:stretch>
            <a:fillRect/>
          </a:stretch>
        </p:blipFill>
        <p:spPr>
          <a:xfrm>
            <a:off x="538621" y="1288852"/>
            <a:ext cx="4723869" cy="4206657"/>
          </a:xfrm>
          <a:prstGeom prst="rect">
            <a:avLst/>
          </a:prstGeom>
          <a:ln w="28575">
            <a:solidFill>
              <a:schemeClr val="tx1"/>
            </a:solidFill>
          </a:ln>
        </p:spPr>
      </p:pic>
      <p:sp>
        <p:nvSpPr>
          <p:cNvPr id="3" name="TextBox 2">
            <a:extLst>
              <a:ext uri="{FF2B5EF4-FFF2-40B4-BE49-F238E27FC236}">
                <a16:creationId xmlns:a16="http://schemas.microsoft.com/office/drawing/2014/main" id="{D441F5E5-EF17-C77F-8326-10BCF103186B}"/>
              </a:ext>
            </a:extLst>
          </p:cNvPr>
          <p:cNvSpPr txBox="1"/>
          <p:nvPr/>
        </p:nvSpPr>
        <p:spPr>
          <a:xfrm>
            <a:off x="7307040" y="5275848"/>
            <a:ext cx="3369119" cy="1200329"/>
          </a:xfrm>
          <a:prstGeom prst="rect">
            <a:avLst/>
          </a:prstGeom>
          <a:solidFill>
            <a:schemeClr val="bg1"/>
          </a:solidFill>
          <a:ln w="38100">
            <a:solidFill>
              <a:schemeClr val="tx1"/>
            </a:solidFill>
          </a:ln>
        </p:spPr>
        <p:txBody>
          <a:bodyPr wrap="square" rtlCol="0">
            <a:spAutoFit/>
          </a:bodyPr>
          <a:lstStyle/>
          <a:p>
            <a:r>
              <a:rPr lang="en-US" b="1" dirty="0">
                <a:latin typeface="Calibri" panose="020F0502020204030204" pitchFamily="34" charset="0"/>
                <a:cs typeface="Calibri" panose="020F0502020204030204" pitchFamily="34" charset="0"/>
              </a:rPr>
              <a:t>Publisher:</a:t>
            </a:r>
            <a:r>
              <a:rPr lang="en-US" dirty="0">
                <a:latin typeface="Calibri" panose="020F0502020204030204" pitchFamily="34" charset="0"/>
                <a:cs typeface="Calibri" panose="020F0502020204030204" pitchFamily="34" charset="0"/>
              </a:rPr>
              <a:t> Nancy Paulsen Books </a:t>
            </a:r>
          </a:p>
          <a:p>
            <a:r>
              <a:rPr lang="en-US" b="1" dirty="0">
                <a:latin typeface="Calibri" panose="020F0502020204030204" pitchFamily="34" charset="0"/>
                <a:cs typeface="Calibri" panose="020F0502020204030204" pitchFamily="34" charset="0"/>
              </a:rPr>
              <a:t>Copyright Date:</a:t>
            </a:r>
            <a:r>
              <a:rPr lang="en-US" dirty="0">
                <a:latin typeface="Calibri" panose="020F0502020204030204" pitchFamily="34" charset="0"/>
                <a:cs typeface="Calibri" panose="020F0502020204030204" pitchFamily="34" charset="0"/>
              </a:rPr>
              <a:t> 2019</a:t>
            </a:r>
          </a:p>
          <a:p>
            <a:r>
              <a:rPr lang="en-US" b="1" dirty="0">
                <a:latin typeface="Calibri" panose="020F0502020204030204" pitchFamily="34" charset="0"/>
                <a:cs typeface="Calibri" panose="020F0502020204030204" pitchFamily="34" charset="0"/>
              </a:rPr>
              <a:t>Reading Level:</a:t>
            </a:r>
            <a:r>
              <a:rPr lang="en-US" dirty="0">
                <a:latin typeface="Calibri" panose="020F0502020204030204" pitchFamily="34" charset="0"/>
                <a:cs typeface="Calibri" panose="020F0502020204030204" pitchFamily="34" charset="0"/>
              </a:rPr>
              <a:t> 3.5</a:t>
            </a:r>
          </a:p>
          <a:p>
            <a:r>
              <a:rPr lang="en-US" b="1" dirty="0">
                <a:latin typeface="Calibri" panose="020F0502020204030204" pitchFamily="34" charset="0"/>
                <a:cs typeface="Calibri" panose="020F0502020204030204" pitchFamily="34" charset="0"/>
              </a:rPr>
              <a:t>Interest Level:</a:t>
            </a:r>
            <a:r>
              <a:rPr lang="en-US" dirty="0">
                <a:latin typeface="Calibri" panose="020F0502020204030204" pitchFamily="34" charset="0"/>
                <a:cs typeface="Calibri" panose="020F0502020204030204" pitchFamily="34" charset="0"/>
              </a:rPr>
              <a:t> K-3</a:t>
            </a:r>
          </a:p>
        </p:txBody>
      </p:sp>
      <p:sp>
        <p:nvSpPr>
          <p:cNvPr id="5" name="TextBox 4">
            <a:extLst>
              <a:ext uri="{FF2B5EF4-FFF2-40B4-BE49-F238E27FC236}">
                <a16:creationId xmlns:a16="http://schemas.microsoft.com/office/drawing/2014/main" id="{10E11E3E-19FD-BB21-A7FB-26C9EEB95ED5}"/>
              </a:ext>
            </a:extLst>
          </p:cNvPr>
          <p:cNvSpPr txBox="1"/>
          <p:nvPr/>
        </p:nvSpPr>
        <p:spPr>
          <a:xfrm>
            <a:off x="-182347" y="5876013"/>
            <a:ext cx="6096000" cy="375552"/>
          </a:xfrm>
          <a:prstGeom prst="rect">
            <a:avLst/>
          </a:prstGeom>
          <a:noFill/>
        </p:spPr>
        <p:txBody>
          <a:bodyPr wrap="square">
            <a:spAutoFit/>
          </a:bodyPr>
          <a:lstStyle/>
          <a:p>
            <a:pPr algn="ctr">
              <a:lnSpc>
                <a:spcPct val="107000"/>
              </a:lnSpc>
              <a:spcAft>
                <a:spcPts val="800"/>
              </a:spcAft>
            </a:pP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https://www.youtube.com/watch?v=cLblAHx1tLQ</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7B0FD60-134B-61A9-9F94-22B444315B2F}"/>
              </a:ext>
            </a:extLst>
          </p:cNvPr>
          <p:cNvSpPr txBox="1"/>
          <p:nvPr/>
        </p:nvSpPr>
        <p:spPr>
          <a:xfrm>
            <a:off x="2477727" y="138907"/>
            <a:ext cx="6871853" cy="769441"/>
          </a:xfrm>
          <a:prstGeom prst="rect">
            <a:avLst/>
          </a:prstGeom>
          <a:noFill/>
        </p:spPr>
        <p:txBody>
          <a:bodyPr wrap="square" rtlCol="0">
            <a:spAutoFit/>
          </a:bodyPr>
          <a:lstStyle/>
          <a:p>
            <a:pPr algn="ctr"/>
            <a:r>
              <a:rPr lang="en-US" sz="4400" dirty="0">
                <a:latin typeface="Baskerville Old Face" panose="02020602080505020303" pitchFamily="18" charset="0"/>
              </a:rPr>
              <a:t>HOME IN THE WOODS </a:t>
            </a:r>
          </a:p>
        </p:txBody>
      </p:sp>
      <p:sp>
        <p:nvSpPr>
          <p:cNvPr id="8" name="TextBox 7">
            <a:extLst>
              <a:ext uri="{FF2B5EF4-FFF2-40B4-BE49-F238E27FC236}">
                <a16:creationId xmlns:a16="http://schemas.microsoft.com/office/drawing/2014/main" id="{93C3FB39-A99B-5414-3779-54F7CF2C1557}"/>
              </a:ext>
            </a:extLst>
          </p:cNvPr>
          <p:cNvSpPr txBox="1"/>
          <p:nvPr/>
        </p:nvSpPr>
        <p:spPr>
          <a:xfrm>
            <a:off x="5913653" y="1568604"/>
            <a:ext cx="6052730" cy="3046988"/>
          </a:xfrm>
          <a:prstGeom prst="rect">
            <a:avLst/>
          </a:prstGeom>
          <a:noFill/>
          <a:ln w="9525">
            <a:solidFill>
              <a:schemeClr val="tx1"/>
            </a:solidFill>
          </a:ln>
        </p:spPr>
        <p:txBody>
          <a:bodyPr wrap="square">
            <a:spAutoFit/>
          </a:bodyPr>
          <a:lstStyle/>
          <a:p>
            <a:pPr marL="0" indent="0">
              <a:buNone/>
            </a:pPr>
            <a:r>
              <a:rPr lang="en-US" sz="2400" dirty="0">
                <a:latin typeface="Calibri" panose="020F0502020204030204" pitchFamily="34" charset="0"/>
                <a:cs typeface="Calibri" panose="020F0502020204030204" pitchFamily="34" charset="0"/>
              </a:rPr>
              <a:t>Six-year-old Marvel along with her mother and seven siblings, are homeless after the death of her father during the Great Depression. They move to a deserted tarpaper shack in the woods and, over the course of a year, turn it into a home. Based on the author's grandmother's childhood; includes historical notes.</a:t>
            </a:r>
          </a:p>
        </p:txBody>
      </p:sp>
    </p:spTree>
    <p:extLst>
      <p:ext uri="{BB962C8B-B14F-4D97-AF65-F5344CB8AC3E}">
        <p14:creationId xmlns:p14="http://schemas.microsoft.com/office/powerpoint/2010/main" val="532725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E08956-7CB8-D77F-107F-3D3857CC5E44}"/>
              </a:ext>
            </a:extLst>
          </p:cNvPr>
          <p:cNvPicPr>
            <a:picLocks noChangeAspect="1"/>
          </p:cNvPicPr>
          <p:nvPr/>
        </p:nvPicPr>
        <p:blipFill>
          <a:blip r:embed="rId2"/>
          <a:stretch>
            <a:fillRect/>
          </a:stretch>
        </p:blipFill>
        <p:spPr>
          <a:xfrm>
            <a:off x="1142088" y="1077151"/>
            <a:ext cx="4478583" cy="5420630"/>
          </a:xfrm>
          <a:prstGeom prst="rect">
            <a:avLst/>
          </a:prstGeom>
          <a:ln w="38100">
            <a:solidFill>
              <a:schemeClr val="tx1"/>
            </a:solidFill>
          </a:ln>
        </p:spPr>
      </p:pic>
      <p:pic>
        <p:nvPicPr>
          <p:cNvPr id="3" name="Content Placeholder 5">
            <a:extLst>
              <a:ext uri="{FF2B5EF4-FFF2-40B4-BE49-F238E27FC236}">
                <a16:creationId xmlns:a16="http://schemas.microsoft.com/office/drawing/2014/main" id="{5091D4B3-5B41-88BF-653E-20100AFDF5EB}"/>
              </a:ext>
            </a:extLst>
          </p:cNvPr>
          <p:cNvPicPr>
            <a:picLocks noChangeAspect="1"/>
          </p:cNvPicPr>
          <p:nvPr/>
        </p:nvPicPr>
        <p:blipFill>
          <a:blip r:embed="rId3"/>
          <a:stretch>
            <a:fillRect/>
          </a:stretch>
        </p:blipFill>
        <p:spPr>
          <a:xfrm>
            <a:off x="7135187" y="591051"/>
            <a:ext cx="2748378" cy="2477660"/>
          </a:xfrm>
          <a:prstGeom prst="rect">
            <a:avLst/>
          </a:prstGeom>
          <a:ln w="28575">
            <a:solidFill>
              <a:schemeClr val="tx1"/>
            </a:solidFill>
          </a:ln>
        </p:spPr>
      </p:pic>
      <p:pic>
        <p:nvPicPr>
          <p:cNvPr id="4" name="Picture 3">
            <a:extLst>
              <a:ext uri="{FF2B5EF4-FFF2-40B4-BE49-F238E27FC236}">
                <a16:creationId xmlns:a16="http://schemas.microsoft.com/office/drawing/2014/main" id="{F41E1365-9040-1CE9-9255-A24D1C82F5DA}"/>
              </a:ext>
            </a:extLst>
          </p:cNvPr>
          <p:cNvPicPr>
            <a:picLocks noChangeAspect="1"/>
          </p:cNvPicPr>
          <p:nvPr/>
        </p:nvPicPr>
        <p:blipFill>
          <a:blip r:embed="rId4"/>
          <a:stretch>
            <a:fillRect/>
          </a:stretch>
        </p:blipFill>
        <p:spPr>
          <a:xfrm>
            <a:off x="6987170" y="3326970"/>
            <a:ext cx="4353687" cy="3059976"/>
          </a:xfrm>
          <a:prstGeom prst="rect">
            <a:avLst/>
          </a:prstGeom>
          <a:ln w="28575">
            <a:solidFill>
              <a:schemeClr val="tx1"/>
            </a:solidFill>
          </a:ln>
        </p:spPr>
      </p:pic>
      <p:sp>
        <p:nvSpPr>
          <p:cNvPr id="6" name="TextBox 5">
            <a:extLst>
              <a:ext uri="{FF2B5EF4-FFF2-40B4-BE49-F238E27FC236}">
                <a16:creationId xmlns:a16="http://schemas.microsoft.com/office/drawing/2014/main" id="{497A936C-9D8B-62FB-F830-5DB4A2BB5CD7}"/>
              </a:ext>
            </a:extLst>
          </p:cNvPr>
          <p:cNvSpPr txBox="1"/>
          <p:nvPr/>
        </p:nvSpPr>
        <p:spPr>
          <a:xfrm>
            <a:off x="1052945" y="360219"/>
            <a:ext cx="4862945" cy="461665"/>
          </a:xfrm>
          <a:prstGeom prst="rect">
            <a:avLst/>
          </a:prstGeom>
          <a:noFill/>
        </p:spPr>
        <p:txBody>
          <a:bodyPr wrap="square">
            <a:spAutoFit/>
          </a:bodyPr>
          <a:lstStyle/>
          <a:p>
            <a:pPr algn="ctr"/>
            <a:r>
              <a:rPr lang="en-US" sz="2400" dirty="0">
                <a:latin typeface="Baskerville Old Face" panose="02020602080505020303" pitchFamily="18" charset="0"/>
              </a:rPr>
              <a:t>HOME IN THE WOODS </a:t>
            </a:r>
          </a:p>
        </p:txBody>
      </p:sp>
    </p:spTree>
    <p:extLst>
      <p:ext uri="{BB962C8B-B14F-4D97-AF65-F5344CB8AC3E}">
        <p14:creationId xmlns:p14="http://schemas.microsoft.com/office/powerpoint/2010/main" val="1583101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154232-56A9-F457-CB14-0A0B8887ED71}"/>
              </a:ext>
            </a:extLst>
          </p:cNvPr>
          <p:cNvPicPr>
            <a:picLocks noChangeAspect="1"/>
          </p:cNvPicPr>
          <p:nvPr/>
        </p:nvPicPr>
        <p:blipFill>
          <a:blip r:embed="rId2"/>
          <a:stretch>
            <a:fillRect/>
          </a:stretch>
        </p:blipFill>
        <p:spPr>
          <a:xfrm>
            <a:off x="3338795" y="1871107"/>
            <a:ext cx="5514410" cy="4528593"/>
          </a:xfrm>
          <a:prstGeom prst="rect">
            <a:avLst/>
          </a:prstGeom>
          <a:ln w="28575">
            <a:solidFill>
              <a:schemeClr val="tx1"/>
            </a:solidFill>
          </a:ln>
        </p:spPr>
      </p:pic>
      <p:pic>
        <p:nvPicPr>
          <p:cNvPr id="3" name="Picture 2">
            <a:extLst>
              <a:ext uri="{FF2B5EF4-FFF2-40B4-BE49-F238E27FC236}">
                <a16:creationId xmlns:a16="http://schemas.microsoft.com/office/drawing/2014/main" id="{A7FC8621-3318-8DAB-ACB8-779DB1E642B3}"/>
              </a:ext>
            </a:extLst>
          </p:cNvPr>
          <p:cNvPicPr>
            <a:picLocks noChangeAspect="1"/>
          </p:cNvPicPr>
          <p:nvPr/>
        </p:nvPicPr>
        <p:blipFill>
          <a:blip r:embed="rId3"/>
          <a:stretch>
            <a:fillRect/>
          </a:stretch>
        </p:blipFill>
        <p:spPr>
          <a:xfrm>
            <a:off x="905741" y="2996583"/>
            <a:ext cx="2031123" cy="3117210"/>
          </a:xfrm>
          <a:prstGeom prst="rect">
            <a:avLst/>
          </a:prstGeom>
          <a:ln w="28575">
            <a:solidFill>
              <a:schemeClr val="tx1"/>
            </a:solidFill>
          </a:ln>
        </p:spPr>
      </p:pic>
      <p:pic>
        <p:nvPicPr>
          <p:cNvPr id="4" name="Picture 3">
            <a:extLst>
              <a:ext uri="{FF2B5EF4-FFF2-40B4-BE49-F238E27FC236}">
                <a16:creationId xmlns:a16="http://schemas.microsoft.com/office/drawing/2014/main" id="{D537970F-C6AC-779D-3C18-9BDD7D4C98D2}"/>
              </a:ext>
            </a:extLst>
          </p:cNvPr>
          <p:cNvPicPr>
            <a:picLocks noChangeAspect="1"/>
          </p:cNvPicPr>
          <p:nvPr/>
        </p:nvPicPr>
        <p:blipFill>
          <a:blip r:embed="rId4"/>
          <a:stretch>
            <a:fillRect/>
          </a:stretch>
        </p:blipFill>
        <p:spPr>
          <a:xfrm>
            <a:off x="9444375" y="1972767"/>
            <a:ext cx="1841884" cy="3035218"/>
          </a:xfrm>
          <a:prstGeom prst="rect">
            <a:avLst/>
          </a:prstGeom>
          <a:ln w="12700">
            <a:solidFill>
              <a:schemeClr val="tx1"/>
            </a:solidFill>
          </a:ln>
        </p:spPr>
      </p:pic>
      <p:sp>
        <p:nvSpPr>
          <p:cNvPr id="5" name="TextBox 4">
            <a:extLst>
              <a:ext uri="{FF2B5EF4-FFF2-40B4-BE49-F238E27FC236}">
                <a16:creationId xmlns:a16="http://schemas.microsoft.com/office/drawing/2014/main" id="{C5776281-D596-9C18-1AFB-ED37F56004FD}"/>
              </a:ext>
            </a:extLst>
          </p:cNvPr>
          <p:cNvSpPr txBox="1"/>
          <p:nvPr/>
        </p:nvSpPr>
        <p:spPr>
          <a:xfrm>
            <a:off x="1343891" y="265537"/>
            <a:ext cx="8382000" cy="830997"/>
          </a:xfrm>
          <a:prstGeom prst="rect">
            <a:avLst/>
          </a:prstGeom>
          <a:noFill/>
          <a:ln w="9525">
            <a:noFill/>
          </a:ln>
        </p:spPr>
        <p:txBody>
          <a:bodyPr wrap="square">
            <a:spAutoFit/>
          </a:bodyPr>
          <a:lstStyle/>
          <a:p>
            <a:r>
              <a:rPr lang="en-US"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Human Resources </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 quality and quantity of human effort directed toward producing goods and services.</a:t>
            </a:r>
            <a:endParaRPr lang="en-US" sz="2400" dirty="0"/>
          </a:p>
        </p:txBody>
      </p:sp>
    </p:spTree>
    <p:extLst>
      <p:ext uri="{BB962C8B-B14F-4D97-AF65-F5344CB8AC3E}">
        <p14:creationId xmlns:p14="http://schemas.microsoft.com/office/powerpoint/2010/main" val="3207125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E21FCB-FCB9-6666-F077-3FDE8E803822}"/>
              </a:ext>
            </a:extLst>
          </p:cNvPr>
          <p:cNvSpPr txBox="1"/>
          <p:nvPr/>
        </p:nvSpPr>
        <p:spPr>
          <a:xfrm>
            <a:off x="1163782" y="321163"/>
            <a:ext cx="8950036" cy="1107996"/>
          </a:xfrm>
          <a:prstGeom prst="rect">
            <a:avLst/>
          </a:prstGeom>
          <a:noFill/>
        </p:spPr>
        <p:txBody>
          <a:bodyPr wrap="square">
            <a:spAutoFit/>
          </a:bodyPr>
          <a:lstStyle/>
          <a:p>
            <a:r>
              <a:rPr lang="en-US"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Capital Resources</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 things used in the production of other goods. Examples include buildings, equipment, vehicles, and tools.</a:t>
            </a:r>
            <a:b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Picture 5">
            <a:extLst>
              <a:ext uri="{FF2B5EF4-FFF2-40B4-BE49-F238E27FC236}">
                <a16:creationId xmlns:a16="http://schemas.microsoft.com/office/drawing/2014/main" id="{F7A6DC60-D0A8-B06F-BB03-83E8D28B4DF9}"/>
              </a:ext>
            </a:extLst>
          </p:cNvPr>
          <p:cNvPicPr>
            <a:picLocks noChangeAspect="1"/>
          </p:cNvPicPr>
          <p:nvPr/>
        </p:nvPicPr>
        <p:blipFill>
          <a:blip r:embed="rId2"/>
          <a:stretch>
            <a:fillRect/>
          </a:stretch>
        </p:blipFill>
        <p:spPr>
          <a:xfrm>
            <a:off x="3325090" y="1589354"/>
            <a:ext cx="5763567" cy="5016903"/>
          </a:xfrm>
          <a:prstGeom prst="rect">
            <a:avLst/>
          </a:prstGeom>
          <a:ln w="57150">
            <a:solidFill>
              <a:schemeClr val="tx1"/>
            </a:solidFill>
          </a:ln>
        </p:spPr>
      </p:pic>
    </p:spTree>
    <p:extLst>
      <p:ext uri="{BB962C8B-B14F-4D97-AF65-F5344CB8AC3E}">
        <p14:creationId xmlns:p14="http://schemas.microsoft.com/office/powerpoint/2010/main" val="4011246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me in the Woods by Eliza Wheeler">
            <a:extLst>
              <a:ext uri="{FF2B5EF4-FFF2-40B4-BE49-F238E27FC236}">
                <a16:creationId xmlns:a16="http://schemas.microsoft.com/office/drawing/2014/main" id="{956D3949-2F37-367C-B888-01F97ED84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126" y="1724892"/>
            <a:ext cx="9011711" cy="439881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F19CB8-F613-0CF8-96CF-3CF587090F5C}"/>
              </a:ext>
            </a:extLst>
          </p:cNvPr>
          <p:cNvSpPr txBox="1"/>
          <p:nvPr/>
        </p:nvSpPr>
        <p:spPr>
          <a:xfrm>
            <a:off x="838871" y="387927"/>
            <a:ext cx="9011711" cy="1107996"/>
          </a:xfrm>
          <a:prstGeom prst="rect">
            <a:avLst/>
          </a:prstGeom>
          <a:noFill/>
        </p:spPr>
        <p:txBody>
          <a:bodyPr wrap="square">
            <a:spAutoFit/>
          </a:bodyPr>
          <a:lstStyle/>
          <a:p>
            <a:r>
              <a:rPr lang="en-US"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Natural Resources </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 gifts of nature that are used to produce goods and services including land, timber, fish, oil, and mineral deposits.</a:t>
            </a:r>
            <a:b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3603571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B47A99-44D5-98BC-D1F8-2C4D8DB1965F}"/>
              </a:ext>
            </a:extLst>
          </p:cNvPr>
          <p:cNvSpPr txBox="1"/>
          <p:nvPr/>
        </p:nvSpPr>
        <p:spPr>
          <a:xfrm>
            <a:off x="0" y="321025"/>
            <a:ext cx="6096000" cy="369332"/>
          </a:xfrm>
          <a:prstGeom prst="rect">
            <a:avLst/>
          </a:prstGeom>
          <a:noFill/>
        </p:spPr>
        <p:txBody>
          <a:bodyPr wrap="square">
            <a:spAutoFit/>
          </a:bodyPr>
          <a:lstStyle/>
          <a:p>
            <a:pPr algn="ctr"/>
            <a:r>
              <a:rPr lang="en-US" sz="1800" dirty="0">
                <a:latin typeface="Baskerville Old Face" panose="02020602080505020303" pitchFamily="18" charset="0"/>
              </a:rPr>
              <a:t>HOME IN THE WOODS </a:t>
            </a:r>
          </a:p>
        </p:txBody>
      </p:sp>
      <p:pic>
        <p:nvPicPr>
          <p:cNvPr id="4" name="Picture 3">
            <a:extLst>
              <a:ext uri="{FF2B5EF4-FFF2-40B4-BE49-F238E27FC236}">
                <a16:creationId xmlns:a16="http://schemas.microsoft.com/office/drawing/2014/main" id="{DF0C1731-AE9A-23EB-DA4F-EBC34EE0DCF8}"/>
              </a:ext>
            </a:extLst>
          </p:cNvPr>
          <p:cNvPicPr>
            <a:picLocks noChangeAspect="1"/>
          </p:cNvPicPr>
          <p:nvPr/>
        </p:nvPicPr>
        <p:blipFill>
          <a:blip r:embed="rId2"/>
          <a:stretch>
            <a:fillRect/>
          </a:stretch>
        </p:blipFill>
        <p:spPr>
          <a:xfrm>
            <a:off x="683121" y="690357"/>
            <a:ext cx="4729757" cy="5963952"/>
          </a:xfrm>
          <a:prstGeom prst="rect">
            <a:avLst/>
          </a:prstGeom>
          <a:ln w="57150">
            <a:solidFill>
              <a:schemeClr val="tx1"/>
            </a:solidFill>
          </a:ln>
        </p:spPr>
      </p:pic>
      <p:pic>
        <p:nvPicPr>
          <p:cNvPr id="5" name="Picture 4">
            <a:extLst>
              <a:ext uri="{FF2B5EF4-FFF2-40B4-BE49-F238E27FC236}">
                <a16:creationId xmlns:a16="http://schemas.microsoft.com/office/drawing/2014/main" id="{448262ED-CEA1-0852-2948-E20FA0754FE9}"/>
              </a:ext>
            </a:extLst>
          </p:cNvPr>
          <p:cNvPicPr>
            <a:picLocks noChangeAspect="1"/>
          </p:cNvPicPr>
          <p:nvPr/>
        </p:nvPicPr>
        <p:blipFill>
          <a:blip r:embed="rId3"/>
          <a:stretch>
            <a:fillRect/>
          </a:stretch>
        </p:blipFill>
        <p:spPr>
          <a:xfrm rot="271626">
            <a:off x="6523508" y="1046548"/>
            <a:ext cx="4065935" cy="5105400"/>
          </a:xfrm>
          <a:prstGeom prst="rect">
            <a:avLst/>
          </a:prstGeom>
          <a:ln w="28575">
            <a:solidFill>
              <a:schemeClr val="tx1"/>
            </a:solidFill>
          </a:ln>
        </p:spPr>
      </p:pic>
      <p:pic>
        <p:nvPicPr>
          <p:cNvPr id="6" name="Content Placeholder 5">
            <a:extLst>
              <a:ext uri="{FF2B5EF4-FFF2-40B4-BE49-F238E27FC236}">
                <a16:creationId xmlns:a16="http://schemas.microsoft.com/office/drawing/2014/main" id="{398BFCBF-2E30-C424-C024-B7C37FE265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814083">
            <a:off x="9716297" y="3122440"/>
            <a:ext cx="1885167" cy="69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874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peranza Rising">
            <a:extLst>
              <a:ext uri="{FF2B5EF4-FFF2-40B4-BE49-F238E27FC236}">
                <a16:creationId xmlns:a16="http://schemas.microsoft.com/office/drawing/2014/main" id="{359C8B36-2949-C659-9DBC-ABCA8BF1A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808" y="1338620"/>
            <a:ext cx="3451945" cy="526842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6A98BE-6D53-8BDD-6C77-D54698BDB23B}"/>
              </a:ext>
            </a:extLst>
          </p:cNvPr>
          <p:cNvSpPr txBox="1"/>
          <p:nvPr/>
        </p:nvSpPr>
        <p:spPr>
          <a:xfrm>
            <a:off x="6567054" y="4173799"/>
            <a:ext cx="2881746" cy="1200329"/>
          </a:xfrm>
          <a:prstGeom prst="rect">
            <a:avLst/>
          </a:prstGeom>
          <a:noFill/>
          <a:ln w="12700">
            <a:solidFill>
              <a:schemeClr val="tx1"/>
            </a:solidFill>
          </a:ln>
        </p:spPr>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Scholastic </a:t>
            </a:r>
            <a:endParaRPr lang="en-US" dirty="0">
              <a:solidFill>
                <a:srgbClr val="64A0C8"/>
              </a:solidFill>
              <a:latin typeface="Lato" panose="020F0502020204030203" pitchFamily="34" charset="0"/>
            </a:endParaRP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2000</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5.3</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5-9</a:t>
            </a:r>
          </a:p>
        </p:txBody>
      </p:sp>
      <p:sp>
        <p:nvSpPr>
          <p:cNvPr id="4" name="TextBox 3">
            <a:extLst>
              <a:ext uri="{FF2B5EF4-FFF2-40B4-BE49-F238E27FC236}">
                <a16:creationId xmlns:a16="http://schemas.microsoft.com/office/drawing/2014/main" id="{C92CB142-09DE-BB6C-8B0C-B6D1802BD951}"/>
              </a:ext>
            </a:extLst>
          </p:cNvPr>
          <p:cNvSpPr txBox="1"/>
          <p:nvPr/>
        </p:nvSpPr>
        <p:spPr>
          <a:xfrm>
            <a:off x="5043055" y="1983800"/>
            <a:ext cx="5668673" cy="1754326"/>
          </a:xfrm>
          <a:prstGeom prst="rect">
            <a:avLst/>
          </a:prstGeom>
          <a:noFill/>
          <a:ln w="12700">
            <a:solidFill>
              <a:schemeClr val="tx1"/>
            </a:solidFill>
          </a:ln>
        </p:spPr>
        <p:txBody>
          <a:bodyPr wrap="square" rtlCol="0">
            <a:spAutoFit/>
          </a:bodyPr>
          <a:lstStyle/>
          <a:p>
            <a:r>
              <a:rPr lang="en-US" b="0" i="0" dirty="0">
                <a:solidFill>
                  <a:srgbClr val="333333"/>
                </a:solidFill>
                <a:effectLst/>
                <a:latin typeface="Lato" panose="020F0502020204030203" pitchFamily="34" charset="0"/>
              </a:rPr>
              <a:t>When her father dies, thirteen-year-old Esperanza and her mother are forced to leave their life of wealth and privilege in Mexico to go work in the labor camps of Southern California.  There they must adapt to the harsh circumstances facing Mexican farm workers on during the Great Depression.</a:t>
            </a:r>
            <a:endParaRPr lang="en-US" dirty="0"/>
          </a:p>
        </p:txBody>
      </p:sp>
      <p:sp>
        <p:nvSpPr>
          <p:cNvPr id="5" name="TextBox 4">
            <a:extLst>
              <a:ext uri="{FF2B5EF4-FFF2-40B4-BE49-F238E27FC236}">
                <a16:creationId xmlns:a16="http://schemas.microsoft.com/office/drawing/2014/main" id="{AADBD287-CCBA-928C-6BE5-CD3F4C98E45E}"/>
              </a:ext>
            </a:extLst>
          </p:cNvPr>
          <p:cNvSpPr txBox="1"/>
          <p:nvPr/>
        </p:nvSpPr>
        <p:spPr>
          <a:xfrm>
            <a:off x="3075709" y="250955"/>
            <a:ext cx="5668673" cy="830997"/>
          </a:xfrm>
          <a:prstGeom prst="rect">
            <a:avLst/>
          </a:prstGeom>
          <a:noFill/>
        </p:spPr>
        <p:txBody>
          <a:bodyPr wrap="square" rtlCol="0">
            <a:spAutoFit/>
          </a:bodyPr>
          <a:lstStyle/>
          <a:p>
            <a:pPr algn="ctr"/>
            <a:r>
              <a:rPr lang="en-US" sz="4800" dirty="0">
                <a:latin typeface="Century Schoolbook" panose="02040604050505020304" pitchFamily="18" charset="0"/>
              </a:rPr>
              <a:t>Esperanza Rising</a:t>
            </a:r>
          </a:p>
        </p:txBody>
      </p:sp>
    </p:spTree>
    <p:extLst>
      <p:ext uri="{BB962C8B-B14F-4D97-AF65-F5344CB8AC3E}">
        <p14:creationId xmlns:p14="http://schemas.microsoft.com/office/powerpoint/2010/main" val="4240444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1E7426-D8DA-2183-E221-E47EE86294C7}"/>
              </a:ext>
            </a:extLst>
          </p:cNvPr>
          <p:cNvSpPr txBox="1"/>
          <p:nvPr/>
        </p:nvSpPr>
        <p:spPr>
          <a:xfrm>
            <a:off x="803563" y="6127189"/>
            <a:ext cx="9961417" cy="375552"/>
          </a:xfrm>
          <a:prstGeom prst="rect">
            <a:avLst/>
          </a:prstGeom>
          <a:noFill/>
        </p:spPr>
        <p:txBody>
          <a:bodyPr wrap="square">
            <a:spAutoFit/>
          </a:bodyPr>
          <a:lstStyle/>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http://librarysparks.com/wp-content/uploads/2016/06/lsp_augsept10_ll_naomiespera.pdf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3C6C3D4-B3D6-3066-9CCC-032E5ABC6AC4}"/>
              </a:ext>
            </a:extLst>
          </p:cNvPr>
          <p:cNvPicPr>
            <a:picLocks noChangeAspect="1"/>
          </p:cNvPicPr>
          <p:nvPr/>
        </p:nvPicPr>
        <p:blipFill>
          <a:blip r:embed="rId3"/>
          <a:stretch>
            <a:fillRect/>
          </a:stretch>
        </p:blipFill>
        <p:spPr>
          <a:xfrm>
            <a:off x="540326" y="455721"/>
            <a:ext cx="2504990" cy="3256487"/>
          </a:xfrm>
          <a:prstGeom prst="rect">
            <a:avLst/>
          </a:prstGeom>
        </p:spPr>
      </p:pic>
      <p:pic>
        <p:nvPicPr>
          <p:cNvPr id="7" name="Picture 6">
            <a:extLst>
              <a:ext uri="{FF2B5EF4-FFF2-40B4-BE49-F238E27FC236}">
                <a16:creationId xmlns:a16="http://schemas.microsoft.com/office/drawing/2014/main" id="{EF44EA04-F75A-19BD-21FC-9BC92C2C2FBE}"/>
              </a:ext>
            </a:extLst>
          </p:cNvPr>
          <p:cNvPicPr>
            <a:picLocks noChangeAspect="1"/>
          </p:cNvPicPr>
          <p:nvPr/>
        </p:nvPicPr>
        <p:blipFill>
          <a:blip r:embed="rId4"/>
          <a:stretch>
            <a:fillRect/>
          </a:stretch>
        </p:blipFill>
        <p:spPr>
          <a:xfrm>
            <a:off x="3943565" y="298050"/>
            <a:ext cx="4452289" cy="5709946"/>
          </a:xfrm>
          <a:prstGeom prst="rect">
            <a:avLst/>
          </a:prstGeom>
        </p:spPr>
      </p:pic>
      <p:pic>
        <p:nvPicPr>
          <p:cNvPr id="9" name="Picture 8">
            <a:extLst>
              <a:ext uri="{FF2B5EF4-FFF2-40B4-BE49-F238E27FC236}">
                <a16:creationId xmlns:a16="http://schemas.microsoft.com/office/drawing/2014/main" id="{7DE02FE1-8291-F97D-5446-F2E764A7C88E}"/>
              </a:ext>
            </a:extLst>
          </p:cNvPr>
          <p:cNvPicPr>
            <a:picLocks noChangeAspect="1"/>
          </p:cNvPicPr>
          <p:nvPr/>
        </p:nvPicPr>
        <p:blipFill>
          <a:blip r:embed="rId5"/>
          <a:stretch>
            <a:fillRect/>
          </a:stretch>
        </p:blipFill>
        <p:spPr>
          <a:xfrm>
            <a:off x="8827943" y="1608368"/>
            <a:ext cx="3045402" cy="3902307"/>
          </a:xfrm>
          <a:prstGeom prst="rect">
            <a:avLst/>
          </a:prstGeom>
        </p:spPr>
      </p:pic>
    </p:spTree>
    <p:extLst>
      <p:ext uri="{BB962C8B-B14F-4D97-AF65-F5344CB8AC3E}">
        <p14:creationId xmlns:p14="http://schemas.microsoft.com/office/powerpoint/2010/main" val="1134412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1572491" y="3210489"/>
            <a:ext cx="9333774" cy="3046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sz="2400" b="1" i="1" dirty="0">
                <a:latin typeface="Calibri" panose="020F0502020204030204" pitchFamily="34" charset="0"/>
                <a:ea typeface="Times New Roman" panose="02020603050405020304" pitchFamily="18" charset="0"/>
                <a:cs typeface="Times" panose="02020603050405020304" pitchFamily="18" charset="0"/>
              </a:rPr>
              <a:t>Note</a:t>
            </a:r>
            <a:r>
              <a:rPr lang="en-US" altLang="en-US" sz="2400" i="1" dirty="0">
                <a:latin typeface="Calibri" panose="020F0502020204030204" pitchFamily="34" charset="0"/>
                <a:ea typeface="Times New Roman" panose="02020603050405020304" pitchFamily="18" charset="0"/>
                <a:cs typeface="Times" panose="02020603050405020304" pitchFamily="18" charset="0"/>
              </a:rPr>
              <a:t>: </a:t>
            </a:r>
            <a:r>
              <a:rPr lang="en-US" altLang="en-US" sz="2400" dirty="0">
                <a:latin typeface="Calibri" panose="020F0502020204030204" pitchFamily="34" charset="0"/>
                <a:ea typeface="Times New Roman" panose="02020603050405020304" pitchFamily="18" charset="0"/>
                <a:cs typeface="Times" panose="02020603050405020304" pitchFamily="18" charset="0"/>
              </a:rPr>
              <a:t>Esperanza's struggles are easily relatable to today’s current events. </a:t>
            </a:r>
          </a:p>
          <a:p>
            <a:pPr marL="0" indent="0" eaLnBrk="0" fontAlgn="base" hangingPunct="0">
              <a:lnSpc>
                <a:spcPct val="100000"/>
              </a:lnSpc>
              <a:spcBef>
                <a:spcPct val="0"/>
              </a:spcBef>
              <a:spcAft>
                <a:spcPct val="0"/>
              </a:spcAft>
              <a:buNone/>
            </a:pPr>
            <a:r>
              <a:rPr lang="en-US" altLang="en-US" sz="2400" dirty="0">
                <a:latin typeface="Calibri" panose="020F0502020204030204" pitchFamily="34" charset="0"/>
                <a:ea typeface="Times New Roman" panose="02020603050405020304" pitchFamily="18" charset="0"/>
                <a:cs typeface="Times" panose="02020603050405020304" pitchFamily="18" charset="0"/>
              </a:rPr>
              <a:t>The story relates how migrant workers are forced from their jobs by </a:t>
            </a:r>
          </a:p>
          <a:p>
            <a:pPr marL="0" indent="0" eaLnBrk="0" fontAlgn="base" hangingPunct="0">
              <a:lnSpc>
                <a:spcPct val="100000"/>
              </a:lnSpc>
              <a:spcBef>
                <a:spcPct val="0"/>
              </a:spcBef>
              <a:spcAft>
                <a:spcPct val="0"/>
              </a:spcAft>
              <a:buNone/>
            </a:pPr>
            <a:r>
              <a:rPr lang="en-US" altLang="en-US" sz="2400" dirty="0">
                <a:latin typeface="Calibri" panose="020F0502020204030204" pitchFamily="34" charset="0"/>
                <a:ea typeface="Times New Roman" panose="02020603050405020304" pitchFamily="18" charset="0"/>
                <a:cs typeface="Times" panose="02020603050405020304" pitchFamily="18" charset="0"/>
              </a:rPr>
              <a:t>Midwesterners arriving from the Dust Bowl.   </a:t>
            </a:r>
          </a:p>
          <a:p>
            <a:pPr marL="0" indent="0" eaLnBrk="0" fontAlgn="base" hangingPunct="0">
              <a:lnSpc>
                <a:spcPct val="100000"/>
              </a:lnSpc>
              <a:spcBef>
                <a:spcPct val="0"/>
              </a:spcBef>
              <a:spcAft>
                <a:spcPct val="0"/>
              </a:spcAft>
              <a:buNone/>
            </a:pPr>
            <a:r>
              <a:rPr lang="en-US" altLang="en-US" sz="2400" dirty="0">
                <a:latin typeface="Calibri" panose="020F0502020204030204" pitchFamily="34" charset="0"/>
                <a:ea typeface="Times New Roman" panose="02020603050405020304" pitchFamily="18" charset="0"/>
                <a:cs typeface="Times" panose="02020603050405020304" pitchFamily="18" charset="0"/>
              </a:rPr>
              <a:t>Also groups of strikers, some of them US citizens who had </a:t>
            </a:r>
          </a:p>
          <a:p>
            <a:pPr marL="0" indent="0" eaLnBrk="0" fontAlgn="base" hangingPunct="0">
              <a:lnSpc>
                <a:spcPct val="100000"/>
              </a:lnSpc>
              <a:spcBef>
                <a:spcPct val="0"/>
              </a:spcBef>
              <a:spcAft>
                <a:spcPct val="0"/>
              </a:spcAft>
              <a:buNone/>
            </a:pPr>
            <a:r>
              <a:rPr lang="en-US" altLang="en-US" sz="2400" dirty="0">
                <a:latin typeface="Calibri" panose="020F0502020204030204" pitchFamily="34" charset="0"/>
                <a:ea typeface="Times New Roman" panose="02020603050405020304" pitchFamily="18" charset="0"/>
                <a:cs typeface="Times" panose="02020603050405020304" pitchFamily="18" charset="0"/>
              </a:rPr>
              <a:t>never been to Mexico, are rounded up and deported.  </a:t>
            </a:r>
          </a:p>
          <a:p>
            <a:pPr marL="0" indent="0" eaLnBrk="0" fontAlgn="base" hangingPunct="0">
              <a:lnSpc>
                <a:spcPct val="100000"/>
              </a:lnSpc>
              <a:spcBef>
                <a:spcPct val="0"/>
              </a:spcBef>
              <a:spcAft>
                <a:spcPct val="0"/>
              </a:spcAft>
              <a:buNone/>
            </a:pPr>
            <a:endParaRPr lang="en-US" altLang="en-US" sz="2400" dirty="0">
              <a:latin typeface="Calibri" panose="020F0502020204030204" pitchFamily="34" charset="0"/>
              <a:ea typeface="Times New Roman" panose="02020603050405020304" pitchFamily="18" charset="0"/>
              <a:cs typeface="Times" panose="02020603050405020304" pitchFamily="18" charset="0"/>
            </a:endParaRPr>
          </a:p>
          <a:p>
            <a:pPr marL="0" indent="0" eaLnBrk="0" fontAlgn="base" hangingPunct="0">
              <a:lnSpc>
                <a:spcPct val="100000"/>
              </a:lnSpc>
              <a:spcBef>
                <a:spcPct val="0"/>
              </a:spcBef>
              <a:spcAft>
                <a:spcPct val="0"/>
              </a:spcAft>
              <a:buNone/>
            </a:pPr>
            <a:r>
              <a:rPr lang="en-US" altLang="en-US" sz="2400" dirty="0">
                <a:latin typeface="Calibri" panose="020F0502020204030204" pitchFamily="34" charset="0"/>
                <a:ea typeface="Times New Roman" panose="02020603050405020304" pitchFamily="18" charset="0"/>
                <a:cs typeface="Times" panose="02020603050405020304" pitchFamily="18" charset="0"/>
              </a:rPr>
              <a:t>This “voluntary repatriation” was responsible for </a:t>
            </a:r>
          </a:p>
          <a:p>
            <a:pPr marL="0" indent="0" eaLnBrk="0" fontAlgn="base" hangingPunct="0">
              <a:lnSpc>
                <a:spcPct val="100000"/>
              </a:lnSpc>
              <a:spcBef>
                <a:spcPct val="0"/>
              </a:spcBef>
              <a:spcAft>
                <a:spcPct val="0"/>
              </a:spcAft>
              <a:buNone/>
            </a:pPr>
            <a:r>
              <a:rPr lang="en-US" altLang="en-US" sz="2400" dirty="0">
                <a:latin typeface="Calibri" panose="020F0502020204030204" pitchFamily="34" charset="0"/>
                <a:ea typeface="Times New Roman" panose="02020603050405020304" pitchFamily="18" charset="0"/>
                <a:cs typeface="Times" panose="02020603050405020304" pitchFamily="18" charset="0"/>
              </a:rPr>
              <a:t>sending 450,000 farm laborers back to Mexico during the 1930s.</a:t>
            </a:r>
            <a:endParaRPr lang="en-US" altLang="en-US" sz="2400" dirty="0">
              <a:latin typeface="Arial" panose="020B0604020202020204" pitchFamily="34" charset="0"/>
            </a:endParaRPr>
          </a:p>
        </p:txBody>
      </p:sp>
      <p:pic>
        <p:nvPicPr>
          <p:cNvPr id="5" name="Picture 4"/>
          <p:cNvPicPr>
            <a:picLocks noChangeAspect="1"/>
          </p:cNvPicPr>
          <p:nvPr/>
        </p:nvPicPr>
        <p:blipFill>
          <a:blip r:embed="rId2"/>
          <a:stretch>
            <a:fillRect/>
          </a:stretch>
        </p:blipFill>
        <p:spPr>
          <a:xfrm>
            <a:off x="4102581" y="600523"/>
            <a:ext cx="3986838" cy="2354003"/>
          </a:xfrm>
          <a:prstGeom prst="rect">
            <a:avLst/>
          </a:prstGeom>
          <a:ln w="19050">
            <a:solidFill>
              <a:schemeClr val="tx1"/>
            </a:solidFill>
          </a:ln>
        </p:spPr>
      </p:pic>
    </p:spTree>
    <p:extLst>
      <p:ext uri="{BB962C8B-B14F-4D97-AF65-F5344CB8AC3E}">
        <p14:creationId xmlns:p14="http://schemas.microsoft.com/office/powerpoint/2010/main" val="3518032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 and the New Deal Horse">
            <a:extLst>
              <a:ext uri="{FF2B5EF4-FFF2-40B4-BE49-F238E27FC236}">
                <a16:creationId xmlns:a16="http://schemas.microsoft.com/office/drawing/2014/main" id="{1246D9DA-1DDF-182E-89DC-CF21D38BB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746" y="1035285"/>
            <a:ext cx="3672913" cy="555018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CB036E-3189-D052-176C-57E2E42EF6CB}"/>
              </a:ext>
            </a:extLst>
          </p:cNvPr>
          <p:cNvSpPr txBox="1"/>
          <p:nvPr/>
        </p:nvSpPr>
        <p:spPr>
          <a:xfrm>
            <a:off x="5113095" y="2895464"/>
            <a:ext cx="6594765" cy="1631216"/>
          </a:xfrm>
          <a:prstGeom prst="rect">
            <a:avLst/>
          </a:prstGeom>
          <a:noFill/>
          <a:ln w="19050">
            <a:solidFill>
              <a:schemeClr val="tx1"/>
            </a:solidFill>
          </a:ln>
        </p:spPr>
        <p:txBody>
          <a:bodyPr wrap="square">
            <a:spAutoFit/>
          </a:bodyPr>
          <a:lstStyle/>
          <a:p>
            <a:pPr algn="ctr"/>
            <a:r>
              <a:rPr lang="en-US" sz="2000" b="0" i="0" dirty="0">
                <a:solidFill>
                  <a:srgbClr val="FF0000"/>
                </a:solidFill>
                <a:effectLst/>
                <a:latin typeface="Google Sans"/>
              </a:rPr>
              <a:t>What New Things We Learned from the Story </a:t>
            </a:r>
          </a:p>
          <a:p>
            <a:r>
              <a:rPr lang="en-US" sz="2000" b="0" i="0" dirty="0">
                <a:solidFill>
                  <a:srgbClr val="202124"/>
                </a:solidFill>
                <a:effectLst/>
                <a:latin typeface="Google Sans"/>
              </a:rPr>
              <a:t>In </a:t>
            </a:r>
            <a:r>
              <a:rPr lang="en-US" sz="2000" b="0" i="0" dirty="0">
                <a:solidFill>
                  <a:srgbClr val="040C28"/>
                </a:solidFill>
                <a:effectLst/>
                <a:latin typeface="Google Sans"/>
              </a:rPr>
              <a:t>May 1932</a:t>
            </a:r>
            <a:r>
              <a:rPr lang="en-US" sz="2000" b="0" i="0" dirty="0">
                <a:solidFill>
                  <a:srgbClr val="202124"/>
                </a:solidFill>
                <a:effectLst/>
                <a:latin typeface="Google Sans"/>
              </a:rPr>
              <a:t>, jobless WWI veterans organized a group called the “Bonus Expeditionary Forces” to march on Washington, DC. </a:t>
            </a:r>
            <a:r>
              <a:rPr lang="en-US" sz="2000" dirty="0">
                <a:solidFill>
                  <a:srgbClr val="202124"/>
                </a:solidFill>
                <a:latin typeface="Google Sans"/>
              </a:rPr>
              <a:t>Their </a:t>
            </a:r>
            <a:r>
              <a:rPr lang="en-US" sz="2000" b="0" i="0" dirty="0">
                <a:solidFill>
                  <a:srgbClr val="202124"/>
                </a:solidFill>
                <a:effectLst/>
                <a:latin typeface="Google Sans"/>
              </a:rPr>
              <a:t>goal was to get the bonus payment now, when they really needed the money. It did not go well. </a:t>
            </a:r>
            <a:endParaRPr lang="en-US" sz="2000" b="0" i="0" dirty="0">
              <a:solidFill>
                <a:srgbClr val="333333"/>
              </a:solidFill>
              <a:effectLst/>
            </a:endParaRPr>
          </a:p>
        </p:txBody>
      </p:sp>
      <p:sp>
        <p:nvSpPr>
          <p:cNvPr id="4" name="TextBox 3">
            <a:extLst>
              <a:ext uri="{FF2B5EF4-FFF2-40B4-BE49-F238E27FC236}">
                <a16:creationId xmlns:a16="http://schemas.microsoft.com/office/drawing/2014/main" id="{B6D3AD2C-F212-3C87-7DF9-45BAAEC37508}"/>
              </a:ext>
            </a:extLst>
          </p:cNvPr>
          <p:cNvSpPr txBox="1"/>
          <p:nvPr/>
        </p:nvSpPr>
        <p:spPr>
          <a:xfrm>
            <a:off x="2985655" y="272534"/>
            <a:ext cx="6019800" cy="830997"/>
          </a:xfrm>
          <a:prstGeom prst="rect">
            <a:avLst/>
          </a:prstGeom>
          <a:no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rPr>
              <a:t>Hot Off the Presses!</a:t>
            </a:r>
          </a:p>
        </p:txBody>
      </p:sp>
      <p:sp>
        <p:nvSpPr>
          <p:cNvPr id="6" name="TextBox 5">
            <a:extLst>
              <a:ext uri="{FF2B5EF4-FFF2-40B4-BE49-F238E27FC236}">
                <a16:creationId xmlns:a16="http://schemas.microsoft.com/office/drawing/2014/main" id="{C8BCF047-0162-9B20-79F4-E5C2DB99B137}"/>
              </a:ext>
            </a:extLst>
          </p:cNvPr>
          <p:cNvSpPr txBox="1"/>
          <p:nvPr/>
        </p:nvSpPr>
        <p:spPr>
          <a:xfrm>
            <a:off x="5113095" y="1440767"/>
            <a:ext cx="6414655" cy="1015663"/>
          </a:xfrm>
          <a:prstGeom prst="rect">
            <a:avLst/>
          </a:prstGeom>
          <a:noFill/>
          <a:ln w="12700">
            <a:solidFill>
              <a:schemeClr val="tx1"/>
            </a:solidFill>
          </a:ln>
        </p:spPr>
        <p:txBody>
          <a:bodyPr wrap="square">
            <a:spAutoFit/>
          </a:bodyPr>
          <a:lstStyle/>
          <a:p>
            <a:r>
              <a:rPr lang="en-US" sz="2000" b="0" i="0" dirty="0">
                <a:solidFill>
                  <a:srgbClr val="333333"/>
                </a:solidFill>
                <a:effectLst/>
              </a:rPr>
              <a:t>When Bea’s father abandons her and her little sister in a Virginia barn during the Great </a:t>
            </a:r>
            <a:r>
              <a:rPr lang="en-US" sz="2000" dirty="0">
                <a:solidFill>
                  <a:srgbClr val="333333"/>
                </a:solidFill>
              </a:rPr>
              <a:t>D</a:t>
            </a:r>
            <a:r>
              <a:rPr lang="en-US" sz="2000" b="0" i="0" dirty="0">
                <a:solidFill>
                  <a:srgbClr val="333333"/>
                </a:solidFill>
                <a:effectLst/>
              </a:rPr>
              <a:t>epression, she </a:t>
            </a:r>
            <a:r>
              <a:rPr lang="en-US" sz="2000" dirty="0">
                <a:solidFill>
                  <a:srgbClr val="333333"/>
                </a:solidFill>
              </a:rPr>
              <a:t>uses her skills and cunning to find a new home. </a:t>
            </a:r>
            <a:endParaRPr lang="en-US" sz="2000" dirty="0"/>
          </a:p>
        </p:txBody>
      </p:sp>
      <p:pic>
        <p:nvPicPr>
          <p:cNvPr id="8" name="Picture 7">
            <a:extLst>
              <a:ext uri="{FF2B5EF4-FFF2-40B4-BE49-F238E27FC236}">
                <a16:creationId xmlns:a16="http://schemas.microsoft.com/office/drawing/2014/main" id="{3A8272B3-197A-B67A-5C85-996DEEFA0BE7}"/>
              </a:ext>
            </a:extLst>
          </p:cNvPr>
          <p:cNvPicPr>
            <a:picLocks noChangeAspect="1"/>
          </p:cNvPicPr>
          <p:nvPr/>
        </p:nvPicPr>
        <p:blipFill>
          <a:blip r:embed="rId3"/>
          <a:stretch>
            <a:fillRect/>
          </a:stretch>
        </p:blipFill>
        <p:spPr>
          <a:xfrm>
            <a:off x="9005455" y="4955617"/>
            <a:ext cx="2854036" cy="1173449"/>
          </a:xfrm>
          <a:prstGeom prst="rect">
            <a:avLst/>
          </a:prstGeom>
          <a:ln w="12700">
            <a:solidFill>
              <a:schemeClr val="tx1"/>
            </a:solidFill>
          </a:ln>
        </p:spPr>
      </p:pic>
      <p:sp>
        <p:nvSpPr>
          <p:cNvPr id="5" name="TextBox 4">
            <a:extLst>
              <a:ext uri="{FF2B5EF4-FFF2-40B4-BE49-F238E27FC236}">
                <a16:creationId xmlns:a16="http://schemas.microsoft.com/office/drawing/2014/main" id="{8D373B64-FFC7-E90F-CA3E-E20B3F3AD33A}"/>
              </a:ext>
            </a:extLst>
          </p:cNvPr>
          <p:cNvSpPr txBox="1"/>
          <p:nvPr/>
        </p:nvSpPr>
        <p:spPr>
          <a:xfrm>
            <a:off x="5654191" y="4955617"/>
            <a:ext cx="2756286" cy="1200329"/>
          </a:xfrm>
          <a:prstGeom prst="rect">
            <a:avLst/>
          </a:prstGeom>
          <a:noFill/>
          <a:ln w="19050">
            <a:solidFill>
              <a:schemeClr val="tx1"/>
            </a:solidFill>
          </a:ln>
        </p:spPr>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HarperCollins </a:t>
            </a:r>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2023</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6.0</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5-9</a:t>
            </a:r>
          </a:p>
        </p:txBody>
      </p:sp>
    </p:spTree>
    <p:extLst>
      <p:ext uri="{BB962C8B-B14F-4D97-AF65-F5344CB8AC3E}">
        <p14:creationId xmlns:p14="http://schemas.microsoft.com/office/powerpoint/2010/main" val="1763700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48">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42CC33E-D61B-F539-DA87-E082511F830A}"/>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08DA7B35-F30B-6C4C-91B1-4DC39C44FA57}" type="slidenum">
              <a:rPr lang="en-US" sz="1000">
                <a:solidFill>
                  <a:srgbClr val="414A58"/>
                </a:solidFill>
                <a:latin typeface="Inter" pitchFamily="2"/>
              </a:rPr>
              <a:t>2</a:t>
            </a:fld>
            <a:endParaRPr lang="en-US" sz="1000" dirty="0">
              <a:solidFill>
                <a:srgbClr val="414A58"/>
              </a:solidFill>
              <a:latin typeface="Inter" pitchFamily="2"/>
            </a:endParaRPr>
          </a:p>
        </p:txBody>
      </p:sp>
      <p:sp>
        <p:nvSpPr>
          <p:cNvPr id="2" name="Content Placeholder 2">
            <a:extLst>
              <a:ext uri="{FF2B5EF4-FFF2-40B4-BE49-F238E27FC236}">
                <a16:creationId xmlns:a16="http://schemas.microsoft.com/office/drawing/2014/main" id="{95D739AB-84B2-93A8-B540-99EA7F1755B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ea typeface="ＭＳ Ｐゴシック"/>
                <a:cs typeface="Arial"/>
              </a:rPr>
              <a:t>You can now access CEE’s professional development webinars directly on EconEdLink.org! To receive these new professional development benefits, </a:t>
            </a:r>
            <a:r>
              <a:rPr lang="en-US" sz="2000" b="1" dirty="0">
                <a:ea typeface="ＭＳ Ｐゴシック"/>
                <a:cs typeface="Arial"/>
              </a:rPr>
              <a:t>become an EconEdLink </a:t>
            </a:r>
            <a:r>
              <a:rPr lang="en-US" sz="2000" b="1" dirty="0">
                <a:ea typeface="ＭＳ Ｐゴシック"/>
                <a:cs typeface="Arial"/>
                <a:hlinkClick r:id="rId2"/>
              </a:rPr>
              <a:t>member</a:t>
            </a:r>
            <a:r>
              <a:rPr lang="en-US" sz="2000" dirty="0">
                <a:ea typeface="ＭＳ Ｐゴシック"/>
                <a:cs typeface="Arial"/>
              </a:rPr>
              <a:t>. As a member, you will now be able to: </a:t>
            </a:r>
            <a:endParaRPr lang="en-US" sz="2000" dirty="0"/>
          </a:p>
          <a:p>
            <a:pPr>
              <a:defRPr/>
            </a:pPr>
            <a:endParaRPr lang="en-US" sz="2000" dirty="0"/>
          </a:p>
          <a:p>
            <a:pPr marL="285750" indent="-285750">
              <a:buFont typeface="Arial"/>
              <a:buChar char="•"/>
              <a:defRPr/>
            </a:pPr>
            <a:r>
              <a:rPr lang="en-US" sz="2000" dirty="0">
                <a:ea typeface="ＭＳ Ｐゴシック"/>
                <a:cs typeface="Arial"/>
              </a:rPr>
              <a:t>Automatically receive a professional development certificate via e-mail within 24 hours after viewing any webinar for a minimum of 45 minutes</a:t>
            </a:r>
            <a:endParaRPr lang="en-US" sz="2000" dirty="0"/>
          </a:p>
          <a:p>
            <a:pPr marL="285750" indent="-285750">
              <a:buFont typeface="Arial"/>
              <a:buChar char="•"/>
              <a:defRPr/>
            </a:pPr>
            <a:r>
              <a:rPr lang="en-US" sz="2000" dirty="0">
                <a:ea typeface="ＭＳ Ｐゴシック"/>
                <a:cs typeface="Arial"/>
              </a:rPr>
              <a:t>Register for upcoming webinars with a simple one-click process </a:t>
            </a:r>
            <a:endParaRPr lang="en-US" sz="2000" dirty="0"/>
          </a:p>
          <a:p>
            <a:pPr marL="285750" indent="-285750">
              <a:buFont typeface="Arial"/>
              <a:buChar char="•"/>
              <a:defRPr/>
            </a:pPr>
            <a:r>
              <a:rPr lang="en-US" sz="2000" dirty="0">
                <a:ea typeface="ＭＳ Ｐゴシック"/>
                <a:cs typeface="Arial"/>
              </a:rPr>
              <a:t>Easily download presentations, lesson plan materials and activities for each webinar </a:t>
            </a:r>
            <a:endParaRPr lang="en-US" sz="2000" dirty="0"/>
          </a:p>
          <a:p>
            <a:pPr marL="285750" indent="-285750">
              <a:buFont typeface="Arial"/>
              <a:buChar char="•"/>
              <a:defRPr/>
            </a:pPr>
            <a:r>
              <a:rPr lang="en-US" sz="2000" dirty="0">
                <a:ea typeface="ＭＳ Ｐゴシック"/>
                <a:cs typeface="Arial"/>
              </a:rPr>
              <a:t>Search and view all webinars at your convenience </a:t>
            </a:r>
            <a:endParaRPr lang="en-US" sz="2000" dirty="0"/>
          </a:p>
          <a:p>
            <a:pPr marL="285750" indent="-285750">
              <a:buFont typeface="Arial"/>
              <a:buChar char="•"/>
              <a:defRPr/>
            </a:pPr>
            <a:r>
              <a:rPr lang="en-US" sz="2000" dirty="0">
                <a:ea typeface="ＭＳ Ｐゴシック"/>
                <a:cs typeface="Arial"/>
              </a:rPr>
              <a:t>Save webinars to your EconEdLink dashboard for easy access to the event</a:t>
            </a:r>
            <a:endParaRPr lang="en-US" sz="2000" dirty="0"/>
          </a:p>
          <a:p>
            <a:pPr>
              <a:defRPr/>
            </a:pPr>
            <a:endParaRPr lang="en-US" sz="2000" dirty="0">
              <a:ea typeface="ＭＳ Ｐゴシック"/>
              <a:cs typeface="Arial"/>
            </a:endParaRPr>
          </a:p>
          <a:p>
            <a:pPr marL="0" indent="0" algn="ctr">
              <a:buFont typeface="Arial" panose="020B0604020202020204" pitchFamily="34" charset="0"/>
              <a:buNone/>
              <a:defRPr/>
            </a:pPr>
            <a:r>
              <a:rPr lang="en-US" sz="2000" dirty="0">
                <a:ea typeface="ＭＳ Ｐゴシック"/>
                <a:cs typeface="Arial"/>
              </a:rPr>
              <a:t>Access our new </a:t>
            </a:r>
            <a:r>
              <a:rPr lang="en-US" sz="2000" b="1" dirty="0">
                <a:ea typeface="ＭＳ Ｐゴシック"/>
                <a:cs typeface="Arial"/>
              </a:rPr>
              <a:t>Professional Development</a:t>
            </a:r>
            <a:r>
              <a:rPr lang="en-US" sz="2000" dirty="0">
                <a:ea typeface="ＭＳ Ｐゴシック"/>
                <a:cs typeface="Arial"/>
              </a:rPr>
              <a:t> page </a:t>
            </a:r>
            <a:r>
              <a:rPr lang="en-US" sz="2000" dirty="0">
                <a:ea typeface="ＭＳ Ｐゴシック"/>
                <a:cs typeface="Arial"/>
                <a:hlinkClick r:id="rId3"/>
              </a:rPr>
              <a:t>here</a:t>
            </a:r>
            <a:endParaRPr lang="en-US" sz="2000" dirty="0">
              <a:ea typeface="ＭＳ Ｐゴシック"/>
              <a:cs typeface="Arial"/>
            </a:endParaRPr>
          </a:p>
          <a:p>
            <a:pPr>
              <a:defRPr/>
            </a:pPr>
            <a:endParaRPr lang="en-US" dirty="0"/>
          </a:p>
        </p:txBody>
      </p:sp>
      <p:sp>
        <p:nvSpPr>
          <p:cNvPr id="4" name="Title 1">
            <a:extLst>
              <a:ext uri="{FF2B5EF4-FFF2-40B4-BE49-F238E27FC236}">
                <a16:creationId xmlns:a16="http://schemas.microsoft.com/office/drawing/2014/main" id="{B6935490-9F5C-3D3F-7EC4-24F30BB3B679}"/>
              </a:ext>
            </a:extLst>
          </p:cNvPr>
          <p:cNvSpPr txBox="1">
            <a:spLocks noChangeArrowheads="1"/>
          </p:cNvSpPr>
          <p:nvPr/>
        </p:nvSpPr>
        <p:spPr>
          <a:xfrm>
            <a:off x="533400" y="6810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t>EconEdLink Membership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2B7381-B33C-4442-BFCC-AB177ED8D913}"/>
              </a:ext>
            </a:extLst>
          </p:cNvPr>
          <p:cNvSpPr txBox="1"/>
          <p:nvPr/>
        </p:nvSpPr>
        <p:spPr>
          <a:xfrm>
            <a:off x="3033258" y="5993476"/>
            <a:ext cx="7293224" cy="923330"/>
          </a:xfrm>
          <a:prstGeom prst="rect">
            <a:avLst/>
          </a:prstGeom>
          <a:noFill/>
        </p:spPr>
        <p:txBody>
          <a:bodyPr wrap="square">
            <a:spAutoFit/>
          </a:bodyPr>
          <a:lstStyle/>
          <a:p>
            <a:r>
              <a:rPr lang="en-US" dirty="0">
                <a:hlinkClick r:id="rId2"/>
              </a:rPr>
              <a:t>https://www.econedlink.org/webinar/the-not-so-great-depression/</a:t>
            </a:r>
            <a:endParaRPr lang="en-US" dirty="0"/>
          </a:p>
          <a:p>
            <a:endParaRPr lang="en-US" dirty="0"/>
          </a:p>
          <a:p>
            <a:endParaRPr lang="en-US" dirty="0"/>
          </a:p>
        </p:txBody>
      </p:sp>
      <p:pic>
        <p:nvPicPr>
          <p:cNvPr id="5" name="Picture 4">
            <a:extLst>
              <a:ext uri="{FF2B5EF4-FFF2-40B4-BE49-F238E27FC236}">
                <a16:creationId xmlns:a16="http://schemas.microsoft.com/office/drawing/2014/main" id="{FC871A2B-157D-43BD-A048-FFA729B4D9E4}"/>
              </a:ext>
            </a:extLst>
          </p:cNvPr>
          <p:cNvPicPr>
            <a:picLocks noChangeAspect="1"/>
          </p:cNvPicPr>
          <p:nvPr/>
        </p:nvPicPr>
        <p:blipFill>
          <a:blip r:embed="rId3"/>
          <a:stretch>
            <a:fillRect/>
          </a:stretch>
        </p:blipFill>
        <p:spPr>
          <a:xfrm>
            <a:off x="2974202" y="1969773"/>
            <a:ext cx="6377487" cy="3862935"/>
          </a:xfrm>
          <a:prstGeom prst="rect">
            <a:avLst/>
          </a:prstGeom>
          <a:ln w="38100">
            <a:solidFill>
              <a:schemeClr val="tx1"/>
            </a:solidFill>
          </a:ln>
        </p:spPr>
      </p:pic>
      <p:pic>
        <p:nvPicPr>
          <p:cNvPr id="7" name="Picture 6">
            <a:extLst>
              <a:ext uri="{FF2B5EF4-FFF2-40B4-BE49-F238E27FC236}">
                <a16:creationId xmlns:a16="http://schemas.microsoft.com/office/drawing/2014/main" id="{2CE85B45-1232-4C8F-850D-09F163BBB3F4}"/>
              </a:ext>
            </a:extLst>
          </p:cNvPr>
          <p:cNvPicPr>
            <a:picLocks noChangeAspect="1"/>
          </p:cNvPicPr>
          <p:nvPr/>
        </p:nvPicPr>
        <p:blipFill>
          <a:blip r:embed="rId4"/>
          <a:stretch>
            <a:fillRect/>
          </a:stretch>
        </p:blipFill>
        <p:spPr>
          <a:xfrm>
            <a:off x="4481913" y="795210"/>
            <a:ext cx="3228174" cy="1006775"/>
          </a:xfrm>
          <a:prstGeom prst="rect">
            <a:avLst/>
          </a:prstGeom>
        </p:spPr>
      </p:pic>
      <p:sp>
        <p:nvSpPr>
          <p:cNvPr id="8" name="TextBox 7">
            <a:extLst>
              <a:ext uri="{FF2B5EF4-FFF2-40B4-BE49-F238E27FC236}">
                <a16:creationId xmlns:a16="http://schemas.microsoft.com/office/drawing/2014/main" id="{652C0AB6-3EA4-48FD-AA03-A04355B9F63E}"/>
              </a:ext>
            </a:extLst>
          </p:cNvPr>
          <p:cNvSpPr txBox="1"/>
          <p:nvPr/>
        </p:nvSpPr>
        <p:spPr>
          <a:xfrm>
            <a:off x="276837" y="209725"/>
            <a:ext cx="5570290" cy="461665"/>
          </a:xfrm>
          <a:prstGeom prst="rect">
            <a:avLst/>
          </a:prstGeom>
          <a:noFill/>
        </p:spPr>
        <p:txBody>
          <a:bodyPr wrap="square" rtlCol="0">
            <a:spAutoFit/>
          </a:bodyPr>
          <a:lstStyle/>
          <a:p>
            <a:r>
              <a:rPr lang="en-US" sz="2400" b="1" dirty="0">
                <a:solidFill>
                  <a:srgbClr val="FF0000"/>
                </a:solidFill>
              </a:rPr>
              <a:t>For more content on this topic visit….</a:t>
            </a:r>
          </a:p>
        </p:txBody>
      </p:sp>
      <p:pic>
        <p:nvPicPr>
          <p:cNvPr id="10" name="Picture 9">
            <a:extLst>
              <a:ext uri="{FF2B5EF4-FFF2-40B4-BE49-F238E27FC236}">
                <a16:creationId xmlns:a16="http://schemas.microsoft.com/office/drawing/2014/main" id="{C6370F47-7957-48F8-B923-C956BAE7C3B5}"/>
              </a:ext>
            </a:extLst>
          </p:cNvPr>
          <p:cNvPicPr>
            <a:picLocks noChangeAspect="1"/>
          </p:cNvPicPr>
          <p:nvPr/>
        </p:nvPicPr>
        <p:blipFill>
          <a:blip r:embed="rId5"/>
          <a:stretch>
            <a:fillRect/>
          </a:stretch>
        </p:blipFill>
        <p:spPr>
          <a:xfrm>
            <a:off x="9877207" y="3885468"/>
            <a:ext cx="1514475" cy="809625"/>
          </a:xfrm>
          <a:prstGeom prst="rect">
            <a:avLst/>
          </a:prstGeom>
        </p:spPr>
      </p:pic>
    </p:spTree>
    <p:extLst>
      <p:ext uri="{BB962C8B-B14F-4D97-AF65-F5344CB8AC3E}">
        <p14:creationId xmlns:p14="http://schemas.microsoft.com/office/powerpoint/2010/main" val="196096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21</a:t>
            </a:fld>
            <a:endParaRPr dirty="0"/>
          </a:p>
        </p:txBody>
      </p:sp>
      <p:sp>
        <p:nvSpPr>
          <p:cNvPr id="188" name="Title 1"/>
          <p:cNvSpPr txBox="1"/>
          <p:nvPr/>
        </p:nvSpPr>
        <p:spPr>
          <a:xfrm>
            <a:off x="737615" y="629231"/>
            <a:ext cx="10424161" cy="701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endParaRPr dirty="0"/>
          </a:p>
        </p:txBody>
      </p:sp>
      <p:sp>
        <p:nvSpPr>
          <p:cNvPr id="189" name="TextBox 5"/>
          <p:cNvSpPr txBox="1"/>
          <p:nvPr/>
        </p:nvSpPr>
        <p:spPr>
          <a:xfrm>
            <a:off x="1357993" y="102933"/>
            <a:ext cx="9043878"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marL="285750" indent="-285750">
              <a:buSzPct val="100000"/>
              <a:buFont typeface="Arial"/>
              <a:buChar char="•"/>
              <a:defRPr>
                <a:latin typeface="Calibri Light"/>
                <a:ea typeface="Calibri Light"/>
                <a:cs typeface="Calibri Light"/>
                <a:sym typeface="Calibri Light"/>
              </a:defRPr>
            </a:lvl1pPr>
          </a:lstStyle>
          <a:p>
            <a:pPr marL="0" indent="0" algn="ctr">
              <a:buNone/>
            </a:pPr>
            <a:r>
              <a:rPr lang="en-US" sz="3600" b="1" dirty="0">
                <a:solidFill>
                  <a:srgbClr val="00823B"/>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PART II</a:t>
            </a:r>
            <a:br>
              <a:rPr lang="en-US" sz="3600" b="1" dirty="0">
                <a:solidFill>
                  <a:srgbClr val="00823B"/>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sz="3600" b="1" dirty="0">
                <a:solidFill>
                  <a:srgbClr val="00823B"/>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Pandemics</a:t>
            </a:r>
            <a:endParaRPr sz="3600" b="1" dirty="0">
              <a:solidFill>
                <a:schemeClr val="tx1"/>
              </a:solidFill>
              <a:latin typeface="+mn-lt"/>
            </a:endParaRPr>
          </a:p>
        </p:txBody>
      </p:sp>
      <p:sp>
        <p:nvSpPr>
          <p:cNvPr id="6" name="TextBox 5">
            <a:extLst>
              <a:ext uri="{FF2B5EF4-FFF2-40B4-BE49-F238E27FC236}">
                <a16:creationId xmlns:a16="http://schemas.microsoft.com/office/drawing/2014/main" id="{1A5BCC37-F5D6-A587-F060-B845E51A9BE0}"/>
              </a:ext>
            </a:extLst>
          </p:cNvPr>
          <p:cNvSpPr txBox="1"/>
          <p:nvPr/>
        </p:nvSpPr>
        <p:spPr>
          <a:xfrm>
            <a:off x="1967345" y="1566208"/>
            <a:ext cx="8644804" cy="2308324"/>
          </a:xfrm>
          <a:prstGeom prst="rect">
            <a:avLst/>
          </a:prstGeom>
          <a:noFill/>
          <a:ln w="12700">
            <a:solidFill>
              <a:schemeClr val="tx1"/>
            </a:solidFill>
          </a:ln>
        </p:spPr>
        <p:txBody>
          <a:bodyPr wrap="square">
            <a:spAutoFit/>
          </a:bodyPr>
          <a:lstStyle/>
          <a:p>
            <a:r>
              <a:rPr lang="en-US" sz="2400" b="0" i="0" dirty="0">
                <a:solidFill>
                  <a:srgbClr val="4D5156"/>
                </a:solidFill>
                <a:effectLst/>
              </a:rPr>
              <a:t>Cholera, bubonic plague, smallpox, and influenza are some of the most brutal killers in human history. When outbreaks of these diseases cross international borders</a:t>
            </a:r>
            <a:r>
              <a:rPr lang="en-US" sz="2400" dirty="0">
                <a:solidFill>
                  <a:srgbClr val="4D5156"/>
                </a:solidFill>
              </a:rPr>
              <a:t> they are</a:t>
            </a:r>
            <a:r>
              <a:rPr lang="en-US" sz="2400" b="0" i="0" dirty="0">
                <a:solidFill>
                  <a:srgbClr val="4D5156"/>
                </a:solidFill>
                <a:effectLst/>
              </a:rPr>
              <a:t> properly defined as a pandemic</a:t>
            </a:r>
            <a:r>
              <a:rPr lang="en-US" sz="2400" dirty="0">
                <a:solidFill>
                  <a:srgbClr val="4D5156"/>
                </a:solidFill>
              </a:rPr>
              <a:t>.</a:t>
            </a:r>
            <a:r>
              <a:rPr lang="en-US" sz="2400" b="0" i="0" dirty="0">
                <a:solidFill>
                  <a:srgbClr val="4D5156"/>
                </a:solidFill>
                <a:effectLst/>
              </a:rPr>
              <a:t> </a:t>
            </a:r>
            <a:r>
              <a:rPr lang="en-US" sz="2400" dirty="0">
                <a:solidFill>
                  <a:srgbClr val="4D5156"/>
                </a:solidFill>
              </a:rPr>
              <a:t>This is e</a:t>
            </a:r>
            <a:r>
              <a:rPr lang="en-US" sz="2400" b="0" i="0" dirty="0">
                <a:solidFill>
                  <a:srgbClr val="4D5156"/>
                </a:solidFill>
                <a:effectLst/>
              </a:rPr>
              <a:t>specially </a:t>
            </a:r>
            <a:r>
              <a:rPr lang="en-US" sz="2400" dirty="0">
                <a:solidFill>
                  <a:srgbClr val="4D5156"/>
                </a:solidFill>
              </a:rPr>
              <a:t>true with </a:t>
            </a:r>
            <a:r>
              <a:rPr lang="en-US" sz="2400" b="0" i="0" dirty="0">
                <a:solidFill>
                  <a:srgbClr val="4D5156"/>
                </a:solidFill>
                <a:effectLst/>
              </a:rPr>
              <a:t>smallpox, which throughout history, has killed between 300-500 million people in its 12,000 year existence.</a:t>
            </a:r>
            <a:endParaRPr lang="en-US" sz="2400" dirty="0"/>
          </a:p>
        </p:txBody>
      </p:sp>
      <p:pic>
        <p:nvPicPr>
          <p:cNvPr id="8" name="Picture 7">
            <a:extLst>
              <a:ext uri="{FF2B5EF4-FFF2-40B4-BE49-F238E27FC236}">
                <a16:creationId xmlns:a16="http://schemas.microsoft.com/office/drawing/2014/main" id="{C51EB238-1380-A4F9-3309-2C654FE7E097}"/>
              </a:ext>
            </a:extLst>
          </p:cNvPr>
          <p:cNvPicPr>
            <a:picLocks noChangeAspect="1"/>
          </p:cNvPicPr>
          <p:nvPr/>
        </p:nvPicPr>
        <p:blipFill>
          <a:blip r:embed="rId2"/>
          <a:stretch>
            <a:fillRect/>
          </a:stretch>
        </p:blipFill>
        <p:spPr>
          <a:xfrm>
            <a:off x="3924732" y="3963781"/>
            <a:ext cx="4730029" cy="2593751"/>
          </a:xfrm>
          <a:prstGeom prst="rect">
            <a:avLst/>
          </a:prstGeom>
          <a:ln w="28575">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020F0-5D77-492E-895F-555ED4349275}"/>
              </a:ext>
            </a:extLst>
          </p:cNvPr>
          <p:cNvSpPr>
            <a:spLocks noGrp="1"/>
          </p:cNvSpPr>
          <p:nvPr>
            <p:ph type="title"/>
          </p:nvPr>
        </p:nvSpPr>
        <p:spPr>
          <a:xfrm>
            <a:off x="2026008" y="-48660"/>
            <a:ext cx="7886700" cy="994172"/>
          </a:xfrm>
        </p:spPr>
        <p:txBody>
          <a:bodyPr>
            <a:normAutofit fontScale="90000"/>
          </a:bodyPr>
          <a:lstStyle/>
          <a:p>
            <a:pPr algn="ctr"/>
            <a:br>
              <a:rPr lang="en-US" i="1" dirty="0"/>
            </a:br>
            <a:r>
              <a:rPr lang="en-US" sz="5300" b="1" dirty="0">
                <a:solidFill>
                  <a:srgbClr val="FF0000"/>
                </a:solidFill>
              </a:rPr>
              <a:t>Keeping the City Going</a:t>
            </a:r>
          </a:p>
        </p:txBody>
      </p:sp>
      <p:sp>
        <p:nvSpPr>
          <p:cNvPr id="3" name="Content Placeholder 2">
            <a:extLst>
              <a:ext uri="{FF2B5EF4-FFF2-40B4-BE49-F238E27FC236}">
                <a16:creationId xmlns:a16="http://schemas.microsoft.com/office/drawing/2014/main" id="{59B4A664-DF6B-4F81-B716-991DEFCE7F53}"/>
              </a:ext>
            </a:extLst>
          </p:cNvPr>
          <p:cNvSpPr>
            <a:spLocks noGrp="1"/>
          </p:cNvSpPr>
          <p:nvPr>
            <p:ph idx="1"/>
          </p:nvPr>
        </p:nvSpPr>
        <p:spPr>
          <a:xfrm>
            <a:off x="7118320" y="5797018"/>
            <a:ext cx="2794388" cy="565100"/>
          </a:xfrm>
          <a:ln w="12700">
            <a:solidFill>
              <a:schemeClr val="tx1"/>
            </a:solidFill>
          </a:ln>
        </p:spPr>
        <p:txBody>
          <a:bodyPr>
            <a:normAutofit lnSpcReduction="10000"/>
          </a:bodyPr>
          <a:lstStyle/>
          <a:p>
            <a:pPr marL="0" indent="0">
              <a:buNone/>
            </a:pPr>
            <a:r>
              <a:rPr lang="en-US" sz="1200" dirty="0">
                <a:solidFill>
                  <a:srgbClr val="64A0C8"/>
                </a:solidFill>
                <a:latin typeface="Lato" panose="020F0502020204030203" pitchFamily="34" charset="0"/>
                <a:hlinkClick r:id="rId2"/>
              </a:rPr>
              <a:t>Starred Review ALA Booklist</a:t>
            </a:r>
            <a:r>
              <a:rPr lang="en-US" sz="1200" dirty="0">
                <a:solidFill>
                  <a:srgbClr val="333333"/>
                </a:solidFill>
                <a:latin typeface="Lato" panose="020F0502020204030203" pitchFamily="34" charset="0"/>
              </a:rPr>
              <a:t> </a:t>
            </a:r>
            <a:br>
              <a:rPr lang="en-US" sz="1200" dirty="0"/>
            </a:br>
            <a:r>
              <a:rPr lang="en-US" sz="1200" dirty="0">
                <a:solidFill>
                  <a:srgbClr val="64A0C8"/>
                </a:solidFill>
                <a:latin typeface="Lato" panose="020F0502020204030203" pitchFamily="34" charset="0"/>
                <a:hlinkClick r:id="rId3"/>
              </a:rPr>
              <a:t>Starred Review for Kirkus Reviews</a:t>
            </a:r>
            <a:br>
              <a:rPr lang="en-US" sz="1200" dirty="0"/>
            </a:br>
            <a:r>
              <a:rPr lang="en-US" sz="1200" dirty="0">
                <a:solidFill>
                  <a:srgbClr val="64A0C8"/>
                </a:solidFill>
                <a:latin typeface="Lato" panose="020F0502020204030203" pitchFamily="34" charset="0"/>
                <a:hlinkClick r:id="rId4"/>
              </a:rPr>
              <a:t>Starred Review for Publishers Weekly</a:t>
            </a:r>
            <a:endParaRPr lang="en-US" sz="1200" dirty="0"/>
          </a:p>
        </p:txBody>
      </p:sp>
      <p:pic>
        <p:nvPicPr>
          <p:cNvPr id="4" name="Picture 6" descr="Keeping the City Going">
            <a:extLst>
              <a:ext uri="{FF2B5EF4-FFF2-40B4-BE49-F238E27FC236}">
                <a16:creationId xmlns:a16="http://schemas.microsoft.com/office/drawing/2014/main" id="{81091EE0-A0AD-4483-9FB9-7A834BAA4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282" y="1404210"/>
            <a:ext cx="3654854" cy="404958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76D702-8133-4DBB-9F6C-EEA5A0D89ECE}"/>
              </a:ext>
            </a:extLst>
          </p:cNvPr>
          <p:cNvSpPr txBox="1"/>
          <p:nvPr/>
        </p:nvSpPr>
        <p:spPr>
          <a:xfrm>
            <a:off x="5638356" y="4209525"/>
            <a:ext cx="2794388" cy="1323439"/>
          </a:xfrm>
          <a:prstGeom prst="rect">
            <a:avLst/>
          </a:prstGeom>
          <a:solidFill>
            <a:schemeClr val="bg1"/>
          </a:solidFill>
          <a:ln w="12700">
            <a:solidFill>
              <a:schemeClr val="tx1"/>
            </a:solidFill>
          </a:ln>
        </p:spPr>
        <p:txBody>
          <a:bodyPr wrap="square" rtlCol="0">
            <a:spAutoFit/>
          </a:bodyPr>
          <a:lstStyle/>
          <a:p>
            <a:r>
              <a:rPr lang="en-US" sz="2000" b="1" dirty="0"/>
              <a:t>Publisher</a:t>
            </a:r>
            <a:r>
              <a:rPr lang="en-US" sz="2000" dirty="0"/>
              <a:t>: Atheneum </a:t>
            </a:r>
          </a:p>
          <a:p>
            <a:r>
              <a:rPr lang="en-US" sz="2000" b="1" dirty="0"/>
              <a:t>Copyright Date</a:t>
            </a:r>
            <a:r>
              <a:rPr lang="en-US" sz="2000" dirty="0"/>
              <a:t>: 2021</a:t>
            </a:r>
          </a:p>
          <a:p>
            <a:r>
              <a:rPr lang="en-US" sz="2000" b="1" dirty="0"/>
              <a:t>Reading Level: </a:t>
            </a:r>
            <a:r>
              <a:rPr lang="en-US" sz="2000" dirty="0"/>
              <a:t>2.0</a:t>
            </a:r>
          </a:p>
          <a:p>
            <a:r>
              <a:rPr lang="en-US" sz="2000" b="1" dirty="0"/>
              <a:t>Interest Level</a:t>
            </a:r>
            <a:r>
              <a:rPr lang="en-US" sz="2000" dirty="0"/>
              <a:t>: PK-2 </a:t>
            </a:r>
          </a:p>
        </p:txBody>
      </p:sp>
      <p:sp>
        <p:nvSpPr>
          <p:cNvPr id="7" name="TextBox 6">
            <a:extLst>
              <a:ext uri="{FF2B5EF4-FFF2-40B4-BE49-F238E27FC236}">
                <a16:creationId xmlns:a16="http://schemas.microsoft.com/office/drawing/2014/main" id="{DC3C951F-AB0E-4137-87E2-A528BDD4BF66}"/>
              </a:ext>
            </a:extLst>
          </p:cNvPr>
          <p:cNvSpPr txBox="1"/>
          <p:nvPr/>
        </p:nvSpPr>
        <p:spPr>
          <a:xfrm>
            <a:off x="5003484" y="1558539"/>
            <a:ext cx="4579374" cy="2308324"/>
          </a:xfrm>
          <a:prstGeom prst="rect">
            <a:avLst/>
          </a:prstGeom>
          <a:noFill/>
          <a:ln w="28575">
            <a:solidFill>
              <a:schemeClr val="tx2"/>
            </a:solidFill>
          </a:ln>
        </p:spPr>
        <p:txBody>
          <a:bodyPr wrap="square">
            <a:spAutoFit/>
          </a:bodyPr>
          <a:lstStyle/>
          <a:p>
            <a:r>
              <a:rPr lang="en-US" b="1" dirty="0">
                <a:solidFill>
                  <a:srgbClr val="0A0A0A"/>
                </a:solidFill>
                <a:latin typeface="Hind" panose="020B0502040204020203" pitchFamily="2" charset="0"/>
              </a:rPr>
              <a:t>Story Synopsis:</a:t>
            </a:r>
            <a:r>
              <a:rPr lang="en-US" dirty="0">
                <a:solidFill>
                  <a:srgbClr val="0A0A0A"/>
                </a:solidFill>
                <a:latin typeface="Hind" panose="020B0502040204020203" pitchFamily="2" charset="0"/>
              </a:rPr>
              <a:t>. New York City is experiencing a pandemic and once busy streets are mostly empty.  Thankfully there are still those doing their necessary jobs. These are the essential workers keeping us safe and healthy. They make sure our mail is delivered and the grocery stores’ shelves are stocked. </a:t>
            </a:r>
            <a:endParaRPr lang="en-US" dirty="0"/>
          </a:p>
        </p:txBody>
      </p:sp>
      <p:sp>
        <p:nvSpPr>
          <p:cNvPr id="8" name="Star: 5 Points 7">
            <a:extLst>
              <a:ext uri="{FF2B5EF4-FFF2-40B4-BE49-F238E27FC236}">
                <a16:creationId xmlns:a16="http://schemas.microsoft.com/office/drawing/2014/main" id="{CADB9620-F55C-4E64-8CF4-1EE957208594}"/>
              </a:ext>
            </a:extLst>
          </p:cNvPr>
          <p:cNvSpPr/>
          <p:nvPr/>
        </p:nvSpPr>
        <p:spPr>
          <a:xfrm>
            <a:off x="6669556" y="5754352"/>
            <a:ext cx="448765" cy="459581"/>
          </a:xfrm>
          <a:prstGeom prst="star5">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0" name="Picture 2" descr="Keeping the City Going">
            <a:extLst>
              <a:ext uri="{FF2B5EF4-FFF2-40B4-BE49-F238E27FC236}">
                <a16:creationId xmlns:a16="http://schemas.microsoft.com/office/drawing/2014/main" id="{A05199E6-01DD-46E6-8BE6-F482320DB4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9622" y="3555039"/>
            <a:ext cx="2072606" cy="115175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6185180-9323-BE38-1496-7075552F06ED}"/>
              </a:ext>
            </a:extLst>
          </p:cNvPr>
          <p:cNvSpPr txBox="1"/>
          <p:nvPr/>
        </p:nvSpPr>
        <p:spPr>
          <a:xfrm>
            <a:off x="374072" y="5894902"/>
            <a:ext cx="6096000" cy="369332"/>
          </a:xfrm>
          <a:prstGeom prst="rect">
            <a:avLst/>
          </a:prstGeom>
          <a:noFill/>
        </p:spPr>
        <p:txBody>
          <a:bodyPr wrap="square">
            <a:spAutoFit/>
          </a:bodyPr>
          <a:lstStyle/>
          <a:p>
            <a:pPr algn="ctr"/>
            <a:r>
              <a:rPr lang="en-US" dirty="0">
                <a:hlinkClick r:id="rId7"/>
              </a:rPr>
              <a:t>https://www.youtube.com/watch?v=qkv52VAFbBk</a:t>
            </a:r>
            <a:r>
              <a:rPr lang="en-US" dirty="0"/>
              <a:t> </a:t>
            </a:r>
          </a:p>
        </p:txBody>
      </p:sp>
    </p:spTree>
    <p:extLst>
      <p:ext uri="{BB962C8B-B14F-4D97-AF65-F5344CB8AC3E}">
        <p14:creationId xmlns:p14="http://schemas.microsoft.com/office/powerpoint/2010/main" val="2806976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eeping the City Going | Book by Brian Floca | Official Publisher Page |  Simon &amp;amp; Schuster">
            <a:extLst>
              <a:ext uri="{FF2B5EF4-FFF2-40B4-BE49-F238E27FC236}">
                <a16:creationId xmlns:a16="http://schemas.microsoft.com/office/drawing/2014/main" id="{367CDAE0-420C-4B3D-BDAB-559811DE90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639" y="1827336"/>
            <a:ext cx="6421670" cy="41784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008490-C0AB-4232-9D48-197F3BB93E26}"/>
              </a:ext>
            </a:extLst>
          </p:cNvPr>
          <p:cNvSpPr txBox="1"/>
          <p:nvPr/>
        </p:nvSpPr>
        <p:spPr>
          <a:xfrm>
            <a:off x="8112350" y="1854447"/>
            <a:ext cx="3875017" cy="3046988"/>
          </a:xfrm>
          <a:prstGeom prst="rect">
            <a:avLst/>
          </a:prstGeom>
          <a:noFill/>
          <a:ln w="38100">
            <a:solidFill>
              <a:schemeClr val="tx1"/>
            </a:solidFill>
          </a:ln>
        </p:spPr>
        <p:txBody>
          <a:bodyPr wrap="square" rtlCol="0">
            <a:spAutoFit/>
          </a:bodyPr>
          <a:lstStyle/>
          <a:p>
            <a:r>
              <a:rPr lang="en-US" sz="2400" b="1" dirty="0"/>
              <a:t>Featuring the concepts of…</a:t>
            </a:r>
          </a:p>
          <a:p>
            <a:pPr marL="214313" indent="-214313">
              <a:buFont typeface="Arial" panose="020B0604020202020204" pitchFamily="34" charset="0"/>
              <a:buChar char="•"/>
            </a:pPr>
            <a:r>
              <a:rPr lang="en-US" sz="2400" dirty="0"/>
              <a:t>Allocation of limited resources </a:t>
            </a:r>
          </a:p>
          <a:p>
            <a:pPr marL="214313" indent="-214313">
              <a:buFont typeface="Arial" panose="020B0604020202020204" pitchFamily="34" charset="0"/>
              <a:buChar char="•"/>
            </a:pPr>
            <a:r>
              <a:rPr lang="en-US" sz="2400" dirty="0"/>
              <a:t>Capital resources</a:t>
            </a:r>
          </a:p>
          <a:p>
            <a:pPr marL="214313" indent="-214313">
              <a:buFont typeface="Arial" panose="020B0604020202020204" pitchFamily="34" charset="0"/>
              <a:buChar char="•"/>
            </a:pPr>
            <a:r>
              <a:rPr lang="en-US" sz="2400" dirty="0"/>
              <a:t>Human capital</a:t>
            </a:r>
          </a:p>
          <a:p>
            <a:pPr marL="214313" indent="-214313">
              <a:buFont typeface="Arial" panose="020B0604020202020204" pitchFamily="34" charset="0"/>
              <a:buChar char="•"/>
            </a:pPr>
            <a:r>
              <a:rPr lang="en-US" sz="2400" dirty="0"/>
              <a:t>Interdependence</a:t>
            </a:r>
          </a:p>
          <a:p>
            <a:pPr marL="214313" indent="-214313">
              <a:buFont typeface="Arial" panose="020B0604020202020204" pitchFamily="34" charset="0"/>
              <a:buChar char="•"/>
            </a:pPr>
            <a:r>
              <a:rPr lang="en-US" sz="2400" dirty="0"/>
              <a:t>Scarcity</a:t>
            </a:r>
          </a:p>
          <a:p>
            <a:pPr marL="214313" indent="-214313">
              <a:buFont typeface="Arial" panose="020B0604020202020204" pitchFamily="34" charset="0"/>
              <a:buChar char="•"/>
            </a:pPr>
            <a:r>
              <a:rPr lang="en-US" sz="2400" dirty="0"/>
              <a:t>Specialization</a:t>
            </a:r>
          </a:p>
        </p:txBody>
      </p:sp>
      <p:pic>
        <p:nvPicPr>
          <p:cNvPr id="6152" name="Picture 8" descr="Free Toilet Paper Cliparts, Download Free Toilet Paper Cliparts png images,  Free ClipArts on Clipart Library">
            <a:extLst>
              <a:ext uri="{FF2B5EF4-FFF2-40B4-BE49-F238E27FC236}">
                <a16:creationId xmlns:a16="http://schemas.microsoft.com/office/drawing/2014/main" id="{698C8EF2-FF64-4144-B3A9-72DB6824E7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1794" y="5249485"/>
            <a:ext cx="1658933" cy="15125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11EA5E-88DE-0C42-1567-D3B1DA8B8DCF}"/>
              </a:ext>
            </a:extLst>
          </p:cNvPr>
          <p:cNvSpPr txBox="1"/>
          <p:nvPr/>
        </p:nvSpPr>
        <p:spPr>
          <a:xfrm>
            <a:off x="3189656" y="237898"/>
            <a:ext cx="5095362" cy="707886"/>
          </a:xfrm>
          <a:prstGeom prst="rect">
            <a:avLst/>
          </a:prstGeom>
          <a:noFill/>
        </p:spPr>
        <p:txBody>
          <a:bodyPr wrap="square">
            <a:spAutoFit/>
          </a:bodyPr>
          <a:lstStyle/>
          <a:p>
            <a:r>
              <a:rPr lang="en-US" sz="4000" b="1" dirty="0">
                <a:solidFill>
                  <a:srgbClr val="FF0000"/>
                </a:solidFill>
              </a:rPr>
              <a:t>Keeping the City Going</a:t>
            </a:r>
            <a:endParaRPr lang="en-US" sz="4000" dirty="0"/>
          </a:p>
        </p:txBody>
      </p:sp>
    </p:spTree>
    <p:extLst>
      <p:ext uri="{BB962C8B-B14F-4D97-AF65-F5344CB8AC3E}">
        <p14:creationId xmlns:p14="http://schemas.microsoft.com/office/powerpoint/2010/main" val="2537667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5FF34-DE5E-429B-ABB6-CD6D70488C21}"/>
              </a:ext>
            </a:extLst>
          </p:cNvPr>
          <p:cNvSpPr>
            <a:spLocks noGrp="1"/>
          </p:cNvSpPr>
          <p:nvPr>
            <p:ph type="title"/>
          </p:nvPr>
        </p:nvSpPr>
        <p:spPr/>
        <p:txBody>
          <a:bodyPr/>
          <a:lstStyle/>
          <a:p>
            <a:pPr algn="l"/>
            <a:endParaRPr lang="en-US" sz="3600" dirty="0"/>
          </a:p>
        </p:txBody>
      </p:sp>
      <p:pic>
        <p:nvPicPr>
          <p:cNvPr id="5" name="Picture 4">
            <a:extLst>
              <a:ext uri="{FF2B5EF4-FFF2-40B4-BE49-F238E27FC236}">
                <a16:creationId xmlns:a16="http://schemas.microsoft.com/office/drawing/2014/main" id="{39406224-F8AA-412C-8945-2360E2585172}"/>
              </a:ext>
            </a:extLst>
          </p:cNvPr>
          <p:cNvPicPr>
            <a:picLocks noChangeAspect="1"/>
          </p:cNvPicPr>
          <p:nvPr/>
        </p:nvPicPr>
        <p:blipFill>
          <a:blip r:embed="rId2"/>
          <a:stretch>
            <a:fillRect/>
          </a:stretch>
        </p:blipFill>
        <p:spPr>
          <a:xfrm>
            <a:off x="1273912" y="3252056"/>
            <a:ext cx="3921344" cy="3154125"/>
          </a:xfrm>
          <a:prstGeom prst="rect">
            <a:avLst/>
          </a:prstGeom>
          <a:ln w="76200">
            <a:solidFill>
              <a:srgbClr val="005CB8"/>
            </a:solidFill>
          </a:ln>
        </p:spPr>
      </p:pic>
      <p:pic>
        <p:nvPicPr>
          <p:cNvPr id="9" name="Picture 8">
            <a:extLst>
              <a:ext uri="{FF2B5EF4-FFF2-40B4-BE49-F238E27FC236}">
                <a16:creationId xmlns:a16="http://schemas.microsoft.com/office/drawing/2014/main" id="{696E79FF-BEA2-4839-A060-4A808A30CA6B}"/>
              </a:ext>
            </a:extLst>
          </p:cNvPr>
          <p:cNvPicPr>
            <a:picLocks noChangeAspect="1"/>
          </p:cNvPicPr>
          <p:nvPr/>
        </p:nvPicPr>
        <p:blipFill>
          <a:blip r:embed="rId3"/>
          <a:stretch>
            <a:fillRect/>
          </a:stretch>
        </p:blipFill>
        <p:spPr>
          <a:xfrm>
            <a:off x="6096000" y="1574756"/>
            <a:ext cx="5454155" cy="4357396"/>
          </a:xfrm>
          <a:prstGeom prst="rect">
            <a:avLst/>
          </a:prstGeom>
          <a:ln w="38100">
            <a:solidFill>
              <a:srgbClr val="004080"/>
            </a:solidFill>
          </a:ln>
        </p:spPr>
      </p:pic>
      <p:pic>
        <p:nvPicPr>
          <p:cNvPr id="4" name="Picture 3">
            <a:extLst>
              <a:ext uri="{FF2B5EF4-FFF2-40B4-BE49-F238E27FC236}">
                <a16:creationId xmlns:a16="http://schemas.microsoft.com/office/drawing/2014/main" id="{AA7A7450-3DC5-7362-27FB-FE5C208DCAB7}"/>
              </a:ext>
            </a:extLst>
          </p:cNvPr>
          <p:cNvPicPr>
            <a:picLocks noChangeAspect="1"/>
          </p:cNvPicPr>
          <p:nvPr/>
        </p:nvPicPr>
        <p:blipFill>
          <a:blip r:embed="rId4"/>
          <a:stretch>
            <a:fillRect/>
          </a:stretch>
        </p:blipFill>
        <p:spPr>
          <a:xfrm>
            <a:off x="693925" y="184288"/>
            <a:ext cx="4827012" cy="2780935"/>
          </a:xfrm>
          <a:prstGeom prst="rect">
            <a:avLst/>
          </a:prstGeom>
          <a:ln w="19050">
            <a:solidFill>
              <a:schemeClr val="tx1"/>
            </a:solidFill>
          </a:ln>
        </p:spPr>
      </p:pic>
    </p:spTree>
    <p:extLst>
      <p:ext uri="{BB962C8B-B14F-4D97-AF65-F5344CB8AC3E}">
        <p14:creationId xmlns:p14="http://schemas.microsoft.com/office/powerpoint/2010/main" val="143678316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0FEC21-198D-4D99-B177-1B0742DE9733}"/>
              </a:ext>
            </a:extLst>
          </p:cNvPr>
          <p:cNvPicPr>
            <a:picLocks noChangeAspect="1"/>
          </p:cNvPicPr>
          <p:nvPr/>
        </p:nvPicPr>
        <p:blipFill>
          <a:blip r:embed="rId2"/>
          <a:stretch>
            <a:fillRect/>
          </a:stretch>
        </p:blipFill>
        <p:spPr>
          <a:xfrm>
            <a:off x="599412" y="1300306"/>
            <a:ext cx="4848238" cy="5118525"/>
          </a:xfrm>
          <a:prstGeom prst="rect">
            <a:avLst/>
          </a:prstGeom>
          <a:ln w="38100">
            <a:solidFill>
              <a:srgbClr val="7030A0"/>
            </a:solidFill>
          </a:ln>
        </p:spPr>
      </p:pic>
      <p:pic>
        <p:nvPicPr>
          <p:cNvPr id="6" name="Picture 5">
            <a:extLst>
              <a:ext uri="{FF2B5EF4-FFF2-40B4-BE49-F238E27FC236}">
                <a16:creationId xmlns:a16="http://schemas.microsoft.com/office/drawing/2014/main" id="{55DAD5A6-3613-422F-A51B-62FABF7B9C62}"/>
              </a:ext>
            </a:extLst>
          </p:cNvPr>
          <p:cNvPicPr>
            <a:picLocks noChangeAspect="1"/>
          </p:cNvPicPr>
          <p:nvPr/>
        </p:nvPicPr>
        <p:blipFill>
          <a:blip r:embed="rId3"/>
          <a:stretch>
            <a:fillRect/>
          </a:stretch>
        </p:blipFill>
        <p:spPr>
          <a:xfrm>
            <a:off x="6096000" y="1903256"/>
            <a:ext cx="4970211" cy="2721340"/>
          </a:xfrm>
          <a:prstGeom prst="rect">
            <a:avLst/>
          </a:prstGeom>
          <a:ln w="38100">
            <a:solidFill>
              <a:srgbClr val="7030A0"/>
            </a:solidFill>
          </a:ln>
        </p:spPr>
      </p:pic>
      <p:sp>
        <p:nvSpPr>
          <p:cNvPr id="7" name="TextBox 6">
            <a:extLst>
              <a:ext uri="{FF2B5EF4-FFF2-40B4-BE49-F238E27FC236}">
                <a16:creationId xmlns:a16="http://schemas.microsoft.com/office/drawing/2014/main" id="{4AC4C91E-2AF5-495F-BDF6-91C3E3A2C7A8}"/>
              </a:ext>
            </a:extLst>
          </p:cNvPr>
          <p:cNvSpPr txBox="1"/>
          <p:nvPr/>
        </p:nvSpPr>
        <p:spPr>
          <a:xfrm>
            <a:off x="3154524" y="494198"/>
            <a:ext cx="6642012" cy="523220"/>
          </a:xfrm>
          <a:prstGeom prst="rect">
            <a:avLst/>
          </a:prstGeom>
          <a:noFill/>
        </p:spPr>
        <p:txBody>
          <a:bodyPr wrap="square" rtlCol="0">
            <a:spAutoFit/>
          </a:bodyPr>
          <a:lstStyle/>
          <a:p>
            <a:pPr algn="ctr"/>
            <a:r>
              <a:rPr lang="en-US" sz="2800" b="1" dirty="0"/>
              <a:t>Essential Worker Activity Cards  &amp; Job List</a:t>
            </a:r>
            <a:endParaRPr lang="en-US" sz="2800" dirty="0"/>
          </a:p>
        </p:txBody>
      </p:sp>
    </p:spTree>
    <p:extLst>
      <p:ext uri="{BB962C8B-B14F-4D97-AF65-F5344CB8AC3E}">
        <p14:creationId xmlns:p14="http://schemas.microsoft.com/office/powerpoint/2010/main" val="2555816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981200" y="283463"/>
            <a:ext cx="8229600" cy="639275"/>
          </a:xfrm>
        </p:spPr>
        <p:txBody>
          <a:bodyPr>
            <a:normAutofit fontScale="90000"/>
          </a:bodyPr>
          <a:lstStyle/>
          <a:p>
            <a:pPr algn="ctr" eaLnBrk="1" hangingPunct="1"/>
            <a:br>
              <a:rPr lang="en-US" altLang="en-US" sz="2800" b="1" dirty="0">
                <a:cs typeface="Trebuchet MS" panose="020B0603020202020204" pitchFamily="34" charset="0"/>
              </a:rPr>
            </a:br>
            <a:r>
              <a:rPr lang="en-US" altLang="en-US" sz="3600" b="1" dirty="0">
                <a:cs typeface="Trebuchet MS" panose="020B0603020202020204" pitchFamily="34" charset="0"/>
              </a:rPr>
              <a:t>Possible Essential Workers Cards Activities</a:t>
            </a:r>
            <a:br>
              <a:rPr lang="en-US" altLang="en-US" dirty="0">
                <a:cs typeface="Trebuchet MS" panose="020B0603020202020204" pitchFamily="34" charset="0"/>
              </a:rPr>
            </a:br>
            <a:endParaRPr lang="en-US" altLang="en-US" dirty="0">
              <a:cs typeface="Trebuchet MS" panose="020B0603020202020204" pitchFamily="34" charset="0"/>
            </a:endParaRPr>
          </a:p>
        </p:txBody>
      </p:sp>
      <p:sp>
        <p:nvSpPr>
          <p:cNvPr id="3" name="Content Placeholder 2"/>
          <p:cNvSpPr>
            <a:spLocks noGrp="1"/>
          </p:cNvSpPr>
          <p:nvPr>
            <p:ph idx="1"/>
          </p:nvPr>
        </p:nvSpPr>
        <p:spPr>
          <a:xfrm>
            <a:off x="678426" y="1261773"/>
            <a:ext cx="11061289" cy="4952214"/>
          </a:xfrm>
        </p:spPr>
        <p:txBody>
          <a:bodyPr rtlCol="0">
            <a:normAutofit lnSpcReduction="10000"/>
          </a:bodyPr>
          <a:lstStyle/>
          <a:p>
            <a:pPr marL="0" indent="0">
              <a:buNone/>
              <a:defRPr/>
            </a:pPr>
            <a:r>
              <a:rPr lang="en-US" sz="2000" b="1" dirty="0">
                <a:latin typeface="Calibri" panose="020F0502020204030204" pitchFamily="34" charset="0"/>
                <a:cs typeface="Calibri" panose="020F0502020204030204" pitchFamily="34" charset="0"/>
              </a:rPr>
              <a:t>Categories</a:t>
            </a:r>
            <a:r>
              <a:rPr lang="en-US" sz="2000" dirty="0">
                <a:latin typeface="Calibri" panose="020F0502020204030204" pitchFamily="34" charset="0"/>
                <a:cs typeface="Calibri" panose="020F0502020204030204" pitchFamily="34" charset="0"/>
              </a:rPr>
              <a:t>: Provide small groups of students with a set of the</a:t>
            </a:r>
            <a:r>
              <a:rPr lang="en-US" sz="2000" i="1" dirty="0">
                <a:latin typeface="Calibri" panose="020F0502020204030204" pitchFamily="34" charset="0"/>
                <a:cs typeface="Calibri" panose="020F0502020204030204" pitchFamily="34" charset="0"/>
              </a:rPr>
              <a:t> </a:t>
            </a:r>
            <a:r>
              <a:rPr lang="en-US" altLang="en-US" sz="2000" dirty="0">
                <a:cs typeface="Trebuchet MS" panose="020B0603020202020204" pitchFamily="34" charset="0"/>
              </a:rPr>
              <a:t>Essential Workers Cards </a:t>
            </a:r>
            <a:r>
              <a:rPr lang="en-US" sz="2000" dirty="0">
                <a:latin typeface="Calibri" panose="020F0502020204030204" pitchFamily="34" charset="0"/>
                <a:cs typeface="Calibri" panose="020F0502020204030204" pitchFamily="34" charset="0"/>
              </a:rPr>
              <a:t>and instruct them to create categories into which to sort the workers. Some suggestions might be outside jobs/inside jobs, safety related jobs/comfort related jobs or dangerous jobs/peaceful jobs. Encourage them to share their sorting ideas with the class.</a:t>
            </a:r>
          </a:p>
          <a:p>
            <a:pPr marL="0" indent="0">
              <a:buNone/>
              <a:defRPr/>
            </a:pPr>
            <a:r>
              <a:rPr lang="en-US" altLang="en-US" sz="2000" b="1" dirty="0">
                <a:latin typeface="Calibri" panose="020F0502020204030204" pitchFamily="34" charset="0"/>
                <a:cs typeface="Calibri" panose="020F0502020204030204" pitchFamily="34" charset="0"/>
              </a:rPr>
              <a:t>Compare/Contrast: </a:t>
            </a:r>
            <a:r>
              <a:rPr lang="en-US" altLang="en-US" sz="2000" dirty="0">
                <a:latin typeface="Calibri" panose="020F0502020204030204" pitchFamily="34" charset="0"/>
                <a:cs typeface="Calibri" panose="020F0502020204030204" pitchFamily="34" charset="0"/>
              </a:rPr>
              <a:t>Turn multiple sets of Essential Workers Cards face down on a table. Instruct students to select two of these cards.   They are to return to their seats and list five ways the workers on the cards are the same and five ways they are different.  Encourage students to share their results with the class. </a:t>
            </a:r>
          </a:p>
          <a:p>
            <a:pPr marL="0" indent="0">
              <a:buNone/>
              <a:defRPr/>
            </a:pPr>
            <a:r>
              <a:rPr lang="en-US" sz="2000" b="1" dirty="0">
                <a:latin typeface="Calibri" panose="020F0502020204030204" pitchFamily="34" charset="0"/>
                <a:cs typeface="Calibri" panose="020F0502020204030204" pitchFamily="34" charset="0"/>
              </a:rPr>
              <a:t>Poetry:</a:t>
            </a:r>
            <a:r>
              <a:rPr lang="en-US" sz="2000" dirty="0">
                <a:latin typeface="Calibri" panose="020F0502020204030204" pitchFamily="34" charset="0"/>
                <a:cs typeface="Calibri" panose="020F0502020204030204" pitchFamily="34" charset="0"/>
              </a:rPr>
              <a:t> Allow the students to select one of the Worker Cards or select a worker from the Job List.  Instruct them to write an acrostic poem using the word on their card.  (In an acrostic poem the first letter of a selected word is the beginning of each line of the poem.)  They may wish to illustrate their poem. </a:t>
            </a:r>
          </a:p>
          <a:p>
            <a:pPr marL="0" indent="0">
              <a:buNone/>
              <a:defRPr/>
            </a:pPr>
            <a:r>
              <a:rPr lang="en-US" sz="2000" b="1" dirty="0">
                <a:latin typeface="Calibri" panose="020F0502020204030204" pitchFamily="34" charset="0"/>
                <a:cs typeface="Calibri" panose="020F0502020204030204" pitchFamily="34" charset="0"/>
              </a:rPr>
              <a:t>Ranking</a:t>
            </a:r>
            <a:r>
              <a:rPr lang="en-US" sz="2000" dirty="0">
                <a:latin typeface="Calibri" panose="020F0502020204030204" pitchFamily="34" charset="0"/>
                <a:cs typeface="Calibri" panose="020F0502020204030204" pitchFamily="34" charset="0"/>
              </a:rPr>
              <a:t>: Students use their knowledge of the essential workers depicted on the cards to rank them in a specific order.   Allow students to compare their selections and discuss their decisions for card ranking.   Possible categories include:</a:t>
            </a:r>
          </a:p>
          <a:p>
            <a:pPr lvl="1" eaLnBrk="1" fontAlgn="auto" hangingPunct="1">
              <a:defRPr/>
            </a:pPr>
            <a:r>
              <a:rPr lang="en-US" sz="2000" dirty="0">
                <a:solidFill>
                  <a:schemeClr val="tx1"/>
                </a:solidFill>
                <a:latin typeface="Calibri" panose="020F0502020204030204" pitchFamily="34" charset="0"/>
                <a:cs typeface="Calibri" panose="020F0502020204030204" pitchFamily="34" charset="0"/>
              </a:rPr>
              <a:t>Most </a:t>
            </a:r>
            <a:r>
              <a:rPr lang="en-US" sz="2000" dirty="0">
                <a:latin typeface="Calibri" panose="020F0502020204030204" pitchFamily="34" charset="0"/>
                <a:cs typeface="Calibri" panose="020F0502020204030204" pitchFamily="34" charset="0"/>
              </a:rPr>
              <a:t>Dangerous to Least Dangerous </a:t>
            </a:r>
          </a:p>
          <a:p>
            <a:pPr lvl="1" eaLnBrk="1" fontAlgn="auto" hangingPunct="1">
              <a:defRPr/>
            </a:pPr>
            <a:r>
              <a:rPr lang="en-US" sz="2000" dirty="0">
                <a:latin typeface="Calibri" panose="020F0502020204030204" pitchFamily="34" charset="0"/>
                <a:cs typeface="Calibri" panose="020F0502020204030204" pitchFamily="34" charset="0"/>
              </a:rPr>
              <a:t>Most Appreciated to Least Appreciated</a:t>
            </a:r>
          </a:p>
          <a:p>
            <a:pPr lvl="1" eaLnBrk="1" fontAlgn="auto" hangingPunct="1">
              <a:defRPr/>
            </a:pPr>
            <a:r>
              <a:rPr lang="en-US" sz="2000" dirty="0">
                <a:solidFill>
                  <a:schemeClr val="tx1"/>
                </a:solidFill>
                <a:latin typeface="Calibri" panose="020F0502020204030204" pitchFamily="34" charset="0"/>
                <a:cs typeface="Calibri" panose="020F0502020204030204" pitchFamily="34" charset="0"/>
              </a:rPr>
              <a:t>Most </a:t>
            </a:r>
            <a:r>
              <a:rPr lang="en-US" sz="2000" dirty="0">
                <a:latin typeface="Calibri" panose="020F0502020204030204" pitchFamily="34" charset="0"/>
                <a:cs typeface="Calibri" panose="020F0502020204030204" pitchFamily="34" charset="0"/>
              </a:rPr>
              <a:t>C</a:t>
            </a:r>
            <a:r>
              <a:rPr lang="en-US" sz="2000" dirty="0">
                <a:solidFill>
                  <a:schemeClr val="tx1"/>
                </a:solidFill>
                <a:latin typeface="Calibri" panose="020F0502020204030204" pitchFamily="34" charset="0"/>
                <a:cs typeface="Calibri" panose="020F0502020204030204" pitchFamily="34" charset="0"/>
              </a:rPr>
              <a:t>ontact with </a:t>
            </a:r>
            <a:r>
              <a:rPr lang="en-US" sz="2000" dirty="0">
                <a:latin typeface="Calibri" panose="020F0502020204030204" pitchFamily="34" charset="0"/>
                <a:cs typeface="Calibri" panose="020F0502020204030204" pitchFamily="34" charset="0"/>
              </a:rPr>
              <a:t>P</a:t>
            </a:r>
            <a:r>
              <a:rPr lang="en-US" sz="2000" dirty="0">
                <a:solidFill>
                  <a:schemeClr val="tx1"/>
                </a:solidFill>
                <a:latin typeface="Calibri" panose="020F0502020204030204" pitchFamily="34" charset="0"/>
                <a:cs typeface="Calibri" panose="020F0502020204030204" pitchFamily="34" charset="0"/>
              </a:rPr>
              <a:t>eople to Least Contact with People </a:t>
            </a:r>
          </a:p>
          <a:p>
            <a:pPr lvl="1" eaLnBrk="1" fontAlgn="auto" hangingPunct="1">
              <a:defRPr/>
            </a:pPr>
            <a:r>
              <a:rPr lang="en-US" sz="2000" dirty="0">
                <a:solidFill>
                  <a:schemeClr val="tx1"/>
                </a:solidFill>
                <a:latin typeface="Calibri" panose="020F0502020204030204" pitchFamily="34" charset="0"/>
                <a:cs typeface="Calibri" panose="020F0502020204030204" pitchFamily="34" charset="0"/>
              </a:rPr>
              <a:t>Most Helpful to the Environment to Least Helpful to the Environment </a:t>
            </a:r>
          </a:p>
          <a:p>
            <a:pPr marL="0" indent="0">
              <a:buNone/>
              <a:defRPr/>
            </a:pPr>
            <a:endParaRPr lang="en-US" sz="2000" dirty="0">
              <a:latin typeface="Calibri" panose="020F0502020204030204" pitchFamily="34" charset="0"/>
              <a:cs typeface="Calibri" panose="020F0502020204030204" pitchFamily="34" charset="0"/>
            </a:endParaRPr>
          </a:p>
          <a:p>
            <a:pPr eaLnBrk="1" fontAlgn="auto" hangingPunct="1">
              <a:buFont typeface="Wingdings 2" charset="2"/>
              <a:buChar char=""/>
              <a:defRPr/>
            </a:pPr>
            <a:endParaRPr lang="en-US" dirty="0"/>
          </a:p>
        </p:txBody>
      </p:sp>
      <p:pic>
        <p:nvPicPr>
          <p:cNvPr id="5" name="Picture 2" descr="C:\Users\JMU Econed\AppData\Local\Microsoft\Windows\Temporary Internet Files\Content.IE5\LFARS1E9\MC900435097[1].wmf">
            <a:extLst>
              <a:ext uri="{FF2B5EF4-FFF2-40B4-BE49-F238E27FC236}">
                <a16:creationId xmlns:a16="http://schemas.microsoft.com/office/drawing/2014/main" id="{ED6AE9D3-9399-4269-A629-3DA3599EEB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5183" y="283463"/>
            <a:ext cx="886017" cy="97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390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08A658-30F2-98CA-86DF-CA8F72C6F8DE}"/>
              </a:ext>
            </a:extLst>
          </p:cNvPr>
          <p:cNvSpPr txBox="1"/>
          <p:nvPr/>
        </p:nvSpPr>
        <p:spPr>
          <a:xfrm>
            <a:off x="3048000" y="542698"/>
            <a:ext cx="6096000" cy="769441"/>
          </a:xfrm>
          <a:prstGeom prst="rect">
            <a:avLst/>
          </a:prstGeom>
          <a:noFill/>
        </p:spPr>
        <p:txBody>
          <a:bodyPr wrap="square">
            <a:spAutoFit/>
          </a:bodyPr>
          <a:lstStyle/>
          <a:p>
            <a:pPr algn="ctr"/>
            <a:r>
              <a:rPr lang="en-US" sz="4400" b="1" dirty="0">
                <a:solidFill>
                  <a:srgbClr val="FF0000"/>
                </a:solidFill>
                <a:effectLst>
                  <a:outerShdw blurRad="38100" dist="38100" dir="2700000" algn="tl">
                    <a:srgbClr val="000000">
                      <a:alpha val="43137"/>
                    </a:srgbClr>
                  </a:outerShdw>
                </a:effectLst>
              </a:rPr>
              <a:t>Hot Off the Presses!</a:t>
            </a:r>
          </a:p>
        </p:txBody>
      </p:sp>
      <p:pic>
        <p:nvPicPr>
          <p:cNvPr id="2050" name="Picture 2" descr="New from Here">
            <a:extLst>
              <a:ext uri="{FF2B5EF4-FFF2-40B4-BE49-F238E27FC236}">
                <a16:creationId xmlns:a16="http://schemas.microsoft.com/office/drawing/2014/main" id="{22D98D73-D685-E0B6-8604-76D0D0C74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148" y="1597560"/>
            <a:ext cx="3122035" cy="471774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F44769-A352-73EB-E0DB-E6C8CECA9E8C}"/>
              </a:ext>
            </a:extLst>
          </p:cNvPr>
          <p:cNvSpPr txBox="1"/>
          <p:nvPr/>
        </p:nvSpPr>
        <p:spPr>
          <a:xfrm>
            <a:off x="5001490" y="1942099"/>
            <a:ext cx="6096000" cy="923330"/>
          </a:xfrm>
          <a:prstGeom prst="rect">
            <a:avLst/>
          </a:prstGeom>
          <a:noFill/>
          <a:ln w="12700">
            <a:solidFill>
              <a:schemeClr val="tx1"/>
            </a:solidFill>
          </a:ln>
        </p:spPr>
        <p:txBody>
          <a:bodyPr wrap="square">
            <a:spAutoFit/>
          </a:bodyPr>
          <a:lstStyle/>
          <a:p>
            <a:r>
              <a:rPr lang="en-US" b="0" i="0" dirty="0">
                <a:solidFill>
                  <a:srgbClr val="333333"/>
                </a:solidFill>
                <a:effectLst/>
                <a:latin typeface="Lato" panose="020F0502020204030203" pitchFamily="34" charset="0"/>
              </a:rPr>
              <a:t>Knox works to keep his family together as they move from Hong Kong back to northern California during the initial outbreak of the coronavirus.</a:t>
            </a:r>
            <a:endParaRPr lang="en-US" dirty="0"/>
          </a:p>
        </p:txBody>
      </p:sp>
      <p:sp>
        <p:nvSpPr>
          <p:cNvPr id="9" name="TextBox 8">
            <a:extLst>
              <a:ext uri="{FF2B5EF4-FFF2-40B4-BE49-F238E27FC236}">
                <a16:creationId xmlns:a16="http://schemas.microsoft.com/office/drawing/2014/main" id="{A1839F02-4D20-CB18-ED33-0C6AD1D43704}"/>
              </a:ext>
            </a:extLst>
          </p:cNvPr>
          <p:cNvSpPr txBox="1"/>
          <p:nvPr/>
        </p:nvSpPr>
        <p:spPr>
          <a:xfrm>
            <a:off x="6553199" y="3154144"/>
            <a:ext cx="3325091" cy="1200329"/>
          </a:xfrm>
          <a:prstGeom prst="rect">
            <a:avLst/>
          </a:prstGeom>
          <a:noFill/>
          <a:ln w="19050">
            <a:solidFill>
              <a:schemeClr val="tx1"/>
            </a:solidFill>
          </a:ln>
        </p:spPr>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Simon &amp; Schuster </a:t>
            </a:r>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2022</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4.1</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4-7</a:t>
            </a:r>
          </a:p>
        </p:txBody>
      </p:sp>
      <p:sp>
        <p:nvSpPr>
          <p:cNvPr id="10" name="TextBox 9">
            <a:extLst>
              <a:ext uri="{FF2B5EF4-FFF2-40B4-BE49-F238E27FC236}">
                <a16:creationId xmlns:a16="http://schemas.microsoft.com/office/drawing/2014/main" id="{0B0308F5-9440-554A-FC7B-01A2A51B8359}"/>
              </a:ext>
            </a:extLst>
          </p:cNvPr>
          <p:cNvSpPr txBox="1"/>
          <p:nvPr/>
        </p:nvSpPr>
        <p:spPr>
          <a:xfrm>
            <a:off x="5001490" y="4643188"/>
            <a:ext cx="6003779" cy="830997"/>
          </a:xfrm>
          <a:prstGeom prst="rect">
            <a:avLst/>
          </a:prstGeom>
          <a:noFill/>
          <a:ln w="12700">
            <a:solidFill>
              <a:schemeClr val="tx1"/>
            </a:solidFill>
          </a:ln>
        </p:spPr>
        <p:txBody>
          <a:bodyPr wrap="square" rtlCol="0">
            <a:spAutoFit/>
          </a:bodyPr>
          <a:lstStyle/>
          <a:p>
            <a:r>
              <a:rPr lang="en-US" sz="2400" b="0" i="0" dirty="0">
                <a:solidFill>
                  <a:srgbClr val="FF0000"/>
                </a:solidFill>
                <a:effectLst/>
                <a:latin typeface="Google Sans"/>
              </a:rPr>
              <a:t>What New Things We Learned from the Story </a:t>
            </a:r>
          </a:p>
          <a:p>
            <a:pPr algn="ctr"/>
            <a:r>
              <a:rPr lang="en-US" sz="2400" dirty="0"/>
              <a:t>ICEE: interrupt, correct, educate, echo.</a:t>
            </a:r>
          </a:p>
        </p:txBody>
      </p:sp>
    </p:spTree>
    <p:extLst>
      <p:ext uri="{BB962C8B-B14F-4D97-AF65-F5344CB8AC3E}">
        <p14:creationId xmlns:p14="http://schemas.microsoft.com/office/powerpoint/2010/main" val="4183817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923345-D3A3-488D-87DB-4B332D066152}"/>
              </a:ext>
            </a:extLst>
          </p:cNvPr>
          <p:cNvSpPr txBox="1"/>
          <p:nvPr/>
        </p:nvSpPr>
        <p:spPr>
          <a:xfrm>
            <a:off x="1839286" y="6102802"/>
            <a:ext cx="8806344" cy="369332"/>
          </a:xfrm>
          <a:prstGeom prst="rect">
            <a:avLst/>
          </a:prstGeom>
          <a:noFill/>
        </p:spPr>
        <p:txBody>
          <a:bodyPr wrap="square">
            <a:spAutoFit/>
          </a:bodyPr>
          <a:lstStyle/>
          <a:p>
            <a:r>
              <a:rPr lang="en-US" dirty="0"/>
              <a:t>https://www.econedlink.org/webinar/empowering-young-students-during-uncertain-times/</a:t>
            </a:r>
          </a:p>
        </p:txBody>
      </p:sp>
      <p:pic>
        <p:nvPicPr>
          <p:cNvPr id="5" name="Picture 4">
            <a:extLst>
              <a:ext uri="{FF2B5EF4-FFF2-40B4-BE49-F238E27FC236}">
                <a16:creationId xmlns:a16="http://schemas.microsoft.com/office/drawing/2014/main" id="{B33261EC-513F-4876-A7DA-26A6546BB05B}"/>
              </a:ext>
            </a:extLst>
          </p:cNvPr>
          <p:cNvPicPr>
            <a:picLocks noChangeAspect="1"/>
          </p:cNvPicPr>
          <p:nvPr/>
        </p:nvPicPr>
        <p:blipFill>
          <a:blip r:embed="rId2"/>
          <a:stretch>
            <a:fillRect/>
          </a:stretch>
        </p:blipFill>
        <p:spPr>
          <a:xfrm>
            <a:off x="2966023" y="2743199"/>
            <a:ext cx="6142508" cy="3280183"/>
          </a:xfrm>
          <a:prstGeom prst="rect">
            <a:avLst/>
          </a:prstGeom>
          <a:ln w="28575">
            <a:solidFill>
              <a:schemeClr val="tx1"/>
            </a:solidFill>
          </a:ln>
        </p:spPr>
      </p:pic>
      <p:sp>
        <p:nvSpPr>
          <p:cNvPr id="7" name="TextBox 6">
            <a:extLst>
              <a:ext uri="{FF2B5EF4-FFF2-40B4-BE49-F238E27FC236}">
                <a16:creationId xmlns:a16="http://schemas.microsoft.com/office/drawing/2014/main" id="{BC607EA1-582A-47C0-8641-DC910D928CC7}"/>
              </a:ext>
            </a:extLst>
          </p:cNvPr>
          <p:cNvSpPr txBox="1"/>
          <p:nvPr/>
        </p:nvSpPr>
        <p:spPr>
          <a:xfrm>
            <a:off x="1260446" y="501056"/>
            <a:ext cx="6094602" cy="523220"/>
          </a:xfrm>
          <a:prstGeom prst="rect">
            <a:avLst/>
          </a:prstGeom>
          <a:noFill/>
        </p:spPr>
        <p:txBody>
          <a:bodyPr wrap="square">
            <a:spAutoFit/>
          </a:bodyPr>
          <a:lstStyle/>
          <a:p>
            <a:r>
              <a:rPr lang="en-US" sz="2800" b="1" dirty="0">
                <a:solidFill>
                  <a:srgbClr val="FF0000"/>
                </a:solidFill>
              </a:rPr>
              <a:t>For more content on this topic visit….</a:t>
            </a:r>
          </a:p>
        </p:txBody>
      </p:sp>
      <p:pic>
        <p:nvPicPr>
          <p:cNvPr id="8" name="Picture 7">
            <a:extLst>
              <a:ext uri="{FF2B5EF4-FFF2-40B4-BE49-F238E27FC236}">
                <a16:creationId xmlns:a16="http://schemas.microsoft.com/office/drawing/2014/main" id="{C7E77940-D18B-4BD4-9E91-251B65605F18}"/>
              </a:ext>
            </a:extLst>
          </p:cNvPr>
          <p:cNvPicPr>
            <a:picLocks noChangeAspect="1"/>
          </p:cNvPicPr>
          <p:nvPr/>
        </p:nvPicPr>
        <p:blipFill>
          <a:blip r:embed="rId3"/>
          <a:stretch>
            <a:fillRect/>
          </a:stretch>
        </p:blipFill>
        <p:spPr>
          <a:xfrm>
            <a:off x="9877207" y="3885468"/>
            <a:ext cx="1514475" cy="809625"/>
          </a:xfrm>
          <a:prstGeom prst="rect">
            <a:avLst/>
          </a:prstGeom>
        </p:spPr>
      </p:pic>
      <p:pic>
        <p:nvPicPr>
          <p:cNvPr id="10" name="Picture 9">
            <a:extLst>
              <a:ext uri="{FF2B5EF4-FFF2-40B4-BE49-F238E27FC236}">
                <a16:creationId xmlns:a16="http://schemas.microsoft.com/office/drawing/2014/main" id="{9321D800-FC34-4737-82BE-C5C6AB2E1048}"/>
              </a:ext>
            </a:extLst>
          </p:cNvPr>
          <p:cNvPicPr>
            <a:picLocks noChangeAspect="1"/>
          </p:cNvPicPr>
          <p:nvPr/>
        </p:nvPicPr>
        <p:blipFill>
          <a:blip r:embed="rId4"/>
          <a:stretch>
            <a:fillRect/>
          </a:stretch>
        </p:blipFill>
        <p:spPr>
          <a:xfrm>
            <a:off x="3606523" y="1100739"/>
            <a:ext cx="4329462" cy="1309705"/>
          </a:xfrm>
          <a:prstGeom prst="rect">
            <a:avLst/>
          </a:prstGeom>
        </p:spPr>
      </p:pic>
    </p:spTree>
    <p:extLst>
      <p:ext uri="{BB962C8B-B14F-4D97-AF65-F5344CB8AC3E}">
        <p14:creationId xmlns:p14="http://schemas.microsoft.com/office/powerpoint/2010/main" val="3307797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29</a:t>
            </a:fld>
            <a:endParaRPr dirty="0"/>
          </a:p>
        </p:txBody>
      </p:sp>
      <p:sp>
        <p:nvSpPr>
          <p:cNvPr id="188" name="Title 1"/>
          <p:cNvSpPr txBox="1"/>
          <p:nvPr/>
        </p:nvSpPr>
        <p:spPr>
          <a:xfrm>
            <a:off x="737615" y="629231"/>
            <a:ext cx="10424161" cy="701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endParaRPr dirty="0"/>
          </a:p>
        </p:txBody>
      </p:sp>
      <p:sp>
        <p:nvSpPr>
          <p:cNvPr id="189" name="TextBox 5"/>
          <p:cNvSpPr txBox="1"/>
          <p:nvPr/>
        </p:nvSpPr>
        <p:spPr>
          <a:xfrm>
            <a:off x="1357993" y="102933"/>
            <a:ext cx="9043878" cy="1754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marL="285750" indent="-285750">
              <a:buSzPct val="100000"/>
              <a:buFont typeface="Arial"/>
              <a:buChar char="•"/>
              <a:defRPr>
                <a:latin typeface="Calibri Light"/>
                <a:ea typeface="Calibri Light"/>
                <a:cs typeface="Calibri Light"/>
                <a:sym typeface="Calibri Light"/>
              </a:defRPr>
            </a:lvl1pPr>
          </a:lstStyle>
          <a:p>
            <a:pPr marL="0" indent="0" algn="ctr">
              <a:buNone/>
            </a:pPr>
            <a:r>
              <a:rPr lang="en-US" sz="3600" b="1" dirty="0">
                <a:solidFill>
                  <a:srgbClr val="00823B"/>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PART III</a:t>
            </a:r>
            <a:br>
              <a:rPr lang="en-US" sz="3600" b="1" dirty="0">
                <a:solidFill>
                  <a:srgbClr val="00823B"/>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sz="3600" b="1" dirty="0">
                <a:solidFill>
                  <a:srgbClr val="00823B"/>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The Titanic </a:t>
            </a:r>
            <a:endParaRPr lang="en-US" sz="3600" dirty="0">
              <a:solidFill>
                <a:srgbClr val="00823B"/>
              </a:solidFill>
            </a:endParaRPr>
          </a:p>
          <a:p>
            <a:pPr marL="0" indent="0" algn="ctr">
              <a:buNone/>
            </a:pPr>
            <a:endParaRPr sz="3600" b="1" dirty="0">
              <a:solidFill>
                <a:schemeClr val="tx1"/>
              </a:solidFill>
              <a:latin typeface="+mn-lt"/>
            </a:endParaRPr>
          </a:p>
        </p:txBody>
      </p:sp>
      <p:pic>
        <p:nvPicPr>
          <p:cNvPr id="4" name="Picture 2" descr="Africa Water Shortage Stock Illustrations – 89 Africa Water Shortage Stock  Illustrations, Vectors &amp; Clipart - Dreamstime">
            <a:extLst>
              <a:ext uri="{FF2B5EF4-FFF2-40B4-BE49-F238E27FC236}">
                <a16:creationId xmlns:a16="http://schemas.microsoft.com/office/drawing/2014/main" id="{302A01C3-D3C5-FE2F-1D44-FA607A0BF9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690" y="0"/>
            <a:ext cx="1342955" cy="13429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Best Titanic Books for Kids">
            <a:extLst>
              <a:ext uri="{FF2B5EF4-FFF2-40B4-BE49-F238E27FC236}">
                <a16:creationId xmlns:a16="http://schemas.microsoft.com/office/drawing/2014/main" id="{C7B97FE8-44C4-471F-3EC6-F044CF499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840" y="3613667"/>
            <a:ext cx="4817160" cy="25290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7E2B3E-73BA-9253-D628-85C8B036479C}"/>
              </a:ext>
            </a:extLst>
          </p:cNvPr>
          <p:cNvSpPr txBox="1"/>
          <p:nvPr/>
        </p:nvSpPr>
        <p:spPr>
          <a:xfrm>
            <a:off x="737615" y="1674674"/>
            <a:ext cx="10844785" cy="1569660"/>
          </a:xfrm>
          <a:prstGeom prst="rect">
            <a:avLst/>
          </a:prstGeom>
          <a:noFill/>
          <a:ln w="12700">
            <a:solidFill>
              <a:schemeClr val="tx1"/>
            </a:solidFill>
          </a:ln>
        </p:spPr>
        <p:txBody>
          <a:bodyPr wrap="square">
            <a:spAutoFit/>
          </a:bodyPr>
          <a:lstStyle/>
          <a:p>
            <a:r>
              <a:rPr lang="en-US" sz="2400" b="0" i="0" dirty="0">
                <a:solidFill>
                  <a:srgbClr val="000000"/>
                </a:solidFill>
                <a:effectLst/>
              </a:rPr>
              <a:t>On April 10, 1912, the R.M.S. </a:t>
            </a:r>
            <a:r>
              <a:rPr lang="en-US" sz="2400" b="0" i="1" dirty="0">
                <a:solidFill>
                  <a:srgbClr val="000000"/>
                </a:solidFill>
                <a:effectLst/>
              </a:rPr>
              <a:t>Titanic</a:t>
            </a:r>
            <a:r>
              <a:rPr lang="en-US" sz="2400" b="0" i="0" dirty="0">
                <a:solidFill>
                  <a:srgbClr val="000000"/>
                </a:solidFill>
                <a:effectLst/>
              </a:rPr>
              <a:t> left its port in Southampton, England, and began the transatlantic journey to New York City in the United States.. On April 15, Titanic sank in just over two and a half hours after colliding with an iceberg.</a:t>
            </a:r>
            <a:r>
              <a:rPr lang="en-US" sz="2400" b="0" i="0" dirty="0">
                <a:solidFill>
                  <a:srgbClr val="181818"/>
                </a:solidFill>
                <a:effectLst/>
              </a:rPr>
              <a:t> Of the 2,240 passengers and crew on board, more than 1,500 lost their lives in the disaster.</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D5DDC-37A4-D24D-59EF-BF174199F6F2}"/>
              </a:ext>
            </a:extLst>
          </p:cNvPr>
          <p:cNvSpPr txBox="1"/>
          <p:nvPr/>
        </p:nvSpPr>
        <p:spPr>
          <a:xfrm>
            <a:off x="706218" y="469343"/>
            <a:ext cx="10582844" cy="122134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dirty="0">
              <a:solidFill>
                <a:srgbClr val="414A58"/>
              </a:solidFill>
              <a:uFillTx/>
              <a:latin typeface="Inter Light" pitchFamily="2"/>
              <a:ea typeface="Inter Light" pitchFamily="2"/>
            </a:endParaRPr>
          </a:p>
        </p:txBody>
      </p:sp>
      <p:sp>
        <p:nvSpPr>
          <p:cNvPr id="4" name="Slide Number Placeholder 4">
            <a:extLst>
              <a:ext uri="{FF2B5EF4-FFF2-40B4-BE49-F238E27FC236}">
                <a16:creationId xmlns:a16="http://schemas.microsoft.com/office/drawing/2014/main" id="{1EAE6985-04F6-0793-5463-5FD8ADB6FA2C}"/>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9987EC1D-768E-2147-8ACD-16FE6BC01CCB}" type="slidenum">
              <a:rPr lang="en-US" sz="1000">
                <a:solidFill>
                  <a:srgbClr val="414A58"/>
                </a:solidFill>
                <a:latin typeface="Inter" pitchFamily="2"/>
              </a:rPr>
              <a:t>3</a:t>
            </a:fld>
            <a:endParaRPr lang="en-US" sz="1000" dirty="0">
              <a:solidFill>
                <a:srgbClr val="414A58"/>
              </a:solidFill>
              <a:latin typeface="Inter" pitchFamily="2"/>
            </a:endParaRPr>
          </a:p>
        </p:txBody>
      </p:sp>
      <p:sp>
        <p:nvSpPr>
          <p:cNvPr id="3" name="Title 1">
            <a:extLst>
              <a:ext uri="{FF2B5EF4-FFF2-40B4-BE49-F238E27FC236}">
                <a16:creationId xmlns:a16="http://schemas.microsoft.com/office/drawing/2014/main" id="{F09D67C9-1906-BD97-310D-5050575DF4B5}"/>
              </a:ext>
            </a:extLst>
          </p:cNvPr>
          <p:cNvSpPr txBox="1">
            <a:spLocks noChangeArrowheads="1"/>
          </p:cNvSpPr>
          <p:nvPr/>
        </p:nvSpPr>
        <p:spPr>
          <a:xfrm>
            <a:off x="739840" y="46934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t>Professional Development Opportunities</a:t>
            </a:r>
          </a:p>
        </p:txBody>
      </p:sp>
      <p:sp>
        <p:nvSpPr>
          <p:cNvPr id="5" name="Content Placeholder 2">
            <a:extLst>
              <a:ext uri="{FF2B5EF4-FFF2-40B4-BE49-F238E27FC236}">
                <a16:creationId xmlns:a16="http://schemas.microsoft.com/office/drawing/2014/main" id="{31CDD0B8-9444-EA1B-2872-306B324C89FE}"/>
              </a:ext>
            </a:extLst>
          </p:cNvPr>
          <p:cNvSpPr txBox="1">
            <a:spLocks/>
          </p:cNvSpPr>
          <p:nvPr/>
        </p:nvSpPr>
        <p:spPr>
          <a:xfrm>
            <a:off x="902938" y="1577155"/>
            <a:ext cx="10515600" cy="28770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Tx/>
              <a:buNone/>
              <a:defRPr/>
            </a:pPr>
            <a:r>
              <a:rPr lang="en-US" sz="1800" dirty="0">
                <a:solidFill>
                  <a:prstClr val="black"/>
                </a:solidFill>
                <a:latin typeface="Calibri" panose="020F0502020204030204" pitchFamily="34" charset="0"/>
                <a:ea typeface="ＭＳ Ｐゴシック"/>
                <a:cs typeface="Calibri" panose="020F0502020204030204" pitchFamily="34" charset="0"/>
              </a:rPr>
              <a:t>To earn professional development credit for CEE webinars found on EconEdLink, you must:</a:t>
            </a: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a:cs typeface="Calibri" panose="020F0502020204030204" pitchFamily="34" charset="0"/>
            </a:endParaRPr>
          </a:p>
          <a:p>
            <a:pPr marL="285750" indent="-285750">
              <a:lnSpc>
                <a:spcPct val="100000"/>
              </a:lnSpc>
              <a:spcBef>
                <a:spcPct val="0"/>
              </a:spcBef>
              <a:buFont typeface="Arial"/>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Watch a minimum of 45-minutes and you will automatically receive a professional development </a:t>
            </a:r>
            <a:r>
              <a:rPr lang="en-US" sz="1800" b="1" dirty="0">
                <a:solidFill>
                  <a:srgbClr val="7A9900"/>
                </a:solidFill>
                <a:latin typeface="Calibri" panose="020F0502020204030204" pitchFamily="34" charset="0"/>
                <a:ea typeface="ＭＳ Ｐゴシック"/>
                <a:cs typeface="Calibri" panose="020F0502020204030204" pitchFamily="34" charset="0"/>
              </a:rPr>
              <a:t>certificate </a:t>
            </a:r>
            <a:r>
              <a:rPr lang="en-US" sz="1800" dirty="0">
                <a:solidFill>
                  <a:prstClr val="black"/>
                </a:solidFill>
                <a:latin typeface="Calibri" panose="020F0502020204030204" pitchFamily="34" charset="0"/>
                <a:ea typeface="ＭＳ Ｐゴシック"/>
                <a:cs typeface="Calibri" panose="020F0502020204030204" pitchFamily="34" charset="0"/>
              </a:rPr>
              <a:t>via e-mail within 24 hours. </a:t>
            </a:r>
          </a:p>
          <a:p>
            <a:pPr marL="285750" indent="-285750">
              <a:lnSpc>
                <a:spcPct val="100000"/>
              </a:lnSpc>
              <a:spcBef>
                <a:spcPct val="0"/>
              </a:spcBef>
              <a:buFont typeface="Arial"/>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Attendees can learn how much credit they will earn per workshop. </a:t>
            </a: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Tx/>
              <a:buNone/>
              <a:defRPr/>
            </a:pPr>
            <a:r>
              <a:rPr lang="en-US" sz="1800" b="1" u="sng" dirty="0">
                <a:solidFill>
                  <a:prstClr val="black"/>
                </a:solidFill>
                <a:latin typeface="Calibri" panose="020F0502020204030204" pitchFamily="34" charset="0"/>
                <a:ea typeface="ＭＳ Ｐゴシック"/>
                <a:cs typeface="Calibri" panose="020F0502020204030204" pitchFamily="34" charset="0"/>
              </a:rPr>
              <a:t>Accessing resources: </a:t>
            </a:r>
            <a:endParaRPr lang="en-US" sz="1800" b="1" u="sng" dirty="0">
              <a:solidFill>
                <a:prstClr val="black"/>
              </a:solidFill>
              <a:latin typeface="Calibri" panose="020F0502020204030204" pitchFamily="34" charset="0"/>
              <a:ea typeface="ＭＳ Ｐゴシック" pitchFamily="-108" charset="-128"/>
              <a:cs typeface="Calibri" panose="020F0502020204030204" pitchFamily="34" charset="0"/>
            </a:endParaRP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285750" indent="-285750">
              <a:lnSpc>
                <a:spcPct val="100000"/>
              </a:lnSpc>
              <a:spcBef>
                <a:spcPct val="0"/>
              </a:spcBef>
              <a:buFont typeface="Arial,Sans-Serif"/>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You can now easily download presentations, lesson plan materials, and activities for each webinar from </a:t>
            </a:r>
            <a:r>
              <a:rPr lang="en-US" sz="1600" b="1" i="1" dirty="0">
                <a:solidFill>
                  <a:srgbClr val="005CB8"/>
                </a:solidFill>
                <a:latin typeface="Calibri" panose="020F0502020204030204" pitchFamily="34" charset="0"/>
                <a:ea typeface="ＭＳ Ｐゴシック"/>
                <a:cs typeface="Calibri" panose="020F0502020204030204" pitchFamily="34" charset="0"/>
                <a:hlinkClick r:id="rId2"/>
              </a:rPr>
              <a:t>EconEdLink.org/professional-development/</a:t>
            </a:r>
            <a:endParaRPr lang="en-US" sz="1600" b="1" i="1" dirty="0">
              <a:solidFill>
                <a:srgbClr val="005CB8"/>
              </a:solidFill>
              <a:latin typeface="Calibri" panose="020F0502020204030204" pitchFamily="34" charset="0"/>
              <a:ea typeface="ＭＳ Ｐゴシック"/>
              <a:cs typeface="Calibri" panose="020F0502020204030204" pitchFamily="34" charset="0"/>
            </a:endParaRPr>
          </a:p>
          <a:p>
            <a:pPr marL="285750" indent="-285750">
              <a:lnSpc>
                <a:spcPct val="100000"/>
              </a:lnSpc>
              <a:spcBef>
                <a:spcPct val="0"/>
              </a:spcBef>
              <a:buFont typeface="Arial,Sans-Serif"/>
              <a:buChar char="•"/>
              <a:defRPr/>
            </a:pPr>
            <a:endParaRPr lang="en-US" sz="1600" b="1" i="1" u="sng" dirty="0">
              <a:solidFill>
                <a:srgbClr val="005CB8"/>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 typeface="Arial" panose="020B0604020202020204" pitchFamily="34" charset="0"/>
              <a:buNone/>
              <a:defRPr/>
            </a:pPr>
            <a:r>
              <a:rPr lang="en-US" sz="1600" b="1" u="sng" dirty="0">
                <a:solidFill>
                  <a:prstClr val="black"/>
                </a:solidFill>
                <a:latin typeface="Calibri" panose="020F0502020204030204" pitchFamily="34" charset="0"/>
                <a:ea typeface="ＭＳ Ｐゴシック"/>
                <a:cs typeface="Calibri" panose="020F0502020204030204" pitchFamily="34" charset="0"/>
              </a:rPr>
              <a:t>Local resources:</a:t>
            </a:r>
            <a:r>
              <a:rPr lang="en-US" sz="1600" dirty="0">
                <a:solidFill>
                  <a:prstClr val="black"/>
                </a:solidFill>
                <a:latin typeface="Calibri" panose="020F0502020204030204" pitchFamily="34" charset="0"/>
                <a:ea typeface="ＭＳ Ｐゴシック"/>
                <a:cs typeface="Calibri" panose="020F0502020204030204" pitchFamily="34" charset="0"/>
              </a:rPr>
              <a:t> </a:t>
            </a:r>
            <a:endParaRPr lang="en-US" sz="16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US" sz="16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285750" indent="-285750">
              <a:lnSpc>
                <a:spcPct val="100000"/>
              </a:lnSpc>
              <a:spcBef>
                <a:spcPct val="0"/>
              </a:spcBef>
              <a:buFont typeface="Arial,Sans-Serif"/>
              <a:buChar char="•"/>
              <a:defRPr/>
            </a:pPr>
            <a:r>
              <a:rPr lang="en-US" sz="1600" dirty="0">
                <a:solidFill>
                  <a:prstClr val="black"/>
                </a:solidFill>
                <a:latin typeface="Calibri" panose="020F0502020204030204" pitchFamily="34" charset="0"/>
                <a:ea typeface="ＭＳ Ｐゴシック"/>
                <a:cs typeface="Calibri" panose="020F0502020204030204" pitchFamily="34" charset="0"/>
              </a:rPr>
              <a:t>Insert your local professional development opportunities (if applicable)</a:t>
            </a:r>
            <a:endParaRPr lang="en-US" sz="1400" b="1" i="1" dirty="0">
              <a:solidFill>
                <a:srgbClr val="005CB8"/>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US" sz="1600" b="1" i="1" dirty="0">
              <a:solidFill>
                <a:srgbClr val="005CB8"/>
              </a:solidFill>
              <a:latin typeface="Calibri" panose="020F0502020204030204" pitchFamily="34" charset="0"/>
              <a:ea typeface="ＭＳ Ｐゴシック"/>
              <a:cs typeface="Calibri" panose="020F0502020204030204" pitchFamily="34" charset="0"/>
            </a:endParaRPr>
          </a:p>
          <a:p>
            <a:pPr>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 Is for Titanic: A Titanic Alphabet">
            <a:extLst>
              <a:ext uri="{FF2B5EF4-FFF2-40B4-BE49-F238E27FC236}">
                <a16:creationId xmlns:a16="http://schemas.microsoft.com/office/drawing/2014/main" id="{5757F64E-8ADD-576F-F2AE-FFB5F6060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102" y="1678132"/>
            <a:ext cx="4388412" cy="400223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BF609D-9F98-F5D3-91F7-40204BB78E96}"/>
              </a:ext>
            </a:extLst>
          </p:cNvPr>
          <p:cNvSpPr txBox="1"/>
          <p:nvPr/>
        </p:nvSpPr>
        <p:spPr>
          <a:xfrm>
            <a:off x="6248400" y="4241907"/>
            <a:ext cx="3505200" cy="1569660"/>
          </a:xfrm>
          <a:prstGeom prst="rect">
            <a:avLst/>
          </a:prstGeom>
          <a:noFill/>
          <a:ln w="28575">
            <a:solidFill>
              <a:schemeClr val="tx1"/>
            </a:solidFill>
          </a:ln>
        </p:spPr>
        <p:txBody>
          <a:bodyPr wrap="square">
            <a:spAutoFit/>
          </a:bodyPr>
          <a:lstStyle/>
          <a:p>
            <a:pPr algn="l"/>
            <a:r>
              <a:rPr lang="en-US" sz="2400" b="1" i="0" dirty="0">
                <a:solidFill>
                  <a:srgbClr val="333333"/>
                </a:solidFill>
                <a:effectLst/>
              </a:rPr>
              <a:t>Publisher:</a:t>
            </a:r>
            <a:r>
              <a:rPr lang="en-US" sz="2400" b="0" i="0" dirty="0">
                <a:solidFill>
                  <a:srgbClr val="333333"/>
                </a:solidFill>
                <a:effectLst/>
              </a:rPr>
              <a:t> Sleeping Bear</a:t>
            </a:r>
          </a:p>
          <a:p>
            <a:pPr algn="l"/>
            <a:r>
              <a:rPr lang="en-US" sz="2400" b="1" i="0" dirty="0">
                <a:solidFill>
                  <a:srgbClr val="333333"/>
                </a:solidFill>
                <a:effectLst/>
              </a:rPr>
              <a:t>Copyright Date:</a:t>
            </a:r>
            <a:r>
              <a:rPr lang="en-US" sz="2400" b="0" i="0" dirty="0">
                <a:solidFill>
                  <a:srgbClr val="333333"/>
                </a:solidFill>
                <a:effectLst/>
              </a:rPr>
              <a:t> 2011</a:t>
            </a:r>
          </a:p>
          <a:p>
            <a:pPr algn="l"/>
            <a:r>
              <a:rPr lang="en-US" sz="2400" b="1" i="0" dirty="0">
                <a:solidFill>
                  <a:srgbClr val="333333"/>
                </a:solidFill>
                <a:effectLst/>
              </a:rPr>
              <a:t>Reading Level:</a:t>
            </a:r>
            <a:r>
              <a:rPr lang="en-US" sz="2400" b="0" i="0" dirty="0">
                <a:solidFill>
                  <a:srgbClr val="333333"/>
                </a:solidFill>
                <a:effectLst/>
              </a:rPr>
              <a:t> 7.4</a:t>
            </a:r>
          </a:p>
          <a:p>
            <a:pPr algn="l"/>
            <a:r>
              <a:rPr lang="en-US" sz="2400" b="1" i="0" dirty="0">
                <a:solidFill>
                  <a:srgbClr val="333333"/>
                </a:solidFill>
                <a:effectLst/>
              </a:rPr>
              <a:t>Interest Level:</a:t>
            </a:r>
            <a:r>
              <a:rPr lang="en-US" sz="2400" b="0" i="0" dirty="0">
                <a:solidFill>
                  <a:srgbClr val="333333"/>
                </a:solidFill>
                <a:effectLst/>
              </a:rPr>
              <a:t> 2-5</a:t>
            </a:r>
          </a:p>
        </p:txBody>
      </p:sp>
      <p:sp>
        <p:nvSpPr>
          <p:cNvPr id="5" name="TextBox 4">
            <a:extLst>
              <a:ext uri="{FF2B5EF4-FFF2-40B4-BE49-F238E27FC236}">
                <a16:creationId xmlns:a16="http://schemas.microsoft.com/office/drawing/2014/main" id="{5D7FD1E1-3619-06F8-C92E-F8AA6D9A17FD}"/>
              </a:ext>
            </a:extLst>
          </p:cNvPr>
          <p:cNvSpPr txBox="1"/>
          <p:nvPr/>
        </p:nvSpPr>
        <p:spPr>
          <a:xfrm>
            <a:off x="5656133" y="2228671"/>
            <a:ext cx="5049981" cy="1200329"/>
          </a:xfrm>
          <a:prstGeom prst="rect">
            <a:avLst/>
          </a:prstGeom>
          <a:noFill/>
          <a:ln w="19050">
            <a:solidFill>
              <a:schemeClr val="tx1"/>
            </a:solidFill>
          </a:ln>
        </p:spPr>
        <p:txBody>
          <a:bodyPr wrap="square">
            <a:spAutoFit/>
          </a:bodyPr>
          <a:lstStyle/>
          <a:p>
            <a:r>
              <a:rPr lang="en-US" b="0" i="1" dirty="0">
                <a:solidFill>
                  <a:srgbClr val="444444"/>
                </a:solidFill>
                <a:effectLst/>
                <a:latin typeface="Nunito Sans" panose="020B0604020202020204" pitchFamily="2" charset="0"/>
              </a:rPr>
              <a:t>T is for Titanic</a:t>
            </a:r>
            <a:r>
              <a:rPr lang="en-US" b="0" i="0" dirty="0">
                <a:solidFill>
                  <a:srgbClr val="444444"/>
                </a:solidFill>
                <a:effectLst/>
                <a:latin typeface="Nunito Sans" panose="020B0604020202020204" pitchFamily="2" charset="0"/>
              </a:rPr>
              <a:t>, sifts through the stories, documents, and artifacts surrounding the famous ship, giving a you-are-there view to one of the greatest disaster stories.</a:t>
            </a:r>
            <a:endParaRPr lang="en-US" dirty="0"/>
          </a:p>
        </p:txBody>
      </p:sp>
      <p:sp>
        <p:nvSpPr>
          <p:cNvPr id="6" name="TextBox 5">
            <a:extLst>
              <a:ext uri="{FF2B5EF4-FFF2-40B4-BE49-F238E27FC236}">
                <a16:creationId xmlns:a16="http://schemas.microsoft.com/office/drawing/2014/main" id="{5EE994AB-351F-8182-27BC-0018EEE227CB}"/>
              </a:ext>
            </a:extLst>
          </p:cNvPr>
          <p:cNvSpPr txBox="1"/>
          <p:nvPr/>
        </p:nvSpPr>
        <p:spPr>
          <a:xfrm>
            <a:off x="1302327" y="498764"/>
            <a:ext cx="8451273" cy="769441"/>
          </a:xfrm>
          <a:prstGeom prst="rect">
            <a:avLst/>
          </a:prstGeom>
          <a:noFill/>
        </p:spPr>
        <p:txBody>
          <a:bodyPr wrap="square" rtlCol="0">
            <a:spAutoFit/>
          </a:bodyPr>
          <a:lstStyle/>
          <a:p>
            <a:r>
              <a:rPr lang="en-US" sz="4400" dirty="0">
                <a:latin typeface="Baskerville Old Face" panose="02020602080505020303" pitchFamily="18" charset="0"/>
              </a:rPr>
              <a:t>T is for Titanic: A Titanic Alphabet </a:t>
            </a:r>
          </a:p>
        </p:txBody>
      </p:sp>
    </p:spTree>
    <p:extLst>
      <p:ext uri="{BB962C8B-B14F-4D97-AF65-F5344CB8AC3E}">
        <p14:creationId xmlns:p14="http://schemas.microsoft.com/office/powerpoint/2010/main" val="978637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 is for Titanic: A Titanic Alphabet - Cherry Lake Publishing Group">
            <a:extLst>
              <a:ext uri="{FF2B5EF4-FFF2-40B4-BE49-F238E27FC236}">
                <a16:creationId xmlns:a16="http://schemas.microsoft.com/office/drawing/2014/main" id="{03489968-1B82-8FD0-12C0-901CE97D2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237" y="1593273"/>
            <a:ext cx="10484846" cy="476596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E1CA8D5-47AE-2186-9A48-C1E42E201347}"/>
              </a:ext>
            </a:extLst>
          </p:cNvPr>
          <p:cNvSpPr txBox="1"/>
          <p:nvPr/>
        </p:nvSpPr>
        <p:spPr>
          <a:xfrm>
            <a:off x="1537855" y="498763"/>
            <a:ext cx="7606145" cy="646331"/>
          </a:xfrm>
          <a:prstGeom prst="rect">
            <a:avLst/>
          </a:prstGeom>
          <a:noFill/>
        </p:spPr>
        <p:txBody>
          <a:bodyPr wrap="square">
            <a:spAutoFit/>
          </a:bodyPr>
          <a:lstStyle/>
          <a:p>
            <a:pPr algn="ctr"/>
            <a:r>
              <a:rPr lang="en-US" sz="3600" dirty="0">
                <a:latin typeface="Baskerville Old Face" panose="02020602080505020303" pitchFamily="18" charset="0"/>
              </a:rPr>
              <a:t>T is for Titanic: A Titanic Alphabet </a:t>
            </a:r>
          </a:p>
        </p:txBody>
      </p:sp>
    </p:spTree>
    <p:extLst>
      <p:ext uri="{BB962C8B-B14F-4D97-AF65-F5344CB8AC3E}">
        <p14:creationId xmlns:p14="http://schemas.microsoft.com/office/powerpoint/2010/main" val="711440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25E9B5-BAE3-C5FA-3A18-E0DDBF190E4C}"/>
              </a:ext>
            </a:extLst>
          </p:cNvPr>
          <p:cNvSpPr txBox="1"/>
          <p:nvPr/>
        </p:nvSpPr>
        <p:spPr>
          <a:xfrm>
            <a:off x="2234140" y="6252088"/>
            <a:ext cx="8423564" cy="369332"/>
          </a:xfrm>
          <a:prstGeom prst="rect">
            <a:avLst/>
          </a:prstGeom>
          <a:noFill/>
        </p:spPr>
        <p:txBody>
          <a:bodyPr wrap="square">
            <a:spAutoFit/>
          </a:bodyPr>
          <a:lstStyle/>
          <a:p>
            <a:pPr marL="114300" indent="0" algn="ctr">
              <a:buNone/>
            </a:pPr>
            <a:r>
              <a:rPr lang="en-US" sz="1800" dirty="0">
                <a:hlinkClick r:id="rId2"/>
              </a:rPr>
              <a:t>https://www.librarysparks.com/wp-content/uploads/2016/06/lsp_mar12_ll_titanic.pdf</a:t>
            </a:r>
            <a:endParaRPr lang="en-US" sz="1800" dirty="0"/>
          </a:p>
        </p:txBody>
      </p:sp>
      <p:pic>
        <p:nvPicPr>
          <p:cNvPr id="5" name="Picture 4">
            <a:extLst>
              <a:ext uri="{FF2B5EF4-FFF2-40B4-BE49-F238E27FC236}">
                <a16:creationId xmlns:a16="http://schemas.microsoft.com/office/drawing/2014/main" id="{6EE5C2A5-D29F-8543-6F2E-D60209653FA3}"/>
              </a:ext>
            </a:extLst>
          </p:cNvPr>
          <p:cNvPicPr>
            <a:picLocks noChangeAspect="1"/>
          </p:cNvPicPr>
          <p:nvPr/>
        </p:nvPicPr>
        <p:blipFill>
          <a:blip r:embed="rId3"/>
          <a:stretch>
            <a:fillRect/>
          </a:stretch>
        </p:blipFill>
        <p:spPr>
          <a:xfrm>
            <a:off x="1828799" y="309045"/>
            <a:ext cx="4678261" cy="5817316"/>
          </a:xfrm>
          <a:prstGeom prst="rect">
            <a:avLst/>
          </a:prstGeom>
        </p:spPr>
      </p:pic>
      <p:pic>
        <p:nvPicPr>
          <p:cNvPr id="7" name="Picture 6">
            <a:extLst>
              <a:ext uri="{FF2B5EF4-FFF2-40B4-BE49-F238E27FC236}">
                <a16:creationId xmlns:a16="http://schemas.microsoft.com/office/drawing/2014/main" id="{BDE873E3-CADF-A0B7-46A6-241E9FFAE295}"/>
              </a:ext>
            </a:extLst>
          </p:cNvPr>
          <p:cNvPicPr>
            <a:picLocks noChangeAspect="1"/>
          </p:cNvPicPr>
          <p:nvPr/>
        </p:nvPicPr>
        <p:blipFill>
          <a:blip r:embed="rId4"/>
          <a:stretch>
            <a:fillRect/>
          </a:stretch>
        </p:blipFill>
        <p:spPr>
          <a:xfrm>
            <a:off x="7548315" y="1351660"/>
            <a:ext cx="2224859" cy="4119621"/>
          </a:xfrm>
          <a:prstGeom prst="rect">
            <a:avLst/>
          </a:prstGeom>
          <a:ln w="19050">
            <a:solidFill>
              <a:schemeClr val="tx1"/>
            </a:solidFill>
          </a:ln>
        </p:spPr>
      </p:pic>
    </p:spTree>
    <p:extLst>
      <p:ext uri="{BB962C8B-B14F-4D97-AF65-F5344CB8AC3E}">
        <p14:creationId xmlns:p14="http://schemas.microsoft.com/office/powerpoint/2010/main" val="1556868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0D394C-3AA1-3A29-8C9B-4F9FAC2530A2}"/>
              </a:ext>
            </a:extLst>
          </p:cNvPr>
          <p:cNvPicPr>
            <a:picLocks noChangeAspect="1"/>
          </p:cNvPicPr>
          <p:nvPr/>
        </p:nvPicPr>
        <p:blipFill>
          <a:blip r:embed="rId2"/>
          <a:stretch>
            <a:fillRect/>
          </a:stretch>
        </p:blipFill>
        <p:spPr>
          <a:xfrm>
            <a:off x="3609667" y="296916"/>
            <a:ext cx="4972666" cy="6264167"/>
          </a:xfrm>
          <a:prstGeom prst="rect">
            <a:avLst/>
          </a:prstGeom>
          <a:ln w="38100">
            <a:solidFill>
              <a:schemeClr val="tx1"/>
            </a:solidFill>
          </a:ln>
        </p:spPr>
      </p:pic>
    </p:spTree>
    <p:extLst>
      <p:ext uri="{BB962C8B-B14F-4D97-AF65-F5344CB8AC3E}">
        <p14:creationId xmlns:p14="http://schemas.microsoft.com/office/powerpoint/2010/main" val="1427908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onight on the Titanic">
            <a:extLst>
              <a:ext uri="{FF2B5EF4-FFF2-40B4-BE49-F238E27FC236}">
                <a16:creationId xmlns:a16="http://schemas.microsoft.com/office/drawing/2014/main" id="{2A8B2FB4-833E-6746-1004-D6F890FF1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595" y="1583566"/>
            <a:ext cx="3001673" cy="45765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C4A515-B077-8C0A-8904-4594D48B20CD}"/>
              </a:ext>
            </a:extLst>
          </p:cNvPr>
          <p:cNvSpPr txBox="1"/>
          <p:nvPr/>
        </p:nvSpPr>
        <p:spPr>
          <a:xfrm>
            <a:off x="5777346" y="3871837"/>
            <a:ext cx="2840181" cy="1200329"/>
          </a:xfrm>
          <a:prstGeom prst="rect">
            <a:avLst/>
          </a:prstGeom>
          <a:noFill/>
          <a:ln w="19050">
            <a:solidFill>
              <a:schemeClr val="tx1"/>
            </a:solidFill>
          </a:ln>
        </p:spPr>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Random House </a:t>
            </a:r>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1999</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3.1</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2-5</a:t>
            </a:r>
          </a:p>
        </p:txBody>
      </p:sp>
      <p:sp>
        <p:nvSpPr>
          <p:cNvPr id="5" name="TextBox 4">
            <a:extLst>
              <a:ext uri="{FF2B5EF4-FFF2-40B4-BE49-F238E27FC236}">
                <a16:creationId xmlns:a16="http://schemas.microsoft.com/office/drawing/2014/main" id="{152C1F30-FABA-4DA5-F06D-CCCAD6C33DBF}"/>
              </a:ext>
            </a:extLst>
          </p:cNvPr>
          <p:cNvSpPr txBox="1"/>
          <p:nvPr/>
        </p:nvSpPr>
        <p:spPr>
          <a:xfrm>
            <a:off x="4904510" y="2062833"/>
            <a:ext cx="6096000" cy="923330"/>
          </a:xfrm>
          <a:prstGeom prst="rect">
            <a:avLst/>
          </a:prstGeom>
          <a:noFill/>
          <a:ln w="28575">
            <a:solidFill>
              <a:schemeClr val="tx1"/>
            </a:solidFill>
          </a:ln>
        </p:spPr>
        <p:txBody>
          <a:bodyPr wrap="square">
            <a:spAutoFit/>
          </a:bodyPr>
          <a:lstStyle/>
          <a:p>
            <a:r>
              <a:rPr lang="en-US" b="0" i="0" dirty="0">
                <a:solidFill>
                  <a:srgbClr val="333333"/>
                </a:solidFill>
                <a:effectLst/>
                <a:latin typeface="Lato" panose="020F0502020204030203" pitchFamily="34" charset="0"/>
              </a:rPr>
              <a:t>The magic tree house transports Jack and Annie to the deck of the Titanic to find a mysterious gift that will free a small dog from a magic spell.</a:t>
            </a:r>
            <a:endParaRPr lang="en-US" dirty="0"/>
          </a:p>
        </p:txBody>
      </p:sp>
      <p:pic>
        <p:nvPicPr>
          <p:cNvPr id="10244" name="Picture 4" descr="Titanic: A Nonfiction Companion to Tonight on the Titanic">
            <a:extLst>
              <a:ext uri="{FF2B5EF4-FFF2-40B4-BE49-F238E27FC236}">
                <a16:creationId xmlns:a16="http://schemas.microsoft.com/office/drawing/2014/main" id="{0116771E-F91D-D119-E13E-58381185B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2769" y="3344378"/>
            <a:ext cx="2171700" cy="32385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475A41-441B-46BC-B922-F44DD310EA54}"/>
              </a:ext>
            </a:extLst>
          </p:cNvPr>
          <p:cNvSpPr txBox="1"/>
          <p:nvPr/>
        </p:nvSpPr>
        <p:spPr>
          <a:xfrm>
            <a:off x="2438399" y="443345"/>
            <a:ext cx="7121237" cy="584775"/>
          </a:xfrm>
          <a:prstGeom prst="rect">
            <a:avLst/>
          </a:prstGeom>
          <a:noFill/>
        </p:spPr>
        <p:txBody>
          <a:bodyPr wrap="square" rtlCol="0">
            <a:spAutoFit/>
          </a:bodyPr>
          <a:lstStyle/>
          <a:p>
            <a:r>
              <a:rPr lang="en-US" sz="3200" dirty="0"/>
              <a:t>Magic Tree House: Tonight on the Titanic</a:t>
            </a:r>
          </a:p>
        </p:txBody>
      </p:sp>
    </p:spTree>
    <p:extLst>
      <p:ext uri="{BB962C8B-B14F-4D97-AF65-F5344CB8AC3E}">
        <p14:creationId xmlns:p14="http://schemas.microsoft.com/office/powerpoint/2010/main" val="1323173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655EE1-014F-FD83-FBD5-3DCE2CB9D3B0}"/>
              </a:ext>
            </a:extLst>
          </p:cNvPr>
          <p:cNvSpPr txBox="1"/>
          <p:nvPr/>
        </p:nvSpPr>
        <p:spPr>
          <a:xfrm>
            <a:off x="2583007" y="5987673"/>
            <a:ext cx="7232072" cy="646331"/>
          </a:xfrm>
          <a:prstGeom prst="rect">
            <a:avLst/>
          </a:prstGeom>
          <a:noFill/>
        </p:spPr>
        <p:txBody>
          <a:bodyPr wrap="square">
            <a:spAutoFit/>
          </a:bodyPr>
          <a:lstStyle/>
          <a:p>
            <a:pPr marL="114300" indent="0">
              <a:buNone/>
            </a:pPr>
            <a:r>
              <a:rPr lang="en-US" sz="1800" u="sng" dirty="0">
                <a:hlinkClick r:id="rId2"/>
              </a:rPr>
              <a:t>https://www.mthclassroomadventures.org/search-resources/lesson-plans?akID%5B136%5D%5Bvalue%5D=Tonight%20on%20the%20Titanic</a:t>
            </a:r>
            <a:endParaRPr lang="en-US" sz="1800" dirty="0"/>
          </a:p>
        </p:txBody>
      </p:sp>
      <p:pic>
        <p:nvPicPr>
          <p:cNvPr id="5" name="Picture 4">
            <a:extLst>
              <a:ext uri="{FF2B5EF4-FFF2-40B4-BE49-F238E27FC236}">
                <a16:creationId xmlns:a16="http://schemas.microsoft.com/office/drawing/2014/main" id="{4170D6FE-796D-865E-505C-0D22C499ACCC}"/>
              </a:ext>
            </a:extLst>
          </p:cNvPr>
          <p:cNvPicPr>
            <a:picLocks noChangeAspect="1"/>
          </p:cNvPicPr>
          <p:nvPr/>
        </p:nvPicPr>
        <p:blipFill>
          <a:blip r:embed="rId3"/>
          <a:stretch>
            <a:fillRect/>
          </a:stretch>
        </p:blipFill>
        <p:spPr>
          <a:xfrm rot="478117">
            <a:off x="9670496" y="3706374"/>
            <a:ext cx="1709581" cy="2183852"/>
          </a:xfrm>
          <a:prstGeom prst="rect">
            <a:avLst/>
          </a:prstGeom>
        </p:spPr>
      </p:pic>
      <p:pic>
        <p:nvPicPr>
          <p:cNvPr id="7" name="Picture 6">
            <a:extLst>
              <a:ext uri="{FF2B5EF4-FFF2-40B4-BE49-F238E27FC236}">
                <a16:creationId xmlns:a16="http://schemas.microsoft.com/office/drawing/2014/main" id="{9D556B02-54CE-DC9D-8C04-2AFB2167EEAF}"/>
              </a:ext>
            </a:extLst>
          </p:cNvPr>
          <p:cNvPicPr>
            <a:picLocks noChangeAspect="1"/>
          </p:cNvPicPr>
          <p:nvPr/>
        </p:nvPicPr>
        <p:blipFill>
          <a:blip r:embed="rId4"/>
          <a:stretch>
            <a:fillRect/>
          </a:stretch>
        </p:blipFill>
        <p:spPr>
          <a:xfrm>
            <a:off x="564681" y="2201259"/>
            <a:ext cx="3256564" cy="1884218"/>
          </a:xfrm>
          <a:prstGeom prst="rect">
            <a:avLst/>
          </a:prstGeom>
        </p:spPr>
      </p:pic>
      <p:pic>
        <p:nvPicPr>
          <p:cNvPr id="8" name="Picture 4" descr="Titanic: A Nonfiction Companion to Tonight on the Titanic">
            <a:extLst>
              <a:ext uri="{FF2B5EF4-FFF2-40B4-BE49-F238E27FC236}">
                <a16:creationId xmlns:a16="http://schemas.microsoft.com/office/drawing/2014/main" id="{3210AA23-4132-E848-2CD1-9D4FDB506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151" y="461096"/>
            <a:ext cx="992812" cy="148050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21F2243-5E65-AF75-496D-F0F79BB3FBD3}"/>
              </a:ext>
            </a:extLst>
          </p:cNvPr>
          <p:cNvPicPr>
            <a:picLocks noChangeAspect="1"/>
          </p:cNvPicPr>
          <p:nvPr/>
        </p:nvPicPr>
        <p:blipFill>
          <a:blip r:embed="rId6"/>
          <a:stretch>
            <a:fillRect/>
          </a:stretch>
        </p:blipFill>
        <p:spPr>
          <a:xfrm>
            <a:off x="2804680" y="523786"/>
            <a:ext cx="6380884" cy="1397037"/>
          </a:xfrm>
          <a:prstGeom prst="rect">
            <a:avLst/>
          </a:prstGeom>
          <a:ln w="28575">
            <a:solidFill>
              <a:schemeClr val="tx1"/>
            </a:solidFill>
          </a:ln>
        </p:spPr>
      </p:pic>
      <p:pic>
        <p:nvPicPr>
          <p:cNvPr id="14" name="Picture 13">
            <a:extLst>
              <a:ext uri="{FF2B5EF4-FFF2-40B4-BE49-F238E27FC236}">
                <a16:creationId xmlns:a16="http://schemas.microsoft.com/office/drawing/2014/main" id="{3318EE41-6D3C-B11A-1B2F-EA558081B245}"/>
              </a:ext>
            </a:extLst>
          </p:cNvPr>
          <p:cNvPicPr>
            <a:picLocks noChangeAspect="1"/>
          </p:cNvPicPr>
          <p:nvPr/>
        </p:nvPicPr>
        <p:blipFill>
          <a:blip r:embed="rId7"/>
          <a:stretch>
            <a:fillRect/>
          </a:stretch>
        </p:blipFill>
        <p:spPr>
          <a:xfrm>
            <a:off x="4029969" y="2500660"/>
            <a:ext cx="3997873" cy="2399765"/>
          </a:xfrm>
          <a:prstGeom prst="rect">
            <a:avLst/>
          </a:prstGeom>
        </p:spPr>
      </p:pic>
      <p:pic>
        <p:nvPicPr>
          <p:cNvPr id="16" name="Picture 15">
            <a:extLst>
              <a:ext uri="{FF2B5EF4-FFF2-40B4-BE49-F238E27FC236}">
                <a16:creationId xmlns:a16="http://schemas.microsoft.com/office/drawing/2014/main" id="{02B99529-9254-58F9-B86C-9ECA39185CB6}"/>
              </a:ext>
            </a:extLst>
          </p:cNvPr>
          <p:cNvPicPr>
            <a:picLocks noChangeAspect="1"/>
          </p:cNvPicPr>
          <p:nvPr/>
        </p:nvPicPr>
        <p:blipFill>
          <a:blip r:embed="rId8"/>
          <a:stretch>
            <a:fillRect/>
          </a:stretch>
        </p:blipFill>
        <p:spPr>
          <a:xfrm>
            <a:off x="8456109" y="2124564"/>
            <a:ext cx="1458909" cy="2118747"/>
          </a:xfrm>
          <a:prstGeom prst="rect">
            <a:avLst/>
          </a:prstGeom>
        </p:spPr>
      </p:pic>
    </p:spTree>
    <p:extLst>
      <p:ext uri="{BB962C8B-B14F-4D97-AF65-F5344CB8AC3E}">
        <p14:creationId xmlns:p14="http://schemas.microsoft.com/office/powerpoint/2010/main" val="2298485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sz="3200"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10244" name="Picture 4" descr="http://static.guim.co.uk/sys-images/Guardian/Pix/pictures/2009/01/05/titanic.arti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982" y="1202991"/>
            <a:ext cx="5285509" cy="32926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132D78-9E81-DC87-5745-6E4E58F9AC2C}"/>
              </a:ext>
            </a:extLst>
          </p:cNvPr>
          <p:cNvSpPr txBox="1"/>
          <p:nvPr/>
        </p:nvSpPr>
        <p:spPr>
          <a:xfrm>
            <a:off x="3006436" y="4890655"/>
            <a:ext cx="7093528" cy="1661993"/>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Titanic was thought to be unsinkable.  </a:t>
            </a:r>
          </a:p>
          <a:p>
            <a:pPr marL="285750" indent="-285750">
              <a:buFont typeface="Arial" panose="020B0604020202020204" pitchFamily="34" charset="0"/>
              <a:buChar char="•"/>
            </a:pPr>
            <a:r>
              <a:rPr lang="en-US" sz="2800" dirty="0"/>
              <a:t>How could this disaster have happened?</a:t>
            </a:r>
          </a:p>
          <a:p>
            <a:pPr marL="285750" indent="-285750">
              <a:buFont typeface="Arial" panose="020B0604020202020204" pitchFamily="34" charset="0"/>
              <a:buChar char="•"/>
            </a:pPr>
            <a:r>
              <a:rPr lang="en-US" sz="2800" dirty="0"/>
              <a:t>Was one person responsible? </a:t>
            </a:r>
          </a:p>
          <a:p>
            <a:endParaRPr lang="en-US" dirty="0"/>
          </a:p>
        </p:txBody>
      </p:sp>
      <p:sp>
        <p:nvSpPr>
          <p:cNvPr id="5" name="TextBox 4">
            <a:extLst>
              <a:ext uri="{FF2B5EF4-FFF2-40B4-BE49-F238E27FC236}">
                <a16:creationId xmlns:a16="http://schemas.microsoft.com/office/drawing/2014/main" id="{D27304BA-C2E5-1391-C3FA-618313E281BB}"/>
              </a:ext>
            </a:extLst>
          </p:cNvPr>
          <p:cNvSpPr txBox="1"/>
          <p:nvPr/>
        </p:nvSpPr>
        <p:spPr>
          <a:xfrm>
            <a:off x="3006436" y="371994"/>
            <a:ext cx="5805055" cy="830997"/>
          </a:xfrm>
          <a:prstGeom prst="rect">
            <a:avLst/>
          </a:prstGeom>
          <a:noFill/>
        </p:spPr>
        <p:txBody>
          <a:bodyPr wrap="square" rtlCol="0">
            <a:spAutoFit/>
          </a:bodyPr>
          <a:lstStyle/>
          <a:p>
            <a:pPr algn="ctr"/>
            <a:r>
              <a:rPr lang="en-US" sz="2400" b="1" dirty="0"/>
              <a:t>Why Did the Titanic Sink?</a:t>
            </a:r>
            <a:br>
              <a:rPr lang="en-US" sz="2400" b="1" dirty="0"/>
            </a:br>
            <a:r>
              <a:rPr lang="en-US" sz="2400" b="1" dirty="0"/>
              <a:t> What Do You Think?</a:t>
            </a:r>
          </a:p>
        </p:txBody>
      </p:sp>
    </p:spTree>
    <p:extLst>
      <p:ext uri="{BB962C8B-B14F-4D97-AF65-F5344CB8AC3E}">
        <p14:creationId xmlns:p14="http://schemas.microsoft.com/office/powerpoint/2010/main" val="2255025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345496" y="674071"/>
            <a:ext cx="8690345" cy="5509858"/>
          </a:xfrm>
          <a:prstGeom prst="rect">
            <a:avLst/>
          </a:prstGeom>
          <a:ln w="28575">
            <a:solidFill>
              <a:schemeClr val="tx1"/>
            </a:solidFill>
          </a:ln>
        </p:spPr>
      </p:pic>
    </p:spTree>
    <p:extLst>
      <p:ext uri="{BB962C8B-B14F-4D97-AF65-F5344CB8AC3E}">
        <p14:creationId xmlns:p14="http://schemas.microsoft.com/office/powerpoint/2010/main" val="4112003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55F50F-2E74-4930-B5D8-E94A28F995B3}"/>
              </a:ext>
            </a:extLst>
          </p:cNvPr>
          <p:cNvSpPr txBox="1"/>
          <p:nvPr/>
        </p:nvSpPr>
        <p:spPr>
          <a:xfrm>
            <a:off x="2913077" y="603899"/>
            <a:ext cx="6094602" cy="646331"/>
          </a:xfrm>
          <a:prstGeom prst="rect">
            <a:avLst/>
          </a:prstGeom>
          <a:noFill/>
        </p:spPr>
        <p:txBody>
          <a:bodyPr wrap="square">
            <a:spAutoFit/>
          </a:bodyPr>
          <a:lstStyle/>
          <a:p>
            <a:pPr algn="ctr"/>
            <a:r>
              <a:rPr lang="en-US" sz="3600" b="1" dirty="0"/>
              <a:t>It was Captain Smith’s fault </a:t>
            </a:r>
          </a:p>
        </p:txBody>
      </p:sp>
      <p:pic>
        <p:nvPicPr>
          <p:cNvPr id="4" name="Picture 2" descr="Edward Smith (sea captain) - Wikipedia">
            <a:extLst>
              <a:ext uri="{FF2B5EF4-FFF2-40B4-BE49-F238E27FC236}">
                <a16:creationId xmlns:a16="http://schemas.microsoft.com/office/drawing/2014/main" id="{EAC44DBA-0E95-4E2D-93D1-56FF204AC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977" y="1293361"/>
            <a:ext cx="1847850" cy="24765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29379D-1460-45EC-A7F0-579FA72CBD4E}"/>
              </a:ext>
            </a:extLst>
          </p:cNvPr>
          <p:cNvSpPr txBox="1"/>
          <p:nvPr/>
        </p:nvSpPr>
        <p:spPr>
          <a:xfrm>
            <a:off x="1887522" y="4277683"/>
            <a:ext cx="8145711" cy="2123658"/>
          </a:xfrm>
          <a:prstGeom prst="rect">
            <a:avLst/>
          </a:prstGeom>
          <a:noFill/>
        </p:spPr>
        <p:txBody>
          <a:bodyPr wrap="square">
            <a:spAutoFit/>
          </a:bodyPr>
          <a:lstStyle/>
          <a:p>
            <a:pPr marL="0" indent="0">
              <a:buNone/>
            </a:pPr>
            <a:r>
              <a:rPr lang="en-GB" sz="1800" dirty="0"/>
              <a:t>This was Captain E.J. Smith's retirement trip. All he had to do was get to New York in record time. Captain E.J. Smith said years before the Titanic's voyage, "I cannot imagine any condition which would cause a ship to founder. Modern shipbuilding has gone beyond that.” </a:t>
            </a:r>
            <a:endParaRPr lang="en-US" sz="1800" dirty="0"/>
          </a:p>
          <a:p>
            <a:pPr marL="114300" indent="0">
              <a:buNone/>
            </a:pPr>
            <a:endParaRPr lang="en-US" sz="600" dirty="0"/>
          </a:p>
          <a:p>
            <a:pPr marL="0" indent="0">
              <a:buNone/>
            </a:pPr>
            <a:r>
              <a:rPr lang="en-GB" sz="1800" dirty="0"/>
              <a:t>Captain Smith ignored seven iceberg warnings from his crew and other ships. If he had called for the ship to slow down then maybe the</a:t>
            </a:r>
            <a:r>
              <a:rPr lang="en-GB" sz="1800" i="1" dirty="0"/>
              <a:t> Titanic</a:t>
            </a:r>
            <a:r>
              <a:rPr lang="en-GB" sz="1800" dirty="0"/>
              <a:t> disaster would not have happened.</a:t>
            </a:r>
            <a:endParaRPr lang="en-US" sz="1800" dirty="0"/>
          </a:p>
        </p:txBody>
      </p:sp>
    </p:spTree>
    <p:extLst>
      <p:ext uri="{BB962C8B-B14F-4D97-AF65-F5344CB8AC3E}">
        <p14:creationId xmlns:p14="http://schemas.microsoft.com/office/powerpoint/2010/main" val="3851159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t>
            </a:r>
            <a:endParaRPr lang="en-US" sz="3600" b="1" dirty="0">
              <a:latin typeface="+mn-lt"/>
            </a:endParaRPr>
          </a:p>
        </p:txBody>
      </p:sp>
      <p:sp>
        <p:nvSpPr>
          <p:cNvPr id="3" name="Content Placeholder 2"/>
          <p:cNvSpPr>
            <a:spLocks noGrp="1"/>
          </p:cNvSpPr>
          <p:nvPr>
            <p:ph idx="1"/>
          </p:nvPr>
        </p:nvSpPr>
        <p:spPr/>
        <p:txBody>
          <a:bodyPr/>
          <a:lstStyle/>
          <a:p>
            <a:endParaRPr lang="en-GB" dirty="0"/>
          </a:p>
          <a:p>
            <a:endParaRPr lang="en-GB" dirty="0"/>
          </a:p>
          <a:p>
            <a:endParaRPr lang="en-GB" dirty="0"/>
          </a:p>
          <a:p>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727" y="865390"/>
            <a:ext cx="1821873" cy="267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AFA832D7-941C-3936-51FE-CC304D348EBD}"/>
              </a:ext>
            </a:extLst>
          </p:cNvPr>
          <p:cNvSpPr txBox="1"/>
          <p:nvPr/>
        </p:nvSpPr>
        <p:spPr>
          <a:xfrm>
            <a:off x="3352800" y="3733801"/>
            <a:ext cx="4252686" cy="128814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CEC01FAE-6FB6-4DD3-DA07-3104F2339D8C}"/>
              </a:ext>
            </a:extLst>
          </p:cNvPr>
          <p:cNvSpPr txBox="1"/>
          <p:nvPr/>
        </p:nvSpPr>
        <p:spPr>
          <a:xfrm>
            <a:off x="360218" y="3544615"/>
            <a:ext cx="11159836" cy="2585323"/>
          </a:xfrm>
          <a:prstGeom prst="rect">
            <a:avLst/>
          </a:prstGeom>
          <a:noFill/>
        </p:spPr>
        <p:txBody>
          <a:bodyPr wrap="square" rtlCol="0">
            <a:spAutoFit/>
          </a:bodyPr>
          <a:lstStyle/>
          <a:p>
            <a:r>
              <a:rPr lang="en-GB" sz="2400" dirty="0"/>
              <a:t>Bruce Ismay was the managing director of the White Star Line and </a:t>
            </a:r>
          </a:p>
          <a:p>
            <a:r>
              <a:rPr lang="en-GB" sz="2400" dirty="0"/>
              <a:t>he was aboard the</a:t>
            </a:r>
            <a:r>
              <a:rPr lang="en-GB" sz="2400" i="1" dirty="0"/>
              <a:t> Titanic</a:t>
            </a:r>
            <a:r>
              <a:rPr lang="en-GB" sz="2400" dirty="0"/>
              <a:t>. Competition for Atlantic passengers was fierce </a:t>
            </a:r>
          </a:p>
          <a:p>
            <a:r>
              <a:rPr lang="en-GB" sz="2400" dirty="0"/>
              <a:t>and the White Star Line wanted to show that they could make a six-day crossing. </a:t>
            </a:r>
            <a:endParaRPr lang="en-US" sz="2400" dirty="0"/>
          </a:p>
          <a:p>
            <a:pPr marL="114300" indent="0">
              <a:buNone/>
            </a:pPr>
            <a:endParaRPr lang="en-US" sz="2400" dirty="0"/>
          </a:p>
          <a:p>
            <a:r>
              <a:rPr lang="en-GB" sz="2400" dirty="0"/>
              <a:t>To meet this schedule the</a:t>
            </a:r>
            <a:r>
              <a:rPr lang="en-GB" sz="2400" i="1" dirty="0"/>
              <a:t> Titanic</a:t>
            </a:r>
            <a:r>
              <a:rPr lang="en-GB" sz="2400" dirty="0"/>
              <a:t> could not afford to slow down. </a:t>
            </a:r>
          </a:p>
          <a:p>
            <a:r>
              <a:rPr lang="en-GB" sz="2400" dirty="0"/>
              <a:t>It is believed that Ismay put pressure on Captain Smith to maintain the speed of the ship.</a:t>
            </a:r>
            <a:endParaRPr lang="en-US" sz="2400" dirty="0"/>
          </a:p>
          <a:p>
            <a:endParaRPr lang="en-US" dirty="0"/>
          </a:p>
        </p:txBody>
      </p:sp>
      <p:sp>
        <p:nvSpPr>
          <p:cNvPr id="7" name="TextBox 6">
            <a:extLst>
              <a:ext uri="{FF2B5EF4-FFF2-40B4-BE49-F238E27FC236}">
                <a16:creationId xmlns:a16="http://schemas.microsoft.com/office/drawing/2014/main" id="{5D2BF3B3-6DDB-E4F2-1C93-B8E9894ED819}"/>
              </a:ext>
            </a:extLst>
          </p:cNvPr>
          <p:cNvSpPr txBox="1"/>
          <p:nvPr/>
        </p:nvSpPr>
        <p:spPr>
          <a:xfrm>
            <a:off x="3044240" y="81731"/>
            <a:ext cx="5308846" cy="646331"/>
          </a:xfrm>
          <a:prstGeom prst="rect">
            <a:avLst/>
          </a:prstGeom>
          <a:noFill/>
        </p:spPr>
        <p:txBody>
          <a:bodyPr wrap="square" rtlCol="0">
            <a:spAutoFit/>
          </a:bodyPr>
          <a:lstStyle/>
          <a:p>
            <a:r>
              <a:rPr lang="en-US" sz="3600" b="1" dirty="0">
                <a:latin typeface="+mn-lt"/>
              </a:rPr>
              <a:t>It was Bruce Ismay’s Fault</a:t>
            </a:r>
            <a:endParaRPr lang="en-US" sz="3600" dirty="0"/>
          </a:p>
        </p:txBody>
      </p:sp>
    </p:spTree>
    <p:extLst>
      <p:ext uri="{BB962C8B-B14F-4D97-AF65-F5344CB8AC3E}">
        <p14:creationId xmlns:p14="http://schemas.microsoft.com/office/powerpoint/2010/main" val="3797394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5E5347-4942-4EA3-AC09-78ACF74E612C}"/>
              </a:ext>
            </a:extLst>
          </p:cNvPr>
          <p:cNvSpPr/>
          <p:nvPr/>
        </p:nvSpPr>
        <p:spPr>
          <a:xfrm>
            <a:off x="3460810" y="4107083"/>
            <a:ext cx="7503113" cy="2031325"/>
          </a:xfrm>
          <a:prstGeom prst="rect">
            <a:avLst/>
          </a:prstGeom>
        </p:spPr>
        <p:txBody>
          <a:bodyPr wrap="square">
            <a:spAutoFit/>
          </a:bodyPr>
          <a:lstStyle/>
          <a:p>
            <a:r>
              <a:rPr lang="en-US" b="1" dirty="0">
                <a:latin typeface="Calibri" panose="020F0502020204030204" pitchFamily="34" charset="0"/>
                <a:ea typeface="Calibri" panose="020F0502020204030204" pitchFamily="34" charset="0"/>
              </a:rPr>
              <a:t>Lynne Farrell Stover </a:t>
            </a:r>
            <a:r>
              <a:rPr lang="en-US"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6" name="Rectangle 5">
            <a:extLst>
              <a:ext uri="{FF2B5EF4-FFF2-40B4-BE49-F238E27FC236}">
                <a16:creationId xmlns:a16="http://schemas.microsoft.com/office/drawing/2014/main" id="{5F779C3B-1DC2-4DF7-AD2A-82A232D3DE8D}"/>
              </a:ext>
            </a:extLst>
          </p:cNvPr>
          <p:cNvSpPr/>
          <p:nvPr/>
        </p:nvSpPr>
        <p:spPr>
          <a:xfrm>
            <a:off x="684922" y="6138408"/>
            <a:ext cx="1933543" cy="369332"/>
          </a:xfrm>
          <a:prstGeom prst="rect">
            <a:avLst/>
          </a:prstGeom>
        </p:spPr>
        <p:txBody>
          <a:bodyPr wrap="none">
            <a:spAutoFit/>
          </a:bodyPr>
          <a:lstStyle/>
          <a:p>
            <a:pPr algn="ctr"/>
            <a:r>
              <a:rPr lang="en-US" dirty="0">
                <a:solidFill>
                  <a:srgbClr val="450084"/>
                </a:solidFill>
                <a:hlinkClick r:id="rId2">
                  <a:extLst>
                    <a:ext uri="{A12FA001-AC4F-418D-AE19-62706E023703}">
                      <ahyp:hlinkClr xmlns:ahyp="http://schemas.microsoft.com/office/drawing/2018/hyperlinkcolor" val="tx"/>
                    </a:ext>
                  </a:extLst>
                </a:hlinkClick>
              </a:rPr>
              <a:t>stoverlf@jmu.edu</a:t>
            </a:r>
            <a:r>
              <a:rPr lang="en-US" dirty="0">
                <a:solidFill>
                  <a:srgbClr val="450084"/>
                </a:solidFill>
              </a:rPr>
              <a:t> </a:t>
            </a:r>
          </a:p>
        </p:txBody>
      </p:sp>
      <p:pic>
        <p:nvPicPr>
          <p:cNvPr id="7" name="Picture 6">
            <a:extLst>
              <a:ext uri="{FF2B5EF4-FFF2-40B4-BE49-F238E27FC236}">
                <a16:creationId xmlns:a16="http://schemas.microsoft.com/office/drawing/2014/main" id="{61896F59-6E9A-4795-B6CD-D4B110EB8172}"/>
              </a:ext>
            </a:extLst>
          </p:cNvPr>
          <p:cNvPicPr>
            <a:picLocks noChangeAspect="1"/>
          </p:cNvPicPr>
          <p:nvPr/>
        </p:nvPicPr>
        <p:blipFill>
          <a:blip r:embed="rId3"/>
          <a:stretch>
            <a:fillRect/>
          </a:stretch>
        </p:blipFill>
        <p:spPr>
          <a:xfrm>
            <a:off x="809210" y="1382842"/>
            <a:ext cx="1525618" cy="1701295"/>
          </a:xfrm>
          <a:prstGeom prst="rect">
            <a:avLst/>
          </a:prstGeom>
          <a:ln w="38100">
            <a:solidFill>
              <a:schemeClr val="tx1"/>
            </a:solidFill>
          </a:ln>
        </p:spPr>
      </p:pic>
      <p:sp>
        <p:nvSpPr>
          <p:cNvPr id="8" name="Rectangle 7">
            <a:extLst>
              <a:ext uri="{FF2B5EF4-FFF2-40B4-BE49-F238E27FC236}">
                <a16:creationId xmlns:a16="http://schemas.microsoft.com/office/drawing/2014/main" id="{B957DD7C-0501-42DD-95C1-3EF0C20DE0B8}"/>
              </a:ext>
            </a:extLst>
          </p:cNvPr>
          <p:cNvSpPr/>
          <p:nvPr/>
        </p:nvSpPr>
        <p:spPr>
          <a:xfrm>
            <a:off x="3460810" y="1420046"/>
            <a:ext cx="7356630" cy="2031325"/>
          </a:xfrm>
          <a:prstGeom prst="rect">
            <a:avLst/>
          </a:prstGeom>
        </p:spPr>
        <p:txBody>
          <a:bodyPr wrap="square">
            <a:spAutoFit/>
          </a:bodyPr>
          <a:lstStyle/>
          <a:p>
            <a:r>
              <a:rPr lang="en-US" b="1" dirty="0"/>
              <a:t>Lauren Hensley Shifflett </a:t>
            </a:r>
            <a:r>
              <a:rPr lang="en-US"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
        <p:nvSpPr>
          <p:cNvPr id="9" name="Rectangle 8">
            <a:extLst>
              <a:ext uri="{FF2B5EF4-FFF2-40B4-BE49-F238E27FC236}">
                <a16:creationId xmlns:a16="http://schemas.microsoft.com/office/drawing/2014/main" id="{3AE93353-0553-4630-8E47-A387C584C462}"/>
              </a:ext>
            </a:extLst>
          </p:cNvPr>
          <p:cNvSpPr/>
          <p:nvPr/>
        </p:nvSpPr>
        <p:spPr>
          <a:xfrm>
            <a:off x="618071" y="3266705"/>
            <a:ext cx="1907895" cy="369332"/>
          </a:xfrm>
          <a:prstGeom prst="rect">
            <a:avLst/>
          </a:prstGeom>
        </p:spPr>
        <p:txBody>
          <a:bodyPr wrap="none">
            <a:spAutoFit/>
          </a:bodyPr>
          <a:lstStyle/>
          <a:p>
            <a:pPr algn="ctr"/>
            <a:r>
              <a:rPr lang="en-US" dirty="0">
                <a:solidFill>
                  <a:schemeClr val="tx1"/>
                </a:solidFill>
              </a:rPr>
              <a:t> </a:t>
            </a:r>
            <a:r>
              <a:rPr lang="en-US" dirty="0">
                <a:hlinkClick r:id="rId4"/>
              </a:rPr>
              <a:t>shiffllh@jmu.edu</a:t>
            </a:r>
            <a:r>
              <a:rPr lang="en-US" dirty="0"/>
              <a:t> </a:t>
            </a:r>
          </a:p>
        </p:txBody>
      </p:sp>
      <p:sp>
        <p:nvSpPr>
          <p:cNvPr id="10" name="TextBox 9">
            <a:extLst>
              <a:ext uri="{FF2B5EF4-FFF2-40B4-BE49-F238E27FC236}">
                <a16:creationId xmlns:a16="http://schemas.microsoft.com/office/drawing/2014/main" id="{BC26613A-A80A-4784-95B9-7EA1E3003652}"/>
              </a:ext>
            </a:extLst>
          </p:cNvPr>
          <p:cNvSpPr txBox="1"/>
          <p:nvPr/>
        </p:nvSpPr>
        <p:spPr>
          <a:xfrm>
            <a:off x="4589755" y="240624"/>
            <a:ext cx="475843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rPr>
              <a:t>Presenters</a:t>
            </a:r>
          </a:p>
        </p:txBody>
      </p:sp>
      <p:pic>
        <p:nvPicPr>
          <p:cNvPr id="3" name="Picture 2">
            <a:extLst>
              <a:ext uri="{FF2B5EF4-FFF2-40B4-BE49-F238E27FC236}">
                <a16:creationId xmlns:a16="http://schemas.microsoft.com/office/drawing/2014/main" id="{B4E01670-77E2-A7BB-8FF2-8A77303F20F4}"/>
              </a:ext>
            </a:extLst>
          </p:cNvPr>
          <p:cNvPicPr>
            <a:picLocks noChangeAspect="1"/>
          </p:cNvPicPr>
          <p:nvPr/>
        </p:nvPicPr>
        <p:blipFill>
          <a:blip r:embed="rId5"/>
          <a:stretch>
            <a:fillRect/>
          </a:stretch>
        </p:blipFill>
        <p:spPr>
          <a:xfrm>
            <a:off x="809210" y="3818605"/>
            <a:ext cx="1509768" cy="2031325"/>
          </a:xfrm>
          <a:prstGeom prst="rect">
            <a:avLst/>
          </a:prstGeom>
          <a:ln w="38100">
            <a:solidFill>
              <a:schemeClr val="tx1"/>
            </a:solidFill>
          </a:ln>
        </p:spPr>
      </p:pic>
    </p:spTree>
    <p:extLst>
      <p:ext uri="{BB962C8B-B14F-4D97-AF65-F5344CB8AC3E}">
        <p14:creationId xmlns:p14="http://schemas.microsoft.com/office/powerpoint/2010/main" val="1144693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FBFDC9-7AB4-433A-A044-9534B99EDE4C}"/>
              </a:ext>
            </a:extLst>
          </p:cNvPr>
          <p:cNvSpPr txBox="1"/>
          <p:nvPr/>
        </p:nvSpPr>
        <p:spPr>
          <a:xfrm>
            <a:off x="2573407" y="63068"/>
            <a:ext cx="6153912" cy="2031325"/>
          </a:xfrm>
          <a:prstGeom prst="rect">
            <a:avLst/>
          </a:prstGeom>
          <a:noFill/>
        </p:spPr>
        <p:txBody>
          <a:bodyPr wrap="square" rtlCol="0">
            <a:spAutoFit/>
          </a:bodyPr>
          <a:lstStyle/>
          <a:p>
            <a:pPr marL="114300" indent="0">
              <a:buNone/>
            </a:pPr>
            <a:r>
              <a:rPr lang="en-US" sz="3600" b="1" dirty="0"/>
              <a:t>It was the Shipbuilder’s fault</a:t>
            </a:r>
          </a:p>
          <a:p>
            <a:pPr marL="0" indent="0">
              <a:buNone/>
            </a:pPr>
            <a:endParaRPr lang="en-GB" sz="3600" dirty="0"/>
          </a:p>
          <a:p>
            <a:pPr marL="0" indent="0">
              <a:buNone/>
            </a:pPr>
            <a:endParaRPr lang="en-GB" sz="3600" dirty="0"/>
          </a:p>
          <a:p>
            <a:endParaRPr lang="en-US" dirty="0"/>
          </a:p>
        </p:txBody>
      </p:sp>
      <p:pic>
        <p:nvPicPr>
          <p:cNvPr id="3" name="Picture 2">
            <a:extLst>
              <a:ext uri="{FF2B5EF4-FFF2-40B4-BE49-F238E27FC236}">
                <a16:creationId xmlns:a16="http://schemas.microsoft.com/office/drawing/2014/main" id="{71D04721-8D37-4876-A8FB-FC3B162BA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713" y="918631"/>
            <a:ext cx="3290769" cy="217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F58BC84-ABC5-42FE-85DF-2200C61DB126}"/>
              </a:ext>
            </a:extLst>
          </p:cNvPr>
          <p:cNvSpPr txBox="1"/>
          <p:nvPr/>
        </p:nvSpPr>
        <p:spPr>
          <a:xfrm>
            <a:off x="1661020" y="3534959"/>
            <a:ext cx="8229600" cy="2308324"/>
          </a:xfrm>
          <a:prstGeom prst="rect">
            <a:avLst/>
          </a:prstGeom>
          <a:noFill/>
        </p:spPr>
        <p:txBody>
          <a:bodyPr wrap="square">
            <a:spAutoFit/>
          </a:bodyPr>
          <a:lstStyle/>
          <a:p>
            <a:pPr marL="0" indent="0">
              <a:buNone/>
            </a:pPr>
            <a:r>
              <a:rPr lang="en-GB" sz="1800" dirty="0"/>
              <a:t>About three million rivets were used to hold the sections of the </a:t>
            </a:r>
            <a:r>
              <a:rPr lang="en-GB" sz="1800" i="1" dirty="0"/>
              <a:t>Titanic </a:t>
            </a:r>
            <a:r>
              <a:rPr lang="en-GB" sz="1800" dirty="0"/>
              <a:t>together. </a:t>
            </a:r>
          </a:p>
          <a:p>
            <a:pPr marL="0" indent="0">
              <a:buNone/>
            </a:pPr>
            <a:r>
              <a:rPr lang="en-GB" sz="1800" dirty="0"/>
              <a:t>Some rivets have been recovered from the wreck and analysed. </a:t>
            </a:r>
          </a:p>
          <a:p>
            <a:pPr marL="0" indent="0">
              <a:buNone/>
            </a:pPr>
            <a:r>
              <a:rPr lang="en-GB" sz="1800" dirty="0"/>
              <a:t>The findings show that they were made of sub-standard iron.</a:t>
            </a:r>
          </a:p>
          <a:p>
            <a:pPr marL="0" indent="0">
              <a:buNone/>
            </a:pPr>
            <a:endParaRPr lang="en-US" sz="1800" dirty="0"/>
          </a:p>
          <a:p>
            <a:pPr marL="0" indent="0">
              <a:buNone/>
            </a:pPr>
            <a:r>
              <a:rPr lang="en-GB" sz="1800" dirty="0"/>
              <a:t>When the ship hit the iceberg, the force of the impact caused the heads of </a:t>
            </a:r>
          </a:p>
          <a:p>
            <a:pPr marL="0" indent="0">
              <a:buNone/>
            </a:pPr>
            <a:r>
              <a:rPr lang="en-GB" sz="1800" dirty="0"/>
              <a:t>the rivets to break and the sections of the</a:t>
            </a:r>
            <a:r>
              <a:rPr lang="en-GB" sz="1800" i="1" dirty="0"/>
              <a:t> Titanic</a:t>
            </a:r>
            <a:r>
              <a:rPr lang="en-GB" sz="1800" dirty="0"/>
              <a:t> to come apart. </a:t>
            </a:r>
          </a:p>
          <a:p>
            <a:pPr marL="0" indent="0">
              <a:buNone/>
            </a:pPr>
            <a:r>
              <a:rPr lang="en-GB" sz="1800" dirty="0"/>
              <a:t>If good quality iron rivets had been used the sections may have stayed together </a:t>
            </a:r>
          </a:p>
          <a:p>
            <a:pPr marL="0" indent="0">
              <a:buNone/>
            </a:pPr>
            <a:r>
              <a:rPr lang="en-GB" sz="1800" dirty="0"/>
              <a:t>and the ship may not have sunk.</a:t>
            </a:r>
            <a:endParaRPr lang="en-US" sz="1800" dirty="0"/>
          </a:p>
        </p:txBody>
      </p:sp>
    </p:spTree>
    <p:extLst>
      <p:ext uri="{BB962C8B-B14F-4D97-AF65-F5344CB8AC3E}">
        <p14:creationId xmlns:p14="http://schemas.microsoft.com/office/powerpoint/2010/main" val="1384394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8689CE-7326-4CB7-9FC9-5AA05FE56766}"/>
              </a:ext>
            </a:extLst>
          </p:cNvPr>
          <p:cNvSpPr txBox="1"/>
          <p:nvPr/>
        </p:nvSpPr>
        <p:spPr>
          <a:xfrm>
            <a:off x="2602685" y="397345"/>
            <a:ext cx="6094602" cy="523220"/>
          </a:xfrm>
          <a:prstGeom prst="rect">
            <a:avLst/>
          </a:prstGeom>
          <a:noFill/>
        </p:spPr>
        <p:txBody>
          <a:bodyPr wrap="square">
            <a:spAutoFit/>
          </a:bodyPr>
          <a:lstStyle/>
          <a:p>
            <a:pPr algn="ctr"/>
            <a:r>
              <a:rPr lang="en-US" sz="2800" b="1" dirty="0"/>
              <a:t>It was Thomas Andrew’s fault </a:t>
            </a:r>
          </a:p>
        </p:txBody>
      </p:sp>
      <p:pic>
        <p:nvPicPr>
          <p:cNvPr id="4" name="Picture 2">
            <a:extLst>
              <a:ext uri="{FF2B5EF4-FFF2-40B4-BE49-F238E27FC236}">
                <a16:creationId xmlns:a16="http://schemas.microsoft.com/office/drawing/2014/main" id="{70FE6499-D706-4C0C-8B48-790FBECE1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763" y="995020"/>
            <a:ext cx="1724446" cy="2648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34696C8E-8736-4C6F-81E1-0D3F9CEFFD2C}"/>
              </a:ext>
            </a:extLst>
          </p:cNvPr>
          <p:cNvSpPr txBox="1"/>
          <p:nvPr/>
        </p:nvSpPr>
        <p:spPr>
          <a:xfrm>
            <a:off x="1990289" y="3853498"/>
            <a:ext cx="8042944" cy="2308324"/>
          </a:xfrm>
          <a:prstGeom prst="rect">
            <a:avLst/>
          </a:prstGeom>
          <a:noFill/>
        </p:spPr>
        <p:txBody>
          <a:bodyPr wrap="square">
            <a:spAutoFit/>
          </a:bodyPr>
          <a:lstStyle/>
          <a:p>
            <a:r>
              <a:rPr lang="en-GB" sz="1800" dirty="0"/>
              <a:t>Thomas Andrews was the naval architect in charge of the plans for the</a:t>
            </a:r>
            <a:r>
              <a:rPr lang="en-GB" sz="1800" i="1" dirty="0"/>
              <a:t> Titanic</a:t>
            </a:r>
            <a:r>
              <a:rPr lang="en-GB" sz="1800" dirty="0"/>
              <a:t>. The belief that the ship was unsinkable was, in part, due to the fact that the Titanic had sixteen watertight compartments. However, the compartments did not reach as high as they should have done.</a:t>
            </a:r>
          </a:p>
          <a:p>
            <a:pPr marL="114300" indent="0">
              <a:buNone/>
            </a:pPr>
            <a:r>
              <a:rPr lang="en-GB" sz="1800" dirty="0"/>
              <a:t>  </a:t>
            </a:r>
          </a:p>
          <a:p>
            <a:r>
              <a:rPr lang="en-GB" sz="1800" dirty="0"/>
              <a:t>The White Star Line did not want them to go all the way up because this would have reduced living space in first class. If Mr Andrews had insisted on making them the correct height then maybe the </a:t>
            </a:r>
            <a:r>
              <a:rPr lang="en-GB" sz="1800" i="1" dirty="0"/>
              <a:t>Titanic </a:t>
            </a:r>
            <a:r>
              <a:rPr lang="en-GB" sz="1800" dirty="0"/>
              <a:t>would not have sunk.</a:t>
            </a:r>
            <a:endParaRPr lang="en-US" sz="1800" dirty="0"/>
          </a:p>
        </p:txBody>
      </p:sp>
    </p:spTree>
    <p:extLst>
      <p:ext uri="{BB962C8B-B14F-4D97-AF65-F5344CB8AC3E}">
        <p14:creationId xmlns:p14="http://schemas.microsoft.com/office/powerpoint/2010/main" val="2059460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sp>
        <p:nvSpPr>
          <p:cNvPr id="3" name="Content Placeholder 2"/>
          <p:cNvSpPr>
            <a:spLocks noGrp="1"/>
          </p:cNvSpPr>
          <p:nvPr>
            <p:ph idx="1"/>
          </p:nvPr>
        </p:nvSpPr>
        <p:spPr/>
        <p:txBody>
          <a:bodyPr/>
          <a:lstStyle/>
          <a:p>
            <a:endParaRPr lang="en-US" dirty="0"/>
          </a:p>
        </p:txBody>
      </p:sp>
      <p:pic>
        <p:nvPicPr>
          <p:cNvPr id="7170" name="Picture 2" descr="https://encrypted-tbn3.google.com/images?q=tbn:ANd9GcRszZFmV1KbyZaYqY9SI5SbkqeDmFX3hYMEhxa9UAxSeQyv4as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71" y="2087879"/>
            <a:ext cx="4580327" cy="304800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 name="Content Placeholder 4">
            <a:extLst>
              <a:ext uri="{FF2B5EF4-FFF2-40B4-BE49-F238E27FC236}">
                <a16:creationId xmlns:a16="http://schemas.microsoft.com/office/drawing/2014/main" id="{A6504208-36BF-DFFA-B585-96E14C2AD810}"/>
              </a:ext>
            </a:extLst>
          </p:cNvPr>
          <p:cNvPicPr>
            <a:picLocks noChangeAspect="1"/>
          </p:cNvPicPr>
          <p:nvPr/>
        </p:nvPicPr>
        <p:blipFill>
          <a:blip r:embed="rId3"/>
          <a:stretch>
            <a:fillRect/>
          </a:stretch>
        </p:blipFill>
        <p:spPr>
          <a:xfrm>
            <a:off x="5969613" y="1234080"/>
            <a:ext cx="4465354" cy="5532480"/>
          </a:xfrm>
          <a:prstGeom prst="rect">
            <a:avLst/>
          </a:prstGeom>
          <a:ln w="38100">
            <a:solidFill>
              <a:schemeClr val="tx1"/>
            </a:solidFill>
          </a:ln>
        </p:spPr>
      </p:pic>
      <p:sp>
        <p:nvSpPr>
          <p:cNvPr id="5" name="TextBox 4">
            <a:extLst>
              <a:ext uri="{FF2B5EF4-FFF2-40B4-BE49-F238E27FC236}">
                <a16:creationId xmlns:a16="http://schemas.microsoft.com/office/drawing/2014/main" id="{45559C02-9C11-2E56-B6B3-ABA8D94F73AF}"/>
              </a:ext>
            </a:extLst>
          </p:cNvPr>
          <p:cNvSpPr txBox="1"/>
          <p:nvPr/>
        </p:nvSpPr>
        <p:spPr>
          <a:xfrm>
            <a:off x="3395577" y="265176"/>
            <a:ext cx="5148072" cy="646331"/>
          </a:xfrm>
          <a:prstGeom prst="rect">
            <a:avLst/>
          </a:prstGeom>
          <a:noFill/>
        </p:spPr>
        <p:txBody>
          <a:bodyPr wrap="square" rtlCol="0">
            <a:spAutoFit/>
          </a:bodyPr>
          <a:lstStyle/>
          <a:p>
            <a:pPr algn="ctr"/>
            <a:r>
              <a:rPr lang="en-US" sz="3600" b="1" i="1" dirty="0"/>
              <a:t>VOTE WITH YOUR FEET</a:t>
            </a:r>
          </a:p>
        </p:txBody>
      </p:sp>
    </p:spTree>
    <p:extLst>
      <p:ext uri="{BB962C8B-B14F-4D97-AF65-F5344CB8AC3E}">
        <p14:creationId xmlns:p14="http://schemas.microsoft.com/office/powerpoint/2010/main" val="546463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579830-E554-45C2-B4CD-3181C4FC0ADB}"/>
              </a:ext>
            </a:extLst>
          </p:cNvPr>
          <p:cNvPicPr>
            <a:picLocks noChangeAspect="1"/>
          </p:cNvPicPr>
          <p:nvPr/>
        </p:nvPicPr>
        <p:blipFill>
          <a:blip r:embed="rId2"/>
          <a:stretch>
            <a:fillRect/>
          </a:stretch>
        </p:blipFill>
        <p:spPr>
          <a:xfrm>
            <a:off x="1176556" y="1270118"/>
            <a:ext cx="4159891" cy="4879324"/>
          </a:xfrm>
          <a:prstGeom prst="rect">
            <a:avLst/>
          </a:prstGeom>
          <a:ln w="19050">
            <a:solidFill>
              <a:schemeClr val="tx1"/>
            </a:solidFill>
          </a:ln>
        </p:spPr>
      </p:pic>
      <p:pic>
        <p:nvPicPr>
          <p:cNvPr id="9" name="Picture 8">
            <a:extLst>
              <a:ext uri="{FF2B5EF4-FFF2-40B4-BE49-F238E27FC236}">
                <a16:creationId xmlns:a16="http://schemas.microsoft.com/office/drawing/2014/main" id="{C69FFADC-D1D9-4195-9104-17EA95057C4F}"/>
              </a:ext>
            </a:extLst>
          </p:cNvPr>
          <p:cNvPicPr>
            <a:picLocks noChangeAspect="1"/>
          </p:cNvPicPr>
          <p:nvPr/>
        </p:nvPicPr>
        <p:blipFill>
          <a:blip r:embed="rId3"/>
          <a:stretch>
            <a:fillRect/>
          </a:stretch>
        </p:blipFill>
        <p:spPr>
          <a:xfrm>
            <a:off x="5550803" y="1055785"/>
            <a:ext cx="3919716" cy="4539671"/>
          </a:xfrm>
          <a:prstGeom prst="rect">
            <a:avLst/>
          </a:prstGeom>
          <a:ln w="28575">
            <a:solidFill>
              <a:schemeClr val="tx1"/>
            </a:solidFill>
          </a:ln>
        </p:spPr>
      </p:pic>
      <p:sp>
        <p:nvSpPr>
          <p:cNvPr id="11" name="TextBox 10">
            <a:extLst>
              <a:ext uri="{FF2B5EF4-FFF2-40B4-BE49-F238E27FC236}">
                <a16:creationId xmlns:a16="http://schemas.microsoft.com/office/drawing/2014/main" id="{7AF5EF9A-AF0B-4924-8E18-EDEAFA1C207E}"/>
              </a:ext>
            </a:extLst>
          </p:cNvPr>
          <p:cNvSpPr txBox="1"/>
          <p:nvPr/>
        </p:nvSpPr>
        <p:spPr>
          <a:xfrm>
            <a:off x="1176556" y="402563"/>
            <a:ext cx="6094602" cy="461665"/>
          </a:xfrm>
          <a:prstGeom prst="rect">
            <a:avLst/>
          </a:prstGeom>
          <a:noFill/>
        </p:spPr>
        <p:txBody>
          <a:bodyPr wrap="square">
            <a:spAutoFit/>
          </a:bodyPr>
          <a:lstStyle/>
          <a:p>
            <a:r>
              <a:rPr lang="en-US" sz="2400" b="1" dirty="0">
                <a:solidFill>
                  <a:srgbClr val="FF0000"/>
                </a:solidFill>
              </a:rPr>
              <a:t>For more content on this topic visit….</a:t>
            </a:r>
          </a:p>
        </p:txBody>
      </p:sp>
      <p:pic>
        <p:nvPicPr>
          <p:cNvPr id="12" name="Picture 11">
            <a:extLst>
              <a:ext uri="{FF2B5EF4-FFF2-40B4-BE49-F238E27FC236}">
                <a16:creationId xmlns:a16="http://schemas.microsoft.com/office/drawing/2014/main" id="{0CE8D2A3-A8F8-4822-B977-130DD29D3A96}"/>
              </a:ext>
            </a:extLst>
          </p:cNvPr>
          <p:cNvPicPr>
            <a:picLocks noChangeAspect="1"/>
          </p:cNvPicPr>
          <p:nvPr/>
        </p:nvPicPr>
        <p:blipFill>
          <a:blip r:embed="rId4"/>
          <a:stretch>
            <a:fillRect/>
          </a:stretch>
        </p:blipFill>
        <p:spPr>
          <a:xfrm>
            <a:off x="9325195" y="4020552"/>
            <a:ext cx="1849500" cy="2178953"/>
          </a:xfrm>
          <a:prstGeom prst="rect">
            <a:avLst/>
          </a:prstGeom>
          <a:ln w="28575">
            <a:solidFill>
              <a:schemeClr val="tx1"/>
            </a:solidFill>
          </a:ln>
        </p:spPr>
      </p:pic>
    </p:spTree>
    <p:extLst>
      <p:ext uri="{BB962C8B-B14F-4D97-AF65-F5344CB8AC3E}">
        <p14:creationId xmlns:p14="http://schemas.microsoft.com/office/powerpoint/2010/main" val="3424054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ceberg">
            <a:extLst>
              <a:ext uri="{FF2B5EF4-FFF2-40B4-BE49-F238E27FC236}">
                <a16:creationId xmlns:a16="http://schemas.microsoft.com/office/drawing/2014/main" id="{3A679609-2392-CA98-73F7-254797313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694" y="986944"/>
            <a:ext cx="3681506" cy="5588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C430AD-E162-D497-9FF7-7C3111355EEB}"/>
              </a:ext>
            </a:extLst>
          </p:cNvPr>
          <p:cNvSpPr txBox="1"/>
          <p:nvPr/>
        </p:nvSpPr>
        <p:spPr>
          <a:xfrm>
            <a:off x="7038108" y="3152568"/>
            <a:ext cx="3172692" cy="1323439"/>
          </a:xfrm>
          <a:prstGeom prst="rect">
            <a:avLst/>
          </a:prstGeom>
          <a:noFill/>
          <a:ln w="28575">
            <a:solidFill>
              <a:schemeClr val="tx1"/>
            </a:solidFill>
          </a:ln>
        </p:spPr>
        <p:txBody>
          <a:bodyPr wrap="square">
            <a:spAutoFit/>
          </a:bodyPr>
          <a:lstStyle/>
          <a:p>
            <a:pPr algn="l"/>
            <a:r>
              <a:rPr lang="en-US" sz="2000" b="1" i="0" dirty="0">
                <a:solidFill>
                  <a:srgbClr val="333333"/>
                </a:solidFill>
                <a:effectLst/>
              </a:rPr>
              <a:t>Publisher:</a:t>
            </a:r>
            <a:r>
              <a:rPr lang="en-US" sz="2000" b="0" i="0" dirty="0">
                <a:solidFill>
                  <a:srgbClr val="333333"/>
                </a:solidFill>
                <a:effectLst/>
              </a:rPr>
              <a:t> Scholastic </a:t>
            </a:r>
            <a:r>
              <a:rPr lang="en-US" sz="2000" b="1" i="0" dirty="0">
                <a:solidFill>
                  <a:srgbClr val="333333"/>
                </a:solidFill>
                <a:effectLst/>
              </a:rPr>
              <a:t>Copyright Date:</a:t>
            </a:r>
            <a:r>
              <a:rPr lang="en-US" sz="2000" b="0" i="0" dirty="0">
                <a:solidFill>
                  <a:srgbClr val="333333"/>
                </a:solidFill>
                <a:effectLst/>
              </a:rPr>
              <a:t> 2023</a:t>
            </a:r>
          </a:p>
          <a:p>
            <a:pPr algn="l"/>
            <a:r>
              <a:rPr lang="en-US" sz="2000" b="1" i="0" dirty="0">
                <a:solidFill>
                  <a:srgbClr val="333333"/>
                </a:solidFill>
                <a:effectLst/>
              </a:rPr>
              <a:t>Reading Level:</a:t>
            </a:r>
            <a:r>
              <a:rPr lang="en-US" sz="2000" b="0" i="0" dirty="0">
                <a:solidFill>
                  <a:srgbClr val="333333"/>
                </a:solidFill>
                <a:effectLst/>
              </a:rPr>
              <a:t> 5.1</a:t>
            </a:r>
          </a:p>
          <a:p>
            <a:pPr algn="l"/>
            <a:r>
              <a:rPr lang="en-US" sz="2000" b="1" i="0" dirty="0">
                <a:solidFill>
                  <a:srgbClr val="333333"/>
                </a:solidFill>
                <a:effectLst/>
              </a:rPr>
              <a:t>Interest Level:</a:t>
            </a:r>
            <a:r>
              <a:rPr lang="en-US" sz="2000" b="0" i="0" dirty="0">
                <a:solidFill>
                  <a:srgbClr val="333333"/>
                </a:solidFill>
                <a:effectLst/>
              </a:rPr>
              <a:t> 4-7</a:t>
            </a:r>
          </a:p>
        </p:txBody>
      </p:sp>
      <p:sp>
        <p:nvSpPr>
          <p:cNvPr id="5" name="TextBox 4">
            <a:extLst>
              <a:ext uri="{FF2B5EF4-FFF2-40B4-BE49-F238E27FC236}">
                <a16:creationId xmlns:a16="http://schemas.microsoft.com/office/drawing/2014/main" id="{99857F8B-1A9A-FF01-52C5-FD3D86D1D234}"/>
              </a:ext>
            </a:extLst>
          </p:cNvPr>
          <p:cNvSpPr txBox="1"/>
          <p:nvPr/>
        </p:nvSpPr>
        <p:spPr>
          <a:xfrm>
            <a:off x="4988459" y="1369281"/>
            <a:ext cx="6926450" cy="1631216"/>
          </a:xfrm>
          <a:prstGeom prst="rect">
            <a:avLst/>
          </a:prstGeom>
          <a:noFill/>
          <a:ln w="19050">
            <a:solidFill>
              <a:schemeClr val="tx1"/>
            </a:solidFill>
          </a:ln>
        </p:spPr>
        <p:txBody>
          <a:bodyPr wrap="square">
            <a:spAutoFit/>
          </a:bodyPr>
          <a:lstStyle/>
          <a:p>
            <a:r>
              <a:rPr lang="en-US" sz="2000" b="0" i="0" dirty="0">
                <a:solidFill>
                  <a:srgbClr val="333333"/>
                </a:solidFill>
                <a:effectLst/>
              </a:rPr>
              <a:t>Twelve-year-old Hazel Rothbury stows away aboard the Titanic and, with the help of a porter named Charlie and a first-class passenger named Sylvia, she sets out to explore the great ship, uncovering a haunting mystery--until the ship hits an iceberg and she must fight to save herself and her friends.</a:t>
            </a:r>
            <a:endParaRPr lang="en-US" sz="2000" dirty="0"/>
          </a:p>
        </p:txBody>
      </p:sp>
      <p:sp>
        <p:nvSpPr>
          <p:cNvPr id="2" name="TextBox 1">
            <a:extLst>
              <a:ext uri="{FF2B5EF4-FFF2-40B4-BE49-F238E27FC236}">
                <a16:creationId xmlns:a16="http://schemas.microsoft.com/office/drawing/2014/main" id="{64570B01-FB47-4CC1-365E-03ECA2248143}"/>
              </a:ext>
            </a:extLst>
          </p:cNvPr>
          <p:cNvSpPr txBox="1"/>
          <p:nvPr/>
        </p:nvSpPr>
        <p:spPr>
          <a:xfrm>
            <a:off x="2050474" y="-74885"/>
            <a:ext cx="8825344"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rPr>
              <a:t>Hot Off the Presses!</a:t>
            </a:r>
          </a:p>
        </p:txBody>
      </p:sp>
      <p:sp>
        <p:nvSpPr>
          <p:cNvPr id="4" name="TextBox 3">
            <a:extLst>
              <a:ext uri="{FF2B5EF4-FFF2-40B4-BE49-F238E27FC236}">
                <a16:creationId xmlns:a16="http://schemas.microsoft.com/office/drawing/2014/main" id="{E68807CA-35DC-ECB5-B1AB-8C5076CC678D}"/>
              </a:ext>
            </a:extLst>
          </p:cNvPr>
          <p:cNvSpPr txBox="1"/>
          <p:nvPr/>
        </p:nvSpPr>
        <p:spPr>
          <a:xfrm>
            <a:off x="4988459" y="4820618"/>
            <a:ext cx="6926450" cy="1754326"/>
          </a:xfrm>
          <a:prstGeom prst="rect">
            <a:avLst/>
          </a:prstGeom>
          <a:noFill/>
          <a:ln w="12700">
            <a:solidFill>
              <a:schemeClr val="tx1"/>
            </a:solidFill>
          </a:ln>
        </p:spPr>
        <p:txBody>
          <a:bodyPr wrap="square" rtlCol="0">
            <a:spAutoFit/>
          </a:bodyPr>
          <a:lstStyle/>
          <a:p>
            <a:pPr algn="ctr"/>
            <a:r>
              <a:rPr lang="en-US" sz="1800" b="0" i="0" dirty="0">
                <a:solidFill>
                  <a:srgbClr val="FF0000"/>
                </a:solidFill>
                <a:effectLst/>
                <a:latin typeface="Google Sans"/>
              </a:rPr>
              <a:t>What New Things We Learned from the Story </a:t>
            </a:r>
          </a:p>
          <a:p>
            <a:r>
              <a:rPr lang="en-US" dirty="0">
                <a:solidFill>
                  <a:srgbClr val="282829"/>
                </a:solidFill>
                <a:latin typeface="-apple-system"/>
              </a:rPr>
              <a:t>T</a:t>
            </a:r>
            <a:r>
              <a:rPr lang="en-US" b="0" i="0" dirty="0">
                <a:solidFill>
                  <a:srgbClr val="282829"/>
                </a:solidFill>
                <a:effectLst/>
                <a:latin typeface="-apple-system"/>
              </a:rPr>
              <a:t>here was a fire aboard </a:t>
            </a:r>
            <a:r>
              <a:rPr lang="en-US" b="0" i="1" dirty="0">
                <a:solidFill>
                  <a:srgbClr val="282829"/>
                </a:solidFill>
                <a:effectLst/>
                <a:latin typeface="-apple-system"/>
              </a:rPr>
              <a:t>Titanic</a:t>
            </a:r>
            <a:r>
              <a:rPr lang="en-US" b="0" i="0" dirty="0">
                <a:solidFill>
                  <a:srgbClr val="282829"/>
                </a:solidFill>
                <a:effectLst/>
                <a:latin typeface="-apple-system"/>
              </a:rPr>
              <a:t> in coal bunker #5 during much of her  voyage. Such fires, which often started spontaneously, were not unusual in coal-fired ships. They weren’t blazing fires but masses of smoldering coal and they were dealt with by shoveling the smoldering material into the furnaces. </a:t>
            </a:r>
            <a:endParaRPr lang="en-US" dirty="0"/>
          </a:p>
        </p:txBody>
      </p:sp>
    </p:spTree>
    <p:extLst>
      <p:ext uri="{BB962C8B-B14F-4D97-AF65-F5344CB8AC3E}">
        <p14:creationId xmlns:p14="http://schemas.microsoft.com/office/powerpoint/2010/main" val="2124184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9C5EAB-0C1E-766F-4782-658F98803661}"/>
              </a:ext>
            </a:extLst>
          </p:cNvPr>
          <p:cNvSpPr txBox="1"/>
          <p:nvPr/>
        </p:nvSpPr>
        <p:spPr>
          <a:xfrm>
            <a:off x="1268088" y="1708686"/>
            <a:ext cx="9628342"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buFont typeface="Arial" panose="020B0604020202020204" pitchFamily="34" charset="0"/>
              <a:buChar char="•"/>
            </a:pPr>
            <a:r>
              <a:rPr lang="en-US" sz="2400" dirty="0"/>
              <a:t>Of the three topics, The Great Depression, the COVID Pandemic, and the sinking of the RMS Titanic, which one do you think was the most “unfair” as to a person’s financial status?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Why do some historians believe the sinking of the RMS Titanic continues to fascinate people?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How did scarcity play a part in each of the three topics? </a:t>
            </a:r>
          </a:p>
          <a:p>
            <a:pPr marL="342900" indent="-342900">
              <a:buFont typeface="Arial" panose="020B0604020202020204" pitchFamily="34" charset="0"/>
              <a:buChar char="•"/>
            </a:pPr>
            <a:endParaRPr lang="en-US" sz="2400" dirty="0"/>
          </a:p>
          <a:p>
            <a:endParaRPr lang="en-US" sz="2400" dirty="0"/>
          </a:p>
          <a:p>
            <a:pPr algn="ctr"/>
            <a:endParaRPr lang="en-US" sz="2400" dirty="0"/>
          </a:p>
        </p:txBody>
      </p:sp>
      <p:sp>
        <p:nvSpPr>
          <p:cNvPr id="10" name="TextBox 9">
            <a:extLst>
              <a:ext uri="{FF2B5EF4-FFF2-40B4-BE49-F238E27FC236}">
                <a16:creationId xmlns:a16="http://schemas.microsoft.com/office/drawing/2014/main" id="{E574CF89-AF87-CD97-7B2E-A63B309C0441}"/>
              </a:ext>
            </a:extLst>
          </p:cNvPr>
          <p:cNvSpPr txBox="1"/>
          <p:nvPr/>
        </p:nvSpPr>
        <p:spPr>
          <a:xfrm>
            <a:off x="3035509" y="602317"/>
            <a:ext cx="609350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altLang="en-US" sz="3200" b="1" dirty="0"/>
              <a:t>Assessment Questions</a:t>
            </a:r>
          </a:p>
        </p:txBody>
      </p:sp>
      <p:pic>
        <p:nvPicPr>
          <p:cNvPr id="2" name="Picture 2">
            <a:extLst>
              <a:ext uri="{FF2B5EF4-FFF2-40B4-BE49-F238E27FC236}">
                <a16:creationId xmlns:a16="http://schemas.microsoft.com/office/drawing/2014/main" id="{BD9EECE6-BF29-15CC-E32F-A5FF98995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582" y="5115763"/>
            <a:ext cx="19050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04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1F1B8-382E-22EB-A30B-78D0C1B7F959}"/>
              </a:ext>
            </a:extLst>
          </p:cNvPr>
          <p:cNvPicPr>
            <a:picLocks noChangeAspect="1"/>
          </p:cNvPicPr>
          <p:nvPr/>
        </p:nvPicPr>
        <p:blipFill>
          <a:blip r:embed="rId2"/>
          <a:stretch>
            <a:fillRect/>
          </a:stretch>
        </p:blipFill>
        <p:spPr>
          <a:xfrm>
            <a:off x="3819753" y="188122"/>
            <a:ext cx="4552494" cy="6218766"/>
          </a:xfrm>
          <a:prstGeom prst="rect">
            <a:avLst/>
          </a:prstGeom>
          <a:ln w="19050">
            <a:solidFill>
              <a:schemeClr val="tx1"/>
            </a:solidFill>
          </a:ln>
        </p:spPr>
      </p:pic>
      <p:pic>
        <p:nvPicPr>
          <p:cNvPr id="4" name="Picture 2" descr="New from Here">
            <a:extLst>
              <a:ext uri="{FF2B5EF4-FFF2-40B4-BE49-F238E27FC236}">
                <a16:creationId xmlns:a16="http://schemas.microsoft.com/office/drawing/2014/main" id="{D07B84DC-2128-66F5-3CD6-C1553D423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9047" y="4174867"/>
            <a:ext cx="1561651" cy="235982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6" descr="Keeping the City Going">
            <a:extLst>
              <a:ext uri="{FF2B5EF4-FFF2-40B4-BE49-F238E27FC236}">
                <a16:creationId xmlns:a16="http://schemas.microsoft.com/office/drawing/2014/main" id="{BC48BBEB-7477-416D-6E06-467281187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478" y="912374"/>
            <a:ext cx="2271322" cy="251662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T Is for Titanic: A Titanic Alphabet">
            <a:extLst>
              <a:ext uri="{FF2B5EF4-FFF2-40B4-BE49-F238E27FC236}">
                <a16:creationId xmlns:a16="http://schemas.microsoft.com/office/drawing/2014/main" id="{8165F411-835C-EB69-2AF3-D6EACFE47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302" y="4073234"/>
            <a:ext cx="2233135" cy="203661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Tonight on the Titanic">
            <a:extLst>
              <a:ext uri="{FF2B5EF4-FFF2-40B4-BE49-F238E27FC236}">
                <a16:creationId xmlns:a16="http://schemas.microsoft.com/office/drawing/2014/main" id="{C3191ABC-271E-3A0E-057F-29A846349C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8221" y="1492636"/>
            <a:ext cx="1561651" cy="238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865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838199" y="291090"/>
            <a:ext cx="10515599" cy="932688"/>
          </a:xfrm>
          <a:prstGeom prst="rect">
            <a:avLst/>
          </a:prstGeom>
        </p:spPr>
        <p:txBody>
          <a:bodyPr vert="horz" lIns="91440" tIns="45720" rIns="91440" bIns="45720" rtlCol="0" anchor="b"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5400" b="0" i="0" u="none" strike="noStrike" kern="1200" cap="none" spc="-300" baseline="0" dirty="0">
                <a:solidFill>
                  <a:schemeClr val="tx1"/>
                </a:solidFill>
                <a:uFillTx/>
                <a:latin typeface="+mj-lt"/>
                <a:ea typeface="+mj-ea"/>
                <a:cs typeface="+mj-cs"/>
              </a:rPr>
              <a:t>Invest In Girls</a:t>
            </a:r>
            <a:endParaRPr lang="en-US" sz="5400" b="0" i="0" u="none" strike="noStrike" kern="1200" cap="none" spc="0" baseline="0" dirty="0">
              <a:solidFill>
                <a:schemeClr val="tx1"/>
              </a:solidFill>
              <a:uFillTx/>
              <a:latin typeface="+mj-lt"/>
              <a:ea typeface="+mj-ea"/>
              <a:cs typeface="+mj-cs"/>
            </a:endParaRPr>
          </a:p>
        </p:txBody>
      </p:sp>
      <p:pic>
        <p:nvPicPr>
          <p:cNvPr id="2" name="Picture 3" descr="Graphical user interface, text, application&#10;&#10;Description automatically generated">
            <a:extLst>
              <a:ext uri="{FF2B5EF4-FFF2-40B4-BE49-F238E27FC236}">
                <a16:creationId xmlns:a16="http://schemas.microsoft.com/office/drawing/2014/main" id="{5B064884-C6ED-4B6B-395C-652B687BD786}"/>
              </a:ext>
            </a:extLst>
          </p:cNvPr>
          <p:cNvPicPr>
            <a:picLocks noChangeAspect="1"/>
          </p:cNvPicPr>
          <p:nvPr/>
        </p:nvPicPr>
        <p:blipFill>
          <a:blip r:embed="rId2"/>
          <a:stretch>
            <a:fillRect/>
          </a:stretch>
        </p:blipFill>
        <p:spPr>
          <a:xfrm>
            <a:off x="1779454" y="1486729"/>
            <a:ext cx="8633091" cy="4864952"/>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10600" y="6356350"/>
            <a:ext cx="2743200"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tint val="75000"/>
                  </a:schemeClr>
                </a:solidFill>
              </a:rPr>
              <a:pPr lvl="0" algn="r">
                <a:spcAft>
                  <a:spcPts val="600"/>
                </a:spcAft>
              </a:pPr>
              <a:t>47</a:t>
            </a:fld>
            <a:endParaRPr lang="en-US" sz="1200" dirty="0">
              <a:solidFill>
                <a:schemeClr val="tx1">
                  <a:tint val="75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284A46E-D5C7-B21C-E7C3-A2481FE4CE2D}"/>
              </a:ext>
            </a:extLst>
          </p:cNvPr>
          <p:cNvSpPr txBox="1"/>
          <p:nvPr/>
        </p:nvSpPr>
        <p:spPr>
          <a:xfrm>
            <a:off x="1028700" y="1967266"/>
            <a:ext cx="2628900" cy="2547257"/>
          </a:xfrm>
          <a:prstGeom prst="rect">
            <a:avLst/>
          </a:prstGeom>
          <a:noFill/>
        </p:spPr>
        <p:txBody>
          <a:bodyPr vert="horz" lIns="91440" tIns="45720" rIns="91440" bIns="45720" rtlCol="0" anchor="ctr" anchorCtr="0" compatLnSpc="1">
            <a:normAutofit/>
          </a:bodyPr>
          <a:lstStyle/>
          <a:p>
            <a:pPr algn="ctr">
              <a:lnSpc>
                <a:spcPct val="90000"/>
              </a:lnSpc>
              <a:spcBef>
                <a:spcPct val="0"/>
              </a:spcBef>
              <a:spcAft>
                <a:spcPts val="600"/>
              </a:spcAft>
              <a:defRPr sz="1800" b="0" i="0" u="none" strike="noStrike" kern="0" cap="none" spc="0" baseline="0">
                <a:solidFill>
                  <a:srgbClr val="000000"/>
                </a:solidFill>
                <a:uFillTx/>
              </a:defRPr>
            </a:pPr>
            <a:r>
              <a:rPr lang="en-US" sz="3600" b="0" i="0" u="none" strike="noStrike" kern="1200" cap="none" spc="-300" baseline="0" dirty="0">
                <a:solidFill>
                  <a:srgbClr val="FFFFFF"/>
                </a:solidFill>
                <a:uFillTx/>
                <a:latin typeface="+mj-lt"/>
                <a:ea typeface="+mj-ea"/>
                <a:cs typeface="+mj-cs"/>
              </a:rPr>
              <a:t>NEC</a:t>
            </a:r>
            <a:r>
              <a:rPr lang="en-US" sz="3600" spc="-300" dirty="0">
                <a:solidFill>
                  <a:srgbClr val="FFFFFF"/>
                </a:solidFill>
                <a:latin typeface="+mj-lt"/>
                <a:ea typeface="+mj-ea"/>
                <a:cs typeface="+mj-cs"/>
              </a:rPr>
              <a:t> </a:t>
            </a:r>
            <a:endParaRPr lang="en-US" sz="3600" b="0" i="0" u="none" strike="noStrike" kern="1200" cap="none" spc="0" baseline="0" dirty="0">
              <a:solidFill>
                <a:srgbClr val="FFFFFF"/>
              </a:solidFill>
              <a:uFillTx/>
              <a:latin typeface="+mj-lt"/>
              <a:ea typeface="+mj-ea"/>
              <a:cs typeface="+mj-cs"/>
            </a:endParaRPr>
          </a:p>
        </p:txBody>
      </p:sp>
      <p:pic>
        <p:nvPicPr>
          <p:cNvPr id="2" name="Picture 3" descr="A picture containing graphical user interface&#10;&#10;Description automatically generated">
            <a:extLst>
              <a:ext uri="{FF2B5EF4-FFF2-40B4-BE49-F238E27FC236}">
                <a16:creationId xmlns:a16="http://schemas.microsoft.com/office/drawing/2014/main" id="{2012A8F8-EDBA-BFB5-CD17-485553463012}"/>
              </a:ext>
            </a:extLst>
          </p:cNvPr>
          <p:cNvPicPr>
            <a:picLocks noChangeAspect="1"/>
          </p:cNvPicPr>
          <p:nvPr/>
        </p:nvPicPr>
        <p:blipFill>
          <a:blip r:embed="rId2"/>
          <a:stretch>
            <a:fillRect/>
          </a:stretch>
        </p:blipFill>
        <p:spPr>
          <a:xfrm>
            <a:off x="4217040" y="570"/>
            <a:ext cx="5269523" cy="7023466"/>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34184" y="6356350"/>
            <a:ext cx="514349"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alpha val="80000"/>
                  </a:schemeClr>
                </a:solidFill>
              </a:rPr>
              <a:pPr lvl="0" algn="r">
                <a:spcAft>
                  <a:spcPts val="600"/>
                </a:spcAft>
              </a:pPr>
              <a:t>48</a:t>
            </a:fld>
            <a:endParaRPr lang="en-US" sz="1200" dirty="0">
              <a:solidFill>
                <a:schemeClr val="tx1">
                  <a:alpha val="80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3816050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2" descr="Diagram&#10;&#10;Description automatically generated">
            <a:extLst>
              <a:ext uri="{FF2B5EF4-FFF2-40B4-BE49-F238E27FC236}">
                <a16:creationId xmlns:a16="http://schemas.microsoft.com/office/drawing/2014/main" id="{28CB2D7A-BC9A-BC45-814C-5432CB7CA3FD}"/>
              </a:ext>
            </a:extLst>
          </p:cNvPr>
          <p:cNvPicPr>
            <a:picLocks noChangeAspect="1"/>
          </p:cNvPicPr>
          <p:nvPr/>
        </p:nvPicPr>
        <p:blipFill>
          <a:blip r:embed="rId2"/>
          <a:stretch>
            <a:fillRect/>
          </a:stretch>
        </p:blipFill>
        <p:spPr>
          <a:xfrm>
            <a:off x="1561393" y="-110677"/>
            <a:ext cx="5306339" cy="7075121"/>
          </a:xfrm>
          <a:prstGeom prst="rect">
            <a:avLst/>
          </a:prstGeom>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3" name="TextBox 2">
            <a:extLst>
              <a:ext uri="{FF2B5EF4-FFF2-40B4-BE49-F238E27FC236}">
                <a16:creationId xmlns:a16="http://schemas.microsoft.com/office/drawing/2014/main" id="{1CC265B6-70F1-DC71-4F5F-2B5EDCD78733}"/>
              </a:ext>
            </a:extLst>
          </p:cNvPr>
          <p:cNvSpPr txBox="1"/>
          <p:nvPr/>
        </p:nvSpPr>
        <p:spPr>
          <a:xfrm>
            <a:off x="9489649" y="2600226"/>
            <a:ext cx="22862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chemeClr val="bg1"/>
                </a:solidFill>
                <a:cs typeface="Calibri"/>
              </a:rPr>
              <a:t>NPFC</a:t>
            </a:r>
            <a:endParaRPr lang="en-US" dirty="0"/>
          </a:p>
        </p:txBody>
      </p:sp>
    </p:spTree>
    <p:extLst>
      <p:ext uri="{BB962C8B-B14F-4D97-AF65-F5344CB8AC3E}">
        <p14:creationId xmlns:p14="http://schemas.microsoft.com/office/powerpoint/2010/main" val="3158252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E092-2505-313E-F154-F98D42BF2E82}"/>
              </a:ext>
            </a:extLst>
          </p:cNvPr>
          <p:cNvPicPr>
            <a:picLocks noChangeAspect="1"/>
          </p:cNvPicPr>
          <p:nvPr/>
        </p:nvPicPr>
        <p:blipFill>
          <a:blip r:embed="rId2"/>
          <a:stretch>
            <a:fillRect/>
          </a:stretch>
        </p:blipFill>
        <p:spPr>
          <a:xfrm>
            <a:off x="840013" y="1052335"/>
            <a:ext cx="3437289" cy="1356395"/>
          </a:xfrm>
          <a:prstGeom prst="rect">
            <a:avLst/>
          </a:prstGeom>
          <a:ln w="28575">
            <a:solidFill>
              <a:schemeClr val="tx1"/>
            </a:solidFill>
          </a:ln>
        </p:spPr>
      </p:pic>
      <p:pic>
        <p:nvPicPr>
          <p:cNvPr id="3" name="Picture 2">
            <a:extLst>
              <a:ext uri="{FF2B5EF4-FFF2-40B4-BE49-F238E27FC236}">
                <a16:creationId xmlns:a16="http://schemas.microsoft.com/office/drawing/2014/main" id="{B24643D9-B14E-7248-C651-6B963F509EFC}"/>
              </a:ext>
            </a:extLst>
          </p:cNvPr>
          <p:cNvPicPr>
            <a:picLocks noChangeAspect="1"/>
          </p:cNvPicPr>
          <p:nvPr/>
        </p:nvPicPr>
        <p:blipFill>
          <a:blip r:embed="rId3"/>
          <a:stretch>
            <a:fillRect/>
          </a:stretch>
        </p:blipFill>
        <p:spPr>
          <a:xfrm>
            <a:off x="3023471" y="2537977"/>
            <a:ext cx="3437289" cy="1486545"/>
          </a:xfrm>
          <a:prstGeom prst="rect">
            <a:avLst/>
          </a:prstGeom>
          <a:ln w="28575">
            <a:solidFill>
              <a:schemeClr val="tx1"/>
            </a:solidFill>
          </a:ln>
        </p:spPr>
      </p:pic>
      <p:pic>
        <p:nvPicPr>
          <p:cNvPr id="4" name="Picture 3">
            <a:extLst>
              <a:ext uri="{FF2B5EF4-FFF2-40B4-BE49-F238E27FC236}">
                <a16:creationId xmlns:a16="http://schemas.microsoft.com/office/drawing/2014/main" id="{54D17A48-771F-06C2-F0B2-3394A69280B2}"/>
              </a:ext>
            </a:extLst>
          </p:cNvPr>
          <p:cNvPicPr>
            <a:picLocks noChangeAspect="1"/>
          </p:cNvPicPr>
          <p:nvPr/>
        </p:nvPicPr>
        <p:blipFill>
          <a:blip r:embed="rId4"/>
          <a:stretch>
            <a:fillRect/>
          </a:stretch>
        </p:blipFill>
        <p:spPr>
          <a:xfrm rot="488531">
            <a:off x="7982560" y="1804589"/>
            <a:ext cx="2779450" cy="3678361"/>
          </a:xfrm>
          <a:prstGeom prst="rect">
            <a:avLst/>
          </a:prstGeom>
          <a:ln w="19050">
            <a:solidFill>
              <a:schemeClr val="tx1"/>
            </a:solidFill>
          </a:ln>
        </p:spPr>
      </p:pic>
      <p:sp>
        <p:nvSpPr>
          <p:cNvPr id="6" name="TextBox 5">
            <a:extLst>
              <a:ext uri="{FF2B5EF4-FFF2-40B4-BE49-F238E27FC236}">
                <a16:creationId xmlns:a16="http://schemas.microsoft.com/office/drawing/2014/main" id="{48D0699A-264C-D84C-C851-4AF8B81DBF14}"/>
              </a:ext>
            </a:extLst>
          </p:cNvPr>
          <p:cNvSpPr txBox="1"/>
          <p:nvPr/>
        </p:nvSpPr>
        <p:spPr>
          <a:xfrm>
            <a:off x="1099279" y="6267330"/>
            <a:ext cx="1109272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05255">
              <a:defRPr sz="3168"/>
            </a:pPr>
            <a:r>
              <a:rPr lang="en-US" sz="1800" b="1" dirty="0">
                <a:latin typeface="Calibri"/>
                <a:ea typeface="ＭＳ Ｐゴシック"/>
                <a:cs typeface="Calibri"/>
              </a:rPr>
              <a:t> </a:t>
            </a:r>
            <a:r>
              <a:rPr lang="en-US" sz="1800" b="1" dirty="0">
                <a:latin typeface="Calibri Light"/>
                <a:ea typeface="ＭＳ Ｐゴシック"/>
                <a:cs typeface="Calibri Light"/>
                <a:hlinkClick r:id="rId5"/>
              </a:rPr>
              <a:t>https://www.councilforeconed.org/wp-content/uploads/2012/03/voluntary-national-content-standards-2010.pdf</a:t>
            </a:r>
            <a:endParaRPr lang="en-US" sz="1800" b="1" dirty="0"/>
          </a:p>
        </p:txBody>
      </p:sp>
      <p:sp>
        <p:nvSpPr>
          <p:cNvPr id="8" name="TextBox 7">
            <a:extLst>
              <a:ext uri="{FF2B5EF4-FFF2-40B4-BE49-F238E27FC236}">
                <a16:creationId xmlns:a16="http://schemas.microsoft.com/office/drawing/2014/main" id="{8D6CE704-2416-6741-F173-05517D755737}"/>
              </a:ext>
            </a:extLst>
          </p:cNvPr>
          <p:cNvSpPr txBox="1"/>
          <p:nvPr/>
        </p:nvSpPr>
        <p:spPr>
          <a:xfrm>
            <a:off x="2609083" y="406004"/>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dirty="0">
                <a:solidFill>
                  <a:srgbClr val="FF0000"/>
                </a:solidFill>
                <a:effectLst>
                  <a:outerShdw blurRad="38100" dist="38100" dir="2700000" algn="tl">
                    <a:srgbClr val="000000">
                      <a:alpha val="43137"/>
                    </a:srgbClr>
                  </a:outerShdw>
                </a:effectLst>
              </a:rPr>
              <a:t>National Content Standards</a:t>
            </a:r>
          </a:p>
        </p:txBody>
      </p:sp>
      <p:pic>
        <p:nvPicPr>
          <p:cNvPr id="7" name="Picture 6">
            <a:extLst>
              <a:ext uri="{FF2B5EF4-FFF2-40B4-BE49-F238E27FC236}">
                <a16:creationId xmlns:a16="http://schemas.microsoft.com/office/drawing/2014/main" id="{D254CF34-FF7C-E718-133A-593CE05EBA8E}"/>
              </a:ext>
            </a:extLst>
          </p:cNvPr>
          <p:cNvPicPr>
            <a:picLocks noChangeAspect="1"/>
          </p:cNvPicPr>
          <p:nvPr/>
        </p:nvPicPr>
        <p:blipFill>
          <a:blip r:embed="rId6"/>
          <a:stretch>
            <a:fillRect/>
          </a:stretch>
        </p:blipFill>
        <p:spPr>
          <a:xfrm>
            <a:off x="1873771" y="4320023"/>
            <a:ext cx="4586990" cy="1890619"/>
          </a:xfrm>
          <a:prstGeom prst="rect">
            <a:avLst/>
          </a:prstGeom>
          <a:ln w="19050">
            <a:solidFill>
              <a:schemeClr val="tx1"/>
            </a:solidFill>
          </a:ln>
        </p:spPr>
      </p:pic>
    </p:spTree>
    <p:extLst>
      <p:ext uri="{BB962C8B-B14F-4D97-AF65-F5344CB8AC3E}">
        <p14:creationId xmlns:p14="http://schemas.microsoft.com/office/powerpoint/2010/main" val="2241314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7464614" y="1783959"/>
            <a:ext cx="4087306" cy="2889114"/>
          </a:xfrm>
          <a:prstGeom prst="rect">
            <a:avLst/>
          </a:prstGeom>
        </p:spPr>
        <p:txBody>
          <a:bodyPr vert="horz" lIns="91440" tIns="45720" rIns="91440" bIns="45720" rtlCol="0" anchor="b" anchorCtr="0" compatLnSpc="1">
            <a:normAutofit/>
          </a:bodyPr>
          <a:lstStyle/>
          <a:p>
            <a:pPr>
              <a:lnSpc>
                <a:spcPct val="90000"/>
              </a:lnSpc>
              <a:spcBef>
                <a:spcPct val="0"/>
              </a:spcBef>
              <a:spcAft>
                <a:spcPts val="600"/>
              </a:spcAft>
              <a:defRPr sz="1800" b="0" i="0" u="none" strike="noStrike" kern="0" cap="none" spc="0" baseline="0">
                <a:solidFill>
                  <a:srgbClr val="000000"/>
                </a:solidFill>
                <a:uFillTx/>
              </a:defRPr>
            </a:pPr>
            <a:r>
              <a:rPr lang="en-US" sz="5400" b="0" i="0" u="none" strike="noStrike" cap="none" spc="-300" baseline="0" dirty="0">
                <a:solidFill>
                  <a:schemeClr val="accent3">
                    <a:lumMod val="20000"/>
                    <a:lumOff val="80000"/>
                  </a:schemeClr>
                </a:solidFill>
                <a:uFillTx/>
                <a:latin typeface="+mj-lt"/>
                <a:ea typeface="+mj-ea"/>
                <a:cs typeface="+mj-cs"/>
              </a:rPr>
              <a:t>Advocacy</a:t>
            </a:r>
            <a:r>
              <a:rPr lang="en-US" sz="5400" spc="-300" dirty="0">
                <a:solidFill>
                  <a:schemeClr val="accent3">
                    <a:lumMod val="20000"/>
                    <a:lumOff val="80000"/>
                  </a:schemeClr>
                </a:solidFill>
                <a:latin typeface="+mj-lt"/>
                <a:ea typeface="+mj-ea"/>
                <a:cs typeface="+mj-cs"/>
              </a:rPr>
              <a:t> </a:t>
            </a:r>
            <a:endParaRPr lang="en-US" sz="5400" b="0" i="0" u="none" strike="noStrike" cap="none" spc="0" baseline="0" dirty="0">
              <a:solidFill>
                <a:schemeClr val="accent3">
                  <a:lumMod val="20000"/>
                  <a:lumOff val="80000"/>
                </a:schemeClr>
              </a:solidFill>
              <a:uFillTx/>
              <a:latin typeface="+mj-lt"/>
              <a:ea typeface="+mj-ea"/>
              <a:cs typeface="Calibri Light"/>
            </a:endParaRP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3" descr="Text&#10;&#10;Description automatically generated">
            <a:extLst>
              <a:ext uri="{FF2B5EF4-FFF2-40B4-BE49-F238E27FC236}">
                <a16:creationId xmlns:a16="http://schemas.microsoft.com/office/drawing/2014/main" id="{E8A2318E-DAAB-1135-A88F-5AC74D98B999}"/>
              </a:ext>
            </a:extLst>
          </p:cNvPr>
          <p:cNvPicPr>
            <a:picLocks noChangeAspect="1"/>
          </p:cNvPicPr>
          <p:nvPr/>
        </p:nvPicPr>
        <p:blipFill rotWithShape="1">
          <a:blip r:embed="rId2"/>
          <a:srcRect t="2708" b="21916"/>
          <a:stretch/>
        </p:blipFill>
        <p:spPr>
          <a:xfrm>
            <a:off x="157114"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03280" y="603504"/>
            <a:ext cx="548640" cy="548640"/>
          </a:xfrm>
          <a:prstGeom prst="ellipse">
            <a:avLst/>
          </a:prstGeom>
          <a:solidFill>
            <a:srgbClr val="7F7F7F"/>
          </a:solidFill>
        </p:spPr>
        <p:txBody>
          <a:bodyPr vert="horz" lIns="91440" tIns="45720" rIns="91440" bIns="45720" rtlCol="0" anchor="ctr" anchorCtr="0" compatLnSpc="1">
            <a:normAutofit/>
          </a:bodyPr>
          <a:lstStyle/>
          <a:p>
            <a:pPr algn="ctr">
              <a:spcAft>
                <a:spcPts val="600"/>
              </a:spcAft>
              <a:defRPr/>
            </a:pPr>
            <a:fld id="{88379318-37C5-3C40-B4B5-D89D1784DE03}" type="slidenum">
              <a:rPr lang="en-US" sz="1500">
                <a:solidFill>
                  <a:srgbClr val="FFFFFF"/>
                </a:solidFill>
                <a:latin typeface="Calibri" panose="020F0502020204030204"/>
              </a:rPr>
              <a:pPr algn="ctr">
                <a:spcAft>
                  <a:spcPts val="600"/>
                </a:spcAft>
                <a:defRPr/>
              </a:pPr>
              <a:t>50</a:t>
            </a:fld>
            <a:endParaRPr lang="en-US" sz="1500" dirty="0">
              <a:solidFill>
                <a:srgbClr val="FFFFFF"/>
              </a:solidFill>
              <a:latin typeface="Calibri" panose="020F0502020204030204"/>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1353686248"/>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81950" y="516837"/>
            <a:ext cx="10582844" cy="1200360"/>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US" sz="4000" b="0" i="0" u="none" strike="noStrike" kern="1200" cap="none" spc="-300" baseline="0" dirty="0">
                <a:solidFill>
                  <a:srgbClr val="414A58"/>
                </a:solidFill>
                <a:uFillTx/>
                <a:latin typeface="Inter" pitchFamily="2"/>
                <a:ea typeface="Inter Light" pitchFamily="2"/>
              </a:rPr>
              <a:t>Suggested Presentation Deck</a:t>
            </a:r>
            <a:endParaRPr lang="en-US" sz="2000" b="0" i="0" u="none" strike="noStrike" kern="1200" cap="none" spc="0" baseline="0" dirty="0">
              <a:solidFill>
                <a:srgbClr val="414A58"/>
              </a:solidFill>
              <a:uFillTx/>
              <a:latin typeface="Inter Light" pitchFamily="2"/>
              <a:ea typeface="Inter Light" pitchFamily="2"/>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51</a:t>
            </a:fld>
            <a:endParaRPr lang="en-US" sz="1000" dirty="0">
              <a:solidFill>
                <a:srgbClr val="414A58"/>
              </a:solidFill>
              <a:latin typeface="Inter" pitchFamily="2"/>
            </a:endParaRPr>
          </a:p>
        </p:txBody>
      </p:sp>
      <p:sp>
        <p:nvSpPr>
          <p:cNvPr id="2" name="Title 1">
            <a:extLst>
              <a:ext uri="{FF2B5EF4-FFF2-40B4-BE49-F238E27FC236}">
                <a16:creationId xmlns:a16="http://schemas.microsoft.com/office/drawing/2014/main" id="{349C9AE7-29F6-99DB-2480-E7C25ED9A1D7}"/>
              </a:ext>
            </a:extLst>
          </p:cNvPr>
          <p:cNvSpPr txBox="1">
            <a:spLocks/>
          </p:cNvSpPr>
          <p:nvPr/>
        </p:nvSpPr>
        <p:spPr>
          <a:xfrm>
            <a:off x="1981200" y="1531487"/>
            <a:ext cx="8229600" cy="1143000"/>
          </a:xfrm>
          <a:prstGeom prst="rect">
            <a:avLst/>
          </a:prstGeom>
        </p:spPr>
        <p:txBody>
          <a:bodyPr rtlCol="0">
            <a:normAutofit/>
            <a:scene3d>
              <a:camera prst="orthographicFront"/>
              <a:lightRig rig="glow" dir="tl">
                <a:rot lat="0" lon="0" rev="5400000"/>
              </a:lightRig>
            </a:scene3d>
            <a:sp3d>
              <a:bevelT w="0" h="0"/>
              <a:contourClr>
                <a:schemeClr val="accent6">
                  <a:shade val="73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5500" dirty="0">
                <a:latin typeface="Calibri"/>
                <a:ea typeface="ＭＳ Ｐゴシック"/>
                <a:cs typeface="Calibri"/>
              </a:rPr>
              <a:t>CEE Affiliates</a:t>
            </a:r>
            <a:endParaRPr lang="en-US" sz="5500" b="1" dirty="0">
              <a:ln w="11430"/>
              <a:effectLst>
                <a:outerShdw blurRad="80000" dist="40000" dir="5040000" algn="tl">
                  <a:srgbClr val="000000">
                    <a:alpha val="0"/>
                  </a:srgbClr>
                </a:outerShdw>
              </a:effectLst>
            </a:endParaRPr>
          </a:p>
        </p:txBody>
      </p:sp>
      <p:sp>
        <p:nvSpPr>
          <p:cNvPr id="5" name="TextBox 2">
            <a:extLst>
              <a:ext uri="{FF2B5EF4-FFF2-40B4-BE49-F238E27FC236}">
                <a16:creationId xmlns:a16="http://schemas.microsoft.com/office/drawing/2014/main" id="{AF546B7B-5439-2D1A-A67D-E3A12C82BDAD}"/>
              </a:ext>
            </a:extLst>
          </p:cNvPr>
          <p:cNvSpPr txBox="1">
            <a:spLocks noChangeArrowheads="1"/>
          </p:cNvSpPr>
          <p:nvPr/>
        </p:nvSpPr>
        <p:spPr bwMode="auto">
          <a:xfrm>
            <a:off x="3025775" y="5595614"/>
            <a:ext cx="6140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Arial" panose="020B0604020202020204" pitchFamily="34" charset="0"/>
                <a:cs typeface="Arial" panose="020B0604020202020204" pitchFamily="34" charset="0"/>
                <a:hlinkClick r:id="rId2"/>
              </a:rPr>
              <a:t>https://www.councilforeconed.org/resources/local-affiliates/</a:t>
            </a:r>
            <a:endParaRPr lang="en-US" altLang="en-US" sz="1800" dirty="0">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1800" dirty="0">
              <a:latin typeface="Arial" panose="020B0604020202020204" pitchFamily="34" charset="0"/>
              <a:cs typeface="Arial" panose="020B0604020202020204" pitchFamily="34" charset="0"/>
            </a:endParaRPr>
          </a:p>
          <a:p>
            <a:pPr algn="ctr">
              <a:lnSpc>
                <a:spcPct val="100000"/>
              </a:lnSpc>
              <a:spcBef>
                <a:spcPct val="0"/>
              </a:spcBef>
              <a:buFontTx/>
              <a:buNone/>
            </a:pPr>
            <a:r>
              <a:rPr lang="en-US" altLang="en-US" sz="1800" dirty="0">
                <a:latin typeface="Arial" panose="020B0604020202020204" pitchFamily="34" charset="0"/>
                <a:cs typeface="Arial" panose="020B0604020202020204" pitchFamily="34" charset="0"/>
              </a:rPr>
              <a:t>Include your local affiliate page</a:t>
            </a:r>
            <a:endParaRPr lang="en-US" altLang="en-US" sz="1800" dirty="0"/>
          </a:p>
          <a:p>
            <a:pPr>
              <a:lnSpc>
                <a:spcPct val="100000"/>
              </a:lnSpc>
              <a:spcBef>
                <a:spcPct val="0"/>
              </a:spcBef>
              <a:buFontTx/>
              <a:buNone/>
            </a:pPr>
            <a:endParaRPr lang="en-US" altLang="en-US" sz="1800" dirty="0"/>
          </a:p>
        </p:txBody>
      </p:sp>
      <p:pic>
        <p:nvPicPr>
          <p:cNvPr id="7" name="Picture 4" descr="A picture containing bird&#10;&#10;Description generated with very high confidence">
            <a:extLst>
              <a:ext uri="{FF2B5EF4-FFF2-40B4-BE49-F238E27FC236}">
                <a16:creationId xmlns:a16="http://schemas.microsoft.com/office/drawing/2014/main" id="{F8B88045-53E7-7FD4-8561-45C09050C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96852"/>
            <a:ext cx="60960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0531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DA3EB623-6C13-B64A-349B-BA7FA90C2213}"/>
              </a:ext>
            </a:extLst>
          </p:cNvPr>
          <p:cNvPicPr>
            <a:picLocks noGrp="1" noChangeAspect="1"/>
          </p:cNvPicPr>
          <p:nvPr>
            <p:ph sz="quarter" idx="4294967295"/>
          </p:nvPr>
        </p:nvPicPr>
        <p:blipFill>
          <a:blip r:embed="rId2"/>
          <a:stretch>
            <a:fillRect/>
          </a:stretch>
        </p:blipFill>
        <p:spPr>
          <a:xfrm flipH="1">
            <a:off x="9525" y="0"/>
            <a:ext cx="4763758" cy="4754053"/>
          </a:xfrm>
        </p:spPr>
      </p:pic>
      <p:sp>
        <p:nvSpPr>
          <p:cNvPr id="4" name="Title 1">
            <a:extLst>
              <a:ext uri="{FF2B5EF4-FFF2-40B4-BE49-F238E27FC236}">
                <a16:creationId xmlns:a16="http://schemas.microsoft.com/office/drawing/2014/main" id="{688D72B4-224B-2F59-DC9A-3CEB4ED9F8CD}"/>
              </a:ext>
            </a:extLst>
          </p:cNvPr>
          <p:cNvSpPr>
            <a:spLocks noGrp="1"/>
          </p:cNvSpPr>
          <p:nvPr/>
        </p:nvSpPr>
        <p:spPr bwMode="auto">
          <a:xfrm>
            <a:off x="1805686" y="254290"/>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lvl1pPr algn="ctr" rtl="0" fontAlgn="base">
              <a:lnSpc>
                <a:spcPts val="5700"/>
              </a:lnSpc>
              <a:spcBef>
                <a:spcPct val="0"/>
              </a:spcBef>
              <a:spcAft>
                <a:spcPct val="0"/>
              </a:spcAft>
              <a:defRPr sz="6600" b="1" i="0" kern="1200">
                <a:solidFill>
                  <a:srgbClr val="005CB8"/>
                </a:solidFill>
                <a:effectLst>
                  <a:outerShdw blurRad="50800" dist="50800" dir="5400000" algn="ctr" rotWithShape="0">
                    <a:srgbClr val="000000">
                      <a:alpha val="0"/>
                    </a:srgbClr>
                  </a:outerShdw>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5400" dirty="0">
                <a:solidFill>
                  <a:schemeClr val="accent1">
                    <a:lumMod val="50000"/>
                  </a:schemeClr>
                </a:solidFill>
                <a:latin typeface="Calibri"/>
                <a:ea typeface="ＭＳ Ｐゴシック"/>
                <a:cs typeface="Calibri"/>
              </a:rPr>
              <a:t>Thank You to Our Sponsors!</a:t>
            </a:r>
            <a:endParaRPr lang="en-US" sz="5400" dirty="0">
              <a:solidFill>
                <a:schemeClr val="accent1">
                  <a:lumMod val="50000"/>
                </a:schemeClr>
              </a:solidFill>
            </a:endParaRPr>
          </a:p>
        </p:txBody>
      </p:sp>
      <p:sp>
        <p:nvSpPr>
          <p:cNvPr id="8" name="Rectangle 7">
            <a:extLst>
              <a:ext uri="{FF2B5EF4-FFF2-40B4-BE49-F238E27FC236}">
                <a16:creationId xmlns:a16="http://schemas.microsoft.com/office/drawing/2014/main" id="{1EAA1B69-A7DD-C6D6-3DD4-99F0006B8480}"/>
              </a:ext>
            </a:extLst>
          </p:cNvPr>
          <p:cNvSpPr/>
          <p:nvPr/>
        </p:nvSpPr>
        <p:spPr>
          <a:xfrm>
            <a:off x="4450813" y="3244334"/>
            <a:ext cx="242374" cy="369332"/>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r>
              <a:rPr lang="en-US" dirty="0">
                <a:solidFill>
                  <a:srgbClr val="000000"/>
                </a:solidFill>
                <a:latin typeface="Times New Roman" panose="02020603050405020304" pitchFamily="18" charset="0"/>
              </a:rPr>
              <a:t> </a:t>
            </a:r>
            <a:endParaRPr lang="en-US" dirty="0"/>
          </a:p>
        </p:txBody>
      </p:sp>
      <p:pic>
        <p:nvPicPr>
          <p:cNvPr id="9" name="Picture 8">
            <a:extLst>
              <a:ext uri="{FF2B5EF4-FFF2-40B4-BE49-F238E27FC236}">
                <a16:creationId xmlns:a16="http://schemas.microsoft.com/office/drawing/2014/main" id="{6B6AF61D-DF10-238A-ADB0-08B2321A6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16" y="1439041"/>
            <a:ext cx="1905000" cy="1874520"/>
          </a:xfrm>
          <a:prstGeom prst="rect">
            <a:avLst/>
          </a:prstGeom>
        </p:spPr>
      </p:pic>
      <p:sp>
        <p:nvSpPr>
          <p:cNvPr id="12" name="Google Shape;109;p25">
            <a:extLst>
              <a:ext uri="{FF2B5EF4-FFF2-40B4-BE49-F238E27FC236}">
                <a16:creationId xmlns:a16="http://schemas.microsoft.com/office/drawing/2014/main" id="{8DD379AD-A2B2-DCC2-BF36-013D456603F6}"/>
              </a:ext>
            </a:extLst>
          </p:cNvPr>
          <p:cNvSpPr txBox="1">
            <a:spLocks noGrp="1"/>
          </p:cNvSpPr>
          <p:nvPr/>
        </p:nvSpPr>
        <p:spPr>
          <a:xfrm>
            <a:off x="8766070" y="6536809"/>
            <a:ext cx="32634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1pPr>
            <a:lvl2pPr marL="0" marR="0" lvl="1"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2pPr>
            <a:lvl3pPr marL="0" marR="0" lvl="2"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3pPr>
            <a:lvl4pPr marL="0" marR="0" lvl="3"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4pPr>
            <a:lvl5pPr marL="0" marR="0" lvl="4"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5pPr>
            <a:lvl6pPr marL="0" marR="0" lvl="5"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6pPr>
            <a:lvl7pPr marL="0" marR="0" lvl="6"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7pPr>
            <a:lvl8pPr marL="0" marR="0" lvl="7"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8pPr>
            <a:lvl9pPr marL="0" marR="0" lvl="8"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9pPr>
          </a:lstStyle>
          <a:p>
            <a:pPr marL="0" marR="0" lvl="0" indent="0" algn="r" rtl="0">
              <a:spcBef>
                <a:spcPts val="0"/>
              </a:spcBef>
              <a:spcAft>
                <a:spcPts val="0"/>
              </a:spcAft>
              <a:buNone/>
            </a:pPr>
            <a:fld id="{00000000-1234-1234-1234-123412341234}" type="slidenum">
              <a:rPr lang="en-US" sz="1000" b="0" i="0" u="none" strike="noStrike" cap="none">
                <a:solidFill>
                  <a:srgbClr val="414A58"/>
                </a:solidFill>
                <a:latin typeface="Inter"/>
                <a:ea typeface="Inter"/>
                <a:cs typeface="Inter"/>
                <a:sym typeface="Inter"/>
              </a:rPr>
              <a:pPr marL="0" marR="0" lvl="0" indent="0" algn="r" rtl="0">
                <a:spcBef>
                  <a:spcPts val="0"/>
                </a:spcBef>
                <a:spcAft>
                  <a:spcPts val="0"/>
                </a:spcAft>
                <a:buNone/>
              </a:pPr>
              <a:t>52</a:t>
            </a:fld>
            <a:endParaRPr sz="1000" b="0" i="0" u="none" strike="noStrike" cap="none" dirty="0">
              <a:solidFill>
                <a:srgbClr val="414A58"/>
              </a:solidFill>
              <a:latin typeface="Inter"/>
              <a:ea typeface="Inter"/>
              <a:cs typeface="Inter"/>
              <a:sym typeface="Inter"/>
            </a:endParaRPr>
          </a:p>
        </p:txBody>
      </p:sp>
      <p:sp>
        <p:nvSpPr>
          <p:cNvPr id="14" name="Google Shape;111;p25">
            <a:extLst>
              <a:ext uri="{FF2B5EF4-FFF2-40B4-BE49-F238E27FC236}">
                <a16:creationId xmlns:a16="http://schemas.microsoft.com/office/drawing/2014/main" id="{2333ED09-92B6-92B5-0BF4-95797DB337CF}"/>
              </a:ext>
            </a:extLst>
          </p:cNvPr>
          <p:cNvSpPr txBox="1"/>
          <p:nvPr/>
        </p:nvSpPr>
        <p:spPr>
          <a:xfrm>
            <a:off x="533400" y="392637"/>
            <a:ext cx="10515600" cy="1325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3200"/>
            </a:pPr>
            <a:endParaRPr dirty="0">
              <a:solidFill>
                <a:schemeClr val="dk1"/>
              </a:solidFill>
            </a:endParaRPr>
          </a:p>
        </p:txBody>
      </p:sp>
      <p:pic>
        <p:nvPicPr>
          <p:cNvPr id="15" name="Google Shape;112;p25" descr="Intuit®: Complete Financial Confidence">
            <a:extLst>
              <a:ext uri="{FF2B5EF4-FFF2-40B4-BE49-F238E27FC236}">
                <a16:creationId xmlns:a16="http://schemas.microsoft.com/office/drawing/2014/main" id="{6E0DF17D-63A3-B97C-ADE3-EF2830B11B38}"/>
              </a:ext>
            </a:extLst>
          </p:cNvPr>
          <p:cNvPicPr preferRelativeResize="0"/>
          <p:nvPr/>
        </p:nvPicPr>
        <p:blipFill>
          <a:blip r:embed="rId4">
            <a:alphaModFix/>
          </a:blip>
          <a:stretch>
            <a:fillRect/>
          </a:stretch>
        </p:blipFill>
        <p:spPr>
          <a:xfrm>
            <a:off x="3870648" y="3123292"/>
            <a:ext cx="4762500" cy="2190750"/>
          </a:xfrm>
          <a:prstGeom prst="rect">
            <a:avLst/>
          </a:prstGeom>
          <a:noFill/>
          <a:ln>
            <a:noFill/>
          </a:ln>
        </p:spPr>
      </p:pic>
      <p:pic>
        <p:nvPicPr>
          <p:cNvPr id="16" name="Google Shape;113;p25" descr="Stash Launches Stock-Back™-- First-Ever Rewards Program To Bridge Banking &amp;  Investing">
            <a:extLst>
              <a:ext uri="{FF2B5EF4-FFF2-40B4-BE49-F238E27FC236}">
                <a16:creationId xmlns:a16="http://schemas.microsoft.com/office/drawing/2014/main" id="{8FDEAC41-31B4-5574-8E73-7605712626BE}"/>
              </a:ext>
            </a:extLst>
          </p:cNvPr>
          <p:cNvPicPr preferRelativeResize="0"/>
          <p:nvPr/>
        </p:nvPicPr>
        <p:blipFill>
          <a:blip r:embed="rId5">
            <a:alphaModFix/>
          </a:blip>
          <a:stretch>
            <a:fillRect/>
          </a:stretch>
        </p:blipFill>
        <p:spPr>
          <a:xfrm>
            <a:off x="3341199" y="4918976"/>
            <a:ext cx="2952750" cy="1552575"/>
          </a:xfrm>
          <a:prstGeom prst="rect">
            <a:avLst/>
          </a:prstGeom>
          <a:noFill/>
          <a:ln>
            <a:noFill/>
          </a:ln>
        </p:spPr>
      </p:pic>
      <p:pic>
        <p:nvPicPr>
          <p:cNvPr id="17" name="Google Shape;114;p25" descr="Wells Fargo - Wikipedia">
            <a:extLst>
              <a:ext uri="{FF2B5EF4-FFF2-40B4-BE49-F238E27FC236}">
                <a16:creationId xmlns:a16="http://schemas.microsoft.com/office/drawing/2014/main" id="{A5EACC91-3015-BC4D-63C8-E5E00FDB8D33}"/>
              </a:ext>
            </a:extLst>
          </p:cNvPr>
          <p:cNvPicPr preferRelativeResize="0"/>
          <p:nvPr/>
        </p:nvPicPr>
        <p:blipFill>
          <a:blip r:embed="rId6">
            <a:alphaModFix/>
          </a:blip>
          <a:stretch>
            <a:fillRect/>
          </a:stretch>
        </p:blipFill>
        <p:spPr>
          <a:xfrm>
            <a:off x="1162593" y="4948342"/>
            <a:ext cx="1669724" cy="1799699"/>
          </a:xfrm>
          <a:prstGeom prst="rect">
            <a:avLst/>
          </a:prstGeom>
          <a:noFill/>
          <a:ln>
            <a:noFill/>
          </a:ln>
        </p:spPr>
      </p:pic>
      <p:pic>
        <p:nvPicPr>
          <p:cNvPr id="18" name="Google Shape;115;p25" descr="American Express - Wikipedia">
            <a:extLst>
              <a:ext uri="{FF2B5EF4-FFF2-40B4-BE49-F238E27FC236}">
                <a16:creationId xmlns:a16="http://schemas.microsoft.com/office/drawing/2014/main" id="{D0C43A9C-95E9-2519-9670-B6DAB3520AA5}"/>
              </a:ext>
            </a:extLst>
          </p:cNvPr>
          <p:cNvPicPr preferRelativeResize="0"/>
          <p:nvPr/>
        </p:nvPicPr>
        <p:blipFill>
          <a:blip r:embed="rId7">
            <a:alphaModFix/>
          </a:blip>
          <a:stretch>
            <a:fillRect/>
          </a:stretch>
        </p:blipFill>
        <p:spPr>
          <a:xfrm>
            <a:off x="3546429" y="1713668"/>
            <a:ext cx="1724025" cy="1714500"/>
          </a:xfrm>
          <a:prstGeom prst="rect">
            <a:avLst/>
          </a:prstGeom>
          <a:noFill/>
          <a:ln>
            <a:noFill/>
          </a:ln>
        </p:spPr>
      </p:pic>
      <p:pic>
        <p:nvPicPr>
          <p:cNvPr id="19" name="Google Shape;116;p25" descr="About the Peter G. Peterson Foundation">
            <a:extLst>
              <a:ext uri="{FF2B5EF4-FFF2-40B4-BE49-F238E27FC236}">
                <a16:creationId xmlns:a16="http://schemas.microsoft.com/office/drawing/2014/main" id="{FA010F64-76E0-4F55-8DC2-82D5B737F4C9}"/>
              </a:ext>
            </a:extLst>
          </p:cNvPr>
          <p:cNvPicPr preferRelativeResize="0"/>
          <p:nvPr/>
        </p:nvPicPr>
        <p:blipFill>
          <a:blip r:embed="rId8">
            <a:alphaModFix/>
          </a:blip>
          <a:stretch>
            <a:fillRect/>
          </a:stretch>
        </p:blipFill>
        <p:spPr>
          <a:xfrm>
            <a:off x="592489" y="3369634"/>
            <a:ext cx="2952750" cy="1552575"/>
          </a:xfrm>
          <a:prstGeom prst="rect">
            <a:avLst/>
          </a:prstGeom>
          <a:noFill/>
          <a:ln>
            <a:noFill/>
          </a:ln>
        </p:spPr>
      </p:pic>
      <p:pic>
        <p:nvPicPr>
          <p:cNvPr id="20" name="Google Shape;117;p25" descr="Federal Reserve - Wikipedia">
            <a:extLst>
              <a:ext uri="{FF2B5EF4-FFF2-40B4-BE49-F238E27FC236}">
                <a16:creationId xmlns:a16="http://schemas.microsoft.com/office/drawing/2014/main" id="{F115FA58-4E14-58E0-22B0-0829040AC25B}"/>
              </a:ext>
            </a:extLst>
          </p:cNvPr>
          <p:cNvPicPr preferRelativeResize="0"/>
          <p:nvPr/>
        </p:nvPicPr>
        <p:blipFill>
          <a:blip r:embed="rId9">
            <a:alphaModFix/>
          </a:blip>
          <a:stretch>
            <a:fillRect/>
          </a:stretch>
        </p:blipFill>
        <p:spPr>
          <a:xfrm>
            <a:off x="8502727" y="1437232"/>
            <a:ext cx="1714500" cy="1714500"/>
          </a:xfrm>
          <a:prstGeom prst="rect">
            <a:avLst/>
          </a:prstGeom>
          <a:noFill/>
          <a:ln>
            <a:noFill/>
          </a:ln>
        </p:spPr>
      </p:pic>
      <p:pic>
        <p:nvPicPr>
          <p:cNvPr id="21" name="Google Shape;118;p25" descr="Nearpod: You'll wonder how you taught without it">
            <a:extLst>
              <a:ext uri="{FF2B5EF4-FFF2-40B4-BE49-F238E27FC236}">
                <a16:creationId xmlns:a16="http://schemas.microsoft.com/office/drawing/2014/main" id="{AD49FB12-017B-96F3-DAF5-15ACB43E6B6F}"/>
              </a:ext>
            </a:extLst>
          </p:cNvPr>
          <p:cNvPicPr preferRelativeResize="0"/>
          <p:nvPr/>
        </p:nvPicPr>
        <p:blipFill>
          <a:blip r:embed="rId10">
            <a:alphaModFix/>
          </a:blip>
          <a:stretch>
            <a:fillRect/>
          </a:stretch>
        </p:blipFill>
        <p:spPr>
          <a:xfrm>
            <a:off x="8791306" y="3313273"/>
            <a:ext cx="2857500" cy="1600200"/>
          </a:xfrm>
          <a:prstGeom prst="rect">
            <a:avLst/>
          </a:prstGeom>
          <a:noFill/>
          <a:ln>
            <a:noFill/>
          </a:ln>
        </p:spPr>
      </p:pic>
      <p:pic>
        <p:nvPicPr>
          <p:cNvPr id="22" name="Google Shape;119;p25" descr="Press Room">
            <a:extLst>
              <a:ext uri="{FF2B5EF4-FFF2-40B4-BE49-F238E27FC236}">
                <a16:creationId xmlns:a16="http://schemas.microsoft.com/office/drawing/2014/main" id="{70FFE688-8B19-8025-D4F4-CBBD390056F1}"/>
              </a:ext>
            </a:extLst>
          </p:cNvPr>
          <p:cNvPicPr preferRelativeResize="0"/>
          <p:nvPr/>
        </p:nvPicPr>
        <p:blipFill>
          <a:blip r:embed="rId11">
            <a:alphaModFix/>
          </a:blip>
          <a:stretch>
            <a:fillRect/>
          </a:stretch>
        </p:blipFill>
        <p:spPr>
          <a:xfrm>
            <a:off x="5503578" y="1753103"/>
            <a:ext cx="2580301" cy="1407076"/>
          </a:xfrm>
          <a:prstGeom prst="rect">
            <a:avLst/>
          </a:prstGeom>
          <a:noFill/>
          <a:ln>
            <a:noFill/>
          </a:ln>
        </p:spPr>
      </p:pic>
      <p:pic>
        <p:nvPicPr>
          <p:cNvPr id="23" name="Google Shape;120;p25" descr="My SIFMA">
            <a:extLst>
              <a:ext uri="{FF2B5EF4-FFF2-40B4-BE49-F238E27FC236}">
                <a16:creationId xmlns:a16="http://schemas.microsoft.com/office/drawing/2014/main" id="{BC9A844C-B414-BF8C-9154-620BBD09F8C3}"/>
              </a:ext>
            </a:extLst>
          </p:cNvPr>
          <p:cNvPicPr preferRelativeResize="0"/>
          <p:nvPr/>
        </p:nvPicPr>
        <p:blipFill>
          <a:blip r:embed="rId12">
            <a:alphaModFix/>
          </a:blip>
          <a:stretch>
            <a:fillRect/>
          </a:stretch>
        </p:blipFill>
        <p:spPr>
          <a:xfrm>
            <a:off x="7194831" y="4982029"/>
            <a:ext cx="3619500" cy="1743075"/>
          </a:xfrm>
          <a:prstGeom prst="rect">
            <a:avLst/>
          </a:prstGeom>
          <a:noFill/>
          <a:ln>
            <a:noFill/>
          </a:ln>
        </p:spPr>
      </p:pic>
    </p:spTree>
    <p:extLst>
      <p:ext uri="{BB962C8B-B14F-4D97-AF65-F5344CB8AC3E}">
        <p14:creationId xmlns:p14="http://schemas.microsoft.com/office/powerpoint/2010/main" val="1892550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A91B-30DF-3751-2E60-CD7289FB3C28}"/>
              </a:ext>
            </a:extLst>
          </p:cNvPr>
          <p:cNvSpPr txBox="1">
            <a:spLocks noGrp="1"/>
          </p:cNvSpPr>
          <p:nvPr>
            <p:ph type="title"/>
          </p:nvPr>
        </p:nvSpPr>
        <p:spPr>
          <a:xfrm>
            <a:off x="510960" y="3309003"/>
            <a:ext cx="10515600" cy="1325559"/>
          </a:xfrm>
          <a:prstGeom prst="rect">
            <a:avLst/>
          </a:prstGeom>
          <a:noFill/>
          <a:ln>
            <a:noFill/>
          </a:ln>
        </p:spPr>
        <p:txBody>
          <a:bodyPr vert="horz" wrap="square" lIns="91440" tIns="45720" rIns="91440" bIns="45720" anchor="t" anchorCtr="0" compatLnSpc="1">
            <a:noAutofit/>
          </a:bodyPr>
          <a:lstStyle/>
          <a:p>
            <a:pPr lvl="0">
              <a:spcBef>
                <a:spcPts val="0"/>
              </a:spcBef>
            </a:pPr>
            <a:r>
              <a:rPr lang="en-US" sz="3200" spc="-100" dirty="0">
                <a:solidFill>
                  <a:srgbClr val="FFFFFF"/>
                </a:solidFill>
                <a:latin typeface="Inter Light"/>
              </a:rPr>
              <a:t>Contact information</a:t>
            </a:r>
            <a:br>
              <a:rPr lang="en-US" sz="3200" spc="-100" dirty="0">
                <a:solidFill>
                  <a:srgbClr val="FFFFFF"/>
                </a:solidFill>
                <a:latin typeface="Inter Light"/>
              </a:rPr>
            </a:br>
            <a:r>
              <a:rPr lang="en-US" sz="3200" spc="-100" dirty="0">
                <a:solidFill>
                  <a:srgbClr val="FFFFFF"/>
                </a:solidFill>
                <a:latin typeface="Inter Light"/>
              </a:rPr>
              <a:t>Lynne F Stover </a:t>
            </a:r>
            <a:r>
              <a:rPr lang="en-US" sz="3200" spc="-100" dirty="0">
                <a:solidFill>
                  <a:srgbClr val="FFFFFF"/>
                </a:solidFill>
                <a:latin typeface="Inter Light"/>
                <a:hlinkClick r:id="rId2"/>
              </a:rPr>
              <a:t>stoverlf@jmu.edu</a:t>
            </a:r>
            <a:br>
              <a:rPr lang="en-US" sz="3200" spc="-100" dirty="0">
                <a:solidFill>
                  <a:srgbClr val="FFFFFF"/>
                </a:solidFill>
                <a:latin typeface="Inter Light"/>
              </a:rPr>
            </a:br>
            <a:r>
              <a:rPr lang="en-US" sz="3200" spc="-100" dirty="0">
                <a:solidFill>
                  <a:srgbClr val="FFFFFF"/>
                </a:solidFill>
                <a:latin typeface="Inter Light"/>
              </a:rPr>
              <a:t>Lauren H Shifflett </a:t>
            </a:r>
            <a:r>
              <a:rPr lang="en-US" sz="3200" spc="-100" dirty="0">
                <a:solidFill>
                  <a:srgbClr val="FFFFFF"/>
                </a:solidFill>
                <a:latin typeface="Inter Light"/>
                <a:hlinkClick r:id="rId3"/>
              </a:rPr>
              <a:t>shiffllh@jmu.edu</a:t>
            </a:r>
            <a:r>
              <a:rPr lang="en-US" sz="3200" spc="-100" dirty="0">
                <a:solidFill>
                  <a:srgbClr val="FFFFFF"/>
                </a:solidFill>
                <a:latin typeface="Inter Light"/>
              </a:rPr>
              <a:t> </a:t>
            </a:r>
          </a:p>
        </p:txBody>
      </p:sp>
      <p:sp>
        <p:nvSpPr>
          <p:cNvPr id="3" name="Text Placeholder 2">
            <a:extLst>
              <a:ext uri="{FF2B5EF4-FFF2-40B4-BE49-F238E27FC236}">
                <a16:creationId xmlns:a16="http://schemas.microsoft.com/office/drawing/2014/main" id="{9171A63B-A234-1AE3-36A9-734B6F0A08C0}"/>
              </a:ext>
            </a:extLst>
          </p:cNvPr>
          <p:cNvSpPr txBox="1">
            <a:spLocks noGrp="1"/>
          </p:cNvSpPr>
          <p:nvPr>
            <p:ph type="body" sz="quarter" idx="4294967295"/>
          </p:nvPr>
        </p:nvSpPr>
        <p:spPr>
          <a:xfrm>
            <a:off x="510960" y="2388769"/>
            <a:ext cx="10515600" cy="914400"/>
          </a:xfrm>
          <a:prstGeom prst="rect">
            <a:avLst/>
          </a:prstGeom>
          <a:noFill/>
          <a:ln>
            <a:noFill/>
          </a:ln>
        </p:spPr>
        <p:txBody>
          <a:bodyPr vert="horz" wrap="square" lIns="91440" tIns="45720" rIns="91440" bIns="45720" anchor="t" anchorCtr="0" compatLnSpc="1">
            <a:noAutofit/>
          </a:bodyPr>
          <a:lstStyle/>
          <a:p>
            <a:pPr marL="0" lvl="0" indent="0">
              <a:buNone/>
            </a:pPr>
            <a:r>
              <a:rPr lang="en-US" sz="5400" spc="-150" dirty="0">
                <a:solidFill>
                  <a:srgbClr val="FFFFFF"/>
                </a:solidFill>
                <a:latin typeface="Inter" pitchFamily="2"/>
              </a:rPr>
              <a:t>Thank You</a:t>
            </a:r>
            <a:endParaRPr lang="en-US" sz="5400" spc="-150" dirty="0">
              <a:solidFill>
                <a:srgbClr val="FFFFFF"/>
              </a:solidFill>
              <a:latin typeface="Calibri"/>
            </a:endParaRPr>
          </a:p>
        </p:txBody>
      </p:sp>
    </p:spTree>
    <p:extLst>
      <p:ext uri="{BB962C8B-B14F-4D97-AF65-F5344CB8AC3E}">
        <p14:creationId xmlns:p14="http://schemas.microsoft.com/office/powerpoint/2010/main" val="910180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D96DFA-10CB-A240-4318-3AF473A53A10}"/>
              </a:ext>
            </a:extLst>
          </p:cNvPr>
          <p:cNvSpPr txBox="1"/>
          <p:nvPr/>
        </p:nvSpPr>
        <p:spPr>
          <a:xfrm>
            <a:off x="614597" y="1446128"/>
            <a:ext cx="11377534" cy="2954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lvl="0" indent="-342900">
              <a:buFont typeface="Arial" panose="020B0604020202020204" pitchFamily="34" charset="0"/>
              <a:buChar char="•"/>
            </a:pPr>
            <a:r>
              <a:rPr lang="en-US" sz="2400" dirty="0"/>
              <a:t>Introduction [5 mins.]</a:t>
            </a:r>
          </a:p>
          <a:p>
            <a:pPr lvl="0"/>
            <a:endParaRPr lang="en-US" sz="1200" dirty="0"/>
          </a:p>
          <a:p>
            <a:pPr marL="342900" lvl="0" indent="-342900">
              <a:buFont typeface="Arial" panose="020B0604020202020204" pitchFamily="34" charset="0"/>
              <a:buChar char="•"/>
            </a:pPr>
            <a:r>
              <a:rPr lang="en-US" sz="2400" dirty="0"/>
              <a:t>Review information concerning the power of storytelling. [5 mins.]</a:t>
            </a:r>
          </a:p>
          <a:p>
            <a:pPr marL="342900" lvl="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Examine related children’s books and review lessons and activities based on the featured titles. [45 mins.]</a:t>
            </a:r>
          </a:p>
          <a:p>
            <a:pPr marL="342900" indent="-342900">
              <a:buFont typeface="Arial" panose="020B0604020202020204" pitchFamily="34" charset="0"/>
              <a:buChar char="•"/>
            </a:pPr>
            <a:endParaRPr lang="en-US" sz="1200" dirty="0"/>
          </a:p>
          <a:p>
            <a:endParaRPr lang="en-US" sz="1200" dirty="0"/>
          </a:p>
          <a:p>
            <a:pPr marL="342900" indent="-342900">
              <a:buFont typeface="Arial" panose="020B0604020202020204" pitchFamily="34" charset="0"/>
              <a:buChar char="•"/>
            </a:pPr>
            <a:r>
              <a:rPr lang="en-US" sz="2400" dirty="0"/>
              <a:t>Conclude with discussion questions, book list review, and webinar survey [5 mins.] </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TextBox 3">
            <a:extLst>
              <a:ext uri="{FF2B5EF4-FFF2-40B4-BE49-F238E27FC236}">
                <a16:creationId xmlns:a16="http://schemas.microsoft.com/office/drawing/2014/main" id="{B1D1C1A1-273F-555F-3BC9-F4BEB62B6A74}"/>
              </a:ext>
            </a:extLst>
          </p:cNvPr>
          <p:cNvSpPr txBox="1"/>
          <p:nvPr/>
        </p:nvSpPr>
        <p:spPr>
          <a:xfrm>
            <a:off x="2821899" y="287524"/>
            <a:ext cx="60935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000" dirty="0">
                <a:ea typeface="Calibri" panose="020F0502020204030204" pitchFamily="34" charset="0"/>
                <a:cs typeface="Times New Roman" panose="02020603050405020304" pitchFamily="18" charset="0"/>
              </a:rPr>
              <a:t>Agenda</a:t>
            </a:r>
            <a:endParaRPr lang="en-US" sz="4000" dirty="0"/>
          </a:p>
        </p:txBody>
      </p:sp>
      <p:pic>
        <p:nvPicPr>
          <p:cNvPr id="7170" name="Picture 2" descr="The Art Of Storytelling | autop.be">
            <a:extLst>
              <a:ext uri="{FF2B5EF4-FFF2-40B4-BE49-F238E27FC236}">
                <a16:creationId xmlns:a16="http://schemas.microsoft.com/office/drawing/2014/main" id="{D1094937-5DA4-D3DB-4C90-E6EE8A3B5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452" y="4357615"/>
            <a:ext cx="2609095" cy="210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5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7</a:t>
            </a:fld>
            <a:endParaRPr dirty="0"/>
          </a:p>
        </p:txBody>
      </p:sp>
      <p:sp>
        <p:nvSpPr>
          <p:cNvPr id="192" name="Title 1"/>
          <p:cNvSpPr txBox="1"/>
          <p:nvPr/>
        </p:nvSpPr>
        <p:spPr>
          <a:xfrm>
            <a:off x="737615" y="629231"/>
            <a:ext cx="10424161" cy="701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rPr dirty="0">
                <a:solidFill>
                  <a:schemeClr val="tx1"/>
                </a:solidFill>
                <a:latin typeface="+mn-lt"/>
              </a:rPr>
              <a:t>Objectives</a:t>
            </a:r>
          </a:p>
        </p:txBody>
      </p:sp>
      <p:sp>
        <p:nvSpPr>
          <p:cNvPr id="3" name="TextBox 2">
            <a:extLst>
              <a:ext uri="{FF2B5EF4-FFF2-40B4-BE49-F238E27FC236}">
                <a16:creationId xmlns:a16="http://schemas.microsoft.com/office/drawing/2014/main" id="{3931E9E1-A2A7-1B36-7E45-FF53355F8639}"/>
              </a:ext>
            </a:extLst>
          </p:cNvPr>
          <p:cNvSpPr txBox="1"/>
          <p:nvPr/>
        </p:nvSpPr>
        <p:spPr>
          <a:xfrm>
            <a:off x="237037" y="1443841"/>
            <a:ext cx="11543153" cy="5386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fontAlgn="base" latinLnBrk="0"/>
            <a:r>
              <a:rPr lang="en-US" sz="2800" b="0" i="0" dirty="0">
                <a:solidFill>
                  <a:schemeClr val="tx1"/>
                </a:solidFill>
                <a:effectLst/>
              </a:rPr>
              <a:t>In this webinar teachers will:</a:t>
            </a:r>
          </a:p>
          <a:p>
            <a:pPr marL="285750" indent="-285750" fontAlgn="base">
              <a:buFont typeface="Arial" panose="020B0604020202020204" pitchFamily="34" charset="0"/>
              <a:buChar char="•"/>
            </a:pPr>
            <a:r>
              <a:rPr lang="en-US" sz="2400" dirty="0"/>
              <a:t>Explore the concept of the value of using children’s literature to teach in the content areas with an emphasis on social studies.</a:t>
            </a:r>
          </a:p>
          <a:p>
            <a:pPr fontAlgn="base"/>
            <a:endParaRPr lang="en-US" sz="2400" dirty="0"/>
          </a:p>
          <a:p>
            <a:pPr marL="285750" indent="-285750" fontAlgn="base">
              <a:buFont typeface="Arial" panose="020B0604020202020204" pitchFamily="34" charset="0"/>
              <a:buChar char="•"/>
            </a:pPr>
            <a:r>
              <a:rPr lang="en-US" sz="2400" dirty="0"/>
              <a:t>Relate the concepts of scarcity, choices, opportunity cost, incentives, and decision-making as they pertain to the featured titles.</a:t>
            </a:r>
          </a:p>
          <a:p>
            <a:pPr marL="285750" indent="-285750" fontAlgn="base">
              <a:buFont typeface="Arial" panose="020B0604020202020204" pitchFamily="34" charset="0"/>
              <a:buChar char="•"/>
            </a:pPr>
            <a:endParaRPr lang="en-US" sz="2400" dirty="0"/>
          </a:p>
          <a:p>
            <a:pPr marL="285750" indent="-285750" fontAlgn="base">
              <a:buFont typeface="Arial" panose="020B0604020202020204" pitchFamily="34" charset="0"/>
              <a:buChar char="•"/>
            </a:pPr>
            <a:r>
              <a:rPr lang="en-US" sz="2400" dirty="0"/>
              <a:t>Consider the cross curricular possibilities of the topic as related to the social sciences and creative problem solving.</a:t>
            </a:r>
          </a:p>
          <a:p>
            <a:pPr fontAlgn="base"/>
            <a:endParaRPr lang="en-US" sz="2400" dirty="0"/>
          </a:p>
          <a:p>
            <a:pPr marL="285750" indent="-285750" fontAlgn="base">
              <a:buFont typeface="Arial" panose="020B0604020202020204" pitchFamily="34" charset="0"/>
              <a:buChar char="•"/>
            </a:pPr>
            <a:r>
              <a:rPr lang="en-US" sz="2400" dirty="0"/>
              <a:t>Recognize the value of the social commentary featured in the session’s topic.</a:t>
            </a:r>
          </a:p>
          <a:p>
            <a:pPr fontAlgn="base"/>
            <a:endParaRPr lang="en-US" sz="2400" dirty="0"/>
          </a:p>
          <a:p>
            <a:pPr marL="285750" indent="-285750" fontAlgn="base">
              <a:buFont typeface="Arial" panose="020B0604020202020204" pitchFamily="34" charset="0"/>
              <a:buChar char="•"/>
            </a:pPr>
            <a:r>
              <a:rPr lang="en-US" sz="2400" dirty="0"/>
              <a:t>Review an annotated bibliography listing topical titles.</a:t>
            </a:r>
          </a:p>
          <a:p>
            <a:pPr algn="l" fontAlgn="base" latinLnBrk="0"/>
            <a:endParaRPr lang="en-US" sz="2800" b="0" i="0" dirty="0">
              <a:solidFill>
                <a:schemeClr val="tx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FBBC04-0A8F-2DCA-16C3-51772679CE75}"/>
              </a:ext>
            </a:extLst>
          </p:cNvPr>
          <p:cNvSpPr txBox="1"/>
          <p:nvPr/>
        </p:nvSpPr>
        <p:spPr>
          <a:xfrm>
            <a:off x="969818" y="792126"/>
            <a:ext cx="10972800" cy="3325141"/>
          </a:xfrm>
          <a:prstGeom prst="rect">
            <a:avLst/>
          </a:prstGeom>
          <a:noFill/>
        </p:spPr>
        <p:txBody>
          <a:bodyPr wrap="square">
            <a:spAutoFit/>
          </a:bodyPr>
          <a:lstStyle/>
          <a:p>
            <a:pPr marL="0" marR="0" algn="ctr">
              <a:lnSpc>
                <a:spcPct val="107000"/>
              </a:lnSpc>
              <a:spcBef>
                <a:spcPts val="0"/>
              </a:spcBef>
              <a:spcAft>
                <a:spcPts val="80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Storytelling is the oldest form of education.</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Stories are told in all cultures as a way of passing down traditions, sharing ideas, and learning about history. </a:t>
            </a:r>
          </a:p>
          <a:p>
            <a:pPr marL="0" marR="0">
              <a:lnSpc>
                <a:spcPct val="107000"/>
              </a:lnSpc>
              <a:spcBef>
                <a:spcPts val="0"/>
              </a:spcBef>
              <a:spcAft>
                <a:spcPts val="800"/>
              </a:spcAft>
            </a:pPr>
            <a:r>
              <a:rPr lang="en-US" sz="2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Stories can take us on terrific journeys as we learn about other people, different worlds, and incredible situations</a:t>
            </a:r>
            <a:r>
              <a:rPr lang="en-US"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i="0" dirty="0">
              <a:solidFill>
                <a:srgbClr val="333333"/>
              </a:solidFill>
              <a:effectLst/>
              <a:latin typeface="Georgia" panose="02040502050405020303" pitchFamily="18" charset="0"/>
            </a:endParaRPr>
          </a:p>
          <a:p>
            <a:endParaRPr lang="en-US" dirty="0"/>
          </a:p>
        </p:txBody>
      </p:sp>
      <p:pic>
        <p:nvPicPr>
          <p:cNvPr id="9220" name="Picture 4" descr="The endangered art of storytelling in the classroom">
            <a:extLst>
              <a:ext uri="{FF2B5EF4-FFF2-40B4-BE49-F238E27FC236}">
                <a16:creationId xmlns:a16="http://schemas.microsoft.com/office/drawing/2014/main" id="{3776C5DC-7858-B7C1-73DE-88A07802A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199" y="3563851"/>
            <a:ext cx="3983831" cy="316945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261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9</a:t>
            </a:fld>
            <a:endParaRPr dirty="0"/>
          </a:p>
        </p:txBody>
      </p:sp>
      <p:sp>
        <p:nvSpPr>
          <p:cNvPr id="188" name="Title 1"/>
          <p:cNvSpPr txBox="1"/>
          <p:nvPr/>
        </p:nvSpPr>
        <p:spPr>
          <a:xfrm>
            <a:off x="737615" y="629231"/>
            <a:ext cx="10424161" cy="701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endParaRPr dirty="0"/>
          </a:p>
        </p:txBody>
      </p:sp>
      <p:sp>
        <p:nvSpPr>
          <p:cNvPr id="189" name="TextBox 5"/>
          <p:cNvSpPr txBox="1"/>
          <p:nvPr/>
        </p:nvSpPr>
        <p:spPr>
          <a:xfrm>
            <a:off x="1357993" y="102933"/>
            <a:ext cx="9043878"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marL="285750" indent="-285750">
              <a:buSzPct val="100000"/>
              <a:buFont typeface="Arial"/>
              <a:buChar char="•"/>
              <a:defRPr>
                <a:latin typeface="Calibri Light"/>
                <a:ea typeface="Calibri Light"/>
                <a:cs typeface="Calibri Light"/>
                <a:sym typeface="Calibri Light"/>
              </a:defRPr>
            </a:lvl1pPr>
          </a:lstStyle>
          <a:p>
            <a:pPr marL="0" indent="0" algn="ctr">
              <a:buNone/>
            </a:pPr>
            <a:r>
              <a:rPr lang="en-US" sz="3600" b="1" dirty="0">
                <a:solidFill>
                  <a:srgbClr val="00823B"/>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PART I</a:t>
            </a:r>
            <a:br>
              <a:rPr lang="en-US" sz="3600" b="1" dirty="0">
                <a:solidFill>
                  <a:srgbClr val="00823B"/>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sz="3600" b="1" dirty="0">
                <a:solidFill>
                  <a:srgbClr val="00823B"/>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The Great Depression</a:t>
            </a:r>
            <a:endParaRPr sz="3600" b="1" dirty="0">
              <a:solidFill>
                <a:schemeClr val="tx1"/>
              </a:solidFill>
              <a:latin typeface="+mn-lt"/>
            </a:endParaRPr>
          </a:p>
        </p:txBody>
      </p:sp>
      <p:sp>
        <p:nvSpPr>
          <p:cNvPr id="2" name="TextBox 1">
            <a:extLst>
              <a:ext uri="{FF2B5EF4-FFF2-40B4-BE49-F238E27FC236}">
                <a16:creationId xmlns:a16="http://schemas.microsoft.com/office/drawing/2014/main" id="{0F15D6D3-C734-ADCA-A002-2EE754C5459B}"/>
              </a:ext>
            </a:extLst>
          </p:cNvPr>
          <p:cNvSpPr txBox="1"/>
          <p:nvPr/>
        </p:nvSpPr>
        <p:spPr>
          <a:xfrm>
            <a:off x="1094509" y="1768365"/>
            <a:ext cx="10307782" cy="2831544"/>
          </a:xfrm>
          <a:prstGeom prst="rect">
            <a:avLst/>
          </a:prstGeom>
          <a:noFill/>
          <a:ln w="19050">
            <a:solidFill>
              <a:schemeClr val="tx1"/>
            </a:solidFill>
          </a:ln>
        </p:spPr>
        <p:txBody>
          <a:bodyPr wrap="square" rtlCol="0">
            <a:spAutoFit/>
          </a:bodyPr>
          <a:lstStyle/>
          <a:p>
            <a:pPr marL="0" indent="0">
              <a:buNone/>
            </a:pPr>
            <a:r>
              <a:rPr lang="en-US" sz="3200" dirty="0">
                <a:solidFill>
                  <a:schemeClr val="tx1"/>
                </a:solidFill>
                <a:latin typeface="Calibri" panose="020F0502020204030204" pitchFamily="34" charset="0"/>
                <a:cs typeface="Calibri" panose="020F0502020204030204" pitchFamily="34" charset="0"/>
              </a:rPr>
              <a:t>In the United States, the Great Depression took place from 1929 to 1941 when the economy was not working. </a:t>
            </a:r>
          </a:p>
          <a:p>
            <a:pPr marL="0" indent="0">
              <a:buNone/>
            </a:pPr>
            <a:r>
              <a:rPr lang="en-US" sz="3200" dirty="0">
                <a:solidFill>
                  <a:schemeClr val="tx1"/>
                </a:solidFill>
                <a:latin typeface="Calibri" panose="020F0502020204030204" pitchFamily="34" charset="0"/>
                <a:cs typeface="Calibri" panose="020F0502020204030204" pitchFamily="34" charset="0"/>
              </a:rPr>
              <a:t>Banks failed, people were out of work and lost their homes and farms. The Great Depression was worldwide, although it hit the USA the hardest and the longest.</a:t>
            </a:r>
          </a:p>
          <a:p>
            <a:endParaRPr lang="en-US" dirty="0"/>
          </a:p>
        </p:txBody>
      </p:sp>
      <p:pic>
        <p:nvPicPr>
          <p:cNvPr id="7" name="Picture 6">
            <a:extLst>
              <a:ext uri="{FF2B5EF4-FFF2-40B4-BE49-F238E27FC236}">
                <a16:creationId xmlns:a16="http://schemas.microsoft.com/office/drawing/2014/main" id="{0F49DF69-C10B-D7EF-9074-66F8AA728326}"/>
              </a:ext>
            </a:extLst>
          </p:cNvPr>
          <p:cNvPicPr>
            <a:picLocks noChangeAspect="1"/>
          </p:cNvPicPr>
          <p:nvPr/>
        </p:nvPicPr>
        <p:blipFill>
          <a:blip r:embed="rId2"/>
          <a:stretch>
            <a:fillRect/>
          </a:stretch>
        </p:blipFill>
        <p:spPr>
          <a:xfrm>
            <a:off x="3221939" y="4848354"/>
            <a:ext cx="5455512" cy="1831099"/>
          </a:xfrm>
          <a:prstGeom prst="rect">
            <a:avLst/>
          </a:prstGeom>
          <a:ln w="28575">
            <a:solidFill>
              <a:schemeClr val="tx1"/>
            </a:solidFill>
          </a:ln>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bfa4db11-c700-41fb-b639-f7e6b4e680b5" xsi:nil="true"/>
    <SharedWithUsers xmlns="9cd82c5b-74c9-4827-94f1-5bf219ae6b20">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6DA77D-5CCD-40DF-A14E-D57FA6B29711}">
  <ds:schemaRefs>
    <ds:schemaRef ds:uri="http://schemas.microsoft.com/sharepoint/v3/contenttype/forms"/>
  </ds:schemaRefs>
</ds:datastoreItem>
</file>

<file path=customXml/itemProps2.xml><?xml version="1.0" encoding="utf-8"?>
<ds:datastoreItem xmlns:ds="http://schemas.openxmlformats.org/officeDocument/2006/customXml" ds:itemID="{64150342-3047-40C4-B26F-DE36EC0C7967}">
  <ds:schemaRefs>
    <ds:schemaRef ds:uri="bfa4db11-c700-41fb-b639-f7e6b4e680b5"/>
    <ds:schemaRef ds:uri="http://schemas.microsoft.com/office/2006/documentManagement/types"/>
    <ds:schemaRef ds:uri="http://purl.org/dc/terms/"/>
    <ds:schemaRef ds:uri="http://purl.org/dc/elements/1.1/"/>
    <ds:schemaRef ds:uri="http://schemas.microsoft.com/office/infopath/2007/PartnerControls"/>
    <ds:schemaRef ds:uri="9cd82c5b-74c9-4827-94f1-5bf219ae6b20"/>
    <ds:schemaRef ds:uri="http://purl.org/dc/dcmitype/"/>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46606E3-A6E5-448F-98E7-3B9CC76D3B5A}">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Office%20Theme</Template>
  <TotalTime>523</TotalTime>
  <Words>2642</Words>
  <Application>Microsoft Office PowerPoint</Application>
  <PresentationFormat>Widescreen</PresentationFormat>
  <Paragraphs>233</Paragraphs>
  <Slides>53</Slides>
  <Notes>1</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53</vt:i4>
      </vt:variant>
    </vt:vector>
  </HeadingPairs>
  <TitlesOfParts>
    <vt:vector size="76" baseType="lpstr">
      <vt:lpstr>-apple-system</vt:lpstr>
      <vt:lpstr>Arial</vt:lpstr>
      <vt:lpstr>Arial,Sans-Serif</vt:lpstr>
      <vt:lpstr>Baskerville Old Face</vt:lpstr>
      <vt:lpstr>Berlin Sans FB Demi</vt:lpstr>
      <vt:lpstr>Calibri</vt:lpstr>
      <vt:lpstr>Calibri Light</vt:lpstr>
      <vt:lpstr>Century Schoolbook</vt:lpstr>
      <vt:lpstr>Courier New</vt:lpstr>
      <vt:lpstr>Georgia</vt:lpstr>
      <vt:lpstr>Google Sans</vt:lpstr>
      <vt:lpstr>Hind</vt:lpstr>
      <vt:lpstr>Inter</vt:lpstr>
      <vt:lpstr>Inter Light</vt:lpstr>
      <vt:lpstr>Inter SemiBold</vt:lpstr>
      <vt:lpstr>Lato</vt:lpstr>
      <vt:lpstr>MV Boli</vt:lpstr>
      <vt:lpstr>Nunito Sans</vt:lpstr>
      <vt:lpstr>Times New Roman</vt:lpstr>
      <vt:lpstr>Wingdings 2</vt:lpstr>
      <vt:lpstr>1_Office Theme</vt:lpstr>
      <vt:lpstr>2_Office Theme</vt:lpstr>
      <vt:lpstr>3_Office Theme</vt:lpstr>
      <vt:lpstr>May 25, 2023 Lauren Shifflett shiffllh@jmu.edu Lynne Stover stoverlf@jmu.edu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Keeping the City Going</vt:lpstr>
      <vt:lpstr>PowerPoint Presentation</vt:lpstr>
      <vt:lpstr>PowerPoint Presentation</vt:lpstr>
      <vt:lpstr>PowerPoint Presentation</vt:lpstr>
      <vt:lpstr> Possible Essential Workers Cards Activities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 Lynne F Stover stoverlf@jmu.edu Lauren H Shifflett shiffllh@jmu.edu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Microsoft Office User</dc:creator>
  <cp:lastModifiedBy>Stover, Lynne - stoverlf</cp:lastModifiedBy>
  <cp:revision>56</cp:revision>
  <cp:lastPrinted>2023-05-23T15:29:39Z</cp:lastPrinted>
  <dcterms:created xsi:type="dcterms:W3CDTF">2022-05-10T21:20:13Z</dcterms:created>
  <dcterms:modified xsi:type="dcterms:W3CDTF">2023-05-24T13:33:03Z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