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5"/>
  </p:notesMasterIdLst>
  <p:handoutMasterIdLst>
    <p:handoutMasterId r:id="rId36"/>
  </p:handoutMasterIdLst>
  <p:sldIdLst>
    <p:sldId id="316" r:id="rId2"/>
    <p:sldId id="309" r:id="rId3"/>
    <p:sldId id="261" r:id="rId4"/>
    <p:sldId id="320" r:id="rId5"/>
    <p:sldId id="260" r:id="rId6"/>
    <p:sldId id="259" r:id="rId7"/>
    <p:sldId id="321" r:id="rId8"/>
    <p:sldId id="312" r:id="rId9"/>
    <p:sldId id="311" r:id="rId10"/>
    <p:sldId id="313" r:id="rId11"/>
    <p:sldId id="268" r:id="rId12"/>
    <p:sldId id="270" r:id="rId13"/>
    <p:sldId id="314" r:id="rId14"/>
    <p:sldId id="269" r:id="rId15"/>
    <p:sldId id="274" r:id="rId16"/>
    <p:sldId id="273" r:id="rId17"/>
    <p:sldId id="275" r:id="rId18"/>
    <p:sldId id="276" r:id="rId19"/>
    <p:sldId id="278" r:id="rId20"/>
    <p:sldId id="279" r:id="rId21"/>
    <p:sldId id="280" r:id="rId22"/>
    <p:sldId id="322" r:id="rId23"/>
    <p:sldId id="283" r:id="rId24"/>
    <p:sldId id="284" r:id="rId25"/>
    <p:sldId id="285" r:id="rId26"/>
    <p:sldId id="315" r:id="rId27"/>
    <p:sldId id="317" r:id="rId28"/>
    <p:sldId id="286" r:id="rId29"/>
    <p:sldId id="257" r:id="rId30"/>
    <p:sldId id="287" r:id="rId31"/>
    <p:sldId id="306" r:id="rId32"/>
    <p:sldId id="319" r:id="rId33"/>
    <p:sldId id="307" r:id="rId3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16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58E848-A32B-4D91-9317-D3B1153891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138876-05FB-4B7A-9CDD-4099E3A0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29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7B67D1-56A9-4F65-9A4A-386D60286E0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602127-8E71-4530-AE19-2AC7C9239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5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pf.org/refer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pf.org/refer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pf.org/refer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pf.org/refe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pf.org/refer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pf.org/refe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pf.org/refer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19be41bba0_2_92:notes"/>
          <p:cNvSpPr txBox="1">
            <a:spLocks noGrp="1"/>
          </p:cNvSpPr>
          <p:nvPr>
            <p:ph type="body" idx="1"/>
          </p:nvPr>
        </p:nvSpPr>
        <p:spPr>
          <a:xfrm>
            <a:off x="934720" y="3311843"/>
            <a:ext cx="7477760" cy="313753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231" name="Google Shape;231;g219be41bba0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522288"/>
            <a:ext cx="4648200" cy="2614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7541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C9249-343B-4722-9764-1BA316ECD67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79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going</a:t>
            </a:r>
            <a:r>
              <a:rPr lang="en-US" baseline="0" dirty="0" smtClean="0"/>
              <a:t> to hide this one, because I want the participants to come up with their own </a:t>
            </a:r>
            <a:r>
              <a:rPr lang="en-US" baseline="0" dirty="0" err="1" smtClean="0"/>
              <a:t>answwers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27-8E71-4530-AE19-2AC7C9239F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45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27-8E71-4530-AE19-2AC7C9239F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09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WHERE I PUT A TRUE OR FALSE QUIZ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27-8E71-4530-AE19-2AC7C9239F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36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27-8E71-4530-AE19-2AC7C9239F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47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r>
              <a:rPr lang="en-US" baseline="0" dirty="0" smtClean="0"/>
              <a:t> is to focus on something that you have not – hang on to that, and start making baby steps if </a:t>
            </a:r>
            <a:r>
              <a:rPr lang="en-US" baseline="0" dirty="0" err="1" smtClean="0"/>
              <a:t>necessaey</a:t>
            </a:r>
            <a:r>
              <a:rPr lang="en-US" baseline="0" dirty="0" smtClean="0"/>
              <a:t> for 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27-8E71-4530-AE19-2AC7C9239F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37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18448429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522288"/>
            <a:ext cx="4649788" cy="2614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184484299_0_15:notes"/>
          <p:cNvSpPr txBox="1">
            <a:spLocks noGrp="1"/>
          </p:cNvSpPr>
          <p:nvPr>
            <p:ph type="body" idx="1"/>
          </p:nvPr>
        </p:nvSpPr>
        <p:spPr>
          <a:xfrm>
            <a:off x="934720" y="3311843"/>
            <a:ext cx="7477760" cy="313753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>
                <a:solidFill>
                  <a:schemeClr val="dk1"/>
                </a:solidFill>
              </a:rPr>
              <a:t>To customize, please click File &gt; Make a Copy. That copy is then yours to modify freely. From </a:t>
            </a:r>
            <a:r>
              <a:rPr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ngpf.org/refer</a:t>
            </a:r>
            <a:endParaRPr>
              <a:solidFill>
                <a:schemeClr val="dk1"/>
              </a:solidFill>
            </a:endParaRP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220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184483cab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522288"/>
            <a:ext cx="4649788" cy="2614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184483cab_1_17:notes"/>
          <p:cNvSpPr txBox="1">
            <a:spLocks noGrp="1"/>
          </p:cNvSpPr>
          <p:nvPr>
            <p:ph type="body" idx="1"/>
          </p:nvPr>
        </p:nvSpPr>
        <p:spPr>
          <a:xfrm>
            <a:off x="934720" y="3311843"/>
            <a:ext cx="7477760" cy="313753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>
                <a:solidFill>
                  <a:schemeClr val="dk1"/>
                </a:solidFill>
              </a:rPr>
              <a:t>To customize, please click File &gt; Make a Copy. That copy is then yours to modify freely. From </a:t>
            </a:r>
            <a:r>
              <a:rPr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ngpf.org/refer</a:t>
            </a:r>
            <a:endParaRPr>
              <a:solidFill>
                <a:schemeClr val="dk1"/>
              </a:solidFill>
            </a:endParaRP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8662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7dac9f6ce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522288"/>
            <a:ext cx="4649788" cy="2614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7dac9f6ce5_0_58:notes"/>
          <p:cNvSpPr txBox="1">
            <a:spLocks noGrp="1"/>
          </p:cNvSpPr>
          <p:nvPr>
            <p:ph type="body" idx="1"/>
          </p:nvPr>
        </p:nvSpPr>
        <p:spPr>
          <a:xfrm>
            <a:off x="934720" y="3311843"/>
            <a:ext cx="7477760" cy="313753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>
                <a:solidFill>
                  <a:schemeClr val="dk1"/>
                </a:solidFill>
              </a:rPr>
              <a:t>To customize, please click File &gt; Make a Copy. That copy is then yours to modify freely. From </a:t>
            </a:r>
            <a:r>
              <a:rPr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ngpf.org/refer</a:t>
            </a:r>
            <a:endParaRPr>
              <a:solidFill>
                <a:schemeClr val="dk1"/>
              </a:solidFill>
            </a:endParaRP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4474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 we can come up with solutions</a:t>
            </a:r>
            <a:r>
              <a:rPr lang="en-US" baseline="0" dirty="0" smtClean="0"/>
              <a:t> to overcome this bandwagon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2127-8E71-4530-AE19-2AC7C9239F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4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f184483ca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522288"/>
            <a:ext cx="4649788" cy="2614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f184483cab_0_22:notes"/>
          <p:cNvSpPr txBox="1">
            <a:spLocks noGrp="1"/>
          </p:cNvSpPr>
          <p:nvPr>
            <p:ph type="body" idx="1"/>
          </p:nvPr>
        </p:nvSpPr>
        <p:spPr>
          <a:xfrm>
            <a:off x="934720" y="3311843"/>
            <a:ext cx="7477760" cy="313753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>
                <a:solidFill>
                  <a:schemeClr val="dk1"/>
                </a:solidFill>
              </a:rPr>
              <a:t>To customize, please click File &gt; Make a Copy. That copy is then yours to modify freely. From </a:t>
            </a:r>
            <a:r>
              <a:rPr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ngpf.org/refer</a:t>
            </a:r>
            <a:endParaRPr>
              <a:solidFill>
                <a:schemeClr val="dk1"/>
              </a:solidFill>
            </a:endParaRP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6159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19be41bba0_2_109:notes"/>
          <p:cNvSpPr txBox="1">
            <a:spLocks noGrp="1"/>
          </p:cNvSpPr>
          <p:nvPr>
            <p:ph type="body" idx="1"/>
          </p:nvPr>
        </p:nvSpPr>
        <p:spPr>
          <a:xfrm>
            <a:off x="934720" y="3311843"/>
            <a:ext cx="7477760" cy="313753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250" name="Google Shape;250;g219be41bba0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522288"/>
            <a:ext cx="4648200" cy="2614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592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9be41bba0_2_98:notes"/>
          <p:cNvSpPr txBox="1">
            <a:spLocks noGrp="1"/>
          </p:cNvSpPr>
          <p:nvPr>
            <p:ph type="body" idx="1"/>
          </p:nvPr>
        </p:nvSpPr>
        <p:spPr>
          <a:xfrm>
            <a:off x="934720" y="3311843"/>
            <a:ext cx="7477760" cy="313753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237" name="Google Shape;237;g219be41bba0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522288"/>
            <a:ext cx="4648200" cy="2614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868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19be41bba0_2_114:notes"/>
          <p:cNvSpPr txBox="1">
            <a:spLocks noGrp="1"/>
          </p:cNvSpPr>
          <p:nvPr>
            <p:ph type="body" idx="1"/>
          </p:nvPr>
        </p:nvSpPr>
        <p:spPr>
          <a:xfrm>
            <a:off x="934720" y="3311843"/>
            <a:ext cx="7477760" cy="313753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256" name="Google Shape;256;g219be41bba0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522288"/>
            <a:ext cx="4648200" cy="2614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8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18448429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522288"/>
            <a:ext cx="4649788" cy="2614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f184484299_0_40:notes"/>
          <p:cNvSpPr txBox="1">
            <a:spLocks noGrp="1"/>
          </p:cNvSpPr>
          <p:nvPr>
            <p:ph type="body" idx="1"/>
          </p:nvPr>
        </p:nvSpPr>
        <p:spPr>
          <a:xfrm>
            <a:off x="934720" y="3311843"/>
            <a:ext cx="7477760" cy="313753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>
                <a:solidFill>
                  <a:schemeClr val="dk1"/>
                </a:solidFill>
              </a:rPr>
              <a:t>To customize, please click File &gt; Make a Copy. That copy is then yours to modify freely. From </a:t>
            </a:r>
            <a:r>
              <a:rPr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ngpf.org/refer</a:t>
            </a:r>
            <a:endParaRPr>
              <a:solidFill>
                <a:schemeClr val="dk1"/>
              </a:solidFill>
            </a:endParaRP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589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f184483ca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522288"/>
            <a:ext cx="4649788" cy="2614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f184483cab_0_10:notes"/>
          <p:cNvSpPr txBox="1">
            <a:spLocks noGrp="1"/>
          </p:cNvSpPr>
          <p:nvPr>
            <p:ph type="body" idx="1"/>
          </p:nvPr>
        </p:nvSpPr>
        <p:spPr>
          <a:xfrm>
            <a:off x="934720" y="3311843"/>
            <a:ext cx="7477760" cy="313753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>
                <a:solidFill>
                  <a:schemeClr val="dk1"/>
                </a:solidFill>
              </a:rPr>
              <a:t>To customize, please click File &gt; Make a Copy. That copy is then yours to modify freely. From </a:t>
            </a:r>
            <a:r>
              <a:rPr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ngpf.org/refer</a:t>
            </a:r>
            <a:endParaRPr>
              <a:solidFill>
                <a:schemeClr val="dk1"/>
              </a:solidFill>
            </a:endParaRP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8322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18448429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522288"/>
            <a:ext cx="4649788" cy="2614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f184484299_0_51:notes"/>
          <p:cNvSpPr txBox="1">
            <a:spLocks noGrp="1"/>
          </p:cNvSpPr>
          <p:nvPr>
            <p:ph type="body" idx="1"/>
          </p:nvPr>
        </p:nvSpPr>
        <p:spPr>
          <a:xfrm>
            <a:off x="934720" y="3311843"/>
            <a:ext cx="7477760" cy="313753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>
                <a:solidFill>
                  <a:schemeClr val="dk1"/>
                </a:solidFill>
              </a:rPr>
              <a:t>To customize, please click File &gt; Make a Copy. That copy is then yours to modify freely. From </a:t>
            </a:r>
            <a:r>
              <a:rPr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ngpf.org/refer</a:t>
            </a:r>
            <a:endParaRPr>
              <a:solidFill>
                <a:schemeClr val="dk1"/>
              </a:solidFill>
            </a:endParaRP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38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19bdf8dc6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522288"/>
            <a:ext cx="4649788" cy="2614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19bdf8dc62_0_12:notes"/>
          <p:cNvSpPr txBox="1">
            <a:spLocks noGrp="1"/>
          </p:cNvSpPr>
          <p:nvPr>
            <p:ph type="body" idx="1"/>
          </p:nvPr>
        </p:nvSpPr>
        <p:spPr>
          <a:xfrm>
            <a:off x="934720" y="3311843"/>
            <a:ext cx="7477760" cy="313753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646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4947" tIns="47474" rIns="94947" bIns="47474"/>
          <a:lstStyle/>
          <a:p>
            <a:fld id="{D29C9249-343B-4722-9764-1BA316ECD67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32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9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759">
              <a:defRPr/>
            </a:pPr>
            <a:r>
              <a:rPr lang="en-US" dirty="0"/>
              <a:t>Final general principle of behavioral economics. Tell the students that these are four principles that two behavioral economists, David </a:t>
            </a:r>
            <a:r>
              <a:rPr lang="en-US" dirty="0" err="1"/>
              <a:t>Laibson</a:t>
            </a:r>
            <a:r>
              <a:rPr lang="en-US" dirty="0"/>
              <a:t> and John A. List, described in a short article about what they teach in behavioral economics courses.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4947" tIns="47474" rIns="94947" bIns="47474"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43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2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4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726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14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53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84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470" cy="763363"/>
          </a:xfrm>
          <a:prstGeom prst="rect">
            <a:avLst/>
          </a:prstGeom>
        </p:spPr>
        <p:txBody>
          <a:bodyPr spcFirstLastPara="1" wrap="square" lIns="102600" tIns="102600" rIns="102600" bIns="102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470" cy="4555227"/>
          </a:xfrm>
          <a:prstGeom prst="rect">
            <a:avLst/>
          </a:prstGeom>
        </p:spPr>
        <p:txBody>
          <a:bodyPr spcFirstLastPara="1" wrap="square" lIns="102600" tIns="102600" rIns="102600" bIns="102600" anchor="t" anchorCtr="0">
            <a:noAutofit/>
          </a:bodyPr>
          <a:lstStyle>
            <a:lvl1pPr marL="311733" lvl="0" indent="-242459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623466" lvl="1" indent="-225141">
              <a:spcBef>
                <a:spcPts val="1227"/>
              </a:spcBef>
              <a:spcAft>
                <a:spcPts val="0"/>
              </a:spcAft>
              <a:buSzPts val="1600"/>
              <a:buChar char="○"/>
              <a:defRPr/>
            </a:lvl2pPr>
            <a:lvl3pPr marL="935198" lvl="2" indent="-225141">
              <a:spcBef>
                <a:spcPts val="1227"/>
              </a:spcBef>
              <a:spcAft>
                <a:spcPts val="0"/>
              </a:spcAft>
              <a:buSzPts val="1600"/>
              <a:buChar char="■"/>
              <a:defRPr/>
            </a:lvl3pPr>
            <a:lvl4pPr marL="1246932" lvl="3" indent="-225141">
              <a:spcBef>
                <a:spcPts val="1227"/>
              </a:spcBef>
              <a:spcAft>
                <a:spcPts val="0"/>
              </a:spcAft>
              <a:buSzPts val="1600"/>
              <a:buChar char="●"/>
              <a:defRPr/>
            </a:lvl4pPr>
            <a:lvl5pPr marL="1558664" lvl="4" indent="-225141">
              <a:spcBef>
                <a:spcPts val="1227"/>
              </a:spcBef>
              <a:spcAft>
                <a:spcPts val="0"/>
              </a:spcAft>
              <a:buSzPts val="1600"/>
              <a:buChar char="○"/>
              <a:defRPr/>
            </a:lvl5pPr>
            <a:lvl6pPr marL="1870398" lvl="5" indent="-225141">
              <a:spcBef>
                <a:spcPts val="1227"/>
              </a:spcBef>
              <a:spcAft>
                <a:spcPts val="0"/>
              </a:spcAft>
              <a:buSzPts val="1600"/>
              <a:buChar char="■"/>
              <a:defRPr/>
            </a:lvl6pPr>
            <a:lvl7pPr marL="2182130" lvl="6" indent="-225141">
              <a:spcBef>
                <a:spcPts val="1227"/>
              </a:spcBef>
              <a:spcAft>
                <a:spcPts val="0"/>
              </a:spcAft>
              <a:buSzPts val="1600"/>
              <a:buChar char="●"/>
              <a:defRPr/>
            </a:lvl7pPr>
            <a:lvl8pPr marL="2493864" lvl="7" indent="-225141">
              <a:spcBef>
                <a:spcPts val="1227"/>
              </a:spcBef>
              <a:spcAft>
                <a:spcPts val="0"/>
              </a:spcAft>
              <a:buSzPts val="1600"/>
              <a:buChar char="○"/>
              <a:defRPr/>
            </a:lvl8pPr>
            <a:lvl9pPr marL="2805596" lvl="8" indent="-225141">
              <a:spcBef>
                <a:spcPts val="1227"/>
              </a:spcBef>
              <a:spcAft>
                <a:spcPts val="1227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65" cy="524659"/>
          </a:xfrm>
          <a:prstGeom prst="rect">
            <a:avLst/>
          </a:prstGeom>
        </p:spPr>
        <p:txBody>
          <a:bodyPr spcFirstLastPara="1" wrap="square" lIns="102600" tIns="102600" rIns="102600" bIns="102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5062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3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03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609600" y="1219200"/>
            <a:ext cx="109728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310" dirty="0"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9448800" cy="3657600"/>
          </a:xfrm>
          <a:prstGeom prst="rect">
            <a:avLst/>
          </a:prstGeom>
        </p:spPr>
        <p:txBody>
          <a:bodyPr lIns="91440" rIns="91440"/>
          <a:lstStyle>
            <a:lvl1pPr>
              <a:buFont typeface="Arial"/>
              <a:buChar char="•"/>
              <a:defRPr sz="1310">
                <a:solidFill>
                  <a:srgbClr val="6EA92C"/>
                </a:solidFill>
                <a:latin typeface="Gill Sans"/>
                <a:cs typeface="Gill Sans"/>
              </a:defRPr>
            </a:lvl1pPr>
            <a:lvl2pPr marL="0" indent="-266266" algn="l">
              <a:buClr>
                <a:srgbClr val="004A80"/>
              </a:buClr>
              <a:buFont typeface="BankGothic Md BT"/>
              <a:buChar char="»"/>
              <a:defRPr sz="1310">
                <a:solidFill>
                  <a:srgbClr val="004A80"/>
                </a:solidFill>
                <a:latin typeface="Gill Sans"/>
                <a:cs typeface="Gill Sans"/>
              </a:defRPr>
            </a:lvl2pPr>
            <a:lvl3pPr>
              <a:defRPr>
                <a:solidFill>
                  <a:srgbClr val="6EA92C"/>
                </a:solidFill>
                <a:latin typeface="Gill Sans"/>
                <a:cs typeface="Gill Sans"/>
              </a:defRPr>
            </a:lvl3pPr>
            <a:lvl4pPr>
              <a:defRPr>
                <a:solidFill>
                  <a:srgbClr val="6EA92C"/>
                </a:solidFill>
                <a:latin typeface="Gill Sans"/>
                <a:cs typeface="Gill Sans"/>
              </a:defRPr>
            </a:lvl4pPr>
            <a:lvl5pPr>
              <a:defRPr>
                <a:solidFill>
                  <a:srgbClr val="6EA92C"/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609600"/>
          </a:xfrm>
          <a:prstGeom prst="rect">
            <a:avLst/>
          </a:prstGeom>
        </p:spPr>
        <p:txBody>
          <a:bodyPr vert="horz" anchor="t"/>
          <a:lstStyle>
            <a:lvl1pPr>
              <a:defRPr sz="1747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152" y="609600"/>
            <a:ext cx="2933701" cy="5334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007928" y="6324600"/>
            <a:ext cx="105281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/>
              <a:t>Lesson Title</a:t>
            </a:r>
          </a:p>
          <a:p>
            <a:pPr>
              <a:defRPr/>
            </a:pPr>
            <a:r>
              <a:rPr lang="en-US" b="1" dirty="0">
                <a:solidFill>
                  <a:srgbClr val="1578BC"/>
                </a:solidFill>
              </a:rPr>
              <a:t>www.EconEdLink.org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737600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36A2A04-44CB-4FD5-A22C-EC7DA5CF840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3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7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7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3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06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2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1E43D9-B5DC-435D-B974-C8AB018C27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C7A1C35-E5C0-4FFB-87F9-A09A1438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9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3923261" y="286604"/>
            <a:ext cx="4371975" cy="14507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2336" tIns="31159" rIns="62336" bIns="31159" rtlCol="0" anchor="b" anchorCtr="0">
            <a:normAutofit/>
          </a:bodyPr>
          <a:lstStyle/>
          <a:p>
            <a:r>
              <a:rPr lang="en" sz="3177" dirty="0">
                <a:latin typeface="Oswald ExtraLight" pitchFamily="2" charset="0"/>
                <a:sym typeface="Raleway"/>
              </a:rPr>
              <a:t>Who am i</a:t>
            </a:r>
            <a:endParaRPr sz="3177" dirty="0">
              <a:latin typeface="Oswald ExtraLight" pitchFamily="2" charset="0"/>
            </a:endParaRPr>
          </a:p>
        </p:txBody>
      </p:sp>
      <p:pic>
        <p:nvPicPr>
          <p:cNvPr id="234" name="Google Shape;234;p3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32908" y="1792935"/>
            <a:ext cx="5020887" cy="409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2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A43B32-CAA5-8349-AF93-3009B059C3CF}"/>
              </a:ext>
            </a:extLst>
          </p:cNvPr>
          <p:cNvSpPr txBox="1">
            <a:spLocks/>
          </p:cNvSpPr>
          <p:nvPr/>
        </p:nvSpPr>
        <p:spPr bwMode="auto">
          <a:xfrm>
            <a:off x="1981200" y="1371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3177" cap="all" dirty="0">
                <a:solidFill>
                  <a:schemeClr val="tx1"/>
                </a:solidFill>
                <a:latin typeface="Oswald ExtraLight" pitchFamily="2" charset="0"/>
                <a:ea typeface="+mj-ea"/>
                <a:cs typeface="+mj-cs"/>
              </a:rPr>
              <a:t>Why Do We Need to Understand Behavioral Economics?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EE1947-9A4D-A24F-8BDB-E6EC1389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514600"/>
            <a:ext cx="8229600" cy="34782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swald ExtraLight" pitchFamily="2" charset="0"/>
                <a:ea typeface="+mj-ea"/>
                <a:cs typeface="+mj-cs"/>
              </a:rPr>
              <a:t>People make mistakes when faced with certain types of decisions.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swald ExtraLight" pitchFamily="2" charset="0"/>
                <a:ea typeface="+mj-ea"/>
                <a:cs typeface="+mj-cs"/>
              </a:rPr>
              <a:t>By understanding when they are likely to make mistakes, people can avoid errors.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risten ITC" panose="03050502040202030202" pitchFamily="66" charset="0"/>
            </a:endParaRPr>
          </a:p>
          <a:p>
            <a:endParaRPr lang="en-US" dirty="0"/>
          </a:p>
        </p:txBody>
      </p:sp>
      <p:pic>
        <p:nvPicPr>
          <p:cNvPr id="5" name="Picture 4" descr="O' about that... Orlando Ram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56" y="3963550"/>
            <a:ext cx="3583702" cy="265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4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3104" y="1176898"/>
            <a:ext cx="7987553" cy="591671"/>
          </a:xfrm>
        </p:spPr>
        <p:txBody>
          <a:bodyPr>
            <a:normAutofit/>
          </a:bodyPr>
          <a:lstStyle/>
          <a:p>
            <a:r>
              <a:rPr lang="en-US" sz="3177" dirty="0">
                <a:latin typeface="Oswald ExtraLight" pitchFamily="2" charset="0"/>
              </a:rPr>
              <a:t>WHICH ONE DO YOU CLOSELY IDENTIFY WITH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Introduction to Behavioral Economics</a:t>
            </a:r>
          </a:p>
          <a:p>
            <a:pPr>
              <a:defRPr/>
            </a:pPr>
            <a:r>
              <a:rPr lang="en-US" b="1" dirty="0">
                <a:solidFill>
                  <a:srgbClr val="1578BC"/>
                </a:solidFill>
              </a:rPr>
              <a:t>www.EconEdLink.org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265520" y="2208679"/>
          <a:ext cx="3753410" cy="2906743"/>
        </p:xfrm>
        <a:graphic>
          <a:graphicData uri="http://schemas.openxmlformats.org/drawingml/2006/table">
            <a:tbl>
              <a:tblPr firstRow="1" bandRow="1"/>
              <a:tblGrid>
                <a:gridCol w="190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249"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800" b="1" dirty="0"/>
                        <a:t>System 1</a:t>
                      </a:r>
                    </a:p>
                  </a:txBody>
                  <a:tcPr marL="33281" marR="33281" marT="33281" marB="3328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800" b="1" dirty="0"/>
                        <a:t>System 2</a:t>
                      </a:r>
                    </a:p>
                  </a:txBody>
                  <a:tcPr marL="33281" marR="33281" marT="33281" marB="3328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4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/>
                        <a:t>Emotional</a:t>
                      </a:r>
                    </a:p>
                  </a:txBody>
                  <a:tcPr marL="33281" marR="33281" marT="33281" marB="3328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dirty="0"/>
                        <a:t>Analytic</a:t>
                      </a:r>
                    </a:p>
                  </a:txBody>
                  <a:tcPr marL="33281" marR="33281" marT="33281" marB="3328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4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/>
                        <a:t>Fast</a:t>
                      </a:r>
                    </a:p>
                  </a:txBody>
                  <a:tcPr marL="33281" marR="33281" marT="33281" marB="3328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/>
                        <a:t>Slow</a:t>
                      </a:r>
                    </a:p>
                  </a:txBody>
                  <a:tcPr marL="33281" marR="33281" marT="33281" marB="3328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24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dirty="0"/>
                        <a:t>Reflexive</a:t>
                      </a:r>
                    </a:p>
                  </a:txBody>
                  <a:tcPr marL="33281" marR="33281" marT="33281" marB="3328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/>
                        <a:t>Reflective</a:t>
                      </a:r>
                    </a:p>
                  </a:txBody>
                  <a:tcPr marL="33281" marR="33281" marT="33281" marB="3328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24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/>
                        <a:t>Effortless</a:t>
                      </a:r>
                    </a:p>
                  </a:txBody>
                  <a:tcPr marL="33281" marR="33281" marT="33281" marB="3328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/>
                        <a:t>Effortful</a:t>
                      </a:r>
                    </a:p>
                  </a:txBody>
                  <a:tcPr marL="33281" marR="33281" marT="33281" marB="3328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24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/>
                        <a:t>Impulsive</a:t>
                      </a:r>
                    </a:p>
                  </a:txBody>
                  <a:tcPr marL="33281" marR="33281" marT="33281" marB="3328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/>
                        <a:t>Deliberative</a:t>
                      </a:r>
                    </a:p>
                  </a:txBody>
                  <a:tcPr marL="33281" marR="33281" marT="33281" marB="3328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24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dirty="0"/>
                        <a:t>Short-sighted</a:t>
                      </a:r>
                    </a:p>
                  </a:txBody>
                  <a:tcPr marL="33281" marR="33281" marT="33281" marB="3328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dirty="0"/>
                        <a:t>Patient</a:t>
                      </a:r>
                    </a:p>
                  </a:txBody>
                  <a:tcPr marL="33281" marR="33281" marT="33281" marB="3328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image2.jpg" descr="http://www.realbiblestories.com/wp-content/uploads/2011/11/SpockVulca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18929" y="2492490"/>
            <a:ext cx="2168294" cy="2622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jpg" descr="http://www.marcofolio.net/images/stories/art/inspiration/toons/homer_simpso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1603" y="2492490"/>
            <a:ext cx="2257363" cy="24642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42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some DEVICE USING</a:t>
            </a:r>
            <a:endParaRPr lang="en-US" dirty="0"/>
          </a:p>
        </p:txBody>
      </p:sp>
      <p:pic>
        <p:nvPicPr>
          <p:cNvPr id="4" name="Content Placeholder 3" descr="Typewriter - Sounds Of Chang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35" y="2312684"/>
            <a:ext cx="5177118" cy="2773456"/>
          </a:xfrm>
        </p:spPr>
      </p:pic>
      <p:sp>
        <p:nvSpPr>
          <p:cNvPr id="5" name="Rectangle 4"/>
          <p:cNvSpPr/>
          <p:nvPr/>
        </p:nvSpPr>
        <p:spPr>
          <a:xfrm>
            <a:off x="3681507" y="5298397"/>
            <a:ext cx="184731" cy="2491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019" dirty="0"/>
          </a:p>
        </p:txBody>
      </p:sp>
    </p:spTree>
    <p:extLst>
      <p:ext uri="{BB962C8B-B14F-4D97-AF65-F5344CB8AC3E}">
        <p14:creationId xmlns:p14="http://schemas.microsoft.com/office/powerpoint/2010/main" val="25240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Oswald ExtraLight" pitchFamily="2" charset="0"/>
              </a:rPr>
              <a:t>Isn’t saving money a healthy habit</a:t>
            </a:r>
            <a:r>
              <a:rPr lang="en-US" dirty="0">
                <a:solidFill>
                  <a:srgbClr val="00B0F0"/>
                </a:solidFill>
                <a:latin typeface="Kristen ITC" panose="03050502040202030202" pitchFamily="66" charset="0"/>
              </a:rPr>
              <a:t/>
            </a:r>
            <a:br>
              <a:rPr lang="en-US" dirty="0">
                <a:solidFill>
                  <a:srgbClr val="00B0F0"/>
                </a:solidFill>
                <a:latin typeface="Kristen ITC" panose="03050502040202030202" pitchFamily="66" charset="0"/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521" y="2325529"/>
            <a:ext cx="10364452" cy="3424107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177" dirty="0">
                <a:latin typeface="Oswald ExtraLight" pitchFamily="2" charset="0"/>
                <a:ea typeface="+mj-ea"/>
                <a:cs typeface="+mj-cs"/>
              </a:rPr>
              <a:t>What do we save </a:t>
            </a:r>
            <a:r>
              <a:rPr lang="en-US" sz="3177" dirty="0" smtClean="0">
                <a:latin typeface="Oswald ExtraLight" pitchFamily="2" charset="0"/>
                <a:ea typeface="+mj-ea"/>
                <a:cs typeface="+mj-cs"/>
              </a:rPr>
              <a:t>for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3177" dirty="0" smtClean="0">
              <a:latin typeface="Oswald ExtraLight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177" dirty="0" smtClean="0">
                <a:latin typeface="Oswald ExtraLight" pitchFamily="2" charset="0"/>
                <a:ea typeface="+mj-ea"/>
                <a:cs typeface="+mj-cs"/>
              </a:rPr>
              <a:t>Financial emergency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3177" dirty="0" smtClean="0">
              <a:latin typeface="Oswald ExtraLight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177" dirty="0" smtClean="0">
                <a:latin typeface="Oswald ExtraLight" pitchFamily="2" charset="0"/>
                <a:ea typeface="+mj-ea"/>
                <a:cs typeface="+mj-cs"/>
              </a:rPr>
              <a:t>Retirement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3177" dirty="0" smtClean="0">
              <a:latin typeface="Oswald ExtraLight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177" dirty="0" smtClean="0">
                <a:latin typeface="Oswald ExtraLight" pitchFamily="2" charset="0"/>
                <a:ea typeface="+mj-ea"/>
                <a:cs typeface="+mj-cs"/>
              </a:rPr>
              <a:t>Something </a:t>
            </a:r>
            <a:r>
              <a:rPr lang="en-US" sz="3177" dirty="0">
                <a:latin typeface="Oswald ExtraLight" pitchFamily="2" charset="0"/>
                <a:ea typeface="+mj-ea"/>
                <a:cs typeface="+mj-cs"/>
              </a:rPr>
              <a:t>new in the future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81507" y="5298397"/>
            <a:ext cx="184731" cy="2491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019" dirty="0"/>
          </a:p>
        </p:txBody>
      </p:sp>
      <p:pic>
        <p:nvPicPr>
          <p:cNvPr id="4" name="Picture 3" descr="How To Live Healthyhow to live health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750" y="2714625"/>
            <a:ext cx="4606636" cy="24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gnitive Bia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56" y="1954682"/>
            <a:ext cx="4620087" cy="36071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8580" y="717731"/>
            <a:ext cx="7987553" cy="609600"/>
          </a:xfrm>
        </p:spPr>
        <p:txBody>
          <a:bodyPr>
            <a:normAutofit/>
          </a:bodyPr>
          <a:lstStyle/>
          <a:p>
            <a:r>
              <a:rPr lang="en-US" sz="3177" dirty="0">
                <a:latin typeface="Oswald ExtraLight" pitchFamily="2" charset="0"/>
              </a:rPr>
              <a:t>THE 52ND </a:t>
            </a:r>
            <a:r>
              <a:rPr lang="en-US" sz="3177" dirty="0" err="1">
                <a:latin typeface="Oswald ExtraLight" pitchFamily="2" charset="0"/>
              </a:rPr>
              <a:t>StAtE</a:t>
            </a:r>
            <a:endParaRPr lang="en-US" sz="3177" dirty="0">
              <a:latin typeface="Oswald Extra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choring and Adjustment in Behavioral Economic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27" y="1841197"/>
            <a:ext cx="6477518" cy="4858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8123" y="1155562"/>
            <a:ext cx="8269754" cy="4555227"/>
          </a:xfrm>
        </p:spPr>
        <p:txBody>
          <a:bodyPr/>
          <a:lstStyle/>
          <a:p>
            <a:pPr marL="69274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ANCHORING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45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 is the difference between the closing date and due date for 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36" y="874720"/>
            <a:ext cx="8113375" cy="4649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45" y="0"/>
            <a:ext cx="11360470" cy="763363"/>
          </a:xfrm>
        </p:spPr>
        <p:txBody>
          <a:bodyPr/>
          <a:lstStyle/>
          <a:p>
            <a:pPr marL="69274" lvl="0">
              <a:lnSpc>
                <a:spcPct val="120000"/>
              </a:lnSpc>
              <a:buClr>
                <a:prstClr val="black"/>
              </a:buClr>
              <a:buSzPts val="2000"/>
            </a:pPr>
            <a:r>
              <a:rPr lang="en-US" sz="2471" dirty="0">
                <a:solidFill>
                  <a:srgbClr val="FF0000"/>
                </a:solidFill>
                <a:latin typeface="Raleway" panose="020B0503030101060003" pitchFamily="34" charset="0"/>
                <a:ea typeface="+mn-ea"/>
                <a:cs typeface="+mn-cs"/>
              </a:rPr>
              <a:t>one third of  credit card customers pay only the minimum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1003" y="1536633"/>
            <a:ext cx="8269754" cy="4693375"/>
          </a:xfrm>
        </p:spPr>
        <p:txBody>
          <a:bodyPr/>
          <a:lstStyle/>
          <a:p>
            <a:endParaRPr lang="en-US" sz="3530" dirty="0">
              <a:latin typeface="Raleway" panose="020B0503030101060003" pitchFamily="34" charset="0"/>
            </a:endParaRPr>
          </a:p>
          <a:p>
            <a:endParaRPr lang="en-US" sz="3530" dirty="0">
              <a:latin typeface="Raleway" panose="020B0503030101060003" pitchFamily="34" charset="0"/>
            </a:endParaRPr>
          </a:p>
          <a:p>
            <a:endParaRPr lang="en-US" sz="3530" dirty="0">
              <a:latin typeface="Raleway" panose="020B0503030101060003" pitchFamily="34" charset="0"/>
            </a:endParaRPr>
          </a:p>
          <a:p>
            <a:endParaRPr lang="en-US" sz="3530" dirty="0">
              <a:latin typeface="Raleway" panose="020B0503030101060003" pitchFamily="34" charset="0"/>
            </a:endParaRPr>
          </a:p>
          <a:p>
            <a:endParaRPr lang="en-US" sz="3530" dirty="0">
              <a:latin typeface="Raleway" panose="020B0503030101060003" pitchFamily="34" charset="0"/>
            </a:endParaRPr>
          </a:p>
          <a:p>
            <a:endParaRPr lang="en-US" sz="3530" dirty="0">
              <a:latin typeface="Raleway" panose="020B05030301010600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360" y="4768572"/>
            <a:ext cx="4710524" cy="140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8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anchoring may be good for businesses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274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11" y="3814247"/>
            <a:ext cx="8859558" cy="274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0" y="1543054"/>
            <a:ext cx="7769214" cy="22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4400" dirty="0">
                <a:solidFill>
                  <a:srgbClr val="00B0F0"/>
                </a:solidFill>
                <a:latin typeface="Oswald ExtraLight" pitchFamily="2" charset="0"/>
              </a:rPr>
              <a:t>Present Bias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274" lvl="0" indent="0" algn="ctr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r>
              <a:rPr lang="en-US" sz="2800" dirty="0">
                <a:solidFill>
                  <a:srgbClr val="C00000"/>
                </a:solidFill>
                <a:latin typeface="Oswald ExtraLight" pitchFamily="2" charset="0"/>
              </a:rPr>
              <a:t>The future simply doesn’t tempt us as much as the present does”- Dan </a:t>
            </a:r>
            <a:r>
              <a:rPr lang="en-US" sz="2800" dirty="0" err="1">
                <a:solidFill>
                  <a:srgbClr val="C00000"/>
                </a:solidFill>
                <a:latin typeface="Oswald ExtraLight" pitchFamily="2" charset="0"/>
              </a:rPr>
              <a:t>Ariely</a:t>
            </a:r>
            <a:endParaRPr lang="en-US" sz="2800" dirty="0">
              <a:solidFill>
                <a:srgbClr val="C00000"/>
              </a:solidFill>
              <a:latin typeface="Oswald ExtraLigh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14" y="2041442"/>
            <a:ext cx="4716832" cy="47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3177" dirty="0">
                <a:latin typeface="Oswald ExtraLight" pitchFamily="2" charset="0"/>
              </a:rPr>
              <a:t>You only live Once?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24" b="1" dirty="0">
                <a:latin typeface="Oswald ExtraLight" pitchFamily="2" charset="0"/>
              </a:rPr>
              <a:t>Present biased consumers are more likely to spend in the </a:t>
            </a:r>
            <a:r>
              <a:rPr lang="en-US" sz="2824" b="1" dirty="0">
                <a:solidFill>
                  <a:srgbClr val="FF0000"/>
                </a:solidFill>
                <a:latin typeface="Oswald ExtraLight" pitchFamily="2" charset="0"/>
              </a:rPr>
              <a:t>present </a:t>
            </a:r>
            <a:r>
              <a:rPr lang="en-US" sz="2824" b="1" dirty="0">
                <a:latin typeface="Oswald ExtraLight" pitchFamily="2" charset="0"/>
              </a:rPr>
              <a:t>and less likely to save for the </a:t>
            </a:r>
            <a:r>
              <a:rPr lang="en-US" sz="2824" b="1" dirty="0">
                <a:solidFill>
                  <a:srgbClr val="FF0000"/>
                </a:solidFill>
                <a:latin typeface="Oswald ExtraLight" pitchFamily="2" charset="0"/>
              </a:rPr>
              <a:t>future.</a:t>
            </a:r>
          </a:p>
          <a:p>
            <a:endParaRPr lang="en-US" sz="3177" dirty="0">
              <a:solidFill>
                <a:srgbClr val="FF0000"/>
              </a:solidFill>
              <a:latin typeface="Oswald ExtraLight" pitchFamily="2" charset="0"/>
            </a:endParaRPr>
          </a:p>
          <a:p>
            <a:r>
              <a:rPr lang="en-US" sz="3177" u="sng" dirty="0">
                <a:latin typeface="Oswald ExtraLight" pitchFamily="2" charset="0"/>
              </a:rPr>
              <a:t>Commitment Device- </a:t>
            </a:r>
            <a:r>
              <a:rPr lang="en-US" sz="3177" dirty="0">
                <a:latin typeface="Oswald ExtraLight" pitchFamily="2" charset="0"/>
              </a:rPr>
              <a:t>weight loss contract?</a:t>
            </a:r>
          </a:p>
          <a:p>
            <a:endParaRPr lang="en-US" sz="3177" dirty="0">
              <a:latin typeface="Oswald ExtraLight" pitchFamily="2" charset="0"/>
            </a:endParaRPr>
          </a:p>
          <a:p>
            <a:endParaRPr lang="en-US" sz="3177" dirty="0" smtClean="0">
              <a:latin typeface="Oswald ExtraLight" pitchFamily="2" charset="0"/>
            </a:endParaRPr>
          </a:p>
          <a:p>
            <a:r>
              <a:rPr lang="en-US" sz="3177" dirty="0" smtClean="0">
                <a:latin typeface="Oswald ExtraLight" pitchFamily="2" charset="0"/>
              </a:rPr>
              <a:t>What </a:t>
            </a:r>
            <a:r>
              <a:rPr lang="en-US" sz="3177" dirty="0">
                <a:latin typeface="Oswald ExtraLight" pitchFamily="2" charset="0"/>
              </a:rPr>
              <a:t>about an IRA-you have to be 18 to open up an IRA?</a:t>
            </a:r>
          </a:p>
          <a:p>
            <a:endParaRPr lang="en-US" sz="3177" dirty="0">
              <a:latin typeface="Raleway" panose="020B0503030101060003" pitchFamily="34" charset="0"/>
            </a:endParaRPr>
          </a:p>
          <a:p>
            <a:endParaRPr lang="en-US" dirty="0">
              <a:solidFill>
                <a:srgbClr val="FF0000"/>
              </a:solidFill>
              <a:latin typeface="Raleway" panose="020B0503030101060003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Solution - Handwriting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30" y="2593732"/>
            <a:ext cx="2769576" cy="18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9274">
              <a:spcBef>
                <a:spcPct val="0"/>
              </a:spcBef>
            </a:pPr>
            <a:r>
              <a:rPr lang="en-US" sz="3177" dirty="0">
                <a:latin typeface="Oswald ExtraLight" pitchFamily="2" charset="0"/>
              </a:rPr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177" dirty="0">
                <a:latin typeface="Oswald ExtraLight" pitchFamily="2" charset="0"/>
                <a:ea typeface="+mj-ea"/>
                <a:cs typeface="+mj-cs"/>
              </a:rPr>
              <a:t>Some depressing facts- clarion call</a:t>
            </a:r>
          </a:p>
          <a:p>
            <a:pPr marL="69274" indent="0" algn="ctr">
              <a:lnSpc>
                <a:spcPct val="90000"/>
              </a:lnSpc>
              <a:spcBef>
                <a:spcPct val="0"/>
              </a:spcBef>
              <a:buNone/>
            </a:pPr>
            <a:endParaRPr lang="en-US" sz="3177" dirty="0">
              <a:latin typeface="Oswald ExtraLight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177" dirty="0">
                <a:latin typeface="Oswald ExtraLight" pitchFamily="2" charset="0"/>
                <a:ea typeface="+mj-ea"/>
                <a:cs typeface="+mj-cs"/>
              </a:rPr>
              <a:t>WHAT IS BEHAVIORAL ECONOMICS</a:t>
            </a:r>
          </a:p>
          <a:p>
            <a:pPr marL="69274" indent="0" algn="ctr">
              <a:lnSpc>
                <a:spcPct val="90000"/>
              </a:lnSpc>
              <a:spcBef>
                <a:spcPct val="0"/>
              </a:spcBef>
              <a:buNone/>
            </a:pPr>
            <a:endParaRPr lang="en-US" sz="3177" dirty="0">
              <a:latin typeface="Oswald ExtraLight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177" dirty="0">
                <a:latin typeface="Oswald ExtraLight" pitchFamily="2" charset="0"/>
                <a:ea typeface="+mj-ea"/>
                <a:cs typeface="+mj-cs"/>
              </a:rPr>
              <a:t>WHAT ARE BIASES (errors that we make)- THAT STAND IN OUR </a:t>
            </a:r>
            <a:r>
              <a:rPr lang="en-US" sz="3177" dirty="0" smtClean="0">
                <a:latin typeface="Oswald ExtraLight" pitchFamily="2" charset="0"/>
                <a:ea typeface="+mj-ea"/>
                <a:cs typeface="+mj-cs"/>
              </a:rPr>
              <a:t>WAY</a:t>
            </a:r>
          </a:p>
          <a:p>
            <a:pPr marL="69274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3177" dirty="0">
              <a:latin typeface="Oswald ExtraLight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177" dirty="0" smtClean="0">
                <a:latin typeface="Oswald ExtraLight" pitchFamily="2" charset="0"/>
                <a:ea typeface="+mj-ea"/>
                <a:cs typeface="+mj-cs"/>
              </a:rPr>
              <a:t>PERILS </a:t>
            </a:r>
            <a:r>
              <a:rPr lang="en-US" sz="3177" dirty="0">
                <a:latin typeface="Oswald ExtraLight" pitchFamily="2" charset="0"/>
                <a:ea typeface="+mj-ea"/>
                <a:cs typeface="+mj-cs"/>
              </a:rPr>
              <a:t>OF MAKING BAD </a:t>
            </a:r>
            <a:r>
              <a:rPr lang="en-US" sz="3177" dirty="0" smtClean="0">
                <a:latin typeface="Oswald ExtraLight" pitchFamily="2" charset="0"/>
                <a:ea typeface="+mj-ea"/>
                <a:cs typeface="+mj-cs"/>
              </a:rPr>
              <a:t>DECISIONS</a:t>
            </a:r>
          </a:p>
          <a:p>
            <a:pPr marL="69274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3177" dirty="0">
              <a:latin typeface="Oswald ExtraLight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177" dirty="0" smtClean="0">
                <a:latin typeface="Oswald ExtraLight" pitchFamily="2" charset="0"/>
                <a:ea typeface="+mj-ea"/>
                <a:cs typeface="+mj-cs"/>
              </a:rPr>
              <a:t>Please </a:t>
            </a:r>
            <a:r>
              <a:rPr lang="en-US" sz="3177" dirty="0">
                <a:latin typeface="Oswald ExtraLight" pitchFamily="2" charset="0"/>
                <a:ea typeface="+mj-ea"/>
                <a:cs typeface="+mj-cs"/>
              </a:rPr>
              <a:t>MAKE SURE TO TALK ABOUT SOLUTIONS</a:t>
            </a:r>
          </a:p>
        </p:txBody>
      </p:sp>
      <p:pic>
        <p:nvPicPr>
          <p:cNvPr id="4" name="Picture 3" descr="Free Images : desk, notebook, writing, pen, diary, journal, meet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60" y="849993"/>
            <a:ext cx="2695662" cy="22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swald ExtraLight" pitchFamily="2" charset="0"/>
              </a:rPr>
              <a:t>LET’S do some DEVICE USING</a:t>
            </a:r>
            <a:endParaRPr lang="en-US" dirty="0">
              <a:latin typeface="Oswald ExtraLight" pitchFamily="2" charset="0"/>
            </a:endParaRPr>
          </a:p>
        </p:txBody>
      </p:sp>
      <p:pic>
        <p:nvPicPr>
          <p:cNvPr id="4" name="Content Placeholder 3" descr="Typewriter - Sounds Of Change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59" y="2004954"/>
            <a:ext cx="5177118" cy="2773456"/>
          </a:xfrm>
        </p:spPr>
      </p:pic>
      <p:sp>
        <p:nvSpPr>
          <p:cNvPr id="5" name="Rectangle 4"/>
          <p:cNvSpPr/>
          <p:nvPr/>
        </p:nvSpPr>
        <p:spPr>
          <a:xfrm>
            <a:off x="3681507" y="5298397"/>
            <a:ext cx="184731" cy="2491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019" dirty="0"/>
          </a:p>
        </p:txBody>
      </p:sp>
    </p:spTree>
    <p:extLst>
      <p:ext uri="{BB962C8B-B14F-4D97-AF65-F5344CB8AC3E}">
        <p14:creationId xmlns:p14="http://schemas.microsoft.com/office/powerpoint/2010/main" val="21044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219" y="604878"/>
            <a:ext cx="6476904" cy="1560716"/>
          </a:xfrm>
        </p:spPr>
        <p:txBody>
          <a:bodyPr>
            <a:normAutofit fontScale="90000"/>
          </a:bodyPr>
          <a:lstStyle/>
          <a:p>
            <a:r>
              <a:rPr lang="en-US" sz="3177" dirty="0" smtClean="0">
                <a:latin typeface="Oswald ExtraLight" pitchFamily="2" charset="0"/>
              </a:rPr>
              <a:t/>
            </a:r>
            <a:br>
              <a:rPr lang="en-US" sz="3177" dirty="0" smtClean="0">
                <a:latin typeface="Oswald ExtraLight" pitchFamily="2" charset="0"/>
              </a:rPr>
            </a:br>
            <a:r>
              <a:rPr lang="en-US" sz="3177" dirty="0" smtClean="0">
                <a:latin typeface="Oswald ExtraLight" pitchFamily="2" charset="0"/>
              </a:rPr>
              <a:t/>
            </a:r>
            <a:br>
              <a:rPr lang="en-US" sz="3177" dirty="0" smtClean="0">
                <a:latin typeface="Oswald ExtraLight" pitchFamily="2" charset="0"/>
              </a:rPr>
            </a:br>
            <a:r>
              <a:rPr lang="en-US" sz="3177" dirty="0">
                <a:latin typeface="Oswald ExtraLight" pitchFamily="2" charset="0"/>
              </a:rPr>
              <a:t/>
            </a:r>
            <a:br>
              <a:rPr lang="en-US" sz="3177" dirty="0">
                <a:latin typeface="Oswald ExtraLight" pitchFamily="2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Oswald ExtraLight" pitchFamily="2" charset="0"/>
              </a:rPr>
              <a:t>Status </a:t>
            </a:r>
            <a:r>
              <a:rPr lang="en-US" sz="4400" dirty="0">
                <a:solidFill>
                  <a:srgbClr val="C00000"/>
                </a:solidFill>
                <a:latin typeface="Oswald ExtraLight" pitchFamily="2" charset="0"/>
              </a:rPr>
              <a:t>Quo Bias</a:t>
            </a:r>
            <a:r>
              <a:rPr lang="en-US" sz="3177" dirty="0">
                <a:latin typeface="Oswald ExtraLight" pitchFamily="2" charset="0"/>
              </a:rPr>
              <a:t/>
            </a:r>
            <a:br>
              <a:rPr lang="en-US" sz="3177" dirty="0">
                <a:latin typeface="Oswald ExtraLight" pitchFamily="2" charset="0"/>
              </a:rPr>
            </a:br>
            <a:r>
              <a:rPr lang="en-US" sz="3177" dirty="0" smtClean="0">
                <a:latin typeface="Oswald ExtraLight" pitchFamily="2" charset="0"/>
              </a:rPr>
              <a:t/>
            </a:r>
            <a:br>
              <a:rPr lang="en-US" sz="3177" dirty="0" smtClean="0">
                <a:latin typeface="Oswald ExtraLight" pitchFamily="2" charset="0"/>
              </a:rPr>
            </a:br>
            <a:r>
              <a:rPr lang="en-US" sz="3500" dirty="0" smtClean="0">
                <a:solidFill>
                  <a:srgbClr val="0070C0"/>
                </a:solidFill>
                <a:latin typeface="Oswald ExtraLight" pitchFamily="2" charset="0"/>
              </a:rPr>
              <a:t>when  </a:t>
            </a:r>
            <a:r>
              <a:rPr lang="en-US" sz="3500" dirty="0">
                <a:solidFill>
                  <a:srgbClr val="0070C0"/>
                </a:solidFill>
                <a:latin typeface="Oswald ExtraLight" pitchFamily="2" charset="0"/>
              </a:rPr>
              <a:t>you Don’t make a decision-you are in fact making a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5326" y="3206496"/>
            <a:ext cx="6384460" cy="3651504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177" dirty="0">
                <a:latin typeface="Oswald ExtraLight" pitchFamily="2" charset="0"/>
                <a:ea typeface="+mj-ea"/>
                <a:cs typeface="+mj-cs"/>
              </a:rPr>
              <a:t>Savers not being used to the idea that a bank would actually pay them interest</a:t>
            </a:r>
            <a:r>
              <a:rPr lang="en-US" sz="3177" dirty="0" smtClean="0">
                <a:latin typeface="Oswald ExtraLight" pitchFamily="2" charset="0"/>
                <a:ea typeface="+mj-ea"/>
                <a:cs typeface="+mj-cs"/>
              </a:rPr>
              <a:t>.</a:t>
            </a:r>
            <a:endParaRPr lang="en-US" sz="3177" dirty="0">
              <a:latin typeface="Oswald ExtraLight" pitchFamily="2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934"/>
            <a:ext cx="4229347" cy="31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swald ExtraLight" pitchFamily="2" charset="0"/>
              </a:rPr>
              <a:t>LET’S do some DEVICE USING</a:t>
            </a:r>
            <a:endParaRPr lang="en-US" dirty="0">
              <a:latin typeface="Oswald ExtraLight" pitchFamily="2" charset="0"/>
            </a:endParaRPr>
          </a:p>
        </p:txBody>
      </p:sp>
      <p:pic>
        <p:nvPicPr>
          <p:cNvPr id="4" name="Content Placeholder 3" descr="Typewriter - Sounds Of Change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8" y="1899446"/>
            <a:ext cx="4841860" cy="2593854"/>
          </a:xfrm>
        </p:spPr>
      </p:pic>
      <p:sp>
        <p:nvSpPr>
          <p:cNvPr id="5" name="Rectangle 4"/>
          <p:cNvSpPr/>
          <p:nvPr/>
        </p:nvSpPr>
        <p:spPr>
          <a:xfrm>
            <a:off x="3681507" y="5298397"/>
            <a:ext cx="184731" cy="2491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019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01" y="1899446"/>
            <a:ext cx="3303354" cy="35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isten ITC" panose="03050502040202030202" pitchFamily="66" charset="0"/>
              </a:rPr>
              <a:t/>
            </a:r>
            <a:br>
              <a:rPr lang="en-US" dirty="0" smtClean="0">
                <a:latin typeface="Kristen ITC" panose="03050502040202030202" pitchFamily="66" charset="0"/>
              </a:rPr>
            </a:br>
            <a:r>
              <a:rPr lang="en-US" sz="4800" dirty="0">
                <a:solidFill>
                  <a:srgbClr val="0070C0"/>
                </a:solidFill>
                <a:latin typeface="Oswald ExtraLight" pitchFamily="2" charset="0"/>
              </a:rPr>
              <a:t>Optimism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835" y="1990469"/>
            <a:ext cx="6384460" cy="365150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177" dirty="0">
                <a:solidFill>
                  <a:srgbClr val="C00000"/>
                </a:solidFill>
                <a:latin typeface="Oswald ExtraLight" pitchFamily="2" charset="0"/>
                <a:ea typeface="+mj-ea"/>
                <a:cs typeface="+mj-cs"/>
              </a:rPr>
              <a:t>we overestimate the likelihood of positive events, and underestimate the likelihood of negative events. </a:t>
            </a:r>
          </a:p>
        </p:txBody>
      </p:sp>
      <p:pic>
        <p:nvPicPr>
          <p:cNvPr id="6" name="Picture 5" descr="Inherit a large sum of money | Quinn Dombrowski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48" y="3377295"/>
            <a:ext cx="4193801" cy="279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Oswald ExtraLight" pitchFamily="2" charset="0"/>
              </a:rPr>
              <a:t>we assume we’ll be in a better position to have funds later.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376419"/>
            <a:ext cx="8520371" cy="3651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B0F0"/>
                </a:solidFill>
                <a:latin typeface="Oswald ExtraLight" pitchFamily="2" charset="0"/>
                <a:ea typeface="+mj-ea"/>
                <a:cs typeface="+mj-cs"/>
              </a:rPr>
              <a:t>Bad </a:t>
            </a:r>
            <a:r>
              <a:rPr lang="en-US" sz="2800" dirty="0">
                <a:solidFill>
                  <a:srgbClr val="00B0F0"/>
                </a:solidFill>
                <a:latin typeface="Oswald ExtraLight" pitchFamily="2" charset="0"/>
                <a:ea typeface="+mj-ea"/>
                <a:cs typeface="+mj-cs"/>
              </a:rPr>
              <a:t>times could make these bias worse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3177" dirty="0" smtClean="0">
              <a:latin typeface="Oswald ExtraLight" pitchFamily="2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dirty="0">
              <a:latin typeface="Kristen ITC" panose="03050502040202030202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Everything will get better soon. Just hang in there and do… | Flickr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64" y="2923731"/>
            <a:ext cx="5089182" cy="3593221"/>
          </a:xfrm>
          <a:prstGeom prst="rect">
            <a:avLst/>
          </a:prstGeom>
        </p:spPr>
      </p:pic>
      <p:pic>
        <p:nvPicPr>
          <p:cNvPr id="6" name="Picture 5" descr="Solution - Handwriting 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4" y="4835334"/>
            <a:ext cx="2769576" cy="18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156" y="767972"/>
            <a:ext cx="6476904" cy="1560716"/>
          </a:xfrm>
        </p:spPr>
        <p:txBody>
          <a:bodyPr/>
          <a:lstStyle/>
          <a:p>
            <a:r>
              <a:rPr lang="en-US" dirty="0" smtClean="0">
                <a:latin typeface="Kristen ITC" panose="03050502040202030202" pitchFamily="66" charset="0"/>
              </a:rPr>
              <a:t/>
            </a:r>
            <a:br>
              <a:rPr lang="en-US" dirty="0" smtClean="0">
                <a:latin typeface="Kristen ITC" panose="03050502040202030202" pitchFamily="66" charset="0"/>
              </a:rPr>
            </a:br>
            <a:r>
              <a:rPr lang="en-US" sz="4400" dirty="0">
                <a:solidFill>
                  <a:srgbClr val="FF0000"/>
                </a:solidFill>
                <a:latin typeface="Oswald ExtraLight" pitchFamily="2" charset="0"/>
              </a:rPr>
              <a:t>Bandwagon Effect</a:t>
            </a:r>
          </a:p>
        </p:txBody>
      </p:sp>
      <p:pic>
        <p:nvPicPr>
          <p:cNvPr id="4" name="Content Placeholder 3" descr="Never Follow The Crowd | WalkaboutChronicles.com | Flickr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5" y="2069475"/>
            <a:ext cx="5304955" cy="4217025"/>
          </a:xfrm>
        </p:spPr>
      </p:pic>
      <p:pic>
        <p:nvPicPr>
          <p:cNvPr id="5" name="Picture 4" descr="Steven F. Freeman - How To Present a Course Projec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557" y="2328688"/>
            <a:ext cx="5437219" cy="37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7"/>
          <p:cNvPicPr preferRelativeResize="0"/>
          <p:nvPr/>
        </p:nvPicPr>
        <p:blipFill rotWithShape="1">
          <a:blip r:embed="rId3">
            <a:alphaModFix amt="31000"/>
          </a:blip>
          <a:srcRect b="13322"/>
          <a:stretch/>
        </p:blipFill>
        <p:spPr>
          <a:xfrm>
            <a:off x="3437608" y="-78"/>
            <a:ext cx="5299364" cy="612470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/>
        </p:nvSpPr>
        <p:spPr>
          <a:xfrm>
            <a:off x="3828572" y="6283074"/>
            <a:ext cx="4549091" cy="39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1773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TAKE PERSONAL FINANCE.</a:t>
            </a:r>
            <a:endParaRPr sz="1773" b="1"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3437609" y="5399915"/>
            <a:ext cx="2284773" cy="33913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275C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6" tIns="62336" rIns="62336" bIns="62336" anchor="ctr" anchorCtr="0">
            <a:noAutofit/>
          </a:bodyPr>
          <a:lstStyle/>
          <a:p>
            <a:endParaRPr sz="955"/>
          </a:p>
        </p:txBody>
      </p:sp>
      <p:sp>
        <p:nvSpPr>
          <p:cNvPr id="174" name="Google Shape;174;p27"/>
          <p:cNvSpPr txBox="1"/>
          <p:nvPr/>
        </p:nvSpPr>
        <p:spPr>
          <a:xfrm>
            <a:off x="3744565" y="5402132"/>
            <a:ext cx="4549091" cy="49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noAutofit/>
          </a:bodyPr>
          <a:lstStyle/>
          <a:p>
            <a:r>
              <a:rPr lang="en" sz="1159">
                <a:solidFill>
                  <a:srgbClr val="275CE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Source: LendingTree</a:t>
            </a:r>
            <a:endParaRPr sz="1159">
              <a:solidFill>
                <a:srgbClr val="275CE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3542728" y="2912267"/>
            <a:ext cx="5120795" cy="96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2727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In 2020, the average American household carried  </a:t>
            </a:r>
            <a:endParaRPr sz="2727"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3805142" y="4469438"/>
            <a:ext cx="4549091" cy="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2727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in credit card debt.</a:t>
            </a:r>
            <a:endParaRPr sz="2727"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3796960" y="3783785"/>
            <a:ext cx="4549091" cy="8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4568" b="1">
                <a:solidFill>
                  <a:srgbClr val="275CE4"/>
                </a:solidFill>
                <a:latin typeface="Montserrat"/>
                <a:ea typeface="Montserrat"/>
                <a:cs typeface="Montserrat"/>
                <a:sym typeface="Montserrat"/>
              </a:rPr>
              <a:t>$6,200</a:t>
            </a:r>
            <a:endParaRPr sz="1841">
              <a:solidFill>
                <a:srgbClr val="275CE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3305830" y="-89403"/>
            <a:ext cx="5547716" cy="2008909"/>
          </a:xfrm>
          <a:prstGeom prst="flowChartOffpageConnector">
            <a:avLst/>
          </a:prstGeom>
          <a:solidFill>
            <a:srgbClr val="FFFFFF"/>
          </a:solidFill>
          <a:ln w="38100" cap="flat" cmpd="sng">
            <a:solidFill>
              <a:srgbClr val="275C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6" tIns="62336" rIns="62336" bIns="62336" anchor="ctr" anchorCtr="0">
            <a:noAutofit/>
          </a:bodyPr>
          <a:lstStyle/>
          <a:p>
            <a:endParaRPr sz="955">
              <a:solidFill>
                <a:srgbClr val="F78219"/>
              </a:solidFill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3828572" y="345699"/>
            <a:ext cx="4549091" cy="100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2863" b="1">
                <a:solidFill>
                  <a:srgbClr val="275CE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Stuff they don’t tell </a:t>
            </a:r>
            <a:br>
              <a:rPr lang="en" sz="2863" b="1">
                <a:solidFill>
                  <a:srgbClr val="275CE4"/>
                </a:solidFill>
                <a:latin typeface="PT Sans Caption"/>
                <a:ea typeface="PT Sans Caption"/>
                <a:cs typeface="PT Sans Caption"/>
                <a:sym typeface="PT Sans Caption"/>
              </a:rPr>
            </a:br>
            <a:r>
              <a:rPr lang="en" sz="2863" b="1">
                <a:solidFill>
                  <a:srgbClr val="275CE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you about MONEY</a:t>
            </a:r>
            <a:endParaRPr sz="2863" b="1">
              <a:solidFill>
                <a:srgbClr val="275CE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1265" y="1127421"/>
            <a:ext cx="1488188" cy="1488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46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 amt="31000"/>
          </a:blip>
          <a:srcRect b="13322"/>
          <a:stretch/>
        </p:blipFill>
        <p:spPr>
          <a:xfrm>
            <a:off x="3458217" y="-78"/>
            <a:ext cx="5299364" cy="612470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/>
          <p:nvPr/>
        </p:nvSpPr>
        <p:spPr>
          <a:xfrm>
            <a:off x="3369699" y="0"/>
            <a:ext cx="5547716" cy="2008909"/>
          </a:xfrm>
          <a:prstGeom prst="flowChartOffpageConnector">
            <a:avLst/>
          </a:prstGeom>
          <a:solidFill>
            <a:srgbClr val="FFFFFF"/>
          </a:solidFill>
          <a:ln w="38100" cap="flat" cmpd="sng">
            <a:solidFill>
              <a:srgbClr val="2327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6" tIns="62336" rIns="62336" bIns="62336" anchor="ctr" anchorCtr="0">
            <a:noAutofit/>
          </a:bodyPr>
          <a:lstStyle/>
          <a:p>
            <a:endParaRPr sz="955">
              <a:solidFill>
                <a:srgbClr val="F78219"/>
              </a:solidFill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3828572" y="6283074"/>
            <a:ext cx="4549091" cy="39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1773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TAKE PERSONAL FINANCE.</a:t>
            </a:r>
            <a:endParaRPr sz="1773" b="1"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/>
          <p:cNvSpPr/>
          <p:nvPr/>
        </p:nvSpPr>
        <p:spPr>
          <a:xfrm>
            <a:off x="3446318" y="5494568"/>
            <a:ext cx="2072455" cy="33913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2327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6" tIns="62336" rIns="62336" bIns="62336" anchor="ctr" anchorCtr="0">
            <a:noAutofit/>
          </a:bodyPr>
          <a:lstStyle/>
          <a:p>
            <a:endParaRPr sz="955"/>
          </a:p>
        </p:txBody>
      </p:sp>
      <p:sp>
        <p:nvSpPr>
          <p:cNvPr id="150" name="Google Shape;150;p25"/>
          <p:cNvSpPr txBox="1"/>
          <p:nvPr/>
        </p:nvSpPr>
        <p:spPr>
          <a:xfrm>
            <a:off x="3698986" y="5501404"/>
            <a:ext cx="4549091" cy="49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noAutofit/>
          </a:bodyPr>
          <a:lstStyle/>
          <a:p>
            <a:r>
              <a:rPr lang="en" sz="1091">
                <a:solidFill>
                  <a:srgbClr val="2327A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Source: Lending Tree</a:t>
            </a:r>
            <a:endParaRPr sz="1091">
              <a:solidFill>
                <a:srgbClr val="2327A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3828580" y="1981279"/>
            <a:ext cx="4562591" cy="312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r>
              <a:rPr lang="en" sz="5864" b="1">
                <a:solidFill>
                  <a:srgbClr val="2327A9"/>
                </a:solidFill>
                <a:latin typeface="Montserrat"/>
                <a:ea typeface="Montserrat"/>
                <a:cs typeface="Montserrat"/>
                <a:sym typeface="Montserrat"/>
              </a:rPr>
              <a:t>23%</a:t>
            </a:r>
            <a:r>
              <a:rPr lang="en" sz="5864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341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3341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727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of Americans, surveyed in 2020, said too much </a:t>
            </a:r>
            <a:r>
              <a:rPr lang="en" sz="2727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credit card debt</a:t>
            </a:r>
            <a:r>
              <a:rPr lang="en" sz="2727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 was their #1 financial mistake of the last decade.</a:t>
            </a:r>
            <a:endParaRPr sz="2727"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554" y="4835003"/>
            <a:ext cx="1658267" cy="165826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/>
        </p:nvSpPr>
        <p:spPr>
          <a:xfrm>
            <a:off x="3828572" y="345699"/>
            <a:ext cx="4549091" cy="100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2863" b="1">
                <a:solidFill>
                  <a:srgbClr val="2327A9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Stuff they don’t tell </a:t>
            </a:r>
            <a:br>
              <a:rPr lang="en" sz="2863" b="1">
                <a:solidFill>
                  <a:srgbClr val="2327A9"/>
                </a:solidFill>
                <a:latin typeface="PT Sans Caption"/>
                <a:ea typeface="PT Sans Caption"/>
                <a:cs typeface="PT Sans Caption"/>
                <a:sym typeface="PT Sans Caption"/>
              </a:rPr>
            </a:br>
            <a:r>
              <a:rPr lang="en" sz="2863" b="1">
                <a:solidFill>
                  <a:srgbClr val="2327A9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you about MONEY</a:t>
            </a:r>
            <a:endParaRPr sz="2863" b="1">
              <a:solidFill>
                <a:srgbClr val="2327A9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</p:spTree>
    <p:extLst>
      <p:ext uri="{BB962C8B-B14F-4D97-AF65-F5344CB8AC3E}">
        <p14:creationId xmlns:p14="http://schemas.microsoft.com/office/powerpoint/2010/main" val="106596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895" y="626571"/>
            <a:ext cx="6476904" cy="1560716"/>
          </a:xfrm>
        </p:spPr>
        <p:txBody>
          <a:bodyPr/>
          <a:lstStyle/>
          <a:p>
            <a:pPr algn="ctr"/>
            <a:r>
              <a:rPr lang="en-US" dirty="0" smtClean="0">
                <a:latin typeface="Kristen ITC" panose="03050502040202030202" pitchFamily="66" charset="0"/>
              </a:rPr>
              <a:t/>
            </a:r>
            <a:br>
              <a:rPr lang="en-US" dirty="0" smtClean="0">
                <a:latin typeface="Kristen ITC" panose="03050502040202030202" pitchFamily="66" charset="0"/>
              </a:rPr>
            </a:br>
            <a:r>
              <a:rPr lang="en-US" sz="4400" dirty="0">
                <a:solidFill>
                  <a:srgbClr val="FF0000"/>
                </a:solidFill>
                <a:latin typeface="Oswald ExtraLight" pitchFamily="2" charset="0"/>
              </a:rPr>
              <a:t>Bandwagon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974" y="2187287"/>
            <a:ext cx="8391988" cy="36515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177" dirty="0">
                <a:latin typeface="Oswald ExtraLight" pitchFamily="2" charset="0"/>
                <a:ea typeface="+mj-ea"/>
                <a:cs typeface="+mj-cs"/>
              </a:rPr>
              <a:t>students feel peer pressure to keep up with the spending habits of their </a:t>
            </a:r>
            <a:r>
              <a:rPr lang="en-US" sz="3177" dirty="0" smtClean="0">
                <a:latin typeface="Oswald ExtraLight" pitchFamily="2" charset="0"/>
                <a:ea typeface="+mj-ea"/>
                <a:cs typeface="+mj-cs"/>
              </a:rPr>
              <a:t>friends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3177" dirty="0" smtClean="0">
              <a:latin typeface="Oswald ExtraLight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177" dirty="0" smtClean="0">
                <a:latin typeface="Oswald ExtraLight" pitchFamily="2" charset="0"/>
                <a:ea typeface="+mj-ea"/>
                <a:cs typeface="+mj-cs"/>
              </a:rPr>
              <a:t>post </a:t>
            </a:r>
            <a:r>
              <a:rPr lang="en-US" sz="3177" dirty="0">
                <a:latin typeface="Oswald ExtraLight" pitchFamily="2" charset="0"/>
                <a:ea typeface="+mj-ea"/>
                <a:cs typeface="+mj-cs"/>
              </a:rPr>
              <a:t>a selfie when </a:t>
            </a:r>
            <a:r>
              <a:rPr lang="en-US" sz="3177" dirty="0" err="1" smtClean="0">
                <a:latin typeface="Oswald ExtraLight" pitchFamily="2" charset="0"/>
                <a:ea typeface="+mj-ea"/>
                <a:cs typeface="+mj-cs"/>
              </a:rPr>
              <a:t>YOU’re</a:t>
            </a:r>
            <a:r>
              <a:rPr lang="en-US" sz="3177" dirty="0" smtClean="0">
                <a:latin typeface="Oswald ExtraLight" pitchFamily="2" charset="0"/>
                <a:ea typeface="+mj-ea"/>
                <a:cs typeface="+mj-cs"/>
              </a:rPr>
              <a:t> </a:t>
            </a:r>
            <a:r>
              <a:rPr lang="en-US" sz="3177" dirty="0">
                <a:latin typeface="Oswald ExtraLight" pitchFamily="2" charset="0"/>
                <a:ea typeface="+mj-ea"/>
                <a:cs typeface="+mj-cs"/>
              </a:rPr>
              <a:t>shocked by </a:t>
            </a:r>
            <a:r>
              <a:rPr lang="en-US" sz="3177" dirty="0" smtClean="0">
                <a:latin typeface="Oswald ExtraLight" pitchFamily="2" charset="0"/>
                <a:ea typeface="+mj-ea"/>
                <a:cs typeface="+mj-cs"/>
              </a:rPr>
              <a:t>A </a:t>
            </a:r>
            <a:r>
              <a:rPr lang="en-US" sz="3177" dirty="0">
                <a:latin typeface="Oswald ExtraLight" pitchFamily="2" charset="0"/>
                <a:ea typeface="+mj-ea"/>
                <a:cs typeface="+mj-cs"/>
              </a:rPr>
              <a:t>credit card bill or </a:t>
            </a:r>
            <a:r>
              <a:rPr lang="en-US" sz="3177" dirty="0" smtClean="0">
                <a:latin typeface="Oswald ExtraLight" pitchFamily="2" charset="0"/>
                <a:ea typeface="+mj-ea"/>
                <a:cs typeface="+mj-cs"/>
              </a:rPr>
              <a:t>you have </a:t>
            </a:r>
            <a:r>
              <a:rPr lang="en-US" sz="3177" dirty="0">
                <a:latin typeface="Oswald ExtraLight" pitchFamily="2" charset="0"/>
                <a:ea typeface="+mj-ea"/>
                <a:cs typeface="+mj-cs"/>
              </a:rPr>
              <a:t>a poor credit </a:t>
            </a:r>
            <a:r>
              <a:rPr lang="en-US" sz="3177" dirty="0" smtClean="0">
                <a:latin typeface="Oswald ExtraLight" pitchFamily="2" charset="0"/>
                <a:ea typeface="+mj-ea"/>
                <a:cs typeface="+mj-cs"/>
              </a:rPr>
              <a:t>score.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3177" dirty="0" smtClean="0">
              <a:latin typeface="Oswald ExtraLight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400" dirty="0" smtClean="0">
                <a:latin typeface="Oswald ExtraLight" pitchFamily="2" charset="0"/>
                <a:ea typeface="+mj-ea"/>
                <a:cs typeface="+mj-cs"/>
              </a:rPr>
              <a:t>financial </a:t>
            </a:r>
            <a:r>
              <a:rPr lang="en-US" sz="3400" dirty="0">
                <a:latin typeface="Oswald ExtraLight" pitchFamily="2" charset="0"/>
                <a:ea typeface="+mj-ea"/>
                <a:cs typeface="+mj-cs"/>
              </a:rPr>
              <a:t>appearance can be very different than the whole picture. </a:t>
            </a:r>
          </a:p>
        </p:txBody>
      </p:sp>
    </p:spTree>
    <p:extLst>
      <p:ext uri="{BB962C8B-B14F-4D97-AF65-F5344CB8AC3E}">
        <p14:creationId xmlns:p14="http://schemas.microsoft.com/office/powerpoint/2010/main" val="18385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47"/>
          <p:cNvPicPr preferRelativeResize="0"/>
          <p:nvPr/>
        </p:nvPicPr>
        <p:blipFill rotWithShape="1">
          <a:blip r:embed="rId3">
            <a:alphaModFix/>
          </a:blip>
          <a:srcRect b="13322"/>
          <a:stretch/>
        </p:blipFill>
        <p:spPr>
          <a:xfrm>
            <a:off x="3437609" y="-86"/>
            <a:ext cx="5308074" cy="612470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7"/>
          <p:cNvSpPr/>
          <p:nvPr/>
        </p:nvSpPr>
        <p:spPr>
          <a:xfrm>
            <a:off x="3305830" y="-89403"/>
            <a:ext cx="5547716" cy="2008909"/>
          </a:xfrm>
          <a:prstGeom prst="flowChartOffpageConnector">
            <a:avLst/>
          </a:prstGeom>
          <a:solidFill>
            <a:srgbClr val="FFFFFF"/>
          </a:solidFill>
          <a:ln w="38100" cap="flat" cmpd="sng">
            <a:solidFill>
              <a:srgbClr val="F4A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6" tIns="62336" rIns="62336" bIns="62336" anchor="ctr" anchorCtr="0">
            <a:noAutofit/>
          </a:bodyPr>
          <a:lstStyle/>
          <a:p>
            <a:endParaRPr sz="955">
              <a:solidFill>
                <a:srgbClr val="F78219"/>
              </a:solidFill>
            </a:endParaRPr>
          </a:p>
        </p:txBody>
      </p:sp>
      <p:sp>
        <p:nvSpPr>
          <p:cNvPr id="386" name="Google Shape;386;p47"/>
          <p:cNvSpPr txBox="1"/>
          <p:nvPr/>
        </p:nvSpPr>
        <p:spPr>
          <a:xfrm>
            <a:off x="3828572" y="6283074"/>
            <a:ext cx="4549091" cy="39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1773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TAKE PERSONAL FINANCE.</a:t>
            </a:r>
            <a:endParaRPr sz="1773" b="1"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47"/>
          <p:cNvSpPr txBox="1"/>
          <p:nvPr/>
        </p:nvSpPr>
        <p:spPr>
          <a:xfrm>
            <a:off x="3821447" y="345699"/>
            <a:ext cx="4549091" cy="100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2863" b="1">
                <a:solidFill>
                  <a:srgbClr val="F4AD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Stuff they don’t tell </a:t>
            </a:r>
            <a:br>
              <a:rPr lang="en" sz="2863" b="1">
                <a:solidFill>
                  <a:srgbClr val="F4AD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</a:br>
            <a:r>
              <a:rPr lang="en" sz="2863" b="1">
                <a:solidFill>
                  <a:srgbClr val="F4AD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you about MONEY</a:t>
            </a:r>
            <a:endParaRPr sz="2863" b="1">
              <a:solidFill>
                <a:srgbClr val="F4AD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88" name="Google Shape;388;p47"/>
          <p:cNvSpPr/>
          <p:nvPr/>
        </p:nvSpPr>
        <p:spPr>
          <a:xfrm>
            <a:off x="3437609" y="5397068"/>
            <a:ext cx="2174113" cy="33913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4A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6" tIns="62336" rIns="62336" bIns="62336" anchor="ctr" anchorCtr="0">
            <a:noAutofit/>
          </a:bodyPr>
          <a:lstStyle/>
          <a:p>
            <a:endParaRPr sz="955"/>
          </a:p>
        </p:txBody>
      </p:sp>
      <p:sp>
        <p:nvSpPr>
          <p:cNvPr id="389" name="Google Shape;389;p47"/>
          <p:cNvSpPr txBox="1"/>
          <p:nvPr/>
        </p:nvSpPr>
        <p:spPr>
          <a:xfrm>
            <a:off x="3833355" y="5410739"/>
            <a:ext cx="4549091" cy="49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noAutofit/>
          </a:bodyPr>
          <a:lstStyle/>
          <a:p>
            <a:r>
              <a:rPr lang="en" sz="1159">
                <a:solidFill>
                  <a:srgbClr val="F4AD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Source: FORTUNE</a:t>
            </a:r>
            <a:endParaRPr sz="1159">
              <a:solidFill>
                <a:srgbClr val="F4AD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90" name="Google Shape;390;p47"/>
          <p:cNvSpPr txBox="1"/>
          <p:nvPr/>
        </p:nvSpPr>
        <p:spPr>
          <a:xfrm>
            <a:off x="3948691" y="2289495"/>
            <a:ext cx="4549091" cy="256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r>
              <a:rPr lang="en" sz="5728" b="1">
                <a:solidFill>
                  <a:srgbClr val="F4AD00"/>
                </a:solidFill>
                <a:latin typeface="Montserrat"/>
                <a:ea typeface="Montserrat"/>
                <a:cs typeface="Montserrat"/>
                <a:sym typeface="Montserrat"/>
              </a:rPr>
              <a:t>96.5%</a:t>
            </a:r>
            <a:r>
              <a:rPr lang="en" sz="5728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205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3205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23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of content creators on YouTube do not make enough money to rise above the U.S. poverty line.</a:t>
            </a:r>
            <a:endParaRPr sz="2523"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1" name="Google Shape;39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0267" y="4964204"/>
            <a:ext cx="1540279" cy="1540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76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50"/>
          <p:cNvPicPr preferRelativeResize="0"/>
          <p:nvPr/>
        </p:nvPicPr>
        <p:blipFill rotWithShape="1">
          <a:blip r:embed="rId3">
            <a:alphaModFix amt="93000"/>
          </a:blip>
          <a:srcRect b="13322"/>
          <a:stretch/>
        </p:blipFill>
        <p:spPr>
          <a:xfrm>
            <a:off x="3458217" y="-78"/>
            <a:ext cx="5299364" cy="612470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0"/>
          <p:cNvSpPr txBox="1"/>
          <p:nvPr/>
        </p:nvSpPr>
        <p:spPr>
          <a:xfrm>
            <a:off x="3828572" y="6283074"/>
            <a:ext cx="4549091" cy="39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1773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TAKE PERSONAL FINANCE.</a:t>
            </a:r>
            <a:endParaRPr sz="1773" b="1"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50"/>
          <p:cNvSpPr/>
          <p:nvPr/>
        </p:nvSpPr>
        <p:spPr>
          <a:xfrm>
            <a:off x="3437608" y="5196733"/>
            <a:ext cx="2481341" cy="33913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782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6" tIns="62336" rIns="62336" bIns="62336" anchor="ctr" anchorCtr="0">
            <a:noAutofit/>
          </a:bodyPr>
          <a:lstStyle/>
          <a:p>
            <a:endParaRPr sz="955"/>
          </a:p>
        </p:txBody>
      </p:sp>
      <p:sp>
        <p:nvSpPr>
          <p:cNvPr id="422" name="Google Shape;422;p50"/>
          <p:cNvSpPr txBox="1"/>
          <p:nvPr/>
        </p:nvSpPr>
        <p:spPr>
          <a:xfrm>
            <a:off x="3833355" y="5210404"/>
            <a:ext cx="4549091" cy="49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noAutofit/>
          </a:bodyPr>
          <a:lstStyle/>
          <a:p>
            <a:r>
              <a:rPr lang="en" sz="1159">
                <a:solidFill>
                  <a:srgbClr val="F7821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Source: T. Rowe Price</a:t>
            </a:r>
            <a:endParaRPr sz="1159">
              <a:solidFill>
                <a:srgbClr val="F7821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23" name="Google Shape;423;p50"/>
          <p:cNvSpPr txBox="1"/>
          <p:nvPr/>
        </p:nvSpPr>
        <p:spPr>
          <a:xfrm>
            <a:off x="3821447" y="2974535"/>
            <a:ext cx="4549091" cy="188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r>
              <a:rPr lang="en" sz="2863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of parents say they </a:t>
            </a:r>
            <a:br>
              <a:rPr lang="en" sz="2863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863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don’t feel comfortable talking to their children about finances.</a:t>
            </a:r>
            <a:endParaRPr sz="2863"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50"/>
          <p:cNvSpPr txBox="1"/>
          <p:nvPr/>
        </p:nvSpPr>
        <p:spPr>
          <a:xfrm>
            <a:off x="3821447" y="2142273"/>
            <a:ext cx="4549091" cy="96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r>
              <a:rPr lang="en" sz="5455" b="1">
                <a:solidFill>
                  <a:srgbClr val="F78219"/>
                </a:solidFill>
                <a:latin typeface="Montserrat"/>
                <a:ea typeface="Montserrat"/>
                <a:cs typeface="Montserrat"/>
                <a:sym typeface="Montserrat"/>
              </a:rPr>
              <a:t>50%</a:t>
            </a:r>
            <a:endParaRPr sz="2727">
              <a:solidFill>
                <a:srgbClr val="F782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p50"/>
          <p:cNvSpPr/>
          <p:nvPr/>
        </p:nvSpPr>
        <p:spPr>
          <a:xfrm>
            <a:off x="3305830" y="-89403"/>
            <a:ext cx="5547716" cy="2008909"/>
          </a:xfrm>
          <a:prstGeom prst="flowChartOffpageConnector">
            <a:avLst/>
          </a:prstGeom>
          <a:solidFill>
            <a:srgbClr val="FFFFFF"/>
          </a:solidFill>
          <a:ln w="38100" cap="flat" cmpd="sng">
            <a:solidFill>
              <a:srgbClr val="F782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6" tIns="62336" rIns="62336" bIns="62336" anchor="ctr" anchorCtr="0">
            <a:noAutofit/>
          </a:bodyPr>
          <a:lstStyle/>
          <a:p>
            <a:endParaRPr sz="955">
              <a:solidFill>
                <a:srgbClr val="F78219"/>
              </a:solidFill>
            </a:endParaRPr>
          </a:p>
        </p:txBody>
      </p:sp>
      <p:sp>
        <p:nvSpPr>
          <p:cNvPr id="426" name="Google Shape;426;p50"/>
          <p:cNvSpPr txBox="1"/>
          <p:nvPr/>
        </p:nvSpPr>
        <p:spPr>
          <a:xfrm>
            <a:off x="3828572" y="345699"/>
            <a:ext cx="4549091" cy="100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2863" b="1">
                <a:solidFill>
                  <a:srgbClr val="F78219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Stuff they don’t tell </a:t>
            </a:r>
            <a:br>
              <a:rPr lang="en" sz="2863" b="1">
                <a:solidFill>
                  <a:srgbClr val="F78219"/>
                </a:solidFill>
                <a:latin typeface="PT Sans Caption"/>
                <a:ea typeface="PT Sans Caption"/>
                <a:cs typeface="PT Sans Caption"/>
                <a:sym typeface="PT Sans Caption"/>
              </a:rPr>
            </a:br>
            <a:r>
              <a:rPr lang="en" sz="2863" b="1">
                <a:solidFill>
                  <a:srgbClr val="F78219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you about MONEY</a:t>
            </a:r>
            <a:endParaRPr sz="2863" b="1">
              <a:solidFill>
                <a:srgbClr val="F78219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</p:spTree>
    <p:extLst>
      <p:ext uri="{BB962C8B-B14F-4D97-AF65-F5344CB8AC3E}">
        <p14:creationId xmlns:p14="http://schemas.microsoft.com/office/powerpoint/2010/main" val="18126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some DEVICE USING</a:t>
            </a:r>
            <a:endParaRPr lang="en-US" dirty="0"/>
          </a:p>
        </p:txBody>
      </p:sp>
      <p:pic>
        <p:nvPicPr>
          <p:cNvPr id="4" name="Content Placeholder 3" descr="Typewriter - Sounds Of Change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35" y="2312684"/>
            <a:ext cx="5177118" cy="2773456"/>
          </a:xfrm>
        </p:spPr>
      </p:pic>
      <p:sp>
        <p:nvSpPr>
          <p:cNvPr id="5" name="Rectangle 4"/>
          <p:cNvSpPr/>
          <p:nvPr/>
        </p:nvSpPr>
        <p:spPr>
          <a:xfrm>
            <a:off x="3681507" y="5298397"/>
            <a:ext cx="184731" cy="2491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019" dirty="0"/>
          </a:p>
        </p:txBody>
      </p:sp>
    </p:spTree>
    <p:extLst>
      <p:ext uri="{BB962C8B-B14F-4D97-AF65-F5344CB8AC3E}">
        <p14:creationId xmlns:p14="http://schemas.microsoft.com/office/powerpoint/2010/main" val="27978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title"/>
          </p:nvPr>
        </p:nvSpPr>
        <p:spPr>
          <a:xfrm>
            <a:off x="3923261" y="286604"/>
            <a:ext cx="4371975" cy="14507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2336" tIns="31159" rIns="62336" bIns="31159" rtlCol="0" anchor="b" anchorCtr="0">
            <a:normAutofit/>
          </a:bodyPr>
          <a:lstStyle/>
          <a:p>
            <a:r>
              <a:rPr lang="en" sz="4800" dirty="0">
                <a:solidFill>
                  <a:srgbClr val="FF0000"/>
                </a:solidFill>
                <a:latin typeface="Oswald ExtraLight" pitchFamily="2" charset="0"/>
                <a:sym typeface="Raleway"/>
              </a:rPr>
              <a:t>Take it easy on yourself</a:t>
            </a:r>
            <a:endParaRPr sz="4800" dirty="0">
              <a:solidFill>
                <a:srgbClr val="FF0000"/>
              </a:solidFill>
              <a:latin typeface="Oswald ExtraLight" pitchFamily="2" charset="0"/>
              <a:sym typeface="Raleway"/>
            </a:endParaRPr>
          </a:p>
        </p:txBody>
      </p:sp>
      <p:sp>
        <p:nvSpPr>
          <p:cNvPr id="253" name="Google Shape;253;p36"/>
          <p:cNvSpPr txBox="1">
            <a:spLocks noGrp="1"/>
          </p:cNvSpPr>
          <p:nvPr>
            <p:ph idx="1"/>
          </p:nvPr>
        </p:nvSpPr>
        <p:spPr>
          <a:xfrm>
            <a:off x="1023055" y="1902095"/>
            <a:ext cx="4371975" cy="40233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1159" rIns="0" bIns="31159" rtlCol="0" anchor="t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SzPts val="3200"/>
              <a:buNone/>
            </a:pPr>
            <a:r>
              <a:rPr lang="en" sz="2400" dirty="0">
                <a:solidFill>
                  <a:srgbClr val="00B0F0"/>
                </a:solidFill>
                <a:latin typeface="Oswald ExtraLight" pitchFamily="2" charset="0"/>
                <a:ea typeface="+mj-ea"/>
                <a:cs typeface="+mj-cs"/>
                <a:sym typeface="Raleway"/>
              </a:rPr>
              <a:t>We can’t do everything</a:t>
            </a:r>
            <a:endParaRPr sz="2400" dirty="0">
              <a:solidFill>
                <a:srgbClr val="00B0F0"/>
              </a:solidFill>
              <a:latin typeface="Oswald ExtraLight" pitchFamily="2" charset="0"/>
              <a:ea typeface="+mj-ea"/>
              <a:cs typeface="+mj-cs"/>
            </a:endParaRPr>
          </a:p>
          <a:p>
            <a:pPr marL="0" indent="0" algn="ctr">
              <a:spcBef>
                <a:spcPts val="955"/>
              </a:spcBef>
              <a:buSzPts val="2000"/>
              <a:buNone/>
            </a:pPr>
            <a:r>
              <a:rPr lang="en" dirty="0">
                <a:latin typeface="Kristen ITC" panose="03050502040202030202" pitchFamily="66" charset="0"/>
              </a:rPr>
              <a:t> </a:t>
            </a:r>
            <a:endParaRPr dirty="0">
              <a:latin typeface="Kristen ITC" panose="03050502040202030202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SzPts val="3200"/>
              <a:buNone/>
            </a:pPr>
            <a:r>
              <a:rPr lang="en" sz="2800" dirty="0">
                <a:solidFill>
                  <a:srgbClr val="002060"/>
                </a:solidFill>
                <a:latin typeface="Oswald ExtraLight" pitchFamily="2" charset="0"/>
                <a:ea typeface="+mj-ea"/>
                <a:cs typeface="+mj-cs"/>
                <a:sym typeface="Raleway"/>
              </a:rPr>
              <a:t>We can’t fix everything</a:t>
            </a:r>
            <a:endParaRPr sz="2800" dirty="0">
              <a:solidFill>
                <a:srgbClr val="002060"/>
              </a:solidFill>
              <a:latin typeface="Oswald ExtraLight" pitchFamily="2" charset="0"/>
              <a:ea typeface="+mj-ea"/>
              <a:cs typeface="+mj-cs"/>
            </a:endParaRPr>
          </a:p>
          <a:p>
            <a:pPr marL="0" indent="0" algn="ctr">
              <a:spcBef>
                <a:spcPts val="955"/>
              </a:spcBef>
              <a:buSzPts val="3200"/>
              <a:buNone/>
            </a:pPr>
            <a:endParaRPr sz="2182" b="1" dirty="0">
              <a:latin typeface="Raleway"/>
              <a:ea typeface="Raleway"/>
              <a:cs typeface="Raleway"/>
              <a:sym typeface="Raleway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SzPts val="4400"/>
              <a:buNone/>
            </a:pPr>
            <a:r>
              <a:rPr lang="en" sz="3600" b="1" dirty="0">
                <a:solidFill>
                  <a:srgbClr val="FF0000"/>
                </a:solidFill>
                <a:latin typeface="Oswald ExtraLight" pitchFamily="2" charset="0"/>
                <a:ea typeface="+mj-ea"/>
                <a:cs typeface="+mj-cs"/>
                <a:sym typeface="Raleway"/>
              </a:rPr>
              <a:t>But we can do little things</a:t>
            </a:r>
            <a:r>
              <a:rPr lang="en" sz="3400" dirty="0">
                <a:latin typeface="Oswald ExtraLight" pitchFamily="2" charset="0"/>
                <a:ea typeface="+mj-ea"/>
                <a:cs typeface="+mj-cs"/>
                <a:sym typeface="Raleway"/>
              </a:rPr>
              <a:t>.</a:t>
            </a:r>
            <a:endParaRPr sz="3400" dirty="0">
              <a:latin typeface="Oswald ExtraLight" pitchFamily="2" charset="0"/>
              <a:ea typeface="+mj-ea"/>
              <a:cs typeface="+mj-cs"/>
              <a:sym typeface="Raleway"/>
            </a:endParaRPr>
          </a:p>
        </p:txBody>
      </p:sp>
      <p:pic>
        <p:nvPicPr>
          <p:cNvPr id="2" name="Picture 1" descr="Quotes Hope Endures · Free image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30" y="2017267"/>
            <a:ext cx="4696064" cy="31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>
            <a:spLocks noGrp="1"/>
          </p:cNvSpPr>
          <p:nvPr>
            <p:ph type="title"/>
          </p:nvPr>
        </p:nvSpPr>
        <p:spPr>
          <a:xfrm>
            <a:off x="3923261" y="771244"/>
            <a:ext cx="4371975" cy="14507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2336" tIns="31159" rIns="62336" bIns="31159" rtlCol="0" anchor="b" anchorCtr="0">
            <a:noAutofit/>
          </a:bodyPr>
          <a:lstStyle/>
          <a:p>
            <a:r>
              <a:rPr lang="en" dirty="0">
                <a:solidFill>
                  <a:srgbClr val="FF0000"/>
                </a:solidFill>
                <a:latin typeface="Oswald ExtraLight" pitchFamily="2" charset="0"/>
                <a:sym typeface="EB Garamond"/>
              </a:rPr>
              <a:t>And be realistic about </a:t>
            </a:r>
            <a:r>
              <a:rPr lang="en" dirty="0" smtClean="0">
                <a:solidFill>
                  <a:srgbClr val="FF0000"/>
                </a:solidFill>
                <a:latin typeface="Oswald ExtraLight" pitchFamily="2" charset="0"/>
                <a:sym typeface="EB Garamond"/>
              </a:rPr>
              <a:t>your </a:t>
            </a:r>
            <a:r>
              <a:rPr lang="en" dirty="0">
                <a:solidFill>
                  <a:srgbClr val="FF0000"/>
                </a:solidFill>
                <a:latin typeface="Oswald ExtraLight" pitchFamily="2" charset="0"/>
                <a:sym typeface="EB Garamond"/>
              </a:rPr>
              <a:t>own strengths</a:t>
            </a:r>
            <a:endParaRPr dirty="0">
              <a:solidFill>
                <a:srgbClr val="FF0000"/>
              </a:solidFill>
              <a:latin typeface="Oswald ExtraLight" pitchFamily="2" charset="0"/>
              <a:sym typeface="EB Garamond"/>
            </a:endParaRPr>
          </a:p>
        </p:txBody>
      </p:sp>
      <p:pic>
        <p:nvPicPr>
          <p:cNvPr id="240" name="Google Shape;240;p3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62578" y="2450601"/>
            <a:ext cx="5038521" cy="3712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title"/>
          </p:nvPr>
        </p:nvSpPr>
        <p:spPr>
          <a:xfrm>
            <a:off x="3923261" y="286604"/>
            <a:ext cx="4371975" cy="14507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2336" tIns="31159" rIns="62336" bIns="31159" rtlCol="0" anchor="b" anchorCtr="0">
            <a:normAutofit/>
          </a:bodyPr>
          <a:lstStyle/>
          <a:p>
            <a:r>
              <a:rPr lang="en" sz="4800" dirty="0">
                <a:solidFill>
                  <a:srgbClr val="FF0000"/>
                </a:solidFill>
                <a:latin typeface="Oswald ExtraLight" pitchFamily="2" charset="0"/>
                <a:sym typeface="EB Garamond"/>
              </a:rPr>
              <a:t>Anything you want to ASK</a:t>
            </a:r>
            <a:endParaRPr sz="4800" dirty="0">
              <a:solidFill>
                <a:srgbClr val="FF0000"/>
              </a:solidFill>
              <a:latin typeface="Oswald ExtraLight" pitchFamily="2" charset="0"/>
              <a:sym typeface="EB Garamond"/>
            </a:endParaRPr>
          </a:p>
        </p:txBody>
      </p:sp>
      <p:pic>
        <p:nvPicPr>
          <p:cNvPr id="259" name="Google Shape;259;p3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31542" y="1737360"/>
            <a:ext cx="6536902" cy="3981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0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9"/>
          <p:cNvPicPr preferRelativeResize="0"/>
          <p:nvPr/>
        </p:nvPicPr>
        <p:blipFill rotWithShape="1">
          <a:blip r:embed="rId3">
            <a:alphaModFix amt="31000"/>
          </a:blip>
          <a:srcRect b="13322"/>
          <a:stretch/>
        </p:blipFill>
        <p:spPr>
          <a:xfrm>
            <a:off x="3458217" y="-78"/>
            <a:ext cx="5299364" cy="612470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/>
          <p:nvPr/>
        </p:nvSpPr>
        <p:spPr>
          <a:xfrm>
            <a:off x="3828572" y="6283074"/>
            <a:ext cx="4549091" cy="39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1773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TAKE PERSONAL FINANCE.</a:t>
            </a:r>
            <a:endParaRPr sz="1773" b="1"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9"/>
          <p:cNvSpPr/>
          <p:nvPr/>
        </p:nvSpPr>
        <p:spPr>
          <a:xfrm>
            <a:off x="3446318" y="5494568"/>
            <a:ext cx="2072455" cy="33913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2327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6" tIns="62336" rIns="62336" bIns="62336" anchor="ctr" anchorCtr="0">
            <a:noAutofit/>
          </a:bodyPr>
          <a:lstStyle/>
          <a:p>
            <a:endParaRPr sz="955"/>
          </a:p>
        </p:txBody>
      </p:sp>
      <p:sp>
        <p:nvSpPr>
          <p:cNvPr id="201" name="Google Shape;201;p29"/>
          <p:cNvSpPr txBox="1"/>
          <p:nvPr/>
        </p:nvSpPr>
        <p:spPr>
          <a:xfrm>
            <a:off x="3698986" y="5501404"/>
            <a:ext cx="4549091" cy="49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noAutofit/>
          </a:bodyPr>
          <a:lstStyle/>
          <a:p>
            <a:r>
              <a:rPr lang="en" sz="1091">
                <a:solidFill>
                  <a:srgbClr val="2327A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Source: Finder.com</a:t>
            </a:r>
            <a:endParaRPr sz="1091">
              <a:solidFill>
                <a:srgbClr val="2327A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3828580" y="1981279"/>
            <a:ext cx="4705159" cy="312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r>
              <a:rPr lang="en" sz="5864" b="1">
                <a:solidFill>
                  <a:srgbClr val="2327A9"/>
                </a:solidFill>
                <a:latin typeface="Montserrat"/>
                <a:ea typeface="Montserrat"/>
                <a:cs typeface="Montserrat"/>
                <a:sym typeface="Montserrat"/>
              </a:rPr>
              <a:t>74%</a:t>
            </a:r>
            <a:r>
              <a:rPr lang="en" sz="5864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341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3341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727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of people experience regret, conflicts with loved ones, or lack of funds </a:t>
            </a:r>
            <a:r>
              <a:rPr lang="en" sz="2727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after making impulse purchases.</a:t>
            </a:r>
            <a:endParaRPr sz="2727" b="1"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9"/>
          <p:cNvSpPr/>
          <p:nvPr/>
        </p:nvSpPr>
        <p:spPr>
          <a:xfrm>
            <a:off x="3305830" y="-89403"/>
            <a:ext cx="5547716" cy="2008909"/>
          </a:xfrm>
          <a:prstGeom prst="flowChartOffpageConnector">
            <a:avLst/>
          </a:prstGeom>
          <a:solidFill>
            <a:srgbClr val="FFFFFF"/>
          </a:solidFill>
          <a:ln w="38100" cap="flat" cmpd="sng">
            <a:solidFill>
              <a:srgbClr val="2327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6" tIns="62336" rIns="62336" bIns="62336" anchor="ctr" anchorCtr="0">
            <a:noAutofit/>
          </a:bodyPr>
          <a:lstStyle/>
          <a:p>
            <a:endParaRPr sz="955">
              <a:solidFill>
                <a:srgbClr val="F78219"/>
              </a:solidFill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3828572" y="345699"/>
            <a:ext cx="4549091" cy="100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2863" b="1">
                <a:solidFill>
                  <a:srgbClr val="2327A9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Stuff they don’t tell </a:t>
            </a:r>
            <a:br>
              <a:rPr lang="en" sz="2863" b="1">
                <a:solidFill>
                  <a:srgbClr val="2327A9"/>
                </a:solidFill>
                <a:latin typeface="PT Sans Caption"/>
                <a:ea typeface="PT Sans Caption"/>
                <a:cs typeface="PT Sans Caption"/>
                <a:sym typeface="PT Sans Caption"/>
              </a:rPr>
            </a:br>
            <a:r>
              <a:rPr lang="en" sz="2863" b="1">
                <a:solidFill>
                  <a:srgbClr val="2327A9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you about MONEY</a:t>
            </a:r>
            <a:endParaRPr sz="2863" b="1">
              <a:solidFill>
                <a:srgbClr val="2327A9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205" name="Google Shape;20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5483" y="4567074"/>
            <a:ext cx="1821120" cy="182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0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49"/>
          <p:cNvPicPr preferRelativeResize="0"/>
          <p:nvPr/>
        </p:nvPicPr>
        <p:blipFill rotWithShape="1">
          <a:blip r:embed="rId3">
            <a:alphaModFix amt="35000"/>
          </a:blip>
          <a:srcRect b="13322"/>
          <a:stretch/>
        </p:blipFill>
        <p:spPr>
          <a:xfrm>
            <a:off x="3458217" y="-78"/>
            <a:ext cx="5299364" cy="612470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9"/>
          <p:cNvSpPr txBox="1"/>
          <p:nvPr/>
        </p:nvSpPr>
        <p:spPr>
          <a:xfrm>
            <a:off x="3828572" y="6283074"/>
            <a:ext cx="4549091" cy="39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1773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TAKE PERSONAL FINANCE.</a:t>
            </a:r>
            <a:endParaRPr sz="1773" b="1"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49"/>
          <p:cNvSpPr/>
          <p:nvPr/>
        </p:nvSpPr>
        <p:spPr>
          <a:xfrm>
            <a:off x="3446318" y="5361716"/>
            <a:ext cx="2072455" cy="33913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2327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6" tIns="62336" rIns="62336" bIns="62336" anchor="ctr" anchorCtr="0">
            <a:noAutofit/>
          </a:bodyPr>
          <a:lstStyle/>
          <a:p>
            <a:endParaRPr sz="955"/>
          </a:p>
        </p:txBody>
      </p:sp>
      <p:sp>
        <p:nvSpPr>
          <p:cNvPr id="410" name="Google Shape;410;p49"/>
          <p:cNvSpPr txBox="1"/>
          <p:nvPr/>
        </p:nvSpPr>
        <p:spPr>
          <a:xfrm>
            <a:off x="3842065" y="5375387"/>
            <a:ext cx="4549091" cy="49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noAutofit/>
          </a:bodyPr>
          <a:lstStyle/>
          <a:p>
            <a:r>
              <a:rPr lang="en" sz="1091">
                <a:solidFill>
                  <a:srgbClr val="2327A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Source: Experian</a:t>
            </a:r>
            <a:endParaRPr sz="1091">
              <a:solidFill>
                <a:srgbClr val="2327A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11" name="Google Shape;411;p49"/>
          <p:cNvSpPr txBox="1"/>
          <p:nvPr/>
        </p:nvSpPr>
        <p:spPr>
          <a:xfrm>
            <a:off x="3828572" y="1981279"/>
            <a:ext cx="4549091" cy="323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r>
              <a:rPr lang="en" sz="5864" b="1">
                <a:solidFill>
                  <a:srgbClr val="2327A9"/>
                </a:solidFill>
                <a:latin typeface="Montserrat"/>
                <a:ea typeface="Montserrat"/>
                <a:cs typeface="Montserrat"/>
                <a:sym typeface="Montserrat"/>
              </a:rPr>
              <a:t>76%</a:t>
            </a:r>
            <a:r>
              <a:rPr lang="en" sz="5864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341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3341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863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of 18 &amp; 19 year-olds say they wish their high school offered a class </a:t>
            </a:r>
            <a:br>
              <a:rPr lang="en" sz="2863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863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on how to manage </a:t>
            </a:r>
            <a:br>
              <a:rPr lang="en" sz="2863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863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their money.</a:t>
            </a:r>
            <a:endParaRPr sz="2863"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412;p49"/>
          <p:cNvSpPr/>
          <p:nvPr/>
        </p:nvSpPr>
        <p:spPr>
          <a:xfrm>
            <a:off x="3305830" y="-89403"/>
            <a:ext cx="5547716" cy="2008909"/>
          </a:xfrm>
          <a:prstGeom prst="flowChartOffpageConnector">
            <a:avLst/>
          </a:prstGeom>
          <a:solidFill>
            <a:srgbClr val="FFFFFF"/>
          </a:solidFill>
          <a:ln w="38100" cap="flat" cmpd="sng">
            <a:solidFill>
              <a:srgbClr val="2327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6" tIns="62336" rIns="62336" bIns="62336" anchor="ctr" anchorCtr="0">
            <a:noAutofit/>
          </a:bodyPr>
          <a:lstStyle/>
          <a:p>
            <a:endParaRPr sz="955">
              <a:solidFill>
                <a:srgbClr val="F78219"/>
              </a:solidFill>
            </a:endParaRPr>
          </a:p>
        </p:txBody>
      </p:sp>
      <p:sp>
        <p:nvSpPr>
          <p:cNvPr id="413" name="Google Shape;413;p49"/>
          <p:cNvSpPr txBox="1"/>
          <p:nvPr/>
        </p:nvSpPr>
        <p:spPr>
          <a:xfrm>
            <a:off x="3828572" y="345699"/>
            <a:ext cx="4549091" cy="100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2863" b="1">
                <a:solidFill>
                  <a:srgbClr val="2327A9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Stuff they don’t tell </a:t>
            </a:r>
            <a:br>
              <a:rPr lang="en" sz="2863" b="1">
                <a:solidFill>
                  <a:srgbClr val="2327A9"/>
                </a:solidFill>
                <a:latin typeface="PT Sans Caption"/>
                <a:ea typeface="PT Sans Caption"/>
                <a:cs typeface="PT Sans Caption"/>
                <a:sym typeface="PT Sans Caption"/>
              </a:rPr>
            </a:br>
            <a:r>
              <a:rPr lang="en" sz="2863" b="1">
                <a:solidFill>
                  <a:srgbClr val="2327A9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you about MONEY</a:t>
            </a:r>
            <a:endParaRPr sz="2863" b="1">
              <a:solidFill>
                <a:srgbClr val="2327A9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414" name="Google Shape;41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5779" y="4743699"/>
            <a:ext cx="1635377" cy="1635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7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8"/>
          <p:cNvPicPr preferRelativeResize="0"/>
          <p:nvPr/>
        </p:nvPicPr>
        <p:blipFill rotWithShape="1">
          <a:blip r:embed="rId3">
            <a:alphaModFix amt="88000"/>
          </a:blip>
          <a:srcRect b="13322"/>
          <a:stretch/>
        </p:blipFill>
        <p:spPr>
          <a:xfrm>
            <a:off x="3458217" y="-78"/>
            <a:ext cx="5299364" cy="612470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8"/>
          <p:cNvSpPr txBox="1"/>
          <p:nvPr/>
        </p:nvSpPr>
        <p:spPr>
          <a:xfrm>
            <a:off x="3828572" y="6283074"/>
            <a:ext cx="4549091" cy="39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1773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TAKE PERSONAL FINANCE.</a:t>
            </a:r>
            <a:endParaRPr sz="1773" b="1"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38"/>
          <p:cNvSpPr/>
          <p:nvPr/>
        </p:nvSpPr>
        <p:spPr>
          <a:xfrm>
            <a:off x="3446319" y="5666710"/>
            <a:ext cx="3326727" cy="33913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782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6" tIns="62336" rIns="62336" bIns="62336" anchor="ctr" anchorCtr="0">
            <a:noAutofit/>
          </a:bodyPr>
          <a:lstStyle/>
          <a:p>
            <a:endParaRPr sz="955"/>
          </a:p>
        </p:txBody>
      </p:sp>
      <p:sp>
        <p:nvSpPr>
          <p:cNvPr id="267" name="Google Shape;267;p38"/>
          <p:cNvSpPr txBox="1"/>
          <p:nvPr/>
        </p:nvSpPr>
        <p:spPr>
          <a:xfrm>
            <a:off x="3762412" y="5666711"/>
            <a:ext cx="4549091" cy="49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noAutofit/>
          </a:bodyPr>
          <a:lstStyle/>
          <a:p>
            <a:r>
              <a:rPr lang="en" sz="1159">
                <a:solidFill>
                  <a:srgbClr val="F7821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Source: Next Gen Personal Finance</a:t>
            </a:r>
            <a:endParaRPr sz="1159">
              <a:solidFill>
                <a:srgbClr val="F7821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8" name="Google Shape;268;p38"/>
          <p:cNvSpPr txBox="1"/>
          <p:nvPr/>
        </p:nvSpPr>
        <p:spPr>
          <a:xfrm>
            <a:off x="3819239" y="2200262"/>
            <a:ext cx="4549091" cy="566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2863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Nationwide, only</a:t>
            </a:r>
            <a:endParaRPr sz="2863"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3791028" y="2580750"/>
            <a:ext cx="4549091" cy="96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5455" b="1">
                <a:solidFill>
                  <a:srgbClr val="F78219"/>
                </a:solidFill>
                <a:latin typeface="Montserrat"/>
                <a:ea typeface="Montserrat"/>
                <a:cs typeface="Montserrat"/>
                <a:sym typeface="Montserrat"/>
              </a:rPr>
              <a:t>1 in 5</a:t>
            </a:r>
            <a:endParaRPr sz="2727">
              <a:solidFill>
                <a:srgbClr val="F782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38"/>
          <p:cNvSpPr/>
          <p:nvPr/>
        </p:nvSpPr>
        <p:spPr>
          <a:xfrm>
            <a:off x="3305830" y="-89403"/>
            <a:ext cx="5547716" cy="2008909"/>
          </a:xfrm>
          <a:prstGeom prst="flowChartOffpageConnector">
            <a:avLst/>
          </a:prstGeom>
          <a:solidFill>
            <a:srgbClr val="FFFFFF"/>
          </a:solidFill>
          <a:ln w="38100" cap="flat" cmpd="sng">
            <a:solidFill>
              <a:srgbClr val="F782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6" tIns="62336" rIns="62336" bIns="62336" anchor="ctr" anchorCtr="0">
            <a:noAutofit/>
          </a:bodyPr>
          <a:lstStyle/>
          <a:p>
            <a:endParaRPr sz="955">
              <a:solidFill>
                <a:srgbClr val="F78219"/>
              </a:solidFill>
            </a:endParaRPr>
          </a:p>
        </p:txBody>
      </p:sp>
      <p:sp>
        <p:nvSpPr>
          <p:cNvPr id="271" name="Google Shape;271;p38"/>
          <p:cNvSpPr txBox="1"/>
          <p:nvPr/>
        </p:nvSpPr>
        <p:spPr>
          <a:xfrm>
            <a:off x="3828572" y="345699"/>
            <a:ext cx="4549091" cy="100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2863" b="1">
                <a:solidFill>
                  <a:srgbClr val="F78219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Stuff they don’t tell </a:t>
            </a:r>
            <a:br>
              <a:rPr lang="en" sz="2863" b="1">
                <a:solidFill>
                  <a:srgbClr val="F78219"/>
                </a:solidFill>
                <a:latin typeface="PT Sans Caption"/>
                <a:ea typeface="PT Sans Caption"/>
                <a:cs typeface="PT Sans Caption"/>
                <a:sym typeface="PT Sans Caption"/>
              </a:rPr>
            </a:br>
            <a:r>
              <a:rPr lang="en" sz="2863" b="1">
                <a:solidFill>
                  <a:srgbClr val="F78219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you about MONEY</a:t>
            </a:r>
            <a:endParaRPr sz="2863" b="1">
              <a:solidFill>
                <a:srgbClr val="F78219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72" name="Google Shape;272;p38"/>
          <p:cNvSpPr txBox="1"/>
          <p:nvPr/>
        </p:nvSpPr>
        <p:spPr>
          <a:xfrm>
            <a:off x="3791028" y="3414495"/>
            <a:ext cx="4549091" cy="188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6" tIns="62336" rIns="62336" bIns="62336" anchor="t" anchorCtr="0">
            <a:spAutoFit/>
          </a:bodyPr>
          <a:lstStyle/>
          <a:p>
            <a:pPr algn="ctr"/>
            <a:r>
              <a:rPr lang="en" sz="2863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High School Students is </a:t>
            </a:r>
            <a:r>
              <a:rPr lang="en" sz="2863" b="1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guaranteed</a:t>
            </a:r>
            <a:r>
              <a:rPr lang="en" sz="2863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 to take a personal finance course before graduation.</a:t>
            </a:r>
            <a:endParaRPr sz="2863"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572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415600" y="773271"/>
            <a:ext cx="11360470" cy="763363"/>
          </a:xfrm>
          <a:prstGeom prst="rect">
            <a:avLst/>
          </a:prstGeom>
        </p:spPr>
        <p:txBody>
          <a:bodyPr spcFirstLastPara="1" vert="horz" wrap="square" lIns="69955" tIns="69955" rIns="69955" bIns="69955" rtlCol="0" anchor="t" anchorCtr="0">
            <a:noAutofit/>
          </a:bodyPr>
          <a:lstStyle/>
          <a:p>
            <a:pPr lvl="0">
              <a:lnSpc>
                <a:spcPct val="120000"/>
              </a:lnSpc>
              <a:spcAft>
                <a:spcPts val="1227"/>
              </a:spcAft>
              <a:buClr>
                <a:prstClr val="black"/>
              </a:buClr>
              <a:buSzPts val="2000"/>
            </a:pPr>
            <a:r>
              <a:rPr lang="en-US" sz="3177" dirty="0">
                <a:solidFill>
                  <a:srgbClr val="FF0000"/>
                </a:solidFill>
                <a:latin typeface="Oswald ExtraLight" pitchFamily="2" charset="0"/>
              </a:rPr>
              <a:t>Why is it so difficult for people to do the right thing when it comes to money</a:t>
            </a:r>
            <a:r>
              <a:rPr lang="en-US" sz="2000" dirty="0">
                <a:solidFill>
                  <a:srgbClr val="FF0000"/>
                </a:solidFill>
                <a:latin typeface="Kristen ITC" panose="03050502040202030202" pitchFamily="66" charset="0"/>
                <a:ea typeface="+mn-ea"/>
                <a:cs typeface="+mn-cs"/>
              </a:rPr>
              <a:t>?</a:t>
            </a:r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69955" tIns="69955" rIns="69955" bIns="69955" rtlCol="0" anchor="t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1227"/>
              </a:spcAft>
              <a:buNone/>
            </a:pPr>
            <a:endParaRPr lang="en-US" sz="3177" dirty="0" smtClean="0">
              <a:latin typeface="Oswald ExtraLight" pitchFamily="2" charset="0"/>
              <a:ea typeface="+mj-ea"/>
              <a:cs typeface="+mj-cs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1227"/>
              </a:spcAft>
              <a:buNone/>
            </a:pPr>
            <a:r>
              <a:rPr lang="en-US" sz="3177" dirty="0" smtClean="0">
                <a:solidFill>
                  <a:srgbClr val="00B0F0"/>
                </a:solidFill>
                <a:latin typeface="Oswald ExtraLight" pitchFamily="2" charset="0"/>
                <a:ea typeface="+mj-ea"/>
                <a:cs typeface="+mj-cs"/>
              </a:rPr>
              <a:t>Overriding </a:t>
            </a:r>
            <a:r>
              <a:rPr lang="en-US" sz="3177" dirty="0">
                <a:solidFill>
                  <a:srgbClr val="00B0F0"/>
                </a:solidFill>
                <a:latin typeface="Oswald ExtraLight" pitchFamily="2" charset="0"/>
                <a:ea typeface="+mj-ea"/>
                <a:cs typeface="+mj-cs"/>
              </a:rPr>
              <a:t>our natural impulses is needed to meet the financial demands of modern society, which require us to delay gratification, save money and build wealth</a:t>
            </a:r>
            <a:endParaRPr sz="3177" dirty="0">
              <a:solidFill>
                <a:srgbClr val="00B0F0"/>
              </a:solidFill>
              <a:latin typeface="Oswald ExtraLight" pitchFamily="2" charset="0"/>
              <a:ea typeface="+mj-ea"/>
              <a:cs typeface="+mj-cs"/>
            </a:endParaRPr>
          </a:p>
        </p:txBody>
      </p:sp>
      <p:pic>
        <p:nvPicPr>
          <p:cNvPr id="2" name="Picture 1" descr="Clarion Call by LightBringerPhoto on Deviant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79" y="3741382"/>
            <a:ext cx="4375959" cy="29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81200" y="1676400"/>
            <a:ext cx="7315200" cy="3886200"/>
          </a:xfrm>
          <a:prstGeom prst="roundRect">
            <a:avLst>
              <a:gd name="adj" fmla="val 6053"/>
            </a:avLst>
          </a:prstGeom>
          <a:solidFill>
            <a:srgbClr val="00808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4871" y="975361"/>
            <a:ext cx="3785011" cy="532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177" cap="all" dirty="0">
                <a:latin typeface="Oswald ExtraLight" pitchFamily="2" charset="0"/>
                <a:ea typeface="+mj-ea"/>
                <a:cs typeface="+mj-cs"/>
              </a:rPr>
              <a:t>BEHAVIORAL ECONOMICS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09800" y="1828800"/>
            <a:ext cx="66294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prstClr val="black">
                  <a:lumMod val="65000"/>
                  <a:lumOff val="35000"/>
                </a:prstClr>
              </a:buClr>
            </a:pPr>
            <a:r>
              <a:rPr lang="en-US" altLang="en-US" sz="3177" cap="all" dirty="0">
                <a:solidFill>
                  <a:schemeClr val="tx1"/>
                </a:solidFill>
                <a:latin typeface="Oswald ExtraLight" pitchFamily="2" charset="0"/>
                <a:ea typeface="+mj-ea"/>
                <a:cs typeface="+mj-cs"/>
              </a:rPr>
              <a:t>THE STUDY OF HOW HUMAN PSYCHOLOGY ENTERS INTO ECONOMIC BEHAVIOR AS A WAY TO EXPLAIN WHY INDIVIDUALS SOMETIMES ACT IN PREDICTABLE WAYS COUNTER TO ECONOMIC MODELS.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3401" y="6560940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CHAPTER 6</a:t>
            </a:r>
            <a:r>
              <a:rPr lang="en-US" sz="1100" dirty="0">
                <a:solidFill>
                  <a:srgbClr val="009999"/>
                </a:solidFill>
                <a:latin typeface="Century Gothic" panose="020B0502020202020204" pitchFamily="34" charset="0"/>
              </a:rPr>
              <a:t> 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6553200"/>
            <a:ext cx="817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SLIDE </a:t>
            </a:r>
            <a:fld id="{6FD6B7A6-E1EC-4D2B-BE3B-190BA12621E0}" type="slidenum">
              <a:rPr lang="en-US" sz="110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8</a:t>
            </a:fld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669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33575"/>
            <a:ext cx="7772400" cy="1470025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Oswald ExtraLight" pitchFamily="2" charset="0"/>
              </a:rPr>
              <a:t>Behavioral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9783-BC0E-C649-838D-61F838C6725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SimpsonBehavioralCarto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33" y="1624143"/>
            <a:ext cx="7579698" cy="49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962</TotalTime>
  <Words>1002</Words>
  <Application>Microsoft Office PowerPoint</Application>
  <PresentationFormat>Widescreen</PresentationFormat>
  <Paragraphs>148</Paragraphs>
  <Slides>33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ＭＳ Ｐゴシック</vt:lpstr>
      <vt:lpstr>Arial</vt:lpstr>
      <vt:lpstr>BankGothic Md BT</vt:lpstr>
      <vt:lpstr>Calibri</vt:lpstr>
      <vt:lpstr>Century Gothic</vt:lpstr>
      <vt:lpstr>EB Garamond</vt:lpstr>
      <vt:lpstr>Gill Sans</vt:lpstr>
      <vt:lpstr>Kristen ITC</vt:lpstr>
      <vt:lpstr>Montserrat</vt:lpstr>
      <vt:lpstr>Montserrat Light</vt:lpstr>
      <vt:lpstr>Oswald ExtraLight</vt:lpstr>
      <vt:lpstr>PT Sans Caption</vt:lpstr>
      <vt:lpstr>Raleway</vt:lpstr>
      <vt:lpstr>Tw Cen MT</vt:lpstr>
      <vt:lpstr>Droplet</vt:lpstr>
      <vt:lpstr>Who am i</vt:lpstr>
      <vt:lpstr>AGENDA</vt:lpstr>
      <vt:lpstr>PowerPoint Presentation</vt:lpstr>
      <vt:lpstr>PowerPoint Presentation</vt:lpstr>
      <vt:lpstr>PowerPoint Presentation</vt:lpstr>
      <vt:lpstr>PowerPoint Presentation</vt:lpstr>
      <vt:lpstr>Why is it so difficult for people to do the right thing when it comes to money?</vt:lpstr>
      <vt:lpstr>PowerPoint Presentation</vt:lpstr>
      <vt:lpstr>Behavioral Economics</vt:lpstr>
      <vt:lpstr>PowerPoint Presentation</vt:lpstr>
      <vt:lpstr>WHICH ONE DO YOU CLOSELY IDENTIFY WITH</vt:lpstr>
      <vt:lpstr>LET’S do some DEVICE USING</vt:lpstr>
      <vt:lpstr>Isn’t saving money a healthy habit </vt:lpstr>
      <vt:lpstr>THE 52ND StAtE</vt:lpstr>
      <vt:lpstr>BIAS</vt:lpstr>
      <vt:lpstr>one third of  credit card customers pay only the minimum</vt:lpstr>
      <vt:lpstr>anchoring may be good for businesses</vt:lpstr>
      <vt:lpstr>Present Bias</vt:lpstr>
      <vt:lpstr>You only live Once?</vt:lpstr>
      <vt:lpstr>LET’S do some DEVICE USING</vt:lpstr>
      <vt:lpstr>   Status Quo Bias  when  you Don’t make a decision-you are in fact making a decision</vt:lpstr>
      <vt:lpstr>LET’S do some DEVICE USING</vt:lpstr>
      <vt:lpstr> Optimism Bias</vt:lpstr>
      <vt:lpstr>we assume we’ll be in a better position to have funds later. </vt:lpstr>
      <vt:lpstr> Bandwagon Effect</vt:lpstr>
      <vt:lpstr>PowerPoint Presentation</vt:lpstr>
      <vt:lpstr>PowerPoint Presentation</vt:lpstr>
      <vt:lpstr> Bandwagon Effect</vt:lpstr>
      <vt:lpstr>PowerPoint Presentation</vt:lpstr>
      <vt:lpstr>LET’S do some DEVICE USING</vt:lpstr>
      <vt:lpstr>Take it easy on yourself</vt:lpstr>
      <vt:lpstr>And be realistic about your own strengths</vt:lpstr>
      <vt:lpstr>Anything you want to ASK</vt:lpstr>
    </vt:vector>
  </TitlesOfParts>
  <Company>Lake Land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Lynch</dc:creator>
  <cp:lastModifiedBy>Brian Lynch</cp:lastModifiedBy>
  <cp:revision>26</cp:revision>
  <cp:lastPrinted>2023-04-24T15:55:31Z</cp:lastPrinted>
  <dcterms:created xsi:type="dcterms:W3CDTF">2023-04-22T01:49:27Z</dcterms:created>
  <dcterms:modified xsi:type="dcterms:W3CDTF">2023-04-27T20:39:52Z</dcterms:modified>
</cp:coreProperties>
</file>