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9"/>
  </p:notesMasterIdLst>
  <p:handoutMasterIdLst>
    <p:handoutMasterId r:id="rId20"/>
  </p:handoutMasterIdLst>
  <p:sldIdLst>
    <p:sldId id="699" r:id="rId5"/>
    <p:sldId id="721" r:id="rId6"/>
    <p:sldId id="732" r:id="rId7"/>
    <p:sldId id="704" r:id="rId8"/>
    <p:sldId id="722" r:id="rId9"/>
    <p:sldId id="723" r:id="rId10"/>
    <p:sldId id="725" r:id="rId11"/>
    <p:sldId id="733" r:id="rId12"/>
    <p:sldId id="726" r:id="rId13"/>
    <p:sldId id="734" r:id="rId14"/>
    <p:sldId id="727" r:id="rId15"/>
    <p:sldId id="729" r:id="rId16"/>
    <p:sldId id="730" r:id="rId17"/>
    <p:sldId id="7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A58"/>
    <a:srgbClr val="DDF2F7"/>
    <a:srgbClr val="5DBF9A"/>
    <a:srgbClr val="79BFB8"/>
    <a:srgbClr val="D8FEE4"/>
    <a:srgbClr val="86C17B"/>
    <a:srgbClr val="A7C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5070CD-B591-4DFE-9866-43AA7486D4E3}" v="377" dt="2023-03-26T17:52:17.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0"/>
    <p:restoredTop sz="85375"/>
  </p:normalViewPr>
  <p:slideViewPr>
    <p:cSldViewPr snapToGrid="0" snapToObjects="1">
      <p:cViewPr varScale="1">
        <p:scale>
          <a:sx n="73" d="100"/>
          <a:sy n="73" d="100"/>
        </p:scale>
        <p:origin x="802"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4F5070CD-B591-4DFE-9866-43AA7486D4E3}"/>
    <pc:docChg chg="undo redo custSel addSld delSld modSld">
      <pc:chgData name="Ruth Cookson" userId="ca3a0789-b855-405c-9d2a-912abc57193b" providerId="ADAL" clId="{4F5070CD-B591-4DFE-9866-43AA7486D4E3}" dt="2023-03-26T17:52:17.725" v="391"/>
      <pc:docMkLst>
        <pc:docMk/>
      </pc:docMkLst>
      <pc:sldChg chg="add del modAnim">
        <pc:chgData name="Ruth Cookson" userId="ca3a0789-b855-405c-9d2a-912abc57193b" providerId="ADAL" clId="{4F5070CD-B591-4DFE-9866-43AA7486D4E3}" dt="2023-03-26T17:49:36.647" v="378"/>
        <pc:sldMkLst>
          <pc:docMk/>
          <pc:sldMk cId="2436031100" sldId="704"/>
        </pc:sldMkLst>
      </pc:sldChg>
      <pc:sldChg chg="modAnim">
        <pc:chgData name="Ruth Cookson" userId="ca3a0789-b855-405c-9d2a-912abc57193b" providerId="ADAL" clId="{4F5070CD-B591-4DFE-9866-43AA7486D4E3}" dt="2023-03-24T17:17:26.028" v="9"/>
        <pc:sldMkLst>
          <pc:docMk/>
          <pc:sldMk cId="884104494" sldId="721"/>
        </pc:sldMkLst>
      </pc:sldChg>
      <pc:sldChg chg="add del">
        <pc:chgData name="Ruth Cookson" userId="ca3a0789-b855-405c-9d2a-912abc57193b" providerId="ADAL" clId="{4F5070CD-B591-4DFE-9866-43AA7486D4E3}" dt="2023-03-26T17:44:37.256" v="131" actId="47"/>
        <pc:sldMkLst>
          <pc:docMk/>
          <pc:sldMk cId="1436317248" sldId="722"/>
        </pc:sldMkLst>
      </pc:sldChg>
      <pc:sldChg chg="modSp mod modAnim">
        <pc:chgData name="Ruth Cookson" userId="ca3a0789-b855-405c-9d2a-912abc57193b" providerId="ADAL" clId="{4F5070CD-B591-4DFE-9866-43AA7486D4E3}" dt="2023-03-24T17:22:26.168" v="41"/>
        <pc:sldMkLst>
          <pc:docMk/>
          <pc:sldMk cId="1395643569" sldId="723"/>
        </pc:sldMkLst>
        <pc:spChg chg="mod">
          <ac:chgData name="Ruth Cookson" userId="ca3a0789-b855-405c-9d2a-912abc57193b" providerId="ADAL" clId="{4F5070CD-B591-4DFE-9866-43AA7486D4E3}" dt="2023-03-24T17:21:18.068" v="29" actId="20577"/>
          <ac:spMkLst>
            <pc:docMk/>
            <pc:sldMk cId="1395643569" sldId="723"/>
            <ac:spMk id="2" creationId="{3F16907B-0DC9-E64D-B7CC-FD7066550EDE}"/>
          </ac:spMkLst>
        </pc:spChg>
      </pc:sldChg>
      <pc:sldChg chg="modAnim">
        <pc:chgData name="Ruth Cookson" userId="ca3a0789-b855-405c-9d2a-912abc57193b" providerId="ADAL" clId="{4F5070CD-B591-4DFE-9866-43AA7486D4E3}" dt="2023-03-26T17:50:01.492" v="379"/>
        <pc:sldMkLst>
          <pc:docMk/>
          <pc:sldMk cId="1228429168" sldId="725"/>
        </pc:sldMkLst>
      </pc:sldChg>
      <pc:sldChg chg="modAnim">
        <pc:chgData name="Ruth Cookson" userId="ca3a0789-b855-405c-9d2a-912abc57193b" providerId="ADAL" clId="{4F5070CD-B591-4DFE-9866-43AA7486D4E3}" dt="2023-03-26T17:50:38.259" v="381"/>
        <pc:sldMkLst>
          <pc:docMk/>
          <pc:sldMk cId="357683991" sldId="726"/>
        </pc:sldMkLst>
      </pc:sldChg>
      <pc:sldChg chg="modAnim">
        <pc:chgData name="Ruth Cookson" userId="ca3a0789-b855-405c-9d2a-912abc57193b" providerId="ADAL" clId="{4F5070CD-B591-4DFE-9866-43AA7486D4E3}" dt="2023-03-26T17:50:27.569" v="380"/>
        <pc:sldMkLst>
          <pc:docMk/>
          <pc:sldMk cId="2103241609" sldId="727"/>
        </pc:sldMkLst>
      </pc:sldChg>
      <pc:sldChg chg="modAnim">
        <pc:chgData name="Ruth Cookson" userId="ca3a0789-b855-405c-9d2a-912abc57193b" providerId="ADAL" clId="{4F5070CD-B591-4DFE-9866-43AA7486D4E3}" dt="2023-03-26T17:50:54.219" v="383"/>
        <pc:sldMkLst>
          <pc:docMk/>
          <pc:sldMk cId="1801408544" sldId="729"/>
        </pc:sldMkLst>
      </pc:sldChg>
      <pc:sldChg chg="modAnim">
        <pc:chgData name="Ruth Cookson" userId="ca3a0789-b855-405c-9d2a-912abc57193b" providerId="ADAL" clId="{4F5070CD-B591-4DFE-9866-43AA7486D4E3}" dt="2023-03-26T17:52:09.429" v="390"/>
        <pc:sldMkLst>
          <pc:docMk/>
          <pc:sldMk cId="3758823024" sldId="730"/>
        </pc:sldMkLst>
      </pc:sldChg>
      <pc:sldChg chg="modAnim">
        <pc:chgData name="Ruth Cookson" userId="ca3a0789-b855-405c-9d2a-912abc57193b" providerId="ADAL" clId="{4F5070CD-B591-4DFE-9866-43AA7486D4E3}" dt="2023-03-26T17:52:17.725" v="391"/>
        <pc:sldMkLst>
          <pc:docMk/>
          <pc:sldMk cId="71150542" sldId="731"/>
        </pc:sldMkLst>
      </pc:sldChg>
      <pc:sldChg chg="modSp add del mod modAnim">
        <pc:chgData name="Ruth Cookson" userId="ca3a0789-b855-405c-9d2a-912abc57193b" providerId="ADAL" clId="{4F5070CD-B591-4DFE-9866-43AA7486D4E3}" dt="2023-03-26T17:49:19.180" v="376"/>
        <pc:sldMkLst>
          <pc:docMk/>
          <pc:sldMk cId="239708861" sldId="732"/>
        </pc:sldMkLst>
        <pc:spChg chg="mod">
          <ac:chgData name="Ruth Cookson" userId="ca3a0789-b855-405c-9d2a-912abc57193b" providerId="ADAL" clId="{4F5070CD-B591-4DFE-9866-43AA7486D4E3}" dt="2023-03-26T17:47:20.225" v="371" actId="20577"/>
          <ac:spMkLst>
            <pc:docMk/>
            <pc:sldMk cId="239708861" sldId="732"/>
            <ac:spMk id="3" creationId="{0428248E-9A13-7345-BF5A-CD0E38051879}"/>
          </ac:spMkLst>
        </pc:spChg>
      </pc:sldChg>
      <pc:sldChg chg="modAnim">
        <pc:chgData name="Ruth Cookson" userId="ca3a0789-b855-405c-9d2a-912abc57193b" providerId="ADAL" clId="{4F5070CD-B591-4DFE-9866-43AA7486D4E3}" dt="2023-03-26T17:50:46.175" v="382"/>
        <pc:sldMkLst>
          <pc:docMk/>
          <pc:sldMk cId="1653208994" sldId="7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69C7AE-8996-0046-AA5C-7794C4A469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93D7849-3040-054B-AA6B-4869B4CF38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3ED1ED-05C6-9642-A613-B52D9CF231EE}" type="datetimeFigureOut">
              <a:rPr lang="en-US" smtClean="0"/>
              <a:t>3/26/2023</a:t>
            </a:fld>
            <a:endParaRPr lang="en-US"/>
          </a:p>
        </p:txBody>
      </p:sp>
      <p:sp>
        <p:nvSpPr>
          <p:cNvPr id="4" name="Footer Placeholder 3">
            <a:extLst>
              <a:ext uri="{FF2B5EF4-FFF2-40B4-BE49-F238E27FC236}">
                <a16:creationId xmlns:a16="http://schemas.microsoft.com/office/drawing/2014/main" id="{8ED7E81D-860E-D943-8C3B-1AAD2A4756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20F9BB-B3F0-1944-85CF-3ED0A12319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6EB40F-773B-FC4B-8DAB-7A099FDE6767}" type="slidenum">
              <a:rPr lang="en-US" smtClean="0"/>
              <a:t>‹#›</a:t>
            </a:fld>
            <a:endParaRPr lang="en-US"/>
          </a:p>
        </p:txBody>
      </p:sp>
    </p:spTree>
    <p:extLst>
      <p:ext uri="{BB962C8B-B14F-4D97-AF65-F5344CB8AC3E}">
        <p14:creationId xmlns:p14="http://schemas.microsoft.com/office/powerpoint/2010/main" val="3982603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5DA19-45A3-9C4D-A0BD-48E5752966F4}"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09D57-1EB1-314F-BB6D-C17464656B8A}" type="slidenum">
              <a:rPr lang="en-US" smtClean="0"/>
              <a:t>‹#›</a:t>
            </a:fld>
            <a:endParaRPr lang="en-US"/>
          </a:p>
        </p:txBody>
      </p:sp>
    </p:spTree>
    <p:extLst>
      <p:ext uri="{BB962C8B-B14F-4D97-AF65-F5344CB8AC3E}">
        <p14:creationId xmlns:p14="http://schemas.microsoft.com/office/powerpoint/2010/main" val="404566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con.video/2023/02/07/the-good-place-trolley-proble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con.video/2023/02/11/the-good-place-the-trolley-problem-part-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endParaRPr lang="en-US" sz="1200" u="sng" dirty="0">
              <a:solidFill>
                <a:srgbClr val="0563C1"/>
              </a:solidFill>
              <a:effectLst/>
              <a:latin typeface="Calibri" panose="020F0502020204030204" pitchFamily="34" charset="0"/>
              <a:ea typeface="Calibri" panose="020F0502020204030204" pitchFamily="34" charset="0"/>
              <a:hlinkClick r:id="rId3"/>
            </a:endParaRPr>
          </a:p>
          <a:p>
            <a:pPr marL="0" marR="0" indent="0">
              <a:spcBef>
                <a:spcPts val="0"/>
              </a:spcBef>
              <a:spcAft>
                <a:spcPts val="0"/>
              </a:spcAft>
              <a:buNone/>
            </a:pPr>
            <a:endParaRPr lang="en-US" sz="1200" u="sng" dirty="0">
              <a:solidFill>
                <a:srgbClr val="0563C1"/>
              </a:solidFill>
              <a:effectLst/>
              <a:latin typeface="Calibri" panose="020F0502020204030204" pitchFamily="34" charset="0"/>
              <a:ea typeface="Calibri" panose="020F0502020204030204" pitchFamily="34" charset="0"/>
              <a:hlinkClick r:id="rId3"/>
            </a:endParaRPr>
          </a:p>
          <a:p>
            <a:pPr marL="0" marR="0" indent="0">
              <a:spcBef>
                <a:spcPts val="0"/>
              </a:spcBef>
              <a:spcAft>
                <a:spcPts val="0"/>
              </a:spcAft>
              <a:buNone/>
            </a:pPr>
            <a:r>
              <a:rPr lang="en-US" sz="1200" u="sng" dirty="0">
                <a:solidFill>
                  <a:srgbClr val="0563C1"/>
                </a:solidFill>
                <a:effectLst/>
                <a:latin typeface="Calibri" panose="020F0502020204030204" pitchFamily="34" charset="0"/>
                <a:ea typeface="Calibri" panose="020F0502020204030204" pitchFamily="34" charset="0"/>
                <a:hlinkClick r:id="rId3"/>
              </a:rPr>
              <a:t>https://econ.video/2023/02/07/the-good-place-trolley-problem/</a:t>
            </a:r>
            <a:endParaRPr lang="en-US" sz="12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u="sng" dirty="0">
                <a:solidFill>
                  <a:srgbClr val="0563C1"/>
                </a:solidFill>
                <a:effectLst/>
                <a:latin typeface="Calibri" panose="020F0502020204030204" pitchFamily="34" charset="0"/>
                <a:ea typeface="Calibri" panose="020F0502020204030204" pitchFamily="34" charset="0"/>
                <a:hlinkClick r:id="rId4"/>
              </a:rPr>
              <a:t>https://econ.video/2023/02/11/the-good-place-the-trolley-problem-part-2/</a:t>
            </a:r>
            <a:endParaRPr lang="en-US" sz="1200" u="sng" dirty="0">
              <a:solidFill>
                <a:srgbClr val="0563C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200" u="sng" dirty="0">
              <a:solidFill>
                <a:srgbClr val="0563C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200" u="none" dirty="0">
                <a:solidFill>
                  <a:srgbClr val="0563C1"/>
                </a:solidFill>
                <a:effectLst/>
                <a:latin typeface="Calibri" panose="020F0502020204030204" pitchFamily="34" charset="0"/>
                <a:ea typeface="Calibri" panose="020F0502020204030204" pitchFamily="34" charset="0"/>
              </a:rPr>
              <a:t>There are two versions,  the second one is NOT part 2, but a different version of the first video.   Part 2 is linked here. </a:t>
            </a:r>
            <a:endParaRPr lang="en-US" sz="1200" u="none"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8</a:t>
            </a:fld>
            <a:endParaRPr lang="en-US"/>
          </a:p>
        </p:txBody>
      </p:sp>
    </p:spTree>
    <p:extLst>
      <p:ext uri="{BB962C8B-B14F-4D97-AF65-F5344CB8AC3E}">
        <p14:creationId xmlns:p14="http://schemas.microsoft.com/office/powerpoint/2010/main" val="109801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09D57-1EB1-314F-BB6D-C17464656B8A}" type="slidenum">
              <a:rPr lang="en-US" smtClean="0"/>
              <a:t>14</a:t>
            </a:fld>
            <a:endParaRPr lang="en-US"/>
          </a:p>
        </p:txBody>
      </p:sp>
    </p:spTree>
    <p:extLst>
      <p:ext uri="{BB962C8B-B14F-4D97-AF65-F5344CB8AC3E}">
        <p14:creationId xmlns:p14="http://schemas.microsoft.com/office/powerpoint/2010/main" val="8464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14386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27998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9973CB-34A1-D713-CA29-A82DF73E52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689113" y="543339"/>
            <a:ext cx="10664687" cy="82724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838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6172200" y="1825625"/>
            <a:ext cx="5181600" cy="4351338"/>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1002891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812800" y="5066783"/>
            <a:ext cx="10515600" cy="1325563"/>
          </a:xfrm>
          <a:prstGeom prst="rect">
            <a:avLst/>
          </a:prstGeom>
        </p:spPr>
        <p:txBody>
          <a:bodyPr/>
          <a:lstStyle>
            <a:lvl1pPr>
              <a:defRPr sz="3400" b="0" i="0" spc="-100" baseline="0">
                <a:solidFill>
                  <a:schemeClr val="tx1"/>
                </a:solidFill>
                <a:latin typeface="+mj-lt"/>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812800" y="4146550"/>
            <a:ext cx="10515600" cy="914400"/>
          </a:xfrm>
          <a:prstGeom prst="rect">
            <a:avLst/>
          </a:prstGeom>
        </p:spPr>
        <p:txBody>
          <a:bodyPr/>
          <a:lstStyle>
            <a:lvl1pPr marL="0" indent="0">
              <a:buFontTx/>
              <a:buNone/>
              <a:defRPr sz="5400" spc="-150">
                <a:solidFill>
                  <a:schemeClr val="tx1"/>
                </a:solidFill>
              </a:defRPr>
            </a:lvl1pPr>
            <a:lvl3pPr marL="914400" indent="0">
              <a:buNone/>
              <a:defRPr/>
            </a:lvl3pPr>
          </a:lstStyle>
          <a:p>
            <a:pPr lvl="0"/>
            <a:r>
              <a:rPr lang="en-US" dirty="0"/>
              <a:t>Click to edit Master title style</a:t>
            </a:r>
          </a:p>
        </p:txBody>
      </p:sp>
    </p:spTree>
    <p:extLst>
      <p:ext uri="{BB962C8B-B14F-4D97-AF65-F5344CB8AC3E}">
        <p14:creationId xmlns:p14="http://schemas.microsoft.com/office/powerpoint/2010/main" val="115280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64F8B3-F874-5741-937B-7A2A821D56A5}"/>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8604226" y="6374965"/>
            <a:ext cx="3263348"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4188749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6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8377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53EA1F-137D-994D-B8BE-DDC03EB6B79D}"/>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686076" y="529881"/>
            <a:ext cx="9213298" cy="841719"/>
          </a:xfrm>
          <a:prstGeom prst="rect">
            <a:avLst/>
          </a:prstGeom>
        </p:spPr>
        <p:txBody>
          <a:bodyPr anchor="t"/>
          <a:lstStyle>
            <a:lvl1pPr>
              <a:defRPr sz="44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750888" y="1552713"/>
            <a:ext cx="10691812" cy="4752837"/>
          </a:xfrm>
          <a:prstGeom prst="rect">
            <a:avLst/>
          </a:prstGeom>
        </p:spPr>
        <p:txBody>
          <a:bodyPr numCol="4"/>
          <a:lstStyle>
            <a:lvl1pPr marL="0" indent="0" algn="l">
              <a:spcBef>
                <a:spcPts val="400"/>
              </a:spcBef>
              <a:buNone/>
              <a:defRPr sz="2800" baseline="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37833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83438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8EC30F-F7F4-5340-A189-031B51112FC3}"/>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689113" y="470452"/>
            <a:ext cx="10664687" cy="900134"/>
          </a:xfrm>
          <a:prstGeom prst="rect">
            <a:avLst/>
          </a:prstGeom>
        </p:spPr>
        <p:txBody>
          <a:bodyPr/>
          <a:lstStyle>
            <a:lvl1pPr>
              <a:defRPr sz="44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3525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713894" y="510897"/>
            <a:ext cx="10515600" cy="986597"/>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839788" y="1681163"/>
            <a:ext cx="5157787"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839788" y="2505075"/>
            <a:ext cx="5157787"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6172200" y="1681163"/>
            <a:ext cx="5183188" cy="823912"/>
          </a:xfrm>
          <a:prstGeom prst="rect">
            <a:avLst/>
          </a:prstGeom>
          <a:solidFill>
            <a:schemeClr val="accent6"/>
          </a:solidFill>
          <a:ln w="12700">
            <a:solidFill>
              <a:schemeClr val="accent6"/>
            </a:solidFill>
          </a:ln>
        </p:spPr>
        <p:txBody>
          <a:bodyPr anchor="ctr"/>
          <a:lstStyle>
            <a:lvl1pPr marL="0" indent="0">
              <a:buNone/>
              <a:defRPr sz="2400" b="1" i="0" baseline="0">
                <a:solidFill>
                  <a:schemeClr val="bg1"/>
                </a:solidFill>
                <a:latin typeface="+mn-lt"/>
                <a:ea typeface="Inter SemiBold" panose="020005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6172200" y="2505075"/>
            <a:ext cx="5183188" cy="3684588"/>
          </a:xfrm>
          <a:prstGeom prst="rect">
            <a:avLst/>
          </a:prstGeom>
          <a:solidFill>
            <a:schemeClr val="bg1">
              <a:alpha val="20004"/>
            </a:schemeClr>
          </a:solidFill>
          <a:ln w="12700">
            <a:solidFill>
              <a:schemeClr val="accent6"/>
            </a:solidFill>
          </a:ln>
        </p:spPr>
        <p:txBody>
          <a:bodyPr anchor="ctr"/>
          <a:lstStyle>
            <a:lvl1pPr marL="182880" indent="0">
              <a:buFontTx/>
              <a:buNone/>
              <a:defRPr sz="1800"/>
            </a:lvl1pPr>
            <a:lvl2pPr marL="182880" indent="0">
              <a:buFontTx/>
              <a:buNone/>
              <a:defRPr sz="1800"/>
            </a:lvl2pPr>
            <a:lvl3pPr marL="182880" indent="0">
              <a:buFontTx/>
              <a:buNone/>
              <a:defRPr sz="1800"/>
            </a:lvl3pPr>
            <a:lvl4pPr marL="182880" indent="0">
              <a:buFontTx/>
              <a:buNone/>
              <a:defRPr sz="1800"/>
            </a:lvl4pPr>
            <a:lvl5pPr marL="182880" indent="0">
              <a:buFontTx/>
              <a:buNone/>
              <a:defRPr sz="1800"/>
            </a:lvl5pPr>
          </a:lstStyle>
          <a:p>
            <a:pPr lvl="0"/>
            <a:r>
              <a:rPr lang="en-US" dirty="0"/>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94626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Calibri Light" panose="020F0302020204030204" pitchFamily="34" charset="0"/>
                <a:ea typeface="Calibri Light" panose="020F0302020204030204" pitchFamily="34" charset="0"/>
              </a:defRPr>
            </a:lvl1pPr>
            <a:lvl2pPr>
              <a:defRPr sz="2000" b="0" i="0" spc="-100" baseline="0">
                <a:latin typeface="Calibri Light" panose="020F0302020204030204" pitchFamily="34" charset="0"/>
                <a:ea typeface="Calibri Light" panose="020F0302020204030204" pitchFamily="34" charset="0"/>
              </a:defRPr>
            </a:lvl2pPr>
            <a:lvl3pPr marL="1143000" indent="-228600">
              <a:buFont typeface="Courier New" panose="02070309020205020404" pitchFamily="49" charset="0"/>
              <a:buChar char="o"/>
              <a:defRPr sz="1800" b="0" i="0" spc="-100" baseline="0">
                <a:latin typeface="Calibri Light" panose="020F0302020204030204" pitchFamily="34" charset="0"/>
                <a:ea typeface="Calibri Light" panose="020F0302020204030204" pitchFamily="34" charset="0"/>
              </a:defRPr>
            </a:lvl3pPr>
            <a:lvl4pPr marL="1600200" indent="-228600">
              <a:buFont typeface="Arial" panose="020B0604020202020204" pitchFamily="34" charset="0"/>
              <a:buChar char="•"/>
              <a:defRPr b="0" i="0" spc="-100" baseline="0">
                <a:latin typeface="Calibri Light" panose="020F0302020204030204" pitchFamily="34" charset="0"/>
                <a:ea typeface="Calibri Light" panose="020F0302020204030204" pitchFamily="34" charset="0"/>
              </a:defRPr>
            </a:lvl4pPr>
            <a:lvl5pPr>
              <a:defRPr b="0" i="0" spc="-100" baseline="0">
                <a:latin typeface="Calibri Light" panose="020F0302020204030204" pitchFamily="34" charset="0"/>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Calibri Light" panose="020F0302020204030204" pitchFamily="34" charset="0"/>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7691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0554A9-C7C3-EFEC-8714-5C1E2C23AA0E}"/>
              </a:ext>
            </a:extLst>
          </p:cNvPr>
          <p:cNvPicPr>
            <a:picLocks noChangeAspect="1"/>
          </p:cNvPicPr>
          <p:nvPr userDrawn="1"/>
        </p:nvPicPr>
        <p:blipFill rotWithShape="1">
          <a:blip r:embed="rId2"/>
          <a:srcRect r="1456" b="522"/>
          <a:stretch/>
        </p:blipFill>
        <p:spPr>
          <a:xfrm>
            <a:off x="7812816" y="1759605"/>
            <a:ext cx="4379184" cy="5104880"/>
          </a:xfrm>
          <a:prstGeom prst="rect">
            <a:avLst/>
          </a:prstGeom>
        </p:spPr>
      </p:pic>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699053" y="274224"/>
            <a:ext cx="9144000" cy="679932"/>
          </a:xfrm>
          <a:prstGeom prst="rect">
            <a:avLst/>
          </a:prstGeom>
        </p:spPr>
        <p:txBody>
          <a:bodyPr anchor="t"/>
          <a:lstStyle>
            <a:lvl1pPr algn="l">
              <a:defRPr sz="4000" spc="-250"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732183" y="861391"/>
            <a:ext cx="9144000" cy="616227"/>
          </a:xfrm>
          <a:prstGeom prst="rect">
            <a:avLst/>
          </a:prstGeo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699053" y="2290418"/>
            <a:ext cx="10830339" cy="3363636"/>
          </a:xfrm>
          <a:prstGeom prst="rect">
            <a:avLst/>
          </a:prstGeom>
        </p:spPr>
        <p:txBody>
          <a:bodyPr/>
          <a:lstStyle>
            <a:lvl1pPr>
              <a:defRPr sz="2400" b="0" i="0" spc="-100" baseline="0">
                <a:latin typeface="+mj-lt"/>
                <a:ea typeface="Calibri Light" panose="020F0302020204030204" pitchFamily="34" charset="0"/>
              </a:defRPr>
            </a:lvl1pPr>
            <a:lvl2pPr>
              <a:defRPr sz="2000" b="0" i="0" spc="-100" baseline="0">
                <a:latin typeface="+mj-lt"/>
                <a:ea typeface="Calibri Light" panose="020F0302020204030204" pitchFamily="34" charset="0"/>
              </a:defRPr>
            </a:lvl2pPr>
            <a:lvl3pPr marL="1143000" indent="-228600">
              <a:buFont typeface="Courier New" panose="02070309020205020404" pitchFamily="49" charset="0"/>
              <a:buChar char="o"/>
              <a:defRPr sz="1800" b="0" i="0" spc="-100" baseline="0">
                <a:latin typeface="+mj-lt"/>
                <a:ea typeface="Calibri Light" panose="020F0302020204030204" pitchFamily="34" charset="0"/>
              </a:defRPr>
            </a:lvl3pPr>
            <a:lvl4pPr marL="1600200" indent="-228600">
              <a:buFont typeface="Arial" panose="020B0604020202020204" pitchFamily="34" charset="0"/>
              <a:buChar char="•"/>
              <a:defRPr b="0" i="0" spc="-100" baseline="0">
                <a:latin typeface="+mj-lt"/>
                <a:ea typeface="Calibri Light" panose="020F0302020204030204" pitchFamily="34" charset="0"/>
              </a:defRPr>
            </a:lvl4pPr>
            <a:lvl5pPr>
              <a:defRPr b="0" i="0" spc="-100"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699053" y="1477618"/>
            <a:ext cx="10830339" cy="1035049"/>
          </a:xfrm>
          <a:prstGeom prst="rect">
            <a:avLst/>
          </a:prstGeom>
        </p:spPr>
        <p:txBody>
          <a:bodyPr/>
          <a:lstStyle>
            <a:lvl1pPr marL="0" indent="0">
              <a:buFontTx/>
              <a:buNone/>
              <a:defRPr b="0" i="0" spc="-100" baseline="0">
                <a:latin typeface="+mj-lt"/>
                <a:ea typeface="Calibri Light" panose="020F0302020204030204" pitchFamily="34" charset="0"/>
              </a:defRPr>
            </a:lvl1pPr>
            <a:lvl2pPr marL="457200" indent="0">
              <a:buNone/>
              <a:defRPr b="0" i="0" spc="-100" baseline="0">
                <a:latin typeface="Inter Light" panose="02000503000000020004" pitchFamily="2" charset="0"/>
                <a:ea typeface="Inter Light" panose="02000503000000020004" pitchFamily="2" charset="0"/>
              </a:defRPr>
            </a:lvl2pPr>
            <a:lvl3pPr>
              <a:defRPr b="0" i="0" spc="-100" baseline="0">
                <a:latin typeface="Inter Light" panose="02000503000000020004" pitchFamily="2" charset="0"/>
                <a:ea typeface="Inter Light" panose="02000503000000020004" pitchFamily="2" charset="0"/>
              </a:defRPr>
            </a:lvl3pPr>
            <a:lvl4pPr>
              <a:defRPr b="0" i="0" spc="-100" baseline="0">
                <a:latin typeface="Inter Light" panose="02000503000000020004" pitchFamily="2" charset="0"/>
                <a:ea typeface="Inter Light" panose="02000503000000020004" pitchFamily="2" charset="0"/>
              </a:defRPr>
            </a:lvl4pPr>
            <a:lvl5pPr>
              <a:defRPr b="0" i="0" spc="-100"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54186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790414" y="1291710"/>
            <a:ext cx="10611172" cy="4571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8610599" y="6356350"/>
            <a:ext cx="3389243" cy="365125"/>
          </a:xfrm>
          <a:prstGeom prst="rect">
            <a:avLst/>
          </a:prstGeom>
        </p:spPr>
        <p:txBody>
          <a:bodyPr vert="horz" lIns="91440" tIns="45720" rIns="91440" bIns="45720" rtlCol="0" anchor="ctr"/>
          <a:lstStyle>
            <a:lvl1pPr algn="r">
              <a:defRPr sz="100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dirty="0"/>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4"/>
          <a:srcRect/>
          <a:stretch/>
        </p:blipFill>
        <p:spPr>
          <a:xfrm>
            <a:off x="9727552" y="259907"/>
            <a:ext cx="1641223" cy="837708"/>
          </a:xfrm>
          <a:prstGeom prst="rect">
            <a:avLst/>
          </a:prstGeom>
        </p:spPr>
      </p:pic>
    </p:spTree>
    <p:extLst>
      <p:ext uri="{BB962C8B-B14F-4D97-AF65-F5344CB8AC3E}">
        <p14:creationId xmlns:p14="http://schemas.microsoft.com/office/powerpoint/2010/main" val="1490564425"/>
      </p:ext>
    </p:extLst>
  </p:cSld>
  <p:clrMap bg1="lt1" tx1="dk1" bg2="lt2" tx2="dk2" accent1="accent1" accent2="accent2" accent3="accent3" accent4="accent4" accent5="accent5" accent6="accent6" hlink="hlink" folHlink="folHlink"/>
  <p:sldLayoutIdLst>
    <p:sldLayoutId id="2147483685" r:id="rId1"/>
    <p:sldLayoutId id="2147483693" r:id="rId2"/>
    <p:sldLayoutId id="2147483686" r:id="rId3"/>
    <p:sldLayoutId id="2147483694" r:id="rId4"/>
    <p:sldLayoutId id="2147483666" r:id="rId5"/>
    <p:sldLayoutId id="2147483695" r:id="rId6"/>
    <p:sldLayoutId id="2147483669" r:id="rId7"/>
    <p:sldLayoutId id="2147483665" r:id="rId8"/>
    <p:sldLayoutId id="2147483696" r:id="rId9"/>
    <p:sldLayoutId id="2147483668" r:id="rId10"/>
    <p:sldLayoutId id="2147483697" r:id="rId11"/>
    <p:sldLayoutId id="214748371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con.video/2023/02/11/the-good-place-the-trolley-problem-part-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E8AA4-F7D2-743F-026F-2554DE1CBEB1}"/>
              </a:ext>
            </a:extLst>
          </p:cNvPr>
          <p:cNvPicPr>
            <a:picLocks noChangeAspect="1"/>
          </p:cNvPicPr>
          <p:nvPr/>
        </p:nvPicPr>
        <p:blipFill rotWithShape="1">
          <a:blip r:embed="rId2"/>
          <a:srcRect t="4258" b="4258"/>
          <a:stretch/>
        </p:blipFill>
        <p:spPr>
          <a:xfrm>
            <a:off x="4579321" y="0"/>
            <a:ext cx="7612680" cy="68580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0" y="0"/>
            <a:ext cx="9290958" cy="6858000"/>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812800" y="1240288"/>
            <a:ext cx="10515600" cy="914400"/>
          </a:xfrm>
        </p:spPr>
        <p:txBody>
          <a:bodyPr/>
          <a:lstStyle/>
          <a:p>
            <a:r>
              <a:rPr lang="en-US" dirty="0">
                <a:solidFill>
                  <a:srgbClr val="414A58"/>
                </a:solidFill>
                <a:latin typeface="+mj-lt"/>
                <a:ea typeface="Inter" panose="02000503000000020004" pitchFamily="2" charset="0"/>
                <a:cs typeface="Calibri" panose="020F0502020204030204" pitchFamily="34" charset="0"/>
              </a:rPr>
              <a:t>Does Self-Interest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Prevent Economic </a:t>
            </a:r>
            <a:br>
              <a:rPr lang="en-US" dirty="0">
                <a:solidFill>
                  <a:srgbClr val="414A58"/>
                </a:solidFill>
                <a:latin typeface="+mj-lt"/>
                <a:ea typeface="Inter" panose="02000503000000020004" pitchFamily="2" charset="0"/>
                <a:cs typeface="Calibri" panose="020F0502020204030204" pitchFamily="34" charset="0"/>
              </a:rPr>
            </a:br>
            <a:r>
              <a:rPr lang="en-US" dirty="0">
                <a:solidFill>
                  <a:srgbClr val="414A58"/>
                </a:solidFill>
                <a:latin typeface="+mj-lt"/>
                <a:ea typeface="Inter" panose="02000503000000020004" pitchFamily="2" charset="0"/>
                <a:cs typeface="Calibri" panose="020F0502020204030204" pitchFamily="34" charset="0"/>
              </a:rPr>
              <a:t>Justice?</a:t>
            </a:r>
            <a:endParaRPr lang="en-US" dirty="0">
              <a:solidFill>
                <a:srgbClr val="414A58"/>
              </a:solidFill>
              <a:latin typeface="+mj-lt"/>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806081" y="4963707"/>
            <a:ext cx="2190808" cy="1118225"/>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Veil of ignorance example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10</a:t>
            </a:fld>
            <a:endParaRPr lang="en-US" dirty="0"/>
          </a:p>
        </p:txBody>
      </p:sp>
      <p:pic>
        <p:nvPicPr>
          <p:cNvPr id="6" name="Picture 5">
            <a:extLst>
              <a:ext uri="{FF2B5EF4-FFF2-40B4-BE49-F238E27FC236}">
                <a16:creationId xmlns:a16="http://schemas.microsoft.com/office/drawing/2014/main" id="{03C2FF8C-4D9E-F514-B027-143D29B3284B}"/>
              </a:ext>
            </a:extLst>
          </p:cNvPr>
          <p:cNvPicPr>
            <a:picLocks noChangeAspect="1"/>
          </p:cNvPicPr>
          <p:nvPr/>
        </p:nvPicPr>
        <p:blipFill rotWithShape="1">
          <a:blip r:embed="rId2"/>
          <a:srcRect l="27411" t="27180" r="33016" b="10687"/>
          <a:stretch/>
        </p:blipFill>
        <p:spPr>
          <a:xfrm>
            <a:off x="7003351" y="1340197"/>
            <a:ext cx="5188649" cy="5527964"/>
          </a:xfrm>
          <a:prstGeom prst="rect">
            <a:avLst/>
          </a:prstGeom>
        </p:spPr>
      </p:pic>
      <p:pic>
        <p:nvPicPr>
          <p:cNvPr id="7" name="Picture 6">
            <a:extLst>
              <a:ext uri="{FF2B5EF4-FFF2-40B4-BE49-F238E27FC236}">
                <a16:creationId xmlns:a16="http://schemas.microsoft.com/office/drawing/2014/main" id="{C1F08229-B248-B3DD-0E3E-06F805F9DB7D}"/>
              </a:ext>
            </a:extLst>
          </p:cNvPr>
          <p:cNvPicPr>
            <a:picLocks noChangeAspect="1"/>
          </p:cNvPicPr>
          <p:nvPr/>
        </p:nvPicPr>
        <p:blipFill>
          <a:blip r:embed="rId3"/>
          <a:stretch>
            <a:fillRect/>
          </a:stretch>
        </p:blipFill>
        <p:spPr>
          <a:xfrm>
            <a:off x="3256908" y="1297931"/>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696378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libri" panose="020F0502020204030204" pitchFamily="34" charset="0"/>
                <a:ea typeface="Inter Light" panose="02000503000000020004" pitchFamily="2" charset="0"/>
                <a:cs typeface="Calibri" panose="020F0502020204030204" pitchFamily="34" charset="0"/>
              </a:rPr>
              <a:t>Now, let’s remove the veil of ignorance.</a:t>
            </a:r>
          </a:p>
          <a:p>
            <a:pPr marL="457200" lvl="1" indent="0">
              <a:buNone/>
            </a:pPr>
            <a:r>
              <a:rPr lang="en-US" dirty="0">
                <a:latin typeface="Calibri Light" panose="020F0302020204030204" pitchFamily="34" charset="0"/>
                <a:ea typeface="Inter Light" panose="02000503000000020004" pitchFamily="2" charset="0"/>
              </a:rPr>
              <a:t>Would you push the 6th person in front of the car if someone you loved were one of the five people who might get hit?</a:t>
            </a:r>
          </a:p>
          <a:p>
            <a:pPr marL="457200" lvl="1" indent="0">
              <a:buNone/>
            </a:pPr>
            <a:r>
              <a:rPr lang="en-US" dirty="0">
                <a:latin typeface="Calibri Light" panose="020F0302020204030204" pitchFamily="34" charset="0"/>
                <a:ea typeface="Inter Light" panose="02000503000000020004" pitchFamily="2" charset="0"/>
              </a:rPr>
              <a:t>Would you push the 6th person in front of the car to save the other five people if someone you loved were the 6th person who would be pushed?</a:t>
            </a:r>
          </a:p>
          <a:p>
            <a:pPr marL="457200" lvl="1" indent="0">
              <a:buNone/>
            </a:pPr>
            <a:endParaRPr lang="en-US" sz="2200" dirty="0">
              <a:latin typeface="Calibri Light" panose="020F0302020204030204" pitchFamily="34" charset="0"/>
              <a:ea typeface="Inter Light" panose="02000503000000020004" pitchFamily="2" charset="0"/>
            </a:endParaRPr>
          </a:p>
        </p:txBody>
      </p:sp>
    </p:spTree>
    <p:extLst>
      <p:ext uri="{BB962C8B-B14F-4D97-AF65-F5344CB8AC3E}">
        <p14:creationId xmlns:p14="http://schemas.microsoft.com/office/powerpoint/2010/main" val="16532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Veil of Ignorance Simulation</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11</a:t>
            </a:fld>
            <a:endParaRPr lang="en-US" dirty="0"/>
          </a:p>
        </p:txBody>
      </p:sp>
      <p:pic>
        <p:nvPicPr>
          <p:cNvPr id="4" name="Picture 3">
            <a:extLst>
              <a:ext uri="{FF2B5EF4-FFF2-40B4-BE49-F238E27FC236}">
                <a16:creationId xmlns:a16="http://schemas.microsoft.com/office/drawing/2014/main" id="{1C1CCE4D-1A30-A137-197C-6F2823FF921F}"/>
              </a:ext>
            </a:extLst>
          </p:cNvPr>
          <p:cNvPicPr>
            <a:picLocks noChangeAspect="1"/>
          </p:cNvPicPr>
          <p:nvPr/>
        </p:nvPicPr>
        <p:blipFill rotWithShape="1">
          <a:blip r:embed="rId2"/>
          <a:srcRect l="6365" t="8421" r="50000" b="19847"/>
          <a:stretch/>
        </p:blipFill>
        <p:spPr>
          <a:xfrm>
            <a:off x="7003351" y="1336810"/>
            <a:ext cx="5188649" cy="5527964"/>
          </a:xfrm>
          <a:prstGeom prst="rect">
            <a:avLst/>
          </a:prstGeom>
        </p:spPr>
      </p:pic>
      <p:pic>
        <p:nvPicPr>
          <p:cNvPr id="6" name="Picture 5">
            <a:extLst>
              <a:ext uri="{FF2B5EF4-FFF2-40B4-BE49-F238E27FC236}">
                <a16:creationId xmlns:a16="http://schemas.microsoft.com/office/drawing/2014/main" id="{2B858C9C-D181-B3E5-53D1-80F22F83AC63}"/>
              </a:ext>
            </a:extLst>
          </p:cNvPr>
          <p:cNvPicPr>
            <a:picLocks noChangeAspect="1"/>
          </p:cNvPicPr>
          <p:nvPr/>
        </p:nvPicPr>
        <p:blipFill>
          <a:blip r:embed="rId3"/>
          <a:stretch>
            <a:fillRect/>
          </a:stretch>
        </p:blipFill>
        <p:spPr>
          <a:xfrm>
            <a:off x="3256908" y="1292063"/>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8" y="1825625"/>
            <a:ext cx="783326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latin typeface="Calibri" panose="020F0502020204030204" pitchFamily="34" charset="0"/>
                <a:ea typeface="Inter Light" panose="02000503000000020004" pitchFamily="2" charset="0"/>
                <a:cs typeface="Calibri" panose="020F0502020204030204" pitchFamily="34" charset="0"/>
              </a:rPr>
              <a:t>Directions: </a:t>
            </a:r>
            <a:r>
              <a:rPr lang="en-US" sz="2500" dirty="0">
                <a:latin typeface="+mj-lt"/>
                <a:ea typeface="Inter Light" panose="02000503000000020004" pitchFamily="2" charset="0"/>
                <a:cs typeface="Calibri" panose="020F0502020204030204" pitchFamily="34" charset="0"/>
              </a:rPr>
              <a:t>This role-playing simulation will help you understand an important principle of justice. We need </a:t>
            </a:r>
            <a:br>
              <a:rPr lang="en-US" sz="2500" dirty="0">
                <a:latin typeface="+mj-lt"/>
                <a:ea typeface="Inter Light" panose="02000503000000020004" pitchFamily="2" charset="0"/>
                <a:cs typeface="Calibri" panose="020F0502020204030204" pitchFamily="34" charset="0"/>
              </a:rPr>
            </a:br>
            <a:r>
              <a:rPr lang="en-US" sz="2500" dirty="0">
                <a:latin typeface="+mj-lt"/>
                <a:ea typeface="Inter Light" panose="02000503000000020004" pitchFamily="2" charset="0"/>
                <a:cs typeface="Calibri" panose="020F0502020204030204" pitchFamily="34" charset="0"/>
              </a:rPr>
              <a:t>to divide into groups of 3-4.</a:t>
            </a:r>
          </a:p>
          <a:p>
            <a:r>
              <a:rPr lang="en-US" sz="2500" dirty="0">
                <a:latin typeface="+mj-lt"/>
                <a:ea typeface="Inter Light" panose="02000503000000020004" pitchFamily="2" charset="0"/>
                <a:cs typeface="Calibri" panose="020F0502020204030204" pitchFamily="34" charset="0"/>
              </a:rPr>
              <a:t>Each group will receive an Economic Policy Ballot.</a:t>
            </a:r>
          </a:p>
          <a:p>
            <a:r>
              <a:rPr lang="en-US" sz="2500" dirty="0">
                <a:latin typeface="+mj-lt"/>
                <a:ea typeface="Inter Light" panose="02000503000000020004" pitchFamily="2" charset="0"/>
                <a:cs typeface="Calibri" panose="020F0502020204030204" pitchFamily="34" charset="0"/>
              </a:rPr>
              <a:t>Members will read, discuss, and vote on each policy </a:t>
            </a:r>
            <a:br>
              <a:rPr lang="en-US" sz="2500" dirty="0">
                <a:latin typeface="+mj-lt"/>
                <a:ea typeface="Inter Light" panose="02000503000000020004" pitchFamily="2" charset="0"/>
                <a:cs typeface="Calibri" panose="020F0502020204030204" pitchFamily="34" charset="0"/>
              </a:rPr>
            </a:br>
            <a:r>
              <a:rPr lang="en-US" sz="2500" dirty="0">
                <a:latin typeface="+mj-lt"/>
                <a:ea typeface="Inter Light" panose="02000503000000020004" pitchFamily="2" charset="0"/>
                <a:cs typeface="Calibri" panose="020F0502020204030204" pitchFamily="34" charset="0"/>
              </a:rPr>
              <a:t>as a group.</a:t>
            </a:r>
          </a:p>
          <a:p>
            <a:r>
              <a:rPr lang="en-US" sz="2500" dirty="0">
                <a:latin typeface="+mj-lt"/>
                <a:ea typeface="Inter Light" panose="02000503000000020004" pitchFamily="2" charset="0"/>
                <a:cs typeface="Calibri" panose="020F0502020204030204" pitchFamily="34" charset="0"/>
              </a:rPr>
              <a:t>Voting in Round 1 will be done under the veil of ignorance. </a:t>
            </a:r>
            <a:br>
              <a:rPr lang="en-US" sz="2500" dirty="0">
                <a:latin typeface="+mj-lt"/>
                <a:ea typeface="Inter Light" panose="02000503000000020004" pitchFamily="2" charset="0"/>
                <a:cs typeface="Calibri" panose="020F0502020204030204" pitchFamily="34" charset="0"/>
              </a:rPr>
            </a:br>
            <a:r>
              <a:rPr lang="en-US" sz="2500" b="1" dirty="0">
                <a:latin typeface="Calibri" panose="020F0502020204030204" pitchFamily="34" charset="0"/>
                <a:ea typeface="Inter Light" panose="02000503000000020004" pitchFamily="2" charset="0"/>
                <a:cs typeface="Calibri" panose="020F0502020204030204" pitchFamily="34" charset="0"/>
              </a:rPr>
              <a:t>Groups will not know if each policy will benefit </a:t>
            </a:r>
            <a:br>
              <a:rPr lang="en-US" sz="2500" b="1" dirty="0">
                <a:latin typeface="Calibri" panose="020F0502020204030204" pitchFamily="34" charset="0"/>
                <a:ea typeface="Inter Light" panose="02000503000000020004" pitchFamily="2" charset="0"/>
                <a:cs typeface="Calibri" panose="020F0502020204030204" pitchFamily="34" charset="0"/>
              </a:rPr>
            </a:br>
            <a:r>
              <a:rPr lang="en-US" sz="2500" b="1" dirty="0">
                <a:latin typeface="Calibri" panose="020F0502020204030204" pitchFamily="34" charset="0"/>
                <a:ea typeface="Inter Light" panose="02000503000000020004" pitchFamily="2" charset="0"/>
                <a:cs typeface="Calibri" panose="020F0502020204030204" pitchFamily="34" charset="0"/>
              </a:rPr>
              <a:t>them or not. </a:t>
            </a:r>
          </a:p>
          <a:p>
            <a:r>
              <a:rPr lang="en-US" sz="2500" dirty="0">
                <a:latin typeface="+mj-lt"/>
                <a:ea typeface="Inter Light" panose="02000503000000020004" pitchFamily="2" charset="0"/>
                <a:cs typeface="Calibri" panose="020F0502020204030204" pitchFamily="34" charset="0"/>
              </a:rPr>
              <a:t>We will share out how each group voted in 5-10 minutes. </a:t>
            </a:r>
          </a:p>
          <a:p>
            <a:pPr marL="0" indent="0">
              <a:buNone/>
            </a:pPr>
            <a:endParaRPr lang="en-US" sz="2500"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210324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solidFill>
                  <a:srgbClr val="414A58"/>
                </a:solidFill>
                <a:latin typeface="Calibri" panose="020F0502020204030204" pitchFamily="34" charset="0"/>
                <a:ea typeface="Inter" panose="02000503000000020004" pitchFamily="2" charset="0"/>
              </a:rPr>
              <a:t>Veil of Ignorance Simulation: Round 2</a:t>
            </a:r>
            <a:endParaRPr lang="en-US" sz="4300"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12</a:t>
            </a:fld>
            <a:endParaRPr lang="en-US" dirty="0"/>
          </a:p>
        </p:txBody>
      </p:sp>
      <p:pic>
        <p:nvPicPr>
          <p:cNvPr id="4" name="Picture 3">
            <a:extLst>
              <a:ext uri="{FF2B5EF4-FFF2-40B4-BE49-F238E27FC236}">
                <a16:creationId xmlns:a16="http://schemas.microsoft.com/office/drawing/2014/main" id="{1C1CCE4D-1A30-A137-197C-6F2823FF921F}"/>
              </a:ext>
            </a:extLst>
          </p:cNvPr>
          <p:cNvPicPr>
            <a:picLocks noChangeAspect="1"/>
          </p:cNvPicPr>
          <p:nvPr/>
        </p:nvPicPr>
        <p:blipFill rotWithShape="1">
          <a:blip r:embed="rId2"/>
          <a:srcRect l="23614" t="14168" r="35292" b="18278"/>
          <a:stretch/>
        </p:blipFill>
        <p:spPr>
          <a:xfrm>
            <a:off x="7003351" y="1338503"/>
            <a:ext cx="5188649" cy="5527964"/>
          </a:xfrm>
          <a:prstGeom prst="rect">
            <a:avLst/>
          </a:prstGeom>
        </p:spPr>
      </p:pic>
      <p:pic>
        <p:nvPicPr>
          <p:cNvPr id="6" name="Picture 5">
            <a:extLst>
              <a:ext uri="{FF2B5EF4-FFF2-40B4-BE49-F238E27FC236}">
                <a16:creationId xmlns:a16="http://schemas.microsoft.com/office/drawing/2014/main" id="{2B858C9C-D181-B3E5-53D1-80F22F83AC63}"/>
              </a:ext>
            </a:extLst>
          </p:cNvPr>
          <p:cNvPicPr>
            <a:picLocks noChangeAspect="1"/>
          </p:cNvPicPr>
          <p:nvPr/>
        </p:nvPicPr>
        <p:blipFill>
          <a:blip r:embed="rId3"/>
          <a:stretch>
            <a:fillRect/>
          </a:stretch>
        </p:blipFill>
        <p:spPr>
          <a:xfrm>
            <a:off x="3256908" y="1294997"/>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26661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b="1" dirty="0">
                <a:latin typeface="Calibri" panose="020F0502020204030204" pitchFamily="34" charset="0"/>
                <a:ea typeface="Inter Light" panose="02000503000000020004" pitchFamily="2" charset="0"/>
                <a:cs typeface="Calibri" panose="020F0502020204030204" pitchFamily="34" charset="0"/>
              </a:rPr>
              <a:t>Directions: </a:t>
            </a:r>
            <a:r>
              <a:rPr lang="en-US" sz="2500" dirty="0">
                <a:latin typeface="+mj-lt"/>
                <a:ea typeface="Inter Light" panose="02000503000000020004" pitchFamily="2" charset="0"/>
                <a:cs typeface="Calibri" panose="020F0502020204030204" pitchFamily="34" charset="0"/>
              </a:rPr>
              <a:t>In Round 2 </a:t>
            </a:r>
            <a:r>
              <a:rPr lang="en-US" sz="2500" b="1" dirty="0">
                <a:latin typeface="Calibri" panose="020F0502020204030204" pitchFamily="34" charset="0"/>
                <a:ea typeface="Inter Light" panose="02000503000000020004" pitchFamily="2" charset="0"/>
                <a:cs typeface="Calibri" panose="020F0502020204030204" pitchFamily="34" charset="0"/>
              </a:rPr>
              <a:t>we will remove the veil </a:t>
            </a:r>
            <a:br>
              <a:rPr lang="en-US" sz="2500" b="1" dirty="0">
                <a:latin typeface="Calibri" panose="020F0502020204030204" pitchFamily="34" charset="0"/>
                <a:ea typeface="Inter Light" panose="02000503000000020004" pitchFamily="2" charset="0"/>
                <a:cs typeface="Calibri" panose="020F0502020204030204" pitchFamily="34" charset="0"/>
              </a:rPr>
            </a:br>
            <a:r>
              <a:rPr lang="en-US" sz="2500" b="1" dirty="0">
                <a:latin typeface="Calibri" panose="020F0502020204030204" pitchFamily="34" charset="0"/>
                <a:ea typeface="Inter Light" panose="02000503000000020004" pitchFamily="2" charset="0"/>
                <a:cs typeface="Calibri" panose="020F0502020204030204" pitchFamily="34" charset="0"/>
              </a:rPr>
              <a:t>of ignorance</a:t>
            </a:r>
            <a:r>
              <a:rPr lang="en-US" sz="2500" dirty="0">
                <a:latin typeface="+mj-lt"/>
                <a:ea typeface="Inter Light" panose="02000503000000020004" pitchFamily="2" charset="0"/>
                <a:cs typeface="Calibri" panose="020F0502020204030204" pitchFamily="34" charset="0"/>
              </a:rPr>
              <a:t> and see how self-interest impacts decision-making.</a:t>
            </a:r>
          </a:p>
          <a:p>
            <a:pPr marL="0" indent="0">
              <a:buNone/>
            </a:pPr>
            <a:r>
              <a:rPr lang="en-US" sz="2500" b="1" dirty="0">
                <a:latin typeface="Calibri" panose="020F0502020204030204" pitchFamily="34" charset="0"/>
                <a:ea typeface="Inter Light" panose="02000503000000020004" pitchFamily="2" charset="0"/>
                <a:cs typeface="Calibri" panose="020F0502020204030204" pitchFamily="34" charset="0"/>
              </a:rPr>
              <a:t>Round 2: </a:t>
            </a:r>
          </a:p>
          <a:p>
            <a:r>
              <a:rPr lang="en-US" sz="2500" dirty="0">
                <a:latin typeface="+mj-lt"/>
                <a:ea typeface="Inter Light" panose="02000503000000020004" pitchFamily="2" charset="0"/>
                <a:cs typeface="Calibri" panose="020F0502020204030204" pitchFamily="34" charset="0"/>
              </a:rPr>
              <a:t>Each group will receive a Role Card.</a:t>
            </a:r>
          </a:p>
          <a:p>
            <a:r>
              <a:rPr lang="en-US" sz="2500" dirty="0">
                <a:latin typeface="+mj-lt"/>
                <a:ea typeface="Inter Light" panose="02000503000000020004" pitchFamily="2" charset="0"/>
                <a:cs typeface="Calibri" panose="020F0502020204030204" pitchFamily="34" charset="0"/>
              </a:rPr>
              <a:t>Each group needs to vote on each policy.</a:t>
            </a:r>
          </a:p>
          <a:p>
            <a:r>
              <a:rPr lang="en-US" sz="2500" dirty="0">
                <a:latin typeface="+mj-lt"/>
                <a:ea typeface="Inter Light" panose="02000503000000020004" pitchFamily="2" charset="0"/>
                <a:cs typeface="Calibri" panose="020F0502020204030204" pitchFamily="34" charset="0"/>
              </a:rPr>
              <a:t>Groups will read, discuss, and vote on each policy based on how they think the person on their Role Card would vote. </a:t>
            </a:r>
          </a:p>
          <a:p>
            <a:r>
              <a:rPr lang="en-US" sz="2500" dirty="0">
                <a:latin typeface="+mj-lt"/>
                <a:ea typeface="Inter Light" panose="02000503000000020004" pitchFamily="2" charset="0"/>
                <a:cs typeface="Calibri" panose="020F0502020204030204" pitchFamily="34" charset="0"/>
              </a:rPr>
              <a:t>We will share out how each group voted in </a:t>
            </a:r>
            <a:br>
              <a:rPr lang="en-US" sz="2500" dirty="0">
                <a:latin typeface="+mj-lt"/>
                <a:ea typeface="Inter Light" panose="02000503000000020004" pitchFamily="2" charset="0"/>
                <a:cs typeface="Calibri" panose="020F0502020204030204" pitchFamily="34" charset="0"/>
              </a:rPr>
            </a:br>
            <a:r>
              <a:rPr lang="en-US" sz="2500" dirty="0">
                <a:latin typeface="+mj-lt"/>
                <a:ea typeface="Inter Light" panose="02000503000000020004" pitchFamily="2" charset="0"/>
                <a:cs typeface="Calibri" panose="020F0502020204030204" pitchFamily="34" charset="0"/>
              </a:rPr>
              <a:t>5-10 minutes. </a:t>
            </a:r>
          </a:p>
        </p:txBody>
      </p:sp>
    </p:spTree>
    <p:extLst>
      <p:ext uri="{BB962C8B-B14F-4D97-AF65-F5344CB8AC3E}">
        <p14:creationId xmlns:p14="http://schemas.microsoft.com/office/powerpoint/2010/main" val="180140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Wrap-up</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13</a:t>
            </a:fld>
            <a:endParaRPr lang="en-US" dirty="0"/>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26661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700" b="1" dirty="0">
                <a:latin typeface="+mj-lt"/>
                <a:ea typeface="Inter Light" panose="02000503000000020004" pitchFamily="2" charset="0"/>
                <a:cs typeface="Calibri" panose="020F0502020204030204" pitchFamily="34" charset="0"/>
              </a:rPr>
              <a:t>How many groups changed their votes from Round 1 to Round 2 on:</a:t>
            </a:r>
          </a:p>
          <a:p>
            <a:pPr marL="914400" lvl="1" indent="-457200">
              <a:buFont typeface="+mj-lt"/>
              <a:buAutoNum type="alphaLcPeriod"/>
            </a:pPr>
            <a:r>
              <a:rPr lang="en-US" sz="2300" b="1" dirty="0">
                <a:latin typeface="+mj-lt"/>
                <a:ea typeface="Inter Light" panose="02000503000000020004" pitchFamily="2" charset="0"/>
                <a:cs typeface="Calibri" panose="020F0502020204030204" pitchFamily="34" charset="0"/>
              </a:rPr>
              <a:t>Funding education</a:t>
            </a:r>
          </a:p>
          <a:p>
            <a:pPr marL="914400" lvl="1" indent="-457200">
              <a:buFont typeface="+mj-lt"/>
              <a:buAutoNum type="alphaLcPeriod"/>
            </a:pPr>
            <a:r>
              <a:rPr lang="en-US" sz="2300" b="1" dirty="0">
                <a:latin typeface="+mj-lt"/>
                <a:ea typeface="Inter Light" panose="02000503000000020004" pitchFamily="2" charset="0"/>
                <a:cs typeface="Calibri" panose="020F0502020204030204" pitchFamily="34" charset="0"/>
              </a:rPr>
              <a:t>Unemployment insurance</a:t>
            </a:r>
          </a:p>
          <a:p>
            <a:pPr marL="914400" lvl="1" indent="-457200">
              <a:buFont typeface="+mj-lt"/>
              <a:buAutoNum type="alphaLcPeriod"/>
            </a:pPr>
            <a:r>
              <a:rPr lang="en-US" sz="2300" b="1" dirty="0">
                <a:latin typeface="+mj-lt"/>
                <a:ea typeface="Inter Light" panose="02000503000000020004" pitchFamily="2" charset="0"/>
                <a:cs typeface="Calibri" panose="020F0502020204030204" pitchFamily="34" charset="0"/>
              </a:rPr>
              <a:t>Migrant workers</a:t>
            </a:r>
          </a:p>
          <a:p>
            <a:pPr marL="914400" lvl="1" indent="-457200">
              <a:buFont typeface="+mj-lt"/>
              <a:buAutoNum type="alphaLcPeriod"/>
            </a:pPr>
            <a:r>
              <a:rPr lang="en-US" sz="2300" b="1" dirty="0">
                <a:latin typeface="+mj-lt"/>
                <a:ea typeface="Inter Light" panose="02000503000000020004" pitchFamily="2" charset="0"/>
                <a:cs typeface="Calibri" panose="020F0502020204030204" pitchFamily="34" charset="0"/>
              </a:rPr>
              <a:t>Health insurance</a:t>
            </a:r>
          </a:p>
          <a:p>
            <a:pPr marL="457200" indent="-457200">
              <a:buFont typeface="+mj-lt"/>
              <a:buAutoNum type="arabicPeriod"/>
            </a:pPr>
            <a:r>
              <a:rPr lang="en-US" sz="2700" b="1" dirty="0">
                <a:latin typeface="+mj-lt"/>
                <a:ea typeface="Inter Light" panose="02000503000000020004" pitchFamily="2" charset="0"/>
                <a:cs typeface="Calibri" panose="020F0502020204030204" pitchFamily="34" charset="0"/>
              </a:rPr>
              <a:t>If your group changed their vote, what influenced the group’s decision?</a:t>
            </a:r>
          </a:p>
          <a:p>
            <a:pPr marL="457200" indent="-457200">
              <a:buFont typeface="+mj-lt"/>
              <a:buAutoNum type="arabicPeriod"/>
            </a:pPr>
            <a:r>
              <a:rPr lang="en-US" sz="2700" b="1" dirty="0">
                <a:latin typeface="+mj-lt"/>
                <a:ea typeface="Inter Light" panose="02000503000000020004" pitchFamily="2" charset="0"/>
                <a:cs typeface="Calibri" panose="020F0502020204030204" pitchFamily="34" charset="0"/>
              </a:rPr>
              <a:t>Did any group consider how your role would view the equity of the outcome or the process for each policy before the group voted?</a:t>
            </a:r>
          </a:p>
          <a:p>
            <a:pPr marL="0" indent="0">
              <a:buNone/>
            </a:pPr>
            <a:endParaRPr lang="en-US" sz="2700" b="1"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375882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Key takeaways:</a:t>
            </a:r>
            <a:endParaRPr lang="en-US" dirty="0">
              <a:solidFill>
                <a:srgbClr val="414A58"/>
              </a:solidFill>
              <a:latin typeface="Calibri Light" panose="020F0302020204030204" pitchFamily="34" charset="0"/>
              <a:ea typeface="Inter Light" panose="02000503000000020004" pitchFamily="2" charset="0"/>
            </a:endParaRPr>
          </a:p>
        </p:txBody>
      </p:sp>
      <p:pic>
        <p:nvPicPr>
          <p:cNvPr id="12" name="Picture 11">
            <a:extLst>
              <a:ext uri="{FF2B5EF4-FFF2-40B4-BE49-F238E27FC236}">
                <a16:creationId xmlns:a16="http://schemas.microsoft.com/office/drawing/2014/main" id="{B797DB14-6579-4081-19EF-54E1BD249524}"/>
              </a:ext>
            </a:extLst>
          </p:cNvPr>
          <p:cNvPicPr>
            <a:picLocks noChangeAspect="1"/>
          </p:cNvPicPr>
          <p:nvPr/>
        </p:nvPicPr>
        <p:blipFill rotWithShape="1">
          <a:blip r:embed="rId3"/>
          <a:srcRect l="-1874" r="9445"/>
          <a:stretch/>
        </p:blipFill>
        <p:spPr>
          <a:xfrm>
            <a:off x="7003351" y="1337531"/>
            <a:ext cx="5188649" cy="5527964"/>
          </a:xfrm>
          <a:prstGeom prst="rect">
            <a:avLst/>
          </a:prstGeom>
        </p:spPr>
      </p:pic>
      <p:pic>
        <p:nvPicPr>
          <p:cNvPr id="9" name="Picture 8">
            <a:extLst>
              <a:ext uri="{FF2B5EF4-FFF2-40B4-BE49-F238E27FC236}">
                <a16:creationId xmlns:a16="http://schemas.microsoft.com/office/drawing/2014/main" id="{097FD003-8806-CBC2-2E01-685B1B14E2A5}"/>
              </a:ext>
            </a:extLst>
          </p:cNvPr>
          <p:cNvPicPr>
            <a:picLocks noChangeAspect="1"/>
          </p:cNvPicPr>
          <p:nvPr/>
        </p:nvPicPr>
        <p:blipFill rotWithShape="1">
          <a:blip r:embed="rId4"/>
          <a:srcRect b="1215"/>
          <a:stretch/>
        </p:blipFill>
        <p:spPr>
          <a:xfrm>
            <a:off x="3256908" y="1291485"/>
            <a:ext cx="7496124" cy="5574009"/>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115741"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a:pPr>
            <a:r>
              <a:rPr lang="en-US" b="1" dirty="0">
                <a:latin typeface="+mj-lt"/>
                <a:ea typeface="Inter Light" panose="02000503000000020004" pitchFamily="2" charset="0"/>
                <a:cs typeface="Calibri" panose="020F0502020204030204" pitchFamily="34" charset="0"/>
              </a:rPr>
              <a:t>The veil of ignorance provides an opportunity to identify how our own self-interest and circumstances can impact our decision-making. </a:t>
            </a:r>
          </a:p>
          <a:p>
            <a:pPr marL="514350" indent="-514350">
              <a:buFont typeface="+mj-lt"/>
              <a:buAutoNum type="arabicParenR"/>
            </a:pPr>
            <a:endParaRPr lang="en-US" b="1" dirty="0">
              <a:latin typeface="+mj-lt"/>
              <a:ea typeface="Inter Light" panose="02000503000000020004" pitchFamily="2" charset="0"/>
              <a:cs typeface="Calibri" panose="020F0502020204030204" pitchFamily="34" charset="0"/>
            </a:endParaRPr>
          </a:p>
          <a:p>
            <a:pPr marL="514350" indent="-514350">
              <a:buFont typeface="+mj-lt"/>
              <a:buAutoNum type="arabicParenR"/>
            </a:pPr>
            <a:r>
              <a:rPr lang="en-US" b="1" dirty="0">
                <a:latin typeface="+mj-lt"/>
                <a:ea typeface="Inter Light" panose="02000503000000020004" pitchFamily="2" charset="0"/>
                <a:cs typeface="Calibri" panose="020F0502020204030204" pitchFamily="34" charset="0"/>
              </a:rPr>
              <a:t>By recognizing how our decision-making is influenced, we can attempt to make more just decisions both through government policies as well as in our own life.</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14</a:t>
            </a:fld>
            <a:endParaRPr lang="en-US" dirty="0"/>
          </a:p>
        </p:txBody>
      </p:sp>
    </p:spTree>
    <p:extLst>
      <p:ext uri="{BB962C8B-B14F-4D97-AF65-F5344CB8AC3E}">
        <p14:creationId xmlns:p14="http://schemas.microsoft.com/office/powerpoint/2010/main" val="711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Equity and Justice</a:t>
            </a:r>
            <a:endParaRPr lang="en-US" dirty="0">
              <a:solidFill>
                <a:srgbClr val="414A58"/>
              </a:solidFill>
              <a:latin typeface="Calibri Light" panose="020F0302020204030204" pitchFamily="34" charset="0"/>
              <a:ea typeface="Inter Light" panose="02000503000000020004" pitchFamily="2" charset="0"/>
            </a:endParaRP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Calibri Light" panose="020F0302020204030204" pitchFamily="34" charset="0"/>
                <a:ea typeface="Inter Light" panose="02000503000000020004" pitchFamily="2" charset="0"/>
              </a:rPr>
              <a:t>In recent years, economics has focused on economic efficiency, yet economic justice is also an important value to individuals and societies.</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2</a:t>
            </a:fld>
            <a:endParaRPr lang="en-US" dirty="0"/>
          </a:p>
        </p:txBody>
      </p:sp>
    </p:spTree>
    <p:extLst>
      <p:ext uri="{BB962C8B-B14F-4D97-AF65-F5344CB8AC3E}">
        <p14:creationId xmlns:p14="http://schemas.microsoft.com/office/powerpoint/2010/main" val="88410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96313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Calibri Light" panose="020F0302020204030204" pitchFamily="34" charset="0"/>
                <a:ea typeface="Inter Light" panose="02000503000000020004" pitchFamily="2" charset="0"/>
              </a:rPr>
              <a:t>Because of </a:t>
            </a:r>
            <a:r>
              <a:rPr lang="en-US" sz="2600" b="1" dirty="0">
                <a:latin typeface="Calibri" panose="020F0502020204030204" pitchFamily="34" charset="0"/>
                <a:ea typeface="Inter Light" panose="02000503000000020004" pitchFamily="2" charset="0"/>
                <a:cs typeface="Calibri" panose="020F0502020204030204" pitchFamily="34" charset="0"/>
              </a:rPr>
              <a:t>scarcity</a:t>
            </a:r>
            <a:r>
              <a:rPr lang="en-US" sz="2600" dirty="0">
                <a:latin typeface="Calibri Light" panose="020F0302020204030204" pitchFamily="34" charset="0"/>
                <a:ea typeface="Inter Light" panose="02000503000000020004" pitchFamily="2" charset="0"/>
              </a:rPr>
              <a:t>, </a:t>
            </a:r>
            <a:r>
              <a:rPr lang="en-US" sz="2600" i="1" dirty="0">
                <a:latin typeface="Calibri Light" panose="020F0502020204030204" pitchFamily="34" charset="0"/>
                <a:ea typeface="Inter Light" panose="02000503000000020004" pitchFamily="2" charset="0"/>
                <a:cs typeface="Calibri Light" panose="020F0502020204030204" pitchFamily="34" charset="0"/>
              </a:rPr>
              <a:t>the economic condition of not having enough resources to satisfy everyone’s wants</a:t>
            </a:r>
            <a:r>
              <a:rPr lang="en-US" sz="2600" dirty="0">
                <a:latin typeface="Calibri Light" panose="020F0302020204030204" pitchFamily="34" charset="0"/>
                <a:ea typeface="Inter Light" panose="02000503000000020004" pitchFamily="2" charset="0"/>
              </a:rPr>
              <a:t>,  not all wants can be satisfied and people differ greatly in their abilities and opportunities to satisfy their wants. </a:t>
            </a:r>
          </a:p>
          <a:p>
            <a:pPr marL="0" indent="0">
              <a:buNone/>
            </a:pPr>
            <a:r>
              <a:rPr lang="en-US" sz="2600" dirty="0">
                <a:latin typeface="Calibri Light" panose="020F0302020204030204" pitchFamily="34" charset="0"/>
                <a:ea typeface="Inter Light" panose="02000503000000020004" pitchFamily="2" charset="0"/>
              </a:rPr>
              <a:t>Do you think that scarcity creates economic inequality? </a:t>
            </a:r>
          </a:p>
          <a:p>
            <a:pPr marL="0" indent="0">
              <a:buNone/>
            </a:pPr>
            <a:endParaRPr lang="en-US" sz="2600" dirty="0">
              <a:latin typeface="Calibri Light" panose="020F0302020204030204" pitchFamily="34" charset="0"/>
              <a:ea typeface="Inter Light" panose="02000503000000020004" pitchFamily="2" charset="0"/>
            </a:endParaRPr>
          </a:p>
          <a:p>
            <a:pPr marL="0" indent="0">
              <a:buNone/>
            </a:pPr>
            <a:endParaRPr lang="en-US" sz="2600" dirty="0">
              <a:latin typeface="Calibri Light" panose="020F0302020204030204" pitchFamily="34" charset="0"/>
              <a:ea typeface="Inter Light" panose="02000503000000020004" pitchFamily="2" charset="0"/>
            </a:endParaRPr>
          </a:p>
        </p:txBody>
      </p:sp>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Scarcity</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3</a:t>
            </a:fld>
            <a:endParaRPr lang="en-US" dirty="0"/>
          </a:p>
        </p:txBody>
      </p:sp>
    </p:spTree>
    <p:extLst>
      <p:ext uri="{BB962C8B-B14F-4D97-AF65-F5344CB8AC3E}">
        <p14:creationId xmlns:p14="http://schemas.microsoft.com/office/powerpoint/2010/main" val="2397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Equity and Justice</a:t>
            </a:r>
            <a:endParaRPr lang="en-US" dirty="0">
              <a:solidFill>
                <a:srgbClr val="414A58"/>
              </a:solidFill>
              <a:latin typeface="Calibri Light" panose="020F0302020204030204" pitchFamily="34" charset="0"/>
              <a:ea typeface="Inter Light" panose="02000503000000020004" pitchFamily="2" charset="0"/>
            </a:endParaRP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Light" panose="020F0302020204030204" pitchFamily="34" charset="0"/>
                <a:ea typeface="Inter Light" panose="02000503000000020004" pitchFamily="2" charset="0"/>
              </a:rPr>
              <a:t>One definition of justice is the notion that everyone deserves equal economic, political, and social opportunities regardless of race, gender, or religion, for example. </a:t>
            </a:r>
          </a:p>
          <a:p>
            <a:pPr marL="0" indent="0">
              <a:buNone/>
            </a:pPr>
            <a:r>
              <a:rPr lang="en-US" dirty="0">
                <a:latin typeface="Calibri Light" panose="020F0302020204030204" pitchFamily="34" charset="0"/>
                <a:ea typeface="Inter Light" panose="02000503000000020004" pitchFamily="2" charset="0"/>
              </a:rPr>
              <a:t>To determine if something is just, people often ask two different-and possibly contradictory-questions:</a:t>
            </a:r>
          </a:p>
          <a:p>
            <a:pPr marL="0" indent="0">
              <a:buNone/>
            </a:pPr>
            <a:endParaRPr lang="en-US" dirty="0">
              <a:latin typeface="Calibri Light" panose="020F0302020204030204" pitchFamily="34" charset="0"/>
              <a:ea typeface="Inter Light" panose="02000503000000020004" pitchFamily="2" charset="0"/>
            </a:endParaRPr>
          </a:p>
          <a:p>
            <a:pPr marL="0" indent="0">
              <a:buNone/>
            </a:pPr>
            <a:endParaRPr lang="en-US" dirty="0">
              <a:latin typeface="Calibri Light" panose="020F0302020204030204" pitchFamily="34" charset="0"/>
              <a:ea typeface="Inter Light" panose="02000503000000020004" pitchFamily="2" charset="0"/>
            </a:endParaRPr>
          </a:p>
          <a:p>
            <a:pPr marL="0" indent="0">
              <a:buNone/>
            </a:pPr>
            <a:endParaRPr lang="en-US" dirty="0">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4</a:t>
            </a:fld>
            <a:endParaRPr lang="en-US" dirty="0"/>
          </a:p>
        </p:txBody>
      </p:sp>
    </p:spTree>
    <p:extLst>
      <p:ext uri="{BB962C8B-B14F-4D97-AF65-F5344CB8AC3E}">
        <p14:creationId xmlns:p14="http://schemas.microsoft.com/office/powerpoint/2010/main" val="24360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Equity and Justice</a:t>
            </a:r>
            <a:endParaRPr lang="en-US" dirty="0">
              <a:solidFill>
                <a:srgbClr val="414A58"/>
              </a:solidFill>
              <a:latin typeface="Calibri Light" panose="020F0302020204030204" pitchFamily="34" charset="0"/>
              <a:ea typeface="Inter Light" panose="02000503000000020004" pitchFamily="2" charset="0"/>
            </a:endParaRPr>
          </a:p>
        </p:txBody>
      </p:sp>
      <p:pic>
        <p:nvPicPr>
          <p:cNvPr id="12" name="Picture 11">
            <a:extLst>
              <a:ext uri="{FF2B5EF4-FFF2-40B4-BE49-F238E27FC236}">
                <a16:creationId xmlns:a16="http://schemas.microsoft.com/office/drawing/2014/main" id="{B797DB14-6579-4081-19EF-54E1BD249524}"/>
              </a:ext>
            </a:extLst>
          </p:cNvPr>
          <p:cNvPicPr>
            <a:picLocks noChangeAspect="1"/>
          </p:cNvPicPr>
          <p:nvPr/>
        </p:nvPicPr>
        <p:blipFill rotWithShape="1">
          <a:blip r:embed="rId2"/>
          <a:srcRect t="8026" r="23990" b="5446"/>
          <a:stretch/>
        </p:blipFill>
        <p:spPr>
          <a:xfrm>
            <a:off x="7003351" y="1340197"/>
            <a:ext cx="5188649" cy="5527964"/>
          </a:xfrm>
          <a:prstGeom prst="rect">
            <a:avLst/>
          </a:prstGeom>
        </p:spPr>
      </p:pic>
      <p:pic>
        <p:nvPicPr>
          <p:cNvPr id="9" name="Picture 8">
            <a:extLst>
              <a:ext uri="{FF2B5EF4-FFF2-40B4-BE49-F238E27FC236}">
                <a16:creationId xmlns:a16="http://schemas.microsoft.com/office/drawing/2014/main" id="{097FD003-8806-CBC2-2E01-685B1B14E2A5}"/>
              </a:ext>
            </a:extLst>
          </p:cNvPr>
          <p:cNvPicPr>
            <a:picLocks noChangeAspect="1"/>
          </p:cNvPicPr>
          <p:nvPr/>
        </p:nvPicPr>
        <p:blipFill>
          <a:blip r:embed="rId3"/>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arenR"/>
            </a:pPr>
            <a:r>
              <a:rPr lang="en-US" b="1" dirty="0">
                <a:latin typeface="Calibri" panose="020F0502020204030204" pitchFamily="34" charset="0"/>
                <a:ea typeface="Inter Light" panose="02000503000000020004" pitchFamily="2" charset="0"/>
                <a:cs typeface="Calibri" panose="020F0502020204030204" pitchFamily="34" charset="0"/>
              </a:rPr>
              <a:t>Is the </a:t>
            </a:r>
            <a:r>
              <a:rPr lang="en-US" b="1" cap="all" dirty="0">
                <a:latin typeface="Calibri" panose="020F0502020204030204" pitchFamily="34" charset="0"/>
                <a:ea typeface="Inter Light" panose="02000503000000020004" pitchFamily="2" charset="0"/>
                <a:cs typeface="Calibri" panose="020F0502020204030204" pitchFamily="34" charset="0"/>
              </a:rPr>
              <a:t>outcome</a:t>
            </a:r>
            <a:r>
              <a:rPr lang="en-US" b="1" dirty="0">
                <a:latin typeface="Calibri" panose="020F0502020204030204" pitchFamily="34" charset="0"/>
                <a:ea typeface="Inter Light" panose="02000503000000020004" pitchFamily="2" charset="0"/>
                <a:cs typeface="Calibri" panose="020F0502020204030204" pitchFamily="34" charset="0"/>
              </a:rPr>
              <a:t> equitable?</a:t>
            </a:r>
          </a:p>
          <a:p>
            <a:pPr lvl="1"/>
            <a:r>
              <a:rPr lang="en-US" dirty="0">
                <a:latin typeface="Calibri Light" panose="020F0302020204030204" pitchFamily="34" charset="0"/>
                <a:ea typeface="Inter Light" panose="02000503000000020004" pitchFamily="2" charset="0"/>
              </a:rPr>
              <a:t>People who emphasize outcomes tend to see the existing degree of economic inequity as morally wrong.</a:t>
            </a:r>
          </a:p>
          <a:p>
            <a:pPr marL="514350" indent="-514350">
              <a:buFont typeface="+mj-lt"/>
              <a:buAutoNum type="arabicParenR"/>
            </a:pPr>
            <a:r>
              <a:rPr lang="en-US" b="1" dirty="0">
                <a:latin typeface="Calibri" panose="020F0502020204030204" pitchFamily="34" charset="0"/>
                <a:ea typeface="Inter Light" panose="02000503000000020004" pitchFamily="2" charset="0"/>
                <a:cs typeface="Calibri" panose="020F0502020204030204" pitchFamily="34" charset="0"/>
              </a:rPr>
              <a:t>Is the </a:t>
            </a:r>
            <a:r>
              <a:rPr lang="en-US" b="1" cap="all" dirty="0">
                <a:latin typeface="Calibri" panose="020F0502020204030204" pitchFamily="34" charset="0"/>
                <a:ea typeface="Inter Light" panose="02000503000000020004" pitchFamily="2" charset="0"/>
                <a:cs typeface="Calibri" panose="020F0502020204030204" pitchFamily="34" charset="0"/>
              </a:rPr>
              <a:t>process</a:t>
            </a:r>
            <a:r>
              <a:rPr lang="en-US" b="1" dirty="0">
                <a:latin typeface="Calibri" panose="020F0502020204030204" pitchFamily="34" charset="0"/>
                <a:ea typeface="Inter Light" panose="02000503000000020004" pitchFamily="2" charset="0"/>
                <a:cs typeface="Calibri" panose="020F0502020204030204" pitchFamily="34" charset="0"/>
              </a:rPr>
              <a:t> equitable?</a:t>
            </a:r>
          </a:p>
          <a:p>
            <a:pPr lvl="1"/>
            <a:r>
              <a:rPr lang="en-US" dirty="0">
                <a:latin typeface="Calibri Light" panose="020F0302020204030204" pitchFamily="34" charset="0"/>
                <a:ea typeface="Inter Light" panose="02000503000000020004" pitchFamily="2" charset="0"/>
              </a:rPr>
              <a:t>People who emphasize process are more likely to approve the results of a system, even if those results are highly unequal, provided individuals have equal opportunity to succeed. If they believe the system is designed to be equal for all, they believe the outcomes should be just.</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5</a:t>
            </a:fld>
            <a:endParaRPr lang="en-US" dirty="0"/>
          </a:p>
        </p:txBody>
      </p:sp>
    </p:spTree>
    <p:extLst>
      <p:ext uri="{BB962C8B-B14F-4D97-AF65-F5344CB8AC3E}">
        <p14:creationId xmlns:p14="http://schemas.microsoft.com/office/powerpoint/2010/main" val="143631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414A58"/>
                </a:solidFill>
                <a:latin typeface="Calibri" panose="020F0502020204030204" pitchFamily="34" charset="0"/>
                <a:ea typeface="Inter" panose="02000503000000020004" pitchFamily="2" charset="0"/>
              </a:rPr>
              <a:t>Outcome-based and Process-based Examples</a:t>
            </a:r>
            <a:endParaRPr lang="en-US" sz="3600" dirty="0">
              <a:solidFill>
                <a:srgbClr val="414A58"/>
              </a:solidFill>
              <a:latin typeface="Calibri Light" panose="020F0302020204030204" pitchFamily="34" charset="0"/>
              <a:ea typeface="Inter Light" panose="02000503000000020004" pitchFamily="2" charset="0"/>
            </a:endParaRPr>
          </a:p>
        </p:txBody>
      </p:sp>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3456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Calibri" panose="020F0502020204030204" pitchFamily="34" charset="0"/>
                <a:ea typeface="Inter Light" panose="02000503000000020004" pitchFamily="2" charset="0"/>
                <a:cs typeface="Calibri" panose="020F0502020204030204" pitchFamily="34" charset="0"/>
              </a:rPr>
              <a:t>Process based:</a:t>
            </a:r>
          </a:p>
          <a:p>
            <a:pPr marL="457200" lvl="1" indent="0">
              <a:buNone/>
            </a:pPr>
            <a:r>
              <a:rPr lang="en-US" dirty="0">
                <a:latin typeface="Calibri Light" panose="020F0302020204030204" pitchFamily="34" charset="0"/>
                <a:ea typeface="Inter Light" panose="02000503000000020004" pitchFamily="2" charset="0"/>
              </a:rPr>
              <a:t>If someone is focused on process, would it be just that some students in this class got As while others got Bs, Cs, Ds, or Fs? </a:t>
            </a:r>
          </a:p>
          <a:p>
            <a:pPr marL="457200" lvl="1" indent="0">
              <a:lnSpc>
                <a:spcPct val="150000"/>
              </a:lnSpc>
              <a:buNone/>
            </a:pPr>
            <a:r>
              <a:rPr lang="en-US" dirty="0">
                <a:latin typeface="Calibri Light" panose="020F0302020204030204" pitchFamily="34" charset="0"/>
                <a:ea typeface="Inter Light" panose="02000503000000020004" pitchFamily="2" charset="0"/>
              </a:rPr>
              <a:t>	What if they focused on outcomes?</a:t>
            </a:r>
          </a:p>
          <a:p>
            <a:pPr marL="0" indent="0">
              <a:buNone/>
            </a:pPr>
            <a:r>
              <a:rPr lang="en-US" b="1" dirty="0">
                <a:latin typeface="Calibri" panose="020F0502020204030204" pitchFamily="34" charset="0"/>
                <a:ea typeface="Inter Light" panose="02000503000000020004" pitchFamily="2" charset="0"/>
                <a:cs typeface="Calibri" panose="020F0502020204030204" pitchFamily="34" charset="0"/>
              </a:rPr>
              <a:t>Outcome based:</a:t>
            </a:r>
          </a:p>
          <a:p>
            <a:pPr marL="457200" lvl="1" indent="0">
              <a:buNone/>
            </a:pPr>
            <a:r>
              <a:rPr lang="en-US" dirty="0">
                <a:latin typeface="Calibri Light" panose="020F0302020204030204" pitchFamily="34" charset="0"/>
                <a:ea typeface="Inter Light" panose="02000503000000020004" pitchFamily="2" charset="0"/>
              </a:rPr>
              <a:t>If someone is focused on outcomes, would it be just for everyone to get a high school diploma regardless of what they did during their time in school? </a:t>
            </a:r>
          </a:p>
          <a:p>
            <a:pPr marL="457200" lvl="1" indent="0">
              <a:lnSpc>
                <a:spcPct val="150000"/>
              </a:lnSpc>
              <a:buNone/>
            </a:pPr>
            <a:r>
              <a:rPr lang="en-US" dirty="0">
                <a:latin typeface="Calibri Light" panose="020F0302020204030204" pitchFamily="34" charset="0"/>
                <a:ea typeface="Inter Light" panose="02000503000000020004" pitchFamily="2" charset="0"/>
              </a:rPr>
              <a:t>	What if they focused on process? </a:t>
            </a: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6</a:t>
            </a:fld>
            <a:endParaRPr lang="en-US" dirty="0"/>
          </a:p>
        </p:txBody>
      </p:sp>
    </p:spTree>
    <p:extLst>
      <p:ext uri="{BB962C8B-B14F-4D97-AF65-F5344CB8AC3E}">
        <p14:creationId xmlns:p14="http://schemas.microsoft.com/office/powerpoint/2010/main" val="13956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Equity and Justice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7</a:t>
            </a:fld>
            <a:endParaRPr lang="en-US" dirty="0"/>
          </a:p>
        </p:txBody>
      </p:sp>
      <p:pic>
        <p:nvPicPr>
          <p:cNvPr id="4" name="Picture 3">
            <a:extLst>
              <a:ext uri="{FF2B5EF4-FFF2-40B4-BE49-F238E27FC236}">
                <a16:creationId xmlns:a16="http://schemas.microsoft.com/office/drawing/2014/main" id="{1C1CCE4D-1A30-A137-197C-6F2823FF921F}"/>
              </a:ext>
            </a:extLst>
          </p:cNvPr>
          <p:cNvPicPr>
            <a:picLocks noChangeAspect="1"/>
          </p:cNvPicPr>
          <p:nvPr/>
        </p:nvPicPr>
        <p:blipFill rotWithShape="1">
          <a:blip r:embed="rId2"/>
          <a:srcRect l="39583" t="8240" r="10010" b="8894"/>
          <a:stretch/>
        </p:blipFill>
        <p:spPr>
          <a:xfrm>
            <a:off x="7003351" y="1340197"/>
            <a:ext cx="5188649" cy="5527964"/>
          </a:xfrm>
          <a:prstGeom prst="rect">
            <a:avLst/>
          </a:prstGeom>
        </p:spPr>
      </p:pic>
      <p:pic>
        <p:nvPicPr>
          <p:cNvPr id="6" name="Picture 5">
            <a:extLst>
              <a:ext uri="{FF2B5EF4-FFF2-40B4-BE49-F238E27FC236}">
                <a16:creationId xmlns:a16="http://schemas.microsoft.com/office/drawing/2014/main" id="{2B858C9C-D181-B3E5-53D1-80F22F83AC63}"/>
              </a:ext>
            </a:extLst>
          </p:cNvPr>
          <p:cNvPicPr>
            <a:picLocks noChangeAspect="1"/>
          </p:cNvPicPr>
          <p:nvPr/>
        </p:nvPicPr>
        <p:blipFill>
          <a:blip r:embed="rId3"/>
          <a:stretch>
            <a:fillRect/>
          </a:stretch>
        </p:blipFill>
        <p:spPr>
          <a:xfrm>
            <a:off x="3256908" y="1294545"/>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59" y="1825625"/>
            <a:ext cx="712231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500" dirty="0">
                <a:latin typeface="Calibri Light" panose="020F0502020204030204" pitchFamily="34" charset="0"/>
                <a:ea typeface="Inter Light" panose="02000503000000020004" pitchFamily="2" charset="0"/>
                <a:cs typeface="Calibri Light" panose="020F0502020204030204" pitchFamily="34" charset="0"/>
              </a:rPr>
              <a:t>People’s experience and self-interest sometimes play a role in how they may answer these questions. </a:t>
            </a:r>
          </a:p>
          <a:p>
            <a:pPr marL="0" indent="0">
              <a:buNone/>
            </a:pPr>
            <a:r>
              <a:rPr lang="en-US" sz="2500" dirty="0">
                <a:latin typeface="Calibri Light" panose="020F0502020204030204" pitchFamily="34" charset="0"/>
                <a:ea typeface="Inter Light" panose="02000503000000020004" pitchFamily="2" charset="0"/>
                <a:cs typeface="Calibri Light" panose="020F0502020204030204" pitchFamily="34" charset="0"/>
              </a:rPr>
              <a:t>According to philosopher John Rawls, </a:t>
            </a:r>
            <a:r>
              <a:rPr lang="en-US" sz="2500" i="1" dirty="0">
                <a:latin typeface="Calibri Light" panose="020F0502020204030204" pitchFamily="34" charset="0"/>
                <a:ea typeface="Inter Light" panose="02000503000000020004" pitchFamily="2" charset="0"/>
                <a:cs typeface="Calibri Light" panose="020F0502020204030204" pitchFamily="34" charset="0"/>
              </a:rPr>
              <a:t>all people are biased by their situations. In order to avoid our biases we should imagine sitting behind a </a:t>
            </a:r>
            <a:r>
              <a:rPr lang="en-US" sz="2500" b="1" i="1" dirty="0">
                <a:latin typeface="Calibri" panose="020F0502020204030204" pitchFamily="34" charset="0"/>
                <a:ea typeface="Inter Light" panose="02000503000000020004" pitchFamily="2" charset="0"/>
                <a:cs typeface="Calibri" panose="020F0502020204030204" pitchFamily="34" charset="0"/>
              </a:rPr>
              <a:t>“veil of ignorance” </a:t>
            </a:r>
            <a:r>
              <a:rPr lang="en-US" sz="2500" i="1" dirty="0">
                <a:latin typeface="Calibri Light" panose="020F0502020204030204" pitchFamily="34" charset="0"/>
                <a:ea typeface="Inter Light" panose="02000503000000020004" pitchFamily="2" charset="0"/>
                <a:cs typeface="Calibri Light" panose="020F0502020204030204" pitchFamily="34" charset="0"/>
              </a:rPr>
              <a:t>that keeps us from knowing how we believe and identifying with our personal circumstances. </a:t>
            </a:r>
          </a:p>
          <a:p>
            <a:pPr marL="0" indent="0">
              <a:buNone/>
            </a:pPr>
            <a:r>
              <a:rPr lang="en-US" sz="2500" i="1" dirty="0">
                <a:latin typeface="Calibri Light" panose="020F0502020204030204" pitchFamily="34" charset="0"/>
                <a:ea typeface="Inter Light" panose="02000503000000020004" pitchFamily="2" charset="0"/>
                <a:cs typeface="Calibri Light" panose="020F0502020204030204" pitchFamily="34" charset="0"/>
              </a:rPr>
              <a:t>By being “ignorant” or blind to our own circumstances, we can more objectively consider how society should operate. </a:t>
            </a:r>
          </a:p>
          <a:p>
            <a:pPr marL="0" indent="0">
              <a:buNone/>
            </a:pPr>
            <a:r>
              <a:rPr lang="en-US" sz="1200" dirty="0">
                <a:latin typeface="+mj-lt"/>
                <a:ea typeface="Inter Light" panose="02000503000000020004" pitchFamily="2" charset="0"/>
                <a:cs typeface="Calibri" panose="020F0502020204030204" pitchFamily="34" charset="0"/>
              </a:rPr>
              <a:t>“Veil of Ignorance.” Ethics Unwrapped, 21 Feb. 2022, https://</a:t>
            </a:r>
            <a:r>
              <a:rPr lang="en-US" sz="1200" dirty="0" err="1">
                <a:latin typeface="+mj-lt"/>
                <a:ea typeface="Inter Light" panose="02000503000000020004" pitchFamily="2" charset="0"/>
                <a:cs typeface="Calibri" panose="020F0502020204030204" pitchFamily="34" charset="0"/>
              </a:rPr>
              <a:t>ethicsunwrapped.utexas.edu</a:t>
            </a:r>
            <a:r>
              <a:rPr lang="en-US" sz="1200" dirty="0">
                <a:latin typeface="+mj-lt"/>
                <a:ea typeface="Inter Light" panose="02000503000000020004" pitchFamily="2" charset="0"/>
                <a:cs typeface="Calibri" panose="020F0502020204030204" pitchFamily="34" charset="0"/>
              </a:rPr>
              <a:t>/glossary/veil-of-ignorance. </a:t>
            </a:r>
          </a:p>
          <a:p>
            <a:pPr marL="0" indent="0">
              <a:buNone/>
            </a:pPr>
            <a:endParaRPr lang="en-US" sz="2500" dirty="0">
              <a:latin typeface="+mj-lt"/>
              <a:ea typeface="Inter Light" panose="02000503000000020004" pitchFamily="2" charset="0"/>
              <a:cs typeface="Calibri" panose="020F0502020204030204" pitchFamily="34" charset="0"/>
            </a:endParaRPr>
          </a:p>
        </p:txBody>
      </p:sp>
    </p:spTree>
    <p:extLst>
      <p:ext uri="{BB962C8B-B14F-4D97-AF65-F5344CB8AC3E}">
        <p14:creationId xmlns:p14="http://schemas.microsoft.com/office/powerpoint/2010/main" val="122842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Equity and Justice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8</a:t>
            </a:fld>
            <a:endParaRPr lang="en-US" dirty="0"/>
          </a:p>
        </p:txBody>
      </p:sp>
      <p:pic>
        <p:nvPicPr>
          <p:cNvPr id="7" name="Google Shape;95;p20" descr="Michael tries a more concrete approach to solve the trolley problem. &#10;&#10;The Good Place 'Chapter 19' Season 2, Episode 6 'The Trolley Problem' - Chidi and Eleanor tackle a famous ethical dilemma, leading to a conflict with Michael; Tahani confides in Janet.&#10;&#10;Welcome to the OFFICIAL Comedy Hub Channel. With all of your favourite moments and characters from some of the worlds best comedy, including The Office US, Parks &amp; Recreation, 30 Rock, Brooklyn Nine Nine and many many more.  Subscribe here - youtube.com/channel/UCGfUuxBzB8E30XjCjOvji2w?sub_confirmation=1  Check out the official Peacock YouTube Channel: https://www.youtube.com/c/peacocktv  The Office U.S.: https://www.youtube.com/c/TheOfficeUS  Parks and Recreation: https://www.youtube.com/c/ParksandRecreation   Brooklyn Nine-Nine: https://www.youtube.com/c/BrooklynNineNineOfficial&#10;&#10;Watch full episodes of Brooklyn Nine-Nine here: https://www.justwatch.com/us/tv-show/brooklyn-nine-nine&#10;ITunes: http://apple.co/2gsqIjI&#10;&#10;&#10;Watch full episodes of Parks and Recreation here: https://www.uphe.com/tv/parks-and-recreation-the-complete-series&#10;&#10;&#10;&#10;Watch full episodes of 30 Rock here: https://www.justwatch.com/us/tv-show/30-rock &#10;&#10;&#10;&#10;Watch full episodes of The Office US here: https://www.uphe.com/tv/the-office-the-complete-series&#10;&#10;&#10;Watch full episodes of The Good Place here: https://www.justwatch.com/us/tv-show/the-good-place&#10; &#10;&#10;Subscribe here - youtube.com/channel/UCGfUuxBzB8E30XjCjOvji2w?sub_confirmation=1&#10;&#10;#TheGoodPlace #nbc" title="The Trolley Problem | The Good Place | Comedy Bites">
            <a:hlinkClick r:id="rId3"/>
            <a:extLst>
              <a:ext uri="{FF2B5EF4-FFF2-40B4-BE49-F238E27FC236}">
                <a16:creationId xmlns:a16="http://schemas.microsoft.com/office/drawing/2014/main" id="{8AE42E11-B673-1257-64AA-F31ED5BF8A0B}"/>
              </a:ext>
            </a:extLst>
          </p:cNvPr>
          <p:cNvPicPr preferRelativeResize="0"/>
          <p:nvPr/>
        </p:nvPicPr>
        <p:blipFill>
          <a:blip r:embed="rId4">
            <a:alphaModFix/>
          </a:blip>
          <a:stretch>
            <a:fillRect/>
          </a:stretch>
        </p:blipFill>
        <p:spPr>
          <a:xfrm>
            <a:off x="788434" y="1601227"/>
            <a:ext cx="6484276" cy="4863200"/>
          </a:xfrm>
          <a:prstGeom prst="rect">
            <a:avLst/>
          </a:prstGeom>
          <a:noFill/>
          <a:ln>
            <a:noFill/>
          </a:ln>
        </p:spPr>
      </p:pic>
    </p:spTree>
    <p:extLst>
      <p:ext uri="{BB962C8B-B14F-4D97-AF65-F5344CB8AC3E}">
        <p14:creationId xmlns:p14="http://schemas.microsoft.com/office/powerpoint/2010/main" val="2112638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907B-0DC9-E64D-B7CC-FD7066550EDE}"/>
              </a:ext>
            </a:extLst>
          </p:cNvPr>
          <p:cNvSpPr txBox="1">
            <a:spLocks/>
          </p:cNvSpPr>
          <p:nvPr/>
        </p:nvSpPr>
        <p:spPr>
          <a:xfrm>
            <a:off x="706223" y="469339"/>
            <a:ext cx="10582841" cy="1221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414A58"/>
                </a:solidFill>
                <a:latin typeface="Calibri" panose="020F0502020204030204" pitchFamily="34" charset="0"/>
                <a:ea typeface="Inter" panose="02000503000000020004" pitchFamily="2" charset="0"/>
              </a:rPr>
              <a:t>Veil of ignorance example</a:t>
            </a:r>
            <a:endParaRPr lang="en-US" dirty="0">
              <a:solidFill>
                <a:srgbClr val="414A58"/>
              </a:solidFill>
              <a:latin typeface="Calibri Light" panose="020F0302020204030204" pitchFamily="34" charset="0"/>
              <a:ea typeface="Inter Light" panose="02000503000000020004" pitchFamily="2" charset="0"/>
            </a:endParaRPr>
          </a:p>
        </p:txBody>
      </p:sp>
      <p:sp>
        <p:nvSpPr>
          <p:cNvPr id="5" name="Slide Number Placeholder 4">
            <a:extLst>
              <a:ext uri="{FF2B5EF4-FFF2-40B4-BE49-F238E27FC236}">
                <a16:creationId xmlns:a16="http://schemas.microsoft.com/office/drawing/2014/main" id="{311A261A-0029-224B-814E-E9E4A90E2717}"/>
              </a:ext>
            </a:extLst>
          </p:cNvPr>
          <p:cNvSpPr>
            <a:spLocks noGrp="1"/>
          </p:cNvSpPr>
          <p:nvPr>
            <p:ph type="sldNum" sz="quarter" idx="4"/>
          </p:nvPr>
        </p:nvSpPr>
        <p:spPr/>
        <p:txBody>
          <a:bodyPr/>
          <a:lstStyle/>
          <a:p>
            <a:fld id="{FAEE96CF-4053-2149-B5F9-FD566E7161CA}" type="slidenum">
              <a:rPr lang="en-US" smtClean="0"/>
              <a:pPr/>
              <a:t>9</a:t>
            </a:fld>
            <a:endParaRPr lang="en-US" dirty="0"/>
          </a:p>
        </p:txBody>
      </p:sp>
      <p:pic>
        <p:nvPicPr>
          <p:cNvPr id="6" name="Picture 5">
            <a:extLst>
              <a:ext uri="{FF2B5EF4-FFF2-40B4-BE49-F238E27FC236}">
                <a16:creationId xmlns:a16="http://schemas.microsoft.com/office/drawing/2014/main" id="{03C2FF8C-4D9E-F514-B027-143D29B3284B}"/>
              </a:ext>
            </a:extLst>
          </p:cNvPr>
          <p:cNvPicPr>
            <a:picLocks noChangeAspect="1"/>
          </p:cNvPicPr>
          <p:nvPr/>
        </p:nvPicPr>
        <p:blipFill rotWithShape="1">
          <a:blip r:embed="rId2"/>
          <a:srcRect l="27411" t="27180" r="33016" b="10687"/>
          <a:stretch/>
        </p:blipFill>
        <p:spPr>
          <a:xfrm>
            <a:off x="7003351" y="1340197"/>
            <a:ext cx="5188649" cy="5527964"/>
          </a:xfrm>
          <a:prstGeom prst="rect">
            <a:avLst/>
          </a:prstGeom>
        </p:spPr>
      </p:pic>
      <p:pic>
        <p:nvPicPr>
          <p:cNvPr id="7" name="Picture 6">
            <a:extLst>
              <a:ext uri="{FF2B5EF4-FFF2-40B4-BE49-F238E27FC236}">
                <a16:creationId xmlns:a16="http://schemas.microsoft.com/office/drawing/2014/main" id="{C1F08229-B248-B3DD-0E3E-06F805F9DB7D}"/>
              </a:ext>
            </a:extLst>
          </p:cNvPr>
          <p:cNvPicPr>
            <a:picLocks noChangeAspect="1"/>
          </p:cNvPicPr>
          <p:nvPr/>
        </p:nvPicPr>
        <p:blipFill>
          <a:blip r:embed="rId3"/>
          <a:stretch>
            <a:fillRect/>
          </a:stretch>
        </p:blipFill>
        <p:spPr>
          <a:xfrm>
            <a:off x="3256908" y="1297931"/>
            <a:ext cx="7496124" cy="5642574"/>
          </a:xfrm>
          <a:prstGeom prst="rect">
            <a:avLst/>
          </a:prstGeom>
        </p:spPr>
      </p:pic>
      <p:sp>
        <p:nvSpPr>
          <p:cNvPr id="3" name="Text Placeholder 2">
            <a:extLst>
              <a:ext uri="{FF2B5EF4-FFF2-40B4-BE49-F238E27FC236}">
                <a16:creationId xmlns:a16="http://schemas.microsoft.com/office/drawing/2014/main" id="{0428248E-9A13-7345-BF5A-CD0E38051879}"/>
              </a:ext>
            </a:extLst>
          </p:cNvPr>
          <p:cNvSpPr txBox="1">
            <a:spLocks/>
          </p:cNvSpPr>
          <p:nvPr/>
        </p:nvSpPr>
        <p:spPr>
          <a:xfrm>
            <a:off x="770960" y="1825625"/>
            <a:ext cx="693151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2800" b="1" dirty="0">
                <a:solidFill>
                  <a:schemeClr val="dk1"/>
                </a:solidFill>
              </a:rPr>
              <a:t>Decision-making under the veil of ignorance</a:t>
            </a:r>
            <a:endParaRPr lang="en-US" b="1" dirty="0">
              <a:latin typeface="Calibri" panose="020F0502020204030204" pitchFamily="34" charset="0"/>
              <a:ea typeface="Inter Light" panose="02000503000000020004" pitchFamily="2" charset="0"/>
              <a:cs typeface="Calibri" panose="020F0502020204030204" pitchFamily="34" charset="0"/>
            </a:endParaRPr>
          </a:p>
          <a:p>
            <a:pPr marL="457200" lvl="1" indent="0">
              <a:buNone/>
            </a:pPr>
            <a:r>
              <a:rPr lang="en-US" dirty="0">
                <a:latin typeface="Calibri Light" panose="020F0302020204030204" pitchFamily="34" charset="0"/>
                <a:ea typeface="Inter Light" panose="02000503000000020004" pitchFamily="2" charset="0"/>
              </a:rPr>
              <a:t>What if a car were speeding down the highway towards a group of five people who are completely oblivious of the car. </a:t>
            </a:r>
          </a:p>
          <a:p>
            <a:pPr marL="457200" lvl="1" indent="0">
              <a:buNone/>
            </a:pPr>
            <a:r>
              <a:rPr lang="en-US" dirty="0">
                <a:latin typeface="Calibri Light" panose="020F0302020204030204" pitchFamily="34" charset="0"/>
                <a:ea typeface="Inter Light" panose="02000503000000020004" pitchFamily="2" charset="0"/>
              </a:rPr>
              <a:t>You could save all five people if you pushed a 6th person in the way of the car. Would you do it?</a:t>
            </a:r>
          </a:p>
          <a:p>
            <a:pPr marL="457200" lvl="1" indent="0">
              <a:buNone/>
            </a:pPr>
            <a:endParaRPr lang="en-US" sz="2200" dirty="0">
              <a:latin typeface="Calibri Light" panose="020F0302020204030204" pitchFamily="34" charset="0"/>
              <a:ea typeface="Inter Light" panose="02000503000000020004" pitchFamily="2" charset="0"/>
            </a:endParaRPr>
          </a:p>
        </p:txBody>
      </p:sp>
    </p:spTree>
    <p:extLst>
      <p:ext uri="{BB962C8B-B14F-4D97-AF65-F5344CB8AC3E}">
        <p14:creationId xmlns:p14="http://schemas.microsoft.com/office/powerpoint/2010/main" val="35768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42ad430-3572-48e8-b446-46b1d42ed47a">
      <Terms xmlns="http://schemas.microsoft.com/office/infopath/2007/PartnerControls"/>
    </lcf76f155ced4ddcb4097134ff3c332f>
    <TaxCatchAll xmlns="74616181-94ba-4823-8a07-43739609fc94" xsi:nil="true"/>
    <Preview xmlns="742ad430-3572-48e8-b446-46b1d42ed47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B04982AC0B484FA7A442A8FF52A606" ma:contentTypeVersion="10" ma:contentTypeDescription="Create a new document." ma:contentTypeScope="" ma:versionID="ede84e8f0e023983d3517b34e6548536">
  <xsd:schema xmlns:xsd="http://www.w3.org/2001/XMLSchema" xmlns:xs="http://www.w3.org/2001/XMLSchema" xmlns:p="http://schemas.microsoft.com/office/2006/metadata/properties" xmlns:ns2="742ad430-3572-48e8-b446-46b1d42ed47a" xmlns:ns3="74616181-94ba-4823-8a07-43739609fc94" targetNamespace="http://schemas.microsoft.com/office/2006/metadata/properties" ma:root="true" ma:fieldsID="c80f5bdfd4e5581fb777729c322493c2" ns2:_="" ns3:_="">
    <xsd:import namespace="742ad430-3572-48e8-b446-46b1d42ed47a"/>
    <xsd:import namespace="74616181-94ba-4823-8a07-43739609fc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ad430-3572-48e8-b446-46b1d42e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Preview" ma:index="17"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616181-94ba-4823-8a07-43739609fc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fabd4a-b02c-4bc1-93a9-9c2382e9df6d}" ma:internalName="TaxCatchAll" ma:showField="CatchAllData" ma:web="74616181-94ba-4823-8a07-43739609fc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51F743-C0A0-4E7E-B51E-35DF69ECFFB2}">
  <ds:schemaRefs>
    <ds:schemaRef ds:uri="http://schemas.microsoft.com/office/2006/metadata/properties"/>
    <ds:schemaRef ds:uri="http://schemas.microsoft.com/office/infopath/2007/PartnerControls"/>
    <ds:schemaRef ds:uri="742ad430-3572-48e8-b446-46b1d42ed47a"/>
    <ds:schemaRef ds:uri="74616181-94ba-4823-8a07-43739609fc94"/>
  </ds:schemaRefs>
</ds:datastoreItem>
</file>

<file path=customXml/itemProps2.xml><?xml version="1.0" encoding="utf-8"?>
<ds:datastoreItem xmlns:ds="http://schemas.openxmlformats.org/officeDocument/2006/customXml" ds:itemID="{F1848826-8C26-4312-A7A1-9ACA488E51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ad430-3572-48e8-b446-46b1d42ed47a"/>
    <ds:schemaRef ds:uri="74616181-94ba-4823-8a07-43739609fc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11EF54-CA8B-47BA-91A0-3C52EC819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3413</TotalTime>
  <Words>894</Words>
  <Application>Microsoft Office PowerPoint</Application>
  <PresentationFormat>Widescreen</PresentationFormat>
  <Paragraphs>82</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Courier New</vt:lpstr>
      <vt:lpstr>Inter Light</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Ruth Cookson</cp:lastModifiedBy>
  <cp:revision>66</cp:revision>
  <dcterms:created xsi:type="dcterms:W3CDTF">2022-05-10T21:20:13Z</dcterms:created>
  <dcterms:modified xsi:type="dcterms:W3CDTF">2023-03-26T17:52:25Z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0x010100C0B04982AC0B484FA7A442A8FF52A606</vt:lpwstr>
  </property>
</Properties>
</file>