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  <p:sldMasterId id="2147483716" r:id="rId5"/>
  </p:sldMasterIdLst>
  <p:notesMasterIdLst>
    <p:notesMasterId r:id="rId25"/>
  </p:notesMasterIdLst>
  <p:handoutMasterIdLst>
    <p:handoutMasterId r:id="rId26"/>
  </p:handoutMasterIdLst>
  <p:sldIdLst>
    <p:sldId id="699" r:id="rId6"/>
    <p:sldId id="704" r:id="rId7"/>
    <p:sldId id="705" r:id="rId8"/>
    <p:sldId id="706" r:id="rId9"/>
    <p:sldId id="707" r:id="rId10"/>
    <p:sldId id="708" r:id="rId11"/>
    <p:sldId id="709" r:id="rId12"/>
    <p:sldId id="710" r:id="rId13"/>
    <p:sldId id="711" r:id="rId14"/>
    <p:sldId id="712" r:id="rId15"/>
    <p:sldId id="713" r:id="rId16"/>
    <p:sldId id="714" r:id="rId17"/>
    <p:sldId id="715" r:id="rId18"/>
    <p:sldId id="716" r:id="rId19"/>
    <p:sldId id="717" r:id="rId20"/>
    <p:sldId id="718" r:id="rId21"/>
    <p:sldId id="719" r:id="rId22"/>
    <p:sldId id="720" r:id="rId23"/>
    <p:sldId id="721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4A58"/>
    <a:srgbClr val="DDF2F7"/>
    <a:srgbClr val="5DBF9A"/>
    <a:srgbClr val="79BFB8"/>
    <a:srgbClr val="D8FEE4"/>
    <a:srgbClr val="86C17B"/>
    <a:srgbClr val="A7CE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60"/>
    <p:restoredTop sz="95646"/>
  </p:normalViewPr>
  <p:slideViewPr>
    <p:cSldViewPr snapToGrid="0" snapToObjects="1">
      <p:cViewPr varScale="1">
        <p:scale>
          <a:sx n="122" d="100"/>
          <a:sy n="122" d="100"/>
        </p:scale>
        <p:origin x="1256" y="2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169C7AE-8996-0046-AA5C-7794C4A4693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3D7849-3040-054B-AA6B-4869B4CF38B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3ED1ED-05C6-9642-A613-B52D9CF231EE}" type="datetimeFigureOut">
              <a:rPr lang="en-US" smtClean="0"/>
              <a:t>2/13/23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D7E81D-860E-D943-8C3B-1AAD2A47568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20F9BB-B3F0-1944-85CF-3ED0A123198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EB40F-773B-FC4B-8DAB-7A099FDE6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035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55DA19-45A3-9C4D-A0BD-48E5752966F4}" type="datetimeFigureOut">
              <a:rPr lang="en-US" smtClean="0"/>
              <a:t>2/13/23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A09D57-1EB1-314F-BB6D-C17464656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663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0AECEC67-45A8-8A4A-9C85-5CEA41F7BA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4226" y="6374965"/>
            <a:ext cx="32633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 baseline="0">
                <a:solidFill>
                  <a:srgbClr val="414A58"/>
                </a:solidFill>
                <a:latin typeface="Calibri" panose="020F0502020204030204" pitchFamily="34" charset="0"/>
                <a:ea typeface="Calibri" panose="020F0502020204030204" pitchFamily="34" charset="0"/>
              </a:defRPr>
            </a:lvl1pPr>
          </a:lstStyle>
          <a:p>
            <a:fld id="{FAEE96CF-4053-2149-B5F9-FD566E7161C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866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F460A-1594-573A-6C2D-93036DB45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113" y="543339"/>
            <a:ext cx="10664687" cy="82724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1DDA1-EEE8-6151-AF63-C6DD44C6B2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0A3DC7-9CE9-5714-D4C2-AD13EB8196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0FB01A-698C-118C-A7BB-AA904F53B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F40D-BF86-6F43-B998-BE81C530D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863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19973CB-34A1-D713-CA29-A82DF73E52C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1456" b="522"/>
          <a:stretch/>
        </p:blipFill>
        <p:spPr>
          <a:xfrm>
            <a:off x="7812816" y="1759605"/>
            <a:ext cx="4379184" cy="510488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74F460A-1594-573A-6C2D-93036DB45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113" y="543339"/>
            <a:ext cx="10664687" cy="82724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1DDA1-EEE8-6151-AF63-C6DD44C6B2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0A3DC7-9CE9-5714-D4C2-AD13EB8196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0FB01A-698C-118C-A7BB-AA904F53B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F40D-BF86-6F43-B998-BE81C530D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891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55238-D472-B506-C6C3-A31529133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5066783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400" b="0" i="0" spc="-100" baseline="0">
                <a:solidFill>
                  <a:schemeClr val="tx1"/>
                </a:solidFill>
                <a:latin typeface="+mj-lt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5B7508F-85EB-1F5B-D91C-D2D4F929AA9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12800" y="4146550"/>
            <a:ext cx="10515600" cy="9144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5400" spc="-150">
                <a:solidFill>
                  <a:schemeClr val="tx1"/>
                </a:solidFill>
              </a:defRPr>
            </a:lvl1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528085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0AECEC67-45A8-8A4A-9C85-5CEA41F7BA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4226" y="6374965"/>
            <a:ext cx="32633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 baseline="0">
                <a:solidFill>
                  <a:srgbClr val="414A58"/>
                </a:solidFill>
                <a:latin typeface="Calibri" panose="020F0502020204030204" pitchFamily="34" charset="0"/>
                <a:ea typeface="Calibri" panose="020F0502020204030204" pitchFamily="34" charset="0"/>
              </a:defRPr>
            </a:lvl1pPr>
          </a:lstStyle>
          <a:p>
            <a:fld id="{FAEE96CF-4053-2149-B5F9-FD566E7161C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3229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AA85F9E-F7DD-424A-A243-848E478BD9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4226" y="6374965"/>
            <a:ext cx="32633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 baseline="0">
                <a:solidFill>
                  <a:srgbClr val="414A58"/>
                </a:solidFill>
                <a:latin typeface="Calibri" panose="020F0502020204030204" pitchFamily="34" charset="0"/>
                <a:ea typeface="Calibri" panose="020F0502020204030204" pitchFamily="34" charset="0"/>
              </a:defRPr>
            </a:lvl1pPr>
          </a:lstStyle>
          <a:p>
            <a:fld id="{FAEE96CF-4053-2149-B5F9-FD566E7161C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284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DA97E-7376-4DE9-EF59-F60409DF4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076" y="529881"/>
            <a:ext cx="9213298" cy="841719"/>
          </a:xfrm>
          <a:prstGeom prst="rect">
            <a:avLst/>
          </a:prstGeom>
        </p:spPr>
        <p:txBody>
          <a:bodyPr anchor="t"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DDE901-EF18-EB4D-C55F-6B6691CE5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F40D-BF86-6F43-B998-BE81C530D250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FD8604-1A03-0540-DE81-25443C2422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0888" y="1552713"/>
            <a:ext cx="10691812" cy="4752837"/>
          </a:xfrm>
          <a:prstGeom prst="rect">
            <a:avLst/>
          </a:prstGeom>
        </p:spPr>
        <p:txBody>
          <a:bodyPr numCol="4"/>
          <a:lstStyle>
            <a:lvl1pPr marL="0" indent="0" algn="l">
              <a:spcBef>
                <a:spcPts val="400"/>
              </a:spcBef>
              <a:buNone/>
              <a:defRPr sz="2600" baseline="0">
                <a:latin typeface="+mj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23959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553EA1F-137D-994D-B8BE-DDC03EB6B7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1456" b="522"/>
          <a:stretch/>
        </p:blipFill>
        <p:spPr>
          <a:xfrm>
            <a:off x="7812816" y="1759605"/>
            <a:ext cx="4379184" cy="510488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14DA97E-7376-4DE9-EF59-F60409DF4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076" y="529881"/>
            <a:ext cx="9213298" cy="841719"/>
          </a:xfrm>
          <a:prstGeom prst="rect">
            <a:avLst/>
          </a:prstGeom>
        </p:spPr>
        <p:txBody>
          <a:bodyPr anchor="t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DDE901-EF18-EB4D-C55F-6B6691CE5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F40D-BF86-6F43-B998-BE81C530D250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FD8604-1A03-0540-DE81-25443C2422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0888" y="1552713"/>
            <a:ext cx="10691812" cy="4752837"/>
          </a:xfrm>
          <a:prstGeom prst="rect">
            <a:avLst/>
          </a:prstGeom>
        </p:spPr>
        <p:txBody>
          <a:bodyPr numCol="4"/>
          <a:lstStyle>
            <a:lvl1pPr marL="0" indent="0" algn="l">
              <a:spcBef>
                <a:spcPts val="400"/>
              </a:spcBef>
              <a:buNone/>
              <a:defRPr sz="2800" baseline="0">
                <a:latin typeface="+mj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57502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EE58E-2333-6544-C5BD-2C8545307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113" y="470452"/>
            <a:ext cx="10664687" cy="900134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77BB54-B965-79EA-6C53-F8E4DC183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F40D-BF86-6F43-B998-BE81C530D25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A766BAD-79DD-9BDE-760A-6AEAAE212B5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99053" y="2290418"/>
            <a:ext cx="10830339" cy="3363636"/>
          </a:xfrm>
          <a:prstGeom prst="rect">
            <a:avLst/>
          </a:prstGeom>
        </p:spPr>
        <p:txBody>
          <a:bodyPr/>
          <a:lstStyle>
            <a:lvl1pPr>
              <a:defRPr sz="2400" b="0" i="0" spc="-100" baseline="0">
                <a:latin typeface="+mj-lt"/>
                <a:ea typeface="Calibri Light" panose="020F0302020204030204" pitchFamily="34" charset="0"/>
              </a:defRPr>
            </a:lvl1pPr>
            <a:lvl2pPr>
              <a:defRPr sz="2000" b="0" i="0" spc="-100" baseline="0">
                <a:latin typeface="+mj-lt"/>
                <a:ea typeface="Calibri Light" panose="020F0302020204030204" pitchFamily="34" charset="0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1800" b="0" i="0" spc="-100" baseline="0">
                <a:latin typeface="+mj-lt"/>
                <a:ea typeface="Calibri Light" panose="020F030202020403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b="0" i="0" spc="-100" baseline="0">
                <a:latin typeface="+mj-lt"/>
                <a:ea typeface="Calibri Light" panose="020F0302020204030204" pitchFamily="34" charset="0"/>
              </a:defRPr>
            </a:lvl4pPr>
            <a:lvl5pPr>
              <a:defRPr b="0" i="0" spc="-100" baseline="0">
                <a:latin typeface="+mj-lt"/>
                <a:ea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E2297DC-432C-8227-DE5E-7744B607039C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99053" y="1477618"/>
            <a:ext cx="10830339" cy="103504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="0" i="0" spc="-100" baseline="0">
                <a:latin typeface="+mj-lt"/>
                <a:ea typeface="Calibri Light" panose="020F0302020204030204" pitchFamily="34" charset="0"/>
              </a:defRPr>
            </a:lvl1pPr>
            <a:lvl2pPr marL="457200" indent="0">
              <a:buNone/>
              <a:defRPr b="0" i="0" spc="-100" baseline="0">
                <a:latin typeface="Inter Light" panose="02000503000000020004" pitchFamily="2" charset="0"/>
                <a:ea typeface="Inter Light" panose="02000503000000020004" pitchFamily="2" charset="0"/>
              </a:defRPr>
            </a:lvl2pPr>
            <a:lvl3pPr>
              <a:defRPr b="0" i="0" spc="-100" baseline="0">
                <a:latin typeface="Inter Light" panose="02000503000000020004" pitchFamily="2" charset="0"/>
                <a:ea typeface="Inter Light" panose="02000503000000020004" pitchFamily="2" charset="0"/>
              </a:defRPr>
            </a:lvl3pPr>
            <a:lvl4pPr>
              <a:defRPr b="0" i="0" spc="-100" baseline="0">
                <a:latin typeface="Inter Light" panose="02000503000000020004" pitchFamily="2" charset="0"/>
                <a:ea typeface="Inter Light" panose="02000503000000020004" pitchFamily="2" charset="0"/>
              </a:defRPr>
            </a:lvl4pPr>
            <a:lvl5pPr>
              <a:defRPr b="0" i="0" spc="-100" baseline="0">
                <a:latin typeface="Inter Light" panose="02000503000000020004" pitchFamily="2" charset="0"/>
                <a:ea typeface="Inter Light" panose="02000503000000020004" pitchFamily="2" charset="0"/>
              </a:defRPr>
            </a:lvl5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409387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78EC30F-F7F4-5340-A189-031B51112FC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1456" b="522"/>
          <a:stretch/>
        </p:blipFill>
        <p:spPr>
          <a:xfrm>
            <a:off x="7812816" y="1759605"/>
            <a:ext cx="4379184" cy="510488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D4EE58E-2333-6544-C5BD-2C8545307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113" y="470452"/>
            <a:ext cx="10664687" cy="900134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77BB54-B965-79EA-6C53-F8E4DC183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F40D-BF86-6F43-B998-BE81C530D25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A766BAD-79DD-9BDE-760A-6AEAAE212B5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99053" y="2290418"/>
            <a:ext cx="10830339" cy="3363636"/>
          </a:xfrm>
          <a:prstGeom prst="rect">
            <a:avLst/>
          </a:prstGeom>
        </p:spPr>
        <p:txBody>
          <a:bodyPr/>
          <a:lstStyle>
            <a:lvl1pPr>
              <a:defRPr sz="2400" b="0" i="0" spc="-100" baseline="0">
                <a:latin typeface="+mj-lt"/>
                <a:ea typeface="Calibri Light" panose="020F0302020204030204" pitchFamily="34" charset="0"/>
              </a:defRPr>
            </a:lvl1pPr>
            <a:lvl2pPr>
              <a:defRPr sz="2000" b="0" i="0" spc="-100" baseline="0">
                <a:latin typeface="+mj-lt"/>
                <a:ea typeface="Calibri Light" panose="020F0302020204030204" pitchFamily="34" charset="0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1800" b="0" i="0" spc="-100" baseline="0">
                <a:latin typeface="+mj-lt"/>
                <a:ea typeface="Calibri Light" panose="020F030202020403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b="0" i="0" spc="-100" baseline="0">
                <a:latin typeface="+mj-lt"/>
                <a:ea typeface="Calibri Light" panose="020F0302020204030204" pitchFamily="34" charset="0"/>
              </a:defRPr>
            </a:lvl4pPr>
            <a:lvl5pPr>
              <a:defRPr b="0" i="0" spc="-100" baseline="0">
                <a:latin typeface="+mj-lt"/>
                <a:ea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E2297DC-432C-8227-DE5E-7744B607039C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99053" y="1477618"/>
            <a:ext cx="10830339" cy="103504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="0" i="0" spc="-100" baseline="0">
                <a:latin typeface="+mj-lt"/>
                <a:ea typeface="Calibri Light" panose="020F0302020204030204" pitchFamily="34" charset="0"/>
              </a:defRPr>
            </a:lvl1pPr>
            <a:lvl2pPr marL="457200" indent="0">
              <a:buNone/>
              <a:defRPr b="0" i="0" spc="-100" baseline="0">
                <a:latin typeface="Inter Light" panose="02000503000000020004" pitchFamily="2" charset="0"/>
                <a:ea typeface="Inter Light" panose="02000503000000020004" pitchFamily="2" charset="0"/>
              </a:defRPr>
            </a:lvl2pPr>
            <a:lvl3pPr>
              <a:defRPr b="0" i="0" spc="-100" baseline="0">
                <a:latin typeface="Inter Light" panose="02000503000000020004" pitchFamily="2" charset="0"/>
                <a:ea typeface="Inter Light" panose="02000503000000020004" pitchFamily="2" charset="0"/>
              </a:defRPr>
            </a:lvl3pPr>
            <a:lvl4pPr>
              <a:defRPr b="0" i="0" spc="-100" baseline="0">
                <a:latin typeface="Inter Light" panose="02000503000000020004" pitchFamily="2" charset="0"/>
                <a:ea typeface="Inter Light" panose="02000503000000020004" pitchFamily="2" charset="0"/>
              </a:defRPr>
            </a:lvl4pPr>
            <a:lvl5pPr>
              <a:defRPr b="0" i="0" spc="-100" baseline="0">
                <a:latin typeface="Inter Light" panose="02000503000000020004" pitchFamily="2" charset="0"/>
                <a:ea typeface="Inter Light" panose="02000503000000020004" pitchFamily="2" charset="0"/>
              </a:defRPr>
            </a:lvl5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367796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13DB2-4AD0-5F7B-FC1D-1AF24980A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894" y="510897"/>
            <a:ext cx="10515600" cy="98659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A14BE4-D728-0426-4416-4934FD59D3F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6"/>
            </a:solidFill>
          </a:ln>
        </p:spPr>
        <p:txBody>
          <a:bodyPr anchor="ctr"/>
          <a:lstStyle>
            <a:lvl1pPr marL="0" indent="0">
              <a:buNone/>
              <a:defRPr sz="2400" b="1" i="0" baseline="0">
                <a:solidFill>
                  <a:schemeClr val="bg1"/>
                </a:solidFill>
                <a:latin typeface="+mn-lt"/>
                <a:ea typeface="Inter SemiBold" panose="02000503000000020004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89443F-A02B-85D9-286B-FA2BE883BB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solidFill>
            <a:schemeClr val="bg1">
              <a:alpha val="20004"/>
            </a:schemeClr>
          </a:solidFill>
          <a:ln w="12700">
            <a:solidFill>
              <a:schemeClr val="accent6"/>
            </a:solidFill>
          </a:ln>
        </p:spPr>
        <p:txBody>
          <a:bodyPr anchor="ctr"/>
          <a:lstStyle>
            <a:lvl1pPr marL="182880" indent="0">
              <a:buFontTx/>
              <a:buNone/>
              <a:defRPr sz="1800"/>
            </a:lvl1pPr>
            <a:lvl2pPr marL="182880" indent="0">
              <a:buFontTx/>
              <a:buNone/>
              <a:defRPr sz="1800"/>
            </a:lvl2pPr>
            <a:lvl3pPr marL="182880" indent="0">
              <a:buFontTx/>
              <a:buNone/>
              <a:defRPr sz="1800"/>
            </a:lvl3pPr>
            <a:lvl4pPr marL="182880" indent="0">
              <a:buFontTx/>
              <a:buNone/>
              <a:defRPr sz="1800"/>
            </a:lvl4pPr>
            <a:lvl5pPr marL="182880" indent="0">
              <a:buFontTx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2CFE18-72C0-A86F-FCAA-0255E42A6DE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6"/>
            </a:solidFill>
          </a:ln>
        </p:spPr>
        <p:txBody>
          <a:bodyPr anchor="ctr"/>
          <a:lstStyle>
            <a:lvl1pPr marL="0" indent="0">
              <a:buNone/>
              <a:defRPr sz="2400" b="1" i="0" baseline="0">
                <a:solidFill>
                  <a:schemeClr val="bg1"/>
                </a:solidFill>
                <a:latin typeface="+mn-lt"/>
                <a:ea typeface="Inter SemiBold" panose="02000503000000020004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B85C0A-E3F4-C527-3169-013E164323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solidFill>
            <a:schemeClr val="bg1">
              <a:alpha val="20004"/>
            </a:schemeClr>
          </a:solidFill>
          <a:ln w="12700">
            <a:solidFill>
              <a:schemeClr val="accent6"/>
            </a:solidFill>
          </a:ln>
        </p:spPr>
        <p:txBody>
          <a:bodyPr anchor="ctr"/>
          <a:lstStyle>
            <a:lvl1pPr marL="182880" indent="0">
              <a:buFontTx/>
              <a:buNone/>
              <a:defRPr sz="1800"/>
            </a:lvl1pPr>
            <a:lvl2pPr marL="182880" indent="0">
              <a:buFontTx/>
              <a:buNone/>
              <a:defRPr sz="1800"/>
            </a:lvl2pPr>
            <a:lvl3pPr marL="182880" indent="0">
              <a:buFontTx/>
              <a:buNone/>
              <a:defRPr sz="1800"/>
            </a:lvl3pPr>
            <a:lvl4pPr marL="182880" indent="0">
              <a:buFontTx/>
              <a:buNone/>
              <a:defRPr sz="1800"/>
            </a:lvl4pPr>
            <a:lvl5pPr marL="182880" indent="0">
              <a:buFontTx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1EE331-0DC5-4C93-19BA-70C475B9A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F40D-BF86-6F43-B998-BE81C530D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916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A64F8B3-F874-5741-937B-7A2A821D56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1456" b="522"/>
          <a:stretch/>
        </p:blipFill>
        <p:spPr>
          <a:xfrm>
            <a:off x="7812816" y="1759605"/>
            <a:ext cx="4379184" cy="5104880"/>
          </a:xfrm>
          <a:prstGeom prst="rect">
            <a:avLst/>
          </a:prstGeom>
        </p:spPr>
      </p:pic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AA85F9E-F7DD-424A-A243-848E478BD9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4226" y="6374965"/>
            <a:ext cx="32633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 baseline="0">
                <a:solidFill>
                  <a:srgbClr val="414A58"/>
                </a:solidFill>
                <a:latin typeface="Calibri" panose="020F0502020204030204" pitchFamily="34" charset="0"/>
                <a:ea typeface="Calibri" panose="020F0502020204030204" pitchFamily="34" charset="0"/>
              </a:defRPr>
            </a:lvl1pPr>
          </a:lstStyle>
          <a:p>
            <a:fld id="{FAEE96CF-4053-2149-B5F9-FD566E7161C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7496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410D3-16A4-38B5-6E13-2E2FD3F9C2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053" y="274224"/>
            <a:ext cx="9144000" cy="679932"/>
          </a:xfrm>
          <a:prstGeom prst="rect">
            <a:avLst/>
          </a:prstGeom>
        </p:spPr>
        <p:txBody>
          <a:bodyPr anchor="t"/>
          <a:lstStyle>
            <a:lvl1pPr algn="l">
              <a:defRPr sz="4000" spc="-2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FAF815-7FD2-A1A9-3CA7-21C807E8D1C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2183" y="861391"/>
            <a:ext cx="9144000" cy="61622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326661-4707-BCF8-89DC-036A14FF0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F40D-BF86-6F43-B998-BE81C530D25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32085CA-BB43-10D6-EBC9-07C094ACD2F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99053" y="2290418"/>
            <a:ext cx="10830339" cy="3363636"/>
          </a:xfrm>
          <a:prstGeom prst="rect">
            <a:avLst/>
          </a:prstGeom>
        </p:spPr>
        <p:txBody>
          <a:bodyPr/>
          <a:lstStyle>
            <a:lvl1pPr>
              <a:defRPr sz="2400" b="0" i="0" spc="-100" baseline="0">
                <a:latin typeface="Calibri Light" panose="020F0302020204030204" pitchFamily="34" charset="0"/>
                <a:ea typeface="Calibri Light" panose="020F0302020204030204" pitchFamily="34" charset="0"/>
              </a:defRPr>
            </a:lvl1pPr>
            <a:lvl2pPr>
              <a:defRPr sz="2000" b="0" i="0" spc="-100" baseline="0">
                <a:latin typeface="Calibri Light" panose="020F0302020204030204" pitchFamily="34" charset="0"/>
                <a:ea typeface="Calibri Light" panose="020F0302020204030204" pitchFamily="34" charset="0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1800" b="0" i="0" spc="-100" baseline="0">
                <a:latin typeface="Calibri Light" panose="020F0302020204030204" pitchFamily="34" charset="0"/>
                <a:ea typeface="Calibri Light" panose="020F030202020403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b="0" i="0" spc="-100" baseline="0">
                <a:latin typeface="Calibri Light" panose="020F0302020204030204" pitchFamily="34" charset="0"/>
                <a:ea typeface="Calibri Light" panose="020F0302020204030204" pitchFamily="34" charset="0"/>
              </a:defRPr>
            </a:lvl4pPr>
            <a:lvl5pPr>
              <a:defRPr b="0" i="0" spc="-100" baseline="0">
                <a:latin typeface="Calibri Light" panose="020F0302020204030204" pitchFamily="34" charset="0"/>
                <a:ea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5CDB2D7-ABD9-F2B8-A049-66466A86D672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99053" y="1477618"/>
            <a:ext cx="10830339" cy="103504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="0" i="0" spc="-100" baseline="0">
                <a:latin typeface="Calibri Light" panose="020F0302020204030204" pitchFamily="34" charset="0"/>
                <a:ea typeface="Calibri Light" panose="020F0302020204030204" pitchFamily="34" charset="0"/>
              </a:defRPr>
            </a:lvl1pPr>
            <a:lvl2pPr marL="457200" indent="0">
              <a:buNone/>
              <a:defRPr b="0" i="0" spc="-100" baseline="0">
                <a:latin typeface="Inter Light" panose="02000503000000020004" pitchFamily="2" charset="0"/>
                <a:ea typeface="Inter Light" panose="02000503000000020004" pitchFamily="2" charset="0"/>
              </a:defRPr>
            </a:lvl2pPr>
            <a:lvl3pPr>
              <a:defRPr b="0" i="0" spc="-100" baseline="0">
                <a:latin typeface="Inter Light" panose="02000503000000020004" pitchFamily="2" charset="0"/>
                <a:ea typeface="Inter Light" panose="02000503000000020004" pitchFamily="2" charset="0"/>
              </a:defRPr>
            </a:lvl3pPr>
            <a:lvl4pPr>
              <a:defRPr b="0" i="0" spc="-100" baseline="0">
                <a:latin typeface="Inter Light" panose="02000503000000020004" pitchFamily="2" charset="0"/>
                <a:ea typeface="Inter Light" panose="02000503000000020004" pitchFamily="2" charset="0"/>
              </a:defRPr>
            </a:lvl4pPr>
            <a:lvl5pPr>
              <a:defRPr b="0" i="0" spc="-100" baseline="0">
                <a:latin typeface="Inter Light" panose="02000503000000020004" pitchFamily="2" charset="0"/>
                <a:ea typeface="Inter Light" panose="02000503000000020004" pitchFamily="2" charset="0"/>
              </a:defRPr>
            </a:lvl5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844342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E0554A9-C7C3-EFEC-8714-5C1E2C23AA0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1456" b="522"/>
          <a:stretch/>
        </p:blipFill>
        <p:spPr>
          <a:xfrm>
            <a:off x="7812816" y="1759605"/>
            <a:ext cx="4379184" cy="510488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82410D3-16A4-38B5-6E13-2E2FD3F9C2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053" y="274224"/>
            <a:ext cx="9144000" cy="679932"/>
          </a:xfrm>
          <a:prstGeom prst="rect">
            <a:avLst/>
          </a:prstGeom>
        </p:spPr>
        <p:txBody>
          <a:bodyPr anchor="t"/>
          <a:lstStyle>
            <a:lvl1pPr algn="l">
              <a:defRPr sz="4000" spc="-2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FAF815-7FD2-A1A9-3CA7-21C807E8D1C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2183" y="861391"/>
            <a:ext cx="9144000" cy="61622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326661-4707-BCF8-89DC-036A14FF0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F40D-BF86-6F43-B998-BE81C530D25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32085CA-BB43-10D6-EBC9-07C094ACD2F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99053" y="2290418"/>
            <a:ext cx="10830339" cy="3363636"/>
          </a:xfrm>
          <a:prstGeom prst="rect">
            <a:avLst/>
          </a:prstGeom>
        </p:spPr>
        <p:txBody>
          <a:bodyPr/>
          <a:lstStyle>
            <a:lvl1pPr>
              <a:defRPr sz="2400" b="0" i="0" spc="-100" baseline="0">
                <a:latin typeface="+mj-lt"/>
                <a:ea typeface="Calibri Light" panose="020F0302020204030204" pitchFamily="34" charset="0"/>
              </a:defRPr>
            </a:lvl1pPr>
            <a:lvl2pPr>
              <a:defRPr sz="2000" b="0" i="0" spc="-100" baseline="0">
                <a:latin typeface="+mj-lt"/>
                <a:ea typeface="Calibri Light" panose="020F0302020204030204" pitchFamily="34" charset="0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1800" b="0" i="0" spc="-100" baseline="0">
                <a:latin typeface="+mj-lt"/>
                <a:ea typeface="Calibri Light" panose="020F030202020403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b="0" i="0" spc="-100" baseline="0">
                <a:latin typeface="+mj-lt"/>
                <a:ea typeface="Calibri Light" panose="020F0302020204030204" pitchFamily="34" charset="0"/>
              </a:defRPr>
            </a:lvl4pPr>
            <a:lvl5pPr>
              <a:defRPr b="0" i="0" spc="-100" baseline="0">
                <a:latin typeface="+mj-lt"/>
                <a:ea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5CDB2D7-ABD9-F2B8-A049-66466A86D672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99053" y="1477618"/>
            <a:ext cx="10830339" cy="103504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="0" i="0" spc="-100" baseline="0">
                <a:latin typeface="+mj-lt"/>
                <a:ea typeface="Calibri Light" panose="020F0302020204030204" pitchFamily="34" charset="0"/>
              </a:defRPr>
            </a:lvl1pPr>
            <a:lvl2pPr marL="457200" indent="0">
              <a:buNone/>
              <a:defRPr b="0" i="0" spc="-100" baseline="0">
                <a:latin typeface="Inter Light" panose="02000503000000020004" pitchFamily="2" charset="0"/>
                <a:ea typeface="Inter Light" panose="02000503000000020004" pitchFamily="2" charset="0"/>
              </a:defRPr>
            </a:lvl2pPr>
            <a:lvl3pPr>
              <a:defRPr b="0" i="0" spc="-100" baseline="0">
                <a:latin typeface="Inter Light" panose="02000503000000020004" pitchFamily="2" charset="0"/>
                <a:ea typeface="Inter Light" panose="02000503000000020004" pitchFamily="2" charset="0"/>
              </a:defRPr>
            </a:lvl3pPr>
            <a:lvl4pPr>
              <a:defRPr b="0" i="0" spc="-100" baseline="0">
                <a:latin typeface="Inter Light" panose="02000503000000020004" pitchFamily="2" charset="0"/>
                <a:ea typeface="Inter Light" panose="02000503000000020004" pitchFamily="2" charset="0"/>
              </a:defRPr>
            </a:lvl4pPr>
            <a:lvl5pPr>
              <a:defRPr b="0" i="0" spc="-100" baseline="0">
                <a:latin typeface="Inter Light" panose="02000503000000020004" pitchFamily="2" charset="0"/>
                <a:ea typeface="Inter Light" panose="02000503000000020004" pitchFamily="2" charset="0"/>
              </a:defRPr>
            </a:lvl5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353488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F460A-1594-573A-6C2D-93036DB45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113" y="543339"/>
            <a:ext cx="10664687" cy="82724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1DDA1-EEE8-6151-AF63-C6DD44C6B2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0A3DC7-9CE9-5714-D4C2-AD13EB8196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0FB01A-698C-118C-A7BB-AA904F53B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F40D-BF86-6F43-B998-BE81C530D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6688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19973CB-34A1-D713-CA29-A82DF73E52C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1456" b="522"/>
          <a:stretch/>
        </p:blipFill>
        <p:spPr>
          <a:xfrm>
            <a:off x="7812816" y="1759605"/>
            <a:ext cx="4379184" cy="510488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74F460A-1594-573A-6C2D-93036DB45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113" y="543339"/>
            <a:ext cx="10664687" cy="82724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1DDA1-EEE8-6151-AF63-C6DD44C6B2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0A3DC7-9CE9-5714-D4C2-AD13EB8196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0FB01A-698C-118C-A7BB-AA904F53B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F40D-BF86-6F43-B998-BE81C530D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891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55238-D472-B506-C6C3-A31529133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5066783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400" b="0" i="0" spc="-100" baseline="0">
                <a:solidFill>
                  <a:schemeClr val="tx1"/>
                </a:solidFill>
                <a:latin typeface="+mj-lt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5B7508F-85EB-1F5B-D91C-D2D4F929AA9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12800" y="4146550"/>
            <a:ext cx="10515600" cy="9144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5400" spc="-150">
                <a:solidFill>
                  <a:schemeClr val="tx1"/>
                </a:solidFill>
              </a:defRPr>
            </a:lvl1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25169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DA97E-7376-4DE9-EF59-F60409DF4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076" y="529881"/>
            <a:ext cx="9213298" cy="841719"/>
          </a:xfrm>
          <a:prstGeom prst="rect">
            <a:avLst/>
          </a:prstGeom>
        </p:spPr>
        <p:txBody>
          <a:bodyPr anchor="t"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DDE901-EF18-EB4D-C55F-6B6691CE5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F40D-BF86-6F43-B998-BE81C530D250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FD8604-1A03-0540-DE81-25443C2422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0888" y="1552713"/>
            <a:ext cx="10691812" cy="4752837"/>
          </a:xfrm>
          <a:prstGeom prst="rect">
            <a:avLst/>
          </a:prstGeom>
        </p:spPr>
        <p:txBody>
          <a:bodyPr numCol="4"/>
          <a:lstStyle>
            <a:lvl1pPr marL="0" indent="0" algn="l">
              <a:spcBef>
                <a:spcPts val="400"/>
              </a:spcBef>
              <a:buNone/>
              <a:defRPr sz="2600" baseline="0">
                <a:latin typeface="+mj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83775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553EA1F-137D-994D-B8BE-DDC03EB6B7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1456" b="522"/>
          <a:stretch/>
        </p:blipFill>
        <p:spPr>
          <a:xfrm>
            <a:off x="7812816" y="1759605"/>
            <a:ext cx="4379184" cy="510488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14DA97E-7376-4DE9-EF59-F60409DF4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076" y="529881"/>
            <a:ext cx="9213298" cy="841719"/>
          </a:xfrm>
          <a:prstGeom prst="rect">
            <a:avLst/>
          </a:prstGeom>
        </p:spPr>
        <p:txBody>
          <a:bodyPr anchor="t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DDE901-EF18-EB4D-C55F-6B6691CE5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F40D-BF86-6F43-B998-BE81C530D250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FD8604-1A03-0540-DE81-25443C2422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0888" y="1552713"/>
            <a:ext cx="10691812" cy="4752837"/>
          </a:xfrm>
          <a:prstGeom prst="rect">
            <a:avLst/>
          </a:prstGeom>
        </p:spPr>
        <p:txBody>
          <a:bodyPr numCol="4"/>
          <a:lstStyle>
            <a:lvl1pPr marL="0" indent="0" algn="l">
              <a:spcBef>
                <a:spcPts val="400"/>
              </a:spcBef>
              <a:buNone/>
              <a:defRPr sz="2800" baseline="0">
                <a:latin typeface="+mj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78330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EE58E-2333-6544-C5BD-2C8545307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113" y="470452"/>
            <a:ext cx="10664687" cy="900134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77BB54-B965-79EA-6C53-F8E4DC183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F40D-BF86-6F43-B998-BE81C530D25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A766BAD-79DD-9BDE-760A-6AEAAE212B5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99053" y="2290418"/>
            <a:ext cx="10830339" cy="3363636"/>
          </a:xfrm>
          <a:prstGeom prst="rect">
            <a:avLst/>
          </a:prstGeom>
        </p:spPr>
        <p:txBody>
          <a:bodyPr/>
          <a:lstStyle>
            <a:lvl1pPr>
              <a:defRPr sz="2400" b="0" i="0" spc="-100" baseline="0">
                <a:latin typeface="+mj-lt"/>
                <a:ea typeface="Calibri Light" panose="020F0302020204030204" pitchFamily="34" charset="0"/>
              </a:defRPr>
            </a:lvl1pPr>
            <a:lvl2pPr>
              <a:defRPr sz="2000" b="0" i="0" spc="-100" baseline="0">
                <a:latin typeface="+mj-lt"/>
                <a:ea typeface="Calibri Light" panose="020F0302020204030204" pitchFamily="34" charset="0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1800" b="0" i="0" spc="-100" baseline="0">
                <a:latin typeface="+mj-lt"/>
                <a:ea typeface="Calibri Light" panose="020F030202020403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b="0" i="0" spc="-100" baseline="0">
                <a:latin typeface="+mj-lt"/>
                <a:ea typeface="Calibri Light" panose="020F0302020204030204" pitchFamily="34" charset="0"/>
              </a:defRPr>
            </a:lvl4pPr>
            <a:lvl5pPr>
              <a:defRPr b="0" i="0" spc="-100" baseline="0">
                <a:latin typeface="+mj-lt"/>
                <a:ea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E2297DC-432C-8227-DE5E-7744B607039C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99053" y="1477618"/>
            <a:ext cx="10830339" cy="103504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="0" i="0" spc="-100" baseline="0">
                <a:latin typeface="+mj-lt"/>
                <a:ea typeface="Calibri Light" panose="020F0302020204030204" pitchFamily="34" charset="0"/>
              </a:defRPr>
            </a:lvl1pPr>
            <a:lvl2pPr marL="457200" indent="0">
              <a:buNone/>
              <a:defRPr b="0" i="0" spc="-100" baseline="0">
                <a:latin typeface="Inter Light" panose="02000503000000020004" pitchFamily="2" charset="0"/>
                <a:ea typeface="Inter Light" panose="02000503000000020004" pitchFamily="2" charset="0"/>
              </a:defRPr>
            </a:lvl2pPr>
            <a:lvl3pPr>
              <a:defRPr b="0" i="0" spc="-100" baseline="0">
                <a:latin typeface="Inter Light" panose="02000503000000020004" pitchFamily="2" charset="0"/>
                <a:ea typeface="Inter Light" panose="02000503000000020004" pitchFamily="2" charset="0"/>
              </a:defRPr>
            </a:lvl3pPr>
            <a:lvl4pPr>
              <a:defRPr b="0" i="0" spc="-100" baseline="0">
                <a:latin typeface="Inter Light" panose="02000503000000020004" pitchFamily="2" charset="0"/>
                <a:ea typeface="Inter Light" panose="02000503000000020004" pitchFamily="2" charset="0"/>
              </a:defRPr>
            </a:lvl4pPr>
            <a:lvl5pPr>
              <a:defRPr b="0" i="0" spc="-100" baseline="0">
                <a:latin typeface="Inter Light" panose="02000503000000020004" pitchFamily="2" charset="0"/>
                <a:ea typeface="Inter Light" panose="02000503000000020004" pitchFamily="2" charset="0"/>
              </a:defRPr>
            </a:lvl5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34386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78EC30F-F7F4-5340-A189-031B51112FC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1456" b="522"/>
          <a:stretch/>
        </p:blipFill>
        <p:spPr>
          <a:xfrm>
            <a:off x="7812816" y="1759605"/>
            <a:ext cx="4379184" cy="510488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D4EE58E-2333-6544-C5BD-2C8545307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113" y="470452"/>
            <a:ext cx="10664687" cy="900134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77BB54-B965-79EA-6C53-F8E4DC183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F40D-BF86-6F43-B998-BE81C530D25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A766BAD-79DD-9BDE-760A-6AEAAE212B5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99053" y="2290418"/>
            <a:ext cx="10830339" cy="3363636"/>
          </a:xfrm>
          <a:prstGeom prst="rect">
            <a:avLst/>
          </a:prstGeom>
        </p:spPr>
        <p:txBody>
          <a:bodyPr/>
          <a:lstStyle>
            <a:lvl1pPr>
              <a:defRPr sz="2400" b="0" i="0" spc="-100" baseline="0">
                <a:latin typeface="+mj-lt"/>
                <a:ea typeface="Calibri Light" panose="020F0302020204030204" pitchFamily="34" charset="0"/>
              </a:defRPr>
            </a:lvl1pPr>
            <a:lvl2pPr>
              <a:defRPr sz="2000" b="0" i="0" spc="-100" baseline="0">
                <a:latin typeface="+mj-lt"/>
                <a:ea typeface="Calibri Light" panose="020F0302020204030204" pitchFamily="34" charset="0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1800" b="0" i="0" spc="-100" baseline="0">
                <a:latin typeface="+mj-lt"/>
                <a:ea typeface="Calibri Light" panose="020F030202020403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b="0" i="0" spc="-100" baseline="0">
                <a:latin typeface="+mj-lt"/>
                <a:ea typeface="Calibri Light" panose="020F0302020204030204" pitchFamily="34" charset="0"/>
              </a:defRPr>
            </a:lvl4pPr>
            <a:lvl5pPr>
              <a:defRPr b="0" i="0" spc="-100" baseline="0">
                <a:latin typeface="+mj-lt"/>
                <a:ea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E2297DC-432C-8227-DE5E-7744B607039C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99053" y="1477618"/>
            <a:ext cx="10830339" cy="103504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="0" i="0" spc="-100" baseline="0">
                <a:latin typeface="+mj-lt"/>
                <a:ea typeface="Calibri Light" panose="020F0302020204030204" pitchFamily="34" charset="0"/>
              </a:defRPr>
            </a:lvl1pPr>
            <a:lvl2pPr marL="457200" indent="0">
              <a:buNone/>
              <a:defRPr b="0" i="0" spc="-100" baseline="0">
                <a:latin typeface="Inter Light" panose="02000503000000020004" pitchFamily="2" charset="0"/>
                <a:ea typeface="Inter Light" panose="02000503000000020004" pitchFamily="2" charset="0"/>
              </a:defRPr>
            </a:lvl2pPr>
            <a:lvl3pPr>
              <a:defRPr b="0" i="0" spc="-100" baseline="0">
                <a:latin typeface="Inter Light" panose="02000503000000020004" pitchFamily="2" charset="0"/>
                <a:ea typeface="Inter Light" panose="02000503000000020004" pitchFamily="2" charset="0"/>
              </a:defRPr>
            </a:lvl3pPr>
            <a:lvl4pPr>
              <a:defRPr b="0" i="0" spc="-100" baseline="0">
                <a:latin typeface="Inter Light" panose="02000503000000020004" pitchFamily="2" charset="0"/>
                <a:ea typeface="Inter Light" panose="02000503000000020004" pitchFamily="2" charset="0"/>
              </a:defRPr>
            </a:lvl4pPr>
            <a:lvl5pPr>
              <a:defRPr b="0" i="0" spc="-100" baseline="0">
                <a:latin typeface="Inter Light" panose="02000503000000020004" pitchFamily="2" charset="0"/>
                <a:ea typeface="Inter Light" panose="02000503000000020004" pitchFamily="2" charset="0"/>
              </a:defRPr>
            </a:lvl5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256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13DB2-4AD0-5F7B-FC1D-1AF24980A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894" y="510897"/>
            <a:ext cx="10515600" cy="98659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A14BE4-D728-0426-4416-4934FD59D3F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6"/>
            </a:solidFill>
          </a:ln>
        </p:spPr>
        <p:txBody>
          <a:bodyPr anchor="ctr"/>
          <a:lstStyle>
            <a:lvl1pPr marL="0" indent="0">
              <a:buNone/>
              <a:defRPr sz="2400" b="1" i="0" baseline="0">
                <a:solidFill>
                  <a:schemeClr val="bg1"/>
                </a:solidFill>
                <a:latin typeface="+mn-lt"/>
                <a:ea typeface="Inter SemiBold" panose="02000503000000020004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89443F-A02B-85D9-286B-FA2BE883BB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solidFill>
            <a:schemeClr val="bg1">
              <a:alpha val="20004"/>
            </a:schemeClr>
          </a:solidFill>
          <a:ln w="12700">
            <a:solidFill>
              <a:schemeClr val="accent6"/>
            </a:solidFill>
          </a:ln>
        </p:spPr>
        <p:txBody>
          <a:bodyPr anchor="ctr"/>
          <a:lstStyle>
            <a:lvl1pPr marL="182880" indent="0">
              <a:buFontTx/>
              <a:buNone/>
              <a:defRPr sz="1800"/>
            </a:lvl1pPr>
            <a:lvl2pPr marL="182880" indent="0">
              <a:buFontTx/>
              <a:buNone/>
              <a:defRPr sz="1800"/>
            </a:lvl2pPr>
            <a:lvl3pPr marL="182880" indent="0">
              <a:buFontTx/>
              <a:buNone/>
              <a:defRPr sz="1800"/>
            </a:lvl3pPr>
            <a:lvl4pPr marL="182880" indent="0">
              <a:buFontTx/>
              <a:buNone/>
              <a:defRPr sz="1800"/>
            </a:lvl4pPr>
            <a:lvl5pPr marL="182880" indent="0">
              <a:buFontTx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2CFE18-72C0-A86F-FCAA-0255E42A6DE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6"/>
            </a:solidFill>
          </a:ln>
        </p:spPr>
        <p:txBody>
          <a:bodyPr anchor="ctr"/>
          <a:lstStyle>
            <a:lvl1pPr marL="0" indent="0">
              <a:buNone/>
              <a:defRPr sz="2400" b="1" i="0" baseline="0">
                <a:solidFill>
                  <a:schemeClr val="bg1"/>
                </a:solidFill>
                <a:latin typeface="+mn-lt"/>
                <a:ea typeface="Inter SemiBold" panose="02000503000000020004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B85C0A-E3F4-C527-3169-013E164323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solidFill>
            <a:schemeClr val="bg1">
              <a:alpha val="20004"/>
            </a:schemeClr>
          </a:solidFill>
          <a:ln w="12700">
            <a:solidFill>
              <a:schemeClr val="accent6"/>
            </a:solidFill>
          </a:ln>
        </p:spPr>
        <p:txBody>
          <a:bodyPr anchor="ctr"/>
          <a:lstStyle>
            <a:lvl1pPr marL="182880" indent="0">
              <a:buFontTx/>
              <a:buNone/>
              <a:defRPr sz="1800"/>
            </a:lvl1pPr>
            <a:lvl2pPr marL="182880" indent="0">
              <a:buFontTx/>
              <a:buNone/>
              <a:defRPr sz="1800"/>
            </a:lvl2pPr>
            <a:lvl3pPr marL="182880" indent="0">
              <a:buFontTx/>
              <a:buNone/>
              <a:defRPr sz="1800"/>
            </a:lvl3pPr>
            <a:lvl4pPr marL="182880" indent="0">
              <a:buFontTx/>
              <a:buNone/>
              <a:defRPr sz="1800"/>
            </a:lvl4pPr>
            <a:lvl5pPr marL="182880" indent="0">
              <a:buFontTx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1EE331-0DC5-4C93-19BA-70C475B9A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F40D-BF86-6F43-B998-BE81C530D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261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410D3-16A4-38B5-6E13-2E2FD3F9C2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053" y="274224"/>
            <a:ext cx="9144000" cy="679932"/>
          </a:xfrm>
          <a:prstGeom prst="rect">
            <a:avLst/>
          </a:prstGeom>
        </p:spPr>
        <p:txBody>
          <a:bodyPr anchor="t"/>
          <a:lstStyle>
            <a:lvl1pPr algn="l">
              <a:defRPr sz="4000" spc="-2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FAF815-7FD2-A1A9-3CA7-21C807E8D1C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2183" y="861391"/>
            <a:ext cx="9144000" cy="61622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326661-4707-BCF8-89DC-036A14FF0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F40D-BF86-6F43-B998-BE81C530D25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32085CA-BB43-10D6-EBC9-07C094ACD2F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99053" y="2290418"/>
            <a:ext cx="10830339" cy="3363636"/>
          </a:xfrm>
          <a:prstGeom prst="rect">
            <a:avLst/>
          </a:prstGeom>
        </p:spPr>
        <p:txBody>
          <a:bodyPr/>
          <a:lstStyle>
            <a:lvl1pPr>
              <a:defRPr sz="2400" b="0" i="0" spc="-100" baseline="0">
                <a:latin typeface="Calibri Light" panose="020F0302020204030204" pitchFamily="34" charset="0"/>
                <a:ea typeface="Calibri Light" panose="020F0302020204030204" pitchFamily="34" charset="0"/>
              </a:defRPr>
            </a:lvl1pPr>
            <a:lvl2pPr>
              <a:defRPr sz="2000" b="0" i="0" spc="-100" baseline="0">
                <a:latin typeface="Calibri Light" panose="020F0302020204030204" pitchFamily="34" charset="0"/>
                <a:ea typeface="Calibri Light" panose="020F0302020204030204" pitchFamily="34" charset="0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1800" b="0" i="0" spc="-100" baseline="0">
                <a:latin typeface="Calibri Light" panose="020F0302020204030204" pitchFamily="34" charset="0"/>
                <a:ea typeface="Calibri Light" panose="020F030202020403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b="0" i="0" spc="-100" baseline="0">
                <a:latin typeface="Calibri Light" panose="020F0302020204030204" pitchFamily="34" charset="0"/>
                <a:ea typeface="Calibri Light" panose="020F0302020204030204" pitchFamily="34" charset="0"/>
              </a:defRPr>
            </a:lvl4pPr>
            <a:lvl5pPr>
              <a:defRPr b="0" i="0" spc="-100" baseline="0">
                <a:latin typeface="Calibri Light" panose="020F0302020204030204" pitchFamily="34" charset="0"/>
                <a:ea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5CDB2D7-ABD9-F2B8-A049-66466A86D672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99053" y="1477618"/>
            <a:ext cx="10830339" cy="103504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="0" i="0" spc="-100" baseline="0">
                <a:latin typeface="Calibri Light" panose="020F0302020204030204" pitchFamily="34" charset="0"/>
                <a:ea typeface="Calibri Light" panose="020F0302020204030204" pitchFamily="34" charset="0"/>
              </a:defRPr>
            </a:lvl1pPr>
            <a:lvl2pPr marL="457200" indent="0">
              <a:buNone/>
              <a:defRPr b="0" i="0" spc="-100" baseline="0">
                <a:latin typeface="Inter Light" panose="02000503000000020004" pitchFamily="2" charset="0"/>
                <a:ea typeface="Inter Light" panose="02000503000000020004" pitchFamily="2" charset="0"/>
              </a:defRPr>
            </a:lvl2pPr>
            <a:lvl3pPr>
              <a:defRPr b="0" i="0" spc="-100" baseline="0">
                <a:latin typeface="Inter Light" panose="02000503000000020004" pitchFamily="2" charset="0"/>
                <a:ea typeface="Inter Light" panose="02000503000000020004" pitchFamily="2" charset="0"/>
              </a:defRPr>
            </a:lvl3pPr>
            <a:lvl4pPr>
              <a:defRPr b="0" i="0" spc="-100" baseline="0">
                <a:latin typeface="Inter Light" panose="02000503000000020004" pitchFamily="2" charset="0"/>
                <a:ea typeface="Inter Light" panose="02000503000000020004" pitchFamily="2" charset="0"/>
              </a:defRPr>
            </a:lvl4pPr>
            <a:lvl5pPr>
              <a:defRPr b="0" i="0" spc="-100" baseline="0">
                <a:latin typeface="Inter Light" panose="02000503000000020004" pitchFamily="2" charset="0"/>
                <a:ea typeface="Inter Light" panose="02000503000000020004" pitchFamily="2" charset="0"/>
              </a:defRPr>
            </a:lvl5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6915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E0554A9-C7C3-EFEC-8714-5C1E2C23AA0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1456" b="522"/>
          <a:stretch/>
        </p:blipFill>
        <p:spPr>
          <a:xfrm>
            <a:off x="7812816" y="1759605"/>
            <a:ext cx="4379184" cy="510488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82410D3-16A4-38B5-6E13-2E2FD3F9C2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053" y="274224"/>
            <a:ext cx="9144000" cy="679932"/>
          </a:xfrm>
          <a:prstGeom prst="rect">
            <a:avLst/>
          </a:prstGeom>
        </p:spPr>
        <p:txBody>
          <a:bodyPr anchor="t"/>
          <a:lstStyle>
            <a:lvl1pPr algn="l">
              <a:defRPr sz="4000" spc="-2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FAF815-7FD2-A1A9-3CA7-21C807E8D1C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2183" y="861391"/>
            <a:ext cx="9144000" cy="61622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326661-4707-BCF8-89DC-036A14FF0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F40D-BF86-6F43-B998-BE81C530D25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32085CA-BB43-10D6-EBC9-07C094ACD2F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99053" y="2290418"/>
            <a:ext cx="10830339" cy="3363636"/>
          </a:xfrm>
          <a:prstGeom prst="rect">
            <a:avLst/>
          </a:prstGeom>
        </p:spPr>
        <p:txBody>
          <a:bodyPr/>
          <a:lstStyle>
            <a:lvl1pPr>
              <a:defRPr sz="2400" b="0" i="0" spc="-100" baseline="0">
                <a:latin typeface="+mj-lt"/>
                <a:ea typeface="Calibri Light" panose="020F0302020204030204" pitchFamily="34" charset="0"/>
              </a:defRPr>
            </a:lvl1pPr>
            <a:lvl2pPr>
              <a:defRPr sz="2000" b="0" i="0" spc="-100" baseline="0">
                <a:latin typeface="+mj-lt"/>
                <a:ea typeface="Calibri Light" panose="020F0302020204030204" pitchFamily="34" charset="0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1800" b="0" i="0" spc="-100" baseline="0">
                <a:latin typeface="+mj-lt"/>
                <a:ea typeface="Calibri Light" panose="020F030202020403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b="0" i="0" spc="-100" baseline="0">
                <a:latin typeface="+mj-lt"/>
                <a:ea typeface="Calibri Light" panose="020F0302020204030204" pitchFamily="34" charset="0"/>
              </a:defRPr>
            </a:lvl4pPr>
            <a:lvl5pPr>
              <a:defRPr b="0" i="0" spc="-100" baseline="0">
                <a:latin typeface="+mj-lt"/>
                <a:ea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5CDB2D7-ABD9-F2B8-A049-66466A86D672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99053" y="1477618"/>
            <a:ext cx="10830339" cy="103504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="0" i="0" spc="-100" baseline="0">
                <a:latin typeface="+mj-lt"/>
                <a:ea typeface="Calibri Light" panose="020F0302020204030204" pitchFamily="34" charset="0"/>
              </a:defRPr>
            </a:lvl1pPr>
            <a:lvl2pPr marL="457200" indent="0">
              <a:buNone/>
              <a:defRPr b="0" i="0" spc="-100" baseline="0">
                <a:latin typeface="Inter Light" panose="02000503000000020004" pitchFamily="2" charset="0"/>
                <a:ea typeface="Inter Light" panose="02000503000000020004" pitchFamily="2" charset="0"/>
              </a:defRPr>
            </a:lvl2pPr>
            <a:lvl3pPr>
              <a:defRPr b="0" i="0" spc="-100" baseline="0">
                <a:latin typeface="Inter Light" panose="02000503000000020004" pitchFamily="2" charset="0"/>
                <a:ea typeface="Inter Light" panose="02000503000000020004" pitchFamily="2" charset="0"/>
              </a:defRPr>
            </a:lvl3pPr>
            <a:lvl4pPr>
              <a:defRPr b="0" i="0" spc="-100" baseline="0">
                <a:latin typeface="Inter Light" panose="02000503000000020004" pitchFamily="2" charset="0"/>
                <a:ea typeface="Inter Light" panose="02000503000000020004" pitchFamily="2" charset="0"/>
              </a:defRPr>
            </a:lvl4pPr>
            <a:lvl5pPr>
              <a:defRPr b="0" i="0" spc="-100" baseline="0">
                <a:latin typeface="Inter Light" panose="02000503000000020004" pitchFamily="2" charset="0"/>
                <a:ea typeface="Inter Light" panose="02000503000000020004" pitchFamily="2" charset="0"/>
              </a:defRPr>
            </a:lvl5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41863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4552492-3CC3-CB45-8DBD-0628ADDBE06F}"/>
              </a:ext>
            </a:extLst>
          </p:cNvPr>
          <p:cNvSpPr/>
          <p:nvPr userDrawn="1"/>
        </p:nvSpPr>
        <p:spPr>
          <a:xfrm flipV="1">
            <a:off x="790414" y="1291710"/>
            <a:ext cx="10611172" cy="45719"/>
          </a:xfrm>
          <a:prstGeom prst="rect">
            <a:avLst/>
          </a:prstGeom>
          <a:solidFill>
            <a:srgbClr val="A7CE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3B496CD-2279-CD4F-8D0A-FDDFF8C868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599" y="6356350"/>
            <a:ext cx="33892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 baseline="0">
                <a:solidFill>
                  <a:srgbClr val="414A58"/>
                </a:solidFill>
                <a:latin typeface="Calibri" panose="020F0502020204030204" pitchFamily="34" charset="0"/>
                <a:ea typeface="Calibri" panose="020F0502020204030204" pitchFamily="34" charset="0"/>
              </a:defRPr>
            </a:lvl1pPr>
          </a:lstStyle>
          <a:p>
            <a:fld id="{6C37F40D-BF86-6F43-B998-BE81C530D25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8829DBB-6882-9F19-DFA1-5C6C44AF50EA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rcRect/>
          <a:stretch/>
        </p:blipFill>
        <p:spPr>
          <a:xfrm>
            <a:off x="9727552" y="259907"/>
            <a:ext cx="1641223" cy="837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564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3" r:id="rId2"/>
    <p:sldLayoutId id="2147483686" r:id="rId3"/>
    <p:sldLayoutId id="2147483694" r:id="rId4"/>
    <p:sldLayoutId id="2147483666" r:id="rId5"/>
    <p:sldLayoutId id="2147483695" r:id="rId6"/>
    <p:sldLayoutId id="2147483669" r:id="rId7"/>
    <p:sldLayoutId id="2147483665" r:id="rId8"/>
    <p:sldLayoutId id="2147483696" r:id="rId9"/>
    <p:sldLayoutId id="2147483668" r:id="rId10"/>
    <p:sldLayoutId id="2147483697" r:id="rId11"/>
    <p:sldLayoutId id="2147483715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3B496CD-2279-CD4F-8D0A-FDDFF8C868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599" y="6356350"/>
            <a:ext cx="33892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 baseline="0">
                <a:solidFill>
                  <a:srgbClr val="414A58"/>
                </a:solidFill>
                <a:latin typeface="Calibri" panose="020F0502020204030204" pitchFamily="34" charset="0"/>
                <a:ea typeface="Calibri" panose="020F0502020204030204" pitchFamily="34" charset="0"/>
              </a:defRPr>
            </a:lvl1pPr>
          </a:lstStyle>
          <a:p>
            <a:fld id="{6C37F40D-BF86-6F43-B998-BE81C530D25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8829DBB-6882-9F19-DFA1-5C6C44AF50EA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rcRect/>
          <a:stretch/>
        </p:blipFill>
        <p:spPr>
          <a:xfrm>
            <a:off x="9727552" y="259907"/>
            <a:ext cx="1641223" cy="83770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249747A-D0CB-C567-7815-BD68A050C3D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/>
          <a:srcRect r="1456" b="522"/>
          <a:stretch/>
        </p:blipFill>
        <p:spPr>
          <a:xfrm>
            <a:off x="7812816" y="1759605"/>
            <a:ext cx="4379184" cy="510488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4552492-3CC3-CB45-8DBD-0628ADDBE06F}"/>
              </a:ext>
            </a:extLst>
          </p:cNvPr>
          <p:cNvSpPr/>
          <p:nvPr userDrawn="1"/>
        </p:nvSpPr>
        <p:spPr>
          <a:xfrm flipV="1">
            <a:off x="790414" y="1858241"/>
            <a:ext cx="10611172" cy="45719"/>
          </a:xfrm>
          <a:prstGeom prst="rect">
            <a:avLst/>
          </a:prstGeom>
          <a:solidFill>
            <a:srgbClr val="A7CE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70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5E8AA4-F7D2-743F-026F-2554DE1CBE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14" t="9423" r="31971" b="5170"/>
          <a:stretch/>
        </p:blipFill>
        <p:spPr>
          <a:xfrm>
            <a:off x="4579320" y="0"/>
            <a:ext cx="7612680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91F6E2D-AB04-B9EB-3236-1AC86FDAEFF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" r="29"/>
          <a:stretch/>
        </p:blipFill>
        <p:spPr>
          <a:xfrm>
            <a:off x="0" y="0"/>
            <a:ext cx="9290958" cy="6858000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90555E-F5A8-A749-BA5F-C95D063E46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12800" y="1240288"/>
            <a:ext cx="10515600" cy="914400"/>
          </a:xfrm>
        </p:spPr>
        <p:txBody>
          <a:bodyPr/>
          <a:lstStyle/>
          <a:p>
            <a:r>
              <a:rPr lang="en-US" dirty="0">
                <a:solidFill>
                  <a:srgbClr val="414A58"/>
                </a:solidFill>
                <a:latin typeface="+mj-lt"/>
                <a:ea typeface="Inter" panose="02000503000000020004" pitchFamily="2" charset="0"/>
                <a:cs typeface="Calibri" panose="020F0502020204030204" pitchFamily="34" charset="0"/>
              </a:rPr>
              <a:t>Is Efficiency </a:t>
            </a:r>
            <a:br>
              <a:rPr lang="en-US" dirty="0">
                <a:solidFill>
                  <a:srgbClr val="414A58"/>
                </a:solidFill>
                <a:latin typeface="+mj-lt"/>
                <a:ea typeface="Inter" panose="02000503000000020004" pitchFamily="2" charset="0"/>
                <a:cs typeface="Calibri" panose="020F0502020204030204" pitchFamily="34" charset="0"/>
              </a:rPr>
            </a:br>
            <a:r>
              <a:rPr lang="en-US" dirty="0">
                <a:solidFill>
                  <a:srgbClr val="414A58"/>
                </a:solidFill>
                <a:latin typeface="+mj-lt"/>
                <a:ea typeface="Inter" panose="02000503000000020004" pitchFamily="2" charset="0"/>
                <a:cs typeface="Calibri" panose="020F0502020204030204" pitchFamily="34" charset="0"/>
              </a:rPr>
              <a:t>Ethical?</a:t>
            </a:r>
            <a:endParaRPr lang="en-US" dirty="0">
              <a:solidFill>
                <a:srgbClr val="414A58"/>
              </a:solidFill>
              <a:latin typeface="+mj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E388A1-8479-A276-7746-BE78447D226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06081" y="4963707"/>
            <a:ext cx="2190808" cy="111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121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6907B-0DC9-E64D-B7CC-FD7066550EDE}"/>
              </a:ext>
            </a:extLst>
          </p:cNvPr>
          <p:cNvSpPr txBox="1">
            <a:spLocks/>
          </p:cNvSpPr>
          <p:nvPr/>
        </p:nvSpPr>
        <p:spPr>
          <a:xfrm>
            <a:off x="706223" y="469339"/>
            <a:ext cx="10582841" cy="12213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414A58"/>
                </a:solidFill>
                <a:latin typeface="Calibri" panose="020F0502020204030204" pitchFamily="34" charset="0"/>
                <a:ea typeface="Inter" panose="02000503000000020004" pitchFamily="2" charset="0"/>
              </a:rPr>
              <a:t>An efficient choice is ethical if:</a:t>
            </a:r>
            <a:endParaRPr lang="en-US" dirty="0">
              <a:solidFill>
                <a:srgbClr val="414A58"/>
              </a:solidFill>
              <a:latin typeface="Calibri Light" panose="020F0302020204030204" pitchFamily="34" charset="0"/>
              <a:ea typeface="Inter Light" panose="02000503000000020004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28248E-9A13-7345-BF5A-CD0E38051879}"/>
              </a:ext>
            </a:extLst>
          </p:cNvPr>
          <p:cNvSpPr txBox="1">
            <a:spLocks/>
          </p:cNvSpPr>
          <p:nvPr/>
        </p:nvSpPr>
        <p:spPr>
          <a:xfrm>
            <a:off x="770959" y="1825625"/>
            <a:ext cx="7833267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Your goal is ethical</a:t>
            </a:r>
          </a:p>
          <a:p>
            <a:pPr marL="514350" indent="-514350">
              <a:spcBef>
                <a:spcPts val="1600"/>
              </a:spcBef>
              <a:buFont typeface="+mj-lt"/>
              <a:buAutoNum type="arabicPeriod"/>
            </a:pPr>
            <a: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Making this choice does not require one to give up a more important ethical goal.</a:t>
            </a:r>
          </a:p>
          <a:p>
            <a:pPr marL="457200" lvl="1" indent="0">
              <a:buNone/>
            </a:pPr>
            <a: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(That is, the opportunity cost of the choice is not more ethically important than your choice.)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When making a choice, we define our goal, and then consider the alternatives.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We must consider both the ends (outcome-based ethics) and the means (duty-based ethics) of our choices to determine if the action is right or wrong</a:t>
            </a:r>
          </a:p>
          <a:p>
            <a:pPr marL="0" indent="0">
              <a:buNone/>
            </a:pPr>
            <a:endParaRPr lang="en-US" dirty="0">
              <a:latin typeface="Calibri Light" panose="020F0302020204030204" pitchFamily="34" charset="0"/>
              <a:ea typeface="Inter Light" panose="02000503000000020004" pitchFamily="2" charset="0"/>
              <a:cs typeface="Calibri Light" panose="020F030202020403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1A261A-0029-224B-814E-E9E4A90E27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AEE96CF-4053-2149-B5F9-FD566E7161CA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374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6907B-0DC9-E64D-B7CC-FD7066550EDE}"/>
              </a:ext>
            </a:extLst>
          </p:cNvPr>
          <p:cNvSpPr txBox="1">
            <a:spLocks/>
          </p:cNvSpPr>
          <p:nvPr/>
        </p:nvSpPr>
        <p:spPr>
          <a:xfrm>
            <a:off x="706223" y="469339"/>
            <a:ext cx="10582841" cy="12213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414A58"/>
                </a:solidFill>
                <a:latin typeface="Calibri" panose="020F0502020204030204" pitchFamily="34" charset="0"/>
                <a:ea typeface="Inter" panose="02000503000000020004" pitchFamily="2" charset="0"/>
              </a:rPr>
              <a:t>Making an Efficient, Ethical Choice</a:t>
            </a:r>
            <a:endParaRPr lang="en-US" dirty="0">
              <a:solidFill>
                <a:srgbClr val="414A58"/>
              </a:solidFill>
              <a:latin typeface="Calibri Light" panose="020F0302020204030204" pitchFamily="34" charset="0"/>
              <a:ea typeface="Inter Light" panose="02000503000000020004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28248E-9A13-7345-BF5A-CD0E38051879}"/>
              </a:ext>
            </a:extLst>
          </p:cNvPr>
          <p:cNvSpPr txBox="1">
            <a:spLocks/>
          </p:cNvSpPr>
          <p:nvPr/>
        </p:nvSpPr>
        <p:spPr>
          <a:xfrm>
            <a:off x="770959" y="1825625"/>
            <a:ext cx="7984158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ea typeface="Inter Light" panose="02000503000000020004" pitchFamily="2" charset="0"/>
                <a:cs typeface="Calibri" panose="020F0502020204030204" pitchFamily="34" charset="0"/>
              </a:rPr>
              <a:t>Outcomes-based ethics: </a:t>
            </a:r>
            <a: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a moral philosophy that discerns right or wrong action based on the consequences produced by the action.</a:t>
            </a:r>
          </a:p>
          <a:p>
            <a:pPr lvl="1"/>
            <a: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For example:  A doctor would consider saving the most amount of people</a:t>
            </a:r>
          </a:p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ea typeface="Inter Light" panose="02000503000000020004" pitchFamily="2" charset="0"/>
                <a:cs typeface="Calibri" panose="020F0502020204030204" pitchFamily="34" charset="0"/>
              </a:rPr>
              <a:t>Duty-based ethics: </a:t>
            </a:r>
            <a: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a moral philosophy that discerns right or wrong </a:t>
            </a:r>
            <a:r>
              <a:rPr lang="en-US" b="1" dirty="0">
                <a:latin typeface="Calibri" panose="020F0502020204030204" pitchFamily="34" charset="0"/>
                <a:ea typeface="Inter Light" panose="02000503000000020004" pitchFamily="2" charset="0"/>
                <a:cs typeface="Calibri" panose="020F0502020204030204" pitchFamily="34" charset="0"/>
              </a:rPr>
              <a:t>based on the analysis </a:t>
            </a:r>
            <a: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of one’s obligations.</a:t>
            </a:r>
          </a:p>
          <a:p>
            <a:pPr lvl="1"/>
            <a: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For example:  A doctor would consider what is being given up when saving the most people.  They would consider the lives saved – child vs. adult,  quality of life, etc.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1A261A-0029-224B-814E-E9E4A90E27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AEE96CF-4053-2149-B5F9-FD566E7161CA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957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6907B-0DC9-E64D-B7CC-FD7066550EDE}"/>
              </a:ext>
            </a:extLst>
          </p:cNvPr>
          <p:cNvSpPr txBox="1">
            <a:spLocks/>
          </p:cNvSpPr>
          <p:nvPr/>
        </p:nvSpPr>
        <p:spPr>
          <a:xfrm>
            <a:off x="706223" y="469339"/>
            <a:ext cx="10582841" cy="12213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dirty="0">
                <a:solidFill>
                  <a:srgbClr val="414A58"/>
                </a:solidFill>
                <a:latin typeface="Calibri" panose="020F0502020204030204" pitchFamily="34" charset="0"/>
                <a:ea typeface="Inter" panose="02000503000000020004" pitchFamily="2" charset="0"/>
              </a:rPr>
              <a:t>Activity 5.2: Should the City Allow a Casino?</a:t>
            </a:r>
            <a:endParaRPr lang="en-US" sz="3800" dirty="0">
              <a:solidFill>
                <a:srgbClr val="414A58"/>
              </a:solidFill>
              <a:latin typeface="Calibri Light" panose="020F0302020204030204" pitchFamily="34" charset="0"/>
              <a:ea typeface="Inter Light" panose="02000503000000020004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28248E-9A13-7345-BF5A-CD0E38051879}"/>
              </a:ext>
            </a:extLst>
          </p:cNvPr>
          <p:cNvSpPr txBox="1">
            <a:spLocks/>
          </p:cNvSpPr>
          <p:nvPr/>
        </p:nvSpPr>
        <p:spPr>
          <a:xfrm>
            <a:off x="770959" y="1825625"/>
            <a:ext cx="637007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latin typeface="Calibri" panose="020F0502020204030204" pitchFamily="34" charset="0"/>
                <a:ea typeface="Inter Light" panose="02000503000000020004" pitchFamily="2" charset="0"/>
                <a:cs typeface="Calibri" panose="020F0502020204030204" pitchFamily="34" charset="0"/>
              </a:rPr>
              <a:t>Scenario: </a:t>
            </a:r>
            <a:r>
              <a:rPr lang="en-US" sz="24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You are an economist who works for your city government. The city is thinking about allowing a casino to be built in order to create jobs. </a:t>
            </a:r>
          </a:p>
          <a:p>
            <a:pPr marL="0" indent="0">
              <a:buNone/>
            </a:pPr>
            <a:r>
              <a:rPr lang="en-US" sz="2400" b="1" dirty="0">
                <a:latin typeface="Calibri" panose="020F0502020204030204" pitchFamily="34" charset="0"/>
                <a:ea typeface="Inter Light" panose="02000503000000020004" pitchFamily="2" charset="0"/>
                <a:cs typeface="Calibri" panose="020F0502020204030204" pitchFamily="34" charset="0"/>
              </a:rPr>
              <a:t>Your task: </a:t>
            </a:r>
            <a:r>
              <a:rPr lang="en-US" sz="24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List all the possible ways a casino could create jobs (be appropriate). </a:t>
            </a:r>
            <a:br>
              <a:rPr lang="en-US" sz="24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</a:br>
            <a:endParaRPr lang="en-US" sz="2400" dirty="0">
              <a:latin typeface="Calibri Light" panose="020F0302020204030204" pitchFamily="34" charset="0"/>
              <a:ea typeface="Inter Light" panose="02000503000000020004" pitchFamily="2" charset="0"/>
              <a:cs typeface="Calibri Light" panose="020F0302020204030204" pitchFamily="34" charset="0"/>
            </a:endParaRPr>
          </a:p>
          <a:p>
            <a:r>
              <a:rPr lang="en-US" sz="24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Based only on your analysis of jobs created, is a casino efficient for the goal of creating jobs?</a:t>
            </a:r>
          </a:p>
          <a:p>
            <a:r>
              <a:rPr lang="en-US" sz="24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What else besides jobs created would determine if this is allocatively efficient?</a:t>
            </a:r>
          </a:p>
          <a:p>
            <a:pPr marL="0" indent="0">
              <a:buNone/>
            </a:pPr>
            <a:endParaRPr lang="en-US" sz="2400" dirty="0">
              <a:latin typeface="Calibri Light" panose="020F0302020204030204" pitchFamily="34" charset="0"/>
              <a:ea typeface="Inter Light" panose="02000503000000020004" pitchFamily="2" charset="0"/>
              <a:cs typeface="Calibri Light" panose="020F030202020403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1A261A-0029-224B-814E-E9E4A90E27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AEE96CF-4053-2149-B5F9-FD566E7161CA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D57B00-CB0A-7DC2-65FC-A73AA71F5E7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61" t="1792" r="6945" b="1792"/>
          <a:stretch/>
        </p:blipFill>
        <p:spPr>
          <a:xfrm>
            <a:off x="7262649" y="1622039"/>
            <a:ext cx="4750675" cy="475851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4096306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6907B-0DC9-E64D-B7CC-FD7066550EDE}"/>
              </a:ext>
            </a:extLst>
          </p:cNvPr>
          <p:cNvSpPr txBox="1">
            <a:spLocks/>
          </p:cNvSpPr>
          <p:nvPr/>
        </p:nvSpPr>
        <p:spPr>
          <a:xfrm>
            <a:off x="706223" y="469339"/>
            <a:ext cx="10582841" cy="12213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414A58"/>
                </a:solidFill>
                <a:latin typeface="Calibri" panose="020F0502020204030204" pitchFamily="34" charset="0"/>
                <a:ea typeface="Inter" panose="02000503000000020004" pitchFamily="2" charset="0"/>
              </a:rPr>
              <a:t>Activity 5.3: The Town Hall Meeting</a:t>
            </a:r>
            <a:endParaRPr lang="en-US" dirty="0">
              <a:solidFill>
                <a:srgbClr val="414A58"/>
              </a:solidFill>
              <a:latin typeface="Calibri Light" panose="020F0302020204030204" pitchFamily="34" charset="0"/>
              <a:ea typeface="Inter Light" panose="02000503000000020004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28248E-9A13-7345-BF5A-CD0E38051879}"/>
              </a:ext>
            </a:extLst>
          </p:cNvPr>
          <p:cNvSpPr txBox="1">
            <a:spLocks/>
          </p:cNvSpPr>
          <p:nvPr/>
        </p:nvSpPr>
        <p:spPr>
          <a:xfrm>
            <a:off x="770959" y="1825625"/>
            <a:ext cx="649169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latin typeface="Calibri" panose="020F0502020204030204" pitchFamily="34" charset="0"/>
                <a:ea typeface="Inter Light" panose="02000503000000020004" pitchFamily="2" charset="0"/>
                <a:cs typeface="Calibri" panose="020F0502020204030204" pitchFamily="34" charset="0"/>
              </a:rPr>
              <a:t>Scenario #2: </a:t>
            </a:r>
            <a:r>
              <a:rPr lang="en-US" sz="24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You are the same economist as in the previous scenario. </a:t>
            </a:r>
          </a:p>
          <a:p>
            <a:r>
              <a:rPr lang="en-US" sz="24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You gave your report on casino jobs to the city government, but you feel that something is missing. </a:t>
            </a:r>
          </a:p>
          <a:p>
            <a:r>
              <a:rPr lang="en-US" sz="24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You think that the city’s goal of making jobs fails to consider other important goals. </a:t>
            </a:r>
          </a:p>
          <a:p>
            <a:r>
              <a:rPr lang="en-US" sz="24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You decide to hold a town hall meeting to learn about the ethical views of the citizens as they think about the casino.</a:t>
            </a:r>
          </a:p>
          <a:p>
            <a:pPr marL="0" indent="0">
              <a:buNone/>
            </a:pPr>
            <a:endParaRPr lang="en-US" sz="2400" dirty="0">
              <a:latin typeface="Calibri Light" panose="020F0302020204030204" pitchFamily="34" charset="0"/>
              <a:ea typeface="Inter Light" panose="02000503000000020004" pitchFamily="2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sz="2400" dirty="0">
              <a:latin typeface="Calibri Light" panose="020F0302020204030204" pitchFamily="34" charset="0"/>
              <a:ea typeface="Inter Light" panose="02000503000000020004" pitchFamily="2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sz="2400" dirty="0">
              <a:latin typeface="Calibri Light" panose="020F0302020204030204" pitchFamily="34" charset="0"/>
              <a:ea typeface="Inter Light" panose="02000503000000020004" pitchFamily="2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sz="2400" dirty="0">
              <a:latin typeface="Calibri Light" panose="020F0302020204030204" pitchFamily="34" charset="0"/>
              <a:ea typeface="Inter Light" panose="02000503000000020004" pitchFamily="2" charset="0"/>
              <a:cs typeface="Calibri Light" panose="020F030202020403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1A261A-0029-224B-814E-E9E4A90E27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AEE96CF-4053-2149-B5F9-FD566E7161CA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9731CA6-7CD7-9BC8-5BDE-9B3A187DFB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400" t="9203" r="37884" b="20608"/>
          <a:stretch/>
        </p:blipFill>
        <p:spPr>
          <a:xfrm>
            <a:off x="7262649" y="1622039"/>
            <a:ext cx="4750675" cy="475851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933391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6907B-0DC9-E64D-B7CC-FD7066550EDE}"/>
              </a:ext>
            </a:extLst>
          </p:cNvPr>
          <p:cNvSpPr txBox="1">
            <a:spLocks/>
          </p:cNvSpPr>
          <p:nvPr/>
        </p:nvSpPr>
        <p:spPr>
          <a:xfrm>
            <a:off x="706223" y="469339"/>
            <a:ext cx="10582841" cy="12213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414A58"/>
                </a:solidFill>
                <a:latin typeface="Calibri" panose="020F0502020204030204" pitchFamily="34" charset="0"/>
                <a:ea typeface="Inter" panose="02000503000000020004" pitchFamily="2" charset="0"/>
              </a:rPr>
              <a:t>Activity 5.3: The Town Hall Meeting</a:t>
            </a:r>
            <a:endParaRPr lang="en-US" dirty="0">
              <a:solidFill>
                <a:srgbClr val="414A58"/>
              </a:solidFill>
              <a:latin typeface="Calibri Light" panose="020F0302020204030204" pitchFamily="34" charset="0"/>
              <a:ea typeface="Inter Light" panose="02000503000000020004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28248E-9A13-7345-BF5A-CD0E38051879}"/>
              </a:ext>
            </a:extLst>
          </p:cNvPr>
          <p:cNvSpPr txBox="1">
            <a:spLocks/>
          </p:cNvSpPr>
          <p:nvPr/>
        </p:nvSpPr>
        <p:spPr>
          <a:xfrm>
            <a:off x="770958" y="1825625"/>
            <a:ext cx="9098255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ea typeface="Inter Light" panose="02000503000000020004" pitchFamily="2" charset="0"/>
                <a:cs typeface="Calibri" panose="020F0502020204030204" pitchFamily="34" charset="0"/>
              </a:rPr>
              <a:t>Opinions of citizens:</a:t>
            </a:r>
          </a:p>
          <a:p>
            <a:r>
              <a:rPr lang="en-US" sz="24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Citizen 1: “A casino would be </a:t>
            </a:r>
            <a:r>
              <a:rPr lang="en-US" sz="2400" b="1" dirty="0">
                <a:latin typeface="Calibri" panose="020F0502020204030204" pitchFamily="34" charset="0"/>
                <a:ea typeface="Inter Light" panose="02000503000000020004" pitchFamily="2" charset="0"/>
                <a:cs typeface="Calibri" panose="020F0502020204030204" pitchFamily="34" charset="0"/>
              </a:rPr>
              <a:t>jobs</a:t>
            </a:r>
            <a:r>
              <a:rPr lang="en-US" sz="24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 to the people and tax </a:t>
            </a:r>
            <a:r>
              <a:rPr lang="en-US" sz="2400" b="1" dirty="0">
                <a:latin typeface="Calibri" panose="020F0502020204030204" pitchFamily="34" charset="0"/>
                <a:ea typeface="Inter Light" panose="02000503000000020004" pitchFamily="2" charset="0"/>
                <a:cs typeface="Calibri" panose="020F0502020204030204" pitchFamily="34" charset="0"/>
              </a:rPr>
              <a:t>money</a:t>
            </a:r>
            <a:r>
              <a:rPr lang="en-US" sz="24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 for the city! It’s what we need to bring life back to our town!”</a:t>
            </a:r>
          </a:p>
          <a:p>
            <a:r>
              <a:rPr lang="en-US" sz="24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Citizen 2: “A casino would cause gambling addiction for many of our citizens. It would also bring more crime. Gambling is no way to build a </a:t>
            </a:r>
            <a:r>
              <a:rPr lang="en-US" sz="2400" b="1" dirty="0">
                <a:latin typeface="Calibri" panose="020F0502020204030204" pitchFamily="34" charset="0"/>
                <a:ea typeface="Inter Light" panose="02000503000000020004" pitchFamily="2" charset="0"/>
                <a:cs typeface="Calibri" panose="020F0502020204030204" pitchFamily="34" charset="0"/>
              </a:rPr>
              <a:t>virtuous</a:t>
            </a:r>
            <a:r>
              <a:rPr lang="en-US" sz="24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 citizenry!</a:t>
            </a:r>
          </a:p>
          <a:p>
            <a:r>
              <a:rPr lang="en-US" sz="24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Citizen 3: “Gambling is </a:t>
            </a:r>
            <a:r>
              <a:rPr lang="en-US" sz="2400" b="1" dirty="0">
                <a:latin typeface="Calibri" panose="020F0502020204030204" pitchFamily="34" charset="0"/>
                <a:ea typeface="Inter Light" panose="02000503000000020004" pitchFamily="2" charset="0"/>
                <a:cs typeface="Calibri" panose="020F0502020204030204" pitchFamily="34" charset="0"/>
              </a:rPr>
              <a:t>fun</a:t>
            </a:r>
            <a:r>
              <a:rPr lang="en-US" sz="24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. Why are we even voting on this? No one can tell me what I should do with my money! The casino and the people should have the </a:t>
            </a:r>
            <a:r>
              <a:rPr lang="en-US" sz="2400" b="1" dirty="0">
                <a:latin typeface="Calibri" panose="020F0502020204030204" pitchFamily="34" charset="0"/>
                <a:ea typeface="Inter Light" panose="02000503000000020004" pitchFamily="2" charset="0"/>
                <a:cs typeface="Calibri" panose="020F0502020204030204" pitchFamily="34" charset="0"/>
              </a:rPr>
              <a:t>freedom</a:t>
            </a:r>
            <a:r>
              <a:rPr lang="en-US" sz="24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 to do what they want!”</a:t>
            </a:r>
          </a:p>
          <a:p>
            <a:r>
              <a:rPr lang="en-US" sz="24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Citizen 4: “Casinos make money on poor and lower-middle-class people. Our city should support projects that lead to wealth </a:t>
            </a:r>
            <a:r>
              <a:rPr lang="en-US" sz="2400" b="1" dirty="0">
                <a:latin typeface="Calibri" panose="020F0502020204030204" pitchFamily="34" charset="0"/>
                <a:ea typeface="Inter Light" panose="02000503000000020004" pitchFamily="2" charset="0"/>
                <a:cs typeface="Calibri" panose="020F0502020204030204" pitchFamily="34" charset="0"/>
              </a:rPr>
              <a:t>equality</a:t>
            </a:r>
            <a:r>
              <a:rPr lang="en-US" sz="24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, not the casino’s false promises of getting rich.”</a:t>
            </a:r>
          </a:p>
          <a:p>
            <a:pPr marL="0" indent="0">
              <a:buNone/>
            </a:pPr>
            <a:endParaRPr lang="en-US" sz="2400" dirty="0">
              <a:latin typeface="Calibri Light" panose="020F0302020204030204" pitchFamily="34" charset="0"/>
              <a:ea typeface="Inter Light" panose="02000503000000020004" pitchFamily="2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sz="2400" dirty="0">
              <a:latin typeface="Calibri Light" panose="020F0302020204030204" pitchFamily="34" charset="0"/>
              <a:ea typeface="Inter Light" panose="02000503000000020004" pitchFamily="2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sz="2400" dirty="0">
              <a:latin typeface="Calibri Light" panose="020F0302020204030204" pitchFamily="34" charset="0"/>
              <a:ea typeface="Inter Light" panose="02000503000000020004" pitchFamily="2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sz="2400" dirty="0">
              <a:latin typeface="Calibri Light" panose="020F0302020204030204" pitchFamily="34" charset="0"/>
              <a:ea typeface="Inter Light" panose="02000503000000020004" pitchFamily="2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sz="2400" dirty="0">
              <a:latin typeface="Calibri Light" panose="020F0302020204030204" pitchFamily="34" charset="0"/>
              <a:ea typeface="Inter Light" panose="02000503000000020004" pitchFamily="2" charset="0"/>
              <a:cs typeface="Calibri Light" panose="020F030202020403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1A261A-0029-224B-814E-E9E4A90E27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AEE96CF-4053-2149-B5F9-FD566E7161CA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94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6907B-0DC9-E64D-B7CC-FD7066550EDE}"/>
              </a:ext>
            </a:extLst>
          </p:cNvPr>
          <p:cNvSpPr txBox="1">
            <a:spLocks/>
          </p:cNvSpPr>
          <p:nvPr/>
        </p:nvSpPr>
        <p:spPr>
          <a:xfrm>
            <a:off x="706223" y="469339"/>
            <a:ext cx="10582841" cy="12213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414A58"/>
                </a:solidFill>
                <a:latin typeface="Calibri" panose="020F0502020204030204" pitchFamily="34" charset="0"/>
                <a:ea typeface="Inter" panose="02000503000000020004" pitchFamily="2" charset="0"/>
              </a:rPr>
              <a:t>Marginal Decision Making</a:t>
            </a:r>
            <a:endParaRPr lang="en-US" dirty="0">
              <a:solidFill>
                <a:srgbClr val="414A58"/>
              </a:solidFill>
              <a:latin typeface="Calibri Light" panose="020F0302020204030204" pitchFamily="34" charset="0"/>
              <a:ea typeface="Inter Light" panose="02000503000000020004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28248E-9A13-7345-BF5A-CD0E38051879}"/>
              </a:ext>
            </a:extLst>
          </p:cNvPr>
          <p:cNvSpPr txBox="1">
            <a:spLocks/>
          </p:cNvSpPr>
          <p:nvPr/>
        </p:nvSpPr>
        <p:spPr>
          <a:xfrm>
            <a:off x="770959" y="1825625"/>
            <a:ext cx="9098255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ea typeface="Inter Light" panose="02000503000000020004" pitchFamily="2" charset="0"/>
                <a:cs typeface="Calibri" panose="020F0502020204030204" pitchFamily="34" charset="0"/>
              </a:rPr>
              <a:t>Marginal benefit </a:t>
            </a:r>
            <a: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is the added value from each additional unit of something that one chooses, while </a:t>
            </a:r>
            <a:r>
              <a:rPr lang="en-US" b="1" dirty="0">
                <a:latin typeface="Calibri" panose="020F0502020204030204" pitchFamily="34" charset="0"/>
                <a:ea typeface="Inter Light" panose="02000503000000020004" pitchFamily="2" charset="0"/>
                <a:cs typeface="Calibri" panose="020F0502020204030204" pitchFamily="34" charset="0"/>
              </a:rPr>
              <a:t>marginal cost </a:t>
            </a:r>
            <a: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is the decreased value from each additional unit of something one chooses.</a:t>
            </a:r>
          </a:p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ea typeface="Inter Light" panose="02000503000000020004" pitchFamily="2" charset="0"/>
                <a:cs typeface="Calibri" panose="020F0502020204030204" pitchFamily="34" charset="0"/>
              </a:rPr>
              <a:t>Marginal analysis </a:t>
            </a:r>
            <a: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is studying the production or consumption of each additional unit of something that brings value (or “utility”). </a:t>
            </a:r>
          </a:p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ea typeface="Inter Light" panose="02000503000000020004" pitchFamily="2" charset="0"/>
                <a:cs typeface="Calibri" panose="020F0502020204030204" pitchFamily="34" charset="0"/>
              </a:rPr>
              <a:t>Market equilibrium </a:t>
            </a:r>
            <a: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is where quantity supplied and quantity demanded are equal; there is no shortage or surplus.  </a:t>
            </a:r>
          </a:p>
          <a:p>
            <a:pPr marL="0" indent="0">
              <a:buNone/>
            </a:pPr>
            <a: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As you evaluate the other comments made during the Town Hall, consider the costs and benefits.</a:t>
            </a:r>
          </a:p>
          <a:p>
            <a:pPr marL="0" indent="0">
              <a:buNone/>
            </a:pPr>
            <a:endParaRPr lang="en-US" dirty="0">
              <a:latin typeface="Calibri Light" panose="020F0302020204030204" pitchFamily="34" charset="0"/>
              <a:ea typeface="Inter Light" panose="02000503000000020004" pitchFamily="2" charset="0"/>
              <a:cs typeface="Calibri Light" panose="020F030202020403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1A261A-0029-224B-814E-E9E4A90E27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AEE96CF-4053-2149-B5F9-FD566E7161CA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406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6907B-0DC9-E64D-B7CC-FD7066550EDE}"/>
              </a:ext>
            </a:extLst>
          </p:cNvPr>
          <p:cNvSpPr txBox="1">
            <a:spLocks/>
          </p:cNvSpPr>
          <p:nvPr/>
        </p:nvSpPr>
        <p:spPr>
          <a:xfrm>
            <a:off x="706223" y="469339"/>
            <a:ext cx="10582841" cy="12213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414A58"/>
                </a:solidFill>
                <a:latin typeface="Calibri" panose="020F0502020204030204" pitchFamily="34" charset="0"/>
                <a:ea typeface="Inter" panose="02000503000000020004" pitchFamily="2" charset="0"/>
              </a:rPr>
              <a:t>Marginal Cost or Marginal Benefit? </a:t>
            </a:r>
            <a:endParaRPr lang="en-US" dirty="0">
              <a:solidFill>
                <a:srgbClr val="414A58"/>
              </a:solidFill>
              <a:latin typeface="Calibri Light" panose="020F0302020204030204" pitchFamily="34" charset="0"/>
              <a:ea typeface="Inter Light" panose="02000503000000020004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28248E-9A13-7345-BF5A-CD0E38051879}"/>
              </a:ext>
            </a:extLst>
          </p:cNvPr>
          <p:cNvSpPr txBox="1">
            <a:spLocks/>
          </p:cNvSpPr>
          <p:nvPr/>
        </p:nvSpPr>
        <p:spPr>
          <a:xfrm>
            <a:off x="770959" y="1825625"/>
            <a:ext cx="9098255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600"/>
              </a:spcBef>
              <a:buNone/>
            </a:pPr>
            <a:r>
              <a:rPr lang="en-US" sz="2500" dirty="0">
                <a:latin typeface="Calibri" panose="020F0502020204030204" pitchFamily="34" charset="0"/>
                <a:ea typeface="Inter Light" panose="02000503000000020004" pitchFamily="2" charset="0"/>
                <a:cs typeface="Calibri" panose="020F0502020204030204" pitchFamily="34" charset="0"/>
              </a:rPr>
              <a:t>Let's evaluate each statement based on Marginal Analysis: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en-US" sz="25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Citizen 1: “A casino would be </a:t>
            </a:r>
            <a:r>
              <a:rPr lang="en-US" sz="2500" b="1" dirty="0">
                <a:latin typeface="Calibri" panose="020F0502020204030204" pitchFamily="34" charset="0"/>
                <a:ea typeface="Inter Light" panose="02000503000000020004" pitchFamily="2" charset="0"/>
                <a:cs typeface="Calibri" panose="020F0502020204030204" pitchFamily="34" charset="0"/>
              </a:rPr>
              <a:t>jobs</a:t>
            </a:r>
            <a:r>
              <a:rPr lang="en-US" sz="25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 to the people and tax </a:t>
            </a:r>
            <a:r>
              <a:rPr lang="en-US" sz="2500" b="1" dirty="0">
                <a:latin typeface="Calibri" panose="020F0502020204030204" pitchFamily="34" charset="0"/>
                <a:ea typeface="Inter Light" panose="02000503000000020004" pitchFamily="2" charset="0"/>
                <a:cs typeface="Calibri" panose="020F0502020204030204" pitchFamily="34" charset="0"/>
              </a:rPr>
              <a:t>money</a:t>
            </a:r>
            <a:r>
              <a:rPr lang="en-US" sz="25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 for the city! It’s what we need to bring life back to our town!”</a:t>
            </a:r>
          </a:p>
          <a:p>
            <a:r>
              <a:rPr lang="en-US" sz="25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Marginal Cost or Marginal Benefit? 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en-US" sz="25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Citizen 2: “A casino would cause gambling addiction for many of our citizens. It would also bring more crime. Gambling is no way to build a </a:t>
            </a:r>
            <a:r>
              <a:rPr lang="en-US" sz="2500" b="1" dirty="0">
                <a:latin typeface="Calibri" panose="020F0502020204030204" pitchFamily="34" charset="0"/>
                <a:ea typeface="Inter Light" panose="02000503000000020004" pitchFamily="2" charset="0"/>
                <a:cs typeface="Calibri" panose="020F0502020204030204" pitchFamily="34" charset="0"/>
              </a:rPr>
              <a:t>virtuous</a:t>
            </a:r>
            <a:r>
              <a:rPr lang="en-US" sz="25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 citizenry!</a:t>
            </a:r>
          </a:p>
          <a:p>
            <a:r>
              <a:rPr lang="en-US" sz="25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Marginal Cost or Marginal Benefit? </a:t>
            </a:r>
            <a:br>
              <a:rPr lang="en-US" sz="25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</a:br>
            <a:endParaRPr lang="en-US" sz="2500" dirty="0">
              <a:latin typeface="Calibri Light" panose="020F0302020204030204" pitchFamily="34" charset="0"/>
              <a:ea typeface="Inter Light" panose="02000503000000020004" pitchFamily="2" charset="0"/>
              <a:cs typeface="Calibri Light" panose="020F0302020204030204" pitchFamily="34" charset="0"/>
            </a:endParaRPr>
          </a:p>
          <a:p>
            <a:pPr marL="0" indent="0">
              <a:spcBef>
                <a:spcPts val="1600"/>
              </a:spcBef>
              <a:buNone/>
            </a:pPr>
            <a:r>
              <a:rPr lang="en-US" sz="25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Evaluate the rest of the Citizen's statements on your handout.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1A261A-0029-224B-814E-E9E4A90E27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AEE96CF-4053-2149-B5F9-FD566E7161CA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891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6907B-0DC9-E64D-B7CC-FD7066550EDE}"/>
              </a:ext>
            </a:extLst>
          </p:cNvPr>
          <p:cNvSpPr txBox="1">
            <a:spLocks/>
          </p:cNvSpPr>
          <p:nvPr/>
        </p:nvSpPr>
        <p:spPr>
          <a:xfrm>
            <a:off x="706223" y="469339"/>
            <a:ext cx="10582841" cy="12213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414A58"/>
                </a:solidFill>
                <a:latin typeface="Calibri" panose="020F0502020204030204" pitchFamily="34" charset="0"/>
                <a:ea typeface="Inter" panose="02000503000000020004" pitchFamily="2" charset="0"/>
              </a:rPr>
              <a:t>Activity 5.3: The Town Hall Meeting</a:t>
            </a:r>
            <a:endParaRPr lang="en-US" dirty="0">
              <a:solidFill>
                <a:srgbClr val="414A58"/>
              </a:solidFill>
              <a:latin typeface="Calibri Light" panose="020F0302020204030204" pitchFamily="34" charset="0"/>
              <a:ea typeface="Inter Light" panose="02000503000000020004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28248E-9A13-7345-BF5A-CD0E38051879}"/>
              </a:ext>
            </a:extLst>
          </p:cNvPr>
          <p:cNvSpPr txBox="1">
            <a:spLocks/>
          </p:cNvSpPr>
          <p:nvPr/>
        </p:nvSpPr>
        <p:spPr>
          <a:xfrm>
            <a:off x="770959" y="1825625"/>
            <a:ext cx="7345625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600"/>
              </a:spcBef>
            </a:pPr>
            <a: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What did you decide–should we allow the casino?</a:t>
            </a:r>
          </a:p>
          <a:p>
            <a:pPr>
              <a:spcBef>
                <a:spcPts val="1600"/>
              </a:spcBef>
            </a:pPr>
            <a: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How did you use both facts and ethical beliefs to make your decision? </a:t>
            </a:r>
          </a:p>
          <a:p>
            <a:pPr>
              <a:spcBef>
                <a:spcPts val="1600"/>
              </a:spcBef>
            </a:pPr>
            <a: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Will all the citizens agree that your choice is the “efficient” choice? Why or why not?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1A261A-0029-224B-814E-E9E4A90E27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AEE96CF-4053-2149-B5F9-FD566E7161CA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189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6907B-0DC9-E64D-B7CC-FD7066550EDE}"/>
              </a:ext>
            </a:extLst>
          </p:cNvPr>
          <p:cNvSpPr txBox="1">
            <a:spLocks/>
          </p:cNvSpPr>
          <p:nvPr/>
        </p:nvSpPr>
        <p:spPr>
          <a:xfrm>
            <a:off x="706223" y="469339"/>
            <a:ext cx="10582841" cy="12213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414A58"/>
                </a:solidFill>
                <a:latin typeface="Calibri" panose="020F0502020204030204" pitchFamily="34" charset="0"/>
                <a:ea typeface="Inter" panose="02000503000000020004" pitchFamily="2" charset="0"/>
              </a:rPr>
              <a:t>Closure</a:t>
            </a:r>
            <a:endParaRPr lang="en-US" dirty="0">
              <a:solidFill>
                <a:srgbClr val="414A58"/>
              </a:solidFill>
              <a:latin typeface="Calibri Light" panose="020F0302020204030204" pitchFamily="34" charset="0"/>
              <a:ea typeface="Inter Light" panose="02000503000000020004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28248E-9A13-7345-BF5A-CD0E38051879}"/>
              </a:ext>
            </a:extLst>
          </p:cNvPr>
          <p:cNvSpPr txBox="1">
            <a:spLocks/>
          </p:cNvSpPr>
          <p:nvPr/>
        </p:nvSpPr>
        <p:spPr>
          <a:xfrm>
            <a:off x="770959" y="1825625"/>
            <a:ext cx="8846007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en-US" sz="24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Efficiency is when we achieve a goal for the least cost.</a:t>
            </a:r>
          </a:p>
          <a:p>
            <a:pPr>
              <a:spcBef>
                <a:spcPts val="1200"/>
              </a:spcBef>
            </a:pPr>
            <a:r>
              <a:rPr lang="en-US" sz="24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Efficiency is ethical when:</a:t>
            </a:r>
          </a:p>
          <a:p>
            <a:pPr lvl="1">
              <a:spcBef>
                <a:spcPts val="1000"/>
              </a:spcBef>
            </a:pPr>
            <a: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we pursue an ethical goal, and</a:t>
            </a:r>
          </a:p>
          <a:p>
            <a:pPr lvl="1">
              <a:spcBef>
                <a:spcPts val="1000"/>
              </a:spcBef>
            </a:pPr>
            <a: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we do not sacrifice more important ethical considerations</a:t>
            </a:r>
          </a:p>
          <a:p>
            <a:pPr>
              <a:spcBef>
                <a:spcPts val="1200"/>
              </a:spcBef>
            </a:pPr>
            <a:r>
              <a:rPr lang="en-US" sz="24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Therefore, when there are competing ethical claims, it is unclear if a choice can be truly efficient.</a:t>
            </a:r>
          </a:p>
          <a:p>
            <a:pPr>
              <a:spcBef>
                <a:spcPts val="1200"/>
              </a:spcBef>
            </a:pPr>
            <a:r>
              <a:rPr lang="en-US" sz="24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However, if we allow that a person’s personal preferences can be ethical, than our choices can be both efficient and ethical.</a:t>
            </a:r>
          </a:p>
          <a:p>
            <a:pPr lvl="1">
              <a:spcBef>
                <a:spcPts val="1000"/>
              </a:spcBef>
            </a:pPr>
            <a: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But that requires YOU to make choices you believe are right!</a:t>
            </a:r>
          </a:p>
          <a:p>
            <a:pPr lvl="1">
              <a:spcBef>
                <a:spcPts val="1000"/>
              </a:spcBef>
            </a:pPr>
            <a: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Your ethics become part of your marginal benefit curve.</a:t>
            </a:r>
          </a:p>
          <a:p>
            <a:pPr>
              <a:spcBef>
                <a:spcPts val="1200"/>
              </a:spcBef>
            </a:pPr>
            <a:endParaRPr lang="en-US" sz="2400" dirty="0">
              <a:latin typeface="Calibri Light" panose="020F0302020204030204" pitchFamily="34" charset="0"/>
              <a:ea typeface="Inter Light" panose="02000503000000020004" pitchFamily="2" charset="0"/>
              <a:cs typeface="Calibri Light" panose="020F0302020204030204" pitchFamily="34" charset="0"/>
            </a:endParaRPr>
          </a:p>
          <a:p>
            <a:pPr>
              <a:spcBef>
                <a:spcPts val="1200"/>
              </a:spcBef>
            </a:pPr>
            <a:endParaRPr lang="en-US" sz="2400" dirty="0">
              <a:latin typeface="Calibri Light" panose="020F0302020204030204" pitchFamily="34" charset="0"/>
              <a:ea typeface="Inter Light" panose="02000503000000020004" pitchFamily="2" charset="0"/>
              <a:cs typeface="Calibri Light" panose="020F0302020204030204" pitchFamily="34" charset="0"/>
            </a:endParaRPr>
          </a:p>
          <a:p>
            <a:pPr>
              <a:spcBef>
                <a:spcPts val="1200"/>
              </a:spcBef>
            </a:pPr>
            <a:endParaRPr lang="en-US" sz="2400" dirty="0">
              <a:latin typeface="Calibri Light" panose="020F0302020204030204" pitchFamily="34" charset="0"/>
              <a:ea typeface="Inter Light" panose="02000503000000020004" pitchFamily="2" charset="0"/>
              <a:cs typeface="Calibri Light" panose="020F0302020204030204" pitchFamily="34" charset="0"/>
            </a:endParaRPr>
          </a:p>
          <a:p>
            <a:pPr>
              <a:spcBef>
                <a:spcPts val="1200"/>
              </a:spcBef>
            </a:pPr>
            <a:endParaRPr lang="en-US" sz="2400" dirty="0">
              <a:latin typeface="Calibri Light" panose="020F0302020204030204" pitchFamily="34" charset="0"/>
              <a:ea typeface="Inter Light" panose="02000503000000020004" pitchFamily="2" charset="0"/>
              <a:cs typeface="Calibri Light" panose="020F0302020204030204" pitchFamily="34" charset="0"/>
            </a:endParaRPr>
          </a:p>
          <a:p>
            <a:pPr>
              <a:spcBef>
                <a:spcPts val="1200"/>
              </a:spcBef>
            </a:pPr>
            <a:endParaRPr lang="en-US" sz="2400" dirty="0">
              <a:latin typeface="Calibri Light" panose="020F0302020204030204" pitchFamily="34" charset="0"/>
              <a:ea typeface="Inter Light" panose="02000503000000020004" pitchFamily="2" charset="0"/>
              <a:cs typeface="Calibri Light" panose="020F030202020403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1A261A-0029-224B-814E-E9E4A90E27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AEE96CF-4053-2149-B5F9-FD566E7161CA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848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6907B-0DC9-E64D-B7CC-FD7066550EDE}"/>
              </a:ext>
            </a:extLst>
          </p:cNvPr>
          <p:cNvSpPr txBox="1">
            <a:spLocks/>
          </p:cNvSpPr>
          <p:nvPr/>
        </p:nvSpPr>
        <p:spPr>
          <a:xfrm>
            <a:off x="706223" y="469339"/>
            <a:ext cx="8732067" cy="12213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414A58"/>
                </a:solidFill>
                <a:latin typeface="Calibri" panose="020F0502020204030204" pitchFamily="34" charset="0"/>
                <a:ea typeface="Inter" panose="02000503000000020004" pitchFamily="2" charset="0"/>
              </a:rPr>
              <a:t>Assessment 5: How Do Ethics Affect Your Personal Decisions? </a:t>
            </a:r>
            <a:endParaRPr lang="en-US" dirty="0">
              <a:solidFill>
                <a:srgbClr val="414A58"/>
              </a:solidFill>
              <a:latin typeface="Calibri Light" panose="020F0302020204030204" pitchFamily="34" charset="0"/>
              <a:ea typeface="Inter Light" panose="02000503000000020004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28248E-9A13-7345-BF5A-CD0E38051879}"/>
              </a:ext>
            </a:extLst>
          </p:cNvPr>
          <p:cNvSpPr txBox="1">
            <a:spLocks/>
          </p:cNvSpPr>
          <p:nvPr/>
        </p:nvSpPr>
        <p:spPr>
          <a:xfrm>
            <a:off x="770959" y="2239282"/>
            <a:ext cx="7984158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ea typeface="Inter Light" panose="02000503000000020004" pitchFamily="2" charset="0"/>
                <a:cs typeface="Calibri" panose="020F0502020204030204" pitchFamily="34" charset="0"/>
              </a:rPr>
              <a:t>When you are making a personal choice, your ethical beliefs can affect your decisions. </a:t>
            </a:r>
            <a:br>
              <a:rPr lang="en-US" b="1" dirty="0">
                <a:latin typeface="Calibri" panose="020F0502020204030204" pitchFamily="34" charset="0"/>
                <a:ea typeface="Inter Light" panose="02000503000000020004" pitchFamily="2" charset="0"/>
                <a:cs typeface="Calibri" panose="020F0502020204030204" pitchFamily="34" charset="0"/>
              </a:rPr>
            </a:br>
            <a:endParaRPr lang="en-US" b="1" dirty="0">
              <a:latin typeface="Calibri" panose="020F0502020204030204" pitchFamily="34" charset="0"/>
              <a:ea typeface="Inter Light" panose="02000503000000020004" pitchFamily="2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Make a list of </a:t>
            </a:r>
            <a:r>
              <a:rPr lang="en-US" u="sng" dirty="0">
                <a:latin typeface="Calibri" panose="020F0502020204030204" pitchFamily="34" charset="0"/>
                <a:ea typeface="Inter Light" panose="02000503000000020004" pitchFamily="2" charset="0"/>
                <a:cs typeface="Calibri" panose="020F0502020204030204" pitchFamily="34" charset="0"/>
              </a:rPr>
              <a:t>at least five ethical beliefs </a:t>
            </a:r>
            <a: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that you may consider when shopping. You can list more than five if you wish!</a:t>
            </a:r>
            <a:b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</a:br>
            <a:endParaRPr lang="en-US" dirty="0">
              <a:latin typeface="Calibri Light" panose="020F0302020204030204" pitchFamily="34" charset="0"/>
              <a:ea typeface="Inter Light" panose="02000503000000020004" pitchFamily="2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Then use this list to complete the assessment worksheet.</a:t>
            </a:r>
          </a:p>
          <a:p>
            <a:pPr marL="0" indent="0">
              <a:buNone/>
            </a:pPr>
            <a:endParaRPr lang="en-US" dirty="0">
              <a:latin typeface="Calibri Light" panose="020F0302020204030204" pitchFamily="34" charset="0"/>
              <a:ea typeface="Inter Light" panose="02000503000000020004" pitchFamily="2" charset="0"/>
              <a:cs typeface="Calibri Light" panose="020F030202020403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1A261A-0029-224B-814E-E9E4A90E27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AEE96CF-4053-2149-B5F9-FD566E7161CA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720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6907B-0DC9-E64D-B7CC-FD7066550EDE}"/>
              </a:ext>
            </a:extLst>
          </p:cNvPr>
          <p:cNvSpPr txBox="1">
            <a:spLocks/>
          </p:cNvSpPr>
          <p:nvPr/>
        </p:nvSpPr>
        <p:spPr>
          <a:xfrm>
            <a:off x="706223" y="469339"/>
            <a:ext cx="10582841" cy="12213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414A58"/>
                </a:solidFill>
                <a:latin typeface="Calibri" panose="020F0502020204030204" pitchFamily="34" charset="0"/>
                <a:ea typeface="Inter" panose="02000503000000020004" pitchFamily="2" charset="0"/>
              </a:rPr>
              <a:t>What is efficiency? </a:t>
            </a:r>
            <a:endParaRPr lang="en-US" dirty="0">
              <a:solidFill>
                <a:srgbClr val="414A58"/>
              </a:solidFill>
              <a:latin typeface="Calibri Light" panose="020F0302020204030204" pitchFamily="34" charset="0"/>
              <a:ea typeface="Inter Light" panose="02000503000000020004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28248E-9A13-7345-BF5A-CD0E38051879}"/>
              </a:ext>
            </a:extLst>
          </p:cNvPr>
          <p:cNvSpPr txBox="1">
            <a:spLocks/>
          </p:cNvSpPr>
          <p:nvPr/>
        </p:nvSpPr>
        <p:spPr>
          <a:xfrm>
            <a:off x="770959" y="1825625"/>
            <a:ext cx="7345625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What does efficiency mean to you?  </a:t>
            </a:r>
          </a:p>
          <a:p>
            <a:pPr lvl="1"/>
            <a: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What is the most efficient way to study for a test?</a:t>
            </a:r>
          </a:p>
          <a:p>
            <a:pPr lvl="1"/>
            <a: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What is the most efficient way to get from your home to school?</a:t>
            </a:r>
          </a:p>
          <a:p>
            <a:pPr>
              <a:spcBef>
                <a:spcPts val="1600"/>
              </a:spcBef>
            </a:pPr>
            <a:r>
              <a:rPr lang="en-US" b="1" dirty="0">
                <a:latin typeface="Calibri" panose="020F0502020204030204" pitchFamily="34" charset="0"/>
                <a:ea typeface="Inter Light" panose="02000503000000020004" pitchFamily="2" charset="0"/>
                <a:cs typeface="Calibri" panose="020F0502020204030204" pitchFamily="34" charset="0"/>
              </a:rPr>
              <a:t>Efficiency</a:t>
            </a:r>
            <a: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 in economics is getting the most of some goal for the least (opportunity) cost</a:t>
            </a:r>
          </a:p>
          <a:p>
            <a:endParaRPr lang="en-US" dirty="0">
              <a:latin typeface="Calibri Light" panose="020F0302020204030204" pitchFamily="34" charset="0"/>
              <a:ea typeface="Inter Light" panose="02000503000000020004" pitchFamily="2" charset="0"/>
              <a:cs typeface="Calibri Light" panose="020F0302020204030204" pitchFamily="34" charset="0"/>
            </a:endParaRPr>
          </a:p>
          <a:p>
            <a:endParaRPr lang="en-US" dirty="0">
              <a:latin typeface="Calibri Light" panose="020F0302020204030204" pitchFamily="34" charset="0"/>
              <a:ea typeface="Inter Light" panose="02000503000000020004" pitchFamily="2" charset="0"/>
              <a:cs typeface="Calibri Light" panose="020F030202020403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1A261A-0029-224B-814E-E9E4A90E27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AEE96CF-4053-2149-B5F9-FD566E7161C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031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6907B-0DC9-E64D-B7CC-FD7066550EDE}"/>
              </a:ext>
            </a:extLst>
          </p:cNvPr>
          <p:cNvSpPr txBox="1">
            <a:spLocks/>
          </p:cNvSpPr>
          <p:nvPr/>
        </p:nvSpPr>
        <p:spPr>
          <a:xfrm>
            <a:off x="706223" y="469339"/>
            <a:ext cx="10582841" cy="12213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414A58"/>
                </a:solidFill>
                <a:latin typeface="Calibri" panose="020F0502020204030204" pitchFamily="34" charset="0"/>
                <a:ea typeface="Inter" panose="02000503000000020004" pitchFamily="2" charset="0"/>
              </a:rPr>
              <a:t>What is efficiency? </a:t>
            </a:r>
            <a:endParaRPr lang="en-US" dirty="0">
              <a:solidFill>
                <a:srgbClr val="414A58"/>
              </a:solidFill>
              <a:latin typeface="Calibri Light" panose="020F0302020204030204" pitchFamily="34" charset="0"/>
              <a:ea typeface="Inter Light" panose="02000503000000020004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28248E-9A13-7345-BF5A-CD0E38051879}"/>
              </a:ext>
            </a:extLst>
          </p:cNvPr>
          <p:cNvSpPr txBox="1">
            <a:spLocks/>
          </p:cNvSpPr>
          <p:nvPr/>
        </p:nvSpPr>
        <p:spPr>
          <a:xfrm>
            <a:off x="770959" y="1825625"/>
            <a:ext cx="7345625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More broadly, efficiency is getting more good without getting any more bad</a:t>
            </a:r>
          </a:p>
          <a:p>
            <a:pPr lvl="1"/>
            <a: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In this sense, efficiency must be an ethical concept</a:t>
            </a:r>
          </a:p>
          <a:p>
            <a:pPr lvl="1"/>
            <a: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But in real life, things are more complicated</a:t>
            </a:r>
          </a:p>
          <a:p>
            <a:pPr>
              <a:spcBef>
                <a:spcPts val="1600"/>
              </a:spcBef>
            </a:pPr>
            <a:r>
              <a:rPr lang="en-US" b="1" dirty="0">
                <a:latin typeface="Calibri" panose="020F0502020204030204" pitchFamily="34" charset="0"/>
                <a:ea typeface="Inter Light" panose="02000503000000020004" pitchFamily="2" charset="0"/>
                <a:cs typeface="Calibri" panose="020F0502020204030204" pitchFamily="34" charset="0"/>
              </a:rPr>
              <a:t>Allocation</a:t>
            </a:r>
            <a: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 is the decision about what should be produced, how it should be produced, and who will consume it. It is the process of distributing something. </a:t>
            </a:r>
          </a:p>
          <a:p>
            <a:endParaRPr lang="en-US" dirty="0">
              <a:latin typeface="Calibri Light" panose="020F0302020204030204" pitchFamily="34" charset="0"/>
              <a:ea typeface="Inter Light" panose="02000503000000020004" pitchFamily="2" charset="0"/>
              <a:cs typeface="Calibri Light" panose="020F0302020204030204" pitchFamily="34" charset="0"/>
            </a:endParaRPr>
          </a:p>
          <a:p>
            <a:endParaRPr lang="en-US" dirty="0">
              <a:latin typeface="Calibri Light" panose="020F0302020204030204" pitchFamily="34" charset="0"/>
              <a:ea typeface="Inter Light" panose="02000503000000020004" pitchFamily="2" charset="0"/>
              <a:cs typeface="Calibri Light" panose="020F030202020403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1A261A-0029-224B-814E-E9E4A90E27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AEE96CF-4053-2149-B5F9-FD566E7161C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631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6907B-0DC9-E64D-B7CC-FD7066550EDE}"/>
              </a:ext>
            </a:extLst>
          </p:cNvPr>
          <p:cNvSpPr txBox="1">
            <a:spLocks/>
          </p:cNvSpPr>
          <p:nvPr/>
        </p:nvSpPr>
        <p:spPr>
          <a:xfrm>
            <a:off x="706223" y="469339"/>
            <a:ext cx="10582841" cy="12213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414A58"/>
                </a:solidFill>
                <a:latin typeface="Calibri" panose="020F0502020204030204" pitchFamily="34" charset="0"/>
                <a:ea typeface="Inter" panose="02000503000000020004" pitchFamily="2" charset="0"/>
              </a:rPr>
              <a:t>Life or Death?</a:t>
            </a:r>
            <a:endParaRPr lang="en-US" dirty="0">
              <a:solidFill>
                <a:srgbClr val="414A58"/>
              </a:solidFill>
              <a:latin typeface="Calibri Light" panose="020F0302020204030204" pitchFamily="34" charset="0"/>
              <a:ea typeface="Inter Light" panose="02000503000000020004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28248E-9A13-7345-BF5A-CD0E38051879}"/>
              </a:ext>
            </a:extLst>
          </p:cNvPr>
          <p:cNvSpPr txBox="1">
            <a:spLocks/>
          </p:cNvSpPr>
          <p:nvPr/>
        </p:nvSpPr>
        <p:spPr>
          <a:xfrm>
            <a:off x="770959" y="1825625"/>
            <a:ext cx="7345625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A doctor in a hospital has to make life-and-death decisions. </a:t>
            </a:r>
          </a:p>
          <a:p>
            <a: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How can we can measure the doctor’s efficiency?  </a:t>
            </a:r>
          </a:p>
          <a:p>
            <a:endParaRPr lang="en-US" dirty="0">
              <a:latin typeface="Calibri Light" panose="020F0302020204030204" pitchFamily="34" charset="0"/>
              <a:ea typeface="Inter Light" panose="02000503000000020004" pitchFamily="2" charset="0"/>
              <a:cs typeface="Calibri Light" panose="020F030202020403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1A261A-0029-224B-814E-E9E4A90E27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AEE96CF-4053-2149-B5F9-FD566E7161CA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E6B0CFB-58B4-96D5-9DCD-0AEF01EE73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2" r="82"/>
          <a:stretch/>
        </p:blipFill>
        <p:spPr>
          <a:xfrm>
            <a:off x="7262649" y="1622039"/>
            <a:ext cx="4750675" cy="475851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651434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6907B-0DC9-E64D-B7CC-FD7066550EDE}"/>
              </a:ext>
            </a:extLst>
          </p:cNvPr>
          <p:cNvSpPr txBox="1">
            <a:spLocks/>
          </p:cNvSpPr>
          <p:nvPr/>
        </p:nvSpPr>
        <p:spPr>
          <a:xfrm>
            <a:off x="706223" y="469339"/>
            <a:ext cx="10582841" cy="12213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dirty="0">
                <a:solidFill>
                  <a:srgbClr val="414A58"/>
                </a:solidFill>
                <a:latin typeface="Calibri" panose="020F0502020204030204" pitchFamily="34" charset="0"/>
                <a:ea typeface="Inter" panose="02000503000000020004" pitchFamily="2" charset="0"/>
              </a:rPr>
              <a:t>Activity 5.1: Solving a Public Health Problem </a:t>
            </a:r>
            <a:endParaRPr lang="en-US" sz="3800" dirty="0">
              <a:solidFill>
                <a:srgbClr val="414A58"/>
              </a:solidFill>
              <a:latin typeface="Calibri Light" panose="020F0302020204030204" pitchFamily="34" charset="0"/>
              <a:ea typeface="Inter Light" panose="02000503000000020004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28248E-9A13-7345-BF5A-CD0E38051879}"/>
              </a:ext>
            </a:extLst>
          </p:cNvPr>
          <p:cNvSpPr txBox="1">
            <a:spLocks/>
          </p:cNvSpPr>
          <p:nvPr/>
        </p:nvSpPr>
        <p:spPr>
          <a:xfrm>
            <a:off x="770959" y="1825625"/>
            <a:ext cx="9077234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None/>
            </a:pPr>
            <a:r>
              <a:rPr lang="en-US" sz="24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You are a doctor who runs a hospital in an isolated rural area. </a:t>
            </a:r>
            <a:br>
              <a:rPr lang="en-US" sz="24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</a:br>
            <a:r>
              <a:rPr lang="en-US" sz="24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You have 20 sick patients: 10 patients have Disease A and 10 patients have Disease B. Both diseases are painful and make the people unable to do daily tasks.</a:t>
            </a:r>
          </a:p>
          <a:p>
            <a:r>
              <a:rPr lang="en-US" sz="24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Each patient with Disease A needs </a:t>
            </a:r>
            <a:r>
              <a:rPr lang="en-US" sz="2400" b="1" dirty="0">
                <a:latin typeface="Calibri" panose="020F0502020204030204" pitchFamily="34" charset="0"/>
                <a:ea typeface="Inter Light" panose="02000503000000020004" pitchFamily="2" charset="0"/>
                <a:cs typeface="Calibri" panose="020F0502020204030204" pitchFamily="34" charset="0"/>
              </a:rPr>
              <a:t>one dose </a:t>
            </a:r>
            <a:r>
              <a:rPr lang="en-US" sz="24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of medicine to be cured. </a:t>
            </a:r>
          </a:p>
          <a:p>
            <a:r>
              <a:rPr lang="en-US" sz="24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Each patient with Disease B needs </a:t>
            </a:r>
            <a:r>
              <a:rPr lang="en-US" sz="2400" b="1" dirty="0">
                <a:latin typeface="Calibri" panose="020F0502020204030204" pitchFamily="34" charset="0"/>
                <a:ea typeface="Inter Light" panose="02000503000000020004" pitchFamily="2" charset="0"/>
                <a:cs typeface="Calibri" panose="020F0502020204030204" pitchFamily="34" charset="0"/>
              </a:rPr>
              <a:t>two doses </a:t>
            </a:r>
            <a:r>
              <a:rPr lang="en-US" sz="24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of medicine to be cured. 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400" b="1" dirty="0">
                <a:latin typeface="Calibri" panose="020F0502020204030204" pitchFamily="34" charset="0"/>
                <a:ea typeface="Inter Light" panose="02000503000000020004" pitchFamily="2" charset="0"/>
                <a:cs typeface="Calibri" panose="020F0502020204030204" pitchFamily="34" charset="0"/>
              </a:rPr>
              <a:t>Problem: </a:t>
            </a:r>
            <a:r>
              <a:rPr lang="en-US" sz="24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You have only 10 doses of medicine for the rest of the year. Whom will you pick to get the medicine?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400" b="1" dirty="0">
                <a:latin typeface="Calibri" panose="020F0502020204030204" pitchFamily="34" charset="0"/>
                <a:ea typeface="Inter Light" panose="02000503000000020004" pitchFamily="2" charset="0"/>
                <a:cs typeface="Calibri" panose="020F0502020204030204" pitchFamily="34" charset="0"/>
              </a:rPr>
              <a:t>Your job: </a:t>
            </a:r>
            <a:r>
              <a:rPr lang="en-US" sz="24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Answer the questions in the Activity 5.1: Solving a Public Health Problem handout about how you would solve this problem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1A261A-0029-224B-814E-E9E4A90E27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AEE96CF-4053-2149-B5F9-FD566E7161CA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14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6907B-0DC9-E64D-B7CC-FD7066550EDE}"/>
              </a:ext>
            </a:extLst>
          </p:cNvPr>
          <p:cNvSpPr txBox="1">
            <a:spLocks/>
          </p:cNvSpPr>
          <p:nvPr/>
        </p:nvSpPr>
        <p:spPr>
          <a:xfrm>
            <a:off x="706223" y="469339"/>
            <a:ext cx="10582841" cy="12213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414A58"/>
                </a:solidFill>
                <a:latin typeface="Calibri" panose="020F0502020204030204" pitchFamily="34" charset="0"/>
                <a:ea typeface="Inter" panose="02000503000000020004" pitchFamily="2" charset="0"/>
              </a:rPr>
              <a:t>Activity 5.1: Discussion Questions</a:t>
            </a:r>
            <a:endParaRPr lang="en-US" dirty="0">
              <a:solidFill>
                <a:srgbClr val="414A58"/>
              </a:solidFill>
              <a:latin typeface="Calibri Light" panose="020F0302020204030204" pitchFamily="34" charset="0"/>
              <a:ea typeface="Inter Light" panose="02000503000000020004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28248E-9A13-7345-BF5A-CD0E38051879}"/>
              </a:ext>
            </a:extLst>
          </p:cNvPr>
          <p:cNvSpPr txBox="1">
            <a:spLocks/>
          </p:cNvSpPr>
          <p:nvPr/>
        </p:nvSpPr>
        <p:spPr>
          <a:xfrm>
            <a:off x="770959" y="1825625"/>
            <a:ext cx="9077234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en-US" sz="24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How many people could you cure if you gave all the medicine to patients with Disease A? </a:t>
            </a:r>
          </a:p>
          <a:p>
            <a:pPr>
              <a:spcBef>
                <a:spcPts val="1200"/>
              </a:spcBef>
            </a:pPr>
            <a:r>
              <a:rPr lang="en-US" sz="24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How many people could you cure if you gave all the medicine to patients with Disease B? </a:t>
            </a:r>
          </a:p>
          <a:p>
            <a:pPr>
              <a:spcBef>
                <a:spcPts val="1200"/>
              </a:spcBef>
            </a:pPr>
            <a:r>
              <a:rPr lang="en-US" sz="24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Which option is the most efficient at healing people?</a:t>
            </a:r>
          </a:p>
          <a:p>
            <a:pPr>
              <a:spcBef>
                <a:spcPts val="1200"/>
              </a:spcBef>
            </a:pPr>
            <a:r>
              <a:rPr lang="en-US" sz="24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What if you learn that patients with Disease A are all more than 80 years old, and patients with Disease B are all children. Would this change how you choose to allocate your medicine, and if so, why? </a:t>
            </a:r>
          </a:p>
          <a:p>
            <a:pPr>
              <a:spcBef>
                <a:spcPts val="1200"/>
              </a:spcBef>
            </a:pPr>
            <a:r>
              <a:rPr lang="en-US" sz="24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If you had to personally decide how to allocate this medicine, what other factors (besides number of people helped and age) would you consider?</a:t>
            </a:r>
          </a:p>
          <a:p>
            <a:pPr>
              <a:spcBef>
                <a:spcPts val="1200"/>
              </a:spcBef>
            </a:pPr>
            <a:endParaRPr lang="en-US" sz="2400" dirty="0">
              <a:latin typeface="Calibri Light" panose="020F0302020204030204" pitchFamily="34" charset="0"/>
              <a:ea typeface="Inter Light" panose="02000503000000020004" pitchFamily="2" charset="0"/>
              <a:cs typeface="Calibri Light" panose="020F030202020403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1A261A-0029-224B-814E-E9E4A90E27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AEE96CF-4053-2149-B5F9-FD566E7161CA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50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6907B-0DC9-E64D-B7CC-FD7066550EDE}"/>
              </a:ext>
            </a:extLst>
          </p:cNvPr>
          <p:cNvSpPr txBox="1">
            <a:spLocks/>
          </p:cNvSpPr>
          <p:nvPr/>
        </p:nvSpPr>
        <p:spPr>
          <a:xfrm>
            <a:off x="706223" y="469339"/>
            <a:ext cx="10582841" cy="12213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414A58"/>
                </a:solidFill>
                <a:latin typeface="Calibri" panose="020F0502020204030204" pitchFamily="34" charset="0"/>
                <a:ea typeface="Inter" panose="02000503000000020004" pitchFamily="2" charset="0"/>
              </a:rPr>
              <a:t>Positive and Normative Statements</a:t>
            </a:r>
            <a:endParaRPr lang="en-US" dirty="0">
              <a:solidFill>
                <a:srgbClr val="414A58"/>
              </a:solidFill>
              <a:latin typeface="Calibri Light" panose="020F0302020204030204" pitchFamily="34" charset="0"/>
              <a:ea typeface="Inter Light" panose="02000503000000020004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28248E-9A13-7345-BF5A-CD0E38051879}"/>
              </a:ext>
            </a:extLst>
          </p:cNvPr>
          <p:cNvSpPr txBox="1">
            <a:spLocks/>
          </p:cNvSpPr>
          <p:nvPr/>
        </p:nvSpPr>
        <p:spPr>
          <a:xfrm>
            <a:off x="770959" y="1825625"/>
            <a:ext cx="9077234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en-US" sz="24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Economists must analyze public policy proposals and even provide recommendations. </a:t>
            </a:r>
          </a:p>
          <a:p>
            <a:pPr>
              <a:spcBef>
                <a:spcPts val="1200"/>
              </a:spcBef>
            </a:pPr>
            <a:r>
              <a:rPr lang="en-US" sz="24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Part of that is collecting facts </a:t>
            </a:r>
            <a:r>
              <a:rPr lang="en-US" sz="2400" b="1" dirty="0">
                <a:latin typeface="Calibri" panose="020F0502020204030204" pitchFamily="34" charset="0"/>
                <a:ea typeface="Inter Light" panose="02000503000000020004" pitchFamily="2" charset="0"/>
                <a:cs typeface="Calibri" panose="020F0502020204030204" pitchFamily="34" charset="0"/>
              </a:rPr>
              <a:t>(positive statements) </a:t>
            </a:r>
            <a:r>
              <a:rPr lang="en-US" sz="24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and weighing the importance of different goals </a:t>
            </a:r>
            <a:r>
              <a:rPr lang="en-US" sz="2400" b="1" dirty="0">
                <a:latin typeface="Calibri" panose="020F0502020204030204" pitchFamily="34" charset="0"/>
                <a:ea typeface="Inter Light" panose="02000503000000020004" pitchFamily="2" charset="0"/>
                <a:cs typeface="Calibri" panose="020F0502020204030204" pitchFamily="34" charset="0"/>
              </a:rPr>
              <a:t>(normative statements)</a:t>
            </a:r>
            <a:r>
              <a:rPr lang="en-US" sz="24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. </a:t>
            </a:r>
          </a:p>
          <a:p>
            <a:pPr>
              <a:spcBef>
                <a:spcPts val="1200"/>
              </a:spcBef>
            </a:pPr>
            <a:r>
              <a:rPr lang="en-US" sz="2400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For example, in the activity you could save 10 Disease A patients with the doses you had–that is a fact and a positive statement. But whether you should save the 10 patients with Disease A (a normative statement) depends upon the goal of society.</a:t>
            </a:r>
          </a:p>
          <a:p>
            <a:pPr>
              <a:spcBef>
                <a:spcPts val="1200"/>
              </a:spcBef>
            </a:pPr>
            <a:endParaRPr lang="en-US" sz="2400" dirty="0">
              <a:latin typeface="Calibri Light" panose="020F0302020204030204" pitchFamily="34" charset="0"/>
              <a:ea typeface="Inter Light" panose="02000503000000020004" pitchFamily="2" charset="0"/>
              <a:cs typeface="Calibri Light" panose="020F030202020403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1A261A-0029-224B-814E-E9E4A90E27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AEE96CF-4053-2149-B5F9-FD566E7161CA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418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6907B-0DC9-E64D-B7CC-FD7066550EDE}"/>
              </a:ext>
            </a:extLst>
          </p:cNvPr>
          <p:cNvSpPr txBox="1">
            <a:spLocks/>
          </p:cNvSpPr>
          <p:nvPr/>
        </p:nvSpPr>
        <p:spPr>
          <a:xfrm>
            <a:off x="706223" y="469339"/>
            <a:ext cx="10582841" cy="12213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414A58"/>
                </a:solidFill>
                <a:latin typeface="Calibri" panose="020F0502020204030204" pitchFamily="34" charset="0"/>
                <a:ea typeface="Inter" panose="02000503000000020004" pitchFamily="2" charset="0"/>
              </a:rPr>
              <a:t>What is efficiency? </a:t>
            </a:r>
            <a:endParaRPr lang="en-US" dirty="0">
              <a:solidFill>
                <a:srgbClr val="414A58"/>
              </a:solidFill>
              <a:latin typeface="Calibri Light" panose="020F0302020204030204" pitchFamily="34" charset="0"/>
              <a:ea typeface="Inter Light" panose="02000503000000020004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28248E-9A13-7345-BF5A-CD0E38051879}"/>
              </a:ext>
            </a:extLst>
          </p:cNvPr>
          <p:cNvSpPr txBox="1">
            <a:spLocks/>
          </p:cNvSpPr>
          <p:nvPr/>
        </p:nvSpPr>
        <p:spPr>
          <a:xfrm>
            <a:off x="770959" y="1825625"/>
            <a:ext cx="7345625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ea typeface="Inter Light" panose="02000503000000020004" pitchFamily="2" charset="0"/>
                <a:cs typeface="Calibri" panose="020F0502020204030204" pitchFamily="34" charset="0"/>
              </a:rPr>
              <a:t>Defining the goal: </a:t>
            </a:r>
            <a: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What is most important? </a:t>
            </a:r>
          </a:p>
          <a:p>
            <a: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Society has many possible goals. These include preserving freedom, maintaining national security, improving standards of living, equality, and providing opportunities for all citizens. </a:t>
            </a:r>
          </a:p>
          <a:p>
            <a: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In addition, economists often focus specifically on the goal of enhancing “welfare.” </a:t>
            </a:r>
          </a:p>
          <a:p>
            <a: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Welfare means the satisfaction of individual preferences – gaining happiness, good fortune, or well-being.</a:t>
            </a:r>
          </a:p>
          <a:p>
            <a:endParaRPr lang="en-US" dirty="0">
              <a:latin typeface="Calibri Light" panose="020F0302020204030204" pitchFamily="34" charset="0"/>
              <a:ea typeface="Inter Light" panose="02000503000000020004" pitchFamily="2" charset="0"/>
              <a:cs typeface="Calibri Light" panose="020F030202020403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1A261A-0029-224B-814E-E9E4A90E27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AEE96CF-4053-2149-B5F9-FD566E7161CA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746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6907B-0DC9-E64D-B7CC-FD7066550EDE}"/>
              </a:ext>
            </a:extLst>
          </p:cNvPr>
          <p:cNvSpPr txBox="1">
            <a:spLocks/>
          </p:cNvSpPr>
          <p:nvPr/>
        </p:nvSpPr>
        <p:spPr>
          <a:xfrm>
            <a:off x="706223" y="469339"/>
            <a:ext cx="10582841" cy="12213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414A58"/>
                </a:solidFill>
                <a:latin typeface="Calibri" panose="020F0502020204030204" pitchFamily="34" charset="0"/>
                <a:ea typeface="Inter" panose="02000503000000020004" pitchFamily="2" charset="0"/>
              </a:rPr>
              <a:t>What is Allocative Efficiency?</a:t>
            </a:r>
            <a:endParaRPr lang="en-US" dirty="0">
              <a:solidFill>
                <a:srgbClr val="414A58"/>
              </a:solidFill>
              <a:latin typeface="Calibri Light" panose="020F0302020204030204" pitchFamily="34" charset="0"/>
              <a:ea typeface="Inter Light" panose="02000503000000020004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28248E-9A13-7345-BF5A-CD0E38051879}"/>
              </a:ext>
            </a:extLst>
          </p:cNvPr>
          <p:cNvSpPr txBox="1">
            <a:spLocks/>
          </p:cNvSpPr>
          <p:nvPr/>
        </p:nvSpPr>
        <p:spPr>
          <a:xfrm>
            <a:off x="770959" y="1825625"/>
            <a:ext cx="7345625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ea typeface="Inter Light" panose="02000503000000020004" pitchFamily="2" charset="0"/>
                <a:cs typeface="Calibri" panose="020F0502020204030204" pitchFamily="34" charset="0"/>
              </a:rPr>
              <a:t>Measuring success: </a:t>
            </a:r>
            <a: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How do we know we have achieved the goal of enhancing welfare? </a:t>
            </a:r>
            <a:b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</a:br>
            <a:endParaRPr lang="en-US" dirty="0">
              <a:latin typeface="Calibri Light" panose="020F0302020204030204" pitchFamily="34" charset="0"/>
              <a:ea typeface="Inter Light" panose="02000503000000020004" pitchFamily="2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n-US" b="1" i="1" dirty="0">
                <a:latin typeface="Calibri" panose="020F0502020204030204" pitchFamily="34" charset="0"/>
                <a:ea typeface="Inter Light" panose="02000503000000020004" pitchFamily="2" charset="0"/>
                <a:cs typeface="Calibri" panose="020F0502020204030204" pitchFamily="34" charset="0"/>
              </a:rPr>
              <a:t>Allocative</a:t>
            </a:r>
            <a: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 efficiency means that people are able to obtain what best satisfies their individual preferences, while not making anyone else worse off.</a:t>
            </a:r>
          </a:p>
          <a:p>
            <a:r>
              <a:rPr lang="en-US" dirty="0">
                <a:latin typeface="Calibri Light" panose="020F0302020204030204" pitchFamily="34" charset="0"/>
                <a:ea typeface="Inter Light" panose="02000503000000020004" pitchFamily="2" charset="0"/>
                <a:cs typeface="Calibri Light" panose="020F0302020204030204" pitchFamily="34" charset="0"/>
              </a:rPr>
              <a:t>If a dictator were to require everyone to buy only classical music, would this satisfy individual preferences?</a:t>
            </a:r>
          </a:p>
          <a:p>
            <a:pPr marL="0" indent="0">
              <a:buNone/>
            </a:pPr>
            <a:endParaRPr lang="en-US" dirty="0">
              <a:latin typeface="Calibri Light" panose="020F0302020204030204" pitchFamily="34" charset="0"/>
              <a:ea typeface="Inter Light" panose="02000503000000020004" pitchFamily="2" charset="0"/>
              <a:cs typeface="Calibri Light" panose="020F0302020204030204" pitchFamily="34" charset="0"/>
            </a:endParaRPr>
          </a:p>
          <a:p>
            <a:endParaRPr lang="en-US" dirty="0">
              <a:latin typeface="Calibri Light" panose="020F0302020204030204" pitchFamily="34" charset="0"/>
              <a:ea typeface="Inter Light" panose="02000503000000020004" pitchFamily="2" charset="0"/>
              <a:cs typeface="Calibri Light" panose="020F030202020403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1A261A-0029-224B-814E-E9E4A90E27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AEE96CF-4053-2149-B5F9-FD566E7161CA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336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_Office Theme">
  <a:themeElements>
    <a:clrScheme name="CEE colors">
      <a:dk1>
        <a:srgbClr val="000000"/>
      </a:dk1>
      <a:lt1>
        <a:srgbClr val="FFFFFF"/>
      </a:lt1>
      <a:dk2>
        <a:srgbClr val="2C3842"/>
      </a:dk2>
      <a:lt2>
        <a:srgbClr val="E7E6E6"/>
      </a:lt2>
      <a:accent1>
        <a:srgbClr val="7B8186"/>
      </a:accent1>
      <a:accent2>
        <a:srgbClr val="5AB890"/>
      </a:accent2>
      <a:accent3>
        <a:srgbClr val="A6CD6F"/>
      </a:accent3>
      <a:accent4>
        <a:srgbClr val="1C8F53"/>
      </a:accent4>
      <a:accent5>
        <a:srgbClr val="85C17A"/>
      </a:accent5>
      <a:accent6>
        <a:srgbClr val="2C3842"/>
      </a:accent6>
      <a:hlink>
        <a:srgbClr val="7B8186"/>
      </a:hlink>
      <a:folHlink>
        <a:srgbClr val="E1E2D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Office Theme">
  <a:themeElements>
    <a:clrScheme name="CEE colors">
      <a:dk1>
        <a:srgbClr val="000000"/>
      </a:dk1>
      <a:lt1>
        <a:srgbClr val="FFFFFF"/>
      </a:lt1>
      <a:dk2>
        <a:srgbClr val="2C3842"/>
      </a:dk2>
      <a:lt2>
        <a:srgbClr val="E7E6E6"/>
      </a:lt2>
      <a:accent1>
        <a:srgbClr val="7B8186"/>
      </a:accent1>
      <a:accent2>
        <a:srgbClr val="5AB890"/>
      </a:accent2>
      <a:accent3>
        <a:srgbClr val="A6CD6F"/>
      </a:accent3>
      <a:accent4>
        <a:srgbClr val="1C8F53"/>
      </a:accent4>
      <a:accent5>
        <a:srgbClr val="85C17A"/>
      </a:accent5>
      <a:accent6>
        <a:srgbClr val="2C3842"/>
      </a:accent6>
      <a:hlink>
        <a:srgbClr val="7B8186"/>
      </a:hlink>
      <a:folHlink>
        <a:srgbClr val="E1E2D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42ad430-3572-48e8-b446-46b1d42ed47a">
      <Terms xmlns="http://schemas.microsoft.com/office/infopath/2007/PartnerControls"/>
    </lcf76f155ced4ddcb4097134ff3c332f>
    <TaxCatchAll xmlns="74616181-94ba-4823-8a07-43739609fc94" xsi:nil="true"/>
    <Preview xmlns="742ad430-3572-48e8-b446-46b1d42ed47a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0B04982AC0B484FA7A442A8FF52A606" ma:contentTypeVersion="10" ma:contentTypeDescription="Create a new document." ma:contentTypeScope="" ma:versionID="ede84e8f0e023983d3517b34e6548536">
  <xsd:schema xmlns:xsd="http://www.w3.org/2001/XMLSchema" xmlns:xs="http://www.w3.org/2001/XMLSchema" xmlns:p="http://schemas.microsoft.com/office/2006/metadata/properties" xmlns:ns2="742ad430-3572-48e8-b446-46b1d42ed47a" xmlns:ns3="74616181-94ba-4823-8a07-43739609fc94" targetNamespace="http://schemas.microsoft.com/office/2006/metadata/properties" ma:root="true" ma:fieldsID="c80f5bdfd4e5581fb777729c322493c2" ns2:_="" ns3:_="">
    <xsd:import namespace="742ad430-3572-48e8-b446-46b1d42ed47a"/>
    <xsd:import namespace="74616181-94ba-4823-8a07-43739609fc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Preview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2ad430-3572-48e8-b446-46b1d42ed4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305ee66a-9dd0-4897-bf8b-a3237da4aeb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Preview" ma:index="17" nillable="true" ma:displayName="Preview" ma:format="Thumbnail" ma:internalName="Preview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616181-94ba-4823-8a07-43739609fc9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3fabd4a-b02c-4bc1-93a9-9c2382e9df6d}" ma:internalName="TaxCatchAll" ma:showField="CatchAllData" ma:web="74616181-94ba-4823-8a07-43739609fc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51F743-C0A0-4E7E-B51E-35DF69ECFFB2}">
  <ds:schemaRefs>
    <ds:schemaRef ds:uri="http://schemas.microsoft.com/office/2006/metadata/properties"/>
    <ds:schemaRef ds:uri="http://schemas.microsoft.com/office/infopath/2007/PartnerControls"/>
    <ds:schemaRef ds:uri="742ad430-3572-48e8-b446-46b1d42ed47a"/>
    <ds:schemaRef ds:uri="74616181-94ba-4823-8a07-43739609fc94"/>
  </ds:schemaRefs>
</ds:datastoreItem>
</file>

<file path=customXml/itemProps2.xml><?xml version="1.0" encoding="utf-8"?>
<ds:datastoreItem xmlns:ds="http://schemas.openxmlformats.org/officeDocument/2006/customXml" ds:itemID="{F1848826-8C26-4312-A7A1-9ACA488E51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2ad430-3572-48e8-b446-46b1d42ed47a"/>
    <ds:schemaRef ds:uri="74616181-94ba-4823-8a07-43739609fc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711EF54-CA8B-47BA-91A0-3C52EC81951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3564</TotalTime>
  <Words>1571</Words>
  <Application>Microsoft Macintosh PowerPoint</Application>
  <PresentationFormat>Widescreen</PresentationFormat>
  <Paragraphs>121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Inter Light</vt:lpstr>
      <vt:lpstr>3_Office Theme</vt:lpstr>
      <vt:lpstr>4_Office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Ean Krenzin-Blank</cp:lastModifiedBy>
  <cp:revision>87</cp:revision>
  <dcterms:created xsi:type="dcterms:W3CDTF">2022-05-10T21:20:13Z</dcterms:created>
  <dcterms:modified xsi:type="dcterms:W3CDTF">2023-02-13T22:09:29Z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0x010100C0B04982AC0B484FA7A442A8FF52A606</vt:lpwstr>
  </property>
</Properties>
</file>