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1" r:id="rId7"/>
    <p:sldId id="262" r:id="rId8"/>
    <p:sldId id="278" r:id="rId9"/>
    <p:sldId id="279" r:id="rId10"/>
    <p:sldId id="280" r:id="rId11"/>
    <p:sldId id="268" r:id="rId12"/>
    <p:sldId id="281" r:id="rId13"/>
    <p:sldId id="269" r:id="rId14"/>
    <p:sldId id="270" r:id="rId15"/>
    <p:sldId id="271" r:id="rId16"/>
    <p:sldId id="272" r:id="rId17"/>
    <p:sldId id="273" r:id="rId18"/>
    <p:sldId id="274" r:id="rId19"/>
    <p:sldId id="275" r:id="rId20"/>
    <p:sldId id="276" r:id="rId21"/>
    <p:sldId id="277" r:id="rId22"/>
    <p:sldId id="260" r:id="rId23"/>
    <p:sldId id="264" r:id="rId24"/>
    <p:sldId id="266" r:id="rId25"/>
    <p:sldId id="267" r:id="rId26"/>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3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EEDE-8F89-37DF-CD04-2B7EA86E5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19E4F2-836D-716C-64C0-E75856B864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275F89-7B99-FE39-A91B-DA227F102A15}"/>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5" name="Footer Placeholder 4">
            <a:extLst>
              <a:ext uri="{FF2B5EF4-FFF2-40B4-BE49-F238E27FC236}">
                <a16:creationId xmlns:a16="http://schemas.microsoft.com/office/drawing/2014/main" id="{038FA8EC-F516-FEB1-2A2F-28294EC82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62DBD-066A-AE2C-1162-E9760E531826}"/>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342882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17BA-7611-CBF1-A840-AC58F7F665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4F6246-2945-43B8-12C9-D592F90A3C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CD95F-B7CC-F265-3F46-DB898BAFCE59}"/>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5" name="Footer Placeholder 4">
            <a:extLst>
              <a:ext uri="{FF2B5EF4-FFF2-40B4-BE49-F238E27FC236}">
                <a16:creationId xmlns:a16="http://schemas.microsoft.com/office/drawing/2014/main" id="{9CAD4F8F-42AD-AD2F-9CA7-F5C1DC587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C550E-6FE4-9924-4081-F59CECB95A43}"/>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4079643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718D3C-1FBA-3364-A715-5F916D6D3F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3F6D9D-6DDC-03D7-53BB-16A4711CAA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8F5C9-7BD8-BA44-3594-39546C4F232F}"/>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5" name="Footer Placeholder 4">
            <a:extLst>
              <a:ext uri="{FF2B5EF4-FFF2-40B4-BE49-F238E27FC236}">
                <a16:creationId xmlns:a16="http://schemas.microsoft.com/office/drawing/2014/main" id="{EFF7C05F-EE6D-B7BD-B0F1-5B1F36A15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47688-3483-E315-6C1D-5F447B117E14}"/>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1333003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81D1-B382-5912-EF2C-AB5D2F9FA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73657F-46C0-C877-4E1C-EE6198E33D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90DF6-4BC5-4BFF-EE2C-226A7D50BCED}"/>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5" name="Footer Placeholder 4">
            <a:extLst>
              <a:ext uri="{FF2B5EF4-FFF2-40B4-BE49-F238E27FC236}">
                <a16:creationId xmlns:a16="http://schemas.microsoft.com/office/drawing/2014/main" id="{73489EA8-8D3A-FFD7-9C19-B3EABBE70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FA3A9-812D-DE50-4912-1014C9A8C9F5}"/>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505684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05B0-9173-B4BA-1DB2-B6F5EB1FC7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A29E75-2B19-F729-BE42-3E7B4B2A9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976B27-73FF-0859-CE60-ABF5B7D457D9}"/>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5" name="Footer Placeholder 4">
            <a:extLst>
              <a:ext uri="{FF2B5EF4-FFF2-40B4-BE49-F238E27FC236}">
                <a16:creationId xmlns:a16="http://schemas.microsoft.com/office/drawing/2014/main" id="{6AF958B5-6595-52F7-6608-EBA9C18A1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F3867D-8BBC-E67C-F95D-B0D796643AB8}"/>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261255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D3DD1-2754-34A2-09C6-268186001F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09D7C-3D9D-9A52-8D77-60F635F32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04E220-2526-D2A2-6073-AE4CC6D06A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3349C1-AB6D-97D3-E7EB-157A74DF1A66}"/>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6" name="Footer Placeholder 5">
            <a:extLst>
              <a:ext uri="{FF2B5EF4-FFF2-40B4-BE49-F238E27FC236}">
                <a16:creationId xmlns:a16="http://schemas.microsoft.com/office/drawing/2014/main" id="{C555D0F8-5536-668D-B6C2-72EF909B5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1F3CC-57F8-4E36-86CA-820CE8BE7585}"/>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2848715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ED8C-F7CD-25F8-A9EA-BADE9F4D3D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6CBB3B-B1F5-FB26-93C1-750ACE8722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629115-8E04-F670-16B6-F090B8CAF0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781686-0969-A471-AEC6-E3185DEB8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1B728-934C-1375-F584-5A4039C461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B53F38-11F9-ABE7-C259-3A97A2639686}"/>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8" name="Footer Placeholder 7">
            <a:extLst>
              <a:ext uri="{FF2B5EF4-FFF2-40B4-BE49-F238E27FC236}">
                <a16:creationId xmlns:a16="http://schemas.microsoft.com/office/drawing/2014/main" id="{CFA13016-6DA6-CC62-1F74-2EFA1D38FF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4C8374-680F-409B-7AF3-15F95299F952}"/>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159684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7B96-95DC-B156-0483-EEB0B9FD28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F96339-A8C5-9089-2638-290B8E4FF1FB}"/>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4" name="Footer Placeholder 3">
            <a:extLst>
              <a:ext uri="{FF2B5EF4-FFF2-40B4-BE49-F238E27FC236}">
                <a16:creationId xmlns:a16="http://schemas.microsoft.com/office/drawing/2014/main" id="{20502065-CA8A-80A6-BAE8-D781230A90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69770-DF5C-CB9D-1BFF-D3C4C2B75208}"/>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44934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B10337-ABCE-BC9F-104F-70B6CF195A60}"/>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3" name="Footer Placeholder 2">
            <a:extLst>
              <a:ext uri="{FF2B5EF4-FFF2-40B4-BE49-F238E27FC236}">
                <a16:creationId xmlns:a16="http://schemas.microsoft.com/office/drawing/2014/main" id="{FF7AEC6F-8262-CF77-8D57-AA731C6D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C08D22-AFE8-102F-7592-E555ADD1F5DE}"/>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2867055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2F19-E9AA-6835-1B41-B11AD4A41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5DC485-BE06-BB4A-1C96-D848CB035C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95B3AF-3EA2-151B-A76F-984AF2062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473F3-EEA1-7BF8-54CD-DC180888A620}"/>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6" name="Footer Placeholder 5">
            <a:extLst>
              <a:ext uri="{FF2B5EF4-FFF2-40B4-BE49-F238E27FC236}">
                <a16:creationId xmlns:a16="http://schemas.microsoft.com/office/drawing/2014/main" id="{8C168D3B-7A95-743C-AA2B-582EDA59A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7EF16-C6AF-3672-ECDC-33F39993BC9C}"/>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569052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162CC-6E87-2571-ECD7-AAC3987C4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2F5B9-1B07-6B17-77F3-52056F05D6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47E962-7EE7-6EDD-CD0E-93CB261B1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EA2EA-6F1D-E37A-7B4D-3BAE7AAFC72F}"/>
              </a:ext>
            </a:extLst>
          </p:cNvPr>
          <p:cNvSpPr>
            <a:spLocks noGrp="1"/>
          </p:cNvSpPr>
          <p:nvPr>
            <p:ph type="dt" sz="half" idx="10"/>
          </p:nvPr>
        </p:nvSpPr>
        <p:spPr/>
        <p:txBody>
          <a:bodyPr/>
          <a:lstStyle/>
          <a:p>
            <a:fld id="{B98A459A-5C8B-41D3-B2FE-9EFB71684079}" type="datetimeFigureOut">
              <a:rPr lang="en-US" smtClean="0"/>
              <a:t>3/15/2023</a:t>
            </a:fld>
            <a:endParaRPr lang="en-US"/>
          </a:p>
        </p:txBody>
      </p:sp>
      <p:sp>
        <p:nvSpPr>
          <p:cNvPr id="6" name="Footer Placeholder 5">
            <a:extLst>
              <a:ext uri="{FF2B5EF4-FFF2-40B4-BE49-F238E27FC236}">
                <a16:creationId xmlns:a16="http://schemas.microsoft.com/office/drawing/2014/main" id="{8F7F481D-2828-12FA-1E37-893BB7C26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B55043-41FF-E08A-2F06-D2224056AC9D}"/>
              </a:ext>
            </a:extLst>
          </p:cNvPr>
          <p:cNvSpPr>
            <a:spLocks noGrp="1"/>
          </p:cNvSpPr>
          <p:nvPr>
            <p:ph type="sldNum" sz="quarter" idx="12"/>
          </p:nvPr>
        </p:nvSpPr>
        <p:spPr/>
        <p:txBody>
          <a:bodyPr/>
          <a:lstStyle/>
          <a:p>
            <a:fld id="{F0D3D7A4-92C1-42BC-972D-4157C55F5710}" type="slidenum">
              <a:rPr lang="en-US" smtClean="0"/>
              <a:t>‹#›</a:t>
            </a:fld>
            <a:endParaRPr lang="en-US"/>
          </a:p>
        </p:txBody>
      </p:sp>
    </p:spTree>
    <p:extLst>
      <p:ext uri="{BB962C8B-B14F-4D97-AF65-F5344CB8AC3E}">
        <p14:creationId xmlns:p14="http://schemas.microsoft.com/office/powerpoint/2010/main" val="1912936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72FDED-0F5C-3A76-857B-9C6A27A903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44C0F9-9553-F08C-55BE-7350463EE0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9F267-299C-3E51-7146-E437D92DD2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A459A-5C8B-41D3-B2FE-9EFB71684079}" type="datetimeFigureOut">
              <a:rPr lang="en-US" smtClean="0"/>
              <a:t>3/15/2023</a:t>
            </a:fld>
            <a:endParaRPr lang="en-US"/>
          </a:p>
        </p:txBody>
      </p:sp>
      <p:sp>
        <p:nvSpPr>
          <p:cNvPr id="5" name="Footer Placeholder 4">
            <a:extLst>
              <a:ext uri="{FF2B5EF4-FFF2-40B4-BE49-F238E27FC236}">
                <a16:creationId xmlns:a16="http://schemas.microsoft.com/office/drawing/2014/main" id="{6F677A2C-D751-A33B-6D0F-773A575A27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039762-5D69-ACA5-BB4A-FE021A437E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D3D7A4-92C1-42BC-972D-4157C55F5710}" type="slidenum">
              <a:rPr lang="en-US" smtClean="0"/>
              <a:t>‹#›</a:t>
            </a:fld>
            <a:endParaRPr lang="en-US"/>
          </a:p>
        </p:txBody>
      </p:sp>
    </p:spTree>
    <p:extLst>
      <p:ext uri="{BB962C8B-B14F-4D97-AF65-F5344CB8AC3E}">
        <p14:creationId xmlns:p14="http://schemas.microsoft.com/office/powerpoint/2010/main" val="1906714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K9QReSXinVQ?feature=oembed" TargetMode="External"/><Relationship Id="rId1" Type="http://schemas.openxmlformats.org/officeDocument/2006/relationships/tags" Target="../tags/tag11.xml"/><Relationship Id="rId5" Type="http://schemas.openxmlformats.org/officeDocument/2006/relationships/image" Target="../media/image10.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2.jp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hyperlink" Target="mailto:Brian.Dean@izzit.org" TargetMode="External"/><Relationship Id="rId5" Type="http://schemas.openxmlformats.org/officeDocument/2006/relationships/hyperlink" Target="mailto:Dean.Graziano@izzit.org" TargetMode="Externa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s://www.izzit.org/courses/win/pdfs/win_soft_skills.pdf" TargetMode="External"/><Relationship Id="rId13" Type="http://schemas.openxmlformats.org/officeDocument/2006/relationships/hyperlink" Target="https://www.izzit.org/courses/win/pdfs/win_financial_literacy_post.pdf" TargetMode="External"/><Relationship Id="rId3" Type="http://schemas.openxmlformats.org/officeDocument/2006/relationships/image" Target="../media/image1.jpeg"/><Relationship Id="rId7" Type="http://schemas.openxmlformats.org/officeDocument/2006/relationships/hyperlink" Target="https://www.izzit.org/courses/win/pdfs/win_apprenticeship.pdf" TargetMode="External"/><Relationship Id="rId12" Type="http://schemas.openxmlformats.org/officeDocument/2006/relationships/hyperlink" Target="https://www.izzit.org/courses/win/pdfs/win_irs.pdf" TargetMode="Externa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hyperlink" Target="https://www.izzit.org/courses/win/pdfs/win_finding_adventure.pdf" TargetMode="External"/><Relationship Id="rId11" Type="http://schemas.openxmlformats.org/officeDocument/2006/relationships/hyperlink" Target="https://www.izzit.org/courses/win/pdfs/win_soft_skills_vowels.pdf" TargetMode="External"/><Relationship Id="rId5" Type="http://schemas.openxmlformats.org/officeDocument/2006/relationships/hyperlink" Target="https://www.izzit.org/courses/win/pdfs/win_compound_interest_value_fillable.pdf" TargetMode="External"/><Relationship Id="rId10" Type="http://schemas.openxmlformats.org/officeDocument/2006/relationships/hyperlink" Target="https://www.izzit.org/courses/win/pdfs/win_student_inventory.pdf" TargetMode="External"/><Relationship Id="rId4" Type="http://schemas.openxmlformats.org/officeDocument/2006/relationships/hyperlink" Target="https://www.izzit.org/courses/win/pdfs/win_financial_literacy_pre.pdf" TargetMode="External"/><Relationship Id="rId9" Type="http://schemas.openxmlformats.org/officeDocument/2006/relationships/hyperlink" Target="https://www.izzit.org/courses/win/pdfs/win_employability_basics.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4j2emMn7UaI?feature=oembed" TargetMode="Externa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https://www.youtube.com/embed/uxHmgZPwcxA?feature=oembed" TargetMode="External"/><Relationship Id="rId1" Type="http://schemas.openxmlformats.org/officeDocument/2006/relationships/tags" Target="../tags/tag10.xml"/><Relationship Id="rId5" Type="http://schemas.openxmlformats.org/officeDocument/2006/relationships/image" Target="../media/image9.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1282"/>
            <a:ext cx="12191980" cy="6856718"/>
          </a:xfrm>
          <a:prstGeom prst="rect">
            <a:avLst/>
          </a:prstGeom>
        </p:spPr>
      </p:pic>
      <p:sp>
        <p:nvSpPr>
          <p:cNvPr id="14" name="Title 13">
            <a:extLst>
              <a:ext uri="{FF2B5EF4-FFF2-40B4-BE49-F238E27FC236}">
                <a16:creationId xmlns:a16="http://schemas.microsoft.com/office/drawing/2014/main" id="{45F48396-1942-BB59-C0DF-407E003FAF2C}"/>
              </a:ext>
            </a:extLst>
          </p:cNvPr>
          <p:cNvSpPr>
            <a:spLocks noGrp="1"/>
          </p:cNvSpPr>
          <p:nvPr>
            <p:ph type="title"/>
          </p:nvPr>
        </p:nvSpPr>
        <p:spPr>
          <a:xfrm>
            <a:off x="3652405" y="671657"/>
            <a:ext cx="5905500" cy="1353857"/>
          </a:xfrm>
        </p:spPr>
        <p:txBody>
          <a:bodyPr>
            <a:normAutofit/>
          </a:bodyPr>
          <a:lstStyle/>
          <a:p>
            <a:pPr algn="ctr"/>
            <a:r>
              <a:rPr lang="en-US" sz="3200" b="1" dirty="0">
                <a:latin typeface="Roboto" pitchFamily="2" charset="0"/>
                <a:ea typeface="Roboto" pitchFamily="2" charset="0"/>
                <a:cs typeface="Arial" panose="020B0604020202020204" pitchFamily="34" charset="0"/>
              </a:rPr>
              <a:t>Work-force Innovation Now (W.I.N.)</a:t>
            </a:r>
            <a:br>
              <a:rPr lang="en-US" sz="2000" dirty="0">
                <a:latin typeface="Garamond" panose="02020404030301010803" pitchFamily="18" charset="0"/>
              </a:rPr>
            </a:br>
            <a:endParaRPr lang="en-US" sz="2700" dirty="0">
              <a:latin typeface="Garamond" panose="02020404030301010803" pitchFamily="18" charset="0"/>
            </a:endParaRPr>
          </a:p>
        </p:txBody>
      </p:sp>
      <p:sp>
        <p:nvSpPr>
          <p:cNvPr id="16" name="TextBox 15">
            <a:extLst>
              <a:ext uri="{FF2B5EF4-FFF2-40B4-BE49-F238E27FC236}">
                <a16:creationId xmlns:a16="http://schemas.microsoft.com/office/drawing/2014/main" id="{AA06FB73-E1B9-8803-726E-38B1B439C465}"/>
              </a:ext>
            </a:extLst>
          </p:cNvPr>
          <p:cNvSpPr txBox="1"/>
          <p:nvPr/>
        </p:nvSpPr>
        <p:spPr>
          <a:xfrm>
            <a:off x="2931992" y="1877733"/>
            <a:ext cx="6789625" cy="1384995"/>
          </a:xfrm>
          <a:prstGeom prst="rect">
            <a:avLst/>
          </a:prstGeom>
          <a:noFill/>
        </p:spPr>
        <p:txBody>
          <a:bodyPr wrap="square" rtlCol="0">
            <a:spAutoFit/>
          </a:bodyPr>
          <a:lstStyle/>
          <a:p>
            <a:pPr algn="ctr"/>
            <a:r>
              <a:rPr lang="en-US" sz="2800" b="1" dirty="0">
                <a:latin typeface="Roboto" pitchFamily="2" charset="0"/>
                <a:ea typeface="Roboto" pitchFamily="2" charset="0"/>
                <a:cs typeface="Arial" panose="020B0604020202020204" pitchFamily="34" charset="0"/>
              </a:rPr>
              <a:t>A first-in-the-nation </a:t>
            </a:r>
          </a:p>
          <a:p>
            <a:pPr algn="ctr"/>
            <a:r>
              <a:rPr lang="en-US" sz="2800" b="1" dirty="0">
                <a:latin typeface="Roboto" pitchFamily="2" charset="0"/>
                <a:ea typeface="Roboto" pitchFamily="2" charset="0"/>
                <a:cs typeface="Arial" panose="020B0604020202020204" pitchFamily="34" charset="0"/>
              </a:rPr>
              <a:t>Career Readiness </a:t>
            </a:r>
          </a:p>
          <a:p>
            <a:pPr algn="ctr"/>
            <a:r>
              <a:rPr lang="en-US" sz="2800" b="1" dirty="0">
                <a:latin typeface="Roboto" pitchFamily="2" charset="0"/>
                <a:ea typeface="Roboto" pitchFamily="2" charset="0"/>
                <a:cs typeface="Arial" panose="020B0604020202020204" pitchFamily="34" charset="0"/>
              </a:rPr>
              <a:t>Competency-based Course</a:t>
            </a:r>
            <a:r>
              <a:rPr lang="en-US" dirty="0">
                <a:latin typeface="Roboto" pitchFamily="2" charset="0"/>
                <a:ea typeface="Roboto" pitchFamily="2" charset="0"/>
                <a:cs typeface="Arial" panose="020B0604020202020204" pitchFamily="34" charset="0"/>
              </a:rPr>
              <a:t>!</a:t>
            </a:r>
          </a:p>
        </p:txBody>
      </p:sp>
      <p:pic>
        <p:nvPicPr>
          <p:cNvPr id="6" name="Picture 5" descr="Graphical user interface&#10;&#10;Description automatically generated">
            <a:extLst>
              <a:ext uri="{FF2B5EF4-FFF2-40B4-BE49-F238E27FC236}">
                <a16:creationId xmlns:a16="http://schemas.microsoft.com/office/drawing/2014/main" id="{DFC0195C-70B2-D319-C628-8BC230449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2812" y="3377781"/>
            <a:ext cx="6127983" cy="2837029"/>
          </a:xfrm>
          <a:prstGeom prst="rect">
            <a:avLst/>
          </a:prstGeom>
        </p:spPr>
      </p:pic>
    </p:spTree>
    <p:custDataLst>
      <p:tags r:id="rId1"/>
    </p:custDataLst>
    <p:extLst>
      <p:ext uri="{BB962C8B-B14F-4D97-AF65-F5344CB8AC3E}">
        <p14:creationId xmlns:p14="http://schemas.microsoft.com/office/powerpoint/2010/main" val="1006781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4">
            <a:extLst>
              <a:ext uri="{28A0092B-C50C-407E-A947-70E740481C1C}">
                <a14:useLocalDpi xmlns:a14="http://schemas.microsoft.com/office/drawing/2010/main" val="0"/>
              </a:ext>
            </a:extLst>
          </a:blip>
          <a:srcRect b="19"/>
          <a:stretch/>
        </p:blipFill>
        <p:spPr>
          <a:xfrm>
            <a:off x="0" y="-455918"/>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itle 6">
            <a:extLst>
              <a:ext uri="{FF2B5EF4-FFF2-40B4-BE49-F238E27FC236}">
                <a16:creationId xmlns:a16="http://schemas.microsoft.com/office/drawing/2014/main" id="{23C5B22C-D705-1B66-646B-0ED90EA0A2BB}"/>
              </a:ext>
            </a:extLst>
          </p:cNvPr>
          <p:cNvSpPr>
            <a:spLocks noGrp="1"/>
          </p:cNvSpPr>
          <p:nvPr>
            <p:ph type="title"/>
          </p:nvPr>
        </p:nvSpPr>
        <p:spPr>
          <a:xfrm>
            <a:off x="3800475" y="457200"/>
            <a:ext cx="5838826" cy="662168"/>
          </a:xfrm>
        </p:spPr>
        <p:txBody>
          <a:bodyPr>
            <a:normAutofit/>
          </a:bodyPr>
          <a:lstStyle/>
          <a:p>
            <a:pPr algn="ctr"/>
            <a:r>
              <a:rPr lang="en-US" sz="1800" b="1" dirty="0">
                <a:latin typeface="Roboto" pitchFamily="2" charset="0"/>
                <a:ea typeface="Roboto" pitchFamily="2" charset="0"/>
                <a:cs typeface="Arial" panose="020B0604020202020204" pitchFamily="34" charset="0"/>
              </a:rPr>
              <a:t>This course covers all post-secondary pathways: college, career, or career-tech.</a:t>
            </a:r>
          </a:p>
        </p:txBody>
      </p:sp>
      <p:sp>
        <p:nvSpPr>
          <p:cNvPr id="11" name="TextBox 10">
            <a:extLst>
              <a:ext uri="{FF2B5EF4-FFF2-40B4-BE49-F238E27FC236}">
                <a16:creationId xmlns:a16="http://schemas.microsoft.com/office/drawing/2014/main" id="{B0F06A8F-36CA-0E3B-8F94-E7AB3361E1FA}"/>
              </a:ext>
            </a:extLst>
          </p:cNvPr>
          <p:cNvSpPr txBox="1"/>
          <p:nvPr/>
        </p:nvSpPr>
        <p:spPr>
          <a:xfrm>
            <a:off x="5638800" y="2971800"/>
            <a:ext cx="914400" cy="914400"/>
          </a:xfrm>
          <a:prstGeom prst="rect">
            <a:avLst/>
          </a:prstGeom>
          <a:noFill/>
        </p:spPr>
        <p:txBody>
          <a:bodyPr wrap="square" rtlCol="0">
            <a:spAutoFit/>
          </a:bodyPr>
          <a:lstStyle/>
          <a:p>
            <a:endParaRPr lang="en-US" dirty="0"/>
          </a:p>
        </p:txBody>
      </p:sp>
      <p:pic>
        <p:nvPicPr>
          <p:cNvPr id="2" name="Online Media 1" title="Student Loans: Do the Math! - Full Video">
            <a:hlinkClick r:id="" action="ppaction://media"/>
            <a:extLst>
              <a:ext uri="{FF2B5EF4-FFF2-40B4-BE49-F238E27FC236}">
                <a16:creationId xmlns:a16="http://schemas.microsoft.com/office/drawing/2014/main" id="{4C3A16D4-632A-7E3B-D58D-358B95614DC2}"/>
              </a:ext>
            </a:extLst>
          </p:cNvPr>
          <p:cNvPicPr>
            <a:picLocks noRot="1" noChangeAspect="1"/>
          </p:cNvPicPr>
          <p:nvPr>
            <a:videoFile r:link="rId2"/>
          </p:nvPr>
        </p:nvPicPr>
        <p:blipFill>
          <a:blip r:embed="rId5"/>
          <a:stretch>
            <a:fillRect/>
          </a:stretch>
        </p:blipFill>
        <p:spPr>
          <a:xfrm>
            <a:off x="2700193" y="1334942"/>
            <a:ext cx="7101032" cy="4012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5699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532118"/>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itle 6">
            <a:extLst>
              <a:ext uri="{FF2B5EF4-FFF2-40B4-BE49-F238E27FC236}">
                <a16:creationId xmlns:a16="http://schemas.microsoft.com/office/drawing/2014/main" id="{23C5B22C-D705-1B66-646B-0ED90EA0A2BB}"/>
              </a:ext>
            </a:extLst>
          </p:cNvPr>
          <p:cNvSpPr>
            <a:spLocks noGrp="1"/>
          </p:cNvSpPr>
          <p:nvPr>
            <p:ph type="title"/>
          </p:nvPr>
        </p:nvSpPr>
        <p:spPr>
          <a:xfrm>
            <a:off x="3611418" y="80962"/>
            <a:ext cx="6086764" cy="836856"/>
          </a:xfrm>
        </p:spPr>
        <p:txBody>
          <a:bodyPr>
            <a:normAutofit/>
          </a:bodyPr>
          <a:lstStyle/>
          <a:p>
            <a:pPr algn="ctr">
              <a:spcAft>
                <a:spcPts val="600"/>
              </a:spcAft>
            </a:pPr>
            <a:r>
              <a:rPr lang="en-US" sz="2100" b="1" dirty="0">
                <a:latin typeface="Roboto" pitchFamily="2" charset="0"/>
                <a:ea typeface="Roboto" pitchFamily="2" charset="0"/>
                <a:cs typeface="Arial" panose="020B0604020202020204" pitchFamily="34" charset="0"/>
              </a:rPr>
              <a:t>Employability Skills are one leg of the tripod.</a:t>
            </a:r>
            <a:br>
              <a:rPr lang="en-US" sz="2100" b="1" dirty="0">
                <a:latin typeface="Roboto" pitchFamily="2" charset="0"/>
                <a:ea typeface="Roboto" pitchFamily="2" charset="0"/>
                <a:cs typeface="Arial" panose="020B0604020202020204" pitchFamily="34" charset="0"/>
              </a:rPr>
            </a:br>
            <a:r>
              <a:rPr lang="en-US" sz="2100" b="1" dirty="0">
                <a:latin typeface="Roboto" pitchFamily="2" charset="0"/>
                <a:ea typeface="Roboto" pitchFamily="2" charset="0"/>
                <a:cs typeface="Arial" panose="020B0604020202020204" pitchFamily="34" charset="0"/>
              </a:rPr>
              <a:t>(All resources can be found in the appendix.)</a:t>
            </a:r>
            <a:endParaRPr lang="en-US" sz="1800" b="1" dirty="0">
              <a:latin typeface="Roboto" pitchFamily="2" charset="0"/>
              <a:ea typeface="Roboto" pitchFamily="2" charset="0"/>
              <a:cs typeface="Arial" panose="020B0604020202020204" pitchFamily="34" charset="0"/>
            </a:endParaRPr>
          </a:p>
        </p:txBody>
      </p:sp>
      <p:pic>
        <p:nvPicPr>
          <p:cNvPr id="4" name="Picture 3">
            <a:extLst>
              <a:ext uri="{FF2B5EF4-FFF2-40B4-BE49-F238E27FC236}">
                <a16:creationId xmlns:a16="http://schemas.microsoft.com/office/drawing/2014/main" id="{84AE4EFE-32A6-ACB1-E077-FE343476A123}"/>
              </a:ext>
            </a:extLst>
          </p:cNvPr>
          <p:cNvPicPr>
            <a:picLocks noChangeAspect="1"/>
          </p:cNvPicPr>
          <p:nvPr/>
        </p:nvPicPr>
        <p:blipFill>
          <a:blip r:embed="rId4"/>
          <a:stretch>
            <a:fillRect/>
          </a:stretch>
        </p:blipFill>
        <p:spPr>
          <a:xfrm>
            <a:off x="1783216" y="1051123"/>
            <a:ext cx="3601708" cy="1997228"/>
          </a:xfrm>
          <a:prstGeom prst="rect">
            <a:avLst/>
          </a:prstGeom>
        </p:spPr>
      </p:pic>
      <p:pic>
        <p:nvPicPr>
          <p:cNvPr id="8" name="Picture 7">
            <a:extLst>
              <a:ext uri="{FF2B5EF4-FFF2-40B4-BE49-F238E27FC236}">
                <a16:creationId xmlns:a16="http://schemas.microsoft.com/office/drawing/2014/main" id="{7A2E5574-49F3-4E38-9966-6FC09EB27B57}"/>
              </a:ext>
            </a:extLst>
          </p:cNvPr>
          <p:cNvPicPr>
            <a:picLocks noChangeAspect="1"/>
          </p:cNvPicPr>
          <p:nvPr/>
        </p:nvPicPr>
        <p:blipFill>
          <a:blip r:embed="rId5"/>
          <a:stretch>
            <a:fillRect/>
          </a:stretch>
        </p:blipFill>
        <p:spPr>
          <a:xfrm>
            <a:off x="3755477" y="3172131"/>
            <a:ext cx="4284017" cy="2703756"/>
          </a:xfrm>
          <a:prstGeom prst="rect">
            <a:avLst/>
          </a:prstGeom>
        </p:spPr>
      </p:pic>
      <p:pic>
        <p:nvPicPr>
          <p:cNvPr id="10" name="Picture 9">
            <a:extLst>
              <a:ext uri="{FF2B5EF4-FFF2-40B4-BE49-F238E27FC236}">
                <a16:creationId xmlns:a16="http://schemas.microsoft.com/office/drawing/2014/main" id="{DA64F03E-4044-01DB-9EB3-26971147FA7E}"/>
              </a:ext>
            </a:extLst>
          </p:cNvPr>
          <p:cNvPicPr>
            <a:picLocks noChangeAspect="1"/>
          </p:cNvPicPr>
          <p:nvPr/>
        </p:nvPicPr>
        <p:blipFill rotWithShape="1">
          <a:blip r:embed="rId6"/>
          <a:srcRect t="9091"/>
          <a:stretch/>
        </p:blipFill>
        <p:spPr>
          <a:xfrm>
            <a:off x="8118621" y="1247753"/>
            <a:ext cx="2656849" cy="3429000"/>
          </a:xfrm>
          <a:prstGeom prst="rect">
            <a:avLst/>
          </a:prstGeom>
        </p:spPr>
      </p:pic>
    </p:spTree>
    <p:custDataLst>
      <p:tags r:id="rId1"/>
    </p:custDataLst>
    <p:extLst>
      <p:ext uri="{BB962C8B-B14F-4D97-AF65-F5344CB8AC3E}">
        <p14:creationId xmlns:p14="http://schemas.microsoft.com/office/powerpoint/2010/main" val="2315574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itle 6">
            <a:extLst>
              <a:ext uri="{FF2B5EF4-FFF2-40B4-BE49-F238E27FC236}">
                <a16:creationId xmlns:a16="http://schemas.microsoft.com/office/drawing/2014/main" id="{23C5B22C-D705-1B66-646B-0ED90EA0A2BB}"/>
              </a:ext>
            </a:extLst>
          </p:cNvPr>
          <p:cNvSpPr>
            <a:spLocks noGrp="1"/>
          </p:cNvSpPr>
          <p:nvPr>
            <p:ph type="title"/>
          </p:nvPr>
        </p:nvSpPr>
        <p:spPr>
          <a:xfrm>
            <a:off x="3611418" y="409576"/>
            <a:ext cx="6086764" cy="1281112"/>
          </a:xfrm>
        </p:spPr>
        <p:txBody>
          <a:bodyPr>
            <a:normAutofit/>
          </a:bodyPr>
          <a:lstStyle/>
          <a:p>
            <a:pPr algn="ctr"/>
            <a:r>
              <a:rPr lang="en-US" sz="2100" b="1" dirty="0">
                <a:latin typeface="Roboto" pitchFamily="2" charset="0"/>
                <a:ea typeface="Roboto" pitchFamily="2" charset="0"/>
                <a:cs typeface="Arial" panose="020B0604020202020204" pitchFamily="34" charset="0"/>
              </a:rPr>
              <a:t>Building Community Support via WBL Groups</a:t>
            </a:r>
            <a:br>
              <a:rPr lang="en-US" sz="2200" b="1" dirty="0">
                <a:latin typeface="Roboto" pitchFamily="2" charset="0"/>
                <a:ea typeface="Roboto" pitchFamily="2" charset="0"/>
              </a:rPr>
            </a:br>
            <a:r>
              <a:rPr lang="en-US" sz="2200" b="1" dirty="0">
                <a:latin typeface="Roboto" pitchFamily="2" charset="0"/>
                <a:ea typeface="Roboto" pitchFamily="2" charset="0"/>
              </a:rPr>
              <a:t>     </a:t>
            </a:r>
            <a:r>
              <a:rPr lang="en-US" sz="1800" b="1" dirty="0">
                <a:latin typeface="Roboto" pitchFamily="2" charset="0"/>
                <a:ea typeface="Roboto" pitchFamily="2" charset="0"/>
                <a:cs typeface="Arial" panose="020B0604020202020204" pitchFamily="34" charset="0"/>
              </a:rPr>
              <a:t>Inside course provides tools to assist your efforts!</a:t>
            </a:r>
          </a:p>
        </p:txBody>
      </p:sp>
      <p:pic>
        <p:nvPicPr>
          <p:cNvPr id="3" name="Picture 2">
            <a:extLst>
              <a:ext uri="{FF2B5EF4-FFF2-40B4-BE49-F238E27FC236}">
                <a16:creationId xmlns:a16="http://schemas.microsoft.com/office/drawing/2014/main" id="{31392786-86D5-66CD-C255-58103BB736F6}"/>
              </a:ext>
            </a:extLst>
          </p:cNvPr>
          <p:cNvPicPr>
            <a:picLocks noChangeAspect="1"/>
          </p:cNvPicPr>
          <p:nvPr/>
        </p:nvPicPr>
        <p:blipFill rotWithShape="1">
          <a:blip r:embed="rId4"/>
          <a:srcRect l="17185" t="20582" r="3957" b="11716"/>
          <a:stretch/>
        </p:blipFill>
        <p:spPr>
          <a:xfrm>
            <a:off x="1359017" y="1680911"/>
            <a:ext cx="9345335" cy="4513028"/>
          </a:xfrm>
          <a:prstGeom prst="rect">
            <a:avLst/>
          </a:prstGeom>
        </p:spPr>
      </p:pic>
    </p:spTree>
    <p:custDataLst>
      <p:tags r:id="rId1"/>
    </p:custDataLst>
    <p:extLst>
      <p:ext uri="{BB962C8B-B14F-4D97-AF65-F5344CB8AC3E}">
        <p14:creationId xmlns:p14="http://schemas.microsoft.com/office/powerpoint/2010/main" val="3677020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11F7DA9D-5887-566E-8946-F6C0C59366E0}"/>
              </a:ext>
            </a:extLst>
          </p:cNvPr>
          <p:cNvPicPr>
            <a:picLocks noChangeAspect="1"/>
          </p:cNvPicPr>
          <p:nvPr/>
        </p:nvPicPr>
        <p:blipFill rotWithShape="1">
          <a:blip r:embed="rId4"/>
          <a:srcRect l="23665" t="20489" r="9272" b="13103"/>
          <a:stretch/>
        </p:blipFill>
        <p:spPr>
          <a:xfrm>
            <a:off x="1786561" y="1619667"/>
            <a:ext cx="8618877" cy="4554245"/>
          </a:xfrm>
          <a:prstGeom prst="rect">
            <a:avLst/>
          </a:prstGeom>
        </p:spPr>
      </p:pic>
      <p:sp>
        <p:nvSpPr>
          <p:cNvPr id="2" name="Title 6">
            <a:extLst>
              <a:ext uri="{FF2B5EF4-FFF2-40B4-BE49-F238E27FC236}">
                <a16:creationId xmlns:a16="http://schemas.microsoft.com/office/drawing/2014/main" id="{99CA8348-B7A1-C327-ECB2-874F983EDD44}"/>
              </a:ext>
            </a:extLst>
          </p:cNvPr>
          <p:cNvSpPr txBox="1">
            <a:spLocks/>
          </p:cNvSpPr>
          <p:nvPr/>
        </p:nvSpPr>
        <p:spPr>
          <a:xfrm>
            <a:off x="3611418" y="409576"/>
            <a:ext cx="6086764" cy="12811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b="1" dirty="0">
                <a:latin typeface="Roboto" pitchFamily="2" charset="0"/>
                <a:ea typeface="Roboto" pitchFamily="2" charset="0"/>
                <a:cs typeface="Arial" panose="020B0604020202020204" pitchFamily="34" charset="0"/>
              </a:rPr>
              <a:t>Building Community Support via WBL Groups</a:t>
            </a:r>
            <a:br>
              <a:rPr lang="en-US" sz="2200" b="1" dirty="0">
                <a:latin typeface="Roboto" pitchFamily="2" charset="0"/>
                <a:ea typeface="Roboto" pitchFamily="2" charset="0"/>
              </a:rPr>
            </a:br>
            <a:r>
              <a:rPr lang="en-US" sz="2200" b="1" dirty="0">
                <a:latin typeface="Roboto" pitchFamily="2" charset="0"/>
                <a:ea typeface="Roboto" pitchFamily="2" charset="0"/>
              </a:rPr>
              <a:t>     </a:t>
            </a:r>
            <a:r>
              <a:rPr lang="en-US" sz="1800" b="1" dirty="0">
                <a:latin typeface="Roboto" pitchFamily="2" charset="0"/>
                <a:ea typeface="Roboto" pitchFamily="2" charset="0"/>
                <a:cs typeface="Arial" panose="020B0604020202020204" pitchFamily="34" charset="0"/>
              </a:rPr>
              <a:t>Inside course provides tools to assist your efforts!</a:t>
            </a:r>
          </a:p>
        </p:txBody>
      </p:sp>
    </p:spTree>
    <p:custDataLst>
      <p:tags r:id="rId1"/>
    </p:custDataLst>
    <p:extLst>
      <p:ext uri="{BB962C8B-B14F-4D97-AF65-F5344CB8AC3E}">
        <p14:creationId xmlns:p14="http://schemas.microsoft.com/office/powerpoint/2010/main" val="215514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8D331684-A486-CB12-1FB3-73E5CD7B0E56}"/>
              </a:ext>
            </a:extLst>
          </p:cNvPr>
          <p:cNvSpPr txBox="1"/>
          <p:nvPr/>
        </p:nvSpPr>
        <p:spPr>
          <a:xfrm>
            <a:off x="1651247" y="1624615"/>
            <a:ext cx="7490533" cy="8497198"/>
          </a:xfrm>
          <a:prstGeom prst="rect">
            <a:avLst/>
          </a:prstGeom>
          <a:noFill/>
        </p:spPr>
        <p:txBody>
          <a:bodyPr wrap="square">
            <a:spAutoFit/>
          </a:bodyPr>
          <a:lstStyle/>
          <a:p>
            <a:r>
              <a:rPr lang="en-US" sz="2800" spc="-170" dirty="0">
                <a:solidFill>
                  <a:srgbClr val="000000"/>
                </a:solidFill>
                <a:latin typeface="Roboto" pitchFamily="2" charset="0"/>
                <a:ea typeface="Roboto" pitchFamily="2" charset="0"/>
                <a:cs typeface="Arial" panose="020B0604020202020204" pitchFamily="34" charset="0"/>
              </a:rPr>
              <a:t>I would like to discuss three connected areas today:</a:t>
            </a:r>
          </a:p>
          <a:p>
            <a:endParaRPr lang="en-US" sz="2800" spc="-170" dirty="0">
              <a:solidFill>
                <a:srgbClr val="000000"/>
              </a:solidFill>
              <a:latin typeface="Roboto" pitchFamily="2" charset="0"/>
              <a:ea typeface="Roboto" pitchFamily="2" charset="0"/>
              <a:cs typeface="Arial" panose="020B0604020202020204" pitchFamily="34" charset="0"/>
            </a:endParaRPr>
          </a:p>
          <a:p>
            <a:pPr marL="734055" lvl="1" indent="-367027">
              <a:buFont typeface="Arial"/>
              <a:buChar char="•"/>
            </a:pPr>
            <a:r>
              <a:rPr lang="en-US" sz="2800" dirty="0">
                <a:solidFill>
                  <a:srgbClr val="000000"/>
                </a:solidFill>
                <a:latin typeface="Roboto" pitchFamily="2" charset="0"/>
                <a:ea typeface="Roboto" pitchFamily="2" charset="0"/>
                <a:cs typeface="Arial" panose="020B0604020202020204" pitchFamily="34" charset="0"/>
              </a:rPr>
              <a:t>Your goals for student learning are similar to those of employers.</a:t>
            </a:r>
          </a:p>
          <a:p>
            <a:pPr marL="734055" lvl="1" indent="-367027">
              <a:buFont typeface="Arial"/>
              <a:buChar char="•"/>
            </a:pPr>
            <a:r>
              <a:rPr lang="en-US" sz="2800" dirty="0">
                <a:solidFill>
                  <a:srgbClr val="000000"/>
                </a:solidFill>
                <a:latin typeface="Roboto" pitchFamily="2" charset="0"/>
                <a:ea typeface="Roboto" pitchFamily="2" charset="0"/>
                <a:cs typeface="Arial" panose="020B0604020202020204" pitchFamily="34" charset="0"/>
              </a:rPr>
              <a:t> EVERYONE in the community has a stake. </a:t>
            </a:r>
          </a:p>
          <a:p>
            <a:pPr marL="734055" lvl="1" indent="-367027">
              <a:buFont typeface="Arial"/>
              <a:buChar char="•"/>
            </a:pPr>
            <a:r>
              <a:rPr lang="en-US" sz="2800" dirty="0">
                <a:solidFill>
                  <a:srgbClr val="000000"/>
                </a:solidFill>
                <a:latin typeface="Roboto" pitchFamily="2" charset="0"/>
                <a:ea typeface="Roboto" pitchFamily="2" charset="0"/>
                <a:cs typeface="Arial" panose="020B0604020202020204" pitchFamily="34" charset="0"/>
              </a:rPr>
              <a:t> Breaking the four walls of the “school-only mindset” for 21st-century learning!</a:t>
            </a:r>
          </a:p>
          <a:p>
            <a:pPr>
              <a:lnSpc>
                <a:spcPts val="10200"/>
              </a:lnSpc>
            </a:pPr>
            <a:endParaRPr lang="en-US" sz="1800" spc="-170" dirty="0">
              <a:solidFill>
                <a:srgbClr val="000000"/>
              </a:solidFill>
              <a:latin typeface="DM Sans Bold"/>
            </a:endParaRPr>
          </a:p>
          <a:p>
            <a:pPr>
              <a:lnSpc>
                <a:spcPts val="10200"/>
              </a:lnSpc>
            </a:pPr>
            <a:endParaRPr lang="en-US" sz="1800" spc="-170" dirty="0">
              <a:solidFill>
                <a:srgbClr val="000000"/>
              </a:solidFill>
              <a:latin typeface="DM Sans Bold"/>
            </a:endParaRPr>
          </a:p>
          <a:p>
            <a:pPr>
              <a:lnSpc>
                <a:spcPts val="10200"/>
              </a:lnSpc>
            </a:pPr>
            <a:endParaRPr lang="en-US" spc="-170" dirty="0">
              <a:solidFill>
                <a:srgbClr val="000000"/>
              </a:solidFill>
              <a:latin typeface="DM Sans Bold"/>
            </a:endParaRPr>
          </a:p>
          <a:p>
            <a:pPr>
              <a:lnSpc>
                <a:spcPts val="10200"/>
              </a:lnSpc>
            </a:pPr>
            <a:r>
              <a:rPr lang="en-US" sz="1800" spc="-170" dirty="0">
                <a:solidFill>
                  <a:srgbClr val="000000"/>
                </a:solidFill>
                <a:latin typeface="DM Sans Bold"/>
              </a:rPr>
              <a:t>v</a:t>
            </a:r>
          </a:p>
        </p:txBody>
      </p:sp>
      <p:pic>
        <p:nvPicPr>
          <p:cNvPr id="6" name="Picture 9">
            <a:extLst>
              <a:ext uri="{FF2B5EF4-FFF2-40B4-BE49-F238E27FC236}">
                <a16:creationId xmlns:a16="http://schemas.microsoft.com/office/drawing/2014/main" id="{6941255C-884B-F544-1ADF-4CD1C476044D}"/>
              </a:ext>
            </a:extLst>
          </p:cNvPr>
          <p:cNvPicPr>
            <a:picLocks noChangeAspect="1"/>
          </p:cNvPicPr>
          <p:nvPr/>
        </p:nvPicPr>
        <p:blipFill>
          <a:blip r:embed="rId4"/>
          <a:srcRect/>
          <a:stretch>
            <a:fillRect/>
          </a:stretch>
        </p:blipFill>
        <p:spPr>
          <a:xfrm>
            <a:off x="7786368" y="5149171"/>
            <a:ext cx="3006639" cy="1268624"/>
          </a:xfrm>
          <a:prstGeom prst="rect">
            <a:avLst/>
          </a:prstGeom>
        </p:spPr>
      </p:pic>
    </p:spTree>
    <p:custDataLst>
      <p:tags r:id="rId1"/>
    </p:custDataLst>
    <p:extLst>
      <p:ext uri="{BB962C8B-B14F-4D97-AF65-F5344CB8AC3E}">
        <p14:creationId xmlns:p14="http://schemas.microsoft.com/office/powerpoint/2010/main" val="529354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pic>
        <p:nvPicPr>
          <p:cNvPr id="3" name="Picture 4">
            <a:extLst>
              <a:ext uri="{FF2B5EF4-FFF2-40B4-BE49-F238E27FC236}">
                <a16:creationId xmlns:a16="http://schemas.microsoft.com/office/drawing/2014/main" id="{016BBA49-DEA4-1D0C-5135-281510B8E4AA}"/>
              </a:ext>
            </a:extLst>
          </p:cNvPr>
          <p:cNvPicPr>
            <a:picLocks noChangeAspect="1"/>
          </p:cNvPicPr>
          <p:nvPr/>
        </p:nvPicPr>
        <p:blipFill>
          <a:blip r:embed="rId4"/>
          <a:srcRect/>
          <a:stretch>
            <a:fillRect/>
          </a:stretch>
        </p:blipFill>
        <p:spPr>
          <a:xfrm>
            <a:off x="1940039" y="2609850"/>
            <a:ext cx="4351270" cy="2789058"/>
          </a:xfrm>
          <a:prstGeom prst="rect">
            <a:avLst/>
          </a:prstGeom>
        </p:spPr>
      </p:pic>
      <p:sp>
        <p:nvSpPr>
          <p:cNvPr id="4" name="TextBox 3">
            <a:extLst>
              <a:ext uri="{FF2B5EF4-FFF2-40B4-BE49-F238E27FC236}">
                <a16:creationId xmlns:a16="http://schemas.microsoft.com/office/drawing/2014/main" id="{F420E54A-DF73-BBF4-3388-529F94DA4175}"/>
              </a:ext>
            </a:extLst>
          </p:cNvPr>
          <p:cNvSpPr txBox="1"/>
          <p:nvPr/>
        </p:nvSpPr>
        <p:spPr>
          <a:xfrm>
            <a:off x="4152837" y="578525"/>
            <a:ext cx="4857998" cy="2031325"/>
          </a:xfrm>
          <a:prstGeom prst="rect">
            <a:avLst/>
          </a:prstGeom>
          <a:noFill/>
        </p:spPr>
        <p:txBody>
          <a:bodyPr wrap="square" rtlCol="0">
            <a:spAutoFit/>
          </a:bodyPr>
          <a:lstStyle/>
          <a:p>
            <a:r>
              <a:rPr lang="en-US" sz="3600" spc="-121" dirty="0">
                <a:solidFill>
                  <a:srgbClr val="000000"/>
                </a:solidFill>
                <a:latin typeface="Roboto" pitchFamily="2" charset="0"/>
                <a:ea typeface="Roboto" pitchFamily="2" charset="0"/>
                <a:cs typeface="Arial" panose="020B0604020202020204" pitchFamily="34" charset="0"/>
              </a:rPr>
              <a:t>Your goals for student learning are similar to those of employers.</a:t>
            </a:r>
          </a:p>
          <a:p>
            <a:endParaRPr lang="en-US" dirty="0"/>
          </a:p>
        </p:txBody>
      </p:sp>
      <p:pic>
        <p:nvPicPr>
          <p:cNvPr id="6" name="Picture 3">
            <a:extLst>
              <a:ext uri="{FF2B5EF4-FFF2-40B4-BE49-F238E27FC236}">
                <a16:creationId xmlns:a16="http://schemas.microsoft.com/office/drawing/2014/main" id="{FCFCF775-1A41-1365-52A9-4AB5D01B34B8}"/>
              </a:ext>
            </a:extLst>
          </p:cNvPr>
          <p:cNvPicPr>
            <a:picLocks noChangeAspect="1"/>
          </p:cNvPicPr>
          <p:nvPr/>
        </p:nvPicPr>
        <p:blipFill>
          <a:blip r:embed="rId5"/>
          <a:srcRect/>
          <a:stretch>
            <a:fillRect/>
          </a:stretch>
        </p:blipFill>
        <p:spPr>
          <a:xfrm rot="16426913">
            <a:off x="6935816" y="2022534"/>
            <a:ext cx="1945756" cy="3113208"/>
          </a:xfrm>
          <a:prstGeom prst="rect">
            <a:avLst/>
          </a:prstGeom>
        </p:spPr>
      </p:pic>
    </p:spTree>
    <p:custDataLst>
      <p:tags r:id="rId1"/>
    </p:custDataLst>
    <p:extLst>
      <p:ext uri="{BB962C8B-B14F-4D97-AF65-F5344CB8AC3E}">
        <p14:creationId xmlns:p14="http://schemas.microsoft.com/office/powerpoint/2010/main" val="77546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3648722" y="1009650"/>
            <a:ext cx="6445189" cy="830997"/>
          </a:xfrm>
          <a:prstGeom prst="rect">
            <a:avLst/>
          </a:prstGeom>
          <a:noFill/>
        </p:spPr>
        <p:txBody>
          <a:bodyPr wrap="square" rtlCol="0">
            <a:spAutoFit/>
          </a:bodyPr>
          <a:lstStyle/>
          <a:p>
            <a:r>
              <a:rPr lang="en-US" sz="2400" spc="-136" dirty="0">
                <a:solidFill>
                  <a:srgbClr val="000000"/>
                </a:solidFill>
                <a:latin typeface="Roboto" pitchFamily="2" charset="0"/>
                <a:ea typeface="Roboto" pitchFamily="2" charset="0"/>
                <a:cs typeface="Arial" panose="020B0604020202020204" pitchFamily="34" charset="0"/>
              </a:rPr>
              <a:t>Mission Statements - a few examples of </a:t>
            </a:r>
          </a:p>
          <a:p>
            <a:r>
              <a:rPr lang="en-US" sz="2400" spc="-136" dirty="0">
                <a:solidFill>
                  <a:srgbClr val="000000"/>
                </a:solidFill>
                <a:latin typeface="Roboto" pitchFamily="2" charset="0"/>
                <a:ea typeface="Roboto" pitchFamily="2" charset="0"/>
                <a:cs typeface="Arial" panose="020B0604020202020204" pitchFamily="34" charset="0"/>
              </a:rPr>
              <a:t>PA  schools and businesses</a:t>
            </a:r>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110950D2-B69C-CA98-B19F-05BB20E7A06D}"/>
              </a:ext>
            </a:extLst>
          </p:cNvPr>
          <p:cNvSpPr txBox="1"/>
          <p:nvPr/>
        </p:nvSpPr>
        <p:spPr>
          <a:xfrm>
            <a:off x="1544716" y="2068496"/>
            <a:ext cx="3790764" cy="4616648"/>
          </a:xfrm>
          <a:prstGeom prst="rect">
            <a:avLst/>
          </a:prstGeom>
          <a:noFill/>
        </p:spPr>
        <p:txBody>
          <a:bodyPr wrap="square" rtlCol="0">
            <a:spAutoFit/>
          </a:bodyPr>
          <a:lstStyle/>
          <a:p>
            <a:pPr algn="ctr"/>
            <a:r>
              <a:rPr lang="en-US" sz="2400" b="1" dirty="0">
                <a:solidFill>
                  <a:srgbClr val="FF0000"/>
                </a:solidFill>
                <a:latin typeface="Roboto" pitchFamily="2" charset="0"/>
                <a:ea typeface="Roboto" pitchFamily="2" charset="0"/>
                <a:cs typeface="Arial" panose="020B0604020202020204" pitchFamily="34" charset="0"/>
              </a:rPr>
              <a:t>Schools</a:t>
            </a:r>
          </a:p>
          <a:p>
            <a:r>
              <a:rPr lang="en-US" sz="1200" b="1" i="0" u="none" strike="noStrike" dirty="0">
                <a:solidFill>
                  <a:srgbClr val="000000"/>
                </a:solidFill>
                <a:effectLst/>
                <a:latin typeface="Roboto" pitchFamily="2" charset="0"/>
                <a:ea typeface="Roboto" pitchFamily="2" charset="0"/>
                <a:cs typeface="Arial" panose="020B0604020202020204" pitchFamily="34" charset="0"/>
              </a:rPr>
              <a:t>“Building on </a:t>
            </a:r>
            <a:r>
              <a:rPr lang="en-US" sz="1200" b="1" i="0" u="none" strike="noStrike" dirty="0">
                <a:solidFill>
                  <a:srgbClr val="000000"/>
                </a:solidFill>
                <a:effectLst/>
                <a:highlight>
                  <a:srgbClr val="000000"/>
                </a:highlight>
                <a:latin typeface="Roboto" pitchFamily="2" charset="0"/>
                <a:ea typeface="Roboto" pitchFamily="2" charset="0"/>
                <a:cs typeface="Arial" panose="020B0604020202020204" pitchFamily="34" charset="0"/>
              </a:rPr>
              <a:t>Derry Township </a:t>
            </a:r>
            <a:r>
              <a:rPr lang="en-US" sz="1200" b="1" i="0" u="none" strike="noStrike" dirty="0">
                <a:solidFill>
                  <a:srgbClr val="000000"/>
                </a:solidFill>
                <a:effectLst/>
                <a:latin typeface="Roboto" pitchFamily="2" charset="0"/>
                <a:ea typeface="Roboto" pitchFamily="2" charset="0"/>
                <a:cs typeface="Arial" panose="020B0604020202020204" pitchFamily="34" charset="0"/>
              </a:rPr>
              <a:t>School District’s tradition of excellence, </a:t>
            </a:r>
            <a:r>
              <a:rPr lang="en-US" sz="1200" b="1" i="0" u="none" strike="noStrike" dirty="0">
                <a:solidFill>
                  <a:srgbClr val="000000"/>
                </a:solidFill>
                <a:effectLst/>
                <a:highlight>
                  <a:srgbClr val="000000"/>
                </a:highlight>
                <a:latin typeface="Roboto" pitchFamily="2" charset="0"/>
                <a:ea typeface="Roboto" pitchFamily="2" charset="0"/>
                <a:cs typeface="Arial" panose="020B0604020202020204" pitchFamily="34" charset="0"/>
              </a:rPr>
              <a:t>Hershey</a:t>
            </a:r>
            <a:r>
              <a:rPr lang="en-US" sz="1200" b="1" i="0" u="none" strike="noStrike" dirty="0">
                <a:solidFill>
                  <a:srgbClr val="000000"/>
                </a:solidFill>
                <a:effectLst/>
                <a:latin typeface="Roboto" pitchFamily="2" charset="0"/>
                <a:ea typeface="Roboto" pitchFamily="2" charset="0"/>
                <a:cs typeface="Arial" panose="020B0604020202020204" pitchFamily="34" charset="0"/>
              </a:rPr>
              <a:t> High School—a dynamic educational environment—advances the academic, physical and social abilities of students to meet their individual potential. Engaging students in a </a:t>
            </a:r>
            <a:r>
              <a:rPr lang="en-US" sz="1200" b="1" i="0" u="sng" strike="noStrike" dirty="0">
                <a:solidFill>
                  <a:srgbClr val="000000"/>
                </a:solidFill>
                <a:effectLst/>
                <a:latin typeface="Roboto" pitchFamily="2" charset="0"/>
                <a:ea typeface="Roboto" pitchFamily="2" charset="0"/>
                <a:cs typeface="Arial" panose="020B0604020202020204" pitchFamily="34" charset="0"/>
              </a:rPr>
              <a:t>supportive community </a:t>
            </a:r>
            <a:r>
              <a:rPr lang="en-US" sz="1200" b="1" i="0" u="none" strike="noStrike" dirty="0">
                <a:solidFill>
                  <a:srgbClr val="000000"/>
                </a:solidFill>
                <a:effectLst/>
                <a:latin typeface="Roboto" pitchFamily="2" charset="0"/>
                <a:ea typeface="Roboto" pitchFamily="2" charset="0"/>
                <a:cs typeface="Arial" panose="020B0604020202020204" pitchFamily="34" charset="0"/>
              </a:rPr>
              <a:t>will facilitate their transition into productive, </a:t>
            </a:r>
            <a:r>
              <a:rPr lang="en-US" sz="1200" b="1" i="0" u="sng" strike="noStrike" dirty="0">
                <a:solidFill>
                  <a:srgbClr val="000000"/>
                </a:solidFill>
                <a:effectLst/>
                <a:latin typeface="Roboto" pitchFamily="2" charset="0"/>
                <a:ea typeface="Roboto" pitchFamily="2" charset="0"/>
                <a:cs typeface="Arial" panose="020B0604020202020204" pitchFamily="34" charset="0"/>
              </a:rPr>
              <a:t>global citizens.”</a:t>
            </a:r>
            <a:endParaRPr lang="en-US" sz="1200" b="1" u="sng" dirty="0">
              <a:solidFill>
                <a:srgbClr val="FF0000"/>
              </a:solidFill>
              <a:latin typeface="Roboto" pitchFamily="2" charset="0"/>
              <a:ea typeface="Roboto" pitchFamily="2" charset="0"/>
              <a:cs typeface="Arial" panose="020B0604020202020204" pitchFamily="34" charset="0"/>
            </a:endParaRPr>
          </a:p>
          <a:p>
            <a:endParaRPr lang="en-US" dirty="0">
              <a:latin typeface="Roboto" pitchFamily="2" charset="0"/>
              <a:ea typeface="Roboto" pitchFamily="2" charset="0"/>
            </a:endParaRPr>
          </a:p>
          <a:p>
            <a:r>
              <a:rPr lang="en-US" sz="1200" b="0" i="0" dirty="0">
                <a:solidFill>
                  <a:srgbClr val="212121"/>
                </a:solidFill>
                <a:effectLst/>
                <a:latin typeface="Roboto" pitchFamily="2" charset="0"/>
                <a:ea typeface="Roboto" pitchFamily="2" charset="0"/>
                <a:cs typeface="Arial" panose="020B0604020202020204" pitchFamily="34" charset="0"/>
              </a:rPr>
              <a:t>“</a:t>
            </a:r>
            <a:r>
              <a:rPr lang="en-US" sz="1200" b="1" i="0" dirty="0">
                <a:solidFill>
                  <a:srgbClr val="212121"/>
                </a:solidFill>
                <a:effectLst/>
                <a:latin typeface="Roboto" pitchFamily="2" charset="0"/>
                <a:ea typeface="Roboto" pitchFamily="2" charset="0"/>
                <a:cs typeface="Arial" panose="020B0604020202020204" pitchFamily="34" charset="0"/>
              </a:rPr>
              <a:t>The mission of the </a:t>
            </a:r>
            <a:r>
              <a:rPr lang="en-US" sz="1200" b="1" i="0" dirty="0">
                <a:solidFill>
                  <a:srgbClr val="212121"/>
                </a:solidFill>
                <a:effectLst/>
                <a:highlight>
                  <a:srgbClr val="000000"/>
                </a:highlight>
                <a:latin typeface="Roboto" pitchFamily="2" charset="0"/>
                <a:ea typeface="Roboto" pitchFamily="2" charset="0"/>
                <a:cs typeface="Arial" panose="020B0604020202020204" pitchFamily="34" charset="0"/>
              </a:rPr>
              <a:t>Susquehanna County Career &amp; Technology Center (SCCTC), </a:t>
            </a:r>
            <a:r>
              <a:rPr lang="en-US" sz="1200" b="1" i="0" dirty="0">
                <a:solidFill>
                  <a:srgbClr val="212121"/>
                </a:solidFill>
                <a:effectLst/>
                <a:latin typeface="Roboto" pitchFamily="2" charset="0"/>
                <a:ea typeface="Roboto" pitchFamily="2" charset="0"/>
                <a:cs typeface="Arial" panose="020B0604020202020204" pitchFamily="34" charset="0"/>
              </a:rPr>
              <a:t>in cooperation with parents, families, local agencies, and community members, is to provide educational opportunities for all students to reach their full potential by </a:t>
            </a:r>
            <a:r>
              <a:rPr lang="en-US" sz="1200" b="1" i="0" u="sng" dirty="0">
                <a:solidFill>
                  <a:srgbClr val="212121"/>
                </a:solidFill>
                <a:effectLst/>
                <a:latin typeface="Roboto" pitchFamily="2" charset="0"/>
                <a:ea typeface="Roboto" pitchFamily="2" charset="0"/>
                <a:cs typeface="Arial" panose="020B0604020202020204" pitchFamily="34" charset="0"/>
              </a:rPr>
              <a:t>striving towards excellence through academic knowledge, basic skills, and technology </a:t>
            </a:r>
            <a:r>
              <a:rPr lang="en-US" sz="1200" b="1" i="0" dirty="0">
                <a:solidFill>
                  <a:srgbClr val="212121"/>
                </a:solidFill>
                <a:effectLst/>
                <a:latin typeface="Roboto" pitchFamily="2" charset="0"/>
                <a:ea typeface="Roboto" pitchFamily="2" charset="0"/>
                <a:cs typeface="Arial" panose="020B0604020202020204" pitchFamily="34" charset="0"/>
              </a:rPr>
              <a:t>taught by a competent and committed staff within a safe environment. The opportunities will enable students to become lifelong learners</a:t>
            </a:r>
            <a:r>
              <a:rPr lang="en-US" sz="1200" b="1" i="0" u="sng" dirty="0">
                <a:solidFill>
                  <a:srgbClr val="212121"/>
                </a:solidFill>
                <a:effectLst/>
                <a:latin typeface="Roboto" pitchFamily="2" charset="0"/>
                <a:ea typeface="Roboto" pitchFamily="2" charset="0"/>
                <a:cs typeface="Arial" panose="020B0604020202020204" pitchFamily="34" charset="0"/>
              </a:rPr>
              <a:t>, productive citizens, and responsible members of society.”</a:t>
            </a:r>
            <a:endParaRPr lang="en-US" sz="1200" b="1" u="sng" dirty="0">
              <a:latin typeface="Roboto" pitchFamily="2" charset="0"/>
              <a:ea typeface="Roboto" pitchFamily="2" charset="0"/>
              <a:cs typeface="Arial" panose="020B0604020202020204" pitchFamily="34" charset="0"/>
            </a:endParaRPr>
          </a:p>
          <a:p>
            <a:endParaRPr lang="en-US" dirty="0"/>
          </a:p>
          <a:p>
            <a:endParaRPr lang="en-US" dirty="0"/>
          </a:p>
        </p:txBody>
      </p:sp>
      <p:sp>
        <p:nvSpPr>
          <p:cNvPr id="11" name="TextBox 10">
            <a:extLst>
              <a:ext uri="{FF2B5EF4-FFF2-40B4-BE49-F238E27FC236}">
                <a16:creationId xmlns:a16="http://schemas.microsoft.com/office/drawing/2014/main" id="{7A58B316-3254-5381-514D-1B79E58F01A6}"/>
              </a:ext>
            </a:extLst>
          </p:cNvPr>
          <p:cNvSpPr txBox="1"/>
          <p:nvPr/>
        </p:nvSpPr>
        <p:spPr>
          <a:xfrm>
            <a:off x="6649376" y="2068496"/>
            <a:ext cx="3879542" cy="2739211"/>
          </a:xfrm>
          <a:prstGeom prst="rect">
            <a:avLst/>
          </a:prstGeom>
          <a:noFill/>
        </p:spPr>
        <p:txBody>
          <a:bodyPr wrap="square" rtlCol="0">
            <a:spAutoFit/>
          </a:bodyPr>
          <a:lstStyle/>
          <a:p>
            <a:pPr algn="ctr"/>
            <a:r>
              <a:rPr lang="en-US" sz="2400" b="1" dirty="0">
                <a:solidFill>
                  <a:srgbClr val="FF0000"/>
                </a:solidFill>
                <a:latin typeface="Roboto" pitchFamily="2" charset="0"/>
                <a:ea typeface="Roboto" pitchFamily="2" charset="0"/>
              </a:rPr>
              <a:t>Businesses</a:t>
            </a:r>
          </a:p>
          <a:p>
            <a:r>
              <a:rPr lang="en-US" sz="1200" b="1" i="0" dirty="0">
                <a:solidFill>
                  <a:srgbClr val="202124"/>
                </a:solidFill>
                <a:effectLst/>
                <a:latin typeface="Roboto" pitchFamily="2" charset="0"/>
                <a:ea typeface="Roboto" pitchFamily="2" charset="0"/>
                <a:cs typeface="Arial" panose="020B0604020202020204" pitchFamily="34" charset="0"/>
              </a:rPr>
              <a:t>“Together, we provide our communities with life's essentials, so our neighbors have the opportunity to thrive”</a:t>
            </a:r>
            <a:r>
              <a:rPr lang="en-US" sz="1200" b="0" i="0" dirty="0">
                <a:solidFill>
                  <a:srgbClr val="202124"/>
                </a:solidFill>
                <a:effectLst/>
                <a:latin typeface="Roboto" pitchFamily="2" charset="0"/>
                <a:ea typeface="Roboto" pitchFamily="2" charset="0"/>
                <a:cs typeface="Arial" panose="020B0604020202020204" pitchFamily="34" charset="0"/>
              </a:rPr>
              <a:t>.</a:t>
            </a:r>
          </a:p>
          <a:p>
            <a:endParaRPr lang="en-US" sz="1200" dirty="0">
              <a:solidFill>
                <a:srgbClr val="202124"/>
              </a:solidFill>
              <a:latin typeface="Roboto" pitchFamily="2" charset="0"/>
              <a:ea typeface="Roboto" pitchFamily="2" charset="0"/>
              <a:cs typeface="Arial" panose="020B0604020202020204" pitchFamily="34" charset="0"/>
            </a:endParaRPr>
          </a:p>
          <a:p>
            <a:endParaRPr lang="en-US" sz="1200" b="1" dirty="0">
              <a:solidFill>
                <a:srgbClr val="202124"/>
              </a:solidFill>
              <a:latin typeface="Roboto" pitchFamily="2" charset="0"/>
              <a:ea typeface="Roboto" pitchFamily="2" charset="0"/>
              <a:cs typeface="Arial" panose="020B0604020202020204" pitchFamily="34" charset="0"/>
            </a:endParaRPr>
          </a:p>
          <a:p>
            <a:r>
              <a:rPr lang="en-US" sz="1200" b="1" i="1" dirty="0">
                <a:latin typeface="Roboto" pitchFamily="2" charset="0"/>
                <a:ea typeface="Roboto" pitchFamily="2" charset="0"/>
                <a:cs typeface="Arial" panose="020B0604020202020204" pitchFamily="34" charset="0"/>
              </a:rPr>
              <a:t>“…</a:t>
            </a:r>
            <a:r>
              <a:rPr lang="en-US" sz="1200" b="1" i="0" dirty="0">
                <a:effectLst/>
                <a:latin typeface="Roboto" pitchFamily="2" charset="0"/>
                <a:ea typeface="Roboto" pitchFamily="2" charset="0"/>
                <a:cs typeface="Arial" panose="020B0604020202020204" pitchFamily="34" charset="0"/>
              </a:rPr>
              <a:t>it’s our mission to empower our customers and neighbors with the knowledge </a:t>
            </a:r>
            <a:r>
              <a:rPr lang="en-US" sz="1200" b="1" i="0" u="sng" dirty="0">
                <a:effectLst/>
                <a:latin typeface="Roboto" pitchFamily="2" charset="0"/>
                <a:ea typeface="Roboto" pitchFamily="2" charset="0"/>
                <a:cs typeface="Arial" panose="020B0604020202020204" pitchFamily="34" charset="0"/>
              </a:rPr>
              <a:t>and tools they need </a:t>
            </a:r>
            <a:r>
              <a:rPr lang="en-US" sz="1200" b="1" i="0" dirty="0">
                <a:effectLst/>
                <a:latin typeface="Roboto" pitchFamily="2" charset="0"/>
                <a:ea typeface="Roboto" pitchFamily="2" charset="0"/>
                <a:cs typeface="Arial" panose="020B0604020202020204" pitchFamily="34" charset="0"/>
              </a:rPr>
              <a:t>to improve their financial well-being and peace of mind. The greatest gift we can provide people is to coach them along their journey, helping </a:t>
            </a:r>
            <a:r>
              <a:rPr lang="en-US" sz="1200" b="1" i="0" u="sng" dirty="0">
                <a:effectLst/>
                <a:latin typeface="Roboto" pitchFamily="2" charset="0"/>
                <a:ea typeface="Roboto" pitchFamily="2" charset="0"/>
                <a:cs typeface="Arial" panose="020B0604020202020204" pitchFamily="34" charset="0"/>
              </a:rPr>
              <a:t>them achieve their own vision of wealth and happiness.”</a:t>
            </a:r>
            <a:endParaRPr lang="en-US" sz="1200" b="1" u="sng" dirty="0">
              <a:latin typeface="Roboto" pitchFamily="2" charset="0"/>
              <a:ea typeface="Roboto" pitchFamily="2"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5E0D6A4E-4331-98F3-9EF1-DF1CC9527DA4}"/>
              </a:ext>
            </a:extLst>
          </p:cNvPr>
          <p:cNvCxnSpPr>
            <a:cxnSpLocks/>
          </p:cNvCxnSpPr>
          <p:nvPr/>
        </p:nvCxnSpPr>
        <p:spPr>
          <a:xfrm flipV="1">
            <a:off x="3941685" y="2849015"/>
            <a:ext cx="3977198" cy="8085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3107DBA-D31B-709B-6EEC-0183C2A59341}"/>
              </a:ext>
            </a:extLst>
          </p:cNvPr>
          <p:cNvCxnSpPr>
            <a:cxnSpLocks/>
          </p:cNvCxnSpPr>
          <p:nvPr/>
        </p:nvCxnSpPr>
        <p:spPr>
          <a:xfrm flipV="1">
            <a:off x="4995170" y="3733481"/>
            <a:ext cx="3829234" cy="12531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82752EF-764D-7EA2-CC2C-03270E81FD29}"/>
              </a:ext>
            </a:extLst>
          </p:cNvPr>
          <p:cNvCxnSpPr>
            <a:cxnSpLocks/>
          </p:cNvCxnSpPr>
          <p:nvPr/>
        </p:nvCxnSpPr>
        <p:spPr>
          <a:xfrm flipV="1">
            <a:off x="4383719" y="4513231"/>
            <a:ext cx="4050067" cy="13976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94617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65137CAE-E76F-9001-BA5D-22382CE55ACE}"/>
              </a:ext>
            </a:extLst>
          </p:cNvPr>
          <p:cNvSpPr txBox="1"/>
          <p:nvPr/>
        </p:nvSpPr>
        <p:spPr>
          <a:xfrm>
            <a:off x="4279037" y="159798"/>
            <a:ext cx="4898253" cy="1052596"/>
          </a:xfrm>
          <a:prstGeom prst="rect">
            <a:avLst/>
          </a:prstGeom>
          <a:noFill/>
        </p:spPr>
        <p:txBody>
          <a:bodyPr wrap="square">
            <a:spAutoFit/>
          </a:bodyPr>
          <a:lstStyle/>
          <a:p>
            <a:pPr>
              <a:lnSpc>
                <a:spcPts val="9000"/>
              </a:lnSpc>
            </a:pPr>
            <a:r>
              <a:rPr lang="en-US" sz="2800" spc="-150" dirty="0">
                <a:solidFill>
                  <a:srgbClr val="000000"/>
                </a:solidFill>
                <a:latin typeface="Arial Black" panose="020B0A04020102020204" pitchFamily="34" charset="0"/>
              </a:rPr>
              <a:t>Brainstorming Activity…</a:t>
            </a:r>
          </a:p>
        </p:txBody>
      </p:sp>
      <p:sp>
        <p:nvSpPr>
          <p:cNvPr id="8" name="TextBox 7">
            <a:extLst>
              <a:ext uri="{FF2B5EF4-FFF2-40B4-BE49-F238E27FC236}">
                <a16:creationId xmlns:a16="http://schemas.microsoft.com/office/drawing/2014/main" id="{511C17A9-8A35-9D47-0490-A4CC656C37BF}"/>
              </a:ext>
            </a:extLst>
          </p:cNvPr>
          <p:cNvSpPr txBox="1"/>
          <p:nvPr/>
        </p:nvSpPr>
        <p:spPr>
          <a:xfrm>
            <a:off x="2618913" y="2121763"/>
            <a:ext cx="7608163" cy="4216539"/>
          </a:xfrm>
          <a:prstGeom prst="rect">
            <a:avLst/>
          </a:prstGeom>
          <a:noFill/>
        </p:spPr>
        <p:txBody>
          <a:bodyPr wrap="square" rtlCol="0">
            <a:spAutoFit/>
          </a:bodyPr>
          <a:lstStyle/>
          <a:p>
            <a:r>
              <a:rPr lang="en-US" sz="3000" spc="-81" dirty="0">
                <a:solidFill>
                  <a:srgbClr val="000000"/>
                </a:solidFill>
                <a:latin typeface="Roboto" pitchFamily="2" charset="0"/>
                <a:ea typeface="Roboto" pitchFamily="2" charset="0"/>
                <a:cs typeface="Arial" panose="020B0604020202020204" pitchFamily="34" charset="0"/>
              </a:rPr>
              <a:t>Think of as many responses to the following statement as you can…</a:t>
            </a:r>
          </a:p>
          <a:p>
            <a:pPr algn="ctr">
              <a:spcBef>
                <a:spcPct val="0"/>
              </a:spcBef>
            </a:pPr>
            <a:r>
              <a:rPr lang="en-US" sz="3000" spc="-130" dirty="0">
                <a:solidFill>
                  <a:srgbClr val="000000"/>
                </a:solidFill>
                <a:latin typeface="Roboto" pitchFamily="2" charset="0"/>
                <a:ea typeface="Roboto" pitchFamily="2" charset="0"/>
                <a:cs typeface="Arial" panose="020B0604020202020204" pitchFamily="34" charset="0"/>
              </a:rPr>
              <a:t>An effective strategic</a:t>
            </a:r>
          </a:p>
          <a:p>
            <a:pPr algn="ctr">
              <a:spcBef>
                <a:spcPct val="0"/>
              </a:spcBef>
            </a:pPr>
            <a:r>
              <a:rPr lang="en-US" sz="3000" spc="-130" dirty="0">
                <a:solidFill>
                  <a:srgbClr val="000000"/>
                </a:solidFill>
                <a:latin typeface="Roboto" pitchFamily="2" charset="0"/>
                <a:ea typeface="Roboto" pitchFamily="2" charset="0"/>
                <a:cs typeface="Arial" panose="020B0604020202020204" pitchFamily="34" charset="0"/>
              </a:rPr>
              <a:t>partner is...?</a:t>
            </a:r>
          </a:p>
          <a:p>
            <a:pPr algn="ctr">
              <a:spcBef>
                <a:spcPct val="0"/>
              </a:spcBef>
            </a:pPr>
            <a:endParaRPr lang="en-US" sz="3000" spc="-130" dirty="0">
              <a:solidFill>
                <a:srgbClr val="000000"/>
              </a:solidFill>
              <a:latin typeface="Arial" panose="020B0604020202020204" pitchFamily="34" charset="0"/>
              <a:cs typeface="Arial" panose="020B0604020202020204" pitchFamily="34" charset="0"/>
            </a:endParaRPr>
          </a:p>
          <a:p>
            <a:pPr algn="ctr">
              <a:spcBef>
                <a:spcPct val="0"/>
              </a:spcBef>
            </a:pPr>
            <a:r>
              <a:rPr lang="en-US" sz="2000" spc="-130" dirty="0">
                <a:solidFill>
                  <a:srgbClr val="000000"/>
                </a:solidFill>
                <a:latin typeface="Roboto" pitchFamily="2" charset="0"/>
                <a:ea typeface="Roboto" pitchFamily="2" charset="0"/>
                <a:cs typeface="Arial" panose="020B0604020202020204" pitchFamily="34" charset="0"/>
              </a:rPr>
              <a:t>HINT-</a:t>
            </a:r>
          </a:p>
          <a:p>
            <a:pPr algn="ctr">
              <a:spcBef>
                <a:spcPct val="0"/>
              </a:spcBef>
            </a:pPr>
            <a:r>
              <a:rPr lang="en-US" sz="2000" spc="-80" dirty="0">
                <a:solidFill>
                  <a:srgbClr val="000000"/>
                </a:solidFill>
                <a:latin typeface="Roboto" pitchFamily="2" charset="0"/>
                <a:ea typeface="Roboto" pitchFamily="2" charset="0"/>
              </a:rPr>
              <a:t>Forbes magazine, “A strategic partner is another business with whom you enter into an agreement that aims to help both of you achieve more success.”</a:t>
            </a:r>
          </a:p>
          <a:p>
            <a:pPr algn="ctr">
              <a:spcBef>
                <a:spcPct val="0"/>
              </a:spcBef>
            </a:pPr>
            <a:endParaRPr lang="en-US" sz="2000" spc="-130" dirty="0">
              <a:solidFill>
                <a:srgbClr val="000000"/>
              </a:solidFill>
              <a:latin typeface="Arial" panose="020B0604020202020204" pitchFamily="34" charset="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208044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89218"/>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511C17A9-8A35-9D47-0490-A4CC656C37BF}"/>
              </a:ext>
            </a:extLst>
          </p:cNvPr>
          <p:cNvSpPr txBox="1"/>
          <p:nvPr/>
        </p:nvSpPr>
        <p:spPr>
          <a:xfrm>
            <a:off x="2618913" y="2121763"/>
            <a:ext cx="7608163" cy="677108"/>
          </a:xfrm>
          <a:prstGeom prst="rect">
            <a:avLst/>
          </a:prstGeom>
          <a:noFill/>
        </p:spPr>
        <p:txBody>
          <a:bodyPr wrap="square" rtlCol="0">
            <a:spAutoFit/>
          </a:bodyPr>
          <a:lstStyle/>
          <a:p>
            <a:pPr algn="ctr">
              <a:spcBef>
                <a:spcPct val="0"/>
              </a:spcBef>
            </a:pPr>
            <a:endParaRPr lang="en-US" sz="2000" spc="-130" dirty="0">
              <a:solidFill>
                <a:srgbClr val="000000"/>
              </a:solidFill>
              <a:latin typeface="Arial" panose="020B0604020202020204" pitchFamily="34" charset="0"/>
              <a:cs typeface="Arial" panose="020B0604020202020204" pitchFamily="34" charset="0"/>
            </a:endParaRPr>
          </a:p>
          <a:p>
            <a:endParaRPr lang="en-US" dirty="0"/>
          </a:p>
        </p:txBody>
      </p:sp>
      <p:pic>
        <p:nvPicPr>
          <p:cNvPr id="2" name="Picture 10">
            <a:extLst>
              <a:ext uri="{FF2B5EF4-FFF2-40B4-BE49-F238E27FC236}">
                <a16:creationId xmlns:a16="http://schemas.microsoft.com/office/drawing/2014/main" id="{DD3F4221-41D6-2143-4318-07190B1FB4C0}"/>
              </a:ext>
            </a:extLst>
          </p:cNvPr>
          <p:cNvPicPr>
            <a:picLocks noChangeAspect="1"/>
          </p:cNvPicPr>
          <p:nvPr/>
        </p:nvPicPr>
        <p:blipFill>
          <a:blip r:embed="rId4"/>
          <a:srcRect/>
          <a:stretch>
            <a:fillRect/>
          </a:stretch>
        </p:blipFill>
        <p:spPr>
          <a:xfrm>
            <a:off x="2470055" y="1436882"/>
            <a:ext cx="7103032" cy="4441436"/>
          </a:xfrm>
          <a:prstGeom prst="rect">
            <a:avLst/>
          </a:prstGeom>
        </p:spPr>
      </p:pic>
    </p:spTree>
    <p:custDataLst>
      <p:tags r:id="rId1"/>
    </p:custDataLst>
    <p:extLst>
      <p:ext uri="{BB962C8B-B14F-4D97-AF65-F5344CB8AC3E}">
        <p14:creationId xmlns:p14="http://schemas.microsoft.com/office/powerpoint/2010/main" val="548481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89218"/>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511C17A9-8A35-9D47-0490-A4CC656C37BF}"/>
              </a:ext>
            </a:extLst>
          </p:cNvPr>
          <p:cNvSpPr txBox="1"/>
          <p:nvPr/>
        </p:nvSpPr>
        <p:spPr>
          <a:xfrm>
            <a:off x="2618913" y="2121763"/>
            <a:ext cx="7608163" cy="677108"/>
          </a:xfrm>
          <a:prstGeom prst="rect">
            <a:avLst/>
          </a:prstGeom>
          <a:noFill/>
        </p:spPr>
        <p:txBody>
          <a:bodyPr wrap="square" rtlCol="0">
            <a:spAutoFit/>
          </a:bodyPr>
          <a:lstStyle/>
          <a:p>
            <a:pPr algn="ctr">
              <a:spcBef>
                <a:spcPct val="0"/>
              </a:spcBef>
            </a:pPr>
            <a:endParaRPr lang="en-US" sz="2000" spc="-130" dirty="0">
              <a:solidFill>
                <a:srgbClr val="000000"/>
              </a:solidFill>
              <a:latin typeface="Arial" panose="020B0604020202020204" pitchFamily="34" charset="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5FED97E3-F083-E3E4-55CA-AAAF2F5FE73E}"/>
              </a:ext>
            </a:extLst>
          </p:cNvPr>
          <p:cNvPicPr>
            <a:picLocks noChangeAspect="1"/>
          </p:cNvPicPr>
          <p:nvPr/>
        </p:nvPicPr>
        <p:blipFill rotWithShape="1">
          <a:blip r:embed="rId4"/>
          <a:srcRect l="24375" t="20694" r="9375" b="13056"/>
          <a:stretch/>
        </p:blipFill>
        <p:spPr>
          <a:xfrm>
            <a:off x="1964924" y="1328737"/>
            <a:ext cx="8455426" cy="4657725"/>
          </a:xfrm>
          <a:prstGeom prst="rect">
            <a:avLst/>
          </a:prstGeom>
        </p:spPr>
      </p:pic>
    </p:spTree>
    <p:custDataLst>
      <p:tags r:id="rId1"/>
    </p:custDataLst>
    <p:extLst>
      <p:ext uri="{BB962C8B-B14F-4D97-AF65-F5344CB8AC3E}">
        <p14:creationId xmlns:p14="http://schemas.microsoft.com/office/powerpoint/2010/main" val="553403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13" name="Picture 12">
            <a:extLst>
              <a:ext uri="{FF2B5EF4-FFF2-40B4-BE49-F238E27FC236}">
                <a16:creationId xmlns:a16="http://schemas.microsoft.com/office/drawing/2014/main" id="{F4ADD528-C134-8515-73BA-F4D7BA82C678}"/>
              </a:ext>
            </a:extLst>
          </p:cNvPr>
          <p:cNvPicPr>
            <a:picLocks noChangeAspect="1"/>
          </p:cNvPicPr>
          <p:nvPr/>
        </p:nvPicPr>
        <p:blipFill>
          <a:blip r:embed="rId4"/>
          <a:stretch>
            <a:fillRect/>
          </a:stretch>
        </p:blipFill>
        <p:spPr>
          <a:xfrm>
            <a:off x="2012412" y="1871419"/>
            <a:ext cx="8167175" cy="3861336"/>
          </a:xfrm>
          <a:prstGeom prst="rect">
            <a:avLst/>
          </a:prstGeom>
        </p:spPr>
      </p:pic>
    </p:spTree>
    <p:custDataLst>
      <p:tags r:id="rId1"/>
    </p:custDataLst>
    <p:extLst>
      <p:ext uri="{BB962C8B-B14F-4D97-AF65-F5344CB8AC3E}">
        <p14:creationId xmlns:p14="http://schemas.microsoft.com/office/powerpoint/2010/main" val="579134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89218"/>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0C066E18-40C0-5092-F519-A9958F2A8BE5}"/>
              </a:ext>
            </a:extLst>
          </p:cNvPr>
          <p:cNvPicPr>
            <a:picLocks noChangeAspect="1"/>
          </p:cNvPicPr>
          <p:nvPr/>
        </p:nvPicPr>
        <p:blipFill rotWithShape="1">
          <a:blip r:embed="rId4"/>
          <a:srcRect t="11402"/>
          <a:stretch/>
        </p:blipFill>
        <p:spPr>
          <a:xfrm>
            <a:off x="2113929" y="1448335"/>
            <a:ext cx="7964141" cy="4418530"/>
          </a:xfrm>
          <a:prstGeom prst="rect">
            <a:avLst/>
          </a:prstGeom>
        </p:spPr>
      </p:pic>
    </p:spTree>
    <p:custDataLst>
      <p:tags r:id="rId1"/>
    </p:custDataLst>
    <p:extLst>
      <p:ext uri="{BB962C8B-B14F-4D97-AF65-F5344CB8AC3E}">
        <p14:creationId xmlns:p14="http://schemas.microsoft.com/office/powerpoint/2010/main" val="165036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89218"/>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511C17A9-8A35-9D47-0490-A4CC656C37BF}"/>
              </a:ext>
            </a:extLst>
          </p:cNvPr>
          <p:cNvSpPr txBox="1"/>
          <p:nvPr/>
        </p:nvSpPr>
        <p:spPr>
          <a:xfrm>
            <a:off x="2618913" y="2121763"/>
            <a:ext cx="7608163" cy="677108"/>
          </a:xfrm>
          <a:prstGeom prst="rect">
            <a:avLst/>
          </a:prstGeom>
          <a:noFill/>
        </p:spPr>
        <p:txBody>
          <a:bodyPr wrap="square" rtlCol="0">
            <a:spAutoFit/>
          </a:bodyPr>
          <a:lstStyle/>
          <a:p>
            <a:pPr algn="ctr">
              <a:spcBef>
                <a:spcPct val="0"/>
              </a:spcBef>
            </a:pPr>
            <a:endParaRPr lang="en-US" sz="2000" spc="-130" dirty="0">
              <a:solidFill>
                <a:srgbClr val="000000"/>
              </a:solidFill>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9525C8DC-BBBE-328E-BC14-F38B606C9A47}"/>
              </a:ext>
            </a:extLst>
          </p:cNvPr>
          <p:cNvPicPr>
            <a:picLocks noChangeAspect="1"/>
          </p:cNvPicPr>
          <p:nvPr/>
        </p:nvPicPr>
        <p:blipFill rotWithShape="1">
          <a:blip r:embed="rId4"/>
          <a:srcRect l="24073" t="20833" r="9297" b="12778"/>
          <a:stretch/>
        </p:blipFill>
        <p:spPr>
          <a:xfrm>
            <a:off x="2212848" y="1428750"/>
            <a:ext cx="7933562" cy="4552950"/>
          </a:xfrm>
          <a:prstGeom prst="rect">
            <a:avLst/>
          </a:prstGeom>
        </p:spPr>
      </p:pic>
    </p:spTree>
    <p:custDataLst>
      <p:tags r:id="rId1"/>
    </p:custDataLst>
    <p:extLst>
      <p:ext uri="{BB962C8B-B14F-4D97-AF65-F5344CB8AC3E}">
        <p14:creationId xmlns:p14="http://schemas.microsoft.com/office/powerpoint/2010/main" val="3165145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0"/>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75B1CB1B-7F90-83C6-8927-6914DA118ED8}"/>
              </a:ext>
            </a:extLst>
          </p:cNvPr>
          <p:cNvPicPr>
            <a:picLocks noChangeAspect="1"/>
          </p:cNvPicPr>
          <p:nvPr/>
        </p:nvPicPr>
        <p:blipFill>
          <a:blip r:embed="rId4"/>
          <a:stretch>
            <a:fillRect/>
          </a:stretch>
        </p:blipFill>
        <p:spPr>
          <a:xfrm>
            <a:off x="1615582" y="2455155"/>
            <a:ext cx="1805044" cy="2138190"/>
          </a:xfrm>
          <a:prstGeom prst="rect">
            <a:avLst/>
          </a:prstGeom>
        </p:spPr>
      </p:pic>
      <p:pic>
        <p:nvPicPr>
          <p:cNvPr id="12" name="Picture 11">
            <a:extLst>
              <a:ext uri="{FF2B5EF4-FFF2-40B4-BE49-F238E27FC236}">
                <a16:creationId xmlns:a16="http://schemas.microsoft.com/office/drawing/2014/main" id="{D7D17AE2-CEF5-4C53-C39E-7B29D663093E}"/>
              </a:ext>
            </a:extLst>
          </p:cNvPr>
          <p:cNvPicPr>
            <a:picLocks noChangeAspect="1"/>
          </p:cNvPicPr>
          <p:nvPr/>
        </p:nvPicPr>
        <p:blipFill>
          <a:blip r:embed="rId5"/>
          <a:stretch>
            <a:fillRect/>
          </a:stretch>
        </p:blipFill>
        <p:spPr>
          <a:xfrm>
            <a:off x="3758010" y="1700373"/>
            <a:ext cx="3053406" cy="3929264"/>
          </a:xfrm>
          <a:prstGeom prst="rect">
            <a:avLst/>
          </a:prstGeom>
        </p:spPr>
      </p:pic>
      <p:pic>
        <p:nvPicPr>
          <p:cNvPr id="13" name="Picture 3">
            <a:extLst>
              <a:ext uri="{FF2B5EF4-FFF2-40B4-BE49-F238E27FC236}">
                <a16:creationId xmlns:a16="http://schemas.microsoft.com/office/drawing/2014/main" id="{963D0C04-AEDF-26D5-3B5C-EDCC46B96D3F}"/>
              </a:ext>
            </a:extLst>
          </p:cNvPr>
          <p:cNvPicPr>
            <a:picLocks noChangeAspect="1"/>
          </p:cNvPicPr>
          <p:nvPr/>
        </p:nvPicPr>
        <p:blipFill>
          <a:blip r:embed="rId6"/>
          <a:srcRect/>
          <a:stretch>
            <a:fillRect/>
          </a:stretch>
        </p:blipFill>
        <p:spPr>
          <a:xfrm>
            <a:off x="7389162" y="1613684"/>
            <a:ext cx="3002900" cy="2249851"/>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147A5DAB-0401-CA6E-75E4-440FD78021E5}"/>
              </a:ext>
            </a:extLst>
          </p:cNvPr>
          <p:cNvPicPr>
            <a:picLocks noChangeAspect="1"/>
          </p:cNvPicPr>
          <p:nvPr/>
        </p:nvPicPr>
        <p:blipFill rotWithShape="1">
          <a:blip r:embed="rId7"/>
          <a:srcRect l="24231" t="20968" r="10897" b="13847"/>
          <a:stretch/>
        </p:blipFill>
        <p:spPr bwMode="auto">
          <a:xfrm>
            <a:off x="7084651" y="4272449"/>
            <a:ext cx="3611923" cy="2041522"/>
          </a:xfrm>
          <a:prstGeom prst="rect">
            <a:avLst/>
          </a:prstGeom>
          <a:ln>
            <a:noFill/>
          </a:ln>
          <a:extLst>
            <a:ext uri="{53640926-AAD7-44D8-BBD7-CCE9431645EC}">
              <a14:shadowObscured xmlns:a14="http://schemas.microsoft.com/office/drawing/2010/main"/>
            </a:ext>
          </a:extLst>
        </p:spPr>
      </p:pic>
      <p:sp>
        <p:nvSpPr>
          <p:cNvPr id="4" name="Title 6">
            <a:extLst>
              <a:ext uri="{FF2B5EF4-FFF2-40B4-BE49-F238E27FC236}">
                <a16:creationId xmlns:a16="http://schemas.microsoft.com/office/drawing/2014/main" id="{2B850844-13CD-8BF0-8AD7-0D52B8C5A8F8}"/>
              </a:ext>
            </a:extLst>
          </p:cNvPr>
          <p:cNvSpPr>
            <a:spLocks noGrp="1"/>
          </p:cNvSpPr>
          <p:nvPr>
            <p:ph type="title"/>
          </p:nvPr>
        </p:nvSpPr>
        <p:spPr>
          <a:xfrm>
            <a:off x="3267364" y="374810"/>
            <a:ext cx="6781800" cy="1325563"/>
          </a:xfrm>
        </p:spPr>
        <p:txBody>
          <a:bodyPr>
            <a:normAutofit/>
          </a:bodyPr>
          <a:lstStyle/>
          <a:p>
            <a:pPr algn="ctr"/>
            <a:r>
              <a:rPr lang="en-US" sz="2100" b="1" dirty="0">
                <a:latin typeface="Roboto" pitchFamily="2" charset="0"/>
                <a:ea typeface="Roboto" pitchFamily="2" charset="0"/>
                <a:cs typeface="Arial" panose="020B0604020202020204" pitchFamily="34" charset="0"/>
              </a:rPr>
              <a:t>Building Community Support via WBL Groups</a:t>
            </a:r>
            <a:br>
              <a:rPr lang="en-US" sz="2200" b="1" dirty="0">
                <a:latin typeface="Roboto" pitchFamily="2" charset="0"/>
                <a:ea typeface="Roboto" pitchFamily="2" charset="0"/>
              </a:rPr>
            </a:br>
            <a:r>
              <a:rPr lang="en-US" sz="2200" b="1" dirty="0">
                <a:latin typeface="Roboto" pitchFamily="2" charset="0"/>
                <a:ea typeface="Roboto" pitchFamily="2" charset="0"/>
              </a:rPr>
              <a:t>     </a:t>
            </a:r>
            <a:r>
              <a:rPr lang="en-US" sz="1800" b="1" dirty="0">
                <a:latin typeface="Roboto" pitchFamily="2" charset="0"/>
                <a:ea typeface="Roboto" pitchFamily="2" charset="0"/>
                <a:cs typeface="Arial" panose="020B0604020202020204" pitchFamily="34" charset="0"/>
              </a:rPr>
              <a:t>Inside course provides tools to assist your efforts!</a:t>
            </a:r>
          </a:p>
        </p:txBody>
      </p:sp>
    </p:spTree>
    <p:custDataLst>
      <p:tags r:id="rId1"/>
    </p:custDataLst>
    <p:extLst>
      <p:ext uri="{BB962C8B-B14F-4D97-AF65-F5344CB8AC3E}">
        <p14:creationId xmlns:p14="http://schemas.microsoft.com/office/powerpoint/2010/main" val="3660207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107548"/>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itle 6">
            <a:extLst>
              <a:ext uri="{FF2B5EF4-FFF2-40B4-BE49-F238E27FC236}">
                <a16:creationId xmlns:a16="http://schemas.microsoft.com/office/drawing/2014/main" id="{23C5B22C-D705-1B66-646B-0ED90EA0A2BB}"/>
              </a:ext>
            </a:extLst>
          </p:cNvPr>
          <p:cNvSpPr>
            <a:spLocks noGrp="1"/>
          </p:cNvSpPr>
          <p:nvPr>
            <p:ph type="title"/>
          </p:nvPr>
        </p:nvSpPr>
        <p:spPr>
          <a:xfrm>
            <a:off x="3819525" y="409576"/>
            <a:ext cx="5772150" cy="1281112"/>
          </a:xfrm>
        </p:spPr>
        <p:txBody>
          <a:bodyPr>
            <a:normAutofit/>
          </a:bodyPr>
          <a:lstStyle/>
          <a:p>
            <a:pPr algn="ctr"/>
            <a:r>
              <a:rPr lang="en-US" sz="2200" b="1" dirty="0">
                <a:latin typeface="Roboto" pitchFamily="2" charset="0"/>
                <a:ea typeface="Roboto" pitchFamily="2" charset="0"/>
                <a:cs typeface="Arial" panose="020B0604020202020204" pitchFamily="34" charset="0"/>
              </a:rPr>
              <a:t>A “vehicle” to spread CTE</a:t>
            </a:r>
            <a:br>
              <a:rPr lang="en-US" sz="2200" b="1" dirty="0">
                <a:latin typeface="Roboto" pitchFamily="2" charset="0"/>
                <a:ea typeface="Roboto" pitchFamily="2" charset="0"/>
                <a:cs typeface="Arial" panose="020B0604020202020204" pitchFamily="34" charset="0"/>
              </a:rPr>
            </a:br>
            <a:r>
              <a:rPr lang="en-US" sz="2200" b="1" dirty="0">
                <a:latin typeface="Roboto" pitchFamily="2" charset="0"/>
                <a:ea typeface="Roboto" pitchFamily="2" charset="0"/>
                <a:cs typeface="Arial" panose="020B0604020202020204" pitchFamily="34" charset="0"/>
              </a:rPr>
              <a:t>Innovative thinking from izzit.org Team!</a:t>
            </a:r>
            <a:endParaRPr lang="en-US" sz="1800" b="1" dirty="0">
              <a:latin typeface="Roboto" pitchFamily="2" charset="0"/>
              <a:ea typeface="Roboto" pitchFamily="2" charset="0"/>
              <a:cs typeface="Arial" panose="020B0604020202020204" pitchFamily="34" charset="0"/>
            </a:endParaRPr>
          </a:p>
        </p:txBody>
      </p:sp>
      <p:pic>
        <p:nvPicPr>
          <p:cNvPr id="3" name="Picture 2" descr="A picture containing text, floor, indoor&#10;&#10;Description automatically generated">
            <a:extLst>
              <a:ext uri="{FF2B5EF4-FFF2-40B4-BE49-F238E27FC236}">
                <a16:creationId xmlns:a16="http://schemas.microsoft.com/office/drawing/2014/main" id="{0B914074-67DB-B37F-09F2-691A067C07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77" t="21852" r="6175" b="29259"/>
          <a:stretch/>
        </p:blipFill>
        <p:spPr>
          <a:xfrm>
            <a:off x="1705071" y="2183769"/>
            <a:ext cx="4848129" cy="2237492"/>
          </a:xfrm>
          <a:prstGeom prst="rect">
            <a:avLst/>
          </a:prstGeom>
        </p:spPr>
      </p:pic>
      <p:pic>
        <p:nvPicPr>
          <p:cNvPr id="1026" name="Picture 2" descr="Image preview">
            <a:extLst>
              <a:ext uri="{FF2B5EF4-FFF2-40B4-BE49-F238E27FC236}">
                <a16:creationId xmlns:a16="http://schemas.microsoft.com/office/drawing/2014/main" id="{C9BA391D-7EBE-7DA1-15EE-9427BC375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718" y="3302515"/>
            <a:ext cx="3363211" cy="25224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98D708-A43E-E4DE-F7F3-9C267328E8F6}"/>
              </a:ext>
            </a:extLst>
          </p:cNvPr>
          <p:cNvSpPr txBox="1"/>
          <p:nvPr/>
        </p:nvSpPr>
        <p:spPr>
          <a:xfrm>
            <a:off x="2143495" y="4651140"/>
            <a:ext cx="3495305" cy="923330"/>
          </a:xfrm>
          <a:prstGeom prst="rect">
            <a:avLst/>
          </a:prstGeom>
          <a:noFill/>
        </p:spPr>
        <p:txBody>
          <a:bodyPr wrap="square" rtlCol="0">
            <a:spAutoFit/>
          </a:bodyPr>
          <a:lstStyle/>
          <a:p>
            <a:r>
              <a:rPr lang="en-US" dirty="0">
                <a:latin typeface="Roboto" pitchFamily="2" charset="0"/>
                <a:ea typeface="Roboto" pitchFamily="2" charset="0"/>
                <a:cs typeface="Arial" panose="020B0604020202020204" pitchFamily="34" charset="0"/>
              </a:rPr>
              <a:t>izzit.org has </a:t>
            </a:r>
            <a:r>
              <a:rPr lang="en-US" b="1" i="1" dirty="0">
                <a:latin typeface="Roboto" pitchFamily="2" charset="0"/>
                <a:ea typeface="Roboto" pitchFamily="2" charset="0"/>
                <a:cs typeface="Arial" panose="020B0604020202020204" pitchFamily="34" charset="0"/>
              </a:rPr>
              <a:t>izzit Here!, </a:t>
            </a:r>
            <a:r>
              <a:rPr lang="en-US" dirty="0">
                <a:latin typeface="Roboto" pitchFamily="2" charset="0"/>
                <a:ea typeface="Roboto" pitchFamily="2" charset="0"/>
                <a:cs typeface="Arial" panose="020B0604020202020204" pitchFamily="34" charset="0"/>
              </a:rPr>
              <a:t>serving 27 western PA schools through a grant.</a:t>
            </a:r>
          </a:p>
        </p:txBody>
      </p:sp>
      <p:sp>
        <p:nvSpPr>
          <p:cNvPr id="9" name="TextBox 8">
            <a:extLst>
              <a:ext uri="{FF2B5EF4-FFF2-40B4-BE49-F238E27FC236}">
                <a16:creationId xmlns:a16="http://schemas.microsoft.com/office/drawing/2014/main" id="{438BF458-B6BD-598D-9BC0-341D11ED607A}"/>
              </a:ext>
            </a:extLst>
          </p:cNvPr>
          <p:cNvSpPr txBox="1"/>
          <p:nvPr/>
        </p:nvSpPr>
        <p:spPr>
          <a:xfrm>
            <a:off x="7154785" y="1728067"/>
            <a:ext cx="3526559" cy="1323439"/>
          </a:xfrm>
          <a:prstGeom prst="rect">
            <a:avLst/>
          </a:prstGeom>
          <a:noFill/>
        </p:spPr>
        <p:txBody>
          <a:bodyPr wrap="square" rtlCol="0">
            <a:spAutoFit/>
          </a:bodyPr>
          <a:lstStyle/>
          <a:p>
            <a:r>
              <a:rPr lang="en-US" sz="1600" dirty="0">
                <a:latin typeface="Roboto" pitchFamily="2" charset="0"/>
                <a:ea typeface="Roboto" pitchFamily="2" charset="0"/>
                <a:cs typeface="Arial" panose="020B0604020202020204" pitchFamily="34" charset="0"/>
              </a:rPr>
              <a:t>When I was at the NH DOE, I came up with the idea and utilized Perkins V funds and called it the mobile classroom - M.A.P.s - Mobile Access to Possibilities.</a:t>
            </a:r>
          </a:p>
        </p:txBody>
      </p:sp>
    </p:spTree>
    <p:custDataLst>
      <p:tags r:id="rId1"/>
    </p:custDataLst>
    <p:extLst>
      <p:ext uri="{BB962C8B-B14F-4D97-AF65-F5344CB8AC3E}">
        <p14:creationId xmlns:p14="http://schemas.microsoft.com/office/powerpoint/2010/main" val="3625697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0"/>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7DEB42E6-1620-05AF-5F15-9BCC1CE6D117}"/>
              </a:ext>
            </a:extLst>
          </p:cNvPr>
          <p:cNvPicPr>
            <a:picLocks noChangeAspect="1"/>
          </p:cNvPicPr>
          <p:nvPr/>
        </p:nvPicPr>
        <p:blipFill>
          <a:blip r:embed="rId4">
            <a:extLst>
              <a:ext uri="{28A0092B-C50C-407E-A947-70E740481C1C}">
                <a14:useLocalDpi xmlns:a14="http://schemas.microsoft.com/office/drawing/2010/main" val="0"/>
              </a:ext>
            </a:extLst>
          </a:blip>
          <a:srcRect t="2311" b="2311"/>
          <a:stretch/>
        </p:blipFill>
        <p:spPr>
          <a:xfrm>
            <a:off x="1498445" y="3657600"/>
            <a:ext cx="1890184" cy="2344867"/>
          </a:xfrm>
          <a:prstGeom prst="rect">
            <a:avLst/>
          </a:prstGeom>
        </p:spPr>
      </p:pic>
      <p:sp>
        <p:nvSpPr>
          <p:cNvPr id="13" name="TextBox 12">
            <a:extLst>
              <a:ext uri="{FF2B5EF4-FFF2-40B4-BE49-F238E27FC236}">
                <a16:creationId xmlns:a16="http://schemas.microsoft.com/office/drawing/2014/main" id="{C41A5E31-6DBB-3AA3-23E6-913981ADBB50}"/>
              </a:ext>
            </a:extLst>
          </p:cNvPr>
          <p:cNvSpPr txBox="1"/>
          <p:nvPr/>
        </p:nvSpPr>
        <p:spPr>
          <a:xfrm>
            <a:off x="1536133" y="2079586"/>
            <a:ext cx="1972877" cy="1231106"/>
          </a:xfrm>
          <a:prstGeom prst="rect">
            <a:avLst/>
          </a:prstGeom>
          <a:noFill/>
        </p:spPr>
        <p:txBody>
          <a:bodyPr wrap="square" rtlCol="0">
            <a:spAutoFit/>
          </a:bodyPr>
          <a:lstStyle/>
          <a:p>
            <a:pPr algn="ctr"/>
            <a:r>
              <a:rPr lang="en-US" sz="1400" b="1" dirty="0">
                <a:latin typeface="Roboto" pitchFamily="2" charset="0"/>
                <a:ea typeface="Roboto" pitchFamily="2" charset="0"/>
                <a:cs typeface="Arial" panose="020B0604020202020204" pitchFamily="34" charset="0"/>
              </a:rPr>
              <a:t>Check out our new catalog located in the </a:t>
            </a:r>
            <a:r>
              <a:rPr lang="en-US" sz="1400" b="1" dirty="0">
                <a:highlight>
                  <a:srgbClr val="FFFF00"/>
                </a:highlight>
                <a:latin typeface="Roboto" pitchFamily="2" charset="0"/>
                <a:ea typeface="Roboto" pitchFamily="2" charset="0"/>
                <a:cs typeface="Arial" panose="020B0604020202020204" pitchFamily="34" charset="0"/>
              </a:rPr>
              <a:t>footer</a:t>
            </a:r>
            <a:r>
              <a:rPr lang="en-US" sz="1400" b="1" dirty="0">
                <a:latin typeface="Roboto" pitchFamily="2" charset="0"/>
                <a:ea typeface="Roboto" pitchFamily="2" charset="0"/>
                <a:cs typeface="Arial" panose="020B0604020202020204" pitchFamily="34" charset="0"/>
              </a:rPr>
              <a:t> of the izzit.org home page!</a:t>
            </a:r>
          </a:p>
          <a:p>
            <a:endParaRPr lang="en-US" dirty="0"/>
          </a:p>
        </p:txBody>
      </p:sp>
      <p:sp>
        <p:nvSpPr>
          <p:cNvPr id="2" name="TextBox 1">
            <a:extLst>
              <a:ext uri="{FF2B5EF4-FFF2-40B4-BE49-F238E27FC236}">
                <a16:creationId xmlns:a16="http://schemas.microsoft.com/office/drawing/2014/main" id="{CD3B322D-1ED2-53FE-0FEA-246034A00EF1}"/>
              </a:ext>
            </a:extLst>
          </p:cNvPr>
          <p:cNvSpPr txBox="1"/>
          <p:nvPr/>
        </p:nvSpPr>
        <p:spPr>
          <a:xfrm>
            <a:off x="3796330" y="509618"/>
            <a:ext cx="3436505" cy="584775"/>
          </a:xfrm>
          <a:prstGeom prst="rect">
            <a:avLst/>
          </a:prstGeom>
          <a:noFill/>
        </p:spPr>
        <p:txBody>
          <a:bodyPr wrap="square" rtlCol="0">
            <a:spAutoFit/>
          </a:bodyPr>
          <a:lstStyle/>
          <a:p>
            <a:r>
              <a:rPr lang="en-US" sz="3200" b="1" u="sng" dirty="0">
                <a:latin typeface="Roboto" pitchFamily="2" charset="0"/>
                <a:ea typeface="Roboto" pitchFamily="2" charset="0"/>
                <a:cs typeface="Arial" panose="020B0604020202020204" pitchFamily="34" charset="0"/>
              </a:rPr>
              <a:t>izzit.org </a:t>
            </a:r>
            <a:r>
              <a:rPr lang="en-US" sz="2800" b="1" u="sng" dirty="0">
                <a:latin typeface="Roboto" pitchFamily="2" charset="0"/>
                <a:ea typeface="Roboto" pitchFamily="2" charset="0"/>
                <a:cs typeface="Arial" panose="020B0604020202020204" pitchFamily="34" charset="0"/>
              </a:rPr>
              <a:t>provides</a:t>
            </a:r>
          </a:p>
        </p:txBody>
      </p:sp>
      <p:sp>
        <p:nvSpPr>
          <p:cNvPr id="3" name="TextBox 2">
            <a:extLst>
              <a:ext uri="{FF2B5EF4-FFF2-40B4-BE49-F238E27FC236}">
                <a16:creationId xmlns:a16="http://schemas.microsoft.com/office/drawing/2014/main" id="{1DA8FCF9-9E34-50A9-64A6-861711DC8679}"/>
              </a:ext>
            </a:extLst>
          </p:cNvPr>
          <p:cNvSpPr txBox="1"/>
          <p:nvPr/>
        </p:nvSpPr>
        <p:spPr>
          <a:xfrm>
            <a:off x="7232835" y="683194"/>
            <a:ext cx="2432808" cy="369332"/>
          </a:xfrm>
          <a:prstGeom prst="rect">
            <a:avLst/>
          </a:prstGeom>
          <a:noFill/>
        </p:spPr>
        <p:txBody>
          <a:bodyPr wrap="square" rtlCol="0">
            <a:spAutoFit/>
          </a:bodyPr>
          <a:lstStyle/>
          <a:p>
            <a:r>
              <a:rPr lang="en-US" b="1" dirty="0">
                <a:solidFill>
                  <a:srgbClr val="FF0000"/>
                </a:solidFill>
                <a:latin typeface="Roboto" pitchFamily="2" charset="0"/>
                <a:ea typeface="Roboto" pitchFamily="2" charset="0"/>
                <a:cs typeface="Arial" panose="020B0604020202020204" pitchFamily="34" charset="0"/>
              </a:rPr>
              <a:t>(AT NO COST!)</a:t>
            </a:r>
          </a:p>
        </p:txBody>
      </p:sp>
      <p:sp>
        <p:nvSpPr>
          <p:cNvPr id="7" name="TextBox 6">
            <a:extLst>
              <a:ext uri="{FF2B5EF4-FFF2-40B4-BE49-F238E27FC236}">
                <a16:creationId xmlns:a16="http://schemas.microsoft.com/office/drawing/2014/main" id="{A06C6175-3B1E-7C7E-D2F3-EAB1C46A28EA}"/>
              </a:ext>
            </a:extLst>
          </p:cNvPr>
          <p:cNvSpPr txBox="1"/>
          <p:nvPr/>
        </p:nvSpPr>
        <p:spPr>
          <a:xfrm>
            <a:off x="3557606" y="5293589"/>
            <a:ext cx="3825269" cy="923330"/>
          </a:xfrm>
          <a:prstGeom prst="rect">
            <a:avLst/>
          </a:prstGeom>
          <a:noFill/>
        </p:spPr>
        <p:txBody>
          <a:bodyPr wrap="square" rtlCol="0">
            <a:spAutoFit/>
          </a:bodyPr>
          <a:lstStyle/>
          <a:p>
            <a:pPr algn="ctr"/>
            <a:r>
              <a:rPr lang="en-US" b="1" dirty="0">
                <a:latin typeface="Roboto" pitchFamily="2" charset="0"/>
                <a:ea typeface="Roboto" pitchFamily="2" charset="0"/>
                <a:cs typeface="Arial" panose="020B0604020202020204" pitchFamily="34" charset="0"/>
              </a:rPr>
              <a:t>U.S.-based Customer Service</a:t>
            </a:r>
          </a:p>
          <a:p>
            <a:pPr algn="ctr"/>
            <a:r>
              <a:rPr lang="en-US" b="1" dirty="0">
                <a:latin typeface="Roboto" pitchFamily="2" charset="0"/>
                <a:ea typeface="Roboto" pitchFamily="2" charset="0"/>
                <a:cs typeface="Arial" panose="020B0604020202020204" pitchFamily="34" charset="0"/>
              </a:rPr>
              <a:t>8:00am – 6:00pm ET</a:t>
            </a:r>
          </a:p>
          <a:p>
            <a:pPr algn="ctr"/>
            <a:r>
              <a:rPr lang="en-US" b="1" dirty="0">
                <a:solidFill>
                  <a:srgbClr val="FF0000"/>
                </a:solidFill>
                <a:latin typeface="Roboto" pitchFamily="2" charset="0"/>
                <a:ea typeface="Roboto" pitchFamily="2" charset="0"/>
                <a:cs typeface="Arial" panose="020B0604020202020204" pitchFamily="34" charset="0"/>
              </a:rPr>
              <a:t>888-242-0563</a:t>
            </a:r>
          </a:p>
        </p:txBody>
      </p:sp>
      <p:pic>
        <p:nvPicPr>
          <p:cNvPr id="8" name="Content Placeholder 7">
            <a:extLst>
              <a:ext uri="{FF2B5EF4-FFF2-40B4-BE49-F238E27FC236}">
                <a16:creationId xmlns:a16="http://schemas.microsoft.com/office/drawing/2014/main" id="{D42CA1E0-F10B-BAE4-4D61-800533208260}"/>
              </a:ext>
            </a:extLst>
          </p:cNvPr>
          <p:cNvPicPr>
            <a:picLocks/>
          </p:cNvPicPr>
          <p:nvPr/>
        </p:nvPicPr>
        <p:blipFill rotWithShape="1">
          <a:blip r:embed="rId5"/>
          <a:srcRect l="8719" t="67920" r="66025" b="6781"/>
          <a:stretch/>
        </p:blipFill>
        <p:spPr bwMode="auto">
          <a:xfrm>
            <a:off x="6674874" y="1239776"/>
            <a:ext cx="2432808" cy="1275330"/>
          </a:xfrm>
          <a:prstGeom prst="rect">
            <a:avLst/>
          </a:prstGeom>
          <a:ln>
            <a:noFill/>
          </a:ln>
          <a:effectLst>
            <a:softEdge rad="112500"/>
          </a:effectLst>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07D918B-051B-3FF3-4C33-3CF7BE409CF9}"/>
              </a:ext>
            </a:extLst>
          </p:cNvPr>
          <p:cNvSpPr txBox="1"/>
          <p:nvPr/>
        </p:nvSpPr>
        <p:spPr>
          <a:xfrm>
            <a:off x="3875538" y="1693202"/>
            <a:ext cx="2432808" cy="1015663"/>
          </a:xfrm>
          <a:prstGeom prst="rect">
            <a:avLst/>
          </a:prstGeom>
          <a:noFill/>
        </p:spPr>
        <p:txBody>
          <a:bodyPr wrap="square" rtlCol="0">
            <a:spAutoFit/>
          </a:bodyPr>
          <a:lstStyle/>
          <a:p>
            <a:pPr algn="ctr"/>
            <a:r>
              <a:rPr lang="en-US" sz="1200" dirty="0">
                <a:highlight>
                  <a:srgbClr val="FFFF00"/>
                </a:highlight>
                <a:latin typeface="Roboto" pitchFamily="2" charset="0"/>
                <a:ea typeface="Roboto" pitchFamily="2" charset="0"/>
                <a:cs typeface="Arial" panose="020B0604020202020204" pitchFamily="34" charset="0"/>
              </a:rPr>
              <a:t>Over 70 Educational Videos, with teacher guides, quizzes and sub lesson plans. Our 10-15 minute videos encourage critical thinking. </a:t>
            </a:r>
            <a:endParaRPr lang="en-US" sz="1200" dirty="0">
              <a:latin typeface="Roboto" pitchFamily="2" charset="0"/>
              <a:ea typeface="Roboto" pitchFamily="2" charset="0"/>
              <a:cs typeface="Arial" panose="020B0604020202020204" pitchFamily="34" charset="0"/>
            </a:endParaRPr>
          </a:p>
        </p:txBody>
      </p:sp>
      <p:sp>
        <p:nvSpPr>
          <p:cNvPr id="10" name="TextBox 9">
            <a:extLst>
              <a:ext uri="{FF2B5EF4-FFF2-40B4-BE49-F238E27FC236}">
                <a16:creationId xmlns:a16="http://schemas.microsoft.com/office/drawing/2014/main" id="{F17624E0-6F01-0379-A755-A3A74864B685}"/>
              </a:ext>
            </a:extLst>
          </p:cNvPr>
          <p:cNvSpPr txBox="1"/>
          <p:nvPr/>
        </p:nvSpPr>
        <p:spPr>
          <a:xfrm>
            <a:off x="3875538" y="1211641"/>
            <a:ext cx="2432808" cy="369332"/>
          </a:xfrm>
          <a:prstGeom prst="rect">
            <a:avLst/>
          </a:prstGeom>
          <a:noFill/>
        </p:spPr>
        <p:txBody>
          <a:bodyPr wrap="square" rtlCol="0">
            <a:spAutoFit/>
          </a:bodyPr>
          <a:lstStyle/>
          <a:p>
            <a:r>
              <a:rPr lang="en-US" b="1" dirty="0">
                <a:solidFill>
                  <a:srgbClr val="0070C0"/>
                </a:solidFill>
                <a:latin typeface="Roboto" pitchFamily="2" charset="0"/>
                <a:ea typeface="Roboto" pitchFamily="2" charset="0"/>
                <a:cs typeface="Arial" panose="020B0604020202020204" pitchFamily="34" charset="0"/>
              </a:rPr>
              <a:t>Educational Videos</a:t>
            </a:r>
          </a:p>
        </p:txBody>
      </p:sp>
      <p:pic>
        <p:nvPicPr>
          <p:cNvPr id="14" name="Picture 13">
            <a:extLst>
              <a:ext uri="{FF2B5EF4-FFF2-40B4-BE49-F238E27FC236}">
                <a16:creationId xmlns:a16="http://schemas.microsoft.com/office/drawing/2014/main" id="{76B468DD-AD23-BBBF-F60B-D717EA22C8BB}"/>
              </a:ext>
            </a:extLst>
          </p:cNvPr>
          <p:cNvPicPr>
            <a:picLocks noChangeAspect="1"/>
          </p:cNvPicPr>
          <p:nvPr/>
        </p:nvPicPr>
        <p:blipFill>
          <a:blip r:embed="rId6"/>
          <a:stretch>
            <a:fillRect/>
          </a:stretch>
        </p:blipFill>
        <p:spPr>
          <a:xfrm>
            <a:off x="7646554" y="2882604"/>
            <a:ext cx="2551196" cy="957091"/>
          </a:xfrm>
          <a:prstGeom prst="rect">
            <a:avLst/>
          </a:prstGeom>
          <a:ln>
            <a:noFill/>
          </a:ln>
          <a:effectLst>
            <a:softEdge rad="112500"/>
          </a:effectLst>
        </p:spPr>
      </p:pic>
      <p:sp>
        <p:nvSpPr>
          <p:cNvPr id="15" name="TextBox 14">
            <a:extLst>
              <a:ext uri="{FF2B5EF4-FFF2-40B4-BE49-F238E27FC236}">
                <a16:creationId xmlns:a16="http://schemas.microsoft.com/office/drawing/2014/main" id="{0C456D93-39EF-22F5-486E-E8F7F3A3A755}"/>
              </a:ext>
            </a:extLst>
          </p:cNvPr>
          <p:cNvSpPr txBox="1"/>
          <p:nvPr/>
        </p:nvSpPr>
        <p:spPr>
          <a:xfrm>
            <a:off x="7551852" y="3797999"/>
            <a:ext cx="2740599" cy="830997"/>
          </a:xfrm>
          <a:prstGeom prst="rect">
            <a:avLst/>
          </a:prstGeom>
          <a:noFill/>
        </p:spPr>
        <p:txBody>
          <a:bodyPr wrap="square" rtlCol="0">
            <a:spAutoFit/>
          </a:bodyPr>
          <a:lstStyle/>
          <a:p>
            <a:pPr algn="ctr"/>
            <a:r>
              <a:rPr lang="en-US" sz="1200" dirty="0">
                <a:highlight>
                  <a:srgbClr val="FFFF00"/>
                </a:highlight>
                <a:latin typeface="Roboto" pitchFamily="2" charset="0"/>
                <a:ea typeface="Roboto" pitchFamily="2" charset="0"/>
                <a:cs typeface="Arial" panose="020B0604020202020204" pitchFamily="34" charset="0"/>
              </a:rPr>
              <a:t>Over 60 Teachable Moments – Short, single-topic videos that are an ideal, in-class supplement or homework assignment.</a:t>
            </a:r>
          </a:p>
        </p:txBody>
      </p:sp>
      <p:sp>
        <p:nvSpPr>
          <p:cNvPr id="16" name="TextBox 15">
            <a:extLst>
              <a:ext uri="{FF2B5EF4-FFF2-40B4-BE49-F238E27FC236}">
                <a16:creationId xmlns:a16="http://schemas.microsoft.com/office/drawing/2014/main" id="{74348511-E012-BE3D-8A6F-FF8555684C37}"/>
              </a:ext>
            </a:extLst>
          </p:cNvPr>
          <p:cNvSpPr txBox="1"/>
          <p:nvPr/>
        </p:nvSpPr>
        <p:spPr>
          <a:xfrm>
            <a:off x="7451763" y="2535825"/>
            <a:ext cx="3248018" cy="369332"/>
          </a:xfrm>
          <a:prstGeom prst="rect">
            <a:avLst/>
          </a:prstGeom>
          <a:noFill/>
        </p:spPr>
        <p:txBody>
          <a:bodyPr wrap="square" rtlCol="0">
            <a:spAutoFit/>
          </a:bodyPr>
          <a:lstStyle/>
          <a:p>
            <a:r>
              <a:rPr lang="en-US" b="1" dirty="0">
                <a:solidFill>
                  <a:srgbClr val="0070C0"/>
                </a:solidFill>
                <a:latin typeface="Roboto" pitchFamily="2" charset="0"/>
                <a:ea typeface="Roboto" pitchFamily="2" charset="0"/>
                <a:cs typeface="Arial" panose="020B0604020202020204" pitchFamily="34" charset="0"/>
              </a:rPr>
              <a:t>Teachable Moments Videos</a:t>
            </a:r>
          </a:p>
        </p:txBody>
      </p:sp>
      <p:sp>
        <p:nvSpPr>
          <p:cNvPr id="17" name="TextBox 16">
            <a:extLst>
              <a:ext uri="{FF2B5EF4-FFF2-40B4-BE49-F238E27FC236}">
                <a16:creationId xmlns:a16="http://schemas.microsoft.com/office/drawing/2014/main" id="{3DDE7D35-A544-79C6-7E2B-D35FA2922A02}"/>
              </a:ext>
            </a:extLst>
          </p:cNvPr>
          <p:cNvSpPr txBox="1"/>
          <p:nvPr/>
        </p:nvSpPr>
        <p:spPr>
          <a:xfrm>
            <a:off x="3728961" y="2941360"/>
            <a:ext cx="2924508" cy="369332"/>
          </a:xfrm>
          <a:prstGeom prst="rect">
            <a:avLst/>
          </a:prstGeom>
          <a:noFill/>
        </p:spPr>
        <p:txBody>
          <a:bodyPr wrap="square" rtlCol="0">
            <a:spAutoFit/>
          </a:bodyPr>
          <a:lstStyle/>
          <a:p>
            <a:r>
              <a:rPr lang="en-US" b="1" dirty="0">
                <a:solidFill>
                  <a:srgbClr val="0070C0"/>
                </a:solidFill>
                <a:latin typeface="Roboto" pitchFamily="2" charset="0"/>
                <a:ea typeface="Roboto" pitchFamily="2" charset="0"/>
                <a:cs typeface="Arial" panose="020B0604020202020204" pitchFamily="34" charset="0"/>
              </a:rPr>
              <a:t>Current Events Lessons</a:t>
            </a:r>
          </a:p>
        </p:txBody>
      </p:sp>
      <p:sp>
        <p:nvSpPr>
          <p:cNvPr id="18" name="TextBox 17">
            <a:extLst>
              <a:ext uri="{FF2B5EF4-FFF2-40B4-BE49-F238E27FC236}">
                <a16:creationId xmlns:a16="http://schemas.microsoft.com/office/drawing/2014/main" id="{12087434-DE99-EC99-A29E-0B7074557999}"/>
              </a:ext>
            </a:extLst>
          </p:cNvPr>
          <p:cNvSpPr txBox="1"/>
          <p:nvPr/>
        </p:nvSpPr>
        <p:spPr>
          <a:xfrm>
            <a:off x="3728961" y="4460701"/>
            <a:ext cx="2579385" cy="646331"/>
          </a:xfrm>
          <a:prstGeom prst="rect">
            <a:avLst/>
          </a:prstGeom>
          <a:noFill/>
        </p:spPr>
        <p:txBody>
          <a:bodyPr wrap="square" rtlCol="0">
            <a:spAutoFit/>
          </a:bodyPr>
          <a:lstStyle/>
          <a:p>
            <a:pPr algn="ctr"/>
            <a:r>
              <a:rPr lang="en-US" sz="1200" dirty="0">
                <a:highlight>
                  <a:srgbClr val="FFFF00"/>
                </a:highlight>
                <a:latin typeface="Roboto" pitchFamily="2" charset="0"/>
                <a:ea typeface="Roboto" pitchFamily="2" charset="0"/>
                <a:cs typeface="Arial" panose="020B0604020202020204" pitchFamily="34" charset="0"/>
              </a:rPr>
              <a:t>2 lessons each school day with vocabulary and discussion questions.</a:t>
            </a:r>
            <a:endParaRPr lang="en-US" sz="1200" dirty="0">
              <a:latin typeface="Roboto" pitchFamily="2" charset="0"/>
              <a:ea typeface="Roboto" pitchFamily="2" charset="0"/>
              <a:cs typeface="Arial" panose="020B0604020202020204" pitchFamily="34" charset="0"/>
            </a:endParaRPr>
          </a:p>
        </p:txBody>
      </p:sp>
      <p:pic>
        <p:nvPicPr>
          <p:cNvPr id="19" name="Picture 18" descr="Person reading the newspaper and drinking from a mug">
            <a:extLst>
              <a:ext uri="{FF2B5EF4-FFF2-40B4-BE49-F238E27FC236}">
                <a16:creationId xmlns:a16="http://schemas.microsoft.com/office/drawing/2014/main" id="{5DCF7011-4F3A-3E52-69D4-3E39594846E4}"/>
              </a:ext>
            </a:extLst>
          </p:cNvPr>
          <p:cNvPicPr>
            <a:picLocks noChangeAspect="1"/>
          </p:cNvPicPr>
          <p:nvPr/>
        </p:nvPicPr>
        <p:blipFill>
          <a:blip r:embed="rId7"/>
          <a:stretch>
            <a:fillRect/>
          </a:stretch>
        </p:blipFill>
        <p:spPr>
          <a:xfrm>
            <a:off x="4084626" y="3342135"/>
            <a:ext cx="1801480" cy="1013332"/>
          </a:xfrm>
          <a:prstGeom prst="rect">
            <a:avLst/>
          </a:prstGeom>
          <a:ln>
            <a:noFill/>
          </a:ln>
          <a:effectLst>
            <a:softEdge rad="112500"/>
          </a:effectLst>
        </p:spPr>
      </p:pic>
      <p:pic>
        <p:nvPicPr>
          <p:cNvPr id="20" name="Picture 19">
            <a:extLst>
              <a:ext uri="{FF2B5EF4-FFF2-40B4-BE49-F238E27FC236}">
                <a16:creationId xmlns:a16="http://schemas.microsoft.com/office/drawing/2014/main" id="{321E0CC7-CAD0-7080-82DD-12A37F35DA2A}"/>
              </a:ext>
            </a:extLst>
          </p:cNvPr>
          <p:cNvPicPr>
            <a:picLocks noChangeAspect="1"/>
          </p:cNvPicPr>
          <p:nvPr/>
        </p:nvPicPr>
        <p:blipFill>
          <a:blip r:embed="rId8"/>
          <a:stretch>
            <a:fillRect/>
          </a:stretch>
        </p:blipFill>
        <p:spPr>
          <a:xfrm>
            <a:off x="7828475" y="4912907"/>
            <a:ext cx="2074020" cy="723975"/>
          </a:xfrm>
          <a:prstGeom prst="rect">
            <a:avLst/>
          </a:prstGeom>
          <a:ln>
            <a:noFill/>
          </a:ln>
          <a:effectLst>
            <a:softEdge rad="112500"/>
          </a:effectLst>
        </p:spPr>
      </p:pic>
      <p:sp>
        <p:nvSpPr>
          <p:cNvPr id="21" name="TextBox 20">
            <a:extLst>
              <a:ext uri="{FF2B5EF4-FFF2-40B4-BE49-F238E27FC236}">
                <a16:creationId xmlns:a16="http://schemas.microsoft.com/office/drawing/2014/main" id="{85AA7620-002C-4848-823B-0C44C8F9BC66}"/>
              </a:ext>
            </a:extLst>
          </p:cNvPr>
          <p:cNvSpPr txBox="1"/>
          <p:nvPr/>
        </p:nvSpPr>
        <p:spPr>
          <a:xfrm>
            <a:off x="7451763" y="4670435"/>
            <a:ext cx="2940108" cy="369332"/>
          </a:xfrm>
          <a:prstGeom prst="rect">
            <a:avLst/>
          </a:prstGeom>
          <a:noFill/>
        </p:spPr>
        <p:txBody>
          <a:bodyPr wrap="square" rtlCol="0">
            <a:spAutoFit/>
          </a:bodyPr>
          <a:lstStyle/>
          <a:p>
            <a:pPr algn="ctr"/>
            <a:r>
              <a:rPr lang="en-US" b="1" dirty="0">
                <a:solidFill>
                  <a:srgbClr val="0070C0"/>
                </a:solidFill>
                <a:latin typeface="Roboto" pitchFamily="2" charset="0"/>
                <a:ea typeface="Roboto" pitchFamily="2" charset="0"/>
                <a:cs typeface="Arial" panose="020B0604020202020204" pitchFamily="34" charset="0"/>
              </a:rPr>
              <a:t>Learning Modules</a:t>
            </a:r>
            <a:endParaRPr lang="en-US" b="1" dirty="0">
              <a:solidFill>
                <a:srgbClr val="0070C0"/>
              </a:solidFill>
              <a:highlight>
                <a:srgbClr val="00FF00"/>
              </a:highlight>
              <a:latin typeface="Roboto" pitchFamily="2" charset="0"/>
              <a:ea typeface="Roboto" pitchFamily="2" charset="0"/>
              <a:cs typeface="Arial" panose="020B0604020202020204" pitchFamily="34" charset="0"/>
            </a:endParaRPr>
          </a:p>
        </p:txBody>
      </p:sp>
      <p:sp>
        <p:nvSpPr>
          <p:cNvPr id="25" name="TextBox 24">
            <a:extLst>
              <a:ext uri="{FF2B5EF4-FFF2-40B4-BE49-F238E27FC236}">
                <a16:creationId xmlns:a16="http://schemas.microsoft.com/office/drawing/2014/main" id="{FF588A1C-5261-40B3-AF83-50D7B901D740}"/>
              </a:ext>
            </a:extLst>
          </p:cNvPr>
          <p:cNvSpPr txBox="1"/>
          <p:nvPr/>
        </p:nvSpPr>
        <p:spPr>
          <a:xfrm>
            <a:off x="7551852" y="5638722"/>
            <a:ext cx="3306070" cy="646331"/>
          </a:xfrm>
          <a:prstGeom prst="rect">
            <a:avLst/>
          </a:prstGeom>
          <a:noFill/>
        </p:spPr>
        <p:txBody>
          <a:bodyPr wrap="square" rtlCol="0">
            <a:spAutoFit/>
          </a:bodyPr>
          <a:lstStyle/>
          <a:p>
            <a:pPr algn="ctr"/>
            <a:r>
              <a:rPr lang="en-US" sz="1200" dirty="0">
                <a:highlight>
                  <a:srgbClr val="FFFF00"/>
                </a:highlight>
                <a:latin typeface="Roboto" pitchFamily="2" charset="0"/>
                <a:ea typeface="Roboto" pitchFamily="2" charset="0"/>
                <a:cs typeface="Arial" panose="020B0604020202020204" pitchFamily="34" charset="0"/>
              </a:rPr>
              <a:t>Standards-aligned, curated subjects that take a deep dive into today’s hottest topics.  May be used as a weeklong (3 hours) activity. </a:t>
            </a:r>
          </a:p>
        </p:txBody>
      </p:sp>
    </p:spTree>
    <p:custDataLst>
      <p:tags r:id="rId1"/>
    </p:custDataLst>
    <p:extLst>
      <p:ext uri="{BB962C8B-B14F-4D97-AF65-F5344CB8AC3E}">
        <p14:creationId xmlns:p14="http://schemas.microsoft.com/office/powerpoint/2010/main" val="1765300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0"/>
            <a:ext cx="12191980" cy="6856718"/>
          </a:xfrm>
          <a:prstGeom prst="rect">
            <a:avLst/>
          </a:prstGeom>
          <a:ln>
            <a:noFill/>
          </a:ln>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3C2DAC92-4795-32B5-0B19-9B6E55B17174}"/>
              </a:ext>
            </a:extLst>
          </p:cNvPr>
          <p:cNvSpPr txBox="1"/>
          <p:nvPr/>
        </p:nvSpPr>
        <p:spPr>
          <a:xfrm rot="21010016">
            <a:off x="3564107" y="1260911"/>
            <a:ext cx="5063785" cy="923330"/>
          </a:xfrm>
          <a:prstGeom prst="rect">
            <a:avLst/>
          </a:prstGeom>
          <a:noFill/>
          <a:ln w="12700">
            <a:noFill/>
          </a:ln>
        </p:spPr>
        <p:txBody>
          <a:bodyPr wrap="square" rtlCol="0">
            <a:spAutoFit/>
          </a:bodyPr>
          <a:lstStyle/>
          <a:p>
            <a:r>
              <a:rPr lang="en-US" sz="5400" dirty="0">
                <a:solidFill>
                  <a:srgbClr val="00B0F0"/>
                </a:solidFill>
                <a:effectLst>
                  <a:outerShdw blurRad="38100" dist="38100" dir="2700000" algn="tl">
                    <a:srgbClr val="000000">
                      <a:alpha val="43137"/>
                    </a:srgbClr>
                  </a:outerShdw>
                </a:effectLst>
                <a:latin typeface="Lucida Handwriting" panose="03010101010101010101" pitchFamily="66" charset="0"/>
                <a:ea typeface="Roboto" pitchFamily="2" charset="0"/>
                <a:cs typeface="Arial" panose="020B0604020202020204" pitchFamily="34" charset="0"/>
              </a:rPr>
              <a:t>Thank you!</a:t>
            </a:r>
          </a:p>
        </p:txBody>
      </p:sp>
      <p:pic>
        <p:nvPicPr>
          <p:cNvPr id="8" name="Picture 7" descr="Closeup of adult hands writing">
            <a:extLst>
              <a:ext uri="{FF2B5EF4-FFF2-40B4-BE49-F238E27FC236}">
                <a16:creationId xmlns:a16="http://schemas.microsoft.com/office/drawing/2014/main" id="{C848AFC5-D990-AEE0-F50E-13E4324EF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0838" y="2743200"/>
            <a:ext cx="4415493" cy="2943662"/>
          </a:xfrm>
          <a:prstGeom prst="rect">
            <a:avLst/>
          </a:prstGeom>
        </p:spPr>
      </p:pic>
      <p:sp>
        <p:nvSpPr>
          <p:cNvPr id="9" name="TextBox 8">
            <a:extLst>
              <a:ext uri="{FF2B5EF4-FFF2-40B4-BE49-F238E27FC236}">
                <a16:creationId xmlns:a16="http://schemas.microsoft.com/office/drawing/2014/main" id="{D141F11D-3933-33F2-E78C-AE45882BDC73}"/>
              </a:ext>
            </a:extLst>
          </p:cNvPr>
          <p:cNvSpPr txBox="1"/>
          <p:nvPr/>
        </p:nvSpPr>
        <p:spPr>
          <a:xfrm>
            <a:off x="2143495" y="2743200"/>
            <a:ext cx="3495305" cy="2893100"/>
          </a:xfrm>
          <a:prstGeom prst="rect">
            <a:avLst/>
          </a:prstGeom>
          <a:noFill/>
        </p:spPr>
        <p:txBody>
          <a:bodyPr wrap="square" rtlCol="0">
            <a:spAutoFit/>
          </a:bodyPr>
          <a:lstStyle/>
          <a:p>
            <a:pPr>
              <a:spcAft>
                <a:spcPts val="1200"/>
              </a:spcAft>
            </a:pPr>
            <a:r>
              <a:rPr lang="en-US" sz="2400" b="1" dirty="0">
                <a:latin typeface="Roboto" pitchFamily="2" charset="0"/>
                <a:ea typeface="Roboto" pitchFamily="2" charset="0"/>
                <a:cs typeface="Arial" panose="020B0604020202020204" pitchFamily="34" charset="0"/>
              </a:rPr>
              <a:t>Questions?</a:t>
            </a:r>
          </a:p>
          <a:p>
            <a:pPr>
              <a:spcAft>
                <a:spcPts val="1200"/>
              </a:spcAft>
            </a:pPr>
            <a:r>
              <a:rPr lang="en-US" dirty="0">
                <a:latin typeface="Roboto" pitchFamily="2" charset="0"/>
                <a:ea typeface="Roboto" pitchFamily="2" charset="0"/>
                <a:cs typeface="Arial" panose="020B0604020202020204" pitchFamily="34" charset="0"/>
              </a:rPr>
              <a:t>Call izzit.org 888-242-0563 8 am – 6 pm Eastern Time</a:t>
            </a:r>
          </a:p>
          <a:p>
            <a:pPr>
              <a:spcAft>
                <a:spcPts val="1200"/>
              </a:spcAft>
            </a:pPr>
            <a:r>
              <a:rPr lang="en-US" dirty="0">
                <a:latin typeface="Roboto" pitchFamily="2" charset="0"/>
                <a:ea typeface="Roboto" pitchFamily="2" charset="0"/>
                <a:cs typeface="Arial" panose="020B0604020202020204" pitchFamily="34" charset="0"/>
                <a:hlinkClick r:id="rId5"/>
              </a:rPr>
              <a:t>Dean.Graziano@izzit.org</a:t>
            </a:r>
            <a:endParaRPr lang="en-US" dirty="0">
              <a:latin typeface="Roboto" pitchFamily="2" charset="0"/>
              <a:ea typeface="Roboto" pitchFamily="2" charset="0"/>
              <a:cs typeface="Arial" panose="020B0604020202020204" pitchFamily="34" charset="0"/>
            </a:endParaRPr>
          </a:p>
          <a:p>
            <a:pPr>
              <a:spcAft>
                <a:spcPts val="1200"/>
              </a:spcAft>
            </a:pPr>
            <a:r>
              <a:rPr lang="en-US" dirty="0">
                <a:latin typeface="Roboto" pitchFamily="2" charset="0"/>
                <a:ea typeface="Roboto" pitchFamily="2" charset="0"/>
                <a:cs typeface="Arial" panose="020B0604020202020204" pitchFamily="34" charset="0"/>
              </a:rPr>
              <a:t>413-306-2598 (Dean’s direct #)</a:t>
            </a:r>
          </a:p>
          <a:p>
            <a:pPr>
              <a:spcAft>
                <a:spcPts val="1200"/>
              </a:spcAft>
            </a:pPr>
            <a:r>
              <a:rPr lang="en-US" dirty="0">
                <a:latin typeface="Roboto" pitchFamily="2" charset="0"/>
                <a:ea typeface="Roboto" pitchFamily="2" charset="0"/>
                <a:cs typeface="Arial" panose="020B0604020202020204" pitchFamily="34" charset="0"/>
                <a:hlinkClick r:id="rId6"/>
              </a:rPr>
              <a:t>Brian.Dean@izzit.org</a:t>
            </a:r>
            <a:r>
              <a:rPr lang="en-US" dirty="0">
                <a:latin typeface="Roboto" pitchFamily="2" charset="0"/>
                <a:ea typeface="Roboto" pitchFamily="2" charset="0"/>
                <a:cs typeface="Arial" panose="020B0604020202020204" pitchFamily="34" charset="0"/>
              </a:rPr>
              <a:t> </a:t>
            </a:r>
          </a:p>
          <a:p>
            <a:endParaRPr lang="en-US" dirty="0">
              <a:latin typeface="Roboto" pitchFamily="2" charset="0"/>
              <a:ea typeface="Roboto"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120959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Title 3">
            <a:extLst>
              <a:ext uri="{FF2B5EF4-FFF2-40B4-BE49-F238E27FC236}">
                <a16:creationId xmlns:a16="http://schemas.microsoft.com/office/drawing/2014/main" id="{A94B9AA6-44F4-B2F4-44D1-90838FAD7E7E}"/>
              </a:ext>
            </a:extLst>
          </p:cNvPr>
          <p:cNvSpPr>
            <a:spLocks noGrp="1"/>
          </p:cNvSpPr>
          <p:nvPr>
            <p:ph type="title"/>
          </p:nvPr>
        </p:nvSpPr>
        <p:spPr>
          <a:xfrm>
            <a:off x="3667126" y="962025"/>
            <a:ext cx="5921491" cy="528635"/>
          </a:xfrm>
        </p:spPr>
        <p:txBody>
          <a:bodyPr>
            <a:noAutofit/>
          </a:bodyPr>
          <a:lstStyle/>
          <a:p>
            <a:r>
              <a:rPr lang="en-US" sz="3200" b="1" dirty="0">
                <a:latin typeface="Roboto" pitchFamily="2" charset="0"/>
                <a:ea typeface="Roboto" pitchFamily="2" charset="0"/>
                <a:cs typeface="Arial" panose="020B0604020202020204" pitchFamily="34" charset="0"/>
              </a:rPr>
              <a:t>Background for development</a:t>
            </a:r>
          </a:p>
        </p:txBody>
      </p:sp>
      <p:sp>
        <p:nvSpPr>
          <p:cNvPr id="6" name="Content Placeholder 5">
            <a:extLst>
              <a:ext uri="{FF2B5EF4-FFF2-40B4-BE49-F238E27FC236}">
                <a16:creationId xmlns:a16="http://schemas.microsoft.com/office/drawing/2014/main" id="{C6DE7565-CAD9-E227-5DDB-C3195BFCF5DA}"/>
              </a:ext>
            </a:extLst>
          </p:cNvPr>
          <p:cNvSpPr>
            <a:spLocks noGrp="1"/>
          </p:cNvSpPr>
          <p:nvPr>
            <p:ph sz="half" idx="1"/>
          </p:nvPr>
        </p:nvSpPr>
        <p:spPr>
          <a:xfrm>
            <a:off x="1709783" y="1820719"/>
            <a:ext cx="4133850" cy="4005262"/>
          </a:xfrm>
        </p:spPr>
        <p:txBody>
          <a:bodyPr>
            <a:normAutofit fontScale="85000" lnSpcReduction="10000"/>
          </a:bodyPr>
          <a:lstStyle/>
          <a:p>
            <a:pPr marL="0" indent="0">
              <a:lnSpc>
                <a:spcPts val="1600"/>
              </a:lnSpc>
              <a:spcBef>
                <a:spcPts val="600"/>
              </a:spcBef>
              <a:buNone/>
            </a:pPr>
            <a:r>
              <a:rPr lang="en-US" sz="1900" dirty="0">
                <a:effectLst/>
                <a:latin typeface="Roboto" pitchFamily="2" charset="0"/>
                <a:ea typeface="Roboto" pitchFamily="2" charset="0"/>
                <a:cs typeface="Arial" panose="020B0604020202020204" pitchFamily="34" charset="0"/>
              </a:rPr>
              <a:t>The Common Career Technical Core (CCTC), which includes an overarching set of Career Ready Practices that apply to all programs of study. The Career Ready Practices include 12 statements that address the knowledge, skills, and dispositions that are important to becoming career ready.</a:t>
            </a:r>
            <a:endParaRPr lang="en-US" sz="1900" dirty="0">
              <a:latin typeface="Roboto" pitchFamily="2" charset="0"/>
              <a:ea typeface="Roboto" pitchFamily="2" charset="0"/>
              <a:cs typeface="Arial" panose="020B0604020202020204" pitchFamily="34" charset="0"/>
            </a:endParaRPr>
          </a:p>
          <a:p>
            <a:pPr marL="0" indent="0">
              <a:lnSpc>
                <a:spcPts val="1600"/>
              </a:lnSpc>
              <a:spcBef>
                <a:spcPts val="600"/>
              </a:spcBef>
              <a:buNone/>
            </a:pPr>
            <a:endParaRPr lang="en-US" sz="1900" dirty="0">
              <a:latin typeface="Roboto" pitchFamily="2" charset="0"/>
              <a:ea typeface="Roboto" pitchFamily="2" charset="0"/>
              <a:cs typeface="Arial" panose="020B0604020202020204" pitchFamily="34" charset="0"/>
            </a:endParaRPr>
          </a:p>
          <a:p>
            <a:pPr marL="0" indent="0">
              <a:lnSpc>
                <a:spcPts val="1600"/>
              </a:lnSpc>
              <a:spcBef>
                <a:spcPts val="600"/>
              </a:spcBef>
              <a:buNone/>
            </a:pPr>
            <a:r>
              <a:rPr lang="en-US" sz="1900" dirty="0">
                <a:latin typeface="Roboto" pitchFamily="2" charset="0"/>
                <a:ea typeface="Roboto" pitchFamily="2" charset="0"/>
                <a:cs typeface="Arial" panose="020B0604020202020204" pitchFamily="34" charset="0"/>
              </a:rPr>
              <a:t>I</a:t>
            </a:r>
            <a:r>
              <a:rPr lang="en-US" sz="1900" dirty="0">
                <a:effectLst/>
                <a:latin typeface="Roboto" pitchFamily="2" charset="0"/>
                <a:ea typeface="Roboto" pitchFamily="2" charset="0"/>
                <a:cs typeface="Arial" panose="020B0604020202020204" pitchFamily="34" charset="0"/>
              </a:rPr>
              <a:t> applied these 12 statements to </a:t>
            </a:r>
            <a:r>
              <a:rPr lang="en-US" sz="1900" u="sng" dirty="0">
                <a:effectLst/>
                <a:latin typeface="Roboto" pitchFamily="2" charset="0"/>
                <a:ea typeface="Roboto" pitchFamily="2" charset="0"/>
                <a:cs typeface="Arial" panose="020B0604020202020204" pitchFamily="34" charset="0"/>
              </a:rPr>
              <a:t>develop competencies</a:t>
            </a:r>
            <a:r>
              <a:rPr lang="en-US" sz="1900" dirty="0">
                <a:effectLst/>
                <a:latin typeface="Roboto" pitchFamily="2" charset="0"/>
                <a:ea typeface="Roboto" pitchFamily="2" charset="0"/>
                <a:cs typeface="Arial" panose="020B0604020202020204" pitchFamily="34" charset="0"/>
              </a:rPr>
              <a:t> applicable to the ACTE Career Ready Practices to include these key elements. These are classified as FL/HL (Financial and Health Literacy), ES/EIW (Employability Skills and Ethics in the Workplace), CL/DL (Civic and Digital Literacy), and CP (Career Pathways, or Work-Based Learning).</a:t>
            </a:r>
          </a:p>
          <a:p>
            <a:pPr marL="0" indent="0">
              <a:buNone/>
            </a:pPr>
            <a:endParaRPr lang="en-US" sz="2400" dirty="0">
              <a:latin typeface="Garamond" panose="02020404030301010803" pitchFamily="18" charset="0"/>
            </a:endParaRPr>
          </a:p>
        </p:txBody>
      </p:sp>
      <p:sp>
        <p:nvSpPr>
          <p:cNvPr id="7" name="Content Placeholder 6">
            <a:extLst>
              <a:ext uri="{FF2B5EF4-FFF2-40B4-BE49-F238E27FC236}">
                <a16:creationId xmlns:a16="http://schemas.microsoft.com/office/drawing/2014/main" id="{BC509E16-64E7-F6F3-4466-DC028DCD0BCC}"/>
              </a:ext>
            </a:extLst>
          </p:cNvPr>
          <p:cNvSpPr>
            <a:spLocks noGrp="1"/>
          </p:cNvSpPr>
          <p:nvPr>
            <p:ph sz="half" idx="2"/>
          </p:nvPr>
        </p:nvSpPr>
        <p:spPr>
          <a:xfrm>
            <a:off x="6348369" y="1820719"/>
            <a:ext cx="4371975" cy="4075256"/>
          </a:xfrm>
        </p:spPr>
        <p:txBody>
          <a:bodyPr>
            <a:noAutofit/>
          </a:bodyPr>
          <a:lstStyle/>
          <a:p>
            <a:pPr marL="0" indent="0" algn="ctr">
              <a:buNone/>
            </a:pPr>
            <a:r>
              <a:rPr lang="en-US" b="1" dirty="0">
                <a:latin typeface="Roboto" pitchFamily="2" charset="0"/>
                <a:ea typeface="Roboto" pitchFamily="2" charset="0"/>
                <a:cs typeface="Arial" panose="020B0604020202020204" pitchFamily="34" charset="0"/>
              </a:rPr>
              <a:t>W.I.N. breaks down career readiness into three areas: </a:t>
            </a:r>
          </a:p>
          <a:p>
            <a:pPr marL="514350" indent="-514350">
              <a:buFont typeface="+mj-lt"/>
              <a:buAutoNum type="arabicPeriod"/>
            </a:pPr>
            <a:r>
              <a:rPr lang="en-US" dirty="0">
                <a:latin typeface="Roboto" pitchFamily="2" charset="0"/>
                <a:ea typeface="Roboto" pitchFamily="2" charset="0"/>
                <a:cs typeface="Arial" panose="020B0604020202020204" pitchFamily="34" charset="0"/>
              </a:rPr>
              <a:t>Financial/Health Literacy</a:t>
            </a:r>
          </a:p>
          <a:p>
            <a:pPr marL="514350" indent="-514350">
              <a:buFont typeface="+mj-lt"/>
              <a:buAutoNum type="arabicPeriod"/>
            </a:pPr>
            <a:r>
              <a:rPr lang="en-US" dirty="0">
                <a:latin typeface="Roboto" pitchFamily="2" charset="0"/>
                <a:ea typeface="Roboto" pitchFamily="2" charset="0"/>
                <a:cs typeface="Arial" panose="020B0604020202020204" pitchFamily="34" charset="0"/>
              </a:rPr>
              <a:t>Employability Skills-including digital literacy and civic literacy </a:t>
            </a:r>
          </a:p>
          <a:p>
            <a:pPr marL="514350" indent="-514350">
              <a:buFont typeface="+mj-lt"/>
              <a:buAutoNum type="arabicPeriod"/>
            </a:pPr>
            <a:r>
              <a:rPr lang="en-US" dirty="0">
                <a:latin typeface="Roboto" pitchFamily="2" charset="0"/>
                <a:ea typeface="Roboto" pitchFamily="2" charset="0"/>
                <a:cs typeface="Arial" panose="020B0604020202020204" pitchFamily="34" charset="0"/>
              </a:rPr>
              <a:t>Work-Based Learning</a:t>
            </a:r>
          </a:p>
        </p:txBody>
      </p:sp>
    </p:spTree>
    <p:custDataLst>
      <p:tags r:id="rId1"/>
    </p:custDataLst>
    <p:extLst>
      <p:ext uri="{BB962C8B-B14F-4D97-AF65-F5344CB8AC3E}">
        <p14:creationId xmlns:p14="http://schemas.microsoft.com/office/powerpoint/2010/main" val="4265930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B0F06A8F-36CA-0E3B-8F94-E7AB3361E1FA}"/>
              </a:ext>
            </a:extLst>
          </p:cNvPr>
          <p:cNvSpPr txBox="1"/>
          <p:nvPr/>
        </p:nvSpPr>
        <p:spPr>
          <a:xfrm>
            <a:off x="5638800" y="297180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ECE24009-5F70-315E-1414-D3D609C2D33B}"/>
              </a:ext>
            </a:extLst>
          </p:cNvPr>
          <p:cNvSpPr txBox="1"/>
          <p:nvPr/>
        </p:nvSpPr>
        <p:spPr>
          <a:xfrm>
            <a:off x="8930936" y="2609850"/>
            <a:ext cx="1828800" cy="3323987"/>
          </a:xfrm>
          <a:prstGeom prst="rect">
            <a:avLst/>
          </a:prstGeom>
          <a:noFill/>
        </p:spPr>
        <p:txBody>
          <a:bodyPr wrap="square" rtlCol="0">
            <a:spAutoFit/>
          </a:bodyPr>
          <a:lstStyle/>
          <a:p>
            <a:r>
              <a:rPr lang="en-US" sz="1400" dirty="0">
                <a:latin typeface="Roboto" pitchFamily="2" charset="0"/>
                <a:ea typeface="Roboto" pitchFamily="2" charset="0"/>
                <a:cs typeface="Arial" panose="020B0604020202020204" pitchFamily="34" charset="0"/>
              </a:rPr>
              <a:t>I placed a great emphasis on employability skills built on a strong foundation of financial literacy. </a:t>
            </a:r>
            <a:r>
              <a:rPr lang="en-US" sz="1400" dirty="0" err="1">
                <a:latin typeface="Roboto" pitchFamily="2" charset="0"/>
                <a:ea typeface="Roboto" pitchFamily="2" charset="0"/>
                <a:cs typeface="Arial" panose="020B0604020202020204" pitchFamily="34" charset="0"/>
              </a:rPr>
              <a:t>izzit.org’s</a:t>
            </a:r>
            <a:r>
              <a:rPr lang="en-US" sz="1400" dirty="0">
                <a:latin typeface="Roboto" pitchFamily="2" charset="0"/>
                <a:ea typeface="Roboto" pitchFamily="2" charset="0"/>
                <a:cs typeface="Arial" panose="020B0604020202020204" pitchFamily="34" charset="0"/>
              </a:rPr>
              <a:t> W.I.N. course also provides opportunities to integrate community partners for mentoring on resume writing, cover letters, and mock interviews. </a:t>
            </a:r>
          </a:p>
        </p:txBody>
      </p:sp>
      <p:sp>
        <p:nvSpPr>
          <p:cNvPr id="9" name="TextBox 8">
            <a:extLst>
              <a:ext uri="{FF2B5EF4-FFF2-40B4-BE49-F238E27FC236}">
                <a16:creationId xmlns:a16="http://schemas.microsoft.com/office/drawing/2014/main" id="{EF06207A-AB9E-696C-68E7-00A4ADD106DB}"/>
              </a:ext>
            </a:extLst>
          </p:cNvPr>
          <p:cNvSpPr txBox="1"/>
          <p:nvPr/>
        </p:nvSpPr>
        <p:spPr>
          <a:xfrm>
            <a:off x="1731146" y="2743200"/>
            <a:ext cx="1713390" cy="2308324"/>
          </a:xfrm>
          <a:prstGeom prst="rect">
            <a:avLst/>
          </a:prstGeom>
          <a:noFill/>
        </p:spPr>
        <p:txBody>
          <a:bodyPr wrap="square" rtlCol="0">
            <a:spAutoFit/>
          </a:bodyPr>
          <a:lstStyle/>
          <a:p>
            <a:r>
              <a:rPr lang="en-US" dirty="0">
                <a:latin typeface="Roboto" pitchFamily="2" charset="0"/>
                <a:ea typeface="Roboto" pitchFamily="2" charset="0"/>
                <a:cs typeface="Arial" panose="020B0604020202020204" pitchFamily="34" charset="0"/>
              </a:rPr>
              <a:t>A well-rounded course that infuses the key tenets from ACTE and NOW is Competency-based!</a:t>
            </a:r>
          </a:p>
        </p:txBody>
      </p:sp>
      <p:pic>
        <p:nvPicPr>
          <p:cNvPr id="7" name="Picture 6" descr="Diagram&#10;&#10;Description automatically generated">
            <a:extLst>
              <a:ext uri="{FF2B5EF4-FFF2-40B4-BE49-F238E27FC236}">
                <a16:creationId xmlns:a16="http://schemas.microsoft.com/office/drawing/2014/main" id="{4DADB1CF-4E1D-37AC-2291-0A314E6987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9923" y="948267"/>
            <a:ext cx="4900083" cy="4900083"/>
          </a:xfrm>
          <a:prstGeom prst="rect">
            <a:avLst/>
          </a:prstGeom>
        </p:spPr>
      </p:pic>
    </p:spTree>
    <p:custDataLst>
      <p:tags r:id="rId1"/>
    </p:custDataLst>
    <p:extLst>
      <p:ext uri="{BB962C8B-B14F-4D97-AF65-F5344CB8AC3E}">
        <p14:creationId xmlns:p14="http://schemas.microsoft.com/office/powerpoint/2010/main" val="4014039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0" name="Text Placeholder 19">
            <a:extLst>
              <a:ext uri="{FF2B5EF4-FFF2-40B4-BE49-F238E27FC236}">
                <a16:creationId xmlns:a16="http://schemas.microsoft.com/office/drawing/2014/main" id="{34712135-8570-692C-AD0B-B80A1C7867F9}"/>
              </a:ext>
            </a:extLst>
          </p:cNvPr>
          <p:cNvSpPr>
            <a:spLocks noGrp="1"/>
          </p:cNvSpPr>
          <p:nvPr>
            <p:ph type="body" sz="half" idx="2"/>
          </p:nvPr>
        </p:nvSpPr>
        <p:spPr>
          <a:xfrm>
            <a:off x="1337363" y="2675980"/>
            <a:ext cx="3019425" cy="3173412"/>
          </a:xfrm>
        </p:spPr>
        <p:txBody>
          <a:bodyPr/>
          <a:lstStyle/>
          <a:p>
            <a:r>
              <a:rPr lang="en-US" b="1" dirty="0">
                <a:latin typeface="Roboto" pitchFamily="2" charset="0"/>
                <a:ea typeface="Roboto" pitchFamily="2" charset="0"/>
                <a:cs typeface="Arial" panose="020B0604020202020204" pitchFamily="34" charset="0"/>
              </a:rPr>
              <a:t>Sample of course syllabus. </a:t>
            </a:r>
          </a:p>
          <a:p>
            <a:r>
              <a:rPr lang="en-US" b="1" dirty="0">
                <a:latin typeface="Roboto" pitchFamily="2" charset="0"/>
                <a:ea typeface="Roboto" pitchFamily="2" charset="0"/>
                <a:cs typeface="Arial" panose="020B0604020202020204" pitchFamily="34" charset="0"/>
              </a:rPr>
              <a:t>Note this is a </a:t>
            </a:r>
            <a:r>
              <a:rPr lang="en-US" b="1" dirty="0">
                <a:highlight>
                  <a:srgbClr val="FFFF00"/>
                </a:highlight>
                <a:latin typeface="Roboto" pitchFamily="2" charset="0"/>
                <a:ea typeface="Roboto" pitchFamily="2" charset="0"/>
                <a:cs typeface="Arial" panose="020B0604020202020204" pitchFamily="34" charset="0"/>
              </a:rPr>
              <a:t>teacher’s page </a:t>
            </a:r>
            <a:r>
              <a:rPr lang="en-US" b="1" dirty="0">
                <a:latin typeface="Roboto" pitchFamily="2" charset="0"/>
                <a:ea typeface="Roboto" pitchFamily="2" charset="0"/>
                <a:cs typeface="Arial" panose="020B0604020202020204" pitchFamily="34" charset="0"/>
              </a:rPr>
              <a:t>as it includes competencies and objectives for students.</a:t>
            </a:r>
          </a:p>
          <a:p>
            <a:endParaRPr lang="en-US" b="1" dirty="0">
              <a:latin typeface="Roboto" pitchFamily="2" charset="0"/>
              <a:ea typeface="Roboto" pitchFamily="2" charset="0"/>
              <a:cs typeface="Arial" panose="020B0604020202020204" pitchFamily="34" charset="0"/>
            </a:endParaRPr>
          </a:p>
          <a:p>
            <a:r>
              <a:rPr lang="en-US" b="1" dirty="0">
                <a:latin typeface="Roboto" pitchFamily="2" charset="0"/>
                <a:ea typeface="Roboto" pitchFamily="2" charset="0"/>
                <a:cs typeface="Arial" panose="020B0604020202020204" pitchFamily="34" charset="0"/>
              </a:rPr>
              <a:t>Combines real-world experiences (filling out W-4, 1099, etc.)</a:t>
            </a:r>
          </a:p>
        </p:txBody>
      </p:sp>
      <p:sp>
        <p:nvSpPr>
          <p:cNvPr id="25" name="TextBox 24">
            <a:extLst>
              <a:ext uri="{FF2B5EF4-FFF2-40B4-BE49-F238E27FC236}">
                <a16:creationId xmlns:a16="http://schemas.microsoft.com/office/drawing/2014/main" id="{71DF97EF-4AE4-35D1-01CD-F57D16D616AF}"/>
              </a:ext>
            </a:extLst>
          </p:cNvPr>
          <p:cNvSpPr txBox="1"/>
          <p:nvPr/>
        </p:nvSpPr>
        <p:spPr>
          <a:xfrm rot="10800000" flipH="1" flipV="1">
            <a:off x="4643566" y="1448814"/>
            <a:ext cx="5388689" cy="369332"/>
          </a:xfrm>
          <a:prstGeom prst="rect">
            <a:avLst/>
          </a:prstGeom>
          <a:noFill/>
        </p:spPr>
        <p:txBody>
          <a:bodyPr wrap="square" rtlCol="0">
            <a:spAutoFit/>
          </a:bodyPr>
          <a:lstStyle/>
          <a:p>
            <a:pPr algn="ctr"/>
            <a:r>
              <a:rPr lang="en-US" b="1" dirty="0">
                <a:latin typeface="Roboto" pitchFamily="2" charset="0"/>
                <a:ea typeface="Roboto" pitchFamily="2" charset="0"/>
                <a:cs typeface="Arial" panose="020B0604020202020204" pitchFamily="34" charset="0"/>
              </a:rPr>
              <a:t>Sample W.I.N. classroom unit with topics</a:t>
            </a:r>
          </a:p>
        </p:txBody>
      </p:sp>
      <p:pic>
        <p:nvPicPr>
          <p:cNvPr id="7" name="Picture 6" descr="Graphical user interface, text&#10;&#10;Description automatically generated with medium confidence">
            <a:extLst>
              <a:ext uri="{FF2B5EF4-FFF2-40B4-BE49-F238E27FC236}">
                <a16:creationId xmlns:a16="http://schemas.microsoft.com/office/drawing/2014/main" id="{55AEB5FE-6983-1D70-37B5-C1C940502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452" y="1957344"/>
            <a:ext cx="6564528" cy="3752850"/>
          </a:xfrm>
          <a:prstGeom prst="rect">
            <a:avLst/>
          </a:prstGeom>
        </p:spPr>
      </p:pic>
      <p:cxnSp>
        <p:nvCxnSpPr>
          <p:cNvPr id="27" name="Straight Arrow Connector 26">
            <a:extLst>
              <a:ext uri="{FF2B5EF4-FFF2-40B4-BE49-F238E27FC236}">
                <a16:creationId xmlns:a16="http://schemas.microsoft.com/office/drawing/2014/main" id="{30E91956-C226-DC38-5BCE-489B373469E8}"/>
              </a:ext>
            </a:extLst>
          </p:cNvPr>
          <p:cNvCxnSpPr>
            <a:cxnSpLocks/>
          </p:cNvCxnSpPr>
          <p:nvPr/>
        </p:nvCxnSpPr>
        <p:spPr>
          <a:xfrm>
            <a:off x="2936147" y="4714613"/>
            <a:ext cx="6123963" cy="0"/>
          </a:xfrm>
          <a:prstGeom prst="straightConnector1">
            <a:avLst/>
          </a:prstGeom>
          <a:ln w="412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78910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itle 6">
            <a:extLst>
              <a:ext uri="{FF2B5EF4-FFF2-40B4-BE49-F238E27FC236}">
                <a16:creationId xmlns:a16="http://schemas.microsoft.com/office/drawing/2014/main" id="{23C5B22C-D705-1B66-646B-0ED90EA0A2BB}"/>
              </a:ext>
            </a:extLst>
          </p:cNvPr>
          <p:cNvSpPr>
            <a:spLocks noGrp="1"/>
          </p:cNvSpPr>
          <p:nvPr>
            <p:ph type="title"/>
          </p:nvPr>
        </p:nvSpPr>
        <p:spPr>
          <a:xfrm>
            <a:off x="3980314" y="597533"/>
            <a:ext cx="5435889" cy="1139826"/>
          </a:xfrm>
        </p:spPr>
        <p:txBody>
          <a:bodyPr>
            <a:normAutofit/>
          </a:bodyPr>
          <a:lstStyle/>
          <a:p>
            <a:r>
              <a:rPr lang="en-US" sz="1800" b="1" dirty="0">
                <a:latin typeface="Roboto" pitchFamily="2" charset="0"/>
                <a:ea typeface="Roboto" pitchFamily="2" charset="0"/>
                <a:cs typeface="Arial" panose="020B0604020202020204" pitchFamily="34" charset="0"/>
              </a:rPr>
              <a:t>Our W.I.N. Course allows teachers to either utilize in their classroom or assign on the student page @ izzit.org (</a:t>
            </a:r>
            <a:r>
              <a:rPr lang="en-US" sz="1200" b="1" dirty="0">
                <a:latin typeface="Roboto" pitchFamily="2" charset="0"/>
                <a:ea typeface="Roboto" pitchFamily="2" charset="0"/>
                <a:cs typeface="Arial" panose="020B0604020202020204" pitchFamily="34" charset="0"/>
              </a:rPr>
              <a:t>Our materials are free!)</a:t>
            </a:r>
            <a:endParaRPr lang="en-US" sz="1800" b="1" dirty="0">
              <a:latin typeface="Roboto" pitchFamily="2" charset="0"/>
              <a:ea typeface="Roboto" pitchFamily="2" charset="0"/>
              <a:cs typeface="Arial" panose="020B0604020202020204" pitchFamily="34" charset="0"/>
            </a:endParaRPr>
          </a:p>
        </p:txBody>
      </p:sp>
      <p:sp>
        <p:nvSpPr>
          <p:cNvPr id="11" name="TextBox 10">
            <a:extLst>
              <a:ext uri="{FF2B5EF4-FFF2-40B4-BE49-F238E27FC236}">
                <a16:creationId xmlns:a16="http://schemas.microsoft.com/office/drawing/2014/main" id="{B0F06A8F-36CA-0E3B-8F94-E7AB3361E1FA}"/>
              </a:ext>
            </a:extLst>
          </p:cNvPr>
          <p:cNvSpPr txBox="1"/>
          <p:nvPr/>
        </p:nvSpPr>
        <p:spPr>
          <a:xfrm>
            <a:off x="5638800" y="2971800"/>
            <a:ext cx="914400" cy="914400"/>
          </a:xfrm>
          <a:prstGeom prst="rect">
            <a:avLst/>
          </a:prstGeom>
          <a:noFill/>
        </p:spPr>
        <p:txBody>
          <a:bodyPr wrap="square" rtlCol="0">
            <a:spAutoFit/>
          </a:bodyPr>
          <a:lstStyle/>
          <a:p>
            <a:endParaRPr lang="en-US" dirty="0"/>
          </a:p>
        </p:txBody>
      </p:sp>
      <p:pic>
        <p:nvPicPr>
          <p:cNvPr id="19" name="Picture 18" descr="Graphical user interface, application, Word&#10;&#10;Description automatically generated">
            <a:extLst>
              <a:ext uri="{FF2B5EF4-FFF2-40B4-BE49-F238E27FC236}">
                <a16:creationId xmlns:a16="http://schemas.microsoft.com/office/drawing/2014/main" id="{D106A859-0382-CC1F-72D5-00C366A54C63}"/>
              </a:ext>
            </a:extLst>
          </p:cNvPr>
          <p:cNvPicPr>
            <a:picLocks noChangeAspect="1"/>
          </p:cNvPicPr>
          <p:nvPr/>
        </p:nvPicPr>
        <p:blipFill rotWithShape="1">
          <a:blip r:embed="rId4"/>
          <a:srcRect l="13281" t="20731" r="32955" b="7853"/>
          <a:stretch/>
        </p:blipFill>
        <p:spPr bwMode="auto">
          <a:xfrm>
            <a:off x="1605914" y="1965959"/>
            <a:ext cx="4748801" cy="3548150"/>
          </a:xfrm>
          <a:prstGeom prst="rect">
            <a:avLst/>
          </a:prstGeom>
          <a:ln>
            <a:noFill/>
          </a:ln>
          <a:extLst>
            <a:ext uri="{53640926-AAD7-44D8-BBD7-CCE9431645EC}">
              <a14:shadowObscured xmlns:a14="http://schemas.microsoft.com/office/drawing/2010/main"/>
            </a:ext>
          </a:extLst>
        </p:spPr>
      </p:pic>
      <p:pic>
        <p:nvPicPr>
          <p:cNvPr id="3" name="Picture 2" descr="A person writing on a computer&#10;&#10;Description automatically generated with low confidence">
            <a:extLst>
              <a:ext uri="{FF2B5EF4-FFF2-40B4-BE49-F238E27FC236}">
                <a16:creationId xmlns:a16="http://schemas.microsoft.com/office/drawing/2014/main" id="{8D09A8EC-9863-6CF5-9A2E-92462564A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5560" y="2835636"/>
            <a:ext cx="3976254" cy="1988127"/>
          </a:xfrm>
          <a:prstGeom prst="rect">
            <a:avLst/>
          </a:prstGeom>
        </p:spPr>
      </p:pic>
    </p:spTree>
    <p:custDataLst>
      <p:tags r:id="rId1"/>
    </p:custDataLst>
    <p:extLst>
      <p:ext uri="{BB962C8B-B14F-4D97-AF65-F5344CB8AC3E}">
        <p14:creationId xmlns:p14="http://schemas.microsoft.com/office/powerpoint/2010/main" val="40964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itle 6">
            <a:extLst>
              <a:ext uri="{FF2B5EF4-FFF2-40B4-BE49-F238E27FC236}">
                <a16:creationId xmlns:a16="http://schemas.microsoft.com/office/drawing/2014/main" id="{23C5B22C-D705-1B66-646B-0ED90EA0A2BB}"/>
              </a:ext>
            </a:extLst>
          </p:cNvPr>
          <p:cNvSpPr>
            <a:spLocks noGrp="1"/>
          </p:cNvSpPr>
          <p:nvPr>
            <p:ph type="title"/>
          </p:nvPr>
        </p:nvSpPr>
        <p:spPr>
          <a:xfrm>
            <a:off x="3800475" y="457200"/>
            <a:ext cx="5838826" cy="662168"/>
          </a:xfrm>
        </p:spPr>
        <p:txBody>
          <a:bodyPr>
            <a:normAutofit/>
          </a:bodyPr>
          <a:lstStyle/>
          <a:p>
            <a:pPr algn="ctr"/>
            <a:r>
              <a:rPr lang="en-US" sz="1800" b="1" dirty="0">
                <a:latin typeface="Roboto" pitchFamily="2" charset="0"/>
                <a:ea typeface="Roboto" pitchFamily="2" charset="0"/>
                <a:cs typeface="Arial" panose="020B0604020202020204" pitchFamily="34" charset="0"/>
              </a:rPr>
              <a:t>The Appendix has a myriad of materials to assist teachers as well as students.</a:t>
            </a:r>
          </a:p>
        </p:txBody>
      </p:sp>
      <p:sp>
        <p:nvSpPr>
          <p:cNvPr id="11" name="TextBox 10">
            <a:extLst>
              <a:ext uri="{FF2B5EF4-FFF2-40B4-BE49-F238E27FC236}">
                <a16:creationId xmlns:a16="http://schemas.microsoft.com/office/drawing/2014/main" id="{B0F06A8F-36CA-0E3B-8F94-E7AB3361E1FA}"/>
              </a:ext>
            </a:extLst>
          </p:cNvPr>
          <p:cNvSpPr txBox="1"/>
          <p:nvPr/>
        </p:nvSpPr>
        <p:spPr>
          <a:xfrm>
            <a:off x="5638800" y="2971800"/>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63767A3B-EFED-7C36-9AF4-C790BD2F5E4E}"/>
              </a:ext>
            </a:extLst>
          </p:cNvPr>
          <p:cNvSpPr txBox="1"/>
          <p:nvPr/>
        </p:nvSpPr>
        <p:spPr>
          <a:xfrm>
            <a:off x="3826020" y="1226934"/>
            <a:ext cx="5454360" cy="4861331"/>
          </a:xfrm>
          <a:prstGeom prst="rect">
            <a:avLst/>
          </a:prstGeom>
          <a:noFill/>
        </p:spPr>
        <p:txBody>
          <a:bodyPr wrap="square">
            <a:spAutoFit/>
          </a:bodyPr>
          <a:lstStyle/>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rPr>
              <a:t>The Common Career Technical Core (CCTC) Career Ready Practices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4"/>
              </a:rPr>
              <a:t>Financial Literacy Pre-Assessment</a:t>
            </a:r>
            <a:r>
              <a:rPr lang="en-US" sz="1300" b="1" dirty="0">
                <a:effectLst/>
                <a:latin typeface="Roboto" pitchFamily="2" charset="0"/>
                <a:ea typeface="Roboto" pitchFamily="2" charset="0"/>
                <a:cs typeface="Arial" panose="020B0604020202020204" pitchFamily="34" charset="0"/>
                <a:hlinkClick r:id="rId4"/>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5"/>
              </a:rPr>
              <a:t>Compound Interest Worksheet</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6"/>
              </a:rPr>
              <a:t>Finding Adventure in the CTE Classroom PowerPoint</a:t>
            </a:r>
            <a:r>
              <a:rPr lang="en-US" sz="1300" b="1" dirty="0">
                <a:effectLst/>
                <a:latin typeface="Roboto" pitchFamily="2" charset="0"/>
                <a:ea typeface="Roboto" pitchFamily="2" charset="0"/>
                <a:cs typeface="Arial" panose="020B0604020202020204" pitchFamily="34" charset="0"/>
                <a:hlinkClick r:id="rId6"/>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7"/>
              </a:rPr>
              <a:t>Apprenticeship PowerPoint</a:t>
            </a:r>
            <a:r>
              <a:rPr lang="en-US" sz="1300" b="1" dirty="0">
                <a:effectLst/>
                <a:latin typeface="Roboto" pitchFamily="2" charset="0"/>
                <a:ea typeface="Roboto" pitchFamily="2" charset="0"/>
                <a:cs typeface="Arial" panose="020B0604020202020204" pitchFamily="34" charset="0"/>
                <a:hlinkClick r:id="rId7"/>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8"/>
              </a:rPr>
              <a:t>Including Soft Skills in CTE Curriculum</a:t>
            </a:r>
            <a:r>
              <a:rPr lang="en-US" sz="1300" b="1" dirty="0">
                <a:effectLst/>
                <a:latin typeface="Roboto" pitchFamily="2" charset="0"/>
                <a:ea typeface="Roboto" pitchFamily="2" charset="0"/>
                <a:cs typeface="Arial" panose="020B0604020202020204" pitchFamily="34" charset="0"/>
                <a:hlinkClick r:id="rId8"/>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9"/>
              </a:rPr>
              <a:t>Employability Basics – Resume and Cover Letter</a:t>
            </a:r>
            <a:r>
              <a:rPr lang="en-US" sz="1300" b="1" dirty="0">
                <a:effectLst/>
                <a:latin typeface="Roboto" pitchFamily="2" charset="0"/>
                <a:ea typeface="Roboto" pitchFamily="2" charset="0"/>
                <a:cs typeface="Arial" panose="020B0604020202020204" pitchFamily="34" charset="0"/>
                <a:hlinkClick r:id="rId9"/>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10"/>
              </a:rPr>
              <a:t>Student Inventory of Work-Based Experiences</a:t>
            </a:r>
            <a:r>
              <a:rPr lang="en-US" sz="1300" b="1" dirty="0">
                <a:effectLst/>
                <a:latin typeface="Roboto" pitchFamily="2" charset="0"/>
                <a:ea typeface="Roboto" pitchFamily="2" charset="0"/>
                <a:cs typeface="Arial" panose="020B0604020202020204" pitchFamily="34" charset="0"/>
                <a:hlinkClick r:id="rId10"/>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11"/>
              </a:rPr>
              <a:t>Soft Skills Vowels</a:t>
            </a:r>
            <a:r>
              <a:rPr lang="en-US" sz="1300" b="1" dirty="0">
                <a:effectLst/>
                <a:latin typeface="Roboto" pitchFamily="2" charset="0"/>
                <a:ea typeface="Roboto" pitchFamily="2" charset="0"/>
                <a:cs typeface="Arial" panose="020B0604020202020204" pitchFamily="34" charset="0"/>
                <a:hlinkClick r:id="rId11"/>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12"/>
              </a:rPr>
              <a:t>IRS Work Forms - PowerPoint</a:t>
            </a:r>
            <a:r>
              <a:rPr lang="en-US" sz="1300" b="1" dirty="0">
                <a:effectLst/>
                <a:latin typeface="Roboto" pitchFamily="2" charset="0"/>
                <a:ea typeface="Roboto" pitchFamily="2" charset="0"/>
                <a:cs typeface="Arial" panose="020B0604020202020204" pitchFamily="34" charset="0"/>
                <a:hlinkClick r:id="rId12"/>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13"/>
              </a:rPr>
              <a:t>Financial Literacy Post-Assessment </a:t>
            </a:r>
            <a:r>
              <a:rPr lang="en-US" sz="1300" b="1" dirty="0">
                <a:effectLst/>
                <a:latin typeface="Roboto" pitchFamily="2" charset="0"/>
                <a:ea typeface="Roboto" pitchFamily="2" charset="0"/>
                <a:cs typeface="Arial" panose="020B0604020202020204" pitchFamily="34" charset="0"/>
                <a:hlinkClick r:id="rId13"/>
              </a:rPr>
              <a:t>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rPr>
              <a:t>Twenty Commonly Asked Interview Questions</a:t>
            </a:r>
            <a:r>
              <a:rPr lang="en-US" sz="1300" b="1" dirty="0">
                <a:effectLst/>
                <a:latin typeface="Roboto" pitchFamily="2" charset="0"/>
                <a:ea typeface="Roboto" pitchFamily="2" charset="0"/>
                <a:cs typeface="Arial" panose="020B0604020202020204" pitchFamily="34" charset="0"/>
              </a:rPr>
              <a:t> </a:t>
            </a:r>
            <a:r>
              <a:rPr lang="en-US" sz="1300" b="1" dirty="0">
                <a:solidFill>
                  <a:schemeClr val="accent1"/>
                </a:solidFill>
                <a:effectLst/>
                <a:latin typeface="Roboto" pitchFamily="2" charset="0"/>
                <a:ea typeface="Roboto" pitchFamily="2" charset="0"/>
                <a:cs typeface="Arial" panose="020B0604020202020204" pitchFamily="34" charset="0"/>
              </a:rPr>
              <a:t>*</a:t>
            </a: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rPr>
              <a:t>Mock job description for in-person/zoom exercise *</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hlinkClick r:id="rId10"/>
              </a:rPr>
              <a:t>Work-Based Learning Inventory</a:t>
            </a:r>
            <a:endParaRPr lang="en-US" sz="1300" b="1" dirty="0">
              <a:effectLst/>
              <a:latin typeface="Roboto" pitchFamily="2" charset="0"/>
              <a:ea typeface="Roboto" pitchFamily="2" charset="0"/>
              <a:cs typeface="Arial" panose="020B0604020202020204" pitchFamily="34" charset="0"/>
            </a:endParaRPr>
          </a:p>
          <a:p>
            <a:pPr marL="342900" marR="0" lvl="0" indent="-342900">
              <a:lnSpc>
                <a:spcPct val="150000"/>
              </a:lnSpc>
              <a:spcBef>
                <a:spcPts val="0"/>
              </a:spcBef>
              <a:spcAft>
                <a:spcPts val="800"/>
              </a:spcAft>
              <a:buFont typeface="+mj-lt"/>
              <a:buAutoNum type="arabicPeriod"/>
            </a:pPr>
            <a:r>
              <a:rPr lang="en-US" sz="1300" b="1" u="sng" dirty="0">
                <a:solidFill>
                  <a:srgbClr val="0563C1"/>
                </a:solidFill>
                <a:effectLst/>
                <a:latin typeface="Roboto" pitchFamily="2" charset="0"/>
                <a:ea typeface="Roboto" pitchFamily="2" charset="0"/>
                <a:cs typeface="Arial" panose="020B0604020202020204" pitchFamily="34" charset="0"/>
              </a:rPr>
              <a:t>Scholarship Application Matrix *</a:t>
            </a:r>
            <a:endParaRPr lang="en-US" sz="1300" b="1" dirty="0">
              <a:effectLst/>
              <a:latin typeface="Roboto" pitchFamily="2" charset="0"/>
              <a:ea typeface="Roboto"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3710556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4">
            <a:extLst>
              <a:ext uri="{28A0092B-C50C-407E-A947-70E740481C1C}">
                <a14:useLocalDpi xmlns:a14="http://schemas.microsoft.com/office/drawing/2010/main" val="0"/>
              </a:ext>
            </a:extLst>
          </a:blip>
          <a:srcRect b="19"/>
          <a:stretch/>
        </p:blipFill>
        <p:spPr>
          <a:xfrm>
            <a:off x="0" y="1282"/>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itle 6">
            <a:extLst>
              <a:ext uri="{FF2B5EF4-FFF2-40B4-BE49-F238E27FC236}">
                <a16:creationId xmlns:a16="http://schemas.microsoft.com/office/drawing/2014/main" id="{23C5B22C-D705-1B66-646B-0ED90EA0A2BB}"/>
              </a:ext>
            </a:extLst>
          </p:cNvPr>
          <p:cNvSpPr>
            <a:spLocks noGrp="1"/>
          </p:cNvSpPr>
          <p:nvPr>
            <p:ph type="title"/>
          </p:nvPr>
        </p:nvSpPr>
        <p:spPr>
          <a:xfrm>
            <a:off x="3800475" y="752475"/>
            <a:ext cx="5838826" cy="662168"/>
          </a:xfrm>
        </p:spPr>
        <p:txBody>
          <a:bodyPr>
            <a:normAutofit/>
          </a:bodyPr>
          <a:lstStyle/>
          <a:p>
            <a:pPr algn="ctr"/>
            <a:r>
              <a:rPr lang="en-US" sz="1800" b="1" dirty="0">
                <a:latin typeface="Roboto" pitchFamily="2" charset="0"/>
                <a:ea typeface="Roboto" pitchFamily="2" charset="0"/>
                <a:cs typeface="Arial" panose="020B0604020202020204" pitchFamily="34" charset="0"/>
              </a:rPr>
              <a:t>A main focus of the course is Financial Literacy &amp; solid information for students.</a:t>
            </a:r>
          </a:p>
        </p:txBody>
      </p:sp>
      <p:sp>
        <p:nvSpPr>
          <p:cNvPr id="11" name="TextBox 10">
            <a:extLst>
              <a:ext uri="{FF2B5EF4-FFF2-40B4-BE49-F238E27FC236}">
                <a16:creationId xmlns:a16="http://schemas.microsoft.com/office/drawing/2014/main" id="{B0F06A8F-36CA-0E3B-8F94-E7AB3361E1FA}"/>
              </a:ext>
            </a:extLst>
          </p:cNvPr>
          <p:cNvSpPr txBox="1"/>
          <p:nvPr/>
        </p:nvSpPr>
        <p:spPr>
          <a:xfrm>
            <a:off x="5638800" y="2971800"/>
            <a:ext cx="914400" cy="914400"/>
          </a:xfrm>
          <a:prstGeom prst="rect">
            <a:avLst/>
          </a:prstGeom>
          <a:noFill/>
        </p:spPr>
        <p:txBody>
          <a:bodyPr wrap="square" rtlCol="0">
            <a:spAutoFit/>
          </a:bodyPr>
          <a:lstStyle/>
          <a:p>
            <a:endParaRPr lang="en-US" dirty="0"/>
          </a:p>
        </p:txBody>
      </p:sp>
      <p:pic>
        <p:nvPicPr>
          <p:cNvPr id="2" name="Online Media 1" title="Financial Literacy - Full Video">
            <a:hlinkClick r:id="" action="ppaction://media"/>
            <a:extLst>
              <a:ext uri="{FF2B5EF4-FFF2-40B4-BE49-F238E27FC236}">
                <a16:creationId xmlns:a16="http://schemas.microsoft.com/office/drawing/2014/main" id="{DD04A025-1DD0-0935-7C7F-C07F167ADDC3}"/>
              </a:ext>
            </a:extLst>
          </p:cNvPr>
          <p:cNvPicPr>
            <a:picLocks noRot="1" noChangeAspect="1"/>
          </p:cNvPicPr>
          <p:nvPr>
            <a:videoFile r:link="rId2"/>
          </p:nvPr>
        </p:nvPicPr>
        <p:blipFill>
          <a:blip r:embed="rId5"/>
          <a:stretch>
            <a:fillRect/>
          </a:stretch>
        </p:blipFill>
        <p:spPr>
          <a:xfrm>
            <a:off x="2710495" y="1876425"/>
            <a:ext cx="6928806" cy="3914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77077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8E227113-64FC-8181-5A8E-CBA56747985B}"/>
              </a:ext>
            </a:extLst>
          </p:cNvPr>
          <p:cNvPicPr>
            <a:picLocks noChangeAspect="1"/>
          </p:cNvPicPr>
          <p:nvPr/>
        </p:nvPicPr>
        <p:blipFill rotWithShape="1">
          <a:blip r:embed="rId4">
            <a:extLst>
              <a:ext uri="{28A0092B-C50C-407E-A947-70E740481C1C}">
                <a14:useLocalDpi xmlns:a14="http://schemas.microsoft.com/office/drawing/2010/main" val="0"/>
              </a:ext>
            </a:extLst>
          </a:blip>
          <a:srcRect b="19"/>
          <a:stretch/>
        </p:blipFill>
        <p:spPr>
          <a:xfrm>
            <a:off x="0" y="-455918"/>
            <a:ext cx="12191980" cy="6856718"/>
          </a:xfrm>
          <a:prstGeom prst="rect">
            <a:avLst/>
          </a:prstGeom>
        </p:spPr>
      </p:pic>
      <p:sp>
        <p:nvSpPr>
          <p:cNvPr id="22" name="TextBox 21">
            <a:extLst>
              <a:ext uri="{FF2B5EF4-FFF2-40B4-BE49-F238E27FC236}">
                <a16:creationId xmlns:a16="http://schemas.microsoft.com/office/drawing/2014/main" id="{48BE8F7C-202F-61AB-12A1-0095B688122A}"/>
              </a:ext>
            </a:extLst>
          </p:cNvPr>
          <p:cNvSpPr txBox="1"/>
          <p:nvPr/>
        </p:nvSpPr>
        <p:spPr>
          <a:xfrm>
            <a:off x="5638800" y="2609850"/>
            <a:ext cx="914400" cy="914400"/>
          </a:xfrm>
          <a:prstGeom prst="rect">
            <a:avLst/>
          </a:prstGeom>
          <a:noFill/>
        </p:spPr>
        <p:txBody>
          <a:bodyPr wrap="square" rtlCol="0">
            <a:spAutoFit/>
          </a:bodyPr>
          <a:lstStyle/>
          <a:p>
            <a:endParaRPr lang="en-US" dirty="0"/>
          </a:p>
        </p:txBody>
      </p:sp>
      <p:sp>
        <p:nvSpPr>
          <p:cNvPr id="23" name="TextBox 22">
            <a:extLst>
              <a:ext uri="{FF2B5EF4-FFF2-40B4-BE49-F238E27FC236}">
                <a16:creationId xmlns:a16="http://schemas.microsoft.com/office/drawing/2014/main" id="{82139CC6-0B3D-D2B0-DC4E-CA7D65C7EF20}"/>
              </a:ext>
            </a:extLst>
          </p:cNvPr>
          <p:cNvSpPr txBox="1"/>
          <p:nvPr/>
        </p:nvSpPr>
        <p:spPr>
          <a:xfrm>
            <a:off x="4772025" y="1009650"/>
            <a:ext cx="1990725" cy="838200"/>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2FD01DFE-8EA6-AE48-6BE0-DF87BDE0D0EF}"/>
              </a:ext>
            </a:extLst>
          </p:cNvPr>
          <p:cNvSpPr txBox="1"/>
          <p:nvPr/>
        </p:nvSpPr>
        <p:spPr>
          <a:xfrm>
            <a:off x="5638800" y="2743200"/>
            <a:ext cx="914400" cy="914400"/>
          </a:xfrm>
          <a:prstGeom prst="rect">
            <a:avLst/>
          </a:prstGeom>
          <a:noFill/>
        </p:spPr>
        <p:txBody>
          <a:bodyPr wrap="square" rtlCol="0">
            <a:spAutoFit/>
          </a:bodyPr>
          <a:lstStyle/>
          <a:p>
            <a:endParaRPr lang="en-US" dirty="0"/>
          </a:p>
        </p:txBody>
      </p:sp>
      <p:sp>
        <p:nvSpPr>
          <p:cNvPr id="7" name="Title 6">
            <a:extLst>
              <a:ext uri="{FF2B5EF4-FFF2-40B4-BE49-F238E27FC236}">
                <a16:creationId xmlns:a16="http://schemas.microsoft.com/office/drawing/2014/main" id="{23C5B22C-D705-1B66-646B-0ED90EA0A2BB}"/>
              </a:ext>
            </a:extLst>
          </p:cNvPr>
          <p:cNvSpPr>
            <a:spLocks noGrp="1"/>
          </p:cNvSpPr>
          <p:nvPr>
            <p:ph type="title"/>
          </p:nvPr>
        </p:nvSpPr>
        <p:spPr>
          <a:xfrm>
            <a:off x="3800475" y="457200"/>
            <a:ext cx="5838826" cy="662168"/>
          </a:xfrm>
        </p:spPr>
        <p:txBody>
          <a:bodyPr>
            <a:normAutofit/>
          </a:bodyPr>
          <a:lstStyle/>
          <a:p>
            <a:pPr algn="ctr"/>
            <a:r>
              <a:rPr lang="en-US" sz="1800" b="1" dirty="0">
                <a:latin typeface="Roboto" pitchFamily="2" charset="0"/>
                <a:ea typeface="Roboto" pitchFamily="2" charset="0"/>
                <a:cs typeface="Arial" panose="020B0604020202020204" pitchFamily="34" charset="0"/>
              </a:rPr>
              <a:t>An additional resource for students that explains that first paycheck.</a:t>
            </a:r>
          </a:p>
        </p:txBody>
      </p:sp>
      <p:sp>
        <p:nvSpPr>
          <p:cNvPr id="11" name="TextBox 10">
            <a:extLst>
              <a:ext uri="{FF2B5EF4-FFF2-40B4-BE49-F238E27FC236}">
                <a16:creationId xmlns:a16="http://schemas.microsoft.com/office/drawing/2014/main" id="{B0F06A8F-36CA-0E3B-8F94-E7AB3361E1FA}"/>
              </a:ext>
            </a:extLst>
          </p:cNvPr>
          <p:cNvSpPr txBox="1"/>
          <p:nvPr/>
        </p:nvSpPr>
        <p:spPr>
          <a:xfrm>
            <a:off x="5638800" y="2971800"/>
            <a:ext cx="914400" cy="914400"/>
          </a:xfrm>
          <a:prstGeom prst="rect">
            <a:avLst/>
          </a:prstGeom>
          <a:noFill/>
        </p:spPr>
        <p:txBody>
          <a:bodyPr wrap="square" rtlCol="0">
            <a:spAutoFit/>
          </a:bodyPr>
          <a:lstStyle/>
          <a:p>
            <a:endParaRPr lang="en-US" dirty="0"/>
          </a:p>
        </p:txBody>
      </p:sp>
      <p:pic>
        <p:nvPicPr>
          <p:cNvPr id="3" name="Online Media 2" title="Where Did My Money Go? -  Full Video">
            <a:hlinkClick r:id="" action="ppaction://media"/>
            <a:extLst>
              <a:ext uri="{FF2B5EF4-FFF2-40B4-BE49-F238E27FC236}">
                <a16:creationId xmlns:a16="http://schemas.microsoft.com/office/drawing/2014/main" id="{BB161656-0EC4-F183-AC53-1BC8217AC383}"/>
              </a:ext>
            </a:extLst>
          </p:cNvPr>
          <p:cNvPicPr>
            <a:picLocks noRot="1" noChangeAspect="1"/>
          </p:cNvPicPr>
          <p:nvPr>
            <a:videoFile r:link="rId2"/>
          </p:nvPr>
        </p:nvPicPr>
        <p:blipFill>
          <a:blip r:embed="rId5"/>
          <a:stretch>
            <a:fillRect/>
          </a:stretch>
        </p:blipFill>
        <p:spPr>
          <a:xfrm>
            <a:off x="2616594" y="1765300"/>
            <a:ext cx="7022707" cy="3967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237519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1057</Words>
  <Application>Microsoft Office PowerPoint</Application>
  <PresentationFormat>Widescreen</PresentationFormat>
  <Paragraphs>94</Paragraphs>
  <Slides>25</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 Black</vt:lpstr>
      <vt:lpstr>Calibri</vt:lpstr>
      <vt:lpstr>Calibri Light</vt:lpstr>
      <vt:lpstr>DM Sans Bold</vt:lpstr>
      <vt:lpstr>Garamond</vt:lpstr>
      <vt:lpstr>Lucida Handwriting</vt:lpstr>
      <vt:lpstr>Roboto</vt:lpstr>
      <vt:lpstr>Office Theme</vt:lpstr>
      <vt:lpstr>Work-force Innovation Now (W.I.N.) </vt:lpstr>
      <vt:lpstr>PowerPoint Presentation</vt:lpstr>
      <vt:lpstr>Background for development</vt:lpstr>
      <vt:lpstr>PowerPoint Presentation</vt:lpstr>
      <vt:lpstr>PowerPoint Presentation</vt:lpstr>
      <vt:lpstr>Our W.I.N. Course allows teachers to either utilize in their classroom or assign on the student page @ izzit.org (Our materials are free!)</vt:lpstr>
      <vt:lpstr>The Appendix has a myriad of materials to assist teachers as well as students.</vt:lpstr>
      <vt:lpstr>A main focus of the course is Financial Literacy &amp; solid information for students.</vt:lpstr>
      <vt:lpstr>An additional resource for students that explains that first paycheck.</vt:lpstr>
      <vt:lpstr>This course covers all post-secondary pathways: college, career, or career-tech.</vt:lpstr>
      <vt:lpstr>Employability Skills are one leg of the tripod. (All resources can be found in the appendix.)</vt:lpstr>
      <vt:lpstr>Building Community Support via WBL Groups      Inside course provides tools to assist your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Community Support via WBL Groups      Inside course provides tools to assist your efforts!</vt:lpstr>
      <vt:lpstr>A “vehicle” to spread CTE Innovative thinking from izzit.org Team!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Graziano</dc:creator>
  <cp:lastModifiedBy>Dean Graziano</cp:lastModifiedBy>
  <cp:revision>13</cp:revision>
  <dcterms:created xsi:type="dcterms:W3CDTF">2023-01-17T11:45:06Z</dcterms:created>
  <dcterms:modified xsi:type="dcterms:W3CDTF">2023-03-15T18:39:47Z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EED74BDA-A680-41BE-8AF9-83CC31E8BD49</vt:lpwstr>
  </property>
  <property fmtid="{D5CDD505-2E9C-101B-9397-08002B2CF9AE}" pid="3" name="ArticulatePath">
    <vt:lpwstr>WINPPT</vt:lpwstr>
  </property>
</Properties>
</file>