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663" r:id="rId5"/>
    <p:sldId id="677" r:id="rId6"/>
    <p:sldId id="679" r:id="rId7"/>
    <p:sldId id="695" r:id="rId8"/>
    <p:sldId id="260" r:id="rId9"/>
    <p:sldId id="696" r:id="rId10"/>
    <p:sldId id="731" r:id="rId11"/>
    <p:sldId id="668" r:id="rId12"/>
    <p:sldId id="669" r:id="rId13"/>
    <p:sldId id="667" r:id="rId14"/>
    <p:sldId id="670" r:id="rId15"/>
    <p:sldId id="711" r:id="rId16"/>
    <p:sldId id="730" r:id="rId17"/>
    <p:sldId id="732" r:id="rId18"/>
    <p:sldId id="678" r:id="rId19"/>
    <p:sldId id="694" r:id="rId20"/>
    <p:sldId id="680" r:id="rId21"/>
    <p:sldId id="693" r:id="rId22"/>
    <p:sldId id="709" r:id="rId23"/>
    <p:sldId id="666" r:id="rId24"/>
    <p:sldId id="665" r:id="rId25"/>
    <p:sldId id="689" r:id="rId26"/>
    <p:sldId id="733" r:id="rId27"/>
    <p:sldId id="664" r:id="rId28"/>
    <p:sldId id="672" r:id="rId29"/>
    <p:sldId id="673" r:id="rId30"/>
    <p:sldId id="692" r:id="rId31"/>
    <p:sldId id="710" r:id="rId32"/>
    <p:sldId id="681" r:id="rId33"/>
    <p:sldId id="684" r:id="rId34"/>
    <p:sldId id="683" r:id="rId35"/>
    <p:sldId id="691" r:id="rId36"/>
    <p:sldId id="685" r:id="rId37"/>
    <p:sldId id="686" r:id="rId38"/>
    <p:sldId id="688" r:id="rId39"/>
    <p:sldId id="690" r:id="rId40"/>
    <p:sldId id="674" r:id="rId41"/>
    <p:sldId id="264" r:id="rId42"/>
    <p:sldId id="268" r:id="rId43"/>
    <p:sldId id="269" r:id="rId44"/>
    <p:sldId id="270" r:id="rId45"/>
    <p:sldId id="271" r:id="rId46"/>
    <p:sldId id="272" r:id="rId47"/>
    <p:sldId id="273" r:id="rId48"/>
    <p:sldId id="274"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06" autoAdjust="0"/>
    <p:restoredTop sz="91085" autoAdjust="0"/>
  </p:normalViewPr>
  <p:slideViewPr>
    <p:cSldViewPr snapToGrid="0">
      <p:cViewPr varScale="1">
        <p:scale>
          <a:sx n="103" d="100"/>
          <a:sy n="103" d="100"/>
        </p:scale>
        <p:origin x="1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9"/>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stoverlf@jmu.edu" TargetMode="External"/><Relationship Id="rId7" Type="http://schemas.openxmlformats.org/officeDocument/2006/relationships/image" Target="../media/image10.jpeg"/><Relationship Id="rId2" Type="http://schemas.openxmlformats.org/officeDocument/2006/relationships/hyperlink" Target="mailto:shiffllh@jmu.edu" TargetMode="Externa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ifzlPNsNz8" TargetMode="External"/><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youtube.com/watch?v=s6k-Il_8v-s"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ro7ylpGt5gQ" TargetMode="External"/><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uF9wqecpwKA" TargetMode="External"/><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q2dYS8aLNNA" TargetMode="External"/><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wPfiLygcusg" TargetMode="Externa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hyperlink" Target="mailto:shiffllh@jmu.edu" TargetMode="Externa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wmf"/><Relationship Id="rId4" Type="http://schemas.openxmlformats.org/officeDocument/2006/relationships/image" Target="../media/image78.jpeg"/><Relationship Id="rId9"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14.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4056434" y="5629717"/>
            <a:ext cx="3647873" cy="1325560"/>
          </a:xfrm>
          <a:prstGeom prst="rect">
            <a:avLst/>
          </a:prstGeom>
        </p:spPr>
        <p:txBody>
          <a:bodyPr anchor="t">
            <a:normAutofit/>
          </a:bodyPr>
          <a:lstStyle/>
          <a:p>
            <a:pPr algn="ctr" defTabSz="886968">
              <a:defRPr sz="1746" spc="-194">
                <a:solidFill>
                  <a:srgbClr val="414A58"/>
                </a:solidFill>
                <a:latin typeface="Inter"/>
                <a:ea typeface="Inter"/>
                <a:cs typeface="Inter"/>
                <a:sym typeface="Inter"/>
              </a:defRPr>
            </a:pPr>
            <a:r>
              <a:rPr lang="en-US" sz="1800" dirty="0">
                <a:solidFill>
                  <a:schemeClr val="tx1"/>
                </a:solidFill>
                <a:latin typeface="+mn-lt"/>
              </a:rPr>
              <a:t>Lauren H Shifflett   </a:t>
            </a:r>
            <a:r>
              <a:rPr lang="en-US" sz="1800" dirty="0">
                <a:latin typeface="+mn-lt"/>
                <a:hlinkClick r:id="rId2"/>
              </a:rPr>
              <a:t>shiffllh@jmu.edu</a:t>
            </a:r>
            <a:r>
              <a:rPr lang="en-US" sz="1800" dirty="0">
                <a:latin typeface="+mn-lt"/>
              </a:rPr>
              <a:t> </a:t>
            </a:r>
            <a:br>
              <a:rPr lang="en-US" sz="1800" dirty="0">
                <a:latin typeface="+mn-lt"/>
              </a:rPr>
            </a:br>
            <a:r>
              <a:rPr lang="en-US" sz="1800" dirty="0">
                <a:solidFill>
                  <a:schemeClr val="tx1"/>
                </a:solidFill>
                <a:latin typeface="+mn-lt"/>
              </a:rPr>
              <a:t>Lynne  F Stover   </a:t>
            </a:r>
            <a:r>
              <a:rPr lang="en-US" sz="1800" dirty="0">
                <a:latin typeface="+mn-lt"/>
                <a:hlinkClick r:id="rId3"/>
              </a:rPr>
              <a:t>stoverlf@jmu.edu</a:t>
            </a:r>
            <a:r>
              <a:rPr lang="en-US" sz="1800" dirty="0">
                <a:latin typeface="+mn-lt"/>
              </a:rPr>
              <a:t> </a:t>
            </a:r>
            <a:br>
              <a:rPr lang="en-US" sz="1800" dirty="0">
                <a:latin typeface="+mn-lt"/>
              </a:rPr>
            </a:br>
            <a:br>
              <a:rPr lang="en-US" sz="1800" dirty="0">
                <a:latin typeface="+mn-lt"/>
              </a:rPr>
            </a:br>
            <a:r>
              <a:rPr lang="en-US" sz="1800" b="1" dirty="0">
                <a:solidFill>
                  <a:schemeClr val="tx1"/>
                </a:solidFill>
                <a:latin typeface="+mn-lt"/>
              </a:rPr>
              <a:t>March 22,  2023 </a:t>
            </a:r>
            <a:endParaRPr sz="1800" dirty="0"/>
          </a:p>
        </p:txBody>
      </p:sp>
      <p:sp>
        <p:nvSpPr>
          <p:cNvPr id="177" name="Text Placeholder 2"/>
          <p:cNvSpPr txBox="1">
            <a:spLocks noGrp="1"/>
          </p:cNvSpPr>
          <p:nvPr>
            <p:ph type="body" sz="quarter" idx="1"/>
          </p:nvPr>
        </p:nvSpPr>
        <p:spPr>
          <a:xfrm>
            <a:off x="1797065" y="1180376"/>
            <a:ext cx="7437119" cy="1146424"/>
          </a:xfrm>
          <a:prstGeom prst="rect">
            <a:avLst/>
          </a:prstGeom>
        </p:spPr>
        <p:txBody>
          <a:bodyPr/>
          <a:lstStyle/>
          <a:p>
            <a:pPr algn="ctr" defTabSz="384047">
              <a:spcBef>
                <a:spcPts val="400"/>
              </a:spcBef>
              <a:defRPr sz="2267" spc="-84">
                <a:solidFill>
                  <a:srgbClr val="414A58"/>
                </a:solidFill>
                <a:latin typeface="Inter"/>
                <a:ea typeface="Inter"/>
                <a:cs typeface="Inter"/>
                <a:sym typeface="Inter"/>
              </a:defRPr>
            </a:pPr>
            <a:r>
              <a:rPr lang="en-US" sz="3600" b="1" dirty="0">
                <a:solidFill>
                  <a:srgbClr val="000000"/>
                </a:solidFill>
                <a:effectLst/>
                <a:latin typeface="Calibri" panose="020F0502020204030204" pitchFamily="34" charset="0"/>
                <a:ea typeface="Times New Roman" panose="02020603050405020304" pitchFamily="18" charset="0"/>
              </a:rPr>
              <a:t>Women Making Choices: </a:t>
            </a:r>
          </a:p>
          <a:p>
            <a:pPr algn="ctr" defTabSz="384047">
              <a:spcBef>
                <a:spcPts val="400"/>
              </a:spcBef>
              <a:defRPr sz="2267" spc="-84">
                <a:solidFill>
                  <a:srgbClr val="414A58"/>
                </a:solidFill>
                <a:latin typeface="Inter"/>
                <a:ea typeface="Inter"/>
                <a:cs typeface="Inter"/>
                <a:sym typeface="Inter"/>
              </a:defRPr>
            </a:pPr>
            <a:r>
              <a:rPr lang="en-US" sz="3600" b="1" dirty="0">
                <a:solidFill>
                  <a:srgbClr val="000000"/>
                </a:solidFill>
                <a:effectLst/>
                <a:latin typeface="Calibri" panose="020F0502020204030204" pitchFamily="34" charset="0"/>
                <a:ea typeface="Times New Roman" panose="02020603050405020304" pitchFamily="18" charset="0"/>
              </a:rPr>
              <a:t>Athletes, Artists, and Activists</a:t>
            </a:r>
            <a:endParaRPr lang="en-US" sz="3600" b="1" dirty="0">
              <a:effectLst/>
              <a:latin typeface="Calibri" panose="020F0502020204030204" pitchFamily="34" charset="0"/>
            </a:endParaRPr>
          </a:p>
          <a:p>
            <a:pPr algn="ctr" defTabSz="384047">
              <a:spcBef>
                <a:spcPts val="400"/>
              </a:spcBef>
              <a:defRPr sz="2267" spc="-84">
                <a:solidFill>
                  <a:srgbClr val="414A58"/>
                </a:solidFill>
                <a:latin typeface="Inter"/>
                <a:ea typeface="Inter"/>
                <a:cs typeface="Inter"/>
                <a:sym typeface="Inter"/>
              </a:defRPr>
            </a:pPr>
            <a:endParaRPr dirty="0"/>
          </a:p>
        </p:txBody>
      </p:sp>
      <p:pic>
        <p:nvPicPr>
          <p:cNvPr id="1026" name="Picture 2" descr="Rosa">
            <a:extLst>
              <a:ext uri="{FF2B5EF4-FFF2-40B4-BE49-F238E27FC236}">
                <a16:creationId xmlns:a16="http://schemas.microsoft.com/office/drawing/2014/main" id="{80C1DEAC-EF7F-9D4D-5505-9D5A64746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0317">
            <a:off x="9811560" y="1131525"/>
            <a:ext cx="2102891" cy="271693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ong-Armed Ludy and the First Women's Olympics">
            <a:extLst>
              <a:ext uri="{FF2B5EF4-FFF2-40B4-BE49-F238E27FC236}">
                <a16:creationId xmlns:a16="http://schemas.microsoft.com/office/drawing/2014/main" id="{EF99E828-6C6D-9794-1A13-A77C7248F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72081">
            <a:off x="355257" y="2097707"/>
            <a:ext cx="1441808" cy="176477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Maya Lin: Artist-Architect of Light and Lines">
            <a:extLst>
              <a:ext uri="{FF2B5EF4-FFF2-40B4-BE49-F238E27FC236}">
                <a16:creationId xmlns:a16="http://schemas.microsoft.com/office/drawing/2014/main" id="{8C4653C4-69FB-FDD2-F33C-5DD4CCBEE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9337">
            <a:off x="5915354" y="3183817"/>
            <a:ext cx="2381250" cy="18669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R-E-S-P-E-C-T: Aretha Franklin, the Queen of Soul">
            <a:extLst>
              <a:ext uri="{FF2B5EF4-FFF2-40B4-BE49-F238E27FC236}">
                <a16:creationId xmlns:a16="http://schemas.microsoft.com/office/drawing/2014/main" id="{09922325-17A8-5310-66C1-F68CB46E44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62677">
            <a:off x="3894120" y="2589103"/>
            <a:ext cx="2206266" cy="22239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Delores Huerta: A Hero to Migrant Workers">
            <a:extLst>
              <a:ext uri="{FF2B5EF4-FFF2-40B4-BE49-F238E27FC236}">
                <a16:creationId xmlns:a16="http://schemas.microsoft.com/office/drawing/2014/main" id="{31E28550-D135-0A54-A042-D04DE8DF30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2143" y="3935715"/>
            <a:ext cx="1812909" cy="23567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Wilma Unlimited: How Wilma Rudolph Became the World' S Fastest Woman">
            <a:extLst>
              <a:ext uri="{FF2B5EF4-FFF2-40B4-BE49-F238E27FC236}">
                <a16:creationId xmlns:a16="http://schemas.microsoft.com/office/drawing/2014/main" id="{017FF2D0-6B4C-DD3E-96ED-912861DA9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948" y="3763400"/>
            <a:ext cx="2031219" cy="1535602"/>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3" name="Picture 12" descr="Sisters &amp; Champions: The True Story of Venus and Serena Williams">
            <a:extLst>
              <a:ext uri="{FF2B5EF4-FFF2-40B4-BE49-F238E27FC236}">
                <a16:creationId xmlns:a16="http://schemas.microsoft.com/office/drawing/2014/main" id="{D05D16D0-406C-94A7-2571-D6D98503F7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8598" y="4623450"/>
            <a:ext cx="1687022" cy="21121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62A1BD-DC70-4DD0-A16E-881DCF180B2D}"/>
              </a:ext>
            </a:extLst>
          </p:cNvPr>
          <p:cNvSpPr txBox="1"/>
          <p:nvPr/>
        </p:nvSpPr>
        <p:spPr>
          <a:xfrm>
            <a:off x="2867891" y="0"/>
            <a:ext cx="60960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7200" b="1" dirty="0">
                <a:solidFill>
                  <a:srgbClr val="000000"/>
                </a:solidFill>
                <a:effectLst/>
                <a:latin typeface="Calibri" panose="020F0502020204030204" pitchFamily="34" charset="0"/>
                <a:ea typeface="Times New Roman" panose="02020603050405020304" pitchFamily="18" charset="0"/>
              </a:rPr>
              <a:t>Athletes</a:t>
            </a:r>
            <a:endParaRPr lang="en-US" sz="7200" dirty="0"/>
          </a:p>
        </p:txBody>
      </p:sp>
      <p:pic>
        <p:nvPicPr>
          <p:cNvPr id="5" name="Picture 4">
            <a:extLst>
              <a:ext uri="{FF2B5EF4-FFF2-40B4-BE49-F238E27FC236}">
                <a16:creationId xmlns:a16="http://schemas.microsoft.com/office/drawing/2014/main" id="{AB946368-4DD9-425A-9DE7-2F0FA36E62A9}"/>
              </a:ext>
            </a:extLst>
          </p:cNvPr>
          <p:cNvPicPr>
            <a:picLocks noChangeAspect="1"/>
          </p:cNvPicPr>
          <p:nvPr/>
        </p:nvPicPr>
        <p:blipFill>
          <a:blip r:embed="rId2"/>
          <a:stretch>
            <a:fillRect/>
          </a:stretch>
        </p:blipFill>
        <p:spPr>
          <a:xfrm>
            <a:off x="380621" y="1200328"/>
            <a:ext cx="4974539" cy="4591281"/>
          </a:xfrm>
          <a:prstGeom prst="rect">
            <a:avLst/>
          </a:prstGeom>
        </p:spPr>
      </p:pic>
      <p:pic>
        <p:nvPicPr>
          <p:cNvPr id="6" name="Picture 2" descr="Long-Armed Ludy and the First Women's Olympics">
            <a:extLst>
              <a:ext uri="{FF2B5EF4-FFF2-40B4-BE49-F238E27FC236}">
                <a16:creationId xmlns:a16="http://schemas.microsoft.com/office/drawing/2014/main" id="{12972066-34DE-4303-B99C-B3660BEA3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8834">
            <a:off x="6550051" y="1323904"/>
            <a:ext cx="2339886" cy="286402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Sisters &amp; Champions: The True Story of Venus and Serena Williams">
            <a:extLst>
              <a:ext uri="{FF2B5EF4-FFF2-40B4-BE49-F238E27FC236}">
                <a16:creationId xmlns:a16="http://schemas.microsoft.com/office/drawing/2014/main" id="{7D30FFA7-C009-4F48-9010-48D63D17E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7972" y="2833407"/>
            <a:ext cx="2725901" cy="34128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Wilma Unlimited: How Wilma Rudolph Became the World' S Fastest Woman">
            <a:extLst>
              <a:ext uri="{FF2B5EF4-FFF2-40B4-BE49-F238E27FC236}">
                <a16:creationId xmlns:a16="http://schemas.microsoft.com/office/drawing/2014/main" id="{412FECDC-D594-4266-8FAA-768FC953F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501866"/>
            <a:ext cx="2696989" cy="2038923"/>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2237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ng-Armed Ludy and the First Women's Olympics">
            <a:extLst>
              <a:ext uri="{FF2B5EF4-FFF2-40B4-BE49-F238E27FC236}">
                <a16:creationId xmlns:a16="http://schemas.microsoft.com/office/drawing/2014/main" id="{2510BF11-8FB8-9CAC-0BAC-2FF399232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907" y="1458688"/>
            <a:ext cx="3380208" cy="41373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3D3A87-7510-1158-25B0-A408A9DBDCFD}"/>
              </a:ext>
            </a:extLst>
          </p:cNvPr>
          <p:cNvSpPr txBox="1"/>
          <p:nvPr/>
        </p:nvSpPr>
        <p:spPr>
          <a:xfrm>
            <a:off x="5489510" y="4395734"/>
            <a:ext cx="3883867" cy="1200329"/>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Charlesbridge Publishing </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2017</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4.1</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1-4</a:t>
            </a:r>
          </a:p>
        </p:txBody>
      </p:sp>
      <p:sp>
        <p:nvSpPr>
          <p:cNvPr id="4" name="TextBox 3">
            <a:extLst>
              <a:ext uri="{FF2B5EF4-FFF2-40B4-BE49-F238E27FC236}">
                <a16:creationId xmlns:a16="http://schemas.microsoft.com/office/drawing/2014/main" id="{37158A09-FE65-29B3-09AA-77C8D801ACA8}"/>
              </a:ext>
            </a:extLst>
          </p:cNvPr>
          <p:cNvSpPr txBox="1"/>
          <p:nvPr/>
        </p:nvSpPr>
        <p:spPr>
          <a:xfrm>
            <a:off x="438540" y="326571"/>
            <a:ext cx="961986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Imprint MT Shadow" panose="04020605060303030202" pitchFamily="82" charset="0"/>
                <a:sym typeface="Calibri"/>
              </a:rPr>
              <a:t>Long-Armed Ludy and the First Women’s Olympics</a:t>
            </a:r>
          </a:p>
        </p:txBody>
      </p:sp>
      <p:sp>
        <p:nvSpPr>
          <p:cNvPr id="6" name="TextBox 5">
            <a:extLst>
              <a:ext uri="{FF2B5EF4-FFF2-40B4-BE49-F238E27FC236}">
                <a16:creationId xmlns:a16="http://schemas.microsoft.com/office/drawing/2014/main" id="{FB8AD3D1-ABC6-C91E-8A3A-5EDFECDB4D91}"/>
              </a:ext>
            </a:extLst>
          </p:cNvPr>
          <p:cNvSpPr txBox="1"/>
          <p:nvPr/>
        </p:nvSpPr>
        <p:spPr>
          <a:xfrm>
            <a:off x="-235598" y="5934670"/>
            <a:ext cx="609755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3"/>
              </a:rPr>
              <a:t>https://www.youtube.com/watch?v=nifzlPNsNz8</a:t>
            </a:r>
            <a:endParaRPr lang="en-US" dirty="0"/>
          </a:p>
          <a:p>
            <a:pPr algn="ctr"/>
            <a:r>
              <a:rPr lang="en-US" dirty="0"/>
              <a:t>9 minutes</a:t>
            </a:r>
          </a:p>
          <a:p>
            <a:endParaRPr lang="en-US" dirty="0"/>
          </a:p>
        </p:txBody>
      </p:sp>
      <p:sp>
        <p:nvSpPr>
          <p:cNvPr id="7" name="TextBox 6">
            <a:extLst>
              <a:ext uri="{FF2B5EF4-FFF2-40B4-BE49-F238E27FC236}">
                <a16:creationId xmlns:a16="http://schemas.microsoft.com/office/drawing/2014/main" id="{F0B01A84-BAFF-AAE4-E312-837C9683FB1F}"/>
              </a:ext>
            </a:extLst>
          </p:cNvPr>
          <p:cNvSpPr txBox="1"/>
          <p:nvPr/>
        </p:nvSpPr>
        <p:spPr>
          <a:xfrm>
            <a:off x="5489510" y="2062066"/>
            <a:ext cx="4298302" cy="1754324"/>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333333"/>
                </a:solidFill>
                <a:latin typeface="Lato" panose="020F0502020204030203" pitchFamily="34" charset="0"/>
              </a:rPr>
              <a:t>Book Synopsis: T</a:t>
            </a:r>
            <a:r>
              <a:rPr lang="en-US" b="0" i="0" dirty="0">
                <a:solidFill>
                  <a:srgbClr val="333333"/>
                </a:solidFill>
                <a:effectLst/>
                <a:latin typeface="Lato" panose="020F0502020204030203" pitchFamily="34" charset="0"/>
              </a:rPr>
              <a:t>he story of Lucile Godbold who qualified for the first Women's Olympics but had no money to go.  </a:t>
            </a:r>
            <a:r>
              <a:rPr lang="en-US" dirty="0">
                <a:solidFill>
                  <a:srgbClr val="333333"/>
                </a:solidFill>
                <a:latin typeface="Lato" panose="020F0502020204030203" pitchFamily="34" charset="0"/>
              </a:rPr>
              <a:t>H</a:t>
            </a:r>
            <a:r>
              <a:rPr lang="en-US" b="0" i="0" dirty="0">
                <a:solidFill>
                  <a:srgbClr val="333333"/>
                </a:solidFill>
                <a:effectLst/>
                <a:latin typeface="Lato" panose="020F0502020204030203" pitchFamily="34" charset="0"/>
              </a:rPr>
              <a:t>er college classmates helped raise money to send her to Paris where she won the gold medal in 1922.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447156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75E405-1482-66F0-D9FC-B535ECC0F60B}"/>
              </a:ext>
            </a:extLst>
          </p:cNvPr>
          <p:cNvSpPr txBox="1"/>
          <p:nvPr/>
        </p:nvSpPr>
        <p:spPr>
          <a:xfrm>
            <a:off x="3580622" y="6174146"/>
            <a:ext cx="609755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https://www.youtube.com/watch?v=RS5e99VHchI</a:t>
            </a:r>
          </a:p>
        </p:txBody>
      </p:sp>
      <p:pic>
        <p:nvPicPr>
          <p:cNvPr id="5" name="Picture 4">
            <a:extLst>
              <a:ext uri="{FF2B5EF4-FFF2-40B4-BE49-F238E27FC236}">
                <a16:creationId xmlns:a16="http://schemas.microsoft.com/office/drawing/2014/main" id="{F958A123-DFAB-F31A-E72D-177C46147832}"/>
              </a:ext>
            </a:extLst>
          </p:cNvPr>
          <p:cNvPicPr>
            <a:picLocks noChangeAspect="1"/>
          </p:cNvPicPr>
          <p:nvPr/>
        </p:nvPicPr>
        <p:blipFill>
          <a:blip r:embed="rId2"/>
          <a:stretch>
            <a:fillRect/>
          </a:stretch>
        </p:blipFill>
        <p:spPr>
          <a:xfrm>
            <a:off x="2528789" y="2012694"/>
            <a:ext cx="7149387" cy="3581744"/>
          </a:xfrm>
          <a:prstGeom prst="rect">
            <a:avLst/>
          </a:prstGeom>
        </p:spPr>
      </p:pic>
      <p:pic>
        <p:nvPicPr>
          <p:cNvPr id="7" name="Picture 6">
            <a:extLst>
              <a:ext uri="{FF2B5EF4-FFF2-40B4-BE49-F238E27FC236}">
                <a16:creationId xmlns:a16="http://schemas.microsoft.com/office/drawing/2014/main" id="{21138C2A-4ADC-A887-1BEC-772EB50AC2B2}"/>
              </a:ext>
            </a:extLst>
          </p:cNvPr>
          <p:cNvPicPr>
            <a:picLocks noChangeAspect="1"/>
          </p:cNvPicPr>
          <p:nvPr/>
        </p:nvPicPr>
        <p:blipFill>
          <a:blip r:embed="rId3"/>
          <a:stretch>
            <a:fillRect/>
          </a:stretch>
        </p:blipFill>
        <p:spPr>
          <a:xfrm>
            <a:off x="9772456" y="4795770"/>
            <a:ext cx="1600123" cy="1597335"/>
          </a:xfrm>
          <a:prstGeom prst="rect">
            <a:avLst/>
          </a:prstGeom>
        </p:spPr>
      </p:pic>
      <p:pic>
        <p:nvPicPr>
          <p:cNvPr id="8" name="Picture 7">
            <a:extLst>
              <a:ext uri="{FF2B5EF4-FFF2-40B4-BE49-F238E27FC236}">
                <a16:creationId xmlns:a16="http://schemas.microsoft.com/office/drawing/2014/main" id="{4C89D9A0-7307-86CD-D4B1-21E41B3677E5}"/>
              </a:ext>
            </a:extLst>
          </p:cNvPr>
          <p:cNvPicPr>
            <a:picLocks noChangeAspect="1"/>
          </p:cNvPicPr>
          <p:nvPr/>
        </p:nvPicPr>
        <p:blipFill>
          <a:blip r:embed="rId4"/>
          <a:stretch>
            <a:fillRect/>
          </a:stretch>
        </p:blipFill>
        <p:spPr>
          <a:xfrm>
            <a:off x="588490" y="410548"/>
            <a:ext cx="1846019" cy="2103372"/>
          </a:xfrm>
          <a:prstGeom prst="rect">
            <a:avLst/>
          </a:prstGeom>
        </p:spPr>
      </p:pic>
    </p:spTree>
    <p:extLst>
      <p:ext uri="{BB962C8B-B14F-4D97-AF65-F5344CB8AC3E}">
        <p14:creationId xmlns:p14="http://schemas.microsoft.com/office/powerpoint/2010/main" val="24253216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7CC35-F37A-D479-5E8E-B83FA216AA55}"/>
              </a:ext>
            </a:extLst>
          </p:cNvPr>
          <p:cNvSpPr txBox="1"/>
          <p:nvPr/>
        </p:nvSpPr>
        <p:spPr>
          <a:xfrm>
            <a:off x="6744339" y="1890930"/>
            <a:ext cx="5037238" cy="1938992"/>
          </a:xfrm>
          <a:prstGeom prst="rect">
            <a:avLst/>
          </a:prstGeom>
          <a:noFill/>
          <a:ln w="12700">
            <a:solidFill>
              <a:schemeClr val="tx1"/>
            </a:solidFill>
          </a:ln>
        </p:spPr>
        <p:txBody>
          <a:bodyPr wrap="square" rtlCol="0">
            <a:spAutoFit/>
          </a:bodyPr>
          <a:lstStyle/>
          <a:p>
            <a:r>
              <a:rPr lang="en-US" sz="2400" b="1" dirty="0"/>
              <a:t>Story Synopsis </a:t>
            </a:r>
            <a:r>
              <a:rPr lang="en-US" sz="2400" b="0" i="0" dirty="0">
                <a:solidFill>
                  <a:srgbClr val="333333"/>
                </a:solidFill>
                <a:effectLst/>
              </a:rPr>
              <a:t>Rudolph overcame polio and the inability to walk and became the first American woman to win three gold medals at a single Olympics.</a:t>
            </a:r>
            <a:endParaRPr lang="en-US" sz="2400" dirty="0"/>
          </a:p>
        </p:txBody>
      </p:sp>
      <p:sp>
        <p:nvSpPr>
          <p:cNvPr id="4" name="TextBox 3">
            <a:extLst>
              <a:ext uri="{FF2B5EF4-FFF2-40B4-BE49-F238E27FC236}">
                <a16:creationId xmlns:a16="http://schemas.microsoft.com/office/drawing/2014/main" id="{A5FC51BD-7A51-FF70-D977-067E416BCC12}"/>
              </a:ext>
            </a:extLst>
          </p:cNvPr>
          <p:cNvSpPr txBox="1"/>
          <p:nvPr/>
        </p:nvSpPr>
        <p:spPr>
          <a:xfrm>
            <a:off x="7156895" y="4239981"/>
            <a:ext cx="3231289" cy="1323439"/>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2000" b="1" dirty="0">
                <a:solidFill>
                  <a:srgbClr val="333333"/>
                </a:solidFill>
              </a:rPr>
              <a:t>Publisher:</a:t>
            </a:r>
            <a:r>
              <a:rPr lang="en-US" sz="2000" dirty="0">
                <a:solidFill>
                  <a:srgbClr val="333333"/>
                </a:solidFill>
              </a:rPr>
              <a:t> Harcourt</a:t>
            </a:r>
          </a:p>
          <a:p>
            <a:pPr marL="285750" indent="-285750">
              <a:buFont typeface="Arial" panose="020B0604020202020204" pitchFamily="34" charset="0"/>
              <a:buChar char="•"/>
            </a:pPr>
            <a:r>
              <a:rPr lang="en-US" sz="2000" b="1" dirty="0">
                <a:solidFill>
                  <a:srgbClr val="333333"/>
                </a:solidFill>
              </a:rPr>
              <a:t>Copyright Date:</a:t>
            </a:r>
            <a:r>
              <a:rPr lang="en-US" sz="2000" dirty="0">
                <a:solidFill>
                  <a:srgbClr val="333333"/>
                </a:solidFill>
              </a:rPr>
              <a:t> 1996</a:t>
            </a:r>
          </a:p>
          <a:p>
            <a:pPr marL="285750" indent="-285750">
              <a:buFont typeface="Arial" panose="020B0604020202020204" pitchFamily="34" charset="0"/>
              <a:buChar char="•"/>
            </a:pPr>
            <a:r>
              <a:rPr lang="en-US" sz="2000" b="1" dirty="0">
                <a:solidFill>
                  <a:srgbClr val="333333"/>
                </a:solidFill>
              </a:rPr>
              <a:t>Reading Level:</a:t>
            </a:r>
            <a:r>
              <a:rPr lang="en-US" sz="2000" dirty="0">
                <a:solidFill>
                  <a:srgbClr val="333333"/>
                </a:solidFill>
              </a:rPr>
              <a:t> 5.1</a:t>
            </a:r>
          </a:p>
          <a:p>
            <a:pPr marL="285750" indent="-285750">
              <a:buFont typeface="Arial" panose="020B0604020202020204" pitchFamily="34" charset="0"/>
              <a:buChar char="•"/>
            </a:pPr>
            <a:r>
              <a:rPr lang="en-US" sz="2000" b="1" dirty="0">
                <a:solidFill>
                  <a:srgbClr val="333333"/>
                </a:solidFill>
              </a:rPr>
              <a:t>Interest Level:</a:t>
            </a:r>
            <a:r>
              <a:rPr lang="en-US" sz="2000" dirty="0">
                <a:solidFill>
                  <a:srgbClr val="333333"/>
                </a:solidFill>
              </a:rPr>
              <a:t> 2-5</a:t>
            </a:r>
          </a:p>
        </p:txBody>
      </p:sp>
      <p:sp>
        <p:nvSpPr>
          <p:cNvPr id="5" name="TextBox 4">
            <a:extLst>
              <a:ext uri="{FF2B5EF4-FFF2-40B4-BE49-F238E27FC236}">
                <a16:creationId xmlns:a16="http://schemas.microsoft.com/office/drawing/2014/main" id="{2160AD4C-EF71-EBB4-CB58-02955E5B9532}"/>
              </a:ext>
            </a:extLst>
          </p:cNvPr>
          <p:cNvSpPr txBox="1"/>
          <p:nvPr/>
        </p:nvSpPr>
        <p:spPr>
          <a:xfrm>
            <a:off x="4474573" y="6183956"/>
            <a:ext cx="4105469" cy="523220"/>
          </a:xfrm>
          <a:prstGeom prst="rect">
            <a:avLst/>
          </a:prstGeom>
          <a:noFill/>
          <a:ln w="9525">
            <a:solidFill>
              <a:schemeClr val="tx1"/>
            </a:solidFill>
          </a:ln>
        </p:spPr>
        <p:txBody>
          <a:bodyPr wrap="square" rtlCol="0">
            <a:spAutoFit/>
          </a:bodyPr>
          <a:lstStyle/>
          <a:p>
            <a:r>
              <a:rPr lang="en-US" sz="1400" u="none" strike="noStrike" dirty="0">
                <a:solidFill>
                  <a:srgbClr val="0066C0"/>
                </a:solidFill>
                <a:effectLst/>
                <a:latin typeface="Calibri" panose="020F0502020204030204" pitchFamily="34" charset="0"/>
                <a:ea typeface="Times New Roman" panose="02020603050405020304" pitchFamily="18" charset="0"/>
                <a:cs typeface="Calibri" panose="020F0502020204030204" pitchFamily="34" charset="0"/>
              </a:rPr>
              <a:t>https://www.youtube.com/watch?v=ruVKikbV0YM</a:t>
            </a:r>
          </a:p>
          <a:p>
            <a:pPr algn="ctr"/>
            <a:r>
              <a:rPr lang="en-US" sz="1400" dirty="0">
                <a:solidFill>
                  <a:schemeClr val="tx2">
                    <a:lumMod val="75000"/>
                  </a:schemeClr>
                </a:solidFill>
                <a:latin typeface="Calibri" panose="020F0502020204030204" pitchFamily="34" charset="0"/>
                <a:cs typeface="Calibri" panose="020F0502020204030204" pitchFamily="34" charset="0"/>
              </a:rPr>
              <a:t>11 minutes</a:t>
            </a:r>
            <a:endParaRPr lang="en-US" sz="1400" dirty="0">
              <a:solidFill>
                <a:schemeClr val="tx2">
                  <a:lumMod val="75000"/>
                </a:schemeClr>
              </a:solidFill>
            </a:endParaRPr>
          </a:p>
        </p:txBody>
      </p:sp>
      <p:sp>
        <p:nvSpPr>
          <p:cNvPr id="6" name="TextBox 5">
            <a:extLst>
              <a:ext uri="{FF2B5EF4-FFF2-40B4-BE49-F238E27FC236}">
                <a16:creationId xmlns:a16="http://schemas.microsoft.com/office/drawing/2014/main" id="{45B758EA-4A11-B8E1-E19D-3FF05B88C9DF}"/>
              </a:ext>
            </a:extLst>
          </p:cNvPr>
          <p:cNvSpPr txBox="1"/>
          <p:nvPr/>
        </p:nvSpPr>
        <p:spPr>
          <a:xfrm>
            <a:off x="546496" y="194958"/>
            <a:ext cx="9227092" cy="1384995"/>
          </a:xfrm>
          <a:prstGeom prst="rect">
            <a:avLst/>
          </a:prstGeom>
          <a:solidFill>
            <a:srgbClr val="00B050"/>
          </a:solidFill>
        </p:spPr>
        <p:txBody>
          <a:bodyPr wrap="square" rtlCol="0">
            <a:spAutoFit/>
          </a:bodyPr>
          <a:lstStyle/>
          <a:p>
            <a:pPr algn="ctr"/>
            <a:br>
              <a:rPr lang="en-US" dirty="0"/>
            </a:br>
            <a:r>
              <a:rPr lang="en-US" sz="2400" b="1" i="0" dirty="0">
                <a:solidFill>
                  <a:schemeClr val="bg1"/>
                </a:solidFill>
                <a:effectLst/>
                <a:latin typeface="Lato" panose="020F0502020204030203" pitchFamily="34" charset="0"/>
              </a:rPr>
              <a:t>Wilma Unlimited: </a:t>
            </a:r>
          </a:p>
          <a:p>
            <a:pPr algn="ctr"/>
            <a:r>
              <a:rPr lang="en-US" sz="2400" b="1" i="0" dirty="0">
                <a:solidFill>
                  <a:schemeClr val="bg1"/>
                </a:solidFill>
                <a:effectLst/>
                <a:latin typeface="Lato" panose="020F0502020204030203" pitchFamily="34" charset="0"/>
              </a:rPr>
              <a:t>How Wilma Rudolph Became the World' S Fastest Woman</a:t>
            </a:r>
          </a:p>
          <a:p>
            <a:pPr algn="ctr"/>
            <a:r>
              <a:rPr lang="en-US" dirty="0">
                <a:solidFill>
                  <a:schemeClr val="bg1"/>
                </a:solidFill>
              </a:rPr>
              <a:t>by Kathleen Krull </a:t>
            </a:r>
          </a:p>
        </p:txBody>
      </p:sp>
      <p:sp>
        <p:nvSpPr>
          <p:cNvPr id="7" name="TextBox 6">
            <a:extLst>
              <a:ext uri="{FF2B5EF4-FFF2-40B4-BE49-F238E27FC236}">
                <a16:creationId xmlns:a16="http://schemas.microsoft.com/office/drawing/2014/main" id="{175D107C-0966-D7CB-AC5D-E150A8A08DAE}"/>
              </a:ext>
            </a:extLst>
          </p:cNvPr>
          <p:cNvSpPr txBox="1"/>
          <p:nvPr/>
        </p:nvSpPr>
        <p:spPr>
          <a:xfrm>
            <a:off x="1277193" y="5738736"/>
            <a:ext cx="3909526" cy="369332"/>
          </a:xfrm>
          <a:prstGeom prst="rect">
            <a:avLst/>
          </a:prstGeom>
          <a:noFill/>
        </p:spPr>
        <p:txBody>
          <a:bodyPr wrap="square" rtlCol="0">
            <a:spAutoFit/>
          </a:bodyPr>
          <a:lstStyle/>
          <a:p>
            <a:pPr algn="ctr"/>
            <a:r>
              <a:rPr lang="en-US" b="1" dirty="0"/>
              <a:t>June 23 1940 – November 12, 1994</a:t>
            </a:r>
          </a:p>
        </p:txBody>
      </p:sp>
      <p:pic>
        <p:nvPicPr>
          <p:cNvPr id="1026" name="Picture 2" descr="Wilma Unlimited: How Wilma Rudolph Became the World' S Fastest Woman">
            <a:extLst>
              <a:ext uri="{FF2B5EF4-FFF2-40B4-BE49-F238E27FC236}">
                <a16:creationId xmlns:a16="http://schemas.microsoft.com/office/drawing/2014/main" id="{74E0E755-E534-E914-8EAE-2885DC8DE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24" y="1755268"/>
            <a:ext cx="5037238" cy="3808152"/>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093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A5A87A-30FD-1E71-C6D3-947041D4D0C3}"/>
              </a:ext>
            </a:extLst>
          </p:cNvPr>
          <p:cNvSpPr txBox="1"/>
          <p:nvPr/>
        </p:nvSpPr>
        <p:spPr>
          <a:xfrm>
            <a:off x="2226039" y="264034"/>
            <a:ext cx="7739921" cy="1138773"/>
          </a:xfrm>
          <a:prstGeom prst="rect">
            <a:avLst/>
          </a:prstGeom>
          <a:noFill/>
        </p:spPr>
        <p:txBody>
          <a:bodyPr wrap="square" rtlCol="0">
            <a:spAutoFit/>
          </a:bodyPr>
          <a:lstStyle/>
          <a:p>
            <a:pPr algn="ctr"/>
            <a:r>
              <a:rPr lang="en-US" sz="4400" dirty="0"/>
              <a:t>Wilma Rudolph</a:t>
            </a:r>
          </a:p>
          <a:p>
            <a:pPr algn="ctr"/>
            <a:r>
              <a:rPr lang="en-US" sz="2400" dirty="0"/>
              <a:t> </a:t>
            </a:r>
          </a:p>
        </p:txBody>
      </p:sp>
      <p:pic>
        <p:nvPicPr>
          <p:cNvPr id="7170" name="Picture 2" descr="Wilma Rudolph">
            <a:extLst>
              <a:ext uri="{FF2B5EF4-FFF2-40B4-BE49-F238E27FC236}">
                <a16:creationId xmlns:a16="http://schemas.microsoft.com/office/drawing/2014/main" id="{A51393FD-06A4-0E5D-52D3-889B7383F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184" y="1043043"/>
            <a:ext cx="3205474" cy="27232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CC6F76-37C2-15A0-EBC1-4A14A0F5355F}"/>
              </a:ext>
            </a:extLst>
          </p:cNvPr>
          <p:cNvSpPr txBox="1"/>
          <p:nvPr/>
        </p:nvSpPr>
        <p:spPr>
          <a:xfrm>
            <a:off x="578994" y="4962750"/>
            <a:ext cx="11322570" cy="1631216"/>
          </a:xfrm>
          <a:prstGeom prst="rect">
            <a:avLst/>
          </a:prstGeom>
          <a:noFill/>
          <a:ln w="3175">
            <a:solidFill>
              <a:schemeClr val="tx1"/>
            </a:solidFill>
          </a:ln>
        </p:spPr>
        <p:txBody>
          <a:bodyPr wrap="square">
            <a:spAutoFit/>
          </a:bodyPr>
          <a:lstStyle/>
          <a:p>
            <a:r>
              <a:rPr lang="en-US" sz="2000" dirty="0"/>
              <a:t>Wilma Rudolph(1940-1994) was the </a:t>
            </a:r>
            <a:r>
              <a:rPr lang="en-US" sz="2000" b="0" i="0" dirty="0">
                <a:solidFill>
                  <a:srgbClr val="202122"/>
                </a:solidFill>
                <a:effectLst/>
              </a:rPr>
              <a:t>twentieth of 22 children</a:t>
            </a:r>
            <a:r>
              <a:rPr lang="en-US" sz="2000" dirty="0"/>
              <a:t>. She was small and sickly. She contracted Polio at the age of five and it was thought she would never walk again. In school, Wilma was teased by her peers because she walked with a metal brace. As an African-American person in Tennessee, she had limited access to opportunities. Despite these challenges, in the 1960 Summer Olympics in Rome, Wilma Rudolph was the first American woman to win three gold medals in a single game.</a:t>
            </a:r>
          </a:p>
        </p:txBody>
      </p:sp>
      <p:sp>
        <p:nvSpPr>
          <p:cNvPr id="8" name="TextBox 7">
            <a:extLst>
              <a:ext uri="{FF2B5EF4-FFF2-40B4-BE49-F238E27FC236}">
                <a16:creationId xmlns:a16="http://schemas.microsoft.com/office/drawing/2014/main" id="{894C64A0-2DEB-483F-F9DE-A07FAEF2ABDA}"/>
              </a:ext>
            </a:extLst>
          </p:cNvPr>
          <p:cNvSpPr txBox="1"/>
          <p:nvPr/>
        </p:nvSpPr>
        <p:spPr>
          <a:xfrm>
            <a:off x="1888760" y="4437543"/>
            <a:ext cx="8703037" cy="369332"/>
          </a:xfrm>
          <a:prstGeom prst="rect">
            <a:avLst/>
          </a:prstGeom>
          <a:noFill/>
        </p:spPr>
        <p:txBody>
          <a:bodyPr wrap="square">
            <a:spAutoFit/>
          </a:bodyPr>
          <a:lstStyle/>
          <a:p>
            <a:pPr algn="ctr"/>
            <a:r>
              <a:rPr lang="en-US" sz="1800" b="0" i="0" dirty="0">
                <a:solidFill>
                  <a:srgbClr val="0070C0"/>
                </a:solidFill>
                <a:effectLst/>
                <a:latin typeface="Arial" panose="020B0604020202020204" pitchFamily="34" charset="0"/>
              </a:rPr>
              <a:t>Rudolph graduated from Tennessee State with a bachelor's degree in education.</a:t>
            </a:r>
            <a:r>
              <a:rPr lang="en-US" sz="1800" dirty="0">
                <a:solidFill>
                  <a:srgbClr val="0070C0"/>
                </a:solidFill>
              </a:rPr>
              <a:t> </a:t>
            </a:r>
            <a:endParaRPr lang="en-US" dirty="0">
              <a:solidFill>
                <a:srgbClr val="0070C0"/>
              </a:solidFill>
            </a:endParaRPr>
          </a:p>
        </p:txBody>
      </p:sp>
      <p:pic>
        <p:nvPicPr>
          <p:cNvPr id="9" name="Picture 8">
            <a:extLst>
              <a:ext uri="{FF2B5EF4-FFF2-40B4-BE49-F238E27FC236}">
                <a16:creationId xmlns:a16="http://schemas.microsoft.com/office/drawing/2014/main" id="{16DFCB29-D40D-2E09-F30A-C71468733644}"/>
              </a:ext>
            </a:extLst>
          </p:cNvPr>
          <p:cNvPicPr>
            <a:picLocks noChangeAspect="1"/>
          </p:cNvPicPr>
          <p:nvPr/>
        </p:nvPicPr>
        <p:blipFill>
          <a:blip r:embed="rId3"/>
          <a:stretch>
            <a:fillRect/>
          </a:stretch>
        </p:blipFill>
        <p:spPr>
          <a:xfrm>
            <a:off x="1529509" y="1912780"/>
            <a:ext cx="2192197" cy="1631217"/>
          </a:xfrm>
          <a:prstGeom prst="rect">
            <a:avLst/>
          </a:prstGeom>
          <a:ln w="28575">
            <a:solidFill>
              <a:schemeClr val="tx1"/>
            </a:solidFill>
          </a:ln>
        </p:spPr>
      </p:pic>
      <p:sp>
        <p:nvSpPr>
          <p:cNvPr id="3" name="TextBox 2">
            <a:extLst>
              <a:ext uri="{FF2B5EF4-FFF2-40B4-BE49-F238E27FC236}">
                <a16:creationId xmlns:a16="http://schemas.microsoft.com/office/drawing/2014/main" id="{1E890AAB-1439-4DED-B358-EFF723810E2D}"/>
              </a:ext>
            </a:extLst>
          </p:cNvPr>
          <p:cNvSpPr txBox="1"/>
          <p:nvPr/>
        </p:nvSpPr>
        <p:spPr>
          <a:xfrm>
            <a:off x="4613184" y="3863241"/>
            <a:ext cx="3710866" cy="369332"/>
          </a:xfrm>
          <a:prstGeom prst="rect">
            <a:avLst/>
          </a:prstGeom>
          <a:noFill/>
        </p:spPr>
        <p:txBody>
          <a:bodyPr wrap="square" rtlCol="0">
            <a:spAutoFit/>
          </a:bodyPr>
          <a:lstStyle/>
          <a:p>
            <a:r>
              <a:rPr lang="en-US" dirty="0"/>
              <a:t>June 23, 1940-November 12, 1994</a:t>
            </a:r>
          </a:p>
        </p:txBody>
      </p:sp>
      <p:pic>
        <p:nvPicPr>
          <p:cNvPr id="5" name="Picture 4">
            <a:extLst>
              <a:ext uri="{FF2B5EF4-FFF2-40B4-BE49-F238E27FC236}">
                <a16:creationId xmlns:a16="http://schemas.microsoft.com/office/drawing/2014/main" id="{85C95573-8748-48CB-A7CD-AAE0DC4A97FD}"/>
              </a:ext>
            </a:extLst>
          </p:cNvPr>
          <p:cNvPicPr>
            <a:picLocks noChangeAspect="1"/>
          </p:cNvPicPr>
          <p:nvPr/>
        </p:nvPicPr>
        <p:blipFill>
          <a:blip r:embed="rId4"/>
          <a:stretch>
            <a:fillRect/>
          </a:stretch>
        </p:blipFill>
        <p:spPr>
          <a:xfrm>
            <a:off x="8780191" y="1797784"/>
            <a:ext cx="2371537" cy="1631216"/>
          </a:xfrm>
          <a:prstGeom prst="rect">
            <a:avLst/>
          </a:prstGeom>
          <a:ln w="28575">
            <a:solidFill>
              <a:schemeClr val="tx1"/>
            </a:solidFill>
          </a:ln>
        </p:spPr>
      </p:pic>
    </p:spTree>
    <p:extLst>
      <p:ext uri="{BB962C8B-B14F-4D97-AF65-F5344CB8AC3E}">
        <p14:creationId xmlns:p14="http://schemas.microsoft.com/office/powerpoint/2010/main" val="29895753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91E9DA-7D52-477A-5110-494589ABC890}"/>
              </a:ext>
            </a:extLst>
          </p:cNvPr>
          <p:cNvSpPr txBox="1"/>
          <p:nvPr/>
        </p:nvSpPr>
        <p:spPr>
          <a:xfrm>
            <a:off x="2117361" y="5796728"/>
            <a:ext cx="819587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t>http://www-tc.pbs.org/parents/bookfinder/bookclub/PKGO_bc04_wilma.pdf</a:t>
            </a:r>
          </a:p>
        </p:txBody>
      </p:sp>
      <p:pic>
        <p:nvPicPr>
          <p:cNvPr id="7" name="Picture 6">
            <a:extLst>
              <a:ext uri="{FF2B5EF4-FFF2-40B4-BE49-F238E27FC236}">
                <a16:creationId xmlns:a16="http://schemas.microsoft.com/office/drawing/2014/main" id="{B5B13F10-0DD2-9B30-1C26-6A57CD40BDB9}"/>
              </a:ext>
            </a:extLst>
          </p:cNvPr>
          <p:cNvPicPr>
            <a:picLocks noChangeAspect="1"/>
          </p:cNvPicPr>
          <p:nvPr/>
        </p:nvPicPr>
        <p:blipFill>
          <a:blip r:embed="rId2"/>
          <a:stretch>
            <a:fillRect/>
          </a:stretch>
        </p:blipFill>
        <p:spPr>
          <a:xfrm>
            <a:off x="884910" y="0"/>
            <a:ext cx="3982640" cy="5112951"/>
          </a:xfrm>
          <a:prstGeom prst="rect">
            <a:avLst/>
          </a:prstGeom>
        </p:spPr>
      </p:pic>
      <p:pic>
        <p:nvPicPr>
          <p:cNvPr id="9" name="Picture 8">
            <a:extLst>
              <a:ext uri="{FF2B5EF4-FFF2-40B4-BE49-F238E27FC236}">
                <a16:creationId xmlns:a16="http://schemas.microsoft.com/office/drawing/2014/main" id="{15C3A004-D2A7-6602-3CC2-A0782D7DE3E8}"/>
              </a:ext>
            </a:extLst>
          </p:cNvPr>
          <p:cNvPicPr>
            <a:picLocks noChangeAspect="1"/>
          </p:cNvPicPr>
          <p:nvPr/>
        </p:nvPicPr>
        <p:blipFill>
          <a:blip r:embed="rId3"/>
          <a:stretch>
            <a:fillRect/>
          </a:stretch>
        </p:blipFill>
        <p:spPr>
          <a:xfrm rot="234385">
            <a:off x="5181198" y="669404"/>
            <a:ext cx="3240239" cy="3774142"/>
          </a:xfrm>
          <a:prstGeom prst="rect">
            <a:avLst/>
          </a:prstGeom>
        </p:spPr>
      </p:pic>
      <p:pic>
        <p:nvPicPr>
          <p:cNvPr id="10" name="Picture 9">
            <a:extLst>
              <a:ext uri="{FF2B5EF4-FFF2-40B4-BE49-F238E27FC236}">
                <a16:creationId xmlns:a16="http://schemas.microsoft.com/office/drawing/2014/main" id="{F091A0AC-02C6-A567-2A1C-0128DFCEE1D4}"/>
              </a:ext>
            </a:extLst>
          </p:cNvPr>
          <p:cNvPicPr>
            <a:picLocks noChangeAspect="1"/>
          </p:cNvPicPr>
          <p:nvPr/>
        </p:nvPicPr>
        <p:blipFill>
          <a:blip r:embed="rId4"/>
          <a:stretch>
            <a:fillRect/>
          </a:stretch>
        </p:blipFill>
        <p:spPr>
          <a:xfrm>
            <a:off x="8735084" y="2864975"/>
            <a:ext cx="3156297" cy="2147106"/>
          </a:xfrm>
          <a:prstGeom prst="rect">
            <a:avLst/>
          </a:prstGeom>
          <a:ln w="19050">
            <a:solidFill>
              <a:schemeClr val="tx1"/>
            </a:solidFill>
          </a:ln>
        </p:spPr>
      </p:pic>
    </p:spTree>
    <p:extLst>
      <p:ext uri="{BB962C8B-B14F-4D97-AF65-F5344CB8AC3E}">
        <p14:creationId xmlns:p14="http://schemas.microsoft.com/office/powerpoint/2010/main" val="39049923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5A43F-18C3-4B31-B9E7-8DD57A58F795}"/>
              </a:ext>
            </a:extLst>
          </p:cNvPr>
          <p:cNvPicPr>
            <a:picLocks noChangeAspect="1"/>
          </p:cNvPicPr>
          <p:nvPr/>
        </p:nvPicPr>
        <p:blipFill>
          <a:blip r:embed="rId2"/>
          <a:stretch>
            <a:fillRect/>
          </a:stretch>
        </p:blipFill>
        <p:spPr>
          <a:xfrm>
            <a:off x="630105" y="122442"/>
            <a:ext cx="9134354" cy="5384307"/>
          </a:xfrm>
          <a:prstGeom prst="rect">
            <a:avLst/>
          </a:prstGeom>
        </p:spPr>
      </p:pic>
      <p:pic>
        <p:nvPicPr>
          <p:cNvPr id="5" name="Picture 4">
            <a:extLst>
              <a:ext uri="{FF2B5EF4-FFF2-40B4-BE49-F238E27FC236}">
                <a16:creationId xmlns:a16="http://schemas.microsoft.com/office/drawing/2014/main" id="{EBB1EB9B-7C53-4451-B67B-A2DF43458DDA}"/>
              </a:ext>
            </a:extLst>
          </p:cNvPr>
          <p:cNvPicPr>
            <a:picLocks noChangeAspect="1"/>
          </p:cNvPicPr>
          <p:nvPr/>
        </p:nvPicPr>
        <p:blipFill>
          <a:blip r:embed="rId3"/>
          <a:stretch>
            <a:fillRect/>
          </a:stretch>
        </p:blipFill>
        <p:spPr>
          <a:xfrm>
            <a:off x="821091" y="4426268"/>
            <a:ext cx="2863141" cy="2160963"/>
          </a:xfrm>
          <a:prstGeom prst="rect">
            <a:avLst/>
          </a:prstGeom>
        </p:spPr>
      </p:pic>
      <p:pic>
        <p:nvPicPr>
          <p:cNvPr id="7" name="Picture 6">
            <a:extLst>
              <a:ext uri="{FF2B5EF4-FFF2-40B4-BE49-F238E27FC236}">
                <a16:creationId xmlns:a16="http://schemas.microsoft.com/office/drawing/2014/main" id="{377D5F1D-56D4-4126-95D9-12F2A050E068}"/>
              </a:ext>
            </a:extLst>
          </p:cNvPr>
          <p:cNvPicPr>
            <a:picLocks noChangeAspect="1"/>
          </p:cNvPicPr>
          <p:nvPr/>
        </p:nvPicPr>
        <p:blipFill>
          <a:blip r:embed="rId4"/>
          <a:stretch>
            <a:fillRect/>
          </a:stretch>
        </p:blipFill>
        <p:spPr>
          <a:xfrm>
            <a:off x="7249751" y="3508149"/>
            <a:ext cx="3994484" cy="3079082"/>
          </a:xfrm>
          <a:prstGeom prst="rect">
            <a:avLst/>
          </a:prstGeom>
        </p:spPr>
      </p:pic>
    </p:spTree>
    <p:extLst>
      <p:ext uri="{BB962C8B-B14F-4D97-AF65-F5344CB8AC3E}">
        <p14:creationId xmlns:p14="http://schemas.microsoft.com/office/powerpoint/2010/main" val="234660178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2EB4F1-AE30-228C-F33C-A370A5D75D06}"/>
              </a:ext>
            </a:extLst>
          </p:cNvPr>
          <p:cNvGrpSpPr/>
          <p:nvPr/>
        </p:nvGrpSpPr>
        <p:grpSpPr>
          <a:xfrm>
            <a:off x="4752449" y="2188284"/>
            <a:ext cx="6111240" cy="3006725"/>
            <a:chOff x="0" y="0"/>
            <a:chExt cx="6111240" cy="3006852"/>
          </a:xfrm>
        </p:grpSpPr>
        <p:sp>
          <p:nvSpPr>
            <p:cNvPr id="3" name="Oval 2">
              <a:extLst>
                <a:ext uri="{FF2B5EF4-FFF2-40B4-BE49-F238E27FC236}">
                  <a16:creationId xmlns:a16="http://schemas.microsoft.com/office/drawing/2014/main" id="{8BB737BD-AFE9-E05D-F6E3-4A691AD212D8}"/>
                </a:ext>
              </a:extLst>
            </p:cNvPr>
            <p:cNvSpPr/>
            <p:nvPr/>
          </p:nvSpPr>
          <p:spPr>
            <a:xfrm>
              <a:off x="0" y="99060"/>
              <a:ext cx="3358515" cy="2907792"/>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Oval 3">
              <a:extLst>
                <a:ext uri="{FF2B5EF4-FFF2-40B4-BE49-F238E27FC236}">
                  <a16:creationId xmlns:a16="http://schemas.microsoft.com/office/drawing/2014/main" id="{E895CEE5-9DB6-7601-FE11-E73D6FA5416A}"/>
                </a:ext>
              </a:extLst>
            </p:cNvPr>
            <p:cNvSpPr/>
            <p:nvPr/>
          </p:nvSpPr>
          <p:spPr>
            <a:xfrm>
              <a:off x="2598420" y="0"/>
              <a:ext cx="3512820" cy="2903220"/>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 name="TextBox 5">
            <a:extLst>
              <a:ext uri="{FF2B5EF4-FFF2-40B4-BE49-F238E27FC236}">
                <a16:creationId xmlns:a16="http://schemas.microsoft.com/office/drawing/2014/main" id="{562872BC-824D-5EB8-2369-067070A13639}"/>
              </a:ext>
            </a:extLst>
          </p:cNvPr>
          <p:cNvSpPr txBox="1"/>
          <p:nvPr/>
        </p:nvSpPr>
        <p:spPr>
          <a:xfrm>
            <a:off x="751461" y="1430087"/>
            <a:ext cx="6094378" cy="3997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Venn Diagram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Godbold and Rudolph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Track Events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Field Events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Black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White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Teacher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Large Family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Polio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Gold Medal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1922 Women’s World Games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1960 Olympics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48668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6A09F-F834-8EDC-E1C8-C1C3A1EABB4C}"/>
              </a:ext>
            </a:extLst>
          </p:cNvPr>
          <p:cNvSpPr txBox="1"/>
          <p:nvPr/>
        </p:nvSpPr>
        <p:spPr>
          <a:xfrm>
            <a:off x="663315" y="5668990"/>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2"/>
              </a:rPr>
              <a:t>https://www.youtube.com/watch?v=s6k-Il_8v-s</a:t>
            </a:r>
            <a:endParaRPr lang="en-US" dirty="0"/>
          </a:p>
          <a:p>
            <a:pPr algn="ctr"/>
            <a:r>
              <a:rPr lang="en-US" dirty="0"/>
              <a:t>11 minutes</a:t>
            </a:r>
          </a:p>
        </p:txBody>
      </p:sp>
      <p:pic>
        <p:nvPicPr>
          <p:cNvPr id="2050" name="Picture 2" descr="Sisters &amp; Champions: The True Story of Venus and Serena Williams">
            <a:extLst>
              <a:ext uri="{FF2B5EF4-FFF2-40B4-BE49-F238E27FC236}">
                <a16:creationId xmlns:a16="http://schemas.microsoft.com/office/drawing/2014/main" id="{66F3F3FC-E2BE-814D-572E-BD347DEAE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741" y="987421"/>
            <a:ext cx="3404173" cy="42620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304BE4-0DD0-059D-6CF9-F659EB508F45}"/>
              </a:ext>
            </a:extLst>
          </p:cNvPr>
          <p:cNvSpPr txBox="1"/>
          <p:nvPr/>
        </p:nvSpPr>
        <p:spPr>
          <a:xfrm>
            <a:off x="7338934" y="3765402"/>
            <a:ext cx="2934325" cy="1200329"/>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dirty="0">
                <a:solidFill>
                  <a:srgbClr val="333333"/>
                </a:solidFill>
                <a:latin typeface="Lato" panose="020F0502020204030203" pitchFamily="34" charset="0"/>
              </a:rPr>
              <a:t>Publisher: </a:t>
            </a:r>
            <a:r>
              <a:rPr lang="en-US" dirty="0">
                <a:solidFill>
                  <a:srgbClr val="333333"/>
                </a:solidFill>
                <a:latin typeface="Lato" panose="020F0502020204030203" pitchFamily="34" charset="0"/>
              </a:rPr>
              <a:t>Penguin </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2018</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4.1</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P-2</a:t>
            </a:r>
          </a:p>
        </p:txBody>
      </p:sp>
      <p:sp>
        <p:nvSpPr>
          <p:cNvPr id="7" name="TextBox 6">
            <a:extLst>
              <a:ext uri="{FF2B5EF4-FFF2-40B4-BE49-F238E27FC236}">
                <a16:creationId xmlns:a16="http://schemas.microsoft.com/office/drawing/2014/main" id="{D2CFDE7F-C382-E0AA-33D6-F5EB52ACD37F}"/>
              </a:ext>
            </a:extLst>
          </p:cNvPr>
          <p:cNvSpPr txBox="1"/>
          <p:nvPr/>
        </p:nvSpPr>
        <p:spPr>
          <a:xfrm>
            <a:off x="6756815" y="1608554"/>
            <a:ext cx="4017364" cy="1754326"/>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333333"/>
                </a:solidFill>
                <a:latin typeface="Lato" panose="020F0502020204030203" pitchFamily="34" charset="0"/>
              </a:rPr>
              <a:t>T</a:t>
            </a:r>
            <a:r>
              <a:rPr lang="en-US" b="0" i="0" dirty="0">
                <a:solidFill>
                  <a:srgbClr val="333333"/>
                </a:solidFill>
                <a:effectLst/>
                <a:latin typeface="Lato" panose="020F0502020204030203" pitchFamily="34" charset="0"/>
              </a:rPr>
              <a:t>he story of the highly successful tennis players Venus and Serena Williams, laying out their humble beginnings, hard work, mutual support, and their resulting extraordinary achievements in tennis.</a:t>
            </a:r>
            <a:endParaRPr lang="en-US" dirty="0"/>
          </a:p>
        </p:txBody>
      </p:sp>
    </p:spTree>
    <p:extLst>
      <p:ext uri="{BB962C8B-B14F-4D97-AF65-F5344CB8AC3E}">
        <p14:creationId xmlns:p14="http://schemas.microsoft.com/office/powerpoint/2010/main" val="401292859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NDON, ENGLAND - AUGUST 05:  Gold medalists Serena Williams of the United States and Venus Williams of the United States celebrate during the medal ceremony for the Women's Doubles Tennis on Day 9 of the London 2012 Olympic Games at the All England Lawn Tennis and Croquet Club on August 5, 2012 in London, England.  (Photo by Clive Brunskill/Getty Images)">
            <a:extLst>
              <a:ext uri="{FF2B5EF4-FFF2-40B4-BE49-F238E27FC236}">
                <a16:creationId xmlns:a16="http://schemas.microsoft.com/office/drawing/2014/main" id="{36E0A521-3EB5-609E-CE1F-ADB79F0319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7132" y="1589345"/>
            <a:ext cx="4927837" cy="328421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98ACFC-721F-A775-A715-EBAB19568458}"/>
              </a:ext>
            </a:extLst>
          </p:cNvPr>
          <p:cNvSpPr txBox="1"/>
          <p:nvPr/>
        </p:nvSpPr>
        <p:spPr>
          <a:xfrm>
            <a:off x="1402404" y="5352857"/>
            <a:ext cx="938719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dirty="0">
                <a:solidFill>
                  <a:srgbClr val="202124"/>
                </a:solidFill>
                <a:effectLst/>
                <a:latin typeface="Google Sans"/>
              </a:rPr>
              <a:t>Three-time Olympic women's doubles champions, Venus and Serena Williams have each won </a:t>
            </a:r>
            <a:r>
              <a:rPr lang="en-US" b="0" i="0" dirty="0">
                <a:solidFill>
                  <a:srgbClr val="040C28"/>
                </a:solidFill>
                <a:effectLst/>
                <a:latin typeface="Google Sans"/>
              </a:rPr>
              <a:t>four golds</a:t>
            </a:r>
            <a:r>
              <a:rPr lang="en-US" b="0" i="0" dirty="0">
                <a:solidFill>
                  <a:srgbClr val="202124"/>
                </a:solidFill>
                <a:effectLst/>
                <a:latin typeface="Google Sans"/>
              </a:rPr>
              <a:t> at the Games. The elder of the two was also the first to complete the singles and doubles 'double', at Sydney 2000, a feat her sibling repeated 12 years later.</a:t>
            </a:r>
            <a:endParaRPr lang="en-US" b="0" i="0" dirty="0">
              <a:solidFill>
                <a:srgbClr val="202124"/>
              </a:solidFill>
              <a:effectLst/>
              <a:latin typeface="Roboto" panose="02000000000000000000" pitchFamily="2" charset="0"/>
            </a:endParaRPr>
          </a:p>
        </p:txBody>
      </p:sp>
      <p:pic>
        <p:nvPicPr>
          <p:cNvPr id="5" name="Picture 4">
            <a:extLst>
              <a:ext uri="{FF2B5EF4-FFF2-40B4-BE49-F238E27FC236}">
                <a16:creationId xmlns:a16="http://schemas.microsoft.com/office/drawing/2014/main" id="{692DE844-686F-0ED9-2F93-161163BC4A4D}"/>
              </a:ext>
            </a:extLst>
          </p:cNvPr>
          <p:cNvPicPr>
            <a:picLocks noChangeAspect="1"/>
          </p:cNvPicPr>
          <p:nvPr/>
        </p:nvPicPr>
        <p:blipFill>
          <a:blip r:embed="rId3"/>
          <a:stretch>
            <a:fillRect/>
          </a:stretch>
        </p:blipFill>
        <p:spPr>
          <a:xfrm>
            <a:off x="9281117" y="1986227"/>
            <a:ext cx="1944602" cy="1949739"/>
          </a:xfrm>
          <a:prstGeom prst="rect">
            <a:avLst/>
          </a:prstGeom>
          <a:ln w="19050">
            <a:solidFill>
              <a:schemeClr val="tx1"/>
            </a:solidFill>
          </a:ln>
        </p:spPr>
      </p:pic>
      <p:sp>
        <p:nvSpPr>
          <p:cNvPr id="7" name="TextBox 6">
            <a:extLst>
              <a:ext uri="{FF2B5EF4-FFF2-40B4-BE49-F238E27FC236}">
                <a16:creationId xmlns:a16="http://schemas.microsoft.com/office/drawing/2014/main" id="{664E2E3B-A9C3-44C8-E24E-61A6A2DCC5B7}"/>
              </a:ext>
            </a:extLst>
          </p:cNvPr>
          <p:cNvSpPr txBox="1"/>
          <p:nvPr/>
        </p:nvSpPr>
        <p:spPr>
          <a:xfrm>
            <a:off x="2337070" y="463713"/>
            <a:ext cx="609437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dirty="0"/>
              <a:t>Venus- June 17, 1980</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Serena- September 26, 1981</a:t>
            </a:r>
          </a:p>
        </p:txBody>
      </p:sp>
    </p:spTree>
    <p:extLst>
      <p:ext uri="{BB962C8B-B14F-4D97-AF65-F5344CB8AC3E}">
        <p14:creationId xmlns:p14="http://schemas.microsoft.com/office/powerpoint/2010/main" val="12137761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dirty="0"/>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1000"/>
              </a:spcBef>
              <a:defRPr sz="2000"/>
            </a:pPr>
            <a:r>
              <a:rPr dirty="0"/>
              <a:t>You can now access CEE’s professional development webinars directly on EconEdLink.org! To receive these new professional development benefits, </a:t>
            </a:r>
            <a:r>
              <a:rPr b="1" dirty="0"/>
              <a:t>become an EconEdLink </a:t>
            </a:r>
            <a:r>
              <a:rPr b="1" u="sng" dirty="0">
                <a:solidFill>
                  <a:srgbClr val="0563C1"/>
                </a:solidFill>
                <a:uFill>
                  <a:solidFill>
                    <a:srgbClr val="0563C1"/>
                  </a:solidFill>
                </a:uFill>
                <a:hlinkClick r:id="rId2"/>
              </a:rPr>
              <a:t>member</a:t>
            </a:r>
            <a:r>
              <a:rPr dirty="0"/>
              <a:t>. As a member, you will now be able to: </a:t>
            </a:r>
          </a:p>
          <a:p>
            <a:pPr marL="228600" indent="-228600">
              <a:lnSpc>
                <a:spcPct val="90000"/>
              </a:lnSpc>
              <a:spcBef>
                <a:spcPts val="1000"/>
              </a:spcBef>
              <a:buSzPct val="100000"/>
              <a:buFont typeface="Arial"/>
              <a:buChar char="•"/>
              <a:defRPr sz="2000"/>
            </a:pPr>
            <a:endParaRPr dirty="0"/>
          </a:p>
          <a:p>
            <a:pPr marL="285750" indent="-285750">
              <a:lnSpc>
                <a:spcPct val="90000"/>
              </a:lnSpc>
              <a:spcBef>
                <a:spcPts val="1000"/>
              </a:spcBef>
              <a:buSzPct val="100000"/>
              <a:buFont typeface="Arial"/>
              <a:buChar char="•"/>
              <a:defRPr sz="2000"/>
            </a:pPr>
            <a:r>
              <a:rPr dirty="0"/>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rPr dirty="0"/>
              <a:t>Register for upcoming webinars with a simple one-click process </a:t>
            </a:r>
          </a:p>
          <a:p>
            <a:pPr marL="285750" indent="-285750">
              <a:lnSpc>
                <a:spcPct val="90000"/>
              </a:lnSpc>
              <a:spcBef>
                <a:spcPts val="1000"/>
              </a:spcBef>
              <a:buSzPct val="100000"/>
              <a:buFont typeface="Arial"/>
              <a:buChar char="•"/>
              <a:defRPr sz="2000"/>
            </a:pPr>
            <a:r>
              <a:rPr dirty="0"/>
              <a:t>Easily download presentations, lesson plan materials and activities for each webinar </a:t>
            </a:r>
          </a:p>
          <a:p>
            <a:pPr marL="285750" indent="-285750">
              <a:lnSpc>
                <a:spcPct val="90000"/>
              </a:lnSpc>
              <a:spcBef>
                <a:spcPts val="1000"/>
              </a:spcBef>
              <a:buSzPct val="100000"/>
              <a:buFont typeface="Arial"/>
              <a:buChar char="•"/>
              <a:defRPr sz="2000"/>
            </a:pPr>
            <a:r>
              <a:rPr dirty="0"/>
              <a:t>Search and view all webinars at your convenience </a:t>
            </a:r>
          </a:p>
          <a:p>
            <a:pPr marL="285750" indent="-285750">
              <a:lnSpc>
                <a:spcPct val="90000"/>
              </a:lnSpc>
              <a:spcBef>
                <a:spcPts val="1000"/>
              </a:spcBef>
              <a:buSzPct val="100000"/>
              <a:buFont typeface="Arial"/>
              <a:buChar char="•"/>
              <a:defRPr sz="2000"/>
            </a:pPr>
            <a:r>
              <a:rPr dirty="0"/>
              <a:t>Save webinars to your EconEdLink dashboard for easy access to the event</a:t>
            </a:r>
          </a:p>
          <a:p>
            <a:pPr marL="228600" indent="-228600">
              <a:lnSpc>
                <a:spcPct val="90000"/>
              </a:lnSpc>
              <a:spcBef>
                <a:spcPts val="1000"/>
              </a:spcBef>
              <a:buSzPct val="100000"/>
              <a:buFont typeface="Arial"/>
              <a:buChar char="•"/>
              <a:defRPr sz="2000"/>
            </a:pPr>
            <a:endParaRPr dirty="0"/>
          </a:p>
          <a:p>
            <a:pPr algn="ctr">
              <a:lnSpc>
                <a:spcPct val="90000"/>
              </a:lnSpc>
              <a:spcBef>
                <a:spcPts val="1000"/>
              </a:spcBef>
              <a:defRPr sz="2000"/>
            </a:pPr>
            <a:r>
              <a:rPr dirty="0"/>
              <a:t>Access our new </a:t>
            </a:r>
            <a:r>
              <a:rPr b="1" dirty="0"/>
              <a:t>Professional Development</a:t>
            </a:r>
            <a:r>
              <a:rPr dirty="0"/>
              <a:t> page </a:t>
            </a:r>
            <a:r>
              <a:rPr u="sng" dirty="0">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F9EDE-229B-195B-442C-F7D68C3431CE}"/>
              </a:ext>
            </a:extLst>
          </p:cNvPr>
          <p:cNvPicPr>
            <a:picLocks noChangeAspect="1"/>
          </p:cNvPicPr>
          <p:nvPr/>
        </p:nvPicPr>
        <p:blipFill>
          <a:blip r:embed="rId2"/>
          <a:stretch>
            <a:fillRect/>
          </a:stretch>
        </p:blipFill>
        <p:spPr>
          <a:xfrm>
            <a:off x="3054768" y="420184"/>
            <a:ext cx="5618747" cy="3733689"/>
          </a:xfrm>
          <a:prstGeom prst="rect">
            <a:avLst/>
          </a:prstGeom>
          <a:ln w="28575">
            <a:solidFill>
              <a:schemeClr val="tx1"/>
            </a:solidFill>
          </a:ln>
        </p:spPr>
      </p:pic>
      <p:pic>
        <p:nvPicPr>
          <p:cNvPr id="1026" name="Picture 2" descr="King Richard (DVD)">
            <a:extLst>
              <a:ext uri="{FF2B5EF4-FFF2-40B4-BE49-F238E27FC236}">
                <a16:creationId xmlns:a16="http://schemas.microsoft.com/office/drawing/2014/main" id="{4CA57367-74DD-30DA-0DFF-61E167EAD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25" y="1112574"/>
            <a:ext cx="2012335" cy="28793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B5DB58C-1B06-F977-E853-341F4E7294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1277" y="1592464"/>
            <a:ext cx="876906" cy="138913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ardcover Serena: The Littlest Sister Book">
            <a:extLst>
              <a:ext uri="{FF2B5EF4-FFF2-40B4-BE49-F238E27FC236}">
                <a16:creationId xmlns:a16="http://schemas.microsoft.com/office/drawing/2014/main" id="{E6F2DCAF-932A-5899-7003-11B9C62D4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5437" y="2487275"/>
            <a:ext cx="1150994" cy="13891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Who Are Venus and Serena Williams? by James Buckley, Jr. and Who HQ">
            <a:extLst>
              <a:ext uri="{FF2B5EF4-FFF2-40B4-BE49-F238E27FC236}">
                <a16:creationId xmlns:a16="http://schemas.microsoft.com/office/drawing/2014/main" id="{849524F4-E801-E4E8-01E5-66856D2E1D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1946" y="3618689"/>
            <a:ext cx="1228970" cy="176689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A1397E0-9163-A2D0-B04A-6DEA7CDFA4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8496" y="5201586"/>
            <a:ext cx="1284035" cy="147083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D0A8F17-F24F-7791-0CD4-A981A4D674FD}"/>
              </a:ext>
            </a:extLst>
          </p:cNvPr>
          <p:cNvPicPr>
            <a:picLocks noChangeAspect="1"/>
          </p:cNvPicPr>
          <p:nvPr/>
        </p:nvPicPr>
        <p:blipFill>
          <a:blip r:embed="rId8"/>
          <a:stretch>
            <a:fillRect/>
          </a:stretch>
        </p:blipFill>
        <p:spPr>
          <a:xfrm>
            <a:off x="10645713" y="1516924"/>
            <a:ext cx="1149602" cy="1147814"/>
          </a:xfrm>
          <a:prstGeom prst="rect">
            <a:avLst/>
          </a:prstGeom>
        </p:spPr>
      </p:pic>
      <p:sp>
        <p:nvSpPr>
          <p:cNvPr id="10" name="TextBox 9">
            <a:extLst>
              <a:ext uri="{FF2B5EF4-FFF2-40B4-BE49-F238E27FC236}">
                <a16:creationId xmlns:a16="http://schemas.microsoft.com/office/drawing/2014/main" id="{80D741BE-03EA-EB7F-FFED-4E96D15318F5}"/>
              </a:ext>
            </a:extLst>
          </p:cNvPr>
          <p:cNvSpPr txBox="1"/>
          <p:nvPr/>
        </p:nvSpPr>
        <p:spPr>
          <a:xfrm>
            <a:off x="1941684" y="5566637"/>
            <a:ext cx="789804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600" b="0" i="0" dirty="0">
                <a:solidFill>
                  <a:srgbClr val="202124"/>
                </a:solidFill>
                <a:effectLst/>
              </a:rPr>
              <a:t>Serena Williams Net Worth $260 : Serena Williams is one of the best tennis player of all time, she is an American professional tennis player. She has won 39 Grand Slam titles, had announced her retirement in August 2023.</a:t>
            </a:r>
          </a:p>
        </p:txBody>
      </p:sp>
      <p:sp>
        <p:nvSpPr>
          <p:cNvPr id="11" name="TextBox 10">
            <a:extLst>
              <a:ext uri="{FF2B5EF4-FFF2-40B4-BE49-F238E27FC236}">
                <a16:creationId xmlns:a16="http://schemas.microsoft.com/office/drawing/2014/main" id="{C44A4363-CA26-D5AE-15BF-1E505792ED2C}"/>
              </a:ext>
            </a:extLst>
          </p:cNvPr>
          <p:cNvSpPr txBox="1"/>
          <p:nvPr/>
        </p:nvSpPr>
        <p:spPr>
          <a:xfrm>
            <a:off x="2078882" y="4465676"/>
            <a:ext cx="776185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b="0" i="0" dirty="0">
                <a:solidFill>
                  <a:srgbClr val="222222"/>
                </a:solidFill>
                <a:effectLst/>
              </a:rPr>
              <a:t>Venus Williams net worth of $95 million. Williams is a former World No. 1 tennis player and is generally credited with ushering in a new era of power on the women's professional tennis tour. </a:t>
            </a:r>
            <a:endParaRPr kumimoji="0" lang="en-US" sz="1600" b="0" i="0" u="none" strike="noStrike" cap="none" spc="0" normalizeH="0" baseline="0" dirty="0">
              <a:ln>
                <a:noFill/>
              </a:ln>
              <a:solidFill>
                <a:srgbClr val="000000"/>
              </a:solidFill>
              <a:effectLst/>
              <a:uFillTx/>
              <a:ea typeface="+mn-ea"/>
              <a:cs typeface="+mn-cs"/>
              <a:sym typeface="Calibri"/>
            </a:endParaRPr>
          </a:p>
        </p:txBody>
      </p:sp>
    </p:spTree>
    <p:extLst>
      <p:ext uri="{BB962C8B-B14F-4D97-AF65-F5344CB8AC3E}">
        <p14:creationId xmlns:p14="http://schemas.microsoft.com/office/powerpoint/2010/main" val="9582024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Adventures of Qai Qai: Williams, Serena, Moises, Yesenia:  9781250831408: Amazon.com: Books">
            <a:extLst>
              <a:ext uri="{FF2B5EF4-FFF2-40B4-BE49-F238E27FC236}">
                <a16:creationId xmlns:a16="http://schemas.microsoft.com/office/drawing/2014/main" id="{4F287142-1F28-DBC0-706B-4B23B4598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022" y="257885"/>
            <a:ext cx="5454618" cy="16869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E408A76-9E4E-41B8-CF9B-88EADFB81C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415" y="2258805"/>
            <a:ext cx="3722450" cy="279183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8FB46-CF91-FE14-5A5C-2A40DAC7C603}"/>
              </a:ext>
            </a:extLst>
          </p:cNvPr>
          <p:cNvSpPr txBox="1"/>
          <p:nvPr/>
        </p:nvSpPr>
        <p:spPr>
          <a:xfrm>
            <a:off x="603115" y="5461845"/>
            <a:ext cx="1158888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i="0" dirty="0">
                <a:solidFill>
                  <a:srgbClr val="1D2228"/>
                </a:solidFill>
                <a:effectLst/>
              </a:rPr>
              <a:t>Serena Williams, a tennis </a:t>
            </a:r>
            <a:r>
              <a:rPr lang="en-US" sz="2400" b="0" dirty="0">
                <a:solidFill>
                  <a:srgbClr val="1D2228"/>
                </a:solidFill>
                <a:effectLst/>
              </a:rPr>
              <a:t>legend, a</a:t>
            </a:r>
            <a:r>
              <a:rPr lang="en-US" sz="2400" b="0" i="0" dirty="0">
                <a:solidFill>
                  <a:srgbClr val="1D2228"/>
                </a:solidFill>
                <a:effectLst/>
              </a:rPr>
              <a:t> business powerhouse, a venture capitalist, an assistant </a:t>
            </a:r>
            <a:r>
              <a:rPr lang="en-US" sz="2400" dirty="0">
                <a:solidFill>
                  <a:srgbClr val="1D2228"/>
                </a:solidFill>
              </a:rPr>
              <a:t>soccer coach. S</a:t>
            </a:r>
            <a:r>
              <a:rPr lang="en-US" sz="2400" b="0" i="0" dirty="0">
                <a:solidFill>
                  <a:srgbClr val="1D2228"/>
                </a:solidFill>
                <a:effectLst/>
              </a:rPr>
              <a:t>he can add children’s book author to that list. </a:t>
            </a:r>
            <a:r>
              <a:rPr lang="en-US" sz="2400" b="0" i="1" dirty="0">
                <a:solidFill>
                  <a:srgbClr val="1D2228"/>
                </a:solidFill>
                <a:effectLst/>
              </a:rPr>
              <a:t>The Adventures of </a:t>
            </a:r>
            <a:r>
              <a:rPr lang="en-US" sz="2400" b="0" i="1" dirty="0" err="1">
                <a:solidFill>
                  <a:srgbClr val="1D2228"/>
                </a:solidFill>
                <a:effectLst/>
              </a:rPr>
              <a:t>Qai</a:t>
            </a:r>
            <a:r>
              <a:rPr lang="en-US" sz="2400" b="0" i="1" dirty="0">
                <a:solidFill>
                  <a:srgbClr val="1D2228"/>
                </a:solidFill>
                <a:effectLst/>
              </a:rPr>
              <a:t> </a:t>
            </a:r>
            <a:r>
              <a:rPr lang="en-US" sz="2400" b="0" i="1" dirty="0" err="1">
                <a:solidFill>
                  <a:srgbClr val="1D2228"/>
                </a:solidFill>
                <a:effectLst/>
              </a:rPr>
              <a:t>Qai</a:t>
            </a:r>
            <a:r>
              <a:rPr lang="en-US" sz="2400" b="0" i="0" dirty="0">
                <a:solidFill>
                  <a:srgbClr val="1D2228"/>
                </a:solidFill>
                <a:effectLst/>
              </a:rPr>
              <a:t>, released on September 27, 2022 , and became an Amazon #1 bestseller. </a:t>
            </a:r>
          </a:p>
        </p:txBody>
      </p:sp>
    </p:spTree>
    <p:extLst>
      <p:ext uri="{BB962C8B-B14F-4D97-AF65-F5344CB8AC3E}">
        <p14:creationId xmlns:p14="http://schemas.microsoft.com/office/powerpoint/2010/main" val="377676545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7FCEC-95C9-41BC-85C7-A88D056DA31F}"/>
              </a:ext>
            </a:extLst>
          </p:cNvPr>
          <p:cNvPicPr>
            <a:picLocks noChangeAspect="1"/>
          </p:cNvPicPr>
          <p:nvPr/>
        </p:nvPicPr>
        <p:blipFill>
          <a:blip r:embed="rId2"/>
          <a:stretch>
            <a:fillRect/>
          </a:stretch>
        </p:blipFill>
        <p:spPr>
          <a:xfrm>
            <a:off x="1364965" y="1413163"/>
            <a:ext cx="4107840" cy="4807527"/>
          </a:xfrm>
          <a:prstGeom prst="rect">
            <a:avLst/>
          </a:prstGeom>
          <a:ln w="12700">
            <a:solidFill>
              <a:schemeClr val="tx1"/>
            </a:solidFill>
          </a:ln>
        </p:spPr>
      </p:pic>
      <p:sp>
        <p:nvSpPr>
          <p:cNvPr id="4" name="TextBox 3">
            <a:extLst>
              <a:ext uri="{FF2B5EF4-FFF2-40B4-BE49-F238E27FC236}">
                <a16:creationId xmlns:a16="http://schemas.microsoft.com/office/drawing/2014/main" id="{4D19B433-D52E-44BA-815C-DA3FDAAABDD7}"/>
              </a:ext>
            </a:extLst>
          </p:cNvPr>
          <p:cNvSpPr txBox="1"/>
          <p:nvPr/>
        </p:nvSpPr>
        <p:spPr>
          <a:xfrm>
            <a:off x="2503055" y="129478"/>
            <a:ext cx="60960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6000" b="1"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ARTISTS</a:t>
            </a:r>
            <a:endParaRPr lang="en-US" sz="6000" dirty="0">
              <a:effectLst>
                <a:outerShdw blurRad="38100" dist="38100" dir="2700000" algn="tl">
                  <a:srgbClr val="000000">
                    <a:alpha val="43137"/>
                  </a:srgbClr>
                </a:outerShdw>
              </a:effectLst>
            </a:endParaRPr>
          </a:p>
        </p:txBody>
      </p:sp>
      <p:pic>
        <p:nvPicPr>
          <p:cNvPr id="7" name="Picture 8" descr="R-E-S-P-E-C-T: Aretha Franklin, the Queen of Soul">
            <a:extLst>
              <a:ext uri="{FF2B5EF4-FFF2-40B4-BE49-F238E27FC236}">
                <a16:creationId xmlns:a16="http://schemas.microsoft.com/office/drawing/2014/main" id="{E4D6BCEF-FF27-417E-A127-8EFE34AE7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2677">
            <a:off x="6565120" y="1586919"/>
            <a:ext cx="2381250" cy="24003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Maya Lin: Artist-Architect of Light and Lines">
            <a:extLst>
              <a:ext uri="{FF2B5EF4-FFF2-40B4-BE49-F238E27FC236}">
                <a16:creationId xmlns:a16="http://schemas.microsoft.com/office/drawing/2014/main" id="{CA0DB07D-62D4-4359-A46D-0F0637E87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9337">
            <a:off x="8543267" y="3648672"/>
            <a:ext cx="2840736" cy="222713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52277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ya Lin: Artist-Architect of Light and Lines">
            <a:extLst>
              <a:ext uri="{FF2B5EF4-FFF2-40B4-BE49-F238E27FC236}">
                <a16:creationId xmlns:a16="http://schemas.microsoft.com/office/drawing/2014/main" id="{FAEE720B-022A-5178-3C34-E1B571676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05" y="1681245"/>
            <a:ext cx="4152224" cy="32328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FA0B9C-51EA-F2FD-C6FD-0F0899DC3241}"/>
              </a:ext>
            </a:extLst>
          </p:cNvPr>
          <p:cNvSpPr txBox="1"/>
          <p:nvPr/>
        </p:nvSpPr>
        <p:spPr>
          <a:xfrm>
            <a:off x="6937310" y="3548194"/>
            <a:ext cx="3053443" cy="1711366"/>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b="1" dirty="0">
                <a:solidFill>
                  <a:srgbClr val="333333"/>
                </a:solidFill>
              </a:rPr>
              <a:t>Publisher:</a:t>
            </a:r>
            <a:r>
              <a:rPr lang="en-US" dirty="0">
                <a:solidFill>
                  <a:srgbClr val="333333"/>
                </a:solidFill>
              </a:rPr>
              <a:t> Henry Holt &amp; Co.</a:t>
            </a:r>
          </a:p>
          <a:p>
            <a:pPr algn="l">
              <a:lnSpc>
                <a:spcPct val="150000"/>
              </a:lnSpc>
            </a:pPr>
            <a:r>
              <a:rPr lang="en-US" b="1" dirty="0">
                <a:solidFill>
                  <a:srgbClr val="333333"/>
                </a:solidFill>
              </a:rPr>
              <a:t>Copyright Date:</a:t>
            </a:r>
            <a:r>
              <a:rPr lang="en-US" dirty="0">
                <a:solidFill>
                  <a:srgbClr val="333333"/>
                </a:solidFill>
              </a:rPr>
              <a:t> 2017</a:t>
            </a:r>
          </a:p>
          <a:p>
            <a:pPr algn="l">
              <a:lnSpc>
                <a:spcPct val="150000"/>
              </a:lnSpc>
            </a:pPr>
            <a:r>
              <a:rPr lang="en-US" b="1" dirty="0">
                <a:solidFill>
                  <a:srgbClr val="333333"/>
                </a:solidFill>
              </a:rPr>
              <a:t>Reading Level:</a:t>
            </a:r>
            <a:r>
              <a:rPr lang="en-US" dirty="0">
                <a:solidFill>
                  <a:srgbClr val="333333"/>
                </a:solidFill>
              </a:rPr>
              <a:t> 4.2</a:t>
            </a:r>
          </a:p>
          <a:p>
            <a:pPr algn="l">
              <a:lnSpc>
                <a:spcPct val="150000"/>
              </a:lnSpc>
            </a:pPr>
            <a:r>
              <a:rPr lang="en-US" b="1" dirty="0">
                <a:solidFill>
                  <a:srgbClr val="333333"/>
                </a:solidFill>
              </a:rPr>
              <a:t>Interest Level:</a:t>
            </a:r>
            <a:r>
              <a:rPr lang="en-US" dirty="0">
                <a:solidFill>
                  <a:srgbClr val="333333"/>
                </a:solidFill>
              </a:rPr>
              <a:t> K-3</a:t>
            </a:r>
          </a:p>
        </p:txBody>
      </p:sp>
      <p:sp>
        <p:nvSpPr>
          <p:cNvPr id="6" name="TextBox 5">
            <a:extLst>
              <a:ext uri="{FF2B5EF4-FFF2-40B4-BE49-F238E27FC236}">
                <a16:creationId xmlns:a16="http://schemas.microsoft.com/office/drawing/2014/main" id="{5AB4AED8-EE35-FA34-812C-3D0D44D93D5A}"/>
              </a:ext>
            </a:extLst>
          </p:cNvPr>
          <p:cNvSpPr txBox="1"/>
          <p:nvPr/>
        </p:nvSpPr>
        <p:spPr>
          <a:xfrm>
            <a:off x="1052027" y="5671753"/>
            <a:ext cx="609755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3"/>
              </a:rPr>
              <a:t>https://www.youtube.com/watch?v=ro7ylpGt5gQ</a:t>
            </a:r>
            <a:endParaRPr lang="en-US" dirty="0"/>
          </a:p>
          <a:p>
            <a:pPr algn="ctr"/>
            <a:r>
              <a:rPr lang="en-US" i="1" dirty="0"/>
              <a:t>Reading Time: 5:05 minutes </a:t>
            </a:r>
          </a:p>
        </p:txBody>
      </p:sp>
      <p:sp>
        <p:nvSpPr>
          <p:cNvPr id="8" name="TextBox 7">
            <a:extLst>
              <a:ext uri="{FF2B5EF4-FFF2-40B4-BE49-F238E27FC236}">
                <a16:creationId xmlns:a16="http://schemas.microsoft.com/office/drawing/2014/main" id="{30974280-2F54-28B8-4CBC-2C5D4B3C3AB9}"/>
              </a:ext>
            </a:extLst>
          </p:cNvPr>
          <p:cNvSpPr txBox="1"/>
          <p:nvPr/>
        </p:nvSpPr>
        <p:spPr>
          <a:xfrm>
            <a:off x="3645937" y="539916"/>
            <a:ext cx="609755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b="1" i="1" dirty="0">
                <a:latin typeface="Lato"/>
              </a:rPr>
              <a:t>Maya Lin: Artist-Architect of Light and Lines</a:t>
            </a:r>
            <a:br>
              <a:rPr lang="en-US" sz="1800" b="1" i="1" dirty="0">
                <a:solidFill>
                  <a:srgbClr val="333333"/>
                </a:solidFill>
                <a:latin typeface="Lato"/>
              </a:rPr>
            </a:br>
            <a:r>
              <a:rPr lang="en-US" sz="1800" b="1" i="1" dirty="0">
                <a:solidFill>
                  <a:srgbClr val="7A9900"/>
                </a:solidFill>
                <a:latin typeface="Lato"/>
              </a:rPr>
              <a:t>by Jeanne Walker Harvey</a:t>
            </a:r>
            <a:endParaRPr lang="en-US" dirty="0"/>
          </a:p>
        </p:txBody>
      </p:sp>
      <p:pic>
        <p:nvPicPr>
          <p:cNvPr id="9" name="Picture 8">
            <a:extLst>
              <a:ext uri="{FF2B5EF4-FFF2-40B4-BE49-F238E27FC236}">
                <a16:creationId xmlns:a16="http://schemas.microsoft.com/office/drawing/2014/main" id="{239F05C0-7530-C933-C8C2-D15A9F43E168}"/>
              </a:ext>
            </a:extLst>
          </p:cNvPr>
          <p:cNvPicPr>
            <a:picLocks noChangeAspect="1"/>
          </p:cNvPicPr>
          <p:nvPr/>
        </p:nvPicPr>
        <p:blipFill>
          <a:blip r:embed="rId4"/>
          <a:stretch>
            <a:fillRect/>
          </a:stretch>
        </p:blipFill>
        <p:spPr>
          <a:xfrm>
            <a:off x="7149581" y="1386855"/>
            <a:ext cx="2271020" cy="1769411"/>
          </a:xfrm>
          <a:prstGeom prst="rect">
            <a:avLst/>
          </a:prstGeom>
        </p:spPr>
      </p:pic>
    </p:spTree>
    <p:extLst>
      <p:ext uri="{BB962C8B-B14F-4D97-AF65-F5344CB8AC3E}">
        <p14:creationId xmlns:p14="http://schemas.microsoft.com/office/powerpoint/2010/main" val="370384086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00D38-54C8-41EF-4ABD-E9B86374CFB5}"/>
              </a:ext>
            </a:extLst>
          </p:cNvPr>
          <p:cNvPicPr>
            <a:picLocks noChangeAspect="1"/>
          </p:cNvPicPr>
          <p:nvPr/>
        </p:nvPicPr>
        <p:blipFill>
          <a:blip r:embed="rId2"/>
          <a:stretch>
            <a:fillRect/>
          </a:stretch>
        </p:blipFill>
        <p:spPr>
          <a:xfrm>
            <a:off x="1552007" y="1039806"/>
            <a:ext cx="2634246" cy="2547043"/>
          </a:xfrm>
          <a:prstGeom prst="rect">
            <a:avLst/>
          </a:prstGeom>
          <a:ln w="28575">
            <a:solidFill>
              <a:schemeClr val="tx1"/>
            </a:solidFill>
          </a:ln>
        </p:spPr>
      </p:pic>
      <p:sp>
        <p:nvSpPr>
          <p:cNvPr id="4" name="TextBox 3">
            <a:extLst>
              <a:ext uri="{FF2B5EF4-FFF2-40B4-BE49-F238E27FC236}">
                <a16:creationId xmlns:a16="http://schemas.microsoft.com/office/drawing/2014/main" id="{47DC504F-F60E-E2BD-45C8-0BC5016DF4F5}"/>
              </a:ext>
            </a:extLst>
          </p:cNvPr>
          <p:cNvSpPr txBox="1"/>
          <p:nvPr/>
        </p:nvSpPr>
        <p:spPr>
          <a:xfrm>
            <a:off x="497443" y="4156854"/>
            <a:ext cx="6248129" cy="230832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2400" dirty="0">
                <a:latin typeface="+mn-lt"/>
              </a:rPr>
              <a:t>Maya Lin’s </a:t>
            </a:r>
            <a:r>
              <a:rPr lang="en-US" sz="2400" b="0" i="0" dirty="0">
                <a:effectLst/>
                <a:latin typeface="+mn-lt"/>
              </a:rPr>
              <a:t>design for the Vietnam Veteran’s Memorial only earned a B in her class at Yale, so </a:t>
            </a:r>
            <a:r>
              <a:rPr lang="en-US" sz="2400" i="0" dirty="0">
                <a:effectLst/>
                <a:latin typeface="+mn-lt"/>
              </a:rPr>
              <a:t>Lin</a:t>
            </a:r>
            <a:r>
              <a:rPr lang="en-US" sz="2400" b="0" i="0" dirty="0">
                <a:effectLst/>
                <a:latin typeface="+mn-lt"/>
              </a:rPr>
              <a:t> was shocked when competition officials came to her dormitory room in May 1981 and informed the 21-year-old that she had won the design and the $20,000 first prize.</a:t>
            </a:r>
            <a:endParaRPr lang="en-US" sz="2400" dirty="0">
              <a:latin typeface="+mn-lt"/>
            </a:endParaRPr>
          </a:p>
        </p:txBody>
      </p:sp>
      <p:sp>
        <p:nvSpPr>
          <p:cNvPr id="6" name="TextBox 5">
            <a:extLst>
              <a:ext uri="{FF2B5EF4-FFF2-40B4-BE49-F238E27FC236}">
                <a16:creationId xmlns:a16="http://schemas.microsoft.com/office/drawing/2014/main" id="{6B8FF3BA-0D65-A10E-8F3F-6AF36047B19E}"/>
              </a:ext>
            </a:extLst>
          </p:cNvPr>
          <p:cNvSpPr txBox="1"/>
          <p:nvPr/>
        </p:nvSpPr>
        <p:spPr>
          <a:xfrm>
            <a:off x="8324881" y="5765213"/>
            <a:ext cx="216703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October 5, 1959 </a:t>
            </a:r>
          </a:p>
        </p:txBody>
      </p:sp>
      <p:pic>
        <p:nvPicPr>
          <p:cNvPr id="8" name="Picture 7">
            <a:extLst>
              <a:ext uri="{FF2B5EF4-FFF2-40B4-BE49-F238E27FC236}">
                <a16:creationId xmlns:a16="http://schemas.microsoft.com/office/drawing/2014/main" id="{D5C65296-D6A6-806C-A2AF-D672F450E887}"/>
              </a:ext>
            </a:extLst>
          </p:cNvPr>
          <p:cNvPicPr>
            <a:picLocks noChangeAspect="1"/>
          </p:cNvPicPr>
          <p:nvPr/>
        </p:nvPicPr>
        <p:blipFill>
          <a:blip r:embed="rId3"/>
          <a:stretch>
            <a:fillRect/>
          </a:stretch>
        </p:blipFill>
        <p:spPr>
          <a:xfrm>
            <a:off x="6935984" y="1754155"/>
            <a:ext cx="4244133" cy="3665388"/>
          </a:xfrm>
          <a:prstGeom prst="rect">
            <a:avLst/>
          </a:prstGeom>
        </p:spPr>
      </p:pic>
      <p:sp>
        <p:nvSpPr>
          <p:cNvPr id="12" name="TextBox 11">
            <a:extLst>
              <a:ext uri="{FF2B5EF4-FFF2-40B4-BE49-F238E27FC236}">
                <a16:creationId xmlns:a16="http://schemas.microsoft.com/office/drawing/2014/main" id="{E275C090-A84B-016C-4A35-CDA4AF6E0C2E}"/>
              </a:ext>
            </a:extLst>
          </p:cNvPr>
          <p:cNvSpPr txBox="1"/>
          <p:nvPr/>
        </p:nvSpPr>
        <p:spPr>
          <a:xfrm>
            <a:off x="4430518" y="392822"/>
            <a:ext cx="279137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b="1" i="1" dirty="0">
                <a:latin typeface="Lato"/>
              </a:rPr>
              <a:t>Maya Lin</a:t>
            </a:r>
            <a:endParaRPr lang="en-US" sz="4800" dirty="0"/>
          </a:p>
        </p:txBody>
      </p:sp>
    </p:spTree>
    <p:extLst>
      <p:ext uri="{BB962C8B-B14F-4D97-AF65-F5344CB8AC3E}">
        <p14:creationId xmlns:p14="http://schemas.microsoft.com/office/powerpoint/2010/main" val="92289811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ya-lin-president-obama">
            <a:extLst>
              <a:ext uri="{FF2B5EF4-FFF2-40B4-BE49-F238E27FC236}">
                <a16:creationId xmlns:a16="http://schemas.microsoft.com/office/drawing/2014/main" id="{BB70AA56-ADE6-8D8B-29EC-AB891E84D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152" y="610381"/>
            <a:ext cx="3619500" cy="4857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A23F85-CD4D-A899-C490-3297A5111ECF}"/>
              </a:ext>
            </a:extLst>
          </p:cNvPr>
          <p:cNvSpPr txBox="1"/>
          <p:nvPr/>
        </p:nvSpPr>
        <p:spPr>
          <a:xfrm>
            <a:off x="1499017" y="5924453"/>
            <a:ext cx="91889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dirty="0">
                <a:solidFill>
                  <a:srgbClr val="5A5A5A"/>
                </a:solidFill>
                <a:effectLst/>
                <a:latin typeface="Helvetica Neue"/>
              </a:rPr>
              <a:t> </a:t>
            </a:r>
            <a:r>
              <a:rPr lang="en-US" b="1" i="0" dirty="0">
                <a:solidFill>
                  <a:srgbClr val="5A5A5A"/>
                </a:solidFill>
                <a:effectLst/>
                <a:latin typeface="Helvetica Neue"/>
              </a:rPr>
              <a:t>Maya Lin</a:t>
            </a:r>
            <a:r>
              <a:rPr lang="en-US" b="0" i="0" dirty="0">
                <a:solidFill>
                  <a:srgbClr val="5A5A5A"/>
                </a:solidFill>
                <a:effectLst/>
                <a:latin typeface="Helvetica Neue"/>
              </a:rPr>
              <a:t> is awarded the Presidential Medal of Freedom by President Obama in 2016.</a:t>
            </a:r>
            <a:endParaRPr lang="en-US" dirty="0"/>
          </a:p>
        </p:txBody>
      </p:sp>
      <p:pic>
        <p:nvPicPr>
          <p:cNvPr id="4100" name="Picture 4">
            <a:extLst>
              <a:ext uri="{FF2B5EF4-FFF2-40B4-BE49-F238E27FC236}">
                <a16:creationId xmlns:a16="http://schemas.microsoft.com/office/drawing/2014/main" id="{1F8DB4B1-DCBB-3980-A375-249E10DEFE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017" y="1036082"/>
            <a:ext cx="1715487" cy="181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6752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9BC807-0916-484A-CE8E-35CD90091245}"/>
              </a:ext>
            </a:extLst>
          </p:cNvPr>
          <p:cNvSpPr txBox="1"/>
          <p:nvPr/>
        </p:nvSpPr>
        <p:spPr>
          <a:xfrm>
            <a:off x="3955915" y="1371600"/>
            <a:ext cx="428017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Productive Resources used in an Art Lesson</a:t>
            </a:r>
          </a:p>
        </p:txBody>
      </p:sp>
      <p:pic>
        <p:nvPicPr>
          <p:cNvPr id="3" name="Picture 2">
            <a:extLst>
              <a:ext uri="{FF2B5EF4-FFF2-40B4-BE49-F238E27FC236}">
                <a16:creationId xmlns:a16="http://schemas.microsoft.com/office/drawing/2014/main" id="{F1675577-2D3F-4FC7-AA49-BF8AAD284600}"/>
              </a:ext>
            </a:extLst>
          </p:cNvPr>
          <p:cNvPicPr>
            <a:picLocks noChangeAspect="1"/>
          </p:cNvPicPr>
          <p:nvPr/>
        </p:nvPicPr>
        <p:blipFill>
          <a:blip r:embed="rId2"/>
          <a:stretch>
            <a:fillRect/>
          </a:stretch>
        </p:blipFill>
        <p:spPr>
          <a:xfrm>
            <a:off x="3026346" y="1668905"/>
            <a:ext cx="6139307" cy="3520190"/>
          </a:xfrm>
          <a:prstGeom prst="rect">
            <a:avLst/>
          </a:prstGeom>
        </p:spPr>
      </p:pic>
    </p:spTree>
    <p:extLst>
      <p:ext uri="{BB962C8B-B14F-4D97-AF65-F5344CB8AC3E}">
        <p14:creationId xmlns:p14="http://schemas.microsoft.com/office/powerpoint/2010/main" val="64792590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F42F9A6C-BE29-EF4D-8FA7-976DE313A5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5621" y="1882123"/>
            <a:ext cx="3452336" cy="348017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172EB3-F906-6CF9-6CA0-DFAA71D1B4DB}"/>
              </a:ext>
            </a:extLst>
          </p:cNvPr>
          <p:cNvSpPr txBox="1"/>
          <p:nvPr/>
        </p:nvSpPr>
        <p:spPr>
          <a:xfrm>
            <a:off x="783771" y="201097"/>
            <a:ext cx="882676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b="1" i="1" dirty="0">
                <a:latin typeface="+mn-lt"/>
              </a:rPr>
              <a:t>R-E-S-P-E-C-T: Aretha Franklin, the Queen of Soul</a:t>
            </a:r>
            <a:br>
              <a:rPr lang="en-US" sz="3200" b="1" i="1" dirty="0">
                <a:solidFill>
                  <a:srgbClr val="333333"/>
                </a:solidFill>
                <a:latin typeface="+mn-lt"/>
              </a:rPr>
            </a:br>
            <a:r>
              <a:rPr lang="en-US" sz="3200" b="1" i="1" dirty="0">
                <a:solidFill>
                  <a:srgbClr val="7A9900"/>
                </a:solidFill>
                <a:latin typeface="+mn-lt"/>
              </a:rPr>
              <a:t>by Carole Boston Weatherford</a:t>
            </a:r>
            <a:endParaRPr lang="en-US" sz="3200" dirty="0"/>
          </a:p>
        </p:txBody>
      </p:sp>
      <p:sp>
        <p:nvSpPr>
          <p:cNvPr id="6" name="TextBox 5">
            <a:extLst>
              <a:ext uri="{FF2B5EF4-FFF2-40B4-BE49-F238E27FC236}">
                <a16:creationId xmlns:a16="http://schemas.microsoft.com/office/drawing/2014/main" id="{80F55915-CB0F-5244-6B15-969DCE7DB184}"/>
              </a:ext>
            </a:extLst>
          </p:cNvPr>
          <p:cNvSpPr txBox="1"/>
          <p:nvPr/>
        </p:nvSpPr>
        <p:spPr>
          <a:xfrm>
            <a:off x="4215105" y="6067507"/>
            <a:ext cx="609755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3"/>
              </a:rPr>
              <a:t>https://www.youtube.com/watch?v=uF9wqecpwKA</a:t>
            </a:r>
            <a:endParaRPr lang="en-US" dirty="0"/>
          </a:p>
          <a:p>
            <a:pPr algn="ctr"/>
            <a:r>
              <a:rPr lang="en-US" dirty="0"/>
              <a:t>4 minutes </a:t>
            </a:r>
          </a:p>
        </p:txBody>
      </p:sp>
      <p:sp>
        <p:nvSpPr>
          <p:cNvPr id="10" name="TextBox 9">
            <a:extLst>
              <a:ext uri="{FF2B5EF4-FFF2-40B4-BE49-F238E27FC236}">
                <a16:creationId xmlns:a16="http://schemas.microsoft.com/office/drawing/2014/main" id="{29340418-F78E-AAA2-9C0C-2C7559DCDA2C}"/>
              </a:ext>
            </a:extLst>
          </p:cNvPr>
          <p:cNvSpPr txBox="1"/>
          <p:nvPr/>
        </p:nvSpPr>
        <p:spPr>
          <a:xfrm>
            <a:off x="5322172" y="3935613"/>
            <a:ext cx="3100095" cy="1711366"/>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b="1" dirty="0">
                <a:solidFill>
                  <a:srgbClr val="333333"/>
                </a:solidFill>
              </a:rPr>
              <a:t>Publisher:</a:t>
            </a:r>
            <a:r>
              <a:rPr lang="en-US" dirty="0">
                <a:solidFill>
                  <a:srgbClr val="333333"/>
                </a:solidFill>
              </a:rPr>
              <a:t> Simon &amp; Schuster</a:t>
            </a:r>
          </a:p>
          <a:p>
            <a:pPr algn="l">
              <a:lnSpc>
                <a:spcPct val="150000"/>
              </a:lnSpc>
            </a:pPr>
            <a:r>
              <a:rPr lang="en-US" b="1" dirty="0">
                <a:solidFill>
                  <a:srgbClr val="333333"/>
                </a:solidFill>
              </a:rPr>
              <a:t>Copyright Date:</a:t>
            </a:r>
            <a:r>
              <a:rPr lang="en-US" dirty="0">
                <a:solidFill>
                  <a:srgbClr val="333333"/>
                </a:solidFill>
              </a:rPr>
              <a:t> 2020</a:t>
            </a:r>
          </a:p>
          <a:p>
            <a:pPr algn="l">
              <a:lnSpc>
                <a:spcPct val="150000"/>
              </a:lnSpc>
            </a:pPr>
            <a:r>
              <a:rPr lang="en-US" b="1" dirty="0">
                <a:solidFill>
                  <a:srgbClr val="333333"/>
                </a:solidFill>
              </a:rPr>
              <a:t>Reading Level:</a:t>
            </a:r>
            <a:r>
              <a:rPr lang="en-US" dirty="0">
                <a:solidFill>
                  <a:srgbClr val="333333"/>
                </a:solidFill>
              </a:rPr>
              <a:t> 2.0</a:t>
            </a:r>
          </a:p>
          <a:p>
            <a:pPr algn="l">
              <a:lnSpc>
                <a:spcPct val="150000"/>
              </a:lnSpc>
            </a:pPr>
            <a:r>
              <a:rPr lang="en-US" b="1" dirty="0">
                <a:solidFill>
                  <a:srgbClr val="333333"/>
                </a:solidFill>
              </a:rPr>
              <a:t>Interest Level:</a:t>
            </a:r>
            <a:r>
              <a:rPr lang="en-US" dirty="0">
                <a:solidFill>
                  <a:srgbClr val="333333"/>
                </a:solidFill>
              </a:rPr>
              <a:t> K-3</a:t>
            </a:r>
          </a:p>
        </p:txBody>
      </p:sp>
      <p:pic>
        <p:nvPicPr>
          <p:cNvPr id="11" name="Picture 10">
            <a:extLst>
              <a:ext uri="{FF2B5EF4-FFF2-40B4-BE49-F238E27FC236}">
                <a16:creationId xmlns:a16="http://schemas.microsoft.com/office/drawing/2014/main" id="{0DAB3B6E-E53C-1EB4-009B-74F076374934}"/>
              </a:ext>
            </a:extLst>
          </p:cNvPr>
          <p:cNvPicPr>
            <a:picLocks noChangeAspect="1"/>
          </p:cNvPicPr>
          <p:nvPr/>
        </p:nvPicPr>
        <p:blipFill>
          <a:blip r:embed="rId4"/>
          <a:stretch>
            <a:fillRect/>
          </a:stretch>
        </p:blipFill>
        <p:spPr>
          <a:xfrm>
            <a:off x="7830344" y="1464012"/>
            <a:ext cx="2431813" cy="2285904"/>
          </a:xfrm>
          <a:prstGeom prst="rect">
            <a:avLst/>
          </a:prstGeom>
          <a:ln w="19050">
            <a:solidFill>
              <a:schemeClr val="tx1">
                <a:lumMod val="85000"/>
                <a:lumOff val="15000"/>
              </a:schemeClr>
            </a:solidFill>
          </a:ln>
        </p:spPr>
      </p:pic>
    </p:spTree>
    <p:extLst>
      <p:ext uri="{BB962C8B-B14F-4D97-AF65-F5344CB8AC3E}">
        <p14:creationId xmlns:p14="http://schemas.microsoft.com/office/powerpoint/2010/main" val="36682464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412833-03C7-1F99-29CC-78677637AA5D}"/>
              </a:ext>
            </a:extLst>
          </p:cNvPr>
          <p:cNvSpPr txBox="1"/>
          <p:nvPr/>
        </p:nvSpPr>
        <p:spPr>
          <a:xfrm>
            <a:off x="1118896" y="1685550"/>
            <a:ext cx="5165271" cy="2585323"/>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Aretha Franklin’s musical talent was clear from her earliest days when singing in her father’s Detroit church.</a:t>
            </a:r>
          </a:p>
          <a:p>
            <a:endParaRPr lang="en-US" sz="1800" dirty="0"/>
          </a:p>
          <a:p>
            <a:r>
              <a:rPr lang="en-US" sz="1800" dirty="0"/>
              <a:t>Later, her hit songs earned her the title “the Queen of Soul,” multiple Grammy Awards, and a place in the Rock &amp; Roll Hall of Fame. But Aretha didn’t just raise her voice in song; she also spoke out against injustice and fought for civil rights.</a:t>
            </a:r>
          </a:p>
        </p:txBody>
      </p:sp>
      <p:pic>
        <p:nvPicPr>
          <p:cNvPr id="4" name="Picture 3">
            <a:extLst>
              <a:ext uri="{FF2B5EF4-FFF2-40B4-BE49-F238E27FC236}">
                <a16:creationId xmlns:a16="http://schemas.microsoft.com/office/drawing/2014/main" id="{FE338426-2840-5586-1055-A0A540A20258}"/>
              </a:ext>
            </a:extLst>
          </p:cNvPr>
          <p:cNvPicPr>
            <a:picLocks noChangeAspect="1"/>
          </p:cNvPicPr>
          <p:nvPr/>
        </p:nvPicPr>
        <p:blipFill>
          <a:blip r:embed="rId2"/>
          <a:stretch>
            <a:fillRect/>
          </a:stretch>
        </p:blipFill>
        <p:spPr>
          <a:xfrm>
            <a:off x="7607671" y="2108703"/>
            <a:ext cx="3935738" cy="3448284"/>
          </a:xfrm>
          <a:prstGeom prst="rect">
            <a:avLst/>
          </a:prstGeom>
        </p:spPr>
      </p:pic>
      <p:sp>
        <p:nvSpPr>
          <p:cNvPr id="6" name="TextBox 5">
            <a:extLst>
              <a:ext uri="{FF2B5EF4-FFF2-40B4-BE49-F238E27FC236}">
                <a16:creationId xmlns:a16="http://schemas.microsoft.com/office/drawing/2014/main" id="{740713EC-33E0-98E8-EC8E-FBCD1B9B499B}"/>
              </a:ext>
            </a:extLst>
          </p:cNvPr>
          <p:cNvSpPr txBox="1"/>
          <p:nvPr/>
        </p:nvSpPr>
        <p:spPr>
          <a:xfrm>
            <a:off x="3477986" y="538457"/>
            <a:ext cx="609755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b="1" dirty="0">
                <a:latin typeface="+mn-lt"/>
              </a:rPr>
              <a:t>Aretha Franklin</a:t>
            </a:r>
            <a:endParaRPr lang="en-US" sz="4000" dirty="0"/>
          </a:p>
        </p:txBody>
      </p:sp>
      <p:sp>
        <p:nvSpPr>
          <p:cNvPr id="8" name="TextBox 7">
            <a:extLst>
              <a:ext uri="{FF2B5EF4-FFF2-40B4-BE49-F238E27FC236}">
                <a16:creationId xmlns:a16="http://schemas.microsoft.com/office/drawing/2014/main" id="{BEA191D4-581C-362B-2D25-8A1BE1A013FA}"/>
              </a:ext>
            </a:extLst>
          </p:cNvPr>
          <p:cNvSpPr txBox="1"/>
          <p:nvPr/>
        </p:nvSpPr>
        <p:spPr>
          <a:xfrm>
            <a:off x="6526763" y="5875663"/>
            <a:ext cx="609755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t>March 25, 1942- August 16,2018</a:t>
            </a:r>
          </a:p>
        </p:txBody>
      </p:sp>
      <p:pic>
        <p:nvPicPr>
          <p:cNvPr id="10" name="Picture 9">
            <a:extLst>
              <a:ext uri="{FF2B5EF4-FFF2-40B4-BE49-F238E27FC236}">
                <a16:creationId xmlns:a16="http://schemas.microsoft.com/office/drawing/2014/main" id="{DB5FF878-8568-747C-300D-AE02E36902B0}"/>
              </a:ext>
            </a:extLst>
          </p:cNvPr>
          <p:cNvPicPr>
            <a:picLocks noChangeAspect="1"/>
          </p:cNvPicPr>
          <p:nvPr/>
        </p:nvPicPr>
        <p:blipFill>
          <a:blip r:embed="rId3"/>
          <a:stretch>
            <a:fillRect/>
          </a:stretch>
        </p:blipFill>
        <p:spPr>
          <a:xfrm>
            <a:off x="2110224" y="4780213"/>
            <a:ext cx="3182614" cy="1553547"/>
          </a:xfrm>
          <a:prstGeom prst="rect">
            <a:avLst/>
          </a:prstGeom>
        </p:spPr>
      </p:pic>
    </p:spTree>
    <p:extLst>
      <p:ext uri="{BB962C8B-B14F-4D97-AF65-F5344CB8AC3E}">
        <p14:creationId xmlns:p14="http://schemas.microsoft.com/office/powerpoint/2010/main" val="104414111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6F207-44B1-A654-17B7-CD366711746A}"/>
              </a:ext>
            </a:extLst>
          </p:cNvPr>
          <p:cNvPicPr>
            <a:picLocks noChangeAspect="1"/>
          </p:cNvPicPr>
          <p:nvPr/>
        </p:nvPicPr>
        <p:blipFill>
          <a:blip r:embed="rId2"/>
          <a:stretch>
            <a:fillRect/>
          </a:stretch>
        </p:blipFill>
        <p:spPr>
          <a:xfrm>
            <a:off x="1102178" y="926328"/>
            <a:ext cx="4922105" cy="5471874"/>
          </a:xfrm>
          <a:prstGeom prst="rect">
            <a:avLst/>
          </a:prstGeom>
          <a:ln w="28575">
            <a:solidFill>
              <a:schemeClr val="tx1"/>
            </a:solidFill>
          </a:ln>
        </p:spPr>
      </p:pic>
      <p:pic>
        <p:nvPicPr>
          <p:cNvPr id="3" name="Picture 2">
            <a:extLst>
              <a:ext uri="{FF2B5EF4-FFF2-40B4-BE49-F238E27FC236}">
                <a16:creationId xmlns:a16="http://schemas.microsoft.com/office/drawing/2014/main" id="{829CFF48-3FA0-78BA-A139-BD9CEEBB71A0}"/>
              </a:ext>
            </a:extLst>
          </p:cNvPr>
          <p:cNvPicPr>
            <a:picLocks noChangeAspect="1"/>
          </p:cNvPicPr>
          <p:nvPr/>
        </p:nvPicPr>
        <p:blipFill>
          <a:blip r:embed="rId3"/>
          <a:stretch>
            <a:fillRect/>
          </a:stretch>
        </p:blipFill>
        <p:spPr>
          <a:xfrm>
            <a:off x="6912814" y="2317072"/>
            <a:ext cx="4456926" cy="3238849"/>
          </a:xfrm>
          <a:prstGeom prst="rect">
            <a:avLst/>
          </a:prstGeom>
          <a:ln w="19050">
            <a:solidFill>
              <a:schemeClr val="tx1"/>
            </a:solidFill>
          </a:ln>
        </p:spPr>
      </p:pic>
    </p:spTree>
    <p:extLst>
      <p:ext uri="{BB962C8B-B14F-4D97-AF65-F5344CB8AC3E}">
        <p14:creationId xmlns:p14="http://schemas.microsoft.com/office/powerpoint/2010/main" val="15199972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To earn professional development credit for CEE webinars found on EconEdLink, you must:</a:t>
            </a:r>
            <a:endParaRPr sz="2800" dirty="0"/>
          </a:p>
          <a:p>
            <a:endParaRPr sz="2800" dirty="0"/>
          </a:p>
          <a:p>
            <a:pPr marL="285750" indent="-285750">
              <a:buSzPct val="100000"/>
              <a:buFont typeface="Arial"/>
              <a:buChar char="•"/>
            </a:pPr>
            <a:r>
              <a:rPr dirty="0"/>
              <a:t>Watch a minimum of 45-minutes and you will automatically receive a professional development </a:t>
            </a:r>
            <a:r>
              <a:rPr b="1" dirty="0">
                <a:solidFill>
                  <a:srgbClr val="7A9900"/>
                </a:solidFill>
              </a:rPr>
              <a:t>certificate </a:t>
            </a:r>
            <a:r>
              <a:rPr dirty="0"/>
              <a:t>via e-mail within 24 hours. </a:t>
            </a:r>
            <a:endParaRPr sz="2800" dirty="0"/>
          </a:p>
          <a:p>
            <a:pPr marL="285750" indent="-285750">
              <a:buSzPct val="100000"/>
              <a:buFont typeface="Arial"/>
              <a:buChar char="•"/>
            </a:pPr>
            <a:r>
              <a:rPr dirty="0"/>
              <a:t>Attendees can learn how much credit they will earn per workshop. </a:t>
            </a:r>
            <a:endParaRPr sz="2800" dirty="0"/>
          </a:p>
          <a:p>
            <a:endParaRPr sz="2800" dirty="0"/>
          </a:p>
          <a:p>
            <a:pPr>
              <a:defRPr b="1" u="sng"/>
            </a:pPr>
            <a:r>
              <a:rPr dirty="0"/>
              <a:t>Accessing resources: </a:t>
            </a:r>
          </a:p>
          <a:p>
            <a:endParaRPr dirty="0"/>
          </a:p>
          <a:p>
            <a:pPr marL="285750" indent="-285750">
              <a:buSzPct val="100000"/>
              <a:buFont typeface="Helvetica"/>
              <a:buChar char="•"/>
            </a:pPr>
            <a:r>
              <a:rPr dirty="0"/>
              <a:t>You can now easily download presentations, lesson plan materials, and activities for each webinar from </a:t>
            </a:r>
            <a:r>
              <a:rPr sz="1600" b="1" i="1" u="sng" dirty="0">
                <a:solidFill>
                  <a:srgbClr val="0563C1"/>
                </a:solidFill>
                <a:uFill>
                  <a:solidFill>
                    <a:srgbClr val="0563C1"/>
                  </a:solidFill>
                </a:uFill>
                <a:hlinkClick r:id="rId2"/>
              </a:rPr>
              <a:t>EconEdLink.org/professional-development/</a:t>
            </a:r>
            <a:endParaRPr sz="1600" b="1" i="1" dirty="0">
              <a:solidFill>
                <a:srgbClr val="005CB8"/>
              </a:solidFill>
            </a:endParaRPr>
          </a:p>
          <a:p>
            <a:pPr marL="285750" indent="-285750">
              <a:buSzPct val="100000"/>
              <a:buFont typeface="Helvetica"/>
              <a:buChar char="•"/>
              <a:defRPr sz="1600" b="1" i="1" u="sng">
                <a:solidFill>
                  <a:srgbClr val="005CB8"/>
                </a:solidFill>
              </a:defRPr>
            </a:pPr>
            <a:endParaRPr sz="1600" b="1" i="1" dirty="0">
              <a:solidFill>
                <a:srgbClr val="005CB8"/>
              </a:solidFill>
            </a:endParaRPr>
          </a:p>
          <a:p>
            <a:pPr>
              <a:defRPr sz="1600" b="1" u="sng"/>
            </a:pPr>
            <a:r>
              <a:rPr dirty="0"/>
              <a:t>Local resources:</a:t>
            </a:r>
            <a:r>
              <a:rPr b="0" u="none" dirty="0"/>
              <a:t> </a:t>
            </a:r>
          </a:p>
          <a:p>
            <a:pPr>
              <a:defRPr sz="1600"/>
            </a:pPr>
            <a:endParaRPr b="0" u="none" dirty="0"/>
          </a:p>
          <a:p>
            <a:pPr marL="285750" indent="-285750">
              <a:buSzPct val="100000"/>
              <a:buFont typeface="Helvetica"/>
              <a:buChar char="•"/>
              <a:defRPr sz="1600"/>
            </a:pPr>
            <a:r>
              <a:rPr dirty="0"/>
              <a:t>Insert your local professional development opportunities (if applicable)</a:t>
            </a:r>
            <a:endParaRPr sz="1400" b="1" i="1" dirty="0">
              <a:solidFill>
                <a:srgbClr val="005CB8"/>
              </a:solidFill>
            </a:endParaRPr>
          </a:p>
          <a:p>
            <a:pPr>
              <a:defRPr sz="1600" b="1" i="1">
                <a:solidFill>
                  <a:srgbClr val="005CB8"/>
                </a:solidFill>
              </a:defRPr>
            </a:pPr>
            <a:endParaRPr sz="1400" b="1" i="1" dirty="0">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F8757-6FFD-BA13-9693-41F9990917DF}"/>
              </a:ext>
            </a:extLst>
          </p:cNvPr>
          <p:cNvPicPr>
            <a:picLocks noChangeAspect="1"/>
          </p:cNvPicPr>
          <p:nvPr/>
        </p:nvPicPr>
        <p:blipFill>
          <a:blip r:embed="rId2"/>
          <a:stretch>
            <a:fillRect/>
          </a:stretch>
        </p:blipFill>
        <p:spPr>
          <a:xfrm>
            <a:off x="3399238" y="1451296"/>
            <a:ext cx="6201961" cy="3435366"/>
          </a:xfrm>
          <a:prstGeom prst="rect">
            <a:avLst/>
          </a:prstGeom>
          <a:ln w="19050">
            <a:solidFill>
              <a:schemeClr val="tx1"/>
            </a:solidFill>
          </a:ln>
        </p:spPr>
      </p:pic>
      <p:sp>
        <p:nvSpPr>
          <p:cNvPr id="5" name="TextBox 4">
            <a:extLst>
              <a:ext uri="{FF2B5EF4-FFF2-40B4-BE49-F238E27FC236}">
                <a16:creationId xmlns:a16="http://schemas.microsoft.com/office/drawing/2014/main" id="{71C56171-B0F6-0DF8-D799-489742AC28CB}"/>
              </a:ext>
            </a:extLst>
          </p:cNvPr>
          <p:cNvSpPr txBox="1"/>
          <p:nvPr/>
        </p:nvSpPr>
        <p:spPr>
          <a:xfrm>
            <a:off x="1049310" y="5239064"/>
            <a:ext cx="9818559"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dirty="0">
                <a:solidFill>
                  <a:srgbClr val="19202D"/>
                </a:solidFill>
                <a:effectLst/>
                <a:latin typeface="Montserrat" panose="00000500000000000000" pitchFamily="2" charset="0"/>
              </a:rPr>
              <a:t> </a:t>
            </a:r>
            <a:r>
              <a:rPr lang="en-US" dirty="0">
                <a:solidFill>
                  <a:srgbClr val="19202D"/>
                </a:solidFill>
                <a:latin typeface="Montserrat" panose="00000500000000000000" pitchFamily="2" charset="0"/>
              </a:rPr>
              <a:t>On </a:t>
            </a:r>
            <a:r>
              <a:rPr lang="en-US" b="0" i="0" dirty="0">
                <a:solidFill>
                  <a:srgbClr val="19202D"/>
                </a:solidFill>
                <a:effectLst/>
                <a:latin typeface="Montserrat" panose="00000500000000000000" pitchFamily="2" charset="0"/>
              </a:rPr>
              <a:t>Nov. 9, 2005, President George W. Bush awards singer Aretha Franklin the Presidential Medal of Freedom Award, the highest civilian award, in the East Room of the White House in Washington.</a:t>
            </a:r>
            <a:endParaRPr lang="en-US" dirty="0"/>
          </a:p>
        </p:txBody>
      </p:sp>
      <p:pic>
        <p:nvPicPr>
          <p:cNvPr id="7170" name="Picture 2">
            <a:extLst>
              <a:ext uri="{FF2B5EF4-FFF2-40B4-BE49-F238E27FC236}">
                <a16:creationId xmlns:a16="http://schemas.microsoft.com/office/drawing/2014/main" id="{853BC853-F20A-DB9F-393C-548DDE1A82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43" y="474031"/>
            <a:ext cx="2046357" cy="216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31523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540EF4-5955-4271-8AC7-82E3FD92BD26}"/>
              </a:ext>
            </a:extLst>
          </p:cNvPr>
          <p:cNvSpPr txBox="1"/>
          <p:nvPr/>
        </p:nvSpPr>
        <p:spPr>
          <a:xfrm>
            <a:off x="2780145" y="235589"/>
            <a:ext cx="60960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6000" b="1"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Activists</a:t>
            </a:r>
            <a:endParaRPr lang="en-US" sz="6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5C5412B-6ED9-48FA-AD35-6FA76F44213D}"/>
              </a:ext>
            </a:extLst>
          </p:cNvPr>
          <p:cNvPicPr>
            <a:picLocks noChangeAspect="1"/>
          </p:cNvPicPr>
          <p:nvPr/>
        </p:nvPicPr>
        <p:blipFill>
          <a:blip r:embed="rId2"/>
          <a:stretch>
            <a:fillRect/>
          </a:stretch>
        </p:blipFill>
        <p:spPr>
          <a:xfrm>
            <a:off x="939844" y="1727200"/>
            <a:ext cx="4032357" cy="3957782"/>
          </a:xfrm>
          <a:prstGeom prst="rect">
            <a:avLst/>
          </a:prstGeom>
          <a:ln w="19050">
            <a:solidFill>
              <a:schemeClr val="tx1"/>
            </a:solidFill>
          </a:ln>
        </p:spPr>
      </p:pic>
      <p:pic>
        <p:nvPicPr>
          <p:cNvPr id="8" name="Picture 2" descr="Rosa">
            <a:extLst>
              <a:ext uri="{FF2B5EF4-FFF2-40B4-BE49-F238E27FC236}">
                <a16:creationId xmlns:a16="http://schemas.microsoft.com/office/drawing/2014/main" id="{744E8811-4F39-4C8E-B245-95A171323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7264" y="1583265"/>
            <a:ext cx="2337017" cy="30194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elores Huerta: A Hero to Migrant Workers">
            <a:extLst>
              <a:ext uri="{FF2B5EF4-FFF2-40B4-BE49-F238E27FC236}">
                <a16:creationId xmlns:a16="http://schemas.microsoft.com/office/drawing/2014/main" id="{2FC3E036-832E-4EB2-8F2E-2764BA49A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091" y="2453851"/>
            <a:ext cx="2595419" cy="33740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2938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osa">
            <a:extLst>
              <a:ext uri="{FF2B5EF4-FFF2-40B4-BE49-F238E27FC236}">
                <a16:creationId xmlns:a16="http://schemas.microsoft.com/office/drawing/2014/main" id="{BE490293-F559-49F1-A619-048C1E9F7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847" y="1500809"/>
            <a:ext cx="3291472" cy="42525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A3B477-909D-B09D-7D9F-27E08F9BA4D3}"/>
              </a:ext>
            </a:extLst>
          </p:cNvPr>
          <p:cNvSpPr txBox="1"/>
          <p:nvPr/>
        </p:nvSpPr>
        <p:spPr>
          <a:xfrm>
            <a:off x="2197269" y="3991210"/>
            <a:ext cx="2896850" cy="1200329"/>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t>Publisher:</a:t>
            </a:r>
            <a:r>
              <a:rPr lang="en-US" dirty="0"/>
              <a:t> Square Fish </a:t>
            </a:r>
          </a:p>
          <a:p>
            <a:r>
              <a:rPr lang="en-US" b="1" dirty="0"/>
              <a:t>Copyright Date:</a:t>
            </a:r>
            <a:r>
              <a:rPr lang="en-US" dirty="0"/>
              <a:t> 2005</a:t>
            </a:r>
          </a:p>
          <a:p>
            <a:r>
              <a:rPr lang="en-US" b="1" dirty="0"/>
              <a:t>Reading Level:</a:t>
            </a:r>
            <a:r>
              <a:rPr lang="en-US" dirty="0"/>
              <a:t> 4.9</a:t>
            </a:r>
          </a:p>
          <a:p>
            <a:r>
              <a:rPr lang="en-US" b="1" dirty="0"/>
              <a:t>Interest Level:</a:t>
            </a:r>
            <a:r>
              <a:rPr lang="en-US" dirty="0"/>
              <a:t> 2-5</a:t>
            </a:r>
          </a:p>
        </p:txBody>
      </p:sp>
      <p:sp>
        <p:nvSpPr>
          <p:cNvPr id="5" name="TextBox 4">
            <a:extLst>
              <a:ext uri="{FF2B5EF4-FFF2-40B4-BE49-F238E27FC236}">
                <a16:creationId xmlns:a16="http://schemas.microsoft.com/office/drawing/2014/main" id="{E5D49AC7-AD64-4D39-9590-1785181B5FD0}"/>
              </a:ext>
            </a:extLst>
          </p:cNvPr>
          <p:cNvSpPr txBox="1"/>
          <p:nvPr/>
        </p:nvSpPr>
        <p:spPr>
          <a:xfrm>
            <a:off x="5239063" y="234820"/>
            <a:ext cx="2615784"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6600" dirty="0">
                <a:solidFill>
                  <a:schemeClr val="accent2">
                    <a:lumMod val="75000"/>
                  </a:schemeClr>
                </a:solidFill>
                <a:latin typeface="Lucida Calligraphy" panose="03010101010101010101" pitchFamily="66" charset="0"/>
              </a:rPr>
              <a:t>Rosa</a:t>
            </a:r>
            <a:endParaRPr kumimoji="0" lang="en-US" sz="6600" b="0" i="0" u="none" strike="noStrike" cap="none" spc="0" normalizeH="0" baseline="0" dirty="0">
              <a:ln>
                <a:noFill/>
              </a:ln>
              <a:solidFill>
                <a:schemeClr val="accent2">
                  <a:lumMod val="75000"/>
                </a:schemeClr>
              </a:solidFill>
              <a:effectLst/>
              <a:uFillTx/>
              <a:latin typeface="+mn-lt"/>
              <a:ea typeface="+mn-ea"/>
              <a:cs typeface="+mn-cs"/>
              <a:sym typeface="Calibri"/>
            </a:endParaRPr>
          </a:p>
        </p:txBody>
      </p:sp>
      <p:sp>
        <p:nvSpPr>
          <p:cNvPr id="7" name="TextBox 6">
            <a:extLst>
              <a:ext uri="{FF2B5EF4-FFF2-40B4-BE49-F238E27FC236}">
                <a16:creationId xmlns:a16="http://schemas.microsoft.com/office/drawing/2014/main" id="{6177A603-8B06-B5D4-0415-BAA42AE13EA0}"/>
              </a:ext>
            </a:extLst>
          </p:cNvPr>
          <p:cNvSpPr txBox="1"/>
          <p:nvPr/>
        </p:nvSpPr>
        <p:spPr>
          <a:xfrm>
            <a:off x="709536" y="1500809"/>
            <a:ext cx="6093500" cy="2031325"/>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1800" dirty="0"/>
              <a:t>In Montgomery, Alabama, on December 1, 1955 Rosa Parks refused to give up her seat on a city bus. </a:t>
            </a:r>
          </a:p>
          <a:p>
            <a:pPr marL="0" indent="0">
              <a:buNone/>
            </a:pPr>
            <a:r>
              <a:rPr lang="en-US" sz="1800" dirty="0"/>
              <a:t>This picture book biography covers this historic event along with other details of Mrs. Park’s personal life. How her action spurred the Montgomery bus boycott and its part in the civil rights movement is portrayed in effective text and striking illustrations. </a:t>
            </a:r>
          </a:p>
        </p:txBody>
      </p:sp>
      <p:sp>
        <p:nvSpPr>
          <p:cNvPr id="9" name="TextBox 8">
            <a:extLst>
              <a:ext uri="{FF2B5EF4-FFF2-40B4-BE49-F238E27FC236}">
                <a16:creationId xmlns:a16="http://schemas.microsoft.com/office/drawing/2014/main" id="{C46CCC34-7074-194B-2CE2-FEE7E6AAEB6D}"/>
              </a:ext>
            </a:extLst>
          </p:cNvPr>
          <p:cNvSpPr txBox="1"/>
          <p:nvPr/>
        </p:nvSpPr>
        <p:spPr>
          <a:xfrm>
            <a:off x="6803036" y="5911385"/>
            <a:ext cx="60935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u="sng" dirty="0">
                <a:solidFill>
                  <a:srgbClr val="0563C1"/>
                </a:solidFill>
                <a:effectLst/>
                <a:latin typeface="Times New Roman" panose="02020603050405020304" pitchFamily="18" charset="0"/>
                <a:ea typeface="Times New Roman" panose="02020603050405020304" pitchFamily="18" charset="0"/>
                <a:hlinkClick r:id="rId3"/>
              </a:rPr>
              <a:t>https://www.youtube.com/watch?v=q2dYS8aLNNA</a:t>
            </a:r>
            <a:endParaRPr lang="en-US" sz="1800" u="sng" dirty="0">
              <a:solidFill>
                <a:srgbClr val="0563C1"/>
              </a:solidFill>
              <a:effectLst/>
              <a:latin typeface="Times New Roman" panose="02020603050405020304" pitchFamily="18" charset="0"/>
              <a:ea typeface="Times New Roman" panose="02020603050405020304" pitchFamily="18" charset="0"/>
            </a:endParaRPr>
          </a:p>
          <a:p>
            <a:pPr algn="ctr"/>
            <a:r>
              <a:rPr lang="en-US" dirty="0">
                <a:solidFill>
                  <a:schemeClr val="tx1"/>
                </a:solidFill>
                <a:ea typeface="Times New Roman" panose="02020603050405020304" pitchFamily="18" charset="0"/>
              </a:rPr>
              <a:t>14 minutes</a:t>
            </a:r>
            <a:endParaRPr lang="en-US" sz="1800" dirty="0">
              <a:solidFill>
                <a:schemeClr val="tx1"/>
              </a:solidFill>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41714210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DC9397-E1F8-B3D2-F3C3-7862E45C4A16}"/>
              </a:ext>
            </a:extLst>
          </p:cNvPr>
          <p:cNvSpPr txBox="1"/>
          <p:nvPr/>
        </p:nvSpPr>
        <p:spPr>
          <a:xfrm>
            <a:off x="1501176" y="4068434"/>
            <a:ext cx="8901998"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b="1" i="0" dirty="0">
                <a:solidFill>
                  <a:srgbClr val="1A1A1A"/>
                </a:solidFill>
                <a:effectLst/>
              </a:rPr>
              <a:t>Rosa Parks</a:t>
            </a:r>
            <a:r>
              <a:rPr lang="en-US" sz="2800" b="0" i="0" dirty="0">
                <a:solidFill>
                  <a:srgbClr val="1A1A1A"/>
                </a:solidFill>
                <a:effectLst/>
              </a:rPr>
              <a:t>, (born February 4, 1913 - October 24, 2005) was an American civil rights activist whose refusal to give up her seat on a public bus precipitated the 1955–56 Montgomery bus boycott Alabama</a:t>
            </a:r>
            <a:r>
              <a:rPr lang="en-US" sz="2800" dirty="0">
                <a:solidFill>
                  <a:srgbClr val="1A1A1A"/>
                </a:solidFill>
              </a:rPr>
              <a:t>. This</a:t>
            </a:r>
            <a:r>
              <a:rPr lang="en-US" sz="2800" b="0" i="0" dirty="0">
                <a:solidFill>
                  <a:srgbClr val="1A1A1A"/>
                </a:solidFill>
                <a:effectLst/>
              </a:rPr>
              <a:t> became the spark that ignited the Civil Rights Movement.  </a:t>
            </a:r>
            <a:endParaRPr kumimoji="0" lang="en-US" sz="2800" b="0" i="0" u="none" strike="noStrike" cap="none" spc="0" normalizeH="0" baseline="0" dirty="0">
              <a:ln>
                <a:noFill/>
              </a:ln>
              <a:solidFill>
                <a:srgbClr val="000000"/>
              </a:solidFill>
              <a:effectLst/>
              <a:uFillTx/>
              <a:ea typeface="+mn-ea"/>
              <a:cs typeface="+mn-cs"/>
              <a:sym typeface="Calibri"/>
            </a:endParaRPr>
          </a:p>
        </p:txBody>
      </p:sp>
      <p:pic>
        <p:nvPicPr>
          <p:cNvPr id="3074" name="Picture 2" descr="Rosa Parks | Biography, Accomplishments, Quotes, Family ...">
            <a:extLst>
              <a:ext uri="{FF2B5EF4-FFF2-40B4-BE49-F238E27FC236}">
                <a16:creationId xmlns:a16="http://schemas.microsoft.com/office/drawing/2014/main" id="{55E0D101-F8D6-C690-ACDD-3012B451CB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1176" y="345596"/>
            <a:ext cx="5529211" cy="37148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2E810BB-4D73-BD09-ADEB-A69C8D4E88C3}"/>
              </a:ext>
            </a:extLst>
          </p:cNvPr>
          <p:cNvPicPr>
            <a:picLocks noChangeAspect="1"/>
          </p:cNvPicPr>
          <p:nvPr/>
        </p:nvPicPr>
        <p:blipFill>
          <a:blip r:embed="rId3"/>
          <a:stretch>
            <a:fillRect/>
          </a:stretch>
        </p:blipFill>
        <p:spPr>
          <a:xfrm>
            <a:off x="7394680" y="724774"/>
            <a:ext cx="2408023" cy="2956447"/>
          </a:xfrm>
          <a:prstGeom prst="rect">
            <a:avLst/>
          </a:prstGeom>
          <a:ln w="12700">
            <a:solidFill>
              <a:schemeClr val="tx1"/>
            </a:solidFill>
          </a:ln>
        </p:spPr>
      </p:pic>
    </p:spTree>
    <p:extLst>
      <p:ext uri="{BB962C8B-B14F-4D97-AF65-F5344CB8AC3E}">
        <p14:creationId xmlns:p14="http://schemas.microsoft.com/office/powerpoint/2010/main" val="394777395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0C56B-2B6E-0C20-D61E-EC6BCCA599A8}"/>
              </a:ext>
            </a:extLst>
          </p:cNvPr>
          <p:cNvPicPr>
            <a:picLocks noChangeAspect="1"/>
          </p:cNvPicPr>
          <p:nvPr/>
        </p:nvPicPr>
        <p:blipFill>
          <a:blip r:embed="rId2"/>
          <a:stretch>
            <a:fillRect/>
          </a:stretch>
        </p:blipFill>
        <p:spPr>
          <a:xfrm>
            <a:off x="907139" y="884419"/>
            <a:ext cx="2629862" cy="3160660"/>
          </a:xfrm>
          <a:prstGeom prst="rect">
            <a:avLst/>
          </a:prstGeom>
          <a:ln w="12700">
            <a:solidFill>
              <a:schemeClr val="tx1"/>
            </a:solidFill>
          </a:ln>
        </p:spPr>
      </p:pic>
      <p:pic>
        <p:nvPicPr>
          <p:cNvPr id="5" name="Picture 4">
            <a:extLst>
              <a:ext uri="{FF2B5EF4-FFF2-40B4-BE49-F238E27FC236}">
                <a16:creationId xmlns:a16="http://schemas.microsoft.com/office/drawing/2014/main" id="{C8692016-F51B-9F6A-D78F-4D3D993D99D1}"/>
              </a:ext>
            </a:extLst>
          </p:cNvPr>
          <p:cNvPicPr>
            <a:picLocks noChangeAspect="1"/>
          </p:cNvPicPr>
          <p:nvPr/>
        </p:nvPicPr>
        <p:blipFill>
          <a:blip r:embed="rId3"/>
          <a:stretch>
            <a:fillRect/>
          </a:stretch>
        </p:blipFill>
        <p:spPr>
          <a:xfrm>
            <a:off x="1260736" y="4238469"/>
            <a:ext cx="2571750" cy="2266950"/>
          </a:xfrm>
          <a:prstGeom prst="rect">
            <a:avLst/>
          </a:prstGeom>
          <a:ln w="12700">
            <a:solidFill>
              <a:schemeClr val="tx1"/>
            </a:solidFill>
          </a:ln>
        </p:spPr>
      </p:pic>
      <p:pic>
        <p:nvPicPr>
          <p:cNvPr id="7" name="Picture 6">
            <a:extLst>
              <a:ext uri="{FF2B5EF4-FFF2-40B4-BE49-F238E27FC236}">
                <a16:creationId xmlns:a16="http://schemas.microsoft.com/office/drawing/2014/main" id="{F20896CF-7BC8-12AA-105A-344D734A02D4}"/>
              </a:ext>
            </a:extLst>
          </p:cNvPr>
          <p:cNvPicPr>
            <a:picLocks noChangeAspect="1"/>
          </p:cNvPicPr>
          <p:nvPr/>
        </p:nvPicPr>
        <p:blipFill>
          <a:blip r:embed="rId4"/>
          <a:stretch>
            <a:fillRect/>
          </a:stretch>
        </p:blipFill>
        <p:spPr>
          <a:xfrm>
            <a:off x="4472672" y="719996"/>
            <a:ext cx="4574318" cy="5785423"/>
          </a:xfrm>
          <a:prstGeom prst="rect">
            <a:avLst/>
          </a:prstGeom>
          <a:ln>
            <a:solidFill>
              <a:schemeClr val="tx1"/>
            </a:solidFill>
            <a:prstDash val="solid"/>
          </a:ln>
        </p:spPr>
      </p:pic>
      <p:pic>
        <p:nvPicPr>
          <p:cNvPr id="8" name="Picture 7">
            <a:extLst>
              <a:ext uri="{FF2B5EF4-FFF2-40B4-BE49-F238E27FC236}">
                <a16:creationId xmlns:a16="http://schemas.microsoft.com/office/drawing/2014/main" id="{5CFECA81-564C-6920-57C2-1DA3630B617D}"/>
              </a:ext>
            </a:extLst>
          </p:cNvPr>
          <p:cNvPicPr>
            <a:picLocks noChangeAspect="1"/>
          </p:cNvPicPr>
          <p:nvPr/>
        </p:nvPicPr>
        <p:blipFill>
          <a:blip r:embed="rId5"/>
          <a:stretch>
            <a:fillRect/>
          </a:stretch>
        </p:blipFill>
        <p:spPr>
          <a:xfrm>
            <a:off x="9982662" y="3228827"/>
            <a:ext cx="1897204" cy="2019284"/>
          </a:xfrm>
          <a:prstGeom prst="rect">
            <a:avLst/>
          </a:prstGeom>
        </p:spPr>
      </p:pic>
    </p:spTree>
    <p:extLst>
      <p:ext uri="{BB962C8B-B14F-4D97-AF65-F5344CB8AC3E}">
        <p14:creationId xmlns:p14="http://schemas.microsoft.com/office/powerpoint/2010/main" val="87719425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7BC3E-5878-336F-AC6A-5054B2081869}"/>
              </a:ext>
            </a:extLst>
          </p:cNvPr>
          <p:cNvPicPr>
            <a:picLocks noChangeAspect="1"/>
          </p:cNvPicPr>
          <p:nvPr/>
        </p:nvPicPr>
        <p:blipFill>
          <a:blip r:embed="rId2"/>
          <a:stretch>
            <a:fillRect/>
          </a:stretch>
        </p:blipFill>
        <p:spPr>
          <a:xfrm>
            <a:off x="1389603" y="563487"/>
            <a:ext cx="5880627" cy="4720545"/>
          </a:xfrm>
          <a:prstGeom prst="rect">
            <a:avLst/>
          </a:prstGeom>
        </p:spPr>
      </p:pic>
      <p:pic>
        <p:nvPicPr>
          <p:cNvPr id="6148" name="Picture 4" descr="Presidential Medal of Freedom | A Life of Global Impact | Explore | Rosa  Parks: In Her Own Words | Exhibitions at the Library of Congress | Library  of Congress">
            <a:extLst>
              <a:ext uri="{FF2B5EF4-FFF2-40B4-BE49-F238E27FC236}">
                <a16:creationId xmlns:a16="http://schemas.microsoft.com/office/drawing/2014/main" id="{22C1DD7D-0004-8E17-EB31-BC45DF388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779" y="1588957"/>
            <a:ext cx="4178508" cy="33428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6740D8-3113-B2E0-4875-AB20939F1C99}"/>
              </a:ext>
            </a:extLst>
          </p:cNvPr>
          <p:cNvSpPr txBox="1"/>
          <p:nvPr/>
        </p:nvSpPr>
        <p:spPr>
          <a:xfrm>
            <a:off x="824458" y="5648182"/>
            <a:ext cx="11212643"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i="0" dirty="0">
                <a:solidFill>
                  <a:srgbClr val="242424"/>
                </a:solidFill>
                <a:effectLst/>
              </a:rPr>
              <a:t>On September 15, 1996, President Clinton awarded Rosa Parks the Presidential Medal of Freedom, the highest civilian honor given by the U.S. executive branch. </a:t>
            </a:r>
            <a:endParaRPr lang="en-US" sz="2400" dirty="0"/>
          </a:p>
        </p:txBody>
      </p:sp>
    </p:spTree>
    <p:extLst>
      <p:ext uri="{BB962C8B-B14F-4D97-AF65-F5344CB8AC3E}">
        <p14:creationId xmlns:p14="http://schemas.microsoft.com/office/powerpoint/2010/main" val="254883430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elores Huerta: A Hero to Migrant Workers">
            <a:extLst>
              <a:ext uri="{FF2B5EF4-FFF2-40B4-BE49-F238E27FC236}">
                <a16:creationId xmlns:a16="http://schemas.microsoft.com/office/drawing/2014/main" id="{814CCC18-FAB5-D291-69A4-980D531E7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665" y="1509914"/>
            <a:ext cx="3232295" cy="420198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041ECF-8878-A4F1-D424-104EAC1255F9}"/>
              </a:ext>
            </a:extLst>
          </p:cNvPr>
          <p:cNvSpPr txBox="1"/>
          <p:nvPr/>
        </p:nvSpPr>
        <p:spPr>
          <a:xfrm>
            <a:off x="1169233" y="186574"/>
            <a:ext cx="864932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i="1" dirty="0">
                <a:latin typeface="+mn-lt"/>
              </a:rPr>
              <a:t>Delores Huerta: A Hero to Migrant Workers</a:t>
            </a:r>
            <a:br>
              <a:rPr lang="en-US" sz="3600" b="1" i="1" dirty="0">
                <a:solidFill>
                  <a:srgbClr val="333333"/>
                </a:solidFill>
                <a:latin typeface="+mn-lt"/>
              </a:rPr>
            </a:br>
            <a:r>
              <a:rPr lang="en-US" sz="3600" b="1" i="1" dirty="0">
                <a:solidFill>
                  <a:srgbClr val="7A9900"/>
                </a:solidFill>
                <a:latin typeface="+mn-lt"/>
              </a:rPr>
              <a:t>by Sarah Warren</a:t>
            </a:r>
            <a:endParaRPr lang="en-US" sz="3600" dirty="0"/>
          </a:p>
        </p:txBody>
      </p:sp>
      <p:sp>
        <p:nvSpPr>
          <p:cNvPr id="7" name="TextBox 6">
            <a:extLst>
              <a:ext uri="{FF2B5EF4-FFF2-40B4-BE49-F238E27FC236}">
                <a16:creationId xmlns:a16="http://schemas.microsoft.com/office/drawing/2014/main" id="{AEEDFC78-5641-17F2-1BD2-81FED3C7C10B}"/>
              </a:ext>
            </a:extLst>
          </p:cNvPr>
          <p:cNvSpPr txBox="1"/>
          <p:nvPr/>
        </p:nvSpPr>
        <p:spPr>
          <a:xfrm>
            <a:off x="6096000" y="5711897"/>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3"/>
              </a:rPr>
              <a:t>https://www.youtube.com/watch?v=wPfiLygcusg</a:t>
            </a:r>
            <a:endParaRPr lang="en-US" dirty="0"/>
          </a:p>
          <a:p>
            <a:pPr algn="ctr"/>
            <a:r>
              <a:rPr lang="en-US" dirty="0"/>
              <a:t>5 minutes </a:t>
            </a:r>
          </a:p>
        </p:txBody>
      </p:sp>
      <p:sp>
        <p:nvSpPr>
          <p:cNvPr id="11" name="TextBox 10">
            <a:extLst>
              <a:ext uri="{FF2B5EF4-FFF2-40B4-BE49-F238E27FC236}">
                <a16:creationId xmlns:a16="http://schemas.microsoft.com/office/drawing/2014/main" id="{E0D01010-DC0F-D5C3-9990-FF53978B6582}"/>
              </a:ext>
            </a:extLst>
          </p:cNvPr>
          <p:cNvSpPr txBox="1"/>
          <p:nvPr/>
        </p:nvSpPr>
        <p:spPr>
          <a:xfrm>
            <a:off x="6801787" y="4204853"/>
            <a:ext cx="3380281" cy="1200329"/>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dirty="0">
                <a:solidFill>
                  <a:srgbClr val="333333"/>
                </a:solidFill>
              </a:rPr>
              <a:t>Publisher:</a:t>
            </a:r>
            <a:r>
              <a:rPr lang="en-US" dirty="0">
                <a:solidFill>
                  <a:srgbClr val="333333"/>
                </a:solidFill>
              </a:rPr>
              <a:t> </a:t>
            </a:r>
            <a:r>
              <a:rPr lang="en-US" dirty="0">
                <a:solidFill>
                  <a:srgbClr val="303030"/>
                </a:solidFill>
                <a:latin typeface="Helvetica Neue"/>
              </a:rPr>
              <a:t> Marshall Cavendish</a:t>
            </a:r>
            <a:endParaRPr lang="en-US" dirty="0">
              <a:solidFill>
                <a:srgbClr val="333333"/>
              </a:solidFill>
            </a:endParaRPr>
          </a:p>
          <a:p>
            <a:pPr algn="l"/>
            <a:r>
              <a:rPr lang="en-US" b="1" dirty="0">
                <a:solidFill>
                  <a:srgbClr val="333333"/>
                </a:solidFill>
              </a:rPr>
              <a:t>Copyright Date:</a:t>
            </a:r>
            <a:r>
              <a:rPr lang="en-US" dirty="0">
                <a:solidFill>
                  <a:srgbClr val="333333"/>
                </a:solidFill>
              </a:rPr>
              <a:t> 2012</a:t>
            </a:r>
          </a:p>
          <a:p>
            <a:pPr algn="l"/>
            <a:r>
              <a:rPr lang="en-US" b="1" dirty="0">
                <a:solidFill>
                  <a:srgbClr val="333333"/>
                </a:solidFill>
              </a:rPr>
              <a:t>Reading Level:</a:t>
            </a:r>
            <a:r>
              <a:rPr lang="en-US" dirty="0">
                <a:solidFill>
                  <a:srgbClr val="333333"/>
                </a:solidFill>
              </a:rPr>
              <a:t> 3.0</a:t>
            </a:r>
          </a:p>
          <a:p>
            <a:pPr algn="l"/>
            <a:r>
              <a:rPr lang="en-US" b="1" dirty="0">
                <a:solidFill>
                  <a:srgbClr val="333333"/>
                </a:solidFill>
              </a:rPr>
              <a:t>Interest Level:</a:t>
            </a:r>
            <a:r>
              <a:rPr lang="en-US" dirty="0">
                <a:solidFill>
                  <a:srgbClr val="333333"/>
                </a:solidFill>
              </a:rPr>
              <a:t> 2-5</a:t>
            </a:r>
          </a:p>
        </p:txBody>
      </p:sp>
      <p:sp>
        <p:nvSpPr>
          <p:cNvPr id="13" name="TextBox 12">
            <a:extLst>
              <a:ext uri="{FF2B5EF4-FFF2-40B4-BE49-F238E27FC236}">
                <a16:creationId xmlns:a16="http://schemas.microsoft.com/office/drawing/2014/main" id="{65EA2B1A-AB96-566B-8535-AFF2CFC779B7}"/>
              </a:ext>
            </a:extLst>
          </p:cNvPr>
          <p:cNvSpPr txBox="1"/>
          <p:nvPr/>
        </p:nvSpPr>
        <p:spPr>
          <a:xfrm>
            <a:off x="1202881" y="5976304"/>
            <a:ext cx="309546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t>April 10, 1930</a:t>
            </a:r>
          </a:p>
        </p:txBody>
      </p:sp>
      <p:sp>
        <p:nvSpPr>
          <p:cNvPr id="14" name="TextBox 13">
            <a:extLst>
              <a:ext uri="{FF2B5EF4-FFF2-40B4-BE49-F238E27FC236}">
                <a16:creationId xmlns:a16="http://schemas.microsoft.com/office/drawing/2014/main" id="{4E826CE4-9206-3D1B-9C7A-ECC0409D71DD}"/>
              </a:ext>
            </a:extLst>
          </p:cNvPr>
          <p:cNvSpPr txBox="1"/>
          <p:nvPr/>
        </p:nvSpPr>
        <p:spPr>
          <a:xfrm>
            <a:off x="5126636" y="1594035"/>
            <a:ext cx="6730584" cy="1938990"/>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dirty="0">
                <a:solidFill>
                  <a:srgbClr val="000000"/>
                </a:solidFill>
                <a:effectLst/>
                <a:latin typeface="Calibri" panose="020F0502020204030204" pitchFamily="34" charset="0"/>
                <a:ea typeface="Times New Roman" panose="02020603050405020304" pitchFamily="18" charset="0"/>
              </a:rPr>
              <a:t>Labor leader and civil rights activist Dolores Huerta co-founded the United Farm Workers (originally called the National Farm Workers Association) with César Chávez in 1962. She has been an activist for workers’ rights, women’s rights, and immigrant rights. In 2012, she received the Presidential Medal of Freedom from President Barack Obama.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7196927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25FD-E524-5D28-8641-D622921E27CF}"/>
              </a:ext>
            </a:extLst>
          </p:cNvPr>
          <p:cNvPicPr>
            <a:picLocks noChangeAspect="1"/>
          </p:cNvPicPr>
          <p:nvPr/>
        </p:nvPicPr>
        <p:blipFill>
          <a:blip r:embed="rId2"/>
          <a:stretch>
            <a:fillRect/>
          </a:stretch>
        </p:blipFill>
        <p:spPr>
          <a:xfrm>
            <a:off x="4859077" y="742559"/>
            <a:ext cx="5172075" cy="5762625"/>
          </a:xfrm>
          <a:prstGeom prst="rect">
            <a:avLst/>
          </a:prstGeom>
          <a:ln w="12700">
            <a:solidFill>
              <a:schemeClr val="tx1"/>
            </a:solidFill>
          </a:ln>
        </p:spPr>
      </p:pic>
      <p:pic>
        <p:nvPicPr>
          <p:cNvPr id="5" name="Picture 4">
            <a:extLst>
              <a:ext uri="{FF2B5EF4-FFF2-40B4-BE49-F238E27FC236}">
                <a16:creationId xmlns:a16="http://schemas.microsoft.com/office/drawing/2014/main" id="{E567FABC-5CBD-DF6A-9D1E-2EAA158881B0}"/>
              </a:ext>
            </a:extLst>
          </p:cNvPr>
          <p:cNvPicPr>
            <a:picLocks noChangeAspect="1"/>
          </p:cNvPicPr>
          <p:nvPr/>
        </p:nvPicPr>
        <p:blipFill>
          <a:blip r:embed="rId3"/>
          <a:stretch>
            <a:fillRect/>
          </a:stretch>
        </p:blipFill>
        <p:spPr>
          <a:xfrm>
            <a:off x="758644" y="389743"/>
            <a:ext cx="2377447" cy="2925424"/>
          </a:xfrm>
          <a:prstGeom prst="rect">
            <a:avLst/>
          </a:prstGeom>
          <a:ln w="6350">
            <a:solidFill>
              <a:schemeClr val="tx1"/>
            </a:solidFill>
          </a:ln>
        </p:spPr>
      </p:pic>
      <p:pic>
        <p:nvPicPr>
          <p:cNvPr id="7" name="Picture 6">
            <a:extLst>
              <a:ext uri="{FF2B5EF4-FFF2-40B4-BE49-F238E27FC236}">
                <a16:creationId xmlns:a16="http://schemas.microsoft.com/office/drawing/2014/main" id="{88AA4DD7-9FBF-D6EE-7408-1B173F8900C0}"/>
              </a:ext>
            </a:extLst>
          </p:cNvPr>
          <p:cNvPicPr>
            <a:picLocks noChangeAspect="1"/>
          </p:cNvPicPr>
          <p:nvPr/>
        </p:nvPicPr>
        <p:blipFill>
          <a:blip r:embed="rId4"/>
          <a:stretch>
            <a:fillRect/>
          </a:stretch>
        </p:blipFill>
        <p:spPr>
          <a:xfrm>
            <a:off x="1808502" y="3147934"/>
            <a:ext cx="2436966" cy="2739296"/>
          </a:xfrm>
          <a:prstGeom prst="rect">
            <a:avLst/>
          </a:prstGeom>
          <a:ln w="12700">
            <a:solidFill>
              <a:schemeClr val="tx1"/>
            </a:solidFill>
          </a:ln>
        </p:spPr>
      </p:pic>
    </p:spTree>
    <p:extLst>
      <p:ext uri="{BB962C8B-B14F-4D97-AF65-F5344CB8AC3E}">
        <p14:creationId xmlns:p14="http://schemas.microsoft.com/office/powerpoint/2010/main" val="310884186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52FC71-BCDF-37BE-8C85-C67954AD78C7}"/>
              </a:ext>
            </a:extLst>
          </p:cNvPr>
          <p:cNvPicPr>
            <a:picLocks noChangeAspect="1"/>
          </p:cNvPicPr>
          <p:nvPr/>
        </p:nvPicPr>
        <p:blipFill>
          <a:blip r:embed="rId2"/>
          <a:stretch>
            <a:fillRect/>
          </a:stretch>
        </p:blipFill>
        <p:spPr>
          <a:xfrm>
            <a:off x="394101" y="427202"/>
            <a:ext cx="2711838" cy="3229875"/>
          </a:xfrm>
          <a:prstGeom prst="rect">
            <a:avLst/>
          </a:prstGeom>
          <a:ln w="57150">
            <a:solidFill>
              <a:schemeClr val="tx1"/>
            </a:solidFill>
          </a:ln>
        </p:spPr>
      </p:pic>
      <p:pic>
        <p:nvPicPr>
          <p:cNvPr id="6" name="Content Placeholder 6">
            <a:extLst>
              <a:ext uri="{FF2B5EF4-FFF2-40B4-BE49-F238E27FC236}">
                <a16:creationId xmlns:a16="http://schemas.microsoft.com/office/drawing/2014/main" id="{F92BCE3F-08A4-58D0-5F90-653E57CCE56A}"/>
              </a:ext>
            </a:extLst>
          </p:cNvPr>
          <p:cNvPicPr>
            <a:picLocks noChangeAspect="1"/>
          </p:cNvPicPr>
          <p:nvPr/>
        </p:nvPicPr>
        <p:blipFill>
          <a:blip r:embed="rId3"/>
          <a:stretch>
            <a:fillRect/>
          </a:stretch>
        </p:blipFill>
        <p:spPr bwMode="auto">
          <a:xfrm rot="177284">
            <a:off x="8990156" y="1782487"/>
            <a:ext cx="2712916" cy="3749180"/>
          </a:xfrm>
          <a:prstGeom prst="rect">
            <a:avLst/>
          </a:prstGeom>
          <a:noFill/>
          <a:ln w="38100">
            <a:solidFill>
              <a:schemeClr val="tx1"/>
            </a:solidFill>
            <a:miter lim="800000"/>
            <a:headEnd/>
            <a:tailEnd/>
          </a:ln>
        </p:spPr>
      </p:pic>
      <p:sp>
        <p:nvSpPr>
          <p:cNvPr id="11" name="TextBox 10">
            <a:extLst>
              <a:ext uri="{FF2B5EF4-FFF2-40B4-BE49-F238E27FC236}">
                <a16:creationId xmlns:a16="http://schemas.microsoft.com/office/drawing/2014/main" id="{4D7F148E-D972-6170-A1CE-81FDA47DB668}"/>
              </a:ext>
            </a:extLst>
          </p:cNvPr>
          <p:cNvSpPr txBox="1"/>
          <p:nvPr/>
        </p:nvSpPr>
        <p:spPr>
          <a:xfrm>
            <a:off x="3507698" y="2148458"/>
            <a:ext cx="4886795" cy="3785652"/>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olidFill>
                  <a:srgbClr val="202124"/>
                </a:solidFill>
              </a:rPr>
              <a:t>Migrant farm workers had to use the short-handled hoe for thinning and weeding crops. Because it required them to stoop during long hours in the fields, the hoe became a symbol of the brutal working conditions. Campaigns by the United Farm Workers and others helped outlaw use of the hoe in 1975.</a:t>
            </a:r>
            <a:endParaRPr lang="en-US" sz="2400" dirty="0"/>
          </a:p>
        </p:txBody>
      </p:sp>
      <p:sp>
        <p:nvSpPr>
          <p:cNvPr id="13" name="TextBox 12">
            <a:extLst>
              <a:ext uri="{FF2B5EF4-FFF2-40B4-BE49-F238E27FC236}">
                <a16:creationId xmlns:a16="http://schemas.microsoft.com/office/drawing/2014/main" id="{6CE096E4-C45B-1229-00E0-AF12D691C6ED}"/>
              </a:ext>
            </a:extLst>
          </p:cNvPr>
          <p:cNvSpPr txBox="1"/>
          <p:nvPr/>
        </p:nvSpPr>
        <p:spPr>
          <a:xfrm>
            <a:off x="3049250" y="179578"/>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dirty="0"/>
              <a:t>What Do You Think?</a:t>
            </a:r>
          </a:p>
        </p:txBody>
      </p:sp>
      <p:sp>
        <p:nvSpPr>
          <p:cNvPr id="15" name="TextBox 14">
            <a:extLst>
              <a:ext uri="{FF2B5EF4-FFF2-40B4-BE49-F238E27FC236}">
                <a16:creationId xmlns:a16="http://schemas.microsoft.com/office/drawing/2014/main" id="{9650AF5F-11DE-E3E6-10AA-B0345910DC86}"/>
              </a:ext>
            </a:extLst>
          </p:cNvPr>
          <p:cNvSpPr txBox="1"/>
          <p:nvPr/>
        </p:nvSpPr>
        <p:spPr>
          <a:xfrm>
            <a:off x="1109272" y="6211669"/>
            <a:ext cx="1025327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b="1" dirty="0">
                <a:solidFill>
                  <a:srgbClr val="004080"/>
                </a:solidFill>
              </a:rPr>
              <a:t>What do you think was the reasoning behind the mandatory use of the short-handled hoe?</a:t>
            </a:r>
          </a:p>
        </p:txBody>
      </p:sp>
    </p:spTree>
    <p:extLst>
      <p:ext uri="{BB962C8B-B14F-4D97-AF65-F5344CB8AC3E}">
        <p14:creationId xmlns:p14="http://schemas.microsoft.com/office/powerpoint/2010/main" val="398269985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lores awarded Presidential Medal of Freedom - Mujeres Activas en Letras y  Cambio Social">
            <a:extLst>
              <a:ext uri="{FF2B5EF4-FFF2-40B4-BE49-F238E27FC236}">
                <a16:creationId xmlns:a16="http://schemas.microsoft.com/office/drawing/2014/main" id="{721DB045-3587-E218-764B-6A3EABA9E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2170" y="413417"/>
            <a:ext cx="3782518" cy="5181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18C88A-A04B-761B-022C-A7D17BAC9C0C}"/>
              </a:ext>
            </a:extLst>
          </p:cNvPr>
          <p:cNvSpPr txBox="1"/>
          <p:nvPr/>
        </p:nvSpPr>
        <p:spPr>
          <a:xfrm>
            <a:off x="544643" y="5594679"/>
            <a:ext cx="1164735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400" b="0" i="0" dirty="0">
                <a:solidFill>
                  <a:srgbClr val="000000"/>
                </a:solidFill>
                <a:effectLst/>
                <a:latin typeface="cnnsans"/>
              </a:rPr>
              <a:t>In 2012, President Barack Obama  awarded Dolores Huerta Presidential Medal of Freedom. </a:t>
            </a:r>
            <a:endParaRPr lang="en-US" sz="2400" dirty="0"/>
          </a:p>
        </p:txBody>
      </p:sp>
    </p:spTree>
    <p:extLst>
      <p:ext uri="{BB962C8B-B14F-4D97-AF65-F5344CB8AC3E}">
        <p14:creationId xmlns:p14="http://schemas.microsoft.com/office/powerpoint/2010/main" val="10273527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AC6A3-3974-407B-A36D-15D673C7CC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10" y="3952580"/>
            <a:ext cx="1684969" cy="19220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3">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4"/>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5"/>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spTree>
    <p:extLst>
      <p:ext uri="{BB962C8B-B14F-4D97-AF65-F5344CB8AC3E}">
        <p14:creationId xmlns:p14="http://schemas.microsoft.com/office/powerpoint/2010/main" val="114469310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9AC09-CE51-A881-1894-7139E02276F9}"/>
              </a:ext>
            </a:extLst>
          </p:cNvPr>
          <p:cNvPicPr>
            <a:picLocks noChangeAspect="1"/>
          </p:cNvPicPr>
          <p:nvPr/>
        </p:nvPicPr>
        <p:blipFill>
          <a:blip r:embed="rId2"/>
          <a:stretch>
            <a:fillRect/>
          </a:stretch>
        </p:blipFill>
        <p:spPr>
          <a:xfrm>
            <a:off x="939823" y="297594"/>
            <a:ext cx="5249709" cy="6262811"/>
          </a:xfrm>
          <a:prstGeom prst="rect">
            <a:avLst/>
          </a:prstGeom>
          <a:ln w="19050">
            <a:solidFill>
              <a:schemeClr val="tx1"/>
            </a:solidFill>
          </a:ln>
        </p:spPr>
      </p:pic>
      <p:pic>
        <p:nvPicPr>
          <p:cNvPr id="5" name="Picture 4">
            <a:extLst>
              <a:ext uri="{FF2B5EF4-FFF2-40B4-BE49-F238E27FC236}">
                <a16:creationId xmlns:a16="http://schemas.microsoft.com/office/drawing/2014/main" id="{BCAABD65-3E9B-B8BF-FA61-0FA236514FB0}"/>
              </a:ext>
            </a:extLst>
          </p:cNvPr>
          <p:cNvPicPr>
            <a:picLocks noChangeAspect="1"/>
          </p:cNvPicPr>
          <p:nvPr/>
        </p:nvPicPr>
        <p:blipFill>
          <a:blip r:embed="rId3"/>
          <a:stretch>
            <a:fillRect/>
          </a:stretch>
        </p:blipFill>
        <p:spPr>
          <a:xfrm>
            <a:off x="10258758" y="1076776"/>
            <a:ext cx="1557240" cy="1839529"/>
          </a:xfrm>
          <a:prstGeom prst="rect">
            <a:avLst/>
          </a:prstGeom>
        </p:spPr>
      </p:pic>
      <p:pic>
        <p:nvPicPr>
          <p:cNvPr id="6" name="Picture 5" descr="Aretha Franklin - Free Online Coloring Pages">
            <a:extLst>
              <a:ext uri="{FF2B5EF4-FFF2-40B4-BE49-F238E27FC236}">
                <a16:creationId xmlns:a16="http://schemas.microsoft.com/office/drawing/2014/main" id="{C6D6DF2A-3E0B-5308-C5D0-5115C31D78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0731" y="691657"/>
            <a:ext cx="1557240" cy="2016937"/>
          </a:xfrm>
          <a:prstGeom prst="rect">
            <a:avLst/>
          </a:prstGeom>
          <a:noFill/>
          <a:ln>
            <a:noFill/>
          </a:ln>
        </p:spPr>
      </p:pic>
      <p:pic>
        <p:nvPicPr>
          <p:cNvPr id="7" name="Picture 6" descr="Collections :: #ColorOurCollections at the National Portrait Gallery |  Smithsonian Learning Lab">
            <a:extLst>
              <a:ext uri="{FF2B5EF4-FFF2-40B4-BE49-F238E27FC236}">
                <a16:creationId xmlns:a16="http://schemas.microsoft.com/office/drawing/2014/main" id="{ADB5181C-E302-414C-269A-8ED956F867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26109">
            <a:off x="8711930" y="2853008"/>
            <a:ext cx="1447824" cy="1671393"/>
          </a:xfrm>
          <a:prstGeom prst="rect">
            <a:avLst/>
          </a:prstGeom>
          <a:noFill/>
          <a:ln w="19050">
            <a:solidFill>
              <a:schemeClr val="tx1"/>
            </a:solidFill>
          </a:ln>
        </p:spPr>
      </p:pic>
      <p:pic>
        <p:nvPicPr>
          <p:cNvPr id="8" name="Picture 7" descr="Serena Williams coloring page tennis player woman - Topcoloringpages.net">
            <a:extLst>
              <a:ext uri="{FF2B5EF4-FFF2-40B4-BE49-F238E27FC236}">
                <a16:creationId xmlns:a16="http://schemas.microsoft.com/office/drawing/2014/main" id="{8DDABDDF-E692-A0F5-F514-2831FA795C6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60018">
            <a:off x="6837803" y="1906219"/>
            <a:ext cx="1491511" cy="1839530"/>
          </a:xfrm>
          <a:prstGeom prst="rect">
            <a:avLst/>
          </a:prstGeom>
          <a:noFill/>
          <a:ln w="12700">
            <a:solidFill>
              <a:schemeClr val="tx1"/>
            </a:solidFill>
          </a:ln>
        </p:spPr>
      </p:pic>
      <p:pic>
        <p:nvPicPr>
          <p:cNvPr id="9" name="Picture 8">
            <a:extLst>
              <a:ext uri="{FF2B5EF4-FFF2-40B4-BE49-F238E27FC236}">
                <a16:creationId xmlns:a16="http://schemas.microsoft.com/office/drawing/2014/main" id="{44BB5C1C-3542-05D7-6823-C91C1197B000}"/>
              </a:ext>
            </a:extLst>
          </p:cNvPr>
          <p:cNvPicPr>
            <a:picLocks noChangeAspect="1"/>
          </p:cNvPicPr>
          <p:nvPr/>
        </p:nvPicPr>
        <p:blipFill>
          <a:blip r:embed="rId7"/>
          <a:stretch>
            <a:fillRect/>
          </a:stretch>
        </p:blipFill>
        <p:spPr>
          <a:xfrm>
            <a:off x="10342153" y="2916305"/>
            <a:ext cx="1390451" cy="2085849"/>
          </a:xfrm>
          <a:prstGeom prst="rect">
            <a:avLst/>
          </a:prstGeom>
          <a:ln w="19050">
            <a:solidFill>
              <a:schemeClr val="tx1"/>
            </a:solidFill>
          </a:ln>
        </p:spPr>
      </p:pic>
      <p:pic>
        <p:nvPicPr>
          <p:cNvPr id="10" name="Picture 9">
            <a:extLst>
              <a:ext uri="{FF2B5EF4-FFF2-40B4-BE49-F238E27FC236}">
                <a16:creationId xmlns:a16="http://schemas.microsoft.com/office/drawing/2014/main" id="{C1E6F61D-971A-F509-1809-D3254ECCC76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80336" y="3948233"/>
            <a:ext cx="1375045" cy="1697412"/>
          </a:xfrm>
          <a:prstGeom prst="rect">
            <a:avLst/>
          </a:prstGeom>
          <a:noFill/>
          <a:ln w="19050">
            <a:solidFill>
              <a:schemeClr val="tx1"/>
            </a:solidFill>
          </a:ln>
        </p:spPr>
      </p:pic>
      <p:pic>
        <p:nvPicPr>
          <p:cNvPr id="11" name="Picture 10" descr="Rosa Parks coloring page | Free Printable Coloring Pages">
            <a:extLst>
              <a:ext uri="{FF2B5EF4-FFF2-40B4-BE49-F238E27FC236}">
                <a16:creationId xmlns:a16="http://schemas.microsoft.com/office/drawing/2014/main" id="{DF312C1F-D5CC-AA74-AAA2-57F0FAE06B0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444858">
            <a:off x="9124520" y="4628956"/>
            <a:ext cx="1472965" cy="1969993"/>
          </a:xfrm>
          <a:prstGeom prst="rect">
            <a:avLst/>
          </a:prstGeom>
          <a:noFill/>
          <a:ln w="19050">
            <a:solidFill>
              <a:schemeClr val="tx1"/>
            </a:solidFill>
          </a:ln>
        </p:spPr>
      </p:pic>
      <p:pic>
        <p:nvPicPr>
          <p:cNvPr id="12" name="Content Placeholder 7" descr="C:\Users\JMU Econed\AppData\Local\Microsoft\Windows\Temporary Internet Files\Content.IE5\WNZJDG6C\MC900129382[1].wmf">
            <a:extLst>
              <a:ext uri="{FF2B5EF4-FFF2-40B4-BE49-F238E27FC236}">
                <a16:creationId xmlns:a16="http://schemas.microsoft.com/office/drawing/2014/main" id="{78A23105-2A6B-4A16-E4F1-799B3801E4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21122">
            <a:off x="6547908" y="5411456"/>
            <a:ext cx="1418059" cy="13220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6FCE04-0353-2E30-D2C9-5B20B1242579}"/>
              </a:ext>
            </a:extLst>
          </p:cNvPr>
          <p:cNvPicPr>
            <a:picLocks noChangeAspect="1"/>
          </p:cNvPicPr>
          <p:nvPr/>
        </p:nvPicPr>
        <p:blipFill>
          <a:blip r:embed="rId11"/>
          <a:stretch>
            <a:fillRect/>
          </a:stretch>
        </p:blipFill>
        <p:spPr>
          <a:xfrm>
            <a:off x="10832691" y="5203660"/>
            <a:ext cx="1154407" cy="1556258"/>
          </a:xfrm>
          <a:prstGeom prst="rect">
            <a:avLst/>
          </a:prstGeom>
        </p:spPr>
      </p:pic>
      <p:pic>
        <p:nvPicPr>
          <p:cNvPr id="14" name="Picture 13">
            <a:extLst>
              <a:ext uri="{FF2B5EF4-FFF2-40B4-BE49-F238E27FC236}">
                <a16:creationId xmlns:a16="http://schemas.microsoft.com/office/drawing/2014/main" id="{CF205C08-21DD-BB59-FC14-1C6EE2C77122}"/>
              </a:ext>
            </a:extLst>
          </p:cNvPr>
          <p:cNvPicPr>
            <a:picLocks noChangeAspect="1"/>
          </p:cNvPicPr>
          <p:nvPr/>
        </p:nvPicPr>
        <p:blipFill>
          <a:blip r:embed="rId12"/>
          <a:stretch>
            <a:fillRect/>
          </a:stretch>
        </p:blipFill>
        <p:spPr>
          <a:xfrm>
            <a:off x="6426110" y="361043"/>
            <a:ext cx="1071847" cy="1417415"/>
          </a:xfrm>
          <a:prstGeom prst="rect">
            <a:avLst/>
          </a:prstGeom>
        </p:spPr>
      </p:pic>
    </p:spTree>
    <p:extLst>
      <p:ext uri="{BB962C8B-B14F-4D97-AF65-F5344CB8AC3E}">
        <p14:creationId xmlns:p14="http://schemas.microsoft.com/office/powerpoint/2010/main" val="142792057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41</a:t>
            </a:fld>
            <a:endParaRPr/>
          </a:p>
        </p:txBody>
      </p:sp>
      <p:sp>
        <p:nvSpPr>
          <p:cNvPr id="213" name="Content Placeholder 2"/>
          <p:cNvSpPr txBox="1"/>
          <p:nvPr/>
        </p:nvSpPr>
        <p:spPr>
          <a:xfrm>
            <a:off x="953311" y="3204758"/>
            <a:ext cx="10826879" cy="301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905255">
              <a:spcBef>
                <a:spcPts val="1800"/>
              </a:spcBef>
              <a:buSzPct val="100000"/>
              <a:defRPr sz="2500"/>
            </a:pPr>
            <a:r>
              <a:rPr lang="en-US" dirty="0"/>
              <a:t>Questions: </a:t>
            </a:r>
          </a:p>
          <a:p>
            <a:pPr marL="457200" indent="-457200" defTabSz="905255">
              <a:spcBef>
                <a:spcPts val="1800"/>
              </a:spcBef>
              <a:buSzPct val="100000"/>
              <a:buAutoNum type="arabicPeriod"/>
              <a:defRPr sz="2500"/>
            </a:pPr>
            <a:r>
              <a:rPr lang="en-US" sz="2000" dirty="0"/>
              <a:t>The featured women are all award winners. Is this significant or problematic when teaching young    people about historic figures? </a:t>
            </a:r>
          </a:p>
          <a:p>
            <a:pPr marL="457200" indent="-457200" defTabSz="905255">
              <a:spcBef>
                <a:spcPts val="1800"/>
              </a:spcBef>
              <a:buSzPct val="100000"/>
              <a:buAutoNum type="arabicPeriod"/>
              <a:defRPr sz="2500"/>
            </a:pPr>
            <a:r>
              <a:rPr lang="en-US" sz="2000" dirty="0"/>
              <a:t>Would the “take-aways” from these stories be different for boys than girls?  </a:t>
            </a:r>
          </a:p>
          <a:p>
            <a:pPr marL="457200" indent="-457200" defTabSz="905255">
              <a:spcBef>
                <a:spcPts val="1800"/>
              </a:spcBef>
              <a:buSzPct val="100000"/>
              <a:buAutoNum type="arabicPeriod"/>
              <a:defRPr sz="2500"/>
            </a:pPr>
            <a:r>
              <a:rPr lang="en-US" sz="2000" dirty="0"/>
              <a:t>Does the diverse background of these women contribute to their stories?</a:t>
            </a:r>
          </a:p>
          <a:p>
            <a:pPr defTabSz="905255">
              <a:spcBef>
                <a:spcPts val="1800"/>
              </a:spcBef>
              <a:buSzPct val="100000"/>
              <a:defRPr sz="2500"/>
            </a:pPr>
            <a:endParaRPr lang="en-US" dirty="0"/>
          </a:p>
        </p:txBody>
      </p:sp>
      <p:pic>
        <p:nvPicPr>
          <p:cNvPr id="3" name="Picture 2">
            <a:extLst>
              <a:ext uri="{FF2B5EF4-FFF2-40B4-BE49-F238E27FC236}">
                <a16:creationId xmlns:a16="http://schemas.microsoft.com/office/drawing/2014/main" id="{7FDA770E-E92E-4FB3-4226-21119E376B5B}"/>
              </a:ext>
            </a:extLst>
          </p:cNvPr>
          <p:cNvPicPr>
            <a:picLocks noChangeAspect="1"/>
          </p:cNvPicPr>
          <p:nvPr/>
        </p:nvPicPr>
        <p:blipFill>
          <a:blip r:embed="rId2"/>
          <a:stretch>
            <a:fillRect/>
          </a:stretch>
        </p:blipFill>
        <p:spPr>
          <a:xfrm>
            <a:off x="1115825" y="454394"/>
            <a:ext cx="1947436" cy="1210568"/>
          </a:xfrm>
          <a:prstGeom prst="rect">
            <a:avLst/>
          </a:prstGeom>
        </p:spPr>
      </p:pic>
      <p:sp>
        <p:nvSpPr>
          <p:cNvPr id="4" name="TextBox 3">
            <a:extLst>
              <a:ext uri="{FF2B5EF4-FFF2-40B4-BE49-F238E27FC236}">
                <a16:creationId xmlns:a16="http://schemas.microsoft.com/office/drawing/2014/main" id="{87C62512-5E7C-0EE0-E607-130835748CD4}"/>
              </a:ext>
            </a:extLst>
          </p:cNvPr>
          <p:cNvSpPr txBox="1"/>
          <p:nvPr/>
        </p:nvSpPr>
        <p:spPr>
          <a:xfrm>
            <a:off x="3063261" y="1465292"/>
            <a:ext cx="5758774"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Overarching Themes</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Honing Your Skills (investing in human capital)</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Competing on the </a:t>
            </a:r>
            <a:r>
              <a:rPr lang="en-US" dirty="0"/>
              <a:t>g</a:t>
            </a:r>
            <a:r>
              <a:rPr kumimoji="0" lang="en-US" sz="1800" b="0" i="0" u="none" strike="noStrike" cap="none" spc="0" normalizeH="0" baseline="0" dirty="0">
                <a:ln>
                  <a:noFill/>
                </a:ln>
                <a:solidFill>
                  <a:srgbClr val="000000"/>
                </a:solidFill>
                <a:effectLst/>
                <a:uFillTx/>
                <a:latin typeface="+mn-lt"/>
                <a:ea typeface="+mn-ea"/>
                <a:cs typeface="+mn-cs"/>
                <a:sym typeface="Calibri"/>
              </a:rPr>
              <a:t>lobal stage</a:t>
            </a:r>
          </a:p>
          <a:p>
            <a:pPr marL="0" marR="0" indent="0" algn="ctr" defTabSz="914400" rtl="0" fontAlgn="auto" latinLnBrk="0" hangingPunct="0">
              <a:lnSpc>
                <a:spcPct val="100000"/>
              </a:lnSpc>
              <a:spcBef>
                <a:spcPts val="0"/>
              </a:spcBef>
              <a:spcAft>
                <a:spcPts val="0"/>
              </a:spcAft>
              <a:buClrTx/>
              <a:buSzTx/>
              <a:buFontTx/>
              <a:buNone/>
              <a:tabLst/>
            </a:pPr>
            <a:r>
              <a:rPr lang="en-US" dirty="0"/>
              <a:t>Making a Difference for others </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Succeeding with the support of family and friends </a:t>
            </a:r>
          </a:p>
        </p:txBody>
      </p:sp>
      <p:sp>
        <p:nvSpPr>
          <p:cNvPr id="5" name="TextBox 4">
            <a:extLst>
              <a:ext uri="{FF2B5EF4-FFF2-40B4-BE49-F238E27FC236}">
                <a16:creationId xmlns:a16="http://schemas.microsoft.com/office/drawing/2014/main" id="{3F092E78-C52F-61E7-4AFF-E157D1D5FDB8}"/>
              </a:ext>
            </a:extLst>
          </p:cNvPr>
          <p:cNvSpPr txBox="1"/>
          <p:nvPr/>
        </p:nvSpPr>
        <p:spPr>
          <a:xfrm>
            <a:off x="3385225" y="383718"/>
            <a:ext cx="510702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For Your Consideration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a:solidFill>
                  <a:srgbClr val="FFFFFF"/>
                </a:solidFill>
              </a:defRPr>
            </a:lvl1pPr>
          </a:lstStyle>
          <a:p>
            <a:r>
              <a:t>NPFC</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46</a:t>
            </a:fld>
            <a:endParaRPr/>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defRPr sz="5500"/>
            </a:lvl1pPr>
          </a:lstStyle>
          <a:p>
            <a:r>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Arial"/>
                <a:ea typeface="Arial"/>
                <a:cs typeface="Arial"/>
                <a:sym typeface="Arial"/>
              </a:defRPr>
            </a:pPr>
            <a:r>
              <a:rPr u="sng">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a:solidFill>
                <a:srgbClr val="0563C1"/>
              </a:solidFill>
              <a:uFill>
                <a:solidFill>
                  <a:srgbClr val="0563C1"/>
                </a:solidFill>
              </a:uFill>
              <a:hlinkClick r:id="rId2"/>
            </a:endParaRPr>
          </a:p>
          <a:p>
            <a:pPr algn="ctr">
              <a:defRPr>
                <a:latin typeface="Arial"/>
                <a:ea typeface="Arial"/>
                <a:cs typeface="Arial"/>
                <a:sym typeface="Arial"/>
              </a:defRPr>
            </a:pPr>
            <a:r>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851405" y="206347"/>
            <a:ext cx="7680961" cy="156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47</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t>Contact information</a:t>
            </a:r>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t>Thank You</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1183516" y="1449403"/>
            <a:ext cx="4472317" cy="1764829"/>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1740717" y="3643769"/>
            <a:ext cx="5073171" cy="2194024"/>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982560" y="1804589"/>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914400" y="6082664"/>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spTree>
    <p:extLst>
      <p:ext uri="{BB962C8B-B14F-4D97-AF65-F5344CB8AC3E}">
        <p14:creationId xmlns:p14="http://schemas.microsoft.com/office/powerpoint/2010/main" val="27550417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Virginia Department of Education: Virginia is for Learners">
            <a:extLst>
              <a:ext uri="{FF2B5EF4-FFF2-40B4-BE49-F238E27FC236}">
                <a16:creationId xmlns:a16="http://schemas.microsoft.com/office/drawing/2014/main" id="{7F02C581-B9AB-2382-967D-9AF1E66F4D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2584" y="1698711"/>
            <a:ext cx="3522341" cy="107589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9AA33C-C323-E5A6-A7E0-19D4B4FAFBAD}"/>
              </a:ext>
            </a:extLst>
          </p:cNvPr>
          <p:cNvSpPr txBox="1"/>
          <p:nvPr/>
        </p:nvSpPr>
        <p:spPr>
          <a:xfrm>
            <a:off x="1555854" y="5631318"/>
            <a:ext cx="908029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latin typeface="Times New Roman" panose="02020603050405020304" pitchFamily="18" charset="0"/>
                <a:ea typeface="Times" panose="02020603050405020304" pitchFamily="18" charset="0"/>
              </a:rPr>
              <a:t>3.10 The student will identify examples of making an economic choice and will explain</a:t>
            </a:r>
            <a:r>
              <a:rPr lang="en-US" sz="1800" b="1" dirty="0">
                <a:latin typeface="Times New Roman" panose="02020603050405020304" pitchFamily="18" charset="0"/>
                <a:ea typeface="Times" panose="02020603050405020304" pitchFamily="18" charset="0"/>
              </a:rPr>
              <a:t> </a:t>
            </a:r>
            <a:r>
              <a:rPr lang="en-US" sz="1800" dirty="0">
                <a:latin typeface="Times New Roman" panose="02020603050405020304" pitchFamily="18" charset="0"/>
                <a:ea typeface="Times" panose="02020603050405020304" pitchFamily="18" charset="0"/>
              </a:rPr>
              <a:t>the idea of opportunity cost (what is given up when making a choice).</a:t>
            </a:r>
          </a:p>
        </p:txBody>
      </p:sp>
      <p:sp>
        <p:nvSpPr>
          <p:cNvPr id="5" name="TextBox 4">
            <a:extLst>
              <a:ext uri="{FF2B5EF4-FFF2-40B4-BE49-F238E27FC236}">
                <a16:creationId xmlns:a16="http://schemas.microsoft.com/office/drawing/2014/main" id="{D946F0D7-4B9D-69AD-F568-2F03F834F0D8}"/>
              </a:ext>
            </a:extLst>
          </p:cNvPr>
          <p:cNvSpPr txBox="1"/>
          <p:nvPr/>
        </p:nvSpPr>
        <p:spPr>
          <a:xfrm>
            <a:off x="914401" y="709100"/>
            <a:ext cx="9218578" cy="461665"/>
          </a:xfrm>
          <a:prstGeom prst="rect">
            <a:avLst/>
          </a:prstGeom>
          <a:noFill/>
        </p:spPr>
        <p:txBody>
          <a:bodyPr wrap="square" rtlCol="0">
            <a:spAutoFit/>
          </a:bodyPr>
          <a:lstStyle/>
          <a:p>
            <a:pPr algn="ctr"/>
            <a:r>
              <a:rPr lang="en-US" sz="2400" b="1" cap="all" dirty="0">
                <a:solidFill>
                  <a:srgbClr val="333333"/>
                </a:solidFill>
                <a:effectLst>
                  <a:outerShdw blurRad="38100" dist="38100" dir="2700000" algn="tl">
                    <a:srgbClr val="000000">
                      <a:alpha val="43137"/>
                    </a:srgbClr>
                  </a:outerShdw>
                </a:effectLst>
              </a:rPr>
              <a:t>Virginia HISTORY &amp; SOCIAL SCIENCE Standards of Learning </a:t>
            </a:r>
          </a:p>
        </p:txBody>
      </p:sp>
      <p:sp>
        <p:nvSpPr>
          <p:cNvPr id="7" name="TextBox 6">
            <a:extLst>
              <a:ext uri="{FF2B5EF4-FFF2-40B4-BE49-F238E27FC236}">
                <a16:creationId xmlns:a16="http://schemas.microsoft.com/office/drawing/2014/main" id="{6BF9D626-E8D2-3935-15B0-E54FC17A6118}"/>
              </a:ext>
            </a:extLst>
          </p:cNvPr>
          <p:cNvSpPr txBox="1"/>
          <p:nvPr/>
        </p:nvSpPr>
        <p:spPr>
          <a:xfrm>
            <a:off x="1419069" y="2977288"/>
            <a:ext cx="986352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5945" indent="-575945"/>
            <a:r>
              <a:rPr lang="en-US" sz="1800" dirty="0">
                <a:latin typeface="Times New Roman" panose="02020603050405020304" pitchFamily="18" charset="0"/>
                <a:ea typeface="Times" panose="02020603050405020304" pitchFamily="18" charset="0"/>
              </a:rPr>
              <a:t>K.9 The student will </a:t>
            </a:r>
          </a:p>
          <a:p>
            <a:pPr marL="800100" indent="-224155"/>
            <a:r>
              <a:rPr lang="en-US" sz="1800" dirty="0">
                <a:latin typeface="Times New Roman" panose="02020603050405020304" pitchFamily="18" charset="0"/>
                <a:ea typeface="Times" panose="02020603050405020304" pitchFamily="18" charset="0"/>
              </a:rPr>
              <a:t>a)	recognize that people make choices because they cannot have everything they want; and</a:t>
            </a:r>
          </a:p>
          <a:p>
            <a:pPr marL="918845" indent="-342900">
              <a:buAutoNum type="alphaLcParenR" startAt="2"/>
            </a:pPr>
            <a:r>
              <a:rPr lang="en-US" sz="1800" dirty="0">
                <a:latin typeface="Times New Roman" panose="02020603050405020304" pitchFamily="18" charset="0"/>
                <a:ea typeface="Times" panose="02020603050405020304" pitchFamily="18" charset="0"/>
              </a:rPr>
              <a:t>explain that people work to earn money to buy the things they want.</a:t>
            </a:r>
          </a:p>
        </p:txBody>
      </p:sp>
      <p:sp>
        <p:nvSpPr>
          <p:cNvPr id="9" name="TextBox 8">
            <a:extLst>
              <a:ext uri="{FF2B5EF4-FFF2-40B4-BE49-F238E27FC236}">
                <a16:creationId xmlns:a16="http://schemas.microsoft.com/office/drawing/2014/main" id="{7D525773-B5B7-CEDB-81BA-2720A6B7C072}"/>
              </a:ext>
            </a:extLst>
          </p:cNvPr>
          <p:cNvSpPr txBox="1"/>
          <p:nvPr/>
        </p:nvSpPr>
        <p:spPr>
          <a:xfrm>
            <a:off x="1419069" y="3930088"/>
            <a:ext cx="986352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5945" indent="-575945"/>
            <a:r>
              <a:rPr lang="en-US" sz="1800" dirty="0">
                <a:latin typeface="Times New Roman" panose="02020603050405020304" pitchFamily="18" charset="0"/>
                <a:ea typeface="Times" panose="02020603050405020304" pitchFamily="18" charset="0"/>
              </a:rPr>
              <a:t>1.9 The student will recognize that people save money for the future to purchase goods and services.</a:t>
            </a:r>
          </a:p>
        </p:txBody>
      </p:sp>
      <p:sp>
        <p:nvSpPr>
          <p:cNvPr id="11" name="TextBox 10">
            <a:extLst>
              <a:ext uri="{FF2B5EF4-FFF2-40B4-BE49-F238E27FC236}">
                <a16:creationId xmlns:a16="http://schemas.microsoft.com/office/drawing/2014/main" id="{7C0E380F-F01F-2284-3B76-FAEE39FC34CD}"/>
              </a:ext>
            </a:extLst>
          </p:cNvPr>
          <p:cNvSpPr txBox="1"/>
          <p:nvPr/>
        </p:nvSpPr>
        <p:spPr>
          <a:xfrm>
            <a:off x="1555854" y="4579613"/>
            <a:ext cx="986352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latin typeface="Times New Roman" panose="02020603050405020304" pitchFamily="18" charset="0"/>
                <a:ea typeface="Times" panose="02020603050405020304" pitchFamily="18" charset="0"/>
              </a:rPr>
              <a:t>2.8 The student will describe natural resources (water, soil, wood, and coal),    </a:t>
            </a:r>
          </a:p>
          <a:p>
            <a:r>
              <a:rPr lang="en-US" sz="1800" dirty="0">
                <a:latin typeface="Times New Roman" panose="02020603050405020304" pitchFamily="18" charset="0"/>
                <a:ea typeface="Times" panose="02020603050405020304" pitchFamily="18" charset="0"/>
              </a:rPr>
              <a:t>       human resources (people at work), and capital resources (machines, tools, and buildings).</a:t>
            </a:r>
          </a:p>
        </p:txBody>
      </p:sp>
    </p:spTree>
    <p:extLst>
      <p:ext uri="{BB962C8B-B14F-4D97-AF65-F5344CB8AC3E}">
        <p14:creationId xmlns:p14="http://schemas.microsoft.com/office/powerpoint/2010/main" val="19407478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6B7600-CE13-34E6-4A1D-005B22E5E4F2}"/>
              </a:ext>
            </a:extLst>
          </p:cNvPr>
          <p:cNvSpPr txBox="1"/>
          <p:nvPr/>
        </p:nvSpPr>
        <p:spPr>
          <a:xfrm>
            <a:off x="1515978" y="397042"/>
            <a:ext cx="535405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mn-lt"/>
                <a:ea typeface="+mn-ea"/>
                <a:cs typeface="+mn-cs"/>
                <a:sym typeface="Calibri"/>
              </a:rPr>
              <a:t>Agenda</a:t>
            </a:r>
          </a:p>
        </p:txBody>
      </p:sp>
      <p:sp>
        <p:nvSpPr>
          <p:cNvPr id="4" name="TextBox 3">
            <a:extLst>
              <a:ext uri="{FF2B5EF4-FFF2-40B4-BE49-F238E27FC236}">
                <a16:creationId xmlns:a16="http://schemas.microsoft.com/office/drawing/2014/main" id="{BA0B8E47-AB47-AB5C-544F-0CA94B9B2430}"/>
              </a:ext>
            </a:extLst>
          </p:cNvPr>
          <p:cNvSpPr txBox="1"/>
          <p:nvPr/>
        </p:nvSpPr>
        <p:spPr>
          <a:xfrm>
            <a:off x="581891" y="2036632"/>
            <a:ext cx="10760561" cy="2643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nSpc>
                <a:spcPct val="120000"/>
              </a:lnSpc>
              <a:buFont typeface="Arial" panose="020B0604020202020204" pitchFamily="34" charset="0"/>
              <a:buChar char="•"/>
            </a:pPr>
            <a:r>
              <a:rPr lang="en-US" sz="2800" b="1" dirty="0"/>
              <a:t>Welcome </a:t>
            </a:r>
            <a:r>
              <a:rPr lang="en-US" sz="2800" dirty="0"/>
              <a:t>attendees and introduce the session</a:t>
            </a:r>
            <a:r>
              <a:rPr lang="en-US" sz="2800" b="1" dirty="0"/>
              <a:t>. </a:t>
            </a:r>
            <a:r>
              <a:rPr lang="en-US" sz="2800" dirty="0"/>
              <a:t>[5 mins.]</a:t>
            </a:r>
          </a:p>
          <a:p>
            <a:pPr lvl="1">
              <a:lnSpc>
                <a:spcPct val="120000"/>
              </a:lnSpc>
              <a:buFont typeface="Arial" panose="020B0604020202020204" pitchFamily="34" charset="0"/>
              <a:buChar char="•"/>
            </a:pPr>
            <a:r>
              <a:rPr lang="en-US" sz="2800" b="1" dirty="0"/>
              <a:t>Explore</a:t>
            </a:r>
            <a:r>
              <a:rPr lang="en-US" sz="2800" dirty="0"/>
              <a:t> featured titles. [40 mins.]</a:t>
            </a:r>
          </a:p>
          <a:p>
            <a:pPr lvl="1">
              <a:lnSpc>
                <a:spcPct val="120000"/>
              </a:lnSpc>
              <a:buFont typeface="Arial" panose="020B0604020202020204" pitchFamily="34" charset="0"/>
              <a:buChar char="•"/>
            </a:pPr>
            <a:r>
              <a:rPr lang="en-US" sz="2800" b="1" dirty="0"/>
              <a:t>Discover</a:t>
            </a:r>
            <a:r>
              <a:rPr lang="en-US" sz="2800" dirty="0"/>
              <a:t> online links to websites and resources. [5 mins.]</a:t>
            </a:r>
          </a:p>
          <a:p>
            <a:pPr lvl="1">
              <a:lnSpc>
                <a:spcPct val="120000"/>
              </a:lnSpc>
              <a:buFont typeface="Arial" panose="020B0604020202020204" pitchFamily="34" charset="0"/>
              <a:buChar char="•"/>
            </a:pPr>
            <a:r>
              <a:rPr lang="en-US" sz="2800" b="1" dirty="0"/>
              <a:t>Review</a:t>
            </a:r>
            <a:r>
              <a:rPr lang="en-US" sz="2800" dirty="0"/>
              <a:t> content using “For Your Consideration”  Questions. [5 mins.]</a:t>
            </a:r>
          </a:p>
          <a:p>
            <a:pPr marL="457200" indent="-457200">
              <a:lnSpc>
                <a:spcPct val="120000"/>
              </a:lnSpc>
              <a:buFont typeface="Arial" panose="020B0604020202020204" pitchFamily="34" charset="0"/>
              <a:buChar char="•"/>
            </a:pPr>
            <a:r>
              <a:rPr lang="en-US" sz="2800" b="1" dirty="0"/>
              <a:t>Conclude</a:t>
            </a:r>
            <a:r>
              <a:rPr lang="en-US" sz="2800" dirty="0"/>
              <a:t> and complete evaluation. [5 mins.]</a:t>
            </a:r>
          </a:p>
        </p:txBody>
      </p:sp>
      <p:sp>
        <p:nvSpPr>
          <p:cNvPr id="5" name="TextBox 4">
            <a:extLst>
              <a:ext uri="{FF2B5EF4-FFF2-40B4-BE49-F238E27FC236}">
                <a16:creationId xmlns:a16="http://schemas.microsoft.com/office/drawing/2014/main" id="{DDAAB132-C92D-0A44-186A-93A612DC4E13}"/>
              </a:ext>
            </a:extLst>
          </p:cNvPr>
          <p:cNvSpPr txBox="1"/>
          <p:nvPr/>
        </p:nvSpPr>
        <p:spPr>
          <a:xfrm>
            <a:off x="581891" y="1339948"/>
            <a:ext cx="608907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In this webinar we will:</a:t>
            </a:r>
          </a:p>
        </p:txBody>
      </p:sp>
    </p:spTree>
    <p:extLst>
      <p:ext uri="{BB962C8B-B14F-4D97-AF65-F5344CB8AC3E}">
        <p14:creationId xmlns:p14="http://schemas.microsoft.com/office/powerpoint/2010/main" val="1760225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8</a:t>
            </a:fld>
            <a:endParaRPr dirty="0"/>
          </a:p>
        </p:txBody>
      </p:sp>
      <p:sp>
        <p:nvSpPr>
          <p:cNvPr id="192" name="Title 1"/>
          <p:cNvSpPr txBox="1"/>
          <p:nvPr/>
        </p:nvSpPr>
        <p:spPr>
          <a:xfrm>
            <a:off x="737615" y="629231"/>
            <a:ext cx="10424161" cy="76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t>Objectives</a:t>
            </a:r>
          </a:p>
        </p:txBody>
      </p:sp>
      <p:sp>
        <p:nvSpPr>
          <p:cNvPr id="3" name="TextBox 2">
            <a:extLst>
              <a:ext uri="{FF2B5EF4-FFF2-40B4-BE49-F238E27FC236}">
                <a16:creationId xmlns:a16="http://schemas.microsoft.com/office/drawing/2014/main" id="{640487EA-FC93-08AA-F18D-99A756AD1CAA}"/>
              </a:ext>
            </a:extLst>
          </p:cNvPr>
          <p:cNvSpPr txBox="1"/>
          <p:nvPr/>
        </p:nvSpPr>
        <p:spPr>
          <a:xfrm>
            <a:off x="1051035" y="1679511"/>
            <a:ext cx="10816542" cy="3836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this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webinar teachers will:</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Celebrate Woman’s History Month by learning about the choices made by women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athletes, artists, and activists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dirty="0">
                <a:solidFill>
                  <a:srgbClr val="0F1111"/>
                </a:solidFill>
                <a:effectLst/>
                <a:latin typeface="Calibri" panose="020F0502020204030204" pitchFamily="34" charset="0"/>
                <a:ea typeface="Calibri" panose="020F0502020204030204" pitchFamily="34" charset="0"/>
                <a:cs typeface="Calibri" panose="020F0502020204030204" pitchFamily="34" charset="0"/>
              </a:rPr>
              <a:t>Lucile Godbold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Wilma Rudolph, Serena Williams, Venus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Willams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Aretha Franklin, Maya Lin, Rosa Parks, and</a:t>
            </a:r>
            <a:r>
              <a:rPr lang="en-US" sz="1800" dirty="0">
                <a:solidFill>
                  <a:srgbClr val="0F1111"/>
                </a:solidFill>
                <a:effectLst/>
                <a:latin typeface="Calibri" panose="020F0502020204030204" pitchFamily="34" charset="0"/>
                <a:ea typeface="Calibri" panose="020F0502020204030204" pitchFamily="34" charset="0"/>
                <a:cs typeface="Calibri" panose="020F0502020204030204" pitchFamily="34" charset="0"/>
              </a:rPr>
              <a:t> Dolores Huerta</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Consider the benefits of using children’s literature to teach in the content areas.</a:t>
            </a: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the economic concepts of decision-making, choices, human capital, and incentives. </a:t>
            </a: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Consider a cost/benefit grid as applied to an important decision. </a:t>
            </a: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Construct a PACED decision-making grid based on a specific event. </a:t>
            </a:r>
          </a:p>
          <a:p>
            <a:pPr marR="0" lvl="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56F0F5-C438-E4B9-D78E-F13DE967B021}"/>
              </a:ext>
            </a:extLst>
          </p:cNvPr>
          <p:cNvSpPr txBox="1"/>
          <p:nvPr/>
        </p:nvSpPr>
        <p:spPr>
          <a:xfrm>
            <a:off x="441960" y="5466695"/>
            <a:ext cx="11887200"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0" i="0" dirty="0">
                <a:solidFill>
                  <a:srgbClr val="333333"/>
                </a:solidFill>
                <a:effectLst/>
              </a:rPr>
              <a:t>March is designated Women’s History Month by presidential proclamation. </a:t>
            </a:r>
          </a:p>
          <a:p>
            <a:pPr algn="ctr"/>
            <a:r>
              <a:rPr lang="en-US" sz="2800" b="0" i="0" dirty="0">
                <a:solidFill>
                  <a:srgbClr val="333333"/>
                </a:solidFill>
                <a:effectLst/>
              </a:rPr>
              <a:t>The month is set aside to honor women’s contributions in American history.</a:t>
            </a:r>
            <a:endParaRPr lang="en-US" sz="2800" dirty="0"/>
          </a:p>
        </p:txBody>
      </p:sp>
      <p:pic>
        <p:nvPicPr>
          <p:cNvPr id="4098" name="Picture 2" descr="2023 Theme - National Women's History Alliance">
            <a:extLst>
              <a:ext uri="{FF2B5EF4-FFF2-40B4-BE49-F238E27FC236}">
                <a16:creationId xmlns:a16="http://schemas.microsoft.com/office/drawing/2014/main" id="{C48D1FE1-F600-2D51-45F7-460A784DB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37198"/>
            <a:ext cx="76200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643451"/>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1124</TotalTime>
  <Words>2146</Words>
  <Application>Microsoft Office PowerPoint</Application>
  <PresentationFormat>Widescreen</PresentationFormat>
  <Paragraphs>198</Paragraphs>
  <Slides>48</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48</vt:i4>
      </vt:variant>
    </vt:vector>
  </HeadingPairs>
  <TitlesOfParts>
    <vt:vector size="66" baseType="lpstr">
      <vt:lpstr>Arial</vt:lpstr>
      <vt:lpstr>Calibri</vt:lpstr>
      <vt:lpstr>Calibri Light</vt:lpstr>
      <vt:lpstr>cnnsans</vt:lpstr>
      <vt:lpstr>Google Sans</vt:lpstr>
      <vt:lpstr>Helvetica</vt:lpstr>
      <vt:lpstr>Helvetica Neue</vt:lpstr>
      <vt:lpstr>Imprint MT Shadow</vt:lpstr>
      <vt:lpstr>Inter</vt:lpstr>
      <vt:lpstr>Inter Light</vt:lpstr>
      <vt:lpstr>Inter SemiBold</vt:lpstr>
      <vt:lpstr>Lato</vt:lpstr>
      <vt:lpstr>Lucida Calligraphy</vt:lpstr>
      <vt:lpstr>Montserrat</vt:lpstr>
      <vt:lpstr>Roboto</vt:lpstr>
      <vt:lpstr>Symbol</vt:lpstr>
      <vt:lpstr>Times New Roman</vt:lpstr>
      <vt:lpstr>1_Office Theme</vt:lpstr>
      <vt:lpstr>Lauren H Shifflett   shiffllh@jmu.edu  Lynne  F Stover   stoverlf@jmu.edu   March 22,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11</cp:revision>
  <dcterms:modified xsi:type="dcterms:W3CDTF">2023-03-15T15:25:16Z</dcterms:modified>
</cp:coreProperties>
</file>