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12192000"/>
  <p:notesSz cx="6858000" cy="9144000"/>
  <p:embeddedFontLst>
    <p:embeddedFont>
      <p:font typeface="Inter Light"/>
      <p:regular r:id="rId39"/>
      <p:bold r:id="rId40"/>
    </p:embeddedFont>
    <p:embeddedFont>
      <p:font typeface="Inter"/>
      <p:regular r:id="rId41"/>
      <p:bold r:id="rId42"/>
    </p:embeddedFont>
    <p:embeddedFont>
      <p:font typeface="Helvetica Neue"/>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InterLight-bold.fntdata"/><Relationship Id="rId20" Type="http://schemas.openxmlformats.org/officeDocument/2006/relationships/slide" Target="slides/slide16.xml"/><Relationship Id="rId42" Type="http://schemas.openxmlformats.org/officeDocument/2006/relationships/font" Target="fonts/Inter-bold.fntdata"/><Relationship Id="rId41" Type="http://schemas.openxmlformats.org/officeDocument/2006/relationships/font" Target="fonts/Inter-regular.fntdata"/><Relationship Id="rId22" Type="http://schemas.openxmlformats.org/officeDocument/2006/relationships/slide" Target="slides/slide18.xml"/><Relationship Id="rId44" Type="http://schemas.openxmlformats.org/officeDocument/2006/relationships/font" Target="fonts/HelveticaNeue-bold.fntdata"/><Relationship Id="rId21" Type="http://schemas.openxmlformats.org/officeDocument/2006/relationships/slide" Target="slides/slide17.xml"/><Relationship Id="rId43" Type="http://schemas.openxmlformats.org/officeDocument/2006/relationships/font" Target="fonts/HelveticaNeue-regular.fntdata"/><Relationship Id="rId24" Type="http://schemas.openxmlformats.org/officeDocument/2006/relationships/slide" Target="slides/slide20.xml"/><Relationship Id="rId46" Type="http://schemas.openxmlformats.org/officeDocument/2006/relationships/font" Target="fonts/HelveticaNeue-boldItalic.fntdata"/><Relationship Id="rId23" Type="http://schemas.openxmlformats.org/officeDocument/2006/relationships/slide" Target="slides/slide19.xml"/><Relationship Id="rId45"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InterLight-regular.fntdata"/><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mediaspots.com/us-tv-most-watched-primetime-telecasts-2021.php" TargetMode="External"/><Relationship Id="rId3" Type="http://schemas.openxmlformats.org/officeDocument/2006/relationships/hyperlink" Target="https://www.statista.com/statistics/216526/super-bowl-us-tv-viewership/" TargetMode="External"/><Relationship Id="rId4" Type="http://schemas.openxmlformats.org/officeDocument/2006/relationships/hyperlink" Target="https://russellstreetreport.com/2022/08/16/street-talk/most-watched-super-bowl/"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ationalmediaspots.com/us-tv-most-watched-primetime-telecasts-2021.php" TargetMode="External"/><Relationship Id="rId3" Type="http://schemas.openxmlformats.org/officeDocument/2006/relationships/hyperlink" Target="https://www.statista.com/statistics/216526/super-bowl-us-tv-viewership/" TargetMode="External"/><Relationship Id="rId4" Type="http://schemas.openxmlformats.org/officeDocument/2006/relationships/hyperlink" Target="https://russellstreetreport.com/2022/08/16/street-talk/most-watched-super-bowl/"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mithsonianmag.com/arts-culture/what-earliest-super-bowl-commercials-tell-us-about-super-bowl-180971391/" TargetMode="External"/><Relationship Id="rId3" Type="http://schemas.openxmlformats.org/officeDocument/2006/relationships/hyperlink" Target="https://www.superbowl-ads.com/cost-of-super-bowl-advertising-breakdown-by-year/"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mithsonianmag.com/arts-culture/what-earliest-super-bowl-commercials-tell-us-about-super-bowl-180971391/" TargetMode="External"/><Relationship Id="rId3" Type="http://schemas.openxmlformats.org/officeDocument/2006/relationships/hyperlink" Target="https://www.superbowl-ads.com/cost-of-super-bowl-advertising-breakdown-by-yea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rketscale.com/industries/sports-and-entertainment/super-bowl-lvii-business-figures/"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elsen.com/insights/2010/9-in10-will-watch-super-bowl-at-home-most-will-spend-the-same-or-less-on-food-and-bev/" TargetMode="External"/><Relationship Id="rId3" Type="http://schemas.openxmlformats.org/officeDocument/2006/relationships/hyperlink" Target="https://www.cbsnews.com/news/super-bowl-2021-sports-bars-crowds-covid-pandemic/" TargetMode="External"/><Relationship Id="rId4" Type="http://schemas.openxmlformats.org/officeDocument/2006/relationships/hyperlink" Target="https://www.audacy.com/wbbm780/news/national/most-people-plan-to-watch-the-super-bowl-at-home-this-year" TargetMode="External"/><Relationship Id="rId9" Type="http://schemas.openxmlformats.org/officeDocument/2006/relationships/hyperlink" Target="https://www.sportskeeda.com/nfl/super-bowl-commercials-top-5-companies-spent-money-super-bowl-ads" TargetMode="External"/><Relationship Id="rId5" Type="http://schemas.openxmlformats.org/officeDocument/2006/relationships/hyperlink" Target="https://www.forbes.com/sites/forbesagencycouncil/2023/01/10/14-challenges-brands-must-meet-to-see-a-strong-roi-on-super-bowl-ads-in-2023/?sh=4c8a5dd762b0" TargetMode="External"/><Relationship Id="rId6" Type="http://schemas.openxmlformats.org/officeDocument/2006/relationships/hyperlink" Target="https://www.espn.com/nfl/news/story?id=4751415" TargetMode="External"/><Relationship Id="rId7" Type="http://schemas.openxmlformats.org/officeDocument/2006/relationships/hyperlink" Target="https://www.statista.com/statistics/1289600/all-time-super-bowl-advertisers/#:~:text=Budweiser%20was%20the%20company%20that,in%20third%20with%20202.44%20million" TargetMode="External"/><Relationship Id="rId8" Type="http://schemas.openxmlformats.org/officeDocument/2006/relationships/hyperlink" Target="https://wizardpins.com/blogs/education/which-companies-have-purchased-the-most-super-bowl-commercials-since-the-first-super-bow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elsen.com/insights/2010/9-in10-will-watch-super-bowl-at-home-most-will-spend-the-same-or-less-on-food-and-bev/" TargetMode="External"/><Relationship Id="rId3" Type="http://schemas.openxmlformats.org/officeDocument/2006/relationships/hyperlink" Target="https://www.cbsnews.com/news/super-bowl-2021-sports-bars-crowds-covid-pandemic/" TargetMode="External"/><Relationship Id="rId4" Type="http://schemas.openxmlformats.org/officeDocument/2006/relationships/hyperlink" Target="https://www.audacy.com/wbbm780/news/national/most-people-plan-to-watch-the-super-bowl-at-home-this-year" TargetMode="External"/><Relationship Id="rId9" Type="http://schemas.openxmlformats.org/officeDocument/2006/relationships/hyperlink" Target="https://www.sportskeeda.com/nfl/super-bowl-commercials-top-5-companies-spent-money-super-bowl-ads" TargetMode="External"/><Relationship Id="rId5" Type="http://schemas.openxmlformats.org/officeDocument/2006/relationships/hyperlink" Target="https://www.forbes.com/sites/forbesagencycouncil/2023/01/10/14-challenges-brands-must-meet-to-see-a-strong-roi-on-super-bowl-ads-in-2023/?sh=4c8a5dd762b0" TargetMode="External"/><Relationship Id="rId6" Type="http://schemas.openxmlformats.org/officeDocument/2006/relationships/hyperlink" Target="https://www.espn.com/nfl/news/story?id=4751415" TargetMode="External"/><Relationship Id="rId7" Type="http://schemas.openxmlformats.org/officeDocument/2006/relationships/hyperlink" Target="https://www.statista.com/statistics/1289600/all-time-super-bowl-advertisers/#:~:text=Budweiser%20was%20the%20company%20that,in%20third%20with%20202.44%20million" TargetMode="External"/><Relationship Id="rId8" Type="http://schemas.openxmlformats.org/officeDocument/2006/relationships/hyperlink" Target="https://wizardpins.com/blogs/education/which-companies-have-purchased-the-most-super-bowl-commercials-since-the-first-super-bow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llboard.com/lists/super-bowl-halftime-shows-music-sales/" TargetMode="External"/><Relationship Id="rId3" Type="http://schemas.openxmlformats.org/officeDocument/2006/relationships/hyperlink" Target="https://www.forbes.com/sites/conormurray/2023/02/03/the-biggest-super-bowl-halftime-show-music-sales-boosts-including-shakira-coldplay-beyonc-lady-gaga-and-more/?sh=2eb259302b75" TargetMode="External"/><Relationship Id="rId4" Type="http://schemas.openxmlformats.org/officeDocument/2006/relationships/hyperlink" Target="https://www.esquire.com/entertainment/tv/a35405738/super-bowl-halftime-performers-money/" TargetMode="External"/><Relationship Id="rId5" Type="http://schemas.openxmlformats.org/officeDocument/2006/relationships/hyperlink" Target="https://www.countryliving.com/life/entertainment/a38855699/do-super-bowl-halftime-performers-get-paid/"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r.org/2022/02/12/1080228771/some-players-use-their-super-bowl-platform-to-make-a-super-impact-in-their-commu" TargetMode="External"/><Relationship Id="rId3" Type="http://schemas.openxmlformats.org/officeDocument/2006/relationships/hyperlink" Target="https://www.sportingnews.com/us/nfl/news/how-much-nfl-players-make-winning-super-bowl-2022/rjxkgfnrrnqjaraaxxuqvro7" TargetMode="External"/><Relationship Id="rId4" Type="http://schemas.openxmlformats.org/officeDocument/2006/relationships/hyperlink" Target="https://www.visualcapitalist.com/super-sized-bets-for-footballs-big-game/" TargetMode="External"/><Relationship Id="rId5" Type="http://schemas.openxmlformats.org/officeDocument/2006/relationships/hyperlink" Target="https://www.gobankingrates.com/money/economy/is-hosting-the-super-bowl-worth-it/" TargetMode="External"/><Relationship Id="rId6" Type="http://schemas.openxmlformats.org/officeDocument/2006/relationships/hyperlink" Target="https://news.asu.edu/20230120-arizona-impact-super-bowl-super-lucrative" TargetMode="External"/><Relationship Id="rId7" Type="http://schemas.openxmlformats.org/officeDocument/2006/relationships/hyperlink" Target="https://www.nytimes.com/2018/01/29/sports/football/super-bowl-lii-minnesota.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bssports.com/nfl/news/roger-goodell-explains-why-the-super-bowl-wont-be-played-on-a-saturday-anytime-soon/"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leacherreport.com/articles/2601298-the-evolution-of-the-super-bowl-over-50-years" TargetMode="External"/><Relationship Id="rId3" Type="http://schemas.openxmlformats.org/officeDocument/2006/relationships/hyperlink" Target="https://www.statista.com/topics/1264/super-bowl/#topicOverview"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eaa892ce00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eaa892ce00_0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https://www.nationalmediaspots.com/us-tv-most-watched-primetime-telecasts-2021.php</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https://www.statista.com/statistics/216526/super-bowl-us-tv-viewership/</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https://russellstreetreport.com/2022/08/16/street-talk/most-watched-super-bowl/</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06ff04cfa6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06ff04cfa6_0_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https://www.nationalmediaspots.com/us-tv-most-watched-primetime-telecasts-2021.php</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https://www.statista.com/statistics/216526/super-bowl-us-tv-viewership/</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https://russellstreetreport.com/2022/08/16/street-talk/most-watched-super-bowl/</a:t>
            </a:r>
            <a:endParaRPr sz="2400">
              <a:solidFill>
                <a:schemeClr val="dk1"/>
              </a:solidFill>
              <a:latin typeface="Inter Light"/>
              <a:ea typeface="Inter Light"/>
              <a:cs typeface="Inter Light"/>
              <a:sym typeface="Inter 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06ff04cfa6_0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06ff04cfa6_0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Ads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was the first Super Bowl ad?</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https://www.smithsonianmag.com/arts-culture/what-earliest-super-bowl-commercials-tell-us-about-super-bowl-180971391/</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Ad Prices</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https://www.superbowl-ads.com/cost-of-super-bowl-advertising-breakdown-by-year/</a:t>
            </a:r>
            <a:endParaRPr sz="2400">
              <a:solidFill>
                <a:schemeClr val="dk1"/>
              </a:solidFill>
              <a:latin typeface="Inter Light"/>
              <a:ea typeface="Inter Light"/>
              <a:cs typeface="Inter Light"/>
              <a:sym typeface="Inter Ligh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06ff04cfa6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06ff04cfa6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Ads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was the first Super Bowl ad?</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https://www.smithsonianmag.com/arts-culture/what-earliest-super-bowl-commercials-tell-us-about-super-bowl-180971391/</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Ad Prices</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https://www.superbowl-ads.com/cost-of-super-bowl-advertising-breakdown-by-year/</a:t>
            </a:r>
            <a:endParaRPr sz="2400">
              <a:solidFill>
                <a:schemeClr val="dk1"/>
              </a:solidFill>
              <a:latin typeface="Inter Light"/>
              <a:ea typeface="Inter Light"/>
              <a:cs typeface="Inter Light"/>
              <a:sym typeface="Inter 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06ff04cfa6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06ff04cfa6_0_4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0" lvl="0" marL="0" rtl="0" algn="l">
              <a:spcBef>
                <a:spcPts val="0"/>
              </a:spcBef>
              <a:spcAft>
                <a:spcPts val="0"/>
              </a:spcAft>
              <a:buNone/>
            </a:pPr>
            <a:r>
              <a:rPr lang="en-US" sz="2400">
                <a:solidFill>
                  <a:schemeClr val="dk1"/>
                </a:solidFill>
                <a:latin typeface="Inter Light"/>
                <a:ea typeface="Inter Light"/>
                <a:cs typeface="Inter Light"/>
                <a:sym typeface="Inter Light"/>
              </a:rPr>
              <a:t>Linked</a:t>
            </a:r>
            <a:endParaRPr sz="2400">
              <a:solidFill>
                <a:schemeClr val="dk1"/>
              </a:solidFill>
              <a:latin typeface="Inter Light"/>
              <a:ea typeface="Inter Light"/>
              <a:cs typeface="Inter Light"/>
              <a:sym typeface="Inter 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06ff04cfa6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06ff04cfa6_0_5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381000" lvl="0" marL="457200" rtl="0" algn="l">
              <a:lnSpc>
                <a:spcPct val="90000"/>
              </a:lnSpc>
              <a:spcBef>
                <a:spcPts val="1000"/>
              </a:spcBef>
              <a:spcAft>
                <a:spcPts val="0"/>
              </a:spcAft>
              <a:buClr>
                <a:schemeClr val="dk1"/>
              </a:buClr>
              <a:buSzPts val="2400"/>
              <a:buChar char="●"/>
            </a:pPr>
            <a:r>
              <a:rPr lang="en-US" sz="2400">
                <a:solidFill>
                  <a:schemeClr val="dk1"/>
                </a:solidFill>
                <a:latin typeface="Inter Light"/>
                <a:ea typeface="Inter Light"/>
                <a:cs typeface="Inter Light"/>
                <a:sym typeface="Inter Light"/>
              </a:rPr>
              <a:t>Revenue</a:t>
            </a:r>
            <a:endParaRPr sz="2400">
              <a:solidFill>
                <a:schemeClr val="dk1"/>
              </a:solidFill>
              <a:latin typeface="Inter Light"/>
              <a:ea typeface="Inter Light"/>
              <a:cs typeface="Inter Light"/>
              <a:sym typeface="Inter Light"/>
            </a:endParaRPr>
          </a:p>
          <a:p>
            <a:pPr indent="-381000" lvl="0" marL="457200" rtl="0" algn="l">
              <a:lnSpc>
                <a:spcPct val="90000"/>
              </a:lnSpc>
              <a:spcBef>
                <a:spcPts val="0"/>
              </a:spcBef>
              <a:spcAft>
                <a:spcPts val="0"/>
              </a:spcAft>
              <a:buClr>
                <a:schemeClr val="dk1"/>
              </a:buClr>
              <a:buSzPts val="2400"/>
              <a:buChar char="●"/>
            </a:pPr>
            <a:r>
              <a:rPr lang="en-US" sz="2400" u="sng">
                <a:solidFill>
                  <a:schemeClr val="hlink"/>
                </a:solidFill>
                <a:latin typeface="Inter Light"/>
                <a:ea typeface="Inter Light"/>
                <a:cs typeface="Inter Light"/>
                <a:sym typeface="Inter Light"/>
                <a:hlinkClick r:id="rId2"/>
              </a:rPr>
              <a:t>https://marketscale.com/industries/sports-and-entertainment/super-bowl-lvii-business-figures/</a:t>
            </a:r>
            <a:endParaRPr sz="2400">
              <a:solidFill>
                <a:schemeClr val="dk1"/>
              </a:solidFill>
              <a:latin typeface="Inter Light"/>
              <a:ea typeface="Inter Light"/>
              <a:cs typeface="Inter Light"/>
              <a:sym typeface="Inter Light"/>
            </a:endParaRPr>
          </a:p>
          <a:p>
            <a:pPr indent="0" lvl="0" marL="0" rtl="0" algn="l">
              <a:lnSpc>
                <a:spcPct val="90000"/>
              </a:lnSpc>
              <a:spcBef>
                <a:spcPts val="1000"/>
              </a:spcBef>
              <a:spcAft>
                <a:spcPts val="0"/>
              </a:spcAft>
              <a:buNone/>
            </a:pPr>
            <a:r>
              <a:t/>
            </a:r>
            <a:endParaRPr sz="2400">
              <a:solidFill>
                <a:schemeClr val="dk1"/>
              </a:solidFill>
              <a:latin typeface="Inter Light"/>
              <a:ea typeface="Inter Light"/>
              <a:cs typeface="Inter Light"/>
              <a:sym typeface="Inter Light"/>
            </a:endParaRPr>
          </a:p>
          <a:p>
            <a:pPr indent="0" lvl="0" marL="0" rtl="0" algn="l">
              <a:lnSpc>
                <a:spcPct val="90000"/>
              </a:lnSpc>
              <a:spcBef>
                <a:spcPts val="1000"/>
              </a:spcBef>
              <a:spcAft>
                <a:spcPts val="0"/>
              </a:spcAft>
              <a:buNone/>
            </a:pPr>
            <a:r>
              <a:t/>
            </a:r>
            <a:endParaRPr sz="2400">
              <a:solidFill>
                <a:schemeClr val="dk1"/>
              </a:solidFill>
              <a:latin typeface="Inter Light"/>
              <a:ea typeface="Inter Light"/>
              <a:cs typeface="Inter Light"/>
              <a:sym typeface="Inter Light"/>
            </a:endParaRPr>
          </a:p>
          <a:p>
            <a:pPr indent="0" lvl="0" marL="0" rtl="0" algn="l">
              <a:lnSpc>
                <a:spcPct val="90000"/>
              </a:lnSpc>
              <a:spcBef>
                <a:spcPts val="1000"/>
              </a:spcBef>
              <a:spcAft>
                <a:spcPts val="0"/>
              </a:spcAft>
              <a:buNone/>
            </a:pPr>
            <a:r>
              <a:t/>
            </a:r>
            <a:endParaRPr sz="2400">
              <a:solidFill>
                <a:schemeClr val="dk1"/>
              </a:solidFill>
              <a:latin typeface="Inter Light"/>
              <a:ea typeface="Inter Light"/>
              <a:cs typeface="Inter Light"/>
              <a:sym typeface="Inter 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6ff04cfa6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06ff04cfa6_0_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sz="2400">
              <a:solidFill>
                <a:schemeClr val="dk1"/>
              </a:solidFill>
              <a:latin typeface="Inter Light"/>
              <a:ea typeface="Inter Light"/>
              <a:cs typeface="Inter Light"/>
              <a:sym typeface="Inter Light"/>
            </a:endParaRPr>
          </a:p>
          <a:p>
            <a:pPr indent="0" lvl="0" marL="0" rtl="0" algn="l">
              <a:lnSpc>
                <a:spcPct val="90000"/>
              </a:lnSpc>
              <a:spcBef>
                <a:spcPts val="1000"/>
              </a:spcBef>
              <a:spcAft>
                <a:spcPts val="0"/>
              </a:spcAft>
              <a:buNone/>
            </a:pPr>
            <a:r>
              <a:rPr lang="en-US" sz="2400">
                <a:solidFill>
                  <a:schemeClr val="dk1"/>
                </a:solidFill>
                <a:latin typeface="Inter Light"/>
                <a:ea typeface="Inter Light"/>
                <a:cs typeface="Inter Light"/>
                <a:sym typeface="Inter Light"/>
              </a:rPr>
              <a:t>Linked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eaa892ce00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eaa892ce00_0_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Big Businesses vs. Local</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https://www.nielsen.com/insights/2010/9-in10-will-watch-super-bowl-at-home-most-will-spend-the-same-or-less-on-food-and-bev/</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https://www.cbsnews.com/news/super-bowl-2021-sports-bars-crowds-covid-pandemic/</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https://www.audacy.com/wbbm780/news/national/most-people-plan-to-watch-the-super-bowl-at-home-this-year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Connection between regular season ads and Super Bowl ads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Connection between ad and sales?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5">
                  <a:extLst>
                    <a:ext uri="{A12FA001-AC4F-418D-AE19-62706E023703}">
                      <ahyp:hlinkClr val="tx"/>
                    </a:ext>
                  </a:extLst>
                </a:hlinkClick>
              </a:rPr>
              <a:t>https://www.forbes.com/sites/forbesagencycouncil/2023/01/10/14-challenges-brands-must-meet-to-see-a-strong-roi-on-super-bowl-ads-in-2023/?sh=4c8a5dd762b0</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Pepsi pulled out and they gained more money </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6">
                  <a:extLst>
                    <a:ext uri="{A12FA001-AC4F-418D-AE19-62706E023703}">
                      <ahyp:hlinkClr val="tx"/>
                    </a:ext>
                  </a:extLst>
                </a:hlinkClick>
              </a:rPr>
              <a:t>https://www.espn.com/nfl/news/story?id=4751415</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Top business participators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7">
                  <a:extLst>
                    <a:ext uri="{A12FA001-AC4F-418D-AE19-62706E023703}">
                      <ahyp:hlinkClr val="tx"/>
                    </a:ext>
                  </a:extLst>
                </a:hlinkClick>
              </a:rPr>
              <a:t>https://www.statista.com/statistics/1289600/all-time-super-bowl-advertisers/#:~:text=Budweiser%20was%20the%20company%20that,in%20third%20with%20202.44%20million</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8">
                  <a:extLst>
                    <a:ext uri="{A12FA001-AC4F-418D-AE19-62706E023703}">
                      <ahyp:hlinkClr val="tx"/>
                    </a:ext>
                  </a:extLst>
                </a:hlinkClick>
              </a:rPr>
              <a:t>https://wizardpins.com/blogs/education/which-companies-have-purchased-the-most-super-bowl-commercials-since-the-first-super-bowl</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9">
                  <a:extLst>
                    <a:ext uri="{A12FA001-AC4F-418D-AE19-62706E023703}">
                      <ahyp:hlinkClr val="tx"/>
                    </a:ext>
                  </a:extLst>
                </a:hlinkClick>
              </a:rPr>
              <a:t>https://www.sportskeeda.com/nfl/super-bowl-commercials-top-5-companies-spent-money-super-bowl-ads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6ff04cfa6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6ff04cfa6_0_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Big Businesses vs. Local</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https://www.nielsen.com/insights/2010/9-in10-will-watch-super-bowl-at-home-most-will-spend-the-same-or-less-on-food-and-bev/</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https://www.cbsnews.com/news/super-bowl-2021-sports-bars-crowds-covid-pandemic/</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https://www.audacy.com/wbbm780/news/national/most-people-plan-to-watch-the-super-bowl-at-home-this-year</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Connection between regular season ads and Super Bowl ads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Connection between ad and sales?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5">
                  <a:extLst>
                    <a:ext uri="{A12FA001-AC4F-418D-AE19-62706E023703}">
                      <ahyp:hlinkClr val="tx"/>
                    </a:ext>
                  </a:extLst>
                </a:hlinkClick>
              </a:rPr>
              <a:t>https://www.forbes.com/sites/forbesagencycouncil/2023/01/10/14-challenges-brands-must-meet-to-see-a-strong-roi-on-super-bowl-ads-in-2023/?sh=4c8a5dd762b0</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Pepsi pulled out and they gained more money </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6">
                  <a:extLst>
                    <a:ext uri="{A12FA001-AC4F-418D-AE19-62706E023703}">
                      <ahyp:hlinkClr val="tx"/>
                    </a:ext>
                  </a:extLst>
                </a:hlinkClick>
              </a:rPr>
              <a:t>https://www.espn.com/nfl/news/story?id=4751415</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Top business participators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7">
                  <a:extLst>
                    <a:ext uri="{A12FA001-AC4F-418D-AE19-62706E023703}">
                      <ahyp:hlinkClr val="tx"/>
                    </a:ext>
                  </a:extLst>
                </a:hlinkClick>
              </a:rPr>
              <a:t>https://www.statista.com/statistics/1289600/all-time-super-bowl-advertisers/#:~:text=Budweiser%20was%20the%20company%20that,in%20third%20with%20202.44%20million</a:t>
            </a:r>
            <a:r>
              <a:rPr lang="en-US" sz="1100">
                <a:solidFill>
                  <a:schemeClr val="dk1"/>
                </a:solidFill>
                <a:latin typeface="Arial"/>
                <a:ea typeface="Arial"/>
                <a:cs typeface="Arial"/>
                <a:sym typeface="Arial"/>
              </a:rPr>
              <a:t>.</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8">
                  <a:extLst>
                    <a:ext uri="{A12FA001-AC4F-418D-AE19-62706E023703}">
                      <ahyp:hlinkClr val="tx"/>
                    </a:ext>
                  </a:extLst>
                </a:hlinkClick>
              </a:rPr>
              <a:t>https://wizardpins.com/blogs/education/which-companies-have-purchased-the-most-super-bowl-commercials-since-the-first-super-bowl</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9">
                  <a:extLst>
                    <a:ext uri="{A12FA001-AC4F-418D-AE19-62706E023703}">
                      <ahyp:hlinkClr val="tx"/>
                    </a:ext>
                  </a:extLst>
                </a:hlinkClick>
              </a:rPr>
              <a:t>https://www.sportskeeda.com/nfl/super-bowl-commercials-top-5-companies-spent-money-super-bowl-ads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eaa892ce00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1eaa892ce00_0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Connection between performance and sales?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People that refused to play</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are the business/performer incentives?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https://www.billboard.com/lists/super-bowl-halftime-shows-music-sales/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https://www.forbes.com/sites/conormurray/2023/02/03/the-biggest-super-bowl-halftime-show-music-sales-boosts-including-shakira-coldplay-beyonc-lady-gaga-and-more/?sh=2eb259302b75</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https://www.esquire.com/entertainment/tv/a35405738/super-bowl-halftime-performers-money/</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5">
                  <a:extLst>
                    <a:ext uri="{A12FA001-AC4F-418D-AE19-62706E023703}">
                      <ahyp:hlinkClr val="tx"/>
                    </a:ext>
                  </a:extLst>
                </a:hlinkClick>
              </a:rPr>
              <a:t>https://www.countryliving.com/life/entertainment/a38855699/do-super-bowl-halftime-performers-get-paid/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06ff04cfa6_0_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06ff04cfa6_0_7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Players</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https://www.npr.org/2022/02/12/1080228771/some-players-use-their-super-bowl-platform-to-make-a-super-impact-in-their-commu</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3">
                  <a:extLst>
                    <a:ext uri="{A12FA001-AC4F-418D-AE19-62706E023703}">
                      <ahyp:hlinkClr val="tx"/>
                    </a:ext>
                  </a:extLst>
                </a:hlinkClick>
              </a:rPr>
              <a:t>https://www.sportingnews.com/us/nfl/news/how-much-nfl-players-make-winning-super-bowl-2022/rjxkgfnrrnqjaraaxxuqvro7</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4">
                  <a:extLst>
                    <a:ext uri="{A12FA001-AC4F-418D-AE19-62706E023703}">
                      <ahyp:hlinkClr val="tx"/>
                    </a:ext>
                  </a:extLst>
                </a:hlinkClick>
              </a:rPr>
              <a:t>Sports Betting Industry</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are the business/performer incentives?</a:t>
            </a:r>
            <a:endParaRPr sz="1100">
              <a:solidFill>
                <a:schemeClr val="dk1"/>
              </a:solidFill>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City in which it’s held?</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5">
                  <a:extLst>
                    <a:ext uri="{A12FA001-AC4F-418D-AE19-62706E023703}">
                      <ahyp:hlinkClr val="tx"/>
                    </a:ext>
                  </a:extLst>
                </a:hlinkClick>
              </a:rPr>
              <a:t>https://www.gobankingrates.com/money/economy/is-hosting-the-super-bowl-worth-it/</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6">
                  <a:extLst>
                    <a:ext uri="{A12FA001-AC4F-418D-AE19-62706E023703}">
                      <ahyp:hlinkClr val="tx"/>
                    </a:ext>
                  </a:extLst>
                </a:hlinkClick>
              </a:rPr>
              <a:t>https://news.asu.edu/20230120-arizona-impact-super-bowl-super-lucrative</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7">
                  <a:extLst>
                    <a:ext uri="{A12FA001-AC4F-418D-AE19-62706E023703}">
                      <ahyp:hlinkClr val="tx"/>
                    </a:ext>
                  </a:extLst>
                </a:hlinkClick>
              </a:rPr>
              <a:t>https://www.nytimes.com/2018/01/29/sports/football/super-bowl-lii-minnesota.html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eaa892ce00_0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eaa892ce00_0_4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06ff04cfa6_0_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06ff04cfa6_0_6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298450" lvl="0" marL="4572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if?</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if it all goes away and goes to eSports, Flag Football, etc?</a:t>
            </a:r>
            <a:endParaRPr sz="1100">
              <a:solidFill>
                <a:schemeClr val="dk1"/>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chemeClr val="dk1"/>
                </a:solidFill>
                <a:latin typeface="Arial"/>
                <a:ea typeface="Arial"/>
                <a:cs typeface="Arial"/>
                <a:sym typeface="Arial"/>
              </a:rPr>
              <a:t>What if the Super Bowl was moved to Saturday?</a:t>
            </a:r>
            <a:endParaRPr sz="1100">
              <a:solidFill>
                <a:schemeClr val="dk1"/>
              </a:solidFill>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u="sng">
                <a:solidFill>
                  <a:srgbClr val="1155CC"/>
                </a:solidFill>
                <a:latin typeface="Arial"/>
                <a:ea typeface="Arial"/>
                <a:cs typeface="Arial"/>
                <a:sym typeface="Arial"/>
                <a:hlinkClick r:id="rId2">
                  <a:extLst>
                    <a:ext uri="{A12FA001-AC4F-418D-AE19-62706E023703}">
                      <ahyp:hlinkClr val="tx"/>
                    </a:ext>
                  </a:extLst>
                </a:hlinkClick>
              </a:rPr>
              <a:t>"The reason we haven't done it in the past is simply just from an audience standpoint. The audiences on Sunday night are so much larger. Fans want to have the best opportunity to be able to see the game and we want to give that to them, so Sunday night is a better night."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eaa892ce00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eaa892ce00_0_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eaa892ce00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eaa892ce00_0_9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eaa892ce00_0_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eaa892ce00_0_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eaa892ce00_0_1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1eaa892ce00_0_1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eaa892ce00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eaa892ce00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Sources</a:t>
            </a:r>
            <a:endParaRPr/>
          </a:p>
          <a:p>
            <a:pPr indent="0" lvl="0" marL="0" rtl="0" algn="l">
              <a:spcBef>
                <a:spcPts val="0"/>
              </a:spcBef>
              <a:spcAft>
                <a:spcPts val="0"/>
              </a:spcAft>
              <a:buNone/>
            </a:pPr>
            <a:r>
              <a:rPr lang="en-US" u="sng">
                <a:solidFill>
                  <a:schemeClr val="hlink"/>
                </a:solidFill>
                <a:hlinkClick r:id="rId2"/>
              </a:rPr>
              <a:t>https://bleacherreport.com/articles/2601298-the-evolution-of-the-super-bowl-over-50-years</a:t>
            </a:r>
            <a:endParaRPr/>
          </a:p>
          <a:p>
            <a:pPr indent="0" lvl="0" marL="0" rtl="0" algn="l">
              <a:spcBef>
                <a:spcPts val="0"/>
              </a:spcBef>
              <a:spcAft>
                <a:spcPts val="0"/>
              </a:spcAft>
              <a:buNone/>
            </a:pPr>
            <a:r>
              <a:rPr lang="en-US" u="sng">
                <a:solidFill>
                  <a:schemeClr val="hlink"/>
                </a:solidFill>
                <a:hlinkClick r:id="rId3"/>
              </a:rPr>
              <a:t>https://www.statista.com/topics/1264/super-bowl/#topicOverview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type="tx">
  <p:cSld name="TITLE_AND_BODY">
    <p:spTree>
      <p:nvGrpSpPr>
        <p:cNvPr id="10" name="Shape 10"/>
        <p:cNvGrpSpPr/>
        <p:nvPr/>
      </p:nvGrpSpPr>
      <p:grpSpPr>
        <a:xfrm>
          <a:off x="0" y="0"/>
          <a:ext cx="0" cy="0"/>
          <a:chOff x="0" y="0"/>
          <a:chExt cx="0" cy="0"/>
        </a:xfrm>
      </p:grpSpPr>
      <p:pic>
        <p:nvPicPr>
          <p:cNvPr descr="Picture 2" id="11" name="Google Shape;11;p2"/>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12" name="Google Shape;12;p2"/>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5400"/>
              <a:buFont typeface="Calibri"/>
              <a:buNone/>
              <a:defRPr sz="5400"/>
            </a:lvl1pPr>
            <a:lvl2pPr indent="-571500" lvl="1" marL="914400" algn="l">
              <a:lnSpc>
                <a:spcPct val="90000"/>
              </a:lnSpc>
              <a:spcBef>
                <a:spcPts val="1000"/>
              </a:spcBef>
              <a:spcAft>
                <a:spcPts val="0"/>
              </a:spcAft>
              <a:buClr>
                <a:srgbClr val="000000"/>
              </a:buClr>
              <a:buSzPts val="5400"/>
              <a:buFont typeface="Calibri"/>
              <a:buChar char="•"/>
              <a:defRPr sz="5400"/>
            </a:lvl2pPr>
            <a:lvl3pPr indent="-571500" lvl="2" marL="1371600" algn="l">
              <a:lnSpc>
                <a:spcPct val="90000"/>
              </a:lnSpc>
              <a:spcBef>
                <a:spcPts val="1000"/>
              </a:spcBef>
              <a:spcAft>
                <a:spcPts val="0"/>
              </a:spcAft>
              <a:buClr>
                <a:srgbClr val="000000"/>
              </a:buClr>
              <a:buSzPts val="5400"/>
              <a:buFont typeface="Calibri"/>
              <a:buChar char="•"/>
              <a:defRPr sz="5400"/>
            </a:lvl3pPr>
            <a:lvl4pPr indent="-571500" lvl="3" marL="1828800" algn="l">
              <a:lnSpc>
                <a:spcPct val="90000"/>
              </a:lnSpc>
              <a:spcBef>
                <a:spcPts val="1000"/>
              </a:spcBef>
              <a:spcAft>
                <a:spcPts val="0"/>
              </a:spcAft>
              <a:buClr>
                <a:srgbClr val="000000"/>
              </a:buClr>
              <a:buSzPts val="5400"/>
              <a:buFont typeface="Calibri"/>
              <a:buChar char="•"/>
              <a:defRPr sz="5400"/>
            </a:lvl4pPr>
            <a:lvl5pPr indent="-571500" lvl="4" marL="2286000" algn="l">
              <a:lnSpc>
                <a:spcPct val="90000"/>
              </a:lnSpc>
              <a:spcBef>
                <a:spcPts val="1000"/>
              </a:spcBef>
              <a:spcAft>
                <a:spcPts val="0"/>
              </a:spcAft>
              <a:buClr>
                <a:srgbClr val="000000"/>
              </a:buClr>
              <a:buSzPts val="5400"/>
              <a:buFont typeface="Calibri"/>
              <a:buChar char="•"/>
              <a:defRPr sz="5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3" name="Google Shape;13;p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46" name="Shape 46"/>
        <p:cNvGrpSpPr/>
        <p:nvPr/>
      </p:nvGrpSpPr>
      <p:grpSpPr>
        <a:xfrm>
          <a:off x="0" y="0"/>
          <a:ext cx="0" cy="0"/>
          <a:chOff x="0" y="0"/>
          <a:chExt cx="0" cy="0"/>
        </a:xfrm>
      </p:grpSpPr>
      <p:pic>
        <p:nvPicPr>
          <p:cNvPr descr="Picture 1" id="47" name="Google Shape;47;p11"/>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48" name="Google Shape;48;p11"/>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49" name="Google Shape;49;p11"/>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0" name="Google Shape;50;p1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51" name="Shape 51"/>
        <p:cNvGrpSpPr/>
        <p:nvPr/>
      </p:nvGrpSpPr>
      <p:grpSpPr>
        <a:xfrm>
          <a:off x="0" y="0"/>
          <a:ext cx="0" cy="0"/>
          <a:chOff x="0" y="0"/>
          <a:chExt cx="0" cy="0"/>
        </a:xfrm>
      </p:grpSpPr>
      <p:pic>
        <p:nvPicPr>
          <p:cNvPr descr="Picture 1" id="52" name="Google Shape;52;p12"/>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3" name="Google Shape;53;p12"/>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12"/>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5" name="Google Shape;55;p12"/>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2">
    <p:spTree>
      <p:nvGrpSpPr>
        <p:cNvPr id="56" name="Shape 56"/>
        <p:cNvGrpSpPr/>
        <p:nvPr/>
      </p:nvGrpSpPr>
      <p:grpSpPr>
        <a:xfrm>
          <a:off x="0" y="0"/>
          <a:ext cx="0" cy="0"/>
          <a:chOff x="0" y="0"/>
          <a:chExt cx="0" cy="0"/>
        </a:xfrm>
      </p:grpSpPr>
      <p:pic>
        <p:nvPicPr>
          <p:cNvPr descr="Picture 1" id="57" name="Google Shape;57;p1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8" name="Google Shape;58;p1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13"/>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0" name="Google Shape;60;p1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61" name="Shape 61"/>
        <p:cNvGrpSpPr/>
        <p:nvPr/>
      </p:nvGrpSpPr>
      <p:grpSpPr>
        <a:xfrm>
          <a:off x="0" y="0"/>
          <a:ext cx="0" cy="0"/>
          <a:chOff x="0" y="0"/>
          <a:chExt cx="0" cy="0"/>
        </a:xfrm>
      </p:grpSpPr>
      <p:pic>
        <p:nvPicPr>
          <p:cNvPr descr="Picture 1" id="62" name="Google Shape;62;p1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3" name="Google Shape;63;p1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14"/>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5" name="Google Shape;65;p14"/>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66" name="Shape 66"/>
        <p:cNvGrpSpPr/>
        <p:nvPr/>
      </p:nvGrpSpPr>
      <p:grpSpPr>
        <a:xfrm>
          <a:off x="0" y="0"/>
          <a:ext cx="0" cy="0"/>
          <a:chOff x="0" y="0"/>
          <a:chExt cx="0" cy="0"/>
        </a:xfrm>
      </p:grpSpPr>
      <p:pic>
        <p:nvPicPr>
          <p:cNvPr descr="Picture 1" id="67" name="Google Shape;67;p15"/>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8" name="Google Shape;68;p15"/>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 name="Google Shape;69;p15"/>
          <p:cNvSpPr txBox="1"/>
          <p:nvPr>
            <p:ph idx="1" type="body"/>
          </p:nvPr>
        </p:nvSpPr>
        <p:spPr>
          <a:xfrm>
            <a:off x="839784" y="2505070"/>
            <a:ext cx="5157783" cy="3684584"/>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Font typeface="Calibri"/>
              <a:buNone/>
              <a:defRPr sz="1800"/>
            </a:lvl1pPr>
            <a:lvl2pPr indent="-342900" lvl="1" marL="914400" algn="l">
              <a:lnSpc>
                <a:spcPct val="90000"/>
              </a:lnSpc>
              <a:spcBef>
                <a:spcPts val="1000"/>
              </a:spcBef>
              <a:spcAft>
                <a:spcPts val="0"/>
              </a:spcAft>
              <a:buClr>
                <a:srgbClr val="000000"/>
              </a:buClr>
              <a:buSzPts val="1800"/>
              <a:buFont typeface="Calibri"/>
              <a:buChar char="•"/>
              <a:defRPr sz="1800"/>
            </a:lvl2pPr>
            <a:lvl3pPr indent="-342900" lvl="2" marL="1371600" algn="l">
              <a:lnSpc>
                <a:spcPct val="90000"/>
              </a:lnSpc>
              <a:spcBef>
                <a:spcPts val="1000"/>
              </a:spcBef>
              <a:spcAft>
                <a:spcPts val="0"/>
              </a:spcAft>
              <a:buClr>
                <a:srgbClr val="000000"/>
              </a:buClr>
              <a:buSzPts val="1800"/>
              <a:buFont typeface="Calibri"/>
              <a:buChar char="•"/>
              <a:defRPr sz="1800"/>
            </a:lvl3pPr>
            <a:lvl4pPr indent="-342900" lvl="3" marL="1828800" algn="l">
              <a:lnSpc>
                <a:spcPct val="90000"/>
              </a:lnSpc>
              <a:spcBef>
                <a:spcPts val="1000"/>
              </a:spcBef>
              <a:spcAft>
                <a:spcPts val="0"/>
              </a:spcAft>
              <a:buClr>
                <a:srgbClr val="000000"/>
              </a:buClr>
              <a:buSzPts val="1800"/>
              <a:buFont typeface="Calibri"/>
              <a:buChar char="•"/>
              <a:defRPr sz="1800"/>
            </a:lvl4pPr>
            <a:lvl5pPr indent="-342900" lvl="4" marL="2286000" algn="l">
              <a:lnSpc>
                <a:spcPct val="90000"/>
              </a:lnSpc>
              <a:spcBef>
                <a:spcPts val="1000"/>
              </a:spcBef>
              <a:spcAft>
                <a:spcPts val="0"/>
              </a:spcAft>
              <a:buClr>
                <a:srgbClr val="000000"/>
              </a:buClr>
              <a:buSzPts val="1800"/>
              <a:buFont typeface="Calibri"/>
              <a:buChar char="•"/>
              <a:defRPr sz="18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0" name="Google Shape;70;p15"/>
          <p:cNvSpPr txBox="1"/>
          <p:nvPr>
            <p:ph idx="2" type="body"/>
          </p:nvPr>
        </p:nvSpPr>
        <p:spPr>
          <a:xfrm>
            <a:off x="6172199" y="1681159"/>
            <a:ext cx="5183186" cy="823911"/>
          </a:xfrm>
          <a:prstGeom prst="rect">
            <a:avLst/>
          </a:prstGeom>
          <a:solidFill>
            <a:srgbClr val="2C3842"/>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1" name="Google Shape;71;p15"/>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72" name="Shape 72"/>
        <p:cNvGrpSpPr/>
        <p:nvPr/>
      </p:nvGrpSpPr>
      <p:grpSpPr>
        <a:xfrm>
          <a:off x="0" y="0"/>
          <a:ext cx="0" cy="0"/>
          <a:chOff x="0" y="0"/>
          <a:chExt cx="0" cy="0"/>
        </a:xfrm>
      </p:grpSpPr>
      <p:pic>
        <p:nvPicPr>
          <p:cNvPr descr="Picture 1" id="73" name="Google Shape;73;p16"/>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4" name="Google Shape;74;p16"/>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5" name="Google Shape;75;p16"/>
          <p:cNvSpPr txBox="1"/>
          <p:nvPr>
            <p:ph idx="1" type="body"/>
          </p:nvPr>
        </p:nvSpPr>
        <p:spPr>
          <a:xfrm>
            <a:off x="732186" y="861391"/>
            <a:ext cx="9144001" cy="61622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2000"/>
              <a:buFont typeface="Calibri"/>
              <a:buNone/>
              <a:defRPr sz="2000"/>
            </a:lvl1pPr>
            <a:lvl2pPr indent="-355600" lvl="1" marL="914400" algn="l">
              <a:lnSpc>
                <a:spcPct val="90000"/>
              </a:lnSpc>
              <a:spcBef>
                <a:spcPts val="1000"/>
              </a:spcBef>
              <a:spcAft>
                <a:spcPts val="0"/>
              </a:spcAft>
              <a:buClr>
                <a:srgbClr val="000000"/>
              </a:buClr>
              <a:buSzPts val="2000"/>
              <a:buFont typeface="Calibri"/>
              <a:buChar char="•"/>
              <a:defRPr sz="2000"/>
            </a:lvl2pPr>
            <a:lvl3pPr indent="-355600" lvl="2" marL="1371600" algn="l">
              <a:lnSpc>
                <a:spcPct val="90000"/>
              </a:lnSpc>
              <a:spcBef>
                <a:spcPts val="1000"/>
              </a:spcBef>
              <a:spcAft>
                <a:spcPts val="0"/>
              </a:spcAft>
              <a:buClr>
                <a:srgbClr val="000000"/>
              </a:buClr>
              <a:buSzPts val="2000"/>
              <a:buFont typeface="Calibri"/>
              <a:buChar char="•"/>
              <a:defRPr sz="2000"/>
            </a:lvl3pPr>
            <a:lvl4pPr indent="-355600" lvl="3" marL="1828800" algn="l">
              <a:lnSpc>
                <a:spcPct val="90000"/>
              </a:lnSpc>
              <a:spcBef>
                <a:spcPts val="1000"/>
              </a:spcBef>
              <a:spcAft>
                <a:spcPts val="0"/>
              </a:spcAft>
              <a:buClr>
                <a:srgbClr val="000000"/>
              </a:buClr>
              <a:buSzPts val="2000"/>
              <a:buFont typeface="Calibri"/>
              <a:buChar char="•"/>
              <a:defRPr sz="2000"/>
            </a:lvl4pPr>
            <a:lvl5pPr indent="-355600" lvl="4" marL="2286000" algn="l">
              <a:lnSpc>
                <a:spcPct val="90000"/>
              </a:lnSpc>
              <a:spcBef>
                <a:spcPts val="1000"/>
              </a:spcBef>
              <a:spcAft>
                <a:spcPts val="0"/>
              </a:spcAft>
              <a:buClr>
                <a:srgbClr val="000000"/>
              </a:buClr>
              <a:buSzPts val="2000"/>
              <a:buFont typeface="Calibri"/>
              <a:buChar char="•"/>
              <a:defRPr sz="20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6" name="Google Shape;76;p16"/>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77" name="Shape 77"/>
        <p:cNvGrpSpPr/>
        <p:nvPr/>
      </p:nvGrpSpPr>
      <p:grpSpPr>
        <a:xfrm>
          <a:off x="0" y="0"/>
          <a:ext cx="0" cy="0"/>
          <a:chOff x="0" y="0"/>
          <a:chExt cx="0" cy="0"/>
        </a:xfrm>
      </p:grpSpPr>
      <p:pic>
        <p:nvPicPr>
          <p:cNvPr descr="Picture 1" id="78" name="Google Shape;78;p17"/>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9" name="Google Shape;79;p17"/>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 name="Google Shape;80;p17"/>
          <p:cNvSpPr txBox="1"/>
          <p:nvPr>
            <p:ph idx="1" type="body"/>
          </p:nvPr>
        </p:nvSpPr>
        <p:spPr>
          <a:xfrm>
            <a:off x="6172200"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1" name="Google Shape;81;p17"/>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82" name="Shape 82"/>
        <p:cNvGrpSpPr/>
        <p:nvPr/>
      </p:nvGrpSpPr>
      <p:grpSpPr>
        <a:xfrm>
          <a:off x="0" y="0"/>
          <a:ext cx="0" cy="0"/>
          <a:chOff x="0" y="0"/>
          <a:chExt cx="0" cy="0"/>
        </a:xfrm>
      </p:grpSpPr>
      <p:pic>
        <p:nvPicPr>
          <p:cNvPr descr="Picture 1" id="83" name="Google Shape;83;p18"/>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84" name="Google Shape;84;p18"/>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 name="Google Shape;85;p18"/>
          <p:cNvSpPr txBox="1"/>
          <p:nvPr>
            <p:ph idx="1" type="body"/>
          </p:nvPr>
        </p:nvSpPr>
        <p:spPr>
          <a:xfrm>
            <a:off x="838203"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6" name="Google Shape;86;p18"/>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p:spTree>
      <p:nvGrpSpPr>
        <p:cNvPr id="14" name="Shape 14"/>
        <p:cNvGrpSpPr/>
        <p:nvPr/>
      </p:nvGrpSpPr>
      <p:grpSpPr>
        <a:xfrm>
          <a:off x="0" y="0"/>
          <a:ext cx="0" cy="0"/>
          <a:chOff x="0" y="0"/>
          <a:chExt cx="0" cy="0"/>
        </a:xfrm>
      </p:grpSpPr>
      <p:pic>
        <p:nvPicPr>
          <p:cNvPr descr="Picture 1" id="15" name="Google Shape;15;p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16" name="Google Shape;16;p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 name="Google Shape;17;p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howMasterSp="0">
  <p:cSld name="1_Title and Text">
    <p:spTree>
      <p:nvGrpSpPr>
        <p:cNvPr id="18" name="Shape 18"/>
        <p:cNvGrpSpPr/>
        <p:nvPr/>
      </p:nvGrpSpPr>
      <p:grpSpPr>
        <a:xfrm>
          <a:off x="0" y="0"/>
          <a:ext cx="0" cy="0"/>
          <a:chOff x="0" y="0"/>
          <a:chExt cx="0" cy="0"/>
        </a:xfrm>
      </p:grpSpPr>
      <p:pic>
        <p:nvPicPr>
          <p:cNvPr descr="Picture 1" id="19" name="Google Shape;19;p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0" name="Google Shape;20;p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 name="Google Shape;21;p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 showMasterSp="0">
  <p:cSld name="Title and Text 0">
    <p:bg>
      <p:bgPr>
        <a:solidFill>
          <a:srgbClr val="414141"/>
        </a:solidFill>
      </p:bgPr>
    </p:bg>
    <p:spTree>
      <p:nvGrpSpPr>
        <p:cNvPr id="22" name="Shape 22"/>
        <p:cNvGrpSpPr/>
        <p:nvPr/>
      </p:nvGrpSpPr>
      <p:grpSpPr>
        <a:xfrm>
          <a:off x="0" y="0"/>
          <a:ext cx="0" cy="0"/>
          <a:chOff x="0" y="0"/>
          <a:chExt cx="0" cy="0"/>
        </a:xfrm>
      </p:grpSpPr>
      <p:pic>
        <p:nvPicPr>
          <p:cNvPr descr="Picture 1" id="23" name="Google Shape;23;p5"/>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4" name="Google Shape;24;p5"/>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 name="Google Shape;25;p5"/>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26" name="Shape 26"/>
        <p:cNvGrpSpPr/>
        <p:nvPr/>
      </p:nvGrpSpPr>
      <p:grpSpPr>
        <a:xfrm>
          <a:off x="0" y="0"/>
          <a:ext cx="0" cy="0"/>
          <a:chOff x="0" y="0"/>
          <a:chExt cx="0" cy="0"/>
        </a:xfrm>
      </p:grpSpPr>
      <p:pic>
        <p:nvPicPr>
          <p:cNvPr descr="Picture 1" id="27" name="Google Shape;27;p6"/>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8" name="Google Shape;28;p6"/>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9" name="Google Shape;29;p6"/>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 name="Google Shape;30;p6"/>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1pPr>
            <a:lvl2pPr indent="0" lvl="1"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2pPr>
            <a:lvl3pPr indent="0" lvl="2"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3pPr>
            <a:lvl4pPr indent="0" lvl="3"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4pPr>
            <a:lvl5pPr indent="0" lvl="4"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5pPr>
            <a:lvl6pPr indent="0" lvl="5"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6pPr>
            <a:lvl7pPr indent="0" lvl="6"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7pPr>
            <a:lvl8pPr indent="0" lvl="7"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8pPr>
            <a:lvl9pPr indent="0" lvl="8" marL="0" algn="r">
              <a:lnSpc>
                <a:spcPct val="100000"/>
              </a:lnSpc>
              <a:spcBef>
                <a:spcPts val="0"/>
              </a:spcBef>
              <a:spcAft>
                <a:spcPts val="0"/>
              </a:spcAft>
              <a:buClr>
                <a:srgbClr val="414A58"/>
              </a:buClr>
              <a:buSzPts val="1000"/>
              <a:buFont typeface="Inter"/>
              <a:buNone/>
              <a:defRPr sz="1000">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b="0" i="0" u="none" cap="none" strike="noStrik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2">
    <p:spTree>
      <p:nvGrpSpPr>
        <p:cNvPr id="31" name="Shape 31"/>
        <p:cNvGrpSpPr/>
        <p:nvPr/>
      </p:nvGrpSpPr>
      <p:grpSpPr>
        <a:xfrm>
          <a:off x="0" y="0"/>
          <a:ext cx="0" cy="0"/>
          <a:chOff x="0" y="0"/>
          <a:chExt cx="0" cy="0"/>
        </a:xfrm>
      </p:grpSpPr>
      <p:pic>
        <p:nvPicPr>
          <p:cNvPr descr="Picture 1" id="32" name="Google Shape;32;p7"/>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sp>
        <p:nvSpPr>
          <p:cNvPr id="33" name="Google Shape;33;p7"/>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5400"/>
              <a:buFont typeface="Calibri"/>
              <a:buNone/>
              <a:defRPr sz="5400">
                <a:solidFill>
                  <a:srgbClr val="FFFFFF"/>
                </a:solidFill>
              </a:defRPr>
            </a:lvl1pPr>
            <a:lvl2pPr indent="-571500" lvl="1" marL="914400" algn="l">
              <a:lnSpc>
                <a:spcPct val="90000"/>
              </a:lnSpc>
              <a:spcBef>
                <a:spcPts val="1000"/>
              </a:spcBef>
              <a:spcAft>
                <a:spcPts val="0"/>
              </a:spcAft>
              <a:buClr>
                <a:srgbClr val="FFFFFF"/>
              </a:buClr>
              <a:buSzPts val="5400"/>
              <a:buFont typeface="Calibri"/>
              <a:buChar char="•"/>
              <a:defRPr sz="5400">
                <a:solidFill>
                  <a:srgbClr val="FFFFFF"/>
                </a:solidFill>
              </a:defRPr>
            </a:lvl2pPr>
            <a:lvl3pPr indent="-571500" lvl="2" marL="1371600" algn="l">
              <a:lnSpc>
                <a:spcPct val="90000"/>
              </a:lnSpc>
              <a:spcBef>
                <a:spcPts val="1000"/>
              </a:spcBef>
              <a:spcAft>
                <a:spcPts val="0"/>
              </a:spcAft>
              <a:buClr>
                <a:srgbClr val="FFFFFF"/>
              </a:buClr>
              <a:buSzPts val="5400"/>
              <a:buFont typeface="Calibri"/>
              <a:buChar char="•"/>
              <a:defRPr sz="5400">
                <a:solidFill>
                  <a:srgbClr val="FFFFFF"/>
                </a:solidFill>
              </a:defRPr>
            </a:lvl3pPr>
            <a:lvl4pPr indent="-571500" lvl="3" marL="1828800" algn="l">
              <a:lnSpc>
                <a:spcPct val="90000"/>
              </a:lnSpc>
              <a:spcBef>
                <a:spcPts val="1000"/>
              </a:spcBef>
              <a:spcAft>
                <a:spcPts val="0"/>
              </a:spcAft>
              <a:buClr>
                <a:srgbClr val="FFFFFF"/>
              </a:buClr>
              <a:buSzPts val="5400"/>
              <a:buFont typeface="Calibri"/>
              <a:buChar char="•"/>
              <a:defRPr sz="5400">
                <a:solidFill>
                  <a:srgbClr val="FFFFFF"/>
                </a:solidFill>
              </a:defRPr>
            </a:lvl4pPr>
            <a:lvl5pPr indent="-571500" lvl="4" marL="2286000" algn="l">
              <a:lnSpc>
                <a:spcPct val="90000"/>
              </a:lnSpc>
              <a:spcBef>
                <a:spcPts val="1000"/>
              </a:spcBef>
              <a:spcAft>
                <a:spcPts val="0"/>
              </a:spcAft>
              <a:buClr>
                <a:srgbClr val="FFFFFF"/>
              </a:buClr>
              <a:buSzPts val="5400"/>
              <a:buFont typeface="Calibri"/>
              <a:buChar char="•"/>
              <a:defRPr sz="54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4" name="Google Shape;34;p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sp>
        <p:nvSpPr>
          <p:cNvPr id="36" name="Google Shape;36;p8"/>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37" name="Shape 37"/>
        <p:cNvGrpSpPr/>
        <p:nvPr/>
      </p:nvGrpSpPr>
      <p:grpSpPr>
        <a:xfrm>
          <a:off x="0" y="0"/>
          <a:ext cx="0" cy="0"/>
          <a:chOff x="0" y="0"/>
          <a:chExt cx="0" cy="0"/>
        </a:xfrm>
      </p:grpSpPr>
      <p:pic>
        <p:nvPicPr>
          <p:cNvPr descr="Picture 1" id="38" name="Google Shape;38;p9"/>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pic>
        <p:nvPicPr>
          <p:cNvPr descr="Picture 3" id="39" name="Google Shape;39;p9"/>
          <p:cNvPicPr preferRelativeResize="0"/>
          <p:nvPr/>
        </p:nvPicPr>
        <p:blipFill rotWithShape="1">
          <a:blip r:embed="rId3">
            <a:alphaModFix/>
          </a:blip>
          <a:srcRect b="1138" l="0" r="0" t="805"/>
          <a:stretch/>
        </p:blipFill>
        <p:spPr>
          <a:xfrm>
            <a:off x="0" y="0"/>
            <a:ext cx="9290963" cy="6858000"/>
          </a:xfrm>
          <a:prstGeom prst="rect">
            <a:avLst/>
          </a:prstGeom>
          <a:noFill/>
          <a:ln>
            <a:noFill/>
          </a:ln>
        </p:spPr>
      </p:pic>
      <p:pic>
        <p:nvPicPr>
          <p:cNvPr descr="Picture 4" id="40" name="Google Shape;40;p9"/>
          <p:cNvPicPr preferRelativeResize="0"/>
          <p:nvPr/>
        </p:nvPicPr>
        <p:blipFill rotWithShape="1">
          <a:blip r:embed="rId4">
            <a:alphaModFix/>
          </a:blip>
          <a:srcRect b="13138" l="21989" r="31320" t="16063"/>
          <a:stretch/>
        </p:blipFill>
        <p:spPr>
          <a:xfrm>
            <a:off x="4644766" y="0"/>
            <a:ext cx="5387005" cy="6858000"/>
          </a:xfrm>
          <a:prstGeom prst="rect">
            <a:avLst/>
          </a:prstGeom>
          <a:noFill/>
          <a:ln>
            <a:noFill/>
          </a:ln>
        </p:spPr>
      </p:pic>
      <p:pic>
        <p:nvPicPr>
          <p:cNvPr descr="Picture 6" id="41" name="Google Shape;41;p9"/>
          <p:cNvPicPr preferRelativeResize="0"/>
          <p:nvPr/>
        </p:nvPicPr>
        <p:blipFill rotWithShape="1">
          <a:blip r:embed="rId5">
            <a:alphaModFix/>
          </a:blip>
          <a:srcRect b="0" l="0" r="0" t="0"/>
          <a:stretch/>
        </p:blipFill>
        <p:spPr>
          <a:xfrm>
            <a:off x="558916" y="4896473"/>
            <a:ext cx="1270002" cy="888998"/>
          </a:xfrm>
          <a:prstGeom prst="rect">
            <a:avLst/>
          </a:prstGeom>
          <a:noFill/>
          <a:ln>
            <a:noFill/>
          </a:ln>
        </p:spPr>
      </p:pic>
      <p:sp>
        <p:nvSpPr>
          <p:cNvPr id="42" name="Google Shape;42;p9"/>
          <p:cNvSpPr txBox="1"/>
          <p:nvPr>
            <p:ph idx="12" type="sldNum"/>
          </p:nvPr>
        </p:nvSpPr>
        <p:spPr>
          <a:xfrm>
            <a:off x="0" y="0"/>
            <a:ext cx="335866" cy="333088"/>
          </a:xfrm>
          <a:prstGeom prst="rect">
            <a:avLst/>
          </a:prstGeom>
          <a:noFill/>
          <a:ln>
            <a:noFill/>
          </a:ln>
        </p:spPr>
        <p:txBody>
          <a:bodyPr anchorCtr="0" anchor="t" bIns="45700" lIns="45700" spcFirstLastPara="1" rIns="45700" wrap="square" tIns="45700">
            <a:spAutoFit/>
          </a:bodyPr>
          <a:lstStyle>
            <a:lvl1pPr indent="0" lvl="0" marL="0" algn="l">
              <a:lnSpc>
                <a:spcPct val="100000"/>
              </a:lnSpc>
              <a:spcBef>
                <a:spcPts val="0"/>
              </a:spcBef>
              <a:spcAft>
                <a:spcPts val="0"/>
              </a:spcAft>
              <a:buClr>
                <a:srgbClr val="000000"/>
              </a:buClr>
              <a:buSzPts val="1800"/>
              <a:buFont typeface="Calibri"/>
              <a:buNone/>
              <a:defRPr sz="1800"/>
            </a:lvl1pPr>
            <a:lvl2pPr indent="0" lvl="1" marL="0" algn="l">
              <a:lnSpc>
                <a:spcPct val="100000"/>
              </a:lnSpc>
              <a:spcBef>
                <a:spcPts val="0"/>
              </a:spcBef>
              <a:spcAft>
                <a:spcPts val="0"/>
              </a:spcAft>
              <a:buClr>
                <a:srgbClr val="000000"/>
              </a:buClr>
              <a:buSzPts val="1800"/>
              <a:buFont typeface="Calibri"/>
              <a:buNone/>
              <a:defRPr sz="1800"/>
            </a:lvl2pPr>
            <a:lvl3pPr indent="0" lvl="2" marL="0" algn="l">
              <a:lnSpc>
                <a:spcPct val="100000"/>
              </a:lnSpc>
              <a:spcBef>
                <a:spcPts val="0"/>
              </a:spcBef>
              <a:spcAft>
                <a:spcPts val="0"/>
              </a:spcAft>
              <a:buClr>
                <a:srgbClr val="000000"/>
              </a:buClr>
              <a:buSzPts val="1800"/>
              <a:buFont typeface="Calibri"/>
              <a:buNone/>
              <a:defRPr sz="1800"/>
            </a:lvl3pPr>
            <a:lvl4pPr indent="0" lvl="3" marL="0" algn="l">
              <a:lnSpc>
                <a:spcPct val="100000"/>
              </a:lnSpc>
              <a:spcBef>
                <a:spcPts val="0"/>
              </a:spcBef>
              <a:spcAft>
                <a:spcPts val="0"/>
              </a:spcAft>
              <a:buClr>
                <a:srgbClr val="000000"/>
              </a:buClr>
              <a:buSzPts val="1800"/>
              <a:buFont typeface="Calibri"/>
              <a:buNone/>
              <a:defRPr sz="1800"/>
            </a:lvl4pPr>
            <a:lvl5pPr indent="0" lvl="4" marL="0" algn="l">
              <a:lnSpc>
                <a:spcPct val="100000"/>
              </a:lnSpc>
              <a:spcBef>
                <a:spcPts val="0"/>
              </a:spcBef>
              <a:spcAft>
                <a:spcPts val="0"/>
              </a:spcAft>
              <a:buClr>
                <a:srgbClr val="000000"/>
              </a:buClr>
              <a:buSzPts val="1800"/>
              <a:buFont typeface="Calibri"/>
              <a:buNone/>
              <a:defRPr sz="1800"/>
            </a:lvl5pPr>
            <a:lvl6pPr indent="0" lvl="5" marL="0" algn="l">
              <a:lnSpc>
                <a:spcPct val="100000"/>
              </a:lnSpc>
              <a:spcBef>
                <a:spcPts val="0"/>
              </a:spcBef>
              <a:spcAft>
                <a:spcPts val="0"/>
              </a:spcAft>
              <a:buClr>
                <a:srgbClr val="000000"/>
              </a:buClr>
              <a:buSzPts val="1800"/>
              <a:buFont typeface="Calibri"/>
              <a:buNone/>
              <a:defRPr sz="1800"/>
            </a:lvl6pPr>
            <a:lvl7pPr indent="0" lvl="6" marL="0" algn="l">
              <a:lnSpc>
                <a:spcPct val="100000"/>
              </a:lnSpc>
              <a:spcBef>
                <a:spcPts val="0"/>
              </a:spcBef>
              <a:spcAft>
                <a:spcPts val="0"/>
              </a:spcAft>
              <a:buClr>
                <a:srgbClr val="000000"/>
              </a:buClr>
              <a:buSzPts val="1800"/>
              <a:buFont typeface="Calibri"/>
              <a:buNone/>
              <a:defRPr sz="1800"/>
            </a:lvl7pPr>
            <a:lvl8pPr indent="0" lvl="7" marL="0" algn="l">
              <a:lnSpc>
                <a:spcPct val="100000"/>
              </a:lnSpc>
              <a:spcBef>
                <a:spcPts val="0"/>
              </a:spcBef>
              <a:spcAft>
                <a:spcPts val="0"/>
              </a:spcAft>
              <a:buClr>
                <a:srgbClr val="000000"/>
              </a:buClr>
              <a:buSzPts val="1800"/>
              <a:buFont typeface="Calibri"/>
              <a:buNone/>
              <a:defRPr sz="1800"/>
            </a:lvl8pPr>
            <a:lvl9pPr indent="0" lvl="8" marL="0" algn="l">
              <a:lnSpc>
                <a:spcPct val="100000"/>
              </a:lnSpc>
              <a:spcBef>
                <a:spcPts val="0"/>
              </a:spcBef>
              <a:spcAft>
                <a:spcPts val="0"/>
              </a:spcAft>
              <a:buClr>
                <a:srgbClr val="000000"/>
              </a:buClr>
              <a:buSzPts val="1800"/>
              <a:buFont typeface="Calibri"/>
              <a:buNone/>
              <a:defRPr sz="1800"/>
            </a:lvl9pPr>
          </a:lstStyle>
          <a:p>
            <a:pPr indent="0" lvl="0" marL="0" rtl="0" algn="l">
              <a:spcBef>
                <a:spcPts val="0"/>
              </a:spcBef>
              <a:spcAft>
                <a:spcPts val="0"/>
              </a:spcAft>
              <a:buNone/>
            </a:pPr>
            <a:fld id="{00000000-1234-1234-1234-123412341234}" type="slidenum">
              <a:rPr lang="en-US"/>
              <a:t>‹#›</a:t>
            </a:fld>
            <a:endParaRPr b="0" i="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2">
    <p:spTree>
      <p:nvGrpSpPr>
        <p:cNvPr id="43" name="Shape 43"/>
        <p:cNvGrpSpPr/>
        <p:nvPr/>
      </p:nvGrpSpPr>
      <p:grpSpPr>
        <a:xfrm>
          <a:off x="0" y="0"/>
          <a:ext cx="0" cy="0"/>
          <a:chOff x="0" y="0"/>
          <a:chExt cx="0" cy="0"/>
        </a:xfrm>
      </p:grpSpPr>
      <p:pic>
        <p:nvPicPr>
          <p:cNvPr descr="Picture 2" id="44" name="Google Shape;44;p10"/>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45" name="Google Shape;45;p10"/>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000000"/>
              </a:buClr>
              <a:buSzPts val="1200"/>
              <a:buFont typeface="Calibri"/>
              <a:buNone/>
              <a:defRPr sz="1200"/>
            </a:lvl1pPr>
            <a:lvl2pPr indent="0" lvl="1" marL="0" algn="r">
              <a:lnSpc>
                <a:spcPct val="100000"/>
              </a:lnSpc>
              <a:spcBef>
                <a:spcPts val="0"/>
              </a:spcBef>
              <a:spcAft>
                <a:spcPts val="0"/>
              </a:spcAft>
              <a:buClr>
                <a:srgbClr val="000000"/>
              </a:buClr>
              <a:buSzPts val="1200"/>
              <a:buFont typeface="Calibri"/>
              <a:buNone/>
              <a:defRPr sz="1200"/>
            </a:lvl2pPr>
            <a:lvl3pPr indent="0" lvl="2" marL="0" algn="r">
              <a:lnSpc>
                <a:spcPct val="100000"/>
              </a:lnSpc>
              <a:spcBef>
                <a:spcPts val="0"/>
              </a:spcBef>
              <a:spcAft>
                <a:spcPts val="0"/>
              </a:spcAft>
              <a:buClr>
                <a:srgbClr val="000000"/>
              </a:buClr>
              <a:buSzPts val="1200"/>
              <a:buFont typeface="Calibri"/>
              <a:buNone/>
              <a:defRPr sz="1200"/>
            </a:lvl3pPr>
            <a:lvl4pPr indent="0" lvl="3" marL="0" algn="r">
              <a:lnSpc>
                <a:spcPct val="100000"/>
              </a:lnSpc>
              <a:spcBef>
                <a:spcPts val="0"/>
              </a:spcBef>
              <a:spcAft>
                <a:spcPts val="0"/>
              </a:spcAft>
              <a:buClr>
                <a:srgbClr val="000000"/>
              </a:buClr>
              <a:buSzPts val="1200"/>
              <a:buFont typeface="Calibri"/>
              <a:buNone/>
              <a:defRPr sz="1200"/>
            </a:lvl4pPr>
            <a:lvl5pPr indent="0" lvl="4" marL="0" algn="r">
              <a:lnSpc>
                <a:spcPct val="100000"/>
              </a:lnSpc>
              <a:spcBef>
                <a:spcPts val="0"/>
              </a:spcBef>
              <a:spcAft>
                <a:spcPts val="0"/>
              </a:spcAft>
              <a:buClr>
                <a:srgbClr val="000000"/>
              </a:buClr>
              <a:buSzPts val="1200"/>
              <a:buFont typeface="Calibri"/>
              <a:buNone/>
              <a:defRPr sz="1200"/>
            </a:lvl5pPr>
            <a:lvl6pPr indent="0" lvl="5" marL="0" algn="r">
              <a:lnSpc>
                <a:spcPct val="100000"/>
              </a:lnSpc>
              <a:spcBef>
                <a:spcPts val="0"/>
              </a:spcBef>
              <a:spcAft>
                <a:spcPts val="0"/>
              </a:spcAft>
              <a:buClr>
                <a:srgbClr val="000000"/>
              </a:buClr>
              <a:buSzPts val="1200"/>
              <a:buFont typeface="Calibri"/>
              <a:buNone/>
              <a:defRPr sz="1200"/>
            </a:lvl6pPr>
            <a:lvl7pPr indent="0" lvl="6" marL="0" algn="r">
              <a:lnSpc>
                <a:spcPct val="100000"/>
              </a:lnSpc>
              <a:spcBef>
                <a:spcPts val="0"/>
              </a:spcBef>
              <a:spcAft>
                <a:spcPts val="0"/>
              </a:spcAft>
              <a:buClr>
                <a:srgbClr val="000000"/>
              </a:buClr>
              <a:buSzPts val="1200"/>
              <a:buFont typeface="Calibri"/>
              <a:buNone/>
              <a:defRPr sz="1200"/>
            </a:lvl7pPr>
            <a:lvl8pPr indent="0" lvl="7" marL="0" algn="r">
              <a:lnSpc>
                <a:spcPct val="100000"/>
              </a:lnSpc>
              <a:spcBef>
                <a:spcPts val="0"/>
              </a:spcBef>
              <a:spcAft>
                <a:spcPts val="0"/>
              </a:spcAft>
              <a:buClr>
                <a:srgbClr val="000000"/>
              </a:buClr>
              <a:buSzPts val="1200"/>
              <a:buFont typeface="Calibri"/>
              <a:buNone/>
              <a:defRPr sz="1200"/>
            </a:lvl8pPr>
            <a:lvl9pPr indent="0" lvl="8" marL="0" algn="r">
              <a:lnSpc>
                <a:spcPct val="100000"/>
              </a:lnSpc>
              <a:spcBef>
                <a:spcPts val="0"/>
              </a:spcBef>
              <a:spcAft>
                <a:spcPts val="0"/>
              </a:spcAft>
              <a:buClr>
                <a:srgbClr val="000000"/>
              </a:buClr>
              <a:buSzPts val="1200"/>
              <a:buFont typeface="Calibri"/>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9.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icture 1" id="6" name="Google Shape;6;p1"/>
          <p:cNvPicPr preferRelativeResize="0"/>
          <p:nvPr/>
        </p:nvPicPr>
        <p:blipFill rotWithShape="1">
          <a:blip r:embed="rId1">
            <a:alphaModFix/>
          </a:blip>
          <a:srcRect b="0" l="0" r="19682" t="8823"/>
          <a:stretch/>
        </p:blipFill>
        <p:spPr>
          <a:xfrm>
            <a:off x="-1" y="-1"/>
            <a:ext cx="12191998" cy="6858002"/>
          </a:xfrm>
          <a:prstGeom prst="rect">
            <a:avLst/>
          </a:prstGeom>
          <a:noFill/>
          <a:ln>
            <a:noFill/>
          </a:ln>
        </p:spPr>
      </p:pic>
      <p:sp>
        <p:nvSpPr>
          <p:cNvPr id="7" name="Google Shape;7;p1"/>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8" name="Google Shape;8;p1"/>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
        <p:nvSpPr>
          <p:cNvPr id="9" name="Google Shape;9;p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cthomas@nccee.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superbowl-ads.com/cost-of-super-bowl-advertising-breakdown-by-yea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www.youtube.com/watch?v=7KzPzzny1FI" TargetMode="External"/><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hyperlink" Target="https://www.nbcsports.com/bayarea/49ers/ranking-15-best-super-bowl-halftime-shows-history" TargetMode="External"/><Relationship Id="rId4" Type="http://schemas.openxmlformats.org/officeDocument/2006/relationships/hyperlink" Target="https://www.nbcsports.com/bayarea/49ers/ranking-15-best-super-bowl-halftime-shows-history" TargetMode="External"/><Relationship Id="rId5" Type="http://schemas.openxmlformats.org/officeDocument/2006/relationships/hyperlink" Target="https://www.nbcsports.com/bayarea/49ers/ranking-15-best-super-bowl-halftime-shows-histo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hyperlink" Target="https://www.thestreet.com/lifestyle/sports/super-bowl-revenu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hyperlink" Target="https://www.distractify.com/p/first-super-bowl-vs-2020"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www.nielsen.com/insights/2010/9-in10-will-watch-super-bowl-at-home-most-will-spend-the-same-or-less-on-food-and-bev/" TargetMode="External"/><Relationship Id="rId4" Type="http://schemas.openxmlformats.org/officeDocument/2006/relationships/hyperlink" Target="https://www.forbes.com/sites/forbesagencycouncil/2023/01/10/14-challenges-brands-must-meet-to-see-a-strong-roi-on-super-bowl-ads-in-2023/?sh=4c8a5dd762b0" TargetMode="External"/><Relationship Id="rId5" Type="http://schemas.openxmlformats.org/officeDocument/2006/relationships/hyperlink" Target="https://www.forbes.com/sites/forbesagencycouncil/2023/01/10/14-challenges-brands-must-meet-to-see-a-strong-roi-on-super-bowl-ads-in-2023/?sh=4c8a5dd762b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hyperlink" Target="https://wizardpins.com/blogs/education/which-companies-have-purchased-the-most-super-bowl-commercials-since-the-first-super-bowl" TargetMode="Externa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conedlink.org/membership/" TargetMode="Externa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hyperlink" Target="https://www.visualcapitalist.com/super-sized-bets-for-footballs-big-game/" TargetMode="External"/><Relationship Id="rId4" Type="http://schemas.openxmlformats.org/officeDocument/2006/relationships/hyperlink" Target="https://www.visualcapitalist.com/super-sized-bets-for-footballs-big-game/" TargetMode="External"/><Relationship Id="rId5"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lasuperbowlhc.com/wp-content/uploads/2021/10/Super-Bowl-LVI-Economic-Impact-Report.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hyperlink" Target="https://econedlink.org/?s=sports&amp;post_type=post" TargetMode="External"/><Relationship Id="rId4" Type="http://schemas.openxmlformats.org/officeDocument/2006/relationships/hyperlink" Target="https://econedlink.org/resources/stock-prices-and-the-super-bow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conedlink.org/professional-develop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www.councilforeconed.org/resources/local-affiliates/" TargetMode="External"/><Relationship Id="rId4" Type="http://schemas.openxmlformats.org/officeDocument/2006/relationships/hyperlink" Target="https://www.councilforeconed.org/resources/local-affiliates/" TargetMode="External"/><Relationship Id="rId5" Type="http://schemas.openxmlformats.org/officeDocument/2006/relationships/image" Target="../media/image25.png"/></Relationships>
</file>

<file path=ppt/slides/_rels/slide33.xml.rels><?xml version="1.0" encoding="UTF-8" standalone="yes"?><Relationships xmlns="http://schemas.openxmlformats.org/package/2006/relationships"><Relationship Id="rId11" Type="http://schemas.openxmlformats.org/officeDocument/2006/relationships/image" Target="../media/image28.png"/><Relationship Id="rId10" Type="http://schemas.openxmlformats.org/officeDocument/2006/relationships/image" Target="../media/image27.png"/><Relationship Id="rId12" Type="http://schemas.openxmlformats.org/officeDocument/2006/relationships/image" Target="../media/image36.png"/><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3.jpg"/><Relationship Id="rId4" Type="http://schemas.openxmlformats.org/officeDocument/2006/relationships/image" Target="../media/image26.png"/><Relationship Id="rId9"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29.png"/><Relationship Id="rId7" Type="http://schemas.openxmlformats.org/officeDocument/2006/relationships/image" Target="../media/image24.png"/><Relationship Id="rId8" Type="http://schemas.openxmlformats.org/officeDocument/2006/relationships/image" Target="../media/image3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idx="4294967295" type="title"/>
          </p:nvPr>
        </p:nvSpPr>
        <p:spPr>
          <a:xfrm>
            <a:off x="-1112701" y="3961762"/>
            <a:ext cx="10515601" cy="1325560"/>
          </a:xfrm>
          <a:prstGeom prst="rect">
            <a:avLst/>
          </a:prstGeom>
          <a:noFill/>
          <a:ln>
            <a:noFill/>
          </a:ln>
        </p:spPr>
        <p:txBody>
          <a:bodyPr anchorCtr="0" anchor="t" bIns="45700" lIns="45700" spcFirstLastPara="1" rIns="45700" wrap="square" tIns="45700">
            <a:normAutofit fontScale="90000"/>
          </a:bodyPr>
          <a:lstStyle/>
          <a:p>
            <a:pPr indent="0" lvl="0" marL="0" rtl="0" algn="ctr">
              <a:lnSpc>
                <a:spcPct val="90000"/>
              </a:lnSpc>
              <a:spcBef>
                <a:spcPts val="0"/>
              </a:spcBef>
              <a:spcAft>
                <a:spcPts val="0"/>
              </a:spcAft>
              <a:buClr>
                <a:srgbClr val="414A58"/>
              </a:buClr>
              <a:buSzPct val="99942"/>
              <a:buFont typeface="Inter"/>
              <a:buNone/>
            </a:pPr>
            <a:r>
              <a:rPr lang="en-US" sz="1745">
                <a:solidFill>
                  <a:srgbClr val="414A58"/>
                </a:solidFill>
                <a:latin typeface="Inter"/>
                <a:ea typeface="Inter"/>
                <a:cs typeface="Inter"/>
                <a:sym typeface="Inter"/>
              </a:rPr>
              <a:t>Presented by:  Amber Thomas</a:t>
            </a:r>
            <a:br>
              <a:rPr lang="en-US" sz="1745">
                <a:solidFill>
                  <a:srgbClr val="414A58"/>
                </a:solidFill>
                <a:latin typeface="Inter"/>
                <a:ea typeface="Inter"/>
                <a:cs typeface="Inter"/>
                <a:sym typeface="Inter"/>
              </a:rPr>
            </a:br>
            <a:br>
              <a:rPr lang="en-US" sz="1745">
                <a:solidFill>
                  <a:srgbClr val="414A58"/>
                </a:solidFill>
                <a:latin typeface="Inter"/>
                <a:ea typeface="Inter"/>
                <a:cs typeface="Inter"/>
                <a:sym typeface="Inter"/>
              </a:rPr>
            </a:br>
            <a:r>
              <a:rPr lang="en-US" sz="1745">
                <a:solidFill>
                  <a:srgbClr val="414A58"/>
                </a:solidFill>
                <a:latin typeface="Inter"/>
                <a:ea typeface="Inter"/>
                <a:cs typeface="Inter"/>
                <a:sym typeface="Inter"/>
              </a:rPr>
              <a:t>Email:  </a:t>
            </a:r>
            <a:r>
              <a:rPr lang="en-US" sz="1745" u="sng">
                <a:solidFill>
                  <a:schemeClr val="hlink"/>
                </a:solidFill>
                <a:latin typeface="Inter"/>
                <a:ea typeface="Inter"/>
                <a:cs typeface="Inter"/>
                <a:sym typeface="Inter"/>
                <a:hlinkClick r:id="rId3"/>
              </a:rPr>
              <a:t>acthomas@nccee.org</a:t>
            </a:r>
            <a:br>
              <a:rPr lang="en-US" sz="1745">
                <a:solidFill>
                  <a:srgbClr val="414A58"/>
                </a:solidFill>
                <a:latin typeface="Inter"/>
                <a:ea typeface="Inter"/>
                <a:cs typeface="Inter"/>
                <a:sym typeface="Inter"/>
              </a:rPr>
            </a:br>
            <a:br>
              <a:rPr lang="en-US" sz="1745">
                <a:solidFill>
                  <a:srgbClr val="414A58"/>
                </a:solidFill>
                <a:latin typeface="Inter"/>
                <a:ea typeface="Inter"/>
                <a:cs typeface="Inter"/>
                <a:sym typeface="Inter"/>
              </a:rPr>
            </a:br>
            <a:r>
              <a:rPr lang="en-US" sz="1745">
                <a:solidFill>
                  <a:srgbClr val="414A58"/>
                </a:solidFill>
                <a:latin typeface="Inter"/>
                <a:ea typeface="Inter"/>
                <a:cs typeface="Inter"/>
                <a:sym typeface="Inter"/>
              </a:rPr>
              <a:t>Date:  Monday, January 23, 2023</a:t>
            </a:r>
            <a:endParaRPr/>
          </a:p>
        </p:txBody>
      </p:sp>
      <p:sp>
        <p:nvSpPr>
          <p:cNvPr id="92" name="Google Shape;92;p19"/>
          <p:cNvSpPr txBox="1"/>
          <p:nvPr>
            <p:ph idx="1" type="body"/>
          </p:nvPr>
        </p:nvSpPr>
        <p:spPr>
          <a:xfrm>
            <a:off x="0" y="1909950"/>
            <a:ext cx="7437119" cy="1146424"/>
          </a:xfrm>
          <a:prstGeom prst="rect">
            <a:avLst/>
          </a:prstGeom>
          <a:noFill/>
          <a:ln>
            <a:noFill/>
          </a:ln>
        </p:spPr>
        <p:txBody>
          <a:bodyPr anchorCtr="0" anchor="t" bIns="45700" lIns="45700" spcFirstLastPara="1" rIns="45700" wrap="square" tIns="45700">
            <a:normAutofit fontScale="85000" lnSpcReduction="20000"/>
          </a:bodyPr>
          <a:lstStyle/>
          <a:p>
            <a:pPr indent="0" lvl="0" marL="0" rtl="0" algn="ctr">
              <a:lnSpc>
                <a:spcPct val="90000"/>
              </a:lnSpc>
              <a:spcBef>
                <a:spcPts val="0"/>
              </a:spcBef>
              <a:spcAft>
                <a:spcPts val="0"/>
              </a:spcAft>
              <a:buClr>
                <a:srgbClr val="414A58"/>
              </a:buClr>
              <a:buSzPct val="100000"/>
              <a:buNone/>
            </a:pPr>
            <a:r>
              <a:rPr lang="en-US" sz="2267">
                <a:solidFill>
                  <a:srgbClr val="414A58"/>
                </a:solidFill>
                <a:latin typeface="Inter"/>
                <a:ea typeface="Inter"/>
                <a:cs typeface="Inter"/>
                <a:sym typeface="Inter"/>
              </a:rPr>
              <a:t>Professional Development</a:t>
            </a:r>
            <a:endParaRPr sz="2267">
              <a:solidFill>
                <a:srgbClr val="414A58"/>
              </a:solidFill>
              <a:latin typeface="Inter"/>
              <a:ea typeface="Inter"/>
              <a:cs typeface="Inter"/>
              <a:sym typeface="Inter"/>
            </a:endParaRPr>
          </a:p>
          <a:p>
            <a:pPr indent="0" lvl="0" marL="0" rtl="0" algn="ctr">
              <a:lnSpc>
                <a:spcPct val="90000"/>
              </a:lnSpc>
              <a:spcBef>
                <a:spcPts val="0"/>
              </a:spcBef>
              <a:spcAft>
                <a:spcPts val="0"/>
              </a:spcAft>
              <a:buClr>
                <a:srgbClr val="414A58"/>
              </a:buClr>
              <a:buSzPct val="151133"/>
              <a:buNone/>
            </a:pPr>
            <a:r>
              <a:t/>
            </a:r>
            <a:endParaRPr sz="1500">
              <a:solidFill>
                <a:srgbClr val="414A58"/>
              </a:solidFill>
              <a:latin typeface="Inter"/>
              <a:ea typeface="Inter"/>
              <a:cs typeface="Inter"/>
              <a:sym typeface="Inter"/>
            </a:endParaRPr>
          </a:p>
          <a:p>
            <a:pPr indent="0" lvl="0" marL="0" rtl="0" algn="ctr">
              <a:lnSpc>
                <a:spcPct val="90000"/>
              </a:lnSpc>
              <a:spcBef>
                <a:spcPts val="400"/>
              </a:spcBef>
              <a:spcAft>
                <a:spcPts val="0"/>
              </a:spcAft>
              <a:buClr>
                <a:srgbClr val="414A58"/>
              </a:buClr>
              <a:buSzPct val="67710"/>
              <a:buNone/>
            </a:pPr>
            <a:r>
              <a:rPr lang="en-US" sz="3348">
                <a:solidFill>
                  <a:srgbClr val="414A58"/>
                </a:solidFill>
                <a:latin typeface="Inter"/>
                <a:ea typeface="Inter"/>
                <a:cs typeface="Inter"/>
                <a:sym typeface="Inter"/>
              </a:rPr>
              <a:t>The Dollars and Sense of the Super Bowl</a:t>
            </a:r>
            <a:endParaRPr sz="648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Ratings</a:t>
            </a:r>
            <a:endParaRPr sz="4000">
              <a:solidFill>
                <a:srgbClr val="414A58"/>
              </a:solidFill>
              <a:latin typeface="Inter"/>
              <a:ea typeface="Inter"/>
              <a:cs typeface="Inter"/>
              <a:sym typeface="Inter"/>
            </a:endParaRPr>
          </a:p>
        </p:txBody>
      </p:sp>
      <p:pic>
        <p:nvPicPr>
          <p:cNvPr id="154" name="Google Shape;154;p28"/>
          <p:cNvPicPr preferRelativeResize="0"/>
          <p:nvPr/>
        </p:nvPicPr>
        <p:blipFill>
          <a:blip r:embed="rId3">
            <a:alphaModFix/>
          </a:blip>
          <a:stretch>
            <a:fillRect/>
          </a:stretch>
        </p:blipFill>
        <p:spPr>
          <a:xfrm>
            <a:off x="2749187" y="1613925"/>
            <a:ext cx="6448275" cy="4791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Viewers</a:t>
            </a:r>
            <a:endParaRPr sz="4000">
              <a:solidFill>
                <a:srgbClr val="414A58"/>
              </a:solidFill>
              <a:latin typeface="Inter"/>
              <a:ea typeface="Inter"/>
              <a:cs typeface="Inter"/>
              <a:sym typeface="Inter"/>
            </a:endParaRPr>
          </a:p>
        </p:txBody>
      </p:sp>
      <p:pic>
        <p:nvPicPr>
          <p:cNvPr id="160" name="Google Shape;160;p29"/>
          <p:cNvPicPr preferRelativeResize="0"/>
          <p:nvPr/>
        </p:nvPicPr>
        <p:blipFill>
          <a:blip r:embed="rId3">
            <a:alphaModFix/>
          </a:blip>
          <a:stretch>
            <a:fillRect/>
          </a:stretch>
        </p:blipFill>
        <p:spPr>
          <a:xfrm>
            <a:off x="1376363" y="1900727"/>
            <a:ext cx="9439273" cy="4350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Ads</a:t>
            </a:r>
            <a:endParaRPr sz="4000">
              <a:solidFill>
                <a:srgbClr val="414A58"/>
              </a:solidFill>
              <a:latin typeface="Inter"/>
              <a:ea typeface="Inter"/>
              <a:cs typeface="Inter"/>
              <a:sym typeface="Inter"/>
            </a:endParaRPr>
          </a:p>
        </p:txBody>
      </p:sp>
      <p:sp>
        <p:nvSpPr>
          <p:cNvPr id="166" name="Google Shape;166;p30"/>
          <p:cNvSpPr txBox="1"/>
          <p:nvPr>
            <p:ph idx="1" type="body"/>
          </p:nvPr>
        </p:nvSpPr>
        <p:spPr>
          <a:xfrm>
            <a:off x="680850" y="1947588"/>
            <a:ext cx="10830300" cy="3910500"/>
          </a:xfrm>
          <a:prstGeom prst="rect">
            <a:avLst/>
          </a:prstGeom>
        </p:spPr>
        <p:txBody>
          <a:bodyPr anchorCtr="0" anchor="t" bIns="45700" lIns="45700" spcFirstLastPara="1" rIns="45700" wrap="square" tIns="45700">
            <a:noAutofit/>
          </a:bodyPr>
          <a:lstStyle/>
          <a:p>
            <a:pPr indent="0" lvl="0" marL="0" rtl="0" algn="ctr">
              <a:spcBef>
                <a:spcPts val="1000"/>
              </a:spcBef>
              <a:spcAft>
                <a:spcPts val="0"/>
              </a:spcAft>
              <a:buNone/>
            </a:pPr>
            <a:r>
              <a:rPr b="1" lang="en-US" sz="8000" u="sng">
                <a:solidFill>
                  <a:schemeClr val="hlink"/>
                </a:solidFill>
                <a:latin typeface="Inter"/>
                <a:ea typeface="Inter"/>
                <a:cs typeface="Inter"/>
                <a:sym typeface="Inter"/>
                <a:hlinkClick r:id="rId3"/>
              </a:rPr>
              <a:t>Average Super Bowl Ad Cost Broken Down Per Year</a:t>
            </a:r>
            <a:endParaRPr b="1" sz="8000">
              <a:latin typeface="Inter"/>
              <a:ea typeface="Inter"/>
              <a:cs typeface="Inter"/>
              <a:sym typeface="Int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Ads</a:t>
            </a:r>
            <a:endParaRPr sz="4000">
              <a:solidFill>
                <a:srgbClr val="414A58"/>
              </a:solidFill>
              <a:latin typeface="Inter"/>
              <a:ea typeface="Inter"/>
              <a:cs typeface="Inter"/>
              <a:sym typeface="Inter"/>
            </a:endParaRPr>
          </a:p>
        </p:txBody>
      </p:sp>
      <p:pic>
        <p:nvPicPr>
          <p:cNvPr descr="Goodyear tire commercial with the premise that even a woman is safe driving their double eagle tires. The tagline for this commercial is &quot;When There's No Man Around, Goodyear Should Be.&quot;" id="172" name="Google Shape;172;p31" title="1960s Goodyear Commercial 'When There's No Man Around'">
            <a:hlinkClick r:id="rId3"/>
          </p:cNvPr>
          <p:cNvPicPr preferRelativeResize="0"/>
          <p:nvPr/>
        </p:nvPicPr>
        <p:blipFill>
          <a:blip r:embed="rId4">
            <a:alphaModFix/>
          </a:blip>
          <a:stretch>
            <a:fillRect/>
          </a:stretch>
        </p:blipFill>
        <p:spPr>
          <a:xfrm>
            <a:off x="3172675" y="1995974"/>
            <a:ext cx="6018076" cy="4513550"/>
          </a:xfrm>
          <a:prstGeom prst="rect">
            <a:avLst/>
          </a:prstGeom>
          <a:noFill/>
          <a:ln>
            <a:noFill/>
          </a:ln>
        </p:spPr>
      </p:pic>
      <p:sp>
        <p:nvSpPr>
          <p:cNvPr id="173" name="Google Shape;173;p31"/>
          <p:cNvSpPr txBox="1"/>
          <p:nvPr>
            <p:ph idx="1" type="body"/>
          </p:nvPr>
        </p:nvSpPr>
        <p:spPr>
          <a:xfrm>
            <a:off x="680850" y="1471267"/>
            <a:ext cx="10830300" cy="431400"/>
          </a:xfrm>
          <a:prstGeom prst="rect">
            <a:avLst/>
          </a:prstGeom>
        </p:spPr>
        <p:txBody>
          <a:bodyPr anchorCtr="0" anchor="t" bIns="45700" lIns="45700" spcFirstLastPara="1" rIns="45700" wrap="square" tIns="45700">
            <a:normAutofit/>
          </a:bodyPr>
          <a:lstStyle/>
          <a:p>
            <a:pPr indent="0" lvl="0" marL="0" rtl="0" algn="ctr">
              <a:spcBef>
                <a:spcPts val="1000"/>
              </a:spcBef>
              <a:spcAft>
                <a:spcPts val="0"/>
              </a:spcAft>
              <a:buNone/>
            </a:pPr>
            <a:r>
              <a:rPr b="1" lang="en-US">
                <a:latin typeface="Inter"/>
                <a:ea typeface="Inter"/>
                <a:cs typeface="Inter"/>
                <a:sym typeface="Inter"/>
              </a:rPr>
              <a:t>The First Super Bowl Ad</a:t>
            </a:r>
            <a:endParaRPr b="1">
              <a:latin typeface="Inter"/>
              <a:ea typeface="Inter"/>
              <a:cs typeface="Inter"/>
              <a:sym typeface="Int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Halftime Shows</a:t>
            </a:r>
            <a:endParaRPr sz="4000">
              <a:solidFill>
                <a:srgbClr val="414A58"/>
              </a:solidFill>
              <a:latin typeface="Inter"/>
              <a:ea typeface="Inter"/>
              <a:cs typeface="Inter"/>
              <a:sym typeface="Inter"/>
            </a:endParaRPr>
          </a:p>
        </p:txBody>
      </p:sp>
      <p:sp>
        <p:nvSpPr>
          <p:cNvPr id="179" name="Google Shape;179;p32"/>
          <p:cNvSpPr txBox="1"/>
          <p:nvPr>
            <p:ph idx="1" type="body"/>
          </p:nvPr>
        </p:nvSpPr>
        <p:spPr>
          <a:xfrm>
            <a:off x="680850" y="1947588"/>
            <a:ext cx="10830300" cy="3910500"/>
          </a:xfrm>
          <a:prstGeom prst="rect">
            <a:avLst/>
          </a:prstGeom>
        </p:spPr>
        <p:txBody>
          <a:bodyPr anchorCtr="0" anchor="t" bIns="45700" lIns="45700" spcFirstLastPara="1" rIns="45700" wrap="square" tIns="45700">
            <a:noAutofit/>
          </a:bodyPr>
          <a:lstStyle/>
          <a:p>
            <a:pPr indent="0" lvl="0" marL="0" rtl="0" algn="ctr">
              <a:spcBef>
                <a:spcPts val="1000"/>
              </a:spcBef>
              <a:spcAft>
                <a:spcPts val="0"/>
              </a:spcAft>
              <a:buNone/>
            </a:pPr>
            <a:r>
              <a:rPr b="1" lang="en-US" sz="8000" u="sng">
                <a:solidFill>
                  <a:schemeClr val="hlink"/>
                </a:solidFill>
                <a:latin typeface="Inter"/>
                <a:ea typeface="Inter"/>
                <a:cs typeface="Inter"/>
                <a:sym typeface="Inter"/>
                <a:hlinkClick r:id="rId3"/>
              </a:rPr>
              <a:t>What do you think was </a:t>
            </a:r>
            <a:r>
              <a:rPr b="1" lang="en-US" sz="8000" u="sng">
                <a:solidFill>
                  <a:schemeClr val="hlink"/>
                </a:solidFill>
                <a:latin typeface="Inter"/>
                <a:ea typeface="Inter"/>
                <a:cs typeface="Inter"/>
                <a:sym typeface="Inter"/>
                <a:hlinkClick r:id="rId4"/>
              </a:rPr>
              <a:t>the</a:t>
            </a:r>
            <a:r>
              <a:rPr b="1" lang="en-US" sz="8000" u="sng">
                <a:solidFill>
                  <a:schemeClr val="hlink"/>
                </a:solidFill>
                <a:latin typeface="Inter"/>
                <a:ea typeface="Inter"/>
                <a:cs typeface="Inter"/>
                <a:sym typeface="Inter"/>
                <a:hlinkClick r:id="rId5"/>
              </a:rPr>
              <a:t> best halftime show?</a:t>
            </a:r>
            <a:endParaRPr b="1" sz="8000">
              <a:latin typeface="Inter"/>
              <a:ea typeface="Inter"/>
              <a:cs typeface="Inter"/>
              <a:sym typeface="Int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Revenue</a:t>
            </a:r>
            <a:endParaRPr sz="4000">
              <a:solidFill>
                <a:srgbClr val="414A58"/>
              </a:solidFill>
              <a:latin typeface="Inter"/>
              <a:ea typeface="Inter"/>
              <a:cs typeface="Inter"/>
              <a:sym typeface="Inter"/>
            </a:endParaRPr>
          </a:p>
        </p:txBody>
      </p:sp>
      <p:sp>
        <p:nvSpPr>
          <p:cNvPr id="185" name="Google Shape;185;p33"/>
          <p:cNvSpPr txBox="1"/>
          <p:nvPr>
            <p:ph idx="1" type="body"/>
          </p:nvPr>
        </p:nvSpPr>
        <p:spPr>
          <a:xfrm>
            <a:off x="680850" y="2841543"/>
            <a:ext cx="10830300" cy="1468200"/>
          </a:xfrm>
          <a:prstGeom prst="rect">
            <a:avLst/>
          </a:prstGeom>
        </p:spPr>
        <p:txBody>
          <a:bodyPr anchorCtr="0" anchor="t" bIns="45700" lIns="45700" spcFirstLastPara="1" rIns="45700" wrap="square" tIns="45700">
            <a:noAutofit/>
          </a:bodyPr>
          <a:lstStyle/>
          <a:p>
            <a:pPr indent="0" lvl="0" marL="0" rtl="0" algn="ctr">
              <a:spcBef>
                <a:spcPts val="1000"/>
              </a:spcBef>
              <a:spcAft>
                <a:spcPts val="0"/>
              </a:spcAft>
              <a:buNone/>
            </a:pPr>
            <a:r>
              <a:rPr b="1" lang="en-US" sz="8000" u="sng">
                <a:solidFill>
                  <a:schemeClr val="hlink"/>
                </a:solidFill>
                <a:latin typeface="Inter"/>
                <a:ea typeface="Inter"/>
                <a:cs typeface="Inter"/>
                <a:sym typeface="Inter"/>
                <a:hlinkClick r:id="rId3"/>
              </a:rPr>
              <a:t>Revenue</a:t>
            </a:r>
            <a:endParaRPr b="1" sz="8000">
              <a:latin typeface="Inter"/>
              <a:ea typeface="Inter"/>
              <a:cs typeface="Inter"/>
              <a:sym typeface="In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  Over Time</a:t>
            </a:r>
            <a:endParaRPr sz="4000">
              <a:solidFill>
                <a:srgbClr val="414A58"/>
              </a:solidFill>
              <a:latin typeface="Inter"/>
              <a:ea typeface="Inter"/>
              <a:cs typeface="Inter"/>
              <a:sym typeface="Inter"/>
            </a:endParaRPr>
          </a:p>
        </p:txBody>
      </p:sp>
      <p:sp>
        <p:nvSpPr>
          <p:cNvPr id="191" name="Google Shape;191;p34"/>
          <p:cNvSpPr txBox="1"/>
          <p:nvPr>
            <p:ph idx="1" type="body"/>
          </p:nvPr>
        </p:nvSpPr>
        <p:spPr>
          <a:xfrm>
            <a:off x="680848" y="1947516"/>
            <a:ext cx="10830300" cy="3363600"/>
          </a:xfrm>
          <a:prstGeom prst="rect">
            <a:avLst/>
          </a:prstGeom>
        </p:spPr>
        <p:txBody>
          <a:bodyPr anchorCtr="0" anchor="t" bIns="45700" lIns="45700" spcFirstLastPara="1" rIns="45700" wrap="square" tIns="45700">
            <a:noAutofit/>
          </a:bodyPr>
          <a:lstStyle/>
          <a:p>
            <a:pPr indent="0" lvl="0" marL="0" rtl="0" algn="ctr">
              <a:spcBef>
                <a:spcPts val="1000"/>
              </a:spcBef>
              <a:spcAft>
                <a:spcPts val="0"/>
              </a:spcAft>
              <a:buNone/>
            </a:pPr>
            <a:r>
              <a:rPr lang="en-US" sz="10000" u="sng">
                <a:solidFill>
                  <a:schemeClr val="hlink"/>
                </a:solidFill>
                <a:hlinkClick r:id="rId3"/>
              </a:rPr>
              <a:t>How Have Things Changed Over Time?</a:t>
            </a:r>
            <a:endParaRPr sz="10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197" name="Google Shape;197;p35"/>
          <p:cNvSpPr txBox="1"/>
          <p:nvPr>
            <p:ph idx="1" type="body"/>
          </p:nvPr>
        </p:nvSpPr>
        <p:spPr>
          <a:xfrm>
            <a:off x="680850" y="1747203"/>
            <a:ext cx="10830300" cy="4657800"/>
          </a:xfrm>
          <a:prstGeom prst="rect">
            <a:avLst/>
          </a:prstGeom>
        </p:spPr>
        <p:txBody>
          <a:bodyPr anchorCtr="0" anchor="t" bIns="45700" lIns="45700" spcFirstLastPara="1" rIns="45700" wrap="square" tIns="45700">
            <a:noAutofit/>
          </a:bodyPr>
          <a:lstStyle/>
          <a:p>
            <a:pPr indent="-381000" lvl="0" marL="4572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Top Spenders, Winners and Losers</a:t>
            </a:r>
            <a:endParaRPr>
              <a:solidFill>
                <a:schemeClr val="dk1"/>
              </a:solidFill>
              <a:latin typeface="Arial"/>
              <a:ea typeface="Arial"/>
              <a:cs typeface="Arial"/>
              <a:sym typeface="Arial"/>
            </a:endParaRPr>
          </a:p>
          <a:p>
            <a:pPr indent="-381000" lvl="1" marL="9144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Businesses</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3"/>
              </a:rPr>
              <a:t>Big Businesses vs. Local</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4"/>
              </a:rPr>
              <a:t>Connection between ad and sales</a:t>
            </a:r>
            <a:endParaRPr>
              <a:solidFill>
                <a:schemeClr val="dk1"/>
              </a:solidFill>
              <a:latin typeface="Arial"/>
              <a:ea typeface="Arial"/>
              <a:cs typeface="Arial"/>
              <a:sym typeface="Arial"/>
            </a:endParaRPr>
          </a:p>
          <a:p>
            <a:pPr indent="-381000" lvl="3" marL="1828800" rtl="0" algn="l">
              <a:lnSpc>
                <a:spcPct val="115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5"/>
              </a:rPr>
              <a:t>Pepsi pulled out and they gained more money</a:t>
            </a:r>
            <a:r>
              <a:rPr lang="en-US">
                <a:solidFill>
                  <a:schemeClr val="dk1"/>
                </a:solidFill>
                <a:latin typeface="Arial"/>
                <a:ea typeface="Arial"/>
                <a:cs typeface="Arial"/>
                <a:sym typeface="Arial"/>
              </a:rPr>
              <a:t> </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Top business participators</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What are the business/performer incentives?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6"/>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03" name="Google Shape;203;p36"/>
          <p:cNvSpPr txBox="1"/>
          <p:nvPr>
            <p:ph idx="1" type="body"/>
          </p:nvPr>
        </p:nvSpPr>
        <p:spPr>
          <a:xfrm>
            <a:off x="680850" y="1747200"/>
            <a:ext cx="4155900" cy="4657800"/>
          </a:xfrm>
          <a:prstGeom prst="rect">
            <a:avLst/>
          </a:prstGeom>
        </p:spPr>
        <p:txBody>
          <a:bodyPr anchorCtr="0" anchor="t" bIns="45700" lIns="45700" spcFirstLastPara="1" rIns="45700" wrap="square" tIns="45700">
            <a:noAutofit/>
          </a:bodyPr>
          <a:lstStyle/>
          <a:p>
            <a:pPr indent="-381000" lvl="0" marL="4572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Top Spenders, Winners and Losers</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u="sng">
                <a:solidFill>
                  <a:schemeClr val="hlink"/>
                </a:solidFill>
                <a:latin typeface="Arial"/>
                <a:ea typeface="Arial"/>
                <a:cs typeface="Arial"/>
                <a:sym typeface="Arial"/>
                <a:hlinkClick r:id="rId3"/>
              </a:rPr>
              <a:t>Top business participators</a:t>
            </a:r>
            <a:endParaRPr>
              <a:solidFill>
                <a:schemeClr val="dk1"/>
              </a:solidFill>
              <a:latin typeface="Arial"/>
              <a:ea typeface="Arial"/>
              <a:cs typeface="Arial"/>
              <a:sym typeface="Arial"/>
            </a:endParaRPr>
          </a:p>
          <a:p>
            <a:pPr indent="-381000" lvl="2" marL="1371600" rtl="0" algn="l">
              <a:lnSpc>
                <a:spcPct val="115000"/>
              </a:lnSpc>
              <a:spcBef>
                <a:spcPts val="0"/>
              </a:spcBef>
              <a:spcAft>
                <a:spcPts val="0"/>
              </a:spcAft>
              <a:buClr>
                <a:schemeClr val="dk1"/>
              </a:buClr>
              <a:buSzPts val="2400"/>
              <a:buChar char="■"/>
            </a:pPr>
            <a:r>
              <a:rPr lang="en-US">
                <a:solidFill>
                  <a:schemeClr val="dk1"/>
                </a:solidFill>
                <a:latin typeface="Arial"/>
                <a:ea typeface="Arial"/>
                <a:cs typeface="Arial"/>
                <a:sym typeface="Arial"/>
              </a:rPr>
              <a:t>What are the business/performer incentives?</a:t>
            </a:r>
            <a:endParaRPr/>
          </a:p>
        </p:txBody>
      </p:sp>
      <p:pic>
        <p:nvPicPr>
          <p:cNvPr id="204" name="Google Shape;204;p36"/>
          <p:cNvPicPr preferRelativeResize="0"/>
          <p:nvPr/>
        </p:nvPicPr>
        <p:blipFill rotWithShape="1">
          <a:blip r:embed="rId4">
            <a:alphaModFix/>
          </a:blip>
          <a:srcRect b="-2065" l="-393" r="-393" t="6435"/>
          <a:stretch/>
        </p:blipFill>
        <p:spPr>
          <a:xfrm>
            <a:off x="5991725" y="1389350"/>
            <a:ext cx="5649124" cy="53603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7"/>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10" name="Google Shape;210;p37"/>
          <p:cNvSpPr txBox="1"/>
          <p:nvPr>
            <p:ph idx="1" type="body"/>
          </p:nvPr>
        </p:nvSpPr>
        <p:spPr>
          <a:xfrm>
            <a:off x="680850" y="1747203"/>
            <a:ext cx="10830300" cy="4657800"/>
          </a:xfrm>
          <a:prstGeom prst="rect">
            <a:avLst/>
          </a:prstGeom>
        </p:spPr>
        <p:txBody>
          <a:bodyPr anchorCtr="0" anchor="t" bIns="45700" lIns="45700" spcFirstLastPara="1" rIns="45700" wrap="square" tIns="45700">
            <a:normAutofit/>
          </a:bodyPr>
          <a:lstStyle/>
          <a:p>
            <a:pPr indent="-419100" lvl="0" marL="4572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Halftime Artist</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Connection between performance and sales?</a:t>
            </a:r>
            <a:endParaRPr sz="3000">
              <a:solidFill>
                <a:schemeClr val="dk1"/>
              </a:solidFill>
              <a:latin typeface="Arial"/>
              <a:ea typeface="Arial"/>
              <a:cs typeface="Arial"/>
              <a:sym typeface="Arial"/>
            </a:endParaRPr>
          </a:p>
          <a:p>
            <a:pPr indent="-419100" lvl="2" marL="13716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People that refused to play</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What are the business/performer incentives?</a:t>
            </a:r>
            <a:endParaRPr sz="30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98" name="Google Shape;98;p20"/>
          <p:cNvSpPr txBox="1"/>
          <p:nvPr/>
        </p:nvSpPr>
        <p:spPr>
          <a:xfrm>
            <a:off x="883919" y="1825625"/>
            <a:ext cx="10424162" cy="4842292"/>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You can now access CEE’s professional development webinars directly on EconEdLink.org! To receive these new professional development benefits, </a:t>
            </a:r>
            <a:r>
              <a:rPr b="1" i="0" lang="en-US" sz="2000" u="none" cap="none" strike="noStrike">
                <a:solidFill>
                  <a:srgbClr val="000000"/>
                </a:solidFill>
                <a:latin typeface="Calibri"/>
                <a:ea typeface="Calibri"/>
                <a:cs typeface="Calibri"/>
                <a:sym typeface="Calibri"/>
              </a:rPr>
              <a:t>become an EconEdLink </a:t>
            </a:r>
            <a:r>
              <a:rPr b="1" i="0" lang="en-US" sz="2000" u="sng" cap="none" strike="noStrike">
                <a:solidFill>
                  <a:srgbClr val="0563C1"/>
                </a:solidFill>
                <a:latin typeface="Calibri"/>
                <a:ea typeface="Calibri"/>
                <a:cs typeface="Calibri"/>
                <a:sym typeface="Calibri"/>
                <a:hlinkClick r:id="rId3">
                  <a:extLst>
                    <a:ext uri="{A12FA001-AC4F-418D-AE19-62706E023703}">
                      <ahyp:hlinkClr val="tx"/>
                    </a:ext>
                  </a:extLst>
                </a:hlinkClick>
              </a:rPr>
              <a:t>member</a:t>
            </a:r>
            <a:r>
              <a:rPr b="0" i="0" lang="en-US" sz="2000" u="none" cap="none" strike="noStrike">
                <a:solidFill>
                  <a:srgbClr val="000000"/>
                </a:solidFill>
                <a:latin typeface="Calibri"/>
                <a:ea typeface="Calibri"/>
                <a:cs typeface="Calibri"/>
                <a:sym typeface="Calibri"/>
              </a:rPr>
              <a:t>. As a member, you will now be able to: </a:t>
            </a:r>
            <a:endParaRPr/>
          </a:p>
          <a:p>
            <a:pPr indent="-114300" lvl="0" marL="2286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Automatically receive a professional development certificate via e-mail within 24 hours after viewing any webinar for a minimum of 45 minutes</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Register for upcoming webinars with a simple one-click process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Easily download presentations, lesson plan materials and activities for each webinar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Search and view all webinars at your convenience </a:t>
            </a:r>
            <a:endParaRPr/>
          </a:p>
          <a:p>
            <a:pPr indent="-285750" lvl="0" marL="28575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Save webinars to your EconEdLink dashboard for easy access to the event</a:t>
            </a:r>
            <a:endParaRPr/>
          </a:p>
          <a:p>
            <a:pPr indent="-114300" lvl="0" marL="228600" marR="0" rtl="0" algn="l">
              <a:lnSpc>
                <a:spcPct val="9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Access our new </a:t>
            </a:r>
            <a:r>
              <a:rPr b="1" i="0" lang="en-US" sz="2000" u="none" cap="none" strike="noStrike">
                <a:solidFill>
                  <a:srgbClr val="000000"/>
                </a:solidFill>
                <a:latin typeface="Calibri"/>
                <a:ea typeface="Calibri"/>
                <a:cs typeface="Calibri"/>
                <a:sym typeface="Calibri"/>
              </a:rPr>
              <a:t>Professional Development</a:t>
            </a:r>
            <a:r>
              <a:rPr b="0" i="0" lang="en-US" sz="2000" u="none" cap="none" strike="noStrike">
                <a:solidFill>
                  <a:srgbClr val="000000"/>
                </a:solidFill>
                <a:latin typeface="Calibri"/>
                <a:ea typeface="Calibri"/>
                <a:cs typeface="Calibri"/>
                <a:sym typeface="Calibri"/>
              </a:rPr>
              <a:t> page </a:t>
            </a:r>
            <a:r>
              <a:rPr b="0" i="0" lang="en-US" sz="2000" u="sng" cap="none" strike="noStrike">
                <a:solidFill>
                  <a:srgbClr val="0563C1"/>
                </a:solidFill>
                <a:latin typeface="Calibri"/>
                <a:ea typeface="Calibri"/>
                <a:cs typeface="Calibri"/>
                <a:sym typeface="Calibri"/>
                <a:hlinkClick r:id="rId4">
                  <a:extLst>
                    <a:ext uri="{A12FA001-AC4F-418D-AE19-62706E023703}">
                      <ahyp:hlinkClr val="tx"/>
                    </a:ext>
                  </a:extLst>
                </a:hlinkClick>
              </a:rPr>
              <a:t>here</a:t>
            </a:r>
            <a:endParaRPr/>
          </a:p>
        </p:txBody>
      </p:sp>
      <p:sp>
        <p:nvSpPr>
          <p:cNvPr id="99" name="Google Shape;99;p20"/>
          <p:cNvSpPr txBox="1"/>
          <p:nvPr/>
        </p:nvSpPr>
        <p:spPr>
          <a:xfrm>
            <a:off x="579119" y="681037"/>
            <a:ext cx="10424162" cy="497047"/>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EconEdLink Membership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16" name="Google Shape;216;p38"/>
          <p:cNvSpPr txBox="1"/>
          <p:nvPr>
            <p:ph idx="1" type="body"/>
          </p:nvPr>
        </p:nvSpPr>
        <p:spPr>
          <a:xfrm>
            <a:off x="680850" y="1747203"/>
            <a:ext cx="10830300" cy="4657800"/>
          </a:xfrm>
          <a:prstGeom prst="rect">
            <a:avLst/>
          </a:prstGeom>
        </p:spPr>
        <p:txBody>
          <a:bodyPr anchorCtr="0" anchor="t" bIns="45700" lIns="45700" spcFirstLastPara="1" rIns="45700" wrap="square" tIns="45700">
            <a:normAutofit/>
          </a:bodyPr>
          <a:lstStyle/>
          <a:p>
            <a:pPr indent="-419100" lvl="0" marL="457200" rtl="0" algn="l">
              <a:lnSpc>
                <a:spcPct val="115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Players</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Platform</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Big Payouts!</a:t>
            </a:r>
            <a:endParaRPr sz="3000">
              <a:solidFill>
                <a:schemeClr val="dk1"/>
              </a:solidFill>
              <a:latin typeface="Arial"/>
              <a:ea typeface="Arial"/>
              <a:cs typeface="Arial"/>
              <a:sym typeface="Arial"/>
            </a:endParaRPr>
          </a:p>
          <a:p>
            <a:pPr indent="-419100" lvl="0" marL="457200" rtl="0" algn="l">
              <a:lnSpc>
                <a:spcPct val="115000"/>
              </a:lnSpc>
              <a:spcBef>
                <a:spcPts val="0"/>
              </a:spcBef>
              <a:spcAft>
                <a:spcPts val="0"/>
              </a:spcAft>
              <a:buClr>
                <a:schemeClr val="dk1"/>
              </a:buClr>
              <a:buSzPts val="3000"/>
              <a:buFont typeface="Arial"/>
              <a:buChar char="●"/>
            </a:pPr>
            <a:r>
              <a:rPr lang="en-US" sz="3000" u="sng">
                <a:solidFill>
                  <a:schemeClr val="hlink"/>
                </a:solidFill>
                <a:latin typeface="Arial"/>
                <a:ea typeface="Arial"/>
                <a:cs typeface="Arial"/>
                <a:sym typeface="Arial"/>
                <a:hlinkClick r:id="rId3"/>
              </a:rPr>
              <a:t>Sports Betting Industr</a:t>
            </a:r>
            <a:r>
              <a:rPr lang="en-US" sz="3000" u="sng">
                <a:solidFill>
                  <a:schemeClr val="hlink"/>
                </a:solidFill>
                <a:latin typeface="Arial"/>
                <a:ea typeface="Arial"/>
                <a:cs typeface="Arial"/>
                <a:sym typeface="Arial"/>
                <a:hlinkClick r:id="rId4"/>
              </a:rPr>
              <a:t>y</a:t>
            </a:r>
            <a:endParaRPr sz="3000">
              <a:solidFill>
                <a:schemeClr val="dk1"/>
              </a:solidFill>
              <a:latin typeface="Arial"/>
              <a:ea typeface="Arial"/>
              <a:cs typeface="Arial"/>
              <a:sym typeface="Arial"/>
            </a:endParaRPr>
          </a:p>
          <a:p>
            <a:pPr indent="-419100" lvl="0" marL="457200" rtl="0" algn="l">
              <a:lnSpc>
                <a:spcPct val="115000"/>
              </a:lnSpc>
              <a:spcBef>
                <a:spcPts val="0"/>
              </a:spcBef>
              <a:spcAft>
                <a:spcPts val="0"/>
              </a:spcAft>
              <a:buClr>
                <a:schemeClr val="dk1"/>
              </a:buClr>
              <a:buSzPts val="3000"/>
              <a:buFont typeface="Arial"/>
              <a:buChar char="●"/>
            </a:pPr>
            <a:r>
              <a:rPr lang="en-US" sz="3000">
                <a:solidFill>
                  <a:schemeClr val="dk1"/>
                </a:solidFill>
                <a:latin typeface="Arial"/>
                <a:ea typeface="Arial"/>
                <a:cs typeface="Arial"/>
                <a:sym typeface="Arial"/>
              </a:rPr>
              <a:t>City in Which It’s Held</a:t>
            </a:r>
            <a:endParaRPr sz="30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pic>
        <p:nvPicPr>
          <p:cNvPr id="217" name="Google Shape;217;p38"/>
          <p:cNvPicPr preferRelativeResize="0"/>
          <p:nvPr/>
        </p:nvPicPr>
        <p:blipFill>
          <a:blip r:embed="rId5">
            <a:alphaModFix/>
          </a:blip>
          <a:stretch>
            <a:fillRect/>
          </a:stretch>
        </p:blipFill>
        <p:spPr>
          <a:xfrm>
            <a:off x="6406825" y="1482825"/>
            <a:ext cx="5008127" cy="492217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9"/>
          <p:cNvSpPr txBox="1"/>
          <p:nvPr/>
        </p:nvSpPr>
        <p:spPr>
          <a:xfrm>
            <a:off x="741020" y="2504861"/>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23" name="Google Shape;223;p39"/>
          <p:cNvSpPr txBox="1"/>
          <p:nvPr>
            <p:ph idx="1" type="body"/>
          </p:nvPr>
        </p:nvSpPr>
        <p:spPr>
          <a:xfrm>
            <a:off x="812800" y="4146546"/>
            <a:ext cx="10515600" cy="914400"/>
          </a:xfrm>
          <a:prstGeom prst="rect">
            <a:avLst/>
          </a:prstGeom>
        </p:spPr>
        <p:txBody>
          <a:bodyPr anchorCtr="0" anchor="t" bIns="45700" lIns="45700" spcFirstLastPara="1" rIns="45700" wrap="square" tIns="45700">
            <a:normAutofit/>
          </a:bodyPr>
          <a:lstStyle/>
          <a:p>
            <a:pPr indent="-228600" lvl="0" marL="457200" rtl="0" algn="l">
              <a:spcBef>
                <a:spcPts val="1000"/>
              </a:spcBef>
              <a:spcAft>
                <a:spcPts val="0"/>
              </a:spcAft>
              <a:buSzPts val="5400"/>
              <a:buNone/>
            </a:pPr>
            <a:r>
              <a:rPr lang="en-US" u="sng">
                <a:solidFill>
                  <a:schemeClr val="hlink"/>
                </a:solidFill>
                <a:hlinkClick r:id="rId3"/>
              </a:rPr>
              <a:t>A Case Study from LA</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40"/>
          <p:cNvSpPr txBox="1"/>
          <p:nvPr/>
        </p:nvSpPr>
        <p:spPr>
          <a:xfrm>
            <a:off x="741020" y="2504861"/>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29" name="Google Shape;229;p40"/>
          <p:cNvSpPr txBox="1"/>
          <p:nvPr>
            <p:ph idx="1" type="body"/>
          </p:nvPr>
        </p:nvSpPr>
        <p:spPr>
          <a:xfrm>
            <a:off x="812800" y="4146546"/>
            <a:ext cx="10515600" cy="914400"/>
          </a:xfrm>
          <a:prstGeom prst="rect">
            <a:avLst/>
          </a:prstGeom>
        </p:spPr>
        <p:txBody>
          <a:bodyPr anchorCtr="0" anchor="t" bIns="45700" lIns="45700" spcFirstLastPara="1" rIns="45700" wrap="square" tIns="45700">
            <a:normAutofit/>
          </a:bodyPr>
          <a:lstStyle/>
          <a:p>
            <a:pPr indent="-228600" lvl="0" marL="457200" rtl="0" algn="l">
              <a:spcBef>
                <a:spcPts val="1000"/>
              </a:spcBef>
              <a:spcAft>
                <a:spcPts val="0"/>
              </a:spcAft>
              <a:buSzPts val="5400"/>
              <a:buNone/>
            </a:pPr>
            <a:r>
              <a:rPr lang="en-US"/>
              <a:t>What if?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35" name="Google Shape;235;p41"/>
          <p:cNvSpPr txBox="1"/>
          <p:nvPr>
            <p:ph idx="1" type="body"/>
          </p:nvPr>
        </p:nvSpPr>
        <p:spPr>
          <a:xfrm>
            <a:off x="680850" y="1747203"/>
            <a:ext cx="10830300" cy="4657800"/>
          </a:xfrm>
          <a:prstGeom prst="rect">
            <a:avLst/>
          </a:prstGeom>
        </p:spPr>
        <p:txBody>
          <a:bodyPr anchorCtr="0" anchor="t" bIns="45700" lIns="45700" spcFirstLastPara="1" rIns="45700" wrap="square" tIns="45700">
            <a:normAutofit/>
          </a:bodyPr>
          <a:lstStyle/>
          <a:p>
            <a:pPr indent="-381000" lvl="0" marL="457200" rtl="0" algn="l">
              <a:spcBef>
                <a:spcPts val="1000"/>
              </a:spcBef>
              <a:spcAft>
                <a:spcPts val="0"/>
              </a:spcAft>
              <a:buSzPts val="2400"/>
              <a:buChar char="●"/>
            </a:pPr>
            <a:r>
              <a:rPr lang="en-US"/>
              <a:t>How Can You Use This In Your Classroom?</a:t>
            </a:r>
            <a:endParaRPr/>
          </a:p>
          <a:p>
            <a:pPr indent="-419100" lvl="1" marL="914400" rtl="0" algn="l">
              <a:lnSpc>
                <a:spcPct val="115000"/>
              </a:lnSpc>
              <a:spcBef>
                <a:spcPts val="0"/>
              </a:spcBef>
              <a:spcAft>
                <a:spcPts val="0"/>
              </a:spcAft>
              <a:buClr>
                <a:schemeClr val="dk1"/>
              </a:buClr>
              <a:buSzPts val="3000"/>
              <a:buChar char="○"/>
            </a:pPr>
            <a:r>
              <a:rPr lang="en-US" sz="3000" u="sng">
                <a:solidFill>
                  <a:srgbClr val="1155CC"/>
                </a:solidFill>
                <a:latin typeface="Arial"/>
                <a:ea typeface="Arial"/>
                <a:cs typeface="Arial"/>
                <a:sym typeface="Arial"/>
                <a:hlinkClick r:id="rId3">
                  <a:extLst>
                    <a:ext uri="{A12FA001-AC4F-418D-AE19-62706E023703}">
                      <ahyp:hlinkClr val="tx"/>
                    </a:ext>
                  </a:extLst>
                </a:hlinkClick>
              </a:rPr>
              <a:t>EconEdLink Lessons</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u="sng">
                <a:solidFill>
                  <a:srgbClr val="1155CC"/>
                </a:solidFill>
                <a:latin typeface="Arial"/>
                <a:ea typeface="Arial"/>
                <a:cs typeface="Arial"/>
                <a:sym typeface="Arial"/>
                <a:hlinkClick r:id="rId4">
                  <a:extLst>
                    <a:ext uri="{A12FA001-AC4F-418D-AE19-62706E023703}">
                      <ahyp:hlinkClr val="tx"/>
                    </a:ext>
                  </a:extLst>
                </a:hlinkClick>
              </a:rPr>
              <a:t>Super Bowl SMG Lesson</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MRU Lessons</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Visual Capitalist</a:t>
            </a:r>
            <a:endParaRPr sz="3000">
              <a:solidFill>
                <a:schemeClr val="dk1"/>
              </a:solidFill>
              <a:latin typeface="Arial"/>
              <a:ea typeface="Arial"/>
              <a:cs typeface="Arial"/>
              <a:sym typeface="Arial"/>
            </a:endParaRPr>
          </a:p>
          <a:p>
            <a:pPr indent="-419100" lvl="1" marL="914400" rtl="0" algn="l">
              <a:lnSpc>
                <a:spcPct val="115000"/>
              </a:lnSpc>
              <a:spcBef>
                <a:spcPts val="0"/>
              </a:spcBef>
              <a:spcAft>
                <a:spcPts val="0"/>
              </a:spcAft>
              <a:buClr>
                <a:schemeClr val="dk1"/>
              </a:buClr>
              <a:buSzPts val="3000"/>
              <a:buChar char="○"/>
            </a:pPr>
            <a:r>
              <a:rPr lang="en-US" sz="3000">
                <a:solidFill>
                  <a:schemeClr val="dk1"/>
                </a:solidFill>
                <a:latin typeface="Arial"/>
                <a:ea typeface="Arial"/>
                <a:cs typeface="Arial"/>
                <a:sym typeface="Arial"/>
              </a:rPr>
              <a:t>Financial Football</a:t>
            </a:r>
            <a:endParaRPr sz="3000">
              <a:solidFill>
                <a:schemeClr val="dk1"/>
              </a:solidFill>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41" name="Google Shape;241;p42"/>
          <p:cNvSpPr txBox="1"/>
          <p:nvPr>
            <p:ph idx="1" type="body"/>
          </p:nvPr>
        </p:nvSpPr>
        <p:spPr>
          <a:xfrm>
            <a:off x="680850" y="2151348"/>
            <a:ext cx="10830300" cy="3675300"/>
          </a:xfrm>
          <a:prstGeom prst="rect">
            <a:avLst/>
          </a:prstGeom>
        </p:spPr>
        <p:txBody>
          <a:bodyPr anchorCtr="0" anchor="t" bIns="45700" lIns="45700" spcFirstLastPara="1" rIns="45700" wrap="square" tIns="45700">
            <a:noAutofit/>
          </a:bodyPr>
          <a:lstStyle/>
          <a:p>
            <a:pPr indent="0" lvl="0" marL="0" rtl="0" algn="ctr">
              <a:spcBef>
                <a:spcPts val="1000"/>
              </a:spcBef>
              <a:spcAft>
                <a:spcPts val="0"/>
              </a:spcAft>
              <a:buNone/>
            </a:pPr>
            <a:r>
              <a:rPr lang="en-US" sz="4800"/>
              <a:t>So Now, Will You Be Able to Watch the Big Game Through the Same Lens?</a:t>
            </a:r>
            <a:endParaRPr sz="48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3"/>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47" name="Google Shape;247;p43"/>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48" name="Google Shape;248;p43"/>
          <p:cNvSpPr txBox="1"/>
          <p:nvPr/>
        </p:nvSpPr>
        <p:spPr>
          <a:xfrm>
            <a:off x="794913" y="1504635"/>
            <a:ext cx="10424161" cy="653912"/>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b="0" i="0" lang="en-US" sz="4400" u="sng" cap="none" strike="noStrike">
                <a:solidFill>
                  <a:srgbClr val="000000"/>
                </a:solidFill>
                <a:latin typeface="Calibri"/>
                <a:ea typeface="Calibri"/>
                <a:cs typeface="Calibri"/>
                <a:sym typeface="Calibri"/>
              </a:rPr>
              <a:t>Assessment Questions</a:t>
            </a:r>
            <a:endParaRPr/>
          </a:p>
        </p:txBody>
      </p:sp>
      <p:sp>
        <p:nvSpPr>
          <p:cNvPr id="249" name="Google Shape;249;p43"/>
          <p:cNvSpPr txBox="1"/>
          <p:nvPr/>
        </p:nvSpPr>
        <p:spPr>
          <a:xfrm>
            <a:off x="794950" y="2414664"/>
            <a:ext cx="10424100" cy="3324600"/>
          </a:xfrm>
          <a:prstGeom prst="rect">
            <a:avLst/>
          </a:prstGeom>
          <a:noFill/>
          <a:ln>
            <a:noFill/>
          </a:ln>
        </p:spPr>
        <p:txBody>
          <a:bodyPr anchorCtr="0" anchor="t" bIns="45700" lIns="45700" spcFirstLastPara="1" rIns="45700" wrap="square" tIns="45700">
            <a:spAutoFit/>
          </a:bodyPr>
          <a:lstStyle/>
          <a:p>
            <a:pPr indent="-419100" lvl="0" marL="457200" rtl="0" algn="l">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Who do you think are the top spenders on the Super Bowl?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Who do you think are the top winners of the Super Bowl?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Who do you think are the top losers of the Super Bowl? </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Does it make sense for a city to try to host the Super Bowl?</a:t>
            </a:r>
            <a:endParaRPr sz="3000">
              <a:solidFill>
                <a:schemeClr val="dk1"/>
              </a:solidFill>
              <a:latin typeface="Calibri"/>
              <a:ea typeface="Calibri"/>
              <a:cs typeface="Calibri"/>
              <a:sym typeface="Calibri"/>
            </a:endParaRPr>
          </a:p>
          <a:p>
            <a:pPr indent="-419100" lvl="0" marL="457200" rtl="0" algn="l">
              <a:spcBef>
                <a:spcPts val="0"/>
              </a:spcBef>
              <a:spcAft>
                <a:spcPts val="0"/>
              </a:spcAft>
              <a:buClr>
                <a:schemeClr val="dk1"/>
              </a:buClr>
              <a:buSzPts val="3000"/>
              <a:buFont typeface="Calibri"/>
              <a:buChar char="•"/>
            </a:pPr>
            <a:r>
              <a:rPr lang="en-US" sz="3000">
                <a:solidFill>
                  <a:schemeClr val="dk1"/>
                </a:solidFill>
                <a:latin typeface="Calibri"/>
                <a:ea typeface="Calibri"/>
                <a:cs typeface="Calibri"/>
                <a:sym typeface="Calibri"/>
              </a:rPr>
              <a:t>Is there a reason that businesses should advertise during the Super Bowl and performers should accept an invitation or try to perform?</a:t>
            </a:r>
            <a:endParaRPr sz="3600">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4"/>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55" name="Google Shape;255;p44"/>
          <p:cNvSpPr txBox="1"/>
          <p:nvPr>
            <p:ph idx="4294967295" type="sldNum"/>
          </p:nvPr>
        </p:nvSpPr>
        <p:spPr>
          <a:xfrm>
            <a:off x="11631537" y="6435612"/>
            <a:ext cx="236040"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56" name="Google Shape;256;p44"/>
          <p:cNvSpPr txBox="1"/>
          <p:nvPr/>
        </p:nvSpPr>
        <p:spPr>
          <a:xfrm>
            <a:off x="883919" y="1692782"/>
            <a:ext cx="10424162" cy="653913"/>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b="0" i="0" lang="en-US" sz="4400" u="none" cap="none" strike="noStrike">
                <a:solidFill>
                  <a:srgbClr val="000000"/>
                </a:solidFill>
                <a:latin typeface="Calibri"/>
                <a:ea typeface="Calibri"/>
                <a:cs typeface="Calibri"/>
                <a:sym typeface="Calibri"/>
              </a:rPr>
              <a:t>References</a:t>
            </a:r>
            <a:endParaRPr/>
          </a:p>
        </p:txBody>
      </p:sp>
      <p:sp>
        <p:nvSpPr>
          <p:cNvPr id="257" name="Google Shape;257;p44"/>
          <p:cNvSpPr txBox="1"/>
          <p:nvPr/>
        </p:nvSpPr>
        <p:spPr>
          <a:xfrm>
            <a:off x="883919" y="3153282"/>
            <a:ext cx="10424100" cy="523200"/>
          </a:xfrm>
          <a:prstGeom prst="rect">
            <a:avLst/>
          </a:prstGeom>
          <a:noFill/>
          <a:ln>
            <a:noFill/>
          </a:ln>
        </p:spPr>
        <p:txBody>
          <a:bodyPr anchorCtr="0" anchor="t" bIns="45700" lIns="45700" spcFirstLastPara="1" rIns="45700" wrap="square" tIns="45700">
            <a:spAutoFit/>
          </a:bodyPr>
          <a:lstStyle/>
          <a:p>
            <a:pPr indent="-342900" lvl="0" marL="342900" marR="0" rtl="0" algn="l">
              <a:lnSpc>
                <a:spcPct val="100000"/>
              </a:lnSpc>
              <a:spcBef>
                <a:spcPts val="0"/>
              </a:spcBef>
              <a:spcAft>
                <a:spcPts val="0"/>
              </a:spcAft>
              <a:buClr>
                <a:srgbClr val="000000"/>
              </a:buClr>
              <a:buSzPts val="2800"/>
              <a:buFont typeface="Arial"/>
              <a:buChar char="•"/>
            </a:pPr>
            <a:r>
              <a:rPr b="0" i="0" lang="en-US" sz="2800" u="none" cap="none" strike="noStrike">
                <a:solidFill>
                  <a:srgbClr val="000000"/>
                </a:solidFill>
                <a:latin typeface="Calibri"/>
                <a:ea typeface="Calibri"/>
                <a:cs typeface="Calibri"/>
                <a:sym typeface="Calibri"/>
              </a:rPr>
              <a:t>A</a:t>
            </a:r>
            <a:r>
              <a:rPr lang="en-US" sz="2800">
                <a:latin typeface="Calibri"/>
                <a:ea typeface="Calibri"/>
                <a:cs typeface="Calibri"/>
                <a:sym typeface="Calibri"/>
              </a:rPr>
              <a:t>ll links are provided in the presenter notes of the slide deck.</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5"/>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263" name="Google Shape;263;p45"/>
          <p:cNvSpPr txBox="1"/>
          <p:nvPr>
            <p:ph idx="4294967295" type="sldNum"/>
          </p:nvPr>
        </p:nvSpPr>
        <p:spPr>
          <a:xfrm>
            <a:off x="11622173" y="6435612"/>
            <a:ext cx="245404"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64" name="Google Shape;264;p45"/>
          <p:cNvSpPr txBox="1"/>
          <p:nvPr/>
        </p:nvSpPr>
        <p:spPr>
          <a:xfrm>
            <a:off x="761292" y="2939490"/>
            <a:ext cx="10424161" cy="653913"/>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b="0" i="0" lang="en-US" sz="4400" u="none" cap="none" strike="noStrike">
                <a:solidFill>
                  <a:srgbClr val="000000"/>
                </a:solidFill>
                <a:latin typeface="Calibri"/>
                <a:ea typeface="Calibri"/>
                <a:cs typeface="Calibri"/>
                <a:sym typeface="Calibri"/>
              </a:rPr>
              <a:t>Q &amp; 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6"/>
          <p:cNvSpPr txBox="1"/>
          <p:nvPr/>
        </p:nvSpPr>
        <p:spPr>
          <a:xfrm>
            <a:off x="883918" y="291089"/>
            <a:ext cx="10424161" cy="932690"/>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rgbClr val="000000"/>
              </a:buClr>
              <a:buSzPts val="5400"/>
              <a:buFont typeface="Calibri"/>
              <a:buNone/>
            </a:pPr>
            <a:r>
              <a:rPr b="0" i="0" lang="en-US" sz="5400" u="none" cap="none" strike="noStrike">
                <a:solidFill>
                  <a:srgbClr val="000000"/>
                </a:solidFill>
                <a:latin typeface="Calibri"/>
                <a:ea typeface="Calibri"/>
                <a:cs typeface="Calibri"/>
                <a:sym typeface="Calibri"/>
              </a:rPr>
              <a:t>Invest In Girls</a:t>
            </a:r>
            <a:endParaRPr/>
          </a:p>
        </p:txBody>
      </p:sp>
      <p:pic>
        <p:nvPicPr>
          <p:cNvPr descr="Picture 3" id="270" name="Google Shape;270;p46"/>
          <p:cNvPicPr preferRelativeResize="0"/>
          <p:nvPr/>
        </p:nvPicPr>
        <p:blipFill rotWithShape="1">
          <a:blip r:embed="rId3">
            <a:alphaModFix/>
          </a:blip>
          <a:srcRect b="0" l="0" r="0" t="0"/>
          <a:stretch/>
        </p:blipFill>
        <p:spPr>
          <a:xfrm>
            <a:off x="1779453" y="1486729"/>
            <a:ext cx="8633092" cy="4864952"/>
          </a:xfrm>
          <a:prstGeom prst="rect">
            <a:avLst/>
          </a:prstGeom>
          <a:noFill/>
          <a:ln>
            <a:noFill/>
          </a:ln>
        </p:spPr>
      </p:pic>
      <p:sp>
        <p:nvSpPr>
          <p:cNvPr id="271" name="Google Shape;271;p46"/>
          <p:cNvSpPr txBox="1"/>
          <p:nvPr>
            <p:ph idx="4294967295" type="sldNum"/>
          </p:nvPr>
        </p:nvSpPr>
        <p:spPr>
          <a:xfrm>
            <a:off x="11080144" y="6404292"/>
            <a:ext cx="273657" cy="269241"/>
          </a:xfrm>
          <a:prstGeom prst="rect">
            <a:avLst/>
          </a:prstGeom>
          <a:noFill/>
          <a:ln>
            <a:noFill/>
          </a:ln>
        </p:spPr>
        <p:txBody>
          <a:bodyPr anchorCtr="0" anchor="ctr" bIns="45700" lIns="45700" spcFirstLastPara="1" rIns="45700" wrap="square" tIns="45700">
            <a:normAutofit/>
          </a:bodyPr>
          <a:lstStyle/>
          <a:p>
            <a:pPr indent="0" lvl="0" marL="0" rtl="0" algn="r">
              <a:lnSpc>
                <a:spcPct val="100000"/>
              </a:lnSpc>
              <a:spcBef>
                <a:spcPts val="0"/>
              </a:spcBef>
              <a:spcAft>
                <a:spcPts val="0"/>
              </a:spcAft>
              <a:buClr>
                <a:srgbClr val="888888"/>
              </a:buClr>
              <a:buSzPts val="1200"/>
              <a:buFont typeface="Inter"/>
              <a:buNone/>
            </a:pPr>
            <a:fld id="{00000000-1234-1234-1234-123412341234}" type="slidenum">
              <a:rPr lang="en-US">
                <a:solidFill>
                  <a:srgbClr val="888888"/>
                </a:solidFill>
                <a:latin typeface="Inter"/>
                <a:ea typeface="Inter"/>
                <a:cs typeface="Inter"/>
                <a:sym typeface="Inter"/>
              </a:rPr>
              <a:t>‹#›</a:t>
            </a:fld>
            <a:endParaRPr b="0" i="0" sz="1200" u="none" cap="none" strike="noStrike">
              <a:solidFill>
                <a:srgbClr val="888888"/>
              </a:solidFill>
              <a:latin typeface="Inter"/>
              <a:ea typeface="Inter"/>
              <a:cs typeface="Inter"/>
              <a:sym typeface="Inte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7"/>
          <p:cNvSpPr/>
          <p:nvPr/>
        </p:nvSpPr>
        <p:spPr>
          <a:xfrm rot="-5400000">
            <a:off x="800100" y="1491343"/>
            <a:ext cx="3333749" cy="3499104"/>
          </a:xfrm>
          <a:custGeom>
            <a:rect b="b" l="l" r="r" t="t"/>
            <a:pathLst>
              <a:path extrusionOk="0" h="21600" w="21600">
                <a:moveTo>
                  <a:pt x="0" y="18351"/>
                </a:moveTo>
                <a:lnTo>
                  <a:pt x="0" y="0"/>
                </a:lnTo>
                <a:lnTo>
                  <a:pt x="21600" y="0"/>
                </a:lnTo>
                <a:lnTo>
                  <a:pt x="21600" y="18351"/>
                </a:lnTo>
                <a:lnTo>
                  <a:pt x="10800" y="21600"/>
                </a:lnTo>
                <a:close/>
              </a:path>
            </a:pathLst>
          </a:custGeom>
          <a:solidFill>
            <a:srgbClr val="4040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77" name="Google Shape;277;p47"/>
          <p:cNvSpPr txBox="1"/>
          <p:nvPr/>
        </p:nvSpPr>
        <p:spPr>
          <a:xfrm>
            <a:off x="1074419" y="1967265"/>
            <a:ext cx="2537462" cy="2547259"/>
          </a:xfrm>
          <a:prstGeom prst="rect">
            <a:avLst/>
          </a:prstGeom>
          <a:noFill/>
          <a:ln>
            <a:noFill/>
          </a:ln>
        </p:spPr>
        <p:txBody>
          <a:bodyPr anchorCtr="0" anchor="ctr" bIns="45700" lIns="45700" spcFirstLastPara="1" rIns="45700" wrap="square" tIns="45700">
            <a:normAutofit/>
          </a:bodyPr>
          <a:lstStyle/>
          <a:p>
            <a:pPr indent="0" lvl="0" marL="0" marR="0" rtl="0" algn="ctr">
              <a:lnSpc>
                <a:spcPct val="90000"/>
              </a:lnSpc>
              <a:spcBef>
                <a:spcPts val="0"/>
              </a:spcBef>
              <a:spcAft>
                <a:spcPts val="0"/>
              </a:spcAft>
              <a:buClr>
                <a:srgbClr val="FFFFFF"/>
              </a:buClr>
              <a:buSzPts val="3600"/>
              <a:buFont typeface="Calibri"/>
              <a:buNone/>
            </a:pPr>
            <a:r>
              <a:rPr b="0" i="0" lang="en-US" sz="3600" u="none" cap="none" strike="noStrike">
                <a:solidFill>
                  <a:srgbClr val="FFFFFF"/>
                </a:solidFill>
                <a:latin typeface="Calibri"/>
                <a:ea typeface="Calibri"/>
                <a:cs typeface="Calibri"/>
                <a:sym typeface="Calibri"/>
              </a:rPr>
              <a:t>NEC </a:t>
            </a:r>
            <a:endParaRPr/>
          </a:p>
        </p:txBody>
      </p:sp>
      <p:pic>
        <p:nvPicPr>
          <p:cNvPr descr="Picture 3" id="278" name="Google Shape;278;p47"/>
          <p:cNvPicPr preferRelativeResize="0"/>
          <p:nvPr/>
        </p:nvPicPr>
        <p:blipFill rotWithShape="1">
          <a:blip r:embed="rId3">
            <a:alphaModFix/>
          </a:blip>
          <a:srcRect b="0" l="0" r="0" t="0"/>
          <a:stretch/>
        </p:blipFill>
        <p:spPr>
          <a:xfrm>
            <a:off x="4217039" y="570"/>
            <a:ext cx="5269524" cy="7023466"/>
          </a:xfrm>
          <a:prstGeom prst="rect">
            <a:avLst/>
          </a:prstGeom>
          <a:noFill/>
          <a:ln>
            <a:noFill/>
          </a:ln>
        </p:spPr>
      </p:pic>
      <p:sp>
        <p:nvSpPr>
          <p:cNvPr id="279" name="Google Shape;279;p47"/>
          <p:cNvSpPr txBox="1"/>
          <p:nvPr>
            <p:ph idx="4294967295" type="sldNum"/>
          </p:nvPr>
        </p:nvSpPr>
        <p:spPr>
          <a:xfrm>
            <a:off x="11274876" y="6404292"/>
            <a:ext cx="273656" cy="269241"/>
          </a:xfrm>
          <a:prstGeom prst="rect">
            <a:avLst/>
          </a:prstGeom>
          <a:noFill/>
          <a:ln>
            <a:noFill/>
          </a:ln>
        </p:spPr>
        <p:txBody>
          <a:bodyPr anchorCtr="0" anchor="ctr" bIns="45700" lIns="45700" spcFirstLastPara="1" rIns="45700" wrap="square" tIns="45700">
            <a:normAutofit/>
          </a:bodyPr>
          <a:lstStyle/>
          <a:p>
            <a:pPr indent="0" lvl="0" marL="0" rtl="0" algn="r">
              <a:lnSpc>
                <a:spcPct val="100000"/>
              </a:lnSpc>
              <a:spcBef>
                <a:spcPts val="0"/>
              </a:spcBef>
              <a:spcAft>
                <a:spcPts val="0"/>
              </a:spcAft>
              <a:buClr>
                <a:srgbClr val="000000"/>
              </a:buClr>
              <a:buSzPts val="1200"/>
              <a:buFont typeface="Inter"/>
              <a:buNone/>
            </a:pPr>
            <a:fld id="{00000000-1234-1234-1234-123412341234}" type="slidenum">
              <a:rPr lang="en-US">
                <a:solidFill>
                  <a:srgbClr val="000000"/>
                </a:solidFill>
                <a:latin typeface="Inter"/>
                <a:ea typeface="Inter"/>
                <a:cs typeface="Inter"/>
                <a:sym typeface="Inter"/>
              </a:rPr>
              <a:t>‹#›</a:t>
            </a:fld>
            <a:endParaRPr b="0" i="0" sz="1200" u="none" cap="none" strike="noStrike">
              <a:solidFill>
                <a:srgbClr val="000000"/>
              </a:solidFill>
              <a:latin typeface="Inter"/>
              <a:ea typeface="Inter"/>
              <a:cs typeface="Inter"/>
              <a:sym typeface="In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5" name="Google Shape;105;p21"/>
          <p:cNvSpPr txBox="1"/>
          <p:nvPr/>
        </p:nvSpPr>
        <p:spPr>
          <a:xfrm>
            <a:off x="785560" y="469343"/>
            <a:ext cx="10424161" cy="497047"/>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3200"/>
              <a:buFont typeface="Calibri"/>
              <a:buNone/>
            </a:pPr>
            <a:r>
              <a:rPr b="0" i="0" lang="en-US" sz="3200" u="none" cap="none" strike="noStrike">
                <a:solidFill>
                  <a:srgbClr val="000000"/>
                </a:solidFill>
                <a:latin typeface="Calibri"/>
                <a:ea typeface="Calibri"/>
                <a:cs typeface="Calibri"/>
                <a:sym typeface="Calibri"/>
              </a:rPr>
              <a:t>Professional Development Opportunities</a:t>
            </a:r>
            <a:endParaRPr/>
          </a:p>
        </p:txBody>
      </p:sp>
      <p:sp>
        <p:nvSpPr>
          <p:cNvPr id="106" name="Google Shape;106;p21"/>
          <p:cNvSpPr txBox="1"/>
          <p:nvPr/>
        </p:nvSpPr>
        <p:spPr>
          <a:xfrm>
            <a:off x="948658" y="1577154"/>
            <a:ext cx="10424161" cy="4580495"/>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To earn professional development credit for CEE webinars found on EconEdLink, you must:</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Watch a minimum of 45-minutes and you will automatically receive a professional development </a:t>
            </a:r>
            <a:r>
              <a:rPr b="1" i="0" lang="en-US" sz="1800" u="none" cap="none" strike="noStrike">
                <a:solidFill>
                  <a:srgbClr val="7A9900"/>
                </a:solidFill>
                <a:latin typeface="Calibri"/>
                <a:ea typeface="Calibri"/>
                <a:cs typeface="Calibri"/>
                <a:sym typeface="Calibri"/>
              </a:rPr>
              <a:t>certificate </a:t>
            </a:r>
            <a:r>
              <a:rPr b="0" i="0" lang="en-US" sz="1800" u="none" cap="none" strike="noStrike">
                <a:solidFill>
                  <a:srgbClr val="000000"/>
                </a:solidFill>
                <a:latin typeface="Calibri"/>
                <a:ea typeface="Calibri"/>
                <a:cs typeface="Calibri"/>
                <a:sym typeface="Calibri"/>
              </a:rPr>
              <a:t>via e-mail within 24 hours. </a:t>
            </a:r>
            <a:endParaRPr b="0" i="0" sz="2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Attendees can learn how much credit they will earn per workshop.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Calibri"/>
              <a:buNone/>
            </a:pPr>
            <a:r>
              <a:t/>
            </a:r>
            <a:endParaRPr b="0" i="0" sz="2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Calibri"/>
              <a:buNone/>
            </a:pPr>
            <a:r>
              <a:rPr b="1" i="0" lang="en-US" sz="1800" u="sng" cap="none" strike="noStrike">
                <a:solidFill>
                  <a:srgbClr val="000000"/>
                </a:solidFill>
                <a:latin typeface="Calibri"/>
                <a:ea typeface="Calibri"/>
                <a:cs typeface="Calibri"/>
                <a:sym typeface="Calibri"/>
              </a:rPr>
              <a:t>Accessing resources: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Helvetica Neue"/>
              <a:buChar char="•"/>
            </a:pPr>
            <a:r>
              <a:rPr b="0" i="0" lang="en-US" sz="1800" u="none" cap="none" strike="noStrike">
                <a:solidFill>
                  <a:srgbClr val="000000"/>
                </a:solidFill>
                <a:latin typeface="Calibri"/>
                <a:ea typeface="Calibri"/>
                <a:cs typeface="Calibri"/>
                <a:sym typeface="Calibri"/>
              </a:rPr>
              <a:t>You can now easily download presentations, lesson plan materials, and activities for each webinar from </a:t>
            </a:r>
            <a:r>
              <a:rPr b="1" i="1" lang="en-US" sz="1600" u="sng" cap="none" strike="noStrike">
                <a:solidFill>
                  <a:srgbClr val="0563C1"/>
                </a:solidFill>
                <a:latin typeface="Calibri"/>
                <a:ea typeface="Calibri"/>
                <a:cs typeface="Calibri"/>
                <a:sym typeface="Calibri"/>
                <a:hlinkClick r:id="rId3">
                  <a:extLst>
                    <a:ext uri="{A12FA001-AC4F-418D-AE19-62706E023703}">
                      <ahyp:hlinkClr val="tx"/>
                    </a:ext>
                  </a:extLst>
                </a:hlinkClick>
              </a:rPr>
              <a:t>EconEdLink.org/professional-development/</a:t>
            </a:r>
            <a:endParaRPr b="1" i="1" sz="1600" u="none" cap="none" strike="noStrike">
              <a:solidFill>
                <a:srgbClr val="005CB8"/>
              </a:solidFill>
              <a:latin typeface="Calibri"/>
              <a:ea typeface="Calibri"/>
              <a:cs typeface="Calibri"/>
              <a:sym typeface="Calibri"/>
            </a:endParaRPr>
          </a:p>
          <a:p>
            <a:pPr indent="-184150" lvl="0" marL="285750" marR="0" rtl="0" algn="l">
              <a:lnSpc>
                <a:spcPct val="100000"/>
              </a:lnSpc>
              <a:spcBef>
                <a:spcPts val="0"/>
              </a:spcBef>
              <a:spcAft>
                <a:spcPts val="0"/>
              </a:spcAft>
              <a:buClr>
                <a:srgbClr val="005CB8"/>
              </a:buClr>
              <a:buSzPts val="1600"/>
              <a:buFont typeface="Helvetica Neue"/>
              <a:buNone/>
            </a:pPr>
            <a:r>
              <a:t/>
            </a:r>
            <a:endParaRPr b="1" i="1" sz="1600" u="none"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r>
              <a:rPr b="1" i="0" lang="en-US" sz="1600" u="sng" cap="none" strike="noStrike">
                <a:solidFill>
                  <a:srgbClr val="000000"/>
                </a:solidFill>
                <a:latin typeface="Calibri"/>
                <a:ea typeface="Calibri"/>
                <a:cs typeface="Calibri"/>
                <a:sym typeface="Calibri"/>
              </a:rPr>
              <a:t>Local resources:</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Helvetica Neue"/>
              <a:buChar char="•"/>
            </a:pPr>
            <a:r>
              <a:rPr b="0" i="0" lang="en-US" sz="1600" u="none" cap="none" strike="noStrike">
                <a:solidFill>
                  <a:srgbClr val="000000"/>
                </a:solidFill>
                <a:latin typeface="Calibri"/>
                <a:ea typeface="Calibri"/>
                <a:cs typeface="Calibri"/>
                <a:sym typeface="Calibri"/>
              </a:rPr>
              <a:t>Insert your local professional development opportunities (if applicable)</a:t>
            </a:r>
            <a:endParaRPr b="1" i="1" sz="1400" u="none"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rgbClr val="005CB8"/>
              </a:buClr>
              <a:buSzPts val="1400"/>
              <a:buFont typeface="Calibri"/>
              <a:buNone/>
            </a:pPr>
            <a:r>
              <a:t/>
            </a:r>
            <a:endParaRPr b="1" i="1" sz="1400" u="none" cap="none" strike="noStrike">
              <a:solidFill>
                <a:srgbClr val="005CB8"/>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8"/>
          <p:cNvSpPr/>
          <p:nvPr/>
        </p:nvSpPr>
        <p:spPr>
          <a:xfrm>
            <a:off x="2" y="0"/>
            <a:ext cx="12191997" cy="6858000"/>
          </a:xfrm>
          <a:prstGeom prst="rect">
            <a:avLst/>
          </a:prstGeom>
          <a:solidFill>
            <a:srgbClr val="00000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5" name="Google Shape;285;p48"/>
          <p:cNvSpPr/>
          <p:nvPr/>
        </p:nvSpPr>
        <p:spPr>
          <a:xfrm>
            <a:off x="0" y="0"/>
            <a:ext cx="9272923" cy="6858001"/>
          </a:xfrm>
          <a:custGeom>
            <a:rect b="b" l="l" r="r" t="t"/>
            <a:pathLst>
              <a:path extrusionOk="0" h="21600" w="21539">
                <a:moveTo>
                  <a:pt x="0" y="0"/>
                </a:moveTo>
                <a:lnTo>
                  <a:pt x="18875" y="0"/>
                </a:lnTo>
                <a:lnTo>
                  <a:pt x="18905" y="100"/>
                </a:lnTo>
                <a:cubicBezTo>
                  <a:pt x="21355" y="8449"/>
                  <a:pt x="21355" y="8449"/>
                  <a:pt x="21355" y="8449"/>
                </a:cubicBezTo>
                <a:cubicBezTo>
                  <a:pt x="21600" y="9411"/>
                  <a:pt x="21600" y="10855"/>
                  <a:pt x="21355" y="11818"/>
                </a:cubicBezTo>
                <a:cubicBezTo>
                  <a:pt x="20231" y="15648"/>
                  <a:pt x="19353" y="18640"/>
                  <a:pt x="18667" y="20978"/>
                </a:cubicBezTo>
                <a:lnTo>
                  <a:pt x="18484" y="21599"/>
                </a:lnTo>
                <a:lnTo>
                  <a:pt x="7684" y="21599"/>
                </a:lnTo>
                <a:lnTo>
                  <a:pt x="7684" y="21600"/>
                </a:lnTo>
                <a:lnTo>
                  <a:pt x="0" y="21600"/>
                </a:ln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2" id="286" name="Google Shape;286;p48"/>
          <p:cNvPicPr preferRelativeResize="0"/>
          <p:nvPr/>
        </p:nvPicPr>
        <p:blipFill rotWithShape="1">
          <a:blip r:embed="rId3">
            <a:alphaModFix/>
          </a:blip>
          <a:srcRect b="0" l="0" r="0" t="0"/>
          <a:stretch/>
        </p:blipFill>
        <p:spPr>
          <a:xfrm>
            <a:off x="1561392" y="-110678"/>
            <a:ext cx="5306340" cy="7075122"/>
          </a:xfrm>
          <a:prstGeom prst="rect">
            <a:avLst/>
          </a:prstGeom>
          <a:noFill/>
          <a:ln>
            <a:noFill/>
          </a:ln>
        </p:spPr>
      </p:pic>
      <p:grpSp>
        <p:nvGrpSpPr>
          <p:cNvPr id="287" name="Google Shape;287;p48"/>
          <p:cNvGrpSpPr/>
          <p:nvPr/>
        </p:nvGrpSpPr>
        <p:grpSpPr>
          <a:xfrm>
            <a:off x="9163241" y="1075187"/>
            <a:ext cx="1557647" cy="1172975"/>
            <a:chOff x="0" y="0"/>
            <a:chExt cx="1557646" cy="1172974"/>
          </a:xfrm>
        </p:grpSpPr>
        <p:sp>
          <p:nvSpPr>
            <p:cNvPr id="288" name="Google Shape;288;p48"/>
            <p:cNvSpPr/>
            <p:nvPr/>
          </p:nvSpPr>
          <p:spPr>
            <a:xfrm>
              <a:off x="0" y="348658"/>
              <a:ext cx="929975" cy="824316"/>
            </a:xfrm>
            <a:custGeom>
              <a:rect b="b" l="l" r="r" t="t"/>
              <a:pathLst>
                <a:path extrusionOk="0" h="21600" w="21483">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cap="flat" cmpd="sng" w="285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89" name="Google Shape;289;p48"/>
            <p:cNvSpPr/>
            <p:nvPr/>
          </p:nvSpPr>
          <p:spPr>
            <a:xfrm>
              <a:off x="799604" y="0"/>
              <a:ext cx="758042" cy="671915"/>
            </a:xfrm>
            <a:custGeom>
              <a:rect b="b" l="l" r="r" t="t"/>
              <a:pathLst>
                <a:path extrusionOk="0" h="21600" w="21483">
                  <a:moveTo>
                    <a:pt x="6129" y="21600"/>
                  </a:moveTo>
                  <a:cubicBezTo>
                    <a:pt x="5634" y="21600"/>
                    <a:pt x="5028" y="21225"/>
                    <a:pt x="4808" y="20757"/>
                  </a:cubicBezTo>
                  <a:cubicBezTo>
                    <a:pt x="186" y="11674"/>
                    <a:pt x="186" y="11674"/>
                    <a:pt x="186" y="11674"/>
                  </a:cubicBezTo>
                  <a:cubicBezTo>
                    <a:pt x="-62" y="11175"/>
                    <a:pt x="-62" y="10425"/>
                    <a:pt x="186" y="9926"/>
                  </a:cubicBezTo>
                  <a:cubicBezTo>
                    <a:pt x="4808" y="843"/>
                    <a:pt x="4808" y="843"/>
                    <a:pt x="4808" y="843"/>
                  </a:cubicBezTo>
                  <a:cubicBezTo>
                    <a:pt x="5028" y="375"/>
                    <a:pt x="5634" y="0"/>
                    <a:pt x="6129" y="0"/>
                  </a:cubicBezTo>
                  <a:cubicBezTo>
                    <a:pt x="15374" y="0"/>
                    <a:pt x="15374" y="0"/>
                    <a:pt x="15374" y="0"/>
                  </a:cubicBezTo>
                  <a:cubicBezTo>
                    <a:pt x="15842" y="0"/>
                    <a:pt x="16448" y="375"/>
                    <a:pt x="16695" y="843"/>
                  </a:cubicBezTo>
                  <a:cubicBezTo>
                    <a:pt x="21318" y="9926"/>
                    <a:pt x="21318" y="9926"/>
                    <a:pt x="21318" y="9926"/>
                  </a:cubicBezTo>
                  <a:cubicBezTo>
                    <a:pt x="21538" y="10425"/>
                    <a:pt x="21538" y="11175"/>
                    <a:pt x="21318" y="11674"/>
                  </a:cubicBezTo>
                  <a:cubicBezTo>
                    <a:pt x="16695" y="20757"/>
                    <a:pt x="16695" y="20757"/>
                    <a:pt x="16695" y="20757"/>
                  </a:cubicBezTo>
                  <a:cubicBezTo>
                    <a:pt x="16448" y="21225"/>
                    <a:pt x="15842" y="21600"/>
                    <a:pt x="15374" y="21600"/>
                  </a:cubicBezTo>
                  <a:lnTo>
                    <a:pt x="6129" y="21600"/>
                  </a:lnTo>
                  <a:close/>
                </a:path>
              </a:pathLst>
            </a:custGeom>
            <a:noFill/>
            <a:ln cap="flat" cmpd="sng" w="28575">
              <a:solidFill>
                <a:srgbClr val="FFFFFF"/>
              </a:solidFill>
              <a:prstDash val="solid"/>
              <a:round/>
              <a:headEnd len="sm" w="sm" type="none"/>
              <a:tailEnd len="sm" w="sm" type="none"/>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sp>
        <p:nvSpPr>
          <p:cNvPr id="290" name="Google Shape;290;p48"/>
          <p:cNvSpPr txBox="1"/>
          <p:nvPr/>
        </p:nvSpPr>
        <p:spPr>
          <a:xfrm>
            <a:off x="9535368" y="2600225"/>
            <a:ext cx="2194854" cy="706201"/>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4800"/>
              <a:buFont typeface="Calibri"/>
              <a:buNone/>
            </a:pPr>
            <a:r>
              <a:rPr b="0" i="0" lang="en-US" sz="4800" u="none" cap="none" strike="noStrike">
                <a:solidFill>
                  <a:srgbClr val="FFFFFF"/>
                </a:solidFill>
                <a:latin typeface="Calibri"/>
                <a:ea typeface="Calibri"/>
                <a:cs typeface="Calibri"/>
                <a:sym typeface="Calibri"/>
              </a:rPr>
              <a:t>NPFC</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nvSpPr>
        <p:spPr>
          <a:xfrm>
            <a:off x="7510334" y="1783958"/>
            <a:ext cx="3995867" cy="2889115"/>
          </a:xfrm>
          <a:prstGeom prst="rect">
            <a:avLst/>
          </a:prstGeom>
          <a:noFill/>
          <a:ln>
            <a:noFill/>
          </a:ln>
        </p:spPr>
        <p:txBody>
          <a:bodyPr anchorCtr="0" anchor="b" bIns="45700" lIns="45700" spcFirstLastPara="1" rIns="45700" wrap="square" tIns="45700">
            <a:normAutofit/>
          </a:bodyPr>
          <a:lstStyle/>
          <a:p>
            <a:pPr indent="0" lvl="0" marL="0" marR="0" rtl="0" algn="l">
              <a:lnSpc>
                <a:spcPct val="90000"/>
              </a:lnSpc>
              <a:spcBef>
                <a:spcPts val="0"/>
              </a:spcBef>
              <a:spcAft>
                <a:spcPts val="0"/>
              </a:spcAft>
              <a:buClr>
                <a:srgbClr val="EDEDED"/>
              </a:buClr>
              <a:buSzPts val="5400"/>
              <a:buFont typeface="Calibri"/>
              <a:buNone/>
            </a:pPr>
            <a:r>
              <a:rPr b="0" i="0" lang="en-US" sz="5400" u="none" cap="none" strike="noStrike">
                <a:solidFill>
                  <a:srgbClr val="EDEDED"/>
                </a:solidFill>
                <a:latin typeface="Calibri"/>
                <a:ea typeface="Calibri"/>
                <a:cs typeface="Calibri"/>
                <a:sym typeface="Calibri"/>
              </a:rPr>
              <a:t>Advocacy </a:t>
            </a:r>
            <a:endParaRPr/>
          </a:p>
        </p:txBody>
      </p:sp>
      <p:sp>
        <p:nvSpPr>
          <p:cNvPr id="296" name="Google Shape;296;p49"/>
          <p:cNvSpPr/>
          <p:nvPr/>
        </p:nvSpPr>
        <p:spPr>
          <a:xfrm rot="10800000">
            <a:off x="1" y="-1"/>
            <a:ext cx="7188052" cy="6858001"/>
          </a:xfrm>
          <a:custGeom>
            <a:rect b="b" l="l" r="r" t="t"/>
            <a:pathLst>
              <a:path extrusionOk="0" h="21600" w="21600">
                <a:moveTo>
                  <a:pt x="21600" y="21600"/>
                </a:moveTo>
                <a:lnTo>
                  <a:pt x="327" y="21600"/>
                </a:lnTo>
                <a:lnTo>
                  <a:pt x="238" y="21043"/>
                </a:lnTo>
                <a:cubicBezTo>
                  <a:pt x="81" y="19896"/>
                  <a:pt x="0" y="18723"/>
                  <a:pt x="0" y="17530"/>
                </a:cubicBezTo>
                <a:cubicBezTo>
                  <a:pt x="0" y="10897"/>
                  <a:pt x="2507" y="4878"/>
                  <a:pt x="6583" y="458"/>
                </a:cubicBezTo>
                <a:lnTo>
                  <a:pt x="7030" y="0"/>
                </a:lnTo>
                <a:lnTo>
                  <a:pt x="21600" y="0"/>
                </a:lnTo>
                <a:close/>
              </a:path>
            </a:pathLst>
          </a:custGeom>
          <a:solidFill>
            <a:srgbClr val="FFFFFF">
              <a:alpha val="8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pic>
        <p:nvPicPr>
          <p:cNvPr descr="Picture 3" id="297" name="Google Shape;297;p49"/>
          <p:cNvPicPr preferRelativeResize="0"/>
          <p:nvPr/>
        </p:nvPicPr>
        <p:blipFill rotWithShape="1">
          <a:blip r:embed="rId3">
            <a:alphaModFix/>
          </a:blip>
          <a:srcRect b="21915" l="0" r="0" t="2707"/>
          <a:stretch/>
        </p:blipFill>
        <p:spPr>
          <a:xfrm>
            <a:off x="157113" y="9"/>
            <a:ext cx="7028497" cy="6858001"/>
          </a:xfrm>
          <a:custGeom>
            <a:rect b="b" l="l" r="r" t="t"/>
            <a:pathLst>
              <a:path extrusionOk="0" h="21600" w="21600">
                <a:moveTo>
                  <a:pt x="0" y="0"/>
                </a:moveTo>
                <a:lnTo>
                  <a:pt x="0" y="21600"/>
                </a:lnTo>
                <a:lnTo>
                  <a:pt x="14002" y="21600"/>
                </a:lnTo>
                <a:lnTo>
                  <a:pt x="14969" y="20650"/>
                </a:lnTo>
                <a:cubicBezTo>
                  <a:pt x="19069" y="16385"/>
                  <a:pt x="21600" y="10531"/>
                  <a:pt x="21600" y="4070"/>
                </a:cubicBezTo>
                <a:cubicBezTo>
                  <a:pt x="21600" y="2923"/>
                  <a:pt x="21520" y="1794"/>
                  <a:pt x="21366" y="691"/>
                </a:cubicBezTo>
                <a:lnTo>
                  <a:pt x="21252" y="0"/>
                </a:lnTo>
                <a:lnTo>
                  <a:pt x="0" y="0"/>
                </a:lnTo>
                <a:close/>
              </a:path>
            </a:pathLst>
          </a:custGeom>
          <a:noFill/>
          <a:ln>
            <a:noFill/>
          </a:ln>
        </p:spPr>
      </p:pic>
      <p:sp>
        <p:nvSpPr>
          <p:cNvPr id="298" name="Google Shape;298;p49"/>
          <p:cNvSpPr txBox="1"/>
          <p:nvPr>
            <p:ph idx="4294967295" type="sldNum"/>
          </p:nvPr>
        </p:nvSpPr>
        <p:spPr>
          <a:xfrm>
            <a:off x="11083626" y="738825"/>
            <a:ext cx="387949" cy="277998"/>
          </a:xfrm>
          <a:prstGeom prst="rect">
            <a:avLst/>
          </a:prstGeom>
          <a:solidFill>
            <a:srgbClr val="7F7F7F"/>
          </a:solidFill>
          <a:ln>
            <a:noFill/>
          </a:ln>
        </p:spPr>
        <p:txBody>
          <a:bodyPr anchorCtr="0" anchor="ctr" bIns="45700" lIns="45700" spcFirstLastPara="1" rIns="45700" wrap="square" tIns="45700">
            <a:normAutofit/>
          </a:bodyPr>
          <a:lstStyle/>
          <a:p>
            <a:pPr indent="0" lvl="0" marL="0" rtl="0" algn="ctr">
              <a:lnSpc>
                <a:spcPct val="100000"/>
              </a:lnSpc>
              <a:spcBef>
                <a:spcPts val="0"/>
              </a:spcBef>
              <a:spcAft>
                <a:spcPts val="0"/>
              </a:spcAft>
              <a:buClr>
                <a:srgbClr val="FFFFFF"/>
              </a:buClr>
              <a:buSzPts val="1500"/>
              <a:buFont typeface="Calibri"/>
              <a:buNone/>
            </a:pPr>
            <a:fld id="{00000000-1234-1234-1234-123412341234}" type="slidenum">
              <a:rPr lang="en-US" sz="1500">
                <a:solidFill>
                  <a:srgbClr val="FFFFFF"/>
                </a:solidFill>
              </a:rPr>
              <a:t>‹#›</a:t>
            </a:fld>
            <a:endParaRPr b="0" i="0" sz="1500" u="none" cap="none" strike="noStrike">
              <a:solidFill>
                <a:srgbClr val="FFFFFF"/>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50"/>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304" name="Google Shape;304;p50"/>
          <p:cNvSpPr txBox="1"/>
          <p:nvPr>
            <p:ph idx="4294967295" type="sldNum"/>
          </p:nvPr>
        </p:nvSpPr>
        <p:spPr>
          <a:xfrm>
            <a:off x="11622173" y="6435612"/>
            <a:ext cx="245404"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305" name="Google Shape;305;p50"/>
          <p:cNvSpPr txBox="1"/>
          <p:nvPr/>
        </p:nvSpPr>
        <p:spPr>
          <a:xfrm>
            <a:off x="2026919" y="1531487"/>
            <a:ext cx="8138162" cy="1143001"/>
          </a:xfrm>
          <a:prstGeom prst="rect">
            <a:avLst/>
          </a:prstGeom>
          <a:noFill/>
          <a:ln>
            <a:noFill/>
          </a:ln>
        </p:spPr>
        <p:txBody>
          <a:bodyPr anchorCtr="0" anchor="t" bIns="45700" lIns="45700" spcFirstLastPara="1" rIns="45700" wrap="square" tIns="45700">
            <a:normAutofit/>
          </a:bodyPr>
          <a:lstStyle/>
          <a:p>
            <a:pPr indent="0" lvl="0" marL="0" marR="0" rtl="0" algn="ctr">
              <a:lnSpc>
                <a:spcPct val="90000"/>
              </a:lnSpc>
              <a:spcBef>
                <a:spcPts val="0"/>
              </a:spcBef>
              <a:spcAft>
                <a:spcPts val="0"/>
              </a:spcAft>
              <a:buClr>
                <a:srgbClr val="000000"/>
              </a:buClr>
              <a:buSzPts val="5500"/>
              <a:buFont typeface="Calibri"/>
              <a:buNone/>
            </a:pPr>
            <a:r>
              <a:rPr b="0" i="0" lang="en-US" sz="5500" u="none" cap="none" strike="noStrike">
                <a:solidFill>
                  <a:srgbClr val="000000"/>
                </a:solidFill>
                <a:latin typeface="Calibri"/>
                <a:ea typeface="Calibri"/>
                <a:cs typeface="Calibri"/>
                <a:sym typeface="Calibri"/>
              </a:rPr>
              <a:t>CEE Affiliates</a:t>
            </a:r>
            <a:endParaRPr/>
          </a:p>
        </p:txBody>
      </p:sp>
      <p:sp>
        <p:nvSpPr>
          <p:cNvPr id="306" name="Google Shape;306;p50"/>
          <p:cNvSpPr txBox="1"/>
          <p:nvPr/>
        </p:nvSpPr>
        <p:spPr>
          <a:xfrm>
            <a:off x="3071494" y="5595613"/>
            <a:ext cx="6049012" cy="1133189"/>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563C1"/>
              </a:buClr>
              <a:buSzPts val="1800"/>
              <a:buFont typeface="Arial"/>
              <a:buNone/>
            </a:pPr>
            <a:r>
              <a:rPr b="0" i="0" lang="en-US" sz="1800" u="sng" cap="none" strike="noStrike">
                <a:solidFill>
                  <a:srgbClr val="0563C1"/>
                </a:solidFill>
                <a:latin typeface="Arial"/>
                <a:ea typeface="Arial"/>
                <a:cs typeface="Arial"/>
                <a:sym typeface="Arial"/>
                <a:hlinkClick r:id="rId3">
                  <a:extLst>
                    <a:ext uri="{A12FA001-AC4F-418D-AE19-62706E023703}">
                      <ahyp:hlinkClr val="tx"/>
                    </a:ext>
                  </a:extLst>
                </a:hlinkClick>
              </a:rPr>
              <a:t>https://www.councilforeconed.org/resources/local-affiliates/</a:t>
            </a:r>
            <a:endParaRPr/>
          </a:p>
          <a:p>
            <a:pPr indent="0" lvl="0" marL="0" marR="0" rtl="0" algn="l">
              <a:lnSpc>
                <a:spcPct val="100000"/>
              </a:lnSpc>
              <a:spcBef>
                <a:spcPts val="0"/>
              </a:spcBef>
              <a:spcAft>
                <a:spcPts val="0"/>
              </a:spcAft>
              <a:buClr>
                <a:srgbClr val="000000"/>
              </a:buClr>
              <a:buSzPts val="1800"/>
              <a:buFont typeface="Arial"/>
              <a:buNone/>
            </a:pPr>
            <a:r>
              <a:t/>
            </a:r>
            <a:endParaRPr b="0" i="0" sz="1800" u="sng" cap="none" strike="noStrike">
              <a:solidFill>
                <a:srgbClr val="0563C1"/>
              </a:solidFill>
              <a:latin typeface="Calibri"/>
              <a:ea typeface="Calibri"/>
              <a:cs typeface="Calibri"/>
              <a:sym typeface="Calibri"/>
              <a:hlinkClick r:id="rId4">
                <a:extLst>
                  <a:ext uri="{A12FA001-AC4F-418D-AE19-62706E023703}">
                    <ahyp:hlinkClr val="tx"/>
                  </a:ext>
                </a:extLst>
              </a:hlinkClick>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Include your local affiliate page</a:t>
            </a:r>
            <a:endParaRPr/>
          </a:p>
        </p:txBody>
      </p:sp>
      <p:pic>
        <p:nvPicPr>
          <p:cNvPr descr="Picture 4" id="307" name="Google Shape;307;p50"/>
          <p:cNvPicPr preferRelativeResize="0"/>
          <p:nvPr/>
        </p:nvPicPr>
        <p:blipFill rotWithShape="1">
          <a:blip r:embed="rId5">
            <a:alphaModFix/>
          </a:blip>
          <a:srcRect b="0" l="0" r="0" t="0"/>
          <a:stretch/>
        </p:blipFill>
        <p:spPr>
          <a:xfrm>
            <a:off x="3048000" y="2796851"/>
            <a:ext cx="6096000" cy="24050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1"/>
          <p:cNvSpPr txBox="1"/>
          <p:nvPr/>
        </p:nvSpPr>
        <p:spPr>
          <a:xfrm>
            <a:off x="805001" y="206350"/>
            <a:ext cx="8727300" cy="923400"/>
          </a:xfrm>
          <a:prstGeom prst="rect">
            <a:avLst/>
          </a:prstGeom>
          <a:noFill/>
          <a:ln>
            <a:noFill/>
          </a:ln>
        </p:spPr>
        <p:txBody>
          <a:bodyPr anchorCtr="0" anchor="ctr" bIns="45700" lIns="45700" spcFirstLastPara="1" rIns="45700" wrap="square" tIns="45700">
            <a:spAutoFit/>
          </a:bodyPr>
          <a:lstStyle/>
          <a:p>
            <a:pPr indent="0" lvl="0" marL="0" marR="0" rtl="0" algn="ctr">
              <a:lnSpc>
                <a:spcPct val="105555"/>
              </a:lnSpc>
              <a:spcBef>
                <a:spcPts val="0"/>
              </a:spcBef>
              <a:spcAft>
                <a:spcPts val="0"/>
              </a:spcAft>
              <a:buClr>
                <a:srgbClr val="203864"/>
              </a:buClr>
              <a:buSzPts val="5400"/>
              <a:buFont typeface="Calibri"/>
              <a:buNone/>
            </a:pPr>
            <a:r>
              <a:rPr b="1" i="0" lang="en-US" sz="5400" u="none" cap="none" strike="noStrike">
                <a:solidFill>
                  <a:srgbClr val="203864"/>
                </a:solidFill>
                <a:latin typeface="Calibri"/>
                <a:ea typeface="Calibri"/>
                <a:cs typeface="Calibri"/>
                <a:sym typeface="Calibri"/>
              </a:rPr>
              <a:t>Thank You to Our Sponsors!</a:t>
            </a:r>
            <a:endParaRPr/>
          </a:p>
        </p:txBody>
      </p:sp>
      <p:sp>
        <p:nvSpPr>
          <p:cNvPr id="313" name="Google Shape;313;p51"/>
          <p:cNvSpPr txBox="1"/>
          <p:nvPr/>
        </p:nvSpPr>
        <p:spPr>
          <a:xfrm>
            <a:off x="4496532" y="3244333"/>
            <a:ext cx="161291" cy="34843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000000"/>
              </a:buClr>
              <a:buSzPts val="1800"/>
              <a:buFont typeface="Times New Roman"/>
              <a:buNone/>
            </a:pPr>
            <a:r>
              <a:rPr b="0" i="0" lang="en-US" sz="1800" u="none" cap="none" strike="noStrike">
                <a:solidFill>
                  <a:srgbClr val="000000"/>
                </a:solidFill>
                <a:latin typeface="Times New Roman"/>
                <a:ea typeface="Times New Roman"/>
                <a:cs typeface="Times New Roman"/>
                <a:sym typeface="Times New Roman"/>
              </a:rPr>
              <a:t> </a:t>
            </a:r>
            <a:endParaRPr/>
          </a:p>
        </p:txBody>
      </p:sp>
      <p:pic>
        <p:nvPicPr>
          <p:cNvPr descr="Picture 8" id="314" name="Google Shape;314;p51"/>
          <p:cNvPicPr preferRelativeResize="0"/>
          <p:nvPr/>
        </p:nvPicPr>
        <p:blipFill rotWithShape="1">
          <a:blip r:embed="rId3">
            <a:alphaModFix/>
          </a:blip>
          <a:srcRect b="0" l="0" r="0" t="0"/>
          <a:stretch/>
        </p:blipFill>
        <p:spPr>
          <a:xfrm>
            <a:off x="1007616" y="1439041"/>
            <a:ext cx="1905001" cy="1874521"/>
          </a:xfrm>
          <a:prstGeom prst="rect">
            <a:avLst/>
          </a:prstGeom>
          <a:noFill/>
          <a:ln>
            <a:noFill/>
          </a:ln>
        </p:spPr>
      </p:pic>
      <p:sp>
        <p:nvSpPr>
          <p:cNvPr id="315" name="Google Shape;315;p51"/>
          <p:cNvSpPr txBox="1"/>
          <p:nvPr>
            <p:ph idx="4294967295" type="sldNum"/>
          </p:nvPr>
        </p:nvSpPr>
        <p:spPr>
          <a:xfrm>
            <a:off x="11784107" y="6597458"/>
            <a:ext cx="245364" cy="243801"/>
          </a:xfrm>
          <a:prstGeom prst="rect">
            <a:avLst/>
          </a:prstGeom>
          <a:noFill/>
          <a:ln>
            <a:noFill/>
          </a:ln>
        </p:spPr>
        <p:txBody>
          <a:bodyPr anchorCtr="0" anchor="ctr" bIns="45675" lIns="45675" spcFirstLastPara="1" rIns="45675" wrap="square" tIns="45675">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pic>
        <p:nvPicPr>
          <p:cNvPr descr="Google Shape;112;p25" id="316" name="Google Shape;316;p51"/>
          <p:cNvPicPr preferRelativeResize="0"/>
          <p:nvPr/>
        </p:nvPicPr>
        <p:blipFill rotWithShape="1">
          <a:blip r:embed="rId4">
            <a:alphaModFix/>
          </a:blip>
          <a:srcRect b="0" l="0" r="0" t="0"/>
          <a:stretch/>
        </p:blipFill>
        <p:spPr>
          <a:xfrm>
            <a:off x="3870647" y="3123291"/>
            <a:ext cx="4762501" cy="2190751"/>
          </a:xfrm>
          <a:prstGeom prst="rect">
            <a:avLst/>
          </a:prstGeom>
          <a:noFill/>
          <a:ln>
            <a:noFill/>
          </a:ln>
        </p:spPr>
      </p:pic>
      <p:pic>
        <p:nvPicPr>
          <p:cNvPr descr="Google Shape;113;p25" id="317" name="Google Shape;317;p51"/>
          <p:cNvPicPr preferRelativeResize="0"/>
          <p:nvPr/>
        </p:nvPicPr>
        <p:blipFill rotWithShape="1">
          <a:blip r:embed="rId5">
            <a:alphaModFix/>
          </a:blip>
          <a:srcRect b="0" l="0" r="0" t="0"/>
          <a:stretch/>
        </p:blipFill>
        <p:spPr>
          <a:xfrm>
            <a:off x="3341199" y="4918976"/>
            <a:ext cx="2952751" cy="1552576"/>
          </a:xfrm>
          <a:prstGeom prst="rect">
            <a:avLst/>
          </a:prstGeom>
          <a:noFill/>
          <a:ln>
            <a:noFill/>
          </a:ln>
        </p:spPr>
      </p:pic>
      <p:pic>
        <p:nvPicPr>
          <p:cNvPr descr="Google Shape;114;p25" id="318" name="Google Shape;318;p51"/>
          <p:cNvPicPr preferRelativeResize="0"/>
          <p:nvPr/>
        </p:nvPicPr>
        <p:blipFill rotWithShape="1">
          <a:blip r:embed="rId6">
            <a:alphaModFix/>
          </a:blip>
          <a:srcRect b="0" l="0" r="0" t="0"/>
          <a:stretch/>
        </p:blipFill>
        <p:spPr>
          <a:xfrm>
            <a:off x="1162592" y="4948342"/>
            <a:ext cx="1669726" cy="1799700"/>
          </a:xfrm>
          <a:prstGeom prst="rect">
            <a:avLst/>
          </a:prstGeom>
          <a:noFill/>
          <a:ln>
            <a:noFill/>
          </a:ln>
        </p:spPr>
      </p:pic>
      <p:pic>
        <p:nvPicPr>
          <p:cNvPr descr="Google Shape;115;p25" id="319" name="Google Shape;319;p51"/>
          <p:cNvPicPr preferRelativeResize="0"/>
          <p:nvPr/>
        </p:nvPicPr>
        <p:blipFill rotWithShape="1">
          <a:blip r:embed="rId7">
            <a:alphaModFix/>
          </a:blip>
          <a:srcRect b="0" l="0" r="0" t="0"/>
          <a:stretch/>
        </p:blipFill>
        <p:spPr>
          <a:xfrm>
            <a:off x="3546428" y="1713668"/>
            <a:ext cx="1724026" cy="1714501"/>
          </a:xfrm>
          <a:prstGeom prst="rect">
            <a:avLst/>
          </a:prstGeom>
          <a:noFill/>
          <a:ln>
            <a:noFill/>
          </a:ln>
        </p:spPr>
      </p:pic>
      <p:pic>
        <p:nvPicPr>
          <p:cNvPr descr="Google Shape;116;p25" id="320" name="Google Shape;320;p51"/>
          <p:cNvPicPr preferRelativeResize="0"/>
          <p:nvPr/>
        </p:nvPicPr>
        <p:blipFill rotWithShape="1">
          <a:blip r:embed="rId8">
            <a:alphaModFix/>
          </a:blip>
          <a:srcRect b="0" l="0" r="0" t="0"/>
          <a:stretch/>
        </p:blipFill>
        <p:spPr>
          <a:xfrm>
            <a:off x="592488" y="3369633"/>
            <a:ext cx="2952751" cy="1552576"/>
          </a:xfrm>
          <a:prstGeom prst="rect">
            <a:avLst/>
          </a:prstGeom>
          <a:noFill/>
          <a:ln>
            <a:noFill/>
          </a:ln>
        </p:spPr>
      </p:pic>
      <p:pic>
        <p:nvPicPr>
          <p:cNvPr descr="Google Shape;117;p25" id="321" name="Google Shape;321;p51"/>
          <p:cNvPicPr preferRelativeResize="0"/>
          <p:nvPr/>
        </p:nvPicPr>
        <p:blipFill rotWithShape="1">
          <a:blip r:embed="rId9">
            <a:alphaModFix/>
          </a:blip>
          <a:srcRect b="0" l="0" r="0" t="0"/>
          <a:stretch/>
        </p:blipFill>
        <p:spPr>
          <a:xfrm>
            <a:off x="8502726" y="1437232"/>
            <a:ext cx="1714501" cy="1714501"/>
          </a:xfrm>
          <a:prstGeom prst="rect">
            <a:avLst/>
          </a:prstGeom>
          <a:noFill/>
          <a:ln>
            <a:noFill/>
          </a:ln>
        </p:spPr>
      </p:pic>
      <p:pic>
        <p:nvPicPr>
          <p:cNvPr descr="Google Shape;118;p25" id="322" name="Google Shape;322;p51"/>
          <p:cNvPicPr preferRelativeResize="0"/>
          <p:nvPr/>
        </p:nvPicPr>
        <p:blipFill rotWithShape="1">
          <a:blip r:embed="rId10">
            <a:alphaModFix/>
          </a:blip>
          <a:srcRect b="0" l="0" r="0" t="0"/>
          <a:stretch/>
        </p:blipFill>
        <p:spPr>
          <a:xfrm>
            <a:off x="8791306" y="3313272"/>
            <a:ext cx="2857501" cy="1600201"/>
          </a:xfrm>
          <a:prstGeom prst="rect">
            <a:avLst/>
          </a:prstGeom>
          <a:noFill/>
          <a:ln>
            <a:noFill/>
          </a:ln>
        </p:spPr>
      </p:pic>
      <p:pic>
        <p:nvPicPr>
          <p:cNvPr descr="Google Shape;119;p25" id="323" name="Google Shape;323;p51"/>
          <p:cNvPicPr preferRelativeResize="0"/>
          <p:nvPr/>
        </p:nvPicPr>
        <p:blipFill rotWithShape="1">
          <a:blip r:embed="rId11">
            <a:alphaModFix/>
          </a:blip>
          <a:srcRect b="0" l="0" r="0" t="0"/>
          <a:stretch/>
        </p:blipFill>
        <p:spPr>
          <a:xfrm>
            <a:off x="5503578" y="1753103"/>
            <a:ext cx="2580302" cy="1407077"/>
          </a:xfrm>
          <a:prstGeom prst="rect">
            <a:avLst/>
          </a:prstGeom>
          <a:noFill/>
          <a:ln>
            <a:noFill/>
          </a:ln>
        </p:spPr>
      </p:pic>
      <p:pic>
        <p:nvPicPr>
          <p:cNvPr descr="Google Shape;120;p25" id="324" name="Google Shape;324;p51"/>
          <p:cNvPicPr preferRelativeResize="0"/>
          <p:nvPr/>
        </p:nvPicPr>
        <p:blipFill rotWithShape="1">
          <a:blip r:embed="rId12">
            <a:alphaModFix/>
          </a:blip>
          <a:srcRect b="0" l="0" r="0" t="0"/>
          <a:stretch/>
        </p:blipFill>
        <p:spPr>
          <a:xfrm>
            <a:off x="7194831" y="4982028"/>
            <a:ext cx="3619501" cy="17430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2"/>
          <p:cNvSpPr txBox="1"/>
          <p:nvPr>
            <p:ph idx="4294967295" type="title"/>
          </p:nvPr>
        </p:nvSpPr>
        <p:spPr>
          <a:xfrm>
            <a:off x="510959" y="3309003"/>
            <a:ext cx="10515601" cy="132556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Amber Thomas</a:t>
            </a:r>
            <a:endParaRPr sz="3200">
              <a:solidFill>
                <a:srgbClr val="FFFFFF"/>
              </a:solidFill>
              <a:latin typeface="Inter Light"/>
              <a:ea typeface="Inter Light"/>
              <a:cs typeface="Inter Light"/>
              <a:sym typeface="Inter Light"/>
            </a:endParaRPr>
          </a:p>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acthomas@nccee.org</a:t>
            </a:r>
            <a:endParaRPr sz="3200">
              <a:solidFill>
                <a:srgbClr val="FFFFFF"/>
              </a:solidFill>
              <a:latin typeface="Inter Light"/>
              <a:ea typeface="Inter Light"/>
              <a:cs typeface="Inter Light"/>
              <a:sym typeface="Inter Light"/>
            </a:endParaRPr>
          </a:p>
        </p:txBody>
      </p:sp>
      <p:sp>
        <p:nvSpPr>
          <p:cNvPr id="330" name="Google Shape;330;p52"/>
          <p:cNvSpPr txBox="1"/>
          <p:nvPr>
            <p:ph idx="1" type="body"/>
          </p:nvPr>
        </p:nvSpPr>
        <p:spPr>
          <a:xfrm>
            <a:off x="510959" y="2388768"/>
            <a:ext cx="10515601" cy="914401"/>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5400"/>
              <a:buNone/>
            </a:pPr>
            <a:r>
              <a:rPr lang="en-US">
                <a:latin typeface="Inter"/>
                <a:ea typeface="Inter"/>
                <a:cs typeface="Inter"/>
                <a:sym typeface="Inter"/>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12" name="Google Shape;112;p22"/>
          <p:cNvSpPr txBox="1"/>
          <p:nvPr/>
        </p:nvSpPr>
        <p:spPr>
          <a:xfrm>
            <a:off x="737615" y="629231"/>
            <a:ext cx="10424161" cy="764541"/>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Agenda</a:t>
            </a:r>
            <a:endParaRPr/>
          </a:p>
        </p:txBody>
      </p:sp>
      <p:sp>
        <p:nvSpPr>
          <p:cNvPr id="113" name="Google Shape;113;p22"/>
          <p:cNvSpPr txBox="1"/>
          <p:nvPr/>
        </p:nvSpPr>
        <p:spPr>
          <a:xfrm>
            <a:off x="643827" y="1532625"/>
            <a:ext cx="10842900" cy="2862900"/>
          </a:xfrm>
          <a:prstGeom prst="rect">
            <a:avLst/>
          </a:prstGeom>
          <a:noFill/>
          <a:ln>
            <a:noFill/>
          </a:ln>
        </p:spPr>
        <p:txBody>
          <a:bodyPr anchorCtr="0" anchor="t" bIns="45700" lIns="45700" spcFirstLastPara="1" rIns="45700" wrap="square" tIns="45700">
            <a:spAutoFit/>
          </a:bodyPr>
          <a:lstStyle/>
          <a:p>
            <a:pPr indent="-400050" lvl="0" marL="285750" marR="0" rtl="0" algn="l">
              <a:lnSpc>
                <a:spcPct val="100000"/>
              </a:lnSpc>
              <a:spcBef>
                <a:spcPts val="0"/>
              </a:spcBef>
              <a:spcAft>
                <a:spcPts val="0"/>
              </a:spcAft>
              <a:buClr>
                <a:srgbClr val="000000"/>
              </a:buClr>
              <a:buSzPts val="3600"/>
              <a:buFont typeface="Arial"/>
              <a:buChar char="•"/>
            </a:pPr>
            <a:r>
              <a:rPr lang="en-US" sz="3600">
                <a:latin typeface="Calibri"/>
                <a:ea typeface="Calibri"/>
                <a:cs typeface="Calibri"/>
                <a:sym typeface="Calibri"/>
              </a:rPr>
              <a:t>Background</a:t>
            </a:r>
            <a:endParaRPr sz="3600">
              <a:latin typeface="Calibri"/>
              <a:ea typeface="Calibri"/>
              <a:cs typeface="Calibri"/>
              <a:sym typeface="Calibri"/>
            </a:endParaRPr>
          </a:p>
          <a:p>
            <a:pPr indent="-400050" lvl="0" marL="285750" marR="0" rtl="0" algn="l">
              <a:lnSpc>
                <a:spcPct val="100000"/>
              </a:lnSpc>
              <a:spcBef>
                <a:spcPts val="0"/>
              </a:spcBef>
              <a:spcAft>
                <a:spcPts val="0"/>
              </a:spcAft>
              <a:buSzPts val="3600"/>
              <a:buFont typeface="Calibri"/>
              <a:buChar char="•"/>
            </a:pPr>
            <a:r>
              <a:rPr lang="en-US" sz="3600">
                <a:latin typeface="Calibri"/>
                <a:ea typeface="Calibri"/>
                <a:cs typeface="Calibri"/>
                <a:sym typeface="Calibri"/>
              </a:rPr>
              <a:t>Top Spenders, Winners and Losers</a:t>
            </a:r>
            <a:endParaRPr sz="3600">
              <a:latin typeface="Calibri"/>
              <a:ea typeface="Calibri"/>
              <a:cs typeface="Calibri"/>
              <a:sym typeface="Calibri"/>
            </a:endParaRPr>
          </a:p>
          <a:p>
            <a:pPr indent="-400050" lvl="0" marL="285750" marR="0" rtl="0" algn="l">
              <a:lnSpc>
                <a:spcPct val="100000"/>
              </a:lnSpc>
              <a:spcBef>
                <a:spcPts val="0"/>
              </a:spcBef>
              <a:spcAft>
                <a:spcPts val="0"/>
              </a:spcAft>
              <a:buSzPts val="3600"/>
              <a:buFont typeface="Calibri"/>
              <a:buChar char="•"/>
            </a:pPr>
            <a:r>
              <a:rPr lang="en-US" sz="3600">
                <a:latin typeface="Calibri"/>
                <a:ea typeface="Calibri"/>
                <a:cs typeface="Calibri"/>
                <a:sym typeface="Calibri"/>
              </a:rPr>
              <a:t>A Case Study</a:t>
            </a:r>
            <a:endParaRPr sz="3600">
              <a:latin typeface="Calibri"/>
              <a:ea typeface="Calibri"/>
              <a:cs typeface="Calibri"/>
              <a:sym typeface="Calibri"/>
            </a:endParaRPr>
          </a:p>
          <a:p>
            <a:pPr indent="-400050" lvl="0" marL="285750" marR="0" rtl="0" algn="l">
              <a:lnSpc>
                <a:spcPct val="100000"/>
              </a:lnSpc>
              <a:spcBef>
                <a:spcPts val="0"/>
              </a:spcBef>
              <a:spcAft>
                <a:spcPts val="0"/>
              </a:spcAft>
              <a:buSzPts val="3600"/>
              <a:buFont typeface="Calibri"/>
              <a:buChar char="•"/>
            </a:pPr>
            <a:r>
              <a:rPr lang="en-US" sz="3600">
                <a:latin typeface="Calibri"/>
                <a:ea typeface="Calibri"/>
                <a:cs typeface="Calibri"/>
                <a:sym typeface="Calibri"/>
              </a:rPr>
              <a:t>What If?</a:t>
            </a:r>
            <a:endParaRPr sz="3600">
              <a:latin typeface="Calibri"/>
              <a:ea typeface="Calibri"/>
              <a:cs typeface="Calibri"/>
              <a:sym typeface="Calibri"/>
            </a:endParaRPr>
          </a:p>
          <a:p>
            <a:pPr indent="-400050" lvl="0" marL="285750" marR="0" rtl="0" algn="l">
              <a:lnSpc>
                <a:spcPct val="100000"/>
              </a:lnSpc>
              <a:spcBef>
                <a:spcPts val="0"/>
              </a:spcBef>
              <a:spcAft>
                <a:spcPts val="0"/>
              </a:spcAft>
              <a:buSzPts val="3600"/>
              <a:buFont typeface="Calibri"/>
              <a:buChar char="•"/>
            </a:pPr>
            <a:r>
              <a:rPr lang="en-US" sz="3600">
                <a:latin typeface="Calibri"/>
                <a:ea typeface="Calibri"/>
                <a:cs typeface="Calibri"/>
                <a:sym typeface="Calibri"/>
              </a:rPr>
              <a:t>How can you use this in your classroom?</a:t>
            </a:r>
            <a:endParaRPr sz="36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19" name="Google Shape;119;p23"/>
          <p:cNvSpPr txBox="1"/>
          <p:nvPr/>
        </p:nvSpPr>
        <p:spPr>
          <a:xfrm>
            <a:off x="737615" y="629231"/>
            <a:ext cx="10424161" cy="764541"/>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Objectives</a:t>
            </a:r>
            <a:endParaRPr/>
          </a:p>
        </p:txBody>
      </p:sp>
      <p:sp>
        <p:nvSpPr>
          <p:cNvPr id="120" name="Google Shape;120;p23"/>
          <p:cNvSpPr txBox="1"/>
          <p:nvPr/>
        </p:nvSpPr>
        <p:spPr>
          <a:xfrm>
            <a:off x="873846" y="1561375"/>
            <a:ext cx="10597500" cy="2862900"/>
          </a:xfrm>
          <a:prstGeom prst="rect">
            <a:avLst/>
          </a:prstGeom>
          <a:noFill/>
          <a:ln>
            <a:noFill/>
          </a:ln>
        </p:spPr>
        <p:txBody>
          <a:bodyPr anchorCtr="0" anchor="t" bIns="45700" lIns="45700" spcFirstLastPara="1" rIns="45700" wrap="square" tIns="45700">
            <a:spAutoFit/>
          </a:bodyPr>
          <a:lstStyle/>
          <a:p>
            <a:pPr indent="-400050" lvl="0" marL="285750" marR="0" rtl="0" algn="l">
              <a:lnSpc>
                <a:spcPct val="100000"/>
              </a:lnSpc>
              <a:spcBef>
                <a:spcPts val="0"/>
              </a:spcBef>
              <a:spcAft>
                <a:spcPts val="0"/>
              </a:spcAft>
              <a:buClr>
                <a:srgbClr val="000000"/>
              </a:buClr>
              <a:buSzPts val="3600"/>
              <a:buFont typeface="Arial"/>
              <a:buChar char="•"/>
            </a:pPr>
            <a:r>
              <a:rPr lang="en-US" sz="3600">
                <a:latin typeface="Calibri"/>
                <a:ea typeface="Calibri"/>
                <a:cs typeface="Calibri"/>
                <a:sym typeface="Calibri"/>
              </a:rPr>
              <a:t>In this webinar teachers will be able to…</a:t>
            </a:r>
            <a:endParaRPr sz="3600">
              <a:latin typeface="Calibri"/>
              <a:ea typeface="Calibri"/>
              <a:cs typeface="Calibri"/>
              <a:sym typeface="Calibri"/>
            </a:endParaRPr>
          </a:p>
          <a:p>
            <a:pPr indent="-457200" lvl="1" marL="914400" marR="0" rtl="0" algn="l">
              <a:lnSpc>
                <a:spcPct val="100000"/>
              </a:lnSpc>
              <a:spcBef>
                <a:spcPts val="0"/>
              </a:spcBef>
              <a:spcAft>
                <a:spcPts val="0"/>
              </a:spcAft>
              <a:buClr>
                <a:srgbClr val="000000"/>
              </a:buClr>
              <a:buSzPts val="3600"/>
              <a:buFont typeface="Arial"/>
              <a:buChar char="○"/>
            </a:pPr>
            <a:r>
              <a:rPr lang="en-US" sz="3600">
                <a:latin typeface="Calibri"/>
                <a:ea typeface="Calibri"/>
                <a:cs typeface="Calibri"/>
                <a:sym typeface="Calibri"/>
              </a:rPr>
              <a:t>Analyze business incentives that are in place in the Sports industry.</a:t>
            </a:r>
            <a:endParaRPr sz="3600">
              <a:latin typeface="Calibri"/>
              <a:ea typeface="Calibri"/>
              <a:cs typeface="Calibri"/>
              <a:sym typeface="Calibri"/>
            </a:endParaRPr>
          </a:p>
          <a:p>
            <a:pPr indent="-457200" lvl="1" marL="914400" marR="0" rtl="0" algn="l">
              <a:lnSpc>
                <a:spcPct val="100000"/>
              </a:lnSpc>
              <a:spcBef>
                <a:spcPts val="0"/>
              </a:spcBef>
              <a:spcAft>
                <a:spcPts val="0"/>
              </a:spcAft>
              <a:buClr>
                <a:srgbClr val="000000"/>
              </a:buClr>
              <a:buSzPts val="3600"/>
              <a:buFont typeface="Arial"/>
              <a:buChar char="○"/>
            </a:pPr>
            <a:r>
              <a:rPr lang="en-US" sz="3600">
                <a:latin typeface="Calibri"/>
                <a:ea typeface="Calibri"/>
                <a:cs typeface="Calibri"/>
                <a:sym typeface="Calibri"/>
              </a:rPr>
              <a:t>Determine the impact live events have on the economy.</a:t>
            </a:r>
            <a:endParaRPr sz="3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lang="en-US" sz="4000">
                <a:solidFill>
                  <a:srgbClr val="414A58"/>
                </a:solidFill>
                <a:latin typeface="Inter"/>
                <a:ea typeface="Inter"/>
                <a:cs typeface="Inter"/>
                <a:sym typeface="Inter"/>
              </a:rPr>
              <a:t>Amber Thomas</a:t>
            </a:r>
            <a:endParaRPr/>
          </a:p>
        </p:txBody>
      </p:sp>
      <p:sp>
        <p:nvSpPr>
          <p:cNvPr id="126" name="Google Shape;126;p24"/>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27" name="Google Shape;127;p24"/>
          <p:cNvSpPr txBox="1"/>
          <p:nvPr/>
        </p:nvSpPr>
        <p:spPr>
          <a:xfrm>
            <a:off x="883925" y="1469525"/>
            <a:ext cx="8125800" cy="19209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4400"/>
              <a:buFont typeface="Helvetica Neue"/>
              <a:buNone/>
            </a:pPr>
            <a:r>
              <a:rPr lang="en-US" sz="4400" u="sng">
                <a:latin typeface="Helvetica Neue"/>
                <a:ea typeface="Helvetica Neue"/>
                <a:cs typeface="Helvetica Neue"/>
                <a:sym typeface="Helvetica Neue"/>
              </a:rPr>
              <a:t>Program Consultant at NCCEE and Lecturer at Fayetteville State University</a:t>
            </a:r>
            <a:endParaRPr/>
          </a:p>
        </p:txBody>
      </p:sp>
      <p:sp>
        <p:nvSpPr>
          <p:cNvPr id="128" name="Google Shape;128;p24"/>
          <p:cNvSpPr txBox="1"/>
          <p:nvPr/>
        </p:nvSpPr>
        <p:spPr>
          <a:xfrm>
            <a:off x="883924" y="3572700"/>
            <a:ext cx="8125800" cy="28629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800"/>
              <a:buFont typeface="Calibri"/>
              <a:buNone/>
            </a:pPr>
            <a:r>
              <a:rPr lang="en-US" sz="2000">
                <a:latin typeface="Calibri"/>
                <a:ea typeface="Calibri"/>
                <a:cs typeface="Calibri"/>
                <a:sym typeface="Calibri"/>
              </a:rPr>
              <a:t>Amber Thomas is a full-time lecturer in the College of Business and Economics at Fayetteville State University and serves as an Educational Consultant for the North Carolina Council on Economic Education (NCCEE). Her passion is focused on effectively teaching economics, financial literacy and statistics to students and preparing teachers to do the same. She holds a Master's in Applied and Resource Economics and a MBA from East Carolina University. Prior to working at Fayetteville State, she taught full-time at Central Carolina Community College and as an adjunct at multiple institutions. Her industry experience includes time spent at BB&amp;T working as a personal banker.</a:t>
            </a:r>
            <a:endParaRPr sz="2000"/>
          </a:p>
        </p:txBody>
      </p:sp>
      <p:pic>
        <p:nvPicPr>
          <p:cNvPr id="129" name="Google Shape;129;p24"/>
          <p:cNvPicPr preferRelativeResize="0"/>
          <p:nvPr/>
        </p:nvPicPr>
        <p:blipFill>
          <a:blip r:embed="rId3">
            <a:alphaModFix/>
          </a:blip>
          <a:stretch>
            <a:fillRect/>
          </a:stretch>
        </p:blipFill>
        <p:spPr>
          <a:xfrm>
            <a:off x="9173228" y="1469525"/>
            <a:ext cx="2124349" cy="31426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5"/>
          <p:cNvSpPr txBox="1"/>
          <p:nvPr>
            <p:ph idx="1" type="body"/>
          </p:nvPr>
        </p:nvSpPr>
        <p:spPr>
          <a:xfrm>
            <a:off x="812800" y="2519575"/>
            <a:ext cx="7713300" cy="3267600"/>
          </a:xfrm>
          <a:prstGeom prst="rect">
            <a:avLst/>
          </a:prstGeom>
        </p:spPr>
        <p:txBody>
          <a:bodyPr anchorCtr="0" anchor="t" bIns="45700" lIns="45700" spcFirstLastPara="1" rIns="45700" wrap="square" tIns="45700">
            <a:normAutofit/>
          </a:bodyPr>
          <a:lstStyle/>
          <a:p>
            <a:pPr indent="0" lvl="0" marL="0" rtl="0" algn="l">
              <a:spcBef>
                <a:spcPts val="1000"/>
              </a:spcBef>
              <a:spcAft>
                <a:spcPts val="0"/>
              </a:spcAft>
              <a:buNone/>
            </a:pPr>
            <a:r>
              <a:rPr lang="en-US" sz="6500"/>
              <a:t>The Dollars and </a:t>
            </a:r>
            <a:endParaRPr sz="6500"/>
          </a:p>
          <a:p>
            <a:pPr indent="0" lvl="0" marL="0" rtl="0" algn="l">
              <a:spcBef>
                <a:spcPts val="1000"/>
              </a:spcBef>
              <a:spcAft>
                <a:spcPts val="0"/>
              </a:spcAft>
              <a:buNone/>
            </a:pPr>
            <a:r>
              <a:rPr lang="en-US" sz="6500"/>
              <a:t>Sense of the </a:t>
            </a:r>
            <a:endParaRPr sz="6500"/>
          </a:p>
          <a:p>
            <a:pPr indent="0" lvl="0" marL="0" rtl="0" algn="l">
              <a:spcBef>
                <a:spcPts val="1000"/>
              </a:spcBef>
              <a:spcAft>
                <a:spcPts val="0"/>
              </a:spcAft>
              <a:buNone/>
            </a:pPr>
            <a:r>
              <a:rPr lang="en-US" sz="6500"/>
              <a:t>Super Bowl</a:t>
            </a:r>
            <a:endParaRPr sz="6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140" name="Google Shape;140;p26"/>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41" name="Google Shape;141;p26"/>
          <p:cNvSpPr txBox="1"/>
          <p:nvPr/>
        </p:nvSpPr>
        <p:spPr>
          <a:xfrm>
            <a:off x="794913" y="1504635"/>
            <a:ext cx="10424100" cy="702000"/>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lang="en-US" sz="4400" u="sng">
                <a:latin typeface="Calibri"/>
                <a:ea typeface="Calibri"/>
                <a:cs typeface="Calibri"/>
                <a:sym typeface="Calibri"/>
              </a:rPr>
              <a:t>Questions to Consider</a:t>
            </a:r>
            <a:endParaRPr/>
          </a:p>
        </p:txBody>
      </p:sp>
      <p:sp>
        <p:nvSpPr>
          <p:cNvPr id="142" name="Google Shape;142;p26"/>
          <p:cNvSpPr txBox="1"/>
          <p:nvPr/>
        </p:nvSpPr>
        <p:spPr>
          <a:xfrm>
            <a:off x="794925" y="2355514"/>
            <a:ext cx="10424100" cy="3324600"/>
          </a:xfrm>
          <a:prstGeom prst="rect">
            <a:avLst/>
          </a:prstGeom>
          <a:noFill/>
          <a:ln>
            <a:noFill/>
          </a:ln>
        </p:spPr>
        <p:txBody>
          <a:bodyPr anchorCtr="0" anchor="t" bIns="45700" lIns="45700" spcFirstLastPara="1" rIns="45700" wrap="square" tIns="45700">
            <a:spAutoFit/>
          </a:bodyPr>
          <a:lstStyle/>
          <a:p>
            <a:pPr indent="-374650" lvl="0" marL="342900" marR="0" rtl="0" algn="l">
              <a:lnSpc>
                <a:spcPct val="100000"/>
              </a:lnSpc>
              <a:spcBef>
                <a:spcPts val="0"/>
              </a:spcBef>
              <a:spcAft>
                <a:spcPts val="0"/>
              </a:spcAft>
              <a:buSzPts val="3000"/>
              <a:buFont typeface="Calibri"/>
              <a:buAutoNum type="arabicPeriod"/>
            </a:pPr>
            <a:r>
              <a:rPr lang="en-US" sz="3000">
                <a:latin typeface="Calibri"/>
                <a:ea typeface="Calibri"/>
                <a:cs typeface="Calibri"/>
                <a:sym typeface="Calibri"/>
              </a:rPr>
              <a:t>Who do you think are the top spenders on the Super Bowl? </a:t>
            </a:r>
            <a:endParaRPr sz="3000">
              <a:latin typeface="Calibri"/>
              <a:ea typeface="Calibri"/>
              <a:cs typeface="Calibri"/>
              <a:sym typeface="Calibri"/>
            </a:endParaRPr>
          </a:p>
          <a:p>
            <a:pPr indent="-374650" lvl="0" marL="342900" marR="0" rtl="0" algn="l">
              <a:lnSpc>
                <a:spcPct val="100000"/>
              </a:lnSpc>
              <a:spcBef>
                <a:spcPts val="0"/>
              </a:spcBef>
              <a:spcAft>
                <a:spcPts val="0"/>
              </a:spcAft>
              <a:buSzPts val="3000"/>
              <a:buFont typeface="Calibri"/>
              <a:buAutoNum type="arabicPeriod"/>
            </a:pPr>
            <a:r>
              <a:rPr lang="en-US" sz="3000">
                <a:solidFill>
                  <a:schemeClr val="dk1"/>
                </a:solidFill>
                <a:latin typeface="Calibri"/>
                <a:ea typeface="Calibri"/>
                <a:cs typeface="Calibri"/>
                <a:sym typeface="Calibri"/>
              </a:rPr>
              <a:t>Who do you think are the top winners of the Super Bowl? </a:t>
            </a:r>
            <a:endParaRPr sz="3000">
              <a:latin typeface="Calibri"/>
              <a:ea typeface="Calibri"/>
              <a:cs typeface="Calibri"/>
              <a:sym typeface="Calibri"/>
            </a:endParaRPr>
          </a:p>
          <a:p>
            <a:pPr indent="-374650" lvl="0" marL="342900" marR="0" rtl="0" algn="l">
              <a:lnSpc>
                <a:spcPct val="100000"/>
              </a:lnSpc>
              <a:spcBef>
                <a:spcPts val="0"/>
              </a:spcBef>
              <a:spcAft>
                <a:spcPts val="0"/>
              </a:spcAft>
              <a:buSzPts val="3000"/>
              <a:buFont typeface="Calibri"/>
              <a:buAutoNum type="arabicPeriod"/>
            </a:pPr>
            <a:r>
              <a:rPr lang="en-US" sz="3000">
                <a:solidFill>
                  <a:schemeClr val="dk1"/>
                </a:solidFill>
                <a:latin typeface="Calibri"/>
                <a:ea typeface="Calibri"/>
                <a:cs typeface="Calibri"/>
                <a:sym typeface="Calibri"/>
              </a:rPr>
              <a:t>Who do you think are the top losers of the Super Bowl? </a:t>
            </a:r>
            <a:endParaRPr sz="3000">
              <a:latin typeface="Calibri"/>
              <a:ea typeface="Calibri"/>
              <a:cs typeface="Calibri"/>
              <a:sym typeface="Calibri"/>
            </a:endParaRPr>
          </a:p>
          <a:p>
            <a:pPr indent="-374650" lvl="0" marL="342900" marR="0" rtl="0" algn="l">
              <a:lnSpc>
                <a:spcPct val="100000"/>
              </a:lnSpc>
              <a:spcBef>
                <a:spcPts val="0"/>
              </a:spcBef>
              <a:spcAft>
                <a:spcPts val="0"/>
              </a:spcAft>
              <a:buSzPts val="3000"/>
              <a:buFont typeface="Calibri"/>
              <a:buAutoNum type="arabicPeriod"/>
            </a:pPr>
            <a:r>
              <a:rPr lang="en-US" sz="3000">
                <a:latin typeface="Calibri"/>
                <a:ea typeface="Calibri"/>
                <a:cs typeface="Calibri"/>
                <a:sym typeface="Calibri"/>
              </a:rPr>
              <a:t>Does it make sense for a city to try to host the Super Bowl?</a:t>
            </a:r>
            <a:endParaRPr sz="3000">
              <a:latin typeface="Calibri"/>
              <a:ea typeface="Calibri"/>
              <a:cs typeface="Calibri"/>
              <a:sym typeface="Calibri"/>
            </a:endParaRPr>
          </a:p>
          <a:p>
            <a:pPr indent="-374650" lvl="0" marL="342900" marR="0" rtl="0" algn="l">
              <a:lnSpc>
                <a:spcPct val="100000"/>
              </a:lnSpc>
              <a:spcBef>
                <a:spcPts val="0"/>
              </a:spcBef>
              <a:spcAft>
                <a:spcPts val="0"/>
              </a:spcAft>
              <a:buSzPts val="3000"/>
              <a:buFont typeface="Calibri"/>
              <a:buAutoNum type="arabicPeriod"/>
            </a:pPr>
            <a:r>
              <a:rPr lang="en-US" sz="3000">
                <a:latin typeface="Calibri"/>
                <a:ea typeface="Calibri"/>
                <a:cs typeface="Calibri"/>
                <a:sym typeface="Calibri"/>
              </a:rPr>
              <a:t>Is there a reason that businesses should advertise during the Super Bowl and performers should </a:t>
            </a:r>
            <a:r>
              <a:rPr lang="en-US" sz="3000">
                <a:latin typeface="Calibri"/>
                <a:ea typeface="Calibri"/>
                <a:cs typeface="Calibri"/>
                <a:sym typeface="Calibri"/>
              </a:rPr>
              <a:t>accept</a:t>
            </a:r>
            <a:r>
              <a:rPr lang="en-US" sz="3000">
                <a:latin typeface="Calibri"/>
                <a:ea typeface="Calibri"/>
                <a:cs typeface="Calibri"/>
                <a:sym typeface="Calibri"/>
              </a:rPr>
              <a:t> an invitation or try to perform?</a:t>
            </a:r>
            <a:endParaRPr sz="3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nvSpPr>
        <p:spPr>
          <a:xfrm>
            <a:off x="727670" y="516836"/>
            <a:ext cx="10491300" cy="431400"/>
          </a:xfrm>
          <a:prstGeom prst="rect">
            <a:avLst/>
          </a:prstGeom>
          <a:noFill/>
          <a:ln>
            <a:noFill/>
          </a:ln>
        </p:spPr>
        <p:txBody>
          <a:bodyPr anchorCtr="0" anchor="t" bIns="45700" lIns="45700" spcFirstLastPara="1" rIns="45700" wrap="square" tIns="45700">
            <a:spAutoFit/>
          </a:bodyPr>
          <a:lstStyle/>
          <a:p>
            <a:pPr indent="0" lvl="0" marL="0" rtl="0" algn="l">
              <a:lnSpc>
                <a:spcPct val="90000"/>
              </a:lnSpc>
              <a:spcBef>
                <a:spcPts val="400"/>
              </a:spcBef>
              <a:spcAft>
                <a:spcPts val="0"/>
              </a:spcAft>
              <a:buClr>
                <a:srgbClr val="414A58"/>
              </a:buClr>
              <a:buSzPts val="2267"/>
              <a:buFont typeface="Arial"/>
              <a:buNone/>
            </a:pPr>
            <a:r>
              <a:rPr lang="en-US" sz="2448">
                <a:solidFill>
                  <a:srgbClr val="414A58"/>
                </a:solidFill>
                <a:latin typeface="Inter"/>
                <a:ea typeface="Inter"/>
                <a:cs typeface="Inter"/>
                <a:sym typeface="Inter"/>
              </a:rPr>
              <a:t>The Dollars and Sense of the Super Bowl</a:t>
            </a:r>
            <a:endParaRPr sz="4000">
              <a:solidFill>
                <a:srgbClr val="414A58"/>
              </a:solidFill>
              <a:latin typeface="Inter"/>
              <a:ea typeface="Inter"/>
              <a:cs typeface="Inter"/>
              <a:sym typeface="Inter"/>
            </a:endParaRPr>
          </a:p>
        </p:txBody>
      </p:sp>
      <p:sp>
        <p:nvSpPr>
          <p:cNvPr id="148" name="Google Shape;148;p27"/>
          <p:cNvSpPr txBox="1"/>
          <p:nvPr>
            <p:ph idx="1" type="body"/>
          </p:nvPr>
        </p:nvSpPr>
        <p:spPr>
          <a:xfrm>
            <a:off x="680850" y="1747203"/>
            <a:ext cx="10830300" cy="4657800"/>
          </a:xfrm>
          <a:prstGeom prst="rect">
            <a:avLst/>
          </a:prstGeom>
        </p:spPr>
        <p:txBody>
          <a:bodyPr anchorCtr="0" anchor="t" bIns="45700" lIns="45700" spcFirstLastPara="1" rIns="45700" wrap="square" tIns="45700">
            <a:normAutofit lnSpcReduction="10000"/>
          </a:bodyPr>
          <a:lstStyle/>
          <a:p>
            <a:pPr indent="-381000" lvl="0" marL="457200" rtl="0" algn="l">
              <a:spcBef>
                <a:spcPts val="1000"/>
              </a:spcBef>
              <a:spcAft>
                <a:spcPts val="0"/>
              </a:spcAft>
              <a:buSzPts val="2400"/>
              <a:buChar char="●"/>
            </a:pPr>
            <a:r>
              <a:rPr lang="en-US"/>
              <a:t>Background</a:t>
            </a:r>
            <a:endParaRPr/>
          </a:p>
          <a:p>
            <a:pPr indent="-381000" lvl="1" marL="914400" rtl="0" algn="l">
              <a:spcBef>
                <a:spcPts val="0"/>
              </a:spcBef>
              <a:spcAft>
                <a:spcPts val="0"/>
              </a:spcAft>
              <a:buSzPts val="2400"/>
              <a:buChar char="○"/>
            </a:pPr>
            <a:r>
              <a:rPr lang="en-US"/>
              <a:t>Super Bowl I</a:t>
            </a:r>
            <a:endParaRPr/>
          </a:p>
          <a:p>
            <a:pPr indent="-381000" lvl="2" marL="1371600" rtl="0" algn="l">
              <a:spcBef>
                <a:spcPts val="0"/>
              </a:spcBef>
              <a:spcAft>
                <a:spcPts val="0"/>
              </a:spcAft>
              <a:buSzPts val="2400"/>
              <a:buChar char="■"/>
            </a:pPr>
            <a:r>
              <a:rPr lang="en-US"/>
              <a:t>1967</a:t>
            </a:r>
            <a:endParaRPr/>
          </a:p>
          <a:p>
            <a:pPr indent="-381000" lvl="2" marL="1371600" rtl="0" algn="l">
              <a:spcBef>
                <a:spcPts val="0"/>
              </a:spcBef>
              <a:spcAft>
                <a:spcPts val="0"/>
              </a:spcAft>
              <a:buSzPts val="2400"/>
              <a:buChar char="■"/>
            </a:pPr>
            <a:r>
              <a:rPr lang="en-US"/>
              <a:t>AFL-NFL World Championship Game</a:t>
            </a:r>
            <a:endParaRPr/>
          </a:p>
          <a:p>
            <a:pPr indent="-381000" lvl="2" marL="1371600" rtl="0" algn="l">
              <a:spcBef>
                <a:spcPts val="0"/>
              </a:spcBef>
              <a:spcAft>
                <a:spcPts val="0"/>
              </a:spcAft>
              <a:buSzPts val="2400"/>
              <a:buChar char="■"/>
            </a:pPr>
            <a:r>
              <a:rPr lang="en-US"/>
              <a:t>Olympic style stadium</a:t>
            </a:r>
            <a:endParaRPr/>
          </a:p>
          <a:p>
            <a:pPr indent="-381000" lvl="2" marL="1371600" rtl="0" algn="l">
              <a:spcBef>
                <a:spcPts val="0"/>
              </a:spcBef>
              <a:spcAft>
                <a:spcPts val="0"/>
              </a:spcAft>
              <a:buSzPts val="2400"/>
              <a:buChar char="■"/>
            </a:pPr>
            <a:r>
              <a:rPr lang="en-US"/>
              <a:t>Teams don’t have the same size ball</a:t>
            </a:r>
            <a:endParaRPr/>
          </a:p>
          <a:p>
            <a:pPr indent="-381000" lvl="2" marL="1371600" rtl="0" algn="l">
              <a:spcBef>
                <a:spcPts val="0"/>
              </a:spcBef>
              <a:spcAft>
                <a:spcPts val="0"/>
              </a:spcAft>
              <a:buSzPts val="2400"/>
              <a:buChar char="■"/>
            </a:pPr>
            <a:r>
              <a:rPr lang="en-US"/>
              <a:t>90,000 didn’t sell out in LA</a:t>
            </a:r>
            <a:endParaRPr/>
          </a:p>
          <a:p>
            <a:pPr indent="-381000" lvl="1" marL="914400" rtl="0" algn="l">
              <a:spcBef>
                <a:spcPts val="0"/>
              </a:spcBef>
              <a:spcAft>
                <a:spcPts val="0"/>
              </a:spcAft>
              <a:buSzPts val="2400"/>
              <a:buChar char="○"/>
            </a:pPr>
            <a:r>
              <a:rPr lang="en-US"/>
              <a:t>Stats and Facts</a:t>
            </a:r>
            <a:endParaRPr/>
          </a:p>
          <a:p>
            <a:pPr indent="-381000" lvl="2" marL="1371600" rtl="0" algn="l">
              <a:spcBef>
                <a:spcPts val="0"/>
              </a:spcBef>
              <a:spcAft>
                <a:spcPts val="0"/>
              </a:spcAft>
              <a:buSzPts val="2400"/>
              <a:buChar char="■"/>
            </a:pPr>
            <a:r>
              <a:rPr lang="en-US"/>
              <a:t>One of the biggest single day sports competition in the world</a:t>
            </a:r>
            <a:endParaRPr/>
          </a:p>
          <a:p>
            <a:pPr indent="-381000" lvl="2" marL="1371600" rtl="0" algn="l">
              <a:spcBef>
                <a:spcPts val="0"/>
              </a:spcBef>
              <a:spcAft>
                <a:spcPts val="0"/>
              </a:spcAft>
              <a:buSzPts val="2400"/>
              <a:buChar char="■"/>
            </a:pPr>
            <a:r>
              <a:rPr lang="en-US"/>
              <a:t>Super Bowl spending is 16.5 Billion dollar industry</a:t>
            </a:r>
            <a:endParaRPr/>
          </a:p>
          <a:p>
            <a:pPr indent="-381000" lvl="3" marL="1828800" rtl="0" algn="l">
              <a:spcBef>
                <a:spcPts val="0"/>
              </a:spcBef>
              <a:spcAft>
                <a:spcPts val="0"/>
              </a:spcAft>
              <a:buSzPts val="2400"/>
              <a:buChar char="●"/>
            </a:pPr>
            <a:r>
              <a:rPr lang="en-US"/>
              <a:t>Average American consumer–$85.36</a:t>
            </a:r>
            <a:endParaRPr/>
          </a:p>
          <a:p>
            <a:pPr indent="-381000" lvl="1" marL="914400" rtl="0" algn="l">
              <a:spcBef>
                <a:spcPts val="0"/>
              </a:spcBef>
              <a:spcAft>
                <a:spcPts val="0"/>
              </a:spcAft>
              <a:buSzPts val="2400"/>
              <a:buChar char="○"/>
            </a:pPr>
            <a:r>
              <a:rPr lang="en-US"/>
              <a:t>Glendale, AZ–Hosting for the third time</a:t>
            </a:r>
            <a:endParaRPr/>
          </a:p>
          <a:p>
            <a:pPr indent="-381000" lvl="1" marL="914400" rtl="0" algn="l">
              <a:spcBef>
                <a:spcPts val="0"/>
              </a:spcBef>
              <a:spcAft>
                <a:spcPts val="0"/>
              </a:spcAft>
              <a:buSzPts val="2400"/>
              <a:buChar char="○"/>
            </a:pPr>
            <a:r>
              <a:rPr lang="en-US"/>
              <a:t>Most Successful Franchises–Pittsburgh Steelers and New England Patriots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