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75" r:id="rId5"/>
    <p:sldId id="276" r:id="rId6"/>
    <p:sldId id="261" r:id="rId7"/>
    <p:sldId id="260" r:id="rId8"/>
    <p:sldId id="259" r:id="rId9"/>
    <p:sldId id="309" r:id="rId10"/>
    <p:sldId id="278" r:id="rId11"/>
    <p:sldId id="281" r:id="rId12"/>
    <p:sldId id="280" r:id="rId13"/>
    <p:sldId id="279" r:id="rId14"/>
    <p:sldId id="310" r:id="rId15"/>
    <p:sldId id="283" r:id="rId16"/>
    <p:sldId id="284" r:id="rId17"/>
    <p:sldId id="285" r:id="rId18"/>
    <p:sldId id="287" r:id="rId19"/>
    <p:sldId id="288" r:id="rId20"/>
    <p:sldId id="289" r:id="rId21"/>
    <p:sldId id="290" r:id="rId22"/>
    <p:sldId id="291" r:id="rId23"/>
    <p:sldId id="292" r:id="rId24"/>
    <p:sldId id="293" r:id="rId25"/>
    <p:sldId id="296" r:id="rId26"/>
    <p:sldId id="297" r:id="rId27"/>
    <p:sldId id="298" r:id="rId28"/>
    <p:sldId id="299" r:id="rId29"/>
    <p:sldId id="302" r:id="rId30"/>
    <p:sldId id="303" r:id="rId31"/>
    <p:sldId id="305" r:id="rId32"/>
    <p:sldId id="267" r:id="rId33"/>
    <p:sldId id="308" r:id="rId34"/>
    <p:sldId id="307" r:id="rId35"/>
    <p:sldId id="266" r:id="rId36"/>
    <p:sldId id="262" r:id="rId37"/>
    <p:sldId id="263" r:id="rId38"/>
    <p:sldId id="264" r:id="rId39"/>
    <p:sldId id="265" r:id="rId40"/>
    <p:sldId id="268" r:id="rId41"/>
    <p:sldId id="269" r:id="rId42"/>
    <p:sldId id="270" r:id="rId43"/>
    <p:sldId id="271" r:id="rId44"/>
    <p:sldId id="272" r:id="rId45"/>
    <p:sldId id="273" r:id="rId46"/>
    <p:sldId id="274"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FC819-1133-45EF-9BBA-ECB18477E490}" v="1" dt="2022-12-08T23:23:00.117"/>
    <p1510:client id="{5F1BC9A3-5BD5-9468-3E6B-0EC1B23BD594}" v="98" dt="2023-02-27T17:41:44.313"/>
    <p1510:client id="{93E13B5B-5D29-A9C0-DAA9-4ED6F6BD0BA1}" v="5" dt="2023-02-27T21:32:26.749"/>
    <p1510:client id="{AFD42511-A4C8-2077-4089-2C69A21679DB}" v="17" dt="2023-02-28T14:47:40.46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45" autoAdjust="0"/>
  </p:normalViewPr>
  <p:slideViewPr>
    <p:cSldViewPr snapToGrid="0">
      <p:cViewPr>
        <p:scale>
          <a:sx n="53" d="100"/>
          <a:sy n="53" d="100"/>
        </p:scale>
        <p:origin x="1152"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12ACC-85AE-40CC-98B9-4327787011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E172A84-7DEA-42BE-9FB2-53E1AA96A82B}">
      <dgm:prSet custT="1"/>
      <dgm:spPr/>
      <dgm:t>
        <a:bodyPr/>
        <a:lstStyle/>
        <a:p>
          <a:pPr rtl="0"/>
          <a:r>
            <a:rPr lang="en-US" sz="3600" dirty="0">
              <a:latin typeface="Tw Cen MT"/>
            </a:rPr>
            <a:t>Individualized</a:t>
          </a:r>
          <a:r>
            <a:rPr lang="en-US" sz="3600" dirty="0"/>
            <a:t> standard FA award letter</a:t>
          </a:r>
        </a:p>
      </dgm:t>
    </dgm:pt>
    <dgm:pt modelId="{3FAA3106-46CA-43BD-9E10-2A8E56D2BA5D}" type="parTrans" cxnId="{8019F74D-106E-4DB4-A5BD-3B03042878E5}">
      <dgm:prSet/>
      <dgm:spPr/>
      <dgm:t>
        <a:bodyPr/>
        <a:lstStyle/>
        <a:p>
          <a:endParaRPr lang="en-US"/>
        </a:p>
      </dgm:t>
    </dgm:pt>
    <dgm:pt modelId="{DABD6B57-D07B-4986-AAD3-F6FFFCC857F7}" type="sibTrans" cxnId="{8019F74D-106E-4DB4-A5BD-3B03042878E5}">
      <dgm:prSet/>
      <dgm:spPr/>
      <dgm:t>
        <a:bodyPr/>
        <a:lstStyle/>
        <a:p>
          <a:endParaRPr lang="en-US"/>
        </a:p>
      </dgm:t>
    </dgm:pt>
    <dgm:pt modelId="{611225B2-7B31-4135-8329-D4BDC431B6F6}">
      <dgm:prSet custT="1"/>
      <dgm:spPr/>
      <dgm:t>
        <a:bodyPr/>
        <a:lstStyle/>
        <a:p>
          <a:r>
            <a:rPr lang="en-US" sz="3600" dirty="0"/>
            <a:t>Clarifies college costs and available financial aid</a:t>
          </a:r>
        </a:p>
      </dgm:t>
    </dgm:pt>
    <dgm:pt modelId="{60282A44-DC20-483A-ACDC-2FD6C387E988}" type="parTrans" cxnId="{BDBA87DD-70F6-4F0E-B83A-3B471C186BE5}">
      <dgm:prSet/>
      <dgm:spPr/>
      <dgm:t>
        <a:bodyPr/>
        <a:lstStyle/>
        <a:p>
          <a:endParaRPr lang="en-US"/>
        </a:p>
      </dgm:t>
    </dgm:pt>
    <dgm:pt modelId="{1273ADA8-0A40-49D5-93ED-7170F6C3B93F}" type="sibTrans" cxnId="{BDBA87DD-70F6-4F0E-B83A-3B471C186BE5}">
      <dgm:prSet/>
      <dgm:spPr/>
      <dgm:t>
        <a:bodyPr/>
        <a:lstStyle/>
        <a:p>
          <a:endParaRPr lang="en-US"/>
        </a:p>
      </dgm:t>
    </dgm:pt>
    <dgm:pt modelId="{99088BAF-5139-4726-880D-FB141F408857}" type="pres">
      <dgm:prSet presAssocID="{8D612ACC-85AE-40CC-98B9-43277870111C}" presName="linear" presStyleCnt="0">
        <dgm:presLayoutVars>
          <dgm:animLvl val="lvl"/>
          <dgm:resizeHandles val="exact"/>
        </dgm:presLayoutVars>
      </dgm:prSet>
      <dgm:spPr/>
    </dgm:pt>
    <dgm:pt modelId="{6A6F23B0-A629-4C0C-9AFC-1AE59AA8BA7C}" type="pres">
      <dgm:prSet presAssocID="{9E172A84-7DEA-42BE-9FB2-53E1AA96A82B}" presName="parentText" presStyleLbl="node1" presStyleIdx="0" presStyleCnt="2">
        <dgm:presLayoutVars>
          <dgm:chMax val="0"/>
          <dgm:bulletEnabled val="1"/>
        </dgm:presLayoutVars>
      </dgm:prSet>
      <dgm:spPr/>
    </dgm:pt>
    <dgm:pt modelId="{8FDC56D6-B5D5-4DD9-B486-7D1B95DC05AD}" type="pres">
      <dgm:prSet presAssocID="{DABD6B57-D07B-4986-AAD3-F6FFFCC857F7}" presName="spacer" presStyleCnt="0"/>
      <dgm:spPr/>
    </dgm:pt>
    <dgm:pt modelId="{82C654E8-4E57-4FA9-A7F1-E1BE97543E3C}" type="pres">
      <dgm:prSet presAssocID="{611225B2-7B31-4135-8329-D4BDC431B6F6}" presName="parentText" presStyleLbl="node1" presStyleIdx="1" presStyleCnt="2">
        <dgm:presLayoutVars>
          <dgm:chMax val="0"/>
          <dgm:bulletEnabled val="1"/>
        </dgm:presLayoutVars>
      </dgm:prSet>
      <dgm:spPr/>
    </dgm:pt>
  </dgm:ptLst>
  <dgm:cxnLst>
    <dgm:cxn modelId="{8019F74D-106E-4DB4-A5BD-3B03042878E5}" srcId="{8D612ACC-85AE-40CC-98B9-43277870111C}" destId="{9E172A84-7DEA-42BE-9FB2-53E1AA96A82B}" srcOrd="0" destOrd="0" parTransId="{3FAA3106-46CA-43BD-9E10-2A8E56D2BA5D}" sibTransId="{DABD6B57-D07B-4986-AAD3-F6FFFCC857F7}"/>
    <dgm:cxn modelId="{29F68A57-6D4D-45A8-B79C-438FFD2EA117}" type="presOf" srcId="{611225B2-7B31-4135-8329-D4BDC431B6F6}" destId="{82C654E8-4E57-4FA9-A7F1-E1BE97543E3C}" srcOrd="0" destOrd="0" presId="urn:microsoft.com/office/officeart/2005/8/layout/vList2"/>
    <dgm:cxn modelId="{935F0490-C50C-4273-91DD-0CE840CF0DB8}" type="presOf" srcId="{8D612ACC-85AE-40CC-98B9-43277870111C}" destId="{99088BAF-5139-4726-880D-FB141F408857}" srcOrd="0" destOrd="0" presId="urn:microsoft.com/office/officeart/2005/8/layout/vList2"/>
    <dgm:cxn modelId="{BDBA87DD-70F6-4F0E-B83A-3B471C186BE5}" srcId="{8D612ACC-85AE-40CC-98B9-43277870111C}" destId="{611225B2-7B31-4135-8329-D4BDC431B6F6}" srcOrd="1" destOrd="0" parTransId="{60282A44-DC20-483A-ACDC-2FD6C387E988}" sibTransId="{1273ADA8-0A40-49D5-93ED-7170F6C3B93F}"/>
    <dgm:cxn modelId="{AD5960ED-ACEC-41DC-B675-85396418DB42}" type="presOf" srcId="{9E172A84-7DEA-42BE-9FB2-53E1AA96A82B}" destId="{6A6F23B0-A629-4C0C-9AFC-1AE59AA8BA7C}" srcOrd="0" destOrd="0" presId="urn:microsoft.com/office/officeart/2005/8/layout/vList2"/>
    <dgm:cxn modelId="{1BC8569F-0665-417A-8F79-51A299382194}" type="presParOf" srcId="{99088BAF-5139-4726-880D-FB141F408857}" destId="{6A6F23B0-A629-4C0C-9AFC-1AE59AA8BA7C}" srcOrd="0" destOrd="0" presId="urn:microsoft.com/office/officeart/2005/8/layout/vList2"/>
    <dgm:cxn modelId="{3516A985-27B3-4BC7-939A-1E8F7BB889A6}" type="presParOf" srcId="{99088BAF-5139-4726-880D-FB141F408857}" destId="{8FDC56D6-B5D5-4DD9-B486-7D1B95DC05AD}" srcOrd="1" destOrd="0" presId="urn:microsoft.com/office/officeart/2005/8/layout/vList2"/>
    <dgm:cxn modelId="{CD0CE06F-C0B2-465D-B324-F2D10DF03D98}" type="presParOf" srcId="{99088BAF-5139-4726-880D-FB141F408857}" destId="{82C654E8-4E57-4FA9-A7F1-E1BE97543E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F23B0-A629-4C0C-9AFC-1AE59AA8BA7C}">
      <dsp:nvSpPr>
        <dsp:cNvPr id="0" name=""/>
        <dsp:cNvSpPr/>
      </dsp:nvSpPr>
      <dsp:spPr>
        <a:xfrm>
          <a:off x="0" y="556499"/>
          <a:ext cx="10134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Tw Cen MT"/>
            </a:rPr>
            <a:t>Individualized</a:t>
          </a:r>
          <a:r>
            <a:rPr lang="en-US" sz="3600" kern="1200" dirty="0"/>
            <a:t> standard FA award letter</a:t>
          </a:r>
        </a:p>
      </dsp:txBody>
      <dsp:txXfrm>
        <a:off x="59399" y="615898"/>
        <a:ext cx="10015802" cy="1098002"/>
      </dsp:txXfrm>
    </dsp:sp>
    <dsp:sp modelId="{82C654E8-4E57-4FA9-A7F1-E1BE97543E3C}">
      <dsp:nvSpPr>
        <dsp:cNvPr id="0" name=""/>
        <dsp:cNvSpPr/>
      </dsp:nvSpPr>
      <dsp:spPr>
        <a:xfrm>
          <a:off x="0" y="1960500"/>
          <a:ext cx="10134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Clarifies college costs and available financial aid</a:t>
          </a:r>
        </a:p>
      </dsp:txBody>
      <dsp:txXfrm>
        <a:off x="59399" y="2019899"/>
        <a:ext cx="10015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c2sprograms.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javascript:voi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hesc.ny.gov/prepare-for-college/applying-to-college/comparing-college-award-letters/financial-aid-comparison-tool.html" TargetMode="External"/><Relationship Id="rId3" Type="http://schemas.openxmlformats.org/officeDocument/2006/relationships/hyperlink" Target="https://studentaid.gov/sites/default/files/types-of-aid.png" TargetMode="External"/><Relationship Id="rId7" Type="http://schemas.openxmlformats.org/officeDocument/2006/relationships/hyperlink" Target="https://studentaid.gov/sites/default/files/foster-youth-vouchers.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studentaid.gov/sites/default/files/federal-loan-programs.pdf" TargetMode="External"/><Relationship Id="rId5" Type="http://schemas.openxmlformats.org/officeDocument/2006/relationships/hyperlink" Target="https://studentaid.gov/sites/default/files/federal-grant-programs.pdf" TargetMode="External"/><Relationship Id="rId10" Type="http://schemas.openxmlformats.org/officeDocument/2006/relationships/hyperlink" Target="https://www.nasfaa.org/uploads/documents/Aid_Offer_Comparison_Worksheet_2020.pdf" TargetMode="External"/><Relationship Id="rId4" Type="http://schemas.openxmlformats.org/officeDocument/2006/relationships/hyperlink" Target="https://www.youtube.com/watch?v=Pn4OECMTh5w" TargetMode="External"/><Relationship Id="rId9" Type="http://schemas.openxmlformats.org/officeDocument/2006/relationships/hyperlink" Target="https://www.collegecovered.com/award-letter-too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udentaid.gov/h/apply-for-aid"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tudentaid.gov/understand-aid/types/grants/teach#terms" TargetMode="External"/><Relationship Id="rId4" Type="http://schemas.openxmlformats.org/officeDocument/2006/relationships/hyperlink" Target="http://javascript:void(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seog.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javascript:void(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u="none" strike="noStrike" dirty="0">
                <a:effectLst/>
                <a:latin typeface="+mn-lt"/>
                <a:ea typeface="+mn-ea"/>
                <a:cs typeface="+mn-cs"/>
                <a:sym typeface="Calibri"/>
              </a:rPr>
              <a:t>A program at Goddard Riverside</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Options has been around for 36 years. We support New Yorkers with getting into, paying for, and graduating from college or skill-specific certificate programs. We specialize in working with low-income and first-generation students, who often face the largest barriers to accessing and completing college.</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Started as, and continues to be, a one-on –one access counseling program – helping students to match good fit matches and apply for financial aid. The access program also offers services such as college trips, workshops for students; and student get-togethers</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In 2012 we added our Success program where counselors work with students in college to support them through graduation</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Lastly, through the Options Institute we offer workshops for Access professionals. The Institute started in 2005 and since than more than 9000 professionals have attended workshops</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We believe college access is a social justice issue that helps levels the playing field for underrepresented  students and that college access is most importantly about choosing a good fit college that is affordable.  </a:t>
            </a:r>
            <a:r>
              <a:rPr lang="en-US" sz="1200" b="0" i="0" dirty="0">
                <a:effectLst/>
                <a:latin typeface="+mn-lt"/>
                <a:ea typeface="+mn-ea"/>
                <a:cs typeface="+mn-cs"/>
                <a:sym typeface="Calibri"/>
              </a:rPr>
              <a:t>​</a:t>
            </a:r>
          </a:p>
        </p:txBody>
      </p:sp>
    </p:spTree>
    <p:extLst>
      <p:ext uri="{BB962C8B-B14F-4D97-AF65-F5344CB8AC3E}">
        <p14:creationId xmlns:p14="http://schemas.microsoft.com/office/powerpoint/2010/main" val="207899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b="1" dirty="0"/>
              <a:t>Educational Training Voucher - </a:t>
            </a:r>
            <a:r>
              <a:rPr lang="en-US" dirty="0"/>
              <a:t>ETVs are grants, funded by the federal government and administered by the states, awarded to eligible youth and young adults currently and formerly in foster care to help pay for college, career school, or training. States may have a different name for the ETV program. </a:t>
            </a:r>
            <a:endParaRPr lang="en-US" b="1" cap="small" dirty="0"/>
          </a:p>
          <a:p>
            <a:pPr>
              <a:defRPr/>
            </a:pPr>
            <a:endParaRPr lang="en-US" dirty="0"/>
          </a:p>
          <a:p>
            <a:pPr>
              <a:defRPr/>
            </a:pPr>
            <a:r>
              <a:rPr lang="en-US" dirty="0"/>
              <a:t>Specifically, the ETV Program is intended to serve: youth and young adults who experienced foster care after age 14, and youth who, after turning age 16 years or older, exit foster care to adoption or guardianship.</a:t>
            </a:r>
          </a:p>
          <a:p>
            <a:pPr>
              <a:defRPr/>
            </a:pPr>
            <a:endParaRPr lang="en-US" dirty="0">
              <a:cs typeface="Calibri"/>
            </a:endParaRPr>
          </a:p>
          <a:p>
            <a:pPr marL="171450" indent="-171450">
              <a:buFont typeface="Arial"/>
              <a:buChar char="•"/>
              <a:defRPr/>
            </a:pPr>
            <a:r>
              <a:rPr lang="en-US" dirty="0">
                <a:cs typeface="Calibri"/>
              </a:rPr>
              <a:t>Since this is a federal grant, to qualify, in addition to formerly or currently being in foster care, a student must be US citizen or permanent resident,  </a:t>
            </a:r>
            <a:r>
              <a:rPr lang="en-US" dirty="0"/>
              <a:t>and must have been accepted into or be enrolled in a degree, certificate or other accredited program at a college, university, technical, or vocational school. To remain eligible for ETV funding, they must show progress toward a degree or certificate.</a:t>
            </a:r>
            <a:endParaRPr lang="en-US" dirty="0">
              <a:cs typeface="Calibri" panose="020F0502020204030204"/>
            </a:endParaRPr>
          </a:p>
          <a:p>
            <a:pPr marL="171450" indent="-171450">
              <a:buFont typeface="Arial"/>
              <a:buChar char="•"/>
              <a:defRPr/>
            </a:pPr>
            <a:r>
              <a:rPr lang="en-US" dirty="0"/>
              <a:t>To be considered, students can begin the application process after July 1</a:t>
            </a:r>
            <a:r>
              <a:rPr lang="en-US" baseline="30000" dirty="0"/>
              <a:t>st, including requesting that their school submit enrollment, financial, and academic record verifications when directed. </a:t>
            </a:r>
            <a:endParaRPr lang="en-US" dirty="0"/>
          </a:p>
          <a:p>
            <a:pPr marL="171450" indent="-171450">
              <a:buFont typeface="Arial"/>
              <a:buChar char="•"/>
              <a:defRPr/>
            </a:pPr>
            <a:r>
              <a:rPr lang="en-US" dirty="0"/>
              <a:t>Prior to completing the ETV financial aid release form and ETV student participation agreement form, applicants must also submit their FAFSA application. The amount awarded varies based on the student's cost of attendance, available funds, &amp; the student’s unmet financial need, with the minimum amount being $1500, and the maximum amount being $5000</a:t>
            </a:r>
            <a:endParaRPr lang="en-US" dirty="0">
              <a:cs typeface="Calibri"/>
            </a:endParaRPr>
          </a:p>
          <a:p>
            <a:pPr marL="171450" indent="-171450">
              <a:buFont typeface="Arial"/>
              <a:buChar char="•"/>
              <a:defRPr/>
            </a:pPr>
            <a:r>
              <a:rPr lang="en-US" dirty="0"/>
              <a:t>Students may qualify to access ETV funding for up to five years total (whether consecutive or intermittent). ETV funding must begin before their 21st birthday and ends at their 23rd birthday. </a:t>
            </a:r>
          </a:p>
          <a:p>
            <a:pPr marL="171450" indent="-171450">
              <a:buFont typeface="Arial"/>
              <a:buChar char="•"/>
              <a:defRPr/>
            </a:pPr>
            <a:r>
              <a:rPr lang="en-US" dirty="0"/>
              <a:t>However, in 2018, the Family First Prevention and Services Act amended the ETV program to extend eligibility to youth up until their 26 birthday while maintaining the five-year limit on the total length of time a youth can receive an ETV voucher (whether or not the years are consecutive).</a:t>
            </a:r>
          </a:p>
          <a:p>
            <a:pPr marL="171450" indent="-171450">
              <a:buFont typeface="Arial"/>
              <a:buChar char="•"/>
              <a:defRPr/>
            </a:pPr>
            <a:r>
              <a:rPr lang="en-US" dirty="0"/>
              <a:t>For detailed eligibility information, students must contact their state’s and county’s Child Welfare Agency directly.</a:t>
            </a:r>
          </a:p>
          <a:p>
            <a:pPr marL="171450" indent="-171450">
              <a:buFont typeface="Arial"/>
              <a:buChar char="•"/>
              <a:defRPr/>
            </a:pPr>
            <a:endParaRPr lang="en-US" dirty="0"/>
          </a:p>
          <a:p>
            <a:pPr>
              <a:defRPr/>
            </a:pPr>
            <a:r>
              <a:rPr lang="en-US" dirty="0"/>
              <a:t>********************************************************************</a:t>
            </a:r>
          </a:p>
          <a:p>
            <a:pPr marL="171450" indent="-171450">
              <a:buFont typeface="Arial"/>
              <a:buChar char="•"/>
              <a:defRPr/>
            </a:pPr>
            <a:endParaRPr lang="en-US" dirty="0"/>
          </a:p>
          <a:p>
            <a:pPr>
              <a:defRPr/>
            </a:pPr>
            <a:r>
              <a:rPr lang="en-US" dirty="0"/>
              <a:t>www.statevoucher.org</a:t>
            </a:r>
            <a:endParaRPr lang="en-US" dirty="0">
              <a:cs typeface="Calibri"/>
            </a:endParaRPr>
          </a:p>
          <a:p>
            <a:pPr>
              <a:defRPr/>
            </a:pPr>
            <a:r>
              <a:rPr lang="en-US" altLang="en-US" dirty="0">
                <a:hlinkClick r:id="rId3"/>
              </a:rPr>
              <a:t>http://www.fc2sprograms.org/</a:t>
            </a:r>
            <a:endParaRPr lang="en-US" altLang="en-US" dirty="0">
              <a:cs typeface="Calibri"/>
              <a:hlinkClick r:id="rId3"/>
            </a:endParaRPr>
          </a:p>
          <a:p>
            <a:pPr>
              <a:defRPr/>
            </a:pPr>
            <a:r>
              <a:rPr lang="en-US" dirty="0"/>
              <a:t>https://www.fc2sprograms.org/faqs/</a:t>
            </a:r>
            <a:endParaRPr lang="en-US" dirty="0">
              <a:cs typeface="Calibri"/>
            </a:endParaRPr>
          </a:p>
          <a:p>
            <a:pPr>
              <a:defRPr/>
            </a:pPr>
            <a:endParaRPr lang="en-US" altLang="en-US" dirty="0"/>
          </a:p>
          <a:p>
            <a:pPr>
              <a:defRPr/>
            </a:pPr>
            <a:r>
              <a:rPr lang="en-US" b="1" dirty="0"/>
              <a:t>New York</a:t>
            </a:r>
            <a:endParaRPr lang="en-US" b="1" dirty="0">
              <a:cs typeface="Calibri"/>
            </a:endParaRPr>
          </a:p>
          <a:p>
            <a:pPr>
              <a:defRPr/>
            </a:pPr>
            <a:r>
              <a:rPr lang="en-US" dirty="0"/>
              <a:t>The </a:t>
            </a:r>
            <a:r>
              <a:rPr lang="en-US" b="1" dirty="0"/>
              <a:t>New York Education and Training Voucher Program</a:t>
            </a:r>
            <a:r>
              <a:rPr lang="en-US" dirty="0"/>
              <a:t> is a federally-funded, state-administered program designed to help youth who were in U.S. foster care. Students may receive up to $5,000 a year for qualified school related expenses.</a:t>
            </a:r>
            <a:endParaRPr lang="en-US" dirty="0">
              <a:cs typeface="Calibri"/>
            </a:endParaRPr>
          </a:p>
          <a:p>
            <a:pPr>
              <a:defRPr/>
            </a:pPr>
            <a:r>
              <a:rPr lang="en-US" dirty="0"/>
              <a:t>Funding is limited and available on a first-come, first-served basis to eligible students. Applicants must complete the ETV application which includes documentation each semester that is sent directly from the school to ETV confirming enrollment, the cost of attendance (COA) and unmet need.  ETV funding is for a maximum of 5 years (consecutive or intermittent).</a:t>
            </a:r>
            <a:endParaRPr lang="en-US" dirty="0">
              <a:cs typeface="Calibri"/>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8AD555-3809-4CA6-9E32-63B4CAFEEC3A}" type="slidenum">
              <a:rPr lang="en-US" altLang="en-US" smtClean="0">
                <a:solidFill>
                  <a:prstClr val="black"/>
                </a:solidFill>
                <a:latin typeface="Calibri" panose="020F0502020204030204" pitchFamily="34" charset="0"/>
              </a:rPr>
              <a:pPr/>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0954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t>In addition to institutional scholarships, there are a number of </a:t>
            </a:r>
            <a:r>
              <a:rPr lang="en-US" altLang="en-US" b="1" dirty="0"/>
              <a:t>Private/Outside Scholarships </a:t>
            </a:r>
            <a:r>
              <a:rPr lang="en-US" altLang="en-US" dirty="0"/>
              <a:t>that students can apply for. These can come from local community organizations, national organizations and more. The award amounts &amp; eligibility criteria will vary based on the providing entity.</a:t>
            </a:r>
          </a:p>
          <a:p>
            <a:pPr marL="171450" indent="-171450">
              <a:buFont typeface="Arial"/>
              <a:buChar char="•"/>
            </a:pPr>
            <a:endParaRPr lang="en-US" altLang="en-US" dirty="0"/>
          </a:p>
          <a:p>
            <a:pPr marL="171450" indent="-171450">
              <a:buFont typeface="Arial"/>
              <a:buChar char="•"/>
            </a:pPr>
            <a:r>
              <a:rPr lang="en-US" altLang="en-US" dirty="0"/>
              <a:t>Any outside scholarships earned must be reported to colleges and universities. It is important to note that scholarships may reduce a student’s institutional aid, depending on how much they receive from said scholarship. </a:t>
            </a:r>
          </a:p>
          <a:p>
            <a:pPr marL="171450" indent="-171450">
              <a:buFont typeface="Arial"/>
              <a:buChar char="•"/>
            </a:pPr>
            <a:endParaRPr lang="en-US" altLang="en-US" dirty="0">
              <a:cs typeface="Calibri"/>
            </a:endParaRPr>
          </a:p>
          <a:p>
            <a:pPr marL="171450" indent="-171450">
              <a:buFont typeface="Arial"/>
              <a:buChar char="•"/>
            </a:pPr>
            <a:r>
              <a:rPr lang="en-US" altLang="en-US" dirty="0">
                <a:cs typeface="Calibri"/>
              </a:rPr>
              <a:t>There are scholarships for many different criteria, varying from different interests/hobbies, to differing backgrounds/identities (like being undocumented, LGBTAQ+, various cultural scholarships, </a:t>
            </a:r>
            <a:r>
              <a:rPr lang="en-US" altLang="en-US" dirty="0" err="1">
                <a:cs typeface="Calibri"/>
              </a:rPr>
              <a:t>etc</a:t>
            </a:r>
            <a:r>
              <a:rPr lang="en-US" altLang="en-US" dirty="0">
                <a:cs typeface="Calibri"/>
              </a:rPr>
              <a:t>). </a:t>
            </a:r>
          </a:p>
          <a:p>
            <a:pPr marL="171450" indent="-171450">
              <a:buFont typeface="Arial"/>
              <a:buChar char="•"/>
            </a:pPr>
            <a:endParaRPr lang="en-US" altLang="en-US" dirty="0">
              <a:cs typeface="Calibri"/>
            </a:endParaRPr>
          </a:p>
          <a:p>
            <a:pPr marL="171450" indent="-171450">
              <a:buFont typeface="Arial"/>
              <a:buChar char="•"/>
            </a:pPr>
            <a:r>
              <a:rPr lang="en-US" altLang="en-US" dirty="0">
                <a:cs typeface="Calibri"/>
              </a:rPr>
              <a:t>We want to encourage students to search and apply not just for big name scholarships like Burger King Scholars, or Foot Locker Scholar Athletes, but to look for local scholarships too – ask community businesses/places of worship if they offer scholarships for locals. Many of these scholarships are not heavily advertised, so there is less competition than those national ones.</a:t>
            </a:r>
            <a:endParaRPr lang="en-US" dirty="0"/>
          </a:p>
          <a:p>
            <a:pPr marL="171450" indent="-171450">
              <a:buFont typeface="Arial"/>
              <a:buChar char="•"/>
            </a:pPr>
            <a:endParaRPr lang="en-US" altLang="en-US" dirty="0">
              <a:cs typeface="Calibri"/>
            </a:endParaRPr>
          </a:p>
          <a:p>
            <a:pPr marL="171450" indent="-171450">
              <a:buFont typeface="Arial"/>
              <a:buChar char="•"/>
            </a:pPr>
            <a:r>
              <a:rPr lang="en-US" altLang="en-US" dirty="0">
                <a:cs typeface="Calibri"/>
              </a:rPr>
              <a:t>Furthermore, students should ask their parents/guardians if their employers offer scholarships – my parents work in hospitality and through their Hotel Workers Union there is a college scholarship program for employees with children pursuing a post secondary pathway.</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185908-5BFF-4E10-A107-B7BD00AB6A19}" type="slidenum">
              <a:rPr lang="en-US" altLang="en-US" smtClean="0">
                <a:solidFill>
                  <a:prstClr val="black"/>
                </a:solidFill>
                <a:latin typeface="Calibri" panose="020F0502020204030204" pitchFamily="34" charset="0"/>
              </a:rPr>
              <a:pPr/>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67877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Another</a:t>
            </a:r>
            <a:r>
              <a:rPr lang="en-US" altLang="en-US" baseline="0" dirty="0"/>
              <a:t> source of financial aid are loans – which unlike grants/scholarships, are not free. This is money that you borrow and will be obligated to pay back with interest. There are both federal and private loans available. </a:t>
            </a:r>
            <a:endParaRPr lang="en-US" altLang="en-US" dirty="0">
              <a:cs typeface="+mn-cs"/>
            </a:endParaRPr>
          </a:p>
          <a:p>
            <a:endParaRPr lang="en-US" altLang="en-US" dirty="0">
              <a:cs typeface="+mn-cs"/>
            </a:endParaRPr>
          </a:p>
          <a:p>
            <a:r>
              <a:rPr lang="en-US" altLang="en-US" dirty="0"/>
              <a:t>The major</a:t>
            </a:r>
            <a:r>
              <a:rPr lang="en-US" altLang="en-US" dirty="0">
                <a:cs typeface="+mn-cs"/>
              </a:rPr>
              <a:t> differences</a:t>
            </a:r>
            <a:r>
              <a:rPr lang="en-US" altLang="en-US" dirty="0"/>
              <a:t> between federal and private loans are</a:t>
            </a:r>
            <a:r>
              <a:rPr lang="en-US" altLang="en-US" dirty="0">
                <a:cs typeface="+mn-cs"/>
              </a:rPr>
              <a:t>: varying interest rates</a:t>
            </a:r>
            <a:r>
              <a:rPr lang="en-US" altLang="en-US" dirty="0"/>
              <a:t>, </a:t>
            </a:r>
            <a:r>
              <a:rPr lang="en-US" altLang="en-US" dirty="0">
                <a:cs typeface="+mn-cs"/>
              </a:rPr>
              <a:t>subsidizations</a:t>
            </a:r>
            <a:r>
              <a:rPr lang="en-US" altLang="en-US" dirty="0"/>
              <a:t>, </a:t>
            </a:r>
            <a:r>
              <a:rPr lang="en-US" altLang="en-US" dirty="0">
                <a:cs typeface="+mn-cs"/>
              </a:rPr>
              <a:t>how much you can borrow</a:t>
            </a:r>
            <a:r>
              <a:rPr lang="en-US" altLang="en-US" dirty="0"/>
              <a:t>, &amp; </a:t>
            </a:r>
            <a:r>
              <a:rPr lang="en-US" altLang="en-US" dirty="0">
                <a:cs typeface="+mn-cs"/>
              </a:rPr>
              <a:t>your repayment options</a:t>
            </a:r>
            <a:r>
              <a:rPr lang="en-US" altLang="en-US" dirty="0"/>
              <a:t>. </a:t>
            </a:r>
            <a:endParaRPr lang="en-US" altLang="en-US" dirty="0">
              <a:cs typeface="+mn-cs"/>
            </a:endParaRPr>
          </a:p>
          <a:p>
            <a:endParaRPr lang="en-US" altLang="en-US" dirty="0"/>
          </a:p>
          <a:p>
            <a:r>
              <a:rPr lang="en-US" altLang="en-US" dirty="0"/>
              <a:t>Let's get a bit more familiar with the different loan options available. </a:t>
            </a:r>
          </a:p>
          <a:p>
            <a:endParaRPr lang="en-US" altLang="en-US" dirty="0"/>
          </a:p>
          <a:p>
            <a:r>
              <a:rPr lang="en-US" altLang="en-US" dirty="0"/>
              <a:t>*********************************************************************</a:t>
            </a:r>
          </a:p>
          <a:p>
            <a:endParaRPr lang="en-US" altLang="en-US" dirty="0"/>
          </a:p>
          <a:p>
            <a:r>
              <a:rPr lang="en-US" altLang="en-US" dirty="0"/>
              <a:t>Subsidized- Gov’t pays the accruing interest while student is in school</a:t>
            </a:r>
            <a:endParaRPr lang="en-US" altLang="en-US" dirty="0">
              <a:cs typeface="+mn-cs"/>
            </a:endParaRPr>
          </a:p>
          <a:p>
            <a:r>
              <a:rPr lang="en-US" altLang="en-US" dirty="0"/>
              <a:t>Unsubsidized- Interests accrues while student is in college (with no gov. help)</a:t>
            </a:r>
            <a:endParaRPr lang="en-US" altLang="en-US" dirty="0">
              <a:cs typeface="+mn-cs"/>
            </a:endParaRPr>
          </a:p>
          <a:p>
            <a:endParaRPr lang="en-US" altLang="en-US" dirty="0"/>
          </a:p>
          <a:p>
            <a:r>
              <a:rPr lang="en-US" dirty="0"/>
              <a:t>2 Factors: Interests Rates/Subsidizations</a:t>
            </a:r>
            <a:endParaRPr lang="en-US" dirty="0">
              <a:cs typeface="+mn-cs"/>
            </a:endParaRPr>
          </a:p>
          <a:p>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E71C72-334F-41CD-8B6D-6AF9926CE2D5}" type="slidenum">
              <a:rPr lang="en-US" altLang="en-US" smtClean="0">
                <a:solidFill>
                  <a:prstClr val="black"/>
                </a:solidFill>
                <a:latin typeface="Calibri" panose="020F0502020204030204" pitchFamily="34" charset="0"/>
              </a:rPr>
              <a:pPr/>
              <a:t>17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7218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Direct Subsidized Loan is a type of need based, federal student loan (so the loan is in the student’s name) where the borrower isn’t generally responsible for paying interest while in-school,  and during grace*, or deferment periods.</a:t>
            </a:r>
          </a:p>
          <a:p>
            <a:endParaRPr lang="en-US" altLang="en-US" dirty="0"/>
          </a:p>
          <a:p>
            <a:r>
              <a:rPr lang="en-US" altLang="en-US" dirty="0"/>
              <a:t>Maximum amount a student can borrow through a direct subsidized loan is $3,500 for the 1st year. The current  fixed interest rate is ­­­­­­ </a:t>
            </a:r>
            <a:r>
              <a:rPr lang="en-US" altLang="en-US" u="sng" dirty="0"/>
              <a:t>4.99%</a:t>
            </a:r>
            <a:r>
              <a:rPr lang="en-US" altLang="en-US" dirty="0"/>
              <a:t> and the loan fee is 1.057%. Furthermore, the </a:t>
            </a:r>
            <a:r>
              <a:rPr lang="en-US" altLang="en-US" dirty="0">
                <a:cs typeface="Calibri"/>
              </a:rPr>
              <a:t>US Dept of Ed pays interest on the loan if you are in school at least half time, and for 6 months after you graduate.</a:t>
            </a:r>
          </a:p>
          <a:p>
            <a:endParaRPr lang="en-US" altLang="en-US" dirty="0">
              <a:cs typeface="Calibri"/>
            </a:endParaRPr>
          </a:p>
          <a:p>
            <a:pPr algn="l"/>
            <a:r>
              <a:rPr lang="en-US" b="1" dirty="0"/>
              <a:t>When do I have to pay back my loan?</a:t>
            </a:r>
            <a:endParaRPr lang="en-US" dirty="0"/>
          </a:p>
          <a:p>
            <a:pPr algn="l"/>
            <a:r>
              <a:rPr lang="en-US" dirty="0"/>
              <a:t>After you graduate, leave school, or drop below half-time enrollment, you will have a six-month grace period before you are required to begin repayment. During this period, you'll receive repayment information from your loan servicer, and you'll be notified of your first payment due date. </a:t>
            </a:r>
          </a:p>
          <a:p>
            <a:pPr algn="l"/>
            <a:endParaRPr lang="en-US" dirty="0"/>
          </a:p>
          <a:p>
            <a:pPr algn="l"/>
            <a:r>
              <a:rPr lang="en-US" dirty="0"/>
              <a:t>There are a number of repayment options available to students. Students</a:t>
            </a:r>
            <a:r>
              <a:rPr lang="en-US" b="1" u="sng" dirty="0"/>
              <a:t> c</a:t>
            </a:r>
            <a:r>
              <a:rPr lang="en-US" altLang="en-US" b="1" u="sng" dirty="0"/>
              <a:t>an also begin</a:t>
            </a:r>
            <a:r>
              <a:rPr lang="en-US" altLang="en-US" b="1" u="sng" dirty="0">
                <a:cs typeface="Calibri"/>
              </a:rPr>
              <a:t> paying back the loan while in school if they so choose</a:t>
            </a:r>
          </a:p>
          <a:p>
            <a:endParaRPr lang="en-US" altLang="en-US" dirty="0">
              <a:cs typeface="Calibri"/>
            </a:endParaRPr>
          </a:p>
          <a:p>
            <a:r>
              <a:rPr lang="en-US" altLang="en-US" dirty="0"/>
              <a:t>There are some limited loan forgiveness options for direct subsidized loans, including:</a:t>
            </a:r>
            <a:endParaRPr lang="en-US" altLang="en-US" dirty="0">
              <a:cs typeface="Calibri"/>
            </a:endParaRPr>
          </a:p>
          <a:p>
            <a:endParaRPr lang="en-US" altLang="en-US" dirty="0">
              <a:cs typeface="Calibri"/>
            </a:endParaRPr>
          </a:p>
          <a:p>
            <a:r>
              <a:rPr lang="en-US" altLang="en-US" dirty="0"/>
              <a:t>Teaching full-time for 5 years</a:t>
            </a:r>
            <a:endParaRPr lang="en-US" altLang="en-US" dirty="0">
              <a:cs typeface="Calibri"/>
            </a:endParaRPr>
          </a:p>
          <a:p>
            <a:r>
              <a:rPr lang="en-US" altLang="en-US" dirty="0"/>
              <a:t>Being employed in a public service job for approx. 10 years</a:t>
            </a:r>
            <a:endParaRPr lang="en-US" altLang="en-US" dirty="0">
              <a:cs typeface="Calibri"/>
            </a:endParaRPr>
          </a:p>
          <a:p>
            <a:r>
              <a:rPr lang="en-US" altLang="en-US" dirty="0"/>
              <a:t>Special circumstances regarding disability, death, fraud and school closings</a:t>
            </a:r>
            <a:endParaRPr lang="en-US" altLang="en-US" dirty="0">
              <a:cs typeface="Calibri"/>
            </a:endParaRPr>
          </a:p>
          <a:p>
            <a:endParaRPr lang="en-US" altLang="en-US"/>
          </a:p>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86EE54-F81F-43F5-A9E0-978F1C6FB1DD}" type="slidenum">
              <a:rPr lang="en-US" altLang="en-US" smtClean="0">
                <a:solidFill>
                  <a:prstClr val="black"/>
                </a:solidFill>
                <a:latin typeface="Calibri" panose="020F0502020204030204" pitchFamily="34" charset="0"/>
              </a:rPr>
              <a:pPr/>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415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Direct Unsubsidized Loan is a type of federal student loan (so again the loan would be in the students name) and is available to undergraduate and graduate students; Unlike subsidized loans, unsubsidized loans are considered non-need-based aid — which means students could qualify for them without financial need. </a:t>
            </a:r>
          </a:p>
          <a:p>
            <a:endParaRPr lang="en-US" dirty="0"/>
          </a:p>
          <a:p>
            <a:r>
              <a:rPr lang="en-US" dirty="0"/>
              <a:t>Another important distinction is that with unsubsidized loans, you’ll have to pay all of the interest that accrues (unlike subsidized loans where The U.S. Department of Education pays the interest for certain periods).</a:t>
            </a:r>
          </a:p>
          <a:p>
            <a:endParaRPr lang="en-US" dirty="0"/>
          </a:p>
          <a:p>
            <a:r>
              <a:rPr lang="en-US" altLang="en-US" dirty="0"/>
              <a:t>The fixed interest rate and loan fees for direct unsubsidized loans are currently the same as subsidized loans (so 4.99% interest rate, loan fee 1.059%) but this is subject to change.</a:t>
            </a:r>
            <a:endParaRPr lang="en-US" altLang="en-US" dirty="0">
              <a:cs typeface="Calibri"/>
            </a:endParaRPr>
          </a:p>
          <a:p>
            <a:endParaRPr lang="en-US" altLang="en-US"/>
          </a:p>
          <a:p>
            <a:r>
              <a:rPr lang="en-US" altLang="en-US" b="1" u="sng" dirty="0"/>
              <a:t>Students eligible for Subsidized Loans will receive the remainder of $5,500 in Unsubsidized Loans (e.g. $5,500-$3,500 subsidized =$2,000 unsubsidized) </a:t>
            </a:r>
            <a:endParaRPr lang="en-US" altLang="en-US" b="1" u="sng" dirty="0">
              <a:cs typeface="Calibri"/>
            </a:endParaRPr>
          </a:p>
          <a:p>
            <a:endParaRPr lang="en-US" altLang="en-US" dirty="0"/>
          </a:p>
          <a:p>
            <a:r>
              <a:rPr lang="en-US" altLang="en-US" dirty="0">
                <a:cs typeface="Calibri"/>
              </a:rPr>
              <a:t>When do I have to pay back? - </a:t>
            </a:r>
            <a:r>
              <a:rPr lang="en-US" dirty="0"/>
              <a:t>After you graduate, leave school, or drop below half-time enrollment, you will have a six-month grace period before you are required to begin repayment.</a:t>
            </a:r>
            <a:endParaRPr lang="en-US" altLang="en-US" dirty="0">
              <a:cs typeface="Calibri"/>
            </a:endParaRPr>
          </a:p>
          <a:p>
            <a:endParaRPr lang="en-US" altLang="en-US" dirty="0"/>
          </a:p>
          <a:p>
            <a:r>
              <a:rPr lang="en-US" altLang="en-US" dirty="0"/>
              <a:t>There are limited loan forgiveness options as well</a:t>
            </a:r>
            <a:endParaRPr lang="en-US" altLang="en-US" dirty="0">
              <a:cs typeface="Calibri"/>
            </a:endParaRPr>
          </a:p>
          <a:p>
            <a:endParaRPr lang="en-US" altLang="en-US">
              <a:cs typeface="Calibri"/>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9809B2-6A1F-4246-9C8D-04FF8C1E9EAD}" type="slidenum">
              <a:rPr lang="en-US" altLang="en-US" smtClean="0">
                <a:solidFill>
                  <a:prstClr val="black"/>
                </a:solidFill>
                <a:latin typeface="Calibri" panose="020F0502020204030204" pitchFamily="34" charset="0"/>
              </a:rPr>
              <a:pPr/>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3628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Then we have the Direct Plus loan, which is a federal loan available to parents of dependent undergraduate students for which the borrower (which again is the parent) is fully responsible for paying the interest regardless of the loan status. So to be clear, this loan cannot be transferred to the student's name. </a:t>
            </a:r>
          </a:p>
          <a:p>
            <a:endParaRPr lang="en-US" dirty="0"/>
          </a:p>
          <a:p>
            <a:pPr algn="l"/>
            <a:r>
              <a:rPr lang="en-US" dirty="0"/>
              <a:t>To receive a parent PLUS </a:t>
            </a:r>
            <a:r>
              <a:rPr lang="en-US" u="sng" dirty="0">
                <a:hlinkClick r:id="rId3"/>
              </a:rPr>
              <a:t>loan</a:t>
            </a:r>
            <a:r>
              <a:rPr lang="en-US" dirty="0"/>
              <a:t>, you must be the biological or adoptive parent (or in some cases, the stepparent) of a dependent undergraduate student enrolled at least half-time at an eligible school; so it is important to n</a:t>
            </a:r>
            <a:r>
              <a:rPr lang="en-US" b="1" dirty="0"/>
              <a:t>ote here:</a:t>
            </a:r>
            <a:r>
              <a:rPr lang="en-US" dirty="0"/>
              <a:t> Grandparents (unless they have legally adopted the dependent student) and legal guardians are not eligible to receive parent PLUS loans, even if they have had primary responsibility for raising the student.</a:t>
            </a:r>
          </a:p>
          <a:p>
            <a:pPr algn="l"/>
            <a:endParaRPr lang="en-US" dirty="0"/>
          </a:p>
          <a:p>
            <a:pPr algn="l"/>
            <a:r>
              <a:rPr lang="en-US" dirty="0"/>
              <a:t>Additionally, you must not have an adverse credit history to qualify for a parent plus loan. (there are limited options for parents to still obtain a parent plus loan if they do have adverse credit, visit the federal student aid website to learn more).</a:t>
            </a:r>
          </a:p>
          <a:p>
            <a:endParaRPr lang="en-US" dirty="0"/>
          </a:p>
          <a:p>
            <a:r>
              <a:rPr lang="en-US" dirty="0"/>
              <a:t>The maximum PLUS loan amount a parent can borrow is the cost of attendance at the school their child will attend minus any other financial assistance their child receives. The cost of attendance is determined by the school. The interest rate is  </a:t>
            </a:r>
            <a:r>
              <a:rPr lang="en-US" u="sng" dirty="0"/>
              <a:t>7.54% and fixed for life of the loan. </a:t>
            </a:r>
            <a:r>
              <a:rPr lang="en-US" dirty="0"/>
              <a:t>The current loan fee is </a:t>
            </a:r>
            <a:r>
              <a:rPr lang="en-US" u="sng" dirty="0"/>
              <a:t>4.228%</a:t>
            </a:r>
            <a:endParaRPr lang="en-US"/>
          </a:p>
          <a:p>
            <a:endParaRPr lang="en-US" u="sng" dirty="0"/>
          </a:p>
          <a:p>
            <a:r>
              <a:rPr lang="en-US" dirty="0"/>
              <a:t>In terms of repaying the parent plus loan, If you request a </a:t>
            </a:r>
            <a:r>
              <a:rPr lang="en-US" u="sng" dirty="0">
                <a:hlinkClick r:id="rId3"/>
              </a:rPr>
              <a:t>deferment</a:t>
            </a:r>
            <a:r>
              <a:rPr lang="en-US" dirty="0"/>
              <a:t>, you will not need to make payments while your child is enrolled in school at least half-time and for an additional six months after your child graduates, leaves school, or drops below half-time enrollment. </a:t>
            </a:r>
          </a:p>
          <a:p>
            <a:endParaRPr lang="en-US" dirty="0"/>
          </a:p>
          <a:p>
            <a:r>
              <a:rPr lang="en-US" dirty="0"/>
              <a:t>If you do not request a deferment, you will be expected to begin making payments after the loan is fully disbursed (paid out).</a:t>
            </a:r>
            <a:endParaRPr lang="en-US" dirty="0">
              <a:cs typeface="Calibri" panose="020F0502020204030204"/>
            </a:endParaRPr>
          </a:p>
          <a:p>
            <a:endParaRPr lang="en-US" dirty="0">
              <a:cs typeface="Calibri" panose="020F0502020204030204"/>
            </a:endParaRPr>
          </a:p>
          <a:p>
            <a:r>
              <a:rPr lang="en-US" dirty="0"/>
              <a:t>There are limited loan forgiveness options as well.</a:t>
            </a:r>
          </a:p>
          <a:p>
            <a:r>
              <a:rPr lang="en-US" altLang="en-US" dirty="0"/>
              <a:t>***************************************************************************************</a:t>
            </a:r>
          </a:p>
          <a:p>
            <a:endParaRPr lang="en-US" altLang="en-US" dirty="0"/>
          </a:p>
          <a:p>
            <a:endParaRPr lang="en-US" altLang="en-US" dirty="0"/>
          </a:p>
          <a:p>
            <a:endParaRPr lang="en-US" altLang="en-US" dirty="0"/>
          </a:p>
          <a:p>
            <a:r>
              <a:rPr lang="en-US" altLang="en-US" dirty="0"/>
              <a:t>Limited Loan Forgiveness:</a:t>
            </a:r>
            <a:endParaRPr lang="en-US" altLang="en-US" dirty="0">
              <a:cs typeface="Calibri"/>
            </a:endParaRPr>
          </a:p>
          <a:p>
            <a:r>
              <a:rPr lang="en-US" altLang="en-US" dirty="0"/>
              <a:t>Teach full-time for 5 years</a:t>
            </a:r>
            <a:endParaRPr lang="en-US" altLang="en-US" dirty="0">
              <a:cs typeface="Calibri"/>
            </a:endParaRPr>
          </a:p>
          <a:p>
            <a:r>
              <a:rPr lang="en-US" altLang="en-US" dirty="0"/>
              <a:t>Employed in public service job for approx. 10 years</a:t>
            </a:r>
            <a:endParaRPr lang="en-US" altLang="en-US" dirty="0">
              <a:cs typeface="Calibri"/>
            </a:endParaRPr>
          </a:p>
          <a:p>
            <a:r>
              <a:rPr lang="en-US" altLang="en-US" dirty="0"/>
              <a:t>Disability, death, fraud and school  closing</a:t>
            </a:r>
            <a:endParaRPr lang="en-US" altLang="en-US" dirty="0">
              <a:cs typeface="Calibri"/>
            </a:endParaRPr>
          </a:p>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09FCF0-0348-4CE7-ADF0-8F7C40E52421}" type="slidenum">
              <a:rPr lang="en-US" altLang="en-US" smtClean="0">
                <a:solidFill>
                  <a:prstClr val="black"/>
                </a:solidFill>
                <a:latin typeface="Calibri" panose="020F0502020204030204" pitchFamily="34" charset="0"/>
              </a:rPr>
              <a:pPr/>
              <a:t>20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4538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addition to federal loans, students and families can also take out private or alternative loans. These loans can come from various lenders </a:t>
            </a:r>
            <a:r>
              <a:rPr lang="en-US" dirty="0"/>
              <a:t>such as a bank, credit union, state agency, or a school.</a:t>
            </a:r>
          </a:p>
          <a:p>
            <a:endParaRPr lang="en-US" altLang="en-US" dirty="0"/>
          </a:p>
          <a:p>
            <a:r>
              <a:rPr lang="en-US" altLang="en-US" dirty="0"/>
              <a:t>If students and families are considering taking out loans, we definitely want to encourage them to research &amp; inquire about federal loans first, as unlike federal loans, private loans: </a:t>
            </a:r>
          </a:p>
          <a:p>
            <a:endParaRPr lang="en-US" altLang="en-US" dirty="0"/>
          </a:p>
          <a:p>
            <a:pPr marL="171450" indent="-171450">
              <a:buFont typeface="Calibri"/>
              <a:buChar char="-"/>
            </a:pPr>
            <a:r>
              <a:rPr lang="en-US" altLang="en-US" dirty="0"/>
              <a:t>Have high, unfixed interest rates</a:t>
            </a:r>
          </a:p>
          <a:p>
            <a:pPr marL="171450" indent="-171450">
              <a:buFont typeface="Calibri"/>
              <a:buChar char="-"/>
            </a:pPr>
            <a:r>
              <a:rPr lang="en-US" altLang="en-US" dirty="0"/>
              <a:t>Require a cosigner or established credit record for most students</a:t>
            </a:r>
            <a:endParaRPr lang="en-US" dirty="0"/>
          </a:p>
          <a:p>
            <a:pPr marL="171450" indent="-171450">
              <a:buFont typeface="Calibri"/>
              <a:buChar char="-"/>
            </a:pPr>
            <a:r>
              <a:rPr lang="en-US" dirty="0"/>
              <a:t>Many private student loans require payments while you are still in school, but some do allow you to defer (put off) payments while in school.</a:t>
            </a:r>
            <a:endParaRPr lang="en-US" altLang="en-US" dirty="0"/>
          </a:p>
          <a:p>
            <a:pPr marL="171450" indent="-171450">
              <a:buFont typeface="Calibri"/>
              <a:buChar char="-"/>
            </a:pPr>
            <a:r>
              <a:rPr lang="en-US" altLang="en-US" dirty="0"/>
              <a:t>Private loans cannot be consolidated with federal loans</a:t>
            </a:r>
            <a:endParaRPr lang="en-US" dirty="0"/>
          </a:p>
          <a:p>
            <a:pPr marL="171450" indent="-171450">
              <a:buFont typeface="Calibri"/>
              <a:buChar char="-"/>
            </a:pPr>
            <a:r>
              <a:rPr lang="en-US" altLang="en-US" dirty="0"/>
              <a:t>May not have income-based repayment, forbearance or deferment options</a:t>
            </a:r>
            <a:endParaRPr lang="en-US" dirty="0"/>
          </a:p>
          <a:p>
            <a:pPr marL="171450" indent="-171450">
              <a:buFont typeface="Calibri"/>
              <a:buChar char="-"/>
            </a:pPr>
            <a:r>
              <a:rPr lang="en-US" altLang="en-US" dirty="0"/>
              <a:t>Do not qualify for most loan forgiveness programs</a:t>
            </a:r>
          </a:p>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EA7654-3D74-419F-B7CA-14393FF4664B}" type="slidenum">
              <a:rPr lang="en-US" altLang="en-US" smtClean="0">
                <a:solidFill>
                  <a:prstClr val="black"/>
                </a:solidFill>
                <a:latin typeface="Calibri" panose="020F0502020204030204" pitchFamily="34" charset="0"/>
              </a:rPr>
              <a:pPr/>
              <a:t>21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51174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Here is a great visual that highlights the key differences between federal and private loans. I had this infographic posted on my school's college corner website and hanging in my office for easy access. </a:t>
            </a:r>
          </a:p>
          <a:p>
            <a:endParaRPr lang="en-US" dirty="0"/>
          </a:p>
          <a:p>
            <a:endParaRPr lang="en-US" dirty="0"/>
          </a:p>
          <a:p>
            <a:endParaRPr lang="en-US" dirty="0"/>
          </a:p>
          <a:p>
            <a:r>
              <a:rPr lang="en-US" dirty="0"/>
              <a:t>Federal student loans offer many benefits that don’t typically accompany private loans. These include:</a:t>
            </a:r>
            <a:endParaRPr lang="en-US" dirty="0">
              <a:solidFill>
                <a:srgbClr val="FFFFFF"/>
              </a:solidFill>
              <a:cs typeface="Calibri" panose="020F0502020204030204"/>
            </a:endParaRPr>
          </a:p>
          <a:p>
            <a:pPr>
              <a:buFont typeface="Calibri"/>
              <a:buChar char="•"/>
            </a:pPr>
            <a:endParaRPr lang="en-US" dirty="0"/>
          </a:p>
          <a:p>
            <a:pPr>
              <a:buFont typeface="Calibri"/>
              <a:buChar char="•"/>
            </a:pPr>
            <a:r>
              <a:rPr lang="en-US" dirty="0"/>
              <a:t>Lower fixed interest rates</a:t>
            </a:r>
            <a:endParaRPr lang="en-US" dirty="0">
              <a:cs typeface="Calibri" panose="020F0502020204030204"/>
            </a:endParaRPr>
          </a:p>
          <a:p>
            <a:pPr>
              <a:buFont typeface="Calibri"/>
              <a:buChar char="•"/>
            </a:pPr>
            <a:r>
              <a:rPr lang="en-US" dirty="0">
                <a:cs typeface="Calibri" panose="020F0502020204030204"/>
              </a:rPr>
              <a:t>Can also get an interest rate reduction based on repayment method</a:t>
            </a:r>
          </a:p>
          <a:p>
            <a:pPr>
              <a:buFont typeface="Calibri"/>
              <a:buChar char="•"/>
            </a:pPr>
            <a:r>
              <a:rPr lang="en-US" dirty="0">
                <a:cs typeface="Calibri" panose="020F0502020204030204"/>
              </a:rPr>
              <a:t>Many repay options:</a:t>
            </a:r>
            <a:endParaRPr lang="en-US" dirty="0"/>
          </a:p>
          <a:p>
            <a:pPr lvl="1">
              <a:buFont typeface="Calibri"/>
              <a:buChar char="•"/>
            </a:pPr>
            <a:r>
              <a:rPr lang="en-US" dirty="0"/>
              <a:t>income-based repayment plans</a:t>
            </a:r>
            <a:endParaRPr lang="en-US" dirty="0">
              <a:cs typeface="Calibri" panose="020F0502020204030204"/>
            </a:endParaRPr>
          </a:p>
          <a:p>
            <a:pPr lvl="1">
              <a:buFont typeface="Calibri"/>
              <a:buChar char="•"/>
            </a:pPr>
            <a:r>
              <a:rPr lang="en-US" dirty="0"/>
              <a:t>loan cancellation for certain types of employment, deferment (postponement) option</a:t>
            </a:r>
            <a:endParaRPr lang="en-US" dirty="0">
              <a:cs typeface="Calibri" panose="020F0502020204030204"/>
            </a:endParaRPr>
          </a:p>
          <a:p>
            <a:pPr lvl="1">
              <a:buFont typeface="Calibri"/>
              <a:buChar char="•"/>
            </a:pPr>
            <a:r>
              <a:rPr lang="en-US" dirty="0">
                <a:cs typeface="Calibri" panose="020F0502020204030204"/>
              </a:rPr>
              <a:t>Can even consolidate eligible federal student loans into one loan with one monthly payment </a:t>
            </a:r>
          </a:p>
          <a:p>
            <a:pPr>
              <a:buFont typeface="Calibri"/>
              <a:buChar char="•"/>
            </a:pPr>
            <a:endParaRPr lang="en-US" dirty="0"/>
          </a:p>
          <a:p>
            <a:pPr marL="171450" indent="-171450">
              <a:buFont typeface="Arial"/>
              <a:buChar char="•"/>
            </a:pPr>
            <a:r>
              <a:rPr lang="en-US" dirty="0">
                <a:cs typeface="Calibri"/>
              </a:rPr>
              <a:t>Can also deduct student loan interest on taxes</a:t>
            </a:r>
          </a:p>
          <a:p>
            <a:pPr marL="171450" indent="-171450">
              <a:buFont typeface="Arial"/>
              <a:buChar char="•"/>
            </a:pPr>
            <a:r>
              <a:rPr lang="en-US" dirty="0">
                <a:cs typeface="Calibri"/>
              </a:rPr>
              <a:t>Some federal loans can also be forgiven based on your type of employment </a:t>
            </a:r>
          </a:p>
          <a:p>
            <a:pPr marL="171450" indent="-171450">
              <a:buFont typeface="Arial"/>
              <a:buChar char="•"/>
            </a:pPr>
            <a:r>
              <a:rPr lang="en-US" dirty="0">
                <a:cs typeface="Calibri"/>
              </a:rPr>
              <a:t>Also</a:t>
            </a:r>
            <a:r>
              <a:rPr lang="en-US" dirty="0"/>
              <a:t>, private loans usually require a credit check, while most federal loans for students do not. For these reasons, students and parents should always exhaust federal student loan options first before considering a private loan.</a:t>
            </a:r>
            <a:endParaRPr lang="en-US" dirty="0">
              <a:cs typeface="Calibri" panose="020F0502020204030204"/>
            </a:endParaRPr>
          </a:p>
          <a:p>
            <a:pPr>
              <a:buFont typeface="Arial"/>
              <a:buChar char="•"/>
            </a:pPr>
            <a:endParaRPr lang="en-US" dirty="0"/>
          </a:p>
          <a:p>
            <a:pPr marL="171450" indent="-171450">
              <a:buFont typeface="Arial"/>
              <a:buChar char="•"/>
            </a:pPr>
            <a:endParaRPr lang="en-US" dirty="0">
              <a:solidFill>
                <a:schemeClr val="bg1"/>
              </a:solidFill>
              <a:cs typeface="Calibri"/>
            </a:endParaRPr>
          </a:p>
          <a:p>
            <a:pPr marL="171450" indent="-171450">
              <a:buFont typeface="Arial"/>
              <a:buChar char="•"/>
            </a:pPr>
            <a:endParaRPr lang="en-US" altLang="en-US" dirty="0">
              <a:cs typeface="Calibri" panose="020F0502020204030204"/>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EA7654-3D74-419F-B7CA-14393FF4664B}" type="slidenum">
              <a:rPr lang="en-US" altLang="en-US" smtClean="0">
                <a:solidFill>
                  <a:prstClr val="black"/>
                </a:solidFill>
                <a:latin typeface="Calibri" panose="020F0502020204030204" pitchFamily="34" charset="0"/>
              </a: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5112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Understanding</a:t>
            </a:r>
            <a:r>
              <a:rPr lang="en-US" baseline="0" dirty="0"/>
              <a:t> the various types of financial aid available </a:t>
            </a:r>
            <a:r>
              <a:rPr lang="en-US" dirty="0"/>
              <a:t>to students</a:t>
            </a:r>
            <a:r>
              <a:rPr lang="en-US" baseline="0" dirty="0"/>
              <a:t> </a:t>
            </a:r>
            <a:r>
              <a:rPr lang="en-US" dirty="0"/>
              <a:t>is only </a:t>
            </a:r>
            <a:r>
              <a:rPr lang="en-US" baseline="0" dirty="0"/>
              <a:t>part of the equation. Students and families must also understand how to determine if the aid they are receiving will cover their entire cost of attendance. </a:t>
            </a:r>
            <a:r>
              <a:rPr lang="en-US" dirty="0"/>
              <a:t>If a college’s financial aid award doesn’t cover all of the student’s need, the student has been “gapped.” (next slide)</a:t>
            </a:r>
          </a:p>
          <a:p>
            <a:pPr rtl="0" fontAlgn="base"/>
            <a:r>
              <a:rPr lang="en-US" sz="1200" b="0" i="0" dirty="0">
                <a:effectLst/>
                <a:latin typeface="+mn-lt"/>
                <a:ea typeface="+mn-ea"/>
                <a:cs typeface="+mn-cs"/>
                <a:sym typeface="Calibri"/>
              </a:rPr>
              <a:t> </a:t>
            </a:r>
          </a:p>
        </p:txBody>
      </p:sp>
      <p:sp>
        <p:nvSpPr>
          <p:cNvPr id="4" name="Slide Number Placeholder 3"/>
          <p:cNvSpPr>
            <a:spLocks noGrp="1"/>
          </p:cNvSpPr>
          <p:nvPr>
            <p:ph type="sldNum" sz="quarter" idx="10"/>
          </p:nvPr>
        </p:nvSpPr>
        <p:spPr/>
        <p:txBody>
          <a:bodyPr/>
          <a:lstStyle/>
          <a:p>
            <a:fld id="{A9D1BB7A-9FB0-4108-BBC1-DAB33619F1FC}" type="slidenum">
              <a:rPr lang="en-US" smtClean="0"/>
              <a:t>23</a:t>
            </a:fld>
            <a:endParaRPr lang="en-US"/>
          </a:p>
        </p:txBody>
      </p:sp>
    </p:spTree>
    <p:extLst>
      <p:ext uri="{BB962C8B-B14F-4D97-AF65-F5344CB8AC3E}">
        <p14:creationId xmlns:p14="http://schemas.microsoft.com/office/powerpoint/2010/main" val="164441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Gapping refers to colleges not covering 100% of students’ financial need.</a:t>
            </a:r>
          </a:p>
          <a:p>
            <a:endParaRPr lang="en-US" dirty="0"/>
          </a:p>
          <a:p>
            <a:r>
              <a:rPr lang="en-US" dirty="0"/>
              <a:t>The gap appears when the student’s expected family contribution (EFC) plus the school’s financial aid package don’t equal the cost of attendance.</a:t>
            </a:r>
            <a:r>
              <a:rPr lang="en-US" baseline="0" dirty="0"/>
              <a:t> This gap is the student’s responsibility to cover, </a:t>
            </a:r>
            <a:r>
              <a:rPr lang="en-US" dirty="0"/>
              <a:t>out of their own pocket, however</a:t>
            </a:r>
            <a:r>
              <a:rPr lang="en-US" baseline="0" dirty="0"/>
              <a:t> they see fit.</a:t>
            </a:r>
            <a:endParaRPr lang="en-US" dirty="0"/>
          </a:p>
          <a:p>
            <a:pPr marL="0" marR="0" indent="0" defTabSz="914400" eaLnBrk="1" fontAlgn="auto" latinLnBrk="0" hangingPunct="1">
              <a:lnSpc>
                <a:spcPct val="100000"/>
              </a:lnSpc>
              <a:spcBef>
                <a:spcPts val="0"/>
              </a:spcBef>
              <a:spcAft>
                <a:spcPts val="0"/>
              </a:spcAft>
              <a:buClrTx/>
              <a:buSzTx/>
              <a:buFontTx/>
              <a:buNone/>
              <a:tabLst/>
              <a:defRPr/>
            </a:pPr>
            <a:endParaRPr lang="en-US" sz="1200" b="0" i="0" dirty="0">
              <a:effectLst/>
              <a:latin typeface="+mn-lt"/>
              <a:ea typeface="+mn-ea"/>
              <a:cs typeface="Calibri"/>
              <a:sym typeface="Calibri"/>
            </a:endParaRPr>
          </a:p>
          <a:p>
            <a:pPr>
              <a:defRPr/>
            </a:pPr>
            <a:r>
              <a:rPr lang="en-US" sz="1200" b="0" i="0" dirty="0">
                <a:effectLst/>
                <a:latin typeface="+mn-lt"/>
                <a:ea typeface="+mn-ea"/>
                <a:cs typeface="Calibri"/>
                <a:sym typeface="Calibri"/>
              </a:rPr>
              <a:t>T</a:t>
            </a:r>
            <a:r>
              <a:rPr lang="en-US" sz="1200" b="0" i="0" dirty="0">
                <a:effectLst/>
                <a:latin typeface="+mn-lt"/>
                <a:ea typeface="+mn-ea"/>
                <a:cs typeface="+mn-cs"/>
                <a:sym typeface="Calibri"/>
              </a:rPr>
              <a:t>he total amount a student has to pay, earn, or repay </a:t>
            </a:r>
            <a:r>
              <a:rPr lang="en-US" dirty="0"/>
              <a:t>in a given year to attend a particular school</a:t>
            </a:r>
            <a:r>
              <a:rPr lang="en-US" sz="1200" b="0" i="0" dirty="0">
                <a:effectLst/>
                <a:latin typeface="+mn-lt"/>
                <a:ea typeface="+mn-ea"/>
                <a:cs typeface="+mn-cs"/>
                <a:sym typeface="Calibri"/>
              </a:rPr>
              <a:t> equals the student’s </a:t>
            </a:r>
            <a:r>
              <a:rPr lang="en-US" sz="1200" b="1" i="0" dirty="0">
                <a:effectLst/>
                <a:latin typeface="+mn-lt"/>
                <a:ea typeface="+mn-ea"/>
                <a:cs typeface="+mn-cs"/>
                <a:sym typeface="Calibri"/>
              </a:rPr>
              <a:t>“net cost”</a:t>
            </a:r>
            <a:r>
              <a:rPr lang="en-US" sz="1200" b="0" i="0" dirty="0">
                <a:effectLst/>
                <a:latin typeface="+mn-lt"/>
                <a:ea typeface="+mn-ea"/>
                <a:cs typeface="+mn-cs"/>
                <a:sym typeface="Calibri"/>
              </a:rPr>
              <a:t> (</a:t>
            </a:r>
            <a:r>
              <a:rPr lang="en-US" dirty="0"/>
              <a:t>this amount includes the students EFC</a:t>
            </a:r>
            <a:r>
              <a:rPr lang="en-US" sz="1200" b="0" i="0" dirty="0">
                <a:effectLst/>
                <a:latin typeface="+mn-lt"/>
                <a:ea typeface="+mn-ea"/>
                <a:cs typeface="+mn-cs"/>
                <a:sym typeface="Calibri"/>
              </a:rPr>
              <a:t>, work study, loans, and gap).  A simple way to get this </a:t>
            </a:r>
            <a:r>
              <a:rPr lang="en-US" dirty="0"/>
              <a:t>number</a:t>
            </a:r>
            <a:r>
              <a:rPr lang="en-US" sz="1200" b="0" i="0" dirty="0">
                <a:effectLst/>
                <a:latin typeface="+mn-lt"/>
                <a:ea typeface="+mn-ea"/>
                <a:cs typeface="+mn-cs"/>
                <a:sym typeface="Calibri"/>
              </a:rPr>
              <a:t> is to subtract the amount of all grants and scholarships</a:t>
            </a:r>
            <a:r>
              <a:rPr lang="en-US" dirty="0"/>
              <a:t> awarded</a:t>
            </a:r>
            <a:r>
              <a:rPr lang="en-US" sz="1200" b="0" i="0" dirty="0">
                <a:effectLst/>
                <a:latin typeface="+mn-lt"/>
                <a:ea typeface="+mn-ea"/>
                <a:cs typeface="+mn-cs"/>
                <a:sym typeface="Calibri"/>
              </a:rPr>
              <a:t> from the Cost of Attendance. </a:t>
            </a:r>
            <a:endParaRPr lang="en-US" dirty="0">
              <a:cs typeface="+mn-cs"/>
            </a:endParaRPr>
          </a:p>
          <a:p>
            <a:endParaRPr lang="en-US" baseline="0" dirty="0">
              <a:cs typeface="+mn-cs"/>
            </a:endParaRPr>
          </a:p>
          <a:p>
            <a:r>
              <a:rPr lang="en-US" dirty="0"/>
              <a:t>It is important</a:t>
            </a:r>
            <a:r>
              <a:rPr lang="en-US" baseline="0" dirty="0"/>
              <a:t> for students and families to understand how to calculate their costs to determine if there is a ‘gap’ that will need to be accounted for. Colleges assist families in this process by providing accepted students with financial aid </a:t>
            </a:r>
            <a:r>
              <a:rPr lang="en-US" dirty="0"/>
              <a:t>award packages</a:t>
            </a:r>
            <a:r>
              <a:rPr lang="en-US" baseline="0" dirty="0"/>
              <a:t> (next slide)</a:t>
            </a:r>
            <a:endParaRPr lang="en-US" baseline="0" dirty="0">
              <a:cs typeface="Calibri"/>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6904B3-0D9A-4CBD-B9DE-B4D69EECC770}" type="slidenum">
              <a:rPr lang="en-US" altLang="en-US" smtClean="0">
                <a:solidFill>
                  <a:prstClr val="black"/>
                </a:solidFill>
              </a:rPr>
              <a:pPr>
                <a:spcBef>
                  <a:spcPct val="0"/>
                </a:spcBef>
              </a:pPr>
              <a:t>24</a:t>
            </a:fld>
            <a:endParaRPr lang="en-US" altLang="en-US">
              <a:solidFill>
                <a:prstClr val="black"/>
              </a:solidFill>
            </a:endParaRPr>
          </a:p>
        </p:txBody>
      </p:sp>
    </p:spTree>
    <p:extLst>
      <p:ext uri="{BB962C8B-B14F-4D97-AF65-F5344CB8AC3E}">
        <p14:creationId xmlns:p14="http://schemas.microsoft.com/office/powerpoint/2010/main" val="396944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After this workshop, attendees will be able to…</a:t>
            </a:r>
          </a:p>
          <a:p>
            <a:pPr marL="285750" indent="-285750" algn="l">
              <a:buFont typeface="Arial"/>
              <a:buChar char="•"/>
            </a:pPr>
            <a:r>
              <a:rPr lang="en-US" dirty="0"/>
              <a:t>Understand the various sources of financial aid to help students plan for the full cost of college  - it's important to be able to differentiate the various types of aid, and what requirements, if any, are attached when accepting aid.</a:t>
            </a:r>
          </a:p>
          <a:p>
            <a:pPr marL="171450" indent="-171450" algn="l">
              <a:buFont typeface="Arial"/>
              <a:buChar char="•"/>
            </a:pPr>
            <a:r>
              <a:rPr lang="en-US" dirty="0"/>
              <a:t> Have conversations with students and families about different financial award packages to help them make the most informed decisions. Award letters can be tricky to navigate, especially for someone who is not familiar with this process, so we want to be sure we support our students and families and familiarize them with key terms, so they can make the most financially sound decision when accepting an offer. </a:t>
            </a:r>
          </a:p>
          <a:p>
            <a:endParaRPr lang="en-US" dirty="0"/>
          </a:p>
        </p:txBody>
      </p:sp>
    </p:spTree>
    <p:extLst>
      <p:ext uri="{BB962C8B-B14F-4D97-AF65-F5344CB8AC3E}">
        <p14:creationId xmlns:p14="http://schemas.microsoft.com/office/powerpoint/2010/main" val="976890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financial aid package (sometimes called an award letter/school aid</a:t>
            </a:r>
            <a:r>
              <a:rPr lang="en-US" baseline="0" dirty="0"/>
              <a:t> offer</a:t>
            </a:r>
            <a:r>
              <a:rPr lang="en-US" dirty="0"/>
              <a:t>) tells you what financial aid you can receive at a particular college or career school.</a:t>
            </a:r>
            <a:br>
              <a:rPr lang="en-US" dirty="0">
                <a:cs typeface="+mn-lt"/>
              </a:rPr>
            </a:br>
            <a:br>
              <a:rPr lang="en-US" dirty="0">
                <a:cs typeface="+mn-lt"/>
              </a:rPr>
            </a:br>
            <a:r>
              <a:rPr lang="en-US" dirty="0">
                <a:cs typeface="Calibri"/>
              </a:rPr>
              <a:t>T</a:t>
            </a:r>
            <a:r>
              <a:rPr lang="en-US" dirty="0"/>
              <a:t>he offer includes the types and amounts of financial aid you may receive from federal, state, private, and school sources. This combination of aid is your financial aid package.</a:t>
            </a:r>
          </a:p>
          <a:p>
            <a:endParaRPr lang="en-US" dirty="0">
              <a:cs typeface="Calibri"/>
            </a:endParaRPr>
          </a:p>
          <a:p>
            <a:pPr marL="0" marR="0" indent="0" defTabSz="914400" eaLnBrk="1" fontAlgn="auto" latinLnBrk="0" hangingPunct="1">
              <a:lnSpc>
                <a:spcPct val="100000"/>
              </a:lnSpc>
              <a:spcBef>
                <a:spcPts val="0"/>
              </a:spcBef>
              <a:spcAft>
                <a:spcPts val="0"/>
              </a:spcAft>
              <a:buClrTx/>
              <a:buSzTx/>
              <a:buFontTx/>
              <a:buNone/>
              <a:tabLst/>
              <a:defRPr/>
            </a:pPr>
            <a:r>
              <a:rPr lang="en-US" dirty="0">
                <a:cs typeface="Calibri"/>
              </a:rPr>
              <a:t>Students should be able to determine their net cost (</a:t>
            </a:r>
            <a:r>
              <a:rPr lang="en-US" dirty="0"/>
              <a:t>estimate of the actual cost that a student and his family need to pay in a given year to cover education expenses for the student to attend a particular school) from their financial aid packages, so it is vital that students understand how to interpret financial packages and pinpoint key pieces of information in order to make the most informed decision on which offer best meets their needs. If you’ve applied to several schools, be sure to compare aid offers to see which school will be the most affordable.</a:t>
            </a:r>
          </a:p>
          <a:p>
            <a:endParaRPr lang="en-US" dirty="0"/>
          </a:p>
          <a:p>
            <a:r>
              <a:rPr lang="en-US" dirty="0"/>
              <a:t> Let's take a look at some examples.</a:t>
            </a:r>
            <a:endParaRPr lang="en-US" dirty="0">
              <a:cs typeface="Calibri"/>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57A10-42F5-49B6-83A4-3D6FD1DE2FF3}" type="slidenum">
              <a:rPr lang="en-US" altLang="en-US" smtClean="0">
                <a:solidFill>
                  <a:prstClr val="black"/>
                </a:solidFill>
                <a:latin typeface="Calibri" panose="020F0502020204030204" pitchFamily="34" charset="0"/>
              </a:rPr>
              <a:pPr/>
              <a:t>25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08566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Take a min or two to look at this aid letter, take note of what info is provided</a:t>
            </a:r>
            <a:endParaRPr lang="en-US" altLang="en-US" dirty="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2F70E-33A6-40C7-BFF4-1961BED4F667}" type="slidenum">
              <a:rPr lang="en-US" altLang="en-US" smtClean="0">
                <a:solidFill>
                  <a:prstClr val="black"/>
                </a:solidFill>
                <a:latin typeface="Calibri" panose="020F0502020204030204" pitchFamily="34" charset="0"/>
              </a:rPr>
              <a:pPr/>
              <a:t>26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0818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this aid package does provide some necessary information about aid being offered, it does not include other key pieces of information needed to determine if this is a ‘viable’ offer. For instance:</a:t>
            </a:r>
          </a:p>
          <a:p>
            <a:endParaRPr lang="en-US" dirty="0"/>
          </a:p>
          <a:p>
            <a:r>
              <a:rPr lang="en-US" dirty="0"/>
              <a:t>- not clear if aid amounts are for the full year or per academic term</a:t>
            </a:r>
          </a:p>
          <a:p>
            <a:r>
              <a:rPr lang="en-US" dirty="0"/>
              <a:t>- does not include COA (direct vs indirect costs)</a:t>
            </a:r>
          </a:p>
          <a:p>
            <a:r>
              <a:rPr lang="en-US" dirty="0"/>
              <a:t>- while provides site to complete FAFSA if not done, no additional info on who/how to contact with questions/necessary next steps</a:t>
            </a:r>
          </a:p>
          <a:p>
            <a:endParaRPr lang="en-US" dirty="0"/>
          </a:p>
          <a:p>
            <a:r>
              <a:rPr lang="en-US" baseline="0" dirty="0"/>
              <a:t>In order to help demystify the financial aid process, the US dept of Education created the College Financing Plan.</a:t>
            </a:r>
            <a:endParaRPr lang="en-US" dirty="0"/>
          </a:p>
          <a:p>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D1BB7A-9FB0-4108-BBC1-DAB33619F1FC}" type="slidenum">
              <a:rPr lang="en-US" smtClean="0"/>
              <a:t>27</a:t>
            </a:fld>
            <a:endParaRPr lang="en-US"/>
          </a:p>
        </p:txBody>
      </p:sp>
    </p:spTree>
    <p:extLst>
      <p:ext uri="{BB962C8B-B14F-4D97-AF65-F5344CB8AC3E}">
        <p14:creationId xmlns:p14="http://schemas.microsoft.com/office/powerpoint/2010/main" val="283294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p:txBody>
          <a:bodyPr wrap="square" numCol="1" anchor="t" anchorCtr="0" compatLnSpc="1">
            <a:prstTxWarp prst="textNoShape">
              <a:avLst/>
            </a:prstTxWarp>
            <a:normAutofit fontScale="92500"/>
          </a:bodyPr>
          <a:lstStyle/>
          <a:p>
            <a:pPr>
              <a:defRPr/>
            </a:pPr>
            <a:r>
              <a:rPr lang="en-US" altLang="en-US" dirty="0"/>
              <a:t>In 2013 President Obama set a goal for our nation to lead the world in college completion,</a:t>
            </a:r>
            <a:r>
              <a:rPr lang="en-US" altLang="en-US" baseline="0" dirty="0"/>
              <a:t> </a:t>
            </a:r>
            <a:r>
              <a:rPr lang="en-US" altLang="en-US" dirty="0"/>
              <a:t>and make college more affordable for American families.</a:t>
            </a:r>
            <a:r>
              <a:rPr lang="en-US" altLang="en-US" baseline="0" dirty="0"/>
              <a:t> </a:t>
            </a:r>
            <a:r>
              <a:rPr lang="en-US" altLang="en-US" dirty="0"/>
              <a:t>As a result, the</a:t>
            </a:r>
            <a:r>
              <a:rPr lang="en-US" altLang="en-US" baseline="0" dirty="0"/>
              <a:t> College Financing Plan </a:t>
            </a:r>
            <a:r>
              <a:rPr lang="en-US" altLang="en-US" dirty="0"/>
              <a:t>was presented by Obama administration in which it is supposed to help clarify the financial aid process</a:t>
            </a:r>
            <a:r>
              <a:rPr lang="en-US" altLang="en-US" baseline="0" dirty="0"/>
              <a:t> – </a:t>
            </a:r>
            <a:r>
              <a:rPr lang="en-US" altLang="en-US" dirty="0"/>
              <a:t>specifically, clarify the award letters for our undergraduate students and parent. </a:t>
            </a:r>
            <a:endParaRPr lang="en-US" dirty="0"/>
          </a:p>
          <a:p>
            <a:pPr>
              <a:defRPr/>
            </a:pPr>
            <a:endParaRPr lang="en-US" altLang="en-US" dirty="0"/>
          </a:p>
          <a:p>
            <a:pPr>
              <a:defRPr/>
            </a:pPr>
            <a:r>
              <a:rPr lang="en-US" dirty="0"/>
              <a:t>The College Financing Plan divides up the parts of the form to show where and what is going to be written in by the schools. (i.e. How much one year of school will cost; Financial aid options to pay this cost, with a clear differentiation between grants and scholarships, loans, </a:t>
            </a:r>
            <a:r>
              <a:rPr lang="en-US" dirty="0" err="1"/>
              <a:t>etc</a:t>
            </a:r>
          </a:p>
          <a:p>
            <a:pPr>
              <a:defRPr/>
            </a:pPr>
            <a:endParaRPr lang="en-US" altLang="en-US" dirty="0"/>
          </a:p>
          <a:p>
            <a:pPr>
              <a:defRPr/>
            </a:pPr>
            <a:r>
              <a:rPr lang="en-US" altLang="en-US" dirty="0"/>
              <a:t>Schools are encouraged to adopt this form but not required. Let's take a look at this template.</a:t>
            </a:r>
          </a:p>
          <a:p>
            <a:pPr>
              <a:defRPr/>
            </a:pPr>
            <a:endParaRPr lang="en-US" altLang="en-US" dirty="0"/>
          </a:p>
          <a:p>
            <a:pPr>
              <a:defRPr/>
            </a:pPr>
            <a:endParaRPr lang="en-US" altLang="en-US" dirty="0"/>
          </a:p>
          <a:p>
            <a:pPr>
              <a:defRPr/>
            </a:pPr>
            <a:r>
              <a:rPr lang="en-US" altLang="en-US" dirty="0"/>
              <a:t>4) http://www.nasfaa.org/shopping_sheet.aspx Q&amp;A about the shopping sheet (to help w/ the questions that might be asked during this session)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05227A-C5DC-42C3-BB27-348C455F8024}" type="slidenum">
              <a:rPr lang="en-US" altLang="en-US" smtClean="0">
                <a:solidFill>
                  <a:prstClr val="black"/>
                </a:solidFill>
                <a:latin typeface="Calibri" panose="020F0502020204030204" pitchFamily="34" charset="0"/>
              </a:rPr>
              <a:pPr/>
              <a:t>28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38921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cs typeface="Calibri"/>
              </a:rPr>
              <a:t>Notice first thing listed here is cost, highlighting both direct vs indirect costs (and includes diff cost of housing </a:t>
            </a:r>
            <a:r>
              <a:rPr lang="en-US" altLang="en-US" dirty="0" err="1">
                <a:cs typeface="Calibri"/>
              </a:rPr>
              <a:t>btwn</a:t>
            </a:r>
            <a:r>
              <a:rPr lang="en-US" altLang="en-US" dirty="0">
                <a:cs typeface="Calibri"/>
              </a:rPr>
              <a:t> on and off campus living)</a:t>
            </a:r>
          </a:p>
          <a:p>
            <a:pPr marL="171450" indent="-171450">
              <a:buFont typeface="Arial"/>
              <a:buChar char="•"/>
            </a:pPr>
            <a:r>
              <a:rPr lang="en-US" altLang="en-US" dirty="0">
                <a:cs typeface="Calibri"/>
              </a:rPr>
              <a:t>It also provides COA for the institution</a:t>
            </a:r>
          </a:p>
          <a:p>
            <a:pPr marL="171450" indent="-171450">
              <a:buFont typeface="Arial"/>
              <a:buChar char="•"/>
            </a:pPr>
            <a:r>
              <a:rPr lang="en-US" altLang="en-US" dirty="0">
                <a:cs typeface="Calibri"/>
              </a:rPr>
              <a:t>Then it outlines the estimated </a:t>
            </a:r>
            <a:r>
              <a:rPr lang="en-US" altLang="en-US" dirty="0" err="1">
                <a:cs typeface="Calibri"/>
              </a:rPr>
              <a:t>EfC</a:t>
            </a:r>
            <a:r>
              <a:rPr lang="en-US" altLang="en-US" dirty="0">
                <a:cs typeface="Calibri"/>
              </a:rPr>
              <a:t> gotten from FAFSA as well as from private institution if applicable (CSS Profile)</a:t>
            </a:r>
          </a:p>
          <a:p>
            <a:pPr marL="171450" indent="-171450">
              <a:buFont typeface="Arial"/>
              <a:buChar char="•"/>
            </a:pPr>
            <a:r>
              <a:rPr lang="en-US" dirty="0"/>
              <a:t>Institutional Methodology (IM) is a formula developed by financial aid professionals, in consultation with economists, to measure a family’s ability to pay for college. The result of the formula is an expected family contribution (EFC)—the family’s share of college costs. The EFC produced by the IM is not the same as the figure calculated by the federal government to determine eligibility for federal student aid dollars. A basic principle of IM is the idea that a family’s capacity to pay is a function of income and assets. </a:t>
            </a:r>
            <a:endParaRPr lang="en-US" altLang="en-US" dirty="0">
              <a:cs typeface="Calibri"/>
            </a:endParaRPr>
          </a:p>
          <a:p>
            <a:pPr marL="171450" indent="-171450">
              <a:buFont typeface="Arial"/>
              <a:buChar char="•"/>
            </a:pPr>
            <a:r>
              <a:rPr lang="en-US" altLang="en-US" dirty="0">
                <a:cs typeface="Calibri"/>
              </a:rPr>
              <a:t>Then clearly lists gift aid (grants/scholarships first) broken down by merit based and need based, noting the amounts are for the full academic year</a:t>
            </a:r>
          </a:p>
          <a:p>
            <a:pPr marL="171450" indent="-171450">
              <a:buFont typeface="Arial"/>
              <a:buChar char="•"/>
            </a:pPr>
            <a:r>
              <a:rPr lang="en-US" altLang="en-US" dirty="0">
                <a:cs typeface="Calibri"/>
              </a:rPr>
              <a:t>Then it does the math for me and outlines my net cost if I choose to only accept free aid first</a:t>
            </a:r>
          </a:p>
          <a:p>
            <a:endParaRPr lang="en-US" altLang="en-US" dirty="0">
              <a:cs typeface="Calibri"/>
            </a:endParaRPr>
          </a:p>
          <a:p>
            <a:endParaRPr lang="en-US" altLang="en-US" dirty="0">
              <a:cs typeface="Calibri"/>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2F70E-33A6-40C7-BFF4-1961BED4F667}" type="slidenum">
              <a:rPr lang="en-US" altLang="en-US" smtClean="0">
                <a:solidFill>
                  <a:prstClr val="black"/>
                </a:solidFill>
                <a:latin typeface="Calibri" panose="020F0502020204030204" pitchFamily="34" charset="0"/>
              </a:rPr>
              <a:pPr/>
              <a:t>29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0861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After providing the COA breakdown, free aid, and what my net cost would be with only free aid, it then breaks down various ways to pay my net costs, thru:</a:t>
            </a:r>
          </a:p>
          <a:p>
            <a:endParaRPr lang="en-US" dirty="0"/>
          </a:p>
          <a:p>
            <a:pPr marL="171450" indent="-171450">
              <a:buFont typeface="Arial"/>
              <a:buChar char="•"/>
            </a:pPr>
            <a:r>
              <a:rPr lang="en-US" dirty="0"/>
              <a:t>What federal loans I qualify for, even noting the interest rates and loan fees associated with them. </a:t>
            </a:r>
          </a:p>
          <a:p>
            <a:pPr marL="628650" lvl="1" indent="-171450">
              <a:buFont typeface="Arial"/>
              <a:buChar char="•"/>
            </a:pPr>
            <a:r>
              <a:rPr lang="en-US" dirty="0"/>
              <a:t>Also notes the listed federal loan amounts reflect the max amt available to you- meaning students if they choose to accept a loan do not necessarily have to accept the full offer shown.</a:t>
            </a:r>
            <a:endParaRPr lang="en-US" dirty="0">
              <a:cs typeface="Calibri"/>
            </a:endParaRPr>
          </a:p>
          <a:p>
            <a:pPr marL="171450" indent="-171450">
              <a:buFont typeface="Arial"/>
              <a:buChar char="•"/>
            </a:pPr>
            <a:r>
              <a:rPr lang="en-US" dirty="0"/>
              <a:t>Work study (if eligible)</a:t>
            </a:r>
            <a:endParaRPr lang="en-US" dirty="0">
              <a:cs typeface="Calibri" panose="020F0502020204030204"/>
            </a:endParaRPr>
          </a:p>
          <a:p>
            <a:pPr marL="171450" indent="-171450">
              <a:buFont typeface="Arial"/>
              <a:buChar char="•"/>
            </a:pPr>
            <a:r>
              <a:rPr lang="en-US" dirty="0"/>
              <a:t>It even outlines 'other options' for aid (payment plan, parent plus loans, military benefits </a:t>
            </a:r>
            <a:r>
              <a:rPr lang="en-US" dirty="0" err="1"/>
              <a:t>etc</a:t>
            </a:r>
            <a:r>
              <a:rPr lang="en-US" dirty="0"/>
              <a:t>)</a:t>
            </a:r>
            <a:endParaRPr lang="en-US" dirty="0">
              <a:cs typeface="Calibri" panose="020F0502020204030204"/>
            </a:endParaRPr>
          </a:p>
          <a:p>
            <a:endParaRPr lang="en-US" dirty="0"/>
          </a:p>
          <a:p>
            <a:r>
              <a:rPr lang="en-US" dirty="0"/>
              <a:t>Lastly, it provides contact information for your college's financial aid office in order to get more info and guidance on next steps.</a:t>
            </a:r>
          </a:p>
          <a:p>
            <a:pPr marL="171450" indent="-171450">
              <a:buFont typeface="Arial"/>
              <a:buChar char="•"/>
            </a:pPr>
            <a:r>
              <a:rPr lang="en-US" dirty="0">
                <a:cs typeface="Calibri" panose="020F0502020204030204"/>
              </a:rPr>
              <a:t>Note not shown here but also includes a glossary page that defines various terms on the award package (net price, </a:t>
            </a:r>
            <a:r>
              <a:rPr lang="en-US" dirty="0" err="1">
                <a:cs typeface="Calibri" panose="020F0502020204030204"/>
              </a:rPr>
              <a:t>coa</a:t>
            </a:r>
            <a:r>
              <a:rPr lang="en-US" dirty="0">
                <a:cs typeface="Calibri" panose="020F0502020204030204"/>
              </a:rPr>
              <a:t>, grant, loans, </a:t>
            </a:r>
            <a:r>
              <a:rPr lang="en-US" dirty="0" err="1">
                <a:cs typeface="Calibri" panose="020F0502020204030204"/>
              </a:rPr>
              <a:t>efc</a:t>
            </a:r>
            <a:r>
              <a:rPr lang="en-US" dirty="0">
                <a:cs typeface="Calibri" panose="020F0502020204030204"/>
              </a:rPr>
              <a:t>, work study, </a:t>
            </a:r>
            <a:r>
              <a:rPr lang="en-US" dirty="0" err="1">
                <a:cs typeface="Calibri" panose="020F0502020204030204"/>
              </a:rPr>
              <a:t>etc</a:t>
            </a:r>
            <a:r>
              <a:rPr lang="en-US" dirty="0">
                <a:cs typeface="Calibri" panose="020F0502020204030204"/>
              </a:rPr>
              <a:t>)</a:t>
            </a:r>
          </a:p>
          <a:p>
            <a:endParaRPr lang="en-US" dirty="0"/>
          </a:p>
          <a:p>
            <a:r>
              <a:rPr lang="en-US" dirty="0"/>
              <a:t>This format takes the 'guesswork' out of fin aid letters as it clearly outlines cost, types of aid awarded, &amp; alternative sources to research for potential </a:t>
            </a:r>
            <a:r>
              <a:rPr lang="en-US" dirty="0" err="1"/>
              <a:t>add'l</a:t>
            </a:r>
            <a:r>
              <a:rPr lang="en-US" dirty="0"/>
              <a:t> aid, to help students make the most informed decision. </a:t>
            </a:r>
            <a:endParaRPr lang="en-US" dirty="0">
              <a:cs typeface="Calibri"/>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775346-9B4D-477D-9911-A7880618A68F}" type="slidenum">
              <a:rPr lang="en-US" altLang="en-US" smtClean="0">
                <a:solidFill>
                  <a:prstClr val="black"/>
                </a:solidFill>
                <a:latin typeface="Calibri" panose="020F0502020204030204" pitchFamily="34" charset="0"/>
              </a:rPr>
              <a:pPr/>
              <a:t>30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92006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hlinkClick r:id="rId3"/>
              </a:rPr>
              <a:t>Types of aid infographic</a:t>
            </a:r>
            <a:r>
              <a:rPr lang="en-US" dirty="0"/>
              <a:t> </a:t>
            </a:r>
            <a:r>
              <a:rPr lang="en-US" dirty="0">
                <a:ea typeface="+mn-lt"/>
                <a:cs typeface="+mn-lt"/>
                <a:hlinkClick r:id="rId3"/>
              </a:rPr>
              <a:t>https://studentaid.gov/sites/default/files/types-of-aid.png</a:t>
            </a:r>
            <a:endParaRPr lang="en-US" dirty="0">
              <a:ea typeface="+mn-lt"/>
              <a:cs typeface="+mn-lt"/>
            </a:endParaRPr>
          </a:p>
          <a:p>
            <a:pPr marL="318770" indent="-318770"/>
            <a:r>
              <a:rPr lang="en-US" dirty="0"/>
              <a:t>Video: </a:t>
            </a:r>
            <a:r>
              <a:rPr lang="en-US" dirty="0">
                <a:ea typeface="+mn-lt"/>
                <a:cs typeface="+mn-lt"/>
                <a:hlinkClick r:id="rId4"/>
              </a:rPr>
              <a:t>https://www.youtube.com/watch?v=Pn4OECMTh5w</a:t>
            </a:r>
            <a:endParaRPr lang="en-US" dirty="0">
              <a:ea typeface="+mn-lt"/>
              <a:cs typeface="+mn-lt"/>
            </a:endParaRPr>
          </a:p>
          <a:p>
            <a:pPr marL="318770" indent="-318770"/>
            <a:r>
              <a:rPr lang="en-US" dirty="0"/>
              <a:t>Fact sheet fed grants: </a:t>
            </a:r>
            <a:r>
              <a:rPr lang="en-US" dirty="0">
                <a:ea typeface="+mn-lt"/>
                <a:cs typeface="+mn-lt"/>
                <a:hlinkClick r:id="rId5"/>
              </a:rPr>
              <a:t>https://studentaid.gov/sites/default/files/federal-grant-programs.pdf</a:t>
            </a:r>
            <a:endParaRPr lang="en-US" dirty="0"/>
          </a:p>
          <a:p>
            <a:pPr marL="318770" indent="-318770"/>
            <a:r>
              <a:rPr lang="en-US" dirty="0">
                <a:ea typeface="+mn-lt"/>
                <a:cs typeface="+mn-lt"/>
              </a:rPr>
              <a:t>Fact sheet fed loans: </a:t>
            </a:r>
            <a:r>
              <a:rPr lang="en-US" dirty="0">
                <a:ea typeface="+mn-lt"/>
                <a:cs typeface="+mn-lt"/>
                <a:hlinkClick r:id="rId6"/>
              </a:rPr>
              <a:t>https://studentaid.gov/sites/default/files/federal-loan-programs.pdf</a:t>
            </a:r>
            <a:endParaRPr lang="en-US" dirty="0">
              <a:ea typeface="+mn-lt"/>
              <a:cs typeface="+mn-lt"/>
            </a:endParaRPr>
          </a:p>
          <a:p>
            <a:pPr marL="318770" indent="-318770"/>
            <a:r>
              <a:rPr lang="en-US" dirty="0">
                <a:ea typeface="+mn-lt"/>
                <a:cs typeface="+mn-lt"/>
              </a:rPr>
              <a:t>ETA: </a:t>
            </a:r>
            <a:r>
              <a:rPr lang="en-US" dirty="0">
                <a:ea typeface="+mn-lt"/>
                <a:cs typeface="+mn-lt"/>
                <a:hlinkClick r:id="rId7"/>
              </a:rPr>
              <a:t>https://studentaid.gov/sites/default/files/foster-youth-vouchers.pdf</a:t>
            </a:r>
            <a:endParaRPr lang="en-US" dirty="0">
              <a:ea typeface="+mn-lt"/>
              <a:cs typeface="+mn-lt"/>
            </a:endParaRPr>
          </a:p>
          <a:p>
            <a:pPr marL="318770" indent="-318770"/>
            <a:r>
              <a:rPr lang="en-US" dirty="0" err="1">
                <a:ea typeface="+mn-lt"/>
                <a:cs typeface="+mn-lt"/>
              </a:rPr>
              <a:t>Hesc</a:t>
            </a:r>
            <a:r>
              <a:rPr lang="en-US" dirty="0">
                <a:ea typeface="+mn-lt"/>
                <a:cs typeface="+mn-lt"/>
              </a:rPr>
              <a:t> fin aid compare tool: </a:t>
            </a:r>
            <a:r>
              <a:rPr lang="en-US" dirty="0">
                <a:ea typeface="+mn-lt"/>
                <a:cs typeface="+mn-lt"/>
                <a:hlinkClick r:id="rId8"/>
              </a:rPr>
              <a:t>https://www.hesc.ny.gov/prepare-for-college/applying-to-college/comparing-college-award-letters/financial-aid-comparison-tool.html</a:t>
            </a:r>
            <a:endParaRPr lang="en-US" dirty="0">
              <a:ea typeface="+mn-lt"/>
              <a:cs typeface="+mn-lt"/>
            </a:endParaRPr>
          </a:p>
          <a:p>
            <a:pPr marL="318770" indent="-318770"/>
            <a:r>
              <a:rPr lang="en-US" dirty="0">
                <a:ea typeface="+mn-lt"/>
                <a:cs typeface="+mn-lt"/>
              </a:rPr>
              <a:t>Disc compare tool: </a:t>
            </a:r>
            <a:r>
              <a:rPr lang="en-US" dirty="0">
                <a:ea typeface="+mn-lt"/>
                <a:cs typeface="+mn-lt"/>
                <a:hlinkClick r:id="rId9"/>
              </a:rPr>
              <a:t>https://www.collegecovered.com/award-letter-tool/</a:t>
            </a:r>
            <a:endParaRPr lang="en-US" dirty="0">
              <a:ea typeface="+mn-lt"/>
              <a:cs typeface="+mn-lt"/>
            </a:endParaRPr>
          </a:p>
          <a:p>
            <a:pPr marL="318770" indent="-318770"/>
            <a:r>
              <a:rPr lang="en-US" dirty="0">
                <a:hlinkClick r:id="rId10"/>
              </a:rPr>
              <a:t>*NASFAA's Aid Offer Comparison Worksheet</a:t>
            </a:r>
            <a:r>
              <a:rPr lang="en-US" dirty="0"/>
              <a:t> – useful tool that students and families can use to decipher different award letters and compare them </a:t>
            </a:r>
          </a:p>
        </p:txBody>
      </p:sp>
      <p:sp>
        <p:nvSpPr>
          <p:cNvPr id="4" name="Slide Number Placeholder 3"/>
          <p:cNvSpPr>
            <a:spLocks noGrp="1"/>
          </p:cNvSpPr>
          <p:nvPr>
            <p:ph type="sldNum" sz="quarter" idx="5"/>
          </p:nvPr>
        </p:nvSpPr>
        <p:spPr/>
        <p:txBody>
          <a:bodyPr/>
          <a:lstStyle/>
          <a:p>
            <a:fld id="{A9D1BB7A-9FB0-4108-BBC1-DAB33619F1FC}" type="slidenum">
              <a:rPr lang="en-US" smtClean="0"/>
              <a:t>33</a:t>
            </a:fld>
            <a:endParaRPr lang="en-US"/>
          </a:p>
        </p:txBody>
      </p:sp>
    </p:spTree>
    <p:extLst>
      <p:ext uri="{BB962C8B-B14F-4D97-AF65-F5344CB8AC3E}">
        <p14:creationId xmlns:p14="http://schemas.microsoft.com/office/powerpoint/2010/main" val="130725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here's today's agenda. We went through our introduction. For those of you that attend our FA I workshop, we went over various aspects of the financial aid application process (how to apply, whose info should be included, navigating unique family circumstances, etc.) Today, we are going to take a closer look at the various types of aid students can receive, and highlight key differences between grants/scholarships and loans. Then we will discuss student responsibility when there is a gap in their financial aid. Next we will review some sample financial aid packages in order to get familiar with key terms, &amp; various layouts of award packages, so you will feel equipped in helping families navigate and understand their financial aid letters. As always, we will wrap with highlighting some great resources to share with your community and leave time for some Q&amp;A as well. </a:t>
            </a:r>
            <a:endParaRPr lang="en-US" dirty="0">
              <a:solidFill>
                <a:srgbClr val="000000"/>
              </a:solidFill>
              <a:latin typeface="Calibri"/>
              <a:cs typeface="Calibri"/>
            </a:endParaRPr>
          </a:p>
        </p:txBody>
      </p:sp>
    </p:spTree>
    <p:extLst>
      <p:ext uri="{BB962C8B-B14F-4D97-AF65-F5344CB8AC3E}">
        <p14:creationId xmlns:p14="http://schemas.microsoft.com/office/powerpoint/2010/main" val="250354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Clr>
                <a:srgbClr val="000000"/>
              </a:buClr>
              <a:buSzPts val="1900"/>
            </a:pPr>
            <a:r>
              <a:rPr lang="en-US" dirty="0">
                <a:solidFill>
                  <a:srgbClr val="000000"/>
                </a:solidFill>
                <a:latin typeface="Arial"/>
                <a:ea typeface="Arial"/>
                <a:cs typeface="Arial"/>
              </a:rPr>
              <a:t>There are different types of financial aid, and it is important to understand the distinctions between them. There is a great video from studentaid.gov that walks through the various types of aid and how they can help fund one's education that is linked in the resources section of this presentation.</a:t>
            </a:r>
            <a:endParaRPr lang="en-US" dirty="0">
              <a:solidFill>
                <a:srgbClr val="000000"/>
              </a:solidFill>
              <a:latin typeface="Arial"/>
              <a:ea typeface="Arial"/>
              <a:cs typeface="Arial"/>
              <a:sym typeface="Arial"/>
            </a:endParaRPr>
          </a:p>
          <a:p>
            <a:pPr>
              <a:buSzPts val="1900"/>
            </a:pPr>
            <a:endParaRPr lang="en-US" dirty="0">
              <a:solidFill>
                <a:srgbClr val="000000"/>
              </a:solidFill>
              <a:latin typeface="Arial"/>
              <a:ea typeface="Arial"/>
              <a:cs typeface="Arial"/>
            </a:endParaRPr>
          </a:p>
          <a:p>
            <a:pPr>
              <a:buSzPts val="1900"/>
            </a:pPr>
            <a:r>
              <a:rPr lang="en-US" dirty="0">
                <a:solidFill>
                  <a:srgbClr val="000000"/>
                </a:solidFill>
                <a:latin typeface="Arial"/>
                <a:ea typeface="Arial"/>
                <a:cs typeface="Arial"/>
              </a:rPr>
              <a:t>In a nutshell, </a:t>
            </a:r>
            <a:r>
              <a:rPr lang="en-US" dirty="0"/>
              <a:t>A grant or scholarship is </a:t>
            </a:r>
            <a:r>
              <a:rPr lang="en-US" b="1" dirty="0"/>
              <a:t>a form of financial aid that doesn't have to be repaid</a:t>
            </a:r>
            <a:r>
              <a:rPr lang="en-US" dirty="0"/>
              <a:t> (unless, for example, you withdraw from school and owe a refund, or you receive a TEACH Grant and don't complete your service obligation).</a:t>
            </a:r>
            <a:endParaRPr lang="en-US" dirty="0">
              <a:solidFill>
                <a:srgbClr val="000000"/>
              </a:solidFill>
              <a:latin typeface="Arial"/>
              <a:ea typeface="Arial"/>
              <a:cs typeface="Arial"/>
            </a:endParaRPr>
          </a:p>
          <a:p>
            <a:pPr>
              <a:buSzPts val="1900"/>
            </a:pPr>
            <a:endParaRPr lang="en-US" dirty="0">
              <a:solidFill>
                <a:srgbClr val="000000"/>
              </a:solidFill>
              <a:latin typeface="Calibri"/>
              <a:ea typeface="Arial"/>
              <a:cs typeface="Calibri"/>
            </a:endParaRPr>
          </a:p>
          <a:p>
            <a:pPr>
              <a:buSzPts val="1900"/>
            </a:pPr>
            <a:r>
              <a:rPr lang="en-US" dirty="0">
                <a:solidFill>
                  <a:srgbClr val="000000"/>
                </a:solidFill>
                <a:latin typeface="Calibri"/>
                <a:ea typeface="Arial"/>
                <a:cs typeface="Calibri"/>
              </a:rPr>
              <a:t>Work study is another type of aid where students with financial need can </a:t>
            </a:r>
            <a:r>
              <a:rPr lang="en-US" b="1" dirty="0"/>
              <a:t>earn money to pay for school through part-time on- (and sometimes off-) campus jobs</a:t>
            </a:r>
            <a:r>
              <a:rPr lang="en-US" dirty="0"/>
              <a:t>. The program gives students an opportunity to gain valuable work experience while pursuing a college degree</a:t>
            </a:r>
          </a:p>
          <a:p>
            <a:pPr>
              <a:buSzPts val="1900"/>
            </a:pPr>
            <a:endParaRPr lang="en-US" dirty="0">
              <a:solidFill>
                <a:srgbClr val="000000"/>
              </a:solidFill>
              <a:latin typeface="Calibri"/>
              <a:ea typeface="Arial"/>
              <a:cs typeface="Calibri"/>
            </a:endParaRPr>
          </a:p>
          <a:p>
            <a:pPr>
              <a:buSzPts val="1900"/>
            </a:pPr>
            <a:endParaRPr lang="en-US" dirty="0">
              <a:solidFill>
                <a:srgbClr val="000000"/>
              </a:solidFill>
              <a:latin typeface="Arial"/>
              <a:ea typeface="Arial"/>
              <a:cs typeface="Arial"/>
            </a:endParaRPr>
          </a:p>
          <a:p>
            <a:pPr>
              <a:buSzPts val="1900"/>
            </a:pPr>
            <a:r>
              <a:rPr lang="en-US" dirty="0">
                <a:solidFill>
                  <a:srgbClr val="000000"/>
                </a:solidFill>
                <a:latin typeface="Arial"/>
                <a:ea typeface="Arial"/>
                <a:cs typeface="Arial"/>
              </a:rPr>
              <a:t>Let's start by taking a closer look at some federal grants that are available to eligible students. </a:t>
            </a:r>
            <a:endParaRPr lang="en-US" dirty="0">
              <a:solidFill>
                <a:srgbClr val="000000"/>
              </a:solidFill>
              <a:latin typeface="Calibri"/>
              <a:ea typeface="Arial"/>
              <a:cs typeface="Calibri"/>
            </a:endParaRPr>
          </a:p>
          <a:p>
            <a:pPr>
              <a:buSzPts val="1900"/>
            </a:pPr>
            <a:endParaRPr lang="en-US" altLang="en-US" dirty="0">
              <a:solidFill>
                <a:srgbClr val="000000"/>
              </a:solidFill>
              <a:latin typeface="Calibri"/>
              <a:ea typeface="Arial"/>
              <a:cs typeface="Calibri"/>
            </a:endParaRPr>
          </a:p>
        </p:txBody>
      </p:sp>
    </p:spTree>
    <p:extLst>
      <p:ext uri="{BB962C8B-B14F-4D97-AF65-F5344CB8AC3E}">
        <p14:creationId xmlns:p14="http://schemas.microsoft.com/office/powerpoint/2010/main" val="220491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dirty="0"/>
              <a:t>Pell grants are need based aid from federal government. (and keep in mind in order to be considered for any federal aid you must be a US Citizen, permanent resident, or qualifying non citizen)</a:t>
            </a:r>
            <a:endParaRPr lang="en-US" dirty="0"/>
          </a:p>
          <a:p>
            <a:pPr marL="171450" indent="-171450">
              <a:buFont typeface="Arial"/>
              <a:buChar char="•"/>
            </a:pPr>
            <a:r>
              <a:rPr lang="en-US" altLang="en-US" dirty="0"/>
              <a:t>The Maximum </a:t>
            </a:r>
            <a:r>
              <a:rPr lang="en-US" altLang="en-US" dirty="0" err="1"/>
              <a:t>pell</a:t>
            </a:r>
            <a:r>
              <a:rPr lang="en-US" altLang="en-US" dirty="0"/>
              <a:t> grant amount for the current academic year </a:t>
            </a:r>
            <a:r>
              <a:rPr lang="en-US" altLang="en-US" u="sng" dirty="0"/>
              <a:t>$6895, . </a:t>
            </a:r>
            <a:r>
              <a:rPr lang="en-US" altLang="en-US" dirty="0"/>
              <a:t>Note</a:t>
            </a:r>
            <a:r>
              <a:rPr lang="en-US" altLang="en-US" u="sng" dirty="0"/>
              <a:t> </a:t>
            </a:r>
            <a:r>
              <a:rPr lang="en-US" altLang="en-US" dirty="0"/>
              <a:t>for the 23-24 academic year, the max </a:t>
            </a:r>
            <a:r>
              <a:rPr lang="en-US" altLang="en-US" dirty="0" err="1"/>
              <a:t>pell</a:t>
            </a:r>
            <a:r>
              <a:rPr lang="en-US" altLang="en-US" dirty="0"/>
              <a:t> grant amount will be increasing to </a:t>
            </a:r>
            <a:r>
              <a:rPr lang="en-US" dirty="0"/>
              <a:t>$7,395</a:t>
            </a:r>
            <a:endParaRPr lang="en-US" altLang="en-US" dirty="0" err="1">
              <a:cs typeface="Calibri" panose="020F0502020204030204"/>
            </a:endParaRPr>
          </a:p>
          <a:p>
            <a:pPr marL="171450" indent="-171450">
              <a:buFont typeface="Arial"/>
              <a:buChar char="•"/>
            </a:pPr>
            <a:r>
              <a:rPr lang="en-US" altLang="en-US" dirty="0"/>
              <a:t>To qualify to receive a </a:t>
            </a:r>
            <a:r>
              <a:rPr lang="en-US" altLang="en-US" dirty="0" err="1"/>
              <a:t>pell</a:t>
            </a:r>
            <a:r>
              <a:rPr lang="en-US" altLang="en-US" dirty="0"/>
              <a:t> grant, the maximum EFC a student can have to be eligible for the Pell Grant is </a:t>
            </a:r>
            <a:r>
              <a:rPr lang="en-US" altLang="en-US" u="sng" dirty="0"/>
              <a:t>$6206</a:t>
            </a:r>
            <a:endParaRPr lang="en-US" altLang="en-US" u="sng" dirty="0">
              <a:cs typeface="Calibri" panose="020F0502020204030204"/>
            </a:endParaRPr>
          </a:p>
          <a:p>
            <a:pPr marL="171450" indent="-171450">
              <a:buFont typeface="Arial"/>
              <a:buChar char="•"/>
            </a:pPr>
            <a:r>
              <a:rPr lang="en-US" dirty="0"/>
              <a:t>In general, a student must maintain enrollment in an undergraduate course of study at a nonforeign school to receive a Federal Pell Grant. Additionally, they will have to </a:t>
            </a:r>
            <a:r>
              <a:rPr lang="en-US" dirty="0">
                <a:hlinkClick r:id="rId3"/>
              </a:rPr>
              <a:t>fill out the FAFSA form</a:t>
            </a:r>
            <a:r>
              <a:rPr lang="en-US" dirty="0"/>
              <a:t> every year they are in school in order to stay eligible for federal student aid. </a:t>
            </a:r>
            <a:r>
              <a:rPr lang="en-US" i="1" dirty="0"/>
              <a:t>It’s important to make students aware that just because they qualify for a </a:t>
            </a:r>
            <a:r>
              <a:rPr lang="en-US" i="1" dirty="0" err="1"/>
              <a:t>pell</a:t>
            </a:r>
            <a:r>
              <a:rPr lang="en-US" i="1" dirty="0"/>
              <a:t> grant one year, it is not an automatic guarantee they will qualify for subsequent years. This is why they have to complete the FAFSA application each year they are in school, to determine eligibility. </a:t>
            </a:r>
            <a:endParaRPr lang="en-US" i="1" dirty="0">
              <a:cs typeface="Calibri"/>
            </a:endParaRPr>
          </a:p>
          <a:p>
            <a:pPr marL="171450" indent="-171450">
              <a:buFont typeface="Arial"/>
              <a:buChar char="•"/>
            </a:pPr>
            <a:r>
              <a:rPr lang="en-US" dirty="0"/>
              <a:t>Once a student has earned a baccalaureate degree, or their first professional degree, or have used up all 12 terms of their eligibility or the equivalent (roughly six years), you are no longer eligible to receive a Federal Pell Grant.</a:t>
            </a:r>
            <a:endParaRPr lang="en-US" dirty="0">
              <a:cs typeface="Calibri"/>
            </a:endParaRPr>
          </a:p>
          <a:p>
            <a:endParaRPr lang="en-US" altLang="en-US" dirty="0">
              <a:cs typeface="Calibri"/>
            </a:endParaRPr>
          </a:p>
          <a:p>
            <a:endParaRPr lang="en-US" altLang="en-US" b="1" dirty="0">
              <a:cs typeface="Calibri"/>
            </a:endParaRPr>
          </a:p>
          <a:p>
            <a:r>
              <a:rPr lang="en-US" altLang="en-US" b="1" dirty="0">
                <a:cs typeface="Calibri"/>
              </a:rPr>
              <a:t>Does not have to be repaid unless there are special circumstances:</a:t>
            </a:r>
          </a:p>
          <a:p>
            <a:pPr marL="171450" indent="-171450">
              <a:buFont typeface="Arial"/>
              <a:buChar char="•"/>
            </a:pPr>
            <a:r>
              <a:rPr lang="en-US" dirty="0"/>
              <a:t>You withdrew early from the program for which the grant was given to you.</a:t>
            </a:r>
            <a:endParaRPr lang="en-US" dirty="0">
              <a:cs typeface="Calibri"/>
            </a:endParaRPr>
          </a:p>
          <a:p>
            <a:pPr marL="171450" indent="-171450">
              <a:buFont typeface="Arial"/>
              <a:buChar char="•"/>
            </a:pPr>
            <a:r>
              <a:rPr lang="en-US" dirty="0"/>
              <a:t>Your </a:t>
            </a:r>
            <a:r>
              <a:rPr lang="en-US" u="sng" dirty="0">
                <a:hlinkClick r:id="rId4"/>
              </a:rPr>
              <a:t>enrollment status</a:t>
            </a:r>
            <a:r>
              <a:rPr lang="en-US" dirty="0"/>
              <a:t> changed in a way that reduced your eligibility for your grant (for instance, if you switch from full-time enrollment to part-time, your grant amount will be reduced).</a:t>
            </a:r>
            <a:endParaRPr lang="en-US" dirty="0">
              <a:cs typeface="Calibri"/>
            </a:endParaRPr>
          </a:p>
          <a:p>
            <a:pPr marL="171450" indent="-171450">
              <a:buFont typeface="Arial"/>
              <a:buChar char="•"/>
            </a:pPr>
            <a:r>
              <a:rPr lang="en-US" dirty="0"/>
              <a:t>You received outside scholarships or grants that reduced your need for federal student aid.</a:t>
            </a:r>
            <a:endParaRPr lang="en-US" dirty="0">
              <a:cs typeface="Calibri"/>
            </a:endParaRPr>
          </a:p>
          <a:p>
            <a:pPr marL="171450" indent="-171450">
              <a:buFont typeface="Arial"/>
              <a:buChar char="•"/>
            </a:pPr>
            <a:r>
              <a:rPr lang="en-US" dirty="0"/>
              <a:t>You received a TEACH Grant, but you did not meet the requirements of your </a:t>
            </a:r>
            <a:r>
              <a:rPr lang="en-US" dirty="0">
                <a:hlinkClick r:id="rId5"/>
              </a:rPr>
              <a:t>TEACH Grant service obligation</a:t>
            </a:r>
            <a:r>
              <a:rPr lang="en-US" dirty="0"/>
              <a:t>.</a:t>
            </a:r>
            <a:endParaRPr lang="en-US" dirty="0">
              <a:cs typeface="Calibri"/>
            </a:endParaRPr>
          </a:p>
          <a:p>
            <a:endParaRPr lang="en-US" altLang="en-US" dirty="0">
              <a:cs typeface="Calibri" panose="020F0502020204030204"/>
            </a:endParaRPr>
          </a:p>
          <a:p>
            <a:endParaRPr lang="en-US" altLang="en-US" dirty="0">
              <a:cs typeface="Calibri" panose="020F0502020204030204"/>
            </a:endParaRPr>
          </a:p>
          <a:p>
            <a:endParaRPr lang="en-US" altLang="en-US" dirty="0">
              <a:cs typeface="Calibri" panose="020F0502020204030204"/>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39AFC3-59C8-4A93-96C6-2B9208389C7A}" type="slidenum">
              <a:rPr lang="en-US" altLang="en-US" smtClean="0">
                <a:solidFill>
                  <a:prstClr val="black"/>
                </a:solidFill>
                <a:latin typeface="Calibri" panose="020F0502020204030204" pitchFamily="34" charset="0"/>
              </a:rPr>
              <a:pPr/>
              <a:t>10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0761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dirty="0"/>
              <a:t>The FSEOG is a Federal Government grant that assists low-income undergraduate students who need a great deal of financial aid to help pay for college; eligibility is for Pell Grant recipients with the lowest EFC’s</a:t>
            </a:r>
          </a:p>
          <a:p>
            <a:pPr marL="171450" indent="-171450">
              <a:buFont typeface="Arial"/>
              <a:buChar char="•"/>
            </a:pPr>
            <a:r>
              <a:rPr lang="en-US" dirty="0"/>
              <a:t>Awards can range from $100 to $4,000 a year, depending on the amount of other aid the student receives and the availability of grant funds at the school they are attending.</a:t>
            </a:r>
            <a:endParaRPr lang="en-US" dirty="0">
              <a:cs typeface="Calibri" panose="020F0502020204030204"/>
            </a:endParaRPr>
          </a:p>
          <a:p>
            <a:pPr marL="171450" indent="-171450">
              <a:buFont typeface="Arial"/>
              <a:buChar char="•"/>
            </a:pPr>
            <a:r>
              <a:rPr lang="en-US" dirty="0"/>
              <a:t>To get an FSEOG, a student must first complete and submit the Free Application for Federal Student Aid (FAFSA). </a:t>
            </a:r>
          </a:p>
          <a:p>
            <a:pPr marL="628650" lvl="1" indent="-171450">
              <a:buFont typeface="Arial"/>
              <a:buChar char="•"/>
            </a:pPr>
            <a:r>
              <a:rPr lang="en-US" dirty="0"/>
              <a:t>This lets their college determine how much financial need they qualify for.</a:t>
            </a:r>
            <a:endParaRPr lang="en-US" dirty="0">
              <a:cs typeface="Calibri" panose="020F0502020204030204"/>
            </a:endParaRPr>
          </a:p>
          <a:p>
            <a:pPr marL="171450" indent="-171450">
              <a:buFont typeface="Arial"/>
              <a:buChar char="•"/>
            </a:pPr>
            <a:r>
              <a:rPr lang="en-US" dirty="0"/>
              <a:t>To be considered for this grant students should complete and submit the FAFSA as soon as possible beginning October 1 because each participating school receives a limited amount of FSEOG funds each year. Grants are awarded on a first come, first serve basis. Once they've been awarded, that's it. No additional funds are available. Students should check their school's website or contact their financial aid office for specific deadlines. They can also visit the official </a:t>
            </a:r>
            <a:r>
              <a:rPr lang="en-US" u="sng" dirty="0">
                <a:hlinkClick r:id="rId3"/>
              </a:rPr>
              <a:t>FSEOG website.</a:t>
            </a:r>
            <a:endParaRPr lang="en-US" dirty="0">
              <a:cs typeface="Calibri" panose="020F0502020204030204"/>
            </a:endParaRPr>
          </a:p>
          <a:p>
            <a:r>
              <a:rPr lang="en-US" altLang="en-US" dirty="0">
                <a:cs typeface="Calibri"/>
              </a:rPr>
              <a:t>*****************************************************</a:t>
            </a:r>
          </a:p>
          <a:p>
            <a:endParaRPr lang="en-US" altLang="en-US" dirty="0">
              <a:cs typeface="Calibri"/>
            </a:endParaRPr>
          </a:p>
          <a:p>
            <a:endParaRPr lang="en-US" altLang="en-US" dirty="0"/>
          </a:p>
          <a:p>
            <a:endParaRPr lang="en-US" altLang="en-US" dirty="0"/>
          </a:p>
          <a:p>
            <a:endParaRPr lang="en-US" altLang="en-US" dirty="0"/>
          </a:p>
          <a:p>
            <a:endParaRPr lang="en-US" altLang="en-US" dirty="0"/>
          </a:p>
          <a:p>
            <a:endParaRPr lang="en-US" altLang="en-US" dirty="0"/>
          </a:p>
          <a:p>
            <a:r>
              <a:rPr lang="en-US" altLang="en-US" dirty="0"/>
              <a:t>Federal Government grant based on need; for Pell Grant recipients with lowest EFC’s</a:t>
            </a:r>
            <a:endParaRPr lang="en-US" dirty="0"/>
          </a:p>
          <a:p>
            <a:r>
              <a:rPr lang="en-US" altLang="en-US" dirty="0"/>
              <a:t>Administered by the financial aid office at college</a:t>
            </a:r>
            <a:endParaRPr lang="en-US" altLang="en-US" dirty="0">
              <a:cs typeface="Calibri"/>
            </a:endParaRPr>
          </a:p>
          <a:p>
            <a:r>
              <a:rPr lang="en-US" altLang="en-US" dirty="0"/>
              <a:t>Maximum amount = $4000 / Minimum amount = $100</a:t>
            </a:r>
            <a:endParaRPr lang="en-US" altLang="en-US" dirty="0">
              <a:cs typeface="Calibri"/>
            </a:endParaRPr>
          </a:p>
          <a:p>
            <a:r>
              <a:rPr lang="en-US" altLang="en-US" dirty="0"/>
              <a:t>Must meet priority deadline</a:t>
            </a:r>
            <a:r>
              <a:rPr lang="en-US" altLang="en-US" b="1" dirty="0"/>
              <a:t>: </a:t>
            </a:r>
            <a:r>
              <a:rPr lang="en-US" altLang="en-US" dirty="0"/>
              <a:t>awarded first come, first serve</a:t>
            </a:r>
            <a:endParaRPr lang="en-US" altLang="en-US" dirty="0">
              <a:cs typeface="Calibri"/>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47541E-DD69-43D5-9C33-0EE4ADCF89B9}" type="slidenum">
              <a:rPr lang="en-US" altLang="en-US" smtClean="0">
                <a:solidFill>
                  <a:prstClr val="black"/>
                </a:solidFill>
                <a:latin typeface="Calibri" panose="020F0502020204030204" pitchFamily="34" charset="0"/>
              </a:rPr>
              <a:pPr/>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96272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Federal Work study provides part-time jobs for undergraduate and graduate students with </a:t>
            </a:r>
            <a:r>
              <a:rPr lang="en-US" u="sng" dirty="0"/>
              <a:t>financial need</a:t>
            </a:r>
            <a:r>
              <a:rPr lang="en-US" dirty="0"/>
              <a:t>, allowing them to earn money to help pay for their educational expenses. The program encourages community service work and work related to the student’s course of study.</a:t>
            </a:r>
          </a:p>
          <a:p>
            <a:endParaRPr lang="en-US" altLang="en-US" dirty="0">
              <a:cs typeface="Calibri"/>
            </a:endParaRPr>
          </a:p>
          <a:p>
            <a:pPr marL="285750" indent="-285750">
              <a:buFont typeface="Arial"/>
              <a:buChar char="•"/>
            </a:pPr>
            <a:r>
              <a:rPr lang="en-US" altLang="en-US" dirty="0"/>
              <a:t>To be considered for Federal work study, students indicate interest on the FAFSA application (it is a yes/no question on the form)</a:t>
            </a:r>
            <a:endParaRPr lang="en-US" altLang="en-US" sz="1100" dirty="0">
              <a:cs typeface="Calibri"/>
            </a:endParaRPr>
          </a:p>
          <a:p>
            <a:pPr marL="742950" indent="-285750">
              <a:buFont typeface="Arial"/>
              <a:buChar char="•"/>
            </a:pPr>
            <a:r>
              <a:rPr lang="en-US" dirty="0"/>
              <a:t>It’s administered by schools participating in the Federal Work-Study Program. Students can check with their school's </a:t>
            </a:r>
            <a:r>
              <a:rPr lang="en-US" u="sng" dirty="0">
                <a:hlinkClick r:id="rId3"/>
              </a:rPr>
              <a:t>financial aid office</a:t>
            </a:r>
            <a:r>
              <a:rPr lang="en-US" dirty="0"/>
              <a:t> to find out if their school participates.</a:t>
            </a:r>
            <a:endParaRPr lang="en-US" altLang="en-US" sz="1100" dirty="0"/>
          </a:p>
          <a:p>
            <a:pPr marL="285750" indent="-285750">
              <a:buFont typeface="Arial"/>
              <a:buChar char="•"/>
            </a:pPr>
            <a:r>
              <a:rPr lang="en-US" altLang="en-US" b="1" dirty="0"/>
              <a:t>Consideration for work study has a priority deadline</a:t>
            </a:r>
            <a:r>
              <a:rPr lang="en-US" altLang="en-US" dirty="0"/>
              <a:t>, which means it is awarded on a first come, first serve basis. It is available for full and part time students.</a:t>
            </a:r>
            <a:endParaRPr lang="en-US" altLang="en-US" sz="1100" dirty="0">
              <a:cs typeface="Calibri" panose="020F0502020204030204"/>
            </a:endParaRPr>
          </a:p>
          <a:p>
            <a:pPr marL="285750" indent="-285750">
              <a:buFont typeface="Arial"/>
              <a:buChar char="•"/>
            </a:pPr>
            <a:r>
              <a:rPr lang="en-US" altLang="en-US" dirty="0"/>
              <a:t>Students who receive work study are responsible for finding a part time job (jobs emphasize employment in civic education and work related to your course of study when possible)</a:t>
            </a:r>
            <a:endParaRPr lang="en-US" altLang="en-US" sz="1100" dirty="0">
              <a:cs typeface="Calibri" panose="020F0502020204030204"/>
            </a:endParaRPr>
          </a:p>
          <a:p>
            <a:pPr marL="285750" indent="-285750">
              <a:buFont typeface="Arial"/>
              <a:buChar char="•"/>
            </a:pPr>
            <a:r>
              <a:rPr lang="en-US" altLang="en-US" dirty="0"/>
              <a:t>Students may work on or off-campus</a:t>
            </a:r>
            <a:endParaRPr lang="en-US" altLang="en-US" sz="1100" dirty="0">
              <a:cs typeface="Calibri" panose="020F0502020204030204"/>
            </a:endParaRPr>
          </a:p>
          <a:p>
            <a:pPr marL="285750" indent="-285750">
              <a:buFont typeface="Arial"/>
              <a:buChar char="•"/>
            </a:pPr>
            <a:r>
              <a:rPr lang="en-US" altLang="en-US" dirty="0"/>
              <a:t>Money earned goes directly to students in the form of a paycheck</a:t>
            </a:r>
            <a:endParaRPr lang="en-US" altLang="en-US" sz="1100" dirty="0">
              <a:cs typeface="Calibri" panose="020F0502020204030204"/>
            </a:endParaRPr>
          </a:p>
          <a:p>
            <a:pPr marL="742950" lvl="1" indent="-285750" algn="l">
              <a:buFont typeface="Arial"/>
              <a:buChar char="•"/>
            </a:pPr>
            <a:r>
              <a:rPr lang="en-US" altLang="en-US" dirty="0">
                <a:cs typeface="Calibri" panose="020F0502020204030204"/>
              </a:rPr>
              <a:t>How much a student earns depends on when they apply, their level of financial need, and their school's available funds for work study. </a:t>
            </a:r>
            <a:r>
              <a:rPr lang="en-US" altLang="en-US" dirty="0"/>
              <a:t>Students will</a:t>
            </a:r>
            <a:r>
              <a:rPr lang="en-US" dirty="0"/>
              <a:t> earn at least the current federal minimum wage. However, they may earn more depending on the type of work they do and the skills required for the position. </a:t>
            </a:r>
          </a:p>
          <a:p>
            <a:pPr marL="742950" lvl="1" indent="-285750" algn="l">
              <a:buFont typeface="Arial"/>
              <a:buChar char="•"/>
            </a:pPr>
            <a:r>
              <a:rPr lang="en-US" dirty="0"/>
              <a:t>In terms of getting paid, your school must pay you at least once a month.</a:t>
            </a:r>
          </a:p>
          <a:p>
            <a:pPr marL="742950" lvl="1" indent="-285750" algn="l">
              <a:buFont typeface="Arial"/>
              <a:buChar char="•"/>
            </a:pPr>
            <a:r>
              <a:rPr lang="en-US" dirty="0"/>
              <a:t>Additionally, your school must pay you directly (by check) unless you request that the school send your payments directly to your bank account or use the money to pay for your education-related charges (e.g., tuition, fees, food, and housing).</a:t>
            </a:r>
          </a:p>
          <a:p>
            <a:pPr marL="742950" lvl="1" indent="-285750" algn="l">
              <a:buFont typeface="Arial"/>
              <a:buChar char="•"/>
            </a:pPr>
            <a:r>
              <a:rPr lang="en-US" dirty="0"/>
              <a:t>Students tend to ask - </a:t>
            </a:r>
            <a:r>
              <a:rPr lang="en-US" b="1" dirty="0"/>
              <a:t>Can I work as many hours as I want? Unfortunately No</a:t>
            </a:r>
            <a:r>
              <a:rPr lang="en-US" dirty="0"/>
              <a:t>. The amount a student earns can’t exceed their total Federal Work-Study award. When assigning work hours, the employer or their school’s financial aid office will consider their class schedule and  academic progress.</a:t>
            </a:r>
          </a:p>
          <a:p>
            <a:pPr marL="742950" lvl="1" indent="-285750" algn="l">
              <a:buFont typeface="Arial"/>
              <a:buChar char="•"/>
            </a:pPr>
            <a:r>
              <a:rPr lang="en-US" dirty="0"/>
              <a:t>*************************************************************</a:t>
            </a:r>
          </a:p>
          <a:p>
            <a:pPr marL="742950" lvl="1" indent="-285750" algn="l">
              <a:buFont typeface="Arial"/>
              <a:buChar char="•"/>
            </a:pPr>
            <a:endParaRPr lang="en-US" dirty="0"/>
          </a:p>
          <a:p>
            <a:pPr marL="742950" lvl="1" indent="-285750">
              <a:buFont typeface="Arial"/>
              <a:buChar char="•"/>
            </a:pPr>
            <a:endParaRPr lang="en-US" dirty="0"/>
          </a:p>
          <a:p>
            <a:pPr marL="285750" indent="-285750">
              <a:buFont typeface="Arial"/>
              <a:buChar char="•"/>
            </a:pPr>
            <a:r>
              <a:rPr lang="en-US" altLang="en-US" dirty="0"/>
              <a:t>Recommended for indirect costs </a:t>
            </a:r>
            <a:endParaRPr lang="en-US" altLang="en-US" sz="1100" dirty="0">
              <a:cs typeface="Calibri" panose="020F0502020204030204"/>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B774C0-B2B6-4FDD-BF66-120867906AB9}" type="slidenum">
              <a:rPr lang="en-US" altLang="en-US" smtClean="0">
                <a:solidFill>
                  <a:prstClr val="black"/>
                </a:solidFill>
                <a:latin typeface="Calibri" panose="020F0502020204030204" pitchFamily="34" charset="0"/>
              </a:rPr>
              <a:pPr/>
              <a:t>12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9243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a:buChar char="•"/>
            </a:pPr>
            <a:r>
              <a:rPr lang="en-US" altLang="en-US" dirty="0"/>
              <a:t>Next up, we have institutional grants are *not federal grants. This is aid provided directly from the college itself.</a:t>
            </a:r>
            <a:endParaRPr lang="en-US" altLang="en-US" sz="1100" dirty="0">
              <a:cs typeface="Calibri" panose="020F0502020204030204"/>
            </a:endParaRPr>
          </a:p>
          <a:p>
            <a:pPr marL="742950" lvl="1" indent="-285750">
              <a:buFont typeface="Arial"/>
              <a:buChar char="•"/>
            </a:pPr>
            <a:r>
              <a:rPr lang="en-US" altLang="en-US" dirty="0"/>
              <a:t>They can be need or merit based</a:t>
            </a:r>
            <a:endParaRPr lang="en-US" altLang="en-US" sz="1100" dirty="0">
              <a:cs typeface="Calibri" panose="020F0502020204030204"/>
            </a:endParaRPr>
          </a:p>
          <a:p>
            <a:pPr marL="285750" indent="-285750">
              <a:buFont typeface="Arial"/>
              <a:buChar char="•"/>
            </a:pPr>
            <a:r>
              <a:rPr lang="en-US" altLang="en-US" dirty="0"/>
              <a:t>Institutional grant amounts vary from school to school. The </a:t>
            </a:r>
            <a:r>
              <a:rPr lang="en-US" dirty="0"/>
              <a:t>range can potentially cover a portion of a students cost of attendance, or in some circumstances their total cost of attendance!</a:t>
            </a:r>
          </a:p>
          <a:p>
            <a:pPr marL="285750" indent="-285750">
              <a:buFont typeface="Arial"/>
              <a:buChar char="•"/>
            </a:pPr>
            <a:r>
              <a:rPr lang="en-US" altLang="en-US" dirty="0"/>
              <a:t>Additionally, the availability of these grants may vary from year to year as well. </a:t>
            </a:r>
            <a:endParaRPr lang="en-US" altLang="en-US" sz="1100" dirty="0">
              <a:cs typeface="Calibri" panose="020F0502020204030204"/>
            </a:endParaRPr>
          </a:p>
          <a:p>
            <a:pPr marL="285750" indent="-285750">
              <a:buFont typeface="Arial"/>
              <a:buChar char="•"/>
            </a:pPr>
            <a:endParaRPr lang="en-US" altLang="en-US" dirty="0">
              <a:cs typeface="Calibri"/>
            </a:endParaRPr>
          </a:p>
          <a:p>
            <a:pPr marL="285750" indent="-285750">
              <a:buFont typeface="Arial"/>
              <a:buChar char="•"/>
            </a:pPr>
            <a:r>
              <a:rPr lang="en-US" altLang="en-US" dirty="0">
                <a:cs typeface="Calibri"/>
              </a:rPr>
              <a:t>When applying to colleges, it is important for students to know each institutions criteria regarding how to be considered for institutional grants, and any pertinent deadlines – some schools (like </a:t>
            </a:r>
            <a:r>
              <a:rPr lang="en-US" altLang="en-US" dirty="0" err="1">
                <a:cs typeface="Calibri"/>
              </a:rPr>
              <a:t>adelphi</a:t>
            </a:r>
            <a:r>
              <a:rPr lang="en-US" altLang="en-US" dirty="0">
                <a:cs typeface="Calibri"/>
              </a:rPr>
              <a:t>), once they accept students, they automatically evaluate them for institutional grant consideration  (so no 'extra' steps to apply)</a:t>
            </a:r>
          </a:p>
          <a:p>
            <a:pPr lvl="2" indent="-285750">
              <a:buFont typeface="Arial"/>
              <a:buChar char="•"/>
            </a:pPr>
            <a:r>
              <a:rPr lang="en-US" altLang="en-US" dirty="0">
                <a:cs typeface="Calibri"/>
              </a:rPr>
              <a:t>Other schools in addition to applying to their institution, may require submitting a separate application to be considered for their institutional grants, so it is imperative that students research and keep track of these requirements for their colleges of interest.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3000" indent="-227013">
              <a:defRPr>
                <a:solidFill>
                  <a:schemeClr val="tx1"/>
                </a:solidFill>
                <a:latin typeface="Arial" panose="020B0604020202020204" pitchFamily="34" charset="0"/>
                <a:cs typeface="Arial" panose="020B0604020202020204" pitchFamily="34" charset="0"/>
              </a:defRPr>
            </a:lvl3pPr>
            <a:lvl4pPr marL="1600200" indent="-227013">
              <a:defRPr>
                <a:solidFill>
                  <a:schemeClr val="tx1"/>
                </a:solidFill>
                <a:latin typeface="Arial" panose="020B0604020202020204" pitchFamily="34" charset="0"/>
                <a:cs typeface="Arial" panose="020B0604020202020204" pitchFamily="34" charset="0"/>
              </a:defRPr>
            </a:lvl4pPr>
            <a:lvl5pPr marL="2057400" indent="-227013">
              <a:defRPr>
                <a:solidFill>
                  <a:schemeClr val="tx1"/>
                </a:solidFill>
                <a:latin typeface="Arial" panose="020B0604020202020204" pitchFamily="34" charset="0"/>
                <a:cs typeface="Arial" panose="020B0604020202020204" pitchFamily="34" charset="0"/>
              </a:defRPr>
            </a:lvl5pPr>
            <a:lvl6pPr marL="25146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3C60AE-C2E1-4FE9-8920-392E6CA32C78}" type="slidenum">
              <a:rPr lang="en-US" altLang="en-US" smtClean="0">
                <a:solidFill>
                  <a:prstClr val="black"/>
                </a:solidFill>
                <a:latin typeface="Calibri" panose="020F0502020204030204" pitchFamily="34" charset="0"/>
              </a:rPr>
              <a:pPr/>
              <a:t>13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36095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altLang="en-US" dirty="0">
                <a:cs typeface="+mn-cs"/>
              </a:rPr>
              <a:t>In addition to these standard grants and scholarships, there's an additional federal grant for unique circumstances, as well as </a:t>
            </a:r>
            <a:r>
              <a:rPr lang="en-US" altLang="en-US" dirty="0"/>
              <a:t>other non</a:t>
            </a:r>
            <a:r>
              <a:rPr lang="en-US" altLang="en-US" dirty="0">
                <a:cs typeface="+mn-cs"/>
              </a:rPr>
              <a:t> federal sources of financial aid. Let's take a closer look at these.</a:t>
            </a:r>
          </a:p>
          <a:p>
            <a:endParaRPr lang="en-US" altLang="en-US" dirty="0">
              <a:cs typeface="+mn-cs"/>
            </a:endParaRPr>
          </a:p>
        </p:txBody>
      </p:sp>
    </p:spTree>
    <p:extLst>
      <p:ext uri="{BB962C8B-B14F-4D97-AF65-F5344CB8AC3E}">
        <p14:creationId xmlns:p14="http://schemas.microsoft.com/office/powerpoint/2010/main" val="379710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91184436-8FEC-4040-8810-0B4090BAB5EC}" type="datetimeFigureOut">
              <a:rPr lang="en-US">
                <a:solidFill>
                  <a:srgbClr val="04617B"/>
                </a:solidFill>
              </a:rPr>
              <a:pPr>
                <a:defRPr/>
              </a:pPr>
              <a:t>2/28/2023</a:t>
            </a:fld>
            <a:endParaRPr lang="en-US">
              <a:solidFill>
                <a:srgbClr val="04617B"/>
              </a:solidFill>
            </a:endParaRPr>
          </a:p>
        </p:txBody>
      </p:sp>
    </p:spTree>
    <p:extLst>
      <p:ext uri="{BB962C8B-B14F-4D97-AF65-F5344CB8AC3E}">
        <p14:creationId xmlns:p14="http://schemas.microsoft.com/office/powerpoint/2010/main" val="22522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D8F96F76-5068-4BF8-8940-87F54DCE98BD}" type="datetimeFigureOut">
              <a:rPr lang="en-US">
                <a:solidFill>
                  <a:srgbClr val="04617B"/>
                </a:solidFill>
              </a:rPr>
              <a:pPr>
                <a:defRPr/>
              </a:pPr>
              <a:t>2/28/2023</a:t>
            </a:fld>
            <a:endParaRPr lang="en-US">
              <a:solidFill>
                <a:srgbClr val="04617B"/>
              </a:solidFill>
            </a:endParaRPr>
          </a:p>
        </p:txBody>
      </p:sp>
    </p:spTree>
    <p:extLst>
      <p:ext uri="{BB962C8B-B14F-4D97-AF65-F5344CB8AC3E}">
        <p14:creationId xmlns:p14="http://schemas.microsoft.com/office/powerpoint/2010/main" val="19030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8470B66-D4E8-4CF0-861D-7357EF9C83D5}" type="datetimeFigureOut">
              <a:rPr lang="en-US">
                <a:solidFill>
                  <a:srgbClr val="04617B"/>
                </a:solidFill>
              </a:rPr>
              <a:pPr>
                <a:defRPr/>
              </a:pPr>
              <a:t>2/28/2023</a:t>
            </a:fld>
            <a:endParaRPr lang="en-US">
              <a:solidFill>
                <a:srgbClr val="04617B"/>
              </a:solidFill>
            </a:endParaRPr>
          </a:p>
        </p:txBody>
      </p:sp>
    </p:spTree>
    <p:extLst>
      <p:ext uri="{BB962C8B-B14F-4D97-AF65-F5344CB8AC3E}">
        <p14:creationId xmlns:p14="http://schemas.microsoft.com/office/powerpoint/2010/main" val="128042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EA83A82-3CB2-400F-80AA-7287103F2DBF}" type="datetimeFigureOut">
              <a:rPr lang="en-US">
                <a:solidFill>
                  <a:srgbClr val="04617B"/>
                </a:solidFill>
              </a:rPr>
              <a:pPr>
                <a:defRPr/>
              </a:pPr>
              <a:t>2/28/2023</a:t>
            </a:fld>
            <a:endParaRPr lang="en-US">
              <a:solidFill>
                <a:srgbClr val="04617B"/>
              </a:solidFill>
            </a:endParaRPr>
          </a:p>
        </p:txBody>
      </p:sp>
    </p:spTree>
    <p:extLst>
      <p:ext uri="{BB962C8B-B14F-4D97-AF65-F5344CB8AC3E}">
        <p14:creationId xmlns:p14="http://schemas.microsoft.com/office/powerpoint/2010/main" val="2056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A4433624-0C00-4208-9FEC-52D59FF95D2D}"/>
              </a:ext>
            </a:extLst>
          </p:cNvPr>
          <p:cNvSpPr>
            <a:spLocks noGrp="1"/>
          </p:cNvSpPr>
          <p:nvPr>
            <p:ph type="dt" sz="half" idx="10"/>
          </p:nvPr>
        </p:nvSpPr>
        <p:spPr/>
        <p:txBody>
          <a:bodyPr rtlCol="0"/>
          <a:lstStyle>
            <a:lvl1pPr>
              <a:defRPr/>
            </a:lvl1pPr>
          </a:lstStyle>
          <a:p>
            <a:pPr>
              <a:defRPr/>
            </a:pPr>
            <a:fld id="{963560AB-53A6-4ECB-AE62-13888BB4489E}" type="datetimeFigureOut">
              <a:rPr lang="en-US">
                <a:solidFill>
                  <a:srgbClr val="04617B"/>
                </a:solidFill>
              </a:rPr>
              <a:pPr>
                <a:defRPr/>
              </a:pPr>
              <a:t>2/28/2023</a:t>
            </a:fld>
            <a:endParaRPr lang="en-US">
              <a:solidFill>
                <a:srgbClr val="04617B"/>
              </a:solidFill>
            </a:endParaRPr>
          </a:p>
        </p:txBody>
      </p:sp>
    </p:spTree>
    <p:extLst>
      <p:ext uri="{BB962C8B-B14F-4D97-AF65-F5344CB8AC3E}">
        <p14:creationId xmlns:p14="http://schemas.microsoft.com/office/powerpoint/2010/main" val="980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4"/>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reeiconspng.com/img/21627"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s://www.hesc.ny.gov/prepare-for-college/applying-to-college/comparing-college-award-letters/financial-aid-comparison-tool.html" TargetMode="External"/><Relationship Id="rId3" Type="http://schemas.openxmlformats.org/officeDocument/2006/relationships/hyperlink" Target="https://studentaid.gov/sites/default/files/types-of-aid.png" TargetMode="External"/><Relationship Id="rId7" Type="http://schemas.openxmlformats.org/officeDocument/2006/relationships/hyperlink" Target="https://studentaid.gov/sites/default/files/foster-youth-vouchers.pdf"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studentaid.gov/sites/default/files/federal-loan-programs.pdf" TargetMode="External"/><Relationship Id="rId5" Type="http://schemas.openxmlformats.org/officeDocument/2006/relationships/hyperlink" Target="https://studentaid.gov/sites/default/files/federal-grant-programs.pdf" TargetMode="External"/><Relationship Id="rId4" Type="http://schemas.openxmlformats.org/officeDocument/2006/relationships/hyperlink" Target="https://www.youtube.com/watch?v=Pn4OECMTh5w" TargetMode="External"/><Relationship Id="rId9" Type="http://schemas.openxmlformats.org/officeDocument/2006/relationships/hyperlink" Target="https://www.nasfaa.org/uploads/documents/Aid_Offer_Comparison_Worksheet_2020.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www.councilforeconed.org/wp-content/uploads/2012/03/voluntary-national-content-standards-2010.pdf"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www.nysed.gov/curriculum-instruction"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519677" y="4058015"/>
            <a:ext cx="4397763" cy="1325560"/>
          </a:xfrm>
          <a:prstGeom prst="rect">
            <a:avLst/>
          </a:prstGeom>
        </p:spPr>
        <p:txBody>
          <a:bodyPr lIns="45719" tIns="45720" rIns="45719" bIns="45720" anchor="t">
            <a:noAutofit/>
          </a:bodyPr>
          <a:lstStyle/>
          <a:p>
            <a:pPr algn="ctr" defTabSz="886968">
              <a:defRPr sz="1746" spc="-194">
                <a:solidFill>
                  <a:srgbClr val="414A58"/>
                </a:solidFill>
                <a:latin typeface="Inter"/>
                <a:ea typeface="Inter"/>
                <a:cs typeface="Inter"/>
                <a:sym typeface="Inter"/>
              </a:defRPr>
            </a:pPr>
            <a:r>
              <a:rPr sz="2250" dirty="0"/>
              <a:t>Presented by:</a:t>
            </a:r>
            <a:r>
              <a:rPr lang="en-US" sz="2250" dirty="0"/>
              <a:t> Clarissa Delgado</a:t>
            </a:r>
            <a:br>
              <a:rPr sz="2250" dirty="0"/>
            </a:br>
            <a:br>
              <a:rPr sz="2250" dirty="0"/>
            </a:br>
            <a:r>
              <a:rPr sz="2250" dirty="0"/>
              <a:t>Email:</a:t>
            </a:r>
            <a:r>
              <a:rPr lang="en-US" sz="2250" dirty="0"/>
              <a:t> Optionsinstitute@goddard.org</a:t>
            </a:r>
            <a:br>
              <a:rPr sz="2250" dirty="0"/>
            </a:br>
            <a:br>
              <a:rPr sz="2250" dirty="0"/>
            </a:br>
            <a:r>
              <a:rPr sz="2250" dirty="0"/>
              <a:t>Date:</a:t>
            </a:r>
            <a:r>
              <a:rPr lang="en-US" sz="2250" dirty="0"/>
              <a:t> 2/28/2023</a:t>
            </a:r>
            <a:endParaRPr sz="2250" dirty="0"/>
          </a:p>
        </p:txBody>
      </p:sp>
      <p:sp>
        <p:nvSpPr>
          <p:cNvPr id="177" name="Text Placeholder 2"/>
          <p:cNvSpPr txBox="1">
            <a:spLocks noGrp="1"/>
          </p:cNvSpPr>
          <p:nvPr>
            <p:ph type="body" sz="quarter" idx="1"/>
          </p:nvPr>
        </p:nvSpPr>
        <p:spPr>
          <a:xfrm>
            <a:off x="0" y="1909950"/>
            <a:ext cx="7437119" cy="1146424"/>
          </a:xfrm>
          <a:prstGeom prst="rect">
            <a:avLst/>
          </a:prstGeom>
        </p:spPr>
        <p:txBody>
          <a:bodyPr/>
          <a:lstStyle/>
          <a:p>
            <a:pPr algn="ctr" defTabSz="384047">
              <a:spcBef>
                <a:spcPts val="400"/>
              </a:spcBef>
              <a:defRPr sz="2267" spc="-84">
                <a:solidFill>
                  <a:srgbClr val="414A58"/>
                </a:solidFill>
                <a:latin typeface="Inter"/>
                <a:ea typeface="Inter"/>
                <a:cs typeface="Inter"/>
                <a:sym typeface="Inter"/>
              </a:defRPr>
            </a:pPr>
            <a:r>
              <a:rPr dirty="0"/>
              <a:t>Professional Development</a:t>
            </a:r>
          </a:p>
          <a:p>
            <a:pPr algn="ctr" defTabSz="384047">
              <a:spcBef>
                <a:spcPts val="400"/>
              </a:spcBef>
              <a:defRPr sz="2267" spc="-84">
                <a:solidFill>
                  <a:srgbClr val="414A58"/>
                </a:solidFill>
                <a:latin typeface="Inter"/>
                <a:ea typeface="Inter"/>
                <a:cs typeface="Inter"/>
                <a:sym typeface="Inter"/>
              </a:defRPr>
            </a:pPr>
            <a:r>
              <a:rPr dirty="0"/>
              <a:t>Master Deck</a:t>
            </a:r>
          </a:p>
          <a:p>
            <a:pPr algn="ctr" defTabSz="384047">
              <a:spcBef>
                <a:spcPts val="400"/>
              </a:spcBef>
              <a:defRPr sz="2267" spc="-84">
                <a:solidFill>
                  <a:srgbClr val="414A58"/>
                </a:solidFill>
                <a:latin typeface="Inter"/>
                <a:ea typeface="Inter"/>
                <a:cs typeface="Inter"/>
                <a:sym typeface="Inter"/>
              </a:defRPr>
            </a:pPr>
            <a:r>
              <a:rPr lang="en-US" dirty="0"/>
              <a:t>Financial Aid II: Types of Aid, Gap &amp; Packages</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9"/>
          <p:cNvSpPr>
            <a:spLocks noGrp="1"/>
          </p:cNvSpPr>
          <p:nvPr>
            <p:ph type="body" idx="1"/>
          </p:nvPr>
        </p:nvSpPr>
        <p:spPr/>
        <p:txBody>
          <a:bodyPr/>
          <a:lstStyle/>
          <a:p>
            <a:pPr marL="457200" indent="-457200">
              <a:spcBef>
                <a:spcPts val="1000"/>
              </a:spcBef>
              <a:buFont typeface="Arial" panose="020B0604020202020204" pitchFamily="34" charset="0"/>
              <a:buChar char="•"/>
            </a:pPr>
            <a:r>
              <a:rPr lang="en-US" altLang="en-US" sz="3200" dirty="0"/>
              <a:t>Federal</a:t>
            </a:r>
          </a:p>
          <a:p>
            <a:pPr marL="457200" indent="-457200">
              <a:spcBef>
                <a:spcPts val="1000"/>
              </a:spcBef>
              <a:buFont typeface="Arial" panose="020B0604020202020204" pitchFamily="34" charset="0"/>
              <a:buChar char="•"/>
            </a:pPr>
            <a:r>
              <a:rPr lang="en-US" altLang="en-US" sz="3200" dirty="0"/>
              <a:t>Need-based</a:t>
            </a:r>
          </a:p>
          <a:p>
            <a:pPr marL="457200" indent="-457200">
              <a:spcBef>
                <a:spcPts val="1000"/>
              </a:spcBef>
              <a:buFont typeface="Arial" panose="020B0604020202020204" pitchFamily="34" charset="0"/>
              <a:buChar char="•"/>
            </a:pPr>
            <a:r>
              <a:rPr lang="en-US" altLang="en-US" sz="3200" dirty="0"/>
              <a:t>Lifetime eligibility used</a:t>
            </a:r>
          </a:p>
        </p:txBody>
      </p:sp>
      <p:sp>
        <p:nvSpPr>
          <p:cNvPr id="47107" name="Title 18"/>
          <p:cNvSpPr>
            <a:spLocks noGrp="1"/>
          </p:cNvSpPr>
          <p:nvPr>
            <p:ph type="title" idx="4294967295"/>
          </p:nvPr>
        </p:nvSpPr>
        <p:spPr>
          <a:xfrm>
            <a:off x="750885" y="276145"/>
            <a:ext cx="9451975" cy="990600"/>
          </a:xfrm>
        </p:spPr>
        <p:txBody>
          <a:bodyPr/>
          <a:lstStyle/>
          <a:p>
            <a:r>
              <a:rPr lang="en-US" altLang="en-US" dirty="0"/>
              <a:t>Pell Grant</a:t>
            </a:r>
          </a:p>
        </p:txBody>
      </p:sp>
      <p:grpSp>
        <p:nvGrpSpPr>
          <p:cNvPr id="47108" name="Group 17"/>
          <p:cNvGrpSpPr>
            <a:grpSpLocks/>
          </p:cNvGrpSpPr>
          <p:nvPr/>
        </p:nvGrpSpPr>
        <p:grpSpPr bwMode="auto">
          <a:xfrm>
            <a:off x="6226175" y="1712913"/>
            <a:ext cx="4502150" cy="4973637"/>
            <a:chOff x="-2220598" y="-1732876"/>
            <a:chExt cx="6508750" cy="767330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nvGrpSpPr>
            <p:cNvPr id="47110" name="Group 10"/>
            <p:cNvGrpSpPr>
              <a:grpSpLocks/>
            </p:cNvGrpSpPr>
            <p:nvPr/>
          </p:nvGrpSpPr>
          <p:grpSpPr bwMode="auto">
            <a:xfrm rot="-4943234">
              <a:off x="-1078300" y="-515698"/>
              <a:ext cx="4278396" cy="1844040"/>
              <a:chOff x="8428963" y="-1328857"/>
              <a:chExt cx="4278396" cy="1844040"/>
            </a:xfrm>
          </p:grpSpPr>
          <p:pic>
            <p:nvPicPr>
              <p:cNvPr id="187398" name="Picture 6" descr="http://www.izzness.com/postpic/2015/10/us-dollar-bill-blank-template_1430.jpg"/>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48031"/>
              <a:stretch/>
            </p:blipFill>
            <p:spPr bwMode="auto">
              <a:xfrm>
                <a:off x="8460908" y="-1328857"/>
                <a:ext cx="4191000" cy="1844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28530" y="-741466"/>
                <a:ext cx="4278728" cy="667859"/>
              </a:xfrm>
              <a:prstGeom prst="rect">
                <a:avLst/>
              </a:prstGeom>
              <a:noFill/>
            </p:spPr>
            <p:txBody>
              <a:bodyPr>
                <a:spAutoFit/>
              </a:bodyPr>
              <a:lstStyle/>
              <a:p>
                <a:pPr algn="ctr" eaLnBrk="0" fontAlgn="base" hangingPunct="0">
                  <a:spcBef>
                    <a:spcPct val="0"/>
                  </a:spcBef>
                  <a:spcAft>
                    <a:spcPct val="0"/>
                  </a:spcAft>
                  <a:defRPr/>
                </a:pPr>
                <a:r>
                  <a:rPr lang="en-US" sz="2400">
                    <a:solidFill>
                      <a:prstClr val="black">
                        <a:lumMod val="65000"/>
                        <a:lumOff val="35000"/>
                      </a:prstClr>
                    </a:solidFill>
                    <a:latin typeface="Colonna MT" panose="04020805060202030203" pitchFamily="82" charset="0"/>
                    <a:cs typeface="Arial" panose="020B0604020202020204" pitchFamily="34" charset="0"/>
                  </a:rPr>
                  <a:t>FREE MONEY</a:t>
                </a:r>
              </a:p>
            </p:txBody>
          </p:sp>
        </p:grpSp>
        <p:pic>
          <p:nvPicPr>
            <p:cNvPr id="15" name="Picture 2" descr="http://previewcf.turbosquid.com/Preview/2014/07/09__17_44_04/piggy_bank_tumbnail_01.jpgdaf04a55-80b5-4cdb-ac69-ab74ecb9d00aOriginal.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87785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9"/>
          <p:cNvSpPr>
            <a:spLocks noGrp="1"/>
          </p:cNvSpPr>
          <p:nvPr>
            <p:ph sz="quarter" idx="4294967295"/>
          </p:nvPr>
        </p:nvSpPr>
        <p:spPr>
          <a:xfrm>
            <a:off x="5053264" y="1714988"/>
            <a:ext cx="6523038" cy="4495800"/>
          </a:xfrm>
        </p:spPr>
        <p:txBody>
          <a:bodyPr/>
          <a:lstStyle/>
          <a:p>
            <a:pPr marL="318770" indent="-318770">
              <a:spcBef>
                <a:spcPts val="1000"/>
              </a:spcBef>
            </a:pPr>
            <a:r>
              <a:rPr lang="en-US" altLang="en-US" sz="3200" dirty="0"/>
              <a:t>Based on exceptional need</a:t>
            </a:r>
            <a:endParaRPr lang="en-US" dirty="0"/>
          </a:p>
          <a:p>
            <a:pPr marL="318770" indent="-318770">
              <a:spcBef>
                <a:spcPts val="1000"/>
              </a:spcBef>
            </a:pPr>
            <a:r>
              <a:rPr lang="en-US" altLang="en-US" sz="3200" dirty="0"/>
              <a:t>Campus based</a:t>
            </a:r>
          </a:p>
          <a:p>
            <a:pPr marL="318770" indent="-318770">
              <a:spcBef>
                <a:spcPts val="1000"/>
              </a:spcBef>
            </a:pPr>
            <a:r>
              <a:rPr lang="en-US" altLang="en-US" sz="3200" dirty="0"/>
              <a:t>First come, first serve</a:t>
            </a:r>
          </a:p>
        </p:txBody>
      </p:sp>
      <p:sp>
        <p:nvSpPr>
          <p:cNvPr id="55299" name="Title 18"/>
          <p:cNvSpPr>
            <a:spLocks noGrp="1"/>
          </p:cNvSpPr>
          <p:nvPr>
            <p:ph type="title" idx="4294967295"/>
          </p:nvPr>
        </p:nvSpPr>
        <p:spPr>
          <a:xfrm>
            <a:off x="818148" y="136779"/>
            <a:ext cx="9451975" cy="1117600"/>
          </a:xfrm>
        </p:spPr>
        <p:txBody>
          <a:bodyPr/>
          <a:lstStyle/>
          <a:p>
            <a:r>
              <a:rPr lang="en-US">
                <a:ea typeface="+mj-lt"/>
                <a:cs typeface="+mj-lt"/>
              </a:rPr>
              <a:t>Federal Supplemental Educational Opportunity Grant (</a:t>
            </a:r>
            <a:r>
              <a:rPr lang="en-US" altLang="en-US"/>
              <a:t>FSEOG)</a:t>
            </a:r>
            <a:endParaRPr lang="en-US"/>
          </a:p>
        </p:txBody>
      </p:sp>
      <p:grpSp>
        <p:nvGrpSpPr>
          <p:cNvPr id="10" name="Group 17"/>
          <p:cNvGrpSpPr>
            <a:grpSpLocks/>
          </p:cNvGrpSpPr>
          <p:nvPr/>
        </p:nvGrpSpPr>
        <p:grpSpPr bwMode="auto">
          <a:xfrm>
            <a:off x="402890" y="1714988"/>
            <a:ext cx="4502150" cy="4973637"/>
            <a:chOff x="-2220598" y="-1732876"/>
            <a:chExt cx="6508750" cy="7673301"/>
          </a:xfrm>
        </p:grpSpPr>
        <p:pic>
          <p:nvPicPr>
            <p:cNvPr id="11" name="Picture 2" descr="http://previewcf.turbosquid.com/Preview/2014/07/09__17_44_04/piggy_bank_tumbnail_01.jpgdaf04a55-80b5-4cdb-ac69-ab74ecb9d00aOriginal.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0"/>
            <p:cNvGrpSpPr>
              <a:grpSpLocks/>
            </p:cNvGrpSpPr>
            <p:nvPr/>
          </p:nvGrpSpPr>
          <p:grpSpPr bwMode="auto">
            <a:xfrm rot="-4943234">
              <a:off x="-1078300" y="-515698"/>
              <a:ext cx="4278396" cy="1844040"/>
              <a:chOff x="8428963" y="-1328857"/>
              <a:chExt cx="4278396" cy="1844040"/>
            </a:xfrm>
          </p:grpSpPr>
          <p:pic>
            <p:nvPicPr>
              <p:cNvPr id="14" name="Picture 6" descr="http://www.izzness.com/postpic/2015/10/us-dollar-bill-blank-template_1430.jpg"/>
              <p:cNvPicPr>
                <a:picLocks noChangeAspect="1" noChangeArrowheads="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b="48031"/>
              <a:stretch/>
            </p:blipFill>
            <p:spPr bwMode="auto">
              <a:xfrm>
                <a:off x="8460908" y="-1328857"/>
                <a:ext cx="4191000" cy="18440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428530" y="-741466"/>
                <a:ext cx="4278728" cy="667859"/>
              </a:xfrm>
              <a:prstGeom prst="rect">
                <a:avLst/>
              </a:prstGeom>
              <a:noFill/>
            </p:spPr>
            <p:txBody>
              <a:bodyPr>
                <a:spAutoFit/>
              </a:bodyPr>
              <a:lstStyle/>
              <a:p>
                <a:pPr algn="ctr" eaLnBrk="0" fontAlgn="base" hangingPunct="0">
                  <a:spcBef>
                    <a:spcPct val="0"/>
                  </a:spcBef>
                  <a:spcAft>
                    <a:spcPct val="0"/>
                  </a:spcAft>
                  <a:defRPr/>
                </a:pPr>
                <a:r>
                  <a:rPr lang="en-US" sz="2400">
                    <a:solidFill>
                      <a:prstClr val="black">
                        <a:lumMod val="65000"/>
                        <a:lumOff val="35000"/>
                      </a:prstClr>
                    </a:solidFill>
                    <a:latin typeface="Colonna MT" panose="04020805060202030203" pitchFamily="82" charset="0"/>
                    <a:cs typeface="Arial" panose="020B0604020202020204" pitchFamily="34" charset="0"/>
                  </a:rPr>
                  <a:t>FREE MONEY</a:t>
                </a:r>
              </a:p>
            </p:txBody>
          </p:sp>
        </p:grpSp>
        <p:pic>
          <p:nvPicPr>
            <p:cNvPr id="13" name="Picture 2" descr="http://previewcf.turbosquid.com/Preview/2014/07/09__17_44_04/piggy_bank_tumbnail_01.jpgdaf04a55-80b5-4cdb-ac69-ab74ecb9d00aOriginal.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55079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9"/>
          <p:cNvSpPr>
            <a:spLocks noGrp="1"/>
          </p:cNvSpPr>
          <p:nvPr>
            <p:ph sz="quarter" idx="4294967295"/>
          </p:nvPr>
        </p:nvSpPr>
        <p:spPr>
          <a:xfrm>
            <a:off x="5544134" y="1703137"/>
            <a:ext cx="5148262" cy="4495800"/>
          </a:xfrm>
        </p:spPr>
        <p:txBody>
          <a:bodyPr/>
          <a:lstStyle/>
          <a:p>
            <a:pPr marL="318770" indent="-318770">
              <a:spcBef>
                <a:spcPts val="1000"/>
              </a:spcBef>
            </a:pPr>
            <a:r>
              <a:rPr lang="en-US" altLang="en-US" sz="3200" dirty="0"/>
              <a:t>Federally funded</a:t>
            </a:r>
            <a:endParaRPr lang="en-US" dirty="0"/>
          </a:p>
          <a:p>
            <a:pPr marL="318770" indent="-318770">
              <a:spcBef>
                <a:spcPts val="1000"/>
              </a:spcBef>
            </a:pPr>
            <a:r>
              <a:rPr lang="en-US" altLang="en-US" sz="3200" dirty="0"/>
              <a:t>Campus based</a:t>
            </a:r>
          </a:p>
          <a:p>
            <a:pPr marL="318770" indent="-318770">
              <a:spcBef>
                <a:spcPts val="1000"/>
              </a:spcBef>
            </a:pPr>
            <a:r>
              <a:rPr lang="en-US" altLang="en-US" sz="3200" dirty="0"/>
              <a:t>First come, first serve</a:t>
            </a:r>
          </a:p>
        </p:txBody>
      </p:sp>
      <p:sp>
        <p:nvSpPr>
          <p:cNvPr id="53251" name="Title 18"/>
          <p:cNvSpPr>
            <a:spLocks noGrp="1"/>
          </p:cNvSpPr>
          <p:nvPr>
            <p:ph type="title" idx="4294967295"/>
          </p:nvPr>
        </p:nvSpPr>
        <p:spPr>
          <a:xfrm>
            <a:off x="818147" y="308229"/>
            <a:ext cx="9451975" cy="990600"/>
          </a:xfrm>
        </p:spPr>
        <p:txBody>
          <a:bodyPr/>
          <a:lstStyle/>
          <a:p>
            <a:r>
              <a:rPr lang="en-US" altLang="en-US" dirty="0"/>
              <a:t>Work Study</a:t>
            </a:r>
          </a:p>
        </p:txBody>
      </p:sp>
      <p:grpSp>
        <p:nvGrpSpPr>
          <p:cNvPr id="53252" name="Group 17"/>
          <p:cNvGrpSpPr>
            <a:grpSpLocks/>
          </p:cNvGrpSpPr>
          <p:nvPr/>
        </p:nvGrpSpPr>
        <p:grpSpPr bwMode="auto">
          <a:xfrm>
            <a:off x="0" y="1615908"/>
            <a:ext cx="4502150" cy="4953000"/>
            <a:chOff x="-2220598" y="-1700443"/>
            <a:chExt cx="6508750" cy="7640868"/>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nvGrpSpPr>
            <p:cNvPr id="53254" name="Group 10"/>
            <p:cNvGrpSpPr>
              <a:grpSpLocks/>
            </p:cNvGrpSpPr>
            <p:nvPr/>
          </p:nvGrpSpPr>
          <p:grpSpPr bwMode="auto">
            <a:xfrm rot="-4943234">
              <a:off x="-1087397" y="-479064"/>
              <a:ext cx="4286797" cy="1844040"/>
              <a:chOff x="8387803" y="-1328857"/>
              <a:chExt cx="4286797" cy="1844040"/>
            </a:xfrm>
          </p:grpSpPr>
          <p:pic>
            <p:nvPicPr>
              <p:cNvPr id="187398" name="Picture 6" descr="http://www.izzness.com/postpic/2015/10/us-dollar-bill-blank-template_1430.jpg"/>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b="48031"/>
              <a:stretch/>
            </p:blipFill>
            <p:spPr bwMode="auto">
              <a:xfrm>
                <a:off x="8460908" y="-1328857"/>
                <a:ext cx="4191000" cy="1844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36430" y="-743098"/>
                <a:ext cx="4234315" cy="562287"/>
              </a:xfrm>
              <a:prstGeom prst="rect">
                <a:avLst/>
              </a:prstGeom>
              <a:noFill/>
            </p:spPr>
            <p:txBody>
              <a:bodyPr>
                <a:spAutoFit/>
              </a:bodyPr>
              <a:lstStyle/>
              <a:p>
                <a:pPr algn="ctr" eaLnBrk="0" fontAlgn="base" hangingPunct="0">
                  <a:spcBef>
                    <a:spcPct val="0"/>
                  </a:spcBef>
                  <a:spcAft>
                    <a:spcPct val="0"/>
                  </a:spcAft>
                  <a:defRPr/>
                </a:pPr>
                <a:r>
                  <a:rPr lang="en-US" sz="2000">
                    <a:solidFill>
                      <a:prstClr val="black">
                        <a:lumMod val="65000"/>
                        <a:lumOff val="35000"/>
                      </a:prstClr>
                    </a:solidFill>
                    <a:latin typeface="Colonna MT" panose="04020805060202030203" pitchFamily="82" charset="0"/>
                    <a:cs typeface="Arial" panose="020B0604020202020204" pitchFamily="34" charset="0"/>
                  </a:rPr>
                  <a:t>FREE-</a:t>
                </a:r>
                <a:r>
                  <a:rPr lang="en-US" sz="2000" err="1">
                    <a:solidFill>
                      <a:prstClr val="black">
                        <a:lumMod val="65000"/>
                        <a:lumOff val="35000"/>
                      </a:prstClr>
                    </a:solidFill>
                    <a:latin typeface="Colonna MT" panose="04020805060202030203" pitchFamily="82" charset="0"/>
                    <a:cs typeface="Arial" panose="020B0604020202020204" pitchFamily="34" charset="0"/>
                  </a:rPr>
                  <a:t>ish</a:t>
                </a:r>
                <a:r>
                  <a:rPr lang="en-US" sz="2000">
                    <a:solidFill>
                      <a:prstClr val="black">
                        <a:lumMod val="65000"/>
                        <a:lumOff val="35000"/>
                      </a:prstClr>
                    </a:solidFill>
                    <a:latin typeface="Colonna MT" panose="04020805060202030203" pitchFamily="82" charset="0"/>
                    <a:cs typeface="Arial" panose="020B0604020202020204" pitchFamily="34" charset="0"/>
                  </a:rPr>
                  <a:t> MONEY</a:t>
                </a:r>
              </a:p>
            </p:txBody>
          </p:sp>
        </p:grpSp>
        <p:pic>
          <p:nvPicPr>
            <p:cNvPr id="15" name="Picture 2" descr="http://previewcf.turbosquid.com/Preview/2014/07/09__17_44_04/piggy_bank_tumbnail_01.jpgdaf04a55-80b5-4cdb-ac69-ab74ecb9d00aOriginal.jp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74551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9"/>
          <p:cNvSpPr>
            <a:spLocks noGrp="1"/>
          </p:cNvSpPr>
          <p:nvPr>
            <p:ph sz="quarter" idx="4294967295"/>
          </p:nvPr>
        </p:nvSpPr>
        <p:spPr>
          <a:xfrm>
            <a:off x="770021" y="1876926"/>
            <a:ext cx="6446838" cy="4495800"/>
          </a:xfrm>
        </p:spPr>
        <p:txBody>
          <a:bodyPr/>
          <a:lstStyle/>
          <a:p>
            <a:pPr>
              <a:spcBef>
                <a:spcPts val="1000"/>
              </a:spcBef>
            </a:pPr>
            <a:r>
              <a:rPr lang="en-US" altLang="en-US" sz="3200" dirty="0"/>
              <a:t>May cover up to COA!</a:t>
            </a:r>
          </a:p>
          <a:p>
            <a:pPr>
              <a:spcBef>
                <a:spcPts val="1000"/>
              </a:spcBef>
            </a:pPr>
            <a:r>
              <a:rPr lang="en-US" altLang="en-US" sz="3200" dirty="0"/>
              <a:t>Merit and/or need based</a:t>
            </a:r>
          </a:p>
          <a:p>
            <a:pPr>
              <a:spcBef>
                <a:spcPts val="1000"/>
              </a:spcBef>
            </a:pPr>
            <a:r>
              <a:rPr lang="en-US" altLang="en-US" sz="3200" dirty="0"/>
              <a:t>Terms vary by college</a:t>
            </a:r>
          </a:p>
          <a:p>
            <a:pPr>
              <a:spcBef>
                <a:spcPts val="1000"/>
              </a:spcBef>
            </a:pPr>
            <a:r>
              <a:rPr lang="en-US" altLang="en-US" sz="3200" dirty="0"/>
              <a:t>Offer expires: priority deadline</a:t>
            </a:r>
          </a:p>
        </p:txBody>
      </p:sp>
      <p:sp>
        <p:nvSpPr>
          <p:cNvPr id="51203" name="Title 18"/>
          <p:cNvSpPr>
            <a:spLocks noGrp="1"/>
          </p:cNvSpPr>
          <p:nvPr>
            <p:ph type="title" idx="4294967295"/>
          </p:nvPr>
        </p:nvSpPr>
        <p:spPr>
          <a:xfrm>
            <a:off x="770021" y="267013"/>
            <a:ext cx="9451975" cy="990600"/>
          </a:xfrm>
        </p:spPr>
        <p:txBody>
          <a:bodyPr/>
          <a:lstStyle/>
          <a:p>
            <a:r>
              <a:rPr lang="en-US" altLang="en-US" dirty="0"/>
              <a:t>Institutional Grants</a:t>
            </a:r>
          </a:p>
        </p:txBody>
      </p:sp>
      <p:grpSp>
        <p:nvGrpSpPr>
          <p:cNvPr id="51204" name="Group 17"/>
          <p:cNvGrpSpPr>
            <a:grpSpLocks/>
          </p:cNvGrpSpPr>
          <p:nvPr/>
        </p:nvGrpSpPr>
        <p:grpSpPr bwMode="auto">
          <a:xfrm>
            <a:off x="6743533" y="1638007"/>
            <a:ext cx="4502150" cy="4973637"/>
            <a:chOff x="-2220598" y="-1732876"/>
            <a:chExt cx="6508750" cy="767330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nvGrpSpPr>
            <p:cNvPr id="51206" name="Group 10"/>
            <p:cNvGrpSpPr>
              <a:grpSpLocks/>
            </p:cNvGrpSpPr>
            <p:nvPr/>
          </p:nvGrpSpPr>
          <p:grpSpPr bwMode="auto">
            <a:xfrm rot="-4943234">
              <a:off x="-1078300" y="-515698"/>
              <a:ext cx="4278396" cy="1844040"/>
              <a:chOff x="8428963" y="-1328857"/>
              <a:chExt cx="4278396" cy="1844040"/>
            </a:xfrm>
          </p:grpSpPr>
          <p:pic>
            <p:nvPicPr>
              <p:cNvPr id="187398" name="Picture 6" descr="http://www.izzness.com/postpic/2015/10/us-dollar-bill-blank-template_1430.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48031"/>
              <a:stretch/>
            </p:blipFill>
            <p:spPr bwMode="auto">
              <a:xfrm>
                <a:off x="8460908" y="-1328857"/>
                <a:ext cx="4191000" cy="1844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28530" y="-741466"/>
                <a:ext cx="4278728" cy="667859"/>
              </a:xfrm>
              <a:prstGeom prst="rect">
                <a:avLst/>
              </a:prstGeom>
              <a:noFill/>
            </p:spPr>
            <p:txBody>
              <a:bodyPr>
                <a:spAutoFit/>
              </a:bodyPr>
              <a:lstStyle/>
              <a:p>
                <a:pPr algn="ctr" eaLnBrk="0" fontAlgn="base" hangingPunct="0">
                  <a:spcBef>
                    <a:spcPct val="0"/>
                  </a:spcBef>
                  <a:spcAft>
                    <a:spcPct val="0"/>
                  </a:spcAft>
                  <a:defRPr/>
                </a:pPr>
                <a:r>
                  <a:rPr lang="en-US" sz="2400">
                    <a:solidFill>
                      <a:prstClr val="black">
                        <a:lumMod val="65000"/>
                        <a:lumOff val="35000"/>
                      </a:prstClr>
                    </a:solidFill>
                    <a:latin typeface="Colonna MT" panose="04020805060202030203" pitchFamily="82" charset="0"/>
                    <a:cs typeface="Arial" panose="020B0604020202020204" pitchFamily="34" charset="0"/>
                  </a:rPr>
                  <a:t>FREE MONEY</a:t>
                </a:r>
              </a:p>
            </p:txBody>
          </p:sp>
        </p:grpSp>
        <p:pic>
          <p:nvPicPr>
            <p:cNvPr id="15" name="Picture 2" descr="http://previewcf.turbosquid.com/Preview/2014/07/09__17_44_04/piggy_bank_tumbnail_01.jpgdaf04a55-80b5-4cdb-ac69-ab74ecb9d00aOriginal.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11590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668421" y="2245557"/>
            <a:ext cx="6454273" cy="914401"/>
          </a:xfrm>
        </p:spPr>
        <p:txBody>
          <a:bodyPr>
            <a:noAutofit/>
          </a:bodyPr>
          <a:lstStyle/>
          <a:p>
            <a:r>
              <a:rPr lang="en-US" sz="4000" dirty="0"/>
              <a:t>Special Additional Grants &amp; </a:t>
            </a:r>
          </a:p>
          <a:p>
            <a:r>
              <a:rPr lang="en-US" sz="4000" dirty="0"/>
              <a:t>Scholarships</a:t>
            </a:r>
          </a:p>
        </p:txBody>
      </p:sp>
      <p:pic>
        <p:nvPicPr>
          <p:cNvPr id="3" name="Picture 2" descr="Money, Bag, Brown, Rope, Sack">
            <a:extLst>
              <a:ext uri="{FF2B5EF4-FFF2-40B4-BE49-F238E27FC236}">
                <a16:creationId xmlns:a16="http://schemas.microsoft.com/office/drawing/2014/main" id="{EDF25BB5-7528-A543-B62D-65F0DD33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227" y="3159958"/>
            <a:ext cx="2565153" cy="34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3279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8"/>
          <p:cNvSpPr>
            <a:spLocks noGrp="1"/>
          </p:cNvSpPr>
          <p:nvPr>
            <p:ph type="title" idx="4294967295"/>
          </p:nvPr>
        </p:nvSpPr>
        <p:spPr>
          <a:xfrm>
            <a:off x="806116" y="200279"/>
            <a:ext cx="9451975" cy="990600"/>
          </a:xfrm>
        </p:spPr>
        <p:txBody>
          <a:bodyPr/>
          <a:lstStyle/>
          <a:p>
            <a:r>
              <a:rPr lang="en-US" altLang="en-US" dirty="0"/>
              <a:t>Educational Training Voucher (ETV)</a:t>
            </a:r>
          </a:p>
        </p:txBody>
      </p:sp>
      <p:sp>
        <p:nvSpPr>
          <p:cNvPr id="59394" name="Content Placeholder 19"/>
          <p:cNvSpPr>
            <a:spLocks noGrp="1"/>
          </p:cNvSpPr>
          <p:nvPr>
            <p:ph type="body" sz="quarter" idx="4294967295"/>
          </p:nvPr>
        </p:nvSpPr>
        <p:spPr>
          <a:xfrm>
            <a:off x="806116" y="1867589"/>
            <a:ext cx="6328610" cy="4172264"/>
          </a:xfrm>
        </p:spPr>
        <p:txBody>
          <a:bodyPr>
            <a:noAutofit/>
          </a:bodyPr>
          <a:lstStyle/>
          <a:p>
            <a:pPr>
              <a:spcBef>
                <a:spcPts val="1000"/>
              </a:spcBef>
            </a:pPr>
            <a:r>
              <a:rPr lang="en-US" altLang="en-US" sz="3200" dirty="0"/>
              <a:t>Grant for youth in care</a:t>
            </a:r>
          </a:p>
          <a:p>
            <a:pPr>
              <a:spcBef>
                <a:spcPts val="1000"/>
              </a:spcBef>
            </a:pPr>
            <a:r>
              <a:rPr lang="en-US" altLang="en-US" sz="3200" dirty="0"/>
              <a:t>Max award: $5000</a:t>
            </a:r>
          </a:p>
          <a:p>
            <a:pPr>
              <a:spcBef>
                <a:spcPts val="1000"/>
              </a:spcBef>
            </a:pPr>
            <a:r>
              <a:rPr lang="en-US" altLang="en-US" sz="3200" dirty="0"/>
              <a:t>Apply before 21 years old</a:t>
            </a:r>
          </a:p>
        </p:txBody>
      </p:sp>
      <p:grpSp>
        <p:nvGrpSpPr>
          <p:cNvPr id="59396" name="Group 17"/>
          <p:cNvGrpSpPr>
            <a:grpSpLocks/>
          </p:cNvGrpSpPr>
          <p:nvPr/>
        </p:nvGrpSpPr>
        <p:grpSpPr bwMode="auto">
          <a:xfrm>
            <a:off x="6994357" y="1670050"/>
            <a:ext cx="4502150" cy="4953000"/>
            <a:chOff x="-2220598" y="-1700442"/>
            <a:chExt cx="6508750" cy="7640867"/>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nvGrpSpPr>
            <p:cNvPr id="59399" name="Group 10"/>
            <p:cNvGrpSpPr>
              <a:grpSpLocks/>
            </p:cNvGrpSpPr>
            <p:nvPr/>
          </p:nvGrpSpPr>
          <p:grpSpPr bwMode="auto">
            <a:xfrm rot="-4943234">
              <a:off x="-1087397" y="-479063"/>
              <a:ext cx="4286797" cy="1844040"/>
              <a:chOff x="8387802" y="-1328857"/>
              <a:chExt cx="4286797" cy="1844040"/>
            </a:xfrm>
          </p:grpSpPr>
          <p:pic>
            <p:nvPicPr>
              <p:cNvPr id="187398" name="Picture 6" descr="http://www.izzness.com/postpic/2015/10/us-dollar-bill-blank-template_1430.jpg"/>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48031"/>
              <a:stretch/>
            </p:blipFill>
            <p:spPr bwMode="auto">
              <a:xfrm>
                <a:off x="8460908" y="-1328857"/>
                <a:ext cx="4191000" cy="18440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520731" y="-791693"/>
                <a:ext cx="4234315" cy="647203"/>
              </a:xfrm>
              <a:prstGeom prst="rect">
                <a:avLst/>
              </a:prstGeom>
              <a:noFill/>
            </p:spPr>
            <p:txBody>
              <a:bodyPr>
                <a:spAutoFit/>
              </a:bodyPr>
              <a:lstStyle/>
              <a:p>
                <a:pPr algn="ctr" eaLnBrk="0" fontAlgn="base" hangingPunct="0">
                  <a:spcBef>
                    <a:spcPct val="0"/>
                  </a:spcBef>
                  <a:spcAft>
                    <a:spcPct val="0"/>
                  </a:spcAft>
                  <a:defRPr/>
                </a:pPr>
                <a:r>
                  <a:rPr lang="en-US" sz="2400">
                    <a:solidFill>
                      <a:prstClr val="black">
                        <a:lumMod val="65000"/>
                        <a:lumOff val="35000"/>
                      </a:prstClr>
                    </a:solidFill>
                    <a:latin typeface="Colonna MT" panose="04020805060202030203" pitchFamily="82" charset="0"/>
                    <a:cs typeface="Arial" panose="020B0604020202020204" pitchFamily="34" charset="0"/>
                  </a:rPr>
                  <a:t>FREE MONEY</a:t>
                </a:r>
              </a:p>
            </p:txBody>
          </p:sp>
        </p:grpSp>
        <p:pic>
          <p:nvPicPr>
            <p:cNvPr id="15" name="Picture 2" descr="http://previewcf.turbosquid.com/Preview/2014/07/09__17_44_04/piggy_bank_tumbnail_01.jpgdaf04a55-80b5-4cdb-ac69-ab74ecb9d00aOriginal.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20598" y="1058863"/>
              <a:ext cx="6508750" cy="48815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39243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8"/>
          <p:cNvSpPr>
            <a:spLocks noGrp="1"/>
          </p:cNvSpPr>
          <p:nvPr>
            <p:ph type="title" idx="4294967295"/>
          </p:nvPr>
        </p:nvSpPr>
        <p:spPr>
          <a:xfrm>
            <a:off x="866273" y="252663"/>
            <a:ext cx="9451975" cy="990600"/>
          </a:xfrm>
        </p:spPr>
        <p:txBody>
          <a:bodyPr/>
          <a:lstStyle/>
          <a:p>
            <a:r>
              <a:rPr lang="en-US" altLang="en-US" dirty="0"/>
              <a:t>Private/Outside Scholarship</a:t>
            </a:r>
          </a:p>
        </p:txBody>
      </p:sp>
      <p:sp>
        <p:nvSpPr>
          <p:cNvPr id="61442" name="Content Placeholder 19"/>
          <p:cNvSpPr>
            <a:spLocks noGrp="1"/>
          </p:cNvSpPr>
          <p:nvPr>
            <p:ph type="body" sz="quarter" idx="4294967295"/>
          </p:nvPr>
        </p:nvSpPr>
        <p:spPr>
          <a:xfrm>
            <a:off x="757990" y="2053054"/>
            <a:ext cx="5354052" cy="4102657"/>
          </a:xfrm>
        </p:spPr>
        <p:txBody>
          <a:bodyPr>
            <a:normAutofit/>
          </a:bodyPr>
          <a:lstStyle/>
          <a:p>
            <a:pPr>
              <a:spcBef>
                <a:spcPts val="1000"/>
              </a:spcBef>
            </a:pPr>
            <a:r>
              <a:rPr lang="en-US" altLang="en-US" sz="3200" dirty="0"/>
              <a:t>Sources and amounts vary</a:t>
            </a:r>
          </a:p>
          <a:p>
            <a:pPr>
              <a:spcBef>
                <a:spcPts val="1000"/>
              </a:spcBef>
            </a:pPr>
            <a:r>
              <a:rPr lang="en-US" altLang="en-US" sz="3200" dirty="0"/>
              <a:t>Must report to colleges</a:t>
            </a:r>
          </a:p>
          <a:p>
            <a:pPr>
              <a:spcBef>
                <a:spcPts val="1000"/>
              </a:spcBef>
            </a:pPr>
            <a:r>
              <a:rPr lang="en-US" altLang="en-US" sz="3200" dirty="0"/>
              <a:t>Scholarships may reduce aid</a:t>
            </a:r>
          </a:p>
          <a:p>
            <a:pPr>
              <a:spcBef>
                <a:spcPts val="1000"/>
              </a:spcBef>
            </a:pPr>
            <a:endParaRPr lang="en-US" altLang="en-US" sz="3200" dirty="0"/>
          </a:p>
        </p:txBody>
      </p:sp>
      <p:pic>
        <p:nvPicPr>
          <p:cNvPr id="2" name="Picture 2" descr="Diagram&#10;&#10;Description automatically generated">
            <a:extLst>
              <a:ext uri="{FF2B5EF4-FFF2-40B4-BE49-F238E27FC236}">
                <a16:creationId xmlns:a16="http://schemas.microsoft.com/office/drawing/2014/main" id="{42FDED4E-8CE9-9A01-3B0D-C1E6BC689F44}"/>
              </a:ext>
            </a:extLst>
          </p:cNvPr>
          <p:cNvPicPr>
            <a:picLocks noChangeAspect="1"/>
          </p:cNvPicPr>
          <p:nvPr/>
        </p:nvPicPr>
        <p:blipFill>
          <a:blip r:embed="rId3"/>
          <a:stretch>
            <a:fillRect/>
          </a:stretch>
        </p:blipFill>
        <p:spPr>
          <a:xfrm>
            <a:off x="7178583" y="1745414"/>
            <a:ext cx="3910781" cy="4410298"/>
          </a:xfrm>
          <a:prstGeom prst="rect">
            <a:avLst/>
          </a:prstGeom>
        </p:spPr>
      </p:pic>
    </p:spTree>
    <p:extLst>
      <p:ext uri="{BB962C8B-B14F-4D97-AF65-F5344CB8AC3E}">
        <p14:creationId xmlns:p14="http://schemas.microsoft.com/office/powerpoint/2010/main" val="263832177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a:xfrm>
            <a:off x="668421" y="2498219"/>
            <a:ext cx="10515601" cy="914401"/>
          </a:xfrm>
        </p:spPr>
        <p:txBody>
          <a:bodyPr/>
          <a:lstStyle/>
          <a:p>
            <a:r>
              <a:rPr lang="en-US" dirty="0"/>
              <a:t>Sources of Aid</a:t>
            </a:r>
          </a:p>
        </p:txBody>
      </p:sp>
      <p:pic>
        <p:nvPicPr>
          <p:cNvPr id="3" name="Picture 2" descr="Money, Bag, Brown, Rope, Sack">
            <a:extLst>
              <a:ext uri="{FF2B5EF4-FFF2-40B4-BE49-F238E27FC236}">
                <a16:creationId xmlns:a16="http://schemas.microsoft.com/office/drawing/2014/main" id="{EDF25BB5-7528-A543-B62D-65F0DD3322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8213" y="3838074"/>
            <a:ext cx="2058008" cy="279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5CAEB52C-03F0-5A90-C83D-B0340198B087}"/>
              </a:ext>
            </a:extLst>
          </p:cNvPr>
          <p:cNvSpPr txBox="1">
            <a:spLocks noChangeArrowheads="1"/>
          </p:cNvSpPr>
          <p:nvPr/>
        </p:nvSpPr>
        <p:spPr bwMode="auto">
          <a:xfrm>
            <a:off x="3297017" y="53461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0"/>
              </a:spcBef>
              <a:spcAft>
                <a:spcPct val="0"/>
              </a:spcAft>
            </a:pPr>
            <a:r>
              <a:rPr lang="en-US" altLang="en-US" sz="3200" dirty="0">
                <a:latin typeface="Arial"/>
                <a:cs typeface="Arial"/>
              </a:rPr>
              <a:t>Loans</a:t>
            </a:r>
            <a:endParaRPr lang="en-US" dirty="0"/>
          </a:p>
        </p:txBody>
      </p:sp>
    </p:spTree>
    <p:extLst>
      <p:ext uri="{BB962C8B-B14F-4D97-AF65-F5344CB8AC3E}">
        <p14:creationId xmlns:p14="http://schemas.microsoft.com/office/powerpoint/2010/main" val="2088390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8"/>
          <p:cNvSpPr>
            <a:spLocks noGrp="1"/>
          </p:cNvSpPr>
          <p:nvPr>
            <p:ph type="title" idx="4294967295"/>
          </p:nvPr>
        </p:nvSpPr>
        <p:spPr>
          <a:xfrm>
            <a:off x="806116" y="204537"/>
            <a:ext cx="9451975" cy="990600"/>
          </a:xfrm>
        </p:spPr>
        <p:txBody>
          <a:bodyPr/>
          <a:lstStyle/>
          <a:p>
            <a:r>
              <a:rPr lang="en-US" altLang="en-US" dirty="0"/>
              <a:t>Direct Subsidized Loan</a:t>
            </a:r>
          </a:p>
        </p:txBody>
      </p:sp>
      <p:sp>
        <p:nvSpPr>
          <p:cNvPr id="73731" name="Content Placeholder 1"/>
          <p:cNvSpPr>
            <a:spLocks noGrp="1"/>
          </p:cNvSpPr>
          <p:nvPr>
            <p:ph type="body" sz="quarter" idx="4294967295"/>
          </p:nvPr>
        </p:nvSpPr>
        <p:spPr>
          <a:xfrm>
            <a:off x="806116" y="2119992"/>
            <a:ext cx="3826042" cy="4160491"/>
          </a:xfrm>
        </p:spPr>
        <p:txBody>
          <a:bodyPr>
            <a:normAutofit/>
          </a:bodyPr>
          <a:lstStyle/>
          <a:p>
            <a:pPr marL="318770" indent="-318770"/>
            <a:r>
              <a:rPr lang="en-US" altLang="en-US" sz="3200" dirty="0"/>
              <a:t>Need-based</a:t>
            </a:r>
            <a:endParaRPr lang="en-US" dirty="0"/>
          </a:p>
          <a:p>
            <a:pPr marL="318770" indent="-318770"/>
            <a:r>
              <a:rPr lang="en-US" altLang="en-US" sz="3200" dirty="0"/>
              <a:t>Fixed interest rate</a:t>
            </a:r>
          </a:p>
          <a:p>
            <a:pPr marL="318770" indent="-318770"/>
            <a:r>
              <a:rPr lang="en-US" altLang="en-US" sz="3200" dirty="0"/>
              <a:t>Loan Fee</a:t>
            </a:r>
          </a:p>
          <a:p>
            <a:pPr marL="318770" indent="-318770"/>
            <a:r>
              <a:rPr lang="en-US" altLang="en-US" sz="3200" dirty="0"/>
              <a:t>Limited forgiveness options</a:t>
            </a:r>
          </a:p>
          <a:p>
            <a:pPr marL="318770" indent="-318770"/>
            <a:endParaRPr lang="en-US" altLang="en-US" dirty="0"/>
          </a:p>
        </p:txBody>
      </p:sp>
      <p:grpSp>
        <p:nvGrpSpPr>
          <p:cNvPr id="73732" name="Group 4"/>
          <p:cNvGrpSpPr>
            <a:grpSpLocks/>
          </p:cNvGrpSpPr>
          <p:nvPr/>
        </p:nvGrpSpPr>
        <p:grpSpPr bwMode="auto">
          <a:xfrm flipH="1">
            <a:off x="4719637" y="2235534"/>
            <a:ext cx="7472363" cy="4044950"/>
            <a:chOff x="-4608588" y="1447800"/>
            <a:chExt cx="7472438" cy="404542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300" y="1447800"/>
              <a:ext cx="4502150" cy="3164350"/>
            </a:xfrm>
            <a:prstGeom prst="rect">
              <a:avLst/>
            </a:prstGeom>
            <a:noFill/>
            <a:extLst>
              <a:ext uri="{909E8E84-426E-40DD-AFC4-6F175D3DCCD1}">
                <a14:hiddenFill xmlns:a14="http://schemas.microsoft.com/office/drawing/2010/main">
                  <a:solidFill>
                    <a:srgbClr val="FFFFFF"/>
                  </a:solidFill>
                </a14:hiddenFill>
              </a:ext>
            </a:extLst>
          </p:spPr>
        </p:pic>
        <p:pic>
          <p:nvPicPr>
            <p:cNvPr id="185346" name="Picture 2" descr="http://previewcf.turbosquid.com/Preview/2016/02/01__13_35_01/ChainAndBall_001.jpg46989e4f-8604-4c9c-bf15-43322257a268Original.jpg"/>
            <p:cNvPicPr>
              <a:picLocks noChangeAspect="1" noChangeArrowheads="1"/>
            </p:cNvPicPr>
            <p:nvPr/>
          </p:nvPicPr>
          <p:blipFill>
            <a:blip r:embed="rId4" cstate="print">
              <a:clrChange>
                <a:clrFrom>
                  <a:srgbClr val="F7F7F7"/>
                </a:clrFrom>
                <a:clrTo>
                  <a:srgbClr val="F7F7F7">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608588" y="3021870"/>
              <a:ext cx="4572000" cy="2471351"/>
            </a:xfrm>
            <a:prstGeom prst="rect">
              <a:avLst/>
            </a:prstGeom>
            <a:noFill/>
            <a:extLst>
              <a:ext uri="{909E8E84-426E-40DD-AFC4-6F175D3DCCD1}">
                <a14:hiddenFill xmlns:a14="http://schemas.microsoft.com/office/drawing/2010/main">
                  <a:solidFill>
                    <a:srgbClr val="FFFFFF"/>
                  </a:solidFill>
                </a14:hiddenFill>
              </a:ext>
            </a:extLst>
          </p:spPr>
        </p:pic>
        <p:sp>
          <p:nvSpPr>
            <p:cNvPr id="73735" name="TextBox 2"/>
            <p:cNvSpPr txBox="1">
              <a:spLocks noChangeArrowheads="1"/>
            </p:cNvSpPr>
            <p:nvPr/>
          </p:nvSpPr>
          <p:spPr bwMode="auto">
            <a:xfrm>
              <a:off x="-4267200" y="3657600"/>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800">
                  <a:solidFill>
                    <a:prstClr val="white"/>
                  </a:solidFill>
                </a:rPr>
                <a:t>Loan</a:t>
              </a:r>
            </a:p>
          </p:txBody>
        </p:sp>
      </p:grpSp>
    </p:spTree>
    <p:extLst>
      <p:ext uri="{BB962C8B-B14F-4D97-AF65-F5344CB8AC3E}">
        <p14:creationId xmlns:p14="http://schemas.microsoft.com/office/powerpoint/2010/main" val="35829474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8"/>
          <p:cNvSpPr>
            <a:spLocks noGrp="1"/>
          </p:cNvSpPr>
          <p:nvPr>
            <p:ph type="title" idx="4294967295"/>
          </p:nvPr>
        </p:nvSpPr>
        <p:spPr>
          <a:xfrm>
            <a:off x="873181" y="192506"/>
            <a:ext cx="9451975" cy="990600"/>
          </a:xfrm>
        </p:spPr>
        <p:txBody>
          <a:bodyPr/>
          <a:lstStyle/>
          <a:p>
            <a:r>
              <a:rPr lang="en-US" altLang="en-US" dirty="0"/>
              <a:t>Direct Unsubsidized Loan</a:t>
            </a:r>
          </a:p>
        </p:txBody>
      </p:sp>
      <p:sp>
        <p:nvSpPr>
          <p:cNvPr id="75779" name="Content Placeholder 1"/>
          <p:cNvSpPr>
            <a:spLocks noGrp="1"/>
          </p:cNvSpPr>
          <p:nvPr>
            <p:ph type="body" sz="quarter" idx="4294967295"/>
          </p:nvPr>
        </p:nvSpPr>
        <p:spPr>
          <a:xfrm>
            <a:off x="873181" y="2084477"/>
            <a:ext cx="3987577" cy="4541747"/>
          </a:xfrm>
        </p:spPr>
        <p:txBody>
          <a:bodyPr>
            <a:normAutofit/>
          </a:bodyPr>
          <a:lstStyle/>
          <a:p>
            <a:r>
              <a:rPr lang="en-US" altLang="en-US" sz="3200" dirty="0"/>
              <a:t>Open eligibility</a:t>
            </a:r>
          </a:p>
          <a:p>
            <a:r>
              <a:rPr lang="en-US" altLang="en-US" sz="3200" dirty="0"/>
              <a:t>Fixed interest rate</a:t>
            </a:r>
          </a:p>
          <a:p>
            <a:r>
              <a:rPr lang="en-US" altLang="en-US" sz="3200" dirty="0"/>
              <a:t>Loan fee</a:t>
            </a:r>
          </a:p>
          <a:p>
            <a:r>
              <a:rPr lang="en-US" altLang="en-US" sz="3200" dirty="0"/>
              <a:t>Interest accrues while in college</a:t>
            </a:r>
          </a:p>
          <a:p>
            <a:endParaRPr lang="en-US" altLang="en-US" dirty="0"/>
          </a:p>
        </p:txBody>
      </p:sp>
      <p:grpSp>
        <p:nvGrpSpPr>
          <p:cNvPr id="75780" name="Group 4"/>
          <p:cNvGrpSpPr>
            <a:grpSpLocks/>
          </p:cNvGrpSpPr>
          <p:nvPr/>
        </p:nvGrpSpPr>
        <p:grpSpPr bwMode="auto">
          <a:xfrm>
            <a:off x="5089358" y="2581275"/>
            <a:ext cx="7472363" cy="4044950"/>
            <a:chOff x="-4608588" y="1447800"/>
            <a:chExt cx="7472438" cy="404542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300" y="1447800"/>
              <a:ext cx="4502150" cy="3164350"/>
            </a:xfrm>
            <a:prstGeom prst="rect">
              <a:avLst/>
            </a:prstGeom>
            <a:noFill/>
            <a:extLst>
              <a:ext uri="{909E8E84-426E-40DD-AFC4-6F175D3DCCD1}">
                <a14:hiddenFill xmlns:a14="http://schemas.microsoft.com/office/drawing/2010/main">
                  <a:solidFill>
                    <a:srgbClr val="FFFFFF"/>
                  </a:solidFill>
                </a14:hiddenFill>
              </a:ext>
            </a:extLst>
          </p:spPr>
        </p:pic>
        <p:pic>
          <p:nvPicPr>
            <p:cNvPr id="185346" name="Picture 2" descr="http://previewcf.turbosquid.com/Preview/2016/02/01__13_35_01/ChainAndBall_001.jpg46989e4f-8604-4c9c-bf15-43322257a268Original.jpg"/>
            <p:cNvPicPr>
              <a:picLocks noChangeAspect="1" noChangeArrowheads="1"/>
            </p:cNvPicPr>
            <p:nvPr/>
          </p:nvPicPr>
          <p:blipFill>
            <a:blip r:embed="rId4" cstate="print">
              <a:clrChange>
                <a:clrFrom>
                  <a:srgbClr val="F7F7F7"/>
                </a:clrFrom>
                <a:clrTo>
                  <a:srgbClr val="F7F7F7">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608588" y="3021870"/>
              <a:ext cx="4572000" cy="2471351"/>
            </a:xfrm>
            <a:prstGeom prst="rect">
              <a:avLst/>
            </a:prstGeom>
            <a:noFill/>
            <a:extLst>
              <a:ext uri="{909E8E84-426E-40DD-AFC4-6F175D3DCCD1}">
                <a14:hiddenFill xmlns:a14="http://schemas.microsoft.com/office/drawing/2010/main">
                  <a:solidFill>
                    <a:srgbClr val="FFFFFF"/>
                  </a:solidFill>
                </a14:hiddenFill>
              </a:ext>
            </a:extLst>
          </p:spPr>
        </p:pic>
        <p:sp>
          <p:nvSpPr>
            <p:cNvPr id="75783" name="TextBox 2"/>
            <p:cNvSpPr txBox="1">
              <a:spLocks noChangeArrowheads="1"/>
            </p:cNvSpPr>
            <p:nvPr/>
          </p:nvSpPr>
          <p:spPr bwMode="auto">
            <a:xfrm>
              <a:off x="-4267200" y="3657599"/>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800" dirty="0">
                  <a:solidFill>
                    <a:prstClr val="white"/>
                  </a:solidFill>
                </a:rPr>
                <a:t>Loan</a:t>
              </a:r>
            </a:p>
          </p:txBody>
        </p:sp>
      </p:grpSp>
    </p:spTree>
    <p:extLst>
      <p:ext uri="{BB962C8B-B14F-4D97-AF65-F5344CB8AC3E}">
        <p14:creationId xmlns:p14="http://schemas.microsoft.com/office/powerpoint/2010/main" val="4959567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8"/>
          <p:cNvSpPr>
            <a:spLocks noGrp="1"/>
          </p:cNvSpPr>
          <p:nvPr>
            <p:ph type="title" idx="4294967295"/>
          </p:nvPr>
        </p:nvSpPr>
        <p:spPr>
          <a:xfrm>
            <a:off x="794084" y="180474"/>
            <a:ext cx="9451975" cy="990600"/>
          </a:xfrm>
        </p:spPr>
        <p:txBody>
          <a:bodyPr/>
          <a:lstStyle/>
          <a:p>
            <a:r>
              <a:rPr lang="en-US" altLang="en-US" dirty="0"/>
              <a:t>Direct PLUS Loan for Parents</a:t>
            </a:r>
          </a:p>
        </p:txBody>
      </p:sp>
      <p:sp>
        <p:nvSpPr>
          <p:cNvPr id="77827" name="Content Placeholder 1"/>
          <p:cNvSpPr>
            <a:spLocks noGrp="1"/>
          </p:cNvSpPr>
          <p:nvPr>
            <p:ph type="body" sz="quarter" idx="4294967295"/>
          </p:nvPr>
        </p:nvSpPr>
        <p:spPr>
          <a:xfrm>
            <a:off x="794084" y="2269923"/>
            <a:ext cx="4331369" cy="4287287"/>
          </a:xfrm>
        </p:spPr>
        <p:txBody>
          <a:bodyPr>
            <a:normAutofit/>
          </a:bodyPr>
          <a:lstStyle/>
          <a:p>
            <a:r>
              <a:rPr lang="en-US" altLang="en-US" sz="3200" dirty="0"/>
              <a:t>Unsubsidized</a:t>
            </a:r>
          </a:p>
          <a:p>
            <a:r>
              <a:rPr lang="en-US" altLang="en-US" sz="3200" dirty="0"/>
              <a:t>Good credit required</a:t>
            </a:r>
          </a:p>
          <a:p>
            <a:r>
              <a:rPr lang="en-US" altLang="en-US" sz="3200" dirty="0"/>
              <a:t>Fixed interest rate</a:t>
            </a:r>
          </a:p>
          <a:p>
            <a:r>
              <a:rPr lang="en-US" altLang="en-US" sz="3200" dirty="0"/>
              <a:t>Loan fee</a:t>
            </a:r>
          </a:p>
        </p:txBody>
      </p:sp>
      <p:grpSp>
        <p:nvGrpSpPr>
          <p:cNvPr id="77828" name="Group 4"/>
          <p:cNvGrpSpPr>
            <a:grpSpLocks/>
          </p:cNvGrpSpPr>
          <p:nvPr/>
        </p:nvGrpSpPr>
        <p:grpSpPr bwMode="auto">
          <a:xfrm flipH="1">
            <a:off x="4897856" y="2760579"/>
            <a:ext cx="7472363" cy="4044950"/>
            <a:chOff x="-4608588" y="1447800"/>
            <a:chExt cx="7472438" cy="404542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300" y="1447800"/>
              <a:ext cx="4502150" cy="3164350"/>
            </a:xfrm>
            <a:prstGeom prst="rect">
              <a:avLst/>
            </a:prstGeom>
            <a:noFill/>
            <a:extLst>
              <a:ext uri="{909E8E84-426E-40DD-AFC4-6F175D3DCCD1}">
                <a14:hiddenFill xmlns:a14="http://schemas.microsoft.com/office/drawing/2010/main">
                  <a:solidFill>
                    <a:srgbClr val="FFFFFF"/>
                  </a:solidFill>
                </a14:hiddenFill>
              </a:ext>
            </a:extLst>
          </p:spPr>
        </p:pic>
        <p:pic>
          <p:nvPicPr>
            <p:cNvPr id="185346" name="Picture 2" descr="http://previewcf.turbosquid.com/Preview/2016/02/01__13_35_01/ChainAndBall_001.jpg46989e4f-8604-4c9c-bf15-43322257a268Original.jpg"/>
            <p:cNvPicPr>
              <a:picLocks noChangeAspect="1" noChangeArrowheads="1"/>
            </p:cNvPicPr>
            <p:nvPr/>
          </p:nvPicPr>
          <p:blipFill>
            <a:blip r:embed="rId4" cstate="print">
              <a:clrChange>
                <a:clrFrom>
                  <a:srgbClr val="F7F7F7"/>
                </a:clrFrom>
                <a:clrTo>
                  <a:srgbClr val="F7F7F7">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608588" y="3021870"/>
              <a:ext cx="4572000" cy="2471351"/>
            </a:xfrm>
            <a:prstGeom prst="rect">
              <a:avLst/>
            </a:prstGeom>
            <a:noFill/>
            <a:extLst>
              <a:ext uri="{909E8E84-426E-40DD-AFC4-6F175D3DCCD1}">
                <a14:hiddenFill xmlns:a14="http://schemas.microsoft.com/office/drawing/2010/main">
                  <a:solidFill>
                    <a:srgbClr val="FFFFFF"/>
                  </a:solidFill>
                </a14:hiddenFill>
              </a:ext>
            </a:extLst>
          </p:spPr>
        </p:pic>
        <p:sp>
          <p:nvSpPr>
            <p:cNvPr id="77831" name="TextBox 2"/>
            <p:cNvSpPr txBox="1">
              <a:spLocks noChangeArrowheads="1"/>
            </p:cNvSpPr>
            <p:nvPr/>
          </p:nvSpPr>
          <p:spPr bwMode="auto">
            <a:xfrm>
              <a:off x="-4267200" y="3657600"/>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800">
                  <a:solidFill>
                    <a:prstClr val="white"/>
                  </a:solidFill>
                </a:rPr>
                <a:t>Loan</a:t>
              </a:r>
            </a:p>
          </p:txBody>
        </p:sp>
      </p:grpSp>
    </p:spTree>
    <p:extLst>
      <p:ext uri="{BB962C8B-B14F-4D97-AF65-F5344CB8AC3E}">
        <p14:creationId xmlns:p14="http://schemas.microsoft.com/office/powerpoint/2010/main" val="40144530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8"/>
          <p:cNvSpPr>
            <a:spLocks noGrp="1"/>
          </p:cNvSpPr>
          <p:nvPr>
            <p:ph type="title" idx="4294967295"/>
          </p:nvPr>
        </p:nvSpPr>
        <p:spPr>
          <a:xfrm>
            <a:off x="745958" y="229391"/>
            <a:ext cx="9528175" cy="990600"/>
          </a:xfrm>
        </p:spPr>
        <p:txBody>
          <a:bodyPr/>
          <a:lstStyle/>
          <a:p>
            <a:r>
              <a:rPr lang="en-US" altLang="en-US" dirty="0"/>
              <a:t>Private or Alternative Loan</a:t>
            </a:r>
          </a:p>
        </p:txBody>
      </p:sp>
      <p:sp>
        <p:nvSpPr>
          <p:cNvPr id="79875" name="Content Placeholder 1"/>
          <p:cNvSpPr>
            <a:spLocks noGrp="1"/>
          </p:cNvSpPr>
          <p:nvPr>
            <p:ph type="body" sz="quarter" idx="4294967295"/>
          </p:nvPr>
        </p:nvSpPr>
        <p:spPr>
          <a:xfrm>
            <a:off x="745958" y="2297570"/>
            <a:ext cx="3753853" cy="4379956"/>
          </a:xfrm>
        </p:spPr>
        <p:txBody>
          <a:bodyPr>
            <a:normAutofit/>
          </a:bodyPr>
          <a:lstStyle/>
          <a:p>
            <a:r>
              <a:rPr lang="en-US" altLang="en-US" sz="3200" dirty="0"/>
              <a:t>From banks/private lenders</a:t>
            </a:r>
          </a:p>
          <a:p>
            <a:r>
              <a:rPr lang="en-US" altLang="en-US" sz="3200" dirty="0"/>
              <a:t>High interest rates, un-fixed</a:t>
            </a:r>
          </a:p>
          <a:p>
            <a:r>
              <a:rPr lang="en-US" altLang="en-US" sz="3200" dirty="0"/>
              <a:t>Last resort</a:t>
            </a:r>
          </a:p>
          <a:p>
            <a:endParaRPr lang="en-US" altLang="en-US" dirty="0"/>
          </a:p>
        </p:txBody>
      </p:sp>
      <p:grpSp>
        <p:nvGrpSpPr>
          <p:cNvPr id="79876" name="Group 4"/>
          <p:cNvGrpSpPr>
            <a:grpSpLocks/>
          </p:cNvGrpSpPr>
          <p:nvPr/>
        </p:nvGrpSpPr>
        <p:grpSpPr bwMode="auto">
          <a:xfrm>
            <a:off x="5257800" y="2006934"/>
            <a:ext cx="7472363" cy="4044950"/>
            <a:chOff x="-4608588" y="1447800"/>
            <a:chExt cx="7472438" cy="4045421"/>
          </a:xfrm>
        </p:grpSpPr>
        <p:pic>
          <p:nvPicPr>
            <p:cNvPr id="187394" name="Picture 2" descr="http://previewcf.turbosquid.com/Preview/2014/07/09__17_44_04/piggy_bank_tumbnail_01.jpgdaf04a55-80b5-4cdb-ac69-ab74ecb9d00aOriginal.jp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8300" y="1447800"/>
              <a:ext cx="4502150" cy="3164350"/>
            </a:xfrm>
            <a:prstGeom prst="rect">
              <a:avLst/>
            </a:prstGeom>
            <a:noFill/>
            <a:extLst>
              <a:ext uri="{909E8E84-426E-40DD-AFC4-6F175D3DCCD1}">
                <a14:hiddenFill xmlns:a14="http://schemas.microsoft.com/office/drawing/2010/main">
                  <a:solidFill>
                    <a:srgbClr val="FFFFFF"/>
                  </a:solidFill>
                </a14:hiddenFill>
              </a:ext>
            </a:extLst>
          </p:spPr>
        </p:pic>
        <p:pic>
          <p:nvPicPr>
            <p:cNvPr id="185346" name="Picture 2" descr="http://previewcf.turbosquid.com/Preview/2016/02/01__13_35_01/ChainAndBall_001.jpg46989e4f-8604-4c9c-bf15-43322257a268Original.jpg"/>
            <p:cNvPicPr>
              <a:picLocks noChangeAspect="1" noChangeArrowheads="1"/>
            </p:cNvPicPr>
            <p:nvPr/>
          </p:nvPicPr>
          <p:blipFill>
            <a:blip r:embed="rId4"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608588" y="3021870"/>
              <a:ext cx="4572000" cy="2471351"/>
            </a:xfrm>
            <a:prstGeom prst="rect">
              <a:avLst/>
            </a:prstGeom>
            <a:noFill/>
            <a:extLst>
              <a:ext uri="{909E8E84-426E-40DD-AFC4-6F175D3DCCD1}">
                <a14:hiddenFill xmlns:a14="http://schemas.microsoft.com/office/drawing/2010/main">
                  <a:solidFill>
                    <a:srgbClr val="FFFFFF"/>
                  </a:solidFill>
                </a14:hiddenFill>
              </a:ext>
            </a:extLst>
          </p:spPr>
        </p:pic>
        <p:sp>
          <p:nvSpPr>
            <p:cNvPr id="79879" name="TextBox 2"/>
            <p:cNvSpPr txBox="1">
              <a:spLocks noChangeArrowheads="1"/>
            </p:cNvSpPr>
            <p:nvPr/>
          </p:nvSpPr>
          <p:spPr bwMode="auto">
            <a:xfrm>
              <a:off x="-4267200" y="3657600"/>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800">
                  <a:solidFill>
                    <a:prstClr val="white"/>
                  </a:solidFill>
                </a:rPr>
                <a:t>Loan</a:t>
              </a:r>
            </a:p>
          </p:txBody>
        </p:sp>
      </p:grpSp>
    </p:spTree>
    <p:extLst>
      <p:ext uri="{BB962C8B-B14F-4D97-AF65-F5344CB8AC3E}">
        <p14:creationId xmlns:p14="http://schemas.microsoft.com/office/powerpoint/2010/main" val="36724101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8"/>
          <p:cNvSpPr>
            <a:spLocks noGrp="1"/>
          </p:cNvSpPr>
          <p:nvPr>
            <p:ph type="title" idx="4294967295"/>
          </p:nvPr>
        </p:nvSpPr>
        <p:spPr>
          <a:xfrm>
            <a:off x="0" y="215900"/>
            <a:ext cx="8369300" cy="990600"/>
          </a:xfrm>
        </p:spPr>
        <p:txBody>
          <a:bodyPr/>
          <a:lstStyle/>
          <a:p>
            <a:pPr algn="ctr"/>
            <a:r>
              <a:rPr lang="en-US" altLang="en-US" dirty="0"/>
              <a:t>Federal vs Private Loans</a:t>
            </a:r>
          </a:p>
        </p:txBody>
      </p:sp>
      <p:pic>
        <p:nvPicPr>
          <p:cNvPr id="8" name="Picture 2">
            <a:extLst>
              <a:ext uri="{FF2B5EF4-FFF2-40B4-BE49-F238E27FC236}">
                <a16:creationId xmlns:a16="http://schemas.microsoft.com/office/drawing/2014/main" id="{06E4804C-9D1D-0949-BEC1-18CD328077DA}"/>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025895" y="1552072"/>
            <a:ext cx="5828895" cy="53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685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idx="4294967295"/>
          </p:nvPr>
        </p:nvSpPr>
        <p:spPr>
          <a:xfrm>
            <a:off x="887662" y="2089484"/>
            <a:ext cx="10871200" cy="990600"/>
          </a:xfrm>
        </p:spPr>
        <p:txBody>
          <a:bodyPr/>
          <a:lstStyle/>
          <a:p>
            <a:r>
              <a:rPr lang="en-US" altLang="en-US" dirty="0">
                <a:solidFill>
                  <a:schemeClr val="bg1"/>
                </a:solidFill>
              </a:rPr>
              <a:t>How Do You Calculate Cost? </a:t>
            </a:r>
          </a:p>
        </p:txBody>
      </p:sp>
      <p:pic>
        <p:nvPicPr>
          <p:cNvPr id="96261" name="Picture 2" descr="Financial, Analysis, Accounting, Invoice,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94" y="3293057"/>
            <a:ext cx="4825249" cy="311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3303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898525" y="282575"/>
            <a:ext cx="8153400" cy="990600"/>
          </a:xfrm>
        </p:spPr>
        <p:txBody>
          <a:bodyPr/>
          <a:lstStyle/>
          <a:p>
            <a:pPr eaLnBrk="1" hangingPunct="1"/>
            <a:r>
              <a:rPr lang="en-US" altLang="en-US" dirty="0">
                <a:ea typeface="ＭＳ Ｐゴシック" panose="020B0600070205080204" pitchFamily="34" charset="-128"/>
              </a:rPr>
              <a:t>Gap &amp; Student Responsibility</a:t>
            </a:r>
            <a:endParaRPr lang="en-US" altLang="en-US" dirty="0"/>
          </a:p>
        </p:txBody>
      </p:sp>
      <p:sp>
        <p:nvSpPr>
          <p:cNvPr id="94211" name="Content Placeholder 2"/>
          <p:cNvSpPr>
            <a:spLocks noGrp="1"/>
          </p:cNvSpPr>
          <p:nvPr>
            <p:ph type="body" sz="quarter" idx="4294967295"/>
          </p:nvPr>
        </p:nvSpPr>
        <p:spPr>
          <a:xfrm>
            <a:off x="1066800" y="1463675"/>
            <a:ext cx="10515600" cy="914400"/>
          </a:xfrm>
        </p:spPr>
        <p:txBody>
          <a:bodyPr/>
          <a:lstStyle/>
          <a:p>
            <a:pPr eaLnBrk="1" hangingPunct="1">
              <a:buFont typeface="Wingdings" panose="05000000000000000000" pitchFamily="2" charset="2"/>
              <a:buNone/>
            </a:pPr>
            <a:r>
              <a:rPr lang="en-US" altLang="en-US" sz="3200" b="1" dirty="0"/>
              <a:t>GAP</a:t>
            </a:r>
            <a:r>
              <a:rPr lang="en-US" altLang="en-US" sz="3200" dirty="0"/>
              <a:t> is the amount of need that financial aid doesn’t cover</a:t>
            </a:r>
            <a:endParaRPr lang="en-US" altLang="en-US" dirty="0"/>
          </a:p>
        </p:txBody>
      </p:sp>
      <p:sp>
        <p:nvSpPr>
          <p:cNvPr id="4" name="Rounded Rectangle 3"/>
          <p:cNvSpPr/>
          <p:nvPr/>
        </p:nvSpPr>
        <p:spPr>
          <a:xfrm>
            <a:off x="2209800" y="4572000"/>
            <a:ext cx="8229600" cy="609600"/>
          </a:xfrm>
          <a:prstGeom prst="roundRect">
            <a:avLst/>
          </a:prstGeom>
          <a:solidFill>
            <a:srgbClr val="0F6FC6">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fontAlgn="base" hangingPunct="0">
              <a:spcBef>
                <a:spcPct val="0"/>
              </a:spcBef>
              <a:spcAft>
                <a:spcPct val="0"/>
              </a:spcAft>
              <a:defRPr/>
            </a:pPr>
            <a:r>
              <a:rPr lang="en-US" sz="3200">
                <a:solidFill>
                  <a:prstClr val="white"/>
                </a:solidFill>
              </a:rPr>
              <a:t>Cost of Attendance – Grants/Scholarships</a:t>
            </a:r>
          </a:p>
        </p:txBody>
      </p:sp>
      <p:sp>
        <p:nvSpPr>
          <p:cNvPr id="6" name="Rounded Rectangle 5"/>
          <p:cNvSpPr/>
          <p:nvPr/>
        </p:nvSpPr>
        <p:spPr>
          <a:xfrm>
            <a:off x="2209800" y="5562600"/>
            <a:ext cx="8008938" cy="609600"/>
          </a:xfrm>
          <a:prstGeom prst="roundRect">
            <a:avLst/>
          </a:prstGeom>
          <a:solidFill>
            <a:srgbClr val="0F6FC6">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0" fontAlgn="base" hangingPunct="0">
              <a:spcBef>
                <a:spcPct val="0"/>
              </a:spcBef>
              <a:spcAft>
                <a:spcPct val="0"/>
              </a:spcAft>
              <a:defRPr/>
            </a:pPr>
            <a:r>
              <a:rPr lang="en-US" sz="3200">
                <a:solidFill>
                  <a:prstClr val="white"/>
                </a:solidFill>
              </a:rPr>
              <a:t>EFC + Work Study + Loans + GAP</a:t>
            </a:r>
          </a:p>
        </p:txBody>
      </p:sp>
      <p:sp>
        <p:nvSpPr>
          <p:cNvPr id="7" name="Rounded Rectangle 6"/>
          <p:cNvSpPr/>
          <p:nvPr/>
        </p:nvSpPr>
        <p:spPr>
          <a:xfrm>
            <a:off x="1989138" y="2215482"/>
            <a:ext cx="8229600" cy="838200"/>
          </a:xfrm>
          <a:prstGeom prst="roundRect">
            <a:avLst/>
          </a:prstGeom>
          <a:solidFill>
            <a:srgbClr val="0F6FC6">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eaLnBrk="0" fontAlgn="base" hangingPunct="0">
              <a:spcBef>
                <a:spcPct val="0"/>
              </a:spcBef>
              <a:spcAft>
                <a:spcPct val="0"/>
              </a:spcAft>
              <a:defRPr/>
            </a:pPr>
            <a:r>
              <a:rPr lang="en-US" sz="3200" dirty="0">
                <a:solidFill>
                  <a:prstClr val="white"/>
                </a:solidFill>
              </a:rPr>
              <a:t>Documented Need - Financial Aid</a:t>
            </a:r>
          </a:p>
          <a:p>
            <a:pPr lvl="1" algn="ctr" eaLnBrk="0" fontAlgn="base" hangingPunct="0">
              <a:spcBef>
                <a:spcPct val="0"/>
              </a:spcBef>
              <a:spcAft>
                <a:spcPct val="0"/>
              </a:spcAft>
              <a:defRPr/>
            </a:pPr>
            <a:r>
              <a:rPr lang="en-US" sz="2000" i="1" dirty="0">
                <a:solidFill>
                  <a:prstClr val="white"/>
                </a:solidFill>
              </a:rPr>
              <a:t>  </a:t>
            </a:r>
            <a:r>
              <a:rPr lang="en-US" i="1" dirty="0">
                <a:solidFill>
                  <a:prstClr val="white"/>
                </a:solidFill>
              </a:rPr>
              <a:t>(Cost of Attendance - EFC)</a:t>
            </a:r>
          </a:p>
        </p:txBody>
      </p:sp>
      <p:sp>
        <p:nvSpPr>
          <p:cNvPr id="8" name="Content Placeholder 2"/>
          <p:cNvSpPr txBox="1">
            <a:spLocks/>
          </p:cNvSpPr>
          <p:nvPr/>
        </p:nvSpPr>
        <p:spPr>
          <a:xfrm>
            <a:off x="898525" y="3444875"/>
            <a:ext cx="10226675" cy="1066800"/>
          </a:xfrm>
          <a:prstGeom prst="rect">
            <a:avLst/>
          </a:prstGeom>
        </p:spPr>
        <p:txBody>
          <a:bodyPr/>
          <a:lstStyle/>
          <a:p>
            <a:pPr marL="320040" indent="-320040" eaLnBrk="0" hangingPunct="0">
              <a:spcBef>
                <a:spcPts val="700"/>
              </a:spcBef>
              <a:buClr>
                <a:srgbClr val="009DD9"/>
              </a:buClr>
              <a:buSzPct val="60000"/>
              <a:defRPr/>
            </a:pPr>
            <a:r>
              <a:rPr lang="en-US" sz="3200" b="1" dirty="0">
                <a:solidFill>
                  <a:prstClr val="black"/>
                </a:solidFill>
                <a:cs typeface="Arial" panose="020B0604020202020204" pitchFamily="34" charset="0"/>
              </a:rPr>
              <a:t>Net Cost </a:t>
            </a:r>
            <a:r>
              <a:rPr lang="en-US" sz="3200" dirty="0">
                <a:solidFill>
                  <a:prstClr val="black"/>
                </a:solidFill>
                <a:cs typeface="Arial" panose="020B0604020202020204" pitchFamily="34" charset="0"/>
              </a:rPr>
              <a:t>is everything a student has to pay up front, earn, and/or pay back in a given year. </a:t>
            </a:r>
          </a:p>
          <a:p>
            <a:pPr marL="320040" indent="-320040" eaLnBrk="0" hangingPunct="0">
              <a:spcBef>
                <a:spcPts val="700"/>
              </a:spcBef>
              <a:buClr>
                <a:srgbClr val="009DD9"/>
              </a:buClr>
              <a:buSzPct val="60000"/>
              <a:defRPr/>
            </a:pPr>
            <a:endParaRPr lang="en-US" sz="3200" dirty="0">
              <a:solidFill>
                <a:prstClr val="black"/>
              </a:solidFill>
              <a:cs typeface="Arial" panose="020B0604020202020204" pitchFamily="34" charset="0"/>
            </a:endParaRPr>
          </a:p>
          <a:p>
            <a:pPr marL="320040" indent="-320040" algn="ctr" eaLnBrk="0" hangingPunct="0">
              <a:spcBef>
                <a:spcPts val="700"/>
              </a:spcBef>
              <a:buClr>
                <a:srgbClr val="009DD9"/>
              </a:buClr>
              <a:buSzPct val="60000"/>
              <a:defRPr/>
            </a:pPr>
            <a:r>
              <a:rPr lang="en-US" sz="3200" dirty="0">
                <a:solidFill>
                  <a:prstClr val="black"/>
                </a:solidFill>
                <a:cs typeface="Arial" panose="020B0604020202020204" pitchFamily="34" charset="0"/>
              </a:rPr>
              <a:t>or</a:t>
            </a:r>
          </a:p>
        </p:txBody>
      </p:sp>
    </p:spTree>
    <p:extLst>
      <p:ext uri="{BB962C8B-B14F-4D97-AF65-F5344CB8AC3E}">
        <p14:creationId xmlns:p14="http://schemas.microsoft.com/office/powerpoint/2010/main" val="17787485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US"/>
          </a:p>
        </p:txBody>
      </p:sp>
      <p:sp>
        <p:nvSpPr>
          <p:cNvPr id="88067" name="Title 2"/>
          <p:cNvSpPr>
            <a:spLocks noGrp="1"/>
          </p:cNvSpPr>
          <p:nvPr>
            <p:ph type="title" idx="4294967295"/>
          </p:nvPr>
        </p:nvSpPr>
        <p:spPr>
          <a:xfrm>
            <a:off x="1339515" y="1656552"/>
            <a:ext cx="8750968" cy="990600"/>
          </a:xfrm>
        </p:spPr>
        <p:txBody>
          <a:bodyPr/>
          <a:lstStyle/>
          <a:p>
            <a:r>
              <a:rPr lang="en-US" altLang="en-US" sz="3200" b="1" dirty="0">
                <a:solidFill>
                  <a:schemeClr val="bg1"/>
                </a:solidFill>
              </a:rPr>
              <a:t>Analyzing &amp; Understanding Packages</a:t>
            </a:r>
          </a:p>
        </p:txBody>
      </p:sp>
      <p:pic>
        <p:nvPicPr>
          <p:cNvPr id="88068" name="Picture 7" descr="https://1.bp.blogspot.com/-MQIi1dMPkPM/Vtp6a51TrVI/AAAAAAAAHxI/6JXbFxuRePM/s1600/6.png"/>
          <p:cNvPicPr>
            <a:picLocks noChangeAspect="1" noChangeArrowheads="1"/>
          </p:cNvPicPr>
          <p:nvPr/>
        </p:nvPicPr>
        <p:blipFill>
          <a:blip r:embed="rId3">
            <a:extLst>
              <a:ext uri="{28A0092B-C50C-407E-A947-70E740481C1C}">
                <a14:useLocalDpi xmlns:a14="http://schemas.microsoft.com/office/drawing/2010/main" val="0"/>
              </a:ext>
            </a:extLst>
          </a:blip>
          <a:srcRect t="21732" b="-2"/>
          <a:stretch>
            <a:fillRect/>
          </a:stretch>
        </p:blipFill>
        <p:spPr bwMode="auto">
          <a:xfrm>
            <a:off x="0" y="2473325"/>
            <a:ext cx="12192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69" name="Group 1"/>
          <p:cNvGrpSpPr>
            <a:grpSpLocks/>
          </p:cNvGrpSpPr>
          <p:nvPr/>
        </p:nvGrpSpPr>
        <p:grpSpPr bwMode="auto">
          <a:xfrm>
            <a:off x="1143000" y="4776788"/>
            <a:ext cx="10591800" cy="1517650"/>
            <a:chOff x="1143000" y="5035984"/>
            <a:chExt cx="10591799" cy="1517215"/>
          </a:xfrm>
        </p:grpSpPr>
        <p:sp>
          <p:nvSpPr>
            <p:cNvPr id="3" name="Rectangle 2"/>
            <p:cNvSpPr/>
            <p:nvPr/>
          </p:nvSpPr>
          <p:spPr>
            <a:xfrm>
              <a:off x="1143000" y="5508923"/>
              <a:ext cx="1905000" cy="81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600">
                  <a:solidFill>
                    <a:prstClr val="black"/>
                  </a:solidFill>
                  <a:latin typeface="Mistral" panose="03090702030407020403" pitchFamily="66" charset="0"/>
                </a:rPr>
                <a:t>College A</a:t>
              </a:r>
            </a:p>
          </p:txBody>
        </p:sp>
        <p:sp>
          <p:nvSpPr>
            <p:cNvPr id="8" name="Rectangle 7"/>
            <p:cNvSpPr/>
            <p:nvPr/>
          </p:nvSpPr>
          <p:spPr>
            <a:xfrm>
              <a:off x="4657725" y="5035984"/>
              <a:ext cx="1819275" cy="83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600">
                  <a:solidFill>
                    <a:prstClr val="black"/>
                  </a:solidFill>
                  <a:latin typeface="Mistral" panose="03090702030407020403" pitchFamily="66" charset="0"/>
                </a:rPr>
                <a:t>College B</a:t>
              </a:r>
            </a:p>
          </p:txBody>
        </p:sp>
        <p:sp>
          <p:nvSpPr>
            <p:cNvPr id="9" name="Rectangle 8"/>
            <p:cNvSpPr/>
            <p:nvPr/>
          </p:nvSpPr>
          <p:spPr>
            <a:xfrm>
              <a:off x="7238999" y="5699369"/>
              <a:ext cx="1752600" cy="70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600">
                  <a:solidFill>
                    <a:prstClr val="black"/>
                  </a:solidFill>
                  <a:latin typeface="Mistral" panose="03090702030407020403" pitchFamily="66" charset="0"/>
                </a:rPr>
                <a:t>College C</a:t>
              </a:r>
            </a:p>
          </p:txBody>
        </p:sp>
        <p:sp>
          <p:nvSpPr>
            <p:cNvPr id="10" name="Rectangle 9"/>
            <p:cNvSpPr/>
            <p:nvPr/>
          </p:nvSpPr>
          <p:spPr>
            <a:xfrm>
              <a:off x="9712324" y="5731110"/>
              <a:ext cx="2022475" cy="822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600">
                  <a:solidFill>
                    <a:prstClr val="black"/>
                  </a:solidFill>
                  <a:latin typeface="Mistral" panose="03090702030407020403" pitchFamily="66" charset="0"/>
                </a:rPr>
                <a:t>College D</a:t>
              </a:r>
            </a:p>
          </p:txBody>
        </p:sp>
      </p:grpSp>
    </p:spTree>
    <p:extLst>
      <p:ext uri="{BB962C8B-B14F-4D97-AF65-F5344CB8AC3E}">
        <p14:creationId xmlns:p14="http://schemas.microsoft.com/office/powerpoint/2010/main" val="1938913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0"/>
            <a:ext cx="8534400" cy="990600"/>
          </a:xfrm>
          <a:prstGeom prst="rect">
            <a:avLst/>
          </a:prstGeom>
        </p:spPr>
        <p:txBody>
          <a:bodyPr lIns="91440" tIns="45720" rIns="91440" bIns="45720" anchor="t">
            <a:normAutofit/>
          </a:bodyPr>
          <a:lstStyle/>
          <a:p>
            <a:pPr>
              <a:spcBef>
                <a:spcPct val="0"/>
              </a:spcBef>
              <a:defRPr/>
            </a:pPr>
            <a:endParaRPr lang="en-US" sz="4400" dirty="0">
              <a:solidFill>
                <a:srgbClr val="04617B"/>
              </a:solidFill>
              <a:cs typeface="Arial" panose="020B0604020202020204" pitchFamily="34" charset="0"/>
            </a:endParaRPr>
          </a:p>
        </p:txBody>
      </p:sp>
      <p:pic>
        <p:nvPicPr>
          <p:cNvPr id="2" name="Picture 2">
            <a:extLst>
              <a:ext uri="{FF2B5EF4-FFF2-40B4-BE49-F238E27FC236}">
                <a16:creationId xmlns:a16="http://schemas.microsoft.com/office/drawing/2014/main" id="{73EE192C-6CF6-567A-8AE8-2F5AA5FFBCC6}"/>
              </a:ext>
            </a:extLst>
          </p:cNvPr>
          <p:cNvPicPr>
            <a:picLocks noChangeAspect="1"/>
          </p:cNvPicPr>
          <p:nvPr/>
        </p:nvPicPr>
        <p:blipFill>
          <a:blip r:embed="rId3"/>
          <a:stretch>
            <a:fillRect/>
          </a:stretch>
        </p:blipFill>
        <p:spPr>
          <a:xfrm>
            <a:off x="1183" y="5698"/>
            <a:ext cx="8911085" cy="6832226"/>
          </a:xfrm>
          <a:prstGeom prst="rect">
            <a:avLst/>
          </a:prstGeom>
        </p:spPr>
      </p:pic>
    </p:spTree>
    <p:extLst>
      <p:ext uri="{BB962C8B-B14F-4D97-AF65-F5344CB8AC3E}">
        <p14:creationId xmlns:p14="http://schemas.microsoft.com/office/powerpoint/2010/main" val="400553872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p:cNvSpPr>
            <a:spLocks noGrp="1"/>
          </p:cNvSpPr>
          <p:nvPr>
            <p:ph type="title" idx="4294967295"/>
          </p:nvPr>
        </p:nvSpPr>
        <p:spPr>
          <a:xfrm>
            <a:off x="1320800" y="228600"/>
            <a:ext cx="10871200" cy="990600"/>
          </a:xfrm>
        </p:spPr>
        <p:txBody>
          <a:bodyPr/>
          <a:lstStyle/>
          <a:p>
            <a:r>
              <a:rPr lang="en-US" altLang="en-US" dirty="0"/>
              <a:t>Marist Award Package</a:t>
            </a:r>
          </a:p>
        </p:txBody>
      </p:sp>
      <p:pic>
        <p:nvPicPr>
          <p:cNvPr id="99332" name="Picture 2" descr="Hatena, Think About, Question, The Trouble, Annoying"/>
          <p:cNvPicPr>
            <a:picLocks noChangeAspect="1" noChangeArrowheads="1"/>
          </p:cNvPicPr>
          <p:nvPr/>
        </p:nvPicPr>
        <p:blipFill>
          <a:blip r:embed="rId3">
            <a:clrChange>
              <a:clrFrom>
                <a:srgbClr val="E4E1E0"/>
              </a:clrFrom>
              <a:clrTo>
                <a:srgbClr val="E4E1E0">
                  <a:alpha val="0"/>
                </a:srgbClr>
              </a:clrTo>
            </a:clrChange>
            <a:extLst>
              <a:ext uri="{28A0092B-C50C-407E-A947-70E740481C1C}">
                <a14:useLocalDpi xmlns:a14="http://schemas.microsoft.com/office/drawing/2010/main" val="0"/>
              </a:ext>
            </a:extLst>
          </a:blip>
          <a:srcRect r="48087"/>
          <a:stretch>
            <a:fillRect/>
          </a:stretch>
        </p:blipFill>
        <p:spPr bwMode="auto">
          <a:xfrm>
            <a:off x="200818" y="1219200"/>
            <a:ext cx="402431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6477000" y="1600200"/>
            <a:ext cx="5211763" cy="4724400"/>
          </a:xfrm>
          <a:prstGeom prst="cloudCallout">
            <a:avLst>
              <a:gd name="adj1" fmla="val -82176"/>
              <a:gd name="adj2" fmla="val -3289"/>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eaLnBrk="0" fontAlgn="base" hangingPunct="0">
              <a:spcBef>
                <a:spcPct val="0"/>
              </a:spcBef>
              <a:spcAft>
                <a:spcPct val="0"/>
              </a:spcAft>
              <a:defRPr/>
            </a:pPr>
            <a:r>
              <a:rPr lang="en-US">
                <a:solidFill>
                  <a:prstClr val="white"/>
                </a:solidFill>
              </a:rPr>
              <a:t>Is the Marist Package good?</a:t>
            </a:r>
          </a:p>
        </p:txBody>
      </p:sp>
      <p:sp>
        <p:nvSpPr>
          <p:cNvPr id="99334" name="TextBox 7"/>
          <p:cNvSpPr txBox="1">
            <a:spLocks noChangeArrowheads="1"/>
          </p:cNvSpPr>
          <p:nvPr/>
        </p:nvSpPr>
        <p:spPr bwMode="auto">
          <a:xfrm>
            <a:off x="6956425" y="2438400"/>
            <a:ext cx="4251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4800" dirty="0">
                <a:latin typeface="Arial"/>
                <a:cs typeface="Arial"/>
              </a:rPr>
              <a:t>What do we think of this award package?</a:t>
            </a:r>
            <a:endParaRPr lang="en-US" altLang="en-US" sz="4800" dirty="0">
              <a:solidFill>
                <a:prstClr val="black"/>
              </a:solidFill>
            </a:endParaRPr>
          </a:p>
        </p:txBody>
      </p:sp>
    </p:spTree>
    <p:extLst>
      <p:ext uri="{BB962C8B-B14F-4D97-AF65-F5344CB8AC3E}">
        <p14:creationId xmlns:p14="http://schemas.microsoft.com/office/powerpoint/2010/main" val="103006461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986589" y="240632"/>
            <a:ext cx="9906000" cy="990600"/>
          </a:xfrm>
        </p:spPr>
        <p:txBody>
          <a:bodyPr/>
          <a:lstStyle/>
          <a:p>
            <a:pPr eaLnBrk="1" hangingPunct="1"/>
            <a:r>
              <a:rPr lang="en-US" altLang="en-US" dirty="0"/>
              <a:t>The College Financing Plan</a:t>
            </a:r>
          </a:p>
        </p:txBody>
      </p:sp>
      <p:graphicFrame>
        <p:nvGraphicFramePr>
          <p:cNvPr id="3" name="Content Placeholder 2"/>
          <p:cNvGraphicFramePr>
            <a:graphicFrameLocks noGrp="1"/>
          </p:cNvGraphicFramePr>
          <p:nvPr>
            <p:ph sz="quarter" idx="4294967295"/>
            <p:extLst>
              <p:ext uri="{D42A27DB-BD31-4B8C-83A1-F6EECF244321}">
                <p14:modId xmlns:p14="http://schemas.microsoft.com/office/powerpoint/2010/main" val="1198065670"/>
              </p:ext>
            </p:extLst>
          </p:nvPr>
        </p:nvGraphicFramePr>
        <p:xfrm>
          <a:off x="986589" y="1957136"/>
          <a:ext cx="10134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94520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8042" y="388658"/>
            <a:ext cx="8534400" cy="990600"/>
          </a:xfrm>
          <a:prstGeom prst="rect">
            <a:avLst/>
          </a:prstGeom>
        </p:spPr>
        <p:txBody>
          <a:bodyPr lIns="91440" tIns="45720" rIns="91440" bIns="45720" anchor="t">
            <a:normAutofit/>
          </a:bodyPr>
          <a:lstStyle/>
          <a:p>
            <a:pPr>
              <a:defRPr/>
            </a:pPr>
            <a:r>
              <a:rPr lang="en-US" sz="4400" dirty="0">
                <a:solidFill>
                  <a:srgbClr val="04617B"/>
                </a:solidFill>
                <a:ea typeface="+mn-lt"/>
                <a:cs typeface="+mn-lt"/>
              </a:rPr>
              <a:t>College Financing Plan</a:t>
            </a:r>
            <a:endParaRPr lang="en-US" sz="4400" dirty="0">
              <a:ea typeface="+mn-lt"/>
              <a:cs typeface="+mn-lt"/>
            </a:endParaRPr>
          </a:p>
          <a:p>
            <a:pPr>
              <a:spcBef>
                <a:spcPct val="0"/>
              </a:spcBef>
              <a:defRPr/>
            </a:pPr>
            <a:endParaRPr lang="en-US" sz="4400" dirty="0">
              <a:solidFill>
                <a:srgbClr val="04617B"/>
              </a:solidFill>
              <a:cs typeface="Arial"/>
            </a:endParaRPr>
          </a:p>
          <a:p>
            <a:pPr>
              <a:spcBef>
                <a:spcPct val="0"/>
              </a:spcBef>
              <a:defRPr/>
            </a:pPr>
            <a:endParaRPr lang="en-US" sz="4400" dirty="0">
              <a:solidFill>
                <a:srgbClr val="04617B"/>
              </a:solidFill>
              <a:cs typeface="Arial"/>
            </a:endParaRPr>
          </a:p>
        </p:txBody>
      </p:sp>
      <p:pic>
        <p:nvPicPr>
          <p:cNvPr id="3" name="Picture 4" descr="A picture containing table&#10;&#10;Description automatically generated">
            <a:extLst>
              <a:ext uri="{FF2B5EF4-FFF2-40B4-BE49-F238E27FC236}">
                <a16:creationId xmlns:a16="http://schemas.microsoft.com/office/drawing/2014/main" id="{A7373F7C-3D52-5F1F-3EB8-5EDA0CE5435D}"/>
              </a:ext>
            </a:extLst>
          </p:cNvPr>
          <p:cNvPicPr>
            <a:picLocks noChangeAspect="1"/>
          </p:cNvPicPr>
          <p:nvPr/>
        </p:nvPicPr>
        <p:blipFill>
          <a:blip r:embed="rId3"/>
          <a:stretch>
            <a:fillRect/>
          </a:stretch>
        </p:blipFill>
        <p:spPr>
          <a:xfrm>
            <a:off x="2420427" y="1379258"/>
            <a:ext cx="6741545" cy="5277745"/>
          </a:xfrm>
          <a:prstGeom prst="rect">
            <a:avLst/>
          </a:prstGeom>
        </p:spPr>
      </p:pic>
    </p:spTree>
    <p:extLst>
      <p:ext uri="{BB962C8B-B14F-4D97-AF65-F5344CB8AC3E}">
        <p14:creationId xmlns:p14="http://schemas.microsoft.com/office/powerpoint/2010/main" val="22977059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3600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p>
            <a:r>
              <a:rPr dirty="0"/>
              <a:t>To earn professional development credit for CEE webinars found on </a:t>
            </a:r>
            <a:r>
              <a:rPr dirty="0" err="1"/>
              <a:t>EconEdLink</a:t>
            </a:r>
            <a:r>
              <a:rPr dirty="0"/>
              <a:t>, you must:</a:t>
            </a:r>
            <a:endParaRPr sz="2800" dirty="0"/>
          </a:p>
          <a:p>
            <a:endParaRPr sz="2800"/>
          </a:p>
          <a:p>
            <a:pPr marL="285750" indent="-285750">
              <a:buSzPct val="100000"/>
              <a:buFont typeface="Arial"/>
              <a:buChar char="•"/>
            </a:pPr>
            <a:r>
              <a:rPr dirty="0"/>
              <a:t>Watch a minimum of 45-minutes and you will automatically receive a professional development </a:t>
            </a:r>
            <a:r>
              <a:rPr b="1" dirty="0">
                <a:solidFill>
                  <a:srgbClr val="7A9900"/>
                </a:solidFill>
              </a:rPr>
              <a:t>certificate </a:t>
            </a:r>
            <a:r>
              <a:rPr dirty="0"/>
              <a:t>via e-mail within 24 hours.</a:t>
            </a:r>
            <a:r>
              <a:rPr lang="en-US" dirty="0"/>
              <a:t> </a:t>
            </a:r>
            <a:endParaRPr lang="en-US" sz="2800"/>
          </a:p>
          <a:p>
            <a:pPr marL="285750" indent="-285750">
              <a:buSzPct val="100000"/>
              <a:buFont typeface="Arial"/>
              <a:buChar char="•"/>
            </a:pPr>
            <a:r>
              <a:rPr dirty="0"/>
              <a:t>Attendees can learn how much credit they will earn per workshop.</a:t>
            </a:r>
            <a:r>
              <a:rPr lang="en-US" dirty="0"/>
              <a:t> </a:t>
            </a:r>
            <a:endParaRPr sz="2800"/>
          </a:p>
          <a:p>
            <a:endParaRPr sz="2800"/>
          </a:p>
          <a:p>
            <a:pPr>
              <a:defRPr b="1" u="sng"/>
            </a:pPr>
            <a:r>
              <a:rPr dirty="0"/>
              <a:t>Accessing resources: </a:t>
            </a:r>
          </a:p>
          <a:p>
            <a:endParaRPr/>
          </a:p>
          <a:p>
            <a:pPr marL="285750" indent="-285750">
              <a:buSzPct val="100000"/>
              <a:buFont typeface="Helvetica"/>
              <a:buChar char="•"/>
            </a:pPr>
            <a:r>
              <a:rPr dirty="0"/>
              <a:t>You can now easily download presentations, lesson plan materials, and activities for each webinar from </a:t>
            </a:r>
            <a:r>
              <a:rPr sz="1600" b="1" i="1" u="sng" dirty="0">
                <a:solidFill>
                  <a:srgbClr val="0563C1"/>
                </a:solidFill>
                <a:uFill>
                  <a:solidFill>
                    <a:srgbClr val="0563C1"/>
                  </a:solidFill>
                </a:uFill>
                <a:hlinkClick r:id="rId2"/>
              </a:rPr>
              <a:t>EconEdLink.org/professional-development/</a:t>
            </a:r>
            <a:endParaRPr sz="1600" b="1" i="1" dirty="0">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7419" y="439406"/>
            <a:ext cx="8382000" cy="685800"/>
          </a:xfrm>
          <a:prstGeom prst="rect">
            <a:avLst/>
          </a:prstGeom>
        </p:spPr>
        <p:txBody>
          <a:bodyPr lIns="91440" tIns="45720" rIns="91440" bIns="45720" anchor="t"/>
          <a:lstStyle/>
          <a:p>
            <a:pPr>
              <a:defRPr/>
            </a:pPr>
            <a:r>
              <a:rPr lang="en-US" sz="4400" dirty="0">
                <a:solidFill>
                  <a:srgbClr val="04617B"/>
                </a:solidFill>
                <a:ea typeface="+mn-lt"/>
                <a:cs typeface="+mn-lt"/>
              </a:rPr>
              <a:t>College Financing Plan</a:t>
            </a:r>
            <a:endParaRPr lang="en-US" sz="4400" dirty="0">
              <a:ea typeface="+mn-lt"/>
              <a:cs typeface="+mn-lt"/>
            </a:endParaRPr>
          </a:p>
          <a:p>
            <a:pPr>
              <a:spcBef>
                <a:spcPct val="0"/>
              </a:spcBef>
              <a:defRPr/>
            </a:pPr>
            <a:endParaRPr lang="en-US" sz="4400" dirty="0">
              <a:solidFill>
                <a:srgbClr val="04617B"/>
              </a:solidFill>
              <a:cs typeface="Arial" panose="020B0604020202020204" pitchFamily="34" charset="0"/>
            </a:endParaRPr>
          </a:p>
        </p:txBody>
      </p:sp>
      <p:sp>
        <p:nvSpPr>
          <p:cNvPr id="3" name="TextBox 2">
            <a:extLst>
              <a:ext uri="{FF2B5EF4-FFF2-40B4-BE49-F238E27FC236}">
                <a16:creationId xmlns:a16="http://schemas.microsoft.com/office/drawing/2014/main" id="{C0289343-341E-34EA-47A2-1A51ECF60DB1}"/>
              </a:ext>
            </a:extLst>
          </p:cNvPr>
          <p:cNvSpPr txBox="1"/>
          <p:nvPr/>
        </p:nvSpPr>
        <p:spPr>
          <a:xfrm>
            <a:off x="1855839" y="5420032"/>
            <a:ext cx="3072580" cy="1106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6" descr="Graphical user interface, text, application, email&#10;&#10;Description automatically generated">
            <a:extLst>
              <a:ext uri="{FF2B5EF4-FFF2-40B4-BE49-F238E27FC236}">
                <a16:creationId xmlns:a16="http://schemas.microsoft.com/office/drawing/2014/main" id="{C76E23AA-6C2B-90C1-38AB-3ABF6B11EC8D}"/>
              </a:ext>
            </a:extLst>
          </p:cNvPr>
          <p:cNvPicPr>
            <a:picLocks noChangeAspect="1"/>
          </p:cNvPicPr>
          <p:nvPr/>
        </p:nvPicPr>
        <p:blipFill>
          <a:blip r:embed="rId3"/>
          <a:stretch>
            <a:fillRect/>
          </a:stretch>
        </p:blipFill>
        <p:spPr>
          <a:xfrm>
            <a:off x="1350063" y="1542502"/>
            <a:ext cx="9034674" cy="5091238"/>
          </a:xfrm>
          <a:prstGeom prst="rect">
            <a:avLst/>
          </a:prstGeom>
        </p:spPr>
      </p:pic>
    </p:spTree>
    <p:extLst>
      <p:ext uri="{BB962C8B-B14F-4D97-AF65-F5344CB8AC3E}">
        <p14:creationId xmlns:p14="http://schemas.microsoft.com/office/powerpoint/2010/main" val="4075508512"/>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0795" y="224507"/>
            <a:ext cx="10871200" cy="990600"/>
          </a:xfrm>
        </p:spPr>
        <p:txBody>
          <a:bodyPr/>
          <a:lstStyle/>
          <a:p>
            <a:r>
              <a:rPr lang="en-US" dirty="0"/>
              <a:t>Action Plan - What's on your shirt?</a:t>
            </a:r>
          </a:p>
        </p:txBody>
      </p:sp>
      <p:pic>
        <p:nvPicPr>
          <p:cNvPr id="7" name="Picture 7" descr="Shape&#10;&#10;Description automatically generated">
            <a:extLst>
              <a:ext uri="{FF2B5EF4-FFF2-40B4-BE49-F238E27FC236}">
                <a16:creationId xmlns:a16="http://schemas.microsoft.com/office/drawing/2014/main" id="{3749E38F-CAB5-D8AD-5157-5A4ADEA66089}"/>
              </a:ext>
            </a:extLst>
          </p:cNvPr>
          <p:cNvPicPr>
            <a:picLocks noGrp="1" noChangeAspect="1"/>
          </p:cNvPicPr>
          <p:nvPr>
            <p:ph sz="quarter" idx="4294967295"/>
          </p:nvPr>
        </p:nvPicPr>
        <p:blipFill>
          <a:blip r:embed="rId2"/>
          <a:stretch>
            <a:fillRect/>
          </a:stretch>
        </p:blipFill>
        <p:spPr>
          <a:xfrm>
            <a:off x="7632700" y="1589088"/>
            <a:ext cx="4559300" cy="4572000"/>
          </a:xfrm>
        </p:spPr>
      </p:pic>
      <p:sp>
        <p:nvSpPr>
          <p:cNvPr id="3" name="Content Placeholder 2"/>
          <p:cNvSpPr>
            <a:spLocks noGrp="1"/>
          </p:cNvSpPr>
          <p:nvPr>
            <p:ph type="body" sz="quarter" idx="4294967295"/>
          </p:nvPr>
        </p:nvSpPr>
        <p:spPr>
          <a:xfrm>
            <a:off x="810795" y="1589088"/>
            <a:ext cx="6821905" cy="4572000"/>
          </a:xfrm>
        </p:spPr>
        <p:txBody>
          <a:bodyPr>
            <a:normAutofit/>
          </a:bodyPr>
          <a:lstStyle/>
          <a:p>
            <a:pPr marL="318770" indent="-318770">
              <a:spcBef>
                <a:spcPts val="0"/>
              </a:spcBef>
            </a:pPr>
            <a:endParaRPr lang="en-US" altLang="en-US" sz="1200" dirty="0"/>
          </a:p>
          <a:p>
            <a:pPr marL="318770" indent="-318770">
              <a:spcBef>
                <a:spcPts val="0"/>
              </a:spcBef>
            </a:pPr>
            <a:r>
              <a:rPr lang="en-US" sz="3000" dirty="0">
                <a:ea typeface="+mn-lt"/>
                <a:cs typeface="+mn-lt"/>
              </a:rPr>
              <a:t>Imagine that you are wearing a t-shirt that has writing or images on it. The words/images reflect an important point or theme you are taking with you about paying for college. </a:t>
            </a:r>
          </a:p>
          <a:p>
            <a:pPr marL="0" indent="0">
              <a:spcBef>
                <a:spcPts val="0"/>
              </a:spcBef>
              <a:buNone/>
            </a:pPr>
            <a:endParaRPr lang="en-US" sz="3000" dirty="0">
              <a:ea typeface="+mn-lt"/>
              <a:cs typeface="+mn-lt"/>
            </a:endParaRPr>
          </a:p>
          <a:p>
            <a:pPr marL="318770" indent="-318770">
              <a:spcBef>
                <a:spcPts val="0"/>
              </a:spcBef>
            </a:pPr>
            <a:r>
              <a:rPr lang="en-US" sz="3000" b="1" dirty="0">
                <a:ea typeface="+mn-lt"/>
                <a:cs typeface="+mn-lt"/>
              </a:rPr>
              <a:t>What does your shirt say? </a:t>
            </a:r>
            <a:endParaRPr lang="en-US" b="1" dirty="0">
              <a:ea typeface="+mn-lt"/>
              <a:cs typeface="+mn-lt"/>
            </a:endParaRPr>
          </a:p>
          <a:p>
            <a:pPr marL="318770" indent="-318770">
              <a:spcBef>
                <a:spcPts val="0"/>
              </a:spcBef>
            </a:pPr>
            <a:r>
              <a:rPr lang="en-US" sz="3000" b="1" dirty="0">
                <a:ea typeface="+mn-lt"/>
                <a:cs typeface="+mn-lt"/>
              </a:rPr>
              <a:t>What images are on your shirt? </a:t>
            </a:r>
            <a:endParaRPr lang="en-US" b="1" dirty="0"/>
          </a:p>
          <a:p>
            <a:pPr marL="318770" indent="-318770"/>
            <a:endParaRPr lang="en-US" dirty="0"/>
          </a:p>
        </p:txBody>
      </p:sp>
    </p:spTree>
    <p:extLst>
      <p:ext uri="{BB962C8B-B14F-4D97-AF65-F5344CB8AC3E}">
        <p14:creationId xmlns:p14="http://schemas.microsoft.com/office/powerpoint/2010/main" val="27327284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dirty="0"/>
              <a:t>Q &amp; A</a:t>
            </a:r>
            <a:endParaRPr dirty="0"/>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32</a:t>
            </a:fld>
            <a:endParaRPr/>
          </a:p>
        </p:txBody>
      </p:sp>
      <p:sp>
        <p:nvSpPr>
          <p:cNvPr id="227" name="Title 1"/>
          <p:cNvSpPr txBox="1"/>
          <p:nvPr/>
        </p:nvSpPr>
        <p:spPr>
          <a:xfrm>
            <a:off x="761292" y="2939490"/>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endParaRPr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703" y="2192852"/>
            <a:ext cx="4299337" cy="3868400"/>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406A-5E24-879E-06E2-54B8231CF8F3}"/>
              </a:ext>
            </a:extLst>
          </p:cNvPr>
          <p:cNvSpPr>
            <a:spLocks noGrp="1"/>
          </p:cNvSpPr>
          <p:nvPr>
            <p:ph type="title" idx="4294967295"/>
          </p:nvPr>
        </p:nvSpPr>
        <p:spPr>
          <a:xfrm>
            <a:off x="875632" y="216568"/>
            <a:ext cx="10871200" cy="990600"/>
          </a:xfrm>
        </p:spPr>
        <p:txBody>
          <a:bodyPr/>
          <a:lstStyle/>
          <a:p>
            <a:r>
              <a:rPr lang="en-US" dirty="0"/>
              <a:t>Resources</a:t>
            </a:r>
          </a:p>
        </p:txBody>
      </p:sp>
      <p:sp>
        <p:nvSpPr>
          <p:cNvPr id="3" name="Content Placeholder 2">
            <a:extLst>
              <a:ext uri="{FF2B5EF4-FFF2-40B4-BE49-F238E27FC236}">
                <a16:creationId xmlns:a16="http://schemas.microsoft.com/office/drawing/2014/main" id="{80710106-8DD7-A959-9212-1E66BA489FA7}"/>
              </a:ext>
            </a:extLst>
          </p:cNvPr>
          <p:cNvSpPr>
            <a:spLocks noGrp="1"/>
          </p:cNvSpPr>
          <p:nvPr>
            <p:ph type="body" sz="quarter" idx="4294967295"/>
          </p:nvPr>
        </p:nvSpPr>
        <p:spPr>
          <a:xfrm>
            <a:off x="875632" y="1728955"/>
            <a:ext cx="10515600" cy="4467225"/>
          </a:xfrm>
        </p:spPr>
        <p:txBody>
          <a:bodyPr lIns="45719" tIns="45720" rIns="45719" bIns="45720" anchor="t">
            <a:normAutofit lnSpcReduction="10000"/>
          </a:bodyPr>
          <a:lstStyle/>
          <a:p>
            <a:pPr marL="318770" indent="-318770"/>
            <a:r>
              <a:rPr lang="en-US" dirty="0">
                <a:hlinkClick r:id="rId3"/>
              </a:rPr>
              <a:t>Types of aid infographic</a:t>
            </a:r>
            <a:r>
              <a:rPr lang="en-US" dirty="0"/>
              <a:t> </a:t>
            </a:r>
          </a:p>
          <a:p>
            <a:pPr marL="814070" lvl="1" indent="-318770"/>
            <a:r>
              <a:rPr lang="en-US" dirty="0">
                <a:hlinkClick r:id="rId4"/>
              </a:rPr>
              <a:t>Video</a:t>
            </a:r>
            <a:endParaRPr lang="en-US" dirty="0"/>
          </a:p>
          <a:p>
            <a:pPr marL="318770" lvl="1" indent="-318770"/>
            <a:r>
              <a:rPr lang="en-US" dirty="0">
                <a:hlinkClick r:id="rId5"/>
              </a:rPr>
              <a:t>Fact sheet Federal Grants</a:t>
            </a:r>
            <a:endParaRPr lang="en-US" dirty="0"/>
          </a:p>
          <a:p>
            <a:pPr marL="318770" indent="-318770"/>
            <a:r>
              <a:rPr lang="en-US" dirty="0">
                <a:ea typeface="+mn-lt"/>
                <a:cs typeface="+mn-lt"/>
                <a:hlinkClick r:id="rId6"/>
              </a:rPr>
              <a:t>Fact sheet Federal Loans</a:t>
            </a:r>
            <a:endParaRPr lang="en-US" dirty="0">
              <a:ea typeface="+mn-lt"/>
              <a:cs typeface="+mn-lt"/>
            </a:endParaRPr>
          </a:p>
          <a:p>
            <a:pPr marL="318770" indent="-318770"/>
            <a:r>
              <a:rPr lang="en-US" dirty="0">
                <a:ea typeface="+mn-lt"/>
                <a:cs typeface="+mn-lt"/>
                <a:hlinkClick r:id="rId7"/>
              </a:rPr>
              <a:t>Educational Training Voucher FAQ</a:t>
            </a:r>
            <a:endParaRPr lang="en-US" dirty="0">
              <a:ea typeface="+mn-lt"/>
              <a:cs typeface="+mn-lt"/>
            </a:endParaRPr>
          </a:p>
          <a:p>
            <a:pPr marL="318770" indent="-318770"/>
            <a:r>
              <a:rPr lang="en-US" dirty="0">
                <a:ea typeface="+mn-lt"/>
                <a:cs typeface="+mn-lt"/>
                <a:hlinkClick r:id="rId8"/>
              </a:rPr>
              <a:t>HESC Financial Aid Comparison Tool</a:t>
            </a:r>
            <a:endParaRPr lang="en-US" dirty="0">
              <a:ea typeface="+mn-lt"/>
              <a:cs typeface="+mn-lt"/>
            </a:endParaRPr>
          </a:p>
          <a:p>
            <a:pPr marL="318770" indent="-318770"/>
            <a:r>
              <a:rPr lang="en-US" dirty="0">
                <a:ea typeface="+mn-lt"/>
                <a:cs typeface="+mn-lt"/>
                <a:hlinkClick r:id="rId9"/>
              </a:rPr>
              <a:t>*NASFAA's Aid Offer Comparison Worksheet</a:t>
            </a:r>
            <a:r>
              <a:rPr lang="en-US" dirty="0">
                <a:ea typeface="+mn-lt"/>
                <a:cs typeface="+mn-lt"/>
              </a:rPr>
              <a:t> – useful tool that students and families can use to decipher different award letters and compare them </a:t>
            </a:r>
          </a:p>
          <a:p>
            <a:pPr marL="814070" lvl="1" indent="-318770"/>
            <a:r>
              <a:rPr lang="en-US" sz="1600" dirty="0">
                <a:ea typeface="+mn-lt"/>
                <a:cs typeface="+mn-lt"/>
              </a:rPr>
              <a:t>*NASFAA – National Association of Student Financial Aid Administrators</a:t>
            </a:r>
            <a:endParaRPr lang="en-US" sz="1600" dirty="0"/>
          </a:p>
        </p:txBody>
      </p:sp>
    </p:spTree>
    <p:extLst>
      <p:ext uri="{BB962C8B-B14F-4D97-AF65-F5344CB8AC3E}">
        <p14:creationId xmlns:p14="http://schemas.microsoft.com/office/powerpoint/2010/main" val="263221949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227221" y="2061912"/>
            <a:ext cx="3473450" cy="35988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043" y="2777678"/>
            <a:ext cx="5556670" cy="3254798"/>
          </a:xfrm>
          <a:prstGeom prst="rect">
            <a:avLst/>
          </a:prstGeom>
        </p:spPr>
      </p:pic>
    </p:spTree>
    <p:extLst>
      <p:ext uri="{BB962C8B-B14F-4D97-AF65-F5344CB8AC3E}">
        <p14:creationId xmlns:p14="http://schemas.microsoft.com/office/powerpoint/2010/main" val="131995358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35</a:t>
            </a:fld>
            <a:endParaRPr/>
          </a:p>
        </p:txBody>
      </p:sp>
      <p:sp>
        <p:nvSpPr>
          <p:cNvPr id="222" name="Title 1"/>
          <p:cNvSpPr txBox="1"/>
          <p:nvPr/>
        </p:nvSpPr>
        <p:spPr>
          <a:xfrm>
            <a:off x="883919" y="1692782"/>
            <a:ext cx="10424162"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References</a:t>
            </a:r>
          </a:p>
        </p:txBody>
      </p:sp>
      <p:sp>
        <p:nvSpPr>
          <p:cNvPr id="223" name="Content Placeholder 2"/>
          <p:cNvSpPr txBox="1"/>
          <p:nvPr/>
        </p:nvSpPr>
        <p:spPr>
          <a:xfrm>
            <a:off x="883919" y="3153282"/>
            <a:ext cx="10424162" cy="1536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spcBef>
                <a:spcPts val="1800"/>
              </a:spcBef>
              <a:buSzPct val="100000"/>
              <a:buFont typeface="Arial"/>
              <a:buChar char="•"/>
              <a:defRPr sz="2800">
                <a:latin typeface="Calibri Light"/>
                <a:ea typeface="Calibri Light"/>
                <a:cs typeface="Calibri Light"/>
                <a:sym typeface="Calibri Light"/>
              </a:defRPr>
            </a:lvl1pPr>
          </a:lstStyle>
          <a:p>
            <a:r>
              <a:t>Any links to clips, titles, primary sources etc of relevant resource materials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0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36</a:t>
            </a:fld>
            <a:endParaRPr/>
          </a:p>
        </p:txBody>
      </p:sp>
      <p:sp>
        <p:nvSpPr>
          <p:cNvPr id="202" name="Title 1"/>
          <p:cNvSpPr txBox="1"/>
          <p:nvPr/>
        </p:nvSpPr>
        <p:spPr>
          <a:xfrm>
            <a:off x="883919" y="1599121"/>
            <a:ext cx="10424162"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National Standards</a:t>
            </a:r>
          </a:p>
        </p:txBody>
      </p:sp>
      <p:sp>
        <p:nvSpPr>
          <p:cNvPr id="203" name="Content Placeholder 2"/>
          <p:cNvSpPr txBox="1"/>
          <p:nvPr/>
        </p:nvSpPr>
        <p:spPr>
          <a:xfrm>
            <a:off x="883919" y="3059621"/>
            <a:ext cx="10424162" cy="2053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defTabSz="905255">
              <a:spcBef>
                <a:spcPts val="1800"/>
              </a:spcBef>
              <a:buSzPct val="100000"/>
              <a:buFont typeface="Arial"/>
              <a:buChar char="•"/>
              <a:defRPr sz="2500"/>
            </a:pPr>
            <a:r>
              <a:t>List any corresponding Nat'l Content Standards from &gt;</a:t>
            </a:r>
            <a:endParaRPr>
              <a:latin typeface="Calibri Light"/>
              <a:ea typeface="Calibri Light"/>
              <a:cs typeface="Calibri Light"/>
              <a:sym typeface="Calibri Light"/>
            </a:endParaRPr>
          </a:p>
          <a:p>
            <a:pPr defTabSz="905255">
              <a:spcBef>
                <a:spcPts val="1800"/>
              </a:spcBef>
              <a:defRPr sz="2500"/>
            </a:pPr>
            <a:r>
              <a:t> </a:t>
            </a:r>
            <a:r>
              <a:rPr u="sng">
                <a:solidFill>
                  <a:srgbClr val="0563C1"/>
                </a:solidFill>
                <a:uFill>
                  <a:solidFill>
                    <a:srgbClr val="0563C1"/>
                  </a:solidFill>
                </a:uFill>
                <a:latin typeface="Calibri Light"/>
                <a:ea typeface="Calibri Light"/>
                <a:cs typeface="Calibri Light"/>
                <a:sym typeface="Calibri Light"/>
                <a:hlinkClick r:id="rId2"/>
              </a:rPr>
              <a:t>https://www.councilforeconed.org/wp-content/uploads/2012/03/voluntary-national-content-standards-2010.pdf</a:t>
            </a:r>
            <a:endParaRPr>
              <a:latin typeface="Calibri Light"/>
              <a:ea typeface="Calibri Light"/>
              <a:cs typeface="Calibri Light"/>
              <a:sym typeface="Calibri Light"/>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0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37</a:t>
            </a:fld>
            <a:endParaRPr/>
          </a:p>
        </p:txBody>
      </p:sp>
      <p:sp>
        <p:nvSpPr>
          <p:cNvPr id="207" name="Title 1"/>
          <p:cNvSpPr txBox="1"/>
          <p:nvPr/>
        </p:nvSpPr>
        <p:spPr>
          <a:xfrm>
            <a:off x="883919" y="1504635"/>
            <a:ext cx="10424162"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State Standards</a:t>
            </a:r>
          </a:p>
        </p:txBody>
      </p:sp>
      <p:sp>
        <p:nvSpPr>
          <p:cNvPr id="208" name="Content Placeholder 2"/>
          <p:cNvSpPr txBox="1"/>
          <p:nvPr/>
        </p:nvSpPr>
        <p:spPr>
          <a:xfrm>
            <a:off x="883919" y="2965135"/>
            <a:ext cx="10424162" cy="1431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defTabSz="905255">
              <a:spcBef>
                <a:spcPts val="1800"/>
              </a:spcBef>
              <a:buSzPct val="100000"/>
              <a:buFont typeface="Arial"/>
              <a:buChar char="•"/>
              <a:defRPr sz="2500">
                <a:latin typeface="Calibri Light"/>
                <a:ea typeface="Calibri Light"/>
                <a:cs typeface="Calibri Light"/>
                <a:sym typeface="Calibri Light"/>
              </a:defRPr>
            </a:pPr>
            <a:r>
              <a:t>List any corresponding regional standards you may have(New York listed here, for reference) &gt; </a:t>
            </a:r>
            <a:r>
              <a:rPr u="sng">
                <a:solidFill>
                  <a:srgbClr val="0563C1"/>
                </a:solidFill>
                <a:uFill>
                  <a:solidFill>
                    <a:srgbClr val="0563C1"/>
                  </a:solidFill>
                </a:uFill>
                <a:hlinkClick r:id="rId2"/>
              </a:rPr>
              <a:t>http://www.nysed.gov/curriculum-instruction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0"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1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38</a:t>
            </a:fld>
            <a:endParaRPr/>
          </a:p>
        </p:txBody>
      </p:sp>
      <p:sp>
        <p:nvSpPr>
          <p:cNvPr id="212" name="Title 1"/>
          <p:cNvSpPr txBox="1"/>
          <p:nvPr/>
        </p:nvSpPr>
        <p:spPr>
          <a:xfrm>
            <a:off x="794913" y="1504635"/>
            <a:ext cx="10424161" cy="6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u="sng">
                <a:latin typeface="Calibri Light"/>
                <a:ea typeface="Calibri Light"/>
                <a:cs typeface="Calibri Light"/>
                <a:sym typeface="Calibri Light"/>
              </a:defRPr>
            </a:lvl1pPr>
          </a:lstStyle>
          <a:p>
            <a:r>
              <a:t>Assessment Questions</a:t>
            </a:r>
          </a:p>
        </p:txBody>
      </p:sp>
      <p:sp>
        <p:nvSpPr>
          <p:cNvPr id="213" name="Content Placeholder 2"/>
          <p:cNvSpPr txBox="1"/>
          <p:nvPr/>
        </p:nvSpPr>
        <p:spPr>
          <a:xfrm>
            <a:off x="794913" y="2965135"/>
            <a:ext cx="10424161" cy="244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defTabSz="905255">
              <a:spcBef>
                <a:spcPts val="1800"/>
              </a:spcBef>
              <a:buSzPct val="100000"/>
              <a:buFont typeface="Arial"/>
              <a:buChar char="•"/>
              <a:defRPr sz="2500"/>
            </a:pPr>
            <a:r>
              <a:t>A suggested minimum of three guiding questions (e.g. discussion prompts, quiz questions, or activity instructions).</a:t>
            </a:r>
            <a:endParaRPr sz="3100"/>
          </a:p>
          <a:p>
            <a:pPr marL="342900" indent="-342900" defTabSz="905255">
              <a:spcBef>
                <a:spcPts val="1800"/>
              </a:spcBef>
              <a:buSzPct val="100000"/>
              <a:buFont typeface="Arial"/>
              <a:buChar char="•"/>
              <a:defRPr sz="2500"/>
            </a:pPr>
            <a:r>
              <a:t>Please also forward any supplements (worksheets, rubrics, etc) to us as attachments with your slide deck.</a:t>
            </a:r>
            <a:endParaRPr>
              <a:latin typeface="Calibri Light"/>
              <a:ea typeface="Calibri Light"/>
              <a:cs typeface="Calibri Light"/>
              <a:sym typeface="Calibri Light"/>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1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39</a:t>
            </a:fld>
            <a:endParaRPr/>
          </a:p>
        </p:txBody>
      </p:sp>
      <p:sp>
        <p:nvSpPr>
          <p:cNvPr id="217" name="Title 1"/>
          <p:cNvSpPr txBox="1"/>
          <p:nvPr/>
        </p:nvSpPr>
        <p:spPr>
          <a:xfrm>
            <a:off x="883919" y="1717196"/>
            <a:ext cx="10424162"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u="sng">
                <a:latin typeface="Calibri Light"/>
                <a:ea typeface="Calibri Light"/>
                <a:cs typeface="Calibri Light"/>
                <a:sym typeface="Calibri Light"/>
              </a:defRPr>
            </a:lvl1pPr>
          </a:lstStyle>
          <a:p>
            <a:r>
              <a:t>Supporting Materials</a:t>
            </a:r>
          </a:p>
        </p:txBody>
      </p:sp>
      <p:sp>
        <p:nvSpPr>
          <p:cNvPr id="218" name="Content Placeholder 2"/>
          <p:cNvSpPr txBox="1"/>
          <p:nvPr/>
        </p:nvSpPr>
        <p:spPr>
          <a:xfrm>
            <a:off x="883919" y="4117054"/>
            <a:ext cx="10424162" cy="1364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457200" indent="-355600">
              <a:lnSpc>
                <a:spcPct val="90000"/>
              </a:lnSpc>
              <a:spcBef>
                <a:spcPts val="1800"/>
              </a:spcBef>
              <a:buSzPts val="2800"/>
              <a:buFont typeface="Calibri"/>
              <a:buChar char="●"/>
              <a:defRPr sz="2800"/>
            </a:lvl1pPr>
          </a:lstStyle>
          <a:p>
            <a:r>
              <a:t>Please include any supplements (worksheets, rubrics, Kahoots etc.) by providing links, images or embedded content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About Options</a:t>
            </a:r>
          </a:p>
        </p:txBody>
      </p:sp>
      <p:pic>
        <p:nvPicPr>
          <p:cNvPr id="3" name="Picture 3">
            <a:extLst>
              <a:ext uri="{FF2B5EF4-FFF2-40B4-BE49-F238E27FC236}">
                <a16:creationId xmlns:a16="http://schemas.microsoft.com/office/drawing/2014/main" id="{1F8EF261-3E81-3522-D623-46470E12893A}"/>
              </a:ext>
            </a:extLst>
          </p:cNvPr>
          <p:cNvPicPr>
            <a:picLocks noChangeAspect="1"/>
          </p:cNvPicPr>
          <p:nvPr/>
        </p:nvPicPr>
        <p:blipFill>
          <a:blip r:embed="rId3"/>
          <a:stretch>
            <a:fillRect/>
          </a:stretch>
        </p:blipFill>
        <p:spPr>
          <a:xfrm>
            <a:off x="729344" y="1817915"/>
            <a:ext cx="4626428" cy="4615542"/>
          </a:xfrm>
          <a:prstGeom prst="rect">
            <a:avLst/>
          </a:prstGeom>
        </p:spPr>
      </p:pic>
      <p:sp>
        <p:nvSpPr>
          <p:cNvPr id="4" name="TextBox 3">
            <a:extLst>
              <a:ext uri="{FF2B5EF4-FFF2-40B4-BE49-F238E27FC236}">
                <a16:creationId xmlns:a16="http://schemas.microsoft.com/office/drawing/2014/main" id="{15730A06-CBD0-7141-971C-620F6076CC28}"/>
              </a:ext>
            </a:extLst>
          </p:cNvPr>
          <p:cNvSpPr txBox="1"/>
          <p:nvPr/>
        </p:nvSpPr>
        <p:spPr>
          <a:xfrm>
            <a:off x="6096000" y="2013858"/>
            <a:ext cx="5715000"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q"/>
            </a:pPr>
            <a:r>
              <a:rPr lang="en-US" sz="2800" dirty="0">
                <a:latin typeface="Tw Cen MT"/>
                <a:cs typeface="Arial"/>
              </a:rPr>
              <a:t> A program of Goddard Riverside​</a:t>
            </a:r>
            <a:br>
              <a:rPr lang="en-US" sz="2800" dirty="0">
                <a:latin typeface="Tw Cen MT"/>
                <a:cs typeface="Arial"/>
              </a:rPr>
            </a:br>
            <a:endParaRPr lang="en-US" sz="2800">
              <a:latin typeface="Calibri"/>
              <a:cs typeface="Calibri"/>
            </a:endParaRPr>
          </a:p>
          <a:p>
            <a:pPr marL="285750" indent="-285750">
              <a:buFont typeface="Wingdings"/>
              <a:buChar char="q"/>
            </a:pPr>
            <a:r>
              <a:rPr lang="en-US" sz="2800" dirty="0">
                <a:latin typeface="Tw Cen MT"/>
                <a:cs typeface="Arial"/>
              </a:rPr>
              <a:t> Founded 1986 as direct service access center ​</a:t>
            </a:r>
            <a:endParaRPr lang="en-US" sz="2800">
              <a:latin typeface="Calibri"/>
              <a:cs typeface="Calibri"/>
            </a:endParaRPr>
          </a:p>
          <a:p>
            <a:pPr>
              <a:buChar char="•"/>
            </a:pPr>
            <a:endParaRPr lang="en-US" sz="2800" dirty="0">
              <a:latin typeface="Tw Cen MT"/>
              <a:cs typeface="Arial"/>
            </a:endParaRPr>
          </a:p>
          <a:p>
            <a:r>
              <a:rPr lang="en-US" sz="2800" dirty="0">
                <a:latin typeface="Tw Cen MT"/>
                <a:cs typeface="Arial"/>
              </a:rPr>
              <a:t>Today​</a:t>
            </a:r>
            <a:endParaRPr lang="en-US" sz="2800">
              <a:latin typeface="Calibri"/>
              <a:cs typeface="Calibri"/>
            </a:endParaRPr>
          </a:p>
          <a:p>
            <a:pPr marL="285750" indent="228600">
              <a:buFont typeface="Wingdings"/>
              <a:buChar char="Ø"/>
            </a:pPr>
            <a:r>
              <a:rPr lang="en-US" sz="2800" dirty="0">
                <a:latin typeface="Tw Cen MT"/>
                <a:cs typeface="Arial"/>
              </a:rPr>
              <a:t>Access Program​</a:t>
            </a:r>
            <a:endParaRPr lang="en-US" sz="2800"/>
          </a:p>
          <a:p>
            <a:pPr marL="285750" lvl="1" indent="228600">
              <a:buFont typeface="Wingdings"/>
              <a:buChar char="Ø"/>
            </a:pPr>
            <a:r>
              <a:rPr lang="en-US" sz="2800" dirty="0">
                <a:latin typeface="Tw Cen MT"/>
                <a:cs typeface="Arial"/>
              </a:rPr>
              <a:t>Success Program​</a:t>
            </a:r>
          </a:p>
          <a:p>
            <a:pPr marL="285750" lvl="1" indent="228600">
              <a:buFont typeface="Wingdings"/>
              <a:buChar char="Ø"/>
            </a:pPr>
            <a:r>
              <a:rPr lang="en-US" sz="2800" dirty="0">
                <a:latin typeface="Tw Cen MT"/>
                <a:cs typeface="Arial"/>
              </a:rPr>
              <a:t>Professional Development Program</a:t>
            </a:r>
            <a:endParaRPr lang="en-US" sz="2800" b="0" i="0" u="none" strike="noStrike" dirty="0">
              <a:solidFill>
                <a:srgbClr val="000000"/>
              </a:solidFill>
              <a:latin typeface="Tw Cen MT"/>
              <a:cs typeface="Arial"/>
            </a:endParaRPr>
          </a:p>
        </p:txBody>
      </p:sp>
    </p:spTree>
    <p:extLst>
      <p:ext uri="{BB962C8B-B14F-4D97-AF65-F5344CB8AC3E}">
        <p14:creationId xmlns:p14="http://schemas.microsoft.com/office/powerpoint/2010/main" val="32558595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solidFill>
                  <a:srgbClr val="FFFFFF"/>
                </a:solidFill>
              </a:defRPr>
            </a:lvl1pPr>
          </a:lstStyle>
          <a:p>
            <a:r>
              <a:t>NPFC</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44</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2"/>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45</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a:p>
        </p:txBody>
      </p:sp>
      <p:sp>
        <p:nvSpPr>
          <p:cNvPr id="192" name="Title 1"/>
          <p:cNvSpPr txBox="1"/>
          <p:nvPr/>
        </p:nvSpPr>
        <p:spPr>
          <a:xfrm>
            <a:off x="737615" y="629231"/>
            <a:ext cx="10424161" cy="1311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Housekeeping</a:t>
            </a:r>
          </a:p>
          <a:p>
            <a:endParaRPr dirty="0"/>
          </a:p>
        </p:txBody>
      </p:sp>
      <p:sp>
        <p:nvSpPr>
          <p:cNvPr id="2" name="Content Placeholder 2">
            <a:extLst>
              <a:ext uri="{FF2B5EF4-FFF2-40B4-BE49-F238E27FC236}">
                <a16:creationId xmlns:a16="http://schemas.microsoft.com/office/drawing/2014/main" id="{C14B1675-FB60-8BC4-8B0B-926DDD285AB8}"/>
              </a:ext>
            </a:extLst>
          </p:cNvPr>
          <p:cNvSpPr>
            <a:spLocks noGrp="1"/>
          </p:cNvSpPr>
          <p:nvPr/>
        </p:nvSpPr>
        <p:spPr bwMode="auto">
          <a:xfrm>
            <a:off x="1225079" y="1284514"/>
            <a:ext cx="945749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6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500"/>
              </a:spcBef>
              <a:buNone/>
            </a:pPr>
            <a:endParaRPr lang="en-US" altLang="en-US" dirty="0">
              <a:ea typeface="+mn-lt"/>
              <a:cs typeface="+mn-lt"/>
            </a:endParaRPr>
          </a:p>
          <a:p>
            <a:pPr marL="318770" indent="-318770">
              <a:lnSpc>
                <a:spcPct val="120000"/>
              </a:lnSpc>
              <a:spcBef>
                <a:spcPts val="500"/>
              </a:spcBef>
            </a:pPr>
            <a:r>
              <a:rPr lang="en-US" dirty="0">
                <a:ea typeface="+mn-lt"/>
                <a:cs typeface="+mn-lt"/>
              </a:rPr>
              <a:t>Evaluation</a:t>
            </a:r>
            <a:endParaRPr lang="en-US" altLang="en-US" dirty="0">
              <a:ea typeface="+mn-lt"/>
              <a:cs typeface="+mn-lt"/>
            </a:endParaRPr>
          </a:p>
          <a:p>
            <a:pPr marL="318770" indent="-318770">
              <a:lnSpc>
                <a:spcPct val="120000"/>
              </a:lnSpc>
              <a:spcBef>
                <a:spcPts val="500"/>
              </a:spcBef>
            </a:pPr>
            <a:r>
              <a:rPr lang="en-US" dirty="0">
                <a:ea typeface="+mn-lt"/>
                <a:cs typeface="+mn-lt"/>
              </a:rPr>
              <a:t>One Mic </a:t>
            </a:r>
          </a:p>
          <a:p>
            <a:pPr marL="318770" indent="-318770">
              <a:lnSpc>
                <a:spcPct val="120000"/>
              </a:lnSpc>
              <a:spcBef>
                <a:spcPts val="500"/>
              </a:spcBef>
            </a:pPr>
            <a:r>
              <a:rPr lang="en-US" dirty="0">
                <a:ea typeface="+mn-lt"/>
                <a:cs typeface="+mn-lt"/>
              </a:rPr>
              <a:t>Cameras on is Highly Encouraged </a:t>
            </a:r>
          </a:p>
          <a:p>
            <a:pPr marL="318770" indent="-318770">
              <a:lnSpc>
                <a:spcPct val="120000"/>
              </a:lnSpc>
              <a:spcBef>
                <a:spcPts val="500"/>
              </a:spcBef>
            </a:pPr>
            <a:r>
              <a:rPr lang="en-US" dirty="0">
                <a:ea typeface="+mn-lt"/>
                <a:cs typeface="+mn-lt"/>
              </a:rPr>
              <a:t>Participation Highly Encouraged </a:t>
            </a:r>
            <a:endParaRPr lang="en-US" altLang="en-US" dirty="0"/>
          </a:p>
          <a:p>
            <a:pPr marL="318770" indent="-318770">
              <a:lnSpc>
                <a:spcPct val="120000"/>
              </a:lnSpc>
              <a:spcBef>
                <a:spcPts val="500"/>
              </a:spcBef>
            </a:pPr>
            <a:r>
              <a:rPr lang="en-US" altLang="en-US" dirty="0"/>
              <a:t>Step Up, Step Back</a:t>
            </a:r>
          </a:p>
        </p:txBody>
      </p:sp>
      <p:pic>
        <p:nvPicPr>
          <p:cNvPr id="3" name="Picture 3">
            <a:extLst>
              <a:ext uri="{FF2B5EF4-FFF2-40B4-BE49-F238E27FC236}">
                <a16:creationId xmlns:a16="http://schemas.microsoft.com/office/drawing/2014/main" id="{DEBC11EC-79C2-5F02-A300-C9B95A9CCDA7}"/>
              </a:ext>
            </a:extLst>
          </p:cNvPr>
          <p:cNvPicPr>
            <a:picLocks noChangeAspect="1"/>
          </p:cNvPicPr>
          <p:nvPr/>
        </p:nvPicPr>
        <p:blipFill>
          <a:blip r:embed="rId2"/>
          <a:stretch>
            <a:fillRect/>
          </a:stretch>
        </p:blipFill>
        <p:spPr>
          <a:xfrm>
            <a:off x="7064829" y="1707580"/>
            <a:ext cx="4180114" cy="4313696"/>
          </a:xfrm>
          <a:prstGeom prst="rect">
            <a:avLst/>
          </a:prstGeom>
        </p:spPr>
      </p:pic>
    </p:spTree>
    <p:extLst>
      <p:ext uri="{BB962C8B-B14F-4D97-AF65-F5344CB8AC3E}">
        <p14:creationId xmlns:p14="http://schemas.microsoft.com/office/powerpoint/2010/main" val="15046749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dirty="0"/>
              <a:t>Presenter </a:t>
            </a:r>
            <a:endParaRPr dirty="0"/>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6</a:t>
            </a:fld>
            <a:endParaRPr/>
          </a:p>
        </p:txBody>
      </p:sp>
      <p:sp>
        <p:nvSpPr>
          <p:cNvPr id="197" name="Title 1"/>
          <p:cNvSpPr txBox="1"/>
          <p:nvPr/>
        </p:nvSpPr>
        <p:spPr>
          <a:xfrm>
            <a:off x="883919" y="1469529"/>
            <a:ext cx="10424162"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u="sng">
                <a:latin typeface="Helvetica Neue"/>
                <a:ea typeface="Helvetica Neue"/>
                <a:cs typeface="Helvetica Neue"/>
                <a:sym typeface="Helvetica Neue"/>
              </a:defRPr>
            </a:lvl1pPr>
          </a:lstStyle>
          <a:p>
            <a:r>
              <a:rPr lang="en-US" u="none" dirty="0"/>
              <a:t>Clarissa Delgado</a:t>
            </a:r>
            <a:endParaRPr u="none" dirty="0"/>
          </a:p>
        </p:txBody>
      </p:sp>
      <p:sp>
        <p:nvSpPr>
          <p:cNvPr id="198" name="Content Placeholder 2"/>
          <p:cNvSpPr txBox="1"/>
          <p:nvPr/>
        </p:nvSpPr>
        <p:spPr>
          <a:xfrm>
            <a:off x="883919" y="2313293"/>
            <a:ext cx="10424162" cy="4355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800"/>
            </a:pPr>
            <a:r>
              <a:rPr lang="en-US" i="1" dirty="0"/>
              <a:t>Trainer/College Access Counselor</a:t>
            </a:r>
            <a:r>
              <a:rPr i="1" dirty="0"/>
              <a:t>, </a:t>
            </a:r>
            <a:r>
              <a:rPr lang="en-US" i="1" dirty="0"/>
              <a:t>Options Institute</a:t>
            </a:r>
            <a:endParaRPr lang="en-US" dirty="0"/>
          </a:p>
          <a:p>
            <a:pPr marL="457200" indent="-457200">
              <a:lnSpc>
                <a:spcPct val="90000"/>
              </a:lnSpc>
              <a:spcBef>
                <a:spcPts val="1000"/>
              </a:spcBef>
              <a:buFont typeface="Arial" panose="020B0604020202020204" pitchFamily="34" charset="0"/>
              <a:buChar char="•"/>
              <a:defRPr sz="2800"/>
            </a:pPr>
            <a:r>
              <a:rPr lang="en-US" dirty="0"/>
              <a:t>Clarissa was born and raised in Queens, New York. She worked for the Department of Education for 8 years as an English teacher, college advisor, and mentor.</a:t>
            </a:r>
          </a:p>
          <a:p>
            <a:pPr marL="457200" indent="-457200">
              <a:lnSpc>
                <a:spcPct val="90000"/>
              </a:lnSpc>
              <a:spcBef>
                <a:spcPts val="1000"/>
              </a:spcBef>
              <a:buFont typeface="Arial" panose="020B0604020202020204" pitchFamily="34" charset="0"/>
              <a:buChar char="•"/>
              <a:defRPr sz="2800"/>
            </a:pPr>
            <a:r>
              <a:rPr lang="en-US" dirty="0"/>
              <a:t>She is passionate about college and career access, as she is a firm believer that l</a:t>
            </a:r>
            <a:r>
              <a:rPr lang="en-US" sz="2800" dirty="0"/>
              <a:t>ack of access to information is one of the biggest barriers underrepresented communities face when it comes to post secondary planning.</a:t>
            </a:r>
            <a:endParaRPr lang="en-US" sz="2400" dirty="0"/>
          </a:p>
          <a:p>
            <a:pPr marL="457200" indent="-457200">
              <a:lnSpc>
                <a:spcPct val="90000"/>
              </a:lnSpc>
              <a:spcBef>
                <a:spcPts val="1000"/>
              </a:spcBef>
              <a:buFont typeface="Arial" panose="020B0604020202020204" pitchFamily="34" charset="0"/>
              <a:buChar char="•"/>
              <a:defRPr sz="2800"/>
            </a:pPr>
            <a:r>
              <a:rPr lang="en-US" sz="2800" dirty="0">
                <a:ea typeface="+mn-lt"/>
                <a:cs typeface="+mn-lt"/>
              </a:rPr>
              <a:t>In her free time, Clarissa enjoys singing, writing, and binge-watching Netflix series</a:t>
            </a:r>
            <a:endParaRPr lang="en-US" sz="28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7</a:t>
            </a:fld>
            <a:endParaRPr/>
          </a:p>
        </p:txBody>
      </p:sp>
      <p:sp>
        <p:nvSpPr>
          <p:cNvPr id="192"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Objectives</a:t>
            </a:r>
          </a:p>
        </p:txBody>
      </p:sp>
      <p:sp>
        <p:nvSpPr>
          <p:cNvPr id="193" name="TextBox 4"/>
          <p:cNvSpPr txBox="1"/>
          <p:nvPr/>
        </p:nvSpPr>
        <p:spPr>
          <a:xfrm>
            <a:off x="873856" y="1561382"/>
            <a:ext cx="10520049" cy="480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buSzPct val="100000"/>
              <a:buFont typeface="Arial"/>
              <a:buChar char="•"/>
            </a:lvl1pPr>
          </a:lstStyle>
          <a:p>
            <a:pPr marL="0" indent="0" fontAlgn="base">
              <a:buNone/>
            </a:pPr>
            <a:r>
              <a:rPr lang="en-US" sz="3200" dirty="0"/>
              <a:t>After this workshop, attendees will be able to…</a:t>
            </a:r>
          </a:p>
          <a:p>
            <a:pPr marL="0" indent="0" fontAlgn="base">
              <a:buNone/>
            </a:pPr>
            <a:endParaRPr lang="en-US" sz="3200" dirty="0"/>
          </a:p>
          <a:p>
            <a:pPr fontAlgn="base"/>
            <a:r>
              <a:rPr lang="en-US" sz="3200" dirty="0"/>
              <a:t>Understand the various sources of financial aid to help students plan for the full cost of college  </a:t>
            </a:r>
          </a:p>
          <a:p>
            <a:pPr fontAlgn="base"/>
            <a:endParaRPr lang="en-US" sz="3200" dirty="0"/>
          </a:p>
          <a:p>
            <a:pPr fontAlgn="base"/>
            <a:r>
              <a:rPr lang="en-US" sz="3200" dirty="0"/>
              <a:t>Have conversations with students and families about different financial award packages to help them make the most informed decisions </a:t>
            </a:r>
          </a:p>
          <a:p>
            <a:pPr fontAlgn="base"/>
            <a:endParaRPr lang="en-US" sz="3200" dirty="0"/>
          </a:p>
          <a:p>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8</a:t>
            </a:fld>
            <a:endParaRPr/>
          </a:p>
        </p:txBody>
      </p:sp>
      <p:sp>
        <p:nvSpPr>
          <p:cNvPr id="188"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Agenda</a:t>
            </a:r>
          </a:p>
        </p:txBody>
      </p:sp>
      <p:sp>
        <p:nvSpPr>
          <p:cNvPr id="189" name="TextBox 5"/>
          <p:cNvSpPr txBox="1"/>
          <p:nvPr/>
        </p:nvSpPr>
        <p:spPr>
          <a:xfrm>
            <a:off x="643819" y="1532626"/>
            <a:ext cx="10689928" cy="3416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lvl1pPr marL="285750" indent="-285750">
              <a:buSzPct val="100000"/>
              <a:buFont typeface="Arial"/>
              <a:buChar char="•"/>
              <a:defRPr>
                <a:latin typeface="Calibri Light"/>
                <a:ea typeface="Calibri Light"/>
                <a:cs typeface="Calibri Light"/>
                <a:sym typeface="Calibri Light"/>
              </a:defRPr>
            </a:lvl1pPr>
          </a:lstStyle>
          <a:p>
            <a:r>
              <a:rPr lang="en-US" sz="3600" dirty="0"/>
              <a:t>Introduction</a:t>
            </a:r>
          </a:p>
          <a:p>
            <a:r>
              <a:rPr lang="en-US" sz="3600" dirty="0"/>
              <a:t>Sources of Aid: Grants/Scholarships</a:t>
            </a:r>
          </a:p>
          <a:p>
            <a:r>
              <a:rPr lang="en-US" sz="3600" dirty="0"/>
              <a:t>Sources of Aid: Loans</a:t>
            </a:r>
            <a:endParaRPr lang="en-US" dirty="0"/>
          </a:p>
          <a:p>
            <a:r>
              <a:rPr lang="en-US" sz="3600" dirty="0"/>
              <a:t>Gap &amp; Student Responsibility</a:t>
            </a:r>
          </a:p>
          <a:p>
            <a:r>
              <a:rPr lang="en-US" sz="3600" dirty="0"/>
              <a:t>Analyzing &amp; Comparing Financial Aid Packages</a:t>
            </a:r>
          </a:p>
          <a:p>
            <a:r>
              <a:rPr lang="en-US" sz="3600" dirty="0"/>
              <a:t>Q&amp;A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668421" y="2245557"/>
            <a:ext cx="10515601" cy="914401"/>
          </a:xfrm>
        </p:spPr>
        <p:txBody>
          <a:bodyPr/>
          <a:lstStyle/>
          <a:p>
            <a:r>
              <a:rPr lang="en-US" dirty="0"/>
              <a:t>Sources of Aid</a:t>
            </a:r>
          </a:p>
        </p:txBody>
      </p:sp>
      <p:pic>
        <p:nvPicPr>
          <p:cNvPr id="3" name="Picture 2" descr="Money, Bag, Brown, Rope, Sack">
            <a:extLst>
              <a:ext uri="{FF2B5EF4-FFF2-40B4-BE49-F238E27FC236}">
                <a16:creationId xmlns:a16="http://schemas.microsoft.com/office/drawing/2014/main" id="{EDF25BB5-7528-A543-B62D-65F0DD33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01" y="3271391"/>
            <a:ext cx="2565153" cy="34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oney, Bag, Brown, Rope, Sack">
            <a:extLst>
              <a:ext uri="{FF2B5EF4-FFF2-40B4-BE49-F238E27FC236}">
                <a16:creationId xmlns:a16="http://schemas.microsoft.com/office/drawing/2014/main" id="{EDF25BB5-7528-A543-B62D-65F0DD332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644" y="3271390"/>
            <a:ext cx="2565153" cy="34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24687" y="5179186"/>
            <a:ext cx="1739579" cy="830997"/>
          </a:xfrm>
          <a:prstGeom prst="rect">
            <a:avLst/>
          </a:prstGeom>
        </p:spPr>
        <p:txBody>
          <a:bodyPr wrap="none">
            <a:spAutoFit/>
          </a:bodyPr>
          <a:lstStyle/>
          <a:p>
            <a:pPr algn="ctr" eaLnBrk="0" fontAlgn="base">
              <a:spcBef>
                <a:spcPct val="0"/>
              </a:spcBef>
              <a:spcAft>
                <a:spcPct val="0"/>
              </a:spcAft>
            </a:pPr>
            <a:r>
              <a:rPr lang="en-US" altLang="en-US" sz="2400" dirty="0">
                <a:solidFill>
                  <a:prstClr val="black"/>
                </a:solidFill>
              </a:rPr>
              <a:t>Grants &amp; </a:t>
            </a:r>
          </a:p>
          <a:p>
            <a:pPr algn="ctr" eaLnBrk="0" fontAlgn="base">
              <a:spcBef>
                <a:spcPct val="0"/>
              </a:spcBef>
              <a:spcAft>
                <a:spcPct val="0"/>
              </a:spcAft>
            </a:pPr>
            <a:r>
              <a:rPr lang="en-US" altLang="en-US" sz="2400" dirty="0">
                <a:solidFill>
                  <a:prstClr val="black"/>
                </a:solidFill>
              </a:rPr>
              <a:t>Scholarships</a:t>
            </a:r>
          </a:p>
        </p:txBody>
      </p:sp>
      <p:sp>
        <p:nvSpPr>
          <p:cNvPr id="6" name="Rectangle 5"/>
          <p:cNvSpPr/>
          <p:nvPr/>
        </p:nvSpPr>
        <p:spPr>
          <a:xfrm>
            <a:off x="5104520" y="5363851"/>
            <a:ext cx="1643399" cy="461665"/>
          </a:xfrm>
          <a:prstGeom prst="rect">
            <a:avLst/>
          </a:prstGeom>
        </p:spPr>
        <p:txBody>
          <a:bodyPr wrap="none">
            <a:spAutoFit/>
          </a:bodyPr>
          <a:lstStyle/>
          <a:p>
            <a:pPr algn="ctr" eaLnBrk="0" fontAlgn="base">
              <a:spcBef>
                <a:spcPct val="0"/>
              </a:spcBef>
              <a:spcAft>
                <a:spcPct val="0"/>
              </a:spcAft>
            </a:pPr>
            <a:r>
              <a:rPr lang="en-US" altLang="en-US" sz="2400" dirty="0">
                <a:solidFill>
                  <a:prstClr val="black"/>
                </a:solidFill>
              </a:rPr>
              <a:t>Work Study</a:t>
            </a:r>
          </a:p>
        </p:txBody>
      </p:sp>
    </p:spTree>
    <p:extLst>
      <p:ext uri="{BB962C8B-B14F-4D97-AF65-F5344CB8AC3E}">
        <p14:creationId xmlns:p14="http://schemas.microsoft.com/office/powerpoint/2010/main" val="2614719003"/>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TotalTime>
  <Words>1918</Words>
  <Application>Microsoft Office PowerPoint</Application>
  <PresentationFormat>Widescreen</PresentationFormat>
  <Paragraphs>455</Paragraphs>
  <Slides>46</Slides>
  <Notes>26</Notes>
  <HiddenSlides>7</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1_Office Theme</vt:lpstr>
      <vt:lpstr>Presented by: Clarissa Delgado  Email: Optionsinstitute@goddard.org  Date: 2/28/2023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Pell Grant</vt:lpstr>
      <vt:lpstr>Federal Supplemental Educational Opportunity Grant (FSEOG)</vt:lpstr>
      <vt:lpstr>Work Study</vt:lpstr>
      <vt:lpstr>Institutional Grants</vt:lpstr>
      <vt:lpstr>PowerPoint Presentation</vt:lpstr>
      <vt:lpstr>Educational Training Voucher (ETV)</vt:lpstr>
      <vt:lpstr>Private/Outside Scholarship</vt:lpstr>
      <vt:lpstr>PowerPoint Presentation</vt:lpstr>
      <vt:lpstr>Direct Subsidized Loan</vt:lpstr>
      <vt:lpstr>Direct Unsubsidized Loan</vt:lpstr>
      <vt:lpstr>Direct PLUS Loan for Parents</vt:lpstr>
      <vt:lpstr>Private or Alternative Loan</vt:lpstr>
      <vt:lpstr>Federal vs Private Loans</vt:lpstr>
      <vt:lpstr>How Do You Calculate Cost? </vt:lpstr>
      <vt:lpstr>Gap &amp; Student Responsibility</vt:lpstr>
      <vt:lpstr>Analyzing &amp; Understanding Packages</vt:lpstr>
      <vt:lpstr>PowerPoint Presentation</vt:lpstr>
      <vt:lpstr>Marist Award Package</vt:lpstr>
      <vt:lpstr>The College Financing Plan</vt:lpstr>
      <vt:lpstr>PowerPoint Presentation</vt:lpstr>
      <vt:lpstr>PowerPoint Presentation</vt:lpstr>
      <vt:lpstr>Action Plan - What's on your shirt?</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Clarissa</dc:creator>
  <cp:lastModifiedBy>Clarissa Delgado</cp:lastModifiedBy>
  <cp:revision>913</cp:revision>
  <dcterms:modified xsi:type="dcterms:W3CDTF">2023-02-28T14:50:20Z</dcterms:modified>
</cp:coreProperties>
</file>