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6" r:id="rId5"/>
    <p:sldId id="263" r:id="rId6"/>
    <p:sldId id="264" r:id="rId7"/>
    <p:sldId id="272" r:id="rId8"/>
    <p:sldId id="270" r:id="rId9"/>
    <p:sldId id="266" r:id="rId10"/>
    <p:sldId id="268" r:id="rId11"/>
    <p:sldId id="271" r:id="rId12"/>
    <p:sldId id="269"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uck Krenzin" initials="CK" lastIdx="3" clrIdx="0">
    <p:extLst>
      <p:ext uri="{19B8F6BF-5375-455C-9EA6-DF929625EA0E}">
        <p15:presenceInfo xmlns:p15="http://schemas.microsoft.com/office/powerpoint/2012/main" userId="S::grx@graphicexecutions.onmicrosoft.com::1ac3757a-cbd3-4239-9c61-72c670d6c9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B8"/>
    <a:srgbClr val="7A9900"/>
    <a:srgbClr val="8BAF00"/>
    <a:srgbClr val="C7C6F8"/>
    <a:srgbClr val="004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963D4B-E43C-48CB-8E9B-DB14845494A4}" v="1030" dt="2022-10-25T19:44:22.1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883"/>
    <p:restoredTop sz="94223"/>
  </p:normalViewPr>
  <p:slideViewPr>
    <p:cSldViewPr>
      <p:cViewPr varScale="1">
        <p:scale>
          <a:sx n="81" d="100"/>
          <a:sy n="81" d="100"/>
        </p:scale>
        <p:origin x="1349"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th Cookson" userId="ca3a0789-b855-405c-9d2a-912abc57193b" providerId="ADAL" clId="{32963D4B-E43C-48CB-8E9B-DB14845494A4}"/>
    <pc:docChg chg="undo redo custSel addSld delSld modSld sldOrd">
      <pc:chgData name="Ruth Cookson" userId="ca3a0789-b855-405c-9d2a-912abc57193b" providerId="ADAL" clId="{32963D4B-E43C-48CB-8E9B-DB14845494A4}" dt="2022-10-25T19:51:39.880" v="1451" actId="729"/>
      <pc:docMkLst>
        <pc:docMk/>
      </pc:docMkLst>
      <pc:sldChg chg="modSp mod modAnim">
        <pc:chgData name="Ruth Cookson" userId="ca3a0789-b855-405c-9d2a-912abc57193b" providerId="ADAL" clId="{32963D4B-E43C-48CB-8E9B-DB14845494A4}" dt="2022-10-25T19:18:03.315" v="775" actId="20577"/>
        <pc:sldMkLst>
          <pc:docMk/>
          <pc:sldMk cId="2446693659" sldId="263"/>
        </pc:sldMkLst>
        <pc:spChg chg="mod">
          <ac:chgData name="Ruth Cookson" userId="ca3a0789-b855-405c-9d2a-912abc57193b" providerId="ADAL" clId="{32963D4B-E43C-48CB-8E9B-DB14845494A4}" dt="2022-10-25T19:17:27.087" v="752" actId="404"/>
          <ac:spMkLst>
            <pc:docMk/>
            <pc:sldMk cId="2446693659" sldId="263"/>
            <ac:spMk id="2" creationId="{00000000-0000-0000-0000-000000000000}"/>
          </ac:spMkLst>
        </pc:spChg>
        <pc:spChg chg="mod">
          <ac:chgData name="Ruth Cookson" userId="ca3a0789-b855-405c-9d2a-912abc57193b" providerId="ADAL" clId="{32963D4B-E43C-48CB-8E9B-DB14845494A4}" dt="2022-10-25T19:18:03.315" v="775" actId="20577"/>
          <ac:spMkLst>
            <pc:docMk/>
            <pc:sldMk cId="2446693659" sldId="263"/>
            <ac:spMk id="18435" creationId="{00000000-0000-0000-0000-000000000000}"/>
          </ac:spMkLst>
        </pc:spChg>
      </pc:sldChg>
      <pc:sldChg chg="modSp mod modShow">
        <pc:chgData name="Ruth Cookson" userId="ca3a0789-b855-405c-9d2a-912abc57193b" providerId="ADAL" clId="{32963D4B-E43C-48CB-8E9B-DB14845494A4}" dt="2022-10-25T19:51:24.117" v="1450" actId="729"/>
        <pc:sldMkLst>
          <pc:docMk/>
          <pc:sldMk cId="2034256525" sldId="264"/>
        </pc:sldMkLst>
        <pc:spChg chg="mod">
          <ac:chgData name="Ruth Cookson" userId="ca3a0789-b855-405c-9d2a-912abc57193b" providerId="ADAL" clId="{32963D4B-E43C-48CB-8E9B-DB14845494A4}" dt="2022-10-25T19:40:59.869" v="1438" actId="20577"/>
          <ac:spMkLst>
            <pc:docMk/>
            <pc:sldMk cId="2034256525" sldId="264"/>
            <ac:spMk id="5" creationId="{E8E64A8D-FDE2-2946-98D5-4FAA860A5784}"/>
          </ac:spMkLst>
        </pc:spChg>
      </pc:sldChg>
      <pc:sldChg chg="modSp mod modShow">
        <pc:chgData name="Ruth Cookson" userId="ca3a0789-b855-405c-9d2a-912abc57193b" providerId="ADAL" clId="{32963D4B-E43C-48CB-8E9B-DB14845494A4}" dt="2022-10-25T19:51:39.880" v="1451" actId="729"/>
        <pc:sldMkLst>
          <pc:docMk/>
          <pc:sldMk cId="324803732" sldId="268"/>
        </pc:sldMkLst>
        <pc:spChg chg="mod">
          <ac:chgData name="Ruth Cookson" userId="ca3a0789-b855-405c-9d2a-912abc57193b" providerId="ADAL" clId="{32963D4B-E43C-48CB-8E9B-DB14845494A4}" dt="2022-10-25T18:26:24.659" v="10" actId="20577"/>
          <ac:spMkLst>
            <pc:docMk/>
            <pc:sldMk cId="324803732" sldId="268"/>
            <ac:spMk id="2" creationId="{00000000-0000-0000-0000-000000000000}"/>
          </ac:spMkLst>
        </pc:spChg>
      </pc:sldChg>
      <pc:sldChg chg="ord">
        <pc:chgData name="Ruth Cookson" userId="ca3a0789-b855-405c-9d2a-912abc57193b" providerId="ADAL" clId="{32963D4B-E43C-48CB-8E9B-DB14845494A4}" dt="2022-10-25T19:41:43.317" v="1446"/>
        <pc:sldMkLst>
          <pc:docMk/>
          <pc:sldMk cId="570335204" sldId="270"/>
        </pc:sldMkLst>
      </pc:sldChg>
      <pc:sldChg chg="addSp delSp modSp new del mod modAnim">
        <pc:chgData name="Ruth Cookson" userId="ca3a0789-b855-405c-9d2a-912abc57193b" providerId="ADAL" clId="{32963D4B-E43C-48CB-8E9B-DB14845494A4}" dt="2022-10-25T18:27:26.214" v="23" actId="47"/>
        <pc:sldMkLst>
          <pc:docMk/>
          <pc:sldMk cId="1205089176" sldId="271"/>
        </pc:sldMkLst>
        <pc:spChg chg="mod">
          <ac:chgData name="Ruth Cookson" userId="ca3a0789-b855-405c-9d2a-912abc57193b" providerId="ADAL" clId="{32963D4B-E43C-48CB-8E9B-DB14845494A4}" dt="2022-10-25T18:26:51.964" v="19" actId="20577"/>
          <ac:spMkLst>
            <pc:docMk/>
            <pc:sldMk cId="1205089176" sldId="271"/>
            <ac:spMk id="2" creationId="{798A8E39-AF57-35C0-46AA-2CBDB1A12D49}"/>
          </ac:spMkLst>
        </pc:spChg>
        <pc:spChg chg="del">
          <ac:chgData name="Ruth Cookson" userId="ca3a0789-b855-405c-9d2a-912abc57193b" providerId="ADAL" clId="{32963D4B-E43C-48CB-8E9B-DB14845494A4}" dt="2022-10-25T18:27:13.233" v="20" actId="478"/>
          <ac:spMkLst>
            <pc:docMk/>
            <pc:sldMk cId="1205089176" sldId="271"/>
            <ac:spMk id="3" creationId="{BA227D66-9D7F-05B3-8A9C-72C9B6A68830}"/>
          </ac:spMkLst>
        </pc:spChg>
        <pc:spChg chg="add mod">
          <ac:chgData name="Ruth Cookson" userId="ca3a0789-b855-405c-9d2a-912abc57193b" providerId="ADAL" clId="{32963D4B-E43C-48CB-8E9B-DB14845494A4}" dt="2022-10-25T18:27:21.564" v="22" actId="1076"/>
          <ac:spMkLst>
            <pc:docMk/>
            <pc:sldMk cId="1205089176" sldId="271"/>
            <ac:spMk id="4" creationId="{D05A0D13-CEE3-25DF-DAE8-35BAA07D5606}"/>
          </ac:spMkLst>
        </pc:spChg>
      </pc:sldChg>
      <pc:sldChg chg="modSp add mod modAnim modNotesTx">
        <pc:chgData name="Ruth Cookson" userId="ca3a0789-b855-405c-9d2a-912abc57193b" providerId="ADAL" clId="{32963D4B-E43C-48CB-8E9B-DB14845494A4}" dt="2022-10-25T19:44:22.147" v="1449"/>
        <pc:sldMkLst>
          <pc:docMk/>
          <pc:sldMk cId="3034339518" sldId="271"/>
        </pc:sldMkLst>
        <pc:spChg chg="mod">
          <ac:chgData name="Ruth Cookson" userId="ca3a0789-b855-405c-9d2a-912abc57193b" providerId="ADAL" clId="{32963D4B-E43C-48CB-8E9B-DB14845494A4}" dt="2022-10-25T19:42:26.681" v="1448" actId="207"/>
          <ac:spMkLst>
            <pc:docMk/>
            <pc:sldMk cId="3034339518" sldId="271"/>
            <ac:spMk id="2" creationId="{00000000-0000-0000-0000-000000000000}"/>
          </ac:spMkLst>
        </pc:spChg>
        <pc:spChg chg="mod">
          <ac:chgData name="Ruth Cookson" userId="ca3a0789-b855-405c-9d2a-912abc57193b" providerId="ADAL" clId="{32963D4B-E43C-48CB-8E9B-DB14845494A4}" dt="2022-10-25T19:14:45.598" v="704" actId="20577"/>
          <ac:spMkLst>
            <pc:docMk/>
            <pc:sldMk cId="3034339518" sldId="271"/>
            <ac:spMk id="7" creationId="{729F24DC-5614-D54E-8C1B-6C5CA2B5DB52}"/>
          </ac:spMkLst>
        </pc:spChg>
        <pc:spChg chg="mod">
          <ac:chgData name="Ruth Cookson" userId="ca3a0789-b855-405c-9d2a-912abc57193b" providerId="ADAL" clId="{32963D4B-E43C-48CB-8E9B-DB14845494A4}" dt="2022-10-25T19:15:29.224" v="718" actId="20577"/>
          <ac:spMkLst>
            <pc:docMk/>
            <pc:sldMk cId="3034339518" sldId="271"/>
            <ac:spMk id="8" creationId="{914C7272-B607-1540-9375-47C23ABB58BA}"/>
          </ac:spMkLst>
        </pc:spChg>
      </pc:sldChg>
      <pc:sldChg chg="modSp add mod modAnim modNotesTx">
        <pc:chgData name="Ruth Cookson" userId="ca3a0789-b855-405c-9d2a-912abc57193b" providerId="ADAL" clId="{32963D4B-E43C-48CB-8E9B-DB14845494A4}" dt="2022-10-25T19:42:12.910" v="1447" actId="207"/>
        <pc:sldMkLst>
          <pc:docMk/>
          <pc:sldMk cId="2124288416" sldId="272"/>
        </pc:sldMkLst>
        <pc:spChg chg="mod">
          <ac:chgData name="Ruth Cookson" userId="ca3a0789-b855-405c-9d2a-912abc57193b" providerId="ADAL" clId="{32963D4B-E43C-48CB-8E9B-DB14845494A4}" dt="2022-10-25T19:42:12.910" v="1447" actId="207"/>
          <ac:spMkLst>
            <pc:docMk/>
            <pc:sldMk cId="2124288416" sldId="272"/>
            <ac:spMk id="2" creationId="{00000000-0000-0000-0000-000000000000}"/>
          </ac:spMkLst>
        </pc:spChg>
        <pc:spChg chg="mod">
          <ac:chgData name="Ruth Cookson" userId="ca3a0789-b855-405c-9d2a-912abc57193b" providerId="ADAL" clId="{32963D4B-E43C-48CB-8E9B-DB14845494A4}" dt="2022-10-25T19:32:59.880" v="1433" actId="20577"/>
          <ac:spMkLst>
            <pc:docMk/>
            <pc:sldMk cId="2124288416" sldId="272"/>
            <ac:spMk id="4" creationId="{A44F27C4-5949-8845-AFC1-B14E636BC30C}"/>
          </ac:spMkLst>
        </pc:spChg>
        <pc:spChg chg="mod">
          <ac:chgData name="Ruth Cookson" userId="ca3a0789-b855-405c-9d2a-912abc57193b" providerId="ADAL" clId="{32963D4B-E43C-48CB-8E9B-DB14845494A4}" dt="2022-10-25T19:41:35.789" v="1444" actId="20577"/>
          <ac:spMkLst>
            <pc:docMk/>
            <pc:sldMk cId="2124288416" sldId="272"/>
            <ac:spMk id="5" creationId="{E8E64A8D-FDE2-2946-98D5-4FAA860A578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pPr>
                <a:defRPr/>
              </a:pPr>
              <a:t>10/25/2022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a:t>
            </a:fld>
            <a:endParaRPr lang="en-US"/>
          </a:p>
        </p:txBody>
      </p:sp>
    </p:spTree>
    <p:extLst>
      <p:ext uri="{BB962C8B-B14F-4D97-AF65-F5344CB8AC3E}">
        <p14:creationId xmlns:p14="http://schemas.microsoft.com/office/powerpoint/2010/main" val="444367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2</a:t>
            </a:fld>
            <a:endParaRPr lang="en-US"/>
          </a:p>
        </p:txBody>
      </p:sp>
    </p:spTree>
    <p:extLst>
      <p:ext uri="{BB962C8B-B14F-4D97-AF65-F5344CB8AC3E}">
        <p14:creationId xmlns:p14="http://schemas.microsoft.com/office/powerpoint/2010/main" val="2300285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3</a:t>
            </a:fld>
            <a:endParaRPr lang="en-US"/>
          </a:p>
        </p:txBody>
      </p:sp>
    </p:spTree>
    <p:extLst>
      <p:ext uri="{BB962C8B-B14F-4D97-AF65-F5344CB8AC3E}">
        <p14:creationId xmlns:p14="http://schemas.microsoft.com/office/powerpoint/2010/main" val="3429315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Bad weather was 11</a:t>
            </a:r>
            <a:r>
              <a:rPr lang="en-US" baseline="30000" dirty="0"/>
              <a:t>th</a:t>
            </a:r>
            <a:r>
              <a:rPr lang="en-US" dirty="0"/>
              <a:t> place  .01 for all voters and 0% for 18-24 year </a:t>
            </a:r>
            <a:r>
              <a:rPr lang="en-US" dirty="0" err="1"/>
              <a:t>olds</a:t>
            </a:r>
            <a:endParaRPr lang="en-US" dirty="0"/>
          </a:p>
          <a:p>
            <a:r>
              <a:rPr lang="en-US" dirty="0"/>
              <a:t>Other 14.5 for all voters and 15.7 for 18-24 year </a:t>
            </a:r>
            <a:r>
              <a:rPr lang="en-US" dirty="0" err="1"/>
              <a:t>olds</a:t>
            </a:r>
            <a:endParaRPr lang="en-US" dirty="0"/>
          </a:p>
          <a:p>
            <a:r>
              <a:rPr lang="en-US" dirty="0"/>
              <a:t>Don’t know/refused 3.2 and 4.0</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4</a:t>
            </a:fld>
            <a:endParaRPr lang="en-US"/>
          </a:p>
        </p:txBody>
      </p:sp>
    </p:spTree>
    <p:extLst>
      <p:ext uri="{BB962C8B-B14F-4D97-AF65-F5344CB8AC3E}">
        <p14:creationId xmlns:p14="http://schemas.microsoft.com/office/powerpoint/2010/main" val="24826765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https://www.census.gov/library/stories/2021/04/record-high-turnout-in-2020-general-election.html</a:t>
            </a:r>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5</a:t>
            </a:fld>
            <a:endParaRPr lang="en-US"/>
          </a:p>
        </p:txBody>
      </p:sp>
    </p:spTree>
    <p:extLst>
      <p:ext uri="{BB962C8B-B14F-4D97-AF65-F5344CB8AC3E}">
        <p14:creationId xmlns:p14="http://schemas.microsoft.com/office/powerpoint/2010/main" val="2903296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6</a:t>
            </a:fld>
            <a:endParaRPr lang="en-US"/>
          </a:p>
        </p:txBody>
      </p:sp>
    </p:spTree>
    <p:extLst>
      <p:ext uri="{BB962C8B-B14F-4D97-AF65-F5344CB8AC3E}">
        <p14:creationId xmlns:p14="http://schemas.microsoft.com/office/powerpoint/2010/main" val="918908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7</a:t>
            </a:fld>
            <a:endParaRPr lang="en-US"/>
          </a:p>
        </p:txBody>
      </p:sp>
    </p:spTree>
    <p:extLst>
      <p:ext uri="{BB962C8B-B14F-4D97-AF65-F5344CB8AC3E}">
        <p14:creationId xmlns:p14="http://schemas.microsoft.com/office/powerpoint/2010/main" val="41927138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https://www.census.gov/data/tables/time-series/demo/voting-and-registration/p20-585.html</a:t>
            </a:r>
          </a:p>
          <a:p>
            <a:r>
              <a:rPr lang="en-US" dirty="0"/>
              <a:t>Note: Federal surveys now give respondents the option of reporting more than one race.  Therefore, two basic ways of defining a race group are possible. A group such as Asian may be defined as those who reported Asian and no other race (the race-alone or single-race concept) or as those who reported Asian regardless of whether they also reported another race (the race-alone-or-in-combination concept).  These statistics are for race-alone-or-in-combination reporting.  </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8</a:t>
            </a:fld>
            <a:endParaRPr lang="en-US"/>
          </a:p>
        </p:txBody>
      </p:sp>
    </p:spTree>
    <p:extLst>
      <p:ext uri="{BB962C8B-B14F-4D97-AF65-F5344CB8AC3E}">
        <p14:creationId xmlns:p14="http://schemas.microsoft.com/office/powerpoint/2010/main" val="15940780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9</a:t>
            </a:fld>
            <a:endParaRPr lang="en-US"/>
          </a:p>
        </p:txBody>
      </p:sp>
    </p:spTree>
    <p:extLst>
      <p:ext uri="{BB962C8B-B14F-4D97-AF65-F5344CB8AC3E}">
        <p14:creationId xmlns:p14="http://schemas.microsoft.com/office/powerpoint/2010/main" val="3984506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dirty="0"/>
              <a:t>Click to edit Master title style</a:t>
            </a:r>
          </a:p>
        </p:txBody>
      </p:sp>
      <p:sp>
        <p:nvSpPr>
          <p:cNvPr id="3" name="Content Placeholder 2"/>
          <p:cNvSpPr>
            <a:spLocks noGrp="1"/>
          </p:cNvSpPr>
          <p:nvPr>
            <p:ph idx="1"/>
          </p:nvPr>
        </p:nvSpPr>
        <p:spPr>
          <a:xfrm>
            <a:off x="457200" y="2377440"/>
            <a:ext cx="8229600" cy="3779520"/>
          </a:xfrm>
        </p:spPr>
        <p:txBody>
          <a:bodyPr/>
          <a:lstStyle>
            <a:lvl1pPr marL="0" indent="0">
              <a:lnSpc>
                <a:spcPts val="2400"/>
              </a:lnSpc>
              <a:buNone/>
              <a:defRPr sz="1900"/>
            </a:lvl1pPr>
            <a:lvl2pPr marL="457200" indent="0">
              <a:lnSpc>
                <a:spcPts val="2400"/>
              </a:lnSpc>
              <a:buNone/>
              <a:defRPr sz="1900"/>
            </a:lvl2pPr>
            <a:lvl3pPr marL="914400" indent="0">
              <a:lnSpc>
                <a:spcPts val="2400"/>
              </a:lnSpc>
              <a:buNone/>
              <a:defRPr sz="1900"/>
            </a:lvl3pPr>
            <a:lvl4pPr marL="1371600" indent="0">
              <a:lnSpc>
                <a:spcPts val="2400"/>
              </a:lnSpc>
              <a:buNone/>
              <a:defRPr sz="1900"/>
            </a:lvl4pPr>
            <a:lvl5pPr marL="1828800" indent="0">
              <a:lnSpc>
                <a:spcPts val="2400"/>
              </a:lnSpc>
              <a:buNone/>
              <a:defRPr sz="1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6984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p>
            <a:pPr lvl="0"/>
            <a:r>
              <a:rPr lang="en-US" dirty="0"/>
              <a:t>Click to edit Master title style</a:t>
            </a:r>
          </a:p>
        </p:txBody>
      </p:sp>
      <p:sp>
        <p:nvSpPr>
          <p:cNvPr id="1027" name="Text Placeholder 2"/>
          <p:cNvSpPr>
            <a:spLocks noGrp="1"/>
          </p:cNvSpPr>
          <p:nvPr>
            <p:ph type="body" idx="1"/>
          </p:nvPr>
        </p:nvSpPr>
        <p:spPr bwMode="auto">
          <a:xfrm>
            <a:off x="457200" y="246888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D5AAC16F-5B5D-3841-922A-C14EF88DDBC3}"/>
              </a:ext>
            </a:extLst>
          </p:cNvPr>
          <p:cNvSpPr txBox="1"/>
          <p:nvPr userDrawn="1"/>
        </p:nvSpPr>
        <p:spPr>
          <a:xfrm>
            <a:off x="457200" y="6574536"/>
            <a:ext cx="8229600" cy="276999"/>
          </a:xfrm>
          <a:prstGeom prst="rect">
            <a:avLst/>
          </a:prstGeom>
          <a:noFill/>
        </p:spPr>
        <p:txBody>
          <a:bodyPr wrap="square" rtlCol="0">
            <a:spAutoFit/>
          </a:bodyPr>
          <a:lstStyle/>
          <a:p>
            <a:pPr algn="ctr"/>
            <a:r>
              <a:rPr lang="en-US" sz="1200" dirty="0">
                <a:solidFill>
                  <a:schemeClr val="bg1"/>
                </a:solidFill>
              </a:rPr>
              <a:t>Voters and Elections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fontAlgn="base">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799"/>
            <a:ext cx="7772400" cy="4191001"/>
          </a:xfrm>
        </p:spPr>
        <p:txBody>
          <a:bodyPr rtlCol="0">
            <a:normAutofit/>
            <a:scene3d>
              <a:camera prst="orthographicFront"/>
              <a:lightRig rig="glow" dir="tl">
                <a:rot lat="0" lon="0" rev="5400000"/>
              </a:lightRig>
            </a:scene3d>
            <a:sp3d>
              <a:bevelT w="0" h="0"/>
              <a:contourClr>
                <a:schemeClr val="accent6">
                  <a:shade val="73000"/>
                </a:schemeClr>
              </a:contourClr>
            </a:sp3d>
          </a:bodyPr>
          <a:lstStyle/>
          <a:p>
            <a:r>
              <a:rPr lang="en-US" sz="6000" dirty="0"/>
              <a:t>Voters and Elections</a:t>
            </a:r>
            <a:endParaRPr lang="en-US" sz="6000" b="0" dirty="0">
              <a:solidFill>
                <a:schemeClr val="tx1"/>
              </a:solidFill>
              <a:effectLst/>
              <a:latin typeface="Calibri Light" panose="020F0302020204030204" pitchFamily="34" charset="0"/>
              <a:cs typeface="Calibri Light" panose="020F03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229600" cy="1143000"/>
          </a:xfrm>
        </p:spPr>
        <p:txBody>
          <a:bodyPr rtlCol="0">
            <a:noAutofit/>
            <a:scene3d>
              <a:camera prst="orthographicFront"/>
              <a:lightRig rig="glow" dir="tl">
                <a:rot lat="0" lon="0" rev="5400000"/>
              </a:lightRig>
            </a:scene3d>
            <a:sp3d>
              <a:bevelT w="0" h="0"/>
              <a:contourClr>
                <a:schemeClr val="accent6">
                  <a:shade val="73000"/>
                </a:schemeClr>
              </a:contourClr>
            </a:sp3d>
          </a:bodyPr>
          <a:lstStyle/>
          <a:p>
            <a:r>
              <a:rPr lang="en-US" sz="4800" dirty="0"/>
              <a:t>The Costs of Voting</a:t>
            </a:r>
          </a:p>
        </p:txBody>
      </p:sp>
      <p:sp>
        <p:nvSpPr>
          <p:cNvPr id="18435" name="Content Placeholder 2"/>
          <p:cNvSpPr>
            <a:spLocks noGrp="1"/>
          </p:cNvSpPr>
          <p:nvPr>
            <p:ph idx="1"/>
          </p:nvPr>
        </p:nvSpPr>
        <p:spPr>
          <a:xfrm>
            <a:off x="152400" y="1600200"/>
            <a:ext cx="8382000" cy="4330891"/>
          </a:xfrm>
        </p:spPr>
        <p:txBody>
          <a:bodyPr/>
          <a:lstStyle/>
          <a:p>
            <a:pPr marL="514350" indent="-514350">
              <a:spcAft>
                <a:spcPts val="600"/>
              </a:spcAft>
              <a:buFont typeface="+mj-lt"/>
              <a:buAutoNum type="arabicPeriod"/>
            </a:pPr>
            <a:r>
              <a:rPr lang="en-US" sz="1560" b="1" dirty="0">
                <a:latin typeface="Calibri" panose="020F0502020204030204" pitchFamily="34" charset="0"/>
                <a:cs typeface="Calibri" panose="020F0502020204030204" pitchFamily="34" charset="0"/>
              </a:rPr>
              <a:t>Dollar Costs.  </a:t>
            </a:r>
            <a:r>
              <a:rPr lang="en-US" sz="1560" dirty="0"/>
              <a:t>No dollar costs may be imposed by fees or taxation.  Amendment 24 to the U.S. Constitution rules out dollar costs:</a:t>
            </a:r>
          </a:p>
          <a:p>
            <a:pPr marL="457200" lvl="1" indent="0">
              <a:spcAft>
                <a:spcPts val="600"/>
              </a:spcAft>
              <a:buNone/>
            </a:pPr>
            <a:r>
              <a:rPr lang="en-US" sz="1560" dirty="0"/>
              <a:t>Section 1.  </a:t>
            </a:r>
            <a:r>
              <a:rPr lang="en-US" sz="1560" i="1" dirty="0"/>
              <a:t>The right of citizens of the United States to vote in any primary or other election for President or Vice President, for electors for President or Vice President, or for Senator or Representative in Congress, shall not be denied or abridged by the United States or any State by reason of failure to pay any poll tax or other tax.</a:t>
            </a:r>
          </a:p>
          <a:p>
            <a:pPr marL="457200" indent="-457200">
              <a:spcBef>
                <a:spcPts val="1200"/>
              </a:spcBef>
              <a:spcAft>
                <a:spcPts val="600"/>
              </a:spcAft>
              <a:buFont typeface="+mj-lt"/>
              <a:buAutoNum type="arabicPeriod"/>
            </a:pPr>
            <a:r>
              <a:rPr lang="en-US" sz="1560" b="1" dirty="0">
                <a:latin typeface="Calibri" panose="020F0502020204030204" pitchFamily="34" charset="0"/>
                <a:cs typeface="Calibri" panose="020F0502020204030204" pitchFamily="34" charset="0"/>
              </a:rPr>
              <a:t>Other costs.  </a:t>
            </a:r>
            <a:r>
              <a:rPr lang="en-US" sz="1560" dirty="0"/>
              <a:t>While the Constitution prohibits monetary charges, this does not mean that voting is entirely without costs.  Voters will incur opportunity costs.  The opportunity costs of voting is what a voter gives up in choosing to vote.  Here are some possible opportunity costs:</a:t>
            </a:r>
          </a:p>
          <a:p>
            <a:pPr lvl="1">
              <a:spcAft>
                <a:spcPts val="0"/>
              </a:spcAft>
              <a:buFont typeface="Arial" panose="020B0604020202020204" pitchFamily="34" charset="0"/>
              <a:buChar char="•"/>
            </a:pPr>
            <a:r>
              <a:rPr lang="en-US" sz="1560" dirty="0"/>
              <a:t>Time taken to register.</a:t>
            </a:r>
          </a:p>
          <a:p>
            <a:pPr lvl="1">
              <a:spcAft>
                <a:spcPts val="0"/>
              </a:spcAft>
              <a:buFont typeface="Arial" panose="020B0604020202020204" pitchFamily="34" charset="0"/>
              <a:buChar char="•"/>
            </a:pPr>
            <a:r>
              <a:rPr lang="en-US" sz="1560" dirty="0"/>
              <a:t>Time to find a voting location, or to vote via absentee ballot.</a:t>
            </a:r>
          </a:p>
          <a:p>
            <a:pPr lvl="1">
              <a:spcAft>
                <a:spcPts val="0"/>
              </a:spcAft>
              <a:buFont typeface="Arial" panose="020B0604020202020204" pitchFamily="34" charset="0"/>
              <a:buChar char="•"/>
            </a:pPr>
            <a:r>
              <a:rPr lang="en-US" sz="1560" dirty="0"/>
              <a:t>Time taken to vote, which may also mean lost wages for voters who miss work; or babysitting or transportation costs.</a:t>
            </a:r>
          </a:p>
          <a:p>
            <a:pPr lvl="1">
              <a:spcAft>
                <a:spcPts val="0"/>
              </a:spcAft>
              <a:buFont typeface="Arial" panose="020B0604020202020204" pitchFamily="34" charset="0"/>
              <a:buChar char="•"/>
            </a:pPr>
            <a:r>
              <a:rPr lang="en-US" sz="1560" dirty="0"/>
              <a:t>Time needed to investigate candidates and issues.</a:t>
            </a:r>
          </a:p>
          <a:p>
            <a:pPr lvl="1">
              <a:spcAft>
                <a:spcPts val="0"/>
              </a:spcAft>
              <a:buFont typeface="Arial" panose="020B0604020202020204" pitchFamily="34" charset="0"/>
              <a:buChar char="•"/>
            </a:pPr>
            <a:r>
              <a:rPr lang="en-US" sz="1560" dirty="0"/>
              <a:t>Fear of Covid (2020 election)</a:t>
            </a:r>
          </a:p>
        </p:txBody>
      </p:sp>
    </p:spTree>
    <p:extLst>
      <p:ext uri="{BB962C8B-B14F-4D97-AF65-F5344CB8AC3E}">
        <p14:creationId xmlns:p14="http://schemas.microsoft.com/office/powerpoint/2010/main" val="24466936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anim calcmode="lin" valueType="num">
                                      <p:cBhvr additive="base">
                                        <p:cTn id="11"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 calcmode="lin" valueType="num">
                                      <p:cBhvr additive="base">
                                        <p:cTn id="17"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8435">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8435">
                                            <p:txEl>
                                              <p:pRg st="3" end="3"/>
                                            </p:txEl>
                                          </p:spTgt>
                                        </p:tgtEl>
                                        <p:attrNameLst>
                                          <p:attrName>style.visibility</p:attrName>
                                        </p:attrNameLst>
                                      </p:cBhvr>
                                      <p:to>
                                        <p:strVal val="visible"/>
                                      </p:to>
                                    </p:set>
                                    <p:anim calcmode="lin" valueType="num">
                                      <p:cBhvr additive="base">
                                        <p:cTn id="21"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8435">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8435">
                                            <p:txEl>
                                              <p:pRg st="4" end="4"/>
                                            </p:txEl>
                                          </p:spTgt>
                                        </p:tgtEl>
                                        <p:attrNameLst>
                                          <p:attrName>style.visibility</p:attrName>
                                        </p:attrNameLst>
                                      </p:cBhvr>
                                      <p:to>
                                        <p:strVal val="visible"/>
                                      </p:to>
                                    </p:set>
                                    <p:anim calcmode="lin" valueType="num">
                                      <p:cBhvr additive="base">
                                        <p:cTn id="25"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435">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8435">
                                            <p:txEl>
                                              <p:pRg st="5" end="5"/>
                                            </p:txEl>
                                          </p:spTgt>
                                        </p:tgtEl>
                                        <p:attrNameLst>
                                          <p:attrName>style.visibility</p:attrName>
                                        </p:attrNameLst>
                                      </p:cBhvr>
                                      <p:to>
                                        <p:strVal val="visible"/>
                                      </p:to>
                                    </p:set>
                                    <p:anim calcmode="lin" valueType="num">
                                      <p:cBhvr additive="base">
                                        <p:cTn id="29" dur="500" fill="hold"/>
                                        <p:tgtEl>
                                          <p:spTgt spid="18435">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8435">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8435">
                                            <p:txEl>
                                              <p:pRg st="6" end="6"/>
                                            </p:txEl>
                                          </p:spTgt>
                                        </p:tgtEl>
                                        <p:attrNameLst>
                                          <p:attrName>style.visibility</p:attrName>
                                        </p:attrNameLst>
                                      </p:cBhvr>
                                      <p:to>
                                        <p:strVal val="visible"/>
                                      </p:to>
                                    </p:set>
                                    <p:anim calcmode="lin" valueType="num">
                                      <p:cBhvr additive="base">
                                        <p:cTn id="33" dur="500" fill="hold"/>
                                        <p:tgtEl>
                                          <p:spTgt spid="18435">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8435">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8435">
                                            <p:txEl>
                                              <p:pRg st="7" end="7"/>
                                            </p:txEl>
                                          </p:spTgt>
                                        </p:tgtEl>
                                        <p:attrNameLst>
                                          <p:attrName>style.visibility</p:attrName>
                                        </p:attrNameLst>
                                      </p:cBhvr>
                                      <p:to>
                                        <p:strVal val="visible"/>
                                      </p:to>
                                    </p:set>
                                    <p:anim calcmode="lin" valueType="num">
                                      <p:cBhvr additive="base">
                                        <p:cTn id="37" dur="500" fill="hold"/>
                                        <p:tgtEl>
                                          <p:spTgt spid="18435">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843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8448"/>
            <a:ext cx="8229600" cy="1143000"/>
          </a:xfrm>
        </p:spPr>
        <p:txBody>
          <a:bodyPr rtlCol="0">
            <a:noAutofit/>
            <a:scene3d>
              <a:camera prst="orthographicFront"/>
              <a:lightRig rig="glow" dir="tl">
                <a:rot lat="0" lon="0" rev="5400000"/>
              </a:lightRig>
            </a:scene3d>
            <a:sp3d>
              <a:bevelT w="0" h="0"/>
              <a:contourClr>
                <a:schemeClr val="accent6">
                  <a:shade val="73000"/>
                </a:schemeClr>
              </a:contourClr>
            </a:sp3d>
          </a:bodyPr>
          <a:lstStyle/>
          <a:p>
            <a:pPr marL="0" indent="0">
              <a:spcBef>
                <a:spcPts val="0"/>
              </a:spcBef>
              <a:buNone/>
            </a:pPr>
            <a:r>
              <a:rPr lang="en-US" sz="3600" dirty="0"/>
              <a:t>Top ten reasons registered voters gave for </a:t>
            </a:r>
            <a:br>
              <a:rPr lang="en-US" sz="3600" dirty="0"/>
            </a:br>
            <a:r>
              <a:rPr lang="en-US" sz="3600" dirty="0"/>
              <a:t>not voting in 2016</a:t>
            </a:r>
            <a:endParaRPr lang="en-US" sz="3600" b="0" dirty="0">
              <a:latin typeface="Calibri Light" panose="020F0302020204030204" pitchFamily="34" charset="0"/>
              <a:cs typeface="Calibri Light" panose="020F0302020204030204" pitchFamily="34" charset="0"/>
            </a:endParaRPr>
          </a:p>
        </p:txBody>
      </p:sp>
      <p:sp>
        <p:nvSpPr>
          <p:cNvPr id="4" name="Content Placeholder 4">
            <a:extLst>
              <a:ext uri="{FF2B5EF4-FFF2-40B4-BE49-F238E27FC236}">
                <a16:creationId xmlns:a16="http://schemas.microsoft.com/office/drawing/2014/main" id="{A44F27C4-5949-8845-AFC1-B14E636BC30C}"/>
              </a:ext>
            </a:extLst>
          </p:cNvPr>
          <p:cNvSpPr>
            <a:spLocks noGrp="1"/>
          </p:cNvSpPr>
          <p:nvPr>
            <p:ph idx="1"/>
          </p:nvPr>
        </p:nvSpPr>
        <p:spPr>
          <a:xfrm>
            <a:off x="609600" y="2514600"/>
            <a:ext cx="8229600" cy="3433763"/>
          </a:xfrm>
        </p:spPr>
        <p:txBody>
          <a:bodyPr>
            <a:noAutofit/>
          </a:bodyPr>
          <a:lstStyle/>
          <a:p>
            <a:pPr marL="0" indent="0">
              <a:lnSpc>
                <a:spcPct val="110000"/>
              </a:lnSpc>
              <a:spcAft>
                <a:spcPts val="0"/>
              </a:spcAft>
              <a:buNone/>
            </a:pPr>
            <a:r>
              <a:rPr lang="en-US" sz="1700" b="1" dirty="0">
                <a:latin typeface="Calibri" panose="020F0502020204030204" pitchFamily="34" charset="0"/>
                <a:cs typeface="Calibri" panose="020F0502020204030204" pitchFamily="34" charset="0"/>
              </a:rPr>
              <a:t>	Reason				            All Voters	      18-24 Year Old</a:t>
            </a:r>
          </a:p>
          <a:p>
            <a:pPr marL="0" indent="0">
              <a:lnSpc>
                <a:spcPct val="110000"/>
              </a:lnSpc>
              <a:spcAft>
                <a:spcPts val="0"/>
              </a:spcAft>
              <a:buNone/>
            </a:pPr>
            <a:r>
              <a:rPr lang="en-US" sz="1700" dirty="0"/>
              <a:t>10.	Inconvenient polling place			2.1		2.3</a:t>
            </a:r>
          </a:p>
          <a:p>
            <a:pPr marL="0" indent="0">
              <a:lnSpc>
                <a:spcPct val="110000"/>
              </a:lnSpc>
              <a:spcAft>
                <a:spcPts val="0"/>
              </a:spcAft>
              <a:buNone/>
            </a:pPr>
            <a:r>
              <a:rPr lang="en-US" sz="1700" dirty="0"/>
              <a:t>9.	Transportation problems			2.6		1.5</a:t>
            </a:r>
          </a:p>
          <a:p>
            <a:pPr marL="0" indent="0">
              <a:lnSpc>
                <a:spcPct val="110000"/>
              </a:lnSpc>
              <a:spcAft>
                <a:spcPts val="0"/>
              </a:spcAft>
              <a:buNone/>
            </a:pPr>
            <a:r>
              <a:rPr lang="en-US" sz="1700" dirty="0"/>
              <a:t>8.	Don't know or refused			2.7		3.1</a:t>
            </a:r>
          </a:p>
          <a:p>
            <a:pPr marL="0" indent="0">
              <a:lnSpc>
                <a:spcPct val="110000"/>
              </a:lnSpc>
              <a:spcAft>
                <a:spcPts val="0"/>
              </a:spcAft>
              <a:buNone/>
            </a:pPr>
            <a:r>
              <a:rPr lang="en-US" sz="1700" dirty="0"/>
              <a:t>7.	Forgot to vote				3.0		4.7</a:t>
            </a:r>
          </a:p>
          <a:p>
            <a:pPr marL="0" indent="0">
              <a:lnSpc>
                <a:spcPct val="110000"/>
              </a:lnSpc>
              <a:spcAft>
                <a:spcPts val="0"/>
              </a:spcAft>
              <a:buNone/>
            </a:pPr>
            <a:r>
              <a:rPr lang="en-US" sz="1700" dirty="0"/>
              <a:t>6.	Registration problems			4.4		5.5</a:t>
            </a:r>
          </a:p>
          <a:p>
            <a:pPr marL="0" indent="0">
              <a:lnSpc>
                <a:spcPct val="110000"/>
              </a:lnSpc>
              <a:spcAft>
                <a:spcPts val="0"/>
              </a:spcAft>
              <a:buNone/>
            </a:pPr>
            <a:r>
              <a:rPr lang="en-US" sz="1700" dirty="0"/>
              <a:t>5.	Out of town				7.9		13.2</a:t>
            </a:r>
          </a:p>
          <a:p>
            <a:pPr marL="0" indent="0">
              <a:lnSpc>
                <a:spcPct val="110000"/>
              </a:lnSpc>
              <a:spcAft>
                <a:spcPts val="0"/>
              </a:spcAft>
              <a:buNone/>
            </a:pPr>
            <a:r>
              <a:rPr lang="en-US" sz="1700" dirty="0"/>
              <a:t>4.	Illness or disability				11.7		2.7</a:t>
            </a:r>
          </a:p>
          <a:p>
            <a:pPr marL="0" indent="0">
              <a:lnSpc>
                <a:spcPct val="110000"/>
              </a:lnSpc>
              <a:spcAft>
                <a:spcPts val="0"/>
              </a:spcAft>
              <a:buNone/>
            </a:pPr>
            <a:r>
              <a:rPr lang="en-US" sz="1700" dirty="0"/>
              <a:t>3.	Too busy, conflicting schedule			14.3		18.3</a:t>
            </a:r>
          </a:p>
          <a:p>
            <a:pPr marL="0" indent="0">
              <a:lnSpc>
                <a:spcPct val="110000"/>
              </a:lnSpc>
              <a:spcAft>
                <a:spcPts val="0"/>
              </a:spcAft>
              <a:buNone/>
            </a:pPr>
            <a:r>
              <a:rPr lang="en-US" sz="1700" dirty="0"/>
              <a:t>2.	Not interested				15.4		17.3</a:t>
            </a:r>
          </a:p>
          <a:p>
            <a:pPr marL="0" indent="0">
              <a:lnSpc>
                <a:spcPct val="110000"/>
              </a:lnSpc>
              <a:spcAft>
                <a:spcPts val="0"/>
              </a:spcAft>
              <a:buNone/>
            </a:pPr>
            <a:r>
              <a:rPr lang="en-US" sz="1700" dirty="0"/>
              <a:t>1.	Did not like candidates or campaign issues		24.8		20.6</a:t>
            </a:r>
          </a:p>
        </p:txBody>
      </p:sp>
      <p:sp>
        <p:nvSpPr>
          <p:cNvPr id="5" name="TextBox 4">
            <a:extLst>
              <a:ext uri="{FF2B5EF4-FFF2-40B4-BE49-F238E27FC236}">
                <a16:creationId xmlns:a16="http://schemas.microsoft.com/office/drawing/2014/main" id="{E8E64A8D-FDE2-2946-98D5-4FAA860A5784}"/>
              </a:ext>
            </a:extLst>
          </p:cNvPr>
          <p:cNvSpPr txBox="1"/>
          <p:nvPr/>
        </p:nvSpPr>
        <p:spPr>
          <a:xfrm>
            <a:off x="457200" y="6043353"/>
            <a:ext cx="8229600" cy="353943"/>
          </a:xfrm>
          <a:prstGeom prst="rect">
            <a:avLst/>
          </a:prstGeom>
          <a:noFill/>
        </p:spPr>
        <p:txBody>
          <a:bodyPr wrap="square" rtlCol="0">
            <a:spAutoFit/>
          </a:bodyPr>
          <a:lstStyle/>
          <a:p>
            <a:r>
              <a:rPr lang="en-US" sz="1700" dirty="0">
                <a:latin typeface="Calibri" panose="020F0502020204030204" pitchFamily="34" charset="0"/>
                <a:cs typeface="Calibri" panose="020F0502020204030204" pitchFamily="34" charset="0"/>
              </a:rPr>
              <a:t>In 2016, citizens aged 18-24 made up 12.0% of the population, but only 8.4% of the voters.</a:t>
            </a:r>
          </a:p>
        </p:txBody>
      </p:sp>
    </p:spTree>
    <p:extLst>
      <p:ext uri="{BB962C8B-B14F-4D97-AF65-F5344CB8AC3E}">
        <p14:creationId xmlns:p14="http://schemas.microsoft.com/office/powerpoint/2010/main" val="203425652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8448"/>
            <a:ext cx="8229600" cy="1143000"/>
          </a:xfrm>
        </p:spPr>
        <p:txBody>
          <a:bodyPr rtlCol="0">
            <a:noAutofit/>
            <a:scene3d>
              <a:camera prst="orthographicFront"/>
              <a:lightRig rig="glow" dir="tl">
                <a:rot lat="0" lon="0" rev="5400000"/>
              </a:lightRig>
            </a:scene3d>
            <a:sp3d>
              <a:bevelT w="0" h="0"/>
              <a:contourClr>
                <a:schemeClr val="accent6">
                  <a:shade val="73000"/>
                </a:schemeClr>
              </a:contourClr>
            </a:sp3d>
          </a:bodyPr>
          <a:lstStyle/>
          <a:p>
            <a:pPr marL="0" indent="0">
              <a:spcBef>
                <a:spcPts val="0"/>
              </a:spcBef>
              <a:buNone/>
            </a:pPr>
            <a:r>
              <a:rPr lang="en-US" sz="3600" dirty="0">
                <a:solidFill>
                  <a:srgbClr val="FF0000"/>
                </a:solidFill>
              </a:rPr>
              <a:t>Top ten reasons registered voters gave for </a:t>
            </a:r>
            <a:br>
              <a:rPr lang="en-US" sz="3600" dirty="0">
                <a:solidFill>
                  <a:srgbClr val="FF0000"/>
                </a:solidFill>
              </a:rPr>
            </a:br>
            <a:r>
              <a:rPr lang="en-US" sz="3600" dirty="0">
                <a:solidFill>
                  <a:srgbClr val="FF0000"/>
                </a:solidFill>
              </a:rPr>
              <a:t>not voting in 2020</a:t>
            </a:r>
            <a:endParaRPr lang="en-US" sz="3600" b="0" dirty="0">
              <a:solidFill>
                <a:srgbClr val="FF0000"/>
              </a:solidFill>
              <a:latin typeface="Calibri Light" panose="020F0302020204030204" pitchFamily="34" charset="0"/>
              <a:cs typeface="Calibri Light" panose="020F0302020204030204" pitchFamily="34" charset="0"/>
            </a:endParaRPr>
          </a:p>
        </p:txBody>
      </p:sp>
      <p:sp>
        <p:nvSpPr>
          <p:cNvPr id="4" name="Content Placeholder 4">
            <a:extLst>
              <a:ext uri="{FF2B5EF4-FFF2-40B4-BE49-F238E27FC236}">
                <a16:creationId xmlns:a16="http://schemas.microsoft.com/office/drawing/2014/main" id="{A44F27C4-5949-8845-AFC1-B14E636BC30C}"/>
              </a:ext>
            </a:extLst>
          </p:cNvPr>
          <p:cNvSpPr>
            <a:spLocks noGrp="1"/>
          </p:cNvSpPr>
          <p:nvPr>
            <p:ph idx="1"/>
          </p:nvPr>
        </p:nvSpPr>
        <p:spPr>
          <a:xfrm>
            <a:off x="609600" y="2514600"/>
            <a:ext cx="8229600" cy="3433763"/>
          </a:xfrm>
        </p:spPr>
        <p:txBody>
          <a:bodyPr>
            <a:noAutofit/>
          </a:bodyPr>
          <a:lstStyle/>
          <a:p>
            <a:pPr marL="0" indent="0">
              <a:lnSpc>
                <a:spcPct val="110000"/>
              </a:lnSpc>
              <a:spcAft>
                <a:spcPts val="0"/>
              </a:spcAft>
              <a:buNone/>
            </a:pPr>
            <a:r>
              <a:rPr lang="en-US" sz="1700" b="1" dirty="0">
                <a:latin typeface="Calibri" panose="020F0502020204030204" pitchFamily="34" charset="0"/>
                <a:cs typeface="Calibri" panose="020F0502020204030204" pitchFamily="34" charset="0"/>
              </a:rPr>
              <a:t>	Reason				            All Voters	      18-24 Year Old</a:t>
            </a:r>
          </a:p>
          <a:p>
            <a:pPr marL="0" indent="0">
              <a:lnSpc>
                <a:spcPct val="110000"/>
              </a:lnSpc>
              <a:spcAft>
                <a:spcPts val="0"/>
              </a:spcAft>
              <a:buNone/>
            </a:pPr>
            <a:r>
              <a:rPr lang="en-US" sz="1700" dirty="0"/>
              <a:t>10.	Transportation problems			2.4		3.0</a:t>
            </a:r>
          </a:p>
          <a:p>
            <a:pPr marL="0" indent="0">
              <a:lnSpc>
                <a:spcPct val="110000"/>
              </a:lnSpc>
              <a:spcAft>
                <a:spcPts val="0"/>
              </a:spcAft>
              <a:buNone/>
            </a:pPr>
            <a:r>
              <a:rPr lang="en-US" sz="1700" dirty="0"/>
              <a:t>9.	Inconvenient polling place			2.6		2.5</a:t>
            </a:r>
          </a:p>
          <a:p>
            <a:pPr marL="0" indent="0">
              <a:lnSpc>
                <a:spcPct val="110000"/>
              </a:lnSpc>
              <a:spcAft>
                <a:spcPts val="0"/>
              </a:spcAft>
              <a:buNone/>
            </a:pPr>
            <a:r>
              <a:rPr lang="en-US" sz="1700" dirty="0"/>
              <a:t>8.	Forgot to vote       				3.7		5.7</a:t>
            </a:r>
          </a:p>
          <a:p>
            <a:pPr marL="0" indent="0">
              <a:lnSpc>
                <a:spcPct val="110000"/>
              </a:lnSpc>
              <a:spcAft>
                <a:spcPts val="0"/>
              </a:spcAft>
              <a:buNone/>
            </a:pPr>
            <a:r>
              <a:rPr lang="en-US" sz="1700" dirty="0"/>
              <a:t>7.	Covid concerns				4.3		2.3</a:t>
            </a:r>
          </a:p>
          <a:p>
            <a:pPr marL="0" indent="0">
              <a:lnSpc>
                <a:spcPct val="110000"/>
              </a:lnSpc>
              <a:spcAft>
                <a:spcPts val="0"/>
              </a:spcAft>
              <a:buNone/>
            </a:pPr>
            <a:r>
              <a:rPr lang="en-US" sz="1700" dirty="0"/>
              <a:t>6.	Registration problems			4.9		4.9</a:t>
            </a:r>
          </a:p>
          <a:p>
            <a:pPr marL="0" indent="0">
              <a:lnSpc>
                <a:spcPct val="110000"/>
              </a:lnSpc>
              <a:spcAft>
                <a:spcPts val="0"/>
              </a:spcAft>
              <a:buNone/>
            </a:pPr>
            <a:r>
              <a:rPr lang="en-US" sz="1700" dirty="0"/>
              <a:t>5.	Out of town				6.1		8.8</a:t>
            </a:r>
          </a:p>
          <a:p>
            <a:pPr marL="0" indent="0">
              <a:lnSpc>
                <a:spcPct val="110000"/>
              </a:lnSpc>
              <a:spcAft>
                <a:spcPts val="0"/>
              </a:spcAft>
              <a:buNone/>
            </a:pPr>
            <a:r>
              <a:rPr lang="en-US" sz="1700" dirty="0"/>
              <a:t>4.	Illness or disability				13.0		4.5</a:t>
            </a:r>
          </a:p>
          <a:p>
            <a:pPr marL="0" indent="0">
              <a:lnSpc>
                <a:spcPct val="110000"/>
              </a:lnSpc>
              <a:spcAft>
                <a:spcPts val="0"/>
              </a:spcAft>
              <a:buNone/>
            </a:pPr>
            <a:r>
              <a:rPr lang="en-US" sz="1700" dirty="0"/>
              <a:t>3.	Too busy, conflicting schedule			13.1		18.4</a:t>
            </a:r>
          </a:p>
          <a:p>
            <a:pPr marL="0" indent="0">
              <a:lnSpc>
                <a:spcPct val="110000"/>
              </a:lnSpc>
              <a:spcAft>
                <a:spcPts val="0"/>
              </a:spcAft>
              <a:buNone/>
            </a:pPr>
            <a:r>
              <a:rPr lang="en-US" sz="1700" dirty="0"/>
              <a:t>2.	Did not like candidate/campaign issues 		14.5		11.0</a:t>
            </a:r>
          </a:p>
          <a:p>
            <a:pPr marL="0" indent="0">
              <a:lnSpc>
                <a:spcPct val="110000"/>
              </a:lnSpc>
              <a:spcAft>
                <a:spcPts val="0"/>
              </a:spcAft>
              <a:buNone/>
            </a:pPr>
            <a:r>
              <a:rPr lang="en-US" sz="1700" dirty="0"/>
              <a:t>1.	Not interested				17.6	</a:t>
            </a:r>
            <a:r>
              <a:rPr lang="en-US" sz="1700"/>
              <a:t>	19.2</a:t>
            </a:r>
            <a:endParaRPr lang="en-US" sz="1700" dirty="0"/>
          </a:p>
        </p:txBody>
      </p:sp>
      <p:sp>
        <p:nvSpPr>
          <p:cNvPr id="5" name="TextBox 4">
            <a:extLst>
              <a:ext uri="{FF2B5EF4-FFF2-40B4-BE49-F238E27FC236}">
                <a16:creationId xmlns:a16="http://schemas.microsoft.com/office/drawing/2014/main" id="{E8E64A8D-FDE2-2946-98D5-4FAA860A5784}"/>
              </a:ext>
            </a:extLst>
          </p:cNvPr>
          <p:cNvSpPr txBox="1"/>
          <p:nvPr/>
        </p:nvSpPr>
        <p:spPr>
          <a:xfrm>
            <a:off x="457200" y="6043353"/>
            <a:ext cx="8229600" cy="353943"/>
          </a:xfrm>
          <a:prstGeom prst="rect">
            <a:avLst/>
          </a:prstGeom>
          <a:noFill/>
        </p:spPr>
        <p:txBody>
          <a:bodyPr wrap="square" rtlCol="0">
            <a:spAutoFit/>
          </a:bodyPr>
          <a:lstStyle/>
          <a:p>
            <a:r>
              <a:rPr lang="en-US" sz="1700" dirty="0">
                <a:latin typeface="Calibri" panose="020F0502020204030204" pitchFamily="34" charset="0"/>
                <a:cs typeface="Calibri" panose="020F0502020204030204" pitchFamily="34" charset="0"/>
              </a:rPr>
              <a:t>In 2020, citizens aged 18-24 made up 11% of the population, but only 8% of the voters.</a:t>
            </a:r>
          </a:p>
        </p:txBody>
      </p:sp>
    </p:spTree>
    <p:extLst>
      <p:ext uri="{BB962C8B-B14F-4D97-AF65-F5344CB8AC3E}">
        <p14:creationId xmlns:p14="http://schemas.microsoft.com/office/powerpoint/2010/main" val="212428841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hart, bar chart&#10;&#10;Description automatically generated">
            <a:extLst>
              <a:ext uri="{FF2B5EF4-FFF2-40B4-BE49-F238E27FC236}">
                <a16:creationId xmlns:a16="http://schemas.microsoft.com/office/drawing/2014/main" id="{D7985F4A-DF91-3A4B-C021-22701FC80CA0}"/>
              </a:ext>
            </a:extLst>
          </p:cNvPr>
          <p:cNvPicPr>
            <a:picLocks noGrp="1" noChangeAspect="1"/>
          </p:cNvPicPr>
          <p:nvPr>
            <p:ph idx="1"/>
          </p:nvPr>
        </p:nvPicPr>
        <p:blipFill>
          <a:blip r:embed="rId3"/>
          <a:stretch>
            <a:fillRect/>
          </a:stretch>
        </p:blipFill>
        <p:spPr>
          <a:xfrm>
            <a:off x="90488" y="978940"/>
            <a:ext cx="8963025" cy="4615957"/>
          </a:xfrm>
          <a:prstGeom prst="rect">
            <a:avLst/>
          </a:prstGeom>
          <a:noFill/>
        </p:spPr>
      </p:pic>
    </p:spTree>
    <p:extLst>
      <p:ext uri="{BB962C8B-B14F-4D97-AF65-F5344CB8AC3E}">
        <p14:creationId xmlns:p14="http://schemas.microsoft.com/office/powerpoint/2010/main" val="570335204"/>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8448"/>
            <a:ext cx="8229600" cy="1143000"/>
          </a:xfrm>
        </p:spPr>
        <p:txBody>
          <a:bodyPr rtlCol="0">
            <a:noAutofit/>
            <a:scene3d>
              <a:camera prst="orthographicFront"/>
              <a:lightRig rig="glow" dir="tl">
                <a:rot lat="0" lon="0" rev="5400000"/>
              </a:lightRig>
            </a:scene3d>
            <a:sp3d>
              <a:bevelT w="0" h="0"/>
              <a:contourClr>
                <a:schemeClr val="accent6">
                  <a:shade val="73000"/>
                </a:schemeClr>
              </a:contourClr>
            </a:sp3d>
          </a:bodyPr>
          <a:lstStyle/>
          <a:p>
            <a:pPr marL="0" indent="0">
              <a:spcBef>
                <a:spcPts val="0"/>
              </a:spcBef>
              <a:buNone/>
            </a:pPr>
            <a:r>
              <a:rPr lang="en-US" sz="3600" dirty="0"/>
              <a:t>Why Do People Vote</a:t>
            </a:r>
            <a:endParaRPr lang="en-US" sz="3600" b="0" dirty="0">
              <a:latin typeface="Calibri Light" panose="020F0302020204030204" pitchFamily="34" charset="0"/>
              <a:cs typeface="Calibri Light" panose="020F0302020204030204" pitchFamily="34" charset="0"/>
            </a:endParaRPr>
          </a:p>
        </p:txBody>
      </p:sp>
      <p:sp>
        <p:nvSpPr>
          <p:cNvPr id="18435" name="Content Placeholder 2"/>
          <p:cNvSpPr>
            <a:spLocks noGrp="1"/>
          </p:cNvSpPr>
          <p:nvPr>
            <p:ph idx="1"/>
          </p:nvPr>
        </p:nvSpPr>
        <p:spPr>
          <a:xfrm>
            <a:off x="457200" y="2527109"/>
            <a:ext cx="8229600" cy="4559491"/>
          </a:xfrm>
        </p:spPr>
        <p:txBody>
          <a:bodyPr/>
          <a:lstStyle/>
          <a:p>
            <a:pPr marL="0" indent="0">
              <a:spcAft>
                <a:spcPts val="0"/>
              </a:spcAft>
              <a:buNone/>
            </a:pPr>
            <a:r>
              <a:rPr lang="en-US" sz="2000" b="1" dirty="0">
                <a:latin typeface="Calibri" panose="020F0502020204030204" pitchFamily="34" charset="0"/>
                <a:cs typeface="Calibri" panose="020F0502020204030204" pitchFamily="34" charset="0"/>
              </a:rPr>
              <a:t>When the election is likely to be close and the person’s vote may change the election result:</a:t>
            </a:r>
          </a:p>
          <a:p>
            <a:pPr lvl="1">
              <a:spcAft>
                <a:spcPts val="0"/>
              </a:spcAft>
              <a:buFont typeface="Arial" panose="020B0604020202020204" pitchFamily="34" charset="0"/>
              <a:buChar char="•"/>
            </a:pPr>
            <a:r>
              <a:rPr lang="en-US" sz="2000" dirty="0"/>
              <a:t>People may vote to support a particular politician.</a:t>
            </a:r>
          </a:p>
          <a:p>
            <a:pPr lvl="1">
              <a:spcAft>
                <a:spcPts val="0"/>
              </a:spcAft>
              <a:buFont typeface="Arial" panose="020B0604020202020204" pitchFamily="34" charset="0"/>
              <a:buChar char="•"/>
            </a:pPr>
            <a:r>
              <a:rPr lang="en-US" sz="2000" dirty="0"/>
              <a:t>People may vote to remove incumbents (“Throw the rascals out.”)</a:t>
            </a:r>
          </a:p>
          <a:p>
            <a:pPr marL="0" indent="0">
              <a:spcBef>
                <a:spcPts val="1800"/>
              </a:spcBef>
              <a:spcAft>
                <a:spcPts val="0"/>
              </a:spcAft>
              <a:buNone/>
            </a:pPr>
            <a:r>
              <a:rPr lang="en-US" sz="2000" b="1" dirty="0">
                <a:latin typeface="Calibri" panose="020F0502020204030204" pitchFamily="34" charset="0"/>
                <a:cs typeface="Calibri" panose="020F0502020204030204" pitchFamily="34" charset="0"/>
              </a:rPr>
              <a:t>When the election is not likely to be close and a person’s vote is not likely to change the election result:</a:t>
            </a:r>
          </a:p>
          <a:p>
            <a:pPr lvl="1">
              <a:spcAft>
                <a:spcPts val="0"/>
              </a:spcAft>
              <a:buFont typeface="Arial" panose="020B0604020202020204" pitchFamily="34" charset="0"/>
              <a:buChar char="•"/>
            </a:pPr>
            <a:r>
              <a:rPr lang="en-US" sz="2000" dirty="0"/>
              <a:t>People may believe it is their civic duty to vote.</a:t>
            </a:r>
          </a:p>
          <a:p>
            <a:pPr lvl="1">
              <a:spcAft>
                <a:spcPts val="0"/>
              </a:spcAft>
              <a:buFont typeface="Arial" panose="020B0604020202020204" pitchFamily="34" charset="0"/>
              <a:buChar char="•"/>
            </a:pPr>
            <a:r>
              <a:rPr lang="en-US" sz="2000" dirty="0"/>
              <a:t>People may vote to voice their opinions regardless of the likely outcome.</a:t>
            </a:r>
          </a:p>
          <a:p>
            <a:pPr lvl="1">
              <a:spcAft>
                <a:spcPts val="0"/>
              </a:spcAft>
              <a:buFont typeface="Arial" panose="020B0604020202020204" pitchFamily="34" charset="0"/>
              <a:buChar char="•"/>
            </a:pPr>
            <a:r>
              <a:rPr lang="en-US" sz="2000" dirty="0"/>
              <a:t>People may vote in order to feel they are part of the winning team.</a:t>
            </a:r>
          </a:p>
        </p:txBody>
      </p:sp>
    </p:spTree>
    <p:extLst>
      <p:ext uri="{BB962C8B-B14F-4D97-AF65-F5344CB8AC3E}">
        <p14:creationId xmlns:p14="http://schemas.microsoft.com/office/powerpoint/2010/main" val="12806867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anim calcmode="lin" valueType="num">
                                      <p:cBhvr additive="base">
                                        <p:cTn id="11"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43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anim calcmode="lin" valueType="num">
                                      <p:cBhvr additive="base">
                                        <p:cTn id="15"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8435">
                                            <p:txEl>
                                              <p:pRg st="3" end="3"/>
                                            </p:txEl>
                                          </p:spTgt>
                                        </p:tgtEl>
                                        <p:attrNameLst>
                                          <p:attrName>style.visibility</p:attrName>
                                        </p:attrNameLst>
                                      </p:cBhvr>
                                      <p:to>
                                        <p:strVal val="visible"/>
                                      </p:to>
                                    </p:set>
                                    <p:anim calcmode="lin" valueType="num">
                                      <p:cBhvr additive="base">
                                        <p:cTn id="21"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8435">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8435">
                                            <p:txEl>
                                              <p:pRg st="4" end="4"/>
                                            </p:txEl>
                                          </p:spTgt>
                                        </p:tgtEl>
                                        <p:attrNameLst>
                                          <p:attrName>style.visibility</p:attrName>
                                        </p:attrNameLst>
                                      </p:cBhvr>
                                      <p:to>
                                        <p:strVal val="visible"/>
                                      </p:to>
                                    </p:set>
                                    <p:anim calcmode="lin" valueType="num">
                                      <p:cBhvr additive="base">
                                        <p:cTn id="25"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435">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8435">
                                            <p:txEl>
                                              <p:pRg st="5" end="5"/>
                                            </p:txEl>
                                          </p:spTgt>
                                        </p:tgtEl>
                                        <p:attrNameLst>
                                          <p:attrName>style.visibility</p:attrName>
                                        </p:attrNameLst>
                                      </p:cBhvr>
                                      <p:to>
                                        <p:strVal val="visible"/>
                                      </p:to>
                                    </p:set>
                                    <p:anim calcmode="lin" valueType="num">
                                      <p:cBhvr additive="base">
                                        <p:cTn id="29" dur="500" fill="hold"/>
                                        <p:tgtEl>
                                          <p:spTgt spid="18435">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8435">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8435">
                                            <p:txEl>
                                              <p:pRg st="6" end="6"/>
                                            </p:txEl>
                                          </p:spTgt>
                                        </p:tgtEl>
                                        <p:attrNameLst>
                                          <p:attrName>style.visibility</p:attrName>
                                        </p:attrNameLst>
                                      </p:cBhvr>
                                      <p:to>
                                        <p:strVal val="visible"/>
                                      </p:to>
                                    </p:set>
                                    <p:anim calcmode="lin" valueType="num">
                                      <p:cBhvr additive="base">
                                        <p:cTn id="33" dur="500" fill="hold"/>
                                        <p:tgtEl>
                                          <p:spTgt spid="18435">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843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8448"/>
            <a:ext cx="8229600" cy="1143000"/>
          </a:xfrm>
        </p:spPr>
        <p:txBody>
          <a:bodyPr rtlCol="0">
            <a:noAutofit/>
            <a:scene3d>
              <a:camera prst="orthographicFront"/>
              <a:lightRig rig="glow" dir="tl">
                <a:rot lat="0" lon="0" rev="5400000"/>
              </a:lightRig>
            </a:scene3d>
            <a:sp3d>
              <a:bevelT w="0" h="0"/>
              <a:contourClr>
                <a:schemeClr val="accent6">
                  <a:shade val="73000"/>
                </a:schemeClr>
              </a:contourClr>
            </a:sp3d>
          </a:bodyPr>
          <a:lstStyle/>
          <a:p>
            <a:pPr marL="0" indent="0">
              <a:spcBef>
                <a:spcPts val="0"/>
              </a:spcBef>
              <a:buNone/>
            </a:pPr>
            <a:r>
              <a:rPr lang="en-US" sz="3600" dirty="0"/>
              <a:t>Who Voted More in 2016?</a:t>
            </a:r>
            <a:br>
              <a:rPr lang="en-US" sz="3600" dirty="0"/>
            </a:br>
            <a:r>
              <a:rPr lang="en-US" sz="1800" dirty="0"/>
              <a:t>Of all voters, who voted most, percentage-wise, in the 2016 election?</a:t>
            </a:r>
            <a:endParaRPr lang="en-US" sz="3600" b="0" dirty="0">
              <a:latin typeface="Calibri Light" panose="020F0302020204030204" pitchFamily="34" charset="0"/>
              <a:cs typeface="Calibri Light" panose="020F0302020204030204" pitchFamily="34" charset="0"/>
            </a:endParaRPr>
          </a:p>
        </p:txBody>
      </p:sp>
      <p:sp>
        <p:nvSpPr>
          <p:cNvPr id="7" name="Content Placeholder 21">
            <a:extLst>
              <a:ext uri="{FF2B5EF4-FFF2-40B4-BE49-F238E27FC236}">
                <a16:creationId xmlns:a16="http://schemas.microsoft.com/office/drawing/2014/main" id="{729F24DC-5614-D54E-8C1B-6C5CA2B5DB52}"/>
              </a:ext>
            </a:extLst>
          </p:cNvPr>
          <p:cNvSpPr>
            <a:spLocks noGrp="1"/>
          </p:cNvSpPr>
          <p:nvPr>
            <p:ph idx="1"/>
          </p:nvPr>
        </p:nvSpPr>
        <p:spPr>
          <a:xfrm>
            <a:off x="457200" y="2527109"/>
            <a:ext cx="4572000" cy="4351338"/>
          </a:xfrm>
        </p:spPr>
        <p:txBody>
          <a:bodyPr>
            <a:noAutofit/>
          </a:bodyPr>
          <a:lstStyle/>
          <a:p>
            <a:pPr marL="0" indent="0">
              <a:lnSpc>
                <a:spcPct val="100000"/>
              </a:lnSpc>
              <a:spcAft>
                <a:spcPts val="600"/>
              </a:spcAft>
              <a:buNone/>
            </a:pPr>
            <a:r>
              <a:rPr lang="en-US" sz="1600" dirty="0"/>
              <a:t>Men or Women …………………………………………………………</a:t>
            </a:r>
          </a:p>
          <a:p>
            <a:pPr marL="0" indent="0">
              <a:lnSpc>
                <a:spcPct val="100000"/>
              </a:lnSpc>
              <a:spcAft>
                <a:spcPts val="600"/>
              </a:spcAft>
              <a:buNone/>
            </a:pPr>
            <a:r>
              <a:rPr lang="en-US" sz="1600" dirty="0"/>
              <a:t>White or Black or Asian ……………………………………………..</a:t>
            </a:r>
          </a:p>
          <a:p>
            <a:pPr marL="0" indent="0">
              <a:lnSpc>
                <a:spcPct val="100000"/>
              </a:lnSpc>
              <a:spcAft>
                <a:spcPts val="600"/>
              </a:spcAft>
              <a:buNone/>
            </a:pPr>
            <a:r>
              <a:rPr lang="en-US" sz="1600" dirty="0"/>
              <a:t>Naturalized Citizen or Native Born …………………………….</a:t>
            </a:r>
          </a:p>
          <a:p>
            <a:pPr marL="0" indent="0">
              <a:lnSpc>
                <a:spcPct val="100000"/>
              </a:lnSpc>
              <a:spcAft>
                <a:spcPts val="600"/>
              </a:spcAft>
              <a:buNone/>
            </a:pPr>
            <a:r>
              <a:rPr lang="en-US" sz="1600" dirty="0"/>
              <a:t>Married or Never Married …………………………………………</a:t>
            </a:r>
          </a:p>
          <a:p>
            <a:pPr marL="0" indent="0">
              <a:lnSpc>
                <a:spcPct val="100000"/>
              </a:lnSpc>
              <a:spcAft>
                <a:spcPts val="600"/>
              </a:spcAft>
              <a:buNone/>
            </a:pPr>
            <a:r>
              <a:rPr lang="en-US" sz="1600" dirty="0"/>
              <a:t>Separated or Divorced ………………………………………………</a:t>
            </a:r>
          </a:p>
          <a:p>
            <a:pPr marL="0" indent="0">
              <a:lnSpc>
                <a:spcPct val="100000"/>
              </a:lnSpc>
              <a:spcAft>
                <a:spcPts val="600"/>
              </a:spcAft>
              <a:buNone/>
            </a:pPr>
            <a:r>
              <a:rPr lang="en-US" sz="1600" dirty="0"/>
              <a:t>HH Income Under $30k or Over $100k ……………………..</a:t>
            </a:r>
          </a:p>
          <a:p>
            <a:pPr marL="0" indent="0">
              <a:lnSpc>
                <a:spcPct val="100000"/>
              </a:lnSpc>
              <a:spcAft>
                <a:spcPts val="600"/>
              </a:spcAft>
              <a:buNone/>
            </a:pPr>
            <a:r>
              <a:rPr lang="en-US" sz="1600" dirty="0"/>
              <a:t>Employed or Unemployed …………………………………………</a:t>
            </a:r>
          </a:p>
          <a:p>
            <a:pPr>
              <a:lnSpc>
                <a:spcPct val="100000"/>
              </a:lnSpc>
              <a:spcAft>
                <a:spcPts val="600"/>
              </a:spcAft>
            </a:pPr>
            <a:r>
              <a:rPr lang="en-US" sz="1600" dirty="0"/>
              <a:t>H.S. Degree or Bachelor’s Degree ……………………………..</a:t>
            </a:r>
          </a:p>
          <a:p>
            <a:pPr>
              <a:lnSpc>
                <a:spcPct val="100000"/>
              </a:lnSpc>
              <a:spcAft>
                <a:spcPts val="600"/>
              </a:spcAft>
            </a:pPr>
            <a:r>
              <a:rPr lang="en-US" sz="1600" dirty="0"/>
              <a:t>Mainer or Floridian or Hawaiian ……………………………….</a:t>
            </a:r>
          </a:p>
          <a:p>
            <a:pPr>
              <a:lnSpc>
                <a:spcPct val="100000"/>
              </a:lnSpc>
              <a:spcAft>
                <a:spcPts val="600"/>
              </a:spcAft>
            </a:pPr>
            <a:r>
              <a:rPr lang="en-US" sz="1600" dirty="0"/>
              <a:t>Veteran or Non-Veteran ……………………………………………</a:t>
            </a:r>
          </a:p>
          <a:p>
            <a:pPr>
              <a:lnSpc>
                <a:spcPct val="100000"/>
              </a:lnSpc>
              <a:spcAft>
                <a:spcPts val="600"/>
              </a:spcAft>
            </a:pPr>
            <a:r>
              <a:rPr lang="en-US" sz="1600" dirty="0"/>
              <a:t>Renter or Homeowner ………………………………………………</a:t>
            </a:r>
          </a:p>
          <a:p>
            <a:pPr>
              <a:lnSpc>
                <a:spcPct val="100000"/>
              </a:lnSpc>
              <a:spcAft>
                <a:spcPts val="600"/>
              </a:spcAft>
            </a:pPr>
            <a:r>
              <a:rPr lang="en-US" sz="1600" dirty="0"/>
              <a:t>Young (18-24) or Old (55-64) …………………………………….</a:t>
            </a:r>
          </a:p>
        </p:txBody>
      </p:sp>
      <p:sp>
        <p:nvSpPr>
          <p:cNvPr id="8" name="Content Placeholder 20">
            <a:extLst>
              <a:ext uri="{FF2B5EF4-FFF2-40B4-BE49-F238E27FC236}">
                <a16:creationId xmlns:a16="http://schemas.microsoft.com/office/drawing/2014/main" id="{914C7272-B607-1540-9375-47C23ABB58BA}"/>
              </a:ext>
            </a:extLst>
          </p:cNvPr>
          <p:cNvSpPr txBox="1">
            <a:spLocks/>
          </p:cNvSpPr>
          <p:nvPr/>
        </p:nvSpPr>
        <p:spPr>
          <a:xfrm>
            <a:off x="5029200" y="2527109"/>
            <a:ext cx="3657600" cy="4351338"/>
          </a:xfrm>
          <a:prstGeom prst="rect">
            <a:avLst/>
          </a:prstGeom>
        </p:spPr>
        <p:txBody>
          <a:bodyPr>
            <a:noAutofit/>
          </a:bodyPr>
          <a:lstStyle>
            <a:lvl1pPr marL="342900" indent="-3429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600"/>
              </a:spcAft>
              <a:buFont typeface="Arial" pitchFamily="-108" charset="0"/>
              <a:buNone/>
            </a:pPr>
            <a:r>
              <a:rPr lang="en-US" sz="1600" dirty="0"/>
              <a:t>Women 63.3 to 59.3</a:t>
            </a:r>
          </a:p>
          <a:p>
            <a:pPr marL="0" indent="0">
              <a:spcAft>
                <a:spcPts val="600"/>
              </a:spcAft>
              <a:buNone/>
            </a:pPr>
            <a:r>
              <a:rPr lang="en-US" sz="1600" dirty="0"/>
              <a:t>White 62.9  |  Black 59.4 | Asian 49.0</a:t>
            </a:r>
          </a:p>
          <a:p>
            <a:pPr marL="0" indent="0">
              <a:spcAft>
                <a:spcPts val="600"/>
              </a:spcAft>
              <a:buFont typeface="Arial" pitchFamily="-108" charset="0"/>
              <a:buNone/>
            </a:pPr>
            <a:r>
              <a:rPr lang="en-US" sz="1600" dirty="0"/>
              <a:t>Native 62.1 to 54.3</a:t>
            </a:r>
          </a:p>
          <a:p>
            <a:pPr marL="0" indent="0">
              <a:spcAft>
                <a:spcPts val="600"/>
              </a:spcAft>
              <a:buFont typeface="Arial" pitchFamily="-108" charset="0"/>
              <a:buNone/>
            </a:pPr>
            <a:r>
              <a:rPr lang="en-US" sz="1600" dirty="0"/>
              <a:t>Married 69.4 to 47.4</a:t>
            </a:r>
          </a:p>
          <a:p>
            <a:pPr marL="0" indent="0">
              <a:spcAft>
                <a:spcPts val="600"/>
              </a:spcAft>
              <a:buFont typeface="Arial" pitchFamily="-108" charset="0"/>
              <a:buNone/>
            </a:pPr>
            <a:r>
              <a:rPr lang="en-US" sz="1600" dirty="0"/>
              <a:t>Divorced 59.2 to 49.3</a:t>
            </a:r>
          </a:p>
          <a:p>
            <a:pPr marL="0" indent="0">
              <a:spcAft>
                <a:spcPts val="600"/>
              </a:spcAft>
              <a:buFont typeface="Arial" pitchFamily="-108" charset="0"/>
              <a:buNone/>
            </a:pPr>
            <a:r>
              <a:rPr lang="en-US" sz="1600" dirty="0"/>
              <a:t>High Income 78.3 to 48.5</a:t>
            </a:r>
          </a:p>
          <a:p>
            <a:pPr marL="0" indent="0">
              <a:spcAft>
                <a:spcPts val="600"/>
              </a:spcAft>
              <a:buFont typeface="Arial" pitchFamily="-108" charset="0"/>
              <a:buNone/>
            </a:pPr>
            <a:r>
              <a:rPr lang="en-US" sz="1600" dirty="0"/>
              <a:t>Employed 63.7 to 49.8</a:t>
            </a:r>
          </a:p>
          <a:p>
            <a:pPr marL="0" indent="0">
              <a:spcAft>
                <a:spcPts val="600"/>
              </a:spcAft>
              <a:buFont typeface="Arial" pitchFamily="-108" charset="0"/>
              <a:buNone/>
            </a:pPr>
            <a:r>
              <a:rPr lang="en-US" sz="1600" dirty="0"/>
              <a:t>Bachelor’s Degree 74.2 to 51.5</a:t>
            </a:r>
          </a:p>
          <a:p>
            <a:pPr marL="0" indent="0">
              <a:spcAft>
                <a:spcPts val="600"/>
              </a:spcAft>
              <a:buFont typeface="Arial" pitchFamily="-108" charset="0"/>
              <a:buNone/>
            </a:pPr>
            <a:r>
              <a:rPr lang="en-US" sz="1600" dirty="0"/>
              <a:t>ME 72.7-FL 59.5-HI 47.3</a:t>
            </a:r>
          </a:p>
          <a:p>
            <a:pPr marL="0" indent="0">
              <a:spcAft>
                <a:spcPts val="600"/>
              </a:spcAft>
              <a:buFont typeface="Arial" pitchFamily="-108" charset="0"/>
              <a:buNone/>
            </a:pPr>
            <a:r>
              <a:rPr lang="en-US" sz="1600" dirty="0"/>
              <a:t>Veteran 69.6 to 60.6</a:t>
            </a:r>
          </a:p>
          <a:p>
            <a:pPr marL="0" indent="0">
              <a:spcAft>
                <a:spcPts val="600"/>
              </a:spcAft>
              <a:buFont typeface="Arial" pitchFamily="-108" charset="0"/>
              <a:buNone/>
            </a:pPr>
            <a:r>
              <a:rPr lang="en-US" sz="1600" dirty="0"/>
              <a:t>Homeowner 66.9 to 48.9</a:t>
            </a:r>
          </a:p>
          <a:p>
            <a:pPr marL="0" indent="0">
              <a:spcAft>
                <a:spcPts val="600"/>
              </a:spcAft>
              <a:buFont typeface="Arial" pitchFamily="-108" charset="0"/>
              <a:buNone/>
            </a:pPr>
            <a:r>
              <a:rPr lang="en-US" sz="1600" dirty="0"/>
              <a:t>Old 67.9 to 43.0</a:t>
            </a:r>
          </a:p>
        </p:txBody>
      </p:sp>
    </p:spTree>
    <p:extLst>
      <p:ext uri="{BB962C8B-B14F-4D97-AF65-F5344CB8AC3E}">
        <p14:creationId xmlns:p14="http://schemas.microsoft.com/office/powerpoint/2010/main" val="32480373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8448"/>
            <a:ext cx="8229600" cy="1143000"/>
          </a:xfrm>
        </p:spPr>
        <p:txBody>
          <a:bodyPr rtlCol="0">
            <a:noAutofit/>
            <a:scene3d>
              <a:camera prst="orthographicFront"/>
              <a:lightRig rig="glow" dir="tl">
                <a:rot lat="0" lon="0" rev="5400000"/>
              </a:lightRig>
            </a:scene3d>
            <a:sp3d>
              <a:bevelT w="0" h="0"/>
              <a:contourClr>
                <a:schemeClr val="accent6">
                  <a:shade val="73000"/>
                </a:schemeClr>
              </a:contourClr>
            </a:sp3d>
          </a:bodyPr>
          <a:lstStyle/>
          <a:p>
            <a:pPr marL="0" indent="0">
              <a:spcBef>
                <a:spcPts val="0"/>
              </a:spcBef>
              <a:buNone/>
            </a:pPr>
            <a:r>
              <a:rPr lang="en-US" sz="3600" dirty="0">
                <a:solidFill>
                  <a:srgbClr val="FF0000"/>
                </a:solidFill>
              </a:rPr>
              <a:t>Who Voted More in 2020?</a:t>
            </a:r>
            <a:br>
              <a:rPr lang="en-US" sz="3600" dirty="0">
                <a:solidFill>
                  <a:srgbClr val="FF0000"/>
                </a:solidFill>
              </a:rPr>
            </a:br>
            <a:r>
              <a:rPr lang="en-US" sz="1800" dirty="0"/>
              <a:t>Of all voters, who voted most, percentage-wise, in the 2020 election?</a:t>
            </a:r>
            <a:endParaRPr lang="en-US" sz="3600" b="0" dirty="0">
              <a:latin typeface="Calibri Light" panose="020F0302020204030204" pitchFamily="34" charset="0"/>
              <a:cs typeface="Calibri Light" panose="020F0302020204030204" pitchFamily="34" charset="0"/>
            </a:endParaRPr>
          </a:p>
        </p:txBody>
      </p:sp>
      <p:sp>
        <p:nvSpPr>
          <p:cNvPr id="7" name="Content Placeholder 21">
            <a:extLst>
              <a:ext uri="{FF2B5EF4-FFF2-40B4-BE49-F238E27FC236}">
                <a16:creationId xmlns:a16="http://schemas.microsoft.com/office/drawing/2014/main" id="{729F24DC-5614-D54E-8C1B-6C5CA2B5DB52}"/>
              </a:ext>
            </a:extLst>
          </p:cNvPr>
          <p:cNvSpPr>
            <a:spLocks noGrp="1"/>
          </p:cNvSpPr>
          <p:nvPr>
            <p:ph idx="1"/>
          </p:nvPr>
        </p:nvSpPr>
        <p:spPr>
          <a:xfrm>
            <a:off x="457200" y="2527109"/>
            <a:ext cx="4572000" cy="4351338"/>
          </a:xfrm>
        </p:spPr>
        <p:txBody>
          <a:bodyPr>
            <a:noAutofit/>
          </a:bodyPr>
          <a:lstStyle/>
          <a:p>
            <a:pPr marL="0" indent="0">
              <a:lnSpc>
                <a:spcPct val="100000"/>
              </a:lnSpc>
              <a:spcAft>
                <a:spcPts val="600"/>
              </a:spcAft>
              <a:buNone/>
            </a:pPr>
            <a:r>
              <a:rPr lang="en-US" sz="1600" dirty="0"/>
              <a:t>Men or Women ……………………………………………………</a:t>
            </a:r>
          </a:p>
          <a:p>
            <a:pPr marL="0" indent="0">
              <a:lnSpc>
                <a:spcPct val="100000"/>
              </a:lnSpc>
              <a:spcAft>
                <a:spcPts val="600"/>
              </a:spcAft>
              <a:buNone/>
            </a:pPr>
            <a:r>
              <a:rPr lang="en-US" sz="1600" dirty="0"/>
              <a:t>White or Black or Asian ………………..……………………..</a:t>
            </a:r>
          </a:p>
          <a:p>
            <a:pPr marL="0" indent="0">
              <a:lnSpc>
                <a:spcPct val="100000"/>
              </a:lnSpc>
              <a:spcAft>
                <a:spcPts val="600"/>
              </a:spcAft>
              <a:buNone/>
            </a:pPr>
            <a:r>
              <a:rPr lang="en-US" sz="1600" dirty="0"/>
              <a:t>Naturalized Citizen or Native Born ……………………….</a:t>
            </a:r>
          </a:p>
          <a:p>
            <a:pPr marL="0" indent="0">
              <a:lnSpc>
                <a:spcPct val="100000"/>
              </a:lnSpc>
              <a:spcAft>
                <a:spcPts val="600"/>
              </a:spcAft>
              <a:buNone/>
            </a:pPr>
            <a:r>
              <a:rPr lang="en-US" sz="1600" dirty="0"/>
              <a:t>Married or Never Married or Divorced ..………………</a:t>
            </a:r>
          </a:p>
          <a:p>
            <a:pPr marL="0" indent="0">
              <a:lnSpc>
                <a:spcPct val="100000"/>
              </a:lnSpc>
              <a:spcAft>
                <a:spcPts val="600"/>
              </a:spcAft>
              <a:buNone/>
            </a:pPr>
            <a:r>
              <a:rPr lang="en-US" sz="1600" dirty="0"/>
              <a:t>Income Under $10k or Over $150k ………….……..</a:t>
            </a:r>
          </a:p>
          <a:p>
            <a:pPr marL="0" indent="0">
              <a:lnSpc>
                <a:spcPct val="100000"/>
              </a:lnSpc>
              <a:spcAft>
                <a:spcPts val="600"/>
              </a:spcAft>
              <a:buNone/>
            </a:pPr>
            <a:r>
              <a:rPr lang="en-US" sz="1600" dirty="0"/>
              <a:t>Employed or Unemployed ……………………………………</a:t>
            </a:r>
          </a:p>
          <a:p>
            <a:pPr>
              <a:lnSpc>
                <a:spcPct val="100000"/>
              </a:lnSpc>
              <a:spcAft>
                <a:spcPts val="600"/>
              </a:spcAft>
            </a:pPr>
            <a:r>
              <a:rPr lang="en-US" sz="1600" dirty="0"/>
              <a:t>H.S. Degree or Bachelor’s Degree ………………………..</a:t>
            </a:r>
          </a:p>
          <a:p>
            <a:pPr>
              <a:lnSpc>
                <a:spcPct val="100000"/>
              </a:lnSpc>
              <a:spcAft>
                <a:spcPts val="600"/>
              </a:spcAft>
            </a:pPr>
            <a:r>
              <a:rPr lang="en-US" sz="1600" dirty="0"/>
              <a:t>Highest and lowest state…………..………………………….</a:t>
            </a:r>
          </a:p>
          <a:p>
            <a:pPr>
              <a:lnSpc>
                <a:spcPct val="100000"/>
              </a:lnSpc>
              <a:spcAft>
                <a:spcPts val="600"/>
              </a:spcAft>
            </a:pPr>
            <a:r>
              <a:rPr lang="en-US" sz="1600" dirty="0"/>
              <a:t>Veteran or Non-Veteran ………………………………………</a:t>
            </a:r>
          </a:p>
          <a:p>
            <a:pPr>
              <a:lnSpc>
                <a:spcPct val="100000"/>
              </a:lnSpc>
              <a:spcAft>
                <a:spcPts val="600"/>
              </a:spcAft>
            </a:pPr>
            <a:r>
              <a:rPr lang="en-US" sz="1600" dirty="0"/>
              <a:t>Renter or Homeowner …………………………………………</a:t>
            </a:r>
          </a:p>
          <a:p>
            <a:pPr>
              <a:lnSpc>
                <a:spcPct val="100000"/>
              </a:lnSpc>
              <a:spcAft>
                <a:spcPts val="600"/>
              </a:spcAft>
            </a:pPr>
            <a:r>
              <a:rPr lang="en-US" sz="1600" dirty="0"/>
              <a:t>Young (18-24) or Old (65-74) ……………………………….</a:t>
            </a:r>
          </a:p>
        </p:txBody>
      </p:sp>
      <p:sp>
        <p:nvSpPr>
          <p:cNvPr id="8" name="Content Placeholder 20">
            <a:extLst>
              <a:ext uri="{FF2B5EF4-FFF2-40B4-BE49-F238E27FC236}">
                <a16:creationId xmlns:a16="http://schemas.microsoft.com/office/drawing/2014/main" id="{914C7272-B607-1540-9375-47C23ABB58BA}"/>
              </a:ext>
            </a:extLst>
          </p:cNvPr>
          <p:cNvSpPr txBox="1">
            <a:spLocks/>
          </p:cNvSpPr>
          <p:nvPr/>
        </p:nvSpPr>
        <p:spPr>
          <a:xfrm>
            <a:off x="4724400" y="2527109"/>
            <a:ext cx="4267200" cy="4351338"/>
          </a:xfrm>
          <a:prstGeom prst="rect">
            <a:avLst/>
          </a:prstGeom>
        </p:spPr>
        <p:txBody>
          <a:bodyPr>
            <a:noAutofit/>
          </a:bodyPr>
          <a:lstStyle>
            <a:lvl1pPr marL="342900" indent="-3429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600"/>
              </a:spcAft>
              <a:buFont typeface="Arial" pitchFamily="-108" charset="0"/>
              <a:buNone/>
            </a:pPr>
            <a:r>
              <a:rPr lang="en-US" sz="1600" dirty="0"/>
              <a:t>Women 68.4 to 65.0</a:t>
            </a:r>
          </a:p>
          <a:p>
            <a:pPr marL="0" indent="0">
              <a:spcAft>
                <a:spcPts val="600"/>
              </a:spcAft>
              <a:buNone/>
            </a:pPr>
            <a:r>
              <a:rPr lang="en-US" sz="1600" dirty="0"/>
              <a:t>White 68.3   Black 62.4   Asian 60.1</a:t>
            </a:r>
          </a:p>
          <a:p>
            <a:pPr marL="0" indent="0">
              <a:spcAft>
                <a:spcPts val="600"/>
              </a:spcAft>
              <a:buFont typeface="Arial" pitchFamily="-108" charset="0"/>
              <a:buNone/>
            </a:pPr>
            <a:r>
              <a:rPr lang="en-US" sz="1600" dirty="0"/>
              <a:t>Native 67.4  to  60.8</a:t>
            </a:r>
          </a:p>
          <a:p>
            <a:pPr marL="0" indent="0">
              <a:spcAft>
                <a:spcPts val="600"/>
              </a:spcAft>
              <a:buFont typeface="Arial" pitchFamily="-108" charset="0"/>
              <a:buNone/>
            </a:pPr>
            <a:r>
              <a:rPr lang="en-US" sz="1600" dirty="0"/>
              <a:t>Married 69.4  Divorced 65.6  Never Married 56.6</a:t>
            </a:r>
          </a:p>
          <a:p>
            <a:pPr marL="0" indent="0">
              <a:spcAft>
                <a:spcPts val="600"/>
              </a:spcAft>
              <a:buFont typeface="Arial" pitchFamily="-108" charset="0"/>
              <a:buNone/>
            </a:pPr>
            <a:r>
              <a:rPr lang="en-US" sz="1600" dirty="0"/>
              <a:t>High Income 84.8 to 47.1</a:t>
            </a:r>
          </a:p>
          <a:p>
            <a:pPr marL="0" indent="0">
              <a:spcAft>
                <a:spcPts val="600"/>
              </a:spcAft>
              <a:buFont typeface="Arial" pitchFamily="-108" charset="0"/>
              <a:buNone/>
            </a:pPr>
            <a:r>
              <a:rPr lang="en-US" sz="1600" dirty="0"/>
              <a:t>Employed 68.5 to 57.8</a:t>
            </a:r>
          </a:p>
          <a:p>
            <a:pPr marL="0" indent="0">
              <a:spcAft>
                <a:spcPts val="600"/>
              </a:spcAft>
              <a:buFont typeface="Arial" pitchFamily="-108" charset="0"/>
              <a:buNone/>
            </a:pPr>
            <a:r>
              <a:rPr lang="en-US" sz="1600" dirty="0"/>
              <a:t>Bachelor’s Degree 77.9 to 55.5</a:t>
            </a:r>
          </a:p>
          <a:p>
            <a:pPr marL="0" indent="0">
              <a:spcAft>
                <a:spcPts val="600"/>
              </a:spcAft>
              <a:buFont typeface="Arial" pitchFamily="-108" charset="0"/>
              <a:buNone/>
            </a:pPr>
            <a:r>
              <a:rPr lang="en-US" sz="1600" dirty="0"/>
              <a:t>New Jersey – 78.3   Arkansas – 54.0</a:t>
            </a:r>
          </a:p>
          <a:p>
            <a:pPr marL="0" indent="0">
              <a:spcAft>
                <a:spcPts val="600"/>
              </a:spcAft>
              <a:buFont typeface="Arial" pitchFamily="-108" charset="0"/>
              <a:buNone/>
            </a:pPr>
            <a:r>
              <a:rPr lang="en-US" sz="1600" dirty="0"/>
              <a:t>Veteran 74.1 to 66.1</a:t>
            </a:r>
          </a:p>
          <a:p>
            <a:pPr marL="0" indent="0">
              <a:spcAft>
                <a:spcPts val="600"/>
              </a:spcAft>
              <a:buFont typeface="Arial" pitchFamily="-108" charset="0"/>
              <a:buNone/>
            </a:pPr>
            <a:r>
              <a:rPr lang="en-US" sz="1600" dirty="0"/>
              <a:t>Homeowner 71.4 to 55.0</a:t>
            </a:r>
          </a:p>
          <a:p>
            <a:pPr marL="0" indent="0">
              <a:spcAft>
                <a:spcPts val="600"/>
              </a:spcAft>
              <a:buFont typeface="Arial" pitchFamily="-108" charset="0"/>
              <a:buNone/>
            </a:pPr>
            <a:r>
              <a:rPr lang="en-US" sz="1600" dirty="0"/>
              <a:t>Old 76.0 to 51.4</a:t>
            </a:r>
          </a:p>
        </p:txBody>
      </p:sp>
    </p:spTree>
    <p:extLst>
      <p:ext uri="{BB962C8B-B14F-4D97-AF65-F5344CB8AC3E}">
        <p14:creationId xmlns:p14="http://schemas.microsoft.com/office/powerpoint/2010/main" val="303433951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8448"/>
            <a:ext cx="8229600" cy="1143000"/>
          </a:xfrm>
        </p:spPr>
        <p:txBody>
          <a:bodyPr rtlCol="0">
            <a:noAutofit/>
            <a:scene3d>
              <a:camera prst="orthographicFront"/>
              <a:lightRig rig="glow" dir="tl">
                <a:rot lat="0" lon="0" rev="5400000"/>
              </a:lightRig>
            </a:scene3d>
            <a:sp3d>
              <a:bevelT w="0" h="0"/>
              <a:contourClr>
                <a:schemeClr val="accent6">
                  <a:shade val="73000"/>
                </a:schemeClr>
              </a:contourClr>
            </a:sp3d>
          </a:bodyPr>
          <a:lstStyle/>
          <a:p>
            <a:pPr marL="0" indent="0">
              <a:spcBef>
                <a:spcPts val="0"/>
              </a:spcBef>
              <a:buNone/>
            </a:pPr>
            <a:r>
              <a:rPr lang="en-US" sz="3600" dirty="0"/>
              <a:t>Reported Voting</a:t>
            </a:r>
            <a:endParaRPr lang="en-US" sz="3600" b="0" dirty="0">
              <a:latin typeface="Calibri Light" panose="020F0302020204030204" pitchFamily="34" charset="0"/>
              <a:cs typeface="Calibri Light" panose="020F0302020204030204" pitchFamily="34" charset="0"/>
            </a:endParaRPr>
          </a:p>
        </p:txBody>
      </p:sp>
      <p:graphicFrame>
        <p:nvGraphicFramePr>
          <p:cNvPr id="9" name="Content Placeholder 6">
            <a:extLst>
              <a:ext uri="{FF2B5EF4-FFF2-40B4-BE49-F238E27FC236}">
                <a16:creationId xmlns:a16="http://schemas.microsoft.com/office/drawing/2014/main" id="{CD0A994A-64DF-3744-ACD8-C9AA709961AB}"/>
              </a:ext>
            </a:extLst>
          </p:cNvPr>
          <p:cNvGraphicFramePr>
            <a:graphicFrameLocks noGrp="1"/>
          </p:cNvGraphicFramePr>
          <p:nvPr>
            <p:ph idx="1"/>
            <p:extLst>
              <p:ext uri="{D42A27DB-BD31-4B8C-83A1-F6EECF244321}">
                <p14:modId xmlns:p14="http://schemas.microsoft.com/office/powerpoint/2010/main" val="2520225501"/>
              </p:ext>
            </p:extLst>
          </p:nvPr>
        </p:nvGraphicFramePr>
        <p:xfrm>
          <a:off x="457200" y="2362200"/>
          <a:ext cx="8229600" cy="3612401"/>
        </p:xfrm>
        <a:graphic>
          <a:graphicData uri="http://schemas.openxmlformats.org/drawingml/2006/table">
            <a:tbl>
              <a:tblPr firstRow="1" firstCol="1" bandRow="1"/>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609599">
                <a:tc>
                  <a:txBody>
                    <a:bodyPr/>
                    <a:lstStyle/>
                    <a:p>
                      <a:pPr marL="0" marR="0" algn="ctr">
                        <a:spcBef>
                          <a:spcPts val="0"/>
                        </a:spcBef>
                        <a:spcAft>
                          <a:spcPts val="0"/>
                        </a:spcAft>
                      </a:pPr>
                      <a:r>
                        <a:rPr lang="en-US" sz="1600" b="1" i="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YEAR</a:t>
                      </a:r>
                      <a:endParaRPr lang="en-US" sz="1600" b="1" i="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56740" marR="56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CB8"/>
                    </a:solidFill>
                  </a:tcPr>
                </a:tc>
                <a:tc>
                  <a:txBody>
                    <a:bodyPr/>
                    <a:lstStyle/>
                    <a:p>
                      <a:pPr marL="0" marR="0" algn="ctr">
                        <a:spcBef>
                          <a:spcPts val="0"/>
                        </a:spcBef>
                        <a:spcAft>
                          <a:spcPts val="0"/>
                        </a:spcAft>
                      </a:pPr>
                      <a:r>
                        <a:rPr lang="en-US" sz="1600" b="1" i="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VOTERS AS A PERCENTAGE OF THE U.S. CITIZEN VOTING-AGE POPULATION</a:t>
                      </a:r>
                      <a:endParaRPr lang="en-US" sz="1600" b="1" i="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56740" marR="56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5CB8"/>
                    </a:solidFill>
                  </a:tcPr>
                </a:tc>
                <a:extLst>
                  <a:ext uri="{0D108BD9-81ED-4DB2-BD59-A6C34878D82A}">
                    <a16:rowId xmlns:a16="http://schemas.microsoft.com/office/drawing/2014/main" val="10000"/>
                  </a:ext>
                </a:extLst>
              </a:tr>
              <a:tr h="272982">
                <a:tc>
                  <a:txBody>
                    <a:bodyPr/>
                    <a:lstStyle/>
                    <a:p>
                      <a:pPr marL="0" marR="0" algn="ctr">
                        <a:spcBef>
                          <a:spcPts val="0"/>
                        </a:spcBef>
                        <a:spcAft>
                          <a:spcPts val="0"/>
                        </a:spcAft>
                      </a:pPr>
                      <a:r>
                        <a:rPr lang="en-US" sz="1600" b="1" i="0" dirty="0">
                          <a:effectLst/>
                          <a:latin typeface="Calibri" panose="020F0502020204030204" pitchFamily="34" charset="0"/>
                          <a:ea typeface="Times New Roman" panose="02020603050405020304" pitchFamily="18" charset="0"/>
                          <a:cs typeface="Calibri" panose="020F0502020204030204" pitchFamily="34" charset="0"/>
                        </a:rPr>
                        <a:t>1980</a:t>
                      </a:r>
                      <a:endParaRPr lang="en-US" sz="1600" b="1" i="0" dirty="0">
                        <a:effectLst/>
                        <a:latin typeface="Calibri" panose="020F0502020204030204" pitchFamily="34" charset="0"/>
                        <a:ea typeface="Calibri" panose="020F0502020204030204" pitchFamily="34" charset="0"/>
                        <a:cs typeface="Calibri" panose="020F0502020204030204" pitchFamily="34" charset="0"/>
                      </a:endParaRPr>
                    </a:p>
                  </a:txBody>
                  <a:tcPr marL="56740" marR="56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i="0" dirty="0">
                          <a:effectLst/>
                          <a:latin typeface="Calibri" panose="020F0502020204030204" pitchFamily="34" charset="0"/>
                          <a:ea typeface="Times New Roman" panose="02020603050405020304" pitchFamily="18" charset="0"/>
                          <a:cs typeface="Calibri" panose="020F0502020204030204" pitchFamily="34" charset="0"/>
                        </a:rPr>
                        <a:t>64.0</a:t>
                      </a:r>
                      <a:endParaRPr lang="en-US" sz="1600" b="1" i="0" dirty="0">
                        <a:effectLst/>
                        <a:latin typeface="Calibri" panose="020F0502020204030204" pitchFamily="34" charset="0"/>
                        <a:ea typeface="Calibri" panose="020F0502020204030204" pitchFamily="34" charset="0"/>
                        <a:cs typeface="Calibri" panose="020F0502020204030204" pitchFamily="34" charset="0"/>
                      </a:endParaRPr>
                    </a:p>
                  </a:txBody>
                  <a:tcPr marL="56740" marR="56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72982">
                <a:tc>
                  <a:txBody>
                    <a:bodyPr/>
                    <a:lstStyle/>
                    <a:p>
                      <a:pPr marL="0" marR="0" algn="ctr">
                        <a:spcBef>
                          <a:spcPts val="0"/>
                        </a:spcBef>
                        <a:spcAft>
                          <a:spcPts val="0"/>
                        </a:spcAft>
                      </a:pPr>
                      <a:r>
                        <a:rPr lang="en-US" sz="1600" b="1" i="0">
                          <a:effectLst/>
                          <a:latin typeface="Calibri" panose="020F0502020204030204" pitchFamily="34" charset="0"/>
                          <a:ea typeface="Times New Roman" panose="02020603050405020304" pitchFamily="18" charset="0"/>
                          <a:cs typeface="Calibri" panose="020F0502020204030204" pitchFamily="34" charset="0"/>
                        </a:rPr>
                        <a:t>1984</a:t>
                      </a:r>
                      <a:endParaRPr lang="en-US" sz="1600" b="1" i="0">
                        <a:effectLst/>
                        <a:latin typeface="Calibri" panose="020F0502020204030204" pitchFamily="34" charset="0"/>
                        <a:ea typeface="Calibri" panose="020F0502020204030204" pitchFamily="34" charset="0"/>
                        <a:cs typeface="Calibri" panose="020F0502020204030204" pitchFamily="34" charset="0"/>
                      </a:endParaRPr>
                    </a:p>
                  </a:txBody>
                  <a:tcPr marL="56740" marR="56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i="0" dirty="0">
                          <a:effectLst/>
                          <a:latin typeface="Calibri" panose="020F0502020204030204" pitchFamily="34" charset="0"/>
                          <a:ea typeface="Times New Roman" panose="02020603050405020304" pitchFamily="18" charset="0"/>
                          <a:cs typeface="Calibri" panose="020F0502020204030204" pitchFamily="34" charset="0"/>
                        </a:rPr>
                        <a:t>64.9</a:t>
                      </a:r>
                      <a:endParaRPr lang="en-US" sz="1600" b="1" i="0" dirty="0">
                        <a:effectLst/>
                        <a:latin typeface="Calibri" panose="020F0502020204030204" pitchFamily="34" charset="0"/>
                        <a:ea typeface="Calibri" panose="020F0502020204030204" pitchFamily="34" charset="0"/>
                        <a:cs typeface="Calibri" panose="020F0502020204030204" pitchFamily="34" charset="0"/>
                      </a:endParaRPr>
                    </a:p>
                  </a:txBody>
                  <a:tcPr marL="56740" marR="56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72982">
                <a:tc>
                  <a:txBody>
                    <a:bodyPr/>
                    <a:lstStyle/>
                    <a:p>
                      <a:pPr marL="0" marR="0" algn="ctr">
                        <a:spcBef>
                          <a:spcPts val="0"/>
                        </a:spcBef>
                        <a:spcAft>
                          <a:spcPts val="0"/>
                        </a:spcAft>
                      </a:pPr>
                      <a:r>
                        <a:rPr lang="en-US" sz="1600" b="1" i="0">
                          <a:effectLst/>
                          <a:latin typeface="Calibri" panose="020F0502020204030204" pitchFamily="34" charset="0"/>
                          <a:ea typeface="Times New Roman" panose="02020603050405020304" pitchFamily="18" charset="0"/>
                          <a:cs typeface="Calibri" panose="020F0502020204030204" pitchFamily="34" charset="0"/>
                        </a:rPr>
                        <a:t>1988</a:t>
                      </a:r>
                      <a:endParaRPr lang="en-US" sz="1600" b="1" i="0">
                        <a:effectLst/>
                        <a:latin typeface="Calibri" panose="020F0502020204030204" pitchFamily="34" charset="0"/>
                        <a:ea typeface="Calibri" panose="020F0502020204030204" pitchFamily="34" charset="0"/>
                        <a:cs typeface="Calibri" panose="020F0502020204030204" pitchFamily="34" charset="0"/>
                      </a:endParaRPr>
                    </a:p>
                  </a:txBody>
                  <a:tcPr marL="56740" marR="56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i="0" dirty="0">
                          <a:effectLst/>
                          <a:latin typeface="Calibri" panose="020F0502020204030204" pitchFamily="34" charset="0"/>
                          <a:ea typeface="Times New Roman" panose="02020603050405020304" pitchFamily="18" charset="0"/>
                          <a:cs typeface="Calibri" panose="020F0502020204030204" pitchFamily="34" charset="0"/>
                        </a:rPr>
                        <a:t>62.2</a:t>
                      </a:r>
                      <a:endParaRPr lang="en-US" sz="1600" b="1" i="0" dirty="0">
                        <a:effectLst/>
                        <a:latin typeface="Calibri" panose="020F0502020204030204" pitchFamily="34" charset="0"/>
                        <a:ea typeface="Calibri" panose="020F0502020204030204" pitchFamily="34" charset="0"/>
                        <a:cs typeface="Calibri" panose="020F0502020204030204" pitchFamily="34" charset="0"/>
                      </a:endParaRPr>
                    </a:p>
                  </a:txBody>
                  <a:tcPr marL="56740" marR="56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72982">
                <a:tc>
                  <a:txBody>
                    <a:bodyPr/>
                    <a:lstStyle/>
                    <a:p>
                      <a:pPr marL="0" marR="0" algn="ctr">
                        <a:spcBef>
                          <a:spcPts val="0"/>
                        </a:spcBef>
                        <a:spcAft>
                          <a:spcPts val="0"/>
                        </a:spcAft>
                      </a:pPr>
                      <a:r>
                        <a:rPr lang="en-US" sz="1600" b="1" i="0">
                          <a:effectLst/>
                          <a:latin typeface="Calibri" panose="020F0502020204030204" pitchFamily="34" charset="0"/>
                          <a:ea typeface="Times New Roman" panose="02020603050405020304" pitchFamily="18" charset="0"/>
                          <a:cs typeface="Calibri" panose="020F0502020204030204" pitchFamily="34" charset="0"/>
                        </a:rPr>
                        <a:t>1992</a:t>
                      </a:r>
                      <a:endParaRPr lang="en-US" sz="1600" b="1" i="0">
                        <a:effectLst/>
                        <a:latin typeface="Calibri" panose="020F0502020204030204" pitchFamily="34" charset="0"/>
                        <a:ea typeface="Calibri" panose="020F0502020204030204" pitchFamily="34" charset="0"/>
                        <a:cs typeface="Calibri" panose="020F0502020204030204" pitchFamily="34" charset="0"/>
                      </a:endParaRPr>
                    </a:p>
                  </a:txBody>
                  <a:tcPr marL="56740" marR="56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i="0" dirty="0">
                          <a:effectLst/>
                          <a:latin typeface="Calibri" panose="020F0502020204030204" pitchFamily="34" charset="0"/>
                          <a:ea typeface="Times New Roman" panose="02020603050405020304" pitchFamily="18" charset="0"/>
                          <a:cs typeface="Calibri" panose="020F0502020204030204" pitchFamily="34" charset="0"/>
                        </a:rPr>
                        <a:t>67.7</a:t>
                      </a:r>
                      <a:endParaRPr lang="en-US" sz="1600" b="1" i="0" dirty="0">
                        <a:effectLst/>
                        <a:latin typeface="Calibri" panose="020F0502020204030204" pitchFamily="34" charset="0"/>
                        <a:ea typeface="Calibri" panose="020F0502020204030204" pitchFamily="34" charset="0"/>
                        <a:cs typeface="Calibri" panose="020F0502020204030204" pitchFamily="34" charset="0"/>
                      </a:endParaRPr>
                    </a:p>
                  </a:txBody>
                  <a:tcPr marL="56740" marR="56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72982">
                <a:tc>
                  <a:txBody>
                    <a:bodyPr/>
                    <a:lstStyle/>
                    <a:p>
                      <a:pPr marL="0" marR="0" algn="ctr">
                        <a:spcBef>
                          <a:spcPts val="0"/>
                        </a:spcBef>
                        <a:spcAft>
                          <a:spcPts val="0"/>
                        </a:spcAft>
                      </a:pPr>
                      <a:r>
                        <a:rPr lang="en-US" sz="1600" b="1" i="0" dirty="0">
                          <a:effectLst/>
                          <a:latin typeface="Calibri" panose="020F0502020204030204" pitchFamily="34" charset="0"/>
                          <a:ea typeface="Times New Roman" panose="02020603050405020304" pitchFamily="18" charset="0"/>
                          <a:cs typeface="Calibri" panose="020F0502020204030204" pitchFamily="34" charset="0"/>
                        </a:rPr>
                        <a:t>1996</a:t>
                      </a:r>
                      <a:endParaRPr lang="en-US" sz="1600" b="1" i="0" dirty="0">
                        <a:effectLst/>
                        <a:latin typeface="Calibri" panose="020F0502020204030204" pitchFamily="34" charset="0"/>
                        <a:ea typeface="Calibri" panose="020F0502020204030204" pitchFamily="34" charset="0"/>
                        <a:cs typeface="Calibri" panose="020F0502020204030204" pitchFamily="34" charset="0"/>
                      </a:endParaRPr>
                    </a:p>
                  </a:txBody>
                  <a:tcPr marL="56740" marR="56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i="0" dirty="0">
                          <a:effectLst/>
                          <a:latin typeface="Calibri" panose="020F0502020204030204" pitchFamily="34" charset="0"/>
                          <a:ea typeface="Times New Roman" panose="02020603050405020304" pitchFamily="18" charset="0"/>
                          <a:cs typeface="Calibri" panose="020F0502020204030204" pitchFamily="34" charset="0"/>
                        </a:rPr>
                        <a:t>58.4</a:t>
                      </a:r>
                      <a:endParaRPr lang="en-US" sz="1600" b="1" i="0" dirty="0">
                        <a:effectLst/>
                        <a:latin typeface="Calibri" panose="020F0502020204030204" pitchFamily="34" charset="0"/>
                        <a:ea typeface="Calibri" panose="020F0502020204030204" pitchFamily="34" charset="0"/>
                        <a:cs typeface="Calibri" panose="020F0502020204030204" pitchFamily="34" charset="0"/>
                      </a:endParaRPr>
                    </a:p>
                  </a:txBody>
                  <a:tcPr marL="56740" marR="56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72982">
                <a:tc>
                  <a:txBody>
                    <a:bodyPr/>
                    <a:lstStyle/>
                    <a:p>
                      <a:pPr marL="0" marR="0" algn="ctr">
                        <a:spcBef>
                          <a:spcPts val="0"/>
                        </a:spcBef>
                        <a:spcAft>
                          <a:spcPts val="0"/>
                        </a:spcAft>
                      </a:pPr>
                      <a:r>
                        <a:rPr lang="en-US" sz="1600" b="1" i="0">
                          <a:effectLst/>
                          <a:latin typeface="Calibri" panose="020F0502020204030204" pitchFamily="34" charset="0"/>
                          <a:ea typeface="Times New Roman" panose="02020603050405020304" pitchFamily="18" charset="0"/>
                          <a:cs typeface="Calibri" panose="020F0502020204030204" pitchFamily="34" charset="0"/>
                        </a:rPr>
                        <a:t>2000</a:t>
                      </a:r>
                      <a:endParaRPr lang="en-US" sz="1600" b="1" i="0">
                        <a:effectLst/>
                        <a:latin typeface="Calibri" panose="020F0502020204030204" pitchFamily="34" charset="0"/>
                        <a:ea typeface="Calibri" panose="020F0502020204030204" pitchFamily="34" charset="0"/>
                        <a:cs typeface="Calibri" panose="020F0502020204030204" pitchFamily="34" charset="0"/>
                      </a:endParaRPr>
                    </a:p>
                  </a:txBody>
                  <a:tcPr marL="56740" marR="56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i="0" dirty="0">
                          <a:effectLst/>
                          <a:latin typeface="Calibri" panose="020F0502020204030204" pitchFamily="34" charset="0"/>
                          <a:ea typeface="Times New Roman" panose="02020603050405020304" pitchFamily="18" charset="0"/>
                          <a:cs typeface="Calibri" panose="020F0502020204030204" pitchFamily="34" charset="0"/>
                        </a:rPr>
                        <a:t>59.5</a:t>
                      </a:r>
                      <a:endParaRPr lang="en-US" sz="1600" b="1" i="0" dirty="0">
                        <a:effectLst/>
                        <a:latin typeface="Calibri" panose="020F0502020204030204" pitchFamily="34" charset="0"/>
                        <a:ea typeface="Calibri" panose="020F0502020204030204" pitchFamily="34" charset="0"/>
                        <a:cs typeface="Calibri" panose="020F0502020204030204" pitchFamily="34" charset="0"/>
                      </a:endParaRPr>
                    </a:p>
                  </a:txBody>
                  <a:tcPr marL="56740" marR="56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72982">
                <a:tc>
                  <a:txBody>
                    <a:bodyPr/>
                    <a:lstStyle/>
                    <a:p>
                      <a:pPr marL="0" marR="0" algn="ctr">
                        <a:spcBef>
                          <a:spcPts val="0"/>
                        </a:spcBef>
                        <a:spcAft>
                          <a:spcPts val="0"/>
                        </a:spcAft>
                      </a:pPr>
                      <a:r>
                        <a:rPr lang="en-US" sz="1600" b="1" i="0">
                          <a:effectLst/>
                          <a:latin typeface="Calibri" panose="020F0502020204030204" pitchFamily="34" charset="0"/>
                          <a:ea typeface="Times New Roman" panose="02020603050405020304" pitchFamily="18" charset="0"/>
                          <a:cs typeface="Calibri" panose="020F0502020204030204" pitchFamily="34" charset="0"/>
                        </a:rPr>
                        <a:t>2004</a:t>
                      </a:r>
                      <a:endParaRPr lang="en-US" sz="1600" b="1" i="0">
                        <a:effectLst/>
                        <a:latin typeface="Calibri" panose="020F0502020204030204" pitchFamily="34" charset="0"/>
                        <a:ea typeface="Calibri" panose="020F0502020204030204" pitchFamily="34" charset="0"/>
                        <a:cs typeface="Calibri" panose="020F0502020204030204" pitchFamily="34" charset="0"/>
                      </a:endParaRPr>
                    </a:p>
                  </a:txBody>
                  <a:tcPr marL="56740" marR="56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i="0" dirty="0">
                          <a:effectLst/>
                          <a:latin typeface="Calibri" panose="020F0502020204030204" pitchFamily="34" charset="0"/>
                          <a:ea typeface="Times New Roman" panose="02020603050405020304" pitchFamily="18" charset="0"/>
                          <a:cs typeface="Calibri" panose="020F0502020204030204" pitchFamily="34" charset="0"/>
                        </a:rPr>
                        <a:t>63.8</a:t>
                      </a:r>
                      <a:endParaRPr lang="en-US" sz="1600" b="1" i="0" dirty="0">
                        <a:effectLst/>
                        <a:latin typeface="Calibri" panose="020F0502020204030204" pitchFamily="34" charset="0"/>
                        <a:ea typeface="Calibri" panose="020F0502020204030204" pitchFamily="34" charset="0"/>
                        <a:cs typeface="Calibri" panose="020F0502020204030204" pitchFamily="34" charset="0"/>
                      </a:endParaRPr>
                    </a:p>
                  </a:txBody>
                  <a:tcPr marL="56740" marR="56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72982">
                <a:tc>
                  <a:txBody>
                    <a:bodyPr/>
                    <a:lstStyle/>
                    <a:p>
                      <a:pPr marL="0" marR="0" algn="ctr">
                        <a:spcBef>
                          <a:spcPts val="0"/>
                        </a:spcBef>
                        <a:spcAft>
                          <a:spcPts val="0"/>
                        </a:spcAft>
                      </a:pPr>
                      <a:r>
                        <a:rPr lang="en-US" sz="1600" b="1" i="0" dirty="0">
                          <a:effectLst/>
                          <a:latin typeface="Calibri" panose="020F0502020204030204" pitchFamily="34" charset="0"/>
                          <a:ea typeface="Times New Roman" panose="02020603050405020304" pitchFamily="18" charset="0"/>
                          <a:cs typeface="Calibri" panose="020F0502020204030204" pitchFamily="34" charset="0"/>
                        </a:rPr>
                        <a:t>2008</a:t>
                      </a:r>
                      <a:endParaRPr lang="en-US" sz="1600" b="1" i="0" dirty="0">
                        <a:effectLst/>
                        <a:latin typeface="Calibri" panose="020F0502020204030204" pitchFamily="34" charset="0"/>
                        <a:ea typeface="Calibri" panose="020F0502020204030204" pitchFamily="34" charset="0"/>
                        <a:cs typeface="Calibri" panose="020F0502020204030204" pitchFamily="34" charset="0"/>
                      </a:endParaRPr>
                    </a:p>
                  </a:txBody>
                  <a:tcPr marL="56740" marR="56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i="0" dirty="0">
                          <a:effectLst/>
                          <a:latin typeface="Calibri" panose="020F0502020204030204" pitchFamily="34" charset="0"/>
                          <a:ea typeface="Times New Roman" panose="02020603050405020304" pitchFamily="18" charset="0"/>
                          <a:cs typeface="Calibri" panose="020F0502020204030204" pitchFamily="34" charset="0"/>
                        </a:rPr>
                        <a:t>63.6</a:t>
                      </a:r>
                      <a:endParaRPr lang="en-US" sz="1600" b="1" i="0" dirty="0">
                        <a:effectLst/>
                        <a:latin typeface="Calibri" panose="020F0502020204030204" pitchFamily="34" charset="0"/>
                        <a:ea typeface="Calibri" panose="020F0502020204030204" pitchFamily="34" charset="0"/>
                        <a:cs typeface="Calibri" panose="020F0502020204030204" pitchFamily="34" charset="0"/>
                      </a:endParaRPr>
                    </a:p>
                  </a:txBody>
                  <a:tcPr marL="56740" marR="56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72982">
                <a:tc>
                  <a:txBody>
                    <a:bodyPr/>
                    <a:lstStyle/>
                    <a:p>
                      <a:pPr marL="0" marR="0" algn="ctr">
                        <a:spcBef>
                          <a:spcPts val="0"/>
                        </a:spcBef>
                        <a:spcAft>
                          <a:spcPts val="0"/>
                        </a:spcAft>
                      </a:pPr>
                      <a:r>
                        <a:rPr lang="en-US" sz="1600" b="1" i="0" dirty="0">
                          <a:effectLst/>
                          <a:latin typeface="Calibri" panose="020F0502020204030204" pitchFamily="34" charset="0"/>
                          <a:ea typeface="Times New Roman" panose="02020603050405020304" pitchFamily="18" charset="0"/>
                          <a:cs typeface="Calibri" panose="020F0502020204030204" pitchFamily="34" charset="0"/>
                        </a:rPr>
                        <a:t>2012</a:t>
                      </a:r>
                      <a:endParaRPr lang="en-US" sz="1600" b="1" i="0" dirty="0">
                        <a:effectLst/>
                        <a:latin typeface="Calibri" panose="020F0502020204030204" pitchFamily="34" charset="0"/>
                        <a:ea typeface="Calibri" panose="020F0502020204030204" pitchFamily="34" charset="0"/>
                        <a:cs typeface="Calibri" panose="020F0502020204030204" pitchFamily="34" charset="0"/>
                      </a:endParaRPr>
                    </a:p>
                  </a:txBody>
                  <a:tcPr marL="56740" marR="56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i="0" dirty="0">
                          <a:effectLst/>
                          <a:latin typeface="Calibri" panose="020F0502020204030204" pitchFamily="34" charset="0"/>
                          <a:ea typeface="Times New Roman" panose="02020603050405020304" pitchFamily="18" charset="0"/>
                          <a:cs typeface="Calibri" panose="020F0502020204030204" pitchFamily="34" charset="0"/>
                        </a:rPr>
                        <a:t>61.8</a:t>
                      </a:r>
                      <a:endParaRPr lang="en-US" sz="1600" b="1" i="0" dirty="0">
                        <a:effectLst/>
                        <a:latin typeface="Calibri" panose="020F0502020204030204" pitchFamily="34" charset="0"/>
                        <a:ea typeface="Calibri" panose="020F0502020204030204" pitchFamily="34" charset="0"/>
                        <a:cs typeface="Calibri" panose="020F0502020204030204" pitchFamily="34" charset="0"/>
                      </a:endParaRPr>
                    </a:p>
                  </a:txBody>
                  <a:tcPr marL="56740" marR="56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72982">
                <a:tc>
                  <a:txBody>
                    <a:bodyPr/>
                    <a:lstStyle/>
                    <a:p>
                      <a:pPr marL="0" marR="0" algn="ctr">
                        <a:spcBef>
                          <a:spcPts val="0"/>
                        </a:spcBef>
                        <a:spcAft>
                          <a:spcPts val="0"/>
                        </a:spcAft>
                      </a:pPr>
                      <a:r>
                        <a:rPr lang="en-US" sz="1600" b="1" i="0" dirty="0">
                          <a:effectLst/>
                          <a:latin typeface="Calibri" panose="020F0502020204030204" pitchFamily="34" charset="0"/>
                          <a:ea typeface="Calibri" panose="020F0502020204030204" pitchFamily="34" charset="0"/>
                          <a:cs typeface="Calibri" panose="020F0502020204030204" pitchFamily="34" charset="0"/>
                        </a:rPr>
                        <a:t>2016</a:t>
                      </a:r>
                    </a:p>
                  </a:txBody>
                  <a:tcPr marL="56740" marR="56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i="0" dirty="0">
                          <a:effectLst/>
                          <a:latin typeface="Calibri" panose="020F0502020204030204" pitchFamily="34" charset="0"/>
                          <a:ea typeface="Calibri" panose="020F0502020204030204" pitchFamily="34" charset="0"/>
                          <a:cs typeface="Calibri" panose="020F0502020204030204" pitchFamily="34" charset="0"/>
                        </a:rPr>
                        <a:t>61.4</a:t>
                      </a:r>
                    </a:p>
                  </a:txBody>
                  <a:tcPr marL="56740" marR="56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5488560"/>
                  </a:ext>
                </a:extLst>
              </a:tr>
              <a:tr h="272982">
                <a:tc>
                  <a:txBody>
                    <a:bodyPr/>
                    <a:lstStyle/>
                    <a:p>
                      <a:pPr marL="0" marR="0" algn="ctr">
                        <a:spcBef>
                          <a:spcPts val="0"/>
                        </a:spcBef>
                        <a:spcAft>
                          <a:spcPts val="0"/>
                        </a:spcAft>
                      </a:pPr>
                      <a:r>
                        <a:rPr lang="en-US" sz="1600" b="1" i="0" dirty="0">
                          <a:effectLst/>
                          <a:latin typeface="Calibri" panose="020F0502020204030204" pitchFamily="34" charset="0"/>
                          <a:ea typeface="Calibri" panose="020F0502020204030204" pitchFamily="34" charset="0"/>
                          <a:cs typeface="Calibri" panose="020F0502020204030204" pitchFamily="34" charset="0"/>
                        </a:rPr>
                        <a:t>2020</a:t>
                      </a:r>
                    </a:p>
                  </a:txBody>
                  <a:tcPr marL="56740" marR="56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i="0" dirty="0">
                          <a:effectLst/>
                          <a:latin typeface="Calibri" panose="020F0502020204030204" pitchFamily="34" charset="0"/>
                          <a:ea typeface="Calibri" panose="020F0502020204030204" pitchFamily="34" charset="0"/>
                          <a:cs typeface="Calibri" panose="020F0502020204030204" pitchFamily="34" charset="0"/>
                        </a:rPr>
                        <a:t>66.8</a:t>
                      </a:r>
                    </a:p>
                  </a:txBody>
                  <a:tcPr marL="56740" marR="56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2388874"/>
                  </a:ext>
                </a:extLst>
              </a:tr>
            </a:tbl>
          </a:graphicData>
        </a:graphic>
      </p:graphicFrame>
    </p:spTree>
    <p:extLst>
      <p:ext uri="{BB962C8B-B14F-4D97-AF65-F5344CB8AC3E}">
        <p14:creationId xmlns:p14="http://schemas.microsoft.com/office/powerpoint/2010/main" val="3711891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e475455f-c69b-4ff8-acf7-75612f4dc189">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DFC4E6640BF8E4684BB0AD888238BAB" ma:contentTypeVersion="10" ma:contentTypeDescription="Create a new document." ma:contentTypeScope="" ma:versionID="dfcaf296b1bd588bd73adb08cf7d47ca">
  <xsd:schema xmlns:xsd="http://www.w3.org/2001/XMLSchema" xmlns:xs="http://www.w3.org/2001/XMLSchema" xmlns:p="http://schemas.microsoft.com/office/2006/metadata/properties" xmlns:ns2="aa0c1190-56bd-4797-9cf7-4990489609e0" xmlns:ns3="e475455f-c69b-4ff8-acf7-75612f4dc189" targetNamespace="http://schemas.microsoft.com/office/2006/metadata/properties" ma:root="true" ma:fieldsID="b9b2f643d7d147ab63e5deb48b696c83" ns2:_="" ns3:_="">
    <xsd:import namespace="aa0c1190-56bd-4797-9cf7-4990489609e0"/>
    <xsd:import namespace="e475455f-c69b-4ff8-acf7-75612f4dc18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EventHashCode" minOccurs="0"/>
                <xsd:element ref="ns2:MediaServiceGenerationTim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0c1190-56bd-4797-9cf7-4990489609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475455f-c69b-4ff8-acf7-75612f4dc18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F8332A4-542C-494D-8506-1C720B46413C}">
  <ds:schemaRefs>
    <ds:schemaRef ds:uri="http://schemas.microsoft.com/office/2006/metadata/properties"/>
    <ds:schemaRef ds:uri="http://schemas.microsoft.com/office/infopath/2007/PartnerControls"/>
    <ds:schemaRef ds:uri="e475455f-c69b-4ff8-acf7-75612f4dc189"/>
  </ds:schemaRefs>
</ds:datastoreItem>
</file>

<file path=customXml/itemProps2.xml><?xml version="1.0" encoding="utf-8"?>
<ds:datastoreItem xmlns:ds="http://schemas.openxmlformats.org/officeDocument/2006/customXml" ds:itemID="{0F85DF1F-BC57-4156-92DD-D8D43BF52544}">
  <ds:schemaRefs>
    <ds:schemaRef ds:uri="http://schemas.microsoft.com/sharepoint/v3/contenttype/forms"/>
  </ds:schemaRefs>
</ds:datastoreItem>
</file>

<file path=customXml/itemProps3.xml><?xml version="1.0" encoding="utf-8"?>
<ds:datastoreItem xmlns:ds="http://schemas.openxmlformats.org/officeDocument/2006/customXml" ds:itemID="{3D573403-C109-4615-9D0F-BC23C8B90B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0c1190-56bd-4797-9cf7-4990489609e0"/>
    <ds:schemaRef ds:uri="e475455f-c69b-4ff8-acf7-75612f4dc1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1091</TotalTime>
  <Words>1173</Words>
  <Application>Microsoft Office PowerPoint</Application>
  <PresentationFormat>On-screen Show (4:3)</PresentationFormat>
  <Paragraphs>132</Paragraphs>
  <Slides>9</Slides>
  <Notes>9</Notes>
  <HiddenSlides>2</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Voters and Elections</vt:lpstr>
      <vt:lpstr>The Costs of Voting</vt:lpstr>
      <vt:lpstr>Top ten reasons registered voters gave for  not voting in 2016</vt:lpstr>
      <vt:lpstr>Top ten reasons registered voters gave for  not voting in 2020</vt:lpstr>
      <vt:lpstr>PowerPoint Presentation</vt:lpstr>
      <vt:lpstr>Why Do People Vote</vt:lpstr>
      <vt:lpstr>Who Voted More in 2016? Of all voters, who voted most, percentage-wise, in the 2016 election?</vt:lpstr>
      <vt:lpstr>Who Voted More in 2020? Of all voters, who voted most, percentage-wise, in the 2020 election?</vt:lpstr>
      <vt:lpstr>Reported Voting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Business of….?</dc:title>
  <dc:creator>Marsha Masters</dc:creator>
  <cp:lastModifiedBy>Ruth Cookson</cp:lastModifiedBy>
  <cp:revision>175</cp:revision>
  <dcterms:created xsi:type="dcterms:W3CDTF">2012-09-11T15:07:18Z</dcterms:created>
  <dcterms:modified xsi:type="dcterms:W3CDTF">2022-10-25T19:51:41Z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0x0101006DFC4E6640BF8E4684BB0AD888238BAB</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