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69" r:id="rId5"/>
    <p:sldId id="442" r:id="rId6"/>
    <p:sldId id="468" r:id="rId7"/>
    <p:sldId id="466" r:id="rId8"/>
    <p:sldId id="469" r:id="rId9"/>
    <p:sldId id="470" r:id="rId10"/>
    <p:sldId id="472" r:id="rId11"/>
    <p:sldId id="471" r:id="rId12"/>
    <p:sldId id="473" r:id="rId13"/>
    <p:sldId id="508" r:id="rId14"/>
    <p:sldId id="474" r:id="rId15"/>
    <p:sldId id="475" r:id="rId16"/>
    <p:sldId id="476" r:id="rId17"/>
    <p:sldId id="478" r:id="rId18"/>
    <p:sldId id="477" r:id="rId19"/>
    <p:sldId id="479" r:id="rId20"/>
    <p:sldId id="480" r:id="rId21"/>
    <p:sldId id="482" r:id="rId22"/>
    <p:sldId id="484" r:id="rId23"/>
    <p:sldId id="481" r:id="rId24"/>
    <p:sldId id="506" r:id="rId25"/>
    <p:sldId id="505" r:id="rId26"/>
    <p:sldId id="501" r:id="rId27"/>
    <p:sldId id="391" r:id="rId28"/>
    <p:sldId id="502" r:id="rId29"/>
    <p:sldId id="503" r:id="rId30"/>
    <p:sldId id="504" r:id="rId31"/>
    <p:sldId id="332" r:id="rId32"/>
    <p:sldId id="268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B8"/>
    <a:srgbClr val="7A9900"/>
    <a:srgbClr val="8BAF00"/>
    <a:srgbClr val="C7C6F8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74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leen Brennan" userId="d692504d-5103-4dca-8556-9acb69bdcee6" providerId="ADAL" clId="{FE67B2B5-4327-459D-9B85-8FF4630BD085}"/>
    <pc:docChg chg="undo custSel delSld modSld">
      <pc:chgData name="Kathleen Brennan" userId="d692504d-5103-4dca-8556-9acb69bdcee6" providerId="ADAL" clId="{FE67B2B5-4327-459D-9B85-8FF4630BD085}" dt="2022-10-03T21:48:17.266" v="192" actId="47"/>
      <pc:docMkLst>
        <pc:docMk/>
      </pc:docMkLst>
      <pc:sldChg chg="modSp mod">
        <pc:chgData name="Kathleen Brennan" userId="d692504d-5103-4dca-8556-9acb69bdcee6" providerId="ADAL" clId="{FE67B2B5-4327-459D-9B85-8FF4630BD085}" dt="2022-10-03T21:46:21.817" v="146" actId="2710"/>
        <pc:sldMkLst>
          <pc:docMk/>
          <pc:sldMk cId="1741099788" sldId="269"/>
        </pc:sldMkLst>
        <pc:spChg chg="mod">
          <ac:chgData name="Kathleen Brennan" userId="d692504d-5103-4dca-8556-9acb69bdcee6" providerId="ADAL" clId="{FE67B2B5-4327-459D-9B85-8FF4630BD085}" dt="2022-10-03T21:46:21.817" v="146" actId="2710"/>
          <ac:spMkLst>
            <pc:docMk/>
            <pc:sldMk cId="1741099788" sldId="269"/>
            <ac:spMk id="2" creationId="{00000000-0000-0000-0000-000000000000}"/>
          </ac:spMkLst>
        </pc:spChg>
      </pc:sldChg>
      <pc:sldChg chg="del">
        <pc:chgData name="Kathleen Brennan" userId="d692504d-5103-4dca-8556-9acb69bdcee6" providerId="ADAL" clId="{FE67B2B5-4327-459D-9B85-8FF4630BD085}" dt="2022-10-03T21:46:37.488" v="147" actId="47"/>
        <pc:sldMkLst>
          <pc:docMk/>
          <pc:sldMk cId="160024812" sldId="272"/>
        </pc:sldMkLst>
      </pc:sldChg>
      <pc:sldChg chg="del">
        <pc:chgData name="Kathleen Brennan" userId="d692504d-5103-4dca-8556-9acb69bdcee6" providerId="ADAL" clId="{FE67B2B5-4327-459D-9B85-8FF4630BD085}" dt="2022-10-03T21:46:43.689" v="149" actId="47"/>
        <pc:sldMkLst>
          <pc:docMk/>
          <pc:sldMk cId="3604038281" sldId="273"/>
        </pc:sldMkLst>
      </pc:sldChg>
      <pc:sldChg chg="del">
        <pc:chgData name="Kathleen Brennan" userId="d692504d-5103-4dca-8556-9acb69bdcee6" providerId="ADAL" clId="{FE67B2B5-4327-459D-9B85-8FF4630BD085}" dt="2022-10-03T21:46:46.432" v="150" actId="47"/>
        <pc:sldMkLst>
          <pc:docMk/>
          <pc:sldMk cId="796940684" sldId="274"/>
        </pc:sldMkLst>
      </pc:sldChg>
      <pc:sldChg chg="del">
        <pc:chgData name="Kathleen Brennan" userId="d692504d-5103-4dca-8556-9acb69bdcee6" providerId="ADAL" clId="{FE67B2B5-4327-459D-9B85-8FF4630BD085}" dt="2022-10-03T21:46:48.465" v="152" actId="47"/>
        <pc:sldMkLst>
          <pc:docMk/>
          <pc:sldMk cId="3717554838" sldId="276"/>
        </pc:sldMkLst>
      </pc:sldChg>
      <pc:sldChg chg="del">
        <pc:chgData name="Kathleen Brennan" userId="d692504d-5103-4dca-8556-9acb69bdcee6" providerId="ADAL" clId="{FE67B2B5-4327-459D-9B85-8FF4630BD085}" dt="2022-10-03T21:46:46.962" v="151" actId="47"/>
        <pc:sldMkLst>
          <pc:docMk/>
          <pc:sldMk cId="1755342828" sldId="443"/>
        </pc:sldMkLst>
      </pc:sldChg>
      <pc:sldChg chg="del">
        <pc:chgData name="Kathleen Brennan" userId="d692504d-5103-4dca-8556-9acb69bdcee6" providerId="ADAL" clId="{FE67B2B5-4327-459D-9B85-8FF4630BD085}" dt="2022-10-03T21:46:48.999" v="153" actId="47"/>
        <pc:sldMkLst>
          <pc:docMk/>
          <pc:sldMk cId="2383969775" sldId="444"/>
        </pc:sldMkLst>
      </pc:sldChg>
      <pc:sldChg chg="del">
        <pc:chgData name="Kathleen Brennan" userId="d692504d-5103-4dca-8556-9acb69bdcee6" providerId="ADAL" clId="{FE67B2B5-4327-459D-9B85-8FF4630BD085}" dt="2022-10-03T21:46:49.561" v="154" actId="47"/>
        <pc:sldMkLst>
          <pc:docMk/>
          <pc:sldMk cId="962906781" sldId="445"/>
        </pc:sldMkLst>
      </pc:sldChg>
      <pc:sldChg chg="del">
        <pc:chgData name="Kathleen Brennan" userId="d692504d-5103-4dca-8556-9acb69bdcee6" providerId="ADAL" clId="{FE67B2B5-4327-459D-9B85-8FF4630BD085}" dt="2022-10-03T21:46:50.356" v="155" actId="47"/>
        <pc:sldMkLst>
          <pc:docMk/>
          <pc:sldMk cId="2054806061" sldId="446"/>
        </pc:sldMkLst>
      </pc:sldChg>
      <pc:sldChg chg="del">
        <pc:chgData name="Kathleen Brennan" userId="d692504d-5103-4dca-8556-9acb69bdcee6" providerId="ADAL" clId="{FE67B2B5-4327-459D-9B85-8FF4630BD085}" dt="2022-10-03T21:46:51.190" v="156" actId="47"/>
        <pc:sldMkLst>
          <pc:docMk/>
          <pc:sldMk cId="219946866" sldId="452"/>
        </pc:sldMkLst>
      </pc:sldChg>
      <pc:sldChg chg="del">
        <pc:chgData name="Kathleen Brennan" userId="d692504d-5103-4dca-8556-9acb69bdcee6" providerId="ADAL" clId="{FE67B2B5-4327-459D-9B85-8FF4630BD085}" dt="2022-10-03T21:46:53.207" v="157" actId="47"/>
        <pc:sldMkLst>
          <pc:docMk/>
          <pc:sldMk cId="26201695" sldId="453"/>
        </pc:sldMkLst>
      </pc:sldChg>
      <pc:sldChg chg="del">
        <pc:chgData name="Kathleen Brennan" userId="d692504d-5103-4dca-8556-9acb69bdcee6" providerId="ADAL" clId="{FE67B2B5-4327-459D-9B85-8FF4630BD085}" dt="2022-10-03T21:46:54.003" v="158" actId="47"/>
        <pc:sldMkLst>
          <pc:docMk/>
          <pc:sldMk cId="2260677398" sldId="454"/>
        </pc:sldMkLst>
      </pc:sldChg>
      <pc:sldChg chg="del">
        <pc:chgData name="Kathleen Brennan" userId="d692504d-5103-4dca-8556-9acb69bdcee6" providerId="ADAL" clId="{FE67B2B5-4327-459D-9B85-8FF4630BD085}" dt="2022-10-03T21:46:54.579" v="159" actId="47"/>
        <pc:sldMkLst>
          <pc:docMk/>
          <pc:sldMk cId="1750837449" sldId="455"/>
        </pc:sldMkLst>
      </pc:sldChg>
      <pc:sldChg chg="del">
        <pc:chgData name="Kathleen Brennan" userId="d692504d-5103-4dca-8556-9acb69bdcee6" providerId="ADAL" clId="{FE67B2B5-4327-459D-9B85-8FF4630BD085}" dt="2022-10-03T21:47:00.815" v="164" actId="47"/>
        <pc:sldMkLst>
          <pc:docMk/>
          <pc:sldMk cId="4124033071" sldId="456"/>
        </pc:sldMkLst>
      </pc:sldChg>
      <pc:sldChg chg="del">
        <pc:chgData name="Kathleen Brennan" userId="d692504d-5103-4dca-8556-9acb69bdcee6" providerId="ADAL" clId="{FE67B2B5-4327-459D-9B85-8FF4630BD085}" dt="2022-10-03T21:46:55.149" v="160" actId="47"/>
        <pc:sldMkLst>
          <pc:docMk/>
          <pc:sldMk cId="267722473" sldId="457"/>
        </pc:sldMkLst>
      </pc:sldChg>
      <pc:sldChg chg="del">
        <pc:chgData name="Kathleen Brennan" userId="d692504d-5103-4dca-8556-9acb69bdcee6" providerId="ADAL" clId="{FE67B2B5-4327-459D-9B85-8FF4630BD085}" dt="2022-10-03T21:46:58.589" v="163" actId="47"/>
        <pc:sldMkLst>
          <pc:docMk/>
          <pc:sldMk cId="3805227527" sldId="458"/>
        </pc:sldMkLst>
      </pc:sldChg>
      <pc:sldChg chg="del">
        <pc:chgData name="Kathleen Brennan" userId="d692504d-5103-4dca-8556-9acb69bdcee6" providerId="ADAL" clId="{FE67B2B5-4327-459D-9B85-8FF4630BD085}" dt="2022-10-03T21:46:56.475" v="162" actId="47"/>
        <pc:sldMkLst>
          <pc:docMk/>
          <pc:sldMk cId="3327111987" sldId="459"/>
        </pc:sldMkLst>
      </pc:sldChg>
      <pc:sldChg chg="del">
        <pc:chgData name="Kathleen Brennan" userId="d692504d-5103-4dca-8556-9acb69bdcee6" providerId="ADAL" clId="{FE67B2B5-4327-459D-9B85-8FF4630BD085}" dt="2022-10-03T21:46:55.849" v="161" actId="47"/>
        <pc:sldMkLst>
          <pc:docMk/>
          <pc:sldMk cId="2779623177" sldId="460"/>
        </pc:sldMkLst>
      </pc:sldChg>
      <pc:sldChg chg="del">
        <pc:chgData name="Kathleen Brennan" userId="d692504d-5103-4dca-8556-9acb69bdcee6" providerId="ADAL" clId="{FE67B2B5-4327-459D-9B85-8FF4630BD085}" dt="2022-10-03T21:47:03.214" v="165" actId="47"/>
        <pc:sldMkLst>
          <pc:docMk/>
          <pc:sldMk cId="3720340210" sldId="461"/>
        </pc:sldMkLst>
      </pc:sldChg>
      <pc:sldChg chg="del">
        <pc:chgData name="Kathleen Brennan" userId="d692504d-5103-4dca-8556-9acb69bdcee6" providerId="ADAL" clId="{FE67B2B5-4327-459D-9B85-8FF4630BD085}" dt="2022-10-03T21:47:06.879" v="169" actId="47"/>
        <pc:sldMkLst>
          <pc:docMk/>
          <pc:sldMk cId="422994951" sldId="462"/>
        </pc:sldMkLst>
      </pc:sldChg>
      <pc:sldChg chg="del">
        <pc:chgData name="Kathleen Brennan" userId="d692504d-5103-4dca-8556-9acb69bdcee6" providerId="ADAL" clId="{FE67B2B5-4327-459D-9B85-8FF4630BD085}" dt="2022-10-03T21:47:04.747" v="166" actId="47"/>
        <pc:sldMkLst>
          <pc:docMk/>
          <pc:sldMk cId="1895844267" sldId="463"/>
        </pc:sldMkLst>
      </pc:sldChg>
      <pc:sldChg chg="del">
        <pc:chgData name="Kathleen Brennan" userId="d692504d-5103-4dca-8556-9acb69bdcee6" providerId="ADAL" clId="{FE67B2B5-4327-459D-9B85-8FF4630BD085}" dt="2022-10-03T21:47:05.620" v="167" actId="47"/>
        <pc:sldMkLst>
          <pc:docMk/>
          <pc:sldMk cId="405582384" sldId="464"/>
        </pc:sldMkLst>
      </pc:sldChg>
      <pc:sldChg chg="del">
        <pc:chgData name="Kathleen Brennan" userId="d692504d-5103-4dca-8556-9acb69bdcee6" providerId="ADAL" clId="{FE67B2B5-4327-459D-9B85-8FF4630BD085}" dt="2022-10-03T21:47:06.230" v="168" actId="47"/>
        <pc:sldMkLst>
          <pc:docMk/>
          <pc:sldMk cId="3179610402" sldId="465"/>
        </pc:sldMkLst>
      </pc:sldChg>
      <pc:sldChg chg="modSp mod">
        <pc:chgData name="Kathleen Brennan" userId="d692504d-5103-4dca-8556-9acb69bdcee6" providerId="ADAL" clId="{FE67B2B5-4327-459D-9B85-8FF4630BD085}" dt="2022-10-03T21:47:27.052" v="178" actId="6549"/>
        <pc:sldMkLst>
          <pc:docMk/>
          <pc:sldMk cId="2632971641" sldId="466"/>
        </pc:sldMkLst>
        <pc:spChg chg="mod">
          <ac:chgData name="Kathleen Brennan" userId="d692504d-5103-4dca-8556-9acb69bdcee6" providerId="ADAL" clId="{FE67B2B5-4327-459D-9B85-8FF4630BD085}" dt="2022-10-03T21:47:27.052" v="178" actId="6549"/>
          <ac:spMkLst>
            <pc:docMk/>
            <pc:sldMk cId="2632971641" sldId="466"/>
            <ac:spMk id="2" creationId="{54632F5E-E3AB-9165-1119-B65DD2A73929}"/>
          </ac:spMkLst>
        </pc:spChg>
      </pc:sldChg>
      <pc:sldChg chg="del">
        <pc:chgData name="Kathleen Brennan" userId="d692504d-5103-4dca-8556-9acb69bdcee6" providerId="ADAL" clId="{FE67B2B5-4327-459D-9B85-8FF4630BD085}" dt="2022-10-03T21:47:16.723" v="170" actId="47"/>
        <pc:sldMkLst>
          <pc:docMk/>
          <pc:sldMk cId="3279690178" sldId="467"/>
        </pc:sldMkLst>
      </pc:sldChg>
      <pc:sldChg chg="del">
        <pc:chgData name="Kathleen Brennan" userId="d692504d-5103-4dca-8556-9acb69bdcee6" providerId="ADAL" clId="{FE67B2B5-4327-459D-9B85-8FF4630BD085}" dt="2022-10-03T21:47:50.296" v="179" actId="47"/>
        <pc:sldMkLst>
          <pc:docMk/>
          <pc:sldMk cId="949365025" sldId="485"/>
        </pc:sldMkLst>
      </pc:sldChg>
      <pc:sldChg chg="del">
        <pc:chgData name="Kathleen Brennan" userId="d692504d-5103-4dca-8556-9acb69bdcee6" providerId="ADAL" clId="{FE67B2B5-4327-459D-9B85-8FF4630BD085}" dt="2022-10-03T21:47:52.089" v="180" actId="47"/>
        <pc:sldMkLst>
          <pc:docMk/>
          <pc:sldMk cId="4221270862" sldId="486"/>
        </pc:sldMkLst>
      </pc:sldChg>
      <pc:sldChg chg="del">
        <pc:chgData name="Kathleen Brennan" userId="d692504d-5103-4dca-8556-9acb69bdcee6" providerId="ADAL" clId="{FE67B2B5-4327-459D-9B85-8FF4630BD085}" dt="2022-10-03T21:48:11.113" v="187" actId="47"/>
        <pc:sldMkLst>
          <pc:docMk/>
          <pc:sldMk cId="4168579654" sldId="488"/>
        </pc:sldMkLst>
      </pc:sldChg>
      <pc:sldChg chg="del">
        <pc:chgData name="Kathleen Brennan" userId="d692504d-5103-4dca-8556-9acb69bdcee6" providerId="ADAL" clId="{FE67B2B5-4327-459D-9B85-8FF4630BD085}" dt="2022-10-03T21:48:08.744" v="185" actId="47"/>
        <pc:sldMkLst>
          <pc:docMk/>
          <pc:sldMk cId="3713978206" sldId="489"/>
        </pc:sldMkLst>
      </pc:sldChg>
      <pc:sldChg chg="del">
        <pc:chgData name="Kathleen Brennan" userId="d692504d-5103-4dca-8556-9acb69bdcee6" providerId="ADAL" clId="{FE67B2B5-4327-459D-9B85-8FF4630BD085}" dt="2022-10-03T21:48:12.635" v="188" actId="47"/>
        <pc:sldMkLst>
          <pc:docMk/>
          <pc:sldMk cId="809524" sldId="490"/>
        </pc:sldMkLst>
      </pc:sldChg>
      <pc:sldChg chg="del">
        <pc:chgData name="Kathleen Brennan" userId="d692504d-5103-4dca-8556-9acb69bdcee6" providerId="ADAL" clId="{FE67B2B5-4327-459D-9B85-8FF4630BD085}" dt="2022-10-03T21:48:15.110" v="190" actId="47"/>
        <pc:sldMkLst>
          <pc:docMk/>
          <pc:sldMk cId="1445657568" sldId="491"/>
        </pc:sldMkLst>
      </pc:sldChg>
      <pc:sldChg chg="del">
        <pc:chgData name="Kathleen Brennan" userId="d692504d-5103-4dca-8556-9acb69bdcee6" providerId="ADAL" clId="{FE67B2B5-4327-459D-9B85-8FF4630BD085}" dt="2022-10-03T21:48:16.286" v="191" actId="47"/>
        <pc:sldMkLst>
          <pc:docMk/>
          <pc:sldMk cId="2764940198" sldId="492"/>
        </pc:sldMkLst>
      </pc:sldChg>
      <pc:sldChg chg="del">
        <pc:chgData name="Kathleen Brennan" userId="d692504d-5103-4dca-8556-9acb69bdcee6" providerId="ADAL" clId="{FE67B2B5-4327-459D-9B85-8FF4630BD085}" dt="2022-10-03T21:47:55.600" v="181" actId="47"/>
        <pc:sldMkLst>
          <pc:docMk/>
          <pc:sldMk cId="617332113" sldId="495"/>
        </pc:sldMkLst>
      </pc:sldChg>
      <pc:sldChg chg="del">
        <pc:chgData name="Kathleen Brennan" userId="d692504d-5103-4dca-8556-9acb69bdcee6" providerId="ADAL" clId="{FE67B2B5-4327-459D-9B85-8FF4630BD085}" dt="2022-10-03T21:47:58.471" v="182" actId="47"/>
        <pc:sldMkLst>
          <pc:docMk/>
          <pc:sldMk cId="410806510" sldId="496"/>
        </pc:sldMkLst>
      </pc:sldChg>
      <pc:sldChg chg="del">
        <pc:chgData name="Kathleen Brennan" userId="d692504d-5103-4dca-8556-9acb69bdcee6" providerId="ADAL" clId="{FE67B2B5-4327-459D-9B85-8FF4630BD085}" dt="2022-10-03T21:48:09.952" v="186" actId="47"/>
        <pc:sldMkLst>
          <pc:docMk/>
          <pc:sldMk cId="1684727452" sldId="497"/>
        </pc:sldMkLst>
      </pc:sldChg>
      <pc:sldChg chg="del">
        <pc:chgData name="Kathleen Brennan" userId="d692504d-5103-4dca-8556-9acb69bdcee6" providerId="ADAL" clId="{FE67B2B5-4327-459D-9B85-8FF4630BD085}" dt="2022-10-03T21:48:03.847" v="183" actId="47"/>
        <pc:sldMkLst>
          <pc:docMk/>
          <pc:sldMk cId="3348751758" sldId="498"/>
        </pc:sldMkLst>
      </pc:sldChg>
      <pc:sldChg chg="del">
        <pc:chgData name="Kathleen Brennan" userId="d692504d-5103-4dca-8556-9acb69bdcee6" providerId="ADAL" clId="{FE67B2B5-4327-459D-9B85-8FF4630BD085}" dt="2022-10-03T21:48:06.505" v="184" actId="47"/>
        <pc:sldMkLst>
          <pc:docMk/>
          <pc:sldMk cId="3156772526" sldId="499"/>
        </pc:sldMkLst>
      </pc:sldChg>
      <pc:sldChg chg="del">
        <pc:chgData name="Kathleen Brennan" userId="d692504d-5103-4dca-8556-9acb69bdcee6" providerId="ADAL" clId="{FE67B2B5-4327-459D-9B85-8FF4630BD085}" dt="2022-10-03T21:48:13.848" v="189" actId="47"/>
        <pc:sldMkLst>
          <pc:docMk/>
          <pc:sldMk cId="116534707" sldId="500"/>
        </pc:sldMkLst>
      </pc:sldChg>
      <pc:sldChg chg="del">
        <pc:chgData name="Kathleen Brennan" userId="d692504d-5103-4dca-8556-9acb69bdcee6" providerId="ADAL" clId="{FE67B2B5-4327-459D-9B85-8FF4630BD085}" dt="2022-10-03T21:48:17.266" v="192" actId="47"/>
        <pc:sldMkLst>
          <pc:docMk/>
          <pc:sldMk cId="2326258733" sldId="507"/>
        </pc:sldMkLst>
      </pc:sldChg>
      <pc:sldChg chg="del">
        <pc:chgData name="Kathleen Brennan" userId="d692504d-5103-4dca-8556-9acb69bdcee6" providerId="ADAL" clId="{FE67B2B5-4327-459D-9B85-8FF4630BD085}" dt="2022-10-03T21:46:40.648" v="148" actId="47"/>
        <pc:sldMkLst>
          <pc:docMk/>
          <pc:sldMk cId="3973944485" sldId="5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1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78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66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05503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eM42CEW7Ro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perian.com/blogs/ask-experian/what-is-the-difference-between-ultrafico-and-experian-boost/" TargetMode="External"/><Relationship Id="rId2" Type="http://schemas.openxmlformats.org/officeDocument/2006/relationships/hyperlink" Target="https://ecredab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s://www.nerdwallet.com/article/finance/rent-reporting-service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re41cQECl8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jWVsE2HBUU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a4NZWhgNdN0?start=10&amp;feature=oembed" TargetMode="External"/><Relationship Id="rId1" Type="http://schemas.openxmlformats.org/officeDocument/2006/relationships/video" Target="https://www.youtube.com/embed/z_zj2OmTRJk?feature=oembed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s://thehappyarkansan.com/blog/afterpay-vs-affirm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editrepair.com/blog/credit-101/7-easy-ways-to-build-credit-without-a-credit-card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AMQQEgUj4k?feature=oembed" TargetMode="External"/><Relationship Id="rId5" Type="http://schemas.openxmlformats.org/officeDocument/2006/relationships/hyperlink" Target="https://docs.google.com/document/d/1Sq42wLHuhBBdhbeNisNSH-P9LaURsEL5bjOblc3c_qI/edit?usp=sharing" TargetMode="External"/><Relationship Id="rId4" Type="http://schemas.openxmlformats.org/officeDocument/2006/relationships/hyperlink" Target="https://www.self.inc/prici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ethub.com/profile/alltru-credit-union-13311404i" TargetMode="External"/><Relationship Id="rId7" Type="http://schemas.openxmlformats.org/officeDocument/2006/relationships/hyperlink" Target="https://wallethub.com/profile/digital-federal-credit-union-13311008i" TargetMode="External"/><Relationship Id="rId2" Type="http://schemas.openxmlformats.org/officeDocument/2006/relationships/hyperlink" Target="https://wallethub.com/profile/republic-bank-13005584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llethub.com/profile/moneylion-15064499i" TargetMode="External"/><Relationship Id="rId5" Type="http://schemas.openxmlformats.org/officeDocument/2006/relationships/hyperlink" Target="https://wallethub.com/profile/self-financial-67172597i" TargetMode="External"/><Relationship Id="rId4" Type="http://schemas.openxmlformats.org/officeDocument/2006/relationships/hyperlink" Target="https://wallethub.com/profile/sunrise-banks-13007779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ditrepair.com/blog/credit-101/7-easy-ways-to-build-credit-without-a-credit-card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m6SGiJZTJa0dUSTPLnhUqVyL9tThh7uZDJu6AWfwHjA/edit?usp=sharing" TargetMode="External"/><Relationship Id="rId2" Type="http://schemas.openxmlformats.org/officeDocument/2006/relationships/hyperlink" Target="https://docs.google.com/document/d/1Sq42wLHuhBBdhbeNisNSH-P9LaURsEL5bjOblc3c_qI/edit?usp=sha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econedlink.org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councilforeconed.org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ngpf.org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econlowdown.org/resource-gallery/all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knowledge.wharton.upenn.edu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PR5I99tVE8?feature=oembe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4e5S4BrevM?start=25&amp;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AsRUStbTxk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00470"/>
            <a:ext cx="7772400" cy="3428999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4000" dirty="0"/>
              <a:t>Teaching Finance in the 21</a:t>
            </a:r>
            <a:r>
              <a:rPr lang="en-US" sz="4000" baseline="30000" dirty="0"/>
              <a:t>st</a:t>
            </a:r>
            <a:r>
              <a:rPr lang="en-US" sz="4000" dirty="0"/>
              <a:t> Century</a:t>
            </a:r>
            <a:br>
              <a:rPr lang="en-US" sz="4000" dirty="0"/>
            </a:br>
            <a:r>
              <a:rPr lang="en-US" sz="4000" dirty="0"/>
              <a:t>Buy Now Pay Later Apps</a:t>
            </a:r>
            <a:br>
              <a:rPr lang="en-US" sz="4400" dirty="0"/>
            </a:b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Presented by </a:t>
            </a:r>
            <a:b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Kathleen Brennan</a:t>
            </a:r>
            <a:b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October 4,  2022</a:t>
            </a:r>
            <a:b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2200" b="0" i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kbrennan@mountsaintmary.org</a:t>
            </a:r>
            <a:br>
              <a:rPr lang="en-US" sz="1600" b="0" i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endParaRPr lang="en-US" sz="1600" b="0" i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10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036C-0E03-3C51-B486-9DA57A60A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Ecredable</a:t>
            </a:r>
            <a:endParaRPr lang="en-US" dirty="0"/>
          </a:p>
        </p:txBody>
      </p:sp>
      <p:pic>
        <p:nvPicPr>
          <p:cNvPr id="4" name="Online Media 3" title="Build Business Credit with eCredable  | eCredable Review how to build business credit">
            <a:hlinkClick r:id="" action="ppaction://media"/>
            <a:extLst>
              <a:ext uri="{FF2B5EF4-FFF2-40B4-BE49-F238E27FC236}">
                <a16:creationId xmlns:a16="http://schemas.microsoft.com/office/drawing/2014/main" id="{72AFB962-7FF0-0B30-3FFD-C92387F39AF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28725" y="2378075"/>
            <a:ext cx="668655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099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52949-14DF-CA12-C702-A2592BD4C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13" y="1234440"/>
            <a:ext cx="8229600" cy="1143000"/>
          </a:xfrm>
        </p:spPr>
        <p:txBody>
          <a:bodyPr/>
          <a:lstStyle/>
          <a:p>
            <a:r>
              <a:rPr lang="en-US" sz="4800" dirty="0"/>
              <a:t>Dive Deeper into Credit Boosters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9BEBE-7924-E775-DF39-4DD4E9597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625" y="2590801"/>
            <a:ext cx="8229600" cy="377952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Ecredable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Difference Between Experian Boost and </a:t>
            </a:r>
            <a:r>
              <a:rPr lang="en-US" dirty="0" err="1">
                <a:hlinkClick r:id="rId3"/>
              </a:rPr>
              <a:t>ultraFICO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Rent reporting services</a:t>
            </a:r>
            <a:r>
              <a:rPr lang="en-US" dirty="0"/>
              <a:t>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Credit Boosters - Affordable Credit Repair - Home | Facebook">
            <a:extLst>
              <a:ext uri="{FF2B5EF4-FFF2-40B4-BE49-F238E27FC236}">
                <a16:creationId xmlns:a16="http://schemas.microsoft.com/office/drawing/2014/main" id="{059C1FA0-49A4-67CA-2595-74DBE4ADF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60" y="3691336"/>
            <a:ext cx="18859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redit Score Booster inc - Home | Facebook">
            <a:extLst>
              <a:ext uri="{FF2B5EF4-FFF2-40B4-BE49-F238E27FC236}">
                <a16:creationId xmlns:a16="http://schemas.microsoft.com/office/drawing/2014/main" id="{13CFA31E-FE9E-5701-9D84-CE45056C9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76" y="4480561"/>
            <a:ext cx="2487227" cy="200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48734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0D6FF5-0380-D6E8-2F25-34B5146CF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Credit Boosters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41ED44-11C4-208B-16D8-38E63ED0D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0377" y="1988160"/>
            <a:ext cx="4040188" cy="639762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Pros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E9ED20-B10C-6784-BD60-D938110DE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640140"/>
            <a:ext cx="4040188" cy="3951288"/>
          </a:xfrm>
        </p:spPr>
        <p:txBody>
          <a:bodyPr/>
          <a:lstStyle/>
          <a:p>
            <a:r>
              <a:rPr lang="en-US" dirty="0"/>
              <a:t>Report payments from non-traditional accounts</a:t>
            </a:r>
          </a:p>
          <a:p>
            <a:r>
              <a:rPr lang="en-US" dirty="0"/>
              <a:t>Experian Boost and </a:t>
            </a:r>
            <a:r>
              <a:rPr lang="en-US" dirty="0" err="1"/>
              <a:t>UltraFico</a:t>
            </a:r>
            <a:r>
              <a:rPr lang="en-US" dirty="0"/>
              <a:t> are free services</a:t>
            </a:r>
          </a:p>
          <a:p>
            <a:r>
              <a:rPr lang="en-US" dirty="0"/>
              <a:t>Experian Boost includes only on-time payments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799CAD-5E8C-C1FE-9466-D088C9C1A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48202" y="1950323"/>
            <a:ext cx="4041775" cy="639762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D0D30A-FE20-7707-9131-456E46CEFB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1206" y="2631108"/>
            <a:ext cx="4041775" cy="3951288"/>
          </a:xfrm>
        </p:spPr>
        <p:txBody>
          <a:bodyPr/>
          <a:lstStyle/>
          <a:p>
            <a:r>
              <a:rPr lang="en-US" dirty="0" err="1"/>
              <a:t>eCredable</a:t>
            </a:r>
            <a:r>
              <a:rPr lang="en-US" dirty="0"/>
              <a:t> charges a fee</a:t>
            </a:r>
          </a:p>
          <a:p>
            <a:r>
              <a:rPr lang="en-US" dirty="0"/>
              <a:t>Not all landlords will be willing to report rent payments</a:t>
            </a:r>
          </a:p>
          <a:p>
            <a:r>
              <a:rPr lang="en-US" dirty="0"/>
              <a:t>Mortgage lenders don’t consider boosting 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4472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4A0261-839D-C52C-6716-D422B36AE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Buy Now Pay Later Apps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92CDFA-099F-157D-26A7-F8F052F59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01" y="2057400"/>
            <a:ext cx="8229600" cy="3779520"/>
          </a:xfrm>
        </p:spPr>
        <p:txBody>
          <a:bodyPr/>
          <a:lstStyle/>
          <a:p>
            <a:r>
              <a:rPr lang="en-US" sz="2400" dirty="0"/>
              <a:t>BNPL use skyrocketed during pandemic</a:t>
            </a:r>
          </a:p>
          <a:p>
            <a:r>
              <a:rPr lang="en-US" sz="2400" dirty="0"/>
              <a:t>Buy something today, pay for it over time</a:t>
            </a:r>
          </a:p>
          <a:p>
            <a:r>
              <a:rPr lang="en-US" sz="2400" dirty="0"/>
              <a:t>No set credit score to use BNPL app; some perform a soft inquiry</a:t>
            </a:r>
          </a:p>
          <a:p>
            <a:r>
              <a:rPr lang="en-US" sz="2400" dirty="0"/>
              <a:t>Many BNPL apps don’t charge interest as long as payments are made on time; if you miss a payment a late fee may be charged</a:t>
            </a:r>
          </a:p>
          <a:p>
            <a:r>
              <a:rPr lang="en-US" sz="2400" dirty="0"/>
              <a:t>May report negative payment history to credit bureaus</a:t>
            </a:r>
          </a:p>
          <a:p>
            <a:r>
              <a:rPr lang="en-US" sz="2400" dirty="0"/>
              <a:t>BNPL app earns a fee from the merchant, similar to credit cards</a:t>
            </a:r>
          </a:p>
        </p:txBody>
      </p:sp>
    </p:spTree>
    <p:extLst>
      <p:ext uri="{BB962C8B-B14F-4D97-AF65-F5344CB8AC3E}">
        <p14:creationId xmlns:p14="http://schemas.microsoft.com/office/powerpoint/2010/main" val="98046058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A54D1-CE0D-ED2A-BDF8-8EE80F058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Tik Tok Pitches BNPL</a:t>
            </a:r>
          </a:p>
        </p:txBody>
      </p:sp>
      <p:pic>
        <p:nvPicPr>
          <p:cNvPr id="4" name="Online Media 3" title="Tik Tok Posts for &quot;Buy Now, Pay Later&quot;">
            <a:hlinkClick r:id="" action="ppaction://media"/>
            <a:extLst>
              <a:ext uri="{FF2B5EF4-FFF2-40B4-BE49-F238E27FC236}">
                <a16:creationId xmlns:a16="http://schemas.microsoft.com/office/drawing/2014/main" id="{8838EF7D-201C-99F6-D1AA-6B698EC472C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28725" y="2378075"/>
            <a:ext cx="668655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601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A3E0A-1AAE-C480-2162-AA7AF0707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Mrs. Dow Joes Weighs In…..</a:t>
            </a:r>
          </a:p>
        </p:txBody>
      </p:sp>
      <p:pic>
        <p:nvPicPr>
          <p:cNvPr id="4" name="Online Media 3" title="The TRUTH about Buy Now Pay Later (Affirm, Klarna, Afterpay)">
            <a:hlinkClick r:id="" action="ppaction://media"/>
            <a:extLst>
              <a:ext uri="{FF2B5EF4-FFF2-40B4-BE49-F238E27FC236}">
                <a16:creationId xmlns:a16="http://schemas.microsoft.com/office/drawing/2014/main" id="{8F4A80CC-89A0-CFB5-2E5C-42BCA4C5FF4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28725" y="2378075"/>
            <a:ext cx="668655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993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E9234-1DC5-6D10-6FE4-E7D958B7F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Additional BNPL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1C243-F965-85BE-7896-1D482FBD0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4"/>
              </a:rPr>
              <a:t>Blog Post: After Pay vs Affirm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nline Media 3" title="Is Buy Now, Pay Later A Good Idea For Consumers?">
            <a:hlinkClick r:id="" action="ppaction://media"/>
            <a:extLst>
              <a:ext uri="{FF2B5EF4-FFF2-40B4-BE49-F238E27FC236}">
                <a16:creationId xmlns:a16="http://schemas.microsoft.com/office/drawing/2014/main" id="{2528D381-F8E3-9DC3-ED70-45C9A38E77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104166" y="4508500"/>
            <a:ext cx="2540000" cy="1435100"/>
          </a:xfrm>
          <a:prstGeom prst="rect">
            <a:avLst/>
          </a:prstGeom>
        </p:spPr>
      </p:pic>
      <p:pic>
        <p:nvPicPr>
          <p:cNvPr id="6" name="Online Media 5" title="WHAT IS THE DIFFERENCE BETWEEN &quot;BUY NOW, PAY LATER&quot; SOLUTIONS AND A COMMON CREDIT CARD?">
            <a:hlinkClick r:id="" action="ppaction://media"/>
            <a:extLst>
              <a:ext uri="{FF2B5EF4-FFF2-40B4-BE49-F238E27FC236}">
                <a16:creationId xmlns:a16="http://schemas.microsoft.com/office/drawing/2014/main" id="{C6ED42D2-0D66-E6F7-58AD-09640EB77044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82595" y="3429000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250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FD452-81C0-3BC9-CF8E-20583EF28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16746"/>
            <a:ext cx="8229600" cy="1143000"/>
          </a:xfrm>
        </p:spPr>
        <p:txBody>
          <a:bodyPr/>
          <a:lstStyle/>
          <a:p>
            <a:r>
              <a:rPr lang="en-US" sz="4400" dirty="0"/>
              <a:t>Credit Builder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13C67-4F22-6058-B4AC-830F993D6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5659"/>
            <a:ext cx="8589146" cy="5009226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Become an authorized user on someone else’s credit card to leverage their credit history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Apply for a secured credit card that requires a security deposit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Obtain a credit builder loan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Borrow a small amount of money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Lender deposits it into CD or savings account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Pay back the amount over time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Lender reports the payment history to credit bureaus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Once the balance is paid, borrower gets the sum       </a:t>
            </a:r>
          </a:p>
          <a:p>
            <a:pPr marL="457200" lvl="1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</a:t>
            </a:r>
            <a:r>
              <a:rPr lang="en-US" sz="1200" dirty="0"/>
              <a:t>Source: </a:t>
            </a:r>
            <a:r>
              <a:rPr lang="en-US" sz="1200" dirty="0">
                <a:hlinkClick r:id="rId2"/>
              </a:rPr>
              <a:t>Creditrepair.com</a:t>
            </a:r>
            <a:endParaRPr lang="en-US" sz="1200" dirty="0"/>
          </a:p>
          <a:p>
            <a:pPr marL="457200" lvl="1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148649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6FF9F-661A-D3E3-E0C3-F0189FAB3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Self Credit Builder Account</a:t>
            </a:r>
          </a:p>
        </p:txBody>
      </p:sp>
      <p:pic>
        <p:nvPicPr>
          <p:cNvPr id="4" name="Online Media 3" title="How to Build Credit - Self Credit Builder Account">
            <a:hlinkClick r:id="" action="ppaction://media"/>
            <a:extLst>
              <a:ext uri="{FF2B5EF4-FFF2-40B4-BE49-F238E27FC236}">
                <a16:creationId xmlns:a16="http://schemas.microsoft.com/office/drawing/2014/main" id="{7BC6DEA5-4CB7-696D-C0FA-697C1962CDF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39948" y="1817703"/>
            <a:ext cx="6686550" cy="3778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BE6BCB-DB56-C396-E52B-7A0E186AE851}"/>
              </a:ext>
            </a:extLst>
          </p:cNvPr>
          <p:cNvSpPr txBox="1"/>
          <p:nvPr/>
        </p:nvSpPr>
        <p:spPr>
          <a:xfrm>
            <a:off x="5211191" y="5721658"/>
            <a:ext cx="3932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Self Credit Building Pricing</a:t>
            </a:r>
            <a:endParaRPr lang="en-US" dirty="0"/>
          </a:p>
          <a:p>
            <a:r>
              <a:rPr lang="en-US" dirty="0">
                <a:hlinkClick r:id="rId5"/>
              </a:rPr>
              <a:t>Research: Self Credit Building Loans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154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33238-F16C-F2BD-E03A-E238C6267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6341"/>
            <a:ext cx="8229600" cy="1143000"/>
          </a:xfrm>
        </p:spPr>
        <p:txBody>
          <a:bodyPr/>
          <a:lstStyle/>
          <a:p>
            <a:r>
              <a:rPr lang="en-US" sz="4000" dirty="0"/>
              <a:t>Wallet Hub’s Best Credit Builder Loans (2022)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8DC33-5145-5166-BB81-7B16B475B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Republic Bank</a:t>
            </a:r>
            <a:r>
              <a:rPr lang="en-US" dirty="0"/>
              <a:t> -Overall</a:t>
            </a:r>
          </a:p>
          <a:p>
            <a:r>
              <a:rPr lang="en-US" dirty="0" err="1">
                <a:hlinkClick r:id="rId3"/>
              </a:rPr>
              <a:t>AlltruCredit</a:t>
            </a:r>
            <a:r>
              <a:rPr lang="en-US" dirty="0">
                <a:hlinkClick r:id="rId3"/>
              </a:rPr>
              <a:t> Union</a:t>
            </a:r>
            <a:r>
              <a:rPr lang="en-US" dirty="0"/>
              <a:t> –Interest refund</a:t>
            </a:r>
          </a:p>
          <a:p>
            <a:r>
              <a:rPr lang="en-US" dirty="0">
                <a:hlinkClick r:id="rId4"/>
              </a:rPr>
              <a:t>Sunrise Banks</a:t>
            </a:r>
            <a:r>
              <a:rPr lang="en-US" dirty="0"/>
              <a:t> – Interest-bearing account</a:t>
            </a:r>
          </a:p>
          <a:p>
            <a:r>
              <a:rPr lang="en-US" dirty="0">
                <a:hlinkClick r:id="rId5"/>
              </a:rPr>
              <a:t>Self</a:t>
            </a:r>
            <a:r>
              <a:rPr lang="en-US" dirty="0"/>
              <a:t> – online lender</a:t>
            </a:r>
          </a:p>
          <a:p>
            <a:r>
              <a:rPr lang="en-US" dirty="0">
                <a:hlinkClick r:id="rId6"/>
              </a:rPr>
              <a:t>Money Lion</a:t>
            </a:r>
            <a:r>
              <a:rPr lang="en-US" dirty="0"/>
              <a:t> – no credit check</a:t>
            </a:r>
          </a:p>
          <a:p>
            <a:r>
              <a:rPr lang="en-US" dirty="0">
                <a:hlinkClick r:id="rId7"/>
              </a:rPr>
              <a:t>Digital Federal Credit Union</a:t>
            </a:r>
            <a:r>
              <a:rPr lang="en-US" dirty="0"/>
              <a:t> –low APR</a:t>
            </a:r>
          </a:p>
        </p:txBody>
      </p:sp>
    </p:spTree>
    <p:extLst>
      <p:ext uri="{BB962C8B-B14F-4D97-AF65-F5344CB8AC3E}">
        <p14:creationId xmlns:p14="http://schemas.microsoft.com/office/powerpoint/2010/main" val="28732577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6CC7D-DB1D-DF2B-73E0-DDA231079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5320"/>
            <a:ext cx="8229600" cy="1143000"/>
          </a:xfrm>
        </p:spPr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5102B-9EC3-48CE-3AB3-3E1DA4C78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65712"/>
            <a:ext cx="8229600" cy="377952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information provided in this session is for educational purposes only and is not intended in any way to be interpreted as financial advice.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41264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06F570-01BC-7B38-145F-614B30152D8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68171" y="1056442"/>
            <a:ext cx="7821227" cy="492710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CA8C3B-1E7D-863C-DD73-69F4B0FE634C}"/>
              </a:ext>
            </a:extLst>
          </p:cNvPr>
          <p:cNvSpPr txBox="1"/>
          <p:nvPr/>
        </p:nvSpPr>
        <p:spPr>
          <a:xfrm>
            <a:off x="5344357" y="6152225"/>
            <a:ext cx="412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Creditrepair.com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0790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41C4-95A6-57F3-AA69-280E91A06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Student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6A5FA-9F9A-940B-B734-706602D50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Research: Self Credit Building Loans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Research: How Can I Improve My Credit Score?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NGPF</a:t>
            </a:r>
          </a:p>
        </p:txBody>
      </p:sp>
      <p:pic>
        <p:nvPicPr>
          <p:cNvPr id="8198" name="Picture 6" descr="I Built an 847 Credit Score in my 20's. Here's the Secret Formula – Cash  Cow Couple">
            <a:extLst>
              <a:ext uri="{FF2B5EF4-FFF2-40B4-BE49-F238E27FC236}">
                <a16:creationId xmlns:a16="http://schemas.microsoft.com/office/drawing/2014/main" id="{1F50F5AC-8C2D-AD3B-A183-F96F90C42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856" y="1882066"/>
            <a:ext cx="3088738" cy="132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Building a Credit Score (Without Going Into Debt!) - Arkansas NEXT">
            <a:extLst>
              <a:ext uri="{FF2B5EF4-FFF2-40B4-BE49-F238E27FC236}">
                <a16:creationId xmlns:a16="http://schemas.microsoft.com/office/drawing/2014/main" id="{0A8FB4D3-83AE-9BF2-B8C3-38DBE768D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694" y="441388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ow Long Does It Take To Build Credit From Nothing? - Money Under 30">
            <a:extLst>
              <a:ext uri="{FF2B5EF4-FFF2-40B4-BE49-F238E27FC236}">
                <a16:creationId xmlns:a16="http://schemas.microsoft.com/office/drawing/2014/main" id="{7A7211C9-AF25-F99C-A57E-C6E37A6F5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162" y="4343400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420372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BEF80-1702-A995-B8E0-4086C08BC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74198"/>
            <a:ext cx="8229600" cy="1143000"/>
          </a:xfrm>
        </p:spPr>
        <p:txBody>
          <a:bodyPr/>
          <a:lstStyle/>
          <a:p>
            <a:r>
              <a:rPr lang="en-US" sz="54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28F17-9817-97E9-4892-A6817B5E6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538" y="2942022"/>
            <a:ext cx="8229600" cy="377952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rgbClr val="005CB8"/>
                </a:solidFill>
              </a:rPr>
              <a:t>Technology is changing rapidly, so teachers need to provide our students with the understanding, skills, and tools to make well-informed financial decisions.</a:t>
            </a:r>
          </a:p>
        </p:txBody>
      </p:sp>
      <p:pic>
        <p:nvPicPr>
          <p:cNvPr id="4098" name="Picture 2" descr="5 Strategies for Making a Tough Financial Decision">
            <a:extLst>
              <a:ext uri="{FF2B5EF4-FFF2-40B4-BE49-F238E27FC236}">
                <a16:creationId xmlns:a16="http://schemas.microsoft.com/office/drawing/2014/main" id="{4C6B6C3A-E8D6-B5BF-7EFD-D374FA02C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10" y="4328003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ose of reality: Fair forces students to make financial decisions | Local  News | dailyitem.com">
            <a:extLst>
              <a:ext uri="{FF2B5EF4-FFF2-40B4-BE49-F238E27FC236}">
                <a16:creationId xmlns:a16="http://schemas.microsoft.com/office/drawing/2014/main" id="{6678C543-74E4-CBE6-4861-1C9E9D35D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79" y="1375687"/>
            <a:ext cx="2488059" cy="131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nancial Education Programs for Teens in Washington DC Schools &amp; Orgs |  Money Club">
            <a:extLst>
              <a:ext uri="{FF2B5EF4-FFF2-40B4-BE49-F238E27FC236}">
                <a16:creationId xmlns:a16="http://schemas.microsoft.com/office/drawing/2014/main" id="{DAC819FC-56CA-C5CC-B590-78F3719FE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" y="1170568"/>
            <a:ext cx="1686732" cy="177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What kids need to know about the new costs of going to university">
            <a:extLst>
              <a:ext uri="{FF2B5EF4-FFF2-40B4-BE49-F238E27FC236}">
                <a16:creationId xmlns:a16="http://schemas.microsoft.com/office/drawing/2014/main" id="{81CDC9AA-C732-A452-3C74-EB4DF29C9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896" y="453718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580523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E60012A5-8B73-5706-233E-DCCC3FAC3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1928"/>
            <a:ext cx="9144000" cy="467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9070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4E07D46-8268-4A1E-853F-435FD2B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10" y="1124712"/>
            <a:ext cx="3246120" cy="45948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9032" y="5719572"/>
            <a:ext cx="6345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3"/>
              </a:rPr>
              <a:t>https://store.councilforeconed.org/</a:t>
            </a:r>
            <a:r>
              <a:rPr lang="en-US" sz="3200" dirty="0"/>
              <a:t>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DC40D7A-444B-D916-0C9E-DB4BEBD36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10899" y="1401531"/>
            <a:ext cx="409575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3539933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7077766A-A654-FF8F-AC8A-07CF10881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42" y="1252491"/>
            <a:ext cx="8664606" cy="473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83364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5FAF09AD-90A3-7B67-B0E2-F94A0F486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6" y="1384649"/>
            <a:ext cx="8753383" cy="408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17733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190EF1CF-109F-E88F-2BE3-C224701C0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6895"/>
            <a:ext cx="9144000" cy="382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62439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>
                <a:latin typeface="Calibri"/>
                <a:ea typeface="ＭＳ Ｐゴシック"/>
                <a:cs typeface="Calibri"/>
              </a:rPr>
              <a:t>CEE Affiliates</a:t>
            </a:r>
            <a:endParaRPr lang="en-US" sz="5500" b="1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F44DA-7F29-495C-9279-01A773172FC7}"/>
              </a:ext>
            </a:extLst>
          </p:cNvPr>
          <p:cNvSpPr txBox="1"/>
          <p:nvPr/>
        </p:nvSpPr>
        <p:spPr>
          <a:xfrm>
            <a:off x="1501666" y="5134678"/>
            <a:ext cx="61406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  <a:hlinkClick r:id="rId3"/>
              </a:rPr>
              <a:t>https://www.councilforeconed.org/resources/local-affiliates/</a:t>
            </a:r>
            <a:endParaRPr lang="en-US"/>
          </a:p>
          <a:p>
            <a:pPr algn="l"/>
            <a:endParaRPr lang="en-US"/>
          </a:p>
        </p:txBody>
      </p:sp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85988BD1-7DE7-45DD-9D4C-654DA4937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2335947"/>
            <a:ext cx="6095999" cy="24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2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C49A-50A7-49D5-B1A2-57AAF226F5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/>
                <a:cs typeface="Calibri"/>
              </a:rPr>
              <a:t>Thank You to Our Sponsors!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6CDAE-25F6-4A13-9FAD-1DA0236E5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7889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/>
              <a:t>National Standards</a:t>
            </a:r>
            <a:endParaRPr lang="en-US" sz="5500" b="1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855" y="2137743"/>
            <a:ext cx="8229600" cy="4175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Standard 5 Managing Credit, Grade 12, Benchmark 7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 Lenders assess the creditworthiness of potential borrowers from reports compiled by credit bureaus.</a:t>
            </a: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Standard 5 Managing Credit, Grade 12, Benchmark 8 –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Credit scores assess a person’s credit risk based on information in their credit report.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Standard 5 Managing Credit, Grade 12, Benchmark 9-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Credit reports and scores may be used by entities other than lenders.</a:t>
            </a: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Standard 5 Managing Credit, Grade 12, Benchmark 13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 Alternative financial services can provide easy access to credit, often at a relatively high cost.</a:t>
            </a:r>
          </a:p>
        </p:txBody>
      </p:sp>
    </p:spTree>
    <p:extLst>
      <p:ext uri="{BB962C8B-B14F-4D97-AF65-F5344CB8AC3E}">
        <p14:creationId xmlns:p14="http://schemas.microsoft.com/office/powerpoint/2010/main" val="345269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32F5E-E3AB-9165-1119-B65DD2A73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47565"/>
            <a:ext cx="8229600" cy="1143000"/>
          </a:xfrm>
        </p:spPr>
        <p:txBody>
          <a:bodyPr/>
          <a:lstStyle/>
          <a:p>
            <a:r>
              <a:rPr lang="en-US" sz="5400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7A46F-F2F9-437F-F634-60762BC48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377440"/>
            <a:ext cx="8562513" cy="377952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Students will be able to: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Recognize the difference between traditional vs. non-traditional credit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Understand how credit boosters can improve credit scores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Analyze the pros and cons of Buy Now Pay Later Options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Review the features of Credit Builder Loans</a:t>
            </a:r>
          </a:p>
        </p:txBody>
      </p:sp>
    </p:spTree>
    <p:extLst>
      <p:ext uri="{BB962C8B-B14F-4D97-AF65-F5344CB8AC3E}">
        <p14:creationId xmlns:p14="http://schemas.microsoft.com/office/powerpoint/2010/main" val="263297164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DE83-476A-40DD-34BA-E9D6A02D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FICO Score?</a:t>
            </a:r>
          </a:p>
        </p:txBody>
      </p:sp>
      <p:pic>
        <p:nvPicPr>
          <p:cNvPr id="4" name="Online Media 3" title="What is a FICO® Score? — FICO Credit Education Series">
            <a:hlinkClick r:id="" action="ppaction://media"/>
            <a:extLst>
              <a:ext uri="{FF2B5EF4-FFF2-40B4-BE49-F238E27FC236}">
                <a16:creationId xmlns:a16="http://schemas.microsoft.com/office/drawing/2014/main" id="{6BEA5D27-7B11-9C82-DFF4-2FD02DA8770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28725" y="2378075"/>
            <a:ext cx="668655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799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61830A4-27EC-1F43-899D-9D5CB5D0C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Types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22CDE8-F5BB-4375-9FAC-98A9ED211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594" y="2976238"/>
            <a:ext cx="4038600" cy="4525963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Banks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Mortgage lenders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Auto loan companies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Credit card companies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Student Loans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1964CB5-5779-7412-C04C-9DD5EB966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976238"/>
            <a:ext cx="4038600" cy="4525963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Rental Payments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Childcare/School Tuition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Utilities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Phone/Internet/cable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Rent-to-own, layaway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98DCEA-B59C-B924-048C-E20D1DC9A69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04006" y="2336123"/>
            <a:ext cx="8382794" cy="45502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  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Traditional</a:t>
            </a:r>
            <a:r>
              <a:rPr lang="en-US" b="1" dirty="0"/>
              <a:t>                           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Non-traditional</a:t>
            </a:r>
          </a:p>
        </p:txBody>
      </p:sp>
    </p:spTree>
    <p:extLst>
      <p:ext uri="{BB962C8B-B14F-4D97-AF65-F5344CB8AC3E}">
        <p14:creationId xmlns:p14="http://schemas.microsoft.com/office/powerpoint/2010/main" val="110393727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9B8B1E-E9DD-57DF-771E-C42A3A896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3996"/>
            <a:ext cx="8229600" cy="1143000"/>
          </a:xfrm>
        </p:spPr>
        <p:txBody>
          <a:bodyPr/>
          <a:lstStyle/>
          <a:p>
            <a:r>
              <a:rPr lang="en-US" sz="5400" dirty="0"/>
              <a:t>Credit Boosters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DB16BB-BFAE-4007-3052-792E745BE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610" y="2705913"/>
            <a:ext cx="8229600" cy="377952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Credit improvement programs that are designed to help improve your credit score by considering non-traditional credit.</a:t>
            </a:r>
          </a:p>
        </p:txBody>
      </p:sp>
      <p:pic>
        <p:nvPicPr>
          <p:cNvPr id="10242" name="Picture 2" descr="Credit Boosters - Affordable Credit Repair - Home | Facebook">
            <a:extLst>
              <a:ext uri="{FF2B5EF4-FFF2-40B4-BE49-F238E27FC236}">
                <a16:creationId xmlns:a16="http://schemas.microsoft.com/office/drawing/2014/main" id="{C76DA602-11FD-9F90-7F88-CFE857719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487" y="3705549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redit Booster CD Loan">
            <a:extLst>
              <a:ext uri="{FF2B5EF4-FFF2-40B4-BE49-F238E27FC236}">
                <a16:creationId xmlns:a16="http://schemas.microsoft.com/office/drawing/2014/main" id="{EFAA079A-996D-2AB5-61CE-08C427D23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63" y="4434073"/>
            <a:ext cx="329565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71999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A339E7-DE35-CB90-0671-E2FE7670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876" y="1226197"/>
            <a:ext cx="8229600" cy="1151878"/>
          </a:xfrm>
        </p:spPr>
        <p:txBody>
          <a:bodyPr/>
          <a:lstStyle/>
          <a:p>
            <a:r>
              <a:rPr lang="en-US" sz="5400" dirty="0"/>
              <a:t>Experian Boost</a:t>
            </a:r>
          </a:p>
        </p:txBody>
      </p:sp>
      <p:pic>
        <p:nvPicPr>
          <p:cNvPr id="7" name="Online Media 6" title="Experian Boost Explained (Instantly Raise Your Credit Score for Free)">
            <a:hlinkClick r:id="" action="ppaction://media"/>
            <a:extLst>
              <a:ext uri="{FF2B5EF4-FFF2-40B4-BE49-F238E27FC236}">
                <a16:creationId xmlns:a16="http://schemas.microsoft.com/office/drawing/2014/main" id="{440EDD2A-9E43-6100-474D-447B18D879B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28725" y="2378075"/>
            <a:ext cx="668655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02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595A5-1418-52CF-7F5E-BF8A8875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74198"/>
            <a:ext cx="8229600" cy="1143000"/>
          </a:xfrm>
        </p:spPr>
        <p:txBody>
          <a:bodyPr/>
          <a:lstStyle/>
          <a:p>
            <a:r>
              <a:rPr lang="en-US" sz="5400" dirty="0" err="1"/>
              <a:t>ultraFICO</a:t>
            </a:r>
            <a:r>
              <a:rPr lang="en-US" sz="5400" dirty="0"/>
              <a:t> Score</a:t>
            </a:r>
          </a:p>
        </p:txBody>
      </p:sp>
      <p:pic>
        <p:nvPicPr>
          <p:cNvPr id="4" name="Online Media 3" title="UltraFICO Score Ask Lender">
            <a:hlinkClick r:id="" action="ppaction://media"/>
            <a:extLst>
              <a:ext uri="{FF2B5EF4-FFF2-40B4-BE49-F238E27FC236}">
                <a16:creationId xmlns:a16="http://schemas.microsoft.com/office/drawing/2014/main" id="{0CD6EE3A-E6ED-1EEF-E8EB-C2B0EA4478D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28725" y="2378075"/>
            <a:ext cx="668655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427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d82c5b-74c9-4827-94f1-5bf219ae6b2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6113DE-D385-4A48-8B16-CD7F492379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4db11-c700-41fb-b639-f7e6b4e680b5"/>
    <ds:schemaRef ds:uri="9cd82c5b-74c9-4827-94f1-5bf219ae6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8332A4-542C-494D-8506-1C720B46413C}">
  <ds:schemaRefs>
    <ds:schemaRef ds:uri="http://schemas.openxmlformats.org/package/2006/metadata/core-properties"/>
    <ds:schemaRef ds:uri="http://www.w3.org/XML/1998/namespace"/>
    <ds:schemaRef ds:uri="bfa4db11-c700-41fb-b639-f7e6b4e680b5"/>
    <ds:schemaRef ds:uri="http://schemas.microsoft.com/office/2006/documentManagement/types"/>
    <ds:schemaRef ds:uri="9cd82c5b-74c9-4827-94f1-5bf219ae6b20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4623</TotalTime>
  <Words>642</Words>
  <Application>Microsoft Office PowerPoint</Application>
  <PresentationFormat>On-screen Show (4:3)</PresentationFormat>
  <Paragraphs>97</Paragraphs>
  <Slides>29</Slides>
  <Notes>3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Teaching Finance in the 21st Century Buy Now Pay Later Apps Presented by  Kathleen Brennan October 4,  2022 kbrennan@mountsaintmary.org </vt:lpstr>
      <vt:lpstr>Disclaimer</vt:lpstr>
      <vt:lpstr>National Standards</vt:lpstr>
      <vt:lpstr>Objectives</vt:lpstr>
      <vt:lpstr>What is a FICO Score?</vt:lpstr>
      <vt:lpstr>Credit Types</vt:lpstr>
      <vt:lpstr>Credit Boosters</vt:lpstr>
      <vt:lpstr>Experian Boost</vt:lpstr>
      <vt:lpstr>ultraFICO Score</vt:lpstr>
      <vt:lpstr>Ecredable</vt:lpstr>
      <vt:lpstr>Dive Deeper into Credit Boosters</vt:lpstr>
      <vt:lpstr>Credit Boosters</vt:lpstr>
      <vt:lpstr>Buy Now Pay Later Apps</vt:lpstr>
      <vt:lpstr>Tik Tok Pitches BNPL</vt:lpstr>
      <vt:lpstr>Mrs. Dow Joes Weighs In…..</vt:lpstr>
      <vt:lpstr>Additional BNPL Reviews</vt:lpstr>
      <vt:lpstr>Credit Builder Options</vt:lpstr>
      <vt:lpstr>Self Credit Builder Account</vt:lpstr>
      <vt:lpstr>Wallet Hub’s Best Credit Builder Loans (2022)</vt:lpstr>
      <vt:lpstr>PowerPoint Presentation</vt:lpstr>
      <vt:lpstr>Student Resources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CEE Affiliates</vt:lpstr>
      <vt:lpstr>Thank You to Our Sponsors!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creator>Marsha Masters</dc:creator>
  <cp:lastModifiedBy>Kathleen Brennan</cp:lastModifiedBy>
  <cp:revision>144</cp:revision>
  <dcterms:created xsi:type="dcterms:W3CDTF">2012-09-11T15:07:18Z</dcterms:created>
  <dcterms:modified xsi:type="dcterms:W3CDTF">2022-10-03T21:48:18Z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