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6858000" cx="9144000"/>
  <p:notesSz cx="6858000" cy="9144000"/>
  <p:embeddedFontLst>
    <p:embeddedFont>
      <p:font typeface="Playfair Display"/>
      <p:regular r:id="rId44"/>
      <p:bold r:id="rId45"/>
      <p:italic r:id="rId46"/>
      <p:boldItalic r:id="rId47"/>
    </p:embeddedFont>
    <p:embeddedFont>
      <p:font typeface="Montserrat"/>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52" roundtripDataSignature="AMtx7mhhv+uzjkYZ117BtA3GfaoH1QGKL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ACF7101-EAF6-4549-8D20-32FC7F87B691}">
  <a:tblStyle styleId="{0ACF7101-EAF6-4549-8D20-32FC7F87B69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PlayfairDisplay-regular.fntdata"/><Relationship Id="rId43" Type="http://schemas.openxmlformats.org/officeDocument/2006/relationships/slide" Target="slides/slide37.xml"/><Relationship Id="rId46" Type="http://schemas.openxmlformats.org/officeDocument/2006/relationships/font" Target="fonts/PlayfairDisplay-italic.fntdata"/><Relationship Id="rId45" Type="http://schemas.openxmlformats.org/officeDocument/2006/relationships/font" Target="fonts/PlayfairDisplay-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Montserrat-regular.fntdata"/><Relationship Id="rId47" Type="http://schemas.openxmlformats.org/officeDocument/2006/relationships/font" Target="fonts/PlayfairDisplay-boldItalic.fntdata"/><Relationship Id="rId49" Type="http://schemas.openxmlformats.org/officeDocument/2006/relationships/font" Target="fonts/Montserrat-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boldItalic.fntdata"/><Relationship Id="rId50" Type="http://schemas.openxmlformats.org/officeDocument/2006/relationships/font" Target="fonts/Montserrat-italic.fntdata"/><Relationship Id="rId52"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 name="Google Shape;5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51" name="Google Shape;51;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15" name="Google Shape;11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f72a0ffad5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f72a0ffad5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24" name="Google Shape;124;gf72a0ffad5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33" name="Google Shape;13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f7d04d9131_1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f7d04d9131_1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43" name="Google Shape;143;gf7d04d9131_1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f7d04d9131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f7d04d9131_0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52" name="Google Shape;152;gf7d04d9131_0_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1" name="Google Shape;16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67" name="Google Shape;16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f8ad6a4916_0_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f8ad6a4916_0_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75" name="Google Shape;175;gf8ad6a4916_0_1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82" name="Google Shape;18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f7d04d9131_1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88" name="Google Shape;188;gf7d04d9131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 name="Google Shape;5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i="1"/>
          </a:p>
        </p:txBody>
      </p:sp>
      <p:sp>
        <p:nvSpPr>
          <p:cNvPr id="58" name="Google Shape;58;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22b0b49de3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94" name="Google Shape;194;g122b0b49de3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2281bb6c27_1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2281bb6c27_1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2" name="Google Shape;202;g12281bb6c27_1_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0" name="Google Shape;210;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18" name="Google Shape;218;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25" name="Google Shape;22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f811220115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f811220115_0_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32" name="Google Shape;232;gf811220115_0_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1b69887b3d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1b69887b3d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9" name="Google Shape;239;g11b69887b3d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2281bb6c27_1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2281bb6c27_1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46" name="Google Shape;246;g12281bb6c27_1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f8c4112569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f8c4112569_0_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53" name="Google Shape;253;gf8c4112569_0_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f7d04d9131_1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60" name="Google Shape;260;gf7d04d9131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 name="Google Shape;6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i="1"/>
          </a:p>
        </p:txBody>
      </p:sp>
      <p:sp>
        <p:nvSpPr>
          <p:cNvPr id="65" name="Google Shape;65;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f7d04d9131_1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66" name="Google Shape;266;gf7d04d9131_1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1b69887b3d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11b69887b3d_0_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3" name="Google Shape;273;g11b69887b3d_0_1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1b69887b3d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1b69887b3d_0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81" name="Google Shape;281;g11b69887b3d_0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f7d04d9131_1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f7d04d9131_1_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91" name="Google Shape;291;gf7d04d9131_1_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99" name="Google Shape;299;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08" name="Google Shape;308;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315" name="Google Shape;315;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322" name="Google Shape;322;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 name="Google Shape;7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i="1"/>
          </a:p>
        </p:txBody>
      </p:sp>
      <p:sp>
        <p:nvSpPr>
          <p:cNvPr id="72" name="Google Shape;72;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79" name="Google Shape;79;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 name="Google Shape;85;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86" name="Google Shape;86;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92" name="Google Shape;9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t/>
            </a:r>
            <a:endParaRPr/>
          </a:p>
        </p:txBody>
      </p:sp>
      <p:sp>
        <p:nvSpPr>
          <p:cNvPr id="103" name="Google Shape;103;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f72a0ffad5_0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09" name="Google Shape;109;gf72a0ffad5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b="1" i="0" sz="6600">
                <a:solidFill>
                  <a:srgbClr val="005CB8"/>
                </a:solidFill>
                <a:latin typeface="Calibri"/>
                <a:ea typeface="Calibri"/>
                <a:cs typeface="Calibri"/>
                <a:sym typeface="Calibri"/>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 name="Google Shape;14;p2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Clr>
                <a:srgbClr val="888888"/>
              </a:buClr>
              <a:buSzPts val="2800"/>
              <a:buNone/>
              <a:defRPr>
                <a:solidFill>
                  <a:srgbClr val="888888"/>
                </a:solidFill>
              </a:defRPr>
            </a:lvl1pPr>
            <a:lvl2pPr lvl="1" algn="ctr">
              <a:lnSpc>
                <a:spcPct val="100000"/>
              </a:lnSpc>
              <a:spcBef>
                <a:spcPts val="1800"/>
              </a:spcBef>
              <a:spcAft>
                <a:spcPts val="0"/>
              </a:spcAft>
              <a:buClr>
                <a:srgbClr val="888888"/>
              </a:buClr>
              <a:buSzPts val="2800"/>
              <a:buNone/>
              <a:defRPr>
                <a:solidFill>
                  <a:srgbClr val="888888"/>
                </a:solidFill>
              </a:defRPr>
            </a:lvl2pPr>
            <a:lvl3pPr lvl="2" algn="ctr">
              <a:lnSpc>
                <a:spcPct val="100000"/>
              </a:lnSpc>
              <a:spcBef>
                <a:spcPts val="1800"/>
              </a:spcBef>
              <a:spcAft>
                <a:spcPts val="0"/>
              </a:spcAft>
              <a:buClr>
                <a:srgbClr val="888888"/>
              </a:buClr>
              <a:buSzPts val="2800"/>
              <a:buNone/>
              <a:defRPr>
                <a:solidFill>
                  <a:srgbClr val="888888"/>
                </a:solidFill>
              </a:defRPr>
            </a:lvl3pPr>
            <a:lvl4pPr lvl="3" algn="ctr">
              <a:lnSpc>
                <a:spcPct val="100000"/>
              </a:lnSpc>
              <a:spcBef>
                <a:spcPts val="1800"/>
              </a:spcBef>
              <a:spcAft>
                <a:spcPts val="0"/>
              </a:spcAft>
              <a:buClr>
                <a:srgbClr val="888888"/>
              </a:buClr>
              <a:buSzPts val="2800"/>
              <a:buNone/>
              <a:defRPr>
                <a:solidFill>
                  <a:srgbClr val="888888"/>
                </a:solidFill>
              </a:defRPr>
            </a:lvl4pPr>
            <a:lvl5pPr lvl="4" algn="ctr">
              <a:lnSpc>
                <a:spcPct val="100000"/>
              </a:lnSpc>
              <a:spcBef>
                <a:spcPts val="1800"/>
              </a:spcBef>
              <a:spcAft>
                <a:spcPts val="0"/>
              </a:spcAft>
              <a:buClr>
                <a:srgbClr val="888888"/>
              </a:buClr>
              <a:buSzPts val="2800"/>
              <a:buNone/>
              <a:defRPr>
                <a:solidFill>
                  <a:srgbClr val="888888"/>
                </a:solidFill>
              </a:defRPr>
            </a:lvl5pPr>
            <a:lvl6pPr lvl="5" algn="ctr">
              <a:lnSpc>
                <a:spcPct val="100000"/>
              </a:lnSpc>
              <a:spcBef>
                <a:spcPts val="18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 name="Shape 42"/>
        <p:cNvGrpSpPr/>
        <p:nvPr/>
      </p:nvGrpSpPr>
      <p:grpSpPr>
        <a:xfrm>
          <a:off x="0" y="0"/>
          <a:ext cx="0" cy="0"/>
          <a:chOff x="0" y="0"/>
          <a:chExt cx="0" cy="0"/>
        </a:xfrm>
      </p:grpSpPr>
      <p:sp>
        <p:nvSpPr>
          <p:cNvPr id="43" name="Google Shape;43;p38"/>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4" name="Google Shape;44;p38"/>
          <p:cNvSpPr txBox="1"/>
          <p:nvPr>
            <p:ph idx="1" type="body"/>
          </p:nvPr>
        </p:nvSpPr>
        <p:spPr>
          <a:xfrm rot="5400000">
            <a:off x="2080418" y="203220"/>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1800"/>
              </a:spcBef>
              <a:spcAft>
                <a:spcPts val="0"/>
              </a:spcAft>
              <a:buClr>
                <a:schemeClr val="dk1"/>
              </a:buClr>
              <a:buSzPts val="1800"/>
              <a:buChar char="–"/>
              <a:defRPr/>
            </a:lvl2pPr>
            <a:lvl3pPr indent="-342900" lvl="2" marL="1371600" algn="l">
              <a:lnSpc>
                <a:spcPct val="100000"/>
              </a:lnSpc>
              <a:spcBef>
                <a:spcPts val="1800"/>
              </a:spcBef>
              <a:spcAft>
                <a:spcPts val="0"/>
              </a:spcAft>
              <a:buClr>
                <a:schemeClr val="dk1"/>
              </a:buClr>
              <a:buSzPts val="1800"/>
              <a:buChar char="•"/>
              <a:defRPr/>
            </a:lvl3pPr>
            <a:lvl4pPr indent="-342900" lvl="3" marL="1828800" algn="l">
              <a:lnSpc>
                <a:spcPct val="100000"/>
              </a:lnSpc>
              <a:spcBef>
                <a:spcPts val="1800"/>
              </a:spcBef>
              <a:spcAft>
                <a:spcPts val="0"/>
              </a:spcAft>
              <a:buClr>
                <a:schemeClr val="dk1"/>
              </a:buClr>
              <a:buSzPts val="1800"/>
              <a:buChar char="–"/>
              <a:defRPr/>
            </a:lvl4pPr>
            <a:lvl5pPr indent="-342900" lvl="4" marL="2286000" algn="l">
              <a:lnSpc>
                <a:spcPct val="100000"/>
              </a:lnSpc>
              <a:spcBef>
                <a:spcPts val="1800"/>
              </a:spcBef>
              <a:spcAft>
                <a:spcPts val="0"/>
              </a:spcAft>
              <a:buClr>
                <a:schemeClr val="dk1"/>
              </a:buClr>
              <a:buSzPts val="1800"/>
              <a:buChar char="»"/>
              <a:defRPr/>
            </a:lvl5pPr>
            <a:lvl6pPr indent="-342900" lvl="5" marL="2743200" algn="l">
              <a:lnSpc>
                <a:spcPct val="100000"/>
              </a:lnSpc>
              <a:spcBef>
                <a:spcPts val="180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 name="Shape 45"/>
        <p:cNvGrpSpPr/>
        <p:nvPr/>
      </p:nvGrpSpPr>
      <p:grpSpPr>
        <a:xfrm>
          <a:off x="0" y="0"/>
          <a:ext cx="0" cy="0"/>
          <a:chOff x="0" y="0"/>
          <a:chExt cx="0" cy="0"/>
        </a:xfrm>
      </p:grpSpPr>
      <p:sp>
        <p:nvSpPr>
          <p:cNvPr id="46" name="Google Shape;46;p39"/>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7" name="Google Shape;47;p39"/>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1800"/>
              </a:spcBef>
              <a:spcAft>
                <a:spcPts val="0"/>
              </a:spcAft>
              <a:buClr>
                <a:schemeClr val="dk1"/>
              </a:buClr>
              <a:buSzPts val="1800"/>
              <a:buChar char="–"/>
              <a:defRPr/>
            </a:lvl2pPr>
            <a:lvl3pPr indent="-342900" lvl="2" marL="1371600" algn="l">
              <a:lnSpc>
                <a:spcPct val="100000"/>
              </a:lnSpc>
              <a:spcBef>
                <a:spcPts val="1800"/>
              </a:spcBef>
              <a:spcAft>
                <a:spcPts val="0"/>
              </a:spcAft>
              <a:buClr>
                <a:schemeClr val="dk1"/>
              </a:buClr>
              <a:buSzPts val="1800"/>
              <a:buChar char="•"/>
              <a:defRPr/>
            </a:lvl3pPr>
            <a:lvl4pPr indent="-342900" lvl="3" marL="1828800" algn="l">
              <a:lnSpc>
                <a:spcPct val="100000"/>
              </a:lnSpc>
              <a:spcBef>
                <a:spcPts val="1800"/>
              </a:spcBef>
              <a:spcAft>
                <a:spcPts val="0"/>
              </a:spcAft>
              <a:buClr>
                <a:schemeClr val="dk1"/>
              </a:buClr>
              <a:buSzPts val="1800"/>
              <a:buChar char="–"/>
              <a:defRPr/>
            </a:lvl4pPr>
            <a:lvl5pPr indent="-342900" lvl="4" marL="2286000" algn="l">
              <a:lnSpc>
                <a:spcPct val="100000"/>
              </a:lnSpc>
              <a:spcBef>
                <a:spcPts val="1800"/>
              </a:spcBef>
              <a:spcAft>
                <a:spcPts val="0"/>
              </a:spcAft>
              <a:buClr>
                <a:schemeClr val="dk1"/>
              </a:buClr>
              <a:buSzPts val="1800"/>
              <a:buChar char="»"/>
              <a:defRPr/>
            </a:lvl5pPr>
            <a:lvl6pPr indent="-342900" lvl="5" marL="2743200" algn="l">
              <a:lnSpc>
                <a:spcPct val="100000"/>
              </a:lnSpc>
              <a:spcBef>
                <a:spcPts val="180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30"/>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30"/>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0"/>
              </a:spcBef>
              <a:spcAft>
                <a:spcPts val="0"/>
              </a:spcAft>
              <a:buClr>
                <a:schemeClr val="dk1"/>
              </a:buClr>
              <a:buSzPts val="1800"/>
              <a:buChar char="•"/>
              <a:defRPr/>
            </a:lvl1pPr>
            <a:lvl2pPr indent="-342900" lvl="1" marL="914400" algn="l">
              <a:lnSpc>
                <a:spcPct val="100000"/>
              </a:lnSpc>
              <a:spcBef>
                <a:spcPts val="1800"/>
              </a:spcBef>
              <a:spcAft>
                <a:spcPts val="0"/>
              </a:spcAft>
              <a:buClr>
                <a:schemeClr val="dk1"/>
              </a:buClr>
              <a:buSzPts val="1800"/>
              <a:buChar char="–"/>
              <a:defRPr/>
            </a:lvl2pPr>
            <a:lvl3pPr indent="-342900" lvl="2" marL="1371600" algn="l">
              <a:lnSpc>
                <a:spcPct val="100000"/>
              </a:lnSpc>
              <a:spcBef>
                <a:spcPts val="1800"/>
              </a:spcBef>
              <a:spcAft>
                <a:spcPts val="0"/>
              </a:spcAft>
              <a:buClr>
                <a:schemeClr val="dk1"/>
              </a:buClr>
              <a:buSzPts val="1800"/>
              <a:buChar char="•"/>
              <a:defRPr/>
            </a:lvl3pPr>
            <a:lvl4pPr indent="-342900" lvl="3" marL="1828800" algn="l">
              <a:lnSpc>
                <a:spcPct val="100000"/>
              </a:lnSpc>
              <a:spcBef>
                <a:spcPts val="1800"/>
              </a:spcBef>
              <a:spcAft>
                <a:spcPts val="0"/>
              </a:spcAft>
              <a:buClr>
                <a:schemeClr val="dk1"/>
              </a:buClr>
              <a:buSzPts val="1800"/>
              <a:buChar char="–"/>
              <a:defRPr/>
            </a:lvl4pPr>
            <a:lvl5pPr indent="-342900" lvl="4" marL="2286000" algn="l">
              <a:lnSpc>
                <a:spcPct val="100000"/>
              </a:lnSpc>
              <a:spcBef>
                <a:spcPts val="1800"/>
              </a:spcBef>
              <a:spcAft>
                <a:spcPts val="0"/>
              </a:spcAft>
              <a:buClr>
                <a:schemeClr val="dk1"/>
              </a:buClr>
              <a:buSzPts val="1800"/>
              <a:buChar char="»"/>
              <a:defRPr/>
            </a:lvl5pPr>
            <a:lvl6pPr indent="-342900" lvl="5" marL="2743200" algn="l">
              <a:lnSpc>
                <a:spcPct val="100000"/>
              </a:lnSpc>
              <a:spcBef>
                <a:spcPts val="180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 name="Shape 18"/>
        <p:cNvGrpSpPr/>
        <p:nvPr/>
      </p:nvGrpSpPr>
      <p:grpSpPr>
        <a:xfrm>
          <a:off x="0" y="0"/>
          <a:ext cx="0" cy="0"/>
          <a:chOff x="0" y="0"/>
          <a:chExt cx="0" cy="0"/>
        </a:xfrm>
      </p:grpSpPr>
      <p:sp>
        <p:nvSpPr>
          <p:cNvPr id="19" name="Google Shape;19;p32"/>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 name="Google Shape;20;p3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0"/>
              </a:spcBef>
              <a:spcAft>
                <a:spcPts val="0"/>
              </a:spcAft>
              <a:buClr>
                <a:schemeClr val="dk1"/>
              </a:buClr>
              <a:buSzPts val="2800"/>
              <a:buChar char="•"/>
              <a:defRPr sz="2800"/>
            </a:lvl1pPr>
            <a:lvl2pPr indent="-381000" lvl="1" marL="914400" algn="l">
              <a:lnSpc>
                <a:spcPct val="100000"/>
              </a:lnSpc>
              <a:spcBef>
                <a:spcPts val="1800"/>
              </a:spcBef>
              <a:spcAft>
                <a:spcPts val="0"/>
              </a:spcAft>
              <a:buClr>
                <a:schemeClr val="dk1"/>
              </a:buClr>
              <a:buSzPts val="2400"/>
              <a:buChar char="–"/>
              <a:defRPr sz="2400"/>
            </a:lvl2pPr>
            <a:lvl3pPr indent="-355600" lvl="2" marL="1371600" algn="l">
              <a:lnSpc>
                <a:spcPct val="100000"/>
              </a:lnSpc>
              <a:spcBef>
                <a:spcPts val="1800"/>
              </a:spcBef>
              <a:spcAft>
                <a:spcPts val="0"/>
              </a:spcAft>
              <a:buClr>
                <a:schemeClr val="dk1"/>
              </a:buClr>
              <a:buSzPts val="2000"/>
              <a:buChar char="•"/>
              <a:defRPr sz="2000"/>
            </a:lvl3pPr>
            <a:lvl4pPr indent="-342900" lvl="3" marL="1828800" algn="l">
              <a:lnSpc>
                <a:spcPct val="100000"/>
              </a:lnSpc>
              <a:spcBef>
                <a:spcPts val="1800"/>
              </a:spcBef>
              <a:spcAft>
                <a:spcPts val="0"/>
              </a:spcAft>
              <a:buClr>
                <a:schemeClr val="dk1"/>
              </a:buClr>
              <a:buSzPts val="1800"/>
              <a:buChar char="–"/>
              <a:defRPr sz="1800"/>
            </a:lvl4pPr>
            <a:lvl5pPr indent="-342900" lvl="4" marL="2286000" algn="l">
              <a:lnSpc>
                <a:spcPct val="100000"/>
              </a:lnSpc>
              <a:spcBef>
                <a:spcPts val="1800"/>
              </a:spcBef>
              <a:spcAft>
                <a:spcPts val="0"/>
              </a:spcAft>
              <a:buClr>
                <a:schemeClr val="dk1"/>
              </a:buClr>
              <a:buSzPts val="1800"/>
              <a:buChar char="»"/>
              <a:defRPr sz="1800"/>
            </a:lvl5pPr>
            <a:lvl6pPr indent="-342900" lvl="5" marL="2743200" algn="l">
              <a:lnSpc>
                <a:spcPct val="100000"/>
              </a:lnSpc>
              <a:spcBef>
                <a:spcPts val="180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1" name="Google Shape;21;p3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0"/>
              </a:spcBef>
              <a:spcAft>
                <a:spcPts val="0"/>
              </a:spcAft>
              <a:buClr>
                <a:schemeClr val="dk1"/>
              </a:buClr>
              <a:buSzPts val="2800"/>
              <a:buChar char="•"/>
              <a:defRPr sz="2800"/>
            </a:lvl1pPr>
            <a:lvl2pPr indent="-381000" lvl="1" marL="914400" algn="l">
              <a:lnSpc>
                <a:spcPct val="100000"/>
              </a:lnSpc>
              <a:spcBef>
                <a:spcPts val="1800"/>
              </a:spcBef>
              <a:spcAft>
                <a:spcPts val="0"/>
              </a:spcAft>
              <a:buClr>
                <a:schemeClr val="dk1"/>
              </a:buClr>
              <a:buSzPts val="2400"/>
              <a:buChar char="–"/>
              <a:defRPr sz="2400"/>
            </a:lvl2pPr>
            <a:lvl3pPr indent="-355600" lvl="2" marL="1371600" algn="l">
              <a:lnSpc>
                <a:spcPct val="100000"/>
              </a:lnSpc>
              <a:spcBef>
                <a:spcPts val="1800"/>
              </a:spcBef>
              <a:spcAft>
                <a:spcPts val="0"/>
              </a:spcAft>
              <a:buClr>
                <a:schemeClr val="dk1"/>
              </a:buClr>
              <a:buSzPts val="2000"/>
              <a:buChar char="•"/>
              <a:defRPr sz="2000"/>
            </a:lvl3pPr>
            <a:lvl4pPr indent="-342900" lvl="3" marL="1828800" algn="l">
              <a:lnSpc>
                <a:spcPct val="100000"/>
              </a:lnSpc>
              <a:spcBef>
                <a:spcPts val="1800"/>
              </a:spcBef>
              <a:spcAft>
                <a:spcPts val="0"/>
              </a:spcAft>
              <a:buClr>
                <a:schemeClr val="dk1"/>
              </a:buClr>
              <a:buSzPts val="1800"/>
              <a:buChar char="–"/>
              <a:defRPr sz="1800"/>
            </a:lvl4pPr>
            <a:lvl5pPr indent="-342900" lvl="4" marL="2286000" algn="l">
              <a:lnSpc>
                <a:spcPct val="100000"/>
              </a:lnSpc>
              <a:spcBef>
                <a:spcPts val="1800"/>
              </a:spcBef>
              <a:spcAft>
                <a:spcPts val="0"/>
              </a:spcAft>
              <a:buClr>
                <a:schemeClr val="dk1"/>
              </a:buClr>
              <a:buSzPts val="1800"/>
              <a:buChar char="»"/>
              <a:defRPr sz="1800"/>
            </a:lvl5pPr>
            <a:lvl6pPr indent="-342900" lvl="5" marL="2743200" algn="l">
              <a:lnSpc>
                <a:spcPct val="100000"/>
              </a:lnSpc>
              <a:spcBef>
                <a:spcPts val="180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 name="Shape 22"/>
        <p:cNvGrpSpPr/>
        <p:nvPr/>
      </p:nvGrpSpPr>
      <p:grpSpPr>
        <a:xfrm>
          <a:off x="0" y="0"/>
          <a:ext cx="0" cy="0"/>
          <a:chOff x="0" y="0"/>
          <a:chExt cx="0" cy="0"/>
        </a:xfrm>
      </p:grpSpPr>
      <p:sp>
        <p:nvSpPr>
          <p:cNvPr id="23" name="Google Shape;23;p33"/>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 name="Google Shape;24;p3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chemeClr val="dk1"/>
              </a:buClr>
              <a:buSzPts val="2400"/>
              <a:buNone/>
              <a:defRPr b="1" sz="2400"/>
            </a:lvl1pPr>
            <a:lvl2pPr indent="-228600" lvl="1" marL="914400" algn="l">
              <a:lnSpc>
                <a:spcPct val="100000"/>
              </a:lnSpc>
              <a:spcBef>
                <a:spcPts val="1800"/>
              </a:spcBef>
              <a:spcAft>
                <a:spcPts val="0"/>
              </a:spcAft>
              <a:buClr>
                <a:schemeClr val="dk1"/>
              </a:buClr>
              <a:buSzPts val="2000"/>
              <a:buNone/>
              <a:defRPr b="1" sz="2000"/>
            </a:lvl2pPr>
            <a:lvl3pPr indent="-228600" lvl="2" marL="1371600" algn="l">
              <a:lnSpc>
                <a:spcPct val="100000"/>
              </a:lnSpc>
              <a:spcBef>
                <a:spcPts val="1800"/>
              </a:spcBef>
              <a:spcAft>
                <a:spcPts val="0"/>
              </a:spcAft>
              <a:buClr>
                <a:schemeClr val="dk1"/>
              </a:buClr>
              <a:buSzPts val="1800"/>
              <a:buNone/>
              <a:defRPr b="1" sz="1800"/>
            </a:lvl3pPr>
            <a:lvl4pPr indent="-228600" lvl="3" marL="1828800" algn="l">
              <a:lnSpc>
                <a:spcPct val="100000"/>
              </a:lnSpc>
              <a:spcBef>
                <a:spcPts val="1800"/>
              </a:spcBef>
              <a:spcAft>
                <a:spcPts val="0"/>
              </a:spcAft>
              <a:buClr>
                <a:schemeClr val="dk1"/>
              </a:buClr>
              <a:buSzPts val="1600"/>
              <a:buNone/>
              <a:defRPr b="1" sz="1600"/>
            </a:lvl4pPr>
            <a:lvl5pPr indent="-228600" lvl="4" marL="2286000" algn="l">
              <a:lnSpc>
                <a:spcPct val="100000"/>
              </a:lnSpc>
              <a:spcBef>
                <a:spcPts val="1800"/>
              </a:spcBef>
              <a:spcAft>
                <a:spcPts val="0"/>
              </a:spcAft>
              <a:buClr>
                <a:schemeClr val="dk1"/>
              </a:buClr>
              <a:buSzPts val="1600"/>
              <a:buNone/>
              <a:defRPr b="1" sz="1600"/>
            </a:lvl5pPr>
            <a:lvl6pPr indent="-228600" lvl="5" marL="2743200" algn="l">
              <a:lnSpc>
                <a:spcPct val="100000"/>
              </a:lnSpc>
              <a:spcBef>
                <a:spcPts val="180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5" name="Google Shape;25;p3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0"/>
              </a:spcBef>
              <a:spcAft>
                <a:spcPts val="0"/>
              </a:spcAft>
              <a:buClr>
                <a:schemeClr val="dk1"/>
              </a:buClr>
              <a:buSzPts val="2400"/>
              <a:buChar char="•"/>
              <a:defRPr sz="2400"/>
            </a:lvl1pPr>
            <a:lvl2pPr indent="-355600" lvl="1" marL="914400" algn="l">
              <a:lnSpc>
                <a:spcPct val="100000"/>
              </a:lnSpc>
              <a:spcBef>
                <a:spcPts val="1800"/>
              </a:spcBef>
              <a:spcAft>
                <a:spcPts val="0"/>
              </a:spcAft>
              <a:buClr>
                <a:schemeClr val="dk1"/>
              </a:buClr>
              <a:buSzPts val="2000"/>
              <a:buChar char="–"/>
              <a:defRPr sz="2000"/>
            </a:lvl2pPr>
            <a:lvl3pPr indent="-342900" lvl="2" marL="1371600" algn="l">
              <a:lnSpc>
                <a:spcPct val="100000"/>
              </a:lnSpc>
              <a:spcBef>
                <a:spcPts val="1800"/>
              </a:spcBef>
              <a:spcAft>
                <a:spcPts val="0"/>
              </a:spcAft>
              <a:buClr>
                <a:schemeClr val="dk1"/>
              </a:buClr>
              <a:buSzPts val="1800"/>
              <a:buChar char="•"/>
              <a:defRPr sz="1800"/>
            </a:lvl3pPr>
            <a:lvl4pPr indent="-330200" lvl="3" marL="1828800" algn="l">
              <a:lnSpc>
                <a:spcPct val="100000"/>
              </a:lnSpc>
              <a:spcBef>
                <a:spcPts val="1800"/>
              </a:spcBef>
              <a:spcAft>
                <a:spcPts val="0"/>
              </a:spcAft>
              <a:buClr>
                <a:schemeClr val="dk1"/>
              </a:buClr>
              <a:buSzPts val="1600"/>
              <a:buChar char="–"/>
              <a:defRPr sz="1600"/>
            </a:lvl4pPr>
            <a:lvl5pPr indent="-330200" lvl="4" marL="2286000" algn="l">
              <a:lnSpc>
                <a:spcPct val="100000"/>
              </a:lnSpc>
              <a:spcBef>
                <a:spcPts val="1800"/>
              </a:spcBef>
              <a:spcAft>
                <a:spcPts val="0"/>
              </a:spcAft>
              <a:buClr>
                <a:schemeClr val="dk1"/>
              </a:buClr>
              <a:buSzPts val="1600"/>
              <a:buChar char="»"/>
              <a:defRPr sz="1600"/>
            </a:lvl5pPr>
            <a:lvl6pPr indent="-330200" lvl="5" marL="2743200" algn="l">
              <a:lnSpc>
                <a:spcPct val="100000"/>
              </a:lnSpc>
              <a:spcBef>
                <a:spcPts val="180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6" name="Google Shape;26;p3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chemeClr val="dk1"/>
              </a:buClr>
              <a:buSzPts val="2400"/>
              <a:buNone/>
              <a:defRPr b="1" sz="2400"/>
            </a:lvl1pPr>
            <a:lvl2pPr indent="-228600" lvl="1" marL="914400" algn="l">
              <a:lnSpc>
                <a:spcPct val="100000"/>
              </a:lnSpc>
              <a:spcBef>
                <a:spcPts val="1800"/>
              </a:spcBef>
              <a:spcAft>
                <a:spcPts val="0"/>
              </a:spcAft>
              <a:buClr>
                <a:schemeClr val="dk1"/>
              </a:buClr>
              <a:buSzPts val="2000"/>
              <a:buNone/>
              <a:defRPr b="1" sz="2000"/>
            </a:lvl2pPr>
            <a:lvl3pPr indent="-228600" lvl="2" marL="1371600" algn="l">
              <a:lnSpc>
                <a:spcPct val="100000"/>
              </a:lnSpc>
              <a:spcBef>
                <a:spcPts val="1800"/>
              </a:spcBef>
              <a:spcAft>
                <a:spcPts val="0"/>
              </a:spcAft>
              <a:buClr>
                <a:schemeClr val="dk1"/>
              </a:buClr>
              <a:buSzPts val="1800"/>
              <a:buNone/>
              <a:defRPr b="1" sz="1800"/>
            </a:lvl3pPr>
            <a:lvl4pPr indent="-228600" lvl="3" marL="1828800" algn="l">
              <a:lnSpc>
                <a:spcPct val="100000"/>
              </a:lnSpc>
              <a:spcBef>
                <a:spcPts val="1800"/>
              </a:spcBef>
              <a:spcAft>
                <a:spcPts val="0"/>
              </a:spcAft>
              <a:buClr>
                <a:schemeClr val="dk1"/>
              </a:buClr>
              <a:buSzPts val="1600"/>
              <a:buNone/>
              <a:defRPr b="1" sz="1600"/>
            </a:lvl4pPr>
            <a:lvl5pPr indent="-228600" lvl="4" marL="2286000" algn="l">
              <a:lnSpc>
                <a:spcPct val="100000"/>
              </a:lnSpc>
              <a:spcBef>
                <a:spcPts val="1800"/>
              </a:spcBef>
              <a:spcAft>
                <a:spcPts val="0"/>
              </a:spcAft>
              <a:buClr>
                <a:schemeClr val="dk1"/>
              </a:buClr>
              <a:buSzPts val="1600"/>
              <a:buNone/>
              <a:defRPr b="1" sz="1600"/>
            </a:lvl5pPr>
            <a:lvl6pPr indent="-228600" lvl="5" marL="2743200" algn="l">
              <a:lnSpc>
                <a:spcPct val="100000"/>
              </a:lnSpc>
              <a:spcBef>
                <a:spcPts val="180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7" name="Google Shape;27;p3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0"/>
              </a:spcBef>
              <a:spcAft>
                <a:spcPts val="0"/>
              </a:spcAft>
              <a:buClr>
                <a:schemeClr val="dk1"/>
              </a:buClr>
              <a:buSzPts val="2400"/>
              <a:buChar char="•"/>
              <a:defRPr sz="2400"/>
            </a:lvl1pPr>
            <a:lvl2pPr indent="-355600" lvl="1" marL="914400" algn="l">
              <a:lnSpc>
                <a:spcPct val="100000"/>
              </a:lnSpc>
              <a:spcBef>
                <a:spcPts val="1800"/>
              </a:spcBef>
              <a:spcAft>
                <a:spcPts val="0"/>
              </a:spcAft>
              <a:buClr>
                <a:schemeClr val="dk1"/>
              </a:buClr>
              <a:buSzPts val="2000"/>
              <a:buChar char="–"/>
              <a:defRPr sz="2000"/>
            </a:lvl2pPr>
            <a:lvl3pPr indent="-342900" lvl="2" marL="1371600" algn="l">
              <a:lnSpc>
                <a:spcPct val="100000"/>
              </a:lnSpc>
              <a:spcBef>
                <a:spcPts val="1800"/>
              </a:spcBef>
              <a:spcAft>
                <a:spcPts val="0"/>
              </a:spcAft>
              <a:buClr>
                <a:schemeClr val="dk1"/>
              </a:buClr>
              <a:buSzPts val="1800"/>
              <a:buChar char="•"/>
              <a:defRPr sz="1800"/>
            </a:lvl3pPr>
            <a:lvl4pPr indent="-330200" lvl="3" marL="1828800" algn="l">
              <a:lnSpc>
                <a:spcPct val="100000"/>
              </a:lnSpc>
              <a:spcBef>
                <a:spcPts val="1800"/>
              </a:spcBef>
              <a:spcAft>
                <a:spcPts val="0"/>
              </a:spcAft>
              <a:buClr>
                <a:schemeClr val="dk1"/>
              </a:buClr>
              <a:buSzPts val="1600"/>
              <a:buChar char="–"/>
              <a:defRPr sz="1600"/>
            </a:lvl4pPr>
            <a:lvl5pPr indent="-330200" lvl="4" marL="2286000" algn="l">
              <a:lnSpc>
                <a:spcPct val="100000"/>
              </a:lnSpc>
              <a:spcBef>
                <a:spcPts val="1800"/>
              </a:spcBef>
              <a:spcAft>
                <a:spcPts val="0"/>
              </a:spcAft>
              <a:buClr>
                <a:schemeClr val="dk1"/>
              </a:buClr>
              <a:buSzPts val="1600"/>
              <a:buChar char="»"/>
              <a:defRPr sz="1600"/>
            </a:lvl5pPr>
            <a:lvl6pPr indent="-330200" lvl="5" marL="2743200" algn="l">
              <a:lnSpc>
                <a:spcPct val="100000"/>
              </a:lnSpc>
              <a:spcBef>
                <a:spcPts val="180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3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425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0" name="Google Shape;30;p3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rgbClr val="888888"/>
              </a:buClr>
              <a:buSzPts val="2000"/>
              <a:buNone/>
              <a:defRPr sz="2000">
                <a:solidFill>
                  <a:srgbClr val="888888"/>
                </a:solidFill>
              </a:defRPr>
            </a:lvl1pPr>
            <a:lvl2pPr indent="-228600" lvl="1" marL="914400" algn="l">
              <a:lnSpc>
                <a:spcPct val="100000"/>
              </a:lnSpc>
              <a:spcBef>
                <a:spcPts val="1800"/>
              </a:spcBef>
              <a:spcAft>
                <a:spcPts val="0"/>
              </a:spcAft>
              <a:buClr>
                <a:srgbClr val="888888"/>
              </a:buClr>
              <a:buSzPts val="1800"/>
              <a:buNone/>
              <a:defRPr sz="1800">
                <a:solidFill>
                  <a:srgbClr val="888888"/>
                </a:solidFill>
              </a:defRPr>
            </a:lvl2pPr>
            <a:lvl3pPr indent="-228600" lvl="2" marL="1371600" algn="l">
              <a:lnSpc>
                <a:spcPct val="100000"/>
              </a:lnSpc>
              <a:spcBef>
                <a:spcPts val="1800"/>
              </a:spcBef>
              <a:spcAft>
                <a:spcPts val="0"/>
              </a:spcAft>
              <a:buClr>
                <a:srgbClr val="888888"/>
              </a:buClr>
              <a:buSzPts val="1600"/>
              <a:buNone/>
              <a:defRPr sz="1600">
                <a:solidFill>
                  <a:srgbClr val="888888"/>
                </a:solidFill>
              </a:defRPr>
            </a:lvl3pPr>
            <a:lvl4pPr indent="-228600" lvl="3" marL="1828800" algn="l">
              <a:lnSpc>
                <a:spcPct val="100000"/>
              </a:lnSpc>
              <a:spcBef>
                <a:spcPts val="1800"/>
              </a:spcBef>
              <a:spcAft>
                <a:spcPts val="0"/>
              </a:spcAft>
              <a:buClr>
                <a:srgbClr val="888888"/>
              </a:buClr>
              <a:buSzPts val="1400"/>
              <a:buNone/>
              <a:defRPr sz="1400">
                <a:solidFill>
                  <a:srgbClr val="888888"/>
                </a:solidFill>
              </a:defRPr>
            </a:lvl4pPr>
            <a:lvl5pPr indent="-228600" lvl="4" marL="2286000" algn="l">
              <a:lnSpc>
                <a:spcPct val="100000"/>
              </a:lnSpc>
              <a:spcBef>
                <a:spcPts val="1800"/>
              </a:spcBef>
              <a:spcAft>
                <a:spcPts val="0"/>
              </a:spcAft>
              <a:buClr>
                <a:srgbClr val="888888"/>
              </a:buClr>
              <a:buSzPts val="1400"/>
              <a:buNone/>
              <a:defRPr sz="1400">
                <a:solidFill>
                  <a:srgbClr val="888888"/>
                </a:solidFill>
              </a:defRPr>
            </a:lvl5pPr>
            <a:lvl6pPr indent="-228600" lvl="5" marL="2743200" algn="l">
              <a:lnSpc>
                <a:spcPct val="100000"/>
              </a:lnSpc>
              <a:spcBef>
                <a:spcPts val="180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 name="Shape 31"/>
        <p:cNvGrpSpPr/>
        <p:nvPr/>
      </p:nvGrpSpPr>
      <p:grpSpPr>
        <a:xfrm>
          <a:off x="0" y="0"/>
          <a:ext cx="0" cy="0"/>
          <a:chOff x="0" y="0"/>
          <a:chExt cx="0" cy="0"/>
        </a:xfrm>
      </p:grpSpPr>
      <p:sp>
        <p:nvSpPr>
          <p:cNvPr id="32" name="Google Shape;32;p3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3" name="Google Shape;33;p37"/>
          <p:cNvSpPr/>
          <p:nvPr>
            <p:ph idx="2" type="pic"/>
          </p:nvPr>
        </p:nvSpPr>
        <p:spPr>
          <a:xfrm>
            <a:off x="1792288" y="612775"/>
            <a:ext cx="5486400" cy="4114800"/>
          </a:xfrm>
          <a:prstGeom prst="rect">
            <a:avLst/>
          </a:prstGeom>
          <a:noFill/>
          <a:ln>
            <a:noFill/>
          </a:ln>
        </p:spPr>
      </p:sp>
      <p:sp>
        <p:nvSpPr>
          <p:cNvPr id="34" name="Google Shape;34;p3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1400"/>
              <a:buNone/>
              <a:defRPr sz="1400"/>
            </a:lvl1pPr>
            <a:lvl2pPr indent="-228600" lvl="1" marL="914400" algn="l">
              <a:lnSpc>
                <a:spcPct val="100000"/>
              </a:lnSpc>
              <a:spcBef>
                <a:spcPts val="1800"/>
              </a:spcBef>
              <a:spcAft>
                <a:spcPts val="0"/>
              </a:spcAft>
              <a:buClr>
                <a:schemeClr val="dk1"/>
              </a:buClr>
              <a:buSzPts val="1200"/>
              <a:buNone/>
              <a:defRPr sz="1200"/>
            </a:lvl2pPr>
            <a:lvl3pPr indent="-228600" lvl="2" marL="1371600" algn="l">
              <a:lnSpc>
                <a:spcPct val="100000"/>
              </a:lnSpc>
              <a:spcBef>
                <a:spcPts val="1800"/>
              </a:spcBef>
              <a:spcAft>
                <a:spcPts val="0"/>
              </a:spcAft>
              <a:buClr>
                <a:schemeClr val="dk1"/>
              </a:buClr>
              <a:buSzPts val="1000"/>
              <a:buNone/>
              <a:defRPr sz="1000"/>
            </a:lvl3pPr>
            <a:lvl4pPr indent="-228600" lvl="3" marL="1828800" algn="l">
              <a:lnSpc>
                <a:spcPct val="100000"/>
              </a:lnSpc>
              <a:spcBef>
                <a:spcPts val="1800"/>
              </a:spcBef>
              <a:spcAft>
                <a:spcPts val="0"/>
              </a:spcAft>
              <a:buClr>
                <a:schemeClr val="dk1"/>
              </a:buClr>
              <a:buSzPts val="900"/>
              <a:buNone/>
              <a:defRPr sz="900"/>
            </a:lvl4pPr>
            <a:lvl5pPr indent="-228600" lvl="4" marL="2286000" algn="l">
              <a:lnSpc>
                <a:spcPct val="100000"/>
              </a:lnSpc>
              <a:spcBef>
                <a:spcPts val="1800"/>
              </a:spcBef>
              <a:spcAft>
                <a:spcPts val="0"/>
              </a:spcAft>
              <a:buClr>
                <a:schemeClr val="dk1"/>
              </a:buClr>
              <a:buSzPts val="900"/>
              <a:buNone/>
              <a:defRPr sz="900"/>
            </a:lvl5pPr>
            <a:lvl6pPr indent="-228600" lvl="5" marL="2743200" algn="l">
              <a:lnSpc>
                <a:spcPct val="100000"/>
              </a:lnSpc>
              <a:spcBef>
                <a:spcPts val="180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34"/>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 name="Shape 38"/>
        <p:cNvGrpSpPr/>
        <p:nvPr/>
      </p:nvGrpSpPr>
      <p:grpSpPr>
        <a:xfrm>
          <a:off x="0" y="0"/>
          <a:ext cx="0" cy="0"/>
          <a:chOff x="0" y="0"/>
          <a:chExt cx="0" cy="0"/>
        </a:xfrm>
      </p:grpSpPr>
      <p:sp>
        <p:nvSpPr>
          <p:cNvPr id="39" name="Google Shape;39;p3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0" name="Google Shape;40;p3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0"/>
              </a:spcBef>
              <a:spcAft>
                <a:spcPts val="0"/>
              </a:spcAft>
              <a:buClr>
                <a:schemeClr val="dk1"/>
              </a:buClr>
              <a:buSzPts val="3200"/>
              <a:buChar char="•"/>
              <a:defRPr sz="3200"/>
            </a:lvl1pPr>
            <a:lvl2pPr indent="-406400" lvl="1" marL="914400" algn="l">
              <a:lnSpc>
                <a:spcPct val="100000"/>
              </a:lnSpc>
              <a:spcBef>
                <a:spcPts val="1800"/>
              </a:spcBef>
              <a:spcAft>
                <a:spcPts val="0"/>
              </a:spcAft>
              <a:buClr>
                <a:schemeClr val="dk1"/>
              </a:buClr>
              <a:buSzPts val="2800"/>
              <a:buChar char="–"/>
              <a:defRPr sz="2800"/>
            </a:lvl2pPr>
            <a:lvl3pPr indent="-381000" lvl="2" marL="1371600" algn="l">
              <a:lnSpc>
                <a:spcPct val="100000"/>
              </a:lnSpc>
              <a:spcBef>
                <a:spcPts val="1800"/>
              </a:spcBef>
              <a:spcAft>
                <a:spcPts val="0"/>
              </a:spcAft>
              <a:buClr>
                <a:schemeClr val="dk1"/>
              </a:buClr>
              <a:buSzPts val="2400"/>
              <a:buChar char="•"/>
              <a:defRPr sz="2400"/>
            </a:lvl3pPr>
            <a:lvl4pPr indent="-355600" lvl="3" marL="1828800" algn="l">
              <a:lnSpc>
                <a:spcPct val="100000"/>
              </a:lnSpc>
              <a:spcBef>
                <a:spcPts val="1800"/>
              </a:spcBef>
              <a:spcAft>
                <a:spcPts val="0"/>
              </a:spcAft>
              <a:buClr>
                <a:schemeClr val="dk1"/>
              </a:buClr>
              <a:buSzPts val="2000"/>
              <a:buChar char="–"/>
              <a:defRPr sz="2000"/>
            </a:lvl4pPr>
            <a:lvl5pPr indent="-355600" lvl="4" marL="2286000" algn="l">
              <a:lnSpc>
                <a:spcPct val="100000"/>
              </a:lnSpc>
              <a:spcBef>
                <a:spcPts val="1800"/>
              </a:spcBef>
              <a:spcAft>
                <a:spcPts val="0"/>
              </a:spcAft>
              <a:buClr>
                <a:schemeClr val="dk1"/>
              </a:buClr>
              <a:buSzPts val="2000"/>
              <a:buChar char="»"/>
              <a:defRPr sz="2000"/>
            </a:lvl5pPr>
            <a:lvl6pPr indent="-355600" lvl="5" marL="2743200" algn="l">
              <a:lnSpc>
                <a:spcPct val="100000"/>
              </a:lnSpc>
              <a:spcBef>
                <a:spcPts val="18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1" name="Google Shape;41;p3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1400"/>
              <a:buNone/>
              <a:defRPr sz="1400"/>
            </a:lvl1pPr>
            <a:lvl2pPr indent="-228600" lvl="1" marL="914400" algn="l">
              <a:lnSpc>
                <a:spcPct val="100000"/>
              </a:lnSpc>
              <a:spcBef>
                <a:spcPts val="1800"/>
              </a:spcBef>
              <a:spcAft>
                <a:spcPts val="0"/>
              </a:spcAft>
              <a:buClr>
                <a:schemeClr val="dk1"/>
              </a:buClr>
              <a:buSzPts val="1200"/>
              <a:buNone/>
              <a:defRPr sz="1200"/>
            </a:lvl2pPr>
            <a:lvl3pPr indent="-228600" lvl="2" marL="1371600" algn="l">
              <a:lnSpc>
                <a:spcPct val="100000"/>
              </a:lnSpc>
              <a:spcBef>
                <a:spcPts val="1800"/>
              </a:spcBef>
              <a:spcAft>
                <a:spcPts val="0"/>
              </a:spcAft>
              <a:buClr>
                <a:schemeClr val="dk1"/>
              </a:buClr>
              <a:buSzPts val="1000"/>
              <a:buNone/>
              <a:defRPr sz="1000"/>
            </a:lvl3pPr>
            <a:lvl4pPr indent="-228600" lvl="3" marL="1828800" algn="l">
              <a:lnSpc>
                <a:spcPct val="100000"/>
              </a:lnSpc>
              <a:spcBef>
                <a:spcPts val="1800"/>
              </a:spcBef>
              <a:spcAft>
                <a:spcPts val="0"/>
              </a:spcAft>
              <a:buClr>
                <a:schemeClr val="dk1"/>
              </a:buClr>
              <a:buSzPts val="900"/>
              <a:buNone/>
              <a:defRPr sz="900"/>
            </a:lvl4pPr>
            <a:lvl5pPr indent="-228600" lvl="4" marL="2286000" algn="l">
              <a:lnSpc>
                <a:spcPct val="100000"/>
              </a:lnSpc>
              <a:spcBef>
                <a:spcPts val="1800"/>
              </a:spcBef>
              <a:spcAft>
                <a:spcPts val="0"/>
              </a:spcAft>
              <a:buClr>
                <a:schemeClr val="dk1"/>
              </a:buClr>
              <a:buSzPts val="900"/>
              <a:buNone/>
              <a:defRPr sz="900"/>
            </a:lvl5pPr>
            <a:lvl6pPr indent="-228600" lvl="5" marL="2743200" algn="l">
              <a:lnSpc>
                <a:spcPct val="100000"/>
              </a:lnSpc>
              <a:spcBef>
                <a:spcPts val="180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28"/>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86363"/>
              </a:lnSpc>
              <a:spcBef>
                <a:spcPts val="0"/>
              </a:spcBef>
              <a:spcAft>
                <a:spcPts val="0"/>
              </a:spcAft>
              <a:buClr>
                <a:srgbClr val="000000"/>
              </a:buClr>
              <a:buSzPts val="1400"/>
              <a:buFont typeface="Arial"/>
              <a:buNone/>
              <a:defRPr b="1" i="0" sz="6600" u="none" cap="none" strike="noStrike">
                <a:solidFill>
                  <a:srgbClr val="005CB8"/>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1" name="Google Shape;11;p28"/>
          <p:cNvSpPr txBox="1"/>
          <p:nvPr>
            <p:ph idx="1" type="body"/>
          </p:nvPr>
        </p:nvSpPr>
        <p:spPr>
          <a:xfrm>
            <a:off x="228600" y="2055038"/>
            <a:ext cx="8229600" cy="452596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06400" lvl="1" marL="914400" marR="0" rtl="0" algn="l">
              <a:lnSpc>
                <a:spcPct val="100000"/>
              </a:lnSpc>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406400" lvl="2" marL="1371600" marR="0" rtl="0" algn="l">
              <a:lnSpc>
                <a:spcPct val="100000"/>
              </a:lnSpc>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406400" lvl="3" marL="1828800" marR="0" rtl="0" algn="l">
              <a:lnSpc>
                <a:spcPct val="100000"/>
              </a:lnSpc>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lnSpc>
                <a:spcPct val="100000"/>
              </a:lnSpc>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18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www.youtube.com/watch?v=BP98kLvwp2E" TargetMode="External"/><Relationship Id="rId4" Type="http://schemas.openxmlformats.org/officeDocument/2006/relationships/image" Target="../media/image2.jpg"/><Relationship Id="rId5" Type="http://schemas.openxmlformats.org/officeDocument/2006/relationships/hyperlink" Target="https://www.youtube.com/watch?v=BP98kLvwp2E&amp;t=73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restaurant.org/research-and-media/research/industry-statistics/national-statistic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hyperlink" Target="https://www.economist.com/united-states/2021/04/03/cooking-up-a-new-business-model-during-the-pandemic" TargetMode="External"/><Relationship Id="rId4" Type="http://schemas.openxmlformats.org/officeDocument/2006/relationships/image" Target="../media/image22.png"/><Relationship Id="rId5"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teacherspayteachers.com/Product/Marginal-Analysis-of-Colleges-4044156" TargetMode="External"/><Relationship Id="rId4" Type="http://schemas.openxmlformats.org/officeDocument/2006/relationships/image" Target="../media/image24.png"/><Relationship Id="rId5"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econedlink.org/membership/" TargetMode="Externa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slidesgo.com/" TargetMode="Externa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8.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hyperlink" Target="https://www.loom.com/share/57f424a981d045868b5131d06349c94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econedlink.org/professional-developmen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www.npr.org/2022/04/25/1094706897/you-should-probably-get-your-plane-tickets-soon" TargetMode="External"/><Relationship Id="rId4" Type="http://schemas.openxmlformats.org/officeDocument/2006/relationships/hyperlink" Target="https://www.npr.org/2022/04/07/1091489931/insuring-music-venues-during-a-pandemic" TargetMode="External"/><Relationship Id="rId5" Type="http://schemas.openxmlformats.org/officeDocument/2006/relationships/hyperlink" Target="https://www.npr.org/2022/03/23/1088272830/how-an-empty-office-becomes-a-home" TargetMode="External"/><Relationship Id="rId6" Type="http://schemas.openxmlformats.org/officeDocument/2006/relationships/hyperlink" Target="https://reopendoc.com/" TargetMode="External"/><Relationship Id="rId7" Type="http://schemas.openxmlformats.org/officeDocument/2006/relationships/hyperlink" Target="https://www.economist.com/united-states/2021/04/03/cooking-up-a-new-business-model-during-the-pandemic"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s://reopendoc.com/" TargetMode="Externa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10" Type="http://schemas.openxmlformats.org/officeDocument/2006/relationships/hyperlink" Target="https://unsplash.com/" TargetMode="External"/><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youtube.com/watch?v=BP98kLvwp2E&amp;t=73s" TargetMode="External"/><Relationship Id="rId4" Type="http://schemas.openxmlformats.org/officeDocument/2006/relationships/hyperlink" Target="https://www.economist.com/united-states/2021/04/03/cooking-up-a-new-business-model-during-the-pandemic" TargetMode="External"/><Relationship Id="rId9" Type="http://schemas.openxmlformats.org/officeDocument/2006/relationships/hyperlink" Target="https://www.teacherspayteachers.com/Product/Economics-Research-Covid-19-and-Restaurants-5867949" TargetMode="External"/><Relationship Id="rId5" Type="http://schemas.openxmlformats.org/officeDocument/2006/relationships/hyperlink" Target="https://www.npr.org/2022/04/25/1094706897/you-should-probably-get-your-plane-tickets-soon" TargetMode="External"/><Relationship Id="rId6" Type="http://schemas.openxmlformats.org/officeDocument/2006/relationships/hyperlink" Target="https://www.npr.org/2022/04/07/1091489931/insuring-music-venues-during-a-pandemic" TargetMode="External"/><Relationship Id="rId7" Type="http://schemas.openxmlformats.org/officeDocument/2006/relationships/hyperlink" Target="https://www.npr.org/2022/03/23/1088272830/how-an-empty-office-becomes-a-home" TargetMode="External"/><Relationship Id="rId8" Type="http://schemas.openxmlformats.org/officeDocument/2006/relationships/hyperlink" Target="https://reopendoc.com/"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www.councilforeconed.org/resources/local-affiliates/" TargetMode="Externa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1.jpg"/><Relationship Id="rId4" Type="http://schemas.openxmlformats.org/officeDocument/2006/relationships/image" Target="../media/image15.png"/><Relationship Id="rId5" Type="http://schemas.openxmlformats.org/officeDocument/2006/relationships/image" Target="../media/image13.jpg"/><Relationship Id="rId6" Type="http://schemas.openxmlformats.org/officeDocument/2006/relationships/image" Target="../media/image16.jpg"/><Relationship Id="rId7"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1"/>
          <p:cNvSpPr txBox="1"/>
          <p:nvPr>
            <p:ph type="ctrTitle"/>
          </p:nvPr>
        </p:nvSpPr>
        <p:spPr>
          <a:xfrm>
            <a:off x="685800" y="1066800"/>
            <a:ext cx="7772400" cy="342899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5000"/>
              </a:lnSpc>
              <a:spcBef>
                <a:spcPts val="0"/>
              </a:spcBef>
              <a:spcAft>
                <a:spcPts val="0"/>
              </a:spcAft>
              <a:buSzPct val="25925"/>
              <a:buNone/>
            </a:pPr>
            <a:br>
              <a:rPr lang="en-US" sz="6000"/>
            </a:br>
            <a:br>
              <a:rPr lang="en-US" sz="6000"/>
            </a:br>
            <a:r>
              <a:rPr lang="en-US" sz="6000"/>
              <a:t>The Economics of Covid-19 and its Impact on Businesses</a:t>
            </a:r>
            <a:br>
              <a:rPr b="1" lang="en-US" sz="6000"/>
            </a:br>
            <a:br>
              <a:rPr lang="en-US" sz="4400"/>
            </a:br>
            <a:r>
              <a:rPr i="1" lang="en-US" sz="2200">
                <a:solidFill>
                  <a:schemeClr val="dk1"/>
                </a:solidFill>
                <a:latin typeface="Calibri"/>
                <a:ea typeface="Calibri"/>
                <a:cs typeface="Calibri"/>
                <a:sym typeface="Calibri"/>
              </a:rPr>
              <a:t>Presented by Susanna McConnell</a:t>
            </a:r>
            <a:br>
              <a:rPr lang="en-US" sz="1600"/>
            </a:br>
            <a:r>
              <a:rPr lang="en-US" sz="2200">
                <a:solidFill>
                  <a:schemeClr val="dk1"/>
                </a:solidFill>
              </a:rPr>
              <a:t>May 3, 2022</a:t>
            </a:r>
            <a:br>
              <a:rPr lang="en-US" sz="16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Susanna.Pierce.McConnell@gmail.com</a:t>
            </a:r>
            <a:endParaRPr sz="2200">
              <a:solidFill>
                <a:schemeClr val="dk1"/>
              </a:solidFill>
            </a:endParaRPr>
          </a:p>
        </p:txBody>
      </p:sp>
      <p:pic>
        <p:nvPicPr>
          <p:cNvPr descr="https://lh3.googleusercontent.com/ZUpuLTlftxRWpmZO1eNQcrpiWR000eW520Mibadsw-fgWzo9lTGbPhCgn9GAkPXKXHZ-6b85DWpitY7pHnXa2Hz9gCTTBDw6dI5U9sI3oR_Zt42kRK01mPDGvHnk9V4SQzt0eUX6cAc=s0" id="54" name="Google Shape;54;p1"/>
          <p:cNvPicPr preferRelativeResize="0"/>
          <p:nvPr/>
        </p:nvPicPr>
        <p:blipFill rotWithShape="1">
          <a:blip r:embed="rId3">
            <a:alphaModFix/>
          </a:blip>
          <a:srcRect b="0" l="0" r="0" t="0"/>
          <a:stretch/>
        </p:blipFill>
        <p:spPr>
          <a:xfrm>
            <a:off x="7140038" y="4913586"/>
            <a:ext cx="1629885" cy="103777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1"/>
          <p:cNvSpPr txBox="1"/>
          <p:nvPr>
            <p:ph type="title"/>
          </p:nvPr>
        </p:nvSpPr>
        <p:spPr>
          <a:xfrm>
            <a:off x="538200" y="172100"/>
            <a:ext cx="8133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SzPts val="1400"/>
              <a:buNone/>
            </a:pPr>
            <a:r>
              <a:rPr lang="en-US" sz="4800"/>
              <a:t>Background Content</a:t>
            </a:r>
            <a:endParaRPr sz="4800"/>
          </a:p>
        </p:txBody>
      </p:sp>
      <p:sp>
        <p:nvSpPr>
          <p:cNvPr id="118" name="Google Shape;118;p11"/>
          <p:cNvSpPr txBox="1"/>
          <p:nvPr>
            <p:ph idx="1" type="body"/>
          </p:nvPr>
        </p:nvSpPr>
        <p:spPr>
          <a:xfrm>
            <a:off x="457200" y="1600200"/>
            <a:ext cx="44007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800"/>
              <a:buChar char="•"/>
            </a:pPr>
            <a:r>
              <a:rPr lang="en-US"/>
              <a:t>Unemployment</a:t>
            </a:r>
            <a:endParaRPr/>
          </a:p>
          <a:p>
            <a:pPr indent="0" lvl="0" marL="457200" rtl="0" algn="l">
              <a:lnSpc>
                <a:spcPct val="100000"/>
              </a:lnSpc>
              <a:spcBef>
                <a:spcPts val="0"/>
              </a:spcBef>
              <a:spcAft>
                <a:spcPts val="0"/>
              </a:spcAft>
              <a:buNone/>
            </a:pPr>
            <a:r>
              <a:t/>
            </a:r>
            <a:endParaRPr/>
          </a:p>
          <a:p>
            <a:pPr indent="-342900" lvl="0" marL="342900" rtl="0" algn="l">
              <a:lnSpc>
                <a:spcPct val="100000"/>
              </a:lnSpc>
              <a:spcBef>
                <a:spcPts val="0"/>
              </a:spcBef>
              <a:spcAft>
                <a:spcPts val="0"/>
              </a:spcAft>
              <a:buSzPts val="2800"/>
              <a:buChar char="•"/>
            </a:pPr>
            <a:r>
              <a:rPr lang="en-US"/>
              <a:t>Government Intervention</a:t>
            </a:r>
            <a:endParaRPr/>
          </a:p>
          <a:p>
            <a:pPr indent="0" lvl="0" marL="457200" rtl="0" algn="l">
              <a:lnSpc>
                <a:spcPct val="100000"/>
              </a:lnSpc>
              <a:spcBef>
                <a:spcPts val="0"/>
              </a:spcBef>
              <a:spcAft>
                <a:spcPts val="0"/>
              </a:spcAft>
              <a:buNone/>
            </a:pPr>
            <a:r>
              <a:t/>
            </a:r>
            <a:endParaRPr/>
          </a:p>
          <a:p>
            <a:pPr indent="-342900" lvl="0" marL="342900" rtl="0" algn="l">
              <a:lnSpc>
                <a:spcPct val="100000"/>
              </a:lnSpc>
              <a:spcBef>
                <a:spcPts val="0"/>
              </a:spcBef>
              <a:spcAft>
                <a:spcPts val="0"/>
              </a:spcAft>
              <a:buClr>
                <a:schemeClr val="dk1"/>
              </a:buClr>
              <a:buSzPts val="2800"/>
              <a:buChar char="•"/>
            </a:pPr>
            <a:r>
              <a:rPr lang="en-US"/>
              <a:t>Opportunity Costs</a:t>
            </a:r>
            <a:endParaRPr/>
          </a:p>
          <a:p>
            <a:pPr indent="0" lvl="0" marL="457200" rtl="0" algn="l">
              <a:lnSpc>
                <a:spcPct val="100000"/>
              </a:lnSpc>
              <a:spcBef>
                <a:spcPts val="0"/>
              </a:spcBef>
              <a:spcAft>
                <a:spcPts val="0"/>
              </a:spcAft>
              <a:buNone/>
            </a:pPr>
            <a:r>
              <a:t/>
            </a:r>
            <a:endParaRPr/>
          </a:p>
          <a:p>
            <a:pPr indent="-342900" lvl="0" marL="342900" rtl="0" algn="l">
              <a:lnSpc>
                <a:spcPct val="100000"/>
              </a:lnSpc>
              <a:spcBef>
                <a:spcPts val="0"/>
              </a:spcBef>
              <a:spcAft>
                <a:spcPts val="0"/>
              </a:spcAft>
              <a:buClr>
                <a:schemeClr val="dk1"/>
              </a:buClr>
              <a:buSzPts val="2800"/>
              <a:buChar char="•"/>
            </a:pPr>
            <a:r>
              <a:rPr lang="en-US"/>
              <a:t>Explicit Costs</a:t>
            </a:r>
            <a:endParaRPr/>
          </a:p>
          <a:p>
            <a:pPr indent="0" lvl="0" marL="457200" rtl="0" algn="l">
              <a:lnSpc>
                <a:spcPct val="100000"/>
              </a:lnSpc>
              <a:spcBef>
                <a:spcPts val="0"/>
              </a:spcBef>
              <a:spcAft>
                <a:spcPts val="0"/>
              </a:spcAft>
              <a:buNone/>
            </a:pPr>
            <a:r>
              <a:t/>
            </a:r>
            <a:endParaRPr/>
          </a:p>
          <a:p>
            <a:pPr indent="-342900" lvl="0" marL="342900" rtl="0" algn="l">
              <a:lnSpc>
                <a:spcPct val="100000"/>
              </a:lnSpc>
              <a:spcBef>
                <a:spcPts val="0"/>
              </a:spcBef>
              <a:spcAft>
                <a:spcPts val="0"/>
              </a:spcAft>
              <a:buClr>
                <a:schemeClr val="dk1"/>
              </a:buClr>
              <a:buSzPts val="2800"/>
              <a:buChar char="•"/>
            </a:pPr>
            <a:r>
              <a:rPr lang="en-US"/>
              <a:t>Implicit Costs</a:t>
            </a:r>
            <a:endParaRPr/>
          </a:p>
          <a:p>
            <a:pPr indent="0" lvl="0" marL="457200" rtl="0" algn="l">
              <a:lnSpc>
                <a:spcPct val="100000"/>
              </a:lnSpc>
              <a:spcBef>
                <a:spcPts val="1800"/>
              </a:spcBef>
              <a:spcAft>
                <a:spcPts val="0"/>
              </a:spcAft>
              <a:buNone/>
            </a:pPr>
            <a:r>
              <a:t/>
            </a:r>
            <a:endParaRPr/>
          </a:p>
          <a:p>
            <a:pPr indent="0" lvl="0" marL="0" rtl="0" algn="l">
              <a:lnSpc>
                <a:spcPct val="100000"/>
              </a:lnSpc>
              <a:spcBef>
                <a:spcPts val="1800"/>
              </a:spcBef>
              <a:spcAft>
                <a:spcPts val="0"/>
              </a:spcAft>
              <a:buSzPts val="2800"/>
              <a:buNone/>
            </a:pPr>
            <a:r>
              <a:t/>
            </a:r>
            <a:endParaRPr/>
          </a:p>
          <a:p>
            <a:pPr indent="0" lvl="0" marL="0" rtl="0" algn="l">
              <a:lnSpc>
                <a:spcPct val="100000"/>
              </a:lnSpc>
              <a:spcBef>
                <a:spcPts val="1800"/>
              </a:spcBef>
              <a:spcAft>
                <a:spcPts val="0"/>
              </a:spcAft>
              <a:buSzPts val="2800"/>
              <a:buNone/>
            </a:pPr>
            <a:r>
              <a:t/>
            </a:r>
            <a:endParaRPr/>
          </a:p>
        </p:txBody>
      </p:sp>
      <p:sp>
        <p:nvSpPr>
          <p:cNvPr id="119" name="Google Shape;119;p11"/>
          <p:cNvSpPr txBox="1"/>
          <p:nvPr>
            <p:ph idx="2" type="body"/>
          </p:nvPr>
        </p:nvSpPr>
        <p:spPr>
          <a:xfrm>
            <a:off x="4633200" y="1600200"/>
            <a:ext cx="4038600" cy="4526100"/>
          </a:xfrm>
          <a:prstGeom prst="rect">
            <a:avLst/>
          </a:prstGeom>
          <a:noFill/>
          <a:ln>
            <a:noFill/>
          </a:ln>
        </p:spPr>
        <p:txBody>
          <a:bodyPr anchorCtr="0" anchor="t" bIns="45700" lIns="91425" spcFirstLastPara="1" rIns="91425" wrap="square" tIns="45700">
            <a:noAutofit/>
          </a:bodyPr>
          <a:lstStyle/>
          <a:p>
            <a:pPr indent="-406400" lvl="0" marL="457200" rtl="0" algn="l">
              <a:spcBef>
                <a:spcPts val="1800"/>
              </a:spcBef>
              <a:spcAft>
                <a:spcPts val="0"/>
              </a:spcAft>
              <a:buSzPts val="2800"/>
              <a:buChar char="•"/>
            </a:pPr>
            <a:r>
              <a:rPr lang="en-US"/>
              <a:t>Revenue, Profits</a:t>
            </a:r>
            <a:endParaRPr/>
          </a:p>
          <a:p>
            <a:pPr indent="-406400" lvl="0" marL="457200" rtl="0" algn="l">
              <a:spcBef>
                <a:spcPts val="1800"/>
              </a:spcBef>
              <a:spcAft>
                <a:spcPts val="0"/>
              </a:spcAft>
              <a:buSzPts val="2800"/>
              <a:buChar char="•"/>
            </a:pPr>
            <a:r>
              <a:rPr lang="en-US"/>
              <a:t>Fixed and Variable Costs</a:t>
            </a:r>
            <a:endParaRPr/>
          </a:p>
          <a:p>
            <a:pPr indent="-406400" lvl="0" marL="457200" rtl="0" algn="l">
              <a:spcBef>
                <a:spcPts val="1800"/>
              </a:spcBef>
              <a:spcAft>
                <a:spcPts val="0"/>
              </a:spcAft>
              <a:buSzPts val="2800"/>
              <a:buChar char="•"/>
            </a:pPr>
            <a:r>
              <a:rPr lang="en-US"/>
              <a:t>Theory of the Firm</a:t>
            </a:r>
            <a:endParaRPr/>
          </a:p>
          <a:p>
            <a:pPr indent="-381000" lvl="1" marL="914400" rtl="0" algn="l">
              <a:lnSpc>
                <a:spcPct val="100000"/>
              </a:lnSpc>
              <a:spcBef>
                <a:spcPts val="1800"/>
              </a:spcBef>
              <a:spcAft>
                <a:spcPts val="0"/>
              </a:spcAft>
              <a:buSzPts val="2400"/>
              <a:buChar char="–"/>
            </a:pPr>
            <a:r>
              <a:rPr lang="en-US"/>
              <a:t>PC Firm, MC Firm, Oligopoly, Monopoly</a:t>
            </a:r>
            <a:endParaRPr/>
          </a:p>
          <a:p>
            <a:pPr indent="0" lvl="0" marL="0" rtl="0" algn="l">
              <a:lnSpc>
                <a:spcPct val="100000"/>
              </a:lnSpc>
              <a:spcBef>
                <a:spcPts val="1800"/>
              </a:spcBef>
              <a:spcAft>
                <a:spcPts val="0"/>
              </a:spcAft>
              <a:buSzPts val="2800"/>
              <a:buNone/>
            </a:pPr>
            <a:r>
              <a:t/>
            </a:r>
            <a:endParaRPr/>
          </a:p>
        </p:txBody>
      </p:sp>
      <p:sp>
        <p:nvSpPr>
          <p:cNvPr id="120" name="Google Shape;120;p11"/>
          <p:cNvSpPr txBox="1"/>
          <p:nvPr/>
        </p:nvSpPr>
        <p:spPr>
          <a:xfrm>
            <a:off x="6677925" y="4441950"/>
            <a:ext cx="7335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f72a0ffad5_0_22"/>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SzPts val="1400"/>
              <a:buNone/>
            </a:pPr>
            <a:r>
              <a:rPr lang="en-US" sz="4800"/>
              <a:t>How can you use videos to introduce business impacts to students?</a:t>
            </a:r>
            <a:endParaRPr sz="4800"/>
          </a:p>
        </p:txBody>
      </p:sp>
      <p:sp>
        <p:nvSpPr>
          <p:cNvPr id="127" name="Google Shape;127;gf72a0ffad5_0_2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1800"/>
              </a:spcAft>
              <a:buSzPts val="2800"/>
              <a:buNone/>
            </a:pPr>
            <a:r>
              <a:t/>
            </a:r>
            <a:endParaRPr/>
          </a:p>
        </p:txBody>
      </p:sp>
      <p:sp>
        <p:nvSpPr>
          <p:cNvPr id="128" name="Google Shape;128;gf72a0ffad5_0_22"/>
          <p:cNvSpPr/>
          <p:nvPr/>
        </p:nvSpPr>
        <p:spPr>
          <a:xfrm rot="1259729">
            <a:off x="6580372" y="4140131"/>
            <a:ext cx="2202100" cy="1142135"/>
          </a:xfrm>
          <a:prstGeom prst="wave">
            <a:avLst>
              <a:gd fmla="val 12500" name="adj1"/>
              <a:gd fmla="val 0" name="adj2"/>
            </a:avLst>
          </a:prstGeom>
          <a:solidFill>
            <a:srgbClr val="7A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lang="en-US" sz="1800">
                <a:latin typeface="Montserrat"/>
                <a:ea typeface="Montserrat"/>
                <a:cs typeface="Montserrat"/>
                <a:sym typeface="Montserrat"/>
              </a:rPr>
              <a:t>Restaurant Industry</a:t>
            </a:r>
            <a:endParaRPr b="0" i="0" sz="1800" u="none" cap="none" strike="noStrike">
              <a:solidFill>
                <a:srgbClr val="000000"/>
              </a:solidFill>
              <a:latin typeface="Montserrat"/>
              <a:ea typeface="Montserrat"/>
              <a:cs typeface="Montserrat"/>
              <a:sym typeface="Montserrat"/>
            </a:endParaRPr>
          </a:p>
        </p:txBody>
      </p:sp>
      <p:sp>
        <p:nvSpPr>
          <p:cNvPr id="129" name="Google Shape;129;gf72a0ffad5_0_22"/>
          <p:cNvSpPr txBox="1"/>
          <p:nvPr/>
        </p:nvSpPr>
        <p:spPr>
          <a:xfrm>
            <a:off x="556050" y="5663525"/>
            <a:ext cx="84849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lang="en-US" sz="1800">
                <a:latin typeface="Calibri"/>
                <a:ea typeface="Calibri"/>
                <a:cs typeface="Calibri"/>
                <a:sym typeface="Calibri"/>
              </a:rPr>
              <a:t>Restaurants faced tremendous challenges during Covid-19 and had to shift their operations.</a:t>
            </a:r>
            <a:endParaRPr b="0" i="0" sz="1800" u="none" cap="none" strike="noStrike">
              <a:solidFill>
                <a:srgbClr val="000000"/>
              </a:solidFill>
              <a:latin typeface="Calibri"/>
              <a:ea typeface="Calibri"/>
              <a:cs typeface="Calibri"/>
              <a:sym typeface="Calibri"/>
            </a:endParaRPr>
          </a:p>
        </p:txBody>
      </p:sp>
      <p:pic>
        <p:nvPicPr>
          <p:cNvPr id="130" name="Google Shape;130;gf72a0ffad5_0_22"/>
          <p:cNvPicPr preferRelativeResize="0"/>
          <p:nvPr/>
        </p:nvPicPr>
        <p:blipFill>
          <a:blip r:embed="rId3">
            <a:alphaModFix/>
          </a:blip>
          <a:stretch>
            <a:fillRect/>
          </a:stretch>
        </p:blipFill>
        <p:spPr>
          <a:xfrm>
            <a:off x="2615275" y="3719150"/>
            <a:ext cx="3258998" cy="18256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2"/>
          <p:cNvSpPr txBox="1"/>
          <p:nvPr>
            <p:ph type="title"/>
          </p:nvPr>
        </p:nvSpPr>
        <p:spPr>
          <a:xfrm>
            <a:off x="823275" y="0"/>
            <a:ext cx="7827600" cy="13215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SzPts val="1400"/>
              <a:buNone/>
            </a:pPr>
            <a:r>
              <a:rPr lang="en-US" sz="4400"/>
              <a:t>Warm Up #1: Restaurants</a:t>
            </a:r>
            <a:endParaRPr sz="4400"/>
          </a:p>
        </p:txBody>
      </p:sp>
      <p:sp>
        <p:nvSpPr>
          <p:cNvPr id="136" name="Google Shape;136;p12"/>
          <p:cNvSpPr txBox="1"/>
          <p:nvPr>
            <p:ph idx="4" type="body"/>
          </p:nvPr>
        </p:nvSpPr>
        <p:spPr>
          <a:xfrm>
            <a:off x="5099350" y="1697800"/>
            <a:ext cx="3971700" cy="39513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lang="en-US" u="sng"/>
              <a:t>What</a:t>
            </a:r>
            <a:r>
              <a:rPr lang="en-US"/>
              <a:t> interesting facts did you hear in the video?</a:t>
            </a:r>
            <a:endParaRPr/>
          </a:p>
          <a:p>
            <a:pPr indent="0" lvl="0" marL="914400" rtl="0" algn="l">
              <a:lnSpc>
                <a:spcPct val="100000"/>
              </a:lnSpc>
              <a:spcBef>
                <a:spcPts val="1800"/>
              </a:spcBef>
              <a:spcAft>
                <a:spcPts val="0"/>
              </a:spcAft>
              <a:buNone/>
            </a:pPr>
            <a:r>
              <a:t/>
            </a:r>
            <a:endParaRPr/>
          </a:p>
          <a:p>
            <a:pPr indent="-381000" lvl="0" marL="457200" rtl="0" algn="l">
              <a:lnSpc>
                <a:spcPct val="100000"/>
              </a:lnSpc>
              <a:spcBef>
                <a:spcPts val="1800"/>
              </a:spcBef>
              <a:spcAft>
                <a:spcPts val="0"/>
              </a:spcAft>
              <a:buSzPts val="2400"/>
              <a:buChar char="•"/>
            </a:pPr>
            <a:r>
              <a:rPr lang="en-US" u="sng"/>
              <a:t>So what</a:t>
            </a:r>
            <a:r>
              <a:rPr lang="en-US"/>
              <a:t> was the biggest challenge the restaurants faced?</a:t>
            </a:r>
            <a:endParaRPr/>
          </a:p>
          <a:p>
            <a:pPr indent="0" lvl="0" marL="914400" rtl="0" algn="l">
              <a:lnSpc>
                <a:spcPct val="100000"/>
              </a:lnSpc>
              <a:spcBef>
                <a:spcPts val="1800"/>
              </a:spcBef>
              <a:spcAft>
                <a:spcPts val="0"/>
              </a:spcAft>
              <a:buNone/>
            </a:pPr>
            <a:r>
              <a:t/>
            </a:r>
            <a:endParaRPr/>
          </a:p>
          <a:p>
            <a:pPr indent="-381000" lvl="0" marL="457200" rtl="0" algn="l">
              <a:lnSpc>
                <a:spcPct val="100000"/>
              </a:lnSpc>
              <a:spcBef>
                <a:spcPts val="1800"/>
              </a:spcBef>
              <a:spcAft>
                <a:spcPts val="0"/>
              </a:spcAft>
              <a:buSzPts val="2400"/>
              <a:buChar char="•"/>
            </a:pPr>
            <a:r>
              <a:rPr lang="en-US" u="sng"/>
              <a:t>Now what</a:t>
            </a:r>
            <a:r>
              <a:rPr lang="en-US"/>
              <a:t> do you think the biggest impact on restaurants will be?</a:t>
            </a:r>
            <a:endParaRPr/>
          </a:p>
        </p:txBody>
      </p:sp>
      <p:sp>
        <p:nvSpPr>
          <p:cNvPr id="137" name="Google Shape;137;p12"/>
          <p:cNvSpPr/>
          <p:nvPr/>
        </p:nvSpPr>
        <p:spPr>
          <a:xfrm rot="-1043">
            <a:off x="332424" y="1006226"/>
            <a:ext cx="1978500" cy="1320900"/>
          </a:xfrm>
          <a:prstGeom prst="wave">
            <a:avLst>
              <a:gd fmla="val 12500" name="adj1"/>
              <a:gd fmla="val 0" name="adj2"/>
            </a:avLst>
          </a:prstGeom>
          <a:solidFill>
            <a:srgbClr val="7A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What, So What, Now What</a:t>
            </a:r>
            <a:endParaRPr b="0" i="0" sz="1800" u="none" cap="none" strike="noStrike">
              <a:solidFill>
                <a:srgbClr val="000000"/>
              </a:solidFill>
              <a:latin typeface="Montserrat"/>
              <a:ea typeface="Montserrat"/>
              <a:cs typeface="Montserrat"/>
              <a:sym typeface="Montserrat"/>
            </a:endParaRPr>
          </a:p>
        </p:txBody>
      </p:sp>
      <p:pic>
        <p:nvPicPr>
          <p:cNvPr descr="Covid-19 affects nearly every aspect of daily life, and the food service industry is no exception. After a very challenging period, many restaurant owners are finally back in full swing. But who will survive and thrive in the future depends on how quickly they can adapt to these uncertain times.&#10;&#10;#CityLab #Pandemic #BloombergQuicktake&#10;--------&#10;Like this video? Subscribe: http://www.youtube.com/Bloomberg?sub_confirmation=1&#10;Become a Quicktake Member for exclusive perks: http://www.youtube.com/bloomberg/join&#10;Subscribe to Quicktake Explained: https://bit.ly/3iERrup &#10;&#10;QuickTake Originals is Bloomberg's official premium video channel. We bring you insights and analysis from business, science, and technology experts who are shaping our future. We’re home to Hello World, Giant Leap, Storylines, and the series powering CityLab, Bloomberg Businessweek, Bloomberg Green, and much more.&#10;&#10;Subscribe for business news, but not as you've known it: exclusive interviews, fascinating profiles, data-driven analysis, and the latest in tech innovation from around the world.&#10;&#10;Visit our partner channel QuickTake News for breaking global news and insight in an instant." id="138" name="Google Shape;138;p12" title="How The Pandemic Might Make Restaurants Better">
            <a:hlinkClick r:id="rId3"/>
          </p:cNvPr>
          <p:cNvPicPr preferRelativeResize="0"/>
          <p:nvPr/>
        </p:nvPicPr>
        <p:blipFill>
          <a:blip r:embed="rId4">
            <a:alphaModFix/>
          </a:blip>
          <a:stretch>
            <a:fillRect/>
          </a:stretch>
        </p:blipFill>
        <p:spPr>
          <a:xfrm>
            <a:off x="235550" y="2327425"/>
            <a:ext cx="4572000" cy="3429000"/>
          </a:xfrm>
          <a:prstGeom prst="rect">
            <a:avLst/>
          </a:prstGeom>
          <a:noFill/>
          <a:ln>
            <a:noFill/>
          </a:ln>
        </p:spPr>
      </p:pic>
      <p:sp>
        <p:nvSpPr>
          <p:cNvPr id="139" name="Google Shape;139;p12"/>
          <p:cNvSpPr txBox="1"/>
          <p:nvPr/>
        </p:nvSpPr>
        <p:spPr>
          <a:xfrm>
            <a:off x="517475" y="5967375"/>
            <a:ext cx="397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Calibri"/>
                <a:ea typeface="Calibri"/>
                <a:cs typeface="Calibri"/>
                <a:sym typeface="Calibri"/>
                <a:hlinkClick r:id="rId5"/>
              </a:rPr>
              <a:t>Bloomberg: City Lab</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f7d04d9131_1_22"/>
          <p:cNvSpPr txBox="1"/>
          <p:nvPr>
            <p:ph type="ctrTitle"/>
          </p:nvPr>
        </p:nvSpPr>
        <p:spPr>
          <a:xfrm>
            <a:off x="685800" y="2478450"/>
            <a:ext cx="8318100" cy="14544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SzPts val="1400"/>
              <a:buNone/>
            </a:pPr>
            <a:r>
              <a:rPr lang="en-US"/>
              <a:t>Warm Up #2 Poll: </a:t>
            </a:r>
            <a:endParaRPr/>
          </a:p>
          <a:p>
            <a:pPr indent="0" lvl="0" marL="0" rtl="0" algn="ctr">
              <a:lnSpc>
                <a:spcPct val="86363"/>
              </a:lnSpc>
              <a:spcBef>
                <a:spcPts val="0"/>
              </a:spcBef>
              <a:spcAft>
                <a:spcPts val="0"/>
              </a:spcAft>
              <a:buSzPts val="1400"/>
              <a:buNone/>
            </a:pPr>
            <a:r>
              <a:rPr lang="en-US" sz="5400"/>
              <a:t>I feel safe dining indoors at a restaurant now.</a:t>
            </a:r>
            <a:endParaRPr sz="5400"/>
          </a:p>
        </p:txBody>
      </p:sp>
      <p:sp>
        <p:nvSpPr>
          <p:cNvPr id="146" name="Google Shape;146;gf7d04d9131_1_22"/>
          <p:cNvSpPr txBox="1"/>
          <p:nvPr>
            <p:ph idx="1" type="subTitle"/>
          </p:nvPr>
        </p:nvSpPr>
        <p:spPr>
          <a:xfrm>
            <a:off x="0" y="5497250"/>
            <a:ext cx="9144000" cy="556500"/>
          </a:xfrm>
          <a:prstGeom prst="rect">
            <a:avLst/>
          </a:prstGeom>
          <a:noFill/>
          <a:ln cap="flat" cmpd="sng" w="38100">
            <a:solidFill>
              <a:srgbClr val="888888"/>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100000"/>
              </a:lnSpc>
              <a:spcBef>
                <a:spcPts val="0"/>
              </a:spcBef>
              <a:spcAft>
                <a:spcPts val="1800"/>
              </a:spcAft>
              <a:buSzPts val="2800"/>
              <a:buNone/>
            </a:pPr>
            <a:r>
              <a:rPr lang="en-US">
                <a:solidFill>
                  <a:schemeClr val="lt2"/>
                </a:solidFill>
                <a:highlight>
                  <a:schemeClr val="dk2"/>
                </a:highlight>
              </a:rPr>
              <a:t>1- Strongly Agree, 2- Agree, 3- Disagree, 4- Strongly Disagree</a:t>
            </a:r>
            <a:endParaRPr>
              <a:solidFill>
                <a:schemeClr val="lt2"/>
              </a:solidFill>
              <a:highlight>
                <a:schemeClr val="dk2"/>
              </a:highlight>
            </a:endParaRPr>
          </a:p>
        </p:txBody>
      </p:sp>
      <p:sp>
        <p:nvSpPr>
          <p:cNvPr id="147" name="Google Shape;147;gf7d04d9131_1_22"/>
          <p:cNvSpPr txBox="1"/>
          <p:nvPr/>
        </p:nvSpPr>
        <p:spPr>
          <a:xfrm>
            <a:off x="480525" y="1090575"/>
            <a:ext cx="3620700" cy="400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Calibri"/>
                <a:ea typeface="Calibri"/>
                <a:cs typeface="Calibri"/>
                <a:sym typeface="Calibri"/>
                <a:hlinkClick r:id="rId3"/>
              </a:rPr>
              <a:t>National Restaurant Association</a:t>
            </a:r>
            <a:endParaRPr>
              <a:latin typeface="Calibri"/>
              <a:ea typeface="Calibri"/>
              <a:cs typeface="Calibri"/>
              <a:sym typeface="Calibri"/>
            </a:endParaRPr>
          </a:p>
        </p:txBody>
      </p:sp>
      <p:sp>
        <p:nvSpPr>
          <p:cNvPr id="148" name="Google Shape;148;gf7d04d9131_1_22"/>
          <p:cNvSpPr txBox="1"/>
          <p:nvPr/>
        </p:nvSpPr>
        <p:spPr>
          <a:xfrm>
            <a:off x="335475" y="4815650"/>
            <a:ext cx="40503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900">
                <a:highlight>
                  <a:srgbClr val="FFFF00"/>
                </a:highlight>
                <a:latin typeface="Calibri"/>
                <a:ea typeface="Calibri"/>
                <a:cs typeface="Calibri"/>
                <a:sym typeface="Calibri"/>
              </a:rPr>
              <a:t>Add your response in the chat box!</a:t>
            </a:r>
            <a:endParaRPr sz="1900">
              <a:highlight>
                <a:srgbClr val="FFFF00"/>
              </a:highlight>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f7d04d9131_0_21"/>
          <p:cNvSpPr txBox="1"/>
          <p:nvPr>
            <p:ph type="title"/>
          </p:nvPr>
        </p:nvSpPr>
        <p:spPr>
          <a:xfrm>
            <a:off x="722326" y="4406900"/>
            <a:ext cx="8223000" cy="1362000"/>
          </a:xfrm>
          <a:prstGeom prst="rect">
            <a:avLst/>
          </a:prstGeom>
          <a:noFill/>
          <a:ln>
            <a:noFill/>
          </a:ln>
        </p:spPr>
        <p:txBody>
          <a:bodyPr anchorCtr="0" anchor="t" bIns="45700" lIns="91425" spcFirstLastPara="1" rIns="91425" wrap="square" tIns="45700">
            <a:noAutofit/>
          </a:bodyPr>
          <a:lstStyle/>
          <a:p>
            <a:pPr indent="0" lvl="0" marL="0" rtl="0" algn="ctr">
              <a:lnSpc>
                <a:spcPct val="142500"/>
              </a:lnSpc>
              <a:spcBef>
                <a:spcPts val="0"/>
              </a:spcBef>
              <a:spcAft>
                <a:spcPts val="0"/>
              </a:spcAft>
              <a:buSzPts val="1400"/>
              <a:buNone/>
            </a:pPr>
            <a:r>
              <a:rPr lang="en-US" sz="3600"/>
              <a:t>Warm Up #3: How did the restaurant industry have to shift during Covid-19?</a:t>
            </a:r>
            <a:endParaRPr sz="3600"/>
          </a:p>
        </p:txBody>
      </p:sp>
      <p:sp>
        <p:nvSpPr>
          <p:cNvPr id="155" name="Google Shape;155;gf7d04d9131_0_21"/>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1800"/>
              </a:spcAft>
              <a:buSzPts val="2000"/>
              <a:buNone/>
            </a:pPr>
            <a:r>
              <a:rPr lang="en-US"/>
              <a:t>Ghost Kitchens</a:t>
            </a:r>
            <a:endParaRPr/>
          </a:p>
        </p:txBody>
      </p:sp>
      <p:pic>
        <p:nvPicPr>
          <p:cNvPr id="156" name="Google Shape;156;gf7d04d9131_0_21">
            <a:hlinkClick r:id="rId3"/>
          </p:cNvPr>
          <p:cNvPicPr preferRelativeResize="0"/>
          <p:nvPr/>
        </p:nvPicPr>
        <p:blipFill rotWithShape="1">
          <a:blip r:embed="rId4">
            <a:alphaModFix/>
          </a:blip>
          <a:srcRect b="3679" l="0" r="0" t="0"/>
          <a:stretch/>
        </p:blipFill>
        <p:spPr>
          <a:xfrm>
            <a:off x="2520400" y="1776250"/>
            <a:ext cx="6263125" cy="1843725"/>
          </a:xfrm>
          <a:prstGeom prst="rect">
            <a:avLst/>
          </a:prstGeom>
          <a:noFill/>
          <a:ln cap="flat" cmpd="sng" w="38100">
            <a:solidFill>
              <a:schemeClr val="dk2"/>
            </a:solidFill>
            <a:prstDash val="solid"/>
            <a:round/>
            <a:headEnd len="sm" w="sm" type="none"/>
            <a:tailEnd len="sm" w="sm" type="none"/>
          </a:ln>
        </p:spPr>
      </p:pic>
      <p:sp>
        <p:nvSpPr>
          <p:cNvPr id="157" name="Google Shape;157;gf7d04d9131_0_21"/>
          <p:cNvSpPr/>
          <p:nvPr/>
        </p:nvSpPr>
        <p:spPr>
          <a:xfrm rot="-1043">
            <a:off x="392449" y="2431851"/>
            <a:ext cx="1978500" cy="1320900"/>
          </a:xfrm>
          <a:prstGeom prst="wave">
            <a:avLst>
              <a:gd fmla="val 12500" name="adj1"/>
              <a:gd fmla="val 0" name="adj2"/>
            </a:avLst>
          </a:prstGeom>
          <a:solidFill>
            <a:srgbClr val="7A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Montserrat"/>
                <a:ea typeface="Montserrat"/>
                <a:cs typeface="Montserrat"/>
                <a:sym typeface="Montserrat"/>
              </a:rPr>
              <a:t>Google Classroom Question</a:t>
            </a:r>
            <a:endParaRPr b="0" i="0" sz="1800" u="none" cap="none" strike="noStrike">
              <a:solidFill>
                <a:srgbClr val="000000"/>
              </a:solidFill>
              <a:latin typeface="Montserrat"/>
              <a:ea typeface="Montserrat"/>
              <a:cs typeface="Montserrat"/>
              <a:sym typeface="Montserrat"/>
            </a:endParaRPr>
          </a:p>
        </p:txBody>
      </p:sp>
      <p:pic>
        <p:nvPicPr>
          <p:cNvPr id="158" name="Google Shape;158;gf7d04d9131_0_21"/>
          <p:cNvPicPr preferRelativeResize="0"/>
          <p:nvPr/>
        </p:nvPicPr>
        <p:blipFill rotWithShape="1">
          <a:blip r:embed="rId5">
            <a:alphaModFix/>
          </a:blip>
          <a:srcRect b="0" l="0" r="0" t="0"/>
          <a:stretch/>
        </p:blipFill>
        <p:spPr>
          <a:xfrm>
            <a:off x="3854324" y="0"/>
            <a:ext cx="1833600" cy="16642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3"/>
          <p:cNvSpPr txBox="1"/>
          <p:nvPr>
            <p:ph type="ctrTitle"/>
          </p:nvPr>
        </p:nvSpPr>
        <p:spPr>
          <a:xfrm>
            <a:off x="104350" y="2130425"/>
            <a:ext cx="8841000" cy="1470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SzPts val="1400"/>
              <a:buNone/>
            </a:pPr>
            <a:r>
              <a:rPr lang="en-US"/>
              <a:t>Part 2: Student Project</a:t>
            </a:r>
            <a:endParaRPr/>
          </a:p>
          <a:p>
            <a:pPr indent="0" lvl="0" marL="0" rtl="0" algn="ctr">
              <a:lnSpc>
                <a:spcPct val="86363"/>
              </a:lnSpc>
              <a:spcBef>
                <a:spcPts val="0"/>
              </a:spcBef>
              <a:spcAft>
                <a:spcPts val="0"/>
              </a:spcAft>
              <a:buSzPts val="1400"/>
              <a:buNone/>
            </a:pPr>
            <a:r>
              <a:rPr lang="en-US" sz="4800">
                <a:highlight>
                  <a:srgbClr val="FFFF00"/>
                </a:highlight>
              </a:rPr>
              <a:t>How can you investigate business impacts during and after Covid-19?</a:t>
            </a:r>
            <a:endParaRPr sz="4800">
              <a:highlight>
                <a:srgbClr val="FFFF00"/>
              </a:highlight>
            </a:endParaRPr>
          </a:p>
        </p:txBody>
      </p:sp>
      <p:sp>
        <p:nvSpPr>
          <p:cNvPr id="164" name="Google Shape;164;p13"/>
          <p:cNvSpPr txBox="1"/>
          <p:nvPr>
            <p:ph idx="1" type="subTitle"/>
          </p:nvPr>
        </p:nvSpPr>
        <p:spPr>
          <a:xfrm>
            <a:off x="1371600" y="51054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2800"/>
              <a:buNone/>
            </a:pPr>
            <a:r>
              <a:rPr lang="en-US"/>
              <a:t>Research Based Project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4"/>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SzPts val="1400"/>
              <a:buNone/>
            </a:pPr>
            <a:r>
              <a:rPr lang="en-US" sz="4800"/>
              <a:t>Project Overview</a:t>
            </a:r>
            <a:endParaRPr sz="4800"/>
          </a:p>
        </p:txBody>
      </p:sp>
      <p:sp>
        <p:nvSpPr>
          <p:cNvPr id="170" name="Google Shape;170;p14"/>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Students…</a:t>
            </a:r>
            <a:endParaRPr/>
          </a:p>
          <a:p>
            <a:pPr indent="0" lvl="0" marL="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AutoNum type="arabicPeriod"/>
            </a:pPr>
            <a:r>
              <a:rPr lang="en-US"/>
              <a:t>Sign up for a company of choice.</a:t>
            </a:r>
            <a:endParaRPr/>
          </a:p>
          <a:p>
            <a:pPr indent="-342900" lvl="0" marL="457200" rtl="0" algn="l">
              <a:lnSpc>
                <a:spcPct val="100000"/>
              </a:lnSpc>
              <a:spcBef>
                <a:spcPts val="0"/>
              </a:spcBef>
              <a:spcAft>
                <a:spcPts val="0"/>
              </a:spcAft>
              <a:buSzPts val="1800"/>
              <a:buAutoNum type="arabicPeriod"/>
            </a:pPr>
            <a:r>
              <a:rPr lang="en-US"/>
              <a:t>Research the company.</a:t>
            </a:r>
            <a:endParaRPr/>
          </a:p>
          <a:p>
            <a:pPr indent="-342900" lvl="0" marL="457200" rtl="0" algn="l">
              <a:lnSpc>
                <a:spcPct val="100000"/>
              </a:lnSpc>
              <a:spcBef>
                <a:spcPts val="0"/>
              </a:spcBef>
              <a:spcAft>
                <a:spcPts val="0"/>
              </a:spcAft>
              <a:buSzPts val="1800"/>
              <a:buAutoNum type="arabicPeriod"/>
            </a:pPr>
            <a:r>
              <a:rPr lang="en-US"/>
              <a:t>Compile a slide show.</a:t>
            </a:r>
            <a:endParaRPr/>
          </a:p>
          <a:p>
            <a:pPr indent="-342900" lvl="0" marL="457200" rtl="0" algn="l">
              <a:lnSpc>
                <a:spcPct val="100000"/>
              </a:lnSpc>
              <a:spcBef>
                <a:spcPts val="0"/>
              </a:spcBef>
              <a:spcAft>
                <a:spcPts val="0"/>
              </a:spcAft>
              <a:buSzPts val="1800"/>
              <a:buAutoNum type="arabicPeriod"/>
            </a:pPr>
            <a:r>
              <a:rPr lang="en-US"/>
              <a:t>Present in round tables.</a:t>
            </a:r>
            <a:endParaRPr/>
          </a:p>
        </p:txBody>
      </p:sp>
      <p:pic>
        <p:nvPicPr>
          <p:cNvPr id="171" name="Google Shape;171;p14"/>
          <p:cNvPicPr preferRelativeResize="0"/>
          <p:nvPr/>
        </p:nvPicPr>
        <p:blipFill rotWithShape="1">
          <a:blip r:embed="rId3">
            <a:alphaModFix/>
          </a:blip>
          <a:srcRect b="0" l="1625" r="1625" t="0"/>
          <a:stretch/>
        </p:blipFill>
        <p:spPr>
          <a:xfrm>
            <a:off x="5829300" y="4341400"/>
            <a:ext cx="2991676" cy="1994451"/>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f8ad6a4916_0_139"/>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316666"/>
              </a:lnSpc>
              <a:spcBef>
                <a:spcPts val="0"/>
              </a:spcBef>
              <a:spcAft>
                <a:spcPts val="0"/>
              </a:spcAft>
              <a:buSzPts val="1400"/>
              <a:buNone/>
            </a:pPr>
            <a:r>
              <a:rPr lang="en-US" sz="3600" u="sng">
                <a:solidFill>
                  <a:schemeClr val="hlink"/>
                </a:solidFill>
                <a:hlinkClick r:id="rId3"/>
              </a:rPr>
              <a:t>Company Case Study Assignment</a:t>
            </a:r>
            <a:endParaRPr sz="3600"/>
          </a:p>
        </p:txBody>
      </p:sp>
      <p:pic>
        <p:nvPicPr>
          <p:cNvPr id="178" name="Google Shape;178;gf8ad6a4916_0_139"/>
          <p:cNvPicPr preferRelativeResize="0"/>
          <p:nvPr/>
        </p:nvPicPr>
        <p:blipFill>
          <a:blip r:embed="rId4">
            <a:alphaModFix/>
          </a:blip>
          <a:stretch>
            <a:fillRect/>
          </a:stretch>
        </p:blipFill>
        <p:spPr>
          <a:xfrm>
            <a:off x="370125" y="1883225"/>
            <a:ext cx="5250568" cy="4495799"/>
          </a:xfrm>
          <a:prstGeom prst="rect">
            <a:avLst/>
          </a:prstGeom>
          <a:noFill/>
          <a:ln>
            <a:noFill/>
          </a:ln>
        </p:spPr>
      </p:pic>
      <p:pic>
        <p:nvPicPr>
          <p:cNvPr id="179" name="Google Shape;179;gf8ad6a4916_0_139"/>
          <p:cNvPicPr preferRelativeResize="0"/>
          <p:nvPr/>
        </p:nvPicPr>
        <p:blipFill>
          <a:blip r:embed="rId5">
            <a:alphaModFix/>
          </a:blip>
          <a:stretch>
            <a:fillRect/>
          </a:stretch>
        </p:blipFill>
        <p:spPr>
          <a:xfrm>
            <a:off x="5525443" y="2413900"/>
            <a:ext cx="3218508" cy="187230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5"/>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SzPts val="1400"/>
              <a:buNone/>
            </a:pPr>
            <a:r>
              <a:rPr lang="en-US" sz="4800"/>
              <a:t>Research</a:t>
            </a:r>
            <a:r>
              <a:rPr lang="en-US" sz="4800"/>
              <a:t> Explained</a:t>
            </a:r>
            <a:endParaRPr sz="4800"/>
          </a:p>
        </p:txBody>
      </p:sp>
      <p:sp>
        <p:nvSpPr>
          <p:cNvPr id="185" name="Google Shape;185;p15"/>
          <p:cNvSpPr txBox="1"/>
          <p:nvPr>
            <p:ph idx="1" type="body"/>
          </p:nvPr>
        </p:nvSpPr>
        <p:spPr>
          <a:xfrm>
            <a:off x="122625" y="2377450"/>
            <a:ext cx="8885400" cy="37794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SzPts val="1800"/>
              <a:buAutoNum type="arabicPeriod"/>
            </a:pPr>
            <a:r>
              <a:rPr lang="en-US"/>
              <a:t> Day 1: Sign up for company.</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AutoNum type="arabicPeriod"/>
            </a:pPr>
            <a:r>
              <a:rPr lang="en-US"/>
              <a:t>Day 1: Part A - Background + Part B - Current Stats</a:t>
            </a:r>
            <a:endParaRPr/>
          </a:p>
          <a:p>
            <a:pPr indent="-342900" lvl="1" marL="914400" rtl="0" algn="l">
              <a:lnSpc>
                <a:spcPct val="100000"/>
              </a:lnSpc>
              <a:spcBef>
                <a:spcPts val="0"/>
              </a:spcBef>
              <a:spcAft>
                <a:spcPts val="0"/>
              </a:spcAft>
              <a:buSzPts val="1800"/>
              <a:buAutoNum type="alphaLcPeriod"/>
            </a:pPr>
            <a:r>
              <a:rPr lang="en-US"/>
              <a:t>HW: Finish Part B</a:t>
            </a:r>
            <a:endParaRPr/>
          </a:p>
          <a:p>
            <a:pPr indent="0" lvl="0" marL="9144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AutoNum type="arabicPeriod"/>
            </a:pPr>
            <a:r>
              <a:rPr lang="en-US"/>
              <a:t>Day 2: Class: Part C - Current Event + Slides Creation	</a:t>
            </a:r>
            <a:endParaRPr/>
          </a:p>
          <a:p>
            <a:pPr indent="-342900" lvl="1" marL="914400" rtl="0" algn="l">
              <a:lnSpc>
                <a:spcPct val="100000"/>
              </a:lnSpc>
              <a:spcBef>
                <a:spcPts val="0"/>
              </a:spcBef>
              <a:spcAft>
                <a:spcPts val="0"/>
              </a:spcAft>
              <a:buSzPts val="1800"/>
              <a:buAutoNum type="alphaLcPeriod"/>
            </a:pPr>
            <a:r>
              <a:rPr lang="en-US"/>
              <a:t>HW: Finish Slides Creation</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AutoNum type="arabicPeriod"/>
            </a:pPr>
            <a:r>
              <a:rPr lang="en-US"/>
              <a:t>Day 3: Slides Creation + Rehearsal (Optional)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animEffect filter="fade" transition="in">
                                      <p:cBhvr>
                                        <p:cTn dur="1000"/>
                                        <p:tgtEl>
                                          <p:spTgt spid="1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animEffect filter="fade" transition="in">
                                      <p:cBhvr>
                                        <p:cTn dur="1000"/>
                                        <p:tgtEl>
                                          <p:spTgt spid="1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2" st="2"/>
                                            </p:txEl>
                                          </p:spTgt>
                                        </p:tgtEl>
                                        <p:attrNameLst>
                                          <p:attrName>style.visibility</p:attrName>
                                        </p:attrNameLst>
                                      </p:cBhvr>
                                      <p:to>
                                        <p:strVal val="visible"/>
                                      </p:to>
                                    </p:set>
                                    <p:animEffect filter="fade" transition="in">
                                      <p:cBhvr>
                                        <p:cTn dur="1000"/>
                                        <p:tgtEl>
                                          <p:spTgt spid="1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3" st="3"/>
                                            </p:txEl>
                                          </p:spTgt>
                                        </p:tgtEl>
                                        <p:attrNameLst>
                                          <p:attrName>style.visibility</p:attrName>
                                        </p:attrNameLst>
                                      </p:cBhvr>
                                      <p:to>
                                        <p:strVal val="visible"/>
                                      </p:to>
                                    </p:set>
                                    <p:animEffect filter="fade" transition="in">
                                      <p:cBhvr>
                                        <p:cTn dur="1000"/>
                                        <p:tgtEl>
                                          <p:spTgt spid="18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4" st="4"/>
                                            </p:txEl>
                                          </p:spTgt>
                                        </p:tgtEl>
                                        <p:attrNameLst>
                                          <p:attrName>style.visibility</p:attrName>
                                        </p:attrNameLst>
                                      </p:cBhvr>
                                      <p:to>
                                        <p:strVal val="visible"/>
                                      </p:to>
                                    </p:set>
                                    <p:animEffect filter="fade" transition="in">
                                      <p:cBhvr>
                                        <p:cTn dur="1000"/>
                                        <p:tgtEl>
                                          <p:spTgt spid="18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5" st="5"/>
                                            </p:txEl>
                                          </p:spTgt>
                                        </p:tgtEl>
                                        <p:attrNameLst>
                                          <p:attrName>style.visibility</p:attrName>
                                        </p:attrNameLst>
                                      </p:cBhvr>
                                      <p:to>
                                        <p:strVal val="visible"/>
                                      </p:to>
                                    </p:set>
                                    <p:animEffect filter="fade" transition="in">
                                      <p:cBhvr>
                                        <p:cTn dur="1000"/>
                                        <p:tgtEl>
                                          <p:spTgt spid="18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6" st="6"/>
                                            </p:txEl>
                                          </p:spTgt>
                                        </p:tgtEl>
                                        <p:attrNameLst>
                                          <p:attrName>style.visibility</p:attrName>
                                        </p:attrNameLst>
                                      </p:cBhvr>
                                      <p:to>
                                        <p:strVal val="visible"/>
                                      </p:to>
                                    </p:set>
                                    <p:animEffect filter="fade" transition="in">
                                      <p:cBhvr>
                                        <p:cTn dur="1000"/>
                                        <p:tgtEl>
                                          <p:spTgt spid="18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7" st="7"/>
                                            </p:txEl>
                                          </p:spTgt>
                                        </p:tgtEl>
                                        <p:attrNameLst>
                                          <p:attrName>style.visibility</p:attrName>
                                        </p:attrNameLst>
                                      </p:cBhvr>
                                      <p:to>
                                        <p:strVal val="visible"/>
                                      </p:to>
                                    </p:set>
                                    <p:animEffect filter="fade" transition="in">
                                      <p:cBhvr>
                                        <p:cTn dur="1000"/>
                                        <p:tgtEl>
                                          <p:spTgt spid="18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8" st="8"/>
                                            </p:txEl>
                                          </p:spTgt>
                                        </p:tgtEl>
                                        <p:attrNameLst>
                                          <p:attrName>style.visibility</p:attrName>
                                        </p:attrNameLst>
                                      </p:cBhvr>
                                      <p:to>
                                        <p:strVal val="visible"/>
                                      </p:to>
                                    </p:set>
                                    <p:animEffect filter="fade" transition="in">
                                      <p:cBhvr>
                                        <p:cTn dur="1000"/>
                                        <p:tgtEl>
                                          <p:spTgt spid="18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f7d04d9131_1_7"/>
          <p:cNvSpPr txBox="1"/>
          <p:nvPr>
            <p:ph type="title"/>
          </p:nvPr>
        </p:nvSpPr>
        <p:spPr>
          <a:xfrm>
            <a:off x="457200" y="77227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SzPts val="1400"/>
              <a:buNone/>
            </a:pPr>
            <a:r>
              <a:rPr lang="en-US" sz="4800"/>
              <a:t>Student Example</a:t>
            </a:r>
            <a:endParaRPr sz="4800"/>
          </a:p>
        </p:txBody>
      </p:sp>
      <p:pic>
        <p:nvPicPr>
          <p:cNvPr id="191" name="Google Shape;191;gf7d04d9131_1_7"/>
          <p:cNvPicPr preferRelativeResize="0"/>
          <p:nvPr/>
        </p:nvPicPr>
        <p:blipFill>
          <a:blip r:embed="rId3">
            <a:alphaModFix/>
          </a:blip>
          <a:stretch>
            <a:fillRect/>
          </a:stretch>
        </p:blipFill>
        <p:spPr>
          <a:xfrm>
            <a:off x="2297851" y="1699488"/>
            <a:ext cx="4712499" cy="4874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2"/>
          <p:cNvSpPr txBox="1"/>
          <p:nvPr>
            <p:ph type="title"/>
          </p:nvPr>
        </p:nvSpPr>
        <p:spPr>
          <a:xfrm>
            <a:off x="457199" y="762421"/>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42500"/>
              </a:lnSpc>
              <a:spcBef>
                <a:spcPts val="0"/>
              </a:spcBef>
              <a:spcAft>
                <a:spcPts val="0"/>
              </a:spcAft>
              <a:buSzPts val="1400"/>
              <a:buNone/>
            </a:pPr>
            <a:r>
              <a:rPr lang="en-US" sz="4000">
                <a:latin typeface="Calibri"/>
                <a:ea typeface="Calibri"/>
                <a:cs typeface="Calibri"/>
                <a:sym typeface="Calibri"/>
              </a:rPr>
              <a:t>EconEdLink Membership</a:t>
            </a:r>
            <a:endParaRPr/>
          </a:p>
        </p:txBody>
      </p:sp>
      <p:sp>
        <p:nvSpPr>
          <p:cNvPr id="61" name="Google Shape;61;p2"/>
          <p:cNvSpPr txBox="1"/>
          <p:nvPr/>
        </p:nvSpPr>
        <p:spPr>
          <a:xfrm>
            <a:off x="482538" y="2114894"/>
            <a:ext cx="8175171" cy="424731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You can now access CEE’s professional development webinars directly on EconEdLink.org! To receive these new professional development benefits, </a:t>
            </a:r>
            <a:r>
              <a:rPr b="1" i="0" lang="en-US" sz="1800" u="none" cap="none" strike="noStrike">
                <a:solidFill>
                  <a:schemeClr val="dk1"/>
                </a:solidFill>
                <a:latin typeface="Arial"/>
                <a:ea typeface="Arial"/>
                <a:cs typeface="Arial"/>
                <a:sym typeface="Arial"/>
              </a:rPr>
              <a:t>become an EconEdLink </a:t>
            </a:r>
            <a:r>
              <a:rPr b="1" i="0" lang="en-US" sz="1800" u="sng" cap="none" strike="noStrike">
                <a:solidFill>
                  <a:schemeClr val="dk1"/>
                </a:solidFill>
                <a:latin typeface="Arial"/>
                <a:ea typeface="Arial"/>
                <a:cs typeface="Arial"/>
                <a:sym typeface="Arial"/>
                <a:hlinkClick r:id="rId3">
                  <a:extLst>
                    <a:ext uri="{A12FA001-AC4F-418D-AE19-62706E023703}">
                      <ahyp:hlinkClr val="tx"/>
                    </a:ext>
                  </a:extLst>
                </a:hlinkClick>
              </a:rPr>
              <a:t>member</a:t>
            </a:r>
            <a:r>
              <a:rPr b="0" i="0" lang="en-US" sz="1800" u="none" cap="none" strike="noStrike">
                <a:solidFill>
                  <a:schemeClr val="dk1"/>
                </a:solidFill>
                <a:latin typeface="Arial"/>
                <a:ea typeface="Arial"/>
                <a:cs typeface="Arial"/>
                <a:sym typeface="Arial"/>
              </a:rPr>
              <a:t>. As a member, you will now be able to: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Register for upcoming webinars with a simple one-click process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Easily download presentations, lesson plan materials and activities for each webinar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Search and view all webinars at your convenience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Save webinars to your EconEdLink dashboard for easy access to the event</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You may access our new </a:t>
            </a:r>
            <a:r>
              <a:rPr b="1" i="0" lang="en-US" sz="1800" u="none" cap="none" strike="noStrike">
                <a:solidFill>
                  <a:schemeClr val="dk1"/>
                </a:solidFill>
                <a:latin typeface="Arial"/>
                <a:ea typeface="Arial"/>
                <a:cs typeface="Arial"/>
                <a:sym typeface="Arial"/>
              </a:rPr>
              <a:t>Professional Development</a:t>
            </a:r>
            <a:r>
              <a:rPr b="0" i="0" lang="en-US" sz="1800" u="none" cap="none" strike="noStrike">
                <a:solidFill>
                  <a:schemeClr val="dk1"/>
                </a:solidFill>
                <a:latin typeface="Arial"/>
                <a:ea typeface="Arial"/>
                <a:cs typeface="Arial"/>
                <a:sym typeface="Arial"/>
              </a:rPr>
              <a:t> page </a:t>
            </a:r>
            <a:r>
              <a:rPr b="0" i="0" lang="en-US" sz="1800" u="sng" cap="none" strike="noStrike">
                <a:solidFill>
                  <a:schemeClr val="dk1"/>
                </a:solidFill>
                <a:latin typeface="Arial"/>
                <a:ea typeface="Arial"/>
                <a:cs typeface="Arial"/>
                <a:sym typeface="Arial"/>
                <a:hlinkClick r:id="rId4">
                  <a:extLst>
                    <a:ext uri="{A12FA001-AC4F-418D-AE19-62706E023703}">
                      <ahyp:hlinkClr val="tx"/>
                    </a:ext>
                  </a:extLst>
                </a:hlinkClick>
              </a:rPr>
              <a:t>here</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122b0b49de3_0_16"/>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SzPts val="1400"/>
              <a:buNone/>
            </a:pPr>
            <a:r>
              <a:rPr lang="en-US" sz="4800"/>
              <a:t>Presentation Explained</a:t>
            </a:r>
            <a:endParaRPr sz="4800"/>
          </a:p>
        </p:txBody>
      </p:sp>
      <p:sp>
        <p:nvSpPr>
          <p:cNvPr id="197" name="Google Shape;197;g122b0b49de3_0_16"/>
          <p:cNvSpPr txBox="1"/>
          <p:nvPr>
            <p:ph idx="1" type="body"/>
          </p:nvPr>
        </p:nvSpPr>
        <p:spPr>
          <a:xfrm>
            <a:off x="122625" y="2377450"/>
            <a:ext cx="5260500" cy="37794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SzPts val="1800"/>
              <a:buAutoNum type="arabicPeriod"/>
            </a:pPr>
            <a:r>
              <a:rPr lang="en-US"/>
              <a:t>Select a template from </a:t>
            </a:r>
            <a:r>
              <a:rPr lang="en-US" u="sng">
                <a:solidFill>
                  <a:schemeClr val="hlink"/>
                </a:solidFill>
                <a:hlinkClick r:id="rId3"/>
              </a:rPr>
              <a:t>SlidesGo</a:t>
            </a:r>
            <a:r>
              <a:rPr lang="en-US"/>
              <a:t>.</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AutoNum type="arabicPeriod"/>
            </a:pPr>
            <a:r>
              <a:rPr lang="en-US"/>
              <a:t>Organize research into 8-10 slides with minimal text.</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AutoNum type="arabicPeriod"/>
            </a:pPr>
            <a:r>
              <a:rPr lang="en-US"/>
              <a:t>Add relevant detail in speaker’s notes.</a:t>
            </a:r>
            <a:endParaRPr/>
          </a:p>
        </p:txBody>
      </p:sp>
      <p:pic>
        <p:nvPicPr>
          <p:cNvPr id="198" name="Google Shape;198;g122b0b49de3_0_16"/>
          <p:cNvPicPr preferRelativeResize="0"/>
          <p:nvPr/>
        </p:nvPicPr>
        <p:blipFill>
          <a:blip r:embed="rId4">
            <a:alphaModFix/>
          </a:blip>
          <a:stretch>
            <a:fillRect/>
          </a:stretch>
        </p:blipFill>
        <p:spPr>
          <a:xfrm>
            <a:off x="5383100" y="2257371"/>
            <a:ext cx="3624925" cy="385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xEl>
                                              <p:pRg end="0" st="0"/>
                                            </p:txEl>
                                          </p:spTgt>
                                        </p:tgtEl>
                                        <p:attrNameLst>
                                          <p:attrName>style.visibility</p:attrName>
                                        </p:attrNameLst>
                                      </p:cBhvr>
                                      <p:to>
                                        <p:strVal val="visible"/>
                                      </p:to>
                                    </p:set>
                                    <p:animEffect filter="fade" transition="in">
                                      <p:cBhvr>
                                        <p:cTn dur="1000"/>
                                        <p:tgtEl>
                                          <p:spTgt spid="1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xEl>
                                              <p:pRg end="1" st="1"/>
                                            </p:txEl>
                                          </p:spTgt>
                                        </p:tgtEl>
                                        <p:attrNameLst>
                                          <p:attrName>style.visibility</p:attrName>
                                        </p:attrNameLst>
                                      </p:cBhvr>
                                      <p:to>
                                        <p:strVal val="visible"/>
                                      </p:to>
                                    </p:set>
                                    <p:animEffect filter="fade" transition="in">
                                      <p:cBhvr>
                                        <p:cTn dur="1000"/>
                                        <p:tgtEl>
                                          <p:spTgt spid="1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xEl>
                                              <p:pRg end="2" st="2"/>
                                            </p:txEl>
                                          </p:spTgt>
                                        </p:tgtEl>
                                        <p:attrNameLst>
                                          <p:attrName>style.visibility</p:attrName>
                                        </p:attrNameLst>
                                      </p:cBhvr>
                                      <p:to>
                                        <p:strVal val="visible"/>
                                      </p:to>
                                    </p:set>
                                    <p:animEffect filter="fade" transition="in">
                                      <p:cBhvr>
                                        <p:cTn dur="1000"/>
                                        <p:tgtEl>
                                          <p:spTgt spid="19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xEl>
                                              <p:pRg end="3" st="3"/>
                                            </p:txEl>
                                          </p:spTgt>
                                        </p:tgtEl>
                                        <p:attrNameLst>
                                          <p:attrName>style.visibility</p:attrName>
                                        </p:attrNameLst>
                                      </p:cBhvr>
                                      <p:to>
                                        <p:strVal val="visible"/>
                                      </p:to>
                                    </p:set>
                                    <p:animEffect filter="fade" transition="in">
                                      <p:cBhvr>
                                        <p:cTn dur="1000"/>
                                        <p:tgtEl>
                                          <p:spTgt spid="19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xEl>
                                              <p:pRg end="4" st="4"/>
                                            </p:txEl>
                                          </p:spTgt>
                                        </p:tgtEl>
                                        <p:attrNameLst>
                                          <p:attrName>style.visibility</p:attrName>
                                        </p:attrNameLst>
                                      </p:cBhvr>
                                      <p:to>
                                        <p:strVal val="visible"/>
                                      </p:to>
                                    </p:set>
                                    <p:animEffect filter="fade" transition="in">
                                      <p:cBhvr>
                                        <p:cTn dur="1000"/>
                                        <p:tgtEl>
                                          <p:spTgt spid="19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12281bb6c27_1_11"/>
          <p:cNvSpPr txBox="1"/>
          <p:nvPr>
            <p:ph type="title"/>
          </p:nvPr>
        </p:nvSpPr>
        <p:spPr>
          <a:xfrm>
            <a:off x="572900" y="11925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800"/>
              <a:t>Presentation Example</a:t>
            </a:r>
            <a:endParaRPr sz="4800"/>
          </a:p>
        </p:txBody>
      </p:sp>
      <p:pic>
        <p:nvPicPr>
          <p:cNvPr id="205" name="Google Shape;205;g12281bb6c27_1_11"/>
          <p:cNvPicPr preferRelativeResize="0"/>
          <p:nvPr/>
        </p:nvPicPr>
        <p:blipFill>
          <a:blip r:embed="rId3">
            <a:alphaModFix/>
          </a:blip>
          <a:stretch>
            <a:fillRect/>
          </a:stretch>
        </p:blipFill>
        <p:spPr>
          <a:xfrm>
            <a:off x="152400" y="1262250"/>
            <a:ext cx="8839200" cy="1816753"/>
          </a:xfrm>
          <a:prstGeom prst="rect">
            <a:avLst/>
          </a:prstGeom>
          <a:noFill/>
          <a:ln>
            <a:noFill/>
          </a:ln>
        </p:spPr>
      </p:pic>
      <p:pic>
        <p:nvPicPr>
          <p:cNvPr id="206" name="Google Shape;206;g12281bb6c27_1_11"/>
          <p:cNvPicPr preferRelativeResize="0"/>
          <p:nvPr/>
        </p:nvPicPr>
        <p:blipFill>
          <a:blip r:embed="rId4">
            <a:alphaModFix/>
          </a:blip>
          <a:stretch>
            <a:fillRect/>
          </a:stretch>
        </p:blipFill>
        <p:spPr>
          <a:xfrm>
            <a:off x="-69500" y="4546150"/>
            <a:ext cx="9144001" cy="2054690"/>
          </a:xfrm>
          <a:prstGeom prst="rect">
            <a:avLst/>
          </a:prstGeom>
          <a:noFill/>
          <a:ln>
            <a:noFill/>
          </a:ln>
        </p:spPr>
      </p:pic>
      <p:pic>
        <p:nvPicPr>
          <p:cNvPr id="207" name="Google Shape;207;g12281bb6c27_1_11"/>
          <p:cNvPicPr preferRelativeResize="0"/>
          <p:nvPr/>
        </p:nvPicPr>
        <p:blipFill>
          <a:blip r:embed="rId5">
            <a:alphaModFix/>
          </a:blip>
          <a:stretch>
            <a:fillRect/>
          </a:stretch>
        </p:blipFill>
        <p:spPr>
          <a:xfrm>
            <a:off x="71075" y="2990752"/>
            <a:ext cx="9144000" cy="185959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6"/>
          <p:cNvSpPr txBox="1"/>
          <p:nvPr>
            <p:ph type="title"/>
          </p:nvPr>
        </p:nvSpPr>
        <p:spPr>
          <a:xfrm>
            <a:off x="118450" y="4406900"/>
            <a:ext cx="8767200" cy="1362000"/>
          </a:xfrm>
          <a:prstGeom prst="rect">
            <a:avLst/>
          </a:prstGeom>
          <a:noFill/>
          <a:ln>
            <a:noFill/>
          </a:ln>
        </p:spPr>
        <p:txBody>
          <a:bodyPr anchorCtr="0" anchor="t" bIns="45700" lIns="91425" spcFirstLastPara="1" rIns="91425" wrap="square" tIns="45700">
            <a:noAutofit/>
          </a:bodyPr>
          <a:lstStyle/>
          <a:p>
            <a:pPr indent="0" lvl="0" marL="0" rtl="0" algn="l">
              <a:lnSpc>
                <a:spcPct val="142500"/>
              </a:lnSpc>
              <a:spcBef>
                <a:spcPts val="0"/>
              </a:spcBef>
              <a:spcAft>
                <a:spcPts val="0"/>
              </a:spcAft>
              <a:buSzPts val="1400"/>
              <a:buNone/>
            </a:pPr>
            <a:r>
              <a:rPr lang="en-US" sz="2400"/>
              <a:t>Participant Chat: </a:t>
            </a:r>
            <a:endParaRPr sz="2400"/>
          </a:p>
          <a:p>
            <a:pPr indent="0" lvl="0" marL="0" rtl="0" algn="ctr">
              <a:lnSpc>
                <a:spcPct val="142500"/>
              </a:lnSpc>
              <a:spcBef>
                <a:spcPts val="0"/>
              </a:spcBef>
              <a:spcAft>
                <a:spcPts val="0"/>
              </a:spcAft>
              <a:buSzPts val="1400"/>
              <a:buNone/>
            </a:pPr>
            <a:r>
              <a:rPr lang="en-US" sz="2400">
                <a:highlight>
                  <a:srgbClr val="FFFF00"/>
                </a:highlight>
              </a:rPr>
              <a:t>What show did you binge on Netflix, Hulu or Amazon in the past 2 years?</a:t>
            </a:r>
            <a:endParaRPr sz="2400">
              <a:highlight>
                <a:srgbClr val="FFFF00"/>
              </a:highlight>
            </a:endParaRPr>
          </a:p>
          <a:p>
            <a:pPr indent="0" lvl="0" marL="0" rtl="0" algn="ctr">
              <a:lnSpc>
                <a:spcPct val="142500"/>
              </a:lnSpc>
              <a:spcBef>
                <a:spcPts val="0"/>
              </a:spcBef>
              <a:spcAft>
                <a:spcPts val="0"/>
              </a:spcAft>
              <a:buSzPts val="1400"/>
              <a:buNone/>
            </a:pPr>
            <a:r>
              <a:t/>
            </a:r>
            <a:endParaRPr sz="2400">
              <a:highlight>
                <a:srgbClr val="FFFF00"/>
              </a:highlight>
            </a:endParaRPr>
          </a:p>
        </p:txBody>
      </p:sp>
      <p:sp>
        <p:nvSpPr>
          <p:cNvPr id="213" name="Google Shape;213;p16"/>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888888"/>
              </a:buClr>
              <a:buSzPts val="2000"/>
              <a:buNone/>
            </a:pPr>
            <a:r>
              <a:rPr lang="en-US">
                <a:highlight>
                  <a:srgbClr val="FFFF00"/>
                </a:highlight>
              </a:rPr>
              <a:t>Add your response in the chat box.</a:t>
            </a:r>
            <a:endParaRPr>
              <a:highlight>
                <a:srgbClr val="FFFF00"/>
              </a:highlight>
            </a:endParaRPr>
          </a:p>
        </p:txBody>
      </p:sp>
      <p:pic>
        <p:nvPicPr>
          <p:cNvPr id="214" name="Google Shape;214;p16"/>
          <p:cNvPicPr preferRelativeResize="0"/>
          <p:nvPr/>
        </p:nvPicPr>
        <p:blipFill rotWithShape="1">
          <a:blip r:embed="rId3">
            <a:alphaModFix/>
          </a:blip>
          <a:srcRect b="0" l="0" r="0" t="0"/>
          <a:stretch/>
        </p:blipFill>
        <p:spPr>
          <a:xfrm>
            <a:off x="3178875" y="1330200"/>
            <a:ext cx="3252391" cy="2601913"/>
          </a:xfrm>
          <a:prstGeom prst="rect">
            <a:avLst/>
          </a:prstGeom>
          <a:noFill/>
          <a:ln cap="flat" cmpd="sng" w="38100">
            <a:solidFill>
              <a:schemeClr val="accent3"/>
            </a:solidFill>
            <a:prstDash val="solid"/>
            <a:round/>
            <a:headEnd len="sm" w="sm" type="none"/>
            <a:tailEnd len="sm" w="sm" type="none"/>
          </a:ln>
        </p:spPr>
      </p:pic>
      <p:pic>
        <p:nvPicPr>
          <p:cNvPr id="215" name="Google Shape;215;p16"/>
          <p:cNvPicPr preferRelativeResize="0"/>
          <p:nvPr/>
        </p:nvPicPr>
        <p:blipFill>
          <a:blip r:embed="rId4">
            <a:alphaModFix/>
          </a:blip>
          <a:stretch>
            <a:fillRect/>
          </a:stretch>
        </p:blipFill>
        <p:spPr>
          <a:xfrm>
            <a:off x="552170" y="2730125"/>
            <a:ext cx="1134351" cy="1202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8"/>
          <p:cNvSpPr txBox="1"/>
          <p:nvPr>
            <p:ph type="ctrTitle"/>
          </p:nvPr>
        </p:nvSpPr>
        <p:spPr>
          <a:xfrm>
            <a:off x="283275" y="2130425"/>
            <a:ext cx="8706900" cy="1470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SzPts val="1400"/>
              <a:buNone/>
            </a:pPr>
            <a:r>
              <a:rPr lang="en-US"/>
              <a:t>Part 3: Round Table</a:t>
            </a:r>
            <a:endParaRPr/>
          </a:p>
          <a:p>
            <a:pPr indent="0" lvl="0" marL="0" rtl="0" algn="ctr">
              <a:lnSpc>
                <a:spcPct val="86363"/>
              </a:lnSpc>
              <a:spcBef>
                <a:spcPts val="0"/>
              </a:spcBef>
              <a:spcAft>
                <a:spcPts val="0"/>
              </a:spcAft>
              <a:buSzPts val="1400"/>
              <a:buNone/>
            </a:pPr>
            <a:r>
              <a:rPr lang="en-US" sz="4800">
                <a:highlight>
                  <a:srgbClr val="FFFF00"/>
                </a:highlight>
              </a:rPr>
              <a:t>How do you share student research in a class setting?</a:t>
            </a:r>
            <a:endParaRPr sz="4800">
              <a:highlight>
                <a:srgbClr val="FFFF00"/>
              </a:highlight>
            </a:endParaRPr>
          </a:p>
        </p:txBody>
      </p:sp>
      <p:sp>
        <p:nvSpPr>
          <p:cNvPr id="221" name="Google Shape;221;p18"/>
          <p:cNvSpPr txBox="1"/>
          <p:nvPr>
            <p:ph idx="1" type="subTitle"/>
          </p:nvPr>
        </p:nvSpPr>
        <p:spPr>
          <a:xfrm>
            <a:off x="1371600" y="4378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2800"/>
              <a:buNone/>
            </a:pPr>
            <a:r>
              <a:t/>
            </a:r>
            <a:endParaRPr/>
          </a:p>
        </p:txBody>
      </p:sp>
      <p:sp>
        <p:nvSpPr>
          <p:cNvPr id="222" name="Google Shape;222;p18"/>
          <p:cNvSpPr/>
          <p:nvPr/>
        </p:nvSpPr>
        <p:spPr>
          <a:xfrm rot="-1043">
            <a:off x="452499" y="4517776"/>
            <a:ext cx="1978500" cy="1320900"/>
          </a:xfrm>
          <a:prstGeom prst="wave">
            <a:avLst>
              <a:gd fmla="val 12500" name="adj1"/>
              <a:gd fmla="val 0" name="adj2"/>
            </a:avLst>
          </a:prstGeom>
          <a:solidFill>
            <a:srgbClr val="7A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lang="en-US" sz="1800">
                <a:latin typeface="Montserrat"/>
                <a:ea typeface="Montserrat"/>
                <a:cs typeface="Montserrat"/>
                <a:sym typeface="Montserrat"/>
              </a:rPr>
              <a:t>Round Table</a:t>
            </a:r>
            <a:endParaRPr b="0"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9"/>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SzPts val="1400"/>
              <a:buNone/>
            </a:pPr>
            <a:r>
              <a:rPr lang="en-US" sz="4800"/>
              <a:t>Activity Overview</a:t>
            </a:r>
            <a:endParaRPr sz="4800"/>
          </a:p>
        </p:txBody>
      </p:sp>
      <p:sp>
        <p:nvSpPr>
          <p:cNvPr id="228" name="Google Shape;228;p19"/>
          <p:cNvSpPr txBox="1"/>
          <p:nvPr>
            <p:ph idx="1" type="body"/>
          </p:nvPr>
        </p:nvSpPr>
        <p:spPr>
          <a:xfrm>
            <a:off x="457200" y="2057390"/>
            <a:ext cx="8229600" cy="37794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0"/>
              </a:spcBef>
              <a:spcAft>
                <a:spcPts val="0"/>
              </a:spcAft>
              <a:buSzPts val="1800"/>
              <a:buAutoNum type="arabicPeriod"/>
            </a:pPr>
            <a:r>
              <a:rPr lang="en-US"/>
              <a:t>Create 3-4 groups of 8 -9 people.</a:t>
            </a:r>
            <a:endParaRPr/>
          </a:p>
          <a:p>
            <a:pPr indent="-165100" lvl="0" marL="342900" rtl="0" algn="l">
              <a:lnSpc>
                <a:spcPct val="100000"/>
              </a:lnSpc>
              <a:spcBef>
                <a:spcPts val="0"/>
              </a:spcBef>
              <a:spcAft>
                <a:spcPts val="0"/>
              </a:spcAft>
              <a:buClr>
                <a:schemeClr val="dk1"/>
              </a:buClr>
              <a:buSzPts val="2800"/>
              <a:buNone/>
            </a:pPr>
            <a:r>
              <a:t/>
            </a:r>
            <a:endParaRPr/>
          </a:p>
          <a:p>
            <a:pPr indent="-342900" lvl="0" marL="457200" rtl="0" algn="l">
              <a:lnSpc>
                <a:spcPct val="100000"/>
              </a:lnSpc>
              <a:spcBef>
                <a:spcPts val="0"/>
              </a:spcBef>
              <a:spcAft>
                <a:spcPts val="0"/>
              </a:spcAft>
              <a:buSzPts val="1800"/>
              <a:buAutoNum type="arabicPeriod"/>
            </a:pPr>
            <a:r>
              <a:rPr lang="en-US"/>
              <a:t>Print digital notes template.</a:t>
            </a:r>
            <a:endParaRPr/>
          </a:p>
          <a:p>
            <a:pPr indent="-165100" lvl="0" marL="342900" rtl="0" algn="l">
              <a:lnSpc>
                <a:spcPct val="100000"/>
              </a:lnSpc>
              <a:spcBef>
                <a:spcPts val="0"/>
              </a:spcBef>
              <a:spcAft>
                <a:spcPts val="0"/>
              </a:spcAft>
              <a:buClr>
                <a:schemeClr val="dk1"/>
              </a:buClr>
              <a:buSzPts val="2800"/>
              <a:buNone/>
            </a:pPr>
            <a:r>
              <a:t/>
            </a:r>
            <a:endParaRPr/>
          </a:p>
          <a:p>
            <a:pPr indent="-342900" lvl="0" marL="457200" rtl="0" algn="l">
              <a:lnSpc>
                <a:spcPct val="100000"/>
              </a:lnSpc>
              <a:spcBef>
                <a:spcPts val="0"/>
              </a:spcBef>
              <a:spcAft>
                <a:spcPts val="0"/>
              </a:spcAft>
              <a:buSzPts val="1800"/>
              <a:buAutoNum type="arabicPeriod"/>
            </a:pPr>
            <a:r>
              <a:rPr lang="en-US"/>
              <a:t>Set the ground rules.</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AutoNum type="arabicPeriod"/>
            </a:pPr>
            <a:r>
              <a:rPr lang="en-US"/>
              <a:t>Walk around to listen to groups.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f811220115_0_10"/>
          <p:cNvSpPr txBox="1"/>
          <p:nvPr/>
        </p:nvSpPr>
        <p:spPr>
          <a:xfrm>
            <a:off x="495900" y="2497125"/>
            <a:ext cx="7704000" cy="3307800"/>
          </a:xfrm>
          <a:prstGeom prst="rect">
            <a:avLst/>
          </a:prstGeom>
          <a:solidFill>
            <a:srgbClr val="C9DAF8"/>
          </a:solidFill>
          <a:ln cap="flat" cmpd="sng" w="38100">
            <a:solidFill>
              <a:srgbClr val="000000"/>
            </a:solidFill>
            <a:prstDash val="lgDash"/>
            <a:round/>
            <a:headEnd len="sm" w="sm" type="none"/>
            <a:tailEnd len="sm" w="sm" type="none"/>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000000"/>
              </a:buClr>
              <a:buSzPts val="1800"/>
              <a:buFont typeface="Playfair Display"/>
              <a:buAutoNum type="arabicPeriod"/>
            </a:pPr>
            <a:r>
              <a:rPr lang="en-US" sz="1800">
                <a:solidFill>
                  <a:srgbClr val="000000"/>
                </a:solidFill>
                <a:latin typeface="Playfair Display"/>
                <a:ea typeface="Playfair Display"/>
                <a:cs typeface="Playfair Display"/>
                <a:sym typeface="Playfair Display"/>
              </a:rPr>
              <a:t>Select a facilitator and timekeeper per group.</a:t>
            </a:r>
            <a:endParaRPr sz="1800">
              <a:solidFill>
                <a:srgbClr val="000000"/>
              </a:solidFill>
              <a:latin typeface="Playfair Display"/>
              <a:ea typeface="Playfair Display"/>
              <a:cs typeface="Playfair Display"/>
              <a:sym typeface="Playfair Display"/>
            </a:endParaRPr>
          </a:p>
          <a:p>
            <a:pPr indent="0" lvl="0" marL="0" rtl="0" algn="l">
              <a:lnSpc>
                <a:spcPct val="115000"/>
              </a:lnSpc>
              <a:spcBef>
                <a:spcPts val="1200"/>
              </a:spcBef>
              <a:spcAft>
                <a:spcPts val="0"/>
              </a:spcAft>
              <a:buNone/>
            </a:pPr>
            <a:r>
              <a:t/>
            </a:r>
            <a:endParaRPr sz="1800">
              <a:solidFill>
                <a:srgbClr val="000000"/>
              </a:solidFill>
              <a:latin typeface="Playfair Display"/>
              <a:ea typeface="Playfair Display"/>
              <a:cs typeface="Playfair Display"/>
              <a:sym typeface="Playfair Display"/>
            </a:endParaRPr>
          </a:p>
          <a:p>
            <a:pPr indent="-342900" lvl="0" marL="457200" rtl="0" algn="l">
              <a:lnSpc>
                <a:spcPct val="115000"/>
              </a:lnSpc>
              <a:spcBef>
                <a:spcPts val="1200"/>
              </a:spcBef>
              <a:spcAft>
                <a:spcPts val="0"/>
              </a:spcAft>
              <a:buClr>
                <a:srgbClr val="000000"/>
              </a:buClr>
              <a:buSzPts val="1800"/>
              <a:buFont typeface="Playfair Display"/>
              <a:buAutoNum type="arabicPeriod"/>
            </a:pPr>
            <a:r>
              <a:rPr lang="en-US" sz="1800">
                <a:solidFill>
                  <a:srgbClr val="000000"/>
                </a:solidFill>
                <a:latin typeface="Playfair Display"/>
                <a:ea typeface="Playfair Display"/>
                <a:cs typeface="Playfair Display"/>
                <a:sym typeface="Playfair Display"/>
              </a:rPr>
              <a:t>Begin 6 minute round.</a:t>
            </a:r>
            <a:endParaRPr sz="1800">
              <a:solidFill>
                <a:srgbClr val="000000"/>
              </a:solidFill>
              <a:latin typeface="Playfair Display"/>
              <a:ea typeface="Playfair Display"/>
              <a:cs typeface="Playfair Display"/>
              <a:sym typeface="Playfair Display"/>
            </a:endParaRPr>
          </a:p>
          <a:p>
            <a:pPr indent="-342900" lvl="0" marL="914400" rtl="0" algn="l">
              <a:lnSpc>
                <a:spcPct val="115000"/>
              </a:lnSpc>
              <a:spcBef>
                <a:spcPts val="0"/>
              </a:spcBef>
              <a:spcAft>
                <a:spcPts val="0"/>
              </a:spcAft>
              <a:buClr>
                <a:srgbClr val="000000"/>
              </a:buClr>
              <a:buSzPts val="1800"/>
              <a:buFont typeface="Playfair Display"/>
              <a:buChar char="●"/>
            </a:pPr>
            <a:r>
              <a:rPr lang="en-US" sz="1800">
                <a:solidFill>
                  <a:srgbClr val="000000"/>
                </a:solidFill>
                <a:latin typeface="Playfair Display"/>
                <a:ea typeface="Playfair Display"/>
                <a:cs typeface="Playfair Display"/>
                <a:sym typeface="Playfair Display"/>
              </a:rPr>
              <a:t>Presenter has 4 minutes to share, and 2 mins for questions.</a:t>
            </a:r>
            <a:endParaRPr sz="1800">
              <a:solidFill>
                <a:srgbClr val="000000"/>
              </a:solidFill>
              <a:latin typeface="Playfair Display"/>
              <a:ea typeface="Playfair Display"/>
              <a:cs typeface="Playfair Display"/>
              <a:sym typeface="Playfair Display"/>
            </a:endParaRPr>
          </a:p>
          <a:p>
            <a:pPr indent="-342900" lvl="1" marL="1371600" rtl="0" algn="l">
              <a:lnSpc>
                <a:spcPct val="115000"/>
              </a:lnSpc>
              <a:spcBef>
                <a:spcPts val="0"/>
              </a:spcBef>
              <a:spcAft>
                <a:spcPts val="0"/>
              </a:spcAft>
              <a:buClr>
                <a:srgbClr val="000000"/>
              </a:buClr>
              <a:buSzPts val="1800"/>
              <a:buFont typeface="Playfair Display"/>
              <a:buChar char="○"/>
            </a:pPr>
            <a:r>
              <a:rPr lang="en-US" sz="1800">
                <a:solidFill>
                  <a:srgbClr val="000000"/>
                </a:solidFill>
                <a:latin typeface="Playfair Display"/>
                <a:ea typeface="Playfair Display"/>
                <a:cs typeface="Playfair Display"/>
                <a:sym typeface="Playfair Display"/>
              </a:rPr>
              <a:t>Listener: Write 4 facts + 1 question</a:t>
            </a:r>
            <a:endParaRPr sz="1800">
              <a:solidFill>
                <a:srgbClr val="000000"/>
              </a:solidFill>
              <a:latin typeface="Playfair Display"/>
              <a:ea typeface="Playfair Display"/>
              <a:cs typeface="Playfair Display"/>
              <a:sym typeface="Playfair Display"/>
            </a:endParaRPr>
          </a:p>
          <a:p>
            <a:pPr indent="0" lvl="0" marL="1371600" rtl="0" algn="l">
              <a:lnSpc>
                <a:spcPct val="115000"/>
              </a:lnSpc>
              <a:spcBef>
                <a:spcPts val="1200"/>
              </a:spcBef>
              <a:spcAft>
                <a:spcPts val="0"/>
              </a:spcAft>
              <a:buNone/>
            </a:pPr>
            <a:r>
              <a:t/>
            </a:r>
            <a:endParaRPr sz="1800">
              <a:solidFill>
                <a:srgbClr val="000000"/>
              </a:solidFill>
              <a:latin typeface="Playfair Display"/>
              <a:ea typeface="Playfair Display"/>
              <a:cs typeface="Playfair Display"/>
              <a:sym typeface="Playfair Display"/>
            </a:endParaRPr>
          </a:p>
          <a:p>
            <a:pPr indent="-342900" lvl="0" marL="457200" rtl="0" algn="l">
              <a:lnSpc>
                <a:spcPct val="115000"/>
              </a:lnSpc>
              <a:spcBef>
                <a:spcPts val="1200"/>
              </a:spcBef>
              <a:spcAft>
                <a:spcPts val="0"/>
              </a:spcAft>
              <a:buClr>
                <a:srgbClr val="000000"/>
              </a:buClr>
              <a:buSzPts val="1800"/>
              <a:buFont typeface="Playfair Display"/>
              <a:buAutoNum type="arabicPeriod"/>
            </a:pPr>
            <a:r>
              <a:rPr lang="en-US" sz="1800">
                <a:solidFill>
                  <a:srgbClr val="000000"/>
                </a:solidFill>
                <a:latin typeface="Playfair Display"/>
                <a:ea typeface="Playfair Display"/>
                <a:cs typeface="Playfair Display"/>
                <a:sym typeface="Playfair Display"/>
              </a:rPr>
              <a:t>Repeat.</a:t>
            </a:r>
            <a:endParaRPr sz="1800">
              <a:solidFill>
                <a:srgbClr val="000000"/>
              </a:solidFill>
              <a:latin typeface="Playfair Display"/>
              <a:ea typeface="Playfair Display"/>
              <a:cs typeface="Playfair Display"/>
              <a:sym typeface="Playfair Display"/>
            </a:endParaRPr>
          </a:p>
          <a:p>
            <a:pPr indent="-342900" lvl="0" marL="457200" rtl="0" algn="l">
              <a:lnSpc>
                <a:spcPct val="115000"/>
              </a:lnSpc>
              <a:spcBef>
                <a:spcPts val="0"/>
              </a:spcBef>
              <a:spcAft>
                <a:spcPts val="0"/>
              </a:spcAft>
              <a:buClr>
                <a:srgbClr val="000000"/>
              </a:buClr>
              <a:buSzPts val="1800"/>
              <a:buFont typeface="Playfair Display"/>
              <a:buAutoNum type="arabicPeriod"/>
            </a:pPr>
            <a:r>
              <a:rPr lang="en-US" sz="1800">
                <a:solidFill>
                  <a:srgbClr val="000000"/>
                </a:solidFill>
                <a:latin typeface="Playfair Display"/>
                <a:ea typeface="Playfair Display"/>
                <a:cs typeface="Playfair Display"/>
                <a:sym typeface="Playfair Display"/>
              </a:rPr>
              <a:t>Everyone answers the reflection question.</a:t>
            </a:r>
            <a:endParaRPr sz="1800">
              <a:solidFill>
                <a:srgbClr val="000000"/>
              </a:solidFill>
              <a:latin typeface="Playfair Display"/>
              <a:ea typeface="Playfair Display"/>
              <a:cs typeface="Playfair Display"/>
              <a:sym typeface="Playfair Display"/>
            </a:endParaRPr>
          </a:p>
        </p:txBody>
      </p:sp>
      <p:sp>
        <p:nvSpPr>
          <p:cNvPr id="235" name="Google Shape;235;gf811220115_0_10"/>
          <p:cNvSpPr txBox="1"/>
          <p:nvPr>
            <p:ph type="title"/>
          </p:nvPr>
        </p:nvSpPr>
        <p:spPr>
          <a:xfrm>
            <a:off x="457200" y="106984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800"/>
              <a:t>Round Table Directions</a:t>
            </a:r>
            <a:endParaRPr sz="4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11b69887b3d_0_0"/>
          <p:cNvSpPr txBox="1"/>
          <p:nvPr>
            <p:ph type="title"/>
          </p:nvPr>
        </p:nvSpPr>
        <p:spPr>
          <a:xfrm>
            <a:off x="457200" y="106984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Notes Template</a:t>
            </a:r>
            <a:endParaRPr/>
          </a:p>
        </p:txBody>
      </p:sp>
      <p:pic>
        <p:nvPicPr>
          <p:cNvPr id="242" name="Google Shape;242;g11b69887b3d_0_0"/>
          <p:cNvPicPr preferRelativeResize="0"/>
          <p:nvPr/>
        </p:nvPicPr>
        <p:blipFill>
          <a:blip r:embed="rId3">
            <a:alphaModFix/>
          </a:blip>
          <a:stretch>
            <a:fillRect/>
          </a:stretch>
        </p:blipFill>
        <p:spPr>
          <a:xfrm>
            <a:off x="957800" y="2082573"/>
            <a:ext cx="7102395" cy="434035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12281bb6c27_1_22"/>
          <p:cNvSpPr txBox="1"/>
          <p:nvPr>
            <p:ph type="title"/>
          </p:nvPr>
        </p:nvSpPr>
        <p:spPr>
          <a:xfrm>
            <a:off x="457200" y="106984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Round Table In Action</a:t>
            </a:r>
            <a:endParaRPr/>
          </a:p>
        </p:txBody>
      </p:sp>
      <p:pic>
        <p:nvPicPr>
          <p:cNvPr id="249" name="Google Shape;249;g12281bb6c27_1_22"/>
          <p:cNvPicPr preferRelativeResize="0"/>
          <p:nvPr/>
        </p:nvPicPr>
        <p:blipFill>
          <a:blip r:embed="rId3">
            <a:alphaModFix/>
          </a:blip>
          <a:stretch>
            <a:fillRect/>
          </a:stretch>
        </p:blipFill>
        <p:spPr>
          <a:xfrm>
            <a:off x="335900" y="2092898"/>
            <a:ext cx="8350910" cy="434035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f8c4112569_0_3"/>
          <p:cNvSpPr txBox="1"/>
          <p:nvPr>
            <p:ph type="ctrTitle"/>
          </p:nvPr>
        </p:nvSpPr>
        <p:spPr>
          <a:xfrm>
            <a:off x="685800" y="1679050"/>
            <a:ext cx="7772400" cy="1470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SzPts val="1400"/>
              <a:buNone/>
            </a:pPr>
            <a:r>
              <a:rPr lang="en-US" sz="4800"/>
              <a:t>Make-Up for Round Table</a:t>
            </a:r>
            <a:endParaRPr sz="4800"/>
          </a:p>
        </p:txBody>
      </p:sp>
      <p:sp>
        <p:nvSpPr>
          <p:cNvPr id="256" name="Google Shape;256;gf8c4112569_0_3"/>
          <p:cNvSpPr txBox="1"/>
          <p:nvPr>
            <p:ph idx="1" type="subTitle"/>
          </p:nvPr>
        </p:nvSpPr>
        <p:spPr>
          <a:xfrm>
            <a:off x="1371600" y="3886200"/>
            <a:ext cx="6400800" cy="1752600"/>
          </a:xfrm>
          <a:prstGeom prst="rect">
            <a:avLst/>
          </a:prstGeom>
          <a:solidFill>
            <a:schemeClr val="lt2"/>
          </a:solidFill>
          <a:ln>
            <a:noFill/>
          </a:ln>
        </p:spPr>
        <p:txBody>
          <a:bodyPr anchorCtr="0" anchor="t" bIns="45700" lIns="91425" spcFirstLastPara="1" rIns="91425" wrap="square" tIns="45700">
            <a:noAutofit/>
          </a:bodyPr>
          <a:lstStyle/>
          <a:p>
            <a:pPr indent="0" lvl="0" marL="0" rtl="0" algn="ctr">
              <a:lnSpc>
                <a:spcPct val="100000"/>
              </a:lnSpc>
              <a:spcBef>
                <a:spcPts val="1800"/>
              </a:spcBef>
              <a:spcAft>
                <a:spcPts val="0"/>
              </a:spcAft>
              <a:buSzPts val="2800"/>
              <a:buNone/>
            </a:pPr>
            <a:r>
              <a:t/>
            </a:r>
            <a:endParaRPr>
              <a:solidFill>
                <a:srgbClr val="005CB8"/>
              </a:solidFill>
            </a:endParaRPr>
          </a:p>
          <a:p>
            <a:pPr indent="0" lvl="0" marL="0" rtl="0" algn="ctr">
              <a:lnSpc>
                <a:spcPct val="100000"/>
              </a:lnSpc>
              <a:spcBef>
                <a:spcPts val="1800"/>
              </a:spcBef>
              <a:spcAft>
                <a:spcPts val="1800"/>
              </a:spcAft>
              <a:buSzPts val="2800"/>
              <a:buNone/>
            </a:pPr>
            <a:r>
              <a:rPr lang="en-US">
                <a:solidFill>
                  <a:srgbClr val="005CB8"/>
                </a:solidFill>
              </a:rPr>
              <a:t>Students record their presentations using Loom or Screen-recording on IPADs.</a:t>
            </a:r>
            <a:endParaRPr>
              <a:solidFill>
                <a:srgbClr val="005CB8"/>
              </a:solidFill>
            </a:endParaRPr>
          </a:p>
        </p:txBody>
      </p:sp>
      <p:sp>
        <p:nvSpPr>
          <p:cNvPr id="257" name="Google Shape;257;gf8c4112569_0_3"/>
          <p:cNvSpPr/>
          <p:nvPr/>
        </p:nvSpPr>
        <p:spPr>
          <a:xfrm rot="-263491">
            <a:off x="246519" y="2857979"/>
            <a:ext cx="2201864" cy="1142118"/>
          </a:xfrm>
          <a:prstGeom prst="wave">
            <a:avLst>
              <a:gd fmla="val 12500" name="adj1"/>
              <a:gd fmla="val 0" name="adj2"/>
            </a:avLst>
          </a:prstGeom>
          <a:solidFill>
            <a:srgbClr val="7A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lang="en-US" sz="1800" u="sng">
                <a:solidFill>
                  <a:schemeClr val="hlink"/>
                </a:solidFill>
                <a:latin typeface="Montserrat"/>
                <a:ea typeface="Montserrat"/>
                <a:cs typeface="Montserrat"/>
                <a:sym typeface="Montserrat"/>
                <a:hlinkClick r:id="rId3"/>
              </a:rPr>
              <a:t>Student Example: Loom</a:t>
            </a:r>
            <a:endParaRPr b="0" i="0" sz="18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f7d04d9131_1_1"/>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SzPts val="1400"/>
              <a:buNone/>
            </a:pPr>
            <a:r>
              <a:rPr lang="en-US"/>
              <a:t>Part 4: Extension Activities</a:t>
            </a:r>
            <a:endParaRPr/>
          </a:p>
          <a:p>
            <a:pPr indent="0" lvl="0" marL="0" rtl="0" algn="ctr">
              <a:lnSpc>
                <a:spcPct val="86363"/>
              </a:lnSpc>
              <a:spcBef>
                <a:spcPts val="0"/>
              </a:spcBef>
              <a:spcAft>
                <a:spcPts val="0"/>
              </a:spcAft>
              <a:buSzPts val="1400"/>
              <a:buNone/>
            </a:pPr>
            <a:r>
              <a:rPr lang="en-US" sz="4800">
                <a:highlight>
                  <a:srgbClr val="FFFF00"/>
                </a:highlight>
              </a:rPr>
              <a:t>How can students connect with media about business impacts?</a:t>
            </a:r>
            <a:endParaRPr sz="4800">
              <a:highlight>
                <a:srgbClr val="FFFF00"/>
              </a:highlight>
            </a:endParaRPr>
          </a:p>
        </p:txBody>
      </p:sp>
      <p:sp>
        <p:nvSpPr>
          <p:cNvPr id="263" name="Google Shape;263;gf7d04d9131_1_1"/>
          <p:cNvSpPr txBox="1"/>
          <p:nvPr>
            <p:ph idx="1" type="subTitle"/>
          </p:nvPr>
        </p:nvSpPr>
        <p:spPr>
          <a:xfrm>
            <a:off x="1371600" y="4769075"/>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2800"/>
              <a:buNone/>
            </a:pPr>
            <a:r>
              <a:rPr lang="en-US"/>
              <a:t>Real-World Application Days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3"/>
          <p:cNvSpPr txBox="1"/>
          <p:nvPr>
            <p:ph type="title"/>
          </p:nvPr>
        </p:nvSpPr>
        <p:spPr>
          <a:xfrm>
            <a:off x="433551" y="1061966"/>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42500"/>
              </a:lnSpc>
              <a:spcBef>
                <a:spcPts val="0"/>
              </a:spcBef>
              <a:spcAft>
                <a:spcPts val="0"/>
              </a:spcAft>
              <a:buSzPts val="1400"/>
              <a:buNone/>
            </a:pPr>
            <a:r>
              <a:rPr lang="en-US" sz="4000">
                <a:latin typeface="Calibri"/>
                <a:ea typeface="Calibri"/>
                <a:cs typeface="Calibri"/>
                <a:sym typeface="Calibri"/>
              </a:rPr>
              <a:t>Professional Development Certificate</a:t>
            </a:r>
            <a:endParaRPr b="1" sz="4000">
              <a:solidFill>
                <a:srgbClr val="005CB8"/>
              </a:solidFill>
              <a:latin typeface="Calibri"/>
              <a:ea typeface="Calibri"/>
              <a:cs typeface="Calibri"/>
              <a:sym typeface="Calibri"/>
            </a:endParaRPr>
          </a:p>
        </p:txBody>
      </p:sp>
      <p:sp>
        <p:nvSpPr>
          <p:cNvPr id="68" name="Google Shape;68;p3"/>
          <p:cNvSpPr txBox="1"/>
          <p:nvPr/>
        </p:nvSpPr>
        <p:spPr>
          <a:xfrm>
            <a:off x="588955" y="2359260"/>
            <a:ext cx="8175171"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To earn your professional development certificate for this webinar, you must: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Watch a minimum of 45-minutes and you will automatically receive a professional development </a:t>
            </a:r>
            <a:r>
              <a:rPr b="1" i="0" lang="en-US" sz="1800" u="none" cap="none" strike="noStrike">
                <a:solidFill>
                  <a:srgbClr val="7A9900"/>
                </a:solidFill>
                <a:latin typeface="Arial"/>
                <a:ea typeface="Arial"/>
                <a:cs typeface="Arial"/>
                <a:sym typeface="Arial"/>
              </a:rPr>
              <a:t>certificate </a:t>
            </a:r>
            <a:r>
              <a:rPr b="0" i="0" lang="en-US" sz="1800" u="none" cap="none" strike="noStrike">
                <a:solidFill>
                  <a:schemeClr val="dk1"/>
                </a:solidFill>
                <a:latin typeface="Arial"/>
                <a:ea typeface="Arial"/>
                <a:cs typeface="Arial"/>
                <a:sym typeface="Arial"/>
              </a:rPr>
              <a:t>via e-mail within 24 hours.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Accessing resources: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You can now easily download presentations, lesson plan materials, and activities for each webinar from </a:t>
            </a:r>
            <a:r>
              <a:rPr b="1" i="1" lang="en-US" sz="1600" u="sng" cap="none" strike="noStrike">
                <a:solidFill>
                  <a:srgbClr val="005CB8"/>
                </a:solidFill>
                <a:latin typeface="Arial"/>
                <a:ea typeface="Arial"/>
                <a:cs typeface="Arial"/>
                <a:sym typeface="Arial"/>
                <a:hlinkClick r:id="rId3">
                  <a:extLst>
                    <a:ext uri="{A12FA001-AC4F-418D-AE19-62706E023703}">
                      <ahyp:hlinkClr val="tx"/>
                    </a:ext>
                  </a:extLst>
                </a:hlinkClick>
              </a:rPr>
              <a:t>EconEdLink.org/professional-development/</a:t>
            </a:r>
            <a:endParaRPr b="1" i="1" sz="1600" u="none" cap="none" strike="noStrike">
              <a:solidFill>
                <a:srgbClr val="005CB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1" sz="1800" u="none" cap="none" strike="noStrike">
              <a:solidFill>
                <a:srgbClr val="005CB8"/>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f7d04d9131_1_12"/>
          <p:cNvSpPr txBox="1"/>
          <p:nvPr>
            <p:ph type="title"/>
          </p:nvPr>
        </p:nvSpPr>
        <p:spPr>
          <a:xfrm>
            <a:off x="741450" y="16385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18750"/>
              </a:lnSpc>
              <a:spcBef>
                <a:spcPts val="0"/>
              </a:spcBef>
              <a:spcAft>
                <a:spcPts val="0"/>
              </a:spcAft>
              <a:buSzPts val="1400"/>
              <a:buNone/>
            </a:pPr>
            <a:r>
              <a:rPr lang="en-US" sz="4800"/>
              <a:t>Real World Application</a:t>
            </a:r>
            <a:endParaRPr sz="4800"/>
          </a:p>
        </p:txBody>
      </p:sp>
      <p:graphicFrame>
        <p:nvGraphicFramePr>
          <p:cNvPr id="269" name="Google Shape;269;gf7d04d9131_1_12"/>
          <p:cNvGraphicFramePr/>
          <p:nvPr/>
        </p:nvGraphicFramePr>
        <p:xfrm>
          <a:off x="259625" y="1117325"/>
          <a:ext cx="3000000" cy="3000000"/>
        </p:xfrm>
        <a:graphic>
          <a:graphicData uri="http://schemas.openxmlformats.org/drawingml/2006/table">
            <a:tbl>
              <a:tblPr>
                <a:noFill/>
                <a:tableStyleId>{0ACF7101-EAF6-4549-8D20-32FC7F87B691}</a:tableStyleId>
              </a:tblPr>
              <a:tblGrid>
                <a:gridCol w="1513625"/>
                <a:gridCol w="2370375"/>
                <a:gridCol w="2370375"/>
                <a:gridCol w="2370375"/>
              </a:tblGrid>
              <a:tr h="580675">
                <a:tc>
                  <a:txBody>
                    <a:bodyPr/>
                    <a:lstStyle/>
                    <a:p>
                      <a:pPr indent="0" lvl="0" marL="0" rtl="0" algn="l">
                        <a:spcBef>
                          <a:spcPts val="0"/>
                        </a:spcBef>
                        <a:spcAft>
                          <a:spcPts val="0"/>
                        </a:spcAft>
                        <a:buNone/>
                      </a:pPr>
                      <a:r>
                        <a:t/>
                      </a:r>
                      <a:endParaRPr sz="1600"/>
                    </a:p>
                  </a:txBody>
                  <a:tcPr marT="91425" marB="91425" marR="91425" marL="91425">
                    <a:solidFill>
                      <a:srgbClr val="EFEFEF"/>
                    </a:solidFill>
                  </a:tcPr>
                </a:tc>
                <a:tc>
                  <a:txBody>
                    <a:bodyPr/>
                    <a:lstStyle/>
                    <a:p>
                      <a:pPr indent="0" lvl="0" marL="0" rtl="0" algn="ctr">
                        <a:spcBef>
                          <a:spcPts val="0"/>
                        </a:spcBef>
                        <a:spcAft>
                          <a:spcPts val="0"/>
                        </a:spcAft>
                        <a:buNone/>
                      </a:pPr>
                      <a:r>
                        <a:rPr lang="en-US" sz="1600"/>
                        <a:t>Podcasts</a:t>
                      </a:r>
                      <a:endParaRPr sz="1600"/>
                    </a:p>
                  </a:txBody>
                  <a:tcPr marT="91425" marB="91425" marR="91425" marL="91425">
                    <a:solidFill>
                      <a:srgbClr val="EFEFEF"/>
                    </a:solidFill>
                  </a:tcPr>
                </a:tc>
                <a:tc>
                  <a:txBody>
                    <a:bodyPr/>
                    <a:lstStyle/>
                    <a:p>
                      <a:pPr indent="0" lvl="0" marL="0" rtl="0" algn="ctr">
                        <a:spcBef>
                          <a:spcPts val="0"/>
                        </a:spcBef>
                        <a:spcAft>
                          <a:spcPts val="0"/>
                        </a:spcAft>
                        <a:buNone/>
                      </a:pPr>
                      <a:r>
                        <a:rPr lang="en-US" sz="1600"/>
                        <a:t>Videos</a:t>
                      </a:r>
                      <a:endParaRPr sz="1600"/>
                    </a:p>
                  </a:txBody>
                  <a:tcPr marT="91425" marB="91425" marR="91425" marL="91425">
                    <a:solidFill>
                      <a:srgbClr val="EFEFEF"/>
                    </a:solidFill>
                  </a:tcPr>
                </a:tc>
                <a:tc>
                  <a:txBody>
                    <a:bodyPr/>
                    <a:lstStyle/>
                    <a:p>
                      <a:pPr indent="0" lvl="0" marL="0" rtl="0" algn="ctr">
                        <a:spcBef>
                          <a:spcPts val="0"/>
                        </a:spcBef>
                        <a:spcAft>
                          <a:spcPts val="0"/>
                        </a:spcAft>
                        <a:buNone/>
                      </a:pPr>
                      <a:r>
                        <a:rPr lang="en-US" sz="1600"/>
                        <a:t>Articles</a:t>
                      </a:r>
                      <a:endParaRPr sz="1600"/>
                    </a:p>
                  </a:txBody>
                  <a:tcPr marT="91425" marB="91425" marR="91425" marL="91425">
                    <a:solidFill>
                      <a:srgbClr val="EFEFEF"/>
                    </a:solidFill>
                  </a:tcPr>
                </a:tc>
              </a:tr>
              <a:tr h="2380475">
                <a:tc>
                  <a:txBody>
                    <a:bodyPr/>
                    <a:lstStyle/>
                    <a:p>
                      <a:pPr indent="0" lvl="0" marL="0" rtl="0" algn="l">
                        <a:lnSpc>
                          <a:spcPct val="115000"/>
                        </a:lnSpc>
                        <a:spcBef>
                          <a:spcPts val="0"/>
                        </a:spcBef>
                        <a:spcAft>
                          <a:spcPts val="0"/>
                        </a:spcAft>
                        <a:buNone/>
                      </a:pPr>
                      <a:r>
                        <a:t/>
                      </a:r>
                      <a:endParaRPr sz="1600"/>
                    </a:p>
                    <a:p>
                      <a:pPr indent="0" lvl="0" marL="0" rtl="0" algn="l">
                        <a:lnSpc>
                          <a:spcPct val="115000"/>
                        </a:lnSpc>
                        <a:spcBef>
                          <a:spcPts val="0"/>
                        </a:spcBef>
                        <a:spcAft>
                          <a:spcPts val="0"/>
                        </a:spcAft>
                        <a:buNone/>
                      </a:pPr>
                      <a:r>
                        <a:t/>
                      </a:r>
                      <a:endParaRPr sz="1600"/>
                    </a:p>
                    <a:p>
                      <a:pPr indent="0" lvl="0" marL="0" rtl="0" algn="l">
                        <a:lnSpc>
                          <a:spcPct val="115000"/>
                        </a:lnSpc>
                        <a:spcBef>
                          <a:spcPts val="0"/>
                        </a:spcBef>
                        <a:spcAft>
                          <a:spcPts val="0"/>
                        </a:spcAft>
                        <a:buNone/>
                      </a:pPr>
                      <a:r>
                        <a:t/>
                      </a:r>
                      <a:endParaRPr sz="1600"/>
                    </a:p>
                    <a:p>
                      <a:pPr indent="0" lvl="0" marL="0" rtl="0" algn="l">
                        <a:lnSpc>
                          <a:spcPct val="115000"/>
                        </a:lnSpc>
                        <a:spcBef>
                          <a:spcPts val="0"/>
                        </a:spcBef>
                        <a:spcAft>
                          <a:spcPts val="0"/>
                        </a:spcAft>
                        <a:buNone/>
                      </a:pPr>
                      <a:r>
                        <a:t/>
                      </a:r>
                      <a:endParaRPr sz="1600"/>
                    </a:p>
                    <a:p>
                      <a:pPr indent="0" lvl="0" marL="0" rtl="0" algn="l">
                        <a:lnSpc>
                          <a:spcPct val="115000"/>
                        </a:lnSpc>
                        <a:spcBef>
                          <a:spcPts val="0"/>
                        </a:spcBef>
                        <a:spcAft>
                          <a:spcPts val="0"/>
                        </a:spcAft>
                        <a:buNone/>
                      </a:pPr>
                      <a:r>
                        <a:rPr b="1" lang="en-US" sz="1800"/>
                        <a:t>RESOURCE</a:t>
                      </a:r>
                      <a:endParaRPr b="1" sz="1800"/>
                    </a:p>
                  </a:txBody>
                  <a:tcPr marT="91425" marB="91425" marR="91425" marL="91425"/>
                </a:tc>
                <a:tc>
                  <a:txBody>
                    <a:bodyPr/>
                    <a:lstStyle/>
                    <a:p>
                      <a:pPr indent="0" lvl="0" marL="0" rtl="0" algn="l">
                        <a:lnSpc>
                          <a:spcPct val="115000"/>
                        </a:lnSpc>
                        <a:spcBef>
                          <a:spcPts val="0"/>
                        </a:spcBef>
                        <a:spcAft>
                          <a:spcPts val="0"/>
                        </a:spcAft>
                        <a:buNone/>
                      </a:pPr>
                      <a:r>
                        <a:rPr lang="en-US" u="sng">
                          <a:solidFill>
                            <a:srgbClr val="7A9900"/>
                          </a:solidFill>
                          <a:hlinkClick r:id="rId3">
                            <a:extLst>
                              <a:ext uri="{A12FA001-AC4F-418D-AE19-62706E023703}">
                                <ahyp:hlinkClr val="tx"/>
                              </a:ext>
                            </a:extLst>
                          </a:hlinkClick>
                        </a:rPr>
                        <a:t>NPR: The Indicator: Get Your Plane Ticket Soon</a:t>
                      </a:r>
                      <a:endParaRPr>
                        <a:solidFill>
                          <a:srgbClr val="7A9900"/>
                        </a:solidFill>
                      </a:endParaRPr>
                    </a:p>
                    <a:p>
                      <a:pPr indent="0" lvl="0" marL="0" rtl="0" algn="l">
                        <a:spcBef>
                          <a:spcPts val="0"/>
                        </a:spcBef>
                        <a:spcAft>
                          <a:spcPts val="0"/>
                        </a:spcAft>
                        <a:buClr>
                          <a:schemeClr val="dk1"/>
                        </a:buClr>
                        <a:buSzPts val="1100"/>
                        <a:buFont typeface="Arial"/>
                        <a:buNone/>
                      </a:pPr>
                      <a:r>
                        <a:rPr lang="en-US" u="sng">
                          <a:solidFill>
                            <a:schemeClr val="hlink"/>
                          </a:solidFill>
                          <a:hlinkClick r:id="rId4"/>
                        </a:rPr>
                        <a:t>NPR: Pandemic on Music Venues + Insurance</a:t>
                      </a:r>
                      <a:endParaRPr>
                        <a:solidFill>
                          <a:schemeClr val="dk1"/>
                        </a:solidFill>
                      </a:endParaRPr>
                    </a:p>
                    <a:p>
                      <a:pPr indent="0" lvl="0" marL="0" rtl="0" algn="l">
                        <a:lnSpc>
                          <a:spcPct val="115000"/>
                        </a:lnSpc>
                        <a:spcBef>
                          <a:spcPts val="0"/>
                        </a:spcBef>
                        <a:spcAft>
                          <a:spcPts val="0"/>
                        </a:spcAft>
                        <a:buNone/>
                      </a:pPr>
                      <a:r>
                        <a:rPr lang="en-US" u="sng">
                          <a:solidFill>
                            <a:srgbClr val="7A9900"/>
                          </a:solidFill>
                          <a:hlinkClick r:id="rId5">
                            <a:extLst>
                              <a:ext uri="{A12FA001-AC4F-418D-AE19-62706E023703}">
                                <ahyp:hlinkClr val="tx"/>
                              </a:ext>
                            </a:extLst>
                          </a:hlinkClick>
                        </a:rPr>
                        <a:t>NPR: The Indicator: Office Spaces to Homes</a:t>
                      </a:r>
                      <a:endParaRPr>
                        <a:solidFill>
                          <a:srgbClr val="7A9900"/>
                        </a:solidFill>
                      </a:endParaRPr>
                    </a:p>
                    <a:p>
                      <a:pPr indent="0" lvl="0" marL="0" rtl="0" algn="l">
                        <a:spcBef>
                          <a:spcPts val="0"/>
                        </a:spcBef>
                        <a:spcAft>
                          <a:spcPts val="0"/>
                        </a:spcAft>
                        <a:buNone/>
                      </a:pPr>
                      <a:r>
                        <a:t/>
                      </a:r>
                      <a:endParaRPr/>
                    </a:p>
                  </a:txBody>
                  <a:tcPr marT="91425" marB="91425" marR="91425" marL="91425"/>
                </a:tc>
                <a:tc>
                  <a:txBody>
                    <a:bodyPr/>
                    <a:lstStyle/>
                    <a:p>
                      <a:pPr indent="0" lvl="0" marL="0" rtl="0" algn="l">
                        <a:lnSpc>
                          <a:spcPct val="115000"/>
                        </a:lnSpc>
                        <a:spcBef>
                          <a:spcPts val="0"/>
                        </a:spcBef>
                        <a:spcAft>
                          <a:spcPts val="0"/>
                        </a:spcAft>
                        <a:buNone/>
                      </a:pPr>
                      <a:r>
                        <a:rPr lang="en-US" u="sng">
                          <a:solidFill>
                            <a:schemeClr val="hlink"/>
                          </a:solidFill>
                          <a:hlinkClick r:id="rId6"/>
                        </a:rPr>
                        <a:t>Reopen: Austin Restaurant Docu-Series</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US" u="sng">
                          <a:solidFill>
                            <a:schemeClr val="hlink"/>
                          </a:solidFill>
                          <a:hlinkClick r:id="rId7"/>
                        </a:rPr>
                        <a:t>The Economist: Ghost Kitchens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2380475">
                <a:tc>
                  <a:txBody>
                    <a:bodyPr/>
                    <a:lstStyle/>
                    <a:p>
                      <a:pPr indent="0" lvl="0" marL="0" rtl="0" algn="l">
                        <a:lnSpc>
                          <a:spcPct val="115000"/>
                        </a:lnSpc>
                        <a:spcBef>
                          <a:spcPts val="0"/>
                        </a:spcBef>
                        <a:spcAft>
                          <a:spcPts val="0"/>
                        </a:spcAft>
                        <a:buNone/>
                      </a:pPr>
                      <a:r>
                        <a:t/>
                      </a:r>
                      <a:endParaRPr b="1" sz="1600">
                        <a:solidFill>
                          <a:schemeClr val="dk1"/>
                        </a:solidFill>
                      </a:endParaRPr>
                    </a:p>
                    <a:p>
                      <a:pPr indent="0" lvl="0" marL="0" rtl="0" algn="l">
                        <a:lnSpc>
                          <a:spcPct val="115000"/>
                        </a:lnSpc>
                        <a:spcBef>
                          <a:spcPts val="0"/>
                        </a:spcBef>
                        <a:spcAft>
                          <a:spcPts val="0"/>
                        </a:spcAft>
                        <a:buNone/>
                      </a:pPr>
                      <a:r>
                        <a:t/>
                      </a:r>
                      <a:endParaRPr b="1" sz="1600">
                        <a:solidFill>
                          <a:schemeClr val="dk1"/>
                        </a:solidFill>
                      </a:endParaRPr>
                    </a:p>
                    <a:p>
                      <a:pPr indent="0" lvl="0" marL="0" rtl="0" algn="l">
                        <a:lnSpc>
                          <a:spcPct val="115000"/>
                        </a:lnSpc>
                        <a:spcBef>
                          <a:spcPts val="0"/>
                        </a:spcBef>
                        <a:spcAft>
                          <a:spcPts val="0"/>
                        </a:spcAft>
                        <a:buNone/>
                      </a:pPr>
                      <a:r>
                        <a:rPr b="1" lang="en-US" sz="1800">
                          <a:solidFill>
                            <a:schemeClr val="dk1"/>
                          </a:solidFill>
                        </a:rPr>
                        <a:t>STRATEGY</a:t>
                      </a:r>
                      <a:endParaRPr b="1" sz="1800">
                        <a:solidFill>
                          <a:schemeClr val="dk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600">
                          <a:solidFill>
                            <a:schemeClr val="dk1"/>
                          </a:solidFill>
                        </a:rPr>
                        <a:t>What did you </a:t>
                      </a:r>
                      <a:r>
                        <a:rPr b="1" lang="en-US" sz="1600">
                          <a:solidFill>
                            <a:schemeClr val="dk1"/>
                          </a:solidFill>
                        </a:rPr>
                        <a:t>hear</a:t>
                      </a:r>
                      <a:r>
                        <a:rPr lang="en-US" sz="1600">
                          <a:solidFill>
                            <a:schemeClr val="dk1"/>
                          </a:solidFill>
                        </a:rPr>
                        <a:t>? What do you </a:t>
                      </a:r>
                      <a:r>
                        <a:rPr b="1" lang="en-US" sz="1600">
                          <a:solidFill>
                            <a:schemeClr val="dk1"/>
                          </a:solidFill>
                        </a:rPr>
                        <a:t>think</a:t>
                      </a:r>
                      <a:r>
                        <a:rPr lang="en-US" sz="1600">
                          <a:solidFill>
                            <a:schemeClr val="dk1"/>
                          </a:solidFill>
                        </a:rPr>
                        <a:t> are economics connections? What do you now </a:t>
                      </a:r>
                      <a:r>
                        <a:rPr b="1" lang="en-US" sz="1600">
                          <a:solidFill>
                            <a:schemeClr val="dk1"/>
                          </a:solidFill>
                        </a:rPr>
                        <a:t>wonder</a:t>
                      </a:r>
                      <a:r>
                        <a:rPr lang="en-US" sz="1600">
                          <a:solidFill>
                            <a:schemeClr val="dk1"/>
                          </a:solidFill>
                        </a:rPr>
                        <a:t>?</a:t>
                      </a:r>
                      <a:endParaRPr sz="1600">
                        <a:solidFill>
                          <a:schemeClr val="dk1"/>
                        </a:solidFill>
                      </a:endParaRPr>
                    </a:p>
                    <a:p>
                      <a:pPr indent="0" lvl="0" marL="0" rtl="0" algn="l">
                        <a:lnSpc>
                          <a:spcPct val="115000"/>
                        </a:lnSpc>
                        <a:spcBef>
                          <a:spcPts val="0"/>
                        </a:spcBef>
                        <a:spcAft>
                          <a:spcPts val="0"/>
                        </a:spcAft>
                        <a:buNone/>
                      </a:pPr>
                      <a:r>
                        <a:t/>
                      </a:r>
                      <a:endParaRPr sz="16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600">
                          <a:solidFill>
                            <a:schemeClr val="dk1"/>
                          </a:solidFill>
                        </a:rPr>
                        <a:t>How does this </a:t>
                      </a:r>
                      <a:r>
                        <a:rPr b="1" lang="en-US" sz="1600">
                          <a:solidFill>
                            <a:schemeClr val="dk1"/>
                          </a:solidFill>
                        </a:rPr>
                        <a:t>connect</a:t>
                      </a:r>
                      <a:r>
                        <a:rPr lang="en-US" sz="1600">
                          <a:solidFill>
                            <a:schemeClr val="dk1"/>
                          </a:solidFill>
                        </a:rPr>
                        <a:t> to what we’ve been studying? How did this episode </a:t>
                      </a:r>
                      <a:r>
                        <a:rPr b="1" lang="en-US" sz="1600">
                          <a:solidFill>
                            <a:schemeClr val="dk1"/>
                          </a:solidFill>
                        </a:rPr>
                        <a:t>extend</a:t>
                      </a:r>
                      <a:r>
                        <a:rPr lang="en-US" sz="1600">
                          <a:solidFill>
                            <a:schemeClr val="dk1"/>
                          </a:solidFill>
                        </a:rPr>
                        <a:t> your thinking? What do you think was the greatest </a:t>
                      </a:r>
                      <a:r>
                        <a:rPr b="1" lang="en-US" sz="1600">
                          <a:solidFill>
                            <a:schemeClr val="dk1"/>
                          </a:solidFill>
                        </a:rPr>
                        <a:t>challenge</a:t>
                      </a:r>
                      <a:r>
                        <a:rPr lang="en-US" sz="1600">
                          <a:solidFill>
                            <a:schemeClr val="dk1"/>
                          </a:solidFill>
                        </a:rPr>
                        <a:t> the industry faced?</a:t>
                      </a:r>
                      <a:endParaRPr sz="1600">
                        <a:solidFill>
                          <a:schemeClr val="dk1"/>
                        </a:solidFill>
                      </a:endParaRPr>
                    </a:p>
                    <a:p>
                      <a:pPr indent="0" lvl="0" marL="0" rtl="0" algn="l">
                        <a:lnSpc>
                          <a:spcPct val="115000"/>
                        </a:lnSpc>
                        <a:spcBef>
                          <a:spcPts val="0"/>
                        </a:spcBef>
                        <a:spcAft>
                          <a:spcPts val="0"/>
                        </a:spcAft>
                        <a:buNone/>
                      </a:pPr>
                      <a:r>
                        <a:t/>
                      </a:r>
                      <a:endParaRPr sz="1600"/>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600">
                          <a:solidFill>
                            <a:schemeClr val="dk1"/>
                          </a:solidFill>
                        </a:rPr>
                        <a:t>Main Idea and Meme</a:t>
                      </a:r>
                      <a:endParaRPr sz="1600">
                        <a:solidFill>
                          <a:schemeClr val="dk1"/>
                        </a:solidFill>
                      </a:endParaRPr>
                    </a:p>
                    <a:p>
                      <a:pPr indent="0" lvl="0" marL="0" rtl="0" algn="l">
                        <a:spcBef>
                          <a:spcPts val="0"/>
                        </a:spcBef>
                        <a:spcAft>
                          <a:spcPts val="0"/>
                        </a:spcAft>
                        <a:buNone/>
                      </a:pPr>
                      <a:r>
                        <a:t/>
                      </a:r>
                      <a:endParaRPr sz="1600"/>
                    </a:p>
                  </a:txBody>
                  <a:tcPr marT="91425" marB="91425" marR="91425" marL="9142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11b69887b3d_0_19"/>
          <p:cNvSpPr txBox="1"/>
          <p:nvPr>
            <p:ph type="ctrTitle"/>
          </p:nvPr>
        </p:nvSpPr>
        <p:spPr>
          <a:xfrm>
            <a:off x="720550" y="1242075"/>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u="sng">
                <a:solidFill>
                  <a:schemeClr val="hlink"/>
                </a:solidFill>
                <a:hlinkClick r:id="rId3"/>
              </a:rPr>
              <a:t>Re Open</a:t>
            </a:r>
            <a:endParaRPr/>
          </a:p>
        </p:txBody>
      </p:sp>
      <p:sp>
        <p:nvSpPr>
          <p:cNvPr id="276" name="Google Shape;276;g11b69887b3d_0_19"/>
          <p:cNvSpPr txBox="1"/>
          <p:nvPr>
            <p:ph idx="1" type="subTitle"/>
          </p:nvPr>
        </p:nvSpPr>
        <p:spPr>
          <a:xfrm>
            <a:off x="1371600" y="3886200"/>
            <a:ext cx="6400800" cy="1752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277" name="Google Shape;277;g11b69887b3d_0_19"/>
          <p:cNvPicPr preferRelativeResize="0"/>
          <p:nvPr/>
        </p:nvPicPr>
        <p:blipFill>
          <a:blip r:embed="rId4">
            <a:alphaModFix/>
          </a:blip>
          <a:stretch>
            <a:fillRect/>
          </a:stretch>
        </p:blipFill>
        <p:spPr>
          <a:xfrm>
            <a:off x="1834325" y="2533175"/>
            <a:ext cx="5307950" cy="26384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1b69887b3d_0_10"/>
          <p:cNvSpPr txBox="1"/>
          <p:nvPr>
            <p:ph type="title"/>
          </p:nvPr>
        </p:nvSpPr>
        <p:spPr>
          <a:xfrm>
            <a:off x="457200" y="80655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Relevant Media</a:t>
            </a:r>
            <a:endParaRPr/>
          </a:p>
        </p:txBody>
      </p:sp>
      <p:sp>
        <p:nvSpPr>
          <p:cNvPr id="284" name="Google Shape;284;g11b69887b3d_0_10"/>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pic>
        <p:nvPicPr>
          <p:cNvPr id="285" name="Google Shape;285;g11b69887b3d_0_10"/>
          <p:cNvPicPr preferRelativeResize="0"/>
          <p:nvPr/>
        </p:nvPicPr>
        <p:blipFill>
          <a:blip r:embed="rId3">
            <a:alphaModFix/>
          </a:blip>
          <a:stretch>
            <a:fillRect/>
          </a:stretch>
        </p:blipFill>
        <p:spPr>
          <a:xfrm>
            <a:off x="284250" y="1773173"/>
            <a:ext cx="3707376" cy="2715251"/>
          </a:xfrm>
          <a:prstGeom prst="rect">
            <a:avLst/>
          </a:prstGeom>
          <a:noFill/>
          <a:ln>
            <a:noFill/>
          </a:ln>
        </p:spPr>
      </p:pic>
      <p:pic>
        <p:nvPicPr>
          <p:cNvPr id="286" name="Google Shape;286;g11b69887b3d_0_10"/>
          <p:cNvPicPr preferRelativeResize="0"/>
          <p:nvPr/>
        </p:nvPicPr>
        <p:blipFill>
          <a:blip r:embed="rId4">
            <a:alphaModFix/>
          </a:blip>
          <a:stretch>
            <a:fillRect/>
          </a:stretch>
        </p:blipFill>
        <p:spPr>
          <a:xfrm>
            <a:off x="4692652" y="1949545"/>
            <a:ext cx="3707377" cy="3416053"/>
          </a:xfrm>
          <a:prstGeom prst="rect">
            <a:avLst/>
          </a:prstGeom>
          <a:noFill/>
          <a:ln>
            <a:noFill/>
          </a:ln>
        </p:spPr>
      </p:pic>
      <p:pic>
        <p:nvPicPr>
          <p:cNvPr id="287" name="Google Shape;287;g11b69887b3d_0_10"/>
          <p:cNvPicPr preferRelativeResize="0"/>
          <p:nvPr/>
        </p:nvPicPr>
        <p:blipFill>
          <a:blip r:embed="rId5">
            <a:alphaModFix/>
          </a:blip>
          <a:stretch>
            <a:fillRect/>
          </a:stretch>
        </p:blipFill>
        <p:spPr>
          <a:xfrm>
            <a:off x="2933100" y="3873175"/>
            <a:ext cx="2636049" cy="239852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f7d04d9131_1_34"/>
          <p:cNvSpPr txBox="1"/>
          <p:nvPr>
            <p:ph type="title"/>
          </p:nvPr>
        </p:nvSpPr>
        <p:spPr>
          <a:xfrm>
            <a:off x="457200" y="149098"/>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SzPts val="1400"/>
              <a:buNone/>
            </a:pPr>
            <a:r>
              <a:rPr lang="en-US"/>
              <a:t>Review</a:t>
            </a:r>
            <a:endParaRPr/>
          </a:p>
        </p:txBody>
      </p:sp>
      <p:sp>
        <p:nvSpPr>
          <p:cNvPr id="294" name="Google Shape;294;gf7d04d9131_1_34"/>
          <p:cNvSpPr txBox="1"/>
          <p:nvPr>
            <p:ph idx="1" type="body"/>
          </p:nvPr>
        </p:nvSpPr>
        <p:spPr>
          <a:xfrm>
            <a:off x="1100600" y="1413538"/>
            <a:ext cx="7278300" cy="6399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1800"/>
              </a:spcAft>
              <a:buSzPts val="2400"/>
              <a:buNone/>
            </a:pPr>
            <a:r>
              <a:rPr lang="en-US" sz="2800"/>
              <a:t>Strategies for Integrating Covid-19 and Business Impacts</a:t>
            </a:r>
            <a:endParaRPr sz="2800"/>
          </a:p>
        </p:txBody>
      </p:sp>
      <p:sp>
        <p:nvSpPr>
          <p:cNvPr id="295" name="Google Shape;295;gf7d04d9131_1_34"/>
          <p:cNvSpPr txBox="1"/>
          <p:nvPr>
            <p:ph idx="2" type="body"/>
          </p:nvPr>
        </p:nvSpPr>
        <p:spPr>
          <a:xfrm>
            <a:off x="282600" y="2174900"/>
            <a:ext cx="4362300" cy="39513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lang="en-US" u="sng">
                <a:highlight>
                  <a:schemeClr val="lt1"/>
                </a:highlight>
              </a:rPr>
              <a:t>Warm Ups</a:t>
            </a:r>
            <a:endParaRPr u="sng">
              <a:highlight>
                <a:schemeClr val="lt1"/>
              </a:highlight>
            </a:endParaRPr>
          </a:p>
          <a:p>
            <a:pPr indent="-355600" lvl="1" marL="914400" rtl="0" algn="l">
              <a:lnSpc>
                <a:spcPct val="100000"/>
              </a:lnSpc>
              <a:spcBef>
                <a:spcPts val="0"/>
              </a:spcBef>
              <a:spcAft>
                <a:spcPts val="0"/>
              </a:spcAft>
              <a:buSzPts val="2000"/>
              <a:buChar char="–"/>
            </a:pPr>
            <a:r>
              <a:rPr lang="en-US"/>
              <a:t>Think, Pair, Share</a:t>
            </a:r>
            <a:endParaRPr/>
          </a:p>
          <a:p>
            <a:pPr indent="-355600" lvl="1" marL="914400" rtl="0" algn="l">
              <a:lnSpc>
                <a:spcPct val="100000"/>
              </a:lnSpc>
              <a:spcBef>
                <a:spcPts val="0"/>
              </a:spcBef>
              <a:spcAft>
                <a:spcPts val="0"/>
              </a:spcAft>
              <a:buSzPts val="2000"/>
              <a:buChar char="–"/>
            </a:pPr>
            <a:r>
              <a:rPr lang="en-US"/>
              <a:t>Poll</a:t>
            </a:r>
            <a:endParaRPr/>
          </a:p>
          <a:p>
            <a:pPr indent="-355600" lvl="1" marL="914400" rtl="0" algn="l">
              <a:lnSpc>
                <a:spcPct val="100000"/>
              </a:lnSpc>
              <a:spcBef>
                <a:spcPts val="0"/>
              </a:spcBef>
              <a:spcAft>
                <a:spcPts val="0"/>
              </a:spcAft>
              <a:buSzPts val="2000"/>
              <a:buChar char="–"/>
            </a:pPr>
            <a:r>
              <a:rPr lang="en-US"/>
              <a:t>Google Classroom Analysis</a:t>
            </a:r>
            <a:endParaRPr/>
          </a:p>
          <a:p>
            <a:pPr indent="0" lvl="0" marL="1371600" rtl="0" algn="l">
              <a:lnSpc>
                <a:spcPct val="100000"/>
              </a:lnSpc>
              <a:spcBef>
                <a:spcPts val="1800"/>
              </a:spcBef>
              <a:spcAft>
                <a:spcPts val="0"/>
              </a:spcAft>
              <a:buSzPts val="2400"/>
              <a:buNone/>
            </a:pPr>
            <a:r>
              <a:t/>
            </a:r>
            <a:endParaRPr/>
          </a:p>
          <a:p>
            <a:pPr indent="-381000" lvl="0" marL="457200" rtl="0" algn="l">
              <a:lnSpc>
                <a:spcPct val="100000"/>
              </a:lnSpc>
              <a:spcBef>
                <a:spcPts val="1800"/>
              </a:spcBef>
              <a:spcAft>
                <a:spcPts val="0"/>
              </a:spcAft>
              <a:buSzPts val="2400"/>
              <a:buChar char="•"/>
            </a:pPr>
            <a:r>
              <a:rPr lang="en-US" u="sng"/>
              <a:t>Company Case Study</a:t>
            </a:r>
            <a:endParaRPr u="sng"/>
          </a:p>
          <a:p>
            <a:pPr indent="-355600" lvl="1" marL="914400" rtl="0" algn="l">
              <a:lnSpc>
                <a:spcPct val="100000"/>
              </a:lnSpc>
              <a:spcBef>
                <a:spcPts val="0"/>
              </a:spcBef>
              <a:spcAft>
                <a:spcPts val="0"/>
              </a:spcAft>
              <a:buSzPts val="2000"/>
              <a:buChar char="–"/>
            </a:pPr>
            <a:r>
              <a:rPr lang="en-US"/>
              <a:t>Sign Up</a:t>
            </a:r>
            <a:endParaRPr/>
          </a:p>
          <a:p>
            <a:pPr indent="-355600" lvl="1" marL="914400" rtl="0" algn="l">
              <a:lnSpc>
                <a:spcPct val="100000"/>
              </a:lnSpc>
              <a:spcBef>
                <a:spcPts val="0"/>
              </a:spcBef>
              <a:spcAft>
                <a:spcPts val="0"/>
              </a:spcAft>
              <a:buSzPts val="2000"/>
              <a:buChar char="–"/>
            </a:pPr>
            <a:r>
              <a:rPr lang="en-US"/>
              <a:t>Research</a:t>
            </a:r>
            <a:endParaRPr/>
          </a:p>
          <a:p>
            <a:pPr indent="-355600" lvl="1" marL="914400" rtl="0" algn="l">
              <a:lnSpc>
                <a:spcPct val="100000"/>
              </a:lnSpc>
              <a:spcBef>
                <a:spcPts val="0"/>
              </a:spcBef>
              <a:spcAft>
                <a:spcPts val="0"/>
              </a:spcAft>
              <a:buSzPts val="2000"/>
              <a:buChar char="–"/>
            </a:pPr>
            <a:r>
              <a:rPr lang="en-US"/>
              <a:t>Digital Compilation</a:t>
            </a:r>
            <a:endParaRPr/>
          </a:p>
          <a:p>
            <a:pPr indent="0" lvl="0" marL="0" rtl="0" algn="l">
              <a:lnSpc>
                <a:spcPct val="100000"/>
              </a:lnSpc>
              <a:spcBef>
                <a:spcPts val="0"/>
              </a:spcBef>
              <a:spcAft>
                <a:spcPts val="0"/>
              </a:spcAft>
              <a:buNone/>
            </a:pPr>
            <a:r>
              <a:t/>
            </a:r>
            <a:endParaRPr/>
          </a:p>
        </p:txBody>
      </p:sp>
      <p:sp>
        <p:nvSpPr>
          <p:cNvPr id="296" name="Google Shape;296;gf7d04d9131_1_34"/>
          <p:cNvSpPr txBox="1"/>
          <p:nvPr>
            <p:ph idx="4" type="body"/>
          </p:nvPr>
        </p:nvSpPr>
        <p:spPr>
          <a:xfrm>
            <a:off x="4644900" y="2174900"/>
            <a:ext cx="4041900" cy="39513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lang="en-US" u="sng"/>
              <a:t>Student Showcase</a:t>
            </a:r>
            <a:endParaRPr u="sng"/>
          </a:p>
          <a:p>
            <a:pPr indent="-355600" lvl="1" marL="914400" rtl="0" algn="l">
              <a:lnSpc>
                <a:spcPct val="100000"/>
              </a:lnSpc>
              <a:spcBef>
                <a:spcPts val="0"/>
              </a:spcBef>
              <a:spcAft>
                <a:spcPts val="0"/>
              </a:spcAft>
              <a:buSzPts val="2000"/>
              <a:buChar char="–"/>
            </a:pPr>
            <a:r>
              <a:rPr lang="en-US"/>
              <a:t>Round Table</a:t>
            </a:r>
            <a:endParaRPr/>
          </a:p>
          <a:p>
            <a:pPr indent="-355600" lvl="1" marL="914400" rtl="0" algn="l">
              <a:lnSpc>
                <a:spcPct val="100000"/>
              </a:lnSpc>
              <a:spcBef>
                <a:spcPts val="0"/>
              </a:spcBef>
              <a:spcAft>
                <a:spcPts val="0"/>
              </a:spcAft>
              <a:buSzPts val="2000"/>
              <a:buChar char="–"/>
            </a:pPr>
            <a:r>
              <a:rPr lang="en-US"/>
              <a:t>Individual Recording</a:t>
            </a:r>
            <a:endParaRPr/>
          </a:p>
          <a:p>
            <a:pPr indent="0" lvl="0" marL="0" rtl="0" algn="l">
              <a:lnSpc>
                <a:spcPct val="100000"/>
              </a:lnSpc>
              <a:spcBef>
                <a:spcPts val="1800"/>
              </a:spcBef>
              <a:spcAft>
                <a:spcPts val="0"/>
              </a:spcAft>
              <a:buSzPts val="2400"/>
              <a:buNone/>
            </a:pPr>
            <a:r>
              <a:t/>
            </a:r>
            <a:endParaRPr sz="1600"/>
          </a:p>
          <a:p>
            <a:pPr indent="0" lvl="0" marL="0" rtl="0" algn="l">
              <a:lnSpc>
                <a:spcPct val="100000"/>
              </a:lnSpc>
              <a:spcBef>
                <a:spcPts val="1800"/>
              </a:spcBef>
              <a:spcAft>
                <a:spcPts val="0"/>
              </a:spcAft>
              <a:buSzPts val="2400"/>
              <a:buNone/>
            </a:pPr>
            <a:r>
              <a:t/>
            </a:r>
            <a:endParaRPr sz="1600"/>
          </a:p>
          <a:p>
            <a:pPr indent="-381000" lvl="0" marL="457200" rtl="0" algn="l">
              <a:lnSpc>
                <a:spcPct val="100000"/>
              </a:lnSpc>
              <a:spcBef>
                <a:spcPts val="1800"/>
              </a:spcBef>
              <a:spcAft>
                <a:spcPts val="0"/>
              </a:spcAft>
              <a:buSzPts val="2400"/>
              <a:buChar char="•"/>
            </a:pPr>
            <a:r>
              <a:rPr lang="en-US" u="sng"/>
              <a:t>Real World Application</a:t>
            </a:r>
            <a:endParaRPr u="sng"/>
          </a:p>
          <a:p>
            <a:pPr indent="-355600" lvl="1" marL="914400" rtl="0" algn="l">
              <a:lnSpc>
                <a:spcPct val="100000"/>
              </a:lnSpc>
              <a:spcBef>
                <a:spcPts val="0"/>
              </a:spcBef>
              <a:spcAft>
                <a:spcPts val="0"/>
              </a:spcAft>
              <a:buSzPts val="2000"/>
              <a:buChar char="–"/>
            </a:pPr>
            <a:r>
              <a:rPr lang="en-US"/>
              <a:t>Podcast, Video, Article</a:t>
            </a:r>
            <a:endParaRPr/>
          </a:p>
          <a:p>
            <a:pPr indent="-342900" lvl="2" marL="1371600" rtl="0" algn="l">
              <a:lnSpc>
                <a:spcPct val="100000"/>
              </a:lnSpc>
              <a:spcBef>
                <a:spcPts val="0"/>
              </a:spcBef>
              <a:spcAft>
                <a:spcPts val="0"/>
              </a:spcAft>
              <a:buSzPts val="1800"/>
              <a:buChar char="•"/>
            </a:pPr>
            <a:r>
              <a:rPr lang="en-US"/>
              <a:t>Hear, Think, Wonder</a:t>
            </a:r>
            <a:endParaRPr/>
          </a:p>
          <a:p>
            <a:pPr indent="-342900" lvl="2" marL="1371600" rtl="0" algn="l">
              <a:lnSpc>
                <a:spcPct val="100000"/>
              </a:lnSpc>
              <a:spcBef>
                <a:spcPts val="0"/>
              </a:spcBef>
              <a:spcAft>
                <a:spcPts val="0"/>
              </a:spcAft>
              <a:buSzPts val="1800"/>
              <a:buChar char="•"/>
            </a:pPr>
            <a:r>
              <a:rPr lang="en-US"/>
              <a:t>Connect, Extend, Challenge</a:t>
            </a:r>
            <a:endParaRPr/>
          </a:p>
          <a:p>
            <a:pPr indent="-342900" lvl="2" marL="1371600" rtl="0" algn="l">
              <a:lnSpc>
                <a:spcPct val="100000"/>
              </a:lnSpc>
              <a:spcBef>
                <a:spcPts val="0"/>
              </a:spcBef>
              <a:spcAft>
                <a:spcPts val="0"/>
              </a:spcAft>
              <a:buSzPts val="1800"/>
              <a:buChar char="•"/>
            </a:pPr>
            <a:r>
              <a:rPr lang="en-US"/>
              <a:t>Main Idea + Meme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0" st="0"/>
                                            </p:txEl>
                                          </p:spTgt>
                                        </p:tgtEl>
                                        <p:attrNameLst>
                                          <p:attrName>style.visibility</p:attrName>
                                        </p:attrNameLst>
                                      </p:cBhvr>
                                      <p:to>
                                        <p:strVal val="visible"/>
                                      </p:to>
                                    </p:set>
                                    <p:animEffect filter="fade" transition="in">
                                      <p:cBhvr>
                                        <p:cTn dur="1000"/>
                                        <p:tgtEl>
                                          <p:spTgt spid="2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1" st="1"/>
                                            </p:txEl>
                                          </p:spTgt>
                                        </p:tgtEl>
                                        <p:attrNameLst>
                                          <p:attrName>style.visibility</p:attrName>
                                        </p:attrNameLst>
                                      </p:cBhvr>
                                      <p:to>
                                        <p:strVal val="visible"/>
                                      </p:to>
                                    </p:set>
                                    <p:animEffect filter="fade" transition="in">
                                      <p:cBhvr>
                                        <p:cTn dur="1000"/>
                                        <p:tgtEl>
                                          <p:spTgt spid="29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2" st="2"/>
                                            </p:txEl>
                                          </p:spTgt>
                                        </p:tgtEl>
                                        <p:attrNameLst>
                                          <p:attrName>style.visibility</p:attrName>
                                        </p:attrNameLst>
                                      </p:cBhvr>
                                      <p:to>
                                        <p:strVal val="visible"/>
                                      </p:to>
                                    </p:set>
                                    <p:animEffect filter="fade" transition="in">
                                      <p:cBhvr>
                                        <p:cTn dur="1000"/>
                                        <p:tgtEl>
                                          <p:spTgt spid="29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3" st="3"/>
                                            </p:txEl>
                                          </p:spTgt>
                                        </p:tgtEl>
                                        <p:attrNameLst>
                                          <p:attrName>style.visibility</p:attrName>
                                        </p:attrNameLst>
                                      </p:cBhvr>
                                      <p:to>
                                        <p:strVal val="visible"/>
                                      </p:to>
                                    </p:set>
                                    <p:animEffect filter="fade" transition="in">
                                      <p:cBhvr>
                                        <p:cTn dur="1000"/>
                                        <p:tgtEl>
                                          <p:spTgt spid="29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4" st="4"/>
                                            </p:txEl>
                                          </p:spTgt>
                                        </p:tgtEl>
                                        <p:attrNameLst>
                                          <p:attrName>style.visibility</p:attrName>
                                        </p:attrNameLst>
                                      </p:cBhvr>
                                      <p:to>
                                        <p:strVal val="visible"/>
                                      </p:to>
                                    </p:set>
                                    <p:animEffect filter="fade" transition="in">
                                      <p:cBhvr>
                                        <p:cTn dur="1000"/>
                                        <p:tgtEl>
                                          <p:spTgt spid="29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5" st="5"/>
                                            </p:txEl>
                                          </p:spTgt>
                                        </p:tgtEl>
                                        <p:attrNameLst>
                                          <p:attrName>style.visibility</p:attrName>
                                        </p:attrNameLst>
                                      </p:cBhvr>
                                      <p:to>
                                        <p:strVal val="visible"/>
                                      </p:to>
                                    </p:set>
                                    <p:animEffect filter="fade" transition="in">
                                      <p:cBhvr>
                                        <p:cTn dur="1000"/>
                                        <p:tgtEl>
                                          <p:spTgt spid="29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6" st="6"/>
                                            </p:txEl>
                                          </p:spTgt>
                                        </p:tgtEl>
                                        <p:attrNameLst>
                                          <p:attrName>style.visibility</p:attrName>
                                        </p:attrNameLst>
                                      </p:cBhvr>
                                      <p:to>
                                        <p:strVal val="visible"/>
                                      </p:to>
                                    </p:set>
                                    <p:animEffect filter="fade" transition="in">
                                      <p:cBhvr>
                                        <p:cTn dur="1000"/>
                                        <p:tgtEl>
                                          <p:spTgt spid="29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7" st="7"/>
                                            </p:txEl>
                                          </p:spTgt>
                                        </p:tgtEl>
                                        <p:attrNameLst>
                                          <p:attrName>style.visibility</p:attrName>
                                        </p:attrNameLst>
                                      </p:cBhvr>
                                      <p:to>
                                        <p:strVal val="visible"/>
                                      </p:to>
                                    </p:set>
                                    <p:animEffect filter="fade" transition="in">
                                      <p:cBhvr>
                                        <p:cTn dur="1000"/>
                                        <p:tgtEl>
                                          <p:spTgt spid="29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8" st="8"/>
                                            </p:txEl>
                                          </p:spTgt>
                                        </p:tgtEl>
                                        <p:attrNameLst>
                                          <p:attrName>style.visibility</p:attrName>
                                        </p:attrNameLst>
                                      </p:cBhvr>
                                      <p:to>
                                        <p:strVal val="visible"/>
                                      </p:to>
                                    </p:set>
                                    <p:animEffect filter="fade" transition="in">
                                      <p:cBhvr>
                                        <p:cTn dur="1000"/>
                                        <p:tgtEl>
                                          <p:spTgt spid="29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xEl>
                                              <p:pRg end="9" st="9"/>
                                            </p:txEl>
                                          </p:spTgt>
                                        </p:tgtEl>
                                        <p:attrNameLst>
                                          <p:attrName>style.visibility</p:attrName>
                                        </p:attrNameLst>
                                      </p:cBhvr>
                                      <p:to>
                                        <p:strVal val="visible"/>
                                      </p:to>
                                    </p:set>
                                    <p:animEffect filter="fade" transition="in">
                                      <p:cBhvr>
                                        <p:cTn dur="1000"/>
                                        <p:tgtEl>
                                          <p:spTgt spid="295">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0" st="0"/>
                                            </p:txEl>
                                          </p:spTgt>
                                        </p:tgtEl>
                                        <p:attrNameLst>
                                          <p:attrName>style.visibility</p:attrName>
                                        </p:attrNameLst>
                                      </p:cBhvr>
                                      <p:to>
                                        <p:strVal val="visible"/>
                                      </p:to>
                                    </p:set>
                                    <p:animEffect filter="fade" transition="in">
                                      <p:cBhvr>
                                        <p:cTn dur="1000"/>
                                        <p:tgtEl>
                                          <p:spTgt spid="2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1" st="1"/>
                                            </p:txEl>
                                          </p:spTgt>
                                        </p:tgtEl>
                                        <p:attrNameLst>
                                          <p:attrName>style.visibility</p:attrName>
                                        </p:attrNameLst>
                                      </p:cBhvr>
                                      <p:to>
                                        <p:strVal val="visible"/>
                                      </p:to>
                                    </p:set>
                                    <p:animEffect filter="fade" transition="in">
                                      <p:cBhvr>
                                        <p:cTn dur="1000"/>
                                        <p:tgtEl>
                                          <p:spTgt spid="2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2" st="2"/>
                                            </p:txEl>
                                          </p:spTgt>
                                        </p:tgtEl>
                                        <p:attrNameLst>
                                          <p:attrName>style.visibility</p:attrName>
                                        </p:attrNameLst>
                                      </p:cBhvr>
                                      <p:to>
                                        <p:strVal val="visible"/>
                                      </p:to>
                                    </p:set>
                                    <p:animEffect filter="fade" transition="in">
                                      <p:cBhvr>
                                        <p:cTn dur="1000"/>
                                        <p:tgtEl>
                                          <p:spTgt spid="2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3" st="3"/>
                                            </p:txEl>
                                          </p:spTgt>
                                        </p:tgtEl>
                                        <p:attrNameLst>
                                          <p:attrName>style.visibility</p:attrName>
                                        </p:attrNameLst>
                                      </p:cBhvr>
                                      <p:to>
                                        <p:strVal val="visible"/>
                                      </p:to>
                                    </p:set>
                                    <p:animEffect filter="fade" transition="in">
                                      <p:cBhvr>
                                        <p:cTn dur="1000"/>
                                        <p:tgtEl>
                                          <p:spTgt spid="29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4" st="4"/>
                                            </p:txEl>
                                          </p:spTgt>
                                        </p:tgtEl>
                                        <p:attrNameLst>
                                          <p:attrName>style.visibility</p:attrName>
                                        </p:attrNameLst>
                                      </p:cBhvr>
                                      <p:to>
                                        <p:strVal val="visible"/>
                                      </p:to>
                                    </p:set>
                                    <p:animEffect filter="fade" transition="in">
                                      <p:cBhvr>
                                        <p:cTn dur="1000"/>
                                        <p:tgtEl>
                                          <p:spTgt spid="29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5" st="5"/>
                                            </p:txEl>
                                          </p:spTgt>
                                        </p:tgtEl>
                                        <p:attrNameLst>
                                          <p:attrName>style.visibility</p:attrName>
                                        </p:attrNameLst>
                                      </p:cBhvr>
                                      <p:to>
                                        <p:strVal val="visible"/>
                                      </p:to>
                                    </p:set>
                                    <p:animEffect filter="fade" transition="in">
                                      <p:cBhvr>
                                        <p:cTn dur="1000"/>
                                        <p:tgtEl>
                                          <p:spTgt spid="29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6" st="6"/>
                                            </p:txEl>
                                          </p:spTgt>
                                        </p:tgtEl>
                                        <p:attrNameLst>
                                          <p:attrName>style.visibility</p:attrName>
                                        </p:attrNameLst>
                                      </p:cBhvr>
                                      <p:to>
                                        <p:strVal val="visible"/>
                                      </p:to>
                                    </p:set>
                                    <p:animEffect filter="fade" transition="in">
                                      <p:cBhvr>
                                        <p:cTn dur="1000"/>
                                        <p:tgtEl>
                                          <p:spTgt spid="29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7" st="7"/>
                                            </p:txEl>
                                          </p:spTgt>
                                        </p:tgtEl>
                                        <p:attrNameLst>
                                          <p:attrName>style.visibility</p:attrName>
                                        </p:attrNameLst>
                                      </p:cBhvr>
                                      <p:to>
                                        <p:strVal val="visible"/>
                                      </p:to>
                                    </p:set>
                                    <p:animEffect filter="fade" transition="in">
                                      <p:cBhvr>
                                        <p:cTn dur="1000"/>
                                        <p:tgtEl>
                                          <p:spTgt spid="29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8" st="8"/>
                                            </p:txEl>
                                          </p:spTgt>
                                        </p:tgtEl>
                                        <p:attrNameLst>
                                          <p:attrName>style.visibility</p:attrName>
                                        </p:attrNameLst>
                                      </p:cBhvr>
                                      <p:to>
                                        <p:strVal val="visible"/>
                                      </p:to>
                                    </p:set>
                                    <p:animEffect filter="fade" transition="in">
                                      <p:cBhvr>
                                        <p:cTn dur="1000"/>
                                        <p:tgtEl>
                                          <p:spTgt spid="29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9" st="9"/>
                                            </p:txEl>
                                          </p:spTgt>
                                        </p:tgtEl>
                                        <p:attrNameLst>
                                          <p:attrName>style.visibility</p:attrName>
                                        </p:attrNameLst>
                                      </p:cBhvr>
                                      <p:to>
                                        <p:strVal val="visible"/>
                                      </p:to>
                                    </p:set>
                                    <p:animEffect filter="fade" transition="in">
                                      <p:cBhvr>
                                        <p:cTn dur="1000"/>
                                        <p:tgtEl>
                                          <p:spTgt spid="296">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4"/>
          <p:cNvSpPr txBox="1"/>
          <p:nvPr>
            <p:ph type="ctrTitle"/>
          </p:nvPr>
        </p:nvSpPr>
        <p:spPr>
          <a:xfrm>
            <a:off x="685800" y="2416175"/>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SzPts val="1400"/>
              <a:buNone/>
            </a:pPr>
            <a:r>
              <a:rPr lang="en-US"/>
              <a:t>Reflect</a:t>
            </a:r>
            <a:endParaRPr/>
          </a:p>
        </p:txBody>
      </p:sp>
      <p:sp>
        <p:nvSpPr>
          <p:cNvPr id="302" name="Google Shape;302;p2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3600"/>
              <a:buNone/>
            </a:pPr>
            <a:r>
              <a:rPr b="1" lang="en-US" sz="3600">
                <a:highlight>
                  <a:srgbClr val="FFFF00"/>
                </a:highlight>
              </a:rPr>
              <a:t>How can you use these ideas in your classroom?</a:t>
            </a:r>
            <a:endParaRPr b="1" sz="3600">
              <a:highlight>
                <a:srgbClr val="FFFF00"/>
              </a:highlight>
            </a:endParaRPr>
          </a:p>
          <a:p>
            <a:pPr indent="0" lvl="0" marL="0" rtl="0" algn="ctr">
              <a:lnSpc>
                <a:spcPct val="100000"/>
              </a:lnSpc>
              <a:spcBef>
                <a:spcPts val="0"/>
              </a:spcBef>
              <a:spcAft>
                <a:spcPts val="0"/>
              </a:spcAft>
              <a:buClr>
                <a:srgbClr val="888888"/>
              </a:buClr>
              <a:buSzPts val="3600"/>
              <a:buNone/>
            </a:pPr>
            <a:r>
              <a:rPr b="1" lang="en-US" sz="3600">
                <a:highlight>
                  <a:schemeClr val="lt1"/>
                </a:highlight>
              </a:rPr>
              <a:t>Add your response in the chat box.</a:t>
            </a:r>
            <a:endParaRPr b="1" sz="3600">
              <a:highlight>
                <a:schemeClr val="lt1"/>
              </a:highlight>
            </a:endParaRPr>
          </a:p>
        </p:txBody>
      </p:sp>
      <p:pic>
        <p:nvPicPr>
          <p:cNvPr id="303" name="Google Shape;303;p24"/>
          <p:cNvPicPr preferRelativeResize="0"/>
          <p:nvPr/>
        </p:nvPicPr>
        <p:blipFill>
          <a:blip r:embed="rId3">
            <a:alphaModFix/>
          </a:blip>
          <a:stretch>
            <a:fillRect/>
          </a:stretch>
        </p:blipFill>
        <p:spPr>
          <a:xfrm>
            <a:off x="439770" y="4378925"/>
            <a:ext cx="1134351" cy="1202000"/>
          </a:xfrm>
          <a:prstGeom prst="rect">
            <a:avLst/>
          </a:prstGeom>
          <a:noFill/>
          <a:ln>
            <a:noFill/>
          </a:ln>
        </p:spPr>
      </p:pic>
      <p:pic>
        <p:nvPicPr>
          <p:cNvPr id="304" name="Google Shape;304;p24"/>
          <p:cNvPicPr preferRelativeResize="0"/>
          <p:nvPr/>
        </p:nvPicPr>
        <p:blipFill>
          <a:blip r:embed="rId4">
            <a:alphaModFix/>
          </a:blip>
          <a:stretch>
            <a:fillRect/>
          </a:stretch>
        </p:blipFill>
        <p:spPr>
          <a:xfrm>
            <a:off x="2703275" y="455600"/>
            <a:ext cx="4021659" cy="2111376"/>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5"/>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SzPts val="1400"/>
              <a:buNone/>
            </a:pPr>
            <a:r>
              <a:rPr lang="en-US" sz="5500"/>
              <a:t>References</a:t>
            </a:r>
            <a:endParaRPr b="1" sz="5500"/>
          </a:p>
        </p:txBody>
      </p:sp>
      <p:sp>
        <p:nvSpPr>
          <p:cNvPr id="311" name="Google Shape;311;p25"/>
          <p:cNvSpPr txBox="1"/>
          <p:nvPr>
            <p:ph idx="1" type="body"/>
          </p:nvPr>
        </p:nvSpPr>
        <p:spPr>
          <a:xfrm>
            <a:off x="186350" y="1644450"/>
            <a:ext cx="8783700" cy="3779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0000FF"/>
              </a:solidFill>
              <a:highlight>
                <a:srgbClr val="FFFFFF"/>
              </a:highlight>
            </a:endParaRPr>
          </a:p>
          <a:p>
            <a:pPr indent="-342900" lvl="0" marL="342900" rtl="0" algn="l">
              <a:lnSpc>
                <a:spcPct val="100000"/>
              </a:lnSpc>
              <a:spcBef>
                <a:spcPts val="0"/>
              </a:spcBef>
              <a:spcAft>
                <a:spcPts val="0"/>
              </a:spcAft>
              <a:buClr>
                <a:srgbClr val="0000FF"/>
              </a:buClr>
              <a:buSzPts val="2800"/>
              <a:buFont typeface="Calibri"/>
              <a:buChar char="●"/>
            </a:pPr>
            <a:r>
              <a:rPr lang="en-US" u="sng">
                <a:solidFill>
                  <a:srgbClr val="0000FF"/>
                </a:solidFill>
                <a:highlight>
                  <a:srgbClr val="FFFFFF"/>
                </a:highlight>
                <a:hlinkClick r:id="rId3">
                  <a:extLst>
                    <a:ext uri="{A12FA001-AC4F-418D-AE19-62706E023703}">
                      <ahyp:hlinkClr val="tx"/>
                    </a:ext>
                  </a:extLst>
                </a:hlinkClick>
              </a:rPr>
              <a:t>Bloomberg: How Covid-19 Might Make Restaurants Better</a:t>
            </a:r>
            <a:endParaRPr/>
          </a:p>
          <a:p>
            <a:pPr indent="-342900" lvl="0" marL="342900" rtl="0" algn="l">
              <a:lnSpc>
                <a:spcPct val="100000"/>
              </a:lnSpc>
              <a:spcBef>
                <a:spcPts val="0"/>
              </a:spcBef>
              <a:spcAft>
                <a:spcPts val="0"/>
              </a:spcAft>
              <a:buClr>
                <a:srgbClr val="0000FF"/>
              </a:buClr>
              <a:buSzPts val="2800"/>
              <a:buFont typeface="Calibri"/>
              <a:buChar char="●"/>
            </a:pPr>
            <a:r>
              <a:rPr lang="en-US" u="sng">
                <a:solidFill>
                  <a:srgbClr val="0000FF"/>
                </a:solidFill>
                <a:highlight>
                  <a:srgbClr val="FFFFFF"/>
                </a:highlight>
                <a:hlinkClick r:id="rId4">
                  <a:extLst>
                    <a:ext uri="{A12FA001-AC4F-418D-AE19-62706E023703}">
                      <ahyp:hlinkClr val="tx"/>
                    </a:ext>
                  </a:extLst>
                </a:hlinkClick>
              </a:rPr>
              <a:t>The Economist: Ghost Kitchens</a:t>
            </a:r>
            <a:endParaRPr/>
          </a:p>
          <a:p>
            <a:pPr indent="-342900" lvl="0" marL="342900" rtl="0" algn="l">
              <a:lnSpc>
                <a:spcPct val="100000"/>
              </a:lnSpc>
              <a:spcBef>
                <a:spcPts val="0"/>
              </a:spcBef>
              <a:spcAft>
                <a:spcPts val="0"/>
              </a:spcAft>
              <a:buClr>
                <a:srgbClr val="0000FF"/>
              </a:buClr>
              <a:buSzPts val="2800"/>
              <a:buFont typeface="Calibri"/>
              <a:buChar char="●"/>
            </a:pPr>
            <a:r>
              <a:rPr lang="en-US" u="sng">
                <a:solidFill>
                  <a:srgbClr val="0000FF"/>
                </a:solidFill>
                <a:highlight>
                  <a:srgbClr val="FFFFFF"/>
                </a:highlight>
                <a:hlinkClick r:id="rId5">
                  <a:extLst>
                    <a:ext uri="{A12FA001-AC4F-418D-AE19-62706E023703}">
                      <ahyp:hlinkClr val="tx"/>
                    </a:ext>
                  </a:extLst>
                </a:hlinkClick>
              </a:rPr>
              <a:t>NPR: The Indicator: Get Your Plane Ticket Soon</a:t>
            </a:r>
            <a:endParaRPr/>
          </a:p>
          <a:p>
            <a:pPr indent="-342900" lvl="0" marL="342900" rtl="0" algn="l">
              <a:lnSpc>
                <a:spcPct val="100000"/>
              </a:lnSpc>
              <a:spcBef>
                <a:spcPts val="0"/>
              </a:spcBef>
              <a:spcAft>
                <a:spcPts val="0"/>
              </a:spcAft>
              <a:buClr>
                <a:srgbClr val="0000FF"/>
              </a:buClr>
              <a:buSzPts val="2800"/>
              <a:buFont typeface="Calibri"/>
              <a:buChar char="●"/>
            </a:pPr>
            <a:r>
              <a:rPr lang="en-US" u="sng">
                <a:solidFill>
                  <a:srgbClr val="0000FF"/>
                </a:solidFill>
                <a:highlight>
                  <a:srgbClr val="FFFFFF"/>
                </a:highlight>
                <a:hlinkClick r:id="rId6">
                  <a:extLst>
                    <a:ext uri="{A12FA001-AC4F-418D-AE19-62706E023703}">
                      <ahyp:hlinkClr val="tx"/>
                    </a:ext>
                  </a:extLst>
                </a:hlinkClick>
              </a:rPr>
              <a:t>NPR: Pandemic on Music Venues + Insurance</a:t>
            </a:r>
            <a:endParaRPr/>
          </a:p>
          <a:p>
            <a:pPr indent="-342900" lvl="0" marL="342900" rtl="0" algn="l">
              <a:lnSpc>
                <a:spcPct val="100000"/>
              </a:lnSpc>
              <a:spcBef>
                <a:spcPts val="0"/>
              </a:spcBef>
              <a:spcAft>
                <a:spcPts val="0"/>
              </a:spcAft>
              <a:buClr>
                <a:srgbClr val="0000FF"/>
              </a:buClr>
              <a:buSzPts val="2800"/>
              <a:buFont typeface="Calibri"/>
              <a:buChar char="●"/>
            </a:pPr>
            <a:r>
              <a:rPr lang="en-US" u="sng">
                <a:solidFill>
                  <a:srgbClr val="0000FF"/>
                </a:solidFill>
                <a:highlight>
                  <a:srgbClr val="FFFFFF"/>
                </a:highlight>
                <a:hlinkClick r:id="rId7">
                  <a:extLst>
                    <a:ext uri="{A12FA001-AC4F-418D-AE19-62706E023703}">
                      <ahyp:hlinkClr val="tx"/>
                    </a:ext>
                  </a:extLst>
                </a:hlinkClick>
              </a:rPr>
              <a:t>NPR: The Indicator: Office Spaces to Homes</a:t>
            </a:r>
            <a:endParaRPr/>
          </a:p>
          <a:p>
            <a:pPr indent="-342900" lvl="0" marL="342900" rtl="0" algn="l">
              <a:lnSpc>
                <a:spcPct val="100000"/>
              </a:lnSpc>
              <a:spcBef>
                <a:spcPts val="0"/>
              </a:spcBef>
              <a:spcAft>
                <a:spcPts val="0"/>
              </a:spcAft>
              <a:buClr>
                <a:srgbClr val="0000FF"/>
              </a:buClr>
              <a:buSzPts val="2800"/>
              <a:buFont typeface="Calibri"/>
              <a:buChar char="●"/>
            </a:pPr>
            <a:r>
              <a:rPr lang="en-US" u="sng">
                <a:solidFill>
                  <a:srgbClr val="0000FF"/>
                </a:solidFill>
                <a:highlight>
                  <a:srgbClr val="FFFFFF"/>
                </a:highlight>
                <a:hlinkClick r:id="rId8">
                  <a:extLst>
                    <a:ext uri="{A12FA001-AC4F-418D-AE19-62706E023703}">
                      <ahyp:hlinkClr val="tx"/>
                    </a:ext>
                  </a:extLst>
                </a:hlinkClick>
              </a:rPr>
              <a:t>Reopen: Austin Restaurant Docu-Series</a:t>
            </a:r>
            <a:endParaRPr/>
          </a:p>
          <a:p>
            <a:pPr indent="-342900" lvl="0" marL="342900" rtl="0" algn="l">
              <a:lnSpc>
                <a:spcPct val="100000"/>
              </a:lnSpc>
              <a:spcBef>
                <a:spcPts val="0"/>
              </a:spcBef>
              <a:spcAft>
                <a:spcPts val="0"/>
              </a:spcAft>
              <a:buClr>
                <a:srgbClr val="0000FF"/>
              </a:buClr>
              <a:buSzPts val="2800"/>
              <a:buFont typeface="Calibri"/>
              <a:buChar char="●"/>
            </a:pPr>
            <a:r>
              <a:rPr lang="en-US" u="sng">
                <a:solidFill>
                  <a:srgbClr val="0000FF"/>
                </a:solidFill>
                <a:highlight>
                  <a:srgbClr val="FFFFFF"/>
                </a:highlight>
                <a:hlinkClick r:id="rId9">
                  <a:extLst>
                    <a:ext uri="{A12FA001-AC4F-418D-AE19-62706E023703}">
                      <ahyp:hlinkClr val="tx"/>
                    </a:ext>
                  </a:extLst>
                </a:hlinkClick>
              </a:rPr>
              <a:t>Susanna Pierce McConnell: TPT Store - Covid-19 Restaurant Research</a:t>
            </a:r>
            <a:endParaRPr/>
          </a:p>
          <a:p>
            <a:pPr indent="-342900" lvl="0" marL="342900" rtl="0" algn="l">
              <a:lnSpc>
                <a:spcPct val="100000"/>
              </a:lnSpc>
              <a:spcBef>
                <a:spcPts val="0"/>
              </a:spcBef>
              <a:spcAft>
                <a:spcPts val="0"/>
              </a:spcAft>
              <a:buClr>
                <a:srgbClr val="0000FF"/>
              </a:buClr>
              <a:buSzPts val="2800"/>
              <a:buFont typeface="Calibri"/>
              <a:buChar char="●"/>
            </a:pPr>
            <a:r>
              <a:rPr lang="en-US" u="sng">
                <a:solidFill>
                  <a:srgbClr val="0000FF"/>
                </a:solidFill>
                <a:highlight>
                  <a:schemeClr val="lt1"/>
                </a:highlight>
                <a:hlinkClick r:id="rId10">
                  <a:extLst>
                    <a:ext uri="{A12FA001-AC4F-418D-AE19-62706E023703}">
                      <ahyp:hlinkClr val="tx"/>
                    </a:ext>
                  </a:extLst>
                </a:hlinkClick>
              </a:rPr>
              <a:t>Unsplash Photos</a:t>
            </a:r>
            <a:endParaRPr>
              <a:solidFill>
                <a:srgbClr val="0000FF"/>
              </a:solidFill>
              <a:highlight>
                <a:srgbClr val="FFFFFF"/>
              </a:highlight>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26"/>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SzPts val="1400"/>
              <a:buNone/>
            </a:pPr>
            <a:r>
              <a:rPr lang="en-US" sz="5500">
                <a:latin typeface="Calibri"/>
                <a:ea typeface="Calibri"/>
                <a:cs typeface="Calibri"/>
                <a:sym typeface="Calibri"/>
              </a:rPr>
              <a:t>CEE Affiliates</a:t>
            </a:r>
            <a:endParaRPr b="1" sz="5500"/>
          </a:p>
        </p:txBody>
      </p:sp>
      <p:sp>
        <p:nvSpPr>
          <p:cNvPr id="318" name="Google Shape;318;p26"/>
          <p:cNvSpPr txBox="1"/>
          <p:nvPr/>
        </p:nvSpPr>
        <p:spPr>
          <a:xfrm>
            <a:off x="1501666" y="5134678"/>
            <a:ext cx="614066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Arial"/>
                <a:ea typeface="Arial"/>
                <a:cs typeface="Arial"/>
                <a:sym typeface="Arial"/>
                <a:hlinkClick r:id="rId3">
                  <a:extLst>
                    <a:ext uri="{A12FA001-AC4F-418D-AE19-62706E023703}">
                      <ahyp:hlinkClr val="tx"/>
                    </a:ext>
                  </a:extLst>
                </a:hlinkClick>
              </a:rPr>
              <a:t>https://www.councilforeconed.org/resources/local-affiliates/</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A picture containing bird&#10;&#10;Description generated with very high confidence" id="319" name="Google Shape;319;p26"/>
          <p:cNvPicPr preferRelativeResize="0"/>
          <p:nvPr/>
        </p:nvPicPr>
        <p:blipFill rotWithShape="1">
          <a:blip r:embed="rId4">
            <a:alphaModFix/>
          </a:blip>
          <a:srcRect b="0" l="0" r="0" t="0"/>
          <a:stretch/>
        </p:blipFill>
        <p:spPr>
          <a:xfrm>
            <a:off x="1524001" y="2335947"/>
            <a:ext cx="6095999" cy="240381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7"/>
          <p:cNvSpPr txBox="1"/>
          <p:nvPr>
            <p:ph type="ctrTitle"/>
          </p:nvPr>
        </p:nvSpPr>
        <p:spPr>
          <a:xfrm>
            <a:off x="756139" y="1145686"/>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5555"/>
              </a:lnSpc>
              <a:spcBef>
                <a:spcPts val="0"/>
              </a:spcBef>
              <a:spcAft>
                <a:spcPts val="0"/>
              </a:spcAft>
              <a:buSzPts val="1400"/>
              <a:buNone/>
            </a:pPr>
            <a:r>
              <a:rPr lang="en-US" sz="5400">
                <a:latin typeface="Calibri"/>
                <a:ea typeface="Calibri"/>
                <a:cs typeface="Calibri"/>
                <a:sym typeface="Calibri"/>
              </a:rPr>
              <a:t>Thank You to Our Sponsors!</a:t>
            </a:r>
            <a:endParaRPr sz="5400"/>
          </a:p>
        </p:txBody>
      </p:sp>
      <p:sp>
        <p:nvSpPr>
          <p:cNvPr id="325" name="Google Shape;325;p2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2800"/>
              <a:buNone/>
            </a:pPr>
            <a:r>
              <a:t/>
            </a:r>
            <a:endParaRPr/>
          </a:p>
        </p:txBody>
      </p:sp>
      <p:pic>
        <p:nvPicPr>
          <p:cNvPr id="326" name="Google Shape;326;p27"/>
          <p:cNvPicPr preferRelativeResize="0"/>
          <p:nvPr/>
        </p:nvPicPr>
        <p:blipFill rotWithShape="1">
          <a:blip r:embed="rId3">
            <a:alphaModFix/>
          </a:blip>
          <a:srcRect b="0" l="0" r="0" t="0"/>
          <a:stretch/>
        </p:blipFill>
        <p:spPr>
          <a:xfrm>
            <a:off x="5918479" y="2622632"/>
            <a:ext cx="2378110" cy="2378110"/>
          </a:xfrm>
          <a:prstGeom prst="rect">
            <a:avLst/>
          </a:prstGeom>
          <a:noFill/>
          <a:ln>
            <a:noFill/>
          </a:ln>
        </p:spPr>
      </p:pic>
      <p:pic>
        <p:nvPicPr>
          <p:cNvPr id="327" name="Google Shape;327;p27"/>
          <p:cNvPicPr preferRelativeResize="0"/>
          <p:nvPr/>
        </p:nvPicPr>
        <p:blipFill rotWithShape="1">
          <a:blip r:embed="rId4">
            <a:alphaModFix/>
          </a:blip>
          <a:srcRect b="0" l="0" r="0" t="0"/>
          <a:stretch/>
        </p:blipFill>
        <p:spPr>
          <a:xfrm>
            <a:off x="291116" y="2690224"/>
            <a:ext cx="4725799" cy="1302970"/>
          </a:xfrm>
          <a:prstGeom prst="rect">
            <a:avLst/>
          </a:prstGeom>
          <a:noFill/>
          <a:ln>
            <a:noFill/>
          </a:ln>
        </p:spPr>
      </p:pic>
      <p:pic>
        <p:nvPicPr>
          <p:cNvPr id="328" name="Google Shape;328;p27"/>
          <p:cNvPicPr preferRelativeResize="0"/>
          <p:nvPr/>
        </p:nvPicPr>
        <p:blipFill rotWithShape="1">
          <a:blip r:embed="rId5">
            <a:alphaModFix/>
          </a:blip>
          <a:srcRect b="0" l="0" r="0" t="0"/>
          <a:stretch/>
        </p:blipFill>
        <p:spPr>
          <a:xfrm>
            <a:off x="1211831" y="5899538"/>
            <a:ext cx="6217920" cy="594360"/>
          </a:xfrm>
          <a:prstGeom prst="rect">
            <a:avLst/>
          </a:prstGeom>
          <a:noFill/>
          <a:ln>
            <a:noFill/>
          </a:ln>
        </p:spPr>
      </p:pic>
      <p:sp>
        <p:nvSpPr>
          <p:cNvPr id="329" name="Google Shape;329;p27"/>
          <p:cNvSpPr/>
          <p:nvPr/>
        </p:nvSpPr>
        <p:spPr>
          <a:xfrm>
            <a:off x="4450813" y="3244334"/>
            <a:ext cx="2423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Times New Roman"/>
                <a:ea typeface="Times New Roman"/>
                <a:cs typeface="Times New Roman"/>
                <a:sym typeface="Times New Roman"/>
              </a:rPr>
              <a:t> </a:t>
            </a:r>
            <a:endParaRPr b="0" i="0" sz="1800" u="none" cap="none" strike="noStrike">
              <a:solidFill>
                <a:schemeClr val="dk1"/>
              </a:solidFill>
              <a:latin typeface="Arial"/>
              <a:ea typeface="Arial"/>
              <a:cs typeface="Arial"/>
              <a:sym typeface="Arial"/>
            </a:endParaRPr>
          </a:p>
        </p:txBody>
      </p:sp>
      <p:pic>
        <p:nvPicPr>
          <p:cNvPr id="330" name="Google Shape;330;p27"/>
          <p:cNvPicPr preferRelativeResize="0"/>
          <p:nvPr/>
        </p:nvPicPr>
        <p:blipFill rotWithShape="1">
          <a:blip r:embed="rId6">
            <a:alphaModFix/>
          </a:blip>
          <a:srcRect b="0" l="0" r="0" t="0"/>
          <a:stretch/>
        </p:blipFill>
        <p:spPr>
          <a:xfrm>
            <a:off x="2654015" y="3811687"/>
            <a:ext cx="1905000" cy="1874520"/>
          </a:xfrm>
          <a:prstGeom prst="rect">
            <a:avLst/>
          </a:prstGeom>
          <a:noFill/>
          <a:ln>
            <a:noFill/>
          </a:ln>
        </p:spPr>
      </p:pic>
      <p:pic>
        <p:nvPicPr>
          <p:cNvPr descr="A picture containing drawing&#10;&#10;Description automatically generated" id="331" name="Google Shape;331;p27"/>
          <p:cNvPicPr preferRelativeResize="0"/>
          <p:nvPr/>
        </p:nvPicPr>
        <p:blipFill rotWithShape="1">
          <a:blip r:embed="rId7">
            <a:alphaModFix/>
          </a:blip>
          <a:srcRect b="0" l="0" r="0" t="0"/>
          <a:stretch/>
        </p:blipFill>
        <p:spPr>
          <a:xfrm>
            <a:off x="7737274" y="5243613"/>
            <a:ext cx="1188720" cy="11963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4"/>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SzPts val="1400"/>
              <a:buNone/>
            </a:pPr>
            <a:r>
              <a:rPr lang="en-US" sz="5500"/>
              <a:t>Agenda</a:t>
            </a:r>
            <a:endParaRPr b="1" sz="5500">
              <a:solidFill>
                <a:srgbClr val="005CB8"/>
              </a:solidFill>
              <a:latin typeface="Calibri"/>
              <a:ea typeface="Calibri"/>
              <a:cs typeface="Calibri"/>
              <a:sym typeface="Calibri"/>
            </a:endParaRPr>
          </a:p>
        </p:txBody>
      </p:sp>
      <p:sp>
        <p:nvSpPr>
          <p:cNvPr id="75" name="Google Shape;75;p4"/>
          <p:cNvSpPr txBox="1"/>
          <p:nvPr>
            <p:ph idx="4294967295" type="body"/>
          </p:nvPr>
        </p:nvSpPr>
        <p:spPr>
          <a:xfrm>
            <a:off x="457200" y="1966108"/>
            <a:ext cx="8229600" cy="41757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500"/>
              <a:buFont typeface="Noto Sans Symbols"/>
              <a:buChar char="★"/>
            </a:pPr>
            <a:r>
              <a:rPr lang="en-US" sz="2500">
                <a:latin typeface="Calibri"/>
                <a:ea typeface="Calibri"/>
                <a:cs typeface="Calibri"/>
                <a:sym typeface="Calibri"/>
              </a:rPr>
              <a:t>Who are you? </a:t>
            </a:r>
            <a:r>
              <a:rPr lang="en-US" sz="2500"/>
              <a:t>Regional Insights</a:t>
            </a:r>
            <a:endParaRPr sz="2500"/>
          </a:p>
          <a:p>
            <a:pPr indent="-342900" lvl="0" marL="342900" rtl="0" algn="l">
              <a:lnSpc>
                <a:spcPct val="100000"/>
              </a:lnSpc>
              <a:spcBef>
                <a:spcPts val="1800"/>
              </a:spcBef>
              <a:spcAft>
                <a:spcPts val="0"/>
              </a:spcAft>
              <a:buClr>
                <a:schemeClr val="dk1"/>
              </a:buClr>
              <a:buSzPts val="2500"/>
              <a:buFont typeface="Noto Sans Symbols"/>
              <a:buChar char="★"/>
            </a:pPr>
            <a:r>
              <a:rPr lang="en-US" sz="2500"/>
              <a:t>Covid-19 Impacts on Businesses</a:t>
            </a:r>
            <a:endParaRPr sz="2200"/>
          </a:p>
          <a:p>
            <a:pPr indent="-266700" lvl="1" marL="742950" rtl="0" algn="l">
              <a:lnSpc>
                <a:spcPct val="100000"/>
              </a:lnSpc>
              <a:spcBef>
                <a:spcPts val="1800"/>
              </a:spcBef>
              <a:spcAft>
                <a:spcPts val="0"/>
              </a:spcAft>
              <a:buClr>
                <a:schemeClr val="dk1"/>
              </a:buClr>
              <a:buSzPts val="2200"/>
              <a:buFont typeface="Noto Sans Symbols"/>
              <a:buChar char="○"/>
            </a:pPr>
            <a:r>
              <a:rPr lang="en-US" sz="2200"/>
              <a:t>Class Tasks: Warm Ups</a:t>
            </a:r>
            <a:endParaRPr sz="2200"/>
          </a:p>
          <a:p>
            <a:pPr indent="-368300" lvl="1" marL="914400" rtl="0" algn="l">
              <a:spcBef>
                <a:spcPts val="1800"/>
              </a:spcBef>
              <a:spcAft>
                <a:spcPts val="0"/>
              </a:spcAft>
              <a:buSzPts val="2200"/>
              <a:buFont typeface="Noto Sans Symbols"/>
              <a:buChar char="○"/>
            </a:pPr>
            <a:r>
              <a:rPr lang="en-US" sz="2200"/>
              <a:t>Student Project: Company Case Study</a:t>
            </a:r>
            <a:endParaRPr sz="2200"/>
          </a:p>
          <a:p>
            <a:pPr indent="-368300" lvl="2" marL="1371600" rtl="0" algn="l">
              <a:spcBef>
                <a:spcPts val="1800"/>
              </a:spcBef>
              <a:spcAft>
                <a:spcPts val="0"/>
              </a:spcAft>
              <a:buSzPts val="2200"/>
              <a:buChar char="•"/>
            </a:pPr>
            <a:r>
              <a:rPr lang="en-US" sz="2200"/>
              <a:t>Research, Product, Presentations, Absences</a:t>
            </a:r>
            <a:endParaRPr sz="2200"/>
          </a:p>
          <a:p>
            <a:pPr indent="-368300" lvl="1" marL="914400" rtl="0" algn="l">
              <a:spcBef>
                <a:spcPts val="1800"/>
              </a:spcBef>
              <a:spcAft>
                <a:spcPts val="0"/>
              </a:spcAft>
              <a:buSzPts val="2200"/>
              <a:buChar char="○"/>
            </a:pPr>
            <a:r>
              <a:rPr lang="en-US" sz="2200"/>
              <a:t>Extension Activities</a:t>
            </a:r>
            <a:endParaRPr sz="2200"/>
          </a:p>
          <a:p>
            <a:pPr indent="-342900" lvl="0" marL="342900" rtl="0" algn="l">
              <a:lnSpc>
                <a:spcPct val="100000"/>
              </a:lnSpc>
              <a:spcBef>
                <a:spcPts val="1800"/>
              </a:spcBef>
              <a:spcAft>
                <a:spcPts val="0"/>
              </a:spcAft>
              <a:buClr>
                <a:schemeClr val="dk1"/>
              </a:buClr>
              <a:buSzPts val="2500"/>
              <a:buFont typeface="Noto Sans Symbols"/>
              <a:buChar char="★"/>
            </a:pPr>
            <a:r>
              <a:rPr lang="en-US" sz="2500">
                <a:latin typeface="Calibri"/>
                <a:ea typeface="Calibri"/>
                <a:cs typeface="Calibri"/>
                <a:sym typeface="Calibri"/>
              </a:rPr>
              <a:t>Reflection </a:t>
            </a:r>
            <a:endParaRPr sz="25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7"/>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SzPts val="1400"/>
              <a:buNone/>
            </a:pPr>
            <a:r>
              <a:rPr lang="en-US" sz="5500"/>
              <a:t>National Standards</a:t>
            </a:r>
            <a:endParaRPr b="1" sz="5500"/>
          </a:p>
        </p:txBody>
      </p:sp>
      <p:sp>
        <p:nvSpPr>
          <p:cNvPr id="82" name="Google Shape;82;p7"/>
          <p:cNvSpPr txBox="1"/>
          <p:nvPr>
            <p:ph idx="4294967295" type="body"/>
          </p:nvPr>
        </p:nvSpPr>
        <p:spPr>
          <a:xfrm>
            <a:off x="457200" y="2377441"/>
            <a:ext cx="8229600" cy="417576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lang="en-US" sz="2500"/>
              <a:t>Standard 2: Effective decision making requires comparing the additional costs of alternatives with the additional benefits. </a:t>
            </a:r>
            <a:endParaRPr sz="2500"/>
          </a:p>
          <a:p>
            <a:pPr indent="0" lvl="0" marL="0" rtl="0" algn="l">
              <a:lnSpc>
                <a:spcPct val="100000"/>
              </a:lnSpc>
              <a:spcBef>
                <a:spcPts val="0"/>
              </a:spcBef>
              <a:spcAft>
                <a:spcPts val="0"/>
              </a:spcAft>
              <a:buSzPts val="2800"/>
              <a:buNone/>
            </a:pPr>
            <a:r>
              <a:t/>
            </a:r>
            <a:endParaRPr sz="2500"/>
          </a:p>
          <a:p>
            <a:pPr indent="0" lvl="0" marL="0" rtl="0" algn="l">
              <a:lnSpc>
                <a:spcPct val="100000"/>
              </a:lnSpc>
              <a:spcBef>
                <a:spcPts val="0"/>
              </a:spcBef>
              <a:spcAft>
                <a:spcPts val="0"/>
              </a:spcAft>
              <a:buSzPts val="2800"/>
              <a:buNone/>
            </a:pPr>
            <a:r>
              <a:t/>
            </a:r>
            <a:endParaRPr sz="2500"/>
          </a:p>
          <a:p>
            <a:pPr indent="0" lvl="0" marL="0" rtl="0" algn="l">
              <a:lnSpc>
                <a:spcPct val="100000"/>
              </a:lnSpc>
              <a:spcBef>
                <a:spcPts val="0"/>
              </a:spcBef>
              <a:spcAft>
                <a:spcPts val="0"/>
              </a:spcAft>
              <a:buSzPts val="2800"/>
              <a:buNone/>
            </a:pPr>
            <a:r>
              <a:rPr lang="en-US" sz="2500">
                <a:latin typeface="Calibri"/>
                <a:ea typeface="Calibri"/>
                <a:cs typeface="Calibri"/>
                <a:sym typeface="Calibri"/>
              </a:rPr>
              <a:t>Standard </a:t>
            </a:r>
            <a:r>
              <a:rPr lang="en-US" sz="2500"/>
              <a:t>14</a:t>
            </a:r>
            <a:r>
              <a:rPr lang="en-US" sz="2500">
                <a:latin typeface="Calibri"/>
                <a:ea typeface="Calibri"/>
                <a:cs typeface="Calibri"/>
                <a:sym typeface="Calibri"/>
              </a:rPr>
              <a:t>: </a:t>
            </a:r>
            <a:r>
              <a:rPr lang="en-US" sz="2400"/>
              <a:t>Entrepreneurs take on the calculated risk of starting new businesses, either by embarking on new ventures similar to existing ones or by introducing new innovations.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
                                            <p:txEl>
                                              <p:pRg end="0" st="0"/>
                                            </p:txEl>
                                          </p:spTgt>
                                        </p:tgtEl>
                                        <p:attrNameLst>
                                          <p:attrName>style.visibility</p:attrName>
                                        </p:attrNameLst>
                                      </p:cBhvr>
                                      <p:to>
                                        <p:strVal val="visible"/>
                                      </p:to>
                                    </p:set>
                                    <p:anim calcmode="lin" valueType="num">
                                      <p:cBhvr additive="base">
                                        <p:cTn dur="500"/>
                                        <p:tgtEl>
                                          <p:spTgt spid="8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
                                            <p:txEl>
                                              <p:pRg end="1" st="1"/>
                                            </p:txEl>
                                          </p:spTgt>
                                        </p:tgtEl>
                                        <p:attrNameLst>
                                          <p:attrName>style.visibility</p:attrName>
                                        </p:attrNameLst>
                                      </p:cBhvr>
                                      <p:to>
                                        <p:strVal val="visible"/>
                                      </p:to>
                                    </p:set>
                                    <p:anim calcmode="lin" valueType="num">
                                      <p:cBhvr additive="base">
                                        <p:cTn dur="500"/>
                                        <p:tgtEl>
                                          <p:spTgt spid="82">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
                                            <p:txEl>
                                              <p:pRg end="2" st="2"/>
                                            </p:txEl>
                                          </p:spTgt>
                                        </p:tgtEl>
                                        <p:attrNameLst>
                                          <p:attrName>style.visibility</p:attrName>
                                        </p:attrNameLst>
                                      </p:cBhvr>
                                      <p:to>
                                        <p:strVal val="visible"/>
                                      </p:to>
                                    </p:set>
                                    <p:anim calcmode="lin" valueType="num">
                                      <p:cBhvr additive="base">
                                        <p:cTn dur="500"/>
                                        <p:tgtEl>
                                          <p:spTgt spid="82">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
                                            <p:txEl>
                                              <p:pRg end="3" st="3"/>
                                            </p:txEl>
                                          </p:spTgt>
                                        </p:tgtEl>
                                        <p:attrNameLst>
                                          <p:attrName>style.visibility</p:attrName>
                                        </p:attrNameLst>
                                      </p:cBhvr>
                                      <p:to>
                                        <p:strVal val="visible"/>
                                      </p:to>
                                    </p:set>
                                    <p:anim calcmode="lin" valueType="num">
                                      <p:cBhvr additive="base">
                                        <p:cTn dur="500"/>
                                        <p:tgtEl>
                                          <p:spTgt spid="82">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8"/>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SzPts val="1400"/>
              <a:buNone/>
            </a:pPr>
            <a:r>
              <a:rPr lang="en-US" sz="5500"/>
              <a:t>AP Standards</a:t>
            </a:r>
            <a:endParaRPr b="1" sz="5500"/>
          </a:p>
        </p:txBody>
      </p:sp>
      <p:sp>
        <p:nvSpPr>
          <p:cNvPr id="89" name="Google Shape;89;p8"/>
          <p:cNvSpPr txBox="1"/>
          <p:nvPr>
            <p:ph idx="4294967295" type="body"/>
          </p:nvPr>
        </p:nvSpPr>
        <p:spPr>
          <a:xfrm>
            <a:off x="457200" y="2377441"/>
            <a:ext cx="8229600" cy="417576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800"/>
              <a:buNone/>
            </a:pPr>
            <a:r>
              <a:rPr lang="en-US" sz="2500"/>
              <a:t>PRD-3.1</a:t>
            </a:r>
            <a:r>
              <a:rPr lang="en-US" sz="2500">
                <a:latin typeface="Calibri"/>
                <a:ea typeface="Calibri"/>
                <a:cs typeface="Calibri"/>
                <a:sym typeface="Calibri"/>
              </a:rPr>
              <a:t>: Firms’ production and cost constraints over different input and output levels shape</a:t>
            </a:r>
            <a:r>
              <a:rPr lang="en-US" sz="2500"/>
              <a:t> </a:t>
            </a:r>
            <a:r>
              <a:rPr lang="en-US" sz="2500">
                <a:latin typeface="Calibri"/>
                <a:ea typeface="Calibri"/>
                <a:cs typeface="Calibri"/>
                <a:sym typeface="Calibri"/>
              </a:rPr>
              <a:t>optimal decisions in the short run and long run.</a:t>
            </a:r>
            <a:endParaRPr sz="2500">
              <a:latin typeface="Calibri"/>
              <a:ea typeface="Calibri"/>
              <a:cs typeface="Calibri"/>
              <a:sym typeface="Calibri"/>
            </a:endParaRPr>
          </a:p>
          <a:p>
            <a:pPr indent="0" lvl="0" marL="0" rtl="0" algn="l">
              <a:lnSpc>
                <a:spcPct val="100000"/>
              </a:lnSpc>
              <a:spcBef>
                <a:spcPts val="1800"/>
              </a:spcBef>
              <a:spcAft>
                <a:spcPts val="0"/>
              </a:spcAft>
              <a:buClr>
                <a:schemeClr val="dk1"/>
              </a:buClr>
              <a:buSzPts val="2500"/>
              <a:buNone/>
            </a:pPr>
            <a:r>
              <a:t/>
            </a:r>
            <a:endParaRPr sz="2500"/>
          </a:p>
          <a:p>
            <a:pPr indent="0" lvl="0" marL="0" rtl="0" algn="l">
              <a:lnSpc>
                <a:spcPct val="100000"/>
              </a:lnSpc>
              <a:spcBef>
                <a:spcPts val="1800"/>
              </a:spcBef>
              <a:spcAft>
                <a:spcPts val="0"/>
              </a:spcAft>
              <a:buClr>
                <a:schemeClr val="dk1"/>
              </a:buClr>
              <a:buSzPts val="2500"/>
              <a:buNone/>
            </a:pPr>
            <a:r>
              <a:rPr lang="en-US" sz="2500"/>
              <a:t>PRD-2: Firms’ short-run decisions to produce output, and long-run decisions to enter or exit a market, are based on profitability.</a:t>
            </a:r>
            <a:endParaRPr sz="25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9">
                                            <p:txEl>
                                              <p:pRg end="0" st="0"/>
                                            </p:txEl>
                                          </p:spTgt>
                                        </p:tgtEl>
                                        <p:attrNameLst>
                                          <p:attrName>style.visibility</p:attrName>
                                        </p:attrNameLst>
                                      </p:cBhvr>
                                      <p:to>
                                        <p:strVal val="visible"/>
                                      </p:to>
                                    </p:set>
                                    <p:anim calcmode="lin" valueType="num">
                                      <p:cBhvr additive="base">
                                        <p:cTn dur="500"/>
                                        <p:tgtEl>
                                          <p:spTgt spid="8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9">
                                            <p:txEl>
                                              <p:pRg end="1" st="1"/>
                                            </p:txEl>
                                          </p:spTgt>
                                        </p:tgtEl>
                                        <p:attrNameLst>
                                          <p:attrName>style.visibility</p:attrName>
                                        </p:attrNameLst>
                                      </p:cBhvr>
                                      <p:to>
                                        <p:strVal val="visible"/>
                                      </p:to>
                                    </p:set>
                                    <p:anim calcmode="lin" valueType="num">
                                      <p:cBhvr additive="base">
                                        <p:cTn dur="500"/>
                                        <p:tgtEl>
                                          <p:spTgt spid="8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9">
                                            <p:txEl>
                                              <p:pRg end="2" st="2"/>
                                            </p:txEl>
                                          </p:spTgt>
                                        </p:tgtEl>
                                        <p:attrNameLst>
                                          <p:attrName>style.visibility</p:attrName>
                                        </p:attrNameLst>
                                      </p:cBhvr>
                                      <p:to>
                                        <p:strVal val="visible"/>
                                      </p:to>
                                    </p:set>
                                    <p:anim calcmode="lin" valueType="num">
                                      <p:cBhvr additive="base">
                                        <p:cTn dur="500"/>
                                        <p:tgtEl>
                                          <p:spTgt spid="8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5"/>
          <p:cNvSpPr txBox="1"/>
          <p:nvPr>
            <p:ph type="ctrTitle"/>
          </p:nvPr>
        </p:nvSpPr>
        <p:spPr>
          <a:xfrm>
            <a:off x="786963" y="2416175"/>
            <a:ext cx="7772400" cy="14700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SzPts val="1400"/>
              <a:buNone/>
            </a:pPr>
            <a:br>
              <a:rPr lang="en-US"/>
            </a:br>
            <a:r>
              <a:rPr lang="en-US"/>
              <a:t>Let’s connect! </a:t>
            </a:r>
            <a:br>
              <a:rPr lang="en-US"/>
            </a:br>
            <a:endParaRPr/>
          </a:p>
        </p:txBody>
      </p:sp>
      <p:sp>
        <p:nvSpPr>
          <p:cNvPr id="95" name="Google Shape;95;p5"/>
          <p:cNvSpPr txBox="1"/>
          <p:nvPr>
            <p:ph idx="1" type="subTitle"/>
          </p:nvPr>
        </p:nvSpPr>
        <p:spPr>
          <a:xfrm>
            <a:off x="2110500" y="3668950"/>
            <a:ext cx="6220800" cy="1785600"/>
          </a:xfrm>
          <a:prstGeom prst="rect">
            <a:avLst/>
          </a:prstGeom>
          <a:solidFill>
            <a:srgbClr val="F3F3F3"/>
          </a:solidFill>
          <a:ln cap="flat" cmpd="sng" w="9525">
            <a:solidFill>
              <a:srgbClr val="0000FF"/>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888888"/>
              </a:buClr>
              <a:buSzPts val="3600"/>
              <a:buNone/>
            </a:pPr>
            <a:r>
              <a:rPr b="1" lang="en-US" sz="3600"/>
              <a:t>Where are you from, and what business shut down since March 2020?</a:t>
            </a:r>
            <a:endParaRPr/>
          </a:p>
        </p:txBody>
      </p:sp>
      <p:pic>
        <p:nvPicPr>
          <p:cNvPr id="96" name="Google Shape;96;p5"/>
          <p:cNvPicPr preferRelativeResize="0"/>
          <p:nvPr/>
        </p:nvPicPr>
        <p:blipFill rotWithShape="1">
          <a:blip r:embed="rId3">
            <a:alphaModFix/>
          </a:blip>
          <a:srcRect b="0" l="0" r="0" t="0"/>
          <a:stretch/>
        </p:blipFill>
        <p:spPr>
          <a:xfrm>
            <a:off x="2772825" y="167375"/>
            <a:ext cx="3800675" cy="2532325"/>
          </a:xfrm>
          <a:prstGeom prst="rect">
            <a:avLst/>
          </a:prstGeom>
          <a:noFill/>
          <a:ln cap="flat" cmpd="sng" w="38100">
            <a:solidFill>
              <a:schemeClr val="dk2"/>
            </a:solidFill>
            <a:prstDash val="solid"/>
            <a:round/>
            <a:headEnd len="sm" w="sm" type="none"/>
            <a:tailEnd len="sm" w="sm" type="none"/>
          </a:ln>
        </p:spPr>
      </p:pic>
      <p:sp>
        <p:nvSpPr>
          <p:cNvPr id="97" name="Google Shape;97;p5"/>
          <p:cNvSpPr txBox="1"/>
          <p:nvPr/>
        </p:nvSpPr>
        <p:spPr>
          <a:xfrm>
            <a:off x="95675" y="5655475"/>
            <a:ext cx="24312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lang="en-US" sz="1800">
                <a:highlight>
                  <a:srgbClr val="FFFF00"/>
                </a:highlight>
                <a:latin typeface="Calibri"/>
                <a:ea typeface="Calibri"/>
                <a:cs typeface="Calibri"/>
                <a:sym typeface="Calibri"/>
              </a:rPr>
              <a:t> </a:t>
            </a:r>
            <a:r>
              <a:rPr b="0" i="0" lang="en-US" sz="1800" u="none" cap="none" strike="noStrike">
                <a:solidFill>
                  <a:srgbClr val="000000"/>
                </a:solidFill>
                <a:highlight>
                  <a:srgbClr val="FFFF00"/>
                </a:highlight>
                <a:latin typeface="Calibri"/>
                <a:ea typeface="Calibri"/>
                <a:cs typeface="Calibri"/>
                <a:sym typeface="Calibri"/>
              </a:rPr>
              <a:t>Add your response in the Chat box!</a:t>
            </a:r>
            <a:endParaRPr b="0" i="0" sz="1800" u="none" cap="none" strike="noStrike">
              <a:solidFill>
                <a:srgbClr val="000000"/>
              </a:solidFill>
              <a:highlight>
                <a:srgbClr val="FFFF00"/>
              </a:highlight>
              <a:latin typeface="Calibri"/>
              <a:ea typeface="Calibri"/>
              <a:cs typeface="Calibri"/>
              <a:sym typeface="Calibri"/>
            </a:endParaRPr>
          </a:p>
        </p:txBody>
      </p:sp>
      <p:pic>
        <p:nvPicPr>
          <p:cNvPr id="98" name="Google Shape;98;p5"/>
          <p:cNvPicPr preferRelativeResize="0"/>
          <p:nvPr/>
        </p:nvPicPr>
        <p:blipFill>
          <a:blip r:embed="rId4">
            <a:alphaModFix/>
          </a:blip>
          <a:stretch>
            <a:fillRect/>
          </a:stretch>
        </p:blipFill>
        <p:spPr>
          <a:xfrm>
            <a:off x="564020" y="4378925"/>
            <a:ext cx="1134351" cy="1202000"/>
          </a:xfrm>
          <a:prstGeom prst="rect">
            <a:avLst/>
          </a:prstGeom>
          <a:noFill/>
          <a:ln>
            <a:noFill/>
          </a:ln>
        </p:spPr>
      </p:pic>
      <p:pic>
        <p:nvPicPr>
          <p:cNvPr id="99" name="Google Shape;99;p5"/>
          <p:cNvPicPr preferRelativeResize="0"/>
          <p:nvPr/>
        </p:nvPicPr>
        <p:blipFill>
          <a:blip r:embed="rId5">
            <a:alphaModFix/>
          </a:blip>
          <a:stretch>
            <a:fillRect/>
          </a:stretch>
        </p:blipFill>
        <p:spPr>
          <a:xfrm>
            <a:off x="2772825" y="166650"/>
            <a:ext cx="3800674" cy="2533783"/>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6"/>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SzPts val="1400"/>
              <a:buNone/>
            </a:pPr>
            <a:r>
              <a:rPr lang="en-US" sz="5500"/>
              <a:t>Objectives</a:t>
            </a:r>
            <a:endParaRPr b="1" sz="5500"/>
          </a:p>
        </p:txBody>
      </p:sp>
      <p:sp>
        <p:nvSpPr>
          <p:cNvPr id="106" name="Google Shape;106;p6"/>
          <p:cNvSpPr txBox="1"/>
          <p:nvPr>
            <p:ph idx="4294967295" type="body"/>
          </p:nvPr>
        </p:nvSpPr>
        <p:spPr>
          <a:xfrm>
            <a:off x="457200" y="2028841"/>
            <a:ext cx="8229600" cy="41757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400"/>
              <a:buChar char="•"/>
            </a:pPr>
            <a:r>
              <a:rPr lang="en-US" sz="2400"/>
              <a:t>Participants will:</a:t>
            </a:r>
            <a:endParaRPr sz="2400"/>
          </a:p>
          <a:p>
            <a:pPr indent="-285750" lvl="1" marL="742950" rtl="0" algn="l">
              <a:lnSpc>
                <a:spcPct val="100000"/>
              </a:lnSpc>
              <a:spcBef>
                <a:spcPts val="1800"/>
              </a:spcBef>
              <a:spcAft>
                <a:spcPts val="0"/>
              </a:spcAft>
              <a:buClr>
                <a:schemeClr val="dk1"/>
              </a:buClr>
              <a:buSzPts val="2400"/>
              <a:buChar char="–"/>
            </a:pPr>
            <a:r>
              <a:rPr lang="en-US" sz="2400"/>
              <a:t>discover economic terminology associated with Covid-19 and business impacts.</a:t>
            </a:r>
            <a:endParaRPr sz="2400"/>
          </a:p>
          <a:p>
            <a:pPr indent="-285750" lvl="1" marL="742950" rtl="0" algn="l">
              <a:lnSpc>
                <a:spcPct val="100000"/>
              </a:lnSpc>
              <a:spcBef>
                <a:spcPts val="1800"/>
              </a:spcBef>
              <a:spcAft>
                <a:spcPts val="0"/>
              </a:spcAft>
              <a:buClr>
                <a:schemeClr val="dk1"/>
              </a:buClr>
              <a:buSzPts val="2400"/>
              <a:buChar char="–"/>
            </a:pPr>
            <a:r>
              <a:rPr lang="en-US" sz="2400"/>
              <a:t>learn strategies to facilitate student thinking and discussions about businesses during and after Covid-19.</a:t>
            </a:r>
            <a:endParaRPr sz="2400"/>
          </a:p>
          <a:p>
            <a:pPr indent="-285750" lvl="1" marL="742950" rtl="0" algn="l">
              <a:lnSpc>
                <a:spcPct val="100000"/>
              </a:lnSpc>
              <a:spcBef>
                <a:spcPts val="1800"/>
              </a:spcBef>
              <a:spcAft>
                <a:spcPts val="0"/>
              </a:spcAft>
              <a:buClr>
                <a:schemeClr val="dk1"/>
              </a:buClr>
              <a:buSzPts val="2400"/>
              <a:buChar char="–"/>
            </a:pPr>
            <a:r>
              <a:rPr lang="en-US" sz="2400"/>
              <a:t>connect with relevant media associated with impacts on businesses from Covid-19. </a:t>
            </a:r>
            <a:endParaRPr sz="2400"/>
          </a:p>
          <a:p>
            <a:pPr indent="-285750" lvl="1" marL="742950" rtl="0" algn="l">
              <a:lnSpc>
                <a:spcPct val="100000"/>
              </a:lnSpc>
              <a:spcBef>
                <a:spcPts val="1800"/>
              </a:spcBef>
              <a:spcAft>
                <a:spcPts val="0"/>
              </a:spcAft>
              <a:buClr>
                <a:schemeClr val="dk1"/>
              </a:buClr>
              <a:buSzPts val="2400"/>
              <a:buChar char="–"/>
            </a:pPr>
            <a:r>
              <a:rPr lang="en-US" sz="2400"/>
              <a:t>reflect on the implementation into their own classroom.</a:t>
            </a:r>
            <a:endParaRPr/>
          </a:p>
          <a:p>
            <a:pPr indent="0" lvl="0" marL="0" rtl="0" algn="l">
              <a:lnSpc>
                <a:spcPct val="100000"/>
              </a:lnSpc>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xEl>
                                              <p:pRg end="0" st="0"/>
                                            </p:txEl>
                                          </p:spTgt>
                                        </p:tgtEl>
                                        <p:attrNameLst>
                                          <p:attrName>style.visibility</p:attrName>
                                        </p:attrNameLst>
                                      </p:cBhvr>
                                      <p:to>
                                        <p:strVal val="visible"/>
                                      </p:to>
                                    </p:set>
                                    <p:anim calcmode="lin" valueType="num">
                                      <p:cBhvr additive="base">
                                        <p:cTn dur="500"/>
                                        <p:tgtEl>
                                          <p:spTgt spid="10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xEl>
                                              <p:pRg end="1" st="1"/>
                                            </p:txEl>
                                          </p:spTgt>
                                        </p:tgtEl>
                                        <p:attrNameLst>
                                          <p:attrName>style.visibility</p:attrName>
                                        </p:attrNameLst>
                                      </p:cBhvr>
                                      <p:to>
                                        <p:strVal val="visible"/>
                                      </p:to>
                                    </p:set>
                                    <p:anim calcmode="lin" valueType="num">
                                      <p:cBhvr additive="base">
                                        <p:cTn dur="500"/>
                                        <p:tgtEl>
                                          <p:spTgt spid="10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xEl>
                                              <p:pRg end="2" st="2"/>
                                            </p:txEl>
                                          </p:spTgt>
                                        </p:tgtEl>
                                        <p:attrNameLst>
                                          <p:attrName>style.visibility</p:attrName>
                                        </p:attrNameLst>
                                      </p:cBhvr>
                                      <p:to>
                                        <p:strVal val="visible"/>
                                      </p:to>
                                    </p:set>
                                    <p:anim calcmode="lin" valueType="num">
                                      <p:cBhvr additive="base">
                                        <p:cTn dur="500"/>
                                        <p:tgtEl>
                                          <p:spTgt spid="106">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xEl>
                                              <p:pRg end="3" st="3"/>
                                            </p:txEl>
                                          </p:spTgt>
                                        </p:tgtEl>
                                        <p:attrNameLst>
                                          <p:attrName>style.visibility</p:attrName>
                                        </p:attrNameLst>
                                      </p:cBhvr>
                                      <p:to>
                                        <p:strVal val="visible"/>
                                      </p:to>
                                    </p:set>
                                    <p:anim calcmode="lin" valueType="num">
                                      <p:cBhvr additive="base">
                                        <p:cTn dur="500"/>
                                        <p:tgtEl>
                                          <p:spTgt spid="106">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xEl>
                                              <p:pRg end="4" st="4"/>
                                            </p:txEl>
                                          </p:spTgt>
                                        </p:tgtEl>
                                        <p:attrNameLst>
                                          <p:attrName>style.visibility</p:attrName>
                                        </p:attrNameLst>
                                      </p:cBhvr>
                                      <p:to>
                                        <p:strVal val="visible"/>
                                      </p:to>
                                    </p:set>
                                    <p:anim calcmode="lin" valueType="num">
                                      <p:cBhvr additive="base">
                                        <p:cTn dur="500"/>
                                        <p:tgtEl>
                                          <p:spTgt spid="106">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6">
                                            <p:txEl>
                                              <p:pRg end="5" st="5"/>
                                            </p:txEl>
                                          </p:spTgt>
                                        </p:tgtEl>
                                        <p:attrNameLst>
                                          <p:attrName>style.visibility</p:attrName>
                                        </p:attrNameLst>
                                      </p:cBhvr>
                                      <p:to>
                                        <p:strVal val="visible"/>
                                      </p:to>
                                    </p:set>
                                    <p:anim calcmode="lin" valueType="num">
                                      <p:cBhvr additive="base">
                                        <p:cTn dur="500"/>
                                        <p:tgtEl>
                                          <p:spTgt spid="106">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gf72a0ffad5_0_17"/>
          <p:cNvSpPr txBox="1"/>
          <p:nvPr>
            <p:ph type="ctrTitle"/>
          </p:nvPr>
        </p:nvSpPr>
        <p:spPr>
          <a:xfrm>
            <a:off x="89450" y="2161750"/>
            <a:ext cx="8855700" cy="1438800"/>
          </a:xfrm>
          <a:prstGeom prst="rect">
            <a:avLst/>
          </a:prstGeom>
          <a:noFill/>
          <a:ln>
            <a:noFill/>
          </a:ln>
        </p:spPr>
        <p:txBody>
          <a:bodyPr anchorCtr="0" anchor="ctr" bIns="45700" lIns="91425" spcFirstLastPara="1" rIns="91425" wrap="square" tIns="45700">
            <a:noAutofit/>
          </a:bodyPr>
          <a:lstStyle/>
          <a:p>
            <a:pPr indent="0" lvl="0" marL="0" rtl="0" algn="ctr">
              <a:lnSpc>
                <a:spcPct val="86363"/>
              </a:lnSpc>
              <a:spcBef>
                <a:spcPts val="0"/>
              </a:spcBef>
              <a:spcAft>
                <a:spcPts val="0"/>
              </a:spcAft>
              <a:buSzPts val="1400"/>
              <a:buNone/>
            </a:pPr>
            <a:r>
              <a:rPr lang="en-US"/>
              <a:t>Part 1: Warm Ups</a:t>
            </a:r>
            <a:endParaRPr/>
          </a:p>
          <a:p>
            <a:pPr indent="0" lvl="0" marL="0" rtl="0" algn="ctr">
              <a:lnSpc>
                <a:spcPct val="86363"/>
              </a:lnSpc>
              <a:spcBef>
                <a:spcPts val="0"/>
              </a:spcBef>
              <a:spcAft>
                <a:spcPts val="0"/>
              </a:spcAft>
              <a:buSzPts val="1400"/>
              <a:buNone/>
            </a:pPr>
            <a:r>
              <a:rPr lang="en-US" sz="4800">
                <a:highlight>
                  <a:srgbClr val="FFFF00"/>
                </a:highlight>
              </a:rPr>
              <a:t>How can you engage students when introducing Covid-19 and its impact on businesses?</a:t>
            </a:r>
            <a:endParaRPr sz="4800">
              <a:highlight>
                <a:srgbClr val="FFFF00"/>
              </a:highlight>
            </a:endParaRPr>
          </a:p>
        </p:txBody>
      </p:sp>
      <p:sp>
        <p:nvSpPr>
          <p:cNvPr id="112" name="Google Shape;112;gf72a0ffad5_0_17"/>
          <p:cNvSpPr txBox="1"/>
          <p:nvPr>
            <p:ph idx="1" type="subTitle"/>
          </p:nvPr>
        </p:nvSpPr>
        <p:spPr>
          <a:xfrm>
            <a:off x="1371600" y="4664175"/>
            <a:ext cx="6400800" cy="720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2800"/>
              <a:buNone/>
            </a:pPr>
            <a:r>
              <a:rPr lang="en-US"/>
              <a:t>Content Connections and Pre-Thinking Activities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2012-09-11T15:07:18Z</dcterms:created>
  <dc:creator>Marsha Masters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