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512" r:id="rId5"/>
    <p:sldId id="261" r:id="rId6"/>
    <p:sldId id="267" r:id="rId7"/>
    <p:sldId id="641" r:id="rId8"/>
    <p:sldId id="513" r:id="rId9"/>
    <p:sldId id="647" r:id="rId10"/>
    <p:sldId id="631" r:id="rId11"/>
    <p:sldId id="643" r:id="rId12"/>
    <p:sldId id="576" r:id="rId13"/>
    <p:sldId id="627" r:id="rId14"/>
    <p:sldId id="626" r:id="rId15"/>
    <p:sldId id="652" r:id="rId16"/>
    <p:sldId id="653" r:id="rId17"/>
    <p:sldId id="639" r:id="rId18"/>
    <p:sldId id="281" r:id="rId19"/>
    <p:sldId id="279" r:id="rId20"/>
    <p:sldId id="476" r:id="rId21"/>
    <p:sldId id="651" r:id="rId22"/>
    <p:sldId id="502" r:id="rId23"/>
    <p:sldId id="559" r:id="rId24"/>
    <p:sldId id="569" r:id="rId25"/>
    <p:sldId id="566" r:id="rId26"/>
    <p:sldId id="568" r:id="rId27"/>
    <p:sldId id="585" r:id="rId28"/>
    <p:sldId id="291" r:id="rId29"/>
    <p:sldId id="654" r:id="rId30"/>
    <p:sldId id="294" r:id="rId31"/>
    <p:sldId id="657" r:id="rId32"/>
    <p:sldId id="300" r:id="rId33"/>
    <p:sldId id="649" r:id="rId34"/>
    <p:sldId id="288" r:id="rId35"/>
    <p:sldId id="317" r:id="rId36"/>
    <p:sldId id="315" r:id="rId37"/>
    <p:sldId id="320" r:id="rId38"/>
    <p:sldId id="344" r:id="rId39"/>
    <p:sldId id="645" r:id="rId40"/>
    <p:sldId id="646" r:id="rId41"/>
    <p:sldId id="329" r:id="rId42"/>
    <p:sldId id="311" r:id="rId43"/>
    <p:sldId id="310" r:id="rId44"/>
    <p:sldId id="332" r:id="rId45"/>
    <p:sldId id="656" r:id="rId46"/>
    <p:sldId id="536" r:id="rId47"/>
    <p:sldId id="265" r:id="rId48"/>
    <p:sldId id="266" r:id="rId49"/>
    <p:sldId id="269"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ver, Lynne - stoverlf" initials="SL-s" lastIdx="3" clrIdx="0">
    <p:extLst>
      <p:ext uri="{19B8F6BF-5375-455C-9EA6-DF929625EA0E}">
        <p15:presenceInfo xmlns:p15="http://schemas.microsoft.com/office/powerpoint/2012/main" userId="S::stoverlf@jmu.edu::da401ec8-f34a-48fc-b2af-8ef102eb30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CBD49E"/>
    <a:srgbClr val="FFCC66"/>
    <a:srgbClr val="004080"/>
    <a:srgbClr val="FF9933"/>
    <a:srgbClr val="FFFFCC"/>
    <a:srgbClr val="681846"/>
    <a:srgbClr val="FF6600"/>
    <a:srgbClr val="8BAF00"/>
    <a:srgbClr val="4E4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273" autoAdjust="0"/>
  </p:normalViewPr>
  <p:slideViewPr>
    <p:cSldViewPr snapToGrid="0">
      <p:cViewPr varScale="1">
        <p:scale>
          <a:sx n="86" d="100"/>
          <a:sy n="86" d="100"/>
        </p:scale>
        <p:origin x="1382"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4/27/2022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dirty="0"/>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dirty="0"/>
          </a:p>
        </p:txBody>
      </p:sp>
    </p:spTree>
    <p:extLst>
      <p:ext uri="{BB962C8B-B14F-4D97-AF65-F5344CB8AC3E}">
        <p14:creationId xmlns:p14="http://schemas.microsoft.com/office/powerpoint/2010/main" val="377980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dirty="0"/>
          </a:p>
        </p:txBody>
      </p:sp>
    </p:spTree>
    <p:extLst>
      <p:ext uri="{BB962C8B-B14F-4D97-AF65-F5344CB8AC3E}">
        <p14:creationId xmlns:p14="http://schemas.microsoft.com/office/powerpoint/2010/main" val="37933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4</a:t>
            </a:fld>
            <a:endParaRPr lang="en-US" dirty="0"/>
          </a:p>
        </p:txBody>
      </p:sp>
    </p:spTree>
    <p:extLst>
      <p:ext uri="{BB962C8B-B14F-4D97-AF65-F5344CB8AC3E}">
        <p14:creationId xmlns:p14="http://schemas.microsoft.com/office/powerpoint/2010/main" val="375776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dirty="0"/>
          </a:p>
        </p:txBody>
      </p:sp>
    </p:spTree>
    <p:extLst>
      <p:ext uri="{BB962C8B-B14F-4D97-AF65-F5344CB8AC3E}">
        <p14:creationId xmlns:p14="http://schemas.microsoft.com/office/powerpoint/2010/main" val="28965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44</a:t>
            </a:fld>
            <a:endParaRPr lang="en-US" dirty="0"/>
          </a:p>
        </p:txBody>
      </p:sp>
    </p:spTree>
    <p:extLst>
      <p:ext uri="{BB962C8B-B14F-4D97-AF65-F5344CB8AC3E}">
        <p14:creationId xmlns:p14="http://schemas.microsoft.com/office/powerpoint/2010/main" val="333169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45</a:t>
            </a:fld>
            <a:endParaRPr lang="en-US" dirty="0"/>
          </a:p>
        </p:txBody>
      </p:sp>
    </p:spTree>
    <p:extLst>
      <p:ext uri="{BB962C8B-B14F-4D97-AF65-F5344CB8AC3E}">
        <p14:creationId xmlns:p14="http://schemas.microsoft.com/office/powerpoint/2010/main" val="357378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wm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0axD7bRxHXs"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static1.squarespace.com/static/596301cc3a0411d39d8b2f47/t/5ebf5e72e5e653713b79f82e/1589599926254/Dirt_Cheap_2.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www.youtube.com/watch?v=-x97ApD-Cd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1BDayN0lEEY" TargetMode="External"/><Relationship Id="rId2" Type="http://schemas.openxmlformats.org/officeDocument/2006/relationships/hyperlink" Target="https://www.you/"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hyperlink" Target="http://youreconomicsuccess.org/kidlit/"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gZ9j3DZtMok"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oM-IA8TIlzc"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fbSOf2_jHc4" TargetMode="External"/><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councilforeconed.org/wp-content/uploads/2012/03/voluntary-national-content-standards-2010.pd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youtube.com/watch?v=lpwVwa8Gax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C882-411D-4A8A-8634-0792F560E26C}"/>
              </a:ext>
            </a:extLst>
          </p:cNvPr>
          <p:cNvSpPr>
            <a:spLocks noGrp="1"/>
          </p:cNvSpPr>
          <p:nvPr>
            <p:ph type="title"/>
          </p:nvPr>
        </p:nvSpPr>
        <p:spPr>
          <a:xfrm>
            <a:off x="281614" y="832568"/>
            <a:ext cx="8885067" cy="553139"/>
          </a:xfrm>
        </p:spPr>
        <p:txBody>
          <a:bodyPr>
            <a:normAutofit fontScale="90000"/>
          </a:bodyPr>
          <a:lstStyle/>
          <a:p>
            <a:pPr algn="ctr"/>
            <a:br>
              <a:rPr lang="en-US" sz="3000" dirty="0">
                <a:solidFill>
                  <a:srgbClr val="7030A0"/>
                </a:solidFill>
                <a:effectLst>
                  <a:outerShdw blurRad="38100" dist="38100" dir="2700000" algn="tl">
                    <a:srgbClr val="000000">
                      <a:alpha val="43137"/>
                    </a:srgbClr>
                  </a:outerShdw>
                </a:effectLst>
                <a:latin typeface="+mn-lt"/>
                <a:cs typeface="MV Boli" panose="02000500030200090000" pitchFamily="2" charset="0"/>
              </a:rPr>
            </a:br>
            <a:r>
              <a:rPr lang="en-US" sz="2700" b="1" dirty="0">
                <a:solidFill>
                  <a:srgbClr val="0070C0"/>
                </a:solidFill>
                <a:effectLst>
                  <a:outerShdw blurRad="38100" dist="38100" dir="2700000" algn="tl">
                    <a:srgbClr val="000000">
                      <a:alpha val="43137"/>
                    </a:srgbClr>
                  </a:outerShdw>
                </a:effectLst>
                <a:latin typeface="+mn-lt"/>
                <a:cs typeface="MV Boli" panose="02000500030200090000" pitchFamily="2" charset="0"/>
              </a:rPr>
              <a:t>Using Picture Books to Celebrate April’s Financial Literacy Month</a:t>
            </a:r>
            <a:br>
              <a:rPr lang="en-US" sz="3000" dirty="0">
                <a:solidFill>
                  <a:srgbClr val="0070C0"/>
                </a:solidFill>
                <a:effectLst>
                  <a:outerShdw blurRad="38100" dist="38100" dir="2700000" algn="tl">
                    <a:srgbClr val="000000">
                      <a:alpha val="43137"/>
                    </a:srgbClr>
                  </a:outerShdw>
                </a:effectLst>
                <a:latin typeface="+mn-lt"/>
              </a:rPr>
            </a:br>
            <a:endParaRPr lang="en-US" sz="3000" dirty="0">
              <a:solidFill>
                <a:srgbClr val="0070C0"/>
              </a:solidFill>
              <a:effectLst>
                <a:outerShdw blurRad="38100" dist="38100" dir="2700000" algn="tl">
                  <a:srgbClr val="000000">
                    <a:alpha val="43137"/>
                  </a:srgbClr>
                </a:outerShdw>
              </a:effectLst>
              <a:latin typeface="+mn-lt"/>
            </a:endParaRPr>
          </a:p>
        </p:txBody>
      </p:sp>
      <p:sp>
        <p:nvSpPr>
          <p:cNvPr id="4" name="TextBox 3">
            <a:extLst>
              <a:ext uri="{FF2B5EF4-FFF2-40B4-BE49-F238E27FC236}">
                <a16:creationId xmlns:a16="http://schemas.microsoft.com/office/drawing/2014/main" id="{F4C5825D-DB30-4122-AEE2-6EE1165F7EE4}"/>
              </a:ext>
            </a:extLst>
          </p:cNvPr>
          <p:cNvSpPr txBox="1"/>
          <p:nvPr/>
        </p:nvSpPr>
        <p:spPr>
          <a:xfrm>
            <a:off x="2960652" y="5348797"/>
            <a:ext cx="3429000" cy="1107996"/>
          </a:xfrm>
          <a:prstGeom prst="rect">
            <a:avLst/>
          </a:prstGeom>
          <a:noFill/>
        </p:spPr>
        <p:txBody>
          <a:bodyPr wrap="square" rtlCol="0">
            <a:spAutoFit/>
          </a:bodyPr>
          <a:lstStyle/>
          <a:p>
            <a:pPr algn="ctr"/>
            <a:r>
              <a:rPr lang="en-US" sz="1600" dirty="0">
                <a:latin typeface="+mn-lt"/>
              </a:rPr>
              <a:t>Lynne Farrell Stover</a:t>
            </a:r>
          </a:p>
          <a:p>
            <a:pPr algn="ctr"/>
            <a:r>
              <a:rPr lang="en-US" sz="1600" dirty="0">
                <a:latin typeface="+mn-lt"/>
              </a:rPr>
              <a:t>JMU Center for Economic Education</a:t>
            </a:r>
          </a:p>
          <a:p>
            <a:pPr algn="ctr"/>
            <a:r>
              <a:rPr lang="en-US" sz="1600" dirty="0">
                <a:latin typeface="+mn-lt"/>
              </a:rPr>
              <a:t>stoverlf@jmu.edu</a:t>
            </a:r>
          </a:p>
          <a:p>
            <a:endParaRPr lang="en-US" dirty="0"/>
          </a:p>
        </p:txBody>
      </p:sp>
      <p:pic>
        <p:nvPicPr>
          <p:cNvPr id="6" name="Picture 5">
            <a:extLst>
              <a:ext uri="{FF2B5EF4-FFF2-40B4-BE49-F238E27FC236}">
                <a16:creationId xmlns:a16="http://schemas.microsoft.com/office/drawing/2014/main" id="{3ACE8F55-AC8C-4F42-9444-1766F24A6CBC}"/>
              </a:ext>
            </a:extLst>
          </p:cNvPr>
          <p:cNvPicPr>
            <a:picLocks noChangeAspect="1"/>
          </p:cNvPicPr>
          <p:nvPr/>
        </p:nvPicPr>
        <p:blipFill>
          <a:blip r:embed="rId2"/>
          <a:stretch>
            <a:fillRect/>
          </a:stretch>
        </p:blipFill>
        <p:spPr>
          <a:xfrm>
            <a:off x="857985" y="1876587"/>
            <a:ext cx="1685200" cy="1507582"/>
          </a:xfrm>
          <a:prstGeom prst="rect">
            <a:avLst/>
          </a:prstGeom>
          <a:ln w="28575">
            <a:solidFill>
              <a:schemeClr val="accent3">
                <a:lumMod val="75000"/>
              </a:schemeClr>
            </a:solidFill>
          </a:ln>
        </p:spPr>
      </p:pic>
      <p:pic>
        <p:nvPicPr>
          <p:cNvPr id="9" name="Picture 8">
            <a:extLst>
              <a:ext uri="{FF2B5EF4-FFF2-40B4-BE49-F238E27FC236}">
                <a16:creationId xmlns:a16="http://schemas.microsoft.com/office/drawing/2014/main" id="{1537B5E0-F172-49EB-9B1D-07D2A773B9FD}"/>
              </a:ext>
            </a:extLst>
          </p:cNvPr>
          <p:cNvPicPr>
            <a:picLocks noChangeAspect="1"/>
          </p:cNvPicPr>
          <p:nvPr/>
        </p:nvPicPr>
        <p:blipFill>
          <a:blip r:embed="rId3"/>
          <a:stretch>
            <a:fillRect/>
          </a:stretch>
        </p:blipFill>
        <p:spPr>
          <a:xfrm>
            <a:off x="6904725" y="1876587"/>
            <a:ext cx="1545435" cy="1856333"/>
          </a:xfrm>
          <a:prstGeom prst="rect">
            <a:avLst/>
          </a:prstGeom>
          <a:solidFill>
            <a:schemeClr val="bg2">
              <a:lumMod val="75000"/>
            </a:schemeClr>
          </a:solidFill>
          <a:ln w="38100">
            <a:solidFill>
              <a:schemeClr val="tx1"/>
            </a:solidFill>
          </a:ln>
        </p:spPr>
      </p:pic>
      <p:pic>
        <p:nvPicPr>
          <p:cNvPr id="1026" name="Picture 2" descr="Rock, Brock, and the Savings Shock">
            <a:extLst>
              <a:ext uri="{FF2B5EF4-FFF2-40B4-BE49-F238E27FC236}">
                <a16:creationId xmlns:a16="http://schemas.microsoft.com/office/drawing/2014/main" id="{E2E18240-553E-4CD7-A634-EB223DD56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68" y="3384169"/>
            <a:ext cx="1370234" cy="172101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Ella Earns Her Own Money">
            <a:extLst>
              <a:ext uri="{FF2B5EF4-FFF2-40B4-BE49-F238E27FC236}">
                <a16:creationId xmlns:a16="http://schemas.microsoft.com/office/drawing/2014/main" id="{E8FFE2D9-67F3-4E8C-8E79-B1C1AC719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1840" y="3553933"/>
            <a:ext cx="1437090" cy="14773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Save It!">
            <a:extLst>
              <a:ext uri="{FF2B5EF4-FFF2-40B4-BE49-F238E27FC236}">
                <a16:creationId xmlns:a16="http://schemas.microsoft.com/office/drawing/2014/main" id="{1AFAF91B-1C89-413E-BA96-58A7CB09D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0576" y="4787527"/>
            <a:ext cx="1221134" cy="15972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pril is Financial Literacy Month. Here Are the Top 10 Things You Should  Know. | Alloy Wealth Management">
            <a:extLst>
              <a:ext uri="{FF2B5EF4-FFF2-40B4-BE49-F238E27FC236}">
                <a16:creationId xmlns:a16="http://schemas.microsoft.com/office/drawing/2014/main" id="{BD59251B-B906-43BA-8D0E-E01E85542C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0453" y="2035609"/>
            <a:ext cx="3369199" cy="22569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Dirt Cheap">
            <a:extLst>
              <a:ext uri="{FF2B5EF4-FFF2-40B4-BE49-F238E27FC236}">
                <a16:creationId xmlns:a16="http://schemas.microsoft.com/office/drawing/2014/main" id="{EFE95F25-8054-432D-8BF1-2A5666DEB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2118" y="4859550"/>
            <a:ext cx="1597243" cy="1597243"/>
          </a:xfrm>
          <a:prstGeom prst="rect">
            <a:avLst/>
          </a:prstGeom>
          <a:solidFill>
            <a:schemeClr val="accent3">
              <a:lumMod val="50000"/>
            </a:schemeClr>
          </a:solidFill>
          <a:ln w="28575">
            <a:solidFill>
              <a:schemeClr val="accent3">
                <a:lumMod val="50000"/>
              </a:schemeClr>
            </a:solidFill>
          </a:ln>
        </p:spPr>
      </p:pic>
    </p:spTree>
    <p:extLst>
      <p:ext uri="{BB962C8B-B14F-4D97-AF65-F5344CB8AC3E}">
        <p14:creationId xmlns:p14="http://schemas.microsoft.com/office/powerpoint/2010/main" val="2453084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4DD59-A1D4-481E-8B3E-597A02B64A6F}"/>
              </a:ext>
            </a:extLst>
          </p:cNvPr>
          <p:cNvSpPr>
            <a:spLocks noGrp="1"/>
          </p:cNvSpPr>
          <p:nvPr>
            <p:ph type="title"/>
          </p:nvPr>
        </p:nvSpPr>
        <p:spPr/>
        <p:txBody>
          <a:bodyPr/>
          <a:lstStyle/>
          <a:p>
            <a:pPr algn="ctr"/>
            <a:r>
              <a:rPr lang="en-US" sz="3600" dirty="0">
                <a:solidFill>
                  <a:schemeClr val="tx1"/>
                </a:solidFill>
                <a:latin typeface="Rockwell Condensed" panose="02060603050405020104" pitchFamily="18" charset="0"/>
              </a:rPr>
              <a:t>SLOTH &amp; SQUIRREL IN A PICKLE</a:t>
            </a:r>
            <a:endParaRPr lang="en-US" sz="3600" dirty="0"/>
          </a:p>
        </p:txBody>
      </p:sp>
      <p:sp>
        <p:nvSpPr>
          <p:cNvPr id="3" name="Content Placeholder 2">
            <a:extLst>
              <a:ext uri="{FF2B5EF4-FFF2-40B4-BE49-F238E27FC236}">
                <a16:creationId xmlns:a16="http://schemas.microsoft.com/office/drawing/2014/main" id="{208990E2-3E1D-4F1E-AB97-38EB7B1E2331}"/>
              </a:ext>
            </a:extLst>
          </p:cNvPr>
          <p:cNvSpPr>
            <a:spLocks noGrp="1"/>
          </p:cNvSpPr>
          <p:nvPr>
            <p:ph idx="1"/>
          </p:nvPr>
        </p:nvSpPr>
        <p:spPr>
          <a:xfrm>
            <a:off x="457200" y="2139554"/>
            <a:ext cx="8229600" cy="4017406"/>
          </a:xfrm>
        </p:spPr>
        <p:txBody>
          <a:bodyPr>
            <a:normAutofit/>
          </a:bodyPr>
          <a:lstStyle/>
          <a:p>
            <a:pPr marL="0" indent="0">
              <a:buNone/>
            </a:pPr>
            <a:r>
              <a:rPr lang="en-US" sz="2400" b="1" dirty="0">
                <a:solidFill>
                  <a:srgbClr val="333333"/>
                </a:solidFill>
                <a:latin typeface="+mj-lt"/>
              </a:rPr>
              <a:t>Story Synopsis: </a:t>
            </a:r>
            <a:r>
              <a:rPr lang="en-US" sz="2400" dirty="0">
                <a:solidFill>
                  <a:srgbClr val="333333"/>
                </a:solidFill>
                <a:latin typeface="+mj-lt"/>
              </a:rPr>
              <a:t>A quick squirrel and a slow sloth try to earn some money by applying for and getting a job in a pickle factory. </a:t>
            </a:r>
          </a:p>
          <a:p>
            <a:pPr marL="0" indent="0">
              <a:buNone/>
            </a:pPr>
            <a:r>
              <a:rPr lang="en-US" sz="2400" dirty="0">
                <a:solidFill>
                  <a:srgbClr val="333333"/>
                </a:solidFill>
                <a:latin typeface="+mj-lt"/>
              </a:rPr>
              <a:t>Funny and heartwarming this tale of two unlikely friends includes positive themes that feature perseverance, resourcefulness and teamwork.</a:t>
            </a:r>
            <a:endParaRPr lang="en-US" sz="2400" dirty="0">
              <a:latin typeface="+mj-lt"/>
            </a:endParaRPr>
          </a:p>
        </p:txBody>
      </p:sp>
      <p:pic>
        <p:nvPicPr>
          <p:cNvPr id="5" name="Picture 4">
            <a:extLst>
              <a:ext uri="{FF2B5EF4-FFF2-40B4-BE49-F238E27FC236}">
                <a16:creationId xmlns:a16="http://schemas.microsoft.com/office/drawing/2014/main" id="{2A3E51DE-8349-4E21-A8AC-B008EBB40473}"/>
              </a:ext>
            </a:extLst>
          </p:cNvPr>
          <p:cNvPicPr>
            <a:picLocks noChangeAspect="1"/>
          </p:cNvPicPr>
          <p:nvPr/>
        </p:nvPicPr>
        <p:blipFill>
          <a:blip r:embed="rId2"/>
          <a:stretch>
            <a:fillRect/>
          </a:stretch>
        </p:blipFill>
        <p:spPr>
          <a:xfrm>
            <a:off x="5850828" y="4161578"/>
            <a:ext cx="2548217" cy="2233268"/>
          </a:xfrm>
          <a:prstGeom prst="rect">
            <a:avLst/>
          </a:prstGeom>
          <a:ln w="19050">
            <a:solidFill>
              <a:schemeClr val="tx1"/>
            </a:solidFill>
          </a:ln>
        </p:spPr>
      </p:pic>
      <p:pic>
        <p:nvPicPr>
          <p:cNvPr id="7" name="Picture 6">
            <a:extLst>
              <a:ext uri="{FF2B5EF4-FFF2-40B4-BE49-F238E27FC236}">
                <a16:creationId xmlns:a16="http://schemas.microsoft.com/office/drawing/2014/main" id="{96A585EE-71B2-4F21-9B58-55BF55CFFF95}"/>
              </a:ext>
            </a:extLst>
          </p:cNvPr>
          <p:cNvPicPr>
            <a:picLocks noChangeAspect="1"/>
          </p:cNvPicPr>
          <p:nvPr/>
        </p:nvPicPr>
        <p:blipFill>
          <a:blip r:embed="rId3"/>
          <a:stretch>
            <a:fillRect/>
          </a:stretch>
        </p:blipFill>
        <p:spPr>
          <a:xfrm>
            <a:off x="974212" y="5016102"/>
            <a:ext cx="785813" cy="1378744"/>
          </a:xfrm>
          <a:prstGeom prst="rect">
            <a:avLst/>
          </a:prstGeom>
        </p:spPr>
      </p:pic>
      <p:pic>
        <p:nvPicPr>
          <p:cNvPr id="9" name="Picture 8">
            <a:extLst>
              <a:ext uri="{FF2B5EF4-FFF2-40B4-BE49-F238E27FC236}">
                <a16:creationId xmlns:a16="http://schemas.microsoft.com/office/drawing/2014/main" id="{5E54E0E3-15A7-420F-95B4-443490C9331A}"/>
              </a:ext>
            </a:extLst>
          </p:cNvPr>
          <p:cNvPicPr>
            <a:picLocks noChangeAspect="1"/>
          </p:cNvPicPr>
          <p:nvPr/>
        </p:nvPicPr>
        <p:blipFill>
          <a:blip r:embed="rId4"/>
          <a:stretch>
            <a:fillRect/>
          </a:stretch>
        </p:blipFill>
        <p:spPr>
          <a:xfrm>
            <a:off x="7877086" y="914400"/>
            <a:ext cx="1043918" cy="1225154"/>
          </a:xfrm>
          <a:prstGeom prst="rect">
            <a:avLst/>
          </a:prstGeom>
        </p:spPr>
      </p:pic>
    </p:spTree>
    <p:extLst>
      <p:ext uri="{BB962C8B-B14F-4D97-AF65-F5344CB8AC3E}">
        <p14:creationId xmlns:p14="http://schemas.microsoft.com/office/powerpoint/2010/main" val="307254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8BAC-2158-48B3-B37B-362A0A22FFF3}"/>
              </a:ext>
            </a:extLst>
          </p:cNvPr>
          <p:cNvSpPr>
            <a:spLocks noGrp="1"/>
          </p:cNvSpPr>
          <p:nvPr>
            <p:ph type="title"/>
          </p:nvPr>
        </p:nvSpPr>
        <p:spPr>
          <a:xfrm>
            <a:off x="735182" y="950348"/>
            <a:ext cx="7886700" cy="994172"/>
          </a:xfrm>
        </p:spPr>
        <p:txBody>
          <a:bodyPr/>
          <a:lstStyle/>
          <a:p>
            <a:pPr algn="ctr"/>
            <a:r>
              <a:rPr lang="en-US" sz="4000" dirty="0">
                <a:solidFill>
                  <a:schemeClr val="tx1"/>
                </a:solidFill>
                <a:latin typeface="Rockwell Condensed" panose="02060603050405020104" pitchFamily="18" charset="0"/>
              </a:rPr>
              <a:t>SLOTH &amp; SQUIRREL IN A PICKLE</a:t>
            </a:r>
            <a:endParaRPr lang="en-US" sz="4000" dirty="0"/>
          </a:p>
        </p:txBody>
      </p:sp>
      <p:sp>
        <p:nvSpPr>
          <p:cNvPr id="3" name="Content Placeholder 2">
            <a:extLst>
              <a:ext uri="{FF2B5EF4-FFF2-40B4-BE49-F238E27FC236}">
                <a16:creationId xmlns:a16="http://schemas.microsoft.com/office/drawing/2014/main" id="{AF6B448B-2CB3-4E2B-A9A0-A64293C286FF}"/>
              </a:ext>
            </a:extLst>
          </p:cNvPr>
          <p:cNvSpPr>
            <a:spLocks noGrp="1"/>
          </p:cNvSpPr>
          <p:nvPr>
            <p:ph idx="1"/>
          </p:nvPr>
        </p:nvSpPr>
        <p:spPr>
          <a:xfrm>
            <a:off x="628650" y="1869583"/>
            <a:ext cx="7886700" cy="3263504"/>
          </a:xfrm>
        </p:spPr>
        <p:txBody>
          <a:bodyPr/>
          <a:lstStyle/>
          <a:p>
            <a:pPr marL="0" indent="0" algn="ctr">
              <a:buNone/>
            </a:pPr>
            <a:r>
              <a:rPr lang="en-US" dirty="0"/>
              <a:t>Lessons and Activities</a:t>
            </a:r>
          </a:p>
        </p:txBody>
      </p:sp>
      <p:pic>
        <p:nvPicPr>
          <p:cNvPr id="9" name="Picture 8">
            <a:extLst>
              <a:ext uri="{FF2B5EF4-FFF2-40B4-BE49-F238E27FC236}">
                <a16:creationId xmlns:a16="http://schemas.microsoft.com/office/drawing/2014/main" id="{ABE78D08-F6C9-41C1-AE5A-851F2FB437E9}"/>
              </a:ext>
            </a:extLst>
          </p:cNvPr>
          <p:cNvPicPr>
            <a:picLocks noChangeAspect="1"/>
          </p:cNvPicPr>
          <p:nvPr/>
        </p:nvPicPr>
        <p:blipFill>
          <a:blip r:embed="rId2"/>
          <a:stretch>
            <a:fillRect/>
          </a:stretch>
        </p:blipFill>
        <p:spPr>
          <a:xfrm>
            <a:off x="6888253" y="2150041"/>
            <a:ext cx="2140416" cy="2702587"/>
          </a:xfrm>
          <a:prstGeom prst="rect">
            <a:avLst/>
          </a:prstGeom>
          <a:ln w="28575">
            <a:solidFill>
              <a:schemeClr val="tx1"/>
            </a:solidFill>
          </a:ln>
        </p:spPr>
      </p:pic>
      <p:pic>
        <p:nvPicPr>
          <p:cNvPr id="11" name="Picture 10">
            <a:extLst>
              <a:ext uri="{FF2B5EF4-FFF2-40B4-BE49-F238E27FC236}">
                <a16:creationId xmlns:a16="http://schemas.microsoft.com/office/drawing/2014/main" id="{7896A5CF-147A-4101-9018-29A7212822F7}"/>
              </a:ext>
            </a:extLst>
          </p:cNvPr>
          <p:cNvPicPr>
            <a:picLocks noChangeAspect="1"/>
          </p:cNvPicPr>
          <p:nvPr/>
        </p:nvPicPr>
        <p:blipFill>
          <a:blip r:embed="rId3"/>
          <a:stretch>
            <a:fillRect/>
          </a:stretch>
        </p:blipFill>
        <p:spPr>
          <a:xfrm>
            <a:off x="428054" y="2579132"/>
            <a:ext cx="2843074" cy="3263504"/>
          </a:xfrm>
          <a:prstGeom prst="rect">
            <a:avLst/>
          </a:prstGeom>
          <a:ln w="38100">
            <a:solidFill>
              <a:schemeClr val="tx1"/>
            </a:solidFill>
          </a:ln>
        </p:spPr>
      </p:pic>
      <p:pic>
        <p:nvPicPr>
          <p:cNvPr id="5" name="Picture 4">
            <a:extLst>
              <a:ext uri="{FF2B5EF4-FFF2-40B4-BE49-F238E27FC236}">
                <a16:creationId xmlns:a16="http://schemas.microsoft.com/office/drawing/2014/main" id="{6095C7A0-905F-4424-A718-9AD471E5D978}"/>
              </a:ext>
            </a:extLst>
          </p:cNvPr>
          <p:cNvPicPr>
            <a:picLocks noChangeAspect="1"/>
          </p:cNvPicPr>
          <p:nvPr/>
        </p:nvPicPr>
        <p:blipFill>
          <a:blip r:embed="rId4"/>
          <a:stretch>
            <a:fillRect/>
          </a:stretch>
        </p:blipFill>
        <p:spPr>
          <a:xfrm>
            <a:off x="3583851" y="3011866"/>
            <a:ext cx="2991679" cy="3263503"/>
          </a:xfrm>
          <a:prstGeom prst="rect">
            <a:avLst/>
          </a:prstGeom>
          <a:ln w="28575">
            <a:solidFill>
              <a:schemeClr val="tx1"/>
            </a:solidFill>
          </a:ln>
        </p:spPr>
      </p:pic>
    </p:spTree>
    <p:extLst>
      <p:ext uri="{BB962C8B-B14F-4D97-AF65-F5344CB8AC3E}">
        <p14:creationId xmlns:p14="http://schemas.microsoft.com/office/powerpoint/2010/main" val="194094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5675C5-2465-49B5-88E0-0B9B980D0DA9}"/>
              </a:ext>
            </a:extLst>
          </p:cNvPr>
          <p:cNvPicPr>
            <a:picLocks noChangeAspect="1"/>
          </p:cNvPicPr>
          <p:nvPr/>
        </p:nvPicPr>
        <p:blipFill>
          <a:blip r:embed="rId2"/>
          <a:stretch>
            <a:fillRect/>
          </a:stretch>
        </p:blipFill>
        <p:spPr>
          <a:xfrm>
            <a:off x="4917869" y="1650206"/>
            <a:ext cx="3321844" cy="3557588"/>
          </a:xfrm>
          <a:prstGeom prst="rect">
            <a:avLst/>
          </a:prstGeom>
          <a:ln w="19050">
            <a:solidFill>
              <a:schemeClr val="tx1"/>
            </a:solidFill>
          </a:ln>
        </p:spPr>
      </p:pic>
      <p:pic>
        <p:nvPicPr>
          <p:cNvPr id="11" name="Picture 10">
            <a:extLst>
              <a:ext uri="{FF2B5EF4-FFF2-40B4-BE49-F238E27FC236}">
                <a16:creationId xmlns:a16="http://schemas.microsoft.com/office/drawing/2014/main" id="{8E95C4DB-8AA6-4950-8973-40E060B29741}"/>
              </a:ext>
            </a:extLst>
          </p:cNvPr>
          <p:cNvPicPr>
            <a:picLocks noChangeAspect="1"/>
          </p:cNvPicPr>
          <p:nvPr/>
        </p:nvPicPr>
        <p:blipFill>
          <a:blip r:embed="rId3"/>
          <a:stretch>
            <a:fillRect/>
          </a:stretch>
        </p:blipFill>
        <p:spPr>
          <a:xfrm>
            <a:off x="726265" y="2039753"/>
            <a:ext cx="3774996" cy="4265579"/>
          </a:xfrm>
          <a:prstGeom prst="rect">
            <a:avLst/>
          </a:prstGeom>
          <a:ln w="19050">
            <a:solidFill>
              <a:schemeClr val="tx1"/>
            </a:solidFill>
          </a:ln>
        </p:spPr>
      </p:pic>
      <p:pic>
        <p:nvPicPr>
          <p:cNvPr id="14" name="Picture 7" descr="C:\Users\JMU Econed\AppData\Local\Microsoft\Windows\Temporary Internet Files\Content.IE5\WNZJDG6C\MC900129382[1].wmf">
            <a:extLst>
              <a:ext uri="{FF2B5EF4-FFF2-40B4-BE49-F238E27FC236}">
                <a16:creationId xmlns:a16="http://schemas.microsoft.com/office/drawing/2014/main" id="{AB792B6C-61FE-4D71-8CDE-901CE51329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923335">
            <a:off x="268478" y="1046779"/>
            <a:ext cx="1507330" cy="1512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744793-E1AC-4256-9EB3-F597850DD50E}"/>
              </a:ext>
            </a:extLst>
          </p:cNvPr>
          <p:cNvSpPr txBox="1"/>
          <p:nvPr/>
        </p:nvSpPr>
        <p:spPr>
          <a:xfrm>
            <a:off x="2292118" y="952257"/>
            <a:ext cx="6196562" cy="646331"/>
          </a:xfrm>
          <a:prstGeom prst="rect">
            <a:avLst/>
          </a:prstGeom>
          <a:noFill/>
        </p:spPr>
        <p:txBody>
          <a:bodyPr wrap="square">
            <a:spAutoFit/>
          </a:bodyPr>
          <a:lstStyle/>
          <a:p>
            <a:r>
              <a:rPr lang="en-US" sz="3600" dirty="0">
                <a:solidFill>
                  <a:schemeClr val="tx1"/>
                </a:solidFill>
                <a:latin typeface="Rockwell Condensed" panose="02060603050405020104" pitchFamily="18" charset="0"/>
              </a:rPr>
              <a:t>SLOTH &amp; SQUIRREL IN A PICKLE</a:t>
            </a:r>
            <a:endParaRPr lang="en-US" sz="3600" dirty="0"/>
          </a:p>
        </p:txBody>
      </p:sp>
      <p:pic>
        <p:nvPicPr>
          <p:cNvPr id="8" name="Picture 7">
            <a:extLst>
              <a:ext uri="{FF2B5EF4-FFF2-40B4-BE49-F238E27FC236}">
                <a16:creationId xmlns:a16="http://schemas.microsoft.com/office/drawing/2014/main" id="{796CF7EB-0EFB-4A12-9A98-6A3D8ABEAA33}"/>
              </a:ext>
            </a:extLst>
          </p:cNvPr>
          <p:cNvPicPr>
            <a:picLocks noChangeAspect="1"/>
          </p:cNvPicPr>
          <p:nvPr/>
        </p:nvPicPr>
        <p:blipFill>
          <a:blip r:embed="rId5"/>
          <a:stretch>
            <a:fillRect/>
          </a:stretch>
        </p:blipFill>
        <p:spPr>
          <a:xfrm>
            <a:off x="7777043" y="4998056"/>
            <a:ext cx="879278" cy="1185356"/>
          </a:xfrm>
          <a:prstGeom prst="rect">
            <a:avLst/>
          </a:prstGeom>
        </p:spPr>
      </p:pic>
    </p:spTree>
    <p:extLst>
      <p:ext uri="{BB962C8B-B14F-4D97-AF65-F5344CB8AC3E}">
        <p14:creationId xmlns:p14="http://schemas.microsoft.com/office/powerpoint/2010/main" val="638778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A55F9A-BD29-44DE-B0F2-209ADFABCF40}"/>
              </a:ext>
            </a:extLst>
          </p:cNvPr>
          <p:cNvSpPr>
            <a:spLocks noGrp="1"/>
          </p:cNvSpPr>
          <p:nvPr>
            <p:ph idx="1"/>
          </p:nvPr>
        </p:nvSpPr>
        <p:spPr>
          <a:xfrm>
            <a:off x="428625" y="1368028"/>
            <a:ext cx="8286750" cy="333977"/>
          </a:xfrm>
        </p:spPr>
        <p:txBody>
          <a:bodyPr>
            <a:normAutofit/>
          </a:bodyPr>
          <a:lstStyle/>
          <a:p>
            <a:pPr marL="0" indent="0" algn="ctr">
              <a:buNone/>
            </a:pPr>
            <a:r>
              <a:rPr lang="en-US" sz="1350" dirty="0"/>
              <a:t>https://youreconomicsuccess.org/wp-content/uploads/2022/01/Sloth-and-Squirrel-in-a-Pickle-K-3-Lessons-.pdf</a:t>
            </a:r>
          </a:p>
        </p:txBody>
      </p:sp>
      <p:pic>
        <p:nvPicPr>
          <p:cNvPr id="5" name="Picture 4">
            <a:extLst>
              <a:ext uri="{FF2B5EF4-FFF2-40B4-BE49-F238E27FC236}">
                <a16:creationId xmlns:a16="http://schemas.microsoft.com/office/drawing/2014/main" id="{0894B9B0-3232-43C1-9E47-1B85D5981179}"/>
              </a:ext>
            </a:extLst>
          </p:cNvPr>
          <p:cNvPicPr>
            <a:picLocks noChangeAspect="1"/>
          </p:cNvPicPr>
          <p:nvPr/>
        </p:nvPicPr>
        <p:blipFill>
          <a:blip r:embed="rId2"/>
          <a:stretch>
            <a:fillRect/>
          </a:stretch>
        </p:blipFill>
        <p:spPr>
          <a:xfrm>
            <a:off x="619319" y="2736835"/>
            <a:ext cx="1868082" cy="2444763"/>
          </a:xfrm>
          <a:prstGeom prst="rect">
            <a:avLst/>
          </a:prstGeom>
          <a:ln w="57150">
            <a:solidFill>
              <a:srgbClr val="996600"/>
            </a:solidFill>
          </a:ln>
        </p:spPr>
      </p:pic>
      <p:pic>
        <p:nvPicPr>
          <p:cNvPr id="7" name="Picture 6">
            <a:extLst>
              <a:ext uri="{FF2B5EF4-FFF2-40B4-BE49-F238E27FC236}">
                <a16:creationId xmlns:a16="http://schemas.microsoft.com/office/drawing/2014/main" id="{7BFBB4E8-7FE3-40E5-96FB-DFE1CF69A911}"/>
              </a:ext>
            </a:extLst>
          </p:cNvPr>
          <p:cNvPicPr>
            <a:picLocks noChangeAspect="1"/>
          </p:cNvPicPr>
          <p:nvPr/>
        </p:nvPicPr>
        <p:blipFill>
          <a:blip r:embed="rId3"/>
          <a:stretch>
            <a:fillRect/>
          </a:stretch>
        </p:blipFill>
        <p:spPr>
          <a:xfrm>
            <a:off x="2819903" y="1702005"/>
            <a:ext cx="3504194" cy="4531178"/>
          </a:xfrm>
          <a:prstGeom prst="rect">
            <a:avLst/>
          </a:prstGeom>
          <a:ln w="28575">
            <a:solidFill>
              <a:schemeClr val="tx1"/>
            </a:solidFill>
          </a:ln>
        </p:spPr>
      </p:pic>
      <p:pic>
        <p:nvPicPr>
          <p:cNvPr id="9" name="Picture 8">
            <a:extLst>
              <a:ext uri="{FF2B5EF4-FFF2-40B4-BE49-F238E27FC236}">
                <a16:creationId xmlns:a16="http://schemas.microsoft.com/office/drawing/2014/main" id="{84B2894C-F562-473B-91CB-71E7EC5BBE98}"/>
              </a:ext>
            </a:extLst>
          </p:cNvPr>
          <p:cNvPicPr>
            <a:picLocks noChangeAspect="1"/>
          </p:cNvPicPr>
          <p:nvPr/>
        </p:nvPicPr>
        <p:blipFill>
          <a:blip r:embed="rId4"/>
          <a:stretch>
            <a:fillRect/>
          </a:stretch>
        </p:blipFill>
        <p:spPr>
          <a:xfrm>
            <a:off x="6206341" y="2086310"/>
            <a:ext cx="2727062" cy="2260133"/>
          </a:xfrm>
          <a:prstGeom prst="rect">
            <a:avLst/>
          </a:prstGeom>
          <a:ln w="38100">
            <a:solidFill>
              <a:srgbClr val="996600"/>
            </a:solidFill>
          </a:ln>
        </p:spPr>
      </p:pic>
    </p:spTree>
    <p:extLst>
      <p:ext uri="{BB962C8B-B14F-4D97-AF65-F5344CB8AC3E}">
        <p14:creationId xmlns:p14="http://schemas.microsoft.com/office/powerpoint/2010/main" val="70176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9F069-C4FD-4AC5-A0E1-67308427C0A0}"/>
              </a:ext>
            </a:extLst>
          </p:cNvPr>
          <p:cNvSpPr>
            <a:spLocks noGrp="1"/>
          </p:cNvSpPr>
          <p:nvPr>
            <p:ph type="title"/>
          </p:nvPr>
        </p:nvSpPr>
        <p:spPr>
          <a:xfrm>
            <a:off x="2771496" y="0"/>
            <a:ext cx="3601005" cy="1179156"/>
          </a:xfrm>
        </p:spPr>
        <p:txBody>
          <a:bodyPr>
            <a:normAutofit fontScale="90000"/>
          </a:bodyPr>
          <a:lstStyle/>
          <a:p>
            <a:pPr algn="ctr">
              <a:lnSpc>
                <a:spcPct val="100000"/>
              </a:lnSpc>
            </a:pPr>
            <a:br>
              <a:rPr lang="en-US" i="1" dirty="0">
                <a:solidFill>
                  <a:srgbClr val="4E482C"/>
                </a:solidFill>
              </a:rPr>
            </a:br>
            <a:r>
              <a:rPr lang="en-US" sz="4500" i="1" dirty="0">
                <a:solidFill>
                  <a:schemeClr val="accent2">
                    <a:lumMod val="50000"/>
                  </a:schemeClr>
                </a:solidFill>
              </a:rPr>
              <a:t>Dirt Cheap </a:t>
            </a:r>
            <a:br>
              <a:rPr lang="en-US" sz="2400" i="1" dirty="0">
                <a:solidFill>
                  <a:srgbClr val="4E482C"/>
                </a:solidFill>
              </a:rPr>
            </a:br>
            <a:r>
              <a:rPr lang="en-US" sz="2400" dirty="0">
                <a:solidFill>
                  <a:srgbClr val="4E482C"/>
                </a:solidFill>
              </a:rPr>
              <a:t>by Mark Hoffmann</a:t>
            </a:r>
          </a:p>
        </p:txBody>
      </p:sp>
      <p:pic>
        <p:nvPicPr>
          <p:cNvPr id="4" name="Picture 10" descr="Dirt Cheap">
            <a:extLst>
              <a:ext uri="{FF2B5EF4-FFF2-40B4-BE49-F238E27FC236}">
                <a16:creationId xmlns:a16="http://schemas.microsoft.com/office/drawing/2014/main" id="{60D7A17D-7550-4EBE-B692-C23B83CE5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40355">
            <a:off x="913676" y="1760747"/>
            <a:ext cx="3216927" cy="3216927"/>
          </a:xfrm>
          <a:prstGeom prst="rect">
            <a:avLst/>
          </a:prstGeom>
          <a:solidFill>
            <a:schemeClr val="accent3">
              <a:lumMod val="50000"/>
            </a:schemeClr>
          </a:solidFill>
          <a:ln w="57150">
            <a:solidFill>
              <a:schemeClr val="accent3">
                <a:lumMod val="50000"/>
              </a:schemeClr>
            </a:solidFill>
          </a:ln>
        </p:spPr>
      </p:pic>
      <p:sp>
        <p:nvSpPr>
          <p:cNvPr id="7" name="TextBox 6">
            <a:extLst>
              <a:ext uri="{FF2B5EF4-FFF2-40B4-BE49-F238E27FC236}">
                <a16:creationId xmlns:a16="http://schemas.microsoft.com/office/drawing/2014/main" id="{DE96C0B4-94C2-4386-A79C-DAFBDC39A534}"/>
              </a:ext>
            </a:extLst>
          </p:cNvPr>
          <p:cNvSpPr txBox="1"/>
          <p:nvPr/>
        </p:nvSpPr>
        <p:spPr>
          <a:xfrm>
            <a:off x="1348719" y="5544423"/>
            <a:ext cx="6446561" cy="692497"/>
          </a:xfrm>
          <a:prstGeom prst="rect">
            <a:avLst/>
          </a:prstGeom>
          <a:noFill/>
        </p:spPr>
        <p:txBody>
          <a:bodyPr wrap="square">
            <a:spAutoFit/>
          </a:bodyPr>
          <a:lstStyle/>
          <a:p>
            <a:pPr algn="ctr"/>
            <a:r>
              <a:rPr lang="en-US" sz="2100" dirty="0">
                <a:hlinkClick r:id="rId3"/>
              </a:rPr>
              <a:t>https://www.youtube.com/watch?v=0axD7bRxHXs</a:t>
            </a:r>
            <a:endParaRPr lang="en-US" sz="2100" dirty="0"/>
          </a:p>
          <a:p>
            <a:pPr algn="ctr"/>
            <a:r>
              <a:rPr lang="en-US" dirty="0"/>
              <a:t>6 minutes </a:t>
            </a:r>
          </a:p>
        </p:txBody>
      </p:sp>
      <p:sp>
        <p:nvSpPr>
          <p:cNvPr id="8" name="TextBox 7">
            <a:extLst>
              <a:ext uri="{FF2B5EF4-FFF2-40B4-BE49-F238E27FC236}">
                <a16:creationId xmlns:a16="http://schemas.microsoft.com/office/drawing/2014/main" id="{58ADD0AE-07B0-46C6-91D2-16577224103E}"/>
              </a:ext>
            </a:extLst>
          </p:cNvPr>
          <p:cNvSpPr txBox="1"/>
          <p:nvPr/>
        </p:nvSpPr>
        <p:spPr>
          <a:xfrm>
            <a:off x="5038077" y="3495245"/>
            <a:ext cx="3679795" cy="1200329"/>
          </a:xfrm>
          <a:prstGeom prst="rect">
            <a:avLst/>
          </a:prstGeom>
          <a:noFill/>
          <a:ln w="19050">
            <a:solidFill>
              <a:schemeClr val="tx1"/>
            </a:solidFill>
          </a:ln>
        </p:spPr>
        <p:txBody>
          <a:bodyPr wrap="square">
            <a:spAutoFit/>
          </a:bodyPr>
          <a:lstStyle/>
          <a:p>
            <a:pPr marL="214313" indent="-214313">
              <a:buFont typeface="Arial" panose="020B0604020202020204" pitchFamily="34" charset="0"/>
              <a:buChar char="•"/>
            </a:pPr>
            <a:r>
              <a:rPr lang="en-US" b="1" dirty="0">
                <a:solidFill>
                  <a:srgbClr val="333333"/>
                </a:solidFill>
              </a:rPr>
              <a:t>Publisher:</a:t>
            </a:r>
            <a:r>
              <a:rPr lang="en-US" dirty="0">
                <a:solidFill>
                  <a:srgbClr val="333333"/>
                </a:solidFill>
              </a:rPr>
              <a:t> Alfred A. Knopf, Inc.</a:t>
            </a:r>
          </a:p>
          <a:p>
            <a:pPr marL="214313" indent="-214313">
              <a:buFont typeface="Arial" panose="020B0604020202020204" pitchFamily="34" charset="0"/>
              <a:buChar char="•"/>
            </a:pPr>
            <a:r>
              <a:rPr lang="en-US" b="1" dirty="0">
                <a:solidFill>
                  <a:srgbClr val="333333"/>
                </a:solidFill>
              </a:rPr>
              <a:t>Copyright Date:</a:t>
            </a:r>
            <a:r>
              <a:rPr lang="en-US" dirty="0">
                <a:solidFill>
                  <a:srgbClr val="333333"/>
                </a:solidFill>
              </a:rPr>
              <a:t> 2020</a:t>
            </a:r>
          </a:p>
          <a:p>
            <a:pPr marL="214313" indent="-214313">
              <a:buFont typeface="Arial" panose="020B0604020202020204" pitchFamily="34" charset="0"/>
              <a:buChar char="•"/>
            </a:pPr>
            <a:r>
              <a:rPr lang="en-US" b="1" dirty="0">
                <a:solidFill>
                  <a:srgbClr val="333333"/>
                </a:solidFill>
              </a:rPr>
              <a:t>Reading Level:</a:t>
            </a:r>
            <a:r>
              <a:rPr lang="en-US" dirty="0">
                <a:solidFill>
                  <a:srgbClr val="333333"/>
                </a:solidFill>
              </a:rPr>
              <a:t> 1.0</a:t>
            </a:r>
          </a:p>
          <a:p>
            <a:pPr marL="214313" indent="-214313">
              <a:buFont typeface="Arial" panose="020B0604020202020204" pitchFamily="34" charset="0"/>
              <a:buChar char="•"/>
            </a:pPr>
            <a:r>
              <a:rPr lang="en-US" b="1" dirty="0">
                <a:solidFill>
                  <a:srgbClr val="333333"/>
                </a:solidFill>
              </a:rPr>
              <a:t>Interest Level:</a:t>
            </a:r>
            <a:r>
              <a:rPr lang="en-US" dirty="0">
                <a:solidFill>
                  <a:srgbClr val="333333"/>
                </a:solidFill>
              </a:rPr>
              <a:t> P-2</a:t>
            </a:r>
          </a:p>
        </p:txBody>
      </p:sp>
      <p:pic>
        <p:nvPicPr>
          <p:cNvPr id="10" name="Picture 9">
            <a:extLst>
              <a:ext uri="{FF2B5EF4-FFF2-40B4-BE49-F238E27FC236}">
                <a16:creationId xmlns:a16="http://schemas.microsoft.com/office/drawing/2014/main" id="{3F948F48-89FD-4824-A042-CB96BAF1C9AF}"/>
              </a:ext>
            </a:extLst>
          </p:cNvPr>
          <p:cNvPicPr>
            <a:picLocks noChangeAspect="1"/>
          </p:cNvPicPr>
          <p:nvPr/>
        </p:nvPicPr>
        <p:blipFill>
          <a:blip r:embed="rId4"/>
          <a:stretch>
            <a:fillRect/>
          </a:stretch>
        </p:blipFill>
        <p:spPr>
          <a:xfrm>
            <a:off x="6198946" y="1523857"/>
            <a:ext cx="1596334" cy="1546963"/>
          </a:xfrm>
          <a:prstGeom prst="rect">
            <a:avLst/>
          </a:prstGeom>
          <a:ln w="28575">
            <a:solidFill>
              <a:schemeClr val="tx1"/>
            </a:solidFill>
          </a:ln>
        </p:spPr>
      </p:pic>
    </p:spTree>
    <p:extLst>
      <p:ext uri="{BB962C8B-B14F-4D97-AF65-F5344CB8AC3E}">
        <p14:creationId xmlns:p14="http://schemas.microsoft.com/office/powerpoint/2010/main" val="2042394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0A18BF-9AA1-4231-B1F4-59E56F088873}"/>
              </a:ext>
            </a:extLst>
          </p:cNvPr>
          <p:cNvSpPr>
            <a:spLocks noGrp="1"/>
          </p:cNvSpPr>
          <p:nvPr>
            <p:ph idx="1"/>
          </p:nvPr>
        </p:nvSpPr>
        <p:spPr>
          <a:xfrm>
            <a:off x="612559" y="1399742"/>
            <a:ext cx="7812349" cy="3820328"/>
          </a:xfrm>
          <a:ln w="28575">
            <a:solidFill>
              <a:schemeClr val="tx2"/>
            </a:solidFill>
          </a:ln>
        </p:spPr>
        <p:txBody>
          <a:bodyPr>
            <a:normAutofit fontScale="47500" lnSpcReduction="20000"/>
          </a:bodyPr>
          <a:lstStyle/>
          <a:p>
            <a:pPr marL="0" indent="0">
              <a:buNone/>
            </a:pPr>
            <a:r>
              <a:rPr lang="en-US" sz="4500" b="1" dirty="0">
                <a:latin typeface="+mn-lt"/>
              </a:rPr>
              <a:t>Story Synopsis: </a:t>
            </a:r>
            <a:r>
              <a:rPr lang="en-US" sz="4500" dirty="0">
                <a:solidFill>
                  <a:schemeClr val="tx1"/>
                </a:solidFill>
                <a:latin typeface="+mn-lt"/>
              </a:rPr>
              <a:t>Birdie, a young entrepreneur, doesn't know much about money. She is motivated to learn so that she can purchase a new soccer ball for $24.95.  When she observes her neighbors all working in their yards, she realizes that she has something that they all could use…dirt! </a:t>
            </a:r>
            <a:br>
              <a:rPr lang="en-US" sz="4500" dirty="0">
                <a:solidFill>
                  <a:schemeClr val="tx1"/>
                </a:solidFill>
                <a:latin typeface="+mn-lt"/>
              </a:rPr>
            </a:br>
            <a:br>
              <a:rPr lang="en-US" sz="4500" dirty="0">
                <a:solidFill>
                  <a:schemeClr val="tx1"/>
                </a:solidFill>
                <a:latin typeface="+mn-lt"/>
              </a:rPr>
            </a:br>
            <a:r>
              <a:rPr lang="en-US" sz="4500" dirty="0">
                <a:solidFill>
                  <a:schemeClr val="tx1"/>
                </a:solidFill>
                <a:latin typeface="+mn-lt"/>
              </a:rPr>
              <a:t>After digging and bagging her product she has accumulated a bag full of quarters, dimes, nickels, pennies, and even dollar bills!</a:t>
            </a:r>
          </a:p>
          <a:p>
            <a:pPr marL="0" indent="0">
              <a:buNone/>
            </a:pPr>
            <a:r>
              <a:rPr lang="en-US" sz="4500" dirty="0">
                <a:solidFill>
                  <a:schemeClr val="tx1"/>
                </a:solidFill>
                <a:latin typeface="+mn-lt"/>
              </a:rPr>
              <a:t>However, she may not have thought through her                                       enterprise as well as she could have. </a:t>
            </a:r>
            <a:br>
              <a:rPr lang="en-US" sz="1350" dirty="0"/>
            </a:br>
            <a:endParaRPr lang="en-US" sz="1350" dirty="0"/>
          </a:p>
        </p:txBody>
      </p:sp>
      <p:pic>
        <p:nvPicPr>
          <p:cNvPr id="5" name="Picture 4">
            <a:extLst>
              <a:ext uri="{FF2B5EF4-FFF2-40B4-BE49-F238E27FC236}">
                <a16:creationId xmlns:a16="http://schemas.microsoft.com/office/drawing/2014/main" id="{25862611-F47B-4600-A459-E08CA5A155D8}"/>
              </a:ext>
            </a:extLst>
          </p:cNvPr>
          <p:cNvPicPr>
            <a:picLocks noChangeAspect="1"/>
          </p:cNvPicPr>
          <p:nvPr/>
        </p:nvPicPr>
        <p:blipFill>
          <a:blip r:embed="rId2"/>
          <a:stretch>
            <a:fillRect/>
          </a:stretch>
        </p:blipFill>
        <p:spPr>
          <a:xfrm>
            <a:off x="6223245" y="4119498"/>
            <a:ext cx="2331171" cy="2112625"/>
          </a:xfrm>
          <a:prstGeom prst="rect">
            <a:avLst/>
          </a:prstGeom>
          <a:ln w="38100">
            <a:solidFill>
              <a:srgbClr val="FF0000"/>
            </a:solidFill>
          </a:ln>
        </p:spPr>
      </p:pic>
      <p:sp>
        <p:nvSpPr>
          <p:cNvPr id="6" name="TextBox 5">
            <a:extLst>
              <a:ext uri="{FF2B5EF4-FFF2-40B4-BE49-F238E27FC236}">
                <a16:creationId xmlns:a16="http://schemas.microsoft.com/office/drawing/2014/main" id="{48183F15-737F-44EC-B544-4603F1DEA9F6}"/>
              </a:ext>
            </a:extLst>
          </p:cNvPr>
          <p:cNvSpPr txBox="1"/>
          <p:nvPr/>
        </p:nvSpPr>
        <p:spPr>
          <a:xfrm>
            <a:off x="2248796" y="162207"/>
            <a:ext cx="4268565" cy="923330"/>
          </a:xfrm>
          <a:prstGeom prst="rect">
            <a:avLst/>
          </a:prstGeom>
          <a:noFill/>
        </p:spPr>
        <p:txBody>
          <a:bodyPr wrap="square">
            <a:spAutoFit/>
          </a:bodyPr>
          <a:lstStyle/>
          <a:p>
            <a:pPr algn="ctr"/>
            <a:r>
              <a:rPr lang="en-US" sz="5400" i="1" dirty="0">
                <a:solidFill>
                  <a:schemeClr val="bg2">
                    <a:lumMod val="25000"/>
                  </a:schemeClr>
                </a:solidFill>
                <a:effectLst>
                  <a:outerShdw blurRad="38100" dist="38100" dir="2700000" algn="tl">
                    <a:srgbClr val="000000">
                      <a:alpha val="43137"/>
                    </a:srgbClr>
                  </a:outerShdw>
                </a:effectLst>
                <a:latin typeface="Tw Cen MT Condensed Extra Bold" panose="020B0803020202020204" pitchFamily="34" charset="0"/>
              </a:rPr>
              <a:t>Dirt Cheap </a:t>
            </a:r>
            <a:endParaRPr lang="en-US" sz="5400" dirty="0">
              <a:solidFill>
                <a:schemeClr val="bg2">
                  <a:lumMod val="25000"/>
                </a:schemeClr>
              </a:solidFill>
              <a:effectLst>
                <a:outerShdw blurRad="38100" dist="38100" dir="2700000" algn="tl">
                  <a:srgbClr val="000000">
                    <a:alpha val="43137"/>
                  </a:srgbClr>
                </a:outerShdw>
              </a:effectLst>
              <a:latin typeface="Tw Cen MT Condensed Extra Bold" panose="020B0803020202020204" pitchFamily="34" charset="0"/>
            </a:endParaRPr>
          </a:p>
        </p:txBody>
      </p:sp>
    </p:spTree>
    <p:extLst>
      <p:ext uri="{BB962C8B-B14F-4D97-AF65-F5344CB8AC3E}">
        <p14:creationId xmlns:p14="http://schemas.microsoft.com/office/powerpoint/2010/main" val="2591769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6DDBF2-0824-4E7C-A840-3DBF8462096B}"/>
              </a:ext>
            </a:extLst>
          </p:cNvPr>
          <p:cNvSpPr>
            <a:spLocks noGrp="1"/>
          </p:cNvSpPr>
          <p:nvPr>
            <p:ph idx="1"/>
          </p:nvPr>
        </p:nvSpPr>
        <p:spPr>
          <a:xfrm>
            <a:off x="228600" y="5199840"/>
            <a:ext cx="8793480" cy="508280"/>
          </a:xfrm>
        </p:spPr>
        <p:txBody>
          <a:bodyPr/>
          <a:lstStyle/>
          <a:p>
            <a:pPr marL="0" indent="0">
              <a:buNone/>
            </a:pPr>
            <a:r>
              <a:rPr lang="en-US" sz="1200" dirty="0">
                <a:solidFill>
                  <a:srgbClr val="005CB8"/>
                </a:solidFill>
                <a:latin typeface="+mj-lt"/>
              </a:rPr>
              <a:t>https://static1.squarespace.com/static/596301cc3a0411d39d8b2f47/t/5ebf5e393072bb7b9d246b9c/1589599840669/Dirt_Cheap_1.pdf</a:t>
            </a:r>
          </a:p>
        </p:txBody>
      </p:sp>
      <p:pic>
        <p:nvPicPr>
          <p:cNvPr id="5" name="Picture 4">
            <a:extLst>
              <a:ext uri="{FF2B5EF4-FFF2-40B4-BE49-F238E27FC236}">
                <a16:creationId xmlns:a16="http://schemas.microsoft.com/office/drawing/2014/main" id="{296DDD7E-B378-48CA-B0D8-35426B63DDB4}"/>
              </a:ext>
            </a:extLst>
          </p:cNvPr>
          <p:cNvPicPr>
            <a:picLocks noChangeAspect="1"/>
          </p:cNvPicPr>
          <p:nvPr/>
        </p:nvPicPr>
        <p:blipFill>
          <a:blip r:embed="rId2"/>
          <a:stretch>
            <a:fillRect/>
          </a:stretch>
        </p:blipFill>
        <p:spPr>
          <a:xfrm>
            <a:off x="614272" y="1403617"/>
            <a:ext cx="2870170" cy="3703443"/>
          </a:xfrm>
          <a:prstGeom prst="rect">
            <a:avLst/>
          </a:prstGeom>
        </p:spPr>
      </p:pic>
      <p:pic>
        <p:nvPicPr>
          <p:cNvPr id="7" name="Picture 6">
            <a:extLst>
              <a:ext uri="{FF2B5EF4-FFF2-40B4-BE49-F238E27FC236}">
                <a16:creationId xmlns:a16="http://schemas.microsoft.com/office/drawing/2014/main" id="{49C34D4A-6BE8-4B29-A247-B71B258D389F}"/>
              </a:ext>
            </a:extLst>
          </p:cNvPr>
          <p:cNvPicPr>
            <a:picLocks noChangeAspect="1"/>
          </p:cNvPicPr>
          <p:nvPr/>
        </p:nvPicPr>
        <p:blipFill>
          <a:blip r:embed="rId3"/>
          <a:stretch>
            <a:fillRect/>
          </a:stretch>
        </p:blipFill>
        <p:spPr>
          <a:xfrm>
            <a:off x="5732070" y="1335442"/>
            <a:ext cx="2826846" cy="3604493"/>
          </a:xfrm>
          <a:prstGeom prst="rect">
            <a:avLst/>
          </a:prstGeom>
        </p:spPr>
      </p:pic>
      <p:sp>
        <p:nvSpPr>
          <p:cNvPr id="6" name="TextBox 5">
            <a:extLst>
              <a:ext uri="{FF2B5EF4-FFF2-40B4-BE49-F238E27FC236}">
                <a16:creationId xmlns:a16="http://schemas.microsoft.com/office/drawing/2014/main" id="{DCFFF127-1B74-4BB9-BF59-4570DF3BBDE1}"/>
              </a:ext>
            </a:extLst>
          </p:cNvPr>
          <p:cNvSpPr txBox="1"/>
          <p:nvPr/>
        </p:nvSpPr>
        <p:spPr>
          <a:xfrm>
            <a:off x="228600" y="5875244"/>
            <a:ext cx="8854440" cy="461665"/>
          </a:xfrm>
          <a:prstGeom prst="rect">
            <a:avLst/>
          </a:prstGeom>
          <a:noFill/>
        </p:spPr>
        <p:txBody>
          <a:bodyPr wrap="square">
            <a:spAutoFit/>
          </a:bodyPr>
          <a:lstStyle/>
          <a:p>
            <a:r>
              <a:rPr lang="en-US" sz="1200" dirty="0">
                <a:solidFill>
                  <a:srgbClr val="0070C0"/>
                </a:solidFill>
                <a:latin typeface="+mn-lt"/>
                <a:hlinkClick r:id="rId4">
                  <a:extLst>
                    <a:ext uri="{A12FA001-AC4F-418D-AE19-62706E023703}">
                      <ahyp:hlinkClr xmlns:ahyp="http://schemas.microsoft.com/office/drawing/2018/hyperlinkcolor" val="tx"/>
                    </a:ext>
                  </a:extLst>
                </a:hlinkClick>
              </a:rPr>
              <a:t>https://static1.squarespace.com/static/596301cc3a0411d39d8b2f47/t/5ebf5e72e5e653713b79f82e/1589599926254/Dirt_Cheap_2.pdf</a:t>
            </a:r>
            <a:endParaRPr lang="en-US" sz="1200" dirty="0">
              <a:solidFill>
                <a:srgbClr val="0070C0"/>
              </a:solidFill>
              <a:latin typeface="+mn-lt"/>
            </a:endParaRPr>
          </a:p>
          <a:p>
            <a:endParaRPr lang="en-US" sz="1200" dirty="0"/>
          </a:p>
        </p:txBody>
      </p:sp>
      <p:sp>
        <p:nvSpPr>
          <p:cNvPr id="4" name="TextBox 3">
            <a:extLst>
              <a:ext uri="{FF2B5EF4-FFF2-40B4-BE49-F238E27FC236}">
                <a16:creationId xmlns:a16="http://schemas.microsoft.com/office/drawing/2014/main" id="{68057957-5A70-4641-9FA1-A850FB99ED91}"/>
              </a:ext>
            </a:extLst>
          </p:cNvPr>
          <p:cNvSpPr txBox="1"/>
          <p:nvPr/>
        </p:nvSpPr>
        <p:spPr>
          <a:xfrm>
            <a:off x="3346315" y="1335442"/>
            <a:ext cx="2451371" cy="415498"/>
          </a:xfrm>
          <a:prstGeom prst="rect">
            <a:avLst/>
          </a:prstGeom>
          <a:noFill/>
        </p:spPr>
        <p:txBody>
          <a:bodyPr wrap="square" rtlCol="0">
            <a:spAutoFit/>
          </a:bodyPr>
          <a:lstStyle/>
          <a:p>
            <a:pPr algn="ctr"/>
            <a:r>
              <a:rPr lang="en-US" sz="2100" b="1" dirty="0">
                <a:solidFill>
                  <a:srgbClr val="005CB8"/>
                </a:solidFill>
              </a:rPr>
              <a:t>Activity Pages</a:t>
            </a:r>
          </a:p>
        </p:txBody>
      </p:sp>
      <p:pic>
        <p:nvPicPr>
          <p:cNvPr id="8" name="Picture 7">
            <a:extLst>
              <a:ext uri="{FF2B5EF4-FFF2-40B4-BE49-F238E27FC236}">
                <a16:creationId xmlns:a16="http://schemas.microsoft.com/office/drawing/2014/main" id="{A9FDEF1A-6FD7-458E-90BD-73BE1AC3D202}"/>
              </a:ext>
            </a:extLst>
          </p:cNvPr>
          <p:cNvPicPr>
            <a:picLocks noChangeAspect="1"/>
          </p:cNvPicPr>
          <p:nvPr/>
        </p:nvPicPr>
        <p:blipFill>
          <a:blip r:embed="rId5"/>
          <a:stretch>
            <a:fillRect/>
          </a:stretch>
        </p:blipFill>
        <p:spPr>
          <a:xfrm>
            <a:off x="4100151" y="2586584"/>
            <a:ext cx="865805" cy="1167194"/>
          </a:xfrm>
          <a:prstGeom prst="rect">
            <a:avLst/>
          </a:prstGeom>
        </p:spPr>
      </p:pic>
    </p:spTree>
    <p:extLst>
      <p:ext uri="{BB962C8B-B14F-4D97-AF65-F5344CB8AC3E}">
        <p14:creationId xmlns:p14="http://schemas.microsoft.com/office/powerpoint/2010/main" val="536490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3FB3-5E6A-4BF8-8261-1DD78DDC59B5}"/>
              </a:ext>
            </a:extLst>
          </p:cNvPr>
          <p:cNvSpPr>
            <a:spLocks noGrp="1"/>
          </p:cNvSpPr>
          <p:nvPr>
            <p:ph type="title"/>
          </p:nvPr>
        </p:nvSpPr>
        <p:spPr>
          <a:xfrm>
            <a:off x="628650" y="1131095"/>
            <a:ext cx="7886700" cy="591729"/>
          </a:xfrm>
        </p:spPr>
        <p:txBody>
          <a:bodyPr>
            <a:normAutofit fontScale="90000"/>
          </a:bodyPr>
          <a:lstStyle/>
          <a:p>
            <a:r>
              <a:rPr lang="en-US" sz="2700" i="1" dirty="0">
                <a:solidFill>
                  <a:srgbClr val="7A9900"/>
                </a:solidFill>
              </a:rPr>
              <a:t>Dirt Cheap </a:t>
            </a:r>
            <a:r>
              <a:rPr lang="en-US" sz="2700" dirty="0">
                <a:solidFill>
                  <a:srgbClr val="7A9900"/>
                </a:solidFill>
              </a:rPr>
              <a:t>Opportunity Cost Lesson</a:t>
            </a:r>
            <a:r>
              <a:rPr lang="en-US" sz="2700" dirty="0"/>
              <a:t> </a:t>
            </a:r>
          </a:p>
        </p:txBody>
      </p:sp>
      <p:pic>
        <p:nvPicPr>
          <p:cNvPr id="8" name="Picture 7">
            <a:extLst>
              <a:ext uri="{FF2B5EF4-FFF2-40B4-BE49-F238E27FC236}">
                <a16:creationId xmlns:a16="http://schemas.microsoft.com/office/drawing/2014/main" id="{3C277479-55DC-4205-B6B9-B3C961CBC2D0}"/>
              </a:ext>
            </a:extLst>
          </p:cNvPr>
          <p:cNvPicPr>
            <a:picLocks noChangeAspect="1"/>
          </p:cNvPicPr>
          <p:nvPr/>
        </p:nvPicPr>
        <p:blipFill>
          <a:blip r:embed="rId2"/>
          <a:stretch>
            <a:fillRect/>
          </a:stretch>
        </p:blipFill>
        <p:spPr>
          <a:xfrm rot="21055728">
            <a:off x="7726339" y="1215898"/>
            <a:ext cx="803885" cy="1063061"/>
          </a:xfrm>
          <a:prstGeom prst="rect">
            <a:avLst/>
          </a:prstGeom>
        </p:spPr>
      </p:pic>
      <p:pic>
        <p:nvPicPr>
          <p:cNvPr id="10" name="Picture 9" descr="Coloring Pages Of Cute Tools - Creative Art">
            <a:extLst>
              <a:ext uri="{FF2B5EF4-FFF2-40B4-BE49-F238E27FC236}">
                <a16:creationId xmlns:a16="http://schemas.microsoft.com/office/drawing/2014/main" id="{8201226E-D97C-4F65-ADE9-88F6117D7BF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922" y="3185643"/>
            <a:ext cx="1327392" cy="1614457"/>
          </a:xfrm>
          <a:prstGeom prst="rect">
            <a:avLst/>
          </a:prstGeom>
          <a:noFill/>
          <a:ln w="19050">
            <a:solidFill>
              <a:schemeClr val="tx1"/>
            </a:solidFill>
          </a:ln>
        </p:spPr>
      </p:pic>
      <p:pic>
        <p:nvPicPr>
          <p:cNvPr id="11" name="Picture 10" descr="Lawn Mower Coloring Page Beautiful Black and White Lawn Mower Clipart in  2020 | Lawn mower, Best lawn mower, Lawn care business">
            <a:extLst>
              <a:ext uri="{FF2B5EF4-FFF2-40B4-BE49-F238E27FC236}">
                <a16:creationId xmlns:a16="http://schemas.microsoft.com/office/drawing/2014/main" id="{80C3C556-517B-4FC7-9615-CC8DBA1D48B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46531">
            <a:off x="7023037" y="2362751"/>
            <a:ext cx="1327775" cy="1958300"/>
          </a:xfrm>
          <a:prstGeom prst="rect">
            <a:avLst/>
          </a:prstGeom>
          <a:noFill/>
          <a:ln w="19050">
            <a:solidFill>
              <a:schemeClr val="tx1"/>
            </a:solidFill>
          </a:ln>
        </p:spPr>
      </p:pic>
      <p:pic>
        <p:nvPicPr>
          <p:cNvPr id="12" name="Picture 11" descr="Shovel coloring pages">
            <a:extLst>
              <a:ext uri="{FF2B5EF4-FFF2-40B4-BE49-F238E27FC236}">
                <a16:creationId xmlns:a16="http://schemas.microsoft.com/office/drawing/2014/main" id="{61CE0D3E-A967-4D0C-8474-67442451438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0472" y="2335682"/>
            <a:ext cx="890773" cy="1614457"/>
          </a:xfrm>
          <a:prstGeom prst="rect">
            <a:avLst/>
          </a:prstGeom>
          <a:noFill/>
          <a:ln w="19050">
            <a:solidFill>
              <a:schemeClr val="tx1"/>
            </a:solidFill>
          </a:ln>
        </p:spPr>
      </p:pic>
      <p:pic>
        <p:nvPicPr>
          <p:cNvPr id="15" name="Picture 14" descr="Coloring Page pruning shears and gardening gloves - free printable coloring  pages">
            <a:extLst>
              <a:ext uri="{FF2B5EF4-FFF2-40B4-BE49-F238E27FC236}">
                <a16:creationId xmlns:a16="http://schemas.microsoft.com/office/drawing/2014/main" id="{799B4840-0B0C-40B8-B56F-9C6BBAC3782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890" y="4501334"/>
            <a:ext cx="1537074" cy="1614458"/>
          </a:xfrm>
          <a:prstGeom prst="rect">
            <a:avLst/>
          </a:prstGeom>
          <a:noFill/>
          <a:ln w="19050">
            <a:solidFill>
              <a:schemeClr val="tx1"/>
            </a:solidFill>
          </a:ln>
        </p:spPr>
      </p:pic>
      <p:pic>
        <p:nvPicPr>
          <p:cNvPr id="16" name="Picture 15" descr="Bucket Coloring Page - Coloring Home">
            <a:extLst>
              <a:ext uri="{FF2B5EF4-FFF2-40B4-BE49-F238E27FC236}">
                <a16:creationId xmlns:a16="http://schemas.microsoft.com/office/drawing/2014/main" id="{D84A09E8-C961-4332-80B5-0835DB67F10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2112">
            <a:off x="7736387" y="3908046"/>
            <a:ext cx="826167" cy="1784109"/>
          </a:xfrm>
          <a:prstGeom prst="rect">
            <a:avLst/>
          </a:prstGeom>
          <a:noFill/>
          <a:ln w="19050">
            <a:solidFill>
              <a:schemeClr val="tx1"/>
            </a:solidFill>
          </a:ln>
        </p:spPr>
      </p:pic>
      <p:pic>
        <p:nvPicPr>
          <p:cNvPr id="4" name="Picture 3">
            <a:extLst>
              <a:ext uri="{FF2B5EF4-FFF2-40B4-BE49-F238E27FC236}">
                <a16:creationId xmlns:a16="http://schemas.microsoft.com/office/drawing/2014/main" id="{063B0592-8A07-47A4-A91C-DEEE53E94873}"/>
              </a:ext>
            </a:extLst>
          </p:cNvPr>
          <p:cNvPicPr>
            <a:picLocks noChangeAspect="1"/>
          </p:cNvPicPr>
          <p:nvPr/>
        </p:nvPicPr>
        <p:blipFill>
          <a:blip r:embed="rId8"/>
          <a:stretch>
            <a:fillRect/>
          </a:stretch>
        </p:blipFill>
        <p:spPr>
          <a:xfrm>
            <a:off x="529158" y="2003440"/>
            <a:ext cx="3880804" cy="4229720"/>
          </a:xfrm>
          <a:prstGeom prst="rect">
            <a:avLst/>
          </a:prstGeom>
          <a:ln w="38100">
            <a:solidFill>
              <a:schemeClr val="accent1">
                <a:lumMod val="75000"/>
              </a:schemeClr>
            </a:solidFill>
          </a:ln>
        </p:spPr>
      </p:pic>
    </p:spTree>
    <p:extLst>
      <p:ext uri="{BB962C8B-B14F-4D97-AF65-F5344CB8AC3E}">
        <p14:creationId xmlns:p14="http://schemas.microsoft.com/office/powerpoint/2010/main" val="1649740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7AAC10-F4FD-4E5F-8F1F-6982128D7E79}"/>
              </a:ext>
            </a:extLst>
          </p:cNvPr>
          <p:cNvSpPr>
            <a:spLocks noGrp="1"/>
          </p:cNvSpPr>
          <p:nvPr>
            <p:ph idx="1"/>
          </p:nvPr>
        </p:nvSpPr>
        <p:spPr>
          <a:xfrm>
            <a:off x="484862" y="1143628"/>
            <a:ext cx="8940521" cy="489857"/>
          </a:xfrm>
        </p:spPr>
        <p:txBody>
          <a:bodyPr>
            <a:normAutofit/>
          </a:bodyPr>
          <a:lstStyle/>
          <a:p>
            <a:pPr marL="0" indent="0">
              <a:buNone/>
            </a:pPr>
            <a:r>
              <a:rPr lang="en-US" sz="1200" dirty="0"/>
              <a:t>https://www.vermonttreasurer.gov/sites/treasurer/files/Financial_Literacy/PDF/2020/Dirt%20Cheap%20Worksheets%2020-21.pdf</a:t>
            </a:r>
          </a:p>
        </p:txBody>
      </p:sp>
      <p:sp>
        <p:nvSpPr>
          <p:cNvPr id="10" name="Rectangle 9">
            <a:extLst>
              <a:ext uri="{FF2B5EF4-FFF2-40B4-BE49-F238E27FC236}">
                <a16:creationId xmlns:a16="http://schemas.microsoft.com/office/drawing/2014/main" id="{30CB7C0D-7621-4AD8-9D68-36200F20459F}"/>
              </a:ext>
            </a:extLst>
          </p:cNvPr>
          <p:cNvSpPr/>
          <p:nvPr/>
        </p:nvSpPr>
        <p:spPr>
          <a:xfrm>
            <a:off x="193591" y="1400693"/>
            <a:ext cx="8756818" cy="4817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B16ECD-E7E3-4884-8DF5-ED03184D6C3E}"/>
              </a:ext>
            </a:extLst>
          </p:cNvPr>
          <p:cNvPicPr>
            <a:picLocks noChangeAspect="1"/>
          </p:cNvPicPr>
          <p:nvPr/>
        </p:nvPicPr>
        <p:blipFill>
          <a:blip r:embed="rId2"/>
          <a:stretch>
            <a:fillRect/>
          </a:stretch>
        </p:blipFill>
        <p:spPr>
          <a:xfrm>
            <a:off x="2992702" y="2511681"/>
            <a:ext cx="2803212" cy="3610278"/>
          </a:xfrm>
          <a:prstGeom prst="rect">
            <a:avLst/>
          </a:prstGeom>
        </p:spPr>
      </p:pic>
      <p:pic>
        <p:nvPicPr>
          <p:cNvPr id="7" name="Picture 6">
            <a:extLst>
              <a:ext uri="{FF2B5EF4-FFF2-40B4-BE49-F238E27FC236}">
                <a16:creationId xmlns:a16="http://schemas.microsoft.com/office/drawing/2014/main" id="{F04388BF-E642-4445-A402-95CC24D769E8}"/>
              </a:ext>
            </a:extLst>
          </p:cNvPr>
          <p:cNvPicPr>
            <a:picLocks noChangeAspect="1"/>
          </p:cNvPicPr>
          <p:nvPr/>
        </p:nvPicPr>
        <p:blipFill>
          <a:blip r:embed="rId3"/>
          <a:stretch>
            <a:fillRect/>
          </a:stretch>
        </p:blipFill>
        <p:spPr>
          <a:xfrm>
            <a:off x="5795914" y="1492804"/>
            <a:ext cx="2272880" cy="2937260"/>
          </a:xfrm>
          <a:prstGeom prst="rect">
            <a:avLst/>
          </a:prstGeom>
        </p:spPr>
      </p:pic>
      <p:pic>
        <p:nvPicPr>
          <p:cNvPr id="9" name="Picture 8">
            <a:extLst>
              <a:ext uri="{FF2B5EF4-FFF2-40B4-BE49-F238E27FC236}">
                <a16:creationId xmlns:a16="http://schemas.microsoft.com/office/drawing/2014/main" id="{70111AB0-DD05-44F0-BBF2-E03BB23FBCF1}"/>
              </a:ext>
            </a:extLst>
          </p:cNvPr>
          <p:cNvPicPr>
            <a:picLocks noChangeAspect="1"/>
          </p:cNvPicPr>
          <p:nvPr/>
        </p:nvPicPr>
        <p:blipFill>
          <a:blip r:embed="rId4"/>
          <a:stretch>
            <a:fillRect/>
          </a:stretch>
        </p:blipFill>
        <p:spPr>
          <a:xfrm>
            <a:off x="484862" y="1682648"/>
            <a:ext cx="2447828" cy="3182644"/>
          </a:xfrm>
          <a:prstGeom prst="rect">
            <a:avLst/>
          </a:prstGeom>
          <a:solidFill>
            <a:schemeClr val="tx2">
              <a:lumMod val="20000"/>
              <a:lumOff val="80000"/>
            </a:schemeClr>
          </a:solidFill>
        </p:spPr>
      </p:pic>
      <p:pic>
        <p:nvPicPr>
          <p:cNvPr id="12" name="Picture 11">
            <a:extLst>
              <a:ext uri="{FF2B5EF4-FFF2-40B4-BE49-F238E27FC236}">
                <a16:creationId xmlns:a16="http://schemas.microsoft.com/office/drawing/2014/main" id="{7EAD008E-85FE-4BF0-B5E6-BF1168A80A12}"/>
              </a:ext>
            </a:extLst>
          </p:cNvPr>
          <p:cNvPicPr>
            <a:picLocks noChangeAspect="1"/>
          </p:cNvPicPr>
          <p:nvPr/>
        </p:nvPicPr>
        <p:blipFill>
          <a:blip r:embed="rId5"/>
          <a:stretch>
            <a:fillRect/>
          </a:stretch>
        </p:blipFill>
        <p:spPr>
          <a:xfrm>
            <a:off x="7138561" y="4522175"/>
            <a:ext cx="1686594" cy="1635040"/>
          </a:xfrm>
          <a:prstGeom prst="rect">
            <a:avLst/>
          </a:prstGeom>
        </p:spPr>
      </p:pic>
    </p:spTree>
    <p:extLst>
      <p:ext uri="{BB962C8B-B14F-4D97-AF65-F5344CB8AC3E}">
        <p14:creationId xmlns:p14="http://schemas.microsoft.com/office/powerpoint/2010/main" val="295805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9795BF-47C8-4894-9DA7-BDA37B79F7C2}"/>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dirty="0"/>
          </a:p>
        </p:txBody>
      </p:sp>
      <p:sp>
        <p:nvSpPr>
          <p:cNvPr id="7" name="TextBox 6">
            <a:extLst>
              <a:ext uri="{FF2B5EF4-FFF2-40B4-BE49-F238E27FC236}">
                <a16:creationId xmlns:a16="http://schemas.microsoft.com/office/drawing/2014/main" id="{AC5BBBF8-6A93-4380-8A43-DC5B91E5DBFE}"/>
              </a:ext>
            </a:extLst>
          </p:cNvPr>
          <p:cNvSpPr txBox="1"/>
          <p:nvPr/>
        </p:nvSpPr>
        <p:spPr>
          <a:xfrm>
            <a:off x="5403533" y="1167200"/>
            <a:ext cx="2519946" cy="461665"/>
          </a:xfrm>
          <a:prstGeom prst="rect">
            <a:avLst/>
          </a:prstGeom>
          <a:solidFill>
            <a:schemeClr val="bg1"/>
          </a:solidFill>
          <a:ln w="12700">
            <a:solidFill>
              <a:schemeClr val="tx1"/>
            </a:solidFill>
          </a:ln>
        </p:spPr>
        <p:txBody>
          <a:bodyPr wrap="square" rtlCol="0">
            <a:spAutoFit/>
          </a:bodyPr>
          <a:lstStyle/>
          <a:p>
            <a:pPr algn="ctr"/>
            <a:r>
              <a:rPr lang="en-US" sz="2400" dirty="0"/>
              <a:t>Saving Goals</a:t>
            </a:r>
          </a:p>
        </p:txBody>
      </p:sp>
      <p:pic>
        <p:nvPicPr>
          <p:cNvPr id="8" name="Picture 7" descr="Save It!">
            <a:extLst>
              <a:ext uri="{FF2B5EF4-FFF2-40B4-BE49-F238E27FC236}">
                <a16:creationId xmlns:a16="http://schemas.microsoft.com/office/drawing/2014/main" id="{4F1EE490-9718-44BA-91CA-AD216734994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3092" y="1605780"/>
            <a:ext cx="2883676" cy="3804241"/>
          </a:xfrm>
          <a:prstGeom prst="rect">
            <a:avLst/>
          </a:prstGeom>
          <a:noFill/>
          <a:ln w="19050">
            <a:solidFill>
              <a:schemeClr val="tx1"/>
            </a:solidFill>
          </a:ln>
        </p:spPr>
      </p:pic>
      <p:sp>
        <p:nvSpPr>
          <p:cNvPr id="10" name="TextBox 9">
            <a:extLst>
              <a:ext uri="{FF2B5EF4-FFF2-40B4-BE49-F238E27FC236}">
                <a16:creationId xmlns:a16="http://schemas.microsoft.com/office/drawing/2014/main" id="{D20F0F75-6BCA-4F45-8750-7C86A513937F}"/>
              </a:ext>
            </a:extLst>
          </p:cNvPr>
          <p:cNvSpPr txBox="1"/>
          <p:nvPr/>
        </p:nvSpPr>
        <p:spPr>
          <a:xfrm>
            <a:off x="5330088" y="4309690"/>
            <a:ext cx="2883677" cy="1077218"/>
          </a:xfrm>
          <a:prstGeom prst="rect">
            <a:avLst/>
          </a:prstGeom>
          <a:solidFill>
            <a:schemeClr val="bg1"/>
          </a:solidFill>
          <a:ln w="12700">
            <a:solidFill>
              <a:schemeClr val="tx1"/>
            </a:solidFill>
          </a:ln>
        </p:spPr>
        <p:txBody>
          <a:bodyPr wrap="square" rtlCol="0">
            <a:spAutoFit/>
          </a:bodyPr>
          <a:lstStyle/>
          <a:p>
            <a:pPr marL="285750" indent="-285750">
              <a:buFont typeface="Arial" panose="020B0604020202020204" pitchFamily="34" charset="0"/>
              <a:buChar char="•"/>
            </a:pPr>
            <a:r>
              <a:rPr lang="en-US" sz="1600" b="1" dirty="0"/>
              <a:t>Publisher</a:t>
            </a:r>
            <a:r>
              <a:rPr lang="en-US" sz="1600" dirty="0"/>
              <a:t>: Penguin</a:t>
            </a:r>
          </a:p>
          <a:p>
            <a:pPr marL="285750" indent="-285750">
              <a:buFont typeface="Arial" panose="020B0604020202020204" pitchFamily="34" charset="0"/>
              <a:buChar char="•"/>
            </a:pPr>
            <a:r>
              <a:rPr lang="en-US" sz="1600" b="1" dirty="0"/>
              <a:t>Copyright Date</a:t>
            </a:r>
            <a:r>
              <a:rPr lang="en-US" sz="1600" dirty="0"/>
              <a:t>: 2019</a:t>
            </a:r>
          </a:p>
          <a:p>
            <a:pPr marL="285750" indent="-285750">
              <a:buFont typeface="Arial" panose="020B0604020202020204" pitchFamily="34" charset="0"/>
              <a:buChar char="•"/>
            </a:pPr>
            <a:r>
              <a:rPr lang="en-US" sz="1600" b="1" dirty="0"/>
              <a:t>Reading Level</a:t>
            </a:r>
            <a:r>
              <a:rPr lang="en-US" sz="1600" dirty="0"/>
              <a:t>: 1.0</a:t>
            </a:r>
          </a:p>
          <a:p>
            <a:pPr marL="285750" indent="-285750">
              <a:buFont typeface="Arial" panose="020B0604020202020204" pitchFamily="34" charset="0"/>
              <a:buChar char="•"/>
            </a:pPr>
            <a:r>
              <a:rPr lang="en-US" sz="1600" b="1" dirty="0"/>
              <a:t>Interest Level</a:t>
            </a:r>
            <a:r>
              <a:rPr lang="en-US" sz="1600" dirty="0"/>
              <a:t>: PK-2 </a:t>
            </a:r>
          </a:p>
        </p:txBody>
      </p:sp>
      <p:pic>
        <p:nvPicPr>
          <p:cNvPr id="3076" name="Picture 4" descr="Amazon.com: Save It! (A Moneybunny Book) (9781984812407): McLeod, Cinders,  McLeod, Cinders: Books">
            <a:extLst>
              <a:ext uri="{FF2B5EF4-FFF2-40B4-BE49-F238E27FC236}">
                <a16:creationId xmlns:a16="http://schemas.microsoft.com/office/drawing/2014/main" id="{0FA82EB5-E347-4792-B666-57B459ED8F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9916" y="1715029"/>
            <a:ext cx="3654936" cy="239855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972C31-9F8E-44D6-9785-ACCBEEAF940B}"/>
              </a:ext>
            </a:extLst>
          </p:cNvPr>
          <p:cNvSpPr txBox="1"/>
          <p:nvPr/>
        </p:nvSpPr>
        <p:spPr>
          <a:xfrm>
            <a:off x="3346607" y="247734"/>
            <a:ext cx="2283961" cy="553998"/>
          </a:xfrm>
          <a:prstGeom prst="rect">
            <a:avLst/>
          </a:prstGeom>
          <a:noFill/>
        </p:spPr>
        <p:txBody>
          <a:bodyPr wrap="square">
            <a:spAutoFit/>
          </a:bodyPr>
          <a:lstStyle/>
          <a:p>
            <a:pPr algn="ctr"/>
            <a:r>
              <a:rPr lang="en-US" sz="3000" b="1" i="1" dirty="0"/>
              <a:t>Save It!</a:t>
            </a:r>
            <a:endParaRPr lang="en-US" sz="3000" b="1" dirty="0"/>
          </a:p>
        </p:txBody>
      </p:sp>
      <p:sp>
        <p:nvSpPr>
          <p:cNvPr id="12" name="TextBox 11">
            <a:extLst>
              <a:ext uri="{FF2B5EF4-FFF2-40B4-BE49-F238E27FC236}">
                <a16:creationId xmlns:a16="http://schemas.microsoft.com/office/drawing/2014/main" id="{C416DE04-0AB9-4CF0-8869-7B4B59F58B25}"/>
              </a:ext>
            </a:extLst>
          </p:cNvPr>
          <p:cNvSpPr txBox="1"/>
          <p:nvPr/>
        </p:nvSpPr>
        <p:spPr>
          <a:xfrm>
            <a:off x="1143001" y="5690800"/>
            <a:ext cx="6224816" cy="738664"/>
          </a:xfrm>
          <a:prstGeom prst="rect">
            <a:avLst/>
          </a:prstGeom>
          <a:noFill/>
        </p:spPr>
        <p:txBody>
          <a:bodyPr wrap="square">
            <a:spAutoFit/>
          </a:bodyPr>
          <a:lstStyle/>
          <a:p>
            <a:pPr algn="ctr"/>
            <a:r>
              <a:rPr lang="en-US" sz="2100" dirty="0">
                <a:hlinkClick r:id="rId4"/>
              </a:rPr>
              <a:t>https://www.youtube.com/watch?v=-x97ApD-Cd0</a:t>
            </a:r>
            <a:endParaRPr lang="en-US" sz="2100" dirty="0"/>
          </a:p>
          <a:p>
            <a:pPr algn="ctr"/>
            <a:r>
              <a:rPr lang="en-US" sz="2100" dirty="0"/>
              <a:t>3.5 minutes</a:t>
            </a:r>
          </a:p>
        </p:txBody>
      </p:sp>
    </p:spTree>
    <p:extLst>
      <p:ext uri="{BB962C8B-B14F-4D97-AF65-F5344CB8AC3E}">
        <p14:creationId xmlns:p14="http://schemas.microsoft.com/office/powerpoint/2010/main" val="82345033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91D5-8CB2-4489-B964-A509EAF25C96}"/>
              </a:ext>
            </a:extLst>
          </p:cNvPr>
          <p:cNvSpPr>
            <a:spLocks noGrp="1"/>
          </p:cNvSpPr>
          <p:nvPr>
            <p:ph type="title"/>
          </p:nvPr>
        </p:nvSpPr>
        <p:spPr>
          <a:xfrm>
            <a:off x="2586537" y="457310"/>
            <a:ext cx="4166235" cy="428625"/>
          </a:xfrm>
        </p:spPr>
        <p:txBody>
          <a:bodyPr>
            <a:noAutofit/>
          </a:bodyPr>
          <a:lstStyle/>
          <a:p>
            <a:pPr algn="ctr"/>
            <a:r>
              <a:rPr lang="en-US" sz="4050" i="1" dirty="0"/>
              <a:t>Save It!</a:t>
            </a:r>
          </a:p>
        </p:txBody>
      </p:sp>
      <p:sp>
        <p:nvSpPr>
          <p:cNvPr id="3" name="Content Placeholder 2">
            <a:extLst>
              <a:ext uri="{FF2B5EF4-FFF2-40B4-BE49-F238E27FC236}">
                <a16:creationId xmlns:a16="http://schemas.microsoft.com/office/drawing/2014/main" id="{5138F52A-B089-42B4-B473-DEEDF97CE406}"/>
              </a:ext>
            </a:extLst>
          </p:cNvPr>
          <p:cNvSpPr>
            <a:spLocks noGrp="1"/>
          </p:cNvSpPr>
          <p:nvPr>
            <p:ph idx="1"/>
          </p:nvPr>
        </p:nvSpPr>
        <p:spPr>
          <a:xfrm>
            <a:off x="2995318" y="1746455"/>
            <a:ext cx="5872258" cy="3855355"/>
          </a:xfrm>
          <a:ln w="19050">
            <a:solidFill>
              <a:schemeClr val="tx1"/>
            </a:solidFill>
          </a:ln>
        </p:spPr>
        <p:txBody>
          <a:bodyPr>
            <a:noAutofit/>
          </a:bodyPr>
          <a:lstStyle/>
          <a:p>
            <a:pPr marL="0" indent="0">
              <a:buNone/>
            </a:pPr>
            <a:r>
              <a:rPr lang="en-US" sz="2400" b="1" dirty="0">
                <a:solidFill>
                  <a:srgbClr val="333333"/>
                </a:solidFill>
                <a:latin typeface="Calibri" panose="020F0502020204030204" pitchFamily="34" charset="0"/>
                <a:ea typeface="Calibri" panose="020F0502020204030204" pitchFamily="34" charset="0"/>
                <a:cs typeface="Calibri" panose="020F0502020204030204" pitchFamily="34" charset="0"/>
              </a:rPr>
              <a:t>Story Synopsis:</a:t>
            </a:r>
            <a:r>
              <a:rPr lang="en-US" sz="2400" dirty="0">
                <a:solidFill>
                  <a:srgbClr val="333333"/>
                </a:solidFill>
                <a:latin typeface="Calibri" panose="020F0502020204030204" pitchFamily="34" charset="0"/>
                <a:ea typeface="Calibri" panose="020F0502020204030204" pitchFamily="34" charset="0"/>
                <a:cs typeface="Calibri" panose="020F0502020204030204" pitchFamily="34" charset="0"/>
              </a:rPr>
              <a:t> Honey works hard taking care of her five younger siblings for which she earns two carrots a week. She would really like to have a quiet place of her own.  Her father suggests she save her money to buy her own playhouse. After some creative problem solving, Honey decides to save a portion of her weekly allowance. This method might take a while longer, but she will still be able to enjoy some of her favorite treats</a:t>
            </a:r>
            <a:r>
              <a:rPr lang="en-US" sz="1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A0F27EC-9B72-4FAC-B59D-FA92FD56F5C9}"/>
              </a:ext>
            </a:extLst>
          </p:cNvPr>
          <p:cNvPicPr>
            <a:picLocks noChangeAspect="1"/>
          </p:cNvPicPr>
          <p:nvPr/>
        </p:nvPicPr>
        <p:blipFill>
          <a:blip r:embed="rId2"/>
          <a:stretch>
            <a:fillRect/>
          </a:stretch>
        </p:blipFill>
        <p:spPr>
          <a:xfrm>
            <a:off x="453977" y="2269296"/>
            <a:ext cx="2369787" cy="2994110"/>
          </a:xfrm>
          <a:prstGeom prst="rect">
            <a:avLst/>
          </a:prstGeom>
          <a:ln w="57150">
            <a:solidFill>
              <a:schemeClr val="tx1"/>
            </a:solidFill>
          </a:ln>
        </p:spPr>
      </p:pic>
    </p:spTree>
    <p:extLst>
      <p:ext uri="{BB962C8B-B14F-4D97-AF65-F5344CB8AC3E}">
        <p14:creationId xmlns:p14="http://schemas.microsoft.com/office/powerpoint/2010/main" val="479362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6E1059-CF0B-4E7B-9F32-999D03FCF503}"/>
              </a:ext>
            </a:extLst>
          </p:cNvPr>
          <p:cNvSpPr txBox="1"/>
          <p:nvPr/>
        </p:nvSpPr>
        <p:spPr>
          <a:xfrm>
            <a:off x="1365713" y="2043604"/>
            <a:ext cx="6172200" cy="3042821"/>
          </a:xfrm>
          <a:prstGeom prst="rect">
            <a:avLst/>
          </a:prstGeom>
          <a:noFill/>
          <a:ln w="28575">
            <a:solidFill>
              <a:schemeClr val="tx2">
                <a:lumMod val="75000"/>
              </a:schemeClr>
            </a:solidFill>
          </a:ln>
        </p:spPr>
        <p:txBody>
          <a:bodyPr wrap="square">
            <a:spAutoFit/>
          </a:bodyPr>
          <a:lstStyle/>
          <a:p>
            <a:pPr marL="257175" indent="-257175">
              <a:lnSpc>
                <a:spcPct val="107000"/>
              </a:lnSpc>
              <a:buFont typeface="Symbol" panose="05050102010706020507" pitchFamily="18" charset="2"/>
              <a:buChar char=""/>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Rhyming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Tell the students that in this story Honey, bunny, and money are rhyming words. They sound alike. Challenge them to think of other words in the story and find words that rhyme with them.  Possible words include: Dad, Earn, Playhouse, Save, and Spend.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Symbol" panose="05050102010706020507" pitchFamily="18" charset="2"/>
              <a:buChar char=""/>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Creative Problem Solving</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 – Carrots are money in Bunnyland.  We save our money in banks and credit unions where it is safe.  Do you think there are banks in Bunnyland?  If so, what would they look like?  Would there be wallets and pocket books in Bunnyland? What do you think they would look like?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6">
            <a:extLst>
              <a:ext uri="{FF2B5EF4-FFF2-40B4-BE49-F238E27FC236}">
                <a16:creationId xmlns:a16="http://schemas.microsoft.com/office/drawing/2014/main" id="{73794780-393E-45F0-A5C9-BE60EEBAF49B}"/>
              </a:ext>
            </a:extLst>
          </p:cNvPr>
          <p:cNvSpPr>
            <a:spLocks noGrp="1"/>
          </p:cNvSpPr>
          <p:nvPr>
            <p:ph type="title"/>
          </p:nvPr>
        </p:nvSpPr>
        <p:spPr>
          <a:xfrm>
            <a:off x="1484348" y="1381663"/>
            <a:ext cx="6172200" cy="857250"/>
          </a:xfrm>
        </p:spPr>
        <p:txBody>
          <a:bodyPr>
            <a:normAutofit fontScale="90000"/>
          </a:bodyPr>
          <a:lstStyle/>
          <a:p>
            <a:pPr>
              <a:lnSpc>
                <a:spcPct val="107000"/>
              </a:lnSpc>
              <a:spcBef>
                <a:spcPts val="0"/>
              </a:spcBef>
              <a:spcAft>
                <a:spcPts val="600"/>
              </a:spcAft>
            </a:pPr>
            <a:r>
              <a:rPr lang="en-US" sz="1350" dirty="0">
                <a:ea typeface="Calibri" panose="020F0502020204030204" pitchFamily="34" charset="0"/>
                <a:cs typeface="Times New Roman" panose="02020603050405020304" pitchFamily="18" charset="0"/>
              </a:rPr>
              <a:t> </a:t>
            </a:r>
            <a:br>
              <a:rPr lang="en-US" sz="1350" dirty="0">
                <a:ea typeface="Calibri" panose="020F0502020204030204" pitchFamily="34" charset="0"/>
                <a:cs typeface="Times New Roman" panose="02020603050405020304" pitchFamily="18" charset="0"/>
              </a:rPr>
            </a:br>
            <a:r>
              <a:rPr lang="en-US" sz="3000" dirty="0">
                <a:solidFill>
                  <a:srgbClr val="004080"/>
                </a:solidFill>
                <a:ea typeface="Calibri" panose="020F0502020204030204" pitchFamily="34" charset="0"/>
              </a:rPr>
              <a:t>ENRICHMENT AND EXTENSION</a:t>
            </a:r>
            <a:br>
              <a:rPr lang="en-US" sz="1350" dirty="0">
                <a:ea typeface="Calibri" panose="020F0502020204030204" pitchFamily="34" charset="0"/>
                <a:cs typeface="Times New Roman" panose="02020603050405020304" pitchFamily="18" charset="0"/>
              </a:rPr>
            </a:br>
            <a:endParaRPr lang="en-US" dirty="0"/>
          </a:p>
        </p:txBody>
      </p:sp>
      <p:pic>
        <p:nvPicPr>
          <p:cNvPr id="8" name="Picture 7">
            <a:extLst>
              <a:ext uri="{FF2B5EF4-FFF2-40B4-BE49-F238E27FC236}">
                <a16:creationId xmlns:a16="http://schemas.microsoft.com/office/drawing/2014/main" id="{E680F550-5427-48D5-BCD3-7599F8494854}"/>
              </a:ext>
            </a:extLst>
          </p:cNvPr>
          <p:cNvPicPr>
            <a:picLocks noChangeAspect="1"/>
          </p:cNvPicPr>
          <p:nvPr/>
        </p:nvPicPr>
        <p:blipFill>
          <a:blip r:embed="rId2"/>
          <a:stretch>
            <a:fillRect/>
          </a:stretch>
        </p:blipFill>
        <p:spPr>
          <a:xfrm flipH="1">
            <a:off x="7775183" y="3429000"/>
            <a:ext cx="1197406" cy="2765437"/>
          </a:xfrm>
          <a:prstGeom prst="rect">
            <a:avLst/>
          </a:prstGeom>
        </p:spPr>
      </p:pic>
      <p:sp>
        <p:nvSpPr>
          <p:cNvPr id="6" name="TextBox 5">
            <a:extLst>
              <a:ext uri="{FF2B5EF4-FFF2-40B4-BE49-F238E27FC236}">
                <a16:creationId xmlns:a16="http://schemas.microsoft.com/office/drawing/2014/main" id="{957253CB-4DFC-4B2A-9E84-9A066DE2AB2A}"/>
              </a:ext>
            </a:extLst>
          </p:cNvPr>
          <p:cNvSpPr txBox="1"/>
          <p:nvPr/>
        </p:nvSpPr>
        <p:spPr>
          <a:xfrm>
            <a:off x="1850994" y="414576"/>
            <a:ext cx="4572000" cy="646331"/>
          </a:xfrm>
          <a:prstGeom prst="rect">
            <a:avLst/>
          </a:prstGeom>
          <a:noFill/>
        </p:spPr>
        <p:txBody>
          <a:bodyPr wrap="square">
            <a:spAutoFit/>
          </a:bodyPr>
          <a:lstStyle/>
          <a:p>
            <a:pPr algn="ctr"/>
            <a:r>
              <a:rPr lang="en-US" sz="3600" b="1" i="1" dirty="0"/>
              <a:t>Save It!</a:t>
            </a:r>
            <a:endParaRPr lang="en-US" sz="3600" b="1" dirty="0"/>
          </a:p>
        </p:txBody>
      </p:sp>
    </p:spTree>
    <p:extLst>
      <p:ext uri="{BB962C8B-B14F-4D97-AF65-F5344CB8AC3E}">
        <p14:creationId xmlns:p14="http://schemas.microsoft.com/office/powerpoint/2010/main" val="62813827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DD94-5A40-4897-9FA6-01FB266470B9}"/>
              </a:ext>
            </a:extLst>
          </p:cNvPr>
          <p:cNvSpPr>
            <a:spLocks noGrp="1"/>
          </p:cNvSpPr>
          <p:nvPr>
            <p:ph type="title"/>
          </p:nvPr>
        </p:nvSpPr>
        <p:spPr>
          <a:xfrm>
            <a:off x="1006025" y="1034724"/>
            <a:ext cx="1994418" cy="857250"/>
          </a:xfrm>
        </p:spPr>
        <p:txBody>
          <a:bodyPr/>
          <a:lstStyle/>
          <a:p>
            <a:r>
              <a:rPr lang="en-US" sz="3000" dirty="0"/>
              <a:t>Visuals</a:t>
            </a:r>
          </a:p>
        </p:txBody>
      </p:sp>
      <p:sp>
        <p:nvSpPr>
          <p:cNvPr id="3" name="Content Placeholder 2">
            <a:extLst>
              <a:ext uri="{FF2B5EF4-FFF2-40B4-BE49-F238E27FC236}">
                <a16:creationId xmlns:a16="http://schemas.microsoft.com/office/drawing/2014/main" id="{3F03FA5B-2023-4582-96FF-199678E02ABF}"/>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7416AFA-46C4-4505-A95E-CC62DFE4C9B3}"/>
              </a:ext>
            </a:extLst>
          </p:cNvPr>
          <p:cNvPicPr>
            <a:picLocks noChangeAspect="1"/>
          </p:cNvPicPr>
          <p:nvPr/>
        </p:nvPicPr>
        <p:blipFill>
          <a:blip r:embed="rId2"/>
          <a:stretch>
            <a:fillRect/>
          </a:stretch>
        </p:blipFill>
        <p:spPr>
          <a:xfrm rot="269429">
            <a:off x="4498561" y="1581399"/>
            <a:ext cx="4011287" cy="4677496"/>
          </a:xfrm>
          <a:prstGeom prst="rect">
            <a:avLst/>
          </a:prstGeom>
          <a:ln w="28575">
            <a:solidFill>
              <a:schemeClr val="tx2">
                <a:lumMod val="75000"/>
              </a:schemeClr>
            </a:solidFill>
          </a:ln>
        </p:spPr>
      </p:pic>
      <p:pic>
        <p:nvPicPr>
          <p:cNvPr id="6" name="Picture 5">
            <a:extLst>
              <a:ext uri="{FF2B5EF4-FFF2-40B4-BE49-F238E27FC236}">
                <a16:creationId xmlns:a16="http://schemas.microsoft.com/office/drawing/2014/main" id="{C30508DC-BCD4-4563-AD68-6C57DD13A818}"/>
              </a:ext>
            </a:extLst>
          </p:cNvPr>
          <p:cNvPicPr>
            <a:picLocks noChangeAspect="1"/>
          </p:cNvPicPr>
          <p:nvPr/>
        </p:nvPicPr>
        <p:blipFill>
          <a:blip r:embed="rId3"/>
          <a:stretch>
            <a:fillRect/>
          </a:stretch>
        </p:blipFill>
        <p:spPr>
          <a:xfrm>
            <a:off x="692712" y="2024843"/>
            <a:ext cx="3245884" cy="3790609"/>
          </a:xfrm>
          <a:prstGeom prst="rect">
            <a:avLst/>
          </a:prstGeom>
          <a:ln w="28575">
            <a:solidFill>
              <a:schemeClr val="tx1"/>
            </a:solidFill>
          </a:ln>
        </p:spPr>
      </p:pic>
      <p:sp>
        <p:nvSpPr>
          <p:cNvPr id="7" name="TextBox 6">
            <a:extLst>
              <a:ext uri="{FF2B5EF4-FFF2-40B4-BE49-F238E27FC236}">
                <a16:creationId xmlns:a16="http://schemas.microsoft.com/office/drawing/2014/main" id="{838DF0D1-6CEC-4AF7-8CD5-B27170600E21}"/>
              </a:ext>
            </a:extLst>
          </p:cNvPr>
          <p:cNvSpPr txBox="1"/>
          <p:nvPr/>
        </p:nvSpPr>
        <p:spPr>
          <a:xfrm>
            <a:off x="2099569" y="449255"/>
            <a:ext cx="4572000" cy="523220"/>
          </a:xfrm>
          <a:prstGeom prst="rect">
            <a:avLst/>
          </a:prstGeom>
          <a:noFill/>
        </p:spPr>
        <p:txBody>
          <a:bodyPr wrap="square">
            <a:spAutoFit/>
          </a:bodyPr>
          <a:lstStyle/>
          <a:p>
            <a:pPr algn="ctr"/>
            <a:r>
              <a:rPr lang="en-US" sz="2800" b="1" i="1" dirty="0"/>
              <a:t>Save It!</a:t>
            </a:r>
            <a:endParaRPr lang="en-US" sz="2800" b="1" dirty="0"/>
          </a:p>
        </p:txBody>
      </p:sp>
    </p:spTree>
    <p:extLst>
      <p:ext uri="{BB962C8B-B14F-4D97-AF65-F5344CB8AC3E}">
        <p14:creationId xmlns:p14="http://schemas.microsoft.com/office/powerpoint/2010/main" val="411528822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B389F3-F094-4905-9173-E5B48CEFCC30}"/>
              </a:ext>
            </a:extLst>
          </p:cNvPr>
          <p:cNvSpPr>
            <a:spLocks noGrp="1"/>
          </p:cNvSpPr>
          <p:nvPr>
            <p:ph idx="1"/>
          </p:nvPr>
        </p:nvSpPr>
        <p:spPr>
          <a:xfrm>
            <a:off x="1209480" y="4751343"/>
            <a:ext cx="6015955" cy="726346"/>
          </a:xfrm>
        </p:spPr>
        <p:txBody>
          <a:bodyPr>
            <a:normAutofit fontScale="25000" lnSpcReduction="20000"/>
          </a:bodyPr>
          <a:lstStyle/>
          <a:p>
            <a:pPr marL="0" indent="0" algn="ctr">
              <a:buNone/>
            </a:pPr>
            <a:r>
              <a:rPr lang="en-US" sz="8000" b="1" dirty="0">
                <a:latin typeface="Calibri" panose="020F0502020204030204" pitchFamily="34" charset="0"/>
                <a:cs typeface="Calibri" panose="020F0502020204030204" pitchFamily="34" charset="0"/>
              </a:rPr>
              <a:t>First Lady Northam reading "Save It!" </a:t>
            </a:r>
          </a:p>
          <a:p>
            <a:pPr marL="0" indent="0" algn="ctr">
              <a:buNone/>
            </a:pPr>
            <a:r>
              <a:rPr lang="en-US" sz="8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2"/>
              </a:rPr>
              <a:t>https://www.you</a:t>
            </a:r>
            <a:r>
              <a:rPr lang="en-US" sz="80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tube.com/watch?v=1BDayN0lEEY</a:t>
            </a:r>
            <a:r>
              <a:rPr lang="en-US" sz="8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0" indent="0" algn="ctr">
              <a:buNone/>
            </a:pPr>
            <a:r>
              <a:rPr lang="en-US" sz="8000" dirty="0">
                <a:solidFill>
                  <a:srgbClr val="000000"/>
                </a:solidFill>
                <a:latin typeface="Calibri" panose="020F0502020204030204" pitchFamily="34" charset="0"/>
                <a:ea typeface="Calibri" panose="020F0502020204030204" pitchFamily="34" charset="0"/>
                <a:cs typeface="Calibri" panose="020F0502020204030204" pitchFamily="34" charset="0"/>
              </a:rPr>
              <a:t>(7:45 Reading Time)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84FE5668-3E44-47F8-92A1-E89789C51ABC}"/>
              </a:ext>
            </a:extLst>
          </p:cNvPr>
          <p:cNvPicPr>
            <a:picLocks noChangeAspect="1"/>
          </p:cNvPicPr>
          <p:nvPr/>
        </p:nvPicPr>
        <p:blipFill>
          <a:blip r:embed="rId4"/>
          <a:stretch>
            <a:fillRect/>
          </a:stretch>
        </p:blipFill>
        <p:spPr>
          <a:xfrm>
            <a:off x="652118" y="1593276"/>
            <a:ext cx="3565339" cy="2405122"/>
          </a:xfrm>
          <a:prstGeom prst="rect">
            <a:avLst/>
          </a:prstGeom>
          <a:ln w="28575">
            <a:solidFill>
              <a:schemeClr val="tx2">
                <a:lumMod val="75000"/>
              </a:schemeClr>
            </a:solidFill>
          </a:ln>
        </p:spPr>
      </p:pic>
      <p:pic>
        <p:nvPicPr>
          <p:cNvPr id="7" name="Picture 6">
            <a:extLst>
              <a:ext uri="{FF2B5EF4-FFF2-40B4-BE49-F238E27FC236}">
                <a16:creationId xmlns:a16="http://schemas.microsoft.com/office/drawing/2014/main" id="{465BA482-4B7F-487A-9636-4458ECAFC926}"/>
              </a:ext>
            </a:extLst>
          </p:cNvPr>
          <p:cNvPicPr>
            <a:picLocks noChangeAspect="1"/>
          </p:cNvPicPr>
          <p:nvPr/>
        </p:nvPicPr>
        <p:blipFill>
          <a:blip r:embed="rId5"/>
          <a:stretch>
            <a:fillRect/>
          </a:stretch>
        </p:blipFill>
        <p:spPr>
          <a:xfrm>
            <a:off x="4631483" y="1901578"/>
            <a:ext cx="4200275" cy="2405121"/>
          </a:xfrm>
          <a:prstGeom prst="rect">
            <a:avLst/>
          </a:prstGeom>
          <a:ln w="12700">
            <a:solidFill>
              <a:schemeClr val="tx1"/>
            </a:solidFill>
          </a:ln>
        </p:spPr>
      </p:pic>
      <p:sp>
        <p:nvSpPr>
          <p:cNvPr id="8" name="TextBox 7">
            <a:extLst>
              <a:ext uri="{FF2B5EF4-FFF2-40B4-BE49-F238E27FC236}">
                <a16:creationId xmlns:a16="http://schemas.microsoft.com/office/drawing/2014/main" id="{A2054FD6-5B1D-4B64-B51F-78C38411FE6D}"/>
              </a:ext>
            </a:extLst>
          </p:cNvPr>
          <p:cNvSpPr txBox="1"/>
          <p:nvPr/>
        </p:nvSpPr>
        <p:spPr>
          <a:xfrm>
            <a:off x="1133681" y="401458"/>
            <a:ext cx="6995604" cy="646331"/>
          </a:xfrm>
          <a:prstGeom prst="rect">
            <a:avLst/>
          </a:prstGeom>
          <a:noFill/>
        </p:spPr>
        <p:txBody>
          <a:bodyPr wrap="square" rtlCol="0">
            <a:spAutoFit/>
          </a:bodyPr>
          <a:lstStyle/>
          <a:p>
            <a:pPr algn="ctr"/>
            <a:r>
              <a:rPr lang="en-US" sz="3600" b="1" dirty="0">
                <a:solidFill>
                  <a:srgbClr val="004080"/>
                </a:solidFill>
                <a:latin typeface="Calibri" panose="020F0502020204030204" pitchFamily="34" charset="0"/>
                <a:cs typeface="Calibri" panose="020F0502020204030204" pitchFamily="34" charset="0"/>
              </a:rPr>
              <a:t>Unintended Consequences?</a:t>
            </a:r>
          </a:p>
        </p:txBody>
      </p:sp>
    </p:spTree>
    <p:extLst>
      <p:ext uri="{BB962C8B-B14F-4D97-AF65-F5344CB8AC3E}">
        <p14:creationId xmlns:p14="http://schemas.microsoft.com/office/powerpoint/2010/main" val="399156746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29C2-C646-4D10-8169-C34862E577B9}"/>
              </a:ext>
            </a:extLst>
          </p:cNvPr>
          <p:cNvSpPr>
            <a:spLocks noGrp="1"/>
          </p:cNvSpPr>
          <p:nvPr>
            <p:ph type="title"/>
          </p:nvPr>
        </p:nvSpPr>
        <p:spPr>
          <a:xfrm>
            <a:off x="477174" y="707456"/>
            <a:ext cx="8189651" cy="1017270"/>
          </a:xfrm>
        </p:spPr>
        <p:txBody>
          <a:bodyPr>
            <a:normAutofit/>
          </a:bodyPr>
          <a:lstStyle/>
          <a:p>
            <a:pPr algn="ctr"/>
            <a:r>
              <a:rPr lang="en-US" sz="3000" dirty="0">
                <a:solidFill>
                  <a:schemeClr val="bg2">
                    <a:lumMod val="25000"/>
                  </a:schemeClr>
                </a:solidFill>
              </a:rPr>
              <a:t>Note: Bunnyland Series Unit is available. </a:t>
            </a:r>
          </a:p>
        </p:txBody>
      </p:sp>
      <p:pic>
        <p:nvPicPr>
          <p:cNvPr id="4" name="Picture 3">
            <a:extLst>
              <a:ext uri="{FF2B5EF4-FFF2-40B4-BE49-F238E27FC236}">
                <a16:creationId xmlns:a16="http://schemas.microsoft.com/office/drawing/2014/main" id="{E15F16E1-0350-4A7F-ACD2-95842B5E2EE8}"/>
              </a:ext>
            </a:extLst>
          </p:cNvPr>
          <p:cNvPicPr>
            <a:picLocks noChangeAspect="1"/>
          </p:cNvPicPr>
          <p:nvPr/>
        </p:nvPicPr>
        <p:blipFill>
          <a:blip r:embed="rId2"/>
          <a:stretch>
            <a:fillRect/>
          </a:stretch>
        </p:blipFill>
        <p:spPr>
          <a:xfrm>
            <a:off x="1440921" y="1983984"/>
            <a:ext cx="7140346" cy="2450856"/>
          </a:xfrm>
          <a:prstGeom prst="rect">
            <a:avLst/>
          </a:prstGeom>
          <a:ln w="28575">
            <a:solidFill>
              <a:schemeClr val="tx1"/>
            </a:solidFill>
          </a:ln>
        </p:spPr>
      </p:pic>
      <p:sp>
        <p:nvSpPr>
          <p:cNvPr id="3" name="Rectangle 2">
            <a:extLst>
              <a:ext uri="{FF2B5EF4-FFF2-40B4-BE49-F238E27FC236}">
                <a16:creationId xmlns:a16="http://schemas.microsoft.com/office/drawing/2014/main" id="{C32A7E8E-4644-47C3-9DD0-BCD22749CEB5}"/>
              </a:ext>
            </a:extLst>
          </p:cNvPr>
          <p:cNvSpPr/>
          <p:nvPr/>
        </p:nvSpPr>
        <p:spPr>
          <a:xfrm>
            <a:off x="2158348" y="5691764"/>
            <a:ext cx="5705492" cy="458780"/>
          </a:xfrm>
          <a:prstGeom prst="rect">
            <a:avLst/>
          </a:prstGeom>
        </p:spPr>
        <p:txBody>
          <a:bodyPr wrap="square">
            <a:spAutoFit/>
          </a:bodyPr>
          <a:lstStyle/>
          <a:p>
            <a:pPr algn="ctr">
              <a:lnSpc>
                <a:spcPct val="107000"/>
              </a:lnSpc>
            </a:pPr>
            <a:r>
              <a:rPr lang="en-US" sz="2400" u="sng" dirty="0">
                <a:solidFill>
                  <a:srgbClr val="0563C1"/>
                </a:solidFill>
                <a:ea typeface="Times New Roman" panose="02020603050405020304" pitchFamily="18" charset="0"/>
                <a:hlinkClick r:id="rId3"/>
              </a:rPr>
              <a:t>http://youreconomicsuccess.org/kidlit/</a:t>
            </a:r>
            <a:r>
              <a:rPr lang="en-US" sz="2400" dirty="0">
                <a:ea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7F745A3-E783-42C1-B9AA-18CE0D149D99}"/>
              </a:ext>
            </a:extLst>
          </p:cNvPr>
          <p:cNvPicPr>
            <a:picLocks noChangeAspect="1"/>
          </p:cNvPicPr>
          <p:nvPr/>
        </p:nvPicPr>
        <p:blipFill>
          <a:blip r:embed="rId4"/>
          <a:stretch>
            <a:fillRect/>
          </a:stretch>
        </p:blipFill>
        <p:spPr>
          <a:xfrm>
            <a:off x="370266" y="3796394"/>
            <a:ext cx="1641414" cy="2107044"/>
          </a:xfrm>
          <a:prstGeom prst="rect">
            <a:avLst/>
          </a:prstGeom>
          <a:ln w="57150">
            <a:solidFill>
              <a:srgbClr val="996600"/>
            </a:solidFill>
          </a:ln>
        </p:spPr>
      </p:pic>
    </p:spTree>
    <p:extLst>
      <p:ext uri="{BB962C8B-B14F-4D97-AF65-F5344CB8AC3E}">
        <p14:creationId xmlns:p14="http://schemas.microsoft.com/office/powerpoint/2010/main" val="1532363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971626"/>
            <a:ext cx="5915025" cy="745629"/>
          </a:xfrm>
        </p:spPr>
        <p:txBody>
          <a:bodyPr/>
          <a:lstStyle/>
          <a:p>
            <a:r>
              <a:rPr lang="en-US" sz="3000" dirty="0">
                <a:solidFill>
                  <a:srgbClr val="006940"/>
                </a:solidFill>
                <a:effectLst>
                  <a:outerShdw blurRad="38100" dist="38100" dir="2700000" algn="tl">
                    <a:srgbClr val="000000">
                      <a:alpha val="43137"/>
                    </a:srgbClr>
                  </a:outerShdw>
                </a:effectLst>
                <a:latin typeface="Eras Bold ITC" panose="020B0907030504020204" pitchFamily="34" charset="0"/>
              </a:rPr>
              <a:t>Ella Earns Her Own Money</a:t>
            </a:r>
            <a:endParaRPr lang="en-US" sz="3000" dirty="0"/>
          </a:p>
        </p:txBody>
      </p:sp>
      <p:sp>
        <p:nvSpPr>
          <p:cNvPr id="3" name="Content Placeholder 2"/>
          <p:cNvSpPr>
            <a:spLocks noGrp="1"/>
          </p:cNvSpPr>
          <p:nvPr>
            <p:ph idx="1"/>
          </p:nvPr>
        </p:nvSpPr>
        <p:spPr>
          <a:xfrm>
            <a:off x="1392611" y="2241457"/>
            <a:ext cx="6406683" cy="267008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Date Placeholder 3"/>
          <p:cNvSpPr>
            <a:spLocks noGrp="1"/>
          </p:cNvSpPr>
          <p:nvPr>
            <p:ph type="dt" sz="half" idx="10"/>
          </p:nvPr>
        </p:nvSpPr>
        <p:spPr>
          <a:xfrm>
            <a:off x="0" y="6639697"/>
            <a:ext cx="2743200" cy="23151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523583-B4EC-4968-A78A-2794AE237C80}" type="datetimeFigureOut">
              <a:rPr lang="en-US" smtClean="0"/>
              <a:pPr/>
              <a:t>4/27/2022</a:t>
            </a:fld>
            <a:endParaRPr lang="en-US" dirty="0"/>
          </a:p>
        </p:txBody>
      </p:sp>
      <p:sp>
        <p:nvSpPr>
          <p:cNvPr id="5" name="Slide Number Placeholder 4"/>
          <p:cNvSpPr>
            <a:spLocks noGrp="1"/>
          </p:cNvSpPr>
          <p:nvPr>
            <p:ph type="sldNum" sz="quarter" idx="12"/>
          </p:nvPr>
        </p:nvSpPr>
        <p:spPr>
          <a:xfrm>
            <a:off x="9448800" y="6719467"/>
            <a:ext cx="2743200" cy="1237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E99DE-0E43-4E9A-9ECC-A9A41512810B}" type="slidenum">
              <a:rPr lang="en-US" smtClean="0"/>
              <a:pPr/>
              <a:t>25</a:t>
            </a:fld>
            <a:endParaRPr lang="en-US" dirty="0"/>
          </a:p>
        </p:txBody>
      </p:sp>
      <p:pic>
        <p:nvPicPr>
          <p:cNvPr id="7" name="Picture 4" descr="Ella Earns Her Own Money">
            <a:extLst>
              <a:ext uri="{FF2B5EF4-FFF2-40B4-BE49-F238E27FC236}">
                <a16:creationId xmlns:a16="http://schemas.microsoft.com/office/drawing/2014/main" id="{9C0A30A1-7885-424F-B70C-3D97F3D61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152" y="2023161"/>
            <a:ext cx="3431488" cy="3527568"/>
          </a:xfrm>
          <a:prstGeom prst="rect">
            <a:avLst/>
          </a:prstGeom>
          <a:solidFill>
            <a:srgbClr val="FFFF00"/>
          </a:solidFill>
          <a:ln w="57150">
            <a:solidFill>
              <a:srgbClr val="FFC000"/>
            </a:solidFill>
          </a:ln>
        </p:spPr>
      </p:pic>
      <p:sp>
        <p:nvSpPr>
          <p:cNvPr id="11" name="TextBox 10"/>
          <p:cNvSpPr txBox="1"/>
          <p:nvPr/>
        </p:nvSpPr>
        <p:spPr>
          <a:xfrm>
            <a:off x="5433467" y="3858715"/>
            <a:ext cx="3066670" cy="1200329"/>
          </a:xfrm>
          <a:prstGeom prst="rect">
            <a:avLst/>
          </a:prstGeom>
          <a:solidFill>
            <a:schemeClr val="bg1"/>
          </a:solidFill>
          <a:ln w="19050">
            <a:solidFill>
              <a:schemeClr val="tx1"/>
            </a:solidFill>
          </a:ln>
        </p:spPr>
        <p:txBody>
          <a:bodyPr wrap="square" rtlCol="0">
            <a:spAutoFit/>
          </a:bodyPr>
          <a:lstStyle/>
          <a:p>
            <a:pPr marL="285750" indent="-285750">
              <a:buFont typeface="Arial" panose="020B0604020202020204" pitchFamily="34" charset="0"/>
              <a:buChar char="•"/>
            </a:pPr>
            <a:r>
              <a:rPr lang="en-US" b="1" dirty="0"/>
              <a:t>Reading Level:</a:t>
            </a:r>
            <a:r>
              <a:rPr lang="en-US" dirty="0"/>
              <a:t> 2.3</a:t>
            </a:r>
          </a:p>
          <a:p>
            <a:pPr marL="285750" indent="-285750">
              <a:buFont typeface="Arial" panose="020B0604020202020204" pitchFamily="34" charset="0"/>
              <a:buChar char="•"/>
            </a:pPr>
            <a:r>
              <a:rPr lang="en-US" b="1" dirty="0"/>
              <a:t>Interest Level:</a:t>
            </a:r>
            <a:r>
              <a:rPr lang="en-US" dirty="0"/>
              <a:t> K-3</a:t>
            </a:r>
          </a:p>
          <a:p>
            <a:pPr marL="285750" indent="-285750">
              <a:buFont typeface="Arial" panose="020B0604020202020204" pitchFamily="34" charset="0"/>
              <a:buChar char="•"/>
            </a:pPr>
            <a:r>
              <a:rPr lang="en-US" b="1" dirty="0"/>
              <a:t>Publisher:</a:t>
            </a:r>
            <a:r>
              <a:rPr lang="en-US" dirty="0"/>
              <a:t> Lerner </a:t>
            </a:r>
          </a:p>
          <a:p>
            <a:pPr marL="285750" indent="-285750">
              <a:buFont typeface="Arial" panose="020B0604020202020204" pitchFamily="34" charset="0"/>
              <a:buChar char="•"/>
            </a:pPr>
            <a:r>
              <a:rPr lang="en-US" b="1" dirty="0"/>
              <a:t>Copyright Date:</a:t>
            </a:r>
            <a:r>
              <a:rPr lang="en-US" dirty="0"/>
              <a:t> 2014</a:t>
            </a:r>
          </a:p>
        </p:txBody>
      </p:sp>
      <p:sp>
        <p:nvSpPr>
          <p:cNvPr id="13" name="TextBox 12">
            <a:extLst>
              <a:ext uri="{FF2B5EF4-FFF2-40B4-BE49-F238E27FC236}">
                <a16:creationId xmlns:a16="http://schemas.microsoft.com/office/drawing/2014/main" id="{A74F21DA-8C5D-4BA2-8B50-4885CEE33FD6}"/>
              </a:ext>
            </a:extLst>
          </p:cNvPr>
          <p:cNvSpPr txBox="1"/>
          <p:nvPr/>
        </p:nvSpPr>
        <p:spPr>
          <a:xfrm>
            <a:off x="1080949" y="5849827"/>
            <a:ext cx="7030006" cy="646331"/>
          </a:xfrm>
          <a:prstGeom prst="rect">
            <a:avLst/>
          </a:prstGeom>
          <a:noFill/>
        </p:spPr>
        <p:txBody>
          <a:bodyPr wrap="square">
            <a:spAutoFit/>
          </a:bodyPr>
          <a:lstStyle/>
          <a:p>
            <a:pPr algn="ctr"/>
            <a:r>
              <a:rPr lang="en-US" dirty="0">
                <a:hlinkClick r:id="rId3"/>
              </a:rPr>
              <a:t>https://www.youtube.com/watch?v=gZ9j3DZtMok</a:t>
            </a:r>
            <a:endParaRPr lang="en-US" dirty="0"/>
          </a:p>
          <a:p>
            <a:pPr algn="ctr"/>
            <a:r>
              <a:rPr lang="en-US" dirty="0"/>
              <a:t>[Reading Time 4:42]</a:t>
            </a:r>
          </a:p>
        </p:txBody>
      </p:sp>
      <p:pic>
        <p:nvPicPr>
          <p:cNvPr id="9" name="Picture 8">
            <a:extLst>
              <a:ext uri="{FF2B5EF4-FFF2-40B4-BE49-F238E27FC236}">
                <a16:creationId xmlns:a16="http://schemas.microsoft.com/office/drawing/2014/main" id="{BEFD9FCA-8849-44E7-B345-BD36AA2AD385}"/>
              </a:ext>
            </a:extLst>
          </p:cNvPr>
          <p:cNvPicPr>
            <a:picLocks noChangeAspect="1"/>
          </p:cNvPicPr>
          <p:nvPr/>
        </p:nvPicPr>
        <p:blipFill>
          <a:blip r:embed="rId4"/>
          <a:stretch>
            <a:fillRect/>
          </a:stretch>
        </p:blipFill>
        <p:spPr>
          <a:xfrm>
            <a:off x="6383161" y="2016353"/>
            <a:ext cx="1368228" cy="1644837"/>
          </a:xfrm>
          <a:prstGeom prst="rect">
            <a:avLst/>
          </a:prstGeom>
          <a:solidFill>
            <a:srgbClr val="00B050"/>
          </a:solidFill>
          <a:ln w="38100">
            <a:solidFill>
              <a:schemeClr val="tx1"/>
            </a:solidFill>
          </a:ln>
        </p:spPr>
      </p:pic>
    </p:spTree>
    <p:extLst>
      <p:ext uri="{BB962C8B-B14F-4D97-AF65-F5344CB8AC3E}">
        <p14:creationId xmlns:p14="http://schemas.microsoft.com/office/powerpoint/2010/main" val="2231321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269"/>
            <a:ext cx="8229600" cy="1143000"/>
          </a:xfrm>
        </p:spPr>
        <p:txBody>
          <a:bodyPr/>
          <a:lstStyle/>
          <a:p>
            <a:r>
              <a:rPr lang="en-US" sz="2700" dirty="0">
                <a:solidFill>
                  <a:srgbClr val="006940"/>
                </a:solidFill>
                <a:effectLst>
                  <a:outerShdw blurRad="38100" dist="38100" dir="2700000" algn="tl">
                    <a:srgbClr val="000000">
                      <a:alpha val="43137"/>
                    </a:srgbClr>
                  </a:outerShdw>
                </a:effectLst>
                <a:latin typeface="Eras Bold ITC" panose="020B0907030504020204" pitchFamily="34" charset="0"/>
              </a:rPr>
              <a:t>Ella Earns Her Own Money</a:t>
            </a:r>
            <a:endParaRPr lang="en-US" sz="2700" dirty="0"/>
          </a:p>
        </p:txBody>
      </p:sp>
      <p:sp>
        <p:nvSpPr>
          <p:cNvPr id="3" name="Content Placeholder 2"/>
          <p:cNvSpPr>
            <a:spLocks noGrp="1"/>
          </p:cNvSpPr>
          <p:nvPr>
            <p:ph idx="1"/>
          </p:nvPr>
        </p:nvSpPr>
        <p:spPr>
          <a:xfrm>
            <a:off x="598970" y="1381485"/>
            <a:ext cx="5970270" cy="2719093"/>
          </a:xfrm>
          <a:ln w="28575">
            <a:solidFill>
              <a:srgbClr val="005CB8"/>
            </a:solidFill>
          </a:ln>
        </p:spPr>
        <p:txBody>
          <a:bodyPr/>
          <a:lstStyle/>
          <a:p>
            <a:pPr marL="0" indent="0">
              <a:buNone/>
            </a:pPr>
            <a:r>
              <a:rPr lang="en-US" sz="2400" b="1" dirty="0">
                <a:latin typeface="+mn-lt"/>
              </a:rPr>
              <a:t>Story Synopsis: </a:t>
            </a:r>
            <a:r>
              <a:rPr lang="en-US" sz="2400" dirty="0">
                <a:latin typeface="+mn-lt"/>
              </a:rPr>
              <a:t>Ella really wants a soccer ball. But she doesn't have enough money to buy one. So she decides to earn her own money. Ella cleans the car for her mom, gives the neighbor's dog a bath, and sells bracelets to her friends to earn cash. Will she have enough money to buy the ball in the end? </a:t>
            </a:r>
          </a:p>
          <a:p>
            <a:pPr marL="0" indent="0">
              <a:buNone/>
            </a:pPr>
            <a:endParaRPr lang="en-US" dirty="0"/>
          </a:p>
        </p:txBody>
      </p:sp>
      <p:sp>
        <p:nvSpPr>
          <p:cNvPr id="4" name="Date Placeholder 3"/>
          <p:cNvSpPr>
            <a:spLocks noGrp="1"/>
          </p:cNvSpPr>
          <p:nvPr>
            <p:ph type="dt" sz="half" idx="10"/>
          </p:nvPr>
        </p:nvSpPr>
        <p:spPr>
          <a:xfrm>
            <a:off x="0" y="6639697"/>
            <a:ext cx="2743200" cy="23151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523583-B4EC-4968-A78A-2794AE237C80}" type="datetimeFigureOut">
              <a:rPr lang="en-US" smtClean="0"/>
              <a:pPr/>
              <a:t>4/27/2022</a:t>
            </a:fld>
            <a:endParaRPr lang="en-US" dirty="0"/>
          </a:p>
        </p:txBody>
      </p:sp>
      <p:sp>
        <p:nvSpPr>
          <p:cNvPr id="5" name="Slide Number Placeholder 4"/>
          <p:cNvSpPr>
            <a:spLocks noGrp="1"/>
          </p:cNvSpPr>
          <p:nvPr>
            <p:ph type="sldNum" sz="quarter" idx="12"/>
          </p:nvPr>
        </p:nvSpPr>
        <p:spPr>
          <a:xfrm>
            <a:off x="9448800" y="6719467"/>
            <a:ext cx="2743200" cy="1237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E99DE-0E43-4E9A-9ECC-A9A41512810B}" type="slidenum">
              <a:rPr lang="en-US" smtClean="0"/>
              <a:pPr/>
              <a:t>26</a:t>
            </a:fld>
            <a:endParaRPr lang="en-US" dirty="0"/>
          </a:p>
        </p:txBody>
      </p:sp>
      <p:pic>
        <p:nvPicPr>
          <p:cNvPr id="6" name="Picture 5">
            <a:extLst>
              <a:ext uri="{FF2B5EF4-FFF2-40B4-BE49-F238E27FC236}">
                <a16:creationId xmlns:a16="http://schemas.microsoft.com/office/drawing/2014/main" id="{C718E8D0-7193-417C-8B03-BFB6DCD9F460}"/>
              </a:ext>
            </a:extLst>
          </p:cNvPr>
          <p:cNvPicPr>
            <a:picLocks noChangeAspect="1"/>
          </p:cNvPicPr>
          <p:nvPr/>
        </p:nvPicPr>
        <p:blipFill>
          <a:blip r:embed="rId2"/>
          <a:stretch>
            <a:fillRect/>
          </a:stretch>
        </p:blipFill>
        <p:spPr>
          <a:xfrm>
            <a:off x="6675121" y="3248288"/>
            <a:ext cx="2073344" cy="2429024"/>
          </a:xfrm>
          <a:prstGeom prst="rect">
            <a:avLst/>
          </a:prstGeom>
        </p:spPr>
      </p:pic>
      <p:pic>
        <p:nvPicPr>
          <p:cNvPr id="7" name="Content Placeholder 5">
            <a:extLst>
              <a:ext uri="{FF2B5EF4-FFF2-40B4-BE49-F238E27FC236}">
                <a16:creationId xmlns:a16="http://schemas.microsoft.com/office/drawing/2014/main" id="{6F8F2926-B22E-44BC-AB65-02DC1FB599A3}"/>
              </a:ext>
            </a:extLst>
          </p:cNvPr>
          <p:cNvPicPr>
            <a:picLocks noChangeAspect="1"/>
          </p:cNvPicPr>
          <p:nvPr/>
        </p:nvPicPr>
        <p:blipFill>
          <a:blip r:embed="rId3"/>
          <a:stretch>
            <a:fillRect/>
          </a:stretch>
        </p:blipFill>
        <p:spPr>
          <a:xfrm>
            <a:off x="7148063" y="1200300"/>
            <a:ext cx="1396967" cy="1540732"/>
          </a:xfrm>
          <a:prstGeom prst="rect">
            <a:avLst/>
          </a:prstGeom>
        </p:spPr>
      </p:pic>
      <p:pic>
        <p:nvPicPr>
          <p:cNvPr id="8" name="Picture 7">
            <a:extLst>
              <a:ext uri="{FF2B5EF4-FFF2-40B4-BE49-F238E27FC236}">
                <a16:creationId xmlns:a16="http://schemas.microsoft.com/office/drawing/2014/main" id="{ABA14DB9-567A-4DFB-BFB1-797A7F96835C}"/>
              </a:ext>
            </a:extLst>
          </p:cNvPr>
          <p:cNvPicPr>
            <a:picLocks noChangeAspect="1"/>
          </p:cNvPicPr>
          <p:nvPr/>
        </p:nvPicPr>
        <p:blipFill>
          <a:blip r:embed="rId4"/>
          <a:stretch>
            <a:fillRect/>
          </a:stretch>
        </p:blipFill>
        <p:spPr>
          <a:xfrm>
            <a:off x="2468880" y="4410642"/>
            <a:ext cx="2522471" cy="1918990"/>
          </a:xfrm>
          <a:prstGeom prst="rect">
            <a:avLst/>
          </a:prstGeom>
          <a:ln w="38100">
            <a:solidFill>
              <a:schemeClr val="tx1"/>
            </a:solidFill>
          </a:ln>
        </p:spPr>
      </p:pic>
    </p:spTree>
    <p:extLst>
      <p:ext uri="{BB962C8B-B14F-4D97-AF65-F5344CB8AC3E}">
        <p14:creationId xmlns:p14="http://schemas.microsoft.com/office/powerpoint/2010/main" val="3940813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95" y="1151164"/>
            <a:ext cx="8287545" cy="5188676"/>
          </a:xfrm>
          <a:solidFill>
            <a:srgbClr val="00B050"/>
          </a:solidFill>
        </p:spPr>
        <p:txBody>
          <a:bodyPr/>
          <a:lstStyle/>
          <a:p>
            <a:endParaRPr lang="en-US" dirty="0"/>
          </a:p>
        </p:txBody>
      </p:sp>
      <p:sp>
        <p:nvSpPr>
          <p:cNvPr id="3" name="Content Placeholder 2"/>
          <p:cNvSpPr>
            <a:spLocks noGrp="1"/>
          </p:cNvSpPr>
          <p:nvPr>
            <p:ph idx="1"/>
          </p:nvPr>
        </p:nvSpPr>
        <p:spPr>
          <a:xfrm>
            <a:off x="754884" y="1357097"/>
            <a:ext cx="5934808" cy="3231173"/>
          </a:xfrm>
        </p:spPr>
        <p:txBody>
          <a:bodyPr>
            <a:normAutofit/>
          </a:bodyPr>
          <a:lstStyle/>
          <a:p>
            <a:pPr marL="0" indent="0" algn="ctr">
              <a:buNone/>
            </a:pPr>
            <a:r>
              <a:rPr lang="en-US" sz="4000" dirty="0">
                <a:solidFill>
                  <a:schemeClr val="bg1"/>
                </a:solidFill>
              </a:rPr>
              <a:t>               Thoughtful Saving</a:t>
            </a:r>
          </a:p>
        </p:txBody>
      </p:sp>
      <p:sp>
        <p:nvSpPr>
          <p:cNvPr id="4" name="Date Placeholder 3"/>
          <p:cNvSpPr>
            <a:spLocks noGrp="1"/>
          </p:cNvSpPr>
          <p:nvPr>
            <p:ph type="dt" sz="half" idx="10"/>
          </p:nvPr>
        </p:nvSpPr>
        <p:spPr>
          <a:xfrm>
            <a:off x="0" y="6639697"/>
            <a:ext cx="2743200" cy="23151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523583-B4EC-4968-A78A-2794AE237C80}" type="datetimeFigureOut">
              <a:rPr lang="en-US" smtClean="0"/>
              <a:pPr/>
              <a:t>4/27/2022</a:t>
            </a:fld>
            <a:endParaRPr lang="en-US" dirty="0"/>
          </a:p>
        </p:txBody>
      </p:sp>
      <p:sp>
        <p:nvSpPr>
          <p:cNvPr id="5" name="Slide Number Placeholder 4"/>
          <p:cNvSpPr>
            <a:spLocks noGrp="1"/>
          </p:cNvSpPr>
          <p:nvPr>
            <p:ph type="sldNum" sz="quarter" idx="12"/>
          </p:nvPr>
        </p:nvSpPr>
        <p:spPr>
          <a:xfrm>
            <a:off x="9448800" y="6719467"/>
            <a:ext cx="2743200" cy="1237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E99DE-0E43-4E9A-9ECC-A9A41512810B}" type="slidenum">
              <a:rPr lang="en-US" smtClean="0"/>
              <a:pPr/>
              <a:t>27</a:t>
            </a:fld>
            <a:endParaRPr lang="en-US" dirty="0"/>
          </a:p>
        </p:txBody>
      </p:sp>
      <p:pic>
        <p:nvPicPr>
          <p:cNvPr id="7" name="Picture 6">
            <a:extLst>
              <a:ext uri="{FF2B5EF4-FFF2-40B4-BE49-F238E27FC236}">
                <a16:creationId xmlns:a16="http://schemas.microsoft.com/office/drawing/2014/main" id="{D0ADB454-1443-413C-9E2B-8FED8C86ED27}"/>
              </a:ext>
            </a:extLst>
          </p:cNvPr>
          <p:cNvPicPr>
            <a:picLocks noChangeAspect="1"/>
          </p:cNvPicPr>
          <p:nvPr/>
        </p:nvPicPr>
        <p:blipFill>
          <a:blip r:embed="rId2"/>
          <a:stretch>
            <a:fillRect/>
          </a:stretch>
        </p:blipFill>
        <p:spPr>
          <a:xfrm>
            <a:off x="754884" y="2244897"/>
            <a:ext cx="3844300" cy="3441357"/>
          </a:xfrm>
          <a:prstGeom prst="rect">
            <a:avLst/>
          </a:prstGeom>
        </p:spPr>
      </p:pic>
      <p:pic>
        <p:nvPicPr>
          <p:cNvPr id="9" name="Picture 8">
            <a:extLst>
              <a:ext uri="{FF2B5EF4-FFF2-40B4-BE49-F238E27FC236}">
                <a16:creationId xmlns:a16="http://schemas.microsoft.com/office/drawing/2014/main" id="{C68C87CB-F923-499A-9535-D796A5BEB6E5}"/>
              </a:ext>
            </a:extLst>
          </p:cNvPr>
          <p:cNvPicPr>
            <a:picLocks noChangeAspect="1"/>
          </p:cNvPicPr>
          <p:nvPr/>
        </p:nvPicPr>
        <p:blipFill>
          <a:blip r:embed="rId3"/>
          <a:stretch>
            <a:fillRect/>
          </a:stretch>
        </p:blipFill>
        <p:spPr>
          <a:xfrm>
            <a:off x="4927525" y="3594873"/>
            <a:ext cx="3218508" cy="1906030"/>
          </a:xfrm>
          <a:prstGeom prst="rect">
            <a:avLst/>
          </a:prstGeom>
          <a:solidFill>
            <a:srgbClr val="996600"/>
          </a:solidFill>
        </p:spPr>
      </p:pic>
    </p:spTree>
    <p:extLst>
      <p:ext uri="{BB962C8B-B14F-4D97-AF65-F5344CB8AC3E}">
        <p14:creationId xmlns:p14="http://schemas.microsoft.com/office/powerpoint/2010/main" val="3505222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902886-E562-4517-B99C-B0A8C2329C35}"/>
              </a:ext>
            </a:extLst>
          </p:cNvPr>
          <p:cNvPicPr>
            <a:picLocks noChangeAspect="1"/>
          </p:cNvPicPr>
          <p:nvPr/>
        </p:nvPicPr>
        <p:blipFill>
          <a:blip r:embed="rId2"/>
          <a:stretch>
            <a:fillRect/>
          </a:stretch>
        </p:blipFill>
        <p:spPr>
          <a:xfrm>
            <a:off x="862219" y="1120242"/>
            <a:ext cx="3893722" cy="5036718"/>
          </a:xfrm>
          <a:prstGeom prst="rect">
            <a:avLst/>
          </a:prstGeom>
          <a:ln w="28575">
            <a:solidFill>
              <a:schemeClr val="tx1"/>
            </a:solidFill>
          </a:ln>
        </p:spPr>
      </p:pic>
      <p:pic>
        <p:nvPicPr>
          <p:cNvPr id="7" name="Picture 6">
            <a:extLst>
              <a:ext uri="{FF2B5EF4-FFF2-40B4-BE49-F238E27FC236}">
                <a16:creationId xmlns:a16="http://schemas.microsoft.com/office/drawing/2014/main" id="{9A381B6D-5E52-44F4-B6DE-0F78729A34C4}"/>
              </a:ext>
            </a:extLst>
          </p:cNvPr>
          <p:cNvPicPr>
            <a:picLocks noChangeAspect="1"/>
          </p:cNvPicPr>
          <p:nvPr/>
        </p:nvPicPr>
        <p:blipFill>
          <a:blip r:embed="rId3"/>
          <a:stretch>
            <a:fillRect/>
          </a:stretch>
        </p:blipFill>
        <p:spPr>
          <a:xfrm>
            <a:off x="5160430" y="1149094"/>
            <a:ext cx="3386264" cy="3416099"/>
          </a:xfrm>
          <a:prstGeom prst="rect">
            <a:avLst/>
          </a:prstGeom>
          <a:ln w="28575">
            <a:solidFill>
              <a:schemeClr val="tx1"/>
            </a:solidFill>
          </a:ln>
        </p:spPr>
      </p:pic>
      <p:pic>
        <p:nvPicPr>
          <p:cNvPr id="8" name="Content Placeholder 5">
            <a:extLst>
              <a:ext uri="{FF2B5EF4-FFF2-40B4-BE49-F238E27FC236}">
                <a16:creationId xmlns:a16="http://schemas.microsoft.com/office/drawing/2014/main" id="{DEAF2899-00BC-4B71-A410-54C96D05AF58}"/>
              </a:ext>
            </a:extLst>
          </p:cNvPr>
          <p:cNvPicPr>
            <a:picLocks noChangeAspect="1"/>
          </p:cNvPicPr>
          <p:nvPr/>
        </p:nvPicPr>
        <p:blipFill>
          <a:blip r:embed="rId4"/>
          <a:stretch>
            <a:fillRect/>
          </a:stretch>
        </p:blipFill>
        <p:spPr bwMode="auto">
          <a:xfrm>
            <a:off x="5957110" y="4764369"/>
            <a:ext cx="1988211" cy="1470272"/>
          </a:xfrm>
          <a:prstGeom prst="rect">
            <a:avLst/>
          </a:prstGeom>
          <a:solidFill>
            <a:schemeClr val="accent6">
              <a:lumMod val="40000"/>
              <a:lumOff val="60000"/>
            </a:schemeClr>
          </a:solidFill>
          <a:ln w="28575">
            <a:solidFill>
              <a:schemeClr val="tx1"/>
            </a:solidFill>
            <a:miter lim="800000"/>
            <a:headEnd/>
            <a:tailEnd/>
          </a:ln>
        </p:spPr>
      </p:pic>
    </p:spTree>
    <p:extLst>
      <p:ext uri="{BB962C8B-B14F-4D97-AF65-F5344CB8AC3E}">
        <p14:creationId xmlns:p14="http://schemas.microsoft.com/office/powerpoint/2010/main" val="145299876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t>
            </a:r>
          </a:p>
        </p:txBody>
      </p:sp>
      <p:sp>
        <p:nvSpPr>
          <p:cNvPr id="4" name="Date Placeholder 3"/>
          <p:cNvSpPr>
            <a:spLocks noGrp="1"/>
          </p:cNvSpPr>
          <p:nvPr>
            <p:ph type="dt" sz="half" idx="10"/>
          </p:nvPr>
        </p:nvSpPr>
        <p:spPr>
          <a:xfrm>
            <a:off x="0" y="6639697"/>
            <a:ext cx="2743200" cy="23151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523583-B4EC-4968-A78A-2794AE237C80}" type="datetimeFigureOut">
              <a:rPr lang="en-US" smtClean="0"/>
              <a:pPr/>
              <a:t>4/27/2022</a:t>
            </a:fld>
            <a:endParaRPr lang="en-US" dirty="0"/>
          </a:p>
        </p:txBody>
      </p:sp>
      <p:sp>
        <p:nvSpPr>
          <p:cNvPr id="5" name="Slide Number Placeholder 4"/>
          <p:cNvSpPr>
            <a:spLocks noGrp="1"/>
          </p:cNvSpPr>
          <p:nvPr>
            <p:ph type="sldNum" sz="quarter" idx="12"/>
          </p:nvPr>
        </p:nvSpPr>
        <p:spPr>
          <a:xfrm>
            <a:off x="9448800" y="6719467"/>
            <a:ext cx="2743200" cy="1237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E99DE-0E43-4E9A-9ECC-A9A41512810B}" type="slidenum">
              <a:rPr lang="en-US" smtClean="0"/>
              <a:pPr/>
              <a:t>29</a:t>
            </a:fld>
            <a:endParaRPr lang="en-US" dirty="0"/>
          </a:p>
        </p:txBody>
      </p:sp>
      <p:pic>
        <p:nvPicPr>
          <p:cNvPr id="6" name="Picture 5"/>
          <p:cNvPicPr>
            <a:picLocks noChangeAspect="1"/>
          </p:cNvPicPr>
          <p:nvPr/>
        </p:nvPicPr>
        <p:blipFill>
          <a:blip r:embed="rId2"/>
          <a:stretch>
            <a:fillRect/>
          </a:stretch>
        </p:blipFill>
        <p:spPr>
          <a:xfrm>
            <a:off x="4471163" y="1977414"/>
            <a:ext cx="3462994" cy="4225325"/>
          </a:xfrm>
          <a:prstGeom prst="rect">
            <a:avLst/>
          </a:prstGeom>
          <a:ln w="19050">
            <a:solidFill>
              <a:schemeClr val="tx1"/>
            </a:solidFill>
          </a:ln>
        </p:spPr>
      </p:pic>
      <p:pic>
        <p:nvPicPr>
          <p:cNvPr id="7" name="Picture 7" descr="C:\Users\JMU Econed\AppData\Local\Microsoft\Windows\Temporary Internet Files\Content.IE5\WNZJDG6C\MC90012938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21122">
            <a:off x="2850943" y="4167715"/>
            <a:ext cx="1650818" cy="16569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flipH="1">
            <a:off x="711722" y="2137767"/>
            <a:ext cx="2838374" cy="1546577"/>
          </a:xfrm>
          <a:prstGeom prst="rect">
            <a:avLst/>
          </a:prstGeom>
          <a:ln w="19050">
            <a:solidFill>
              <a:srgbClr val="C00000"/>
            </a:solidFill>
          </a:ln>
        </p:spPr>
        <p:txBody>
          <a:bodyPr wrap="square">
            <a:spAutoFit/>
          </a:bodyPr>
          <a:lstStyle/>
          <a:p>
            <a:pPr>
              <a:tabLst>
                <a:tab pos="257175" algn="l"/>
              </a:tabLst>
            </a:pPr>
            <a:r>
              <a:rPr lang="en-US" sz="1575" dirty="0">
                <a:latin typeface="Calibri" panose="020F0502020204030204" pitchFamily="34" charset="0"/>
                <a:ea typeface="Times New Roman" panose="02020603050405020304" pitchFamily="18" charset="0"/>
                <a:cs typeface="Times New Roman" panose="02020603050405020304" pitchFamily="18" charset="0"/>
              </a:rPr>
              <a:t>Display the Author puzzle sheet and review its contents.   This works well if you have two versions of the puzzle; one as a whole sheet and the other cut up in the three puzzle pieces. </a:t>
            </a:r>
            <a:endParaRPr lang="en-US" sz="1575"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BD3BF67-7AAB-412A-96A5-CDE29F060FC3}"/>
              </a:ext>
            </a:extLst>
          </p:cNvPr>
          <p:cNvSpPr txBox="1"/>
          <p:nvPr/>
        </p:nvSpPr>
        <p:spPr>
          <a:xfrm>
            <a:off x="2743200" y="470595"/>
            <a:ext cx="6103398" cy="369332"/>
          </a:xfrm>
          <a:prstGeom prst="rect">
            <a:avLst/>
          </a:prstGeom>
          <a:noFill/>
        </p:spPr>
        <p:txBody>
          <a:bodyPr wrap="square">
            <a:spAutoFit/>
          </a:bodyPr>
          <a:lstStyle/>
          <a:p>
            <a:r>
              <a:rPr lang="en-US" sz="1800" dirty="0">
                <a:solidFill>
                  <a:srgbClr val="006940"/>
                </a:solidFill>
                <a:effectLst>
                  <a:outerShdw blurRad="38100" dist="38100" dir="2700000" algn="tl">
                    <a:srgbClr val="000000">
                      <a:alpha val="43137"/>
                    </a:srgbClr>
                  </a:outerShdw>
                </a:effectLst>
                <a:latin typeface="Eras Bold ITC" panose="020B0907030504020204" pitchFamily="34" charset="0"/>
              </a:rPr>
              <a:t>Ella Earns Her Own Money</a:t>
            </a:r>
            <a:endParaRPr lang="en-US" dirty="0"/>
          </a:p>
        </p:txBody>
      </p:sp>
    </p:spTree>
    <p:extLst>
      <p:ext uri="{BB962C8B-B14F-4D97-AF65-F5344CB8AC3E}">
        <p14:creationId xmlns:p14="http://schemas.microsoft.com/office/powerpoint/2010/main" val="1557117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latin typeface="Calibri"/>
                <a:ea typeface="ＭＳ Ｐゴシック"/>
                <a:cs typeface="Calibri"/>
              </a:rPr>
              <a:t>Professional Development Certificate</a:t>
            </a:r>
            <a:endParaRPr lang="en-US" sz="4000" b="1" dirty="0">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88772" y="914400"/>
            <a:ext cx="8535631" cy="5415440"/>
          </a:xfrm>
          <a:solidFill>
            <a:schemeClr val="tx2">
              <a:lumMod val="40000"/>
              <a:lumOff val="60000"/>
            </a:schemeClr>
          </a:solidFill>
        </p:spPr>
        <p:txBody>
          <a:bodyPr/>
          <a:lstStyle/>
          <a:p>
            <a:pPr marL="0" indent="0" algn="ctr">
              <a:buNone/>
            </a:pPr>
            <a:r>
              <a:rPr lang="en-US" dirty="0"/>
              <a:t>Completed Puzzles</a:t>
            </a:r>
          </a:p>
        </p:txBody>
      </p:sp>
      <p:sp>
        <p:nvSpPr>
          <p:cNvPr id="4" name="Date Placeholder 3"/>
          <p:cNvSpPr>
            <a:spLocks noGrp="1"/>
          </p:cNvSpPr>
          <p:nvPr>
            <p:ph type="dt" sz="half" idx="10"/>
          </p:nvPr>
        </p:nvSpPr>
        <p:spPr>
          <a:xfrm>
            <a:off x="0" y="6639697"/>
            <a:ext cx="2743200" cy="23151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523583-B4EC-4968-A78A-2794AE237C80}" type="datetimeFigureOut">
              <a:rPr lang="en-US" smtClean="0"/>
              <a:pPr/>
              <a:t>4/27/2022</a:t>
            </a:fld>
            <a:endParaRPr lang="en-US" dirty="0"/>
          </a:p>
        </p:txBody>
      </p:sp>
      <p:sp>
        <p:nvSpPr>
          <p:cNvPr id="5" name="Slide Number Placeholder 4"/>
          <p:cNvSpPr>
            <a:spLocks noGrp="1"/>
          </p:cNvSpPr>
          <p:nvPr>
            <p:ph type="sldNum" sz="quarter" idx="12"/>
          </p:nvPr>
        </p:nvSpPr>
        <p:spPr>
          <a:xfrm>
            <a:off x="9448800" y="6719467"/>
            <a:ext cx="2743200" cy="1237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E99DE-0E43-4E9A-9ECC-A9A41512810B}" type="slidenum">
              <a:rPr lang="en-US" smtClean="0"/>
              <a:pPr/>
              <a:t>30</a:t>
            </a:fld>
            <a:endParaRPr lang="en-US" dirty="0"/>
          </a:p>
        </p:txBody>
      </p:sp>
      <p:pic>
        <p:nvPicPr>
          <p:cNvPr id="6" name="Picture 5"/>
          <p:cNvPicPr>
            <a:picLocks noChangeAspect="1"/>
          </p:cNvPicPr>
          <p:nvPr/>
        </p:nvPicPr>
        <p:blipFill>
          <a:blip r:embed="rId2"/>
          <a:stretch>
            <a:fillRect/>
          </a:stretch>
        </p:blipFill>
        <p:spPr>
          <a:xfrm rot="152869">
            <a:off x="6195393" y="3176570"/>
            <a:ext cx="2494829" cy="2982848"/>
          </a:xfrm>
          <a:prstGeom prst="rect">
            <a:avLst/>
          </a:prstGeom>
        </p:spPr>
      </p:pic>
      <p:pic>
        <p:nvPicPr>
          <p:cNvPr id="7" name="Picture 6"/>
          <p:cNvPicPr>
            <a:picLocks noChangeAspect="1"/>
          </p:cNvPicPr>
          <p:nvPr/>
        </p:nvPicPr>
        <p:blipFill>
          <a:blip r:embed="rId3"/>
          <a:stretch>
            <a:fillRect/>
          </a:stretch>
        </p:blipFill>
        <p:spPr>
          <a:xfrm rot="21353536">
            <a:off x="545932" y="2222620"/>
            <a:ext cx="2496698" cy="3209545"/>
          </a:xfrm>
          <a:prstGeom prst="rect">
            <a:avLst/>
          </a:prstGeom>
        </p:spPr>
      </p:pic>
      <p:pic>
        <p:nvPicPr>
          <p:cNvPr id="8" name="Picture 7"/>
          <p:cNvPicPr>
            <a:picLocks noChangeAspect="1"/>
          </p:cNvPicPr>
          <p:nvPr/>
        </p:nvPicPr>
        <p:blipFill>
          <a:blip r:embed="rId4"/>
          <a:stretch>
            <a:fillRect/>
          </a:stretch>
        </p:blipFill>
        <p:spPr>
          <a:xfrm>
            <a:off x="3433293" y="1485900"/>
            <a:ext cx="2697034" cy="3414541"/>
          </a:xfrm>
          <a:prstGeom prst="rect">
            <a:avLst/>
          </a:prstGeom>
        </p:spPr>
      </p:pic>
    </p:spTree>
    <p:extLst>
      <p:ext uri="{BB962C8B-B14F-4D97-AF65-F5344CB8AC3E}">
        <p14:creationId xmlns:p14="http://schemas.microsoft.com/office/powerpoint/2010/main" val="1784064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932" y="1341767"/>
            <a:ext cx="7107014" cy="5130054"/>
          </a:xfrm>
          <a:prstGeom prst="rect">
            <a:avLst/>
          </a:prstGeom>
          <a:solidFill>
            <a:srgbClr val="92D050"/>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1377616" y="1427858"/>
            <a:ext cx="6118058" cy="731060"/>
          </a:xfrm>
        </p:spPr>
        <p:txBody>
          <a:bodyPr/>
          <a:lstStyle/>
          <a:p>
            <a:pPr algn="ctr"/>
            <a:r>
              <a:rPr lang="en-US" sz="2400" dirty="0">
                <a:solidFill>
                  <a:srgbClr val="006940"/>
                </a:solidFill>
                <a:effectLst>
                  <a:outerShdw blurRad="38100" dist="38100" dir="2700000" algn="tl">
                    <a:srgbClr val="000000">
                      <a:alpha val="43137"/>
                    </a:srgbClr>
                  </a:outerShdw>
                </a:effectLst>
                <a:latin typeface="Eras Bold ITC" panose="020B0907030504020204" pitchFamily="34" charset="0"/>
              </a:rPr>
              <a:t>Ella Earns Her Own Money</a:t>
            </a:r>
            <a:endParaRPr lang="en-US" sz="2400" dirty="0"/>
          </a:p>
        </p:txBody>
      </p:sp>
      <p:pic>
        <p:nvPicPr>
          <p:cNvPr id="6" name="Content Placeholder 5"/>
          <p:cNvPicPr>
            <a:picLocks noGrp="1" noChangeAspect="1"/>
          </p:cNvPicPr>
          <p:nvPr>
            <p:ph idx="1"/>
          </p:nvPr>
        </p:nvPicPr>
        <p:blipFill>
          <a:blip r:embed="rId2"/>
          <a:stretch>
            <a:fillRect/>
          </a:stretch>
        </p:blipFill>
        <p:spPr>
          <a:xfrm>
            <a:off x="4133336" y="2263841"/>
            <a:ext cx="2387688" cy="3092665"/>
          </a:xfrm>
          <a:prstGeom prst="rect">
            <a:avLst/>
          </a:prstGeom>
        </p:spPr>
      </p:pic>
      <p:sp>
        <p:nvSpPr>
          <p:cNvPr id="4" name="Date Placeholder 3"/>
          <p:cNvSpPr>
            <a:spLocks noGrp="1"/>
          </p:cNvSpPr>
          <p:nvPr>
            <p:ph type="dt" sz="half" idx="10"/>
          </p:nvPr>
        </p:nvSpPr>
        <p:spPr>
          <a:xfrm>
            <a:off x="0" y="6639697"/>
            <a:ext cx="2743200" cy="231518"/>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523583-B4EC-4968-A78A-2794AE237C80}" type="datetimeFigureOut">
              <a:rPr lang="en-US" smtClean="0"/>
              <a:pPr/>
              <a:t>4/27/2022</a:t>
            </a:fld>
            <a:endParaRPr lang="en-US" dirty="0"/>
          </a:p>
        </p:txBody>
      </p:sp>
      <p:sp>
        <p:nvSpPr>
          <p:cNvPr id="5" name="Slide Number Placeholder 4"/>
          <p:cNvSpPr>
            <a:spLocks noGrp="1"/>
          </p:cNvSpPr>
          <p:nvPr>
            <p:ph type="sldNum" sz="quarter" idx="12"/>
          </p:nvPr>
        </p:nvSpPr>
        <p:spPr>
          <a:xfrm>
            <a:off x="9448800" y="6719467"/>
            <a:ext cx="2743200" cy="1237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6E99DE-0E43-4E9A-9ECC-A9A41512810B}" type="slidenum">
              <a:rPr lang="en-US" smtClean="0"/>
              <a:pPr/>
              <a:t>31</a:t>
            </a:fld>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6568" y="3146052"/>
            <a:ext cx="1148829" cy="75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603210" y="2592053"/>
            <a:ext cx="1714499" cy="2585323"/>
          </a:xfrm>
          <a:prstGeom prst="rect">
            <a:avLst/>
          </a:prstGeom>
        </p:spPr>
        <p:txBody>
          <a:bodyPr wrap="square">
            <a:spAutoFit/>
          </a:bodyPr>
          <a:lstStyle/>
          <a:p>
            <a:r>
              <a:rPr lang="en-US" b="1" dirty="0">
                <a:latin typeface="Calibri" panose="020F0502020204030204" pitchFamily="34" charset="0"/>
                <a:ea typeface="Times New Roman" panose="02020603050405020304" pitchFamily="18" charset="0"/>
                <a:cs typeface="Times New Roman" panose="02020603050405020304" pitchFamily="18" charset="0"/>
              </a:rPr>
              <a:t>Extension Activity</a:t>
            </a:r>
            <a:r>
              <a:rPr lang="en-US" dirty="0">
                <a:latin typeface="Calibri" panose="020F0502020204030204" pitchFamily="34" charset="0"/>
                <a:ea typeface="Times New Roman" panose="02020603050405020304" pitchFamily="18" charset="0"/>
                <a:cs typeface="Times New Roman" panose="02020603050405020304" pitchFamily="18" charset="0"/>
              </a:rPr>
              <a:t>:  Students may create their own puzzle using the “Create Your Own Puzzle” activity sheet.</a:t>
            </a:r>
            <a:endParaRPr lang="en-US" dirty="0">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DC178973-D2C9-42EC-B79C-255C423A89BE}"/>
              </a:ext>
            </a:extLst>
          </p:cNvPr>
          <p:cNvPicPr>
            <a:picLocks noChangeAspect="1"/>
          </p:cNvPicPr>
          <p:nvPr/>
        </p:nvPicPr>
        <p:blipFill>
          <a:blip r:embed="rId4"/>
          <a:stretch>
            <a:fillRect/>
          </a:stretch>
        </p:blipFill>
        <p:spPr>
          <a:xfrm rot="21055728">
            <a:off x="142272" y="3866896"/>
            <a:ext cx="803885" cy="1063061"/>
          </a:xfrm>
          <a:prstGeom prst="rect">
            <a:avLst/>
          </a:prstGeom>
        </p:spPr>
      </p:pic>
    </p:spTree>
    <p:extLst>
      <p:ext uri="{BB962C8B-B14F-4D97-AF65-F5344CB8AC3E}">
        <p14:creationId xmlns:p14="http://schemas.microsoft.com/office/powerpoint/2010/main" val="981021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3" y="971551"/>
            <a:ext cx="9055224" cy="1558585"/>
          </a:xfrm>
        </p:spPr>
        <p:txBody>
          <a:bodyPr>
            <a:normAutofit fontScale="90000"/>
          </a:bodyPr>
          <a:lstStyle/>
          <a:p>
            <a:pPr algn="ctr"/>
            <a:br>
              <a:rPr lang="en-US" sz="2400" i="1" dirty="0"/>
            </a:br>
            <a:br>
              <a:rPr lang="en-US" sz="2400" i="1" dirty="0"/>
            </a:br>
            <a:br>
              <a:rPr lang="en-US" sz="2400" i="1" dirty="0"/>
            </a:br>
            <a:r>
              <a:rPr lang="en-US" sz="2200" i="1" dirty="0"/>
              <a:t>Lemonade in Winter: A Book About Two Kids Counting Money </a:t>
            </a:r>
            <a:br>
              <a:rPr lang="en-US" sz="1650" dirty="0"/>
            </a:br>
            <a:br>
              <a:rPr lang="en-US" sz="1200" dirty="0"/>
            </a:br>
            <a:br>
              <a:rPr lang="en-US" sz="1200" dirty="0"/>
            </a:br>
            <a:br>
              <a:rPr lang="en-US" sz="1200" dirty="0"/>
            </a:br>
            <a:br>
              <a:rPr lang="en-US" sz="1200" dirty="0"/>
            </a:br>
            <a:endParaRPr lang="en-US" sz="1200" dirty="0"/>
          </a:p>
        </p:txBody>
      </p:sp>
      <p:pic>
        <p:nvPicPr>
          <p:cNvPr id="4" name="Picture 3"/>
          <p:cNvPicPr>
            <a:picLocks noChangeAspect="1"/>
          </p:cNvPicPr>
          <p:nvPr/>
        </p:nvPicPr>
        <p:blipFill>
          <a:blip r:embed="rId2"/>
          <a:stretch>
            <a:fillRect/>
          </a:stretch>
        </p:blipFill>
        <p:spPr>
          <a:xfrm>
            <a:off x="834691" y="1724408"/>
            <a:ext cx="2838215" cy="3409184"/>
          </a:xfrm>
          <a:prstGeom prst="rect">
            <a:avLst/>
          </a:prstGeom>
          <a:solidFill>
            <a:schemeClr val="bg2">
              <a:lumMod val="75000"/>
            </a:schemeClr>
          </a:solidFill>
          <a:ln w="38100">
            <a:solidFill>
              <a:schemeClr val="tx1"/>
            </a:solidFill>
          </a:ln>
        </p:spPr>
      </p:pic>
      <p:sp>
        <p:nvSpPr>
          <p:cNvPr id="10" name="TextBox 9">
            <a:extLst>
              <a:ext uri="{FF2B5EF4-FFF2-40B4-BE49-F238E27FC236}">
                <a16:creationId xmlns:a16="http://schemas.microsoft.com/office/drawing/2014/main" id="{F50417AB-5A17-40C4-B075-22F3C13F8A9D}"/>
              </a:ext>
            </a:extLst>
          </p:cNvPr>
          <p:cNvSpPr txBox="1"/>
          <p:nvPr/>
        </p:nvSpPr>
        <p:spPr>
          <a:xfrm>
            <a:off x="4495269" y="3735273"/>
            <a:ext cx="3743208" cy="1200329"/>
          </a:xfrm>
          <a:prstGeom prst="rect">
            <a:avLst/>
          </a:prstGeom>
          <a:noFill/>
          <a:ln w="19050">
            <a:solidFill>
              <a:schemeClr val="tx1"/>
            </a:solidFill>
          </a:ln>
        </p:spPr>
        <p:txBody>
          <a:bodyPr wrap="square">
            <a:spAutoFit/>
          </a:bodyPr>
          <a:lstStyle/>
          <a:p>
            <a:pPr marL="214313" indent="-214313">
              <a:buFont typeface="Arial" panose="020B0604020202020204" pitchFamily="34" charset="0"/>
              <a:buChar char="•"/>
            </a:pPr>
            <a:r>
              <a:rPr lang="en-US" b="1" dirty="0">
                <a:solidFill>
                  <a:srgbClr val="333333"/>
                </a:solidFill>
              </a:rPr>
              <a:t>Publisher:</a:t>
            </a:r>
            <a:r>
              <a:rPr lang="en-US" dirty="0">
                <a:solidFill>
                  <a:srgbClr val="333333"/>
                </a:solidFill>
              </a:rPr>
              <a:t> Random House</a:t>
            </a:r>
          </a:p>
          <a:p>
            <a:pPr marL="214313" indent="-214313">
              <a:buFont typeface="Arial" panose="020B0604020202020204" pitchFamily="34" charset="0"/>
              <a:buChar char="•"/>
            </a:pPr>
            <a:r>
              <a:rPr lang="en-US" b="1" dirty="0">
                <a:solidFill>
                  <a:srgbClr val="333333"/>
                </a:solidFill>
              </a:rPr>
              <a:t>Copyright Date:</a:t>
            </a:r>
            <a:r>
              <a:rPr lang="en-US" dirty="0">
                <a:solidFill>
                  <a:srgbClr val="333333"/>
                </a:solidFill>
              </a:rPr>
              <a:t> 2012</a:t>
            </a:r>
          </a:p>
          <a:p>
            <a:pPr marL="214313" indent="-214313">
              <a:buFont typeface="Arial" panose="020B0604020202020204" pitchFamily="34" charset="0"/>
              <a:buChar char="•"/>
            </a:pPr>
            <a:r>
              <a:rPr lang="en-US" b="1" dirty="0">
                <a:solidFill>
                  <a:srgbClr val="333333"/>
                </a:solidFill>
              </a:rPr>
              <a:t>Reading Level:</a:t>
            </a:r>
            <a:r>
              <a:rPr lang="en-US" dirty="0">
                <a:solidFill>
                  <a:srgbClr val="333333"/>
                </a:solidFill>
              </a:rPr>
              <a:t> 2.5</a:t>
            </a:r>
          </a:p>
          <a:p>
            <a:pPr marL="214313" indent="-214313">
              <a:buFont typeface="Arial" panose="020B0604020202020204" pitchFamily="34" charset="0"/>
              <a:buChar char="•"/>
            </a:pPr>
            <a:r>
              <a:rPr lang="en-US" b="1" dirty="0">
                <a:solidFill>
                  <a:srgbClr val="333333"/>
                </a:solidFill>
              </a:rPr>
              <a:t>Interest Level:</a:t>
            </a:r>
            <a:r>
              <a:rPr lang="en-US" dirty="0">
                <a:solidFill>
                  <a:srgbClr val="333333"/>
                </a:solidFill>
              </a:rPr>
              <a:t> P-2</a:t>
            </a:r>
          </a:p>
        </p:txBody>
      </p:sp>
      <p:sp>
        <p:nvSpPr>
          <p:cNvPr id="12" name="TextBox 11">
            <a:extLst>
              <a:ext uri="{FF2B5EF4-FFF2-40B4-BE49-F238E27FC236}">
                <a16:creationId xmlns:a16="http://schemas.microsoft.com/office/drawing/2014/main" id="{79F3A1D5-859E-4860-86D9-D7D63480148E}"/>
              </a:ext>
            </a:extLst>
          </p:cNvPr>
          <p:cNvSpPr txBox="1"/>
          <p:nvPr/>
        </p:nvSpPr>
        <p:spPr>
          <a:xfrm>
            <a:off x="1485900" y="5241876"/>
            <a:ext cx="5790197" cy="923330"/>
          </a:xfrm>
          <a:prstGeom prst="rect">
            <a:avLst/>
          </a:prstGeom>
          <a:noFill/>
        </p:spPr>
        <p:txBody>
          <a:bodyPr wrap="square">
            <a:spAutoFit/>
          </a:bodyPr>
          <a:lstStyle/>
          <a:p>
            <a:pPr algn="ctr"/>
            <a:r>
              <a:rPr lang="en-US" dirty="0">
                <a:hlinkClick r:id="rId3"/>
              </a:rPr>
              <a:t>https://www.youtube.com/watch?v=oM-IA8TIlzc</a:t>
            </a:r>
            <a:endParaRPr lang="en-US" dirty="0"/>
          </a:p>
          <a:p>
            <a:pPr algn="ctr"/>
            <a:r>
              <a:rPr lang="en-US" dirty="0"/>
              <a:t>8 minutes </a:t>
            </a:r>
          </a:p>
          <a:p>
            <a:pPr algn="ctr"/>
            <a:endParaRPr lang="en-US" dirty="0"/>
          </a:p>
        </p:txBody>
      </p:sp>
      <p:pic>
        <p:nvPicPr>
          <p:cNvPr id="6" name="Picture 5">
            <a:extLst>
              <a:ext uri="{FF2B5EF4-FFF2-40B4-BE49-F238E27FC236}">
                <a16:creationId xmlns:a16="http://schemas.microsoft.com/office/drawing/2014/main" id="{D7BBDB95-21F9-479D-84FE-997295D07700}"/>
              </a:ext>
            </a:extLst>
          </p:cNvPr>
          <p:cNvPicPr>
            <a:picLocks noChangeAspect="1"/>
          </p:cNvPicPr>
          <p:nvPr/>
        </p:nvPicPr>
        <p:blipFill>
          <a:blip r:embed="rId4"/>
          <a:stretch>
            <a:fillRect/>
          </a:stretch>
        </p:blipFill>
        <p:spPr>
          <a:xfrm>
            <a:off x="5236684" y="1529883"/>
            <a:ext cx="2039413" cy="2000505"/>
          </a:xfrm>
          <a:prstGeom prst="rect">
            <a:avLst/>
          </a:prstGeom>
        </p:spPr>
      </p:pic>
    </p:spTree>
    <p:extLst>
      <p:ext uri="{BB962C8B-B14F-4D97-AF65-F5344CB8AC3E}">
        <p14:creationId xmlns:p14="http://schemas.microsoft.com/office/powerpoint/2010/main" val="3619865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9193" y="2136191"/>
            <a:ext cx="8220722" cy="2418054"/>
          </a:xfrm>
          <a:ln w="19050">
            <a:solidFill>
              <a:srgbClr val="0070C0"/>
            </a:solidFill>
          </a:ln>
        </p:spPr>
        <p:txBody>
          <a:bodyPr>
            <a:normAutofit/>
          </a:bodyPr>
          <a:lstStyle/>
          <a:p>
            <a:pPr marL="0" indent="0">
              <a:buNone/>
            </a:pPr>
            <a:r>
              <a:rPr lang="en-US" sz="2000" b="1" dirty="0">
                <a:latin typeface="+mn-lt"/>
              </a:rPr>
              <a:t>Book Synopsis: </a:t>
            </a:r>
            <a:r>
              <a:rPr lang="en-US" sz="2000" dirty="0">
                <a:latin typeface="+mn-lt"/>
              </a:rPr>
              <a:t>Determined Pauline and little brother John-John decide to sell lemonade on a blustery winter day. The two siblings count money, buy the needed resources, make their product, and set up a lemonade stand. As their mother predicted, they have few customers and during the slow spells they create advertisements, make decorations, create a jingle, and lower prices. They return to the store and purchase popsicles to help them forget their disappointment and celebrate a fun-filled day</a:t>
            </a:r>
            <a:r>
              <a:rPr lang="en-US" sz="2400" dirty="0">
                <a:latin typeface="+mn-lt"/>
              </a:rPr>
              <a:t>.</a:t>
            </a:r>
          </a:p>
        </p:txBody>
      </p:sp>
      <p:pic>
        <p:nvPicPr>
          <p:cNvPr id="5" name="Picture 4"/>
          <p:cNvPicPr>
            <a:picLocks noChangeAspect="1"/>
          </p:cNvPicPr>
          <p:nvPr/>
        </p:nvPicPr>
        <p:blipFill>
          <a:blip r:embed="rId2"/>
          <a:stretch>
            <a:fillRect/>
          </a:stretch>
        </p:blipFill>
        <p:spPr>
          <a:xfrm>
            <a:off x="3238381" y="277480"/>
            <a:ext cx="2667238" cy="1683374"/>
          </a:xfrm>
          <a:prstGeom prst="rect">
            <a:avLst/>
          </a:prstGeom>
        </p:spPr>
      </p:pic>
      <p:pic>
        <p:nvPicPr>
          <p:cNvPr id="4" name="Picture 3">
            <a:extLst>
              <a:ext uri="{FF2B5EF4-FFF2-40B4-BE49-F238E27FC236}">
                <a16:creationId xmlns:a16="http://schemas.microsoft.com/office/drawing/2014/main" id="{09C2DBF2-7D0C-4E1E-947A-7E607DF994BB}"/>
              </a:ext>
            </a:extLst>
          </p:cNvPr>
          <p:cNvPicPr>
            <a:picLocks noChangeAspect="1"/>
          </p:cNvPicPr>
          <p:nvPr/>
        </p:nvPicPr>
        <p:blipFill>
          <a:blip r:embed="rId3"/>
          <a:stretch>
            <a:fillRect/>
          </a:stretch>
        </p:blipFill>
        <p:spPr>
          <a:xfrm>
            <a:off x="3021329" y="4627204"/>
            <a:ext cx="3101341" cy="1783872"/>
          </a:xfrm>
          <a:prstGeom prst="rect">
            <a:avLst/>
          </a:prstGeom>
        </p:spPr>
      </p:pic>
    </p:spTree>
    <p:extLst>
      <p:ext uri="{BB962C8B-B14F-4D97-AF65-F5344CB8AC3E}">
        <p14:creationId xmlns:p14="http://schemas.microsoft.com/office/powerpoint/2010/main" val="1249718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849" y="1008726"/>
            <a:ext cx="3778655" cy="4934874"/>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4AF4D80D-2BEB-4C5E-8F15-5522C975CF36}"/>
              </a:ext>
            </a:extLst>
          </p:cNvPr>
          <p:cNvPicPr>
            <a:picLocks noChangeAspect="1"/>
          </p:cNvPicPr>
          <p:nvPr/>
        </p:nvPicPr>
        <p:blipFill>
          <a:blip r:embed="rId3"/>
          <a:stretch>
            <a:fillRect/>
          </a:stretch>
        </p:blipFill>
        <p:spPr>
          <a:xfrm>
            <a:off x="5286718" y="3841294"/>
            <a:ext cx="3164097" cy="1636228"/>
          </a:xfrm>
          <a:prstGeom prst="rect">
            <a:avLst/>
          </a:prstGeom>
        </p:spPr>
      </p:pic>
      <p:pic>
        <p:nvPicPr>
          <p:cNvPr id="7" name="Content Placeholder 3">
            <a:extLst>
              <a:ext uri="{FF2B5EF4-FFF2-40B4-BE49-F238E27FC236}">
                <a16:creationId xmlns:a16="http://schemas.microsoft.com/office/drawing/2014/main" id="{4F9123BC-671C-460A-9932-02A1E034D8D2}"/>
              </a:ext>
            </a:extLst>
          </p:cNvPr>
          <p:cNvPicPr>
            <a:picLocks noChangeAspect="1"/>
          </p:cNvPicPr>
          <p:nvPr/>
        </p:nvPicPr>
        <p:blipFill>
          <a:blip r:embed="rId4"/>
          <a:stretch>
            <a:fillRect/>
          </a:stretch>
        </p:blipFill>
        <p:spPr>
          <a:xfrm>
            <a:off x="5493153" y="1524556"/>
            <a:ext cx="2608319" cy="1636228"/>
          </a:xfrm>
          <a:prstGeom prst="rect">
            <a:avLst/>
          </a:prstGeom>
        </p:spPr>
      </p:pic>
    </p:spTree>
    <p:extLst>
      <p:ext uri="{BB962C8B-B14F-4D97-AF65-F5344CB8AC3E}">
        <p14:creationId xmlns:p14="http://schemas.microsoft.com/office/powerpoint/2010/main" val="1861333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7704" y="1101478"/>
            <a:ext cx="3988075" cy="5019180"/>
          </a:xfrm>
          <a:prstGeom prst="rect">
            <a:avLst/>
          </a:prstGeom>
          <a:ln w="12700">
            <a:solidFill>
              <a:schemeClr val="tx1"/>
            </a:solidFill>
          </a:ln>
        </p:spPr>
      </p:pic>
      <p:pic>
        <p:nvPicPr>
          <p:cNvPr id="5" name="Picture 4"/>
          <p:cNvPicPr>
            <a:picLocks noChangeAspect="1"/>
          </p:cNvPicPr>
          <p:nvPr/>
        </p:nvPicPr>
        <p:blipFill>
          <a:blip r:embed="rId3"/>
          <a:stretch>
            <a:fillRect/>
          </a:stretch>
        </p:blipFill>
        <p:spPr>
          <a:xfrm>
            <a:off x="4737754" y="2432311"/>
            <a:ext cx="4338221" cy="2652797"/>
          </a:xfrm>
          <a:prstGeom prst="rect">
            <a:avLst/>
          </a:prstGeom>
          <a:ln w="19050">
            <a:solidFill>
              <a:srgbClr val="0070C0"/>
            </a:solidFill>
          </a:ln>
        </p:spPr>
      </p:pic>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57496">
            <a:off x="228785" y="1409054"/>
            <a:ext cx="540179" cy="1262066"/>
          </a:xfrm>
          <a:prstGeom prst="rect">
            <a:avLst/>
          </a:prstGeom>
        </p:spPr>
      </p:pic>
    </p:spTree>
    <p:extLst>
      <p:ext uri="{BB962C8B-B14F-4D97-AF65-F5344CB8AC3E}">
        <p14:creationId xmlns:p14="http://schemas.microsoft.com/office/powerpoint/2010/main" val="2278745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BB84C-A41E-4523-BDBB-856A04E49B73}"/>
              </a:ext>
            </a:extLst>
          </p:cNvPr>
          <p:cNvSpPr>
            <a:spLocks noGrp="1"/>
          </p:cNvSpPr>
          <p:nvPr>
            <p:ph idx="1"/>
          </p:nvPr>
        </p:nvSpPr>
        <p:spPr>
          <a:xfrm>
            <a:off x="406016" y="1352294"/>
            <a:ext cx="8331968" cy="356586"/>
          </a:xfrm>
        </p:spPr>
        <p:txBody>
          <a:bodyPr>
            <a:normAutofit/>
          </a:bodyPr>
          <a:lstStyle/>
          <a:p>
            <a:pPr marL="0" indent="0">
              <a:buNone/>
            </a:pPr>
            <a:r>
              <a:rPr lang="en-US" sz="1500" dirty="0"/>
              <a:t>https://files.consumerfinance.gov/f/documents/cfpb_book-club_lemonade_in_winter_singlepage.pdf</a:t>
            </a:r>
          </a:p>
        </p:txBody>
      </p:sp>
      <p:pic>
        <p:nvPicPr>
          <p:cNvPr id="5" name="Picture 4">
            <a:extLst>
              <a:ext uri="{FF2B5EF4-FFF2-40B4-BE49-F238E27FC236}">
                <a16:creationId xmlns:a16="http://schemas.microsoft.com/office/drawing/2014/main" id="{B7C38807-C9DA-4A71-AA2B-8252D29D8787}"/>
              </a:ext>
            </a:extLst>
          </p:cNvPr>
          <p:cNvPicPr>
            <a:picLocks noChangeAspect="1"/>
          </p:cNvPicPr>
          <p:nvPr/>
        </p:nvPicPr>
        <p:blipFill>
          <a:blip r:embed="rId2"/>
          <a:stretch>
            <a:fillRect/>
          </a:stretch>
        </p:blipFill>
        <p:spPr>
          <a:xfrm>
            <a:off x="745318" y="1936363"/>
            <a:ext cx="2702211" cy="3475218"/>
          </a:xfrm>
          <a:prstGeom prst="rect">
            <a:avLst/>
          </a:prstGeom>
          <a:ln w="28575">
            <a:solidFill>
              <a:srgbClr val="0070C0"/>
            </a:solidFill>
          </a:ln>
        </p:spPr>
      </p:pic>
      <p:pic>
        <p:nvPicPr>
          <p:cNvPr id="7" name="Picture 6">
            <a:extLst>
              <a:ext uri="{FF2B5EF4-FFF2-40B4-BE49-F238E27FC236}">
                <a16:creationId xmlns:a16="http://schemas.microsoft.com/office/drawing/2014/main" id="{42B7CFA9-94F5-41CE-B0A7-27088A850F7A}"/>
              </a:ext>
            </a:extLst>
          </p:cNvPr>
          <p:cNvPicPr>
            <a:picLocks noChangeAspect="1"/>
          </p:cNvPicPr>
          <p:nvPr/>
        </p:nvPicPr>
        <p:blipFill>
          <a:blip r:embed="rId3"/>
          <a:stretch>
            <a:fillRect/>
          </a:stretch>
        </p:blipFill>
        <p:spPr>
          <a:xfrm>
            <a:off x="5908593" y="1936363"/>
            <a:ext cx="2385508" cy="2829867"/>
          </a:xfrm>
          <a:prstGeom prst="rect">
            <a:avLst/>
          </a:prstGeom>
          <a:ln w="19050">
            <a:solidFill>
              <a:schemeClr val="tx1"/>
            </a:solidFill>
          </a:ln>
        </p:spPr>
      </p:pic>
      <p:pic>
        <p:nvPicPr>
          <p:cNvPr id="9" name="Picture 8">
            <a:extLst>
              <a:ext uri="{FF2B5EF4-FFF2-40B4-BE49-F238E27FC236}">
                <a16:creationId xmlns:a16="http://schemas.microsoft.com/office/drawing/2014/main" id="{341A3529-0203-4DA7-89CD-4B8715F08315}"/>
              </a:ext>
            </a:extLst>
          </p:cNvPr>
          <p:cNvPicPr>
            <a:picLocks noChangeAspect="1"/>
          </p:cNvPicPr>
          <p:nvPr/>
        </p:nvPicPr>
        <p:blipFill>
          <a:blip r:embed="rId4"/>
          <a:stretch>
            <a:fillRect/>
          </a:stretch>
        </p:blipFill>
        <p:spPr>
          <a:xfrm>
            <a:off x="4436177" y="4993713"/>
            <a:ext cx="4164806" cy="1521619"/>
          </a:xfrm>
          <a:prstGeom prst="rect">
            <a:avLst/>
          </a:prstGeom>
          <a:ln w="57150">
            <a:solidFill>
              <a:srgbClr val="0070C0"/>
            </a:solidFill>
          </a:ln>
        </p:spPr>
      </p:pic>
      <p:pic>
        <p:nvPicPr>
          <p:cNvPr id="10" name="Picture 9">
            <a:extLst>
              <a:ext uri="{FF2B5EF4-FFF2-40B4-BE49-F238E27FC236}">
                <a16:creationId xmlns:a16="http://schemas.microsoft.com/office/drawing/2014/main" id="{28DAFB6E-D0D8-4E38-B946-EFC44D1D2AA3}"/>
              </a:ext>
            </a:extLst>
          </p:cNvPr>
          <p:cNvPicPr>
            <a:picLocks noChangeAspect="1"/>
          </p:cNvPicPr>
          <p:nvPr/>
        </p:nvPicPr>
        <p:blipFill>
          <a:blip r:embed="rId5"/>
          <a:stretch>
            <a:fillRect/>
          </a:stretch>
        </p:blipFill>
        <p:spPr>
          <a:xfrm>
            <a:off x="3958740" y="2012218"/>
            <a:ext cx="1509904" cy="1813654"/>
          </a:xfrm>
          <a:prstGeom prst="rect">
            <a:avLst/>
          </a:prstGeom>
          <a:solidFill>
            <a:schemeClr val="bg2">
              <a:lumMod val="75000"/>
            </a:schemeClr>
          </a:solidFill>
          <a:ln w="38100">
            <a:solidFill>
              <a:schemeClr val="tx1"/>
            </a:solidFill>
          </a:ln>
        </p:spPr>
      </p:pic>
      <p:sp>
        <p:nvSpPr>
          <p:cNvPr id="2" name="TextBox 1">
            <a:extLst>
              <a:ext uri="{FF2B5EF4-FFF2-40B4-BE49-F238E27FC236}">
                <a16:creationId xmlns:a16="http://schemas.microsoft.com/office/drawing/2014/main" id="{83B31C1D-A099-479E-A393-DD11B2682887}"/>
              </a:ext>
            </a:extLst>
          </p:cNvPr>
          <p:cNvSpPr txBox="1"/>
          <p:nvPr/>
        </p:nvSpPr>
        <p:spPr>
          <a:xfrm>
            <a:off x="837088" y="5763400"/>
            <a:ext cx="2610441" cy="369332"/>
          </a:xfrm>
          <a:prstGeom prst="rect">
            <a:avLst/>
          </a:prstGeom>
          <a:noFill/>
          <a:ln w="12700">
            <a:solidFill>
              <a:srgbClr val="005CB8"/>
            </a:solidFill>
          </a:ln>
        </p:spPr>
        <p:txBody>
          <a:bodyPr wrap="square" rtlCol="0">
            <a:spAutoFit/>
          </a:bodyPr>
          <a:lstStyle/>
          <a:p>
            <a:r>
              <a:rPr lang="en-US" dirty="0"/>
              <a:t>12-page Parent Guide</a:t>
            </a:r>
          </a:p>
        </p:txBody>
      </p:sp>
    </p:spTree>
    <p:extLst>
      <p:ext uri="{BB962C8B-B14F-4D97-AF65-F5344CB8AC3E}">
        <p14:creationId xmlns:p14="http://schemas.microsoft.com/office/powerpoint/2010/main" val="3545350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FF430C-9D08-41FE-AE63-0BFB5B09FFAF}"/>
              </a:ext>
            </a:extLst>
          </p:cNvPr>
          <p:cNvPicPr>
            <a:picLocks noGrp="1" noChangeAspect="1"/>
          </p:cNvPicPr>
          <p:nvPr>
            <p:ph idx="1"/>
          </p:nvPr>
        </p:nvPicPr>
        <p:blipFill>
          <a:blip r:embed="rId2"/>
          <a:stretch>
            <a:fillRect/>
          </a:stretch>
        </p:blipFill>
        <p:spPr>
          <a:xfrm>
            <a:off x="657479" y="1703774"/>
            <a:ext cx="2948326" cy="3791504"/>
          </a:xfrm>
        </p:spPr>
      </p:pic>
      <p:sp>
        <p:nvSpPr>
          <p:cNvPr id="7" name="TextBox 6">
            <a:extLst>
              <a:ext uri="{FF2B5EF4-FFF2-40B4-BE49-F238E27FC236}">
                <a16:creationId xmlns:a16="http://schemas.microsoft.com/office/drawing/2014/main" id="{F97ABE8D-194F-49E9-9271-C0BC4956BB31}"/>
              </a:ext>
            </a:extLst>
          </p:cNvPr>
          <p:cNvSpPr txBox="1"/>
          <p:nvPr/>
        </p:nvSpPr>
        <p:spPr>
          <a:xfrm>
            <a:off x="133257" y="5624039"/>
            <a:ext cx="4578279" cy="276999"/>
          </a:xfrm>
          <a:prstGeom prst="rect">
            <a:avLst/>
          </a:prstGeom>
          <a:noFill/>
        </p:spPr>
        <p:txBody>
          <a:bodyPr wrap="square">
            <a:spAutoFit/>
          </a:bodyPr>
          <a:lstStyle/>
          <a:p>
            <a:r>
              <a:rPr lang="en-US" sz="1200" dirty="0"/>
              <a:t>https://amhistory.si.edu/ourstory/pdf/money/money_reading.pdf</a:t>
            </a:r>
          </a:p>
        </p:txBody>
      </p:sp>
      <p:pic>
        <p:nvPicPr>
          <p:cNvPr id="3" name="Picture 2">
            <a:extLst>
              <a:ext uri="{FF2B5EF4-FFF2-40B4-BE49-F238E27FC236}">
                <a16:creationId xmlns:a16="http://schemas.microsoft.com/office/drawing/2014/main" id="{D9BC5A5C-219B-43A8-BAD5-D924E3DD664A}"/>
              </a:ext>
            </a:extLst>
          </p:cNvPr>
          <p:cNvPicPr>
            <a:picLocks noChangeAspect="1"/>
          </p:cNvPicPr>
          <p:nvPr/>
        </p:nvPicPr>
        <p:blipFill>
          <a:blip r:embed="rId3"/>
          <a:stretch>
            <a:fillRect/>
          </a:stretch>
        </p:blipFill>
        <p:spPr>
          <a:xfrm>
            <a:off x="3845136" y="1625050"/>
            <a:ext cx="2071550" cy="2715678"/>
          </a:xfrm>
          <a:prstGeom prst="rect">
            <a:avLst/>
          </a:prstGeom>
        </p:spPr>
      </p:pic>
      <p:pic>
        <p:nvPicPr>
          <p:cNvPr id="6" name="Picture 5">
            <a:extLst>
              <a:ext uri="{FF2B5EF4-FFF2-40B4-BE49-F238E27FC236}">
                <a16:creationId xmlns:a16="http://schemas.microsoft.com/office/drawing/2014/main" id="{2A1ECD3E-C91D-45EE-9B13-6E47D6A6EF94}"/>
              </a:ext>
            </a:extLst>
          </p:cNvPr>
          <p:cNvPicPr>
            <a:picLocks noChangeAspect="1"/>
          </p:cNvPicPr>
          <p:nvPr/>
        </p:nvPicPr>
        <p:blipFill>
          <a:blip r:embed="rId4"/>
          <a:stretch>
            <a:fillRect/>
          </a:stretch>
        </p:blipFill>
        <p:spPr>
          <a:xfrm>
            <a:off x="6240670" y="1490323"/>
            <a:ext cx="2316819" cy="2985132"/>
          </a:xfrm>
          <a:prstGeom prst="rect">
            <a:avLst/>
          </a:prstGeom>
        </p:spPr>
      </p:pic>
      <p:sp>
        <p:nvSpPr>
          <p:cNvPr id="9" name="TextBox 8">
            <a:extLst>
              <a:ext uri="{FF2B5EF4-FFF2-40B4-BE49-F238E27FC236}">
                <a16:creationId xmlns:a16="http://schemas.microsoft.com/office/drawing/2014/main" id="{A3CFC1BF-CD05-4772-8B11-E6B2F971544B}"/>
              </a:ext>
            </a:extLst>
          </p:cNvPr>
          <p:cNvSpPr txBox="1"/>
          <p:nvPr/>
        </p:nvSpPr>
        <p:spPr>
          <a:xfrm>
            <a:off x="2127992" y="1175368"/>
            <a:ext cx="6654522" cy="253916"/>
          </a:xfrm>
          <a:prstGeom prst="rect">
            <a:avLst/>
          </a:prstGeom>
          <a:noFill/>
        </p:spPr>
        <p:txBody>
          <a:bodyPr wrap="square">
            <a:spAutoFit/>
          </a:bodyPr>
          <a:lstStyle/>
          <a:p>
            <a:r>
              <a:rPr lang="en-US" sz="1050" dirty="0"/>
              <a:t>https://files.consumerfinance.gov/f/documents/cfpb_building_block_activities_earning-money_worksheet.pdf</a:t>
            </a:r>
          </a:p>
        </p:txBody>
      </p:sp>
      <p:pic>
        <p:nvPicPr>
          <p:cNvPr id="1028" name="Picture 4" descr="Free Child Selling Vectors, 300+ Images in AI, EPS format | Page 4">
            <a:extLst>
              <a:ext uri="{FF2B5EF4-FFF2-40B4-BE49-F238E27FC236}">
                <a16:creationId xmlns:a16="http://schemas.microsoft.com/office/drawing/2014/main" id="{39673247-B381-41D2-95FB-677E9C7C91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7879" y="4484870"/>
            <a:ext cx="2453603" cy="17833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E47A4B-66A6-4161-8F47-91FA86AE08D9}"/>
              </a:ext>
            </a:extLst>
          </p:cNvPr>
          <p:cNvSpPr txBox="1"/>
          <p:nvPr/>
        </p:nvSpPr>
        <p:spPr>
          <a:xfrm>
            <a:off x="2127992" y="277571"/>
            <a:ext cx="4578279" cy="769441"/>
          </a:xfrm>
          <a:prstGeom prst="rect">
            <a:avLst/>
          </a:prstGeom>
          <a:noFill/>
        </p:spPr>
        <p:txBody>
          <a:bodyPr wrap="square" rtlCol="0">
            <a:spAutoFit/>
          </a:bodyPr>
          <a:lstStyle/>
          <a:p>
            <a:pPr algn="ctr"/>
            <a:r>
              <a:rPr lang="en-US" sz="4400" dirty="0">
                <a:solidFill>
                  <a:schemeClr val="tx2">
                    <a:lumMod val="75000"/>
                  </a:schemeClr>
                </a:solidFill>
                <a:latin typeface="+mn-lt"/>
              </a:rPr>
              <a:t>Earning Money </a:t>
            </a:r>
          </a:p>
        </p:txBody>
      </p:sp>
    </p:spTree>
    <p:extLst>
      <p:ext uri="{BB962C8B-B14F-4D97-AF65-F5344CB8AC3E}">
        <p14:creationId xmlns:p14="http://schemas.microsoft.com/office/powerpoint/2010/main" val="3283678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7683" y="966453"/>
            <a:ext cx="6172200" cy="1200329"/>
          </a:xfrm>
        </p:spPr>
        <p:txBody>
          <a:bodyPr>
            <a:normAutofit/>
          </a:bodyPr>
          <a:lstStyle/>
          <a:p>
            <a:pPr marL="0" indent="0" algn="ctr">
              <a:buNone/>
            </a:pPr>
            <a:r>
              <a:rPr lang="en-US" sz="3000" b="1" i="1" dirty="0">
                <a:solidFill>
                  <a:srgbClr val="FF0000"/>
                </a:solidFill>
                <a:latin typeface="Footlight MT Light" panose="0204060206030A020304" pitchFamily="18" charset="0"/>
              </a:rPr>
              <a:t>Rock, Brock, and the Savings Shock</a:t>
            </a:r>
            <a:endParaRPr lang="en-US" sz="3000" b="1" dirty="0">
              <a:solidFill>
                <a:srgbClr val="FF0000"/>
              </a:solidFill>
              <a:latin typeface="Footlight MT Light" panose="0204060206030A020304" pitchFamily="18" charset="0"/>
            </a:endParaRPr>
          </a:p>
          <a:p>
            <a:pPr algn="ctr"/>
            <a:endParaRPr lang="en-US" sz="105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60" y="1566617"/>
            <a:ext cx="3275183" cy="4026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77A2A420-2D31-4DC4-B976-63D629FC2EA1}"/>
              </a:ext>
            </a:extLst>
          </p:cNvPr>
          <p:cNvSpPr txBox="1"/>
          <p:nvPr/>
        </p:nvSpPr>
        <p:spPr>
          <a:xfrm>
            <a:off x="1616137" y="5829300"/>
            <a:ext cx="5933746" cy="646331"/>
          </a:xfrm>
          <a:prstGeom prst="rect">
            <a:avLst/>
          </a:prstGeom>
          <a:noFill/>
        </p:spPr>
        <p:txBody>
          <a:bodyPr wrap="square">
            <a:spAutoFit/>
          </a:bodyPr>
          <a:lstStyle/>
          <a:p>
            <a:pPr algn="ctr"/>
            <a:r>
              <a:rPr lang="en-US" dirty="0">
                <a:hlinkClick r:id="rId3"/>
              </a:rPr>
              <a:t>https://www.youtube.com/watch?v=fbSOf2_jHc4</a:t>
            </a:r>
            <a:endParaRPr lang="en-US" dirty="0"/>
          </a:p>
          <a:p>
            <a:pPr algn="ctr"/>
            <a:r>
              <a:rPr lang="en-US" dirty="0"/>
              <a:t>5 minutes</a:t>
            </a:r>
          </a:p>
        </p:txBody>
      </p:sp>
      <p:sp>
        <p:nvSpPr>
          <p:cNvPr id="11" name="TextBox 10">
            <a:extLst>
              <a:ext uri="{FF2B5EF4-FFF2-40B4-BE49-F238E27FC236}">
                <a16:creationId xmlns:a16="http://schemas.microsoft.com/office/drawing/2014/main" id="{DF75B6E4-15BF-480B-883F-6FCCD80F9A4D}"/>
              </a:ext>
            </a:extLst>
          </p:cNvPr>
          <p:cNvSpPr txBox="1"/>
          <p:nvPr/>
        </p:nvSpPr>
        <p:spPr>
          <a:xfrm>
            <a:off x="4572000" y="4493393"/>
            <a:ext cx="3085272" cy="1200329"/>
          </a:xfrm>
          <a:prstGeom prst="rect">
            <a:avLst/>
          </a:prstGeom>
          <a:noFill/>
          <a:ln w="19050">
            <a:solidFill>
              <a:schemeClr val="tx1"/>
            </a:solidFill>
          </a:ln>
        </p:spPr>
        <p:txBody>
          <a:bodyPr wrap="square">
            <a:spAutoFit/>
          </a:bodyPr>
          <a:lstStyle/>
          <a:p>
            <a:pPr algn="l"/>
            <a:r>
              <a:rPr lang="en-US" b="1" i="0" dirty="0">
                <a:solidFill>
                  <a:srgbClr val="333333"/>
                </a:solidFill>
                <a:effectLst/>
              </a:rPr>
              <a:t>Publisher:</a:t>
            </a:r>
            <a:r>
              <a:rPr lang="en-US" b="0" i="0" dirty="0">
                <a:solidFill>
                  <a:srgbClr val="333333"/>
                </a:solidFill>
                <a:effectLst/>
              </a:rPr>
              <a:t> Albert Whitman</a:t>
            </a:r>
          </a:p>
          <a:p>
            <a:pPr algn="l"/>
            <a:r>
              <a:rPr lang="en-US" b="1" i="0" dirty="0">
                <a:solidFill>
                  <a:srgbClr val="333333"/>
                </a:solidFill>
                <a:effectLst/>
              </a:rPr>
              <a:t>Copyright Date:</a:t>
            </a:r>
            <a:r>
              <a:rPr lang="en-US" b="0" i="0" dirty="0">
                <a:solidFill>
                  <a:srgbClr val="333333"/>
                </a:solidFill>
                <a:effectLst/>
              </a:rPr>
              <a:t> 2006</a:t>
            </a:r>
          </a:p>
          <a:p>
            <a:pPr algn="l"/>
            <a:r>
              <a:rPr lang="en-US" b="1" i="0" dirty="0">
                <a:solidFill>
                  <a:srgbClr val="333333"/>
                </a:solidFill>
                <a:effectLst/>
              </a:rPr>
              <a:t>Reading Level:</a:t>
            </a:r>
            <a:r>
              <a:rPr lang="en-US" b="0" i="0" dirty="0">
                <a:solidFill>
                  <a:srgbClr val="333333"/>
                </a:solidFill>
                <a:effectLst/>
              </a:rPr>
              <a:t> 5.0</a:t>
            </a:r>
          </a:p>
          <a:p>
            <a:pPr algn="l"/>
            <a:r>
              <a:rPr lang="en-US" b="1" i="0" dirty="0">
                <a:solidFill>
                  <a:srgbClr val="333333"/>
                </a:solidFill>
                <a:effectLst/>
              </a:rPr>
              <a:t>Interest Level:</a:t>
            </a:r>
            <a:r>
              <a:rPr lang="en-US" b="0" i="0" dirty="0">
                <a:solidFill>
                  <a:srgbClr val="333333"/>
                </a:solidFill>
                <a:effectLst/>
              </a:rPr>
              <a:t> 1-4</a:t>
            </a:r>
          </a:p>
        </p:txBody>
      </p:sp>
      <p:pic>
        <p:nvPicPr>
          <p:cNvPr id="6" name="Picture 3">
            <a:extLst>
              <a:ext uri="{FF2B5EF4-FFF2-40B4-BE49-F238E27FC236}">
                <a16:creationId xmlns:a16="http://schemas.microsoft.com/office/drawing/2014/main" id="{DAEEDFB0-7CE7-4639-9C03-83B1BE4C6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0088">
            <a:off x="6479856" y="1681011"/>
            <a:ext cx="2140057" cy="2569898"/>
          </a:xfrm>
          <a:prstGeom prst="rect">
            <a:avLst/>
          </a:prstGeom>
          <a:noFill/>
          <a:ln w="3810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2298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10718" y="2301980"/>
            <a:ext cx="8229600" cy="3641620"/>
          </a:xfrm>
        </p:spPr>
        <p:txBody>
          <a:bodyPr>
            <a:normAutofit fontScale="92500" lnSpcReduction="10000"/>
          </a:bodyPr>
          <a:lstStyle/>
          <a:p>
            <a:pPr marL="0" indent="0">
              <a:buNone/>
            </a:pPr>
            <a:r>
              <a:rPr lang="en-US" sz="2400" b="1" dirty="0">
                <a:latin typeface="+mn-lt"/>
              </a:rPr>
              <a:t>Book Synopsis</a:t>
            </a:r>
            <a:r>
              <a:rPr lang="en-US" sz="2400" dirty="0">
                <a:latin typeface="+mn-lt"/>
              </a:rPr>
              <a:t>:  Rock and Brock may be twins but they are not alike when it comes to physical appearance, personalities, and spending habits. Neat and organized Rock cannot resist spending his money, while messy and free-spirited Brock has amazing constraint when it came to saving his. The brothers learn a valuable lesson when their grandfather pays them each a dollar for doing chores and promises that for each dollar they save, he will double it for the next ten weeks. Rock quickly spends his money on silly toys, gum, and used yard-sale items. Brock resists the temptation to spend and has amassed $512 by the end of the summer. All ends well when Brock shows his brother that it’s never too late to start a saving plan.</a:t>
            </a:r>
          </a:p>
          <a:p>
            <a:pPr marL="0" indent="0">
              <a:buNone/>
            </a:pPr>
            <a:endParaRPr lang="en-US" sz="2400" dirty="0"/>
          </a:p>
          <a:p>
            <a:endParaRPr lang="en-US" dirty="0"/>
          </a:p>
        </p:txBody>
      </p:sp>
      <p:pic>
        <p:nvPicPr>
          <p:cNvPr id="4" name="Picture 3"/>
          <p:cNvPicPr>
            <a:picLocks noChangeAspect="1"/>
          </p:cNvPicPr>
          <p:nvPr/>
        </p:nvPicPr>
        <p:blipFill>
          <a:blip r:embed="rId2"/>
          <a:stretch>
            <a:fillRect/>
          </a:stretch>
        </p:blipFill>
        <p:spPr>
          <a:xfrm>
            <a:off x="6837817" y="5354391"/>
            <a:ext cx="1205352" cy="1178417"/>
          </a:xfrm>
          <a:prstGeom prst="rect">
            <a:avLst/>
          </a:prstGeom>
        </p:spPr>
      </p:pic>
      <p:pic>
        <p:nvPicPr>
          <p:cNvPr id="6" name="Picture 5">
            <a:extLst>
              <a:ext uri="{FF2B5EF4-FFF2-40B4-BE49-F238E27FC236}">
                <a16:creationId xmlns:a16="http://schemas.microsoft.com/office/drawing/2014/main" id="{9F118A03-0BBE-4A3D-8A4E-DD7D6B5C5EBC}"/>
              </a:ext>
            </a:extLst>
          </p:cNvPr>
          <p:cNvPicPr>
            <a:picLocks noChangeAspect="1"/>
          </p:cNvPicPr>
          <p:nvPr/>
        </p:nvPicPr>
        <p:blipFill>
          <a:blip r:embed="rId3"/>
          <a:stretch>
            <a:fillRect/>
          </a:stretch>
        </p:blipFill>
        <p:spPr>
          <a:xfrm>
            <a:off x="3321080" y="406121"/>
            <a:ext cx="2023277" cy="1773569"/>
          </a:xfrm>
          <a:prstGeom prst="rect">
            <a:avLst/>
          </a:prstGeom>
        </p:spPr>
      </p:pic>
    </p:spTree>
    <p:extLst>
      <p:ext uri="{BB962C8B-B14F-4D97-AF65-F5344CB8AC3E}">
        <p14:creationId xmlns:p14="http://schemas.microsoft.com/office/powerpoint/2010/main" val="356559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082" y="812925"/>
            <a:ext cx="5343835" cy="742950"/>
          </a:xfrm>
        </p:spPr>
        <p:txBody>
          <a:bodyPr/>
          <a:lstStyle/>
          <a:p>
            <a:pPr algn="ctr"/>
            <a:r>
              <a:rPr lang="en" sz="3600" dirty="0">
                <a:latin typeface="Helvetica Neue"/>
                <a:ea typeface="Helvetica Neue"/>
                <a:cs typeface="Helvetica Neue"/>
                <a:sym typeface="Helvetica Neue"/>
              </a:rPr>
              <a:t>Session Agenda</a:t>
            </a:r>
            <a:endParaRPr lang="en-US" sz="3600" dirty="0">
              <a:effectLst>
                <a:glow>
                  <a:schemeClr val="accent1">
                    <a:alpha val="0"/>
                  </a:schemeClr>
                </a:glow>
                <a:reflection stA="0" endPos="65000" dist="50800" dir="5400000" sy="-100000" algn="bl" rotWithShape="0"/>
              </a:effectLst>
              <a:latin typeface="+mn-lt"/>
            </a:endParaRPr>
          </a:p>
        </p:txBody>
      </p:sp>
      <p:sp>
        <p:nvSpPr>
          <p:cNvPr id="3" name="Content Placeholder 2"/>
          <p:cNvSpPr>
            <a:spLocks noGrp="1"/>
          </p:cNvSpPr>
          <p:nvPr>
            <p:ph idx="1"/>
          </p:nvPr>
        </p:nvSpPr>
        <p:spPr>
          <a:xfrm>
            <a:off x="398717" y="2559913"/>
            <a:ext cx="8516683" cy="4054247"/>
          </a:xfrm>
        </p:spPr>
        <p:txBody>
          <a:bodyPr>
            <a:normAutofit fontScale="47500" lnSpcReduction="20000"/>
          </a:bodyPr>
          <a:lstStyle/>
          <a:p>
            <a:pPr>
              <a:lnSpc>
                <a:spcPct val="120000"/>
              </a:lnSpc>
            </a:pPr>
            <a:r>
              <a:rPr lang="en-US" sz="5100" b="1" dirty="0">
                <a:latin typeface="+mn-lt"/>
              </a:rPr>
              <a:t>Discuss</a:t>
            </a:r>
            <a:r>
              <a:rPr lang="en-US" sz="5100" dirty="0">
                <a:latin typeface="+mn-lt"/>
              </a:rPr>
              <a:t> using children’s literature to teach in the content areas.</a:t>
            </a:r>
          </a:p>
          <a:p>
            <a:pPr>
              <a:lnSpc>
                <a:spcPct val="120000"/>
              </a:lnSpc>
            </a:pPr>
            <a:r>
              <a:rPr lang="en-US" sz="5100" b="1" dirty="0">
                <a:latin typeface="+mn-lt"/>
              </a:rPr>
              <a:t>Review </a:t>
            </a:r>
            <a:r>
              <a:rPr lang="en-US" sz="5100" dirty="0">
                <a:latin typeface="+mn-lt"/>
              </a:rPr>
              <a:t>associated national and state standards </a:t>
            </a:r>
          </a:p>
          <a:p>
            <a:pPr>
              <a:lnSpc>
                <a:spcPct val="120000"/>
              </a:lnSpc>
              <a:buFont typeface="Arial" panose="020B0604020202020204" pitchFamily="34" charset="0"/>
              <a:buChar char="•"/>
            </a:pPr>
            <a:r>
              <a:rPr lang="en-US" sz="5100" b="1" dirty="0">
                <a:latin typeface="+mn-lt"/>
              </a:rPr>
              <a:t>Explore</a:t>
            </a:r>
            <a:r>
              <a:rPr lang="en-US" sz="5100" dirty="0">
                <a:latin typeface="+mn-lt"/>
              </a:rPr>
              <a:t> featured titles and the lessons and activities based on their content.</a:t>
            </a:r>
          </a:p>
          <a:p>
            <a:pPr>
              <a:lnSpc>
                <a:spcPct val="120000"/>
              </a:lnSpc>
              <a:buFont typeface="Arial" panose="020B0604020202020204" pitchFamily="34" charset="0"/>
              <a:buChar char="•"/>
            </a:pPr>
            <a:r>
              <a:rPr lang="en-US" sz="5100" b="1" dirty="0">
                <a:latin typeface="+mn-lt"/>
              </a:rPr>
              <a:t>Discover</a:t>
            </a:r>
            <a:r>
              <a:rPr lang="en-US" sz="5100" dirty="0">
                <a:latin typeface="+mn-lt"/>
              </a:rPr>
              <a:t> online links to websites and resources </a:t>
            </a:r>
          </a:p>
          <a:p>
            <a:pPr>
              <a:lnSpc>
                <a:spcPct val="120000"/>
              </a:lnSpc>
              <a:buFont typeface="Arial" panose="020B0604020202020204" pitchFamily="34" charset="0"/>
              <a:buChar char="•"/>
            </a:pPr>
            <a:r>
              <a:rPr lang="en-US" sz="5100" b="1" dirty="0">
                <a:latin typeface="+mn-lt"/>
              </a:rPr>
              <a:t>Share</a:t>
            </a:r>
            <a:r>
              <a:rPr lang="en-US" sz="5100" dirty="0">
                <a:latin typeface="+mn-lt"/>
              </a:rPr>
              <a:t> a related bibliography &amp; additional resources.</a:t>
            </a:r>
          </a:p>
          <a:p>
            <a:pPr marL="0" indent="0">
              <a:buNone/>
            </a:pPr>
            <a:endParaRPr lang="en-US" dirty="0">
              <a:solidFill>
                <a:schemeClr val="tx1">
                  <a:lumMod val="95000"/>
                  <a:lumOff val="5000"/>
                </a:schemeClr>
              </a:solidFill>
            </a:endParaRPr>
          </a:p>
        </p:txBody>
      </p:sp>
      <p:sp>
        <p:nvSpPr>
          <p:cNvPr id="4" name="TextBox 3">
            <a:extLst>
              <a:ext uri="{FF2B5EF4-FFF2-40B4-BE49-F238E27FC236}">
                <a16:creationId xmlns:a16="http://schemas.microsoft.com/office/drawing/2014/main" id="{B46A39A6-2A17-4742-8DD1-74D2431F2640}"/>
              </a:ext>
            </a:extLst>
          </p:cNvPr>
          <p:cNvSpPr txBox="1"/>
          <p:nvPr/>
        </p:nvSpPr>
        <p:spPr>
          <a:xfrm>
            <a:off x="639192" y="2053486"/>
            <a:ext cx="3818828" cy="415498"/>
          </a:xfrm>
          <a:prstGeom prst="rect">
            <a:avLst/>
          </a:prstGeom>
          <a:noFill/>
        </p:spPr>
        <p:txBody>
          <a:bodyPr wrap="square" rtlCol="0">
            <a:spAutoFit/>
          </a:bodyPr>
          <a:lstStyle/>
          <a:p>
            <a:r>
              <a:rPr lang="en-US" sz="2100" dirty="0"/>
              <a:t>In this webinar we will:</a:t>
            </a:r>
          </a:p>
        </p:txBody>
      </p:sp>
    </p:spTree>
    <p:extLst>
      <p:ext uri="{BB962C8B-B14F-4D97-AF65-F5344CB8AC3E}">
        <p14:creationId xmlns:p14="http://schemas.microsoft.com/office/powerpoint/2010/main" val="212742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01" y="97654"/>
            <a:ext cx="8229600" cy="1143000"/>
          </a:xfrm>
        </p:spPr>
        <p:txBody>
          <a:bodyPr/>
          <a:lstStyle/>
          <a:p>
            <a:r>
              <a:rPr lang="en-US" sz="4800" dirty="0"/>
              <a:t>Author’s Notes: </a:t>
            </a:r>
          </a:p>
        </p:txBody>
      </p:sp>
      <p:pic>
        <p:nvPicPr>
          <p:cNvPr id="4" name="Picture 3"/>
          <p:cNvPicPr>
            <a:picLocks noChangeAspect="1"/>
          </p:cNvPicPr>
          <p:nvPr/>
        </p:nvPicPr>
        <p:blipFill>
          <a:blip r:embed="rId2"/>
          <a:stretch>
            <a:fillRect/>
          </a:stretch>
        </p:blipFill>
        <p:spPr>
          <a:xfrm>
            <a:off x="3560887" y="1240654"/>
            <a:ext cx="3415080" cy="4314497"/>
          </a:xfrm>
          <a:prstGeom prst="rect">
            <a:avLst/>
          </a:prstGeom>
          <a:ln w="28575">
            <a:solidFill>
              <a:schemeClr val="tx1"/>
            </a:solidFill>
          </a:ln>
        </p:spPr>
      </p:pic>
      <p:pic>
        <p:nvPicPr>
          <p:cNvPr id="6" name="Picture 5"/>
          <p:cNvPicPr>
            <a:picLocks noChangeAspect="1"/>
          </p:cNvPicPr>
          <p:nvPr/>
        </p:nvPicPr>
        <p:blipFill>
          <a:blip r:embed="rId3"/>
          <a:stretch>
            <a:fillRect/>
          </a:stretch>
        </p:blipFill>
        <p:spPr>
          <a:xfrm rot="21304569">
            <a:off x="500734" y="2031393"/>
            <a:ext cx="2762981" cy="3253604"/>
          </a:xfrm>
          <a:prstGeom prst="rect">
            <a:avLst/>
          </a:prstGeom>
          <a:ln w="12700">
            <a:solidFill>
              <a:schemeClr val="tx1"/>
            </a:solidFill>
          </a:ln>
        </p:spPr>
      </p:pic>
      <p:pic>
        <p:nvPicPr>
          <p:cNvPr id="5" name="Picture 2">
            <a:extLst>
              <a:ext uri="{FF2B5EF4-FFF2-40B4-BE49-F238E27FC236}">
                <a16:creationId xmlns:a16="http://schemas.microsoft.com/office/drawing/2014/main" id="{B65CED2C-9233-49DC-ABA2-F2389365A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606" y="4936572"/>
            <a:ext cx="2005394" cy="138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793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587" y="1092994"/>
            <a:ext cx="7018613" cy="4629150"/>
          </a:xfrm>
          <a:solidFill>
            <a:schemeClr val="tx2">
              <a:lumMod val="75000"/>
              <a:lumOff val="25000"/>
            </a:schemeClr>
          </a:solidFill>
        </p:spPr>
        <p:txBody>
          <a:bodyPr/>
          <a:lstStyle/>
          <a:p>
            <a:endParaRPr lang="en-US" dirty="0"/>
          </a:p>
        </p:txBody>
      </p:sp>
      <p:pic>
        <p:nvPicPr>
          <p:cNvPr id="4" name="Picture 3"/>
          <p:cNvPicPr>
            <a:picLocks noChangeAspect="1"/>
          </p:cNvPicPr>
          <p:nvPr/>
        </p:nvPicPr>
        <p:blipFill>
          <a:blip r:embed="rId2"/>
          <a:stretch>
            <a:fillRect/>
          </a:stretch>
        </p:blipFill>
        <p:spPr>
          <a:xfrm>
            <a:off x="1075684" y="1335881"/>
            <a:ext cx="3557588" cy="4186238"/>
          </a:xfrm>
          <a:prstGeom prst="rect">
            <a:avLst/>
          </a:prstGeom>
        </p:spPr>
      </p:pic>
      <p:pic>
        <p:nvPicPr>
          <p:cNvPr id="7" name="Picture 6"/>
          <p:cNvPicPr>
            <a:picLocks noChangeAspect="1"/>
          </p:cNvPicPr>
          <p:nvPr/>
        </p:nvPicPr>
        <p:blipFill>
          <a:blip r:embed="rId3"/>
          <a:stretch>
            <a:fillRect/>
          </a:stretch>
        </p:blipFill>
        <p:spPr>
          <a:xfrm rot="778928">
            <a:off x="4563237" y="2354059"/>
            <a:ext cx="2286497" cy="2781264"/>
          </a:xfrm>
          <a:prstGeom prst="rect">
            <a:avLst/>
          </a:prstGeom>
        </p:spPr>
      </p:pic>
      <p:pic>
        <p:nvPicPr>
          <p:cNvPr id="8"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39057" y="689217"/>
            <a:ext cx="1146938" cy="1740181"/>
          </a:xfrm>
          <a:prstGeom prst="rect">
            <a:avLst/>
          </a:prstGeom>
        </p:spPr>
      </p:pic>
    </p:spTree>
    <p:extLst>
      <p:ext uri="{BB962C8B-B14F-4D97-AF65-F5344CB8AC3E}">
        <p14:creationId xmlns:p14="http://schemas.microsoft.com/office/powerpoint/2010/main" val="935843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E96B3-0B3E-4F05-A369-9715B9D13080}"/>
              </a:ext>
            </a:extLst>
          </p:cNvPr>
          <p:cNvSpPr>
            <a:spLocks noGrp="1"/>
          </p:cNvSpPr>
          <p:nvPr>
            <p:ph type="title"/>
          </p:nvPr>
        </p:nvSpPr>
        <p:spPr>
          <a:xfrm>
            <a:off x="52754" y="750946"/>
            <a:ext cx="8877718" cy="994172"/>
          </a:xfrm>
        </p:spPr>
        <p:txBody>
          <a:bodyPr>
            <a:normAutofit/>
          </a:bodyPr>
          <a:lstStyle/>
          <a:p>
            <a:pPr algn="ctr"/>
            <a:r>
              <a:rPr lang="en-US" sz="1350" dirty="0"/>
              <a:t>https://www.econedlink.org/wp-content/uploads/2020/12/CEE-RMC-Rock-Brock-Lesson_Investo_Million_Pennies.pdf</a:t>
            </a:r>
          </a:p>
        </p:txBody>
      </p:sp>
      <p:pic>
        <p:nvPicPr>
          <p:cNvPr id="4" name="Picture 3">
            <a:extLst>
              <a:ext uri="{FF2B5EF4-FFF2-40B4-BE49-F238E27FC236}">
                <a16:creationId xmlns:a16="http://schemas.microsoft.com/office/drawing/2014/main" id="{A489FFC2-EE37-4296-890C-370315AE2904}"/>
              </a:ext>
            </a:extLst>
          </p:cNvPr>
          <p:cNvPicPr>
            <a:picLocks noChangeAspect="1"/>
          </p:cNvPicPr>
          <p:nvPr/>
        </p:nvPicPr>
        <p:blipFill>
          <a:blip r:embed="rId2"/>
          <a:stretch>
            <a:fillRect/>
          </a:stretch>
        </p:blipFill>
        <p:spPr>
          <a:xfrm>
            <a:off x="709342" y="1768835"/>
            <a:ext cx="2429365" cy="3091504"/>
          </a:xfrm>
          <a:prstGeom prst="rect">
            <a:avLst/>
          </a:prstGeom>
          <a:ln w="57150">
            <a:solidFill>
              <a:srgbClr val="00B050"/>
            </a:solidFill>
          </a:ln>
        </p:spPr>
      </p:pic>
      <p:pic>
        <p:nvPicPr>
          <p:cNvPr id="6" name="Picture 5">
            <a:extLst>
              <a:ext uri="{FF2B5EF4-FFF2-40B4-BE49-F238E27FC236}">
                <a16:creationId xmlns:a16="http://schemas.microsoft.com/office/drawing/2014/main" id="{86BA6EB4-E66C-43F7-814E-E22873A1DB25}"/>
              </a:ext>
            </a:extLst>
          </p:cNvPr>
          <p:cNvPicPr>
            <a:picLocks noChangeAspect="1"/>
          </p:cNvPicPr>
          <p:nvPr/>
        </p:nvPicPr>
        <p:blipFill>
          <a:blip r:embed="rId3"/>
          <a:stretch>
            <a:fillRect/>
          </a:stretch>
        </p:blipFill>
        <p:spPr>
          <a:xfrm>
            <a:off x="3403988" y="1745118"/>
            <a:ext cx="3476206" cy="4383043"/>
          </a:xfrm>
          <a:prstGeom prst="rect">
            <a:avLst/>
          </a:prstGeom>
          <a:ln w="38100">
            <a:solidFill>
              <a:srgbClr val="00B050"/>
            </a:solidFill>
          </a:ln>
        </p:spPr>
      </p:pic>
      <p:pic>
        <p:nvPicPr>
          <p:cNvPr id="2050" name="Picture 2" descr="忘記密碼 fb登录 Rock, Brock and the Savings Shock 立即 免費註冊 00/4">
            <a:extLst>
              <a:ext uri="{FF2B5EF4-FFF2-40B4-BE49-F238E27FC236}">
                <a16:creationId xmlns:a16="http://schemas.microsoft.com/office/drawing/2014/main" id="{89427F0F-87D6-47AE-AEA2-B599C2CC9C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996" y="4980367"/>
            <a:ext cx="1545587" cy="15455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D070E4D-C3D3-4E30-B79D-C9E0EC6D77EF}"/>
              </a:ext>
            </a:extLst>
          </p:cNvPr>
          <p:cNvPicPr>
            <a:picLocks noChangeAspect="1"/>
          </p:cNvPicPr>
          <p:nvPr/>
        </p:nvPicPr>
        <p:blipFill>
          <a:blip r:embed="rId5"/>
          <a:stretch>
            <a:fillRect/>
          </a:stretch>
        </p:blipFill>
        <p:spPr>
          <a:xfrm>
            <a:off x="7145475" y="2556769"/>
            <a:ext cx="1836570" cy="2370334"/>
          </a:xfrm>
          <a:prstGeom prst="rect">
            <a:avLst/>
          </a:prstGeom>
        </p:spPr>
      </p:pic>
    </p:spTree>
    <p:extLst>
      <p:ext uri="{BB962C8B-B14F-4D97-AF65-F5344CB8AC3E}">
        <p14:creationId xmlns:p14="http://schemas.microsoft.com/office/powerpoint/2010/main" val="3185945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6ABAF-A384-4C63-BFA3-752B94CCE0CE}"/>
              </a:ext>
            </a:extLst>
          </p:cNvPr>
          <p:cNvSpPr>
            <a:spLocks noGrp="1"/>
          </p:cNvSpPr>
          <p:nvPr>
            <p:ph type="title"/>
          </p:nvPr>
        </p:nvSpPr>
        <p:spPr>
          <a:xfrm>
            <a:off x="788362" y="984647"/>
            <a:ext cx="8482263" cy="535275"/>
          </a:xfrm>
        </p:spPr>
        <p:txBody>
          <a:bodyPr>
            <a:normAutofit fontScale="90000"/>
          </a:bodyPr>
          <a:lstStyle/>
          <a:p>
            <a:r>
              <a:rPr lang="en-US" sz="2700" dirty="0"/>
              <a:t>New Picture Books featuring  Economics and Personal Finance</a:t>
            </a:r>
          </a:p>
        </p:txBody>
      </p:sp>
      <p:pic>
        <p:nvPicPr>
          <p:cNvPr id="6" name="Picture 5">
            <a:extLst>
              <a:ext uri="{FF2B5EF4-FFF2-40B4-BE49-F238E27FC236}">
                <a16:creationId xmlns:a16="http://schemas.microsoft.com/office/drawing/2014/main" id="{622797DD-3A49-412B-995E-41FBC96CED6B}"/>
              </a:ext>
            </a:extLst>
          </p:cNvPr>
          <p:cNvPicPr>
            <a:picLocks noChangeAspect="1"/>
          </p:cNvPicPr>
          <p:nvPr/>
        </p:nvPicPr>
        <p:blipFill>
          <a:blip r:embed="rId2"/>
          <a:stretch>
            <a:fillRect/>
          </a:stretch>
        </p:blipFill>
        <p:spPr>
          <a:xfrm>
            <a:off x="2795522" y="1581044"/>
            <a:ext cx="3903534" cy="4690388"/>
          </a:xfrm>
          <a:prstGeom prst="rect">
            <a:avLst/>
          </a:prstGeom>
          <a:ln w="38100">
            <a:solidFill>
              <a:srgbClr val="0070C0"/>
            </a:solidFill>
          </a:ln>
        </p:spPr>
      </p:pic>
      <p:pic>
        <p:nvPicPr>
          <p:cNvPr id="10" name="Picture 2" descr="undefined">
            <a:extLst>
              <a:ext uri="{FF2B5EF4-FFF2-40B4-BE49-F238E27FC236}">
                <a16:creationId xmlns:a16="http://schemas.microsoft.com/office/drawing/2014/main" id="{ED146E6D-5349-4C85-AB7D-490882CB2E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2280" y="1687929"/>
            <a:ext cx="1234610" cy="159820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A Gift from Abuela">
            <a:extLst>
              <a:ext uri="{FF2B5EF4-FFF2-40B4-BE49-F238E27FC236}">
                <a16:creationId xmlns:a16="http://schemas.microsoft.com/office/drawing/2014/main" id="{0E524FA1-7B47-43F4-851F-9B15CE03C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6164">
            <a:off x="188132" y="1694622"/>
            <a:ext cx="1438198" cy="1570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Keeping the City Going">
            <a:extLst>
              <a:ext uri="{FF2B5EF4-FFF2-40B4-BE49-F238E27FC236}">
                <a16:creationId xmlns:a16="http://schemas.microsoft.com/office/drawing/2014/main" id="{4E79C0D5-E38E-42D2-A2C7-8A063F2C2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638" y="3219218"/>
            <a:ext cx="1524006" cy="1688600"/>
          </a:xfrm>
          <a:prstGeom prst="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pic>
        <p:nvPicPr>
          <p:cNvPr id="13" name="Picture 2" descr="Fry Bread: A Native American Family Story">
            <a:extLst>
              <a:ext uri="{FF2B5EF4-FFF2-40B4-BE49-F238E27FC236}">
                <a16:creationId xmlns:a16="http://schemas.microsoft.com/office/drawing/2014/main" id="{4C35E0A0-903B-4C0A-98F8-C0EBD4FDB4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3081" y="3429000"/>
            <a:ext cx="1419226" cy="14192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Someone Builds the Dream">
            <a:extLst>
              <a:ext uri="{FF2B5EF4-FFF2-40B4-BE49-F238E27FC236}">
                <a16:creationId xmlns:a16="http://schemas.microsoft.com/office/drawing/2014/main" id="{5EE09910-827C-435E-9136-20E20339AE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637" y="4919431"/>
            <a:ext cx="1810237" cy="1419225"/>
          </a:xfrm>
          <a:prstGeom prst="rect">
            <a:avLst/>
          </a:prstGeom>
          <a:noFill/>
          <a:ln w="28575">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15" name="Picture 14" descr="The Oldest Student: How Mary Walker Learned to Read">
            <a:extLst>
              <a:ext uri="{FF2B5EF4-FFF2-40B4-BE49-F238E27FC236}">
                <a16:creationId xmlns:a16="http://schemas.microsoft.com/office/drawing/2014/main" id="{B79C110C-C9CD-4B18-A78D-B0A3ABB071B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02453">
            <a:off x="7488108" y="4919431"/>
            <a:ext cx="1162685" cy="1419225"/>
          </a:xfrm>
          <a:prstGeom prst="rect">
            <a:avLst/>
          </a:prstGeom>
          <a:noFill/>
          <a:ln w="28575">
            <a:solidFill>
              <a:schemeClr val="tx1"/>
            </a:solidFill>
          </a:ln>
        </p:spPr>
      </p:pic>
    </p:spTree>
    <p:extLst>
      <p:ext uri="{BB962C8B-B14F-4D97-AF65-F5344CB8AC3E}">
        <p14:creationId xmlns:p14="http://schemas.microsoft.com/office/powerpoint/2010/main" val="59054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87932"/>
            <a:ext cx="6172200" cy="85725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125" dirty="0"/>
              <a:t>Assessment Questions</a:t>
            </a:r>
            <a:endParaRPr lang="en-US" sz="4125" dirty="0">
              <a:ln w="11430">
                <a:noFill/>
              </a:ln>
              <a:effectLst>
                <a:outerShdw blurRad="80000" dist="40000" dir="5040000" algn="tl">
                  <a:srgbClr val="000000">
                    <a:alpha val="0"/>
                  </a:srgbClr>
                </a:outerShdw>
              </a:effectLst>
            </a:endParaRPr>
          </a:p>
        </p:txBody>
      </p:sp>
      <p:sp>
        <p:nvSpPr>
          <p:cNvPr id="3" name="Content Placeholder 2"/>
          <p:cNvSpPr>
            <a:spLocks noGrp="1"/>
          </p:cNvSpPr>
          <p:nvPr>
            <p:ph idx="4294967295"/>
          </p:nvPr>
        </p:nvSpPr>
        <p:spPr>
          <a:xfrm>
            <a:off x="566477" y="2045182"/>
            <a:ext cx="8396057" cy="4027144"/>
          </a:xfrm>
        </p:spPr>
        <p:txBody>
          <a:bodyPr>
            <a:noAutofit/>
          </a:bodyPr>
          <a:lstStyle/>
          <a:p>
            <a:pPr marL="0" indent="0" defTabSz="678941">
              <a:buNone/>
              <a:defRPr sz="3168"/>
            </a:pPr>
            <a:r>
              <a:rPr lang="en-US" sz="2400" b="1" dirty="0">
                <a:solidFill>
                  <a:srgbClr val="005CB8"/>
                </a:solidFill>
                <a:latin typeface="Calibri" panose="020F0502020204030204" pitchFamily="34" charset="0"/>
                <a:cs typeface="Calibri" panose="020F0502020204030204" pitchFamily="34" charset="0"/>
              </a:rPr>
              <a:t>Something to think about…</a:t>
            </a:r>
          </a:p>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What are the benefits of using children’s literature to teach economics and personal finance?</a:t>
            </a:r>
          </a:p>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The book Rock, Brock and the Savings Shock was published in 2006 and contains dated monetary values and good &amp; services.  Would you still consider using it with your students?  Why or Why not?</a:t>
            </a:r>
          </a:p>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The concept of “money” is rapidly changing.  Do young students understand currency?  Can they identify coins?  Do you think it is important for them to have these skills? </a:t>
            </a:r>
          </a:p>
          <a:p>
            <a:pPr marL="385763" indent="-385763" defTabSz="678941">
              <a:buFont typeface="+mj-lt"/>
              <a:buAutoNum type="arabicPeriod"/>
              <a:defRPr sz="3168"/>
            </a:pPr>
            <a:r>
              <a:rPr lang="en-US" sz="1800" dirty="0">
                <a:latin typeface="Calibri" panose="020F0502020204030204" pitchFamily="34" charset="0"/>
                <a:cs typeface="Calibri" panose="020F0502020204030204" pitchFamily="34" charset="0"/>
              </a:rPr>
              <a:t>How can picture books be used with older students?</a:t>
            </a:r>
          </a:p>
          <a:p>
            <a:pPr marL="0" indent="0" defTabSz="678941">
              <a:buNone/>
              <a:defRPr sz="3168"/>
            </a:pPr>
            <a:endParaRPr lang="en-US" sz="2063" dirty="0"/>
          </a:p>
        </p:txBody>
      </p:sp>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hlinkClick r:id="rId3"/>
              </a:rPr>
              <a:t>https://www.councilforeconed.org/resources/local-affiliates/</a:t>
            </a:r>
            <a:endParaRPr lang="en-US" dirty="0"/>
          </a:p>
          <a:p>
            <a:pPr algn="l"/>
            <a:endParaRPr lang="en-US" dirty="0"/>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2852"/>
            <a:ext cx="6172200" cy="1119751"/>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125" dirty="0"/>
              <a:t>National Standards</a:t>
            </a:r>
            <a:endParaRPr lang="en-US" sz="4125" dirty="0">
              <a:ln w="11430">
                <a:noFill/>
              </a:ln>
              <a:effectLst>
                <a:outerShdw blurRad="80000" dist="40000" dir="5040000" algn="tl">
                  <a:srgbClr val="000000">
                    <a:alpha val="0"/>
                  </a:srgbClr>
                </a:outerShdw>
              </a:effectLst>
            </a:endParaRPr>
          </a:p>
        </p:txBody>
      </p:sp>
      <p:sp>
        <p:nvSpPr>
          <p:cNvPr id="3" name="Content Placeholder 2"/>
          <p:cNvSpPr>
            <a:spLocks noGrp="1"/>
          </p:cNvSpPr>
          <p:nvPr>
            <p:ph idx="4294967295"/>
          </p:nvPr>
        </p:nvSpPr>
        <p:spPr>
          <a:xfrm>
            <a:off x="1485900" y="2611148"/>
            <a:ext cx="6172200" cy="3131820"/>
          </a:xfrm>
        </p:spPr>
        <p:txBody>
          <a:bodyPr>
            <a:noAutofit/>
          </a:bodyPr>
          <a:lstStyle/>
          <a:p>
            <a:pPr marL="0" indent="0" defTabSz="678941">
              <a:buNone/>
              <a:defRPr sz="3168"/>
            </a:pPr>
            <a:r>
              <a:rPr lang="en-US" sz="1875" dirty="0">
                <a:latin typeface="Calibri"/>
                <a:ea typeface="ＭＳ Ｐゴシック"/>
                <a:cs typeface="Calibri"/>
              </a:rPr>
              <a:t> </a:t>
            </a:r>
            <a:endParaRPr lang="en-US" sz="2063" dirty="0"/>
          </a:p>
        </p:txBody>
      </p:sp>
      <p:pic>
        <p:nvPicPr>
          <p:cNvPr id="4" name="Picture 3">
            <a:extLst>
              <a:ext uri="{FF2B5EF4-FFF2-40B4-BE49-F238E27FC236}">
                <a16:creationId xmlns:a16="http://schemas.microsoft.com/office/drawing/2014/main" id="{04C9C351-8680-4F49-B061-6021D10CCBB4}"/>
              </a:ext>
            </a:extLst>
          </p:cNvPr>
          <p:cNvPicPr>
            <a:picLocks noChangeAspect="1"/>
          </p:cNvPicPr>
          <p:nvPr/>
        </p:nvPicPr>
        <p:blipFill>
          <a:blip r:embed="rId3"/>
          <a:stretch>
            <a:fillRect/>
          </a:stretch>
        </p:blipFill>
        <p:spPr>
          <a:xfrm rot="488531">
            <a:off x="6607773" y="1472468"/>
            <a:ext cx="2027217" cy="2682844"/>
          </a:xfrm>
          <a:prstGeom prst="rect">
            <a:avLst/>
          </a:prstGeom>
          <a:ln w="19050">
            <a:solidFill>
              <a:schemeClr val="tx1"/>
            </a:solidFill>
          </a:ln>
        </p:spPr>
      </p:pic>
      <p:pic>
        <p:nvPicPr>
          <p:cNvPr id="5" name="Picture 4">
            <a:extLst>
              <a:ext uri="{FF2B5EF4-FFF2-40B4-BE49-F238E27FC236}">
                <a16:creationId xmlns:a16="http://schemas.microsoft.com/office/drawing/2014/main" id="{5A0FF1A1-3CF6-4FA9-9503-89D6BCE366D7}"/>
              </a:ext>
            </a:extLst>
          </p:cNvPr>
          <p:cNvPicPr>
            <a:picLocks noChangeAspect="1"/>
          </p:cNvPicPr>
          <p:nvPr/>
        </p:nvPicPr>
        <p:blipFill>
          <a:blip r:embed="rId4"/>
          <a:stretch>
            <a:fillRect/>
          </a:stretch>
        </p:blipFill>
        <p:spPr>
          <a:xfrm>
            <a:off x="442190" y="1175128"/>
            <a:ext cx="3354238" cy="1323622"/>
          </a:xfrm>
          <a:prstGeom prst="rect">
            <a:avLst/>
          </a:prstGeom>
          <a:ln w="28575">
            <a:solidFill>
              <a:schemeClr val="tx1"/>
            </a:solidFill>
          </a:ln>
        </p:spPr>
      </p:pic>
      <p:pic>
        <p:nvPicPr>
          <p:cNvPr id="6" name="Picture 5">
            <a:extLst>
              <a:ext uri="{FF2B5EF4-FFF2-40B4-BE49-F238E27FC236}">
                <a16:creationId xmlns:a16="http://schemas.microsoft.com/office/drawing/2014/main" id="{A43B754C-1586-469B-9923-BE2688E162C6}"/>
              </a:ext>
            </a:extLst>
          </p:cNvPr>
          <p:cNvPicPr>
            <a:picLocks noChangeAspect="1"/>
          </p:cNvPicPr>
          <p:nvPr/>
        </p:nvPicPr>
        <p:blipFill>
          <a:blip r:embed="rId5"/>
          <a:stretch>
            <a:fillRect/>
          </a:stretch>
        </p:blipFill>
        <p:spPr>
          <a:xfrm>
            <a:off x="1361184" y="2615813"/>
            <a:ext cx="3804878" cy="1645518"/>
          </a:xfrm>
          <a:prstGeom prst="rect">
            <a:avLst/>
          </a:prstGeom>
          <a:ln w="28575">
            <a:solidFill>
              <a:schemeClr val="tx1"/>
            </a:solidFill>
          </a:ln>
        </p:spPr>
      </p:pic>
      <p:sp>
        <p:nvSpPr>
          <p:cNvPr id="8" name="TextBox 7">
            <a:extLst>
              <a:ext uri="{FF2B5EF4-FFF2-40B4-BE49-F238E27FC236}">
                <a16:creationId xmlns:a16="http://schemas.microsoft.com/office/drawing/2014/main" id="{6EDF187B-5361-4A86-AFCC-521EDE2CA935}"/>
              </a:ext>
            </a:extLst>
          </p:cNvPr>
          <p:cNvSpPr txBox="1"/>
          <p:nvPr/>
        </p:nvSpPr>
        <p:spPr>
          <a:xfrm>
            <a:off x="186613" y="5997463"/>
            <a:ext cx="8957387" cy="307777"/>
          </a:xfrm>
          <a:prstGeom prst="rect">
            <a:avLst/>
          </a:prstGeom>
          <a:noFill/>
        </p:spPr>
        <p:txBody>
          <a:bodyPr wrap="square">
            <a:spAutoFit/>
          </a:bodyPr>
          <a:lstStyle/>
          <a:p>
            <a:pPr algn="ctr" defTabSz="678941">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6"/>
              </a:rPr>
              <a:t>https://www.councilforeconed.org/wp-content/uploads/2012/03/voluntary-national-content-standards-2010.pdf</a:t>
            </a:r>
            <a:endParaRPr lang="en-US" sz="1400" b="1" dirty="0"/>
          </a:p>
        </p:txBody>
      </p:sp>
      <p:pic>
        <p:nvPicPr>
          <p:cNvPr id="9" name="Picture 8">
            <a:extLst>
              <a:ext uri="{FF2B5EF4-FFF2-40B4-BE49-F238E27FC236}">
                <a16:creationId xmlns:a16="http://schemas.microsoft.com/office/drawing/2014/main" id="{2F3EEEDD-7722-423C-9C5B-FC087FCA990E}"/>
              </a:ext>
            </a:extLst>
          </p:cNvPr>
          <p:cNvPicPr>
            <a:picLocks noChangeAspect="1"/>
          </p:cNvPicPr>
          <p:nvPr/>
        </p:nvPicPr>
        <p:blipFill>
          <a:blip r:embed="rId7"/>
          <a:stretch>
            <a:fillRect/>
          </a:stretch>
        </p:blipFill>
        <p:spPr>
          <a:xfrm>
            <a:off x="2427086" y="4378394"/>
            <a:ext cx="3720328" cy="1529322"/>
          </a:xfrm>
          <a:prstGeom prst="rect">
            <a:avLst/>
          </a:prstGeom>
          <a:ln w="28575">
            <a:solidFill>
              <a:schemeClr val="tx1"/>
            </a:solidFill>
          </a:ln>
        </p:spPr>
      </p:pic>
    </p:spTree>
    <p:extLst>
      <p:ext uri="{BB962C8B-B14F-4D97-AF65-F5344CB8AC3E}">
        <p14:creationId xmlns:p14="http://schemas.microsoft.com/office/powerpoint/2010/main" val="378597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B18A08-2819-4330-9C04-E23183D26DF7}"/>
              </a:ext>
            </a:extLst>
          </p:cNvPr>
          <p:cNvPicPr>
            <a:picLocks noChangeAspect="1"/>
          </p:cNvPicPr>
          <p:nvPr/>
        </p:nvPicPr>
        <p:blipFill>
          <a:blip r:embed="rId2"/>
          <a:stretch>
            <a:fillRect/>
          </a:stretch>
        </p:blipFill>
        <p:spPr>
          <a:xfrm>
            <a:off x="5867768" y="1721858"/>
            <a:ext cx="2129674" cy="1562381"/>
          </a:xfrm>
          <a:prstGeom prst="rect">
            <a:avLst/>
          </a:prstGeom>
          <a:ln w="38100">
            <a:solidFill>
              <a:schemeClr val="tx1"/>
            </a:solidFill>
          </a:ln>
        </p:spPr>
      </p:pic>
      <p:pic>
        <p:nvPicPr>
          <p:cNvPr id="6" name="Picture 5">
            <a:extLst>
              <a:ext uri="{FF2B5EF4-FFF2-40B4-BE49-F238E27FC236}">
                <a16:creationId xmlns:a16="http://schemas.microsoft.com/office/drawing/2014/main" id="{0357D1F0-4B70-44C2-ACCA-CF7AA25A298A}"/>
              </a:ext>
            </a:extLst>
          </p:cNvPr>
          <p:cNvPicPr>
            <a:picLocks noChangeAspect="1"/>
          </p:cNvPicPr>
          <p:nvPr/>
        </p:nvPicPr>
        <p:blipFill>
          <a:blip r:embed="rId3"/>
          <a:stretch>
            <a:fillRect/>
          </a:stretch>
        </p:blipFill>
        <p:spPr>
          <a:xfrm>
            <a:off x="426720" y="2252212"/>
            <a:ext cx="4419600" cy="3043687"/>
          </a:xfrm>
          <a:prstGeom prst="rect">
            <a:avLst/>
          </a:prstGeom>
        </p:spPr>
      </p:pic>
      <p:pic>
        <p:nvPicPr>
          <p:cNvPr id="9" name="Picture 8">
            <a:extLst>
              <a:ext uri="{FF2B5EF4-FFF2-40B4-BE49-F238E27FC236}">
                <a16:creationId xmlns:a16="http://schemas.microsoft.com/office/drawing/2014/main" id="{88484CB6-2E44-4B32-90DB-F4A79FF1D172}"/>
              </a:ext>
            </a:extLst>
          </p:cNvPr>
          <p:cNvPicPr>
            <a:picLocks noChangeAspect="1"/>
          </p:cNvPicPr>
          <p:nvPr/>
        </p:nvPicPr>
        <p:blipFill>
          <a:blip r:embed="rId4"/>
          <a:stretch>
            <a:fillRect/>
          </a:stretch>
        </p:blipFill>
        <p:spPr>
          <a:xfrm>
            <a:off x="4442237" y="3573761"/>
            <a:ext cx="4536758" cy="2758477"/>
          </a:xfrm>
          <a:prstGeom prst="rect">
            <a:avLst/>
          </a:prstGeom>
        </p:spPr>
      </p:pic>
      <p:sp>
        <p:nvSpPr>
          <p:cNvPr id="13" name="TextBox 12">
            <a:extLst>
              <a:ext uri="{FF2B5EF4-FFF2-40B4-BE49-F238E27FC236}">
                <a16:creationId xmlns:a16="http://schemas.microsoft.com/office/drawing/2014/main" id="{964189AF-E9CC-43CF-9EBF-FF9CA65197D6}"/>
              </a:ext>
            </a:extLst>
          </p:cNvPr>
          <p:cNvSpPr txBox="1"/>
          <p:nvPr/>
        </p:nvSpPr>
        <p:spPr>
          <a:xfrm>
            <a:off x="426720" y="1075527"/>
            <a:ext cx="8122920" cy="338554"/>
          </a:xfrm>
          <a:prstGeom prst="rect">
            <a:avLst/>
          </a:prstGeom>
          <a:noFill/>
        </p:spPr>
        <p:txBody>
          <a:bodyPr wrap="square">
            <a:spAutoFit/>
          </a:bodyPr>
          <a:lstStyle/>
          <a:p>
            <a:pPr algn="ctr"/>
            <a:r>
              <a:rPr lang="en-US" sz="1600" b="1" dirty="0">
                <a:latin typeface="+mn-lt"/>
              </a:rPr>
              <a:t>https://www.councilforeconed.org/national-standards-for-personal-financial-education/</a:t>
            </a:r>
          </a:p>
        </p:txBody>
      </p:sp>
    </p:spTree>
    <p:extLst>
      <p:ext uri="{BB962C8B-B14F-4D97-AF65-F5344CB8AC3E}">
        <p14:creationId xmlns:p14="http://schemas.microsoft.com/office/powerpoint/2010/main" val="235936251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7253-4D91-4C98-87D7-B8DAB3B81535}"/>
              </a:ext>
            </a:extLst>
          </p:cNvPr>
          <p:cNvSpPr>
            <a:spLocks noGrp="1"/>
          </p:cNvSpPr>
          <p:nvPr>
            <p:ph type="title"/>
          </p:nvPr>
        </p:nvSpPr>
        <p:spPr>
          <a:xfrm>
            <a:off x="634482" y="1516996"/>
            <a:ext cx="8229600" cy="214604"/>
          </a:xfrm>
        </p:spPr>
        <p:txBody>
          <a:bodyPr/>
          <a:lstStyle/>
          <a:p>
            <a:r>
              <a:rPr lang="en-US" sz="2000" b="0" i="0" cap="all" dirty="0">
                <a:solidFill>
                  <a:srgbClr val="333333"/>
                </a:solidFill>
                <a:effectLst/>
                <a:latin typeface="+mn-lt"/>
              </a:rPr>
              <a:t>Virginia HISTORY &amp; SOCIAL SCIENCE Standards of Learning </a:t>
            </a:r>
            <a:br>
              <a:rPr lang="en-US" b="0" i="0" cap="all" dirty="0">
                <a:solidFill>
                  <a:srgbClr val="333333"/>
                </a:solidFill>
                <a:effectLst/>
                <a:latin typeface="+mn-lt"/>
              </a:rPr>
            </a:br>
            <a:endParaRPr lang="en-US" dirty="0"/>
          </a:p>
        </p:txBody>
      </p:sp>
      <p:sp>
        <p:nvSpPr>
          <p:cNvPr id="3" name="Content Placeholder 2">
            <a:extLst>
              <a:ext uri="{FF2B5EF4-FFF2-40B4-BE49-F238E27FC236}">
                <a16:creationId xmlns:a16="http://schemas.microsoft.com/office/drawing/2014/main" id="{541BCE13-2738-4B80-87FD-AD590F45F5C7}"/>
              </a:ext>
            </a:extLst>
          </p:cNvPr>
          <p:cNvSpPr>
            <a:spLocks noGrp="1"/>
          </p:cNvSpPr>
          <p:nvPr>
            <p:ph idx="1"/>
          </p:nvPr>
        </p:nvSpPr>
        <p:spPr>
          <a:xfrm>
            <a:off x="345233" y="1624298"/>
            <a:ext cx="8612155" cy="4425360"/>
          </a:xfrm>
        </p:spPr>
        <p:txBody>
          <a:bodyPr/>
          <a:lstStyle/>
          <a:p>
            <a:pPr marL="114300" indent="0">
              <a:lnSpc>
                <a:spcPct val="107000"/>
              </a:lnSpc>
              <a:spcAft>
                <a:spcPts val="0"/>
              </a:spcAft>
              <a:buNone/>
            </a:pPr>
            <a:r>
              <a:rPr lang="en-US" sz="1400" b="1" kern="0" dirty="0">
                <a:latin typeface="+mj-lt"/>
                <a:ea typeface="Times" panose="02020603050405020304" pitchFamily="18" charset="0"/>
                <a:cs typeface="Times New Roman" panose="02020603050405020304" pitchFamily="18" charset="0"/>
              </a:rPr>
              <a:t>Economics </a:t>
            </a:r>
            <a:endParaRPr lang="en-US" sz="1400" b="1" kern="0" dirty="0">
              <a:effectLst/>
              <a:latin typeface="+mj-lt"/>
              <a:ea typeface="Times" panose="02020603050405020304" pitchFamily="18" charset="0"/>
              <a:cs typeface="Times New Roman" panose="02020603050405020304" pitchFamily="18" charset="0"/>
            </a:endParaRPr>
          </a:p>
          <a:p>
            <a:pPr marL="114300" marR="0" indent="0">
              <a:lnSpc>
                <a:spcPct val="107000"/>
              </a:lnSpc>
              <a:spcBef>
                <a:spcPts val="0"/>
              </a:spcBef>
              <a:spcAft>
                <a:spcPts val="0"/>
              </a:spcAft>
              <a:buNone/>
            </a:pPr>
            <a:r>
              <a:rPr lang="en-US" sz="1400" b="1" dirty="0">
                <a:effectLst/>
                <a:latin typeface="+mj-lt"/>
                <a:ea typeface="Calibri" panose="020F0502020204030204" pitchFamily="34" charset="0"/>
                <a:cs typeface="Times New Roman" panose="02020603050405020304" pitchFamily="18" charset="0"/>
              </a:rPr>
              <a:t>1.7</a:t>
            </a:r>
            <a:r>
              <a:rPr lang="en-US" sz="1400" dirty="0">
                <a:effectLst/>
                <a:latin typeface="+mj-lt"/>
                <a:ea typeface="Calibri" panose="020F0502020204030204" pitchFamily="34" charset="0"/>
                <a:cs typeface="Times New Roman" panose="02020603050405020304" pitchFamily="18" charset="0"/>
              </a:rPr>
              <a:t> The student will explain the difference between goods and services and describe how people are consumers and producers of goods and services.</a:t>
            </a:r>
          </a:p>
          <a:p>
            <a:pPr marL="114300" marR="0" indent="0">
              <a:lnSpc>
                <a:spcPct val="107000"/>
              </a:lnSpc>
              <a:spcBef>
                <a:spcPts val="0"/>
              </a:spcBef>
              <a:spcAft>
                <a:spcPts val="0"/>
              </a:spcAft>
              <a:buNone/>
            </a:pPr>
            <a:r>
              <a:rPr lang="en-US" sz="1400" b="1" dirty="0">
                <a:effectLst/>
                <a:latin typeface="+mj-lt"/>
                <a:ea typeface="Calibri" panose="020F0502020204030204" pitchFamily="34" charset="0"/>
                <a:cs typeface="Times New Roman" panose="02020603050405020304" pitchFamily="18" charset="0"/>
              </a:rPr>
              <a:t>2.8</a:t>
            </a:r>
            <a:r>
              <a:rPr lang="en-US" sz="1400" dirty="0">
                <a:effectLst/>
                <a:latin typeface="+mj-lt"/>
                <a:ea typeface="Calibri" panose="020F0502020204030204" pitchFamily="34" charset="0"/>
                <a:cs typeface="Times New Roman" panose="02020603050405020304" pitchFamily="18" charset="0"/>
              </a:rPr>
              <a:t> The student will describe natural resources (water, soil, wood, and coal), human resources (people at work), and capital resources (machines, tools, and buildings)</a:t>
            </a:r>
          </a:p>
          <a:p>
            <a:pPr marL="114300" marR="0" indent="0">
              <a:lnSpc>
                <a:spcPct val="107000"/>
              </a:lnSpc>
              <a:spcBef>
                <a:spcPts val="0"/>
              </a:spcBef>
              <a:spcAft>
                <a:spcPts val="0"/>
              </a:spcAft>
              <a:buNone/>
            </a:pPr>
            <a:r>
              <a:rPr lang="en-US" sz="1400" b="1" dirty="0">
                <a:effectLst/>
                <a:latin typeface="+mj-lt"/>
                <a:ea typeface="Calibri" panose="020F0502020204030204" pitchFamily="34" charset="0"/>
                <a:cs typeface="Times New Roman" panose="02020603050405020304" pitchFamily="18" charset="0"/>
              </a:rPr>
              <a:t>2.10</a:t>
            </a:r>
            <a:r>
              <a:rPr lang="en-US" sz="1400" dirty="0">
                <a:effectLst/>
                <a:latin typeface="+mj-lt"/>
                <a:ea typeface="Calibri" panose="020F0502020204030204" pitchFamily="34" charset="0"/>
                <a:cs typeface="Times New Roman" panose="02020603050405020304" pitchFamily="18" charset="0"/>
              </a:rPr>
              <a:t> The student will explain that scarcity (limited resources) requires people to make choices about producing and consuming goods and services.</a:t>
            </a:r>
          </a:p>
          <a:p>
            <a:pPr marL="114300" marR="0" indent="0">
              <a:lnSpc>
                <a:spcPct val="107000"/>
              </a:lnSpc>
              <a:spcBef>
                <a:spcPts val="0"/>
              </a:spcBef>
              <a:spcAft>
                <a:spcPts val="0"/>
              </a:spcAft>
              <a:buNone/>
            </a:pPr>
            <a:r>
              <a:rPr lang="en-US" sz="1400" b="1" dirty="0">
                <a:effectLst/>
                <a:latin typeface="+mj-lt"/>
                <a:ea typeface="Calibri" panose="020F0502020204030204" pitchFamily="34" charset="0"/>
                <a:cs typeface="Times New Roman" panose="02020603050405020304" pitchFamily="18" charset="0"/>
              </a:rPr>
              <a:t>3.8</a:t>
            </a:r>
            <a:r>
              <a:rPr lang="en-US" sz="1400" dirty="0">
                <a:effectLst/>
                <a:latin typeface="+mj-lt"/>
                <a:ea typeface="Calibri" panose="020F0502020204030204" pitchFamily="34" charset="0"/>
                <a:cs typeface="Times New Roman" panose="02020603050405020304" pitchFamily="18" charset="0"/>
              </a:rPr>
              <a:t> The student will demonstrate an understanding of different cultures and the natural, human, and capital resources they used in the production of goods and services.</a:t>
            </a:r>
          </a:p>
          <a:p>
            <a:pPr marL="114300" marR="0" indent="0">
              <a:lnSpc>
                <a:spcPct val="107000"/>
              </a:lnSpc>
              <a:spcBef>
                <a:spcPts val="0"/>
              </a:spcBef>
              <a:spcAft>
                <a:spcPts val="0"/>
              </a:spcAft>
              <a:buNone/>
            </a:pPr>
            <a:r>
              <a:rPr lang="en-US" sz="1400" b="1" dirty="0">
                <a:effectLst/>
                <a:latin typeface="+mj-lt"/>
                <a:ea typeface="Calibri" panose="020F0502020204030204" pitchFamily="34" charset="0"/>
                <a:cs typeface="Times New Roman" panose="02020603050405020304" pitchFamily="18" charset="0"/>
              </a:rPr>
              <a:t>3.9</a:t>
            </a:r>
            <a:r>
              <a:rPr lang="en-US" sz="1400" dirty="0">
                <a:effectLst/>
                <a:latin typeface="+mj-lt"/>
                <a:ea typeface="Calibri" panose="020F0502020204030204" pitchFamily="34" charset="0"/>
                <a:cs typeface="Times New Roman" panose="02020603050405020304" pitchFamily="18" charset="0"/>
              </a:rPr>
              <a:t> The student will recognize that because people and regions cannot produce everything they want, they specialize in what they do best and trade for the rest.</a:t>
            </a:r>
          </a:p>
          <a:p>
            <a:pPr marL="0" marR="0" indent="0">
              <a:spcBef>
                <a:spcPts val="0"/>
              </a:spcBef>
              <a:spcAft>
                <a:spcPts val="0"/>
              </a:spcAft>
              <a:buNone/>
            </a:pPr>
            <a:r>
              <a:rPr lang="en-US" sz="1400" b="1" dirty="0">
                <a:effectLst/>
                <a:latin typeface="+mj-lt"/>
                <a:ea typeface="Times" panose="02020603050405020304" pitchFamily="18" charset="0"/>
              </a:rPr>
              <a:t>  CE.12</a:t>
            </a:r>
            <a:r>
              <a:rPr lang="en-US" sz="1400" dirty="0">
                <a:effectLst/>
                <a:latin typeface="+mj-lt"/>
                <a:ea typeface="Times" panose="02020603050405020304" pitchFamily="18" charset="0"/>
              </a:rPr>
              <a:t>	The student will apply social science skills to understand the United States economy by </a:t>
            </a:r>
          </a:p>
          <a:p>
            <a:pPr marL="0" marR="0" indent="0">
              <a:spcBef>
                <a:spcPts val="0"/>
              </a:spcBef>
              <a:spcAft>
                <a:spcPts val="0"/>
              </a:spcAft>
              <a:buNone/>
            </a:pPr>
            <a:r>
              <a:rPr lang="en-US" sz="1400" dirty="0">
                <a:effectLst/>
                <a:latin typeface="+mj-lt"/>
                <a:ea typeface="Calibri" panose="020F0502020204030204" pitchFamily="34" charset="0"/>
                <a:cs typeface="Times New Roman" panose="02020603050405020304" pitchFamily="18" charset="0"/>
              </a:rPr>
              <a:t>   c) describing the types of business organizations and the role of entrepreneurship;</a:t>
            </a:r>
          </a:p>
          <a:p>
            <a:pPr marL="0" indent="0">
              <a:spcAft>
                <a:spcPts val="0"/>
              </a:spcAft>
              <a:buNone/>
            </a:pPr>
            <a:r>
              <a:rPr lang="en-US" sz="1400" b="1" kern="0" dirty="0">
                <a:latin typeface="+mj-lt"/>
                <a:ea typeface="Times" panose="02020603050405020304" pitchFamily="18" charset="0"/>
                <a:cs typeface="Times New Roman" panose="02020603050405020304" pitchFamily="18" charset="0"/>
              </a:rPr>
              <a:t>Economics/Personal Finance </a:t>
            </a:r>
            <a:endParaRPr lang="en-US" sz="1400" b="1" kern="0" dirty="0">
              <a:effectLst/>
              <a:latin typeface="+mj-lt"/>
              <a:ea typeface="Times" panose="02020603050405020304" pitchFamily="18" charset="0"/>
              <a:cs typeface="Times New Roman" panose="02020603050405020304" pitchFamily="18" charset="0"/>
            </a:endParaRPr>
          </a:p>
          <a:p>
            <a:pPr marL="0" marR="0" indent="0">
              <a:spcBef>
                <a:spcPts val="0"/>
              </a:spcBef>
              <a:spcAft>
                <a:spcPts val="0"/>
              </a:spcAft>
              <a:buNone/>
            </a:pPr>
            <a:r>
              <a:rPr lang="en-US" sz="1400" dirty="0">
                <a:effectLst/>
                <a:latin typeface="+mj-lt"/>
                <a:ea typeface="Calibri" panose="020F0502020204030204" pitchFamily="34" charset="0"/>
                <a:cs typeface="Times New Roman" panose="02020603050405020304" pitchFamily="18" charset="0"/>
              </a:rPr>
              <a:t>EPF.2 The student will demonstrate knowledge of the role of producers and consumers in a market economy by </a:t>
            </a:r>
          </a:p>
          <a:p>
            <a:pPr marL="114300" marR="0" indent="0">
              <a:lnSpc>
                <a:spcPct val="107000"/>
              </a:lnSpc>
              <a:spcBef>
                <a:spcPts val="0"/>
              </a:spcBef>
              <a:spcAft>
                <a:spcPts val="0"/>
              </a:spcAft>
              <a:buNone/>
            </a:pPr>
            <a:r>
              <a:rPr lang="en-US" sz="1400" dirty="0">
                <a:effectLst/>
                <a:latin typeface="+mj-lt"/>
                <a:ea typeface="Calibri" panose="020F0502020204030204" pitchFamily="34" charset="0"/>
                <a:cs typeface="Times New Roman" panose="02020603050405020304" pitchFamily="18" charset="0"/>
              </a:rPr>
              <a:t>c) identifying the role of entrepreneurs; </a:t>
            </a:r>
          </a:p>
          <a:p>
            <a:pPr marL="114300" marR="0" indent="0">
              <a:lnSpc>
                <a:spcPct val="107000"/>
              </a:lnSpc>
              <a:spcBef>
                <a:spcPts val="0"/>
              </a:spcBef>
              <a:spcAft>
                <a:spcPts val="0"/>
              </a:spcAft>
              <a:buNone/>
            </a:pPr>
            <a:r>
              <a:rPr lang="en-US" sz="1400" b="1" kern="0" dirty="0">
                <a:effectLst/>
                <a:latin typeface="+mj-lt"/>
                <a:ea typeface="Times" panose="02020603050405020304" pitchFamily="18" charset="0"/>
                <a:cs typeface="Times New Roman" panose="02020603050405020304" pitchFamily="18" charset="0"/>
              </a:rPr>
              <a:t>Civics</a:t>
            </a:r>
          </a:p>
          <a:p>
            <a:pPr marL="0" marR="0" indent="0">
              <a:spcBef>
                <a:spcPts val="0"/>
              </a:spcBef>
              <a:spcAft>
                <a:spcPts val="0"/>
              </a:spcAft>
              <a:buNone/>
            </a:pPr>
            <a:r>
              <a:rPr lang="en-US" sz="1400" b="1" dirty="0">
                <a:effectLst/>
                <a:latin typeface="+mj-lt"/>
                <a:ea typeface="Times" panose="02020603050405020304" pitchFamily="18" charset="0"/>
              </a:rPr>
              <a:t>1.10 </a:t>
            </a:r>
            <a:r>
              <a:rPr lang="en-US" sz="1400" dirty="0">
                <a:effectLst/>
                <a:latin typeface="+mj-lt"/>
                <a:ea typeface="Times" panose="02020603050405020304" pitchFamily="18" charset="0"/>
              </a:rPr>
              <a:t>The student will apply the traits of a good citizen by</a:t>
            </a:r>
          </a:p>
          <a:p>
            <a:pPr marL="575945" marR="0" indent="0">
              <a:spcBef>
                <a:spcPts val="0"/>
              </a:spcBef>
              <a:spcAft>
                <a:spcPts val="0"/>
              </a:spcAft>
              <a:buNone/>
            </a:pPr>
            <a:r>
              <a:rPr lang="en-US" sz="1400" dirty="0">
                <a:effectLst/>
                <a:latin typeface="+mj-lt"/>
                <a:ea typeface="Times" panose="02020603050405020304" pitchFamily="18" charset="0"/>
              </a:rPr>
              <a:t>a) focusing on fair play, exhibiting</a:t>
            </a:r>
            <a:r>
              <a:rPr lang="en-US" sz="1400" b="1" dirty="0">
                <a:effectLst/>
                <a:latin typeface="+mj-lt"/>
                <a:ea typeface="Times" panose="02020603050405020304" pitchFamily="18" charset="0"/>
              </a:rPr>
              <a:t> </a:t>
            </a:r>
            <a:r>
              <a:rPr lang="en-US" sz="1400" dirty="0">
                <a:effectLst/>
                <a:latin typeface="+mj-lt"/>
                <a:ea typeface="Times" panose="02020603050405020304" pitchFamily="18" charset="0"/>
              </a:rPr>
              <a:t>good sportsmanship, helping others, and treating others with respect.</a:t>
            </a:r>
          </a:p>
          <a:p>
            <a:pPr marL="0" indent="0">
              <a:buNone/>
            </a:pPr>
            <a:endParaRPr lang="en-US" dirty="0"/>
          </a:p>
        </p:txBody>
      </p:sp>
      <p:pic>
        <p:nvPicPr>
          <p:cNvPr id="4" name="Picture 10" descr="Virginia Department of Education: Virginia is for Learners">
            <a:extLst>
              <a:ext uri="{FF2B5EF4-FFF2-40B4-BE49-F238E27FC236}">
                <a16:creationId xmlns:a16="http://schemas.microsoft.com/office/drawing/2014/main" id="{1965FC63-D676-4193-A94B-73A8D568D5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399" y="159994"/>
            <a:ext cx="2530934" cy="7730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54744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203920"/>
            <a:ext cx="6912142" cy="679749"/>
          </a:xfrm>
        </p:spPr>
        <p:txBody>
          <a:bodyPr>
            <a:noAutofit/>
          </a:bodyPr>
          <a:lstStyle/>
          <a:p>
            <a:pPr algn="ctr"/>
            <a:r>
              <a:rPr lang="en-US" sz="2100" dirty="0"/>
              <a:t>Why Use Children’s Literature to Teach in the Content Areas?</a:t>
            </a:r>
            <a:br>
              <a:rPr lang="en-US" sz="2100" dirty="0"/>
            </a:br>
            <a:endParaRPr lang="en-US" sz="2100" dirty="0"/>
          </a:p>
        </p:txBody>
      </p:sp>
      <p:sp>
        <p:nvSpPr>
          <p:cNvPr id="3" name="Content Placeholder 2"/>
          <p:cNvSpPr>
            <a:spLocks noGrp="1"/>
          </p:cNvSpPr>
          <p:nvPr>
            <p:ph idx="1"/>
          </p:nvPr>
        </p:nvSpPr>
        <p:spPr>
          <a:xfrm>
            <a:off x="1115928" y="3429000"/>
            <a:ext cx="6912142" cy="2297097"/>
          </a:xfrm>
        </p:spPr>
        <p:txBody>
          <a:bodyPr>
            <a:normAutofit fontScale="92500" lnSpcReduction="10000"/>
          </a:bodyPr>
          <a:lstStyle/>
          <a:p>
            <a:pPr marL="0" indent="0" algn="just">
              <a:buNone/>
            </a:pPr>
            <a:r>
              <a:rPr lang="en-US" sz="1800" dirty="0">
                <a:latin typeface="+mn-lt"/>
              </a:rPr>
              <a:t>Personal finance and economic concepts become more interesting when students can make connections to a story. Students learn to recognize that economic decision-making is part of everyday life when reading or listening to a book</a:t>
            </a:r>
            <a:r>
              <a:rPr lang="en-US" sz="1500" dirty="0">
                <a:latin typeface="+mn-lt"/>
              </a:rPr>
              <a:t>. </a:t>
            </a:r>
          </a:p>
          <a:p>
            <a:pPr marL="0" indent="0" algn="just">
              <a:buNone/>
            </a:pPr>
            <a:r>
              <a:rPr lang="en-US" sz="1800" dirty="0">
                <a:latin typeface="+mn-lt"/>
              </a:rPr>
              <a:t>Research shows that using children’s literature to teach in the content areas can enrich learning. It can help build an awareness of economic concepts through storytelling as well as help students develop problem solving skills, recognize ethical dilemmas and comprehend social commentary. </a:t>
            </a:r>
          </a:p>
        </p:txBody>
      </p:sp>
      <p:pic>
        <p:nvPicPr>
          <p:cNvPr id="8" name="Picture 7"/>
          <p:cNvPicPr>
            <a:picLocks noChangeAspect="1"/>
          </p:cNvPicPr>
          <p:nvPr/>
        </p:nvPicPr>
        <p:blipFill>
          <a:blip r:embed="rId2"/>
          <a:stretch>
            <a:fillRect/>
          </a:stretch>
        </p:blipFill>
        <p:spPr>
          <a:xfrm>
            <a:off x="3768882" y="1669790"/>
            <a:ext cx="1819299" cy="1605943"/>
          </a:xfrm>
          <a:prstGeom prst="rect">
            <a:avLst/>
          </a:prstGeom>
        </p:spPr>
      </p:pic>
    </p:spTree>
    <p:extLst>
      <p:ext uri="{BB962C8B-B14F-4D97-AF65-F5344CB8AC3E}">
        <p14:creationId xmlns:p14="http://schemas.microsoft.com/office/powerpoint/2010/main" val="94209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6F36-4B8A-4DDA-8CA0-DA9C9F3F9525}"/>
              </a:ext>
            </a:extLst>
          </p:cNvPr>
          <p:cNvSpPr>
            <a:spLocks noGrp="1"/>
          </p:cNvSpPr>
          <p:nvPr>
            <p:ph type="title"/>
          </p:nvPr>
        </p:nvSpPr>
        <p:spPr>
          <a:xfrm>
            <a:off x="963782" y="977830"/>
            <a:ext cx="7406640" cy="690770"/>
          </a:xfrm>
        </p:spPr>
        <p:txBody>
          <a:bodyPr/>
          <a:lstStyle/>
          <a:p>
            <a:pPr algn="ctr"/>
            <a:r>
              <a:rPr lang="en-US" sz="4000" dirty="0">
                <a:solidFill>
                  <a:schemeClr val="tx1"/>
                </a:solidFill>
                <a:latin typeface="Rockwell Condensed" panose="02060603050405020104" pitchFamily="18" charset="0"/>
              </a:rPr>
              <a:t>SLOTH &amp; SQUIRREL IN A PICKLE</a:t>
            </a:r>
          </a:p>
        </p:txBody>
      </p:sp>
      <p:pic>
        <p:nvPicPr>
          <p:cNvPr id="5" name="Picture 4">
            <a:extLst>
              <a:ext uri="{FF2B5EF4-FFF2-40B4-BE49-F238E27FC236}">
                <a16:creationId xmlns:a16="http://schemas.microsoft.com/office/drawing/2014/main" id="{82C38728-F904-4178-8DEB-166FB1078053}"/>
              </a:ext>
            </a:extLst>
          </p:cNvPr>
          <p:cNvPicPr>
            <a:picLocks noChangeAspect="1"/>
          </p:cNvPicPr>
          <p:nvPr/>
        </p:nvPicPr>
        <p:blipFill>
          <a:blip r:embed="rId2"/>
          <a:stretch>
            <a:fillRect/>
          </a:stretch>
        </p:blipFill>
        <p:spPr>
          <a:xfrm>
            <a:off x="819334" y="1914035"/>
            <a:ext cx="4052860" cy="3625695"/>
          </a:xfrm>
          <a:prstGeom prst="rect">
            <a:avLst/>
          </a:prstGeom>
          <a:ln w="28575">
            <a:solidFill>
              <a:schemeClr val="accent3">
                <a:lumMod val="75000"/>
              </a:schemeClr>
            </a:solidFill>
          </a:ln>
        </p:spPr>
      </p:pic>
      <p:pic>
        <p:nvPicPr>
          <p:cNvPr id="9" name="Picture 8">
            <a:extLst>
              <a:ext uri="{FF2B5EF4-FFF2-40B4-BE49-F238E27FC236}">
                <a16:creationId xmlns:a16="http://schemas.microsoft.com/office/drawing/2014/main" id="{C191A0C0-0086-4243-AF55-501DB40C70D0}"/>
              </a:ext>
            </a:extLst>
          </p:cNvPr>
          <p:cNvPicPr>
            <a:picLocks noChangeAspect="1"/>
          </p:cNvPicPr>
          <p:nvPr/>
        </p:nvPicPr>
        <p:blipFill>
          <a:blip r:embed="rId3"/>
          <a:stretch>
            <a:fillRect/>
          </a:stretch>
        </p:blipFill>
        <p:spPr>
          <a:xfrm>
            <a:off x="5736961" y="1914035"/>
            <a:ext cx="2227902" cy="1890651"/>
          </a:xfrm>
          <a:prstGeom prst="rect">
            <a:avLst/>
          </a:prstGeom>
          <a:ln w="28575">
            <a:solidFill>
              <a:schemeClr val="tx1"/>
            </a:solidFill>
          </a:ln>
        </p:spPr>
      </p:pic>
      <p:sp>
        <p:nvSpPr>
          <p:cNvPr id="10" name="TextBox 9">
            <a:extLst>
              <a:ext uri="{FF2B5EF4-FFF2-40B4-BE49-F238E27FC236}">
                <a16:creationId xmlns:a16="http://schemas.microsoft.com/office/drawing/2014/main" id="{97DA50C0-3B58-4D40-8F2F-73CBC62458CD}"/>
              </a:ext>
            </a:extLst>
          </p:cNvPr>
          <p:cNvSpPr txBox="1"/>
          <p:nvPr/>
        </p:nvSpPr>
        <p:spPr>
          <a:xfrm>
            <a:off x="124288" y="5785167"/>
            <a:ext cx="6124402" cy="646331"/>
          </a:xfrm>
          <a:prstGeom prst="rect">
            <a:avLst/>
          </a:prstGeom>
          <a:noFill/>
        </p:spPr>
        <p:txBody>
          <a:bodyPr wrap="square">
            <a:spAutoFit/>
          </a:bodyPr>
          <a:lstStyle/>
          <a:p>
            <a:pPr algn="ctr"/>
            <a:r>
              <a:rPr lang="en-US" dirty="0">
                <a:hlinkClick r:id="rId4"/>
              </a:rPr>
              <a:t>https://www.youtube.com/watch?v=lpwVwa8GaxI</a:t>
            </a:r>
            <a:endParaRPr lang="en-US" dirty="0"/>
          </a:p>
          <a:p>
            <a:pPr algn="ctr"/>
            <a:r>
              <a:rPr lang="en-US" dirty="0"/>
              <a:t>5 minutes</a:t>
            </a:r>
          </a:p>
        </p:txBody>
      </p:sp>
      <p:sp>
        <p:nvSpPr>
          <p:cNvPr id="8" name="TextBox 7">
            <a:extLst>
              <a:ext uri="{FF2B5EF4-FFF2-40B4-BE49-F238E27FC236}">
                <a16:creationId xmlns:a16="http://schemas.microsoft.com/office/drawing/2014/main" id="{0AD8A6AA-E3AA-44F8-9165-BE003F5DD669}"/>
              </a:ext>
            </a:extLst>
          </p:cNvPr>
          <p:cNvSpPr txBox="1"/>
          <p:nvPr/>
        </p:nvSpPr>
        <p:spPr>
          <a:xfrm>
            <a:off x="5217419" y="4124874"/>
            <a:ext cx="3411676" cy="1200329"/>
          </a:xfrm>
          <a:prstGeom prst="rect">
            <a:avLst/>
          </a:prstGeom>
          <a:noFill/>
          <a:ln w="19050">
            <a:solidFill>
              <a:schemeClr val="tx1"/>
            </a:solidFill>
          </a:ln>
        </p:spPr>
        <p:txBody>
          <a:bodyPr wrap="square">
            <a:spAutoFit/>
          </a:bodyPr>
          <a:lstStyle/>
          <a:p>
            <a:pPr marL="214313" indent="-214313">
              <a:buFont typeface="Arial" panose="020B0604020202020204" pitchFamily="34" charset="0"/>
              <a:buChar char="•"/>
            </a:pPr>
            <a:r>
              <a:rPr lang="en-US" b="1" dirty="0">
                <a:solidFill>
                  <a:srgbClr val="333333"/>
                </a:solidFill>
              </a:rPr>
              <a:t>Publisher:</a:t>
            </a:r>
            <a:r>
              <a:rPr lang="en-US" dirty="0">
                <a:solidFill>
                  <a:srgbClr val="333333"/>
                </a:solidFill>
              </a:rPr>
              <a:t> Kids Can Press</a:t>
            </a:r>
          </a:p>
          <a:p>
            <a:pPr marL="214313" indent="-214313">
              <a:buFont typeface="Arial" panose="020B0604020202020204" pitchFamily="34" charset="0"/>
              <a:buChar char="•"/>
            </a:pPr>
            <a:r>
              <a:rPr lang="en-US" b="1" dirty="0">
                <a:solidFill>
                  <a:srgbClr val="333333"/>
                </a:solidFill>
              </a:rPr>
              <a:t>Copyright Date:</a:t>
            </a:r>
            <a:r>
              <a:rPr lang="en-US" dirty="0">
                <a:solidFill>
                  <a:srgbClr val="333333"/>
                </a:solidFill>
              </a:rPr>
              <a:t> 2021</a:t>
            </a:r>
          </a:p>
          <a:p>
            <a:pPr marL="214313" indent="-214313">
              <a:buFont typeface="Arial" panose="020B0604020202020204" pitchFamily="34" charset="0"/>
              <a:buChar char="•"/>
            </a:pPr>
            <a:r>
              <a:rPr lang="en-US" b="1" dirty="0">
                <a:solidFill>
                  <a:srgbClr val="333333"/>
                </a:solidFill>
              </a:rPr>
              <a:t>Reading Level:</a:t>
            </a:r>
            <a:r>
              <a:rPr lang="en-US" dirty="0">
                <a:solidFill>
                  <a:srgbClr val="333333"/>
                </a:solidFill>
              </a:rPr>
              <a:t> 2.0</a:t>
            </a:r>
          </a:p>
          <a:p>
            <a:pPr marL="214313" indent="-214313">
              <a:buFont typeface="Arial" panose="020B0604020202020204" pitchFamily="34" charset="0"/>
              <a:buChar char="•"/>
            </a:pPr>
            <a:r>
              <a:rPr lang="en-US" b="1" dirty="0">
                <a:solidFill>
                  <a:srgbClr val="333333"/>
                </a:solidFill>
              </a:rPr>
              <a:t>Interest Level:</a:t>
            </a:r>
            <a:r>
              <a:rPr lang="en-US" dirty="0">
                <a:solidFill>
                  <a:srgbClr val="333333"/>
                </a:solidFill>
              </a:rPr>
              <a:t> PK-2</a:t>
            </a:r>
          </a:p>
        </p:txBody>
      </p:sp>
    </p:spTree>
    <p:extLst>
      <p:ext uri="{BB962C8B-B14F-4D97-AF65-F5344CB8AC3E}">
        <p14:creationId xmlns:p14="http://schemas.microsoft.com/office/powerpoint/2010/main" val="1621527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69CC98CB65834F94F49F35497ADB3D" ma:contentTypeVersion="2" ma:contentTypeDescription="Create a new document." ma:contentTypeScope="" ma:versionID="642994c69b38ff8eb144a7508234a1f8">
  <xsd:schema xmlns:xsd="http://www.w3.org/2001/XMLSchema" xmlns:xs="http://www.w3.org/2001/XMLSchema" xmlns:p="http://schemas.microsoft.com/office/2006/metadata/properties" xmlns:ns3="413c2277-f821-47e1-a27c-689b525c778d" targetNamespace="http://schemas.microsoft.com/office/2006/metadata/properties" ma:root="true" ma:fieldsID="511ea5ee4c98937eb83f670134c7e3c5" ns3:_="">
    <xsd:import namespace="413c2277-f821-47e1-a27c-689b525c778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3c2277-f821-47e1-a27c-689b525c77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8332A4-542C-494D-8506-1C720B46413C}">
  <ds:schemaRefs>
    <ds:schemaRef ds:uri="http://purl.org/dc/elements/1.1/"/>
    <ds:schemaRef ds:uri="413c2277-f821-47e1-a27c-689b525c778d"/>
    <ds:schemaRef ds:uri="http://schemas.openxmlformats.org/package/2006/metadata/core-properties"/>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F85DF1F-BC57-4156-92DD-D8D43BF52544}">
  <ds:schemaRefs>
    <ds:schemaRef ds:uri="http://schemas.microsoft.com/sharepoint/v3/contenttype/forms"/>
  </ds:schemaRefs>
</ds:datastoreItem>
</file>

<file path=customXml/itemProps3.xml><?xml version="1.0" encoding="utf-8"?>
<ds:datastoreItem xmlns:ds="http://schemas.openxmlformats.org/officeDocument/2006/customXml" ds:itemID="{44BE2C77-7CE4-4988-AC3F-19E66B8D2A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3c2277-f821-47e1-a27c-689b525c77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8999</TotalTime>
  <Words>2040</Words>
  <Application>Microsoft Office PowerPoint</Application>
  <PresentationFormat>On-screen Show (4:3)</PresentationFormat>
  <Paragraphs>173</Paragraphs>
  <Slides>46</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Arial,Sans-Serif</vt:lpstr>
      <vt:lpstr>Calibri</vt:lpstr>
      <vt:lpstr>Calibri Light</vt:lpstr>
      <vt:lpstr>Eras Bold ITC</vt:lpstr>
      <vt:lpstr>Footlight MT Light</vt:lpstr>
      <vt:lpstr>Helvetica Neue</vt:lpstr>
      <vt:lpstr>Rockwell Condensed</vt:lpstr>
      <vt:lpstr>Symbol</vt:lpstr>
      <vt:lpstr>Times New Roman</vt:lpstr>
      <vt:lpstr>Tw Cen MT Condensed Extra Bold</vt:lpstr>
      <vt:lpstr>Office Theme</vt:lpstr>
      <vt:lpstr> Using Picture Books to Celebrate April’s Financial Literacy Month </vt:lpstr>
      <vt:lpstr>EconEdLink Membership</vt:lpstr>
      <vt:lpstr>Professional Development Certificate</vt:lpstr>
      <vt:lpstr>Session Agenda</vt:lpstr>
      <vt:lpstr>National Standards</vt:lpstr>
      <vt:lpstr>PowerPoint Presentation</vt:lpstr>
      <vt:lpstr>Virginia HISTORY &amp; SOCIAL SCIENCE Standards of Learning  </vt:lpstr>
      <vt:lpstr>Why Use Children’s Literature to Teach in the Content Areas? </vt:lpstr>
      <vt:lpstr>SLOTH &amp; SQUIRREL IN A PICKLE</vt:lpstr>
      <vt:lpstr>SLOTH &amp; SQUIRREL IN A PICKLE</vt:lpstr>
      <vt:lpstr>SLOTH &amp; SQUIRREL IN A PICKLE</vt:lpstr>
      <vt:lpstr>PowerPoint Presentation</vt:lpstr>
      <vt:lpstr>PowerPoint Presentation</vt:lpstr>
      <vt:lpstr> Dirt Cheap  by Mark Hoffmann</vt:lpstr>
      <vt:lpstr>PowerPoint Presentation</vt:lpstr>
      <vt:lpstr>PowerPoint Presentation</vt:lpstr>
      <vt:lpstr>Dirt Cheap Opportunity Cost Lesson </vt:lpstr>
      <vt:lpstr>PowerPoint Presentation</vt:lpstr>
      <vt:lpstr>PowerPoint Presentation</vt:lpstr>
      <vt:lpstr>Save It!</vt:lpstr>
      <vt:lpstr>  ENRICHMENT AND EXTENSION </vt:lpstr>
      <vt:lpstr>Visuals</vt:lpstr>
      <vt:lpstr>PowerPoint Presentation</vt:lpstr>
      <vt:lpstr>Note: Bunnyland Series Unit is available. </vt:lpstr>
      <vt:lpstr>Ella Earns Her Own Money</vt:lpstr>
      <vt:lpstr>Ella Earns Her Own Money</vt:lpstr>
      <vt:lpstr>PowerPoint Presentation</vt:lpstr>
      <vt:lpstr>PowerPoint Presentation</vt:lpstr>
      <vt:lpstr>Introduction </vt:lpstr>
      <vt:lpstr>PowerPoint Presentation</vt:lpstr>
      <vt:lpstr>Ella Earns Her Own Money</vt:lpstr>
      <vt:lpstr>   Lemonade in Winter: A Book About Two Kids Counting Money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Author’s Notes: </vt:lpstr>
      <vt:lpstr>PowerPoint Presentation</vt:lpstr>
      <vt:lpstr>https://www.econedlink.org/wp-content/uploads/2020/12/CEE-RMC-Rock-Brock-Lesson_Investo_Million_Pennies.pdf</vt:lpstr>
      <vt:lpstr>New Picture Books featuring  Economics and Personal Finance</vt:lpstr>
      <vt:lpstr>Assessment Questions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Stover, Lynne - stoverlf</cp:lastModifiedBy>
  <cp:revision>213</cp:revision>
  <dcterms:created xsi:type="dcterms:W3CDTF">2012-09-11T15:07:18Z</dcterms:created>
  <dcterms:modified xsi:type="dcterms:W3CDTF">2022-04-27T20:03:12Z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0x0101009A69CC98CB65834F94F49F35497ADB3D</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