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media1.wav" ContentType="audio/unknown"/>
  <Override PartName="/ppt/media/media2.wav" ContentType="audio/unknown"/>
  <Override PartName="/ppt/media/image3.jpeg" ContentType="image/jpeg"/>
  <Override PartName="/ppt/media/media3.wav" ContentType="audio/unknown"/>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b="def" i="def"/>
      <a:tcStyle>
        <a:tcBdr/>
        <a:fill>
          <a:solidFill>
            <a:srgbClr val="FF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99" name="Shape 699"/>
          <p:cNvSpPr/>
          <p:nvPr>
            <p:ph type="sldImg"/>
          </p:nvPr>
        </p:nvSpPr>
        <p:spPr>
          <a:xfrm>
            <a:off x="1143000" y="685800"/>
            <a:ext cx="4572000" cy="3429000"/>
          </a:xfrm>
          <a:prstGeom prst="rect">
            <a:avLst/>
          </a:prstGeom>
        </p:spPr>
        <p:txBody>
          <a:bodyPr/>
          <a:lstStyle/>
          <a:p>
            <a:pPr/>
          </a:p>
        </p:txBody>
      </p:sp>
      <p:sp>
        <p:nvSpPr>
          <p:cNvPr id="700" name="Shape 70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311708" y="744574"/>
            <a:ext cx="8520601" cy="2052601"/>
          </a:xfrm>
          <a:prstGeom prst="rect">
            <a:avLst/>
          </a:prstGeom>
        </p:spPr>
        <p:txBody>
          <a:bodyPr anchor="b"/>
          <a:lstStyle>
            <a:lvl1pPr algn="ctr">
              <a:defRPr sz="5200"/>
            </a:lvl1pPr>
          </a:lstStyle>
          <a:p>
            <a:pPr/>
            <a:r>
              <a:t>Title Text</a:t>
            </a:r>
          </a:p>
        </p:txBody>
      </p:sp>
      <p:sp>
        <p:nvSpPr>
          <p:cNvPr id="12" name="Body Level One…"/>
          <p:cNvSpPr txBox="1"/>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91" name="xx%"/>
          <p:cNvSpPr txBox="1"/>
          <p:nvPr>
            <p:ph type="title" hasCustomPrompt="1"/>
          </p:nvPr>
        </p:nvSpPr>
        <p:spPr>
          <a:xfrm>
            <a:off x="311699" y="1106125"/>
            <a:ext cx="8520602" cy="1963500"/>
          </a:xfrm>
          <a:prstGeom prst="rect">
            <a:avLst/>
          </a:prstGeom>
        </p:spPr>
        <p:txBody>
          <a:bodyPr anchor="b"/>
          <a:lstStyle>
            <a:lvl1pPr algn="ctr">
              <a:defRPr sz="12000"/>
            </a:lvl1pPr>
          </a:lstStyle>
          <a:p>
            <a:pPr/>
            <a:r>
              <a:t>xx%</a:t>
            </a:r>
          </a:p>
        </p:txBody>
      </p:sp>
      <p:sp>
        <p:nvSpPr>
          <p:cNvPr id="92" name="Body Level One…"/>
          <p:cNvSpPr txBox="1"/>
          <p:nvPr>
            <p:ph type="body" sz="half" idx="1"/>
          </p:nvPr>
        </p:nvSpPr>
        <p:spPr>
          <a:xfrm>
            <a:off x="311699" y="31522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CEE Layout">
    <p:spTree>
      <p:nvGrpSpPr>
        <p:cNvPr id="1" name=""/>
        <p:cNvGrpSpPr/>
        <p:nvPr/>
      </p:nvGrpSpPr>
      <p:grpSpPr>
        <a:xfrm>
          <a:off x="0" y="0"/>
          <a:ext cx="0" cy="0"/>
          <a:chOff x="0" y="0"/>
          <a:chExt cx="0" cy="0"/>
        </a:xfrm>
      </p:grpSpPr>
      <p:sp>
        <p:nvSpPr>
          <p:cNvPr id="107" name="Google Shape;55;p14"/>
          <p:cNvSpPr/>
          <p:nvPr/>
        </p:nvSpPr>
        <p:spPr>
          <a:xfrm rot="10800000">
            <a:off x="4226100" y="2933549"/>
            <a:ext cx="691801" cy="388502"/>
          </a:xfrm>
          <a:prstGeom prst="triangle">
            <a:avLst/>
          </a:prstGeom>
          <a:solidFill>
            <a:srgbClr val="005F86"/>
          </a:solidFill>
          <a:ln w="12700">
            <a:miter lim="400000"/>
          </a:ln>
        </p:spPr>
        <p:txBody>
          <a:bodyPr lIns="45719" rIns="45719" anchor="ctr"/>
          <a:lstStyle/>
          <a:p>
            <a:pPr/>
          </a:p>
        </p:txBody>
      </p:sp>
      <p:sp>
        <p:nvSpPr>
          <p:cNvPr id="108" name="Google Shape;56;p14"/>
          <p:cNvSpPr/>
          <p:nvPr/>
        </p:nvSpPr>
        <p:spPr>
          <a:xfrm>
            <a:off x="-25" y="0"/>
            <a:ext cx="9144001" cy="3124200"/>
          </a:xfrm>
          <a:prstGeom prst="rect">
            <a:avLst/>
          </a:prstGeom>
          <a:solidFill>
            <a:srgbClr val="005F86"/>
          </a:solidFill>
          <a:ln w="12700">
            <a:miter lim="400000"/>
          </a:ln>
        </p:spPr>
        <p:txBody>
          <a:bodyPr lIns="45719" rIns="45719" anchor="ctr"/>
          <a:lstStyle/>
          <a:p>
            <a:pPr/>
          </a:p>
        </p:txBody>
      </p:sp>
      <p:sp>
        <p:nvSpPr>
          <p:cNvPr id="109" name="Title Text"/>
          <p:cNvSpPr txBox="1"/>
          <p:nvPr>
            <p:ph type="title"/>
          </p:nvPr>
        </p:nvSpPr>
        <p:spPr>
          <a:xfrm>
            <a:off x="411174" y="644300"/>
            <a:ext cx="8282401" cy="2109000"/>
          </a:xfrm>
          <a:prstGeom prst="rect">
            <a:avLst/>
          </a:prstGeom>
        </p:spPr>
        <p:txBody>
          <a:bodyPr anchor="b"/>
          <a:lstStyle>
            <a:lvl1pPr algn="ctr">
              <a:defRPr sz="6000">
                <a:solidFill>
                  <a:srgbClr val="FFFFFF"/>
                </a:solidFill>
                <a:latin typeface="Oswald"/>
                <a:ea typeface="Oswald"/>
                <a:cs typeface="Oswald"/>
                <a:sym typeface="Oswald"/>
              </a:defRPr>
            </a:lvl1pPr>
          </a:lstStyle>
          <a:p>
            <a:pPr/>
            <a:r>
              <a:t>Title Text</a:t>
            </a:r>
          </a:p>
        </p:txBody>
      </p:sp>
      <p:sp>
        <p:nvSpPr>
          <p:cNvPr id="110" name="Body Level One…"/>
          <p:cNvSpPr txBox="1"/>
          <p:nvPr>
            <p:ph type="body" sz="half" idx="1"/>
          </p:nvPr>
        </p:nvSpPr>
        <p:spPr>
          <a:xfrm>
            <a:off x="411174" y="3398249"/>
            <a:ext cx="8282401" cy="1260601"/>
          </a:xfrm>
          <a:prstGeom prst="rect">
            <a:avLst/>
          </a:prstGeom>
        </p:spPr>
        <p:txBody>
          <a:bodyPr anchor="ctr"/>
          <a:lstStyle>
            <a:lvl1pPr marL="342900" indent="-228600" algn="ctr">
              <a:lnSpc>
                <a:spcPct val="100000"/>
              </a:lnSpc>
              <a:buClrTx/>
              <a:buSzTx/>
              <a:buFontTx/>
              <a:buNone/>
              <a:defRPr sz="3600">
                <a:solidFill>
                  <a:srgbClr val="424242"/>
                </a:solidFill>
                <a:latin typeface="Oswald"/>
                <a:ea typeface="Oswald"/>
                <a:cs typeface="Oswald"/>
                <a:sym typeface="Oswald"/>
              </a:defRPr>
            </a:lvl1pPr>
            <a:lvl2pPr marL="342900" indent="254000" algn="ctr">
              <a:lnSpc>
                <a:spcPct val="100000"/>
              </a:lnSpc>
              <a:buClrTx/>
              <a:buSzTx/>
              <a:buFontTx/>
              <a:buNone/>
              <a:defRPr sz="3600">
                <a:solidFill>
                  <a:srgbClr val="424242"/>
                </a:solidFill>
                <a:latin typeface="Oswald"/>
                <a:ea typeface="Oswald"/>
                <a:cs typeface="Oswald"/>
                <a:sym typeface="Oswald"/>
              </a:defRPr>
            </a:lvl2pPr>
            <a:lvl3pPr marL="342900" indent="711200" algn="ctr">
              <a:lnSpc>
                <a:spcPct val="100000"/>
              </a:lnSpc>
              <a:buClrTx/>
              <a:buSzTx/>
              <a:buFontTx/>
              <a:buNone/>
              <a:defRPr sz="3600">
                <a:solidFill>
                  <a:srgbClr val="424242"/>
                </a:solidFill>
                <a:latin typeface="Oswald"/>
                <a:ea typeface="Oswald"/>
                <a:cs typeface="Oswald"/>
                <a:sym typeface="Oswald"/>
              </a:defRPr>
            </a:lvl3pPr>
            <a:lvl4pPr marL="342900" indent="1168400" algn="ctr">
              <a:lnSpc>
                <a:spcPct val="100000"/>
              </a:lnSpc>
              <a:buClrTx/>
              <a:buSzTx/>
              <a:buFontTx/>
              <a:buNone/>
              <a:defRPr sz="3600">
                <a:solidFill>
                  <a:srgbClr val="424242"/>
                </a:solidFill>
                <a:latin typeface="Oswald"/>
                <a:ea typeface="Oswald"/>
                <a:cs typeface="Oswald"/>
                <a:sym typeface="Oswald"/>
              </a:defRPr>
            </a:lvl4pPr>
            <a:lvl5pPr marL="342900" indent="1625600" algn="ctr">
              <a:lnSpc>
                <a:spcPct val="100000"/>
              </a:lnSpc>
              <a:buClrTx/>
              <a:buSzTx/>
              <a:buFontTx/>
              <a:buNone/>
              <a:defRPr sz="36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111" name="Google Shape;60;p14" descr="Google Shape;60;p14"/>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112"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19" name="Google Shape;62;p15"/>
          <p:cNvSpPr/>
          <p:nvPr/>
        </p:nvSpPr>
        <p:spPr>
          <a:xfrm>
            <a:off x="0" y="1567349"/>
            <a:ext cx="9144000" cy="2008801"/>
          </a:xfrm>
          <a:prstGeom prst="rect">
            <a:avLst/>
          </a:prstGeom>
          <a:solidFill>
            <a:srgbClr val="005F86"/>
          </a:solidFill>
          <a:ln w="12700">
            <a:miter lim="400000"/>
          </a:ln>
        </p:spPr>
        <p:txBody>
          <a:bodyPr lIns="45719" rIns="45719" anchor="ctr"/>
          <a:lstStyle/>
          <a:p>
            <a:pPr/>
          </a:p>
        </p:txBody>
      </p:sp>
      <p:sp>
        <p:nvSpPr>
          <p:cNvPr id="120" name="Title Text"/>
          <p:cNvSpPr txBox="1"/>
          <p:nvPr>
            <p:ph type="title"/>
          </p:nvPr>
        </p:nvSpPr>
        <p:spPr>
          <a:xfrm>
            <a:off x="430800" y="1889699"/>
            <a:ext cx="8282400" cy="1516501"/>
          </a:xfrm>
          <a:prstGeom prst="rect">
            <a:avLst/>
          </a:prstGeom>
        </p:spPr>
        <p:txBody>
          <a:bodyPr anchor="ctr"/>
          <a:lstStyle>
            <a:lvl1pPr algn="ctr">
              <a:defRPr sz="3600">
                <a:solidFill>
                  <a:srgbClr val="FFFFFF"/>
                </a:solidFill>
                <a:latin typeface="Oswald"/>
                <a:ea typeface="Oswald"/>
                <a:cs typeface="Oswald"/>
                <a:sym typeface="Oswald"/>
              </a:defRPr>
            </a:lvl1pPr>
          </a:lstStyle>
          <a:p>
            <a:pPr/>
            <a:r>
              <a:t>Title Text</a:t>
            </a:r>
          </a:p>
        </p:txBody>
      </p:sp>
      <p:pic>
        <p:nvPicPr>
          <p:cNvPr id="121" name="Google Shape;65;p15" descr="Google Shape;65;p15"/>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122"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ody">
    <p:spTree>
      <p:nvGrpSpPr>
        <p:cNvPr id="1" name=""/>
        <p:cNvGrpSpPr/>
        <p:nvPr/>
      </p:nvGrpSpPr>
      <p:grpSpPr>
        <a:xfrm>
          <a:off x="0" y="0"/>
          <a:ext cx="0" cy="0"/>
          <a:chOff x="0" y="0"/>
          <a:chExt cx="0" cy="0"/>
        </a:xfrm>
      </p:grpSpPr>
      <p:sp>
        <p:nvSpPr>
          <p:cNvPr id="129" name="Google Shape;67;p16"/>
          <p:cNvSpPr/>
          <p:nvPr/>
        </p:nvSpPr>
        <p:spPr>
          <a:xfrm>
            <a:off x="429200" y="1275576"/>
            <a:ext cx="614101" cy="1"/>
          </a:xfrm>
          <a:prstGeom prst="line">
            <a:avLst/>
          </a:prstGeom>
          <a:ln w="19050">
            <a:solidFill>
              <a:srgbClr val="424242"/>
            </a:solidFill>
            <a:prstDash val="lgDash"/>
          </a:ln>
        </p:spPr>
        <p:txBody>
          <a:bodyPr lIns="45719" rIns="45719"/>
          <a:lstStyle/>
          <a:p>
            <a:pPr/>
          </a:p>
        </p:txBody>
      </p:sp>
      <p:sp>
        <p:nvSpPr>
          <p:cNvPr id="130"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sp>
        <p:nvSpPr>
          <p:cNvPr id="131" name="Body Level One…"/>
          <p:cNvSpPr txBox="1"/>
          <p:nvPr>
            <p:ph type="body" idx="1"/>
          </p:nvPr>
        </p:nvSpPr>
        <p:spPr>
          <a:xfrm>
            <a:off x="311699" y="1468824"/>
            <a:ext cx="8520602" cy="3099901"/>
          </a:xfrm>
          <a:prstGeom prst="rect">
            <a:avLst/>
          </a:prstGeom>
        </p:spPr>
        <p:txBody>
          <a:bodyPr/>
          <a:lstStyle>
            <a:lvl1pPr>
              <a:buClr>
                <a:srgbClr val="424242"/>
              </a:buClr>
              <a:buFont typeface="Helvetica"/>
              <a:defRPr>
                <a:solidFill>
                  <a:srgbClr val="424242"/>
                </a:solidFill>
                <a:latin typeface="Source Code Pro"/>
                <a:ea typeface="Source Code Pro"/>
                <a:cs typeface="Source Code Pro"/>
                <a:sym typeface="Source Code Pro"/>
              </a:defRPr>
            </a:lvl1pPr>
            <a:lvl2pPr>
              <a:buClr>
                <a:srgbClr val="424242"/>
              </a:buClr>
              <a:buFont typeface="Helvetica"/>
              <a:defRPr>
                <a:solidFill>
                  <a:srgbClr val="424242"/>
                </a:solidFill>
                <a:latin typeface="Source Code Pro"/>
                <a:ea typeface="Source Code Pro"/>
                <a:cs typeface="Source Code Pro"/>
                <a:sym typeface="Source Code Pro"/>
              </a:defRPr>
            </a:lvl2pPr>
            <a:lvl3pPr>
              <a:buClr>
                <a:srgbClr val="424242"/>
              </a:buClr>
              <a:buFont typeface="Helvetica"/>
              <a:defRPr>
                <a:solidFill>
                  <a:srgbClr val="424242"/>
                </a:solidFill>
                <a:latin typeface="Source Code Pro"/>
                <a:ea typeface="Source Code Pro"/>
                <a:cs typeface="Source Code Pro"/>
                <a:sym typeface="Source Code Pro"/>
              </a:defRPr>
            </a:lvl3pPr>
            <a:lvl4pPr>
              <a:buClr>
                <a:srgbClr val="424242"/>
              </a:buClr>
              <a:buFont typeface="Helvetica"/>
              <a:defRPr>
                <a:solidFill>
                  <a:srgbClr val="424242"/>
                </a:solidFill>
                <a:latin typeface="Source Code Pro"/>
                <a:ea typeface="Source Code Pro"/>
                <a:cs typeface="Source Code Pro"/>
                <a:sym typeface="Source Code Pro"/>
              </a:defRPr>
            </a:lvl4pPr>
            <a:lvl5pPr>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132" name="Google Shape;71;p16" descr="Google Shape;71;p16"/>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133"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140" name="Google Shape;73;p17"/>
          <p:cNvSpPr/>
          <p:nvPr/>
        </p:nvSpPr>
        <p:spPr>
          <a:xfrm>
            <a:off x="429200" y="1275576"/>
            <a:ext cx="614101" cy="1"/>
          </a:xfrm>
          <a:prstGeom prst="line">
            <a:avLst/>
          </a:prstGeom>
          <a:ln w="19050">
            <a:solidFill>
              <a:srgbClr val="424242"/>
            </a:solidFill>
            <a:prstDash val="lgDash"/>
          </a:ln>
        </p:spPr>
        <p:txBody>
          <a:bodyPr lIns="45719" rIns="45719"/>
          <a:lstStyle/>
          <a:p>
            <a:pPr/>
          </a:p>
        </p:txBody>
      </p:sp>
      <p:sp>
        <p:nvSpPr>
          <p:cNvPr id="141"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sp>
        <p:nvSpPr>
          <p:cNvPr id="142" name="Body Level One…"/>
          <p:cNvSpPr txBox="1"/>
          <p:nvPr>
            <p:ph type="body" sz="half" idx="1"/>
          </p:nvPr>
        </p:nvSpPr>
        <p:spPr>
          <a:xfrm>
            <a:off x="311699" y="1468824"/>
            <a:ext cx="3999902" cy="3099901"/>
          </a:xfrm>
          <a:prstGeom prst="rect">
            <a:avLst/>
          </a:prstGeom>
        </p:spPr>
        <p:txBody>
          <a:bodyPr/>
          <a:lstStyle>
            <a:lvl1pPr indent="-317500">
              <a:buClr>
                <a:srgbClr val="424242"/>
              </a:buClr>
              <a:buSzPts val="1400"/>
              <a:buFont typeface="Helvetica"/>
              <a:defRPr sz="1400">
                <a:solidFill>
                  <a:srgbClr val="424242"/>
                </a:solidFill>
                <a:latin typeface="Source Code Pro"/>
                <a:ea typeface="Source Code Pro"/>
                <a:cs typeface="Source Code Pro"/>
                <a:sym typeface="Source Code Pro"/>
              </a:defRPr>
            </a:lvl1pPr>
            <a:lvl2pPr marL="965200" indent="-355600">
              <a:buClr>
                <a:srgbClr val="424242"/>
              </a:buClr>
              <a:buSzPts val="1400"/>
              <a:buFont typeface="Helvetica"/>
              <a:defRPr sz="1400">
                <a:solidFill>
                  <a:srgbClr val="424242"/>
                </a:solidFill>
                <a:latin typeface="Source Code Pro"/>
                <a:ea typeface="Source Code Pro"/>
                <a:cs typeface="Source Code Pro"/>
                <a:sym typeface="Source Code Pro"/>
              </a:defRPr>
            </a:lvl2pPr>
            <a:lvl3pPr marL="1422400" indent="-355600">
              <a:buClr>
                <a:srgbClr val="424242"/>
              </a:buClr>
              <a:buSzPts val="1400"/>
              <a:buFont typeface="Helvetica"/>
              <a:defRPr sz="1400">
                <a:solidFill>
                  <a:srgbClr val="424242"/>
                </a:solidFill>
                <a:latin typeface="Source Code Pro"/>
                <a:ea typeface="Source Code Pro"/>
                <a:cs typeface="Source Code Pro"/>
                <a:sym typeface="Source Code Pro"/>
              </a:defRPr>
            </a:lvl3pPr>
            <a:lvl4pPr marL="1879600" indent="-355600">
              <a:buClr>
                <a:srgbClr val="424242"/>
              </a:buClr>
              <a:buSzPts val="1400"/>
              <a:buFont typeface="Helvetica"/>
              <a:defRPr sz="1400">
                <a:solidFill>
                  <a:srgbClr val="424242"/>
                </a:solidFill>
                <a:latin typeface="Source Code Pro"/>
                <a:ea typeface="Source Code Pro"/>
                <a:cs typeface="Source Code Pro"/>
                <a:sym typeface="Source Code Pro"/>
              </a:defRPr>
            </a:lvl4pPr>
            <a:lvl5pPr marL="2336800" indent="-355600">
              <a:buClr>
                <a:srgbClr val="424242"/>
              </a:buClr>
              <a:buSzPts val="1400"/>
              <a:buFont typeface="Helvetica"/>
              <a:defRPr sz="14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143" name="Google Shape;76;p17"/>
          <p:cNvSpPr txBox="1"/>
          <p:nvPr>
            <p:ph type="body" sz="half" idx="21"/>
          </p:nvPr>
        </p:nvSpPr>
        <p:spPr>
          <a:xfrm>
            <a:off x="4832399" y="1468824"/>
            <a:ext cx="3999902" cy="3099902"/>
          </a:xfrm>
          <a:prstGeom prst="rect">
            <a:avLst/>
          </a:prstGeom>
        </p:spPr>
        <p:txBody>
          <a:bodyPr/>
          <a:lstStyle/>
          <a:p>
            <a:pPr indent="-317500">
              <a:buClr>
                <a:srgbClr val="424242"/>
              </a:buClr>
              <a:buSzPts val="1400"/>
              <a:buFont typeface="Helvetica"/>
              <a:defRPr sz="1400">
                <a:solidFill>
                  <a:srgbClr val="424242"/>
                </a:solidFill>
                <a:latin typeface="Source Code Pro"/>
                <a:ea typeface="Source Code Pro"/>
                <a:cs typeface="Source Code Pro"/>
                <a:sym typeface="Source Code Pro"/>
              </a:defRPr>
            </a:pPr>
          </a:p>
        </p:txBody>
      </p:sp>
      <p:pic>
        <p:nvPicPr>
          <p:cNvPr id="144" name="Google Shape;78;p17" descr="Google Shape;78;p17"/>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145"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52"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pic>
        <p:nvPicPr>
          <p:cNvPr id="153" name="Google Shape;82;p18" descr="Google Shape;82;p18"/>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154"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161" name="Google Shape;84;p19"/>
          <p:cNvSpPr/>
          <p:nvPr/>
        </p:nvSpPr>
        <p:spPr>
          <a:xfrm>
            <a:off x="418674" y="1457786"/>
            <a:ext cx="614101" cy="1"/>
          </a:xfrm>
          <a:prstGeom prst="line">
            <a:avLst/>
          </a:prstGeom>
          <a:ln w="19050">
            <a:solidFill>
              <a:srgbClr val="424242"/>
            </a:solidFill>
            <a:prstDash val="lgDash"/>
          </a:ln>
        </p:spPr>
        <p:txBody>
          <a:bodyPr lIns="45719" rIns="45719"/>
          <a:lstStyle/>
          <a:p>
            <a:pPr/>
          </a:p>
        </p:txBody>
      </p:sp>
      <p:sp>
        <p:nvSpPr>
          <p:cNvPr id="162" name="Title Text"/>
          <p:cNvSpPr txBox="1"/>
          <p:nvPr>
            <p:ph type="title"/>
          </p:nvPr>
        </p:nvSpPr>
        <p:spPr>
          <a:xfrm>
            <a:off x="311699" y="631800"/>
            <a:ext cx="2808001" cy="755700"/>
          </a:xfrm>
          <a:prstGeom prst="rect">
            <a:avLst/>
          </a:prstGeom>
        </p:spPr>
        <p:txBody>
          <a:bodyPr anchor="b"/>
          <a:lstStyle>
            <a:lvl1pPr>
              <a:defRPr sz="2400">
                <a:solidFill>
                  <a:srgbClr val="424242"/>
                </a:solidFill>
                <a:latin typeface="Oswald"/>
                <a:ea typeface="Oswald"/>
                <a:cs typeface="Oswald"/>
                <a:sym typeface="Oswald"/>
              </a:defRPr>
            </a:lvl1pPr>
          </a:lstStyle>
          <a:p>
            <a:pPr/>
            <a:r>
              <a:t>Title Text</a:t>
            </a:r>
          </a:p>
        </p:txBody>
      </p:sp>
      <p:sp>
        <p:nvSpPr>
          <p:cNvPr id="163" name="Body Level One…"/>
          <p:cNvSpPr txBox="1"/>
          <p:nvPr>
            <p:ph type="body" sz="quarter" idx="1"/>
          </p:nvPr>
        </p:nvSpPr>
        <p:spPr>
          <a:xfrm>
            <a:off x="311699" y="1618204"/>
            <a:ext cx="2808001" cy="2950800"/>
          </a:xfrm>
          <a:prstGeom prst="rect">
            <a:avLst/>
          </a:prstGeom>
        </p:spPr>
        <p:txBody>
          <a:bodyPr/>
          <a:lstStyle>
            <a:lvl1pPr indent="-304800">
              <a:buClr>
                <a:srgbClr val="424242"/>
              </a:buClr>
              <a:buSzPts val="1200"/>
              <a:buFont typeface="Helvetica"/>
              <a:defRPr sz="1200">
                <a:solidFill>
                  <a:srgbClr val="424242"/>
                </a:solidFill>
                <a:latin typeface="Source Code Pro"/>
                <a:ea typeface="Source Code Pro"/>
                <a:cs typeface="Source Code Pro"/>
                <a:sym typeface="Source Code Pro"/>
              </a:defRPr>
            </a:lvl1pPr>
            <a:lvl2pPr marL="914400" indent="-304800">
              <a:buClr>
                <a:srgbClr val="424242"/>
              </a:buClr>
              <a:buSzPts val="1200"/>
              <a:buFont typeface="Helvetica"/>
              <a:defRPr sz="1200">
                <a:solidFill>
                  <a:srgbClr val="424242"/>
                </a:solidFill>
                <a:latin typeface="Source Code Pro"/>
                <a:ea typeface="Source Code Pro"/>
                <a:cs typeface="Source Code Pro"/>
                <a:sym typeface="Source Code Pro"/>
              </a:defRPr>
            </a:lvl2pPr>
            <a:lvl3pPr marL="1371600" indent="-304800">
              <a:buClr>
                <a:srgbClr val="424242"/>
              </a:buClr>
              <a:buSzPts val="1200"/>
              <a:buFont typeface="Helvetica"/>
              <a:defRPr sz="1200">
                <a:solidFill>
                  <a:srgbClr val="424242"/>
                </a:solidFill>
                <a:latin typeface="Source Code Pro"/>
                <a:ea typeface="Source Code Pro"/>
                <a:cs typeface="Source Code Pro"/>
                <a:sym typeface="Source Code Pro"/>
              </a:defRPr>
            </a:lvl3pPr>
            <a:lvl4pPr marL="1828800" indent="-304800">
              <a:buClr>
                <a:srgbClr val="424242"/>
              </a:buClr>
              <a:buSzPts val="1200"/>
              <a:buFont typeface="Helvetica"/>
              <a:defRPr sz="1200">
                <a:solidFill>
                  <a:srgbClr val="424242"/>
                </a:solidFill>
                <a:latin typeface="Source Code Pro"/>
                <a:ea typeface="Source Code Pro"/>
                <a:cs typeface="Source Code Pro"/>
                <a:sym typeface="Source Code Pro"/>
              </a:defRPr>
            </a:lvl4pPr>
            <a:lvl5pPr marL="2286000" indent="-304800">
              <a:buClr>
                <a:srgbClr val="424242"/>
              </a:buClr>
              <a:buSzPts val="1200"/>
              <a:buFont typeface="Helvetica"/>
              <a:defRPr sz="12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164" name="Google Shape;88;p19" descr="Google Shape;88;p19"/>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165"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bg>
      <p:bgPr>
        <a:solidFill>
          <a:srgbClr val="999999"/>
        </a:solidFill>
      </p:bgPr>
    </p:bg>
    <p:spTree>
      <p:nvGrpSpPr>
        <p:cNvPr id="1" name=""/>
        <p:cNvGrpSpPr/>
        <p:nvPr/>
      </p:nvGrpSpPr>
      <p:grpSpPr>
        <a:xfrm>
          <a:off x="0" y="0"/>
          <a:ext cx="0" cy="0"/>
          <a:chOff x="0" y="0"/>
          <a:chExt cx="0" cy="0"/>
        </a:xfrm>
      </p:grpSpPr>
      <p:sp>
        <p:nvSpPr>
          <p:cNvPr id="172" name="Title Text"/>
          <p:cNvSpPr txBox="1"/>
          <p:nvPr>
            <p:ph type="title"/>
          </p:nvPr>
        </p:nvSpPr>
        <p:spPr>
          <a:xfrm>
            <a:off x="490250" y="528899"/>
            <a:ext cx="5678100" cy="4085701"/>
          </a:xfrm>
          <a:prstGeom prst="rect">
            <a:avLst/>
          </a:prstGeom>
        </p:spPr>
        <p:txBody>
          <a:bodyPr anchor="ctr"/>
          <a:lstStyle>
            <a:lvl1pPr>
              <a:defRPr sz="5400">
                <a:solidFill>
                  <a:srgbClr val="FFFFFF"/>
                </a:solidFill>
                <a:latin typeface="Oswald"/>
                <a:ea typeface="Oswald"/>
                <a:cs typeface="Oswald"/>
                <a:sym typeface="Oswald"/>
              </a:defRPr>
            </a:lvl1pPr>
          </a:lstStyle>
          <a:p>
            <a:pPr/>
            <a:r>
              <a:t>Title Text</a:t>
            </a:r>
          </a:p>
        </p:txBody>
      </p:sp>
      <p:pic>
        <p:nvPicPr>
          <p:cNvPr id="173" name="Google Shape;92;p20" descr="Google Shape;92;p20"/>
          <p:cNvPicPr>
            <a:picLocks noChangeAspect="1"/>
          </p:cNvPicPr>
          <p:nvPr/>
        </p:nvPicPr>
        <p:blipFill>
          <a:blip r:embed="rId2">
            <a:extLst/>
          </a:blip>
          <a:stretch>
            <a:fillRect/>
          </a:stretch>
        </p:blipFill>
        <p:spPr>
          <a:xfrm>
            <a:off x="64075" y="4320349"/>
            <a:ext cx="2009368" cy="736026"/>
          </a:xfrm>
          <a:prstGeom prst="rect">
            <a:avLst/>
          </a:prstGeom>
          <a:ln w="12700">
            <a:miter lim="400000"/>
          </a:ln>
        </p:spPr>
      </p:pic>
      <p:pic>
        <p:nvPicPr>
          <p:cNvPr id="174" name="Google Shape;93;p20" descr="Google Shape;93;p20"/>
          <p:cNvPicPr>
            <a:picLocks noChangeAspect="1"/>
          </p:cNvPicPr>
          <p:nvPr/>
        </p:nvPicPr>
        <p:blipFill>
          <a:blip r:embed="rId3">
            <a:extLst/>
          </a:blip>
          <a:stretch>
            <a:fillRect/>
          </a:stretch>
        </p:blipFill>
        <p:spPr>
          <a:xfrm>
            <a:off x="64099" y="4320349"/>
            <a:ext cx="2009327" cy="736026"/>
          </a:xfrm>
          <a:prstGeom prst="rect">
            <a:avLst/>
          </a:prstGeom>
          <a:ln w="12700">
            <a:miter lim="400000"/>
          </a:ln>
        </p:spPr>
      </p:pic>
      <p:sp>
        <p:nvSpPr>
          <p:cNvPr id="175" name="Slide Number"/>
          <p:cNvSpPr txBox="1"/>
          <p:nvPr>
            <p:ph type="sldNum" sz="quarter" idx="2"/>
          </p:nvPr>
        </p:nvSpPr>
        <p:spPr>
          <a:xfrm>
            <a:off x="8684345" y="4692391"/>
            <a:ext cx="336814" cy="335251"/>
          </a:xfrm>
          <a:prstGeom prst="rect">
            <a:avLst/>
          </a:prstGeom>
        </p:spPr>
        <p:txBody>
          <a:bodyPr/>
          <a:lstStyle>
            <a:lvl1pPr>
              <a:defRPr>
                <a:solidFill>
                  <a:srgbClr val="FFFFFF"/>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bg>
      <p:bgPr>
        <a:solidFill>
          <a:srgbClr val="005F86"/>
        </a:solidFill>
      </p:bgPr>
    </p:bg>
    <p:spTree>
      <p:nvGrpSpPr>
        <p:cNvPr id="1" name=""/>
        <p:cNvGrpSpPr/>
        <p:nvPr/>
      </p:nvGrpSpPr>
      <p:grpSpPr>
        <a:xfrm>
          <a:off x="0" y="0"/>
          <a:ext cx="0" cy="0"/>
          <a:chOff x="0" y="0"/>
          <a:chExt cx="0" cy="0"/>
        </a:xfrm>
      </p:grpSpPr>
      <p:sp>
        <p:nvSpPr>
          <p:cNvPr id="182" name="Google Shape;95;p21"/>
          <p:cNvSpPr/>
          <p:nvPr/>
        </p:nvSpPr>
        <p:spPr>
          <a:xfrm>
            <a:off x="4572000" y="174"/>
            <a:ext cx="4572000" cy="5143501"/>
          </a:xfrm>
          <a:prstGeom prst="rect">
            <a:avLst/>
          </a:prstGeom>
          <a:solidFill>
            <a:srgbClr val="FFFFFF"/>
          </a:solidFill>
          <a:ln w="12700">
            <a:miter lim="400000"/>
          </a:ln>
        </p:spPr>
        <p:txBody>
          <a:bodyPr lIns="45719" rIns="45719" anchor="ctr"/>
          <a:lstStyle/>
          <a:p>
            <a:pPr/>
          </a:p>
        </p:txBody>
      </p:sp>
      <p:sp>
        <p:nvSpPr>
          <p:cNvPr id="183" name="Google Shape;96;p21"/>
          <p:cNvSpPr/>
          <p:nvPr/>
        </p:nvSpPr>
        <p:spPr>
          <a:xfrm>
            <a:off x="5029675" y="4495500"/>
            <a:ext cx="577201" cy="1"/>
          </a:xfrm>
          <a:prstGeom prst="line">
            <a:avLst/>
          </a:prstGeom>
          <a:ln w="19050">
            <a:solidFill>
              <a:srgbClr val="005F86"/>
            </a:solidFill>
            <a:prstDash val="lgDash"/>
          </a:ln>
        </p:spPr>
        <p:txBody>
          <a:bodyPr lIns="45719" rIns="45719"/>
          <a:lstStyle/>
          <a:p>
            <a:pPr/>
          </a:p>
        </p:txBody>
      </p:sp>
      <p:sp>
        <p:nvSpPr>
          <p:cNvPr id="184" name="Title Text"/>
          <p:cNvSpPr txBox="1"/>
          <p:nvPr>
            <p:ph type="title"/>
          </p:nvPr>
        </p:nvSpPr>
        <p:spPr>
          <a:xfrm>
            <a:off x="265500" y="1078750"/>
            <a:ext cx="4045200" cy="1789201"/>
          </a:xfrm>
          <a:prstGeom prst="rect">
            <a:avLst/>
          </a:prstGeom>
        </p:spPr>
        <p:txBody>
          <a:bodyPr anchor="b"/>
          <a:lstStyle>
            <a:lvl1pPr algn="ctr">
              <a:defRPr sz="4600">
                <a:solidFill>
                  <a:srgbClr val="FFFFFF"/>
                </a:solidFill>
                <a:latin typeface="Oswald"/>
                <a:ea typeface="Oswald"/>
                <a:cs typeface="Oswald"/>
                <a:sym typeface="Oswald"/>
              </a:defRPr>
            </a:lvl1pPr>
          </a:lstStyle>
          <a:p>
            <a:pPr/>
            <a:r>
              <a:t>Title Text</a:t>
            </a:r>
          </a:p>
        </p:txBody>
      </p:sp>
      <p:sp>
        <p:nvSpPr>
          <p:cNvPr id="185" name="Body Level One…"/>
          <p:cNvSpPr txBox="1"/>
          <p:nvPr>
            <p:ph type="body" sz="quarter" idx="1"/>
          </p:nvPr>
        </p:nvSpPr>
        <p:spPr>
          <a:xfrm>
            <a:off x="265500" y="2921400"/>
            <a:ext cx="4045200" cy="1345501"/>
          </a:xfrm>
          <a:prstGeom prst="rect">
            <a:avLst/>
          </a:prstGeom>
        </p:spPr>
        <p:txBody>
          <a:bodyPr/>
          <a:lstStyle>
            <a:lvl1pPr marL="342900" indent="-228600" algn="ctr">
              <a:lnSpc>
                <a:spcPct val="100000"/>
              </a:lnSpc>
              <a:buClrTx/>
              <a:buSzTx/>
              <a:buFontTx/>
              <a:buNone/>
              <a:defRPr sz="1900">
                <a:solidFill>
                  <a:srgbClr val="FFFFFF"/>
                </a:solidFill>
                <a:latin typeface="Source Code Pro"/>
                <a:ea typeface="Source Code Pro"/>
                <a:cs typeface="Source Code Pro"/>
                <a:sym typeface="Source Code Pro"/>
              </a:defRPr>
            </a:lvl1pPr>
            <a:lvl2pPr marL="342900" indent="254000" algn="ctr">
              <a:lnSpc>
                <a:spcPct val="100000"/>
              </a:lnSpc>
              <a:buClrTx/>
              <a:buSzTx/>
              <a:buFontTx/>
              <a:buNone/>
              <a:defRPr sz="1900">
                <a:solidFill>
                  <a:srgbClr val="FFFFFF"/>
                </a:solidFill>
                <a:latin typeface="Source Code Pro"/>
                <a:ea typeface="Source Code Pro"/>
                <a:cs typeface="Source Code Pro"/>
                <a:sym typeface="Source Code Pro"/>
              </a:defRPr>
            </a:lvl2pPr>
            <a:lvl3pPr marL="342900" indent="711200" algn="ctr">
              <a:lnSpc>
                <a:spcPct val="100000"/>
              </a:lnSpc>
              <a:buClrTx/>
              <a:buSzTx/>
              <a:buFontTx/>
              <a:buNone/>
              <a:defRPr sz="1900">
                <a:solidFill>
                  <a:srgbClr val="FFFFFF"/>
                </a:solidFill>
                <a:latin typeface="Source Code Pro"/>
                <a:ea typeface="Source Code Pro"/>
                <a:cs typeface="Source Code Pro"/>
                <a:sym typeface="Source Code Pro"/>
              </a:defRPr>
            </a:lvl3pPr>
            <a:lvl4pPr marL="342900" indent="1168400" algn="ctr">
              <a:lnSpc>
                <a:spcPct val="100000"/>
              </a:lnSpc>
              <a:buClrTx/>
              <a:buSzTx/>
              <a:buFontTx/>
              <a:buNone/>
              <a:defRPr sz="1900">
                <a:solidFill>
                  <a:srgbClr val="FFFFFF"/>
                </a:solidFill>
                <a:latin typeface="Source Code Pro"/>
                <a:ea typeface="Source Code Pro"/>
                <a:cs typeface="Source Code Pro"/>
                <a:sym typeface="Source Code Pro"/>
              </a:defRPr>
            </a:lvl4pPr>
            <a:lvl5pPr marL="342900" indent="1625600" algn="ctr">
              <a:lnSpc>
                <a:spcPct val="100000"/>
              </a:lnSpc>
              <a:buClrTx/>
              <a:buSzTx/>
              <a:buFontTx/>
              <a:buNone/>
              <a:defRPr sz="1900">
                <a:solidFill>
                  <a:srgbClr val="FFFFFF"/>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186" name="Google Shape;99;p21"/>
          <p:cNvSpPr txBox="1"/>
          <p:nvPr>
            <p:ph type="body" sz="half" idx="21"/>
          </p:nvPr>
        </p:nvSpPr>
        <p:spPr>
          <a:xfrm>
            <a:off x="4939500" y="724199"/>
            <a:ext cx="3837000" cy="3721501"/>
          </a:xfrm>
          <a:prstGeom prst="rect">
            <a:avLst/>
          </a:prstGeom>
        </p:spPr>
        <p:txBody>
          <a:bodyPr anchor="ctr"/>
          <a:lstStyle/>
          <a:p>
            <a:pPr>
              <a:buClr>
                <a:srgbClr val="424242"/>
              </a:buClr>
              <a:buFont typeface="Helvetica"/>
              <a:defRPr>
                <a:solidFill>
                  <a:srgbClr val="424242"/>
                </a:solidFill>
                <a:latin typeface="Source Code Pro"/>
                <a:ea typeface="Source Code Pro"/>
                <a:cs typeface="Source Code Pro"/>
                <a:sym typeface="Source Code Pro"/>
              </a:defRPr>
            </a:pPr>
          </a:p>
        </p:txBody>
      </p:sp>
      <p:pic>
        <p:nvPicPr>
          <p:cNvPr id="187" name="Google Shape;101;p21" descr="Google Shape;101;p21"/>
          <p:cNvPicPr>
            <a:picLocks noChangeAspect="1"/>
          </p:cNvPicPr>
          <p:nvPr/>
        </p:nvPicPr>
        <p:blipFill>
          <a:blip r:embed="rId2">
            <a:extLst/>
          </a:blip>
          <a:stretch>
            <a:fillRect/>
          </a:stretch>
        </p:blipFill>
        <p:spPr>
          <a:xfrm>
            <a:off x="64075" y="4320349"/>
            <a:ext cx="2009368" cy="736026"/>
          </a:xfrm>
          <a:prstGeom prst="rect">
            <a:avLst/>
          </a:prstGeom>
          <a:ln w="12700">
            <a:miter lim="400000"/>
          </a:ln>
        </p:spPr>
      </p:pic>
      <p:sp>
        <p:nvSpPr>
          <p:cNvPr id="188"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0" name="Title Text"/>
          <p:cNvSpPr txBox="1"/>
          <p:nvPr>
            <p:ph type="title"/>
          </p:nvPr>
        </p:nvSpPr>
        <p:spPr>
          <a:xfrm>
            <a:off x="311699" y="2150849"/>
            <a:ext cx="8520602" cy="841801"/>
          </a:xfrm>
          <a:prstGeom prst="rect">
            <a:avLst/>
          </a:prstGeom>
        </p:spPr>
        <p:txBody>
          <a:bodyPr anchor="ctr"/>
          <a:lstStyle>
            <a:lvl1pPr algn="ct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195" name="Body Level One…"/>
          <p:cNvSpPr txBox="1"/>
          <p:nvPr>
            <p:ph type="body" sz="quarter" idx="1"/>
          </p:nvPr>
        </p:nvSpPr>
        <p:spPr>
          <a:xfrm>
            <a:off x="2280224" y="4230575"/>
            <a:ext cx="5998802" cy="605101"/>
          </a:xfrm>
          <a:prstGeom prst="rect">
            <a:avLst/>
          </a:prstGeom>
        </p:spPr>
        <p:txBody>
          <a:bodyPr anchor="ctr"/>
          <a:lstStyle>
            <a:lvl1pPr marL="228600" indent="0">
              <a:lnSpc>
                <a:spcPct val="100000"/>
              </a:lnSpc>
              <a:buClrTx/>
              <a:buSzTx/>
              <a:buFontTx/>
              <a:buNone/>
              <a:defRPr sz="2100">
                <a:solidFill>
                  <a:srgbClr val="424242"/>
                </a:solidFill>
                <a:latin typeface="Oswald"/>
                <a:ea typeface="Oswald"/>
                <a:cs typeface="Oswald"/>
                <a:sym typeface="Oswald"/>
              </a:defRPr>
            </a:lvl1pPr>
            <a:lvl2pPr marL="1073150" indent="-476250">
              <a:lnSpc>
                <a:spcPct val="100000"/>
              </a:lnSpc>
              <a:buClrTx/>
              <a:buSzPts val="2100"/>
              <a:buFontTx/>
              <a:defRPr sz="2100">
                <a:solidFill>
                  <a:srgbClr val="424242"/>
                </a:solidFill>
                <a:latin typeface="Oswald"/>
                <a:ea typeface="Oswald"/>
                <a:cs typeface="Oswald"/>
                <a:sym typeface="Oswald"/>
              </a:defRPr>
            </a:lvl2pPr>
            <a:lvl3pPr marL="1530350" indent="-476250">
              <a:lnSpc>
                <a:spcPct val="100000"/>
              </a:lnSpc>
              <a:buClrTx/>
              <a:buSzPts val="2100"/>
              <a:buFontTx/>
              <a:defRPr sz="2100">
                <a:solidFill>
                  <a:srgbClr val="424242"/>
                </a:solidFill>
                <a:latin typeface="Oswald"/>
                <a:ea typeface="Oswald"/>
                <a:cs typeface="Oswald"/>
                <a:sym typeface="Oswald"/>
              </a:defRPr>
            </a:lvl3pPr>
            <a:lvl4pPr marL="1987550" indent="-476250">
              <a:lnSpc>
                <a:spcPct val="100000"/>
              </a:lnSpc>
              <a:buClrTx/>
              <a:buSzPts val="2100"/>
              <a:buFontTx/>
              <a:defRPr sz="2100">
                <a:solidFill>
                  <a:srgbClr val="424242"/>
                </a:solidFill>
                <a:latin typeface="Oswald"/>
                <a:ea typeface="Oswald"/>
                <a:cs typeface="Oswald"/>
                <a:sym typeface="Oswald"/>
              </a:defRPr>
            </a:lvl4pPr>
            <a:lvl5pPr marL="2444750" indent="-476250">
              <a:lnSpc>
                <a:spcPct val="100000"/>
              </a:lnSpc>
              <a:buClrTx/>
              <a:buSzPts val="2100"/>
              <a:buFontTx/>
              <a:defRPr sz="21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196" name="Google Shape;105;p22" descr="Google Shape;105;p22"/>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197"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204" name="Google Shape;107;p23"/>
          <p:cNvSpPr/>
          <p:nvPr/>
        </p:nvSpPr>
        <p:spPr>
          <a:xfrm>
            <a:off x="413274" y="2988274"/>
            <a:ext cx="910502" cy="1"/>
          </a:xfrm>
          <a:prstGeom prst="line">
            <a:avLst/>
          </a:prstGeom>
          <a:ln w="28575">
            <a:solidFill>
              <a:srgbClr val="005F86"/>
            </a:solidFill>
            <a:prstDash val="lgDash"/>
          </a:ln>
        </p:spPr>
        <p:txBody>
          <a:bodyPr lIns="45719" rIns="45719"/>
          <a:lstStyle/>
          <a:p>
            <a:pPr/>
          </a:p>
        </p:txBody>
      </p:sp>
      <p:sp>
        <p:nvSpPr>
          <p:cNvPr id="205" name="xx%"/>
          <p:cNvSpPr txBox="1"/>
          <p:nvPr>
            <p:ph type="title" hasCustomPrompt="1"/>
          </p:nvPr>
        </p:nvSpPr>
        <p:spPr>
          <a:xfrm>
            <a:off x="311699" y="1106125"/>
            <a:ext cx="8520602" cy="1947000"/>
          </a:xfrm>
          <a:prstGeom prst="rect">
            <a:avLst/>
          </a:prstGeom>
        </p:spPr>
        <p:txBody>
          <a:bodyPr anchor="b"/>
          <a:lstStyle>
            <a:lvl1pPr>
              <a:defRPr sz="12000">
                <a:solidFill>
                  <a:srgbClr val="424242"/>
                </a:solidFill>
                <a:latin typeface="Oswald"/>
                <a:ea typeface="Oswald"/>
                <a:cs typeface="Oswald"/>
                <a:sym typeface="Oswald"/>
              </a:defRPr>
            </a:lvl1pPr>
          </a:lstStyle>
          <a:p>
            <a:pPr/>
            <a:r>
              <a:t>xx%</a:t>
            </a:r>
          </a:p>
        </p:txBody>
      </p:sp>
      <p:sp>
        <p:nvSpPr>
          <p:cNvPr id="206" name="Body Level One…"/>
          <p:cNvSpPr txBox="1"/>
          <p:nvPr>
            <p:ph type="body" sz="half" idx="1"/>
          </p:nvPr>
        </p:nvSpPr>
        <p:spPr>
          <a:xfrm>
            <a:off x="311699" y="3152225"/>
            <a:ext cx="8520602" cy="1300800"/>
          </a:xfrm>
          <a:prstGeom prst="rect">
            <a:avLst/>
          </a:prstGeom>
        </p:spPr>
        <p:txBody>
          <a:bodyPr/>
          <a:lstStyle>
            <a:lvl1pPr>
              <a:buClr>
                <a:srgbClr val="424242"/>
              </a:buClr>
              <a:buFont typeface="Helvetica"/>
              <a:defRPr>
                <a:solidFill>
                  <a:srgbClr val="424242"/>
                </a:solidFill>
                <a:latin typeface="Source Code Pro"/>
                <a:ea typeface="Source Code Pro"/>
                <a:cs typeface="Source Code Pro"/>
                <a:sym typeface="Source Code Pro"/>
              </a:defRPr>
            </a:lvl1pPr>
            <a:lvl2pPr>
              <a:buClr>
                <a:srgbClr val="424242"/>
              </a:buClr>
              <a:buFont typeface="Helvetica"/>
              <a:defRPr>
                <a:solidFill>
                  <a:srgbClr val="424242"/>
                </a:solidFill>
                <a:latin typeface="Source Code Pro"/>
                <a:ea typeface="Source Code Pro"/>
                <a:cs typeface="Source Code Pro"/>
                <a:sym typeface="Source Code Pro"/>
              </a:defRPr>
            </a:lvl2pPr>
            <a:lvl3pPr>
              <a:buClr>
                <a:srgbClr val="424242"/>
              </a:buClr>
              <a:buFont typeface="Helvetica"/>
              <a:defRPr>
                <a:solidFill>
                  <a:srgbClr val="424242"/>
                </a:solidFill>
                <a:latin typeface="Source Code Pro"/>
                <a:ea typeface="Source Code Pro"/>
                <a:cs typeface="Source Code Pro"/>
                <a:sym typeface="Source Code Pro"/>
              </a:defRPr>
            </a:lvl3pPr>
            <a:lvl4pPr>
              <a:buClr>
                <a:srgbClr val="424242"/>
              </a:buClr>
              <a:buFont typeface="Helvetica"/>
              <a:defRPr>
                <a:solidFill>
                  <a:srgbClr val="424242"/>
                </a:solidFill>
                <a:latin typeface="Source Code Pro"/>
                <a:ea typeface="Source Code Pro"/>
                <a:cs typeface="Source Code Pro"/>
                <a:sym typeface="Source Code Pro"/>
              </a:defRPr>
            </a:lvl4pPr>
            <a:lvl5pPr>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207" name="Google Shape;111;p23" descr="Google Shape;111;p23"/>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08"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pic>
        <p:nvPicPr>
          <p:cNvPr id="215" name="Google Shape;114;p24" descr="Google Shape;114;p24"/>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16"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23" name="Title Text"/>
          <p:cNvSpPr txBox="1"/>
          <p:nvPr>
            <p:ph type="title"/>
          </p:nvPr>
        </p:nvSpPr>
        <p:spPr>
          <a:xfrm>
            <a:off x="685800" y="457200"/>
            <a:ext cx="7772400" cy="857250"/>
          </a:xfrm>
          <a:prstGeom prst="rect">
            <a:avLst/>
          </a:prstGeom>
        </p:spPr>
        <p:txBody>
          <a:bodyPr anchor="ctr"/>
          <a:lstStyle>
            <a:lvl1pPr algn="ctr">
              <a:defRPr sz="3300">
                <a:solidFill>
                  <a:srgbClr val="424242"/>
                </a:solidFill>
                <a:latin typeface="Times New Roman"/>
                <a:ea typeface="Times New Roman"/>
                <a:cs typeface="Times New Roman"/>
                <a:sym typeface="Times New Roman"/>
              </a:defRPr>
            </a:lvl1pPr>
          </a:lstStyle>
          <a:p>
            <a:pPr/>
            <a:r>
              <a:t>Title Text</a:t>
            </a:r>
          </a:p>
        </p:txBody>
      </p:sp>
      <p:sp>
        <p:nvSpPr>
          <p:cNvPr id="224" name="Body Level One…"/>
          <p:cNvSpPr txBox="1"/>
          <p:nvPr>
            <p:ph type="body" idx="1"/>
          </p:nvPr>
        </p:nvSpPr>
        <p:spPr>
          <a:xfrm>
            <a:off x="685800" y="1485900"/>
            <a:ext cx="7772400" cy="3086100"/>
          </a:xfrm>
          <a:prstGeom prst="rect">
            <a:avLst/>
          </a:prstGeom>
        </p:spPr>
        <p:txBody>
          <a:bodyPr/>
          <a:lstStyle>
            <a:lvl1pPr marL="342900" indent="-32385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1pPr>
            <a:lvl2pPr marL="729342" indent="-348342">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2pPr>
            <a:lvl3pPr marL="1123950" indent="-38100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3pPr>
            <a:lvl4pPr marL="1531619" indent="-426719">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4pPr>
            <a:lvl5pPr marL="1874520" indent="-42672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225" name="Slide Number"/>
          <p:cNvSpPr txBox="1"/>
          <p:nvPr>
            <p:ph type="sldNum" sz="quarter" idx="2"/>
          </p:nvPr>
        </p:nvSpPr>
        <p:spPr>
          <a:xfrm>
            <a:off x="8912899" y="4800600"/>
            <a:ext cx="231101" cy="225705"/>
          </a:xfrm>
          <a:prstGeom prst="rect">
            <a:avLst/>
          </a:prstGeom>
        </p:spPr>
        <p:txBody>
          <a:bodyPr lIns="45699" tIns="45699" rIns="45699" bIns="45699" anchor="t"/>
          <a:lstStyle>
            <a:lvl1pPr>
              <a:defRPr>
                <a:solidFill>
                  <a:srgbClr val="E91D63"/>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CEE Layout">
    <p:spTree>
      <p:nvGrpSpPr>
        <p:cNvPr id="1" name=""/>
        <p:cNvGrpSpPr/>
        <p:nvPr/>
      </p:nvGrpSpPr>
      <p:grpSpPr>
        <a:xfrm>
          <a:off x="0" y="0"/>
          <a:ext cx="0" cy="0"/>
          <a:chOff x="0" y="0"/>
          <a:chExt cx="0" cy="0"/>
        </a:xfrm>
      </p:grpSpPr>
      <p:sp>
        <p:nvSpPr>
          <p:cNvPr id="232" name="Google Shape;120;p26"/>
          <p:cNvSpPr/>
          <p:nvPr/>
        </p:nvSpPr>
        <p:spPr>
          <a:xfrm rot="10800000">
            <a:off x="4226100" y="2933549"/>
            <a:ext cx="691801" cy="388502"/>
          </a:xfrm>
          <a:prstGeom prst="triangle">
            <a:avLst/>
          </a:prstGeom>
          <a:solidFill>
            <a:srgbClr val="005F86"/>
          </a:solidFill>
          <a:ln w="12700">
            <a:miter lim="400000"/>
          </a:ln>
        </p:spPr>
        <p:txBody>
          <a:bodyPr lIns="45719" rIns="45719" anchor="ctr"/>
          <a:lstStyle/>
          <a:p>
            <a:pPr/>
          </a:p>
        </p:txBody>
      </p:sp>
      <p:sp>
        <p:nvSpPr>
          <p:cNvPr id="233" name="Google Shape;121;p26"/>
          <p:cNvSpPr/>
          <p:nvPr/>
        </p:nvSpPr>
        <p:spPr>
          <a:xfrm>
            <a:off x="-25" y="0"/>
            <a:ext cx="9144001" cy="3124200"/>
          </a:xfrm>
          <a:prstGeom prst="rect">
            <a:avLst/>
          </a:prstGeom>
          <a:solidFill>
            <a:srgbClr val="005F86"/>
          </a:solidFill>
          <a:ln w="12700">
            <a:miter lim="400000"/>
          </a:ln>
        </p:spPr>
        <p:txBody>
          <a:bodyPr lIns="45719" rIns="45719" anchor="ctr"/>
          <a:lstStyle/>
          <a:p>
            <a:pPr/>
          </a:p>
        </p:txBody>
      </p:sp>
      <p:sp>
        <p:nvSpPr>
          <p:cNvPr id="234" name="Title Text"/>
          <p:cNvSpPr txBox="1"/>
          <p:nvPr>
            <p:ph type="title"/>
          </p:nvPr>
        </p:nvSpPr>
        <p:spPr>
          <a:xfrm>
            <a:off x="411174" y="644300"/>
            <a:ext cx="8282401" cy="2109000"/>
          </a:xfrm>
          <a:prstGeom prst="rect">
            <a:avLst/>
          </a:prstGeom>
        </p:spPr>
        <p:txBody>
          <a:bodyPr anchor="b"/>
          <a:lstStyle>
            <a:lvl1pPr algn="ctr">
              <a:defRPr sz="6000">
                <a:solidFill>
                  <a:srgbClr val="FFFFFF"/>
                </a:solidFill>
                <a:latin typeface="Oswald"/>
                <a:ea typeface="Oswald"/>
                <a:cs typeface="Oswald"/>
                <a:sym typeface="Oswald"/>
              </a:defRPr>
            </a:lvl1pPr>
          </a:lstStyle>
          <a:p>
            <a:pPr/>
            <a:r>
              <a:t>Title Text</a:t>
            </a:r>
          </a:p>
        </p:txBody>
      </p:sp>
      <p:sp>
        <p:nvSpPr>
          <p:cNvPr id="235" name="Body Level One…"/>
          <p:cNvSpPr txBox="1"/>
          <p:nvPr>
            <p:ph type="body" sz="half" idx="1"/>
          </p:nvPr>
        </p:nvSpPr>
        <p:spPr>
          <a:xfrm>
            <a:off x="411174" y="3398249"/>
            <a:ext cx="8282401" cy="1260601"/>
          </a:xfrm>
          <a:prstGeom prst="rect">
            <a:avLst/>
          </a:prstGeom>
        </p:spPr>
        <p:txBody>
          <a:bodyPr anchor="ctr"/>
          <a:lstStyle>
            <a:lvl1pPr marL="342900" indent="-228600" algn="ctr">
              <a:lnSpc>
                <a:spcPct val="100000"/>
              </a:lnSpc>
              <a:buClrTx/>
              <a:buSzTx/>
              <a:buFontTx/>
              <a:buNone/>
              <a:defRPr sz="3600">
                <a:solidFill>
                  <a:srgbClr val="424242"/>
                </a:solidFill>
                <a:latin typeface="Oswald"/>
                <a:ea typeface="Oswald"/>
                <a:cs typeface="Oswald"/>
                <a:sym typeface="Oswald"/>
              </a:defRPr>
            </a:lvl1pPr>
            <a:lvl2pPr marL="342900" indent="254000" algn="ctr">
              <a:lnSpc>
                <a:spcPct val="100000"/>
              </a:lnSpc>
              <a:buClrTx/>
              <a:buSzTx/>
              <a:buFontTx/>
              <a:buNone/>
              <a:defRPr sz="3600">
                <a:solidFill>
                  <a:srgbClr val="424242"/>
                </a:solidFill>
                <a:latin typeface="Oswald"/>
                <a:ea typeface="Oswald"/>
                <a:cs typeface="Oswald"/>
                <a:sym typeface="Oswald"/>
              </a:defRPr>
            </a:lvl2pPr>
            <a:lvl3pPr marL="342900" indent="711200" algn="ctr">
              <a:lnSpc>
                <a:spcPct val="100000"/>
              </a:lnSpc>
              <a:buClrTx/>
              <a:buSzTx/>
              <a:buFontTx/>
              <a:buNone/>
              <a:defRPr sz="3600">
                <a:solidFill>
                  <a:srgbClr val="424242"/>
                </a:solidFill>
                <a:latin typeface="Oswald"/>
                <a:ea typeface="Oswald"/>
                <a:cs typeface="Oswald"/>
                <a:sym typeface="Oswald"/>
              </a:defRPr>
            </a:lvl3pPr>
            <a:lvl4pPr marL="342900" indent="1168400" algn="ctr">
              <a:lnSpc>
                <a:spcPct val="100000"/>
              </a:lnSpc>
              <a:buClrTx/>
              <a:buSzTx/>
              <a:buFontTx/>
              <a:buNone/>
              <a:defRPr sz="3600">
                <a:solidFill>
                  <a:srgbClr val="424242"/>
                </a:solidFill>
                <a:latin typeface="Oswald"/>
                <a:ea typeface="Oswald"/>
                <a:cs typeface="Oswald"/>
                <a:sym typeface="Oswald"/>
              </a:defRPr>
            </a:lvl4pPr>
            <a:lvl5pPr marL="342900" indent="1625600" algn="ctr">
              <a:lnSpc>
                <a:spcPct val="100000"/>
              </a:lnSpc>
              <a:buClrTx/>
              <a:buSzTx/>
              <a:buFontTx/>
              <a:buNone/>
              <a:defRPr sz="36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236" name="Google Shape;125;p26" descr="Google Shape;125;p26"/>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37"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44" name="Google Shape;127;p27"/>
          <p:cNvSpPr/>
          <p:nvPr/>
        </p:nvSpPr>
        <p:spPr>
          <a:xfrm>
            <a:off x="0" y="1567349"/>
            <a:ext cx="9144000" cy="2008801"/>
          </a:xfrm>
          <a:prstGeom prst="rect">
            <a:avLst/>
          </a:prstGeom>
          <a:solidFill>
            <a:srgbClr val="005F86"/>
          </a:solidFill>
          <a:ln w="12700">
            <a:miter lim="400000"/>
          </a:ln>
        </p:spPr>
        <p:txBody>
          <a:bodyPr lIns="45719" rIns="45719" anchor="ctr"/>
          <a:lstStyle/>
          <a:p>
            <a:pPr/>
          </a:p>
        </p:txBody>
      </p:sp>
      <p:sp>
        <p:nvSpPr>
          <p:cNvPr id="245" name="Title Text"/>
          <p:cNvSpPr txBox="1"/>
          <p:nvPr>
            <p:ph type="title"/>
          </p:nvPr>
        </p:nvSpPr>
        <p:spPr>
          <a:xfrm>
            <a:off x="430800" y="1889699"/>
            <a:ext cx="8282400" cy="1516501"/>
          </a:xfrm>
          <a:prstGeom prst="rect">
            <a:avLst/>
          </a:prstGeom>
        </p:spPr>
        <p:txBody>
          <a:bodyPr anchor="ctr"/>
          <a:lstStyle>
            <a:lvl1pPr algn="ctr">
              <a:defRPr sz="3600">
                <a:solidFill>
                  <a:srgbClr val="FFFFFF"/>
                </a:solidFill>
                <a:latin typeface="Oswald"/>
                <a:ea typeface="Oswald"/>
                <a:cs typeface="Oswald"/>
                <a:sym typeface="Oswald"/>
              </a:defRPr>
            </a:lvl1pPr>
          </a:lstStyle>
          <a:p>
            <a:pPr/>
            <a:r>
              <a:t>Title Text</a:t>
            </a:r>
          </a:p>
        </p:txBody>
      </p:sp>
      <p:pic>
        <p:nvPicPr>
          <p:cNvPr id="246" name="Google Shape;130;p27" descr="Google Shape;130;p27"/>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47"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ody">
    <p:spTree>
      <p:nvGrpSpPr>
        <p:cNvPr id="1" name=""/>
        <p:cNvGrpSpPr/>
        <p:nvPr/>
      </p:nvGrpSpPr>
      <p:grpSpPr>
        <a:xfrm>
          <a:off x="0" y="0"/>
          <a:ext cx="0" cy="0"/>
          <a:chOff x="0" y="0"/>
          <a:chExt cx="0" cy="0"/>
        </a:xfrm>
      </p:grpSpPr>
      <p:sp>
        <p:nvSpPr>
          <p:cNvPr id="254" name="Google Shape;132;p28"/>
          <p:cNvSpPr/>
          <p:nvPr/>
        </p:nvSpPr>
        <p:spPr>
          <a:xfrm>
            <a:off x="429200" y="1275576"/>
            <a:ext cx="614101" cy="1"/>
          </a:xfrm>
          <a:prstGeom prst="line">
            <a:avLst/>
          </a:prstGeom>
          <a:ln w="19050">
            <a:solidFill>
              <a:srgbClr val="424242"/>
            </a:solidFill>
            <a:prstDash val="lgDash"/>
          </a:ln>
        </p:spPr>
        <p:txBody>
          <a:bodyPr lIns="45719" rIns="45719"/>
          <a:lstStyle/>
          <a:p>
            <a:pPr/>
          </a:p>
        </p:txBody>
      </p:sp>
      <p:sp>
        <p:nvSpPr>
          <p:cNvPr id="255"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sp>
        <p:nvSpPr>
          <p:cNvPr id="256" name="Body Level One…"/>
          <p:cNvSpPr txBox="1"/>
          <p:nvPr>
            <p:ph type="body" idx="1"/>
          </p:nvPr>
        </p:nvSpPr>
        <p:spPr>
          <a:xfrm>
            <a:off x="311699" y="1468824"/>
            <a:ext cx="8520602" cy="3099901"/>
          </a:xfrm>
          <a:prstGeom prst="rect">
            <a:avLst/>
          </a:prstGeom>
        </p:spPr>
        <p:txBody>
          <a:bodyPr/>
          <a:lstStyle>
            <a:lvl1pPr>
              <a:buClr>
                <a:srgbClr val="424242"/>
              </a:buClr>
              <a:buFont typeface="Helvetica"/>
              <a:defRPr>
                <a:solidFill>
                  <a:srgbClr val="424242"/>
                </a:solidFill>
                <a:latin typeface="Source Code Pro"/>
                <a:ea typeface="Source Code Pro"/>
                <a:cs typeface="Source Code Pro"/>
                <a:sym typeface="Source Code Pro"/>
              </a:defRPr>
            </a:lvl1pPr>
            <a:lvl2pPr>
              <a:buClr>
                <a:srgbClr val="424242"/>
              </a:buClr>
              <a:buFont typeface="Helvetica"/>
              <a:defRPr>
                <a:solidFill>
                  <a:srgbClr val="424242"/>
                </a:solidFill>
                <a:latin typeface="Source Code Pro"/>
                <a:ea typeface="Source Code Pro"/>
                <a:cs typeface="Source Code Pro"/>
                <a:sym typeface="Source Code Pro"/>
              </a:defRPr>
            </a:lvl2pPr>
            <a:lvl3pPr>
              <a:buClr>
                <a:srgbClr val="424242"/>
              </a:buClr>
              <a:buFont typeface="Helvetica"/>
              <a:defRPr>
                <a:solidFill>
                  <a:srgbClr val="424242"/>
                </a:solidFill>
                <a:latin typeface="Source Code Pro"/>
                <a:ea typeface="Source Code Pro"/>
                <a:cs typeface="Source Code Pro"/>
                <a:sym typeface="Source Code Pro"/>
              </a:defRPr>
            </a:lvl3pPr>
            <a:lvl4pPr>
              <a:buClr>
                <a:srgbClr val="424242"/>
              </a:buClr>
              <a:buFont typeface="Helvetica"/>
              <a:defRPr>
                <a:solidFill>
                  <a:srgbClr val="424242"/>
                </a:solidFill>
                <a:latin typeface="Source Code Pro"/>
                <a:ea typeface="Source Code Pro"/>
                <a:cs typeface="Source Code Pro"/>
                <a:sym typeface="Source Code Pro"/>
              </a:defRPr>
            </a:lvl4pPr>
            <a:lvl5pPr>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257" name="Google Shape;136;p28" descr="Google Shape;136;p28"/>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58"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265" name="Google Shape;138;p29"/>
          <p:cNvSpPr/>
          <p:nvPr/>
        </p:nvSpPr>
        <p:spPr>
          <a:xfrm>
            <a:off x="429200" y="1275576"/>
            <a:ext cx="614101" cy="1"/>
          </a:xfrm>
          <a:prstGeom prst="line">
            <a:avLst/>
          </a:prstGeom>
          <a:ln w="19050">
            <a:solidFill>
              <a:srgbClr val="424242"/>
            </a:solidFill>
            <a:prstDash val="lgDash"/>
          </a:ln>
        </p:spPr>
        <p:txBody>
          <a:bodyPr lIns="45719" rIns="45719"/>
          <a:lstStyle/>
          <a:p>
            <a:pPr/>
          </a:p>
        </p:txBody>
      </p:sp>
      <p:sp>
        <p:nvSpPr>
          <p:cNvPr id="266"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sp>
        <p:nvSpPr>
          <p:cNvPr id="267" name="Body Level One…"/>
          <p:cNvSpPr txBox="1"/>
          <p:nvPr>
            <p:ph type="body" sz="half" idx="1"/>
          </p:nvPr>
        </p:nvSpPr>
        <p:spPr>
          <a:xfrm>
            <a:off x="311699" y="1468824"/>
            <a:ext cx="3999902" cy="3099901"/>
          </a:xfrm>
          <a:prstGeom prst="rect">
            <a:avLst/>
          </a:prstGeom>
        </p:spPr>
        <p:txBody>
          <a:bodyPr/>
          <a:lstStyle>
            <a:lvl1pPr indent="-317500">
              <a:buClr>
                <a:srgbClr val="424242"/>
              </a:buClr>
              <a:buSzPts val="1400"/>
              <a:buFont typeface="Helvetica"/>
              <a:defRPr sz="1400">
                <a:solidFill>
                  <a:srgbClr val="424242"/>
                </a:solidFill>
                <a:latin typeface="Source Code Pro"/>
                <a:ea typeface="Source Code Pro"/>
                <a:cs typeface="Source Code Pro"/>
                <a:sym typeface="Source Code Pro"/>
              </a:defRPr>
            </a:lvl1pPr>
            <a:lvl2pPr marL="965200" indent="-355600">
              <a:buClr>
                <a:srgbClr val="424242"/>
              </a:buClr>
              <a:buSzPts val="1400"/>
              <a:buFont typeface="Helvetica"/>
              <a:defRPr sz="1400">
                <a:solidFill>
                  <a:srgbClr val="424242"/>
                </a:solidFill>
                <a:latin typeface="Source Code Pro"/>
                <a:ea typeface="Source Code Pro"/>
                <a:cs typeface="Source Code Pro"/>
                <a:sym typeface="Source Code Pro"/>
              </a:defRPr>
            </a:lvl2pPr>
            <a:lvl3pPr marL="1422400" indent="-355600">
              <a:buClr>
                <a:srgbClr val="424242"/>
              </a:buClr>
              <a:buSzPts val="1400"/>
              <a:buFont typeface="Helvetica"/>
              <a:defRPr sz="1400">
                <a:solidFill>
                  <a:srgbClr val="424242"/>
                </a:solidFill>
                <a:latin typeface="Source Code Pro"/>
                <a:ea typeface="Source Code Pro"/>
                <a:cs typeface="Source Code Pro"/>
                <a:sym typeface="Source Code Pro"/>
              </a:defRPr>
            </a:lvl3pPr>
            <a:lvl4pPr marL="1879600" indent="-355600">
              <a:buClr>
                <a:srgbClr val="424242"/>
              </a:buClr>
              <a:buSzPts val="1400"/>
              <a:buFont typeface="Helvetica"/>
              <a:defRPr sz="1400">
                <a:solidFill>
                  <a:srgbClr val="424242"/>
                </a:solidFill>
                <a:latin typeface="Source Code Pro"/>
                <a:ea typeface="Source Code Pro"/>
                <a:cs typeface="Source Code Pro"/>
                <a:sym typeface="Source Code Pro"/>
              </a:defRPr>
            </a:lvl4pPr>
            <a:lvl5pPr marL="2336800" indent="-355600">
              <a:buClr>
                <a:srgbClr val="424242"/>
              </a:buClr>
              <a:buSzPts val="1400"/>
              <a:buFont typeface="Helvetica"/>
              <a:defRPr sz="14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268" name="Google Shape;141;p29"/>
          <p:cNvSpPr txBox="1"/>
          <p:nvPr>
            <p:ph type="body" sz="half" idx="21"/>
          </p:nvPr>
        </p:nvSpPr>
        <p:spPr>
          <a:xfrm>
            <a:off x="4832399" y="1468824"/>
            <a:ext cx="3999902" cy="3099902"/>
          </a:xfrm>
          <a:prstGeom prst="rect">
            <a:avLst/>
          </a:prstGeom>
        </p:spPr>
        <p:txBody>
          <a:bodyPr/>
          <a:lstStyle/>
          <a:p>
            <a:pPr indent="-317500">
              <a:buClr>
                <a:srgbClr val="424242"/>
              </a:buClr>
              <a:buSzPts val="1400"/>
              <a:buFont typeface="Helvetica"/>
              <a:defRPr sz="1400">
                <a:solidFill>
                  <a:srgbClr val="424242"/>
                </a:solidFill>
                <a:latin typeface="Source Code Pro"/>
                <a:ea typeface="Source Code Pro"/>
                <a:cs typeface="Source Code Pro"/>
                <a:sym typeface="Source Code Pro"/>
              </a:defRPr>
            </a:pPr>
          </a:p>
        </p:txBody>
      </p:sp>
      <p:pic>
        <p:nvPicPr>
          <p:cNvPr id="269" name="Google Shape;143;p29" descr="Google Shape;143;p29"/>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70"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77"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pic>
        <p:nvPicPr>
          <p:cNvPr id="278" name="Google Shape;147;p30" descr="Google Shape;147;p30"/>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79"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286" name="Google Shape;149;p31"/>
          <p:cNvSpPr/>
          <p:nvPr/>
        </p:nvSpPr>
        <p:spPr>
          <a:xfrm>
            <a:off x="418674" y="1457786"/>
            <a:ext cx="614101" cy="1"/>
          </a:xfrm>
          <a:prstGeom prst="line">
            <a:avLst/>
          </a:prstGeom>
          <a:ln w="19050">
            <a:solidFill>
              <a:srgbClr val="424242"/>
            </a:solidFill>
            <a:prstDash val="lgDash"/>
          </a:ln>
        </p:spPr>
        <p:txBody>
          <a:bodyPr lIns="45719" rIns="45719"/>
          <a:lstStyle/>
          <a:p>
            <a:pPr/>
          </a:p>
        </p:txBody>
      </p:sp>
      <p:sp>
        <p:nvSpPr>
          <p:cNvPr id="287" name="Title Text"/>
          <p:cNvSpPr txBox="1"/>
          <p:nvPr>
            <p:ph type="title"/>
          </p:nvPr>
        </p:nvSpPr>
        <p:spPr>
          <a:xfrm>
            <a:off x="311699" y="631800"/>
            <a:ext cx="2808001" cy="755700"/>
          </a:xfrm>
          <a:prstGeom prst="rect">
            <a:avLst/>
          </a:prstGeom>
        </p:spPr>
        <p:txBody>
          <a:bodyPr anchor="b"/>
          <a:lstStyle>
            <a:lvl1pPr>
              <a:defRPr sz="2400">
                <a:solidFill>
                  <a:srgbClr val="424242"/>
                </a:solidFill>
                <a:latin typeface="Oswald"/>
                <a:ea typeface="Oswald"/>
                <a:cs typeface="Oswald"/>
                <a:sym typeface="Oswald"/>
              </a:defRPr>
            </a:lvl1pPr>
          </a:lstStyle>
          <a:p>
            <a:pPr/>
            <a:r>
              <a:t>Title Text</a:t>
            </a:r>
          </a:p>
        </p:txBody>
      </p:sp>
      <p:sp>
        <p:nvSpPr>
          <p:cNvPr id="288" name="Body Level One…"/>
          <p:cNvSpPr txBox="1"/>
          <p:nvPr>
            <p:ph type="body" sz="quarter" idx="1"/>
          </p:nvPr>
        </p:nvSpPr>
        <p:spPr>
          <a:xfrm>
            <a:off x="311699" y="1618204"/>
            <a:ext cx="2808001" cy="2950800"/>
          </a:xfrm>
          <a:prstGeom prst="rect">
            <a:avLst/>
          </a:prstGeom>
        </p:spPr>
        <p:txBody>
          <a:bodyPr/>
          <a:lstStyle>
            <a:lvl1pPr indent="-304800">
              <a:buClr>
                <a:srgbClr val="424242"/>
              </a:buClr>
              <a:buSzPts val="1200"/>
              <a:buFont typeface="Helvetica"/>
              <a:defRPr sz="1200">
                <a:solidFill>
                  <a:srgbClr val="424242"/>
                </a:solidFill>
                <a:latin typeface="Source Code Pro"/>
                <a:ea typeface="Source Code Pro"/>
                <a:cs typeface="Source Code Pro"/>
                <a:sym typeface="Source Code Pro"/>
              </a:defRPr>
            </a:lvl1pPr>
            <a:lvl2pPr marL="914400" indent="-304800">
              <a:buClr>
                <a:srgbClr val="424242"/>
              </a:buClr>
              <a:buSzPts val="1200"/>
              <a:buFont typeface="Helvetica"/>
              <a:defRPr sz="1200">
                <a:solidFill>
                  <a:srgbClr val="424242"/>
                </a:solidFill>
                <a:latin typeface="Source Code Pro"/>
                <a:ea typeface="Source Code Pro"/>
                <a:cs typeface="Source Code Pro"/>
                <a:sym typeface="Source Code Pro"/>
              </a:defRPr>
            </a:lvl2pPr>
            <a:lvl3pPr marL="1371600" indent="-304800">
              <a:buClr>
                <a:srgbClr val="424242"/>
              </a:buClr>
              <a:buSzPts val="1200"/>
              <a:buFont typeface="Helvetica"/>
              <a:defRPr sz="1200">
                <a:solidFill>
                  <a:srgbClr val="424242"/>
                </a:solidFill>
                <a:latin typeface="Source Code Pro"/>
                <a:ea typeface="Source Code Pro"/>
                <a:cs typeface="Source Code Pro"/>
                <a:sym typeface="Source Code Pro"/>
              </a:defRPr>
            </a:lvl3pPr>
            <a:lvl4pPr marL="1828800" indent="-304800">
              <a:buClr>
                <a:srgbClr val="424242"/>
              </a:buClr>
              <a:buSzPts val="1200"/>
              <a:buFont typeface="Helvetica"/>
              <a:defRPr sz="1200">
                <a:solidFill>
                  <a:srgbClr val="424242"/>
                </a:solidFill>
                <a:latin typeface="Source Code Pro"/>
                <a:ea typeface="Source Code Pro"/>
                <a:cs typeface="Source Code Pro"/>
                <a:sym typeface="Source Code Pro"/>
              </a:defRPr>
            </a:lvl4pPr>
            <a:lvl5pPr marL="2286000" indent="-304800">
              <a:buClr>
                <a:srgbClr val="424242"/>
              </a:buClr>
              <a:buSzPts val="1200"/>
              <a:buFont typeface="Helvetica"/>
              <a:defRPr sz="12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289" name="Google Shape;153;p31" descr="Google Shape;153;p31"/>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90"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ody">
    <p:spTree>
      <p:nvGrpSpPr>
        <p:cNvPr id="1" name=""/>
        <p:cNvGrpSpPr/>
        <p:nvPr/>
      </p:nvGrpSpPr>
      <p:grpSpPr>
        <a:xfrm>
          <a:off x="0" y="0"/>
          <a:ext cx="0" cy="0"/>
          <a:chOff x="0" y="0"/>
          <a:chExt cx="0" cy="0"/>
        </a:xfrm>
      </p:grpSpPr>
      <p:sp>
        <p:nvSpPr>
          <p:cNvPr id="28" name="Title Text"/>
          <p:cNvSpPr txBox="1"/>
          <p:nvPr>
            <p:ph type="title"/>
          </p:nvPr>
        </p:nvSpPr>
        <p:spPr>
          <a:prstGeom prst="rect">
            <a:avLst/>
          </a:prstGeom>
        </p:spPr>
        <p:txBody>
          <a:bodyPr/>
          <a:lstStyle/>
          <a:p>
            <a:pPr/>
            <a:r>
              <a:t>Title Text</a:t>
            </a:r>
          </a:p>
        </p:txBody>
      </p:sp>
      <p:sp>
        <p:nvSpPr>
          <p:cNvPr id="2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spTree>
      <p:nvGrpSpPr>
        <p:cNvPr id="1" name=""/>
        <p:cNvGrpSpPr/>
        <p:nvPr/>
      </p:nvGrpSpPr>
      <p:grpSpPr>
        <a:xfrm>
          <a:off x="0" y="0"/>
          <a:ext cx="0" cy="0"/>
          <a:chOff x="0" y="0"/>
          <a:chExt cx="0" cy="0"/>
        </a:xfrm>
      </p:grpSpPr>
      <p:sp>
        <p:nvSpPr>
          <p:cNvPr id="297" name="Title Text"/>
          <p:cNvSpPr txBox="1"/>
          <p:nvPr>
            <p:ph type="title"/>
          </p:nvPr>
        </p:nvSpPr>
        <p:spPr>
          <a:xfrm>
            <a:off x="490250" y="528899"/>
            <a:ext cx="5678100" cy="4085701"/>
          </a:xfrm>
          <a:prstGeom prst="rect">
            <a:avLst/>
          </a:prstGeom>
        </p:spPr>
        <p:txBody>
          <a:bodyPr anchor="ctr"/>
          <a:lstStyle>
            <a:lvl1pPr>
              <a:defRPr sz="5400">
                <a:solidFill>
                  <a:srgbClr val="FFFFFF"/>
                </a:solidFill>
                <a:latin typeface="Oswald"/>
                <a:ea typeface="Oswald"/>
                <a:cs typeface="Oswald"/>
                <a:sym typeface="Oswald"/>
              </a:defRPr>
            </a:lvl1pPr>
          </a:lstStyle>
          <a:p>
            <a:pPr/>
            <a:r>
              <a:t>Title Text</a:t>
            </a:r>
          </a:p>
        </p:txBody>
      </p:sp>
      <p:pic>
        <p:nvPicPr>
          <p:cNvPr id="298" name="Google Shape;157;p32" descr="Google Shape;157;p32"/>
          <p:cNvPicPr>
            <a:picLocks noChangeAspect="1"/>
          </p:cNvPicPr>
          <p:nvPr/>
        </p:nvPicPr>
        <p:blipFill>
          <a:blip r:embed="rId2">
            <a:extLst/>
          </a:blip>
          <a:stretch>
            <a:fillRect/>
          </a:stretch>
        </p:blipFill>
        <p:spPr>
          <a:xfrm>
            <a:off x="64075" y="4320349"/>
            <a:ext cx="2009368" cy="736026"/>
          </a:xfrm>
          <a:prstGeom prst="rect">
            <a:avLst/>
          </a:prstGeom>
          <a:ln w="12700">
            <a:miter lim="400000"/>
          </a:ln>
        </p:spPr>
      </p:pic>
      <p:pic>
        <p:nvPicPr>
          <p:cNvPr id="299" name="Google Shape;158;p32" descr="Google Shape;158;p32"/>
          <p:cNvPicPr>
            <a:picLocks noChangeAspect="1"/>
          </p:cNvPicPr>
          <p:nvPr/>
        </p:nvPicPr>
        <p:blipFill>
          <a:blip r:embed="rId3">
            <a:extLst/>
          </a:blip>
          <a:stretch>
            <a:fillRect/>
          </a:stretch>
        </p:blipFill>
        <p:spPr>
          <a:xfrm>
            <a:off x="64099" y="4320349"/>
            <a:ext cx="2009327" cy="736026"/>
          </a:xfrm>
          <a:prstGeom prst="rect">
            <a:avLst/>
          </a:prstGeom>
          <a:ln w="12700">
            <a:miter lim="400000"/>
          </a:ln>
        </p:spPr>
      </p:pic>
      <p:sp>
        <p:nvSpPr>
          <p:cNvPr id="300" name="Slide Number"/>
          <p:cNvSpPr txBox="1"/>
          <p:nvPr>
            <p:ph type="sldNum" sz="quarter" idx="2"/>
          </p:nvPr>
        </p:nvSpPr>
        <p:spPr>
          <a:xfrm>
            <a:off x="8684345" y="4692391"/>
            <a:ext cx="336814" cy="335251"/>
          </a:xfrm>
          <a:prstGeom prst="rect">
            <a:avLst/>
          </a:prstGeom>
        </p:spPr>
        <p:txBody>
          <a:bodyPr/>
          <a:lstStyle>
            <a:lvl1pPr>
              <a:defRPr>
                <a:solidFill>
                  <a:srgbClr val="FFFFFF"/>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spTree>
      <p:nvGrpSpPr>
        <p:cNvPr id="1" name=""/>
        <p:cNvGrpSpPr/>
        <p:nvPr/>
      </p:nvGrpSpPr>
      <p:grpSpPr>
        <a:xfrm>
          <a:off x="0" y="0"/>
          <a:ext cx="0" cy="0"/>
          <a:chOff x="0" y="0"/>
          <a:chExt cx="0" cy="0"/>
        </a:xfrm>
      </p:grpSpPr>
      <p:sp>
        <p:nvSpPr>
          <p:cNvPr id="307" name="Google Shape;160;p33"/>
          <p:cNvSpPr/>
          <p:nvPr/>
        </p:nvSpPr>
        <p:spPr>
          <a:xfrm>
            <a:off x="4572000" y="174"/>
            <a:ext cx="4572000" cy="5143501"/>
          </a:xfrm>
          <a:prstGeom prst="rect">
            <a:avLst/>
          </a:prstGeom>
          <a:solidFill>
            <a:srgbClr val="FFFFFF"/>
          </a:solidFill>
          <a:ln w="12700">
            <a:miter lim="400000"/>
          </a:ln>
        </p:spPr>
        <p:txBody>
          <a:bodyPr lIns="45719" rIns="45719" anchor="ctr"/>
          <a:lstStyle/>
          <a:p>
            <a:pPr/>
          </a:p>
        </p:txBody>
      </p:sp>
      <p:sp>
        <p:nvSpPr>
          <p:cNvPr id="308" name="Google Shape;161;p33"/>
          <p:cNvSpPr/>
          <p:nvPr/>
        </p:nvSpPr>
        <p:spPr>
          <a:xfrm>
            <a:off x="5029675" y="4495500"/>
            <a:ext cx="577201" cy="1"/>
          </a:xfrm>
          <a:prstGeom prst="line">
            <a:avLst/>
          </a:prstGeom>
          <a:ln w="19050">
            <a:solidFill>
              <a:srgbClr val="005F86"/>
            </a:solidFill>
            <a:prstDash val="lgDash"/>
          </a:ln>
        </p:spPr>
        <p:txBody>
          <a:bodyPr lIns="45719" rIns="45719"/>
          <a:lstStyle/>
          <a:p>
            <a:pPr/>
          </a:p>
        </p:txBody>
      </p:sp>
      <p:sp>
        <p:nvSpPr>
          <p:cNvPr id="309" name="Title Text"/>
          <p:cNvSpPr txBox="1"/>
          <p:nvPr>
            <p:ph type="title"/>
          </p:nvPr>
        </p:nvSpPr>
        <p:spPr>
          <a:xfrm>
            <a:off x="265500" y="1078750"/>
            <a:ext cx="4045200" cy="1789201"/>
          </a:xfrm>
          <a:prstGeom prst="rect">
            <a:avLst/>
          </a:prstGeom>
        </p:spPr>
        <p:txBody>
          <a:bodyPr anchor="b"/>
          <a:lstStyle>
            <a:lvl1pPr algn="ctr">
              <a:defRPr sz="4600">
                <a:solidFill>
                  <a:srgbClr val="FFFFFF"/>
                </a:solidFill>
                <a:latin typeface="Oswald"/>
                <a:ea typeface="Oswald"/>
                <a:cs typeface="Oswald"/>
                <a:sym typeface="Oswald"/>
              </a:defRPr>
            </a:lvl1pPr>
          </a:lstStyle>
          <a:p>
            <a:pPr/>
            <a:r>
              <a:t>Title Text</a:t>
            </a:r>
          </a:p>
        </p:txBody>
      </p:sp>
      <p:sp>
        <p:nvSpPr>
          <p:cNvPr id="310" name="Body Level One…"/>
          <p:cNvSpPr txBox="1"/>
          <p:nvPr>
            <p:ph type="body" sz="quarter" idx="1"/>
          </p:nvPr>
        </p:nvSpPr>
        <p:spPr>
          <a:xfrm>
            <a:off x="265500" y="2921400"/>
            <a:ext cx="4045200" cy="1345501"/>
          </a:xfrm>
          <a:prstGeom prst="rect">
            <a:avLst/>
          </a:prstGeom>
        </p:spPr>
        <p:txBody>
          <a:bodyPr/>
          <a:lstStyle>
            <a:lvl1pPr marL="342900" indent="-228600" algn="ctr">
              <a:lnSpc>
                <a:spcPct val="100000"/>
              </a:lnSpc>
              <a:buClrTx/>
              <a:buSzTx/>
              <a:buFontTx/>
              <a:buNone/>
              <a:defRPr sz="1900">
                <a:solidFill>
                  <a:srgbClr val="FFFFFF"/>
                </a:solidFill>
                <a:latin typeface="Source Code Pro"/>
                <a:ea typeface="Source Code Pro"/>
                <a:cs typeface="Source Code Pro"/>
                <a:sym typeface="Source Code Pro"/>
              </a:defRPr>
            </a:lvl1pPr>
            <a:lvl2pPr marL="342900" indent="254000" algn="ctr">
              <a:lnSpc>
                <a:spcPct val="100000"/>
              </a:lnSpc>
              <a:buClrTx/>
              <a:buSzTx/>
              <a:buFontTx/>
              <a:buNone/>
              <a:defRPr sz="1900">
                <a:solidFill>
                  <a:srgbClr val="FFFFFF"/>
                </a:solidFill>
                <a:latin typeface="Source Code Pro"/>
                <a:ea typeface="Source Code Pro"/>
                <a:cs typeface="Source Code Pro"/>
                <a:sym typeface="Source Code Pro"/>
              </a:defRPr>
            </a:lvl2pPr>
            <a:lvl3pPr marL="342900" indent="711200" algn="ctr">
              <a:lnSpc>
                <a:spcPct val="100000"/>
              </a:lnSpc>
              <a:buClrTx/>
              <a:buSzTx/>
              <a:buFontTx/>
              <a:buNone/>
              <a:defRPr sz="1900">
                <a:solidFill>
                  <a:srgbClr val="FFFFFF"/>
                </a:solidFill>
                <a:latin typeface="Source Code Pro"/>
                <a:ea typeface="Source Code Pro"/>
                <a:cs typeface="Source Code Pro"/>
                <a:sym typeface="Source Code Pro"/>
              </a:defRPr>
            </a:lvl3pPr>
            <a:lvl4pPr marL="342900" indent="1168400" algn="ctr">
              <a:lnSpc>
                <a:spcPct val="100000"/>
              </a:lnSpc>
              <a:buClrTx/>
              <a:buSzTx/>
              <a:buFontTx/>
              <a:buNone/>
              <a:defRPr sz="1900">
                <a:solidFill>
                  <a:srgbClr val="FFFFFF"/>
                </a:solidFill>
                <a:latin typeface="Source Code Pro"/>
                <a:ea typeface="Source Code Pro"/>
                <a:cs typeface="Source Code Pro"/>
                <a:sym typeface="Source Code Pro"/>
              </a:defRPr>
            </a:lvl4pPr>
            <a:lvl5pPr marL="342900" indent="1625600" algn="ctr">
              <a:lnSpc>
                <a:spcPct val="100000"/>
              </a:lnSpc>
              <a:buClrTx/>
              <a:buSzTx/>
              <a:buFontTx/>
              <a:buNone/>
              <a:defRPr sz="1900">
                <a:solidFill>
                  <a:srgbClr val="FFFFFF"/>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311" name="Google Shape;164;p33"/>
          <p:cNvSpPr txBox="1"/>
          <p:nvPr>
            <p:ph type="body" sz="half" idx="21"/>
          </p:nvPr>
        </p:nvSpPr>
        <p:spPr>
          <a:xfrm>
            <a:off x="4939500" y="724199"/>
            <a:ext cx="3837000" cy="3721501"/>
          </a:xfrm>
          <a:prstGeom prst="rect">
            <a:avLst/>
          </a:prstGeom>
        </p:spPr>
        <p:txBody>
          <a:bodyPr anchor="ctr"/>
          <a:lstStyle/>
          <a:p>
            <a:pPr>
              <a:buClr>
                <a:srgbClr val="424242"/>
              </a:buClr>
              <a:buFont typeface="Helvetica"/>
              <a:defRPr>
                <a:solidFill>
                  <a:srgbClr val="424242"/>
                </a:solidFill>
                <a:latin typeface="Source Code Pro"/>
                <a:ea typeface="Source Code Pro"/>
                <a:cs typeface="Source Code Pro"/>
                <a:sym typeface="Source Code Pro"/>
              </a:defRPr>
            </a:pPr>
          </a:p>
        </p:txBody>
      </p:sp>
      <p:pic>
        <p:nvPicPr>
          <p:cNvPr id="312" name="Google Shape;166;p33" descr="Google Shape;166;p33"/>
          <p:cNvPicPr>
            <a:picLocks noChangeAspect="1"/>
          </p:cNvPicPr>
          <p:nvPr/>
        </p:nvPicPr>
        <p:blipFill>
          <a:blip r:embed="rId2">
            <a:extLst/>
          </a:blip>
          <a:stretch>
            <a:fillRect/>
          </a:stretch>
        </p:blipFill>
        <p:spPr>
          <a:xfrm>
            <a:off x="64075" y="4320349"/>
            <a:ext cx="2009368" cy="736026"/>
          </a:xfrm>
          <a:prstGeom prst="rect">
            <a:avLst/>
          </a:prstGeom>
          <a:ln w="12700">
            <a:miter lim="400000"/>
          </a:ln>
        </p:spPr>
      </p:pic>
      <p:pic>
        <p:nvPicPr>
          <p:cNvPr id="313" name="Google Shape;167;p33" descr="Google Shape;167;p33"/>
          <p:cNvPicPr>
            <a:picLocks noChangeAspect="1"/>
          </p:cNvPicPr>
          <p:nvPr/>
        </p:nvPicPr>
        <p:blipFill>
          <a:blip r:embed="rId3">
            <a:extLst/>
          </a:blip>
          <a:stretch>
            <a:fillRect/>
          </a:stretch>
        </p:blipFill>
        <p:spPr>
          <a:xfrm>
            <a:off x="63449" y="4320340"/>
            <a:ext cx="2010617" cy="736039"/>
          </a:xfrm>
          <a:prstGeom prst="rect">
            <a:avLst/>
          </a:prstGeom>
          <a:ln w="12700">
            <a:miter lim="400000"/>
          </a:ln>
        </p:spPr>
      </p:pic>
      <p:sp>
        <p:nvSpPr>
          <p:cNvPr id="314"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321" name="Body Level One…"/>
          <p:cNvSpPr txBox="1"/>
          <p:nvPr>
            <p:ph type="body" sz="quarter" idx="1"/>
          </p:nvPr>
        </p:nvSpPr>
        <p:spPr>
          <a:xfrm>
            <a:off x="2280224" y="4230575"/>
            <a:ext cx="5998802" cy="605101"/>
          </a:xfrm>
          <a:prstGeom prst="rect">
            <a:avLst/>
          </a:prstGeom>
        </p:spPr>
        <p:txBody>
          <a:bodyPr anchor="ctr"/>
          <a:lstStyle>
            <a:lvl1pPr marL="228600" indent="0">
              <a:lnSpc>
                <a:spcPct val="100000"/>
              </a:lnSpc>
              <a:buClrTx/>
              <a:buSzTx/>
              <a:buFontTx/>
              <a:buNone/>
              <a:defRPr sz="2100">
                <a:solidFill>
                  <a:srgbClr val="424242"/>
                </a:solidFill>
                <a:latin typeface="Oswald"/>
                <a:ea typeface="Oswald"/>
                <a:cs typeface="Oswald"/>
                <a:sym typeface="Oswald"/>
              </a:defRPr>
            </a:lvl1pPr>
            <a:lvl2pPr marL="1073150" indent="-476250">
              <a:lnSpc>
                <a:spcPct val="100000"/>
              </a:lnSpc>
              <a:buClrTx/>
              <a:buSzPts val="2100"/>
              <a:buFontTx/>
              <a:defRPr sz="2100">
                <a:solidFill>
                  <a:srgbClr val="424242"/>
                </a:solidFill>
                <a:latin typeface="Oswald"/>
                <a:ea typeface="Oswald"/>
                <a:cs typeface="Oswald"/>
                <a:sym typeface="Oswald"/>
              </a:defRPr>
            </a:lvl2pPr>
            <a:lvl3pPr marL="1530350" indent="-476250">
              <a:lnSpc>
                <a:spcPct val="100000"/>
              </a:lnSpc>
              <a:buClrTx/>
              <a:buSzPts val="2100"/>
              <a:buFontTx/>
              <a:defRPr sz="2100">
                <a:solidFill>
                  <a:srgbClr val="424242"/>
                </a:solidFill>
                <a:latin typeface="Oswald"/>
                <a:ea typeface="Oswald"/>
                <a:cs typeface="Oswald"/>
                <a:sym typeface="Oswald"/>
              </a:defRPr>
            </a:lvl3pPr>
            <a:lvl4pPr marL="1987550" indent="-476250">
              <a:lnSpc>
                <a:spcPct val="100000"/>
              </a:lnSpc>
              <a:buClrTx/>
              <a:buSzPts val="2100"/>
              <a:buFontTx/>
              <a:defRPr sz="2100">
                <a:solidFill>
                  <a:srgbClr val="424242"/>
                </a:solidFill>
                <a:latin typeface="Oswald"/>
                <a:ea typeface="Oswald"/>
                <a:cs typeface="Oswald"/>
                <a:sym typeface="Oswald"/>
              </a:defRPr>
            </a:lvl4pPr>
            <a:lvl5pPr marL="2444750" indent="-476250">
              <a:lnSpc>
                <a:spcPct val="100000"/>
              </a:lnSpc>
              <a:buClrTx/>
              <a:buSzPts val="2100"/>
              <a:buFontTx/>
              <a:defRPr sz="21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322" name="Google Shape;171;p34" descr="Google Shape;171;p34"/>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323"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330" name="Google Shape;173;p35"/>
          <p:cNvSpPr/>
          <p:nvPr/>
        </p:nvSpPr>
        <p:spPr>
          <a:xfrm>
            <a:off x="413274" y="2988274"/>
            <a:ext cx="910502" cy="1"/>
          </a:xfrm>
          <a:prstGeom prst="line">
            <a:avLst/>
          </a:prstGeom>
          <a:ln w="28575">
            <a:solidFill>
              <a:srgbClr val="005F86"/>
            </a:solidFill>
            <a:prstDash val="lgDash"/>
          </a:ln>
        </p:spPr>
        <p:txBody>
          <a:bodyPr lIns="45719" rIns="45719"/>
          <a:lstStyle/>
          <a:p>
            <a:pPr/>
          </a:p>
        </p:txBody>
      </p:sp>
      <p:sp>
        <p:nvSpPr>
          <p:cNvPr id="331" name="xx%"/>
          <p:cNvSpPr txBox="1"/>
          <p:nvPr>
            <p:ph type="title" hasCustomPrompt="1"/>
          </p:nvPr>
        </p:nvSpPr>
        <p:spPr>
          <a:xfrm>
            <a:off x="311699" y="1106125"/>
            <a:ext cx="8520602" cy="1947000"/>
          </a:xfrm>
          <a:prstGeom prst="rect">
            <a:avLst/>
          </a:prstGeom>
        </p:spPr>
        <p:txBody>
          <a:bodyPr anchor="b"/>
          <a:lstStyle>
            <a:lvl1pPr>
              <a:defRPr sz="12000">
                <a:solidFill>
                  <a:srgbClr val="424242"/>
                </a:solidFill>
                <a:latin typeface="Oswald"/>
                <a:ea typeface="Oswald"/>
                <a:cs typeface="Oswald"/>
                <a:sym typeface="Oswald"/>
              </a:defRPr>
            </a:lvl1pPr>
          </a:lstStyle>
          <a:p>
            <a:pPr/>
            <a:r>
              <a:t>xx%</a:t>
            </a:r>
          </a:p>
        </p:txBody>
      </p:sp>
      <p:sp>
        <p:nvSpPr>
          <p:cNvPr id="332" name="Body Level One…"/>
          <p:cNvSpPr txBox="1"/>
          <p:nvPr>
            <p:ph type="body" sz="half" idx="1"/>
          </p:nvPr>
        </p:nvSpPr>
        <p:spPr>
          <a:xfrm>
            <a:off x="311699" y="3152225"/>
            <a:ext cx="8520602" cy="1300800"/>
          </a:xfrm>
          <a:prstGeom prst="rect">
            <a:avLst/>
          </a:prstGeom>
        </p:spPr>
        <p:txBody>
          <a:bodyPr/>
          <a:lstStyle>
            <a:lvl1pPr>
              <a:buClr>
                <a:srgbClr val="424242"/>
              </a:buClr>
              <a:buFont typeface="Helvetica"/>
              <a:defRPr>
                <a:solidFill>
                  <a:srgbClr val="424242"/>
                </a:solidFill>
                <a:latin typeface="Source Code Pro"/>
                <a:ea typeface="Source Code Pro"/>
                <a:cs typeface="Source Code Pro"/>
                <a:sym typeface="Source Code Pro"/>
              </a:defRPr>
            </a:lvl1pPr>
            <a:lvl2pPr>
              <a:buClr>
                <a:srgbClr val="424242"/>
              </a:buClr>
              <a:buFont typeface="Helvetica"/>
              <a:defRPr>
                <a:solidFill>
                  <a:srgbClr val="424242"/>
                </a:solidFill>
                <a:latin typeface="Source Code Pro"/>
                <a:ea typeface="Source Code Pro"/>
                <a:cs typeface="Source Code Pro"/>
                <a:sym typeface="Source Code Pro"/>
              </a:defRPr>
            </a:lvl2pPr>
            <a:lvl3pPr>
              <a:buClr>
                <a:srgbClr val="424242"/>
              </a:buClr>
              <a:buFont typeface="Helvetica"/>
              <a:defRPr>
                <a:solidFill>
                  <a:srgbClr val="424242"/>
                </a:solidFill>
                <a:latin typeface="Source Code Pro"/>
                <a:ea typeface="Source Code Pro"/>
                <a:cs typeface="Source Code Pro"/>
                <a:sym typeface="Source Code Pro"/>
              </a:defRPr>
            </a:lvl3pPr>
            <a:lvl4pPr>
              <a:buClr>
                <a:srgbClr val="424242"/>
              </a:buClr>
              <a:buFont typeface="Helvetica"/>
              <a:defRPr>
                <a:solidFill>
                  <a:srgbClr val="424242"/>
                </a:solidFill>
                <a:latin typeface="Source Code Pro"/>
                <a:ea typeface="Source Code Pro"/>
                <a:cs typeface="Source Code Pro"/>
                <a:sym typeface="Source Code Pro"/>
              </a:defRPr>
            </a:lvl4pPr>
            <a:lvl5pPr>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333" name="Google Shape;177;p35" descr="Google Shape;177;p35"/>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334"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pic>
        <p:nvPicPr>
          <p:cNvPr id="341" name="Google Shape;180;p36" descr="Google Shape;180;p36"/>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342"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49"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sp>
        <p:nvSpPr>
          <p:cNvPr id="350" name="Body Level One…"/>
          <p:cNvSpPr txBox="1"/>
          <p:nvPr>
            <p:ph type="body" idx="1"/>
          </p:nvPr>
        </p:nvSpPr>
        <p:spPr>
          <a:xfrm>
            <a:off x="311699" y="1468824"/>
            <a:ext cx="8520602" cy="3099901"/>
          </a:xfrm>
          <a:prstGeom prst="rect">
            <a:avLst/>
          </a:prstGeom>
        </p:spPr>
        <p:txBody>
          <a:bodyPr/>
          <a:lstStyle>
            <a:lvl1pPr>
              <a:buClr>
                <a:srgbClr val="424242"/>
              </a:buClr>
              <a:buFont typeface="Helvetica"/>
              <a:defRPr>
                <a:solidFill>
                  <a:srgbClr val="424242"/>
                </a:solidFill>
                <a:latin typeface="Source Code Pro"/>
                <a:ea typeface="Source Code Pro"/>
                <a:cs typeface="Source Code Pro"/>
                <a:sym typeface="Source Code Pro"/>
              </a:defRPr>
            </a:lvl1pPr>
            <a:lvl2pPr>
              <a:buClr>
                <a:srgbClr val="424242"/>
              </a:buClr>
              <a:buFont typeface="Helvetica"/>
              <a:defRPr>
                <a:solidFill>
                  <a:srgbClr val="424242"/>
                </a:solidFill>
                <a:latin typeface="Source Code Pro"/>
                <a:ea typeface="Source Code Pro"/>
                <a:cs typeface="Source Code Pro"/>
                <a:sym typeface="Source Code Pro"/>
              </a:defRPr>
            </a:lvl2pPr>
            <a:lvl3pPr>
              <a:buClr>
                <a:srgbClr val="424242"/>
              </a:buClr>
              <a:buFont typeface="Helvetica"/>
              <a:defRPr>
                <a:solidFill>
                  <a:srgbClr val="424242"/>
                </a:solidFill>
                <a:latin typeface="Source Code Pro"/>
                <a:ea typeface="Source Code Pro"/>
                <a:cs typeface="Source Code Pro"/>
                <a:sym typeface="Source Code Pro"/>
              </a:defRPr>
            </a:lvl3pPr>
            <a:lvl4pPr>
              <a:buClr>
                <a:srgbClr val="424242"/>
              </a:buClr>
              <a:buFont typeface="Helvetica"/>
              <a:defRPr>
                <a:solidFill>
                  <a:srgbClr val="424242"/>
                </a:solidFill>
                <a:latin typeface="Source Code Pro"/>
                <a:ea typeface="Source Code Pro"/>
                <a:cs typeface="Source Code Pro"/>
                <a:sym typeface="Source Code Pro"/>
              </a:defRPr>
            </a:lvl4pPr>
            <a:lvl5pPr>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351"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CEE Layout">
    <p:spTree>
      <p:nvGrpSpPr>
        <p:cNvPr id="1" name=""/>
        <p:cNvGrpSpPr/>
        <p:nvPr/>
      </p:nvGrpSpPr>
      <p:grpSpPr>
        <a:xfrm>
          <a:off x="0" y="0"/>
          <a:ext cx="0" cy="0"/>
          <a:chOff x="0" y="0"/>
          <a:chExt cx="0" cy="0"/>
        </a:xfrm>
      </p:grpSpPr>
      <p:sp>
        <p:nvSpPr>
          <p:cNvPr id="358" name="Google Shape;55;p14"/>
          <p:cNvSpPr/>
          <p:nvPr/>
        </p:nvSpPr>
        <p:spPr>
          <a:xfrm rot="10800000">
            <a:off x="4226100" y="2933549"/>
            <a:ext cx="691801" cy="388502"/>
          </a:xfrm>
          <a:prstGeom prst="triangle">
            <a:avLst/>
          </a:prstGeom>
          <a:solidFill>
            <a:srgbClr val="005F86"/>
          </a:solidFill>
          <a:ln w="12700">
            <a:miter lim="400000"/>
          </a:ln>
        </p:spPr>
        <p:txBody>
          <a:bodyPr lIns="45719" rIns="45719" anchor="ctr"/>
          <a:lstStyle/>
          <a:p>
            <a:pPr/>
          </a:p>
        </p:txBody>
      </p:sp>
      <p:sp>
        <p:nvSpPr>
          <p:cNvPr id="359" name="Google Shape;56;p14"/>
          <p:cNvSpPr/>
          <p:nvPr/>
        </p:nvSpPr>
        <p:spPr>
          <a:xfrm>
            <a:off x="-25" y="0"/>
            <a:ext cx="9144001" cy="3124200"/>
          </a:xfrm>
          <a:prstGeom prst="rect">
            <a:avLst/>
          </a:prstGeom>
          <a:solidFill>
            <a:srgbClr val="005F86"/>
          </a:solidFill>
          <a:ln w="12700">
            <a:miter lim="400000"/>
          </a:ln>
        </p:spPr>
        <p:txBody>
          <a:bodyPr lIns="45719" rIns="45719" anchor="ctr"/>
          <a:lstStyle/>
          <a:p>
            <a:pPr/>
          </a:p>
        </p:txBody>
      </p:sp>
      <p:sp>
        <p:nvSpPr>
          <p:cNvPr id="360" name="Title Text"/>
          <p:cNvSpPr txBox="1"/>
          <p:nvPr>
            <p:ph type="title"/>
          </p:nvPr>
        </p:nvSpPr>
        <p:spPr>
          <a:xfrm>
            <a:off x="411174" y="644300"/>
            <a:ext cx="8282401" cy="2109000"/>
          </a:xfrm>
          <a:prstGeom prst="rect">
            <a:avLst/>
          </a:prstGeom>
        </p:spPr>
        <p:txBody>
          <a:bodyPr anchor="b"/>
          <a:lstStyle>
            <a:lvl1pPr algn="ctr">
              <a:defRPr sz="6000">
                <a:solidFill>
                  <a:srgbClr val="FFFFFF"/>
                </a:solidFill>
                <a:latin typeface="Oswald"/>
                <a:ea typeface="Oswald"/>
                <a:cs typeface="Oswald"/>
                <a:sym typeface="Oswald"/>
              </a:defRPr>
            </a:lvl1pPr>
          </a:lstStyle>
          <a:p>
            <a:pPr/>
            <a:r>
              <a:t>Title Text</a:t>
            </a:r>
          </a:p>
        </p:txBody>
      </p:sp>
      <p:sp>
        <p:nvSpPr>
          <p:cNvPr id="361" name="Body Level One…"/>
          <p:cNvSpPr txBox="1"/>
          <p:nvPr>
            <p:ph type="body" sz="half" idx="1"/>
          </p:nvPr>
        </p:nvSpPr>
        <p:spPr>
          <a:xfrm>
            <a:off x="411174" y="3398249"/>
            <a:ext cx="8282401" cy="1260601"/>
          </a:xfrm>
          <a:prstGeom prst="rect">
            <a:avLst/>
          </a:prstGeom>
        </p:spPr>
        <p:txBody>
          <a:bodyPr anchor="ctr"/>
          <a:lstStyle>
            <a:lvl1pPr marL="342900" indent="-228600" algn="ctr">
              <a:lnSpc>
                <a:spcPct val="100000"/>
              </a:lnSpc>
              <a:buClrTx/>
              <a:buSzTx/>
              <a:buFontTx/>
              <a:buNone/>
              <a:defRPr sz="3600">
                <a:solidFill>
                  <a:srgbClr val="424242"/>
                </a:solidFill>
                <a:latin typeface="Oswald"/>
                <a:ea typeface="Oswald"/>
                <a:cs typeface="Oswald"/>
                <a:sym typeface="Oswald"/>
              </a:defRPr>
            </a:lvl1pPr>
            <a:lvl2pPr marL="342900" indent="254000" algn="ctr">
              <a:lnSpc>
                <a:spcPct val="100000"/>
              </a:lnSpc>
              <a:buClrTx/>
              <a:buSzTx/>
              <a:buFontTx/>
              <a:buNone/>
              <a:defRPr sz="3600">
                <a:solidFill>
                  <a:srgbClr val="424242"/>
                </a:solidFill>
                <a:latin typeface="Oswald"/>
                <a:ea typeface="Oswald"/>
                <a:cs typeface="Oswald"/>
                <a:sym typeface="Oswald"/>
              </a:defRPr>
            </a:lvl2pPr>
            <a:lvl3pPr marL="342900" indent="711200" algn="ctr">
              <a:lnSpc>
                <a:spcPct val="100000"/>
              </a:lnSpc>
              <a:buClrTx/>
              <a:buSzTx/>
              <a:buFontTx/>
              <a:buNone/>
              <a:defRPr sz="3600">
                <a:solidFill>
                  <a:srgbClr val="424242"/>
                </a:solidFill>
                <a:latin typeface="Oswald"/>
                <a:ea typeface="Oswald"/>
                <a:cs typeface="Oswald"/>
                <a:sym typeface="Oswald"/>
              </a:defRPr>
            </a:lvl3pPr>
            <a:lvl4pPr marL="342900" indent="1168400" algn="ctr">
              <a:lnSpc>
                <a:spcPct val="100000"/>
              </a:lnSpc>
              <a:buClrTx/>
              <a:buSzTx/>
              <a:buFontTx/>
              <a:buNone/>
              <a:defRPr sz="3600">
                <a:solidFill>
                  <a:srgbClr val="424242"/>
                </a:solidFill>
                <a:latin typeface="Oswald"/>
                <a:ea typeface="Oswald"/>
                <a:cs typeface="Oswald"/>
                <a:sym typeface="Oswald"/>
              </a:defRPr>
            </a:lvl4pPr>
            <a:lvl5pPr marL="342900" indent="1625600" algn="ctr">
              <a:lnSpc>
                <a:spcPct val="100000"/>
              </a:lnSpc>
              <a:buClrTx/>
              <a:buSzTx/>
              <a:buFontTx/>
              <a:buNone/>
              <a:defRPr sz="36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362" name="Google Shape;60;p14" descr="Google Shape;60;p14"/>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363"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70" name="Google Shape;62;p15"/>
          <p:cNvSpPr/>
          <p:nvPr/>
        </p:nvSpPr>
        <p:spPr>
          <a:xfrm>
            <a:off x="0" y="1567349"/>
            <a:ext cx="9144000" cy="2008801"/>
          </a:xfrm>
          <a:prstGeom prst="rect">
            <a:avLst/>
          </a:prstGeom>
          <a:solidFill>
            <a:srgbClr val="005F86"/>
          </a:solidFill>
          <a:ln w="12700">
            <a:miter lim="400000"/>
          </a:ln>
        </p:spPr>
        <p:txBody>
          <a:bodyPr lIns="45719" rIns="45719" anchor="ctr"/>
          <a:lstStyle/>
          <a:p>
            <a:pPr/>
          </a:p>
        </p:txBody>
      </p:sp>
      <p:sp>
        <p:nvSpPr>
          <p:cNvPr id="371" name="Title Text"/>
          <p:cNvSpPr txBox="1"/>
          <p:nvPr>
            <p:ph type="title"/>
          </p:nvPr>
        </p:nvSpPr>
        <p:spPr>
          <a:xfrm>
            <a:off x="430800" y="1889699"/>
            <a:ext cx="8282400" cy="1516501"/>
          </a:xfrm>
          <a:prstGeom prst="rect">
            <a:avLst/>
          </a:prstGeom>
        </p:spPr>
        <p:txBody>
          <a:bodyPr anchor="ctr"/>
          <a:lstStyle>
            <a:lvl1pPr algn="ctr">
              <a:defRPr sz="3600">
                <a:solidFill>
                  <a:srgbClr val="FFFFFF"/>
                </a:solidFill>
                <a:latin typeface="Oswald"/>
                <a:ea typeface="Oswald"/>
                <a:cs typeface="Oswald"/>
                <a:sym typeface="Oswald"/>
              </a:defRPr>
            </a:lvl1pPr>
          </a:lstStyle>
          <a:p>
            <a:pPr/>
            <a:r>
              <a:t>Title Text</a:t>
            </a:r>
          </a:p>
        </p:txBody>
      </p:sp>
      <p:pic>
        <p:nvPicPr>
          <p:cNvPr id="372" name="Google Shape;65;p15" descr="Google Shape;65;p15"/>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373"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380" name="Google Shape;73;p17"/>
          <p:cNvSpPr/>
          <p:nvPr/>
        </p:nvSpPr>
        <p:spPr>
          <a:xfrm>
            <a:off x="429200" y="1275576"/>
            <a:ext cx="614101" cy="1"/>
          </a:xfrm>
          <a:prstGeom prst="line">
            <a:avLst/>
          </a:prstGeom>
          <a:ln w="19050">
            <a:solidFill>
              <a:srgbClr val="424242"/>
            </a:solidFill>
            <a:prstDash val="lgDash"/>
          </a:ln>
        </p:spPr>
        <p:txBody>
          <a:bodyPr lIns="45719" rIns="45719"/>
          <a:lstStyle/>
          <a:p>
            <a:pPr/>
          </a:p>
        </p:txBody>
      </p:sp>
      <p:sp>
        <p:nvSpPr>
          <p:cNvPr id="381"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sp>
        <p:nvSpPr>
          <p:cNvPr id="382" name="Body Level One…"/>
          <p:cNvSpPr txBox="1"/>
          <p:nvPr>
            <p:ph type="body" sz="half" idx="1"/>
          </p:nvPr>
        </p:nvSpPr>
        <p:spPr>
          <a:xfrm>
            <a:off x="311701" y="1468824"/>
            <a:ext cx="3999901" cy="3099901"/>
          </a:xfrm>
          <a:prstGeom prst="rect">
            <a:avLst/>
          </a:prstGeom>
        </p:spPr>
        <p:txBody>
          <a:bodyPr/>
          <a:lstStyle>
            <a:lvl1pPr marL="457189" indent="-317492">
              <a:buClr>
                <a:srgbClr val="424242"/>
              </a:buClr>
              <a:buSzPts val="1400"/>
              <a:buFont typeface="Helvetica"/>
              <a:defRPr sz="1400">
                <a:solidFill>
                  <a:srgbClr val="424242"/>
                </a:solidFill>
                <a:latin typeface="Source Code Pro"/>
                <a:ea typeface="Source Code Pro"/>
                <a:cs typeface="Source Code Pro"/>
                <a:sym typeface="Source Code Pro"/>
              </a:defRPr>
            </a:lvl1pPr>
            <a:lvl2pPr marL="965175" indent="-355590">
              <a:buClr>
                <a:srgbClr val="424242"/>
              </a:buClr>
              <a:buSzPts val="1400"/>
              <a:buFont typeface="Helvetica"/>
              <a:defRPr sz="1400">
                <a:solidFill>
                  <a:srgbClr val="424242"/>
                </a:solidFill>
                <a:latin typeface="Source Code Pro"/>
                <a:ea typeface="Source Code Pro"/>
                <a:cs typeface="Source Code Pro"/>
                <a:sym typeface="Source Code Pro"/>
              </a:defRPr>
            </a:lvl2pPr>
            <a:lvl3pPr marL="1422364" indent="-355590">
              <a:buClr>
                <a:srgbClr val="424242"/>
              </a:buClr>
              <a:buSzPts val="1400"/>
              <a:buFont typeface="Helvetica"/>
              <a:defRPr sz="1400">
                <a:solidFill>
                  <a:srgbClr val="424242"/>
                </a:solidFill>
                <a:latin typeface="Source Code Pro"/>
                <a:ea typeface="Source Code Pro"/>
                <a:cs typeface="Source Code Pro"/>
                <a:sym typeface="Source Code Pro"/>
              </a:defRPr>
            </a:lvl3pPr>
            <a:lvl4pPr marL="1879552" indent="-355590">
              <a:buClr>
                <a:srgbClr val="424242"/>
              </a:buClr>
              <a:buSzPts val="1400"/>
              <a:buFont typeface="Helvetica"/>
              <a:defRPr sz="1400">
                <a:solidFill>
                  <a:srgbClr val="424242"/>
                </a:solidFill>
                <a:latin typeface="Source Code Pro"/>
                <a:ea typeface="Source Code Pro"/>
                <a:cs typeface="Source Code Pro"/>
                <a:sym typeface="Source Code Pro"/>
              </a:defRPr>
            </a:lvl4pPr>
            <a:lvl5pPr marL="2336741" indent="-355590">
              <a:buClr>
                <a:srgbClr val="424242"/>
              </a:buClr>
              <a:buSzPts val="1400"/>
              <a:buFont typeface="Helvetica"/>
              <a:defRPr sz="14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383" name="Google Shape;76;p17"/>
          <p:cNvSpPr txBox="1"/>
          <p:nvPr>
            <p:ph type="body" sz="half" idx="21"/>
          </p:nvPr>
        </p:nvSpPr>
        <p:spPr>
          <a:xfrm>
            <a:off x="4832401" y="1468824"/>
            <a:ext cx="3999901" cy="3099902"/>
          </a:xfrm>
          <a:prstGeom prst="rect">
            <a:avLst/>
          </a:prstGeom>
        </p:spPr>
        <p:txBody>
          <a:bodyPr/>
          <a:lstStyle/>
          <a:p>
            <a:pPr marL="457189" indent="-317492">
              <a:buClr>
                <a:srgbClr val="424242"/>
              </a:buClr>
              <a:buSzPts val="1400"/>
              <a:buFont typeface="Helvetica"/>
              <a:defRPr sz="1400">
                <a:solidFill>
                  <a:srgbClr val="424242"/>
                </a:solidFill>
                <a:latin typeface="Source Code Pro"/>
                <a:ea typeface="Source Code Pro"/>
                <a:cs typeface="Source Code Pro"/>
                <a:sym typeface="Source Code Pro"/>
              </a:defRPr>
            </a:pPr>
          </a:p>
        </p:txBody>
      </p:sp>
      <p:pic>
        <p:nvPicPr>
          <p:cNvPr id="384" name="Google Shape;78;p17" descr="Google Shape;78;p17"/>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385"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392"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pic>
        <p:nvPicPr>
          <p:cNvPr id="393" name="Google Shape;82;p18" descr="Google Shape;82;p18"/>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394"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37" name="Title Text"/>
          <p:cNvSpPr txBox="1"/>
          <p:nvPr>
            <p:ph type="title"/>
          </p:nvPr>
        </p:nvSpPr>
        <p:spPr>
          <a:prstGeom prst="rect">
            <a:avLst/>
          </a:prstGeom>
        </p:spPr>
        <p:txBody>
          <a:bodyPr/>
          <a:lstStyle/>
          <a:p>
            <a:pPr/>
            <a:r>
              <a:t>Title Text</a:t>
            </a:r>
          </a:p>
        </p:txBody>
      </p:sp>
      <p:sp>
        <p:nvSpPr>
          <p:cNvPr id="38" name="Body Level One…"/>
          <p:cNvSpPr txBox="1"/>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39" name="Google Shape;23;p5"/>
          <p:cNvSpPr txBox="1"/>
          <p:nvPr>
            <p:ph type="body" sz="half" idx="21"/>
          </p:nvPr>
        </p:nvSpPr>
        <p:spPr>
          <a:xfrm>
            <a:off x="4832399" y="1152475"/>
            <a:ext cx="3999902" cy="3416400"/>
          </a:xfrm>
          <a:prstGeom prst="rect">
            <a:avLst/>
          </a:prstGeom>
        </p:spPr>
        <p:txBody>
          <a:bodyPr/>
          <a:lstStyle/>
          <a:p>
            <a:pPr indent="-317500">
              <a:buSzPts val="1400"/>
              <a:defRPr sz="1400"/>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401" name="Google Shape;84;p19"/>
          <p:cNvSpPr/>
          <p:nvPr/>
        </p:nvSpPr>
        <p:spPr>
          <a:xfrm>
            <a:off x="418674" y="1457786"/>
            <a:ext cx="614101" cy="1"/>
          </a:xfrm>
          <a:prstGeom prst="line">
            <a:avLst/>
          </a:prstGeom>
          <a:ln w="19050">
            <a:solidFill>
              <a:srgbClr val="424242"/>
            </a:solidFill>
            <a:prstDash val="lgDash"/>
          </a:ln>
        </p:spPr>
        <p:txBody>
          <a:bodyPr lIns="45719" rIns="45719"/>
          <a:lstStyle/>
          <a:p>
            <a:pPr/>
          </a:p>
        </p:txBody>
      </p:sp>
      <p:sp>
        <p:nvSpPr>
          <p:cNvPr id="402" name="Title Text"/>
          <p:cNvSpPr txBox="1"/>
          <p:nvPr>
            <p:ph type="title"/>
          </p:nvPr>
        </p:nvSpPr>
        <p:spPr>
          <a:xfrm>
            <a:off x="311699" y="631800"/>
            <a:ext cx="2808001" cy="755700"/>
          </a:xfrm>
          <a:prstGeom prst="rect">
            <a:avLst/>
          </a:prstGeom>
        </p:spPr>
        <p:txBody>
          <a:bodyPr anchor="b"/>
          <a:lstStyle>
            <a:lvl1pPr>
              <a:defRPr sz="2400">
                <a:solidFill>
                  <a:srgbClr val="424242"/>
                </a:solidFill>
                <a:latin typeface="Oswald"/>
                <a:ea typeface="Oswald"/>
                <a:cs typeface="Oswald"/>
                <a:sym typeface="Oswald"/>
              </a:defRPr>
            </a:lvl1pPr>
          </a:lstStyle>
          <a:p>
            <a:pPr/>
            <a:r>
              <a:t>Title Text</a:t>
            </a:r>
          </a:p>
        </p:txBody>
      </p:sp>
      <p:sp>
        <p:nvSpPr>
          <p:cNvPr id="403" name="Body Level One…"/>
          <p:cNvSpPr txBox="1"/>
          <p:nvPr>
            <p:ph type="body" sz="quarter" idx="1"/>
          </p:nvPr>
        </p:nvSpPr>
        <p:spPr>
          <a:xfrm>
            <a:off x="311699" y="1618204"/>
            <a:ext cx="2808001" cy="2950800"/>
          </a:xfrm>
          <a:prstGeom prst="rect">
            <a:avLst/>
          </a:prstGeom>
        </p:spPr>
        <p:txBody>
          <a:bodyPr/>
          <a:lstStyle>
            <a:lvl1pPr marL="457189" indent="-304792">
              <a:buClr>
                <a:srgbClr val="424242"/>
              </a:buClr>
              <a:buSzPts val="1200"/>
              <a:buFont typeface="Helvetica"/>
              <a:defRPr sz="1200">
                <a:solidFill>
                  <a:srgbClr val="424242"/>
                </a:solidFill>
                <a:latin typeface="Source Code Pro"/>
                <a:ea typeface="Source Code Pro"/>
                <a:cs typeface="Source Code Pro"/>
                <a:sym typeface="Source Code Pro"/>
              </a:defRPr>
            </a:lvl1pPr>
            <a:lvl2pPr marL="914377" indent="-304792">
              <a:buClr>
                <a:srgbClr val="424242"/>
              </a:buClr>
              <a:buSzPts val="1200"/>
              <a:buFont typeface="Helvetica"/>
              <a:defRPr sz="1200">
                <a:solidFill>
                  <a:srgbClr val="424242"/>
                </a:solidFill>
                <a:latin typeface="Source Code Pro"/>
                <a:ea typeface="Source Code Pro"/>
                <a:cs typeface="Source Code Pro"/>
                <a:sym typeface="Source Code Pro"/>
              </a:defRPr>
            </a:lvl2pPr>
            <a:lvl3pPr marL="1371565" indent="-304791">
              <a:buClr>
                <a:srgbClr val="424242"/>
              </a:buClr>
              <a:buSzPts val="1200"/>
              <a:buFont typeface="Helvetica"/>
              <a:defRPr sz="1200">
                <a:solidFill>
                  <a:srgbClr val="424242"/>
                </a:solidFill>
                <a:latin typeface="Source Code Pro"/>
                <a:ea typeface="Source Code Pro"/>
                <a:cs typeface="Source Code Pro"/>
                <a:sym typeface="Source Code Pro"/>
              </a:defRPr>
            </a:lvl3pPr>
            <a:lvl4pPr marL="1828754" indent="-304792">
              <a:buClr>
                <a:srgbClr val="424242"/>
              </a:buClr>
              <a:buSzPts val="1200"/>
              <a:buFont typeface="Helvetica"/>
              <a:defRPr sz="1200">
                <a:solidFill>
                  <a:srgbClr val="424242"/>
                </a:solidFill>
                <a:latin typeface="Source Code Pro"/>
                <a:ea typeface="Source Code Pro"/>
                <a:cs typeface="Source Code Pro"/>
                <a:sym typeface="Source Code Pro"/>
              </a:defRPr>
            </a:lvl4pPr>
            <a:lvl5pPr marL="2285943" indent="-304792">
              <a:buClr>
                <a:srgbClr val="424242"/>
              </a:buClr>
              <a:buSzPts val="1200"/>
              <a:buFont typeface="Helvetica"/>
              <a:defRPr sz="12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404" name="Google Shape;88;p19" descr="Google Shape;88;p19"/>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405"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bg>
      <p:bgPr>
        <a:solidFill>
          <a:srgbClr val="999999"/>
        </a:solidFill>
      </p:bgPr>
    </p:bg>
    <p:spTree>
      <p:nvGrpSpPr>
        <p:cNvPr id="1" name=""/>
        <p:cNvGrpSpPr/>
        <p:nvPr/>
      </p:nvGrpSpPr>
      <p:grpSpPr>
        <a:xfrm>
          <a:off x="0" y="0"/>
          <a:ext cx="0" cy="0"/>
          <a:chOff x="0" y="0"/>
          <a:chExt cx="0" cy="0"/>
        </a:xfrm>
      </p:grpSpPr>
      <p:sp>
        <p:nvSpPr>
          <p:cNvPr id="412" name="Title Text"/>
          <p:cNvSpPr txBox="1"/>
          <p:nvPr>
            <p:ph type="title"/>
          </p:nvPr>
        </p:nvSpPr>
        <p:spPr>
          <a:xfrm>
            <a:off x="490250" y="528899"/>
            <a:ext cx="5678101" cy="4085701"/>
          </a:xfrm>
          <a:prstGeom prst="rect">
            <a:avLst/>
          </a:prstGeom>
        </p:spPr>
        <p:txBody>
          <a:bodyPr anchor="ctr"/>
          <a:lstStyle>
            <a:lvl1pPr>
              <a:defRPr sz="5400">
                <a:solidFill>
                  <a:srgbClr val="FFFFFF"/>
                </a:solidFill>
                <a:latin typeface="Oswald"/>
                <a:ea typeface="Oswald"/>
                <a:cs typeface="Oswald"/>
                <a:sym typeface="Oswald"/>
              </a:defRPr>
            </a:lvl1pPr>
          </a:lstStyle>
          <a:p>
            <a:pPr/>
            <a:r>
              <a:t>Title Text</a:t>
            </a:r>
          </a:p>
        </p:txBody>
      </p:sp>
      <p:pic>
        <p:nvPicPr>
          <p:cNvPr id="413" name="Google Shape;92;p20" descr="Google Shape;92;p20"/>
          <p:cNvPicPr>
            <a:picLocks noChangeAspect="1"/>
          </p:cNvPicPr>
          <p:nvPr/>
        </p:nvPicPr>
        <p:blipFill>
          <a:blip r:embed="rId2">
            <a:extLst/>
          </a:blip>
          <a:stretch>
            <a:fillRect/>
          </a:stretch>
        </p:blipFill>
        <p:spPr>
          <a:xfrm>
            <a:off x="64076" y="4320352"/>
            <a:ext cx="2009369" cy="736026"/>
          </a:xfrm>
          <a:prstGeom prst="rect">
            <a:avLst/>
          </a:prstGeom>
          <a:ln w="12700">
            <a:miter lim="400000"/>
          </a:ln>
        </p:spPr>
      </p:pic>
      <p:pic>
        <p:nvPicPr>
          <p:cNvPr id="414" name="Google Shape;93;p20" descr="Google Shape;93;p20"/>
          <p:cNvPicPr>
            <a:picLocks noChangeAspect="1"/>
          </p:cNvPicPr>
          <p:nvPr/>
        </p:nvPicPr>
        <p:blipFill>
          <a:blip r:embed="rId3">
            <a:extLst/>
          </a:blip>
          <a:stretch>
            <a:fillRect/>
          </a:stretch>
        </p:blipFill>
        <p:spPr>
          <a:xfrm>
            <a:off x="64100" y="4320352"/>
            <a:ext cx="2009328" cy="736026"/>
          </a:xfrm>
          <a:prstGeom prst="rect">
            <a:avLst/>
          </a:prstGeom>
          <a:ln w="12700">
            <a:miter lim="400000"/>
          </a:ln>
        </p:spPr>
      </p:pic>
      <p:sp>
        <p:nvSpPr>
          <p:cNvPr id="415" name="Slide Number"/>
          <p:cNvSpPr txBox="1"/>
          <p:nvPr>
            <p:ph type="sldNum" sz="quarter" idx="2"/>
          </p:nvPr>
        </p:nvSpPr>
        <p:spPr>
          <a:xfrm>
            <a:off x="8684346" y="4692391"/>
            <a:ext cx="336813" cy="335251"/>
          </a:xfrm>
          <a:prstGeom prst="rect">
            <a:avLst/>
          </a:prstGeom>
        </p:spPr>
        <p:txBody>
          <a:bodyPr/>
          <a:lstStyle>
            <a:lvl1pPr>
              <a:defRPr>
                <a:solidFill>
                  <a:srgbClr val="FFFFFF"/>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bg>
      <p:bgPr>
        <a:solidFill>
          <a:srgbClr val="005F86"/>
        </a:solidFill>
      </p:bgPr>
    </p:bg>
    <p:spTree>
      <p:nvGrpSpPr>
        <p:cNvPr id="1" name=""/>
        <p:cNvGrpSpPr/>
        <p:nvPr/>
      </p:nvGrpSpPr>
      <p:grpSpPr>
        <a:xfrm>
          <a:off x="0" y="0"/>
          <a:ext cx="0" cy="0"/>
          <a:chOff x="0" y="0"/>
          <a:chExt cx="0" cy="0"/>
        </a:xfrm>
      </p:grpSpPr>
      <p:sp>
        <p:nvSpPr>
          <p:cNvPr id="422" name="Google Shape;95;p21"/>
          <p:cNvSpPr/>
          <p:nvPr/>
        </p:nvSpPr>
        <p:spPr>
          <a:xfrm>
            <a:off x="4572000" y="174"/>
            <a:ext cx="4572000" cy="5143501"/>
          </a:xfrm>
          <a:prstGeom prst="rect">
            <a:avLst/>
          </a:prstGeom>
          <a:solidFill>
            <a:srgbClr val="FFFFFF"/>
          </a:solidFill>
          <a:ln w="12700">
            <a:miter lim="400000"/>
          </a:ln>
        </p:spPr>
        <p:txBody>
          <a:bodyPr lIns="45719" rIns="45719" anchor="ctr"/>
          <a:lstStyle/>
          <a:p>
            <a:pPr/>
          </a:p>
        </p:txBody>
      </p:sp>
      <p:sp>
        <p:nvSpPr>
          <p:cNvPr id="423" name="Google Shape;96;p21"/>
          <p:cNvSpPr/>
          <p:nvPr/>
        </p:nvSpPr>
        <p:spPr>
          <a:xfrm>
            <a:off x="5029675" y="4495500"/>
            <a:ext cx="577201" cy="1"/>
          </a:xfrm>
          <a:prstGeom prst="line">
            <a:avLst/>
          </a:prstGeom>
          <a:ln w="19050">
            <a:solidFill>
              <a:srgbClr val="005F86"/>
            </a:solidFill>
            <a:prstDash val="lgDash"/>
          </a:ln>
        </p:spPr>
        <p:txBody>
          <a:bodyPr lIns="45719" rIns="45719"/>
          <a:lstStyle/>
          <a:p>
            <a:pPr/>
          </a:p>
        </p:txBody>
      </p:sp>
      <p:sp>
        <p:nvSpPr>
          <p:cNvPr id="424" name="Title Text"/>
          <p:cNvSpPr txBox="1"/>
          <p:nvPr>
            <p:ph type="title"/>
          </p:nvPr>
        </p:nvSpPr>
        <p:spPr>
          <a:xfrm>
            <a:off x="265500" y="1078750"/>
            <a:ext cx="4045200" cy="1789201"/>
          </a:xfrm>
          <a:prstGeom prst="rect">
            <a:avLst/>
          </a:prstGeom>
        </p:spPr>
        <p:txBody>
          <a:bodyPr anchor="b"/>
          <a:lstStyle>
            <a:lvl1pPr algn="ctr">
              <a:defRPr sz="4600">
                <a:solidFill>
                  <a:srgbClr val="FFFFFF"/>
                </a:solidFill>
                <a:latin typeface="Oswald"/>
                <a:ea typeface="Oswald"/>
                <a:cs typeface="Oswald"/>
                <a:sym typeface="Oswald"/>
              </a:defRPr>
            </a:lvl1pPr>
          </a:lstStyle>
          <a:p>
            <a:pPr/>
            <a:r>
              <a:t>Title Text</a:t>
            </a:r>
          </a:p>
        </p:txBody>
      </p:sp>
      <p:sp>
        <p:nvSpPr>
          <p:cNvPr id="425" name="Body Level One…"/>
          <p:cNvSpPr txBox="1"/>
          <p:nvPr>
            <p:ph type="body" sz="quarter" idx="1"/>
          </p:nvPr>
        </p:nvSpPr>
        <p:spPr>
          <a:xfrm>
            <a:off x="265500" y="2921400"/>
            <a:ext cx="4045200" cy="1345501"/>
          </a:xfrm>
          <a:prstGeom prst="rect">
            <a:avLst/>
          </a:prstGeom>
        </p:spPr>
        <p:txBody>
          <a:bodyPr/>
          <a:lstStyle>
            <a:lvl1pPr marL="342900" indent="-228600" algn="ctr">
              <a:lnSpc>
                <a:spcPct val="100000"/>
              </a:lnSpc>
              <a:buClrTx/>
              <a:buSzTx/>
              <a:buFontTx/>
              <a:buNone/>
              <a:defRPr sz="1900">
                <a:solidFill>
                  <a:srgbClr val="FFFFFF"/>
                </a:solidFill>
                <a:latin typeface="Source Code Pro"/>
                <a:ea typeface="Source Code Pro"/>
                <a:cs typeface="Source Code Pro"/>
                <a:sym typeface="Source Code Pro"/>
              </a:defRPr>
            </a:lvl1pPr>
            <a:lvl2pPr marL="342900" indent="254000" algn="ctr">
              <a:lnSpc>
                <a:spcPct val="100000"/>
              </a:lnSpc>
              <a:buClrTx/>
              <a:buSzTx/>
              <a:buFontTx/>
              <a:buNone/>
              <a:defRPr sz="1900">
                <a:solidFill>
                  <a:srgbClr val="FFFFFF"/>
                </a:solidFill>
                <a:latin typeface="Source Code Pro"/>
                <a:ea typeface="Source Code Pro"/>
                <a:cs typeface="Source Code Pro"/>
                <a:sym typeface="Source Code Pro"/>
              </a:defRPr>
            </a:lvl2pPr>
            <a:lvl3pPr marL="342900" indent="711200" algn="ctr">
              <a:lnSpc>
                <a:spcPct val="100000"/>
              </a:lnSpc>
              <a:buClrTx/>
              <a:buSzTx/>
              <a:buFontTx/>
              <a:buNone/>
              <a:defRPr sz="1900">
                <a:solidFill>
                  <a:srgbClr val="FFFFFF"/>
                </a:solidFill>
                <a:latin typeface="Source Code Pro"/>
                <a:ea typeface="Source Code Pro"/>
                <a:cs typeface="Source Code Pro"/>
                <a:sym typeface="Source Code Pro"/>
              </a:defRPr>
            </a:lvl3pPr>
            <a:lvl4pPr marL="342900" indent="1168400" algn="ctr">
              <a:lnSpc>
                <a:spcPct val="100000"/>
              </a:lnSpc>
              <a:buClrTx/>
              <a:buSzTx/>
              <a:buFontTx/>
              <a:buNone/>
              <a:defRPr sz="1900">
                <a:solidFill>
                  <a:srgbClr val="FFFFFF"/>
                </a:solidFill>
                <a:latin typeface="Source Code Pro"/>
                <a:ea typeface="Source Code Pro"/>
                <a:cs typeface="Source Code Pro"/>
                <a:sym typeface="Source Code Pro"/>
              </a:defRPr>
            </a:lvl4pPr>
            <a:lvl5pPr marL="342900" indent="1625600" algn="ctr">
              <a:lnSpc>
                <a:spcPct val="100000"/>
              </a:lnSpc>
              <a:buClrTx/>
              <a:buSzTx/>
              <a:buFontTx/>
              <a:buNone/>
              <a:defRPr sz="1900">
                <a:solidFill>
                  <a:srgbClr val="FFFFFF"/>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426" name="Google Shape;99;p21"/>
          <p:cNvSpPr txBox="1"/>
          <p:nvPr>
            <p:ph type="body" sz="half" idx="21"/>
          </p:nvPr>
        </p:nvSpPr>
        <p:spPr>
          <a:xfrm>
            <a:off x="4939500" y="724199"/>
            <a:ext cx="3837000" cy="3721501"/>
          </a:xfrm>
          <a:prstGeom prst="rect">
            <a:avLst/>
          </a:prstGeom>
        </p:spPr>
        <p:txBody>
          <a:bodyPr anchor="ctr"/>
          <a:lstStyle/>
          <a:p>
            <a:pPr marL="457189" indent="-342890">
              <a:buClr>
                <a:srgbClr val="424242"/>
              </a:buClr>
              <a:buFont typeface="Helvetica"/>
              <a:defRPr>
                <a:solidFill>
                  <a:srgbClr val="424242"/>
                </a:solidFill>
                <a:latin typeface="Source Code Pro"/>
                <a:ea typeface="Source Code Pro"/>
                <a:cs typeface="Source Code Pro"/>
                <a:sym typeface="Source Code Pro"/>
              </a:defRPr>
            </a:pPr>
          </a:p>
        </p:txBody>
      </p:sp>
      <p:pic>
        <p:nvPicPr>
          <p:cNvPr id="427" name="Google Shape;101;p21" descr="Google Shape;101;p21"/>
          <p:cNvPicPr>
            <a:picLocks noChangeAspect="1"/>
          </p:cNvPicPr>
          <p:nvPr/>
        </p:nvPicPr>
        <p:blipFill>
          <a:blip r:embed="rId2">
            <a:extLst/>
          </a:blip>
          <a:stretch>
            <a:fillRect/>
          </a:stretch>
        </p:blipFill>
        <p:spPr>
          <a:xfrm>
            <a:off x="64076" y="4320352"/>
            <a:ext cx="2009369" cy="736026"/>
          </a:xfrm>
          <a:prstGeom prst="rect">
            <a:avLst/>
          </a:prstGeom>
          <a:ln w="12700">
            <a:miter lim="400000"/>
          </a:ln>
        </p:spPr>
      </p:pic>
      <p:sp>
        <p:nvSpPr>
          <p:cNvPr id="428"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435" name="Body Level One…"/>
          <p:cNvSpPr txBox="1"/>
          <p:nvPr>
            <p:ph type="body" sz="quarter" idx="1"/>
          </p:nvPr>
        </p:nvSpPr>
        <p:spPr>
          <a:xfrm>
            <a:off x="2280224" y="4230575"/>
            <a:ext cx="5998802" cy="605101"/>
          </a:xfrm>
          <a:prstGeom prst="rect">
            <a:avLst/>
          </a:prstGeom>
        </p:spPr>
        <p:txBody>
          <a:bodyPr anchor="ctr"/>
          <a:lstStyle>
            <a:lvl1pPr marL="228593" indent="1">
              <a:lnSpc>
                <a:spcPct val="100000"/>
              </a:lnSpc>
              <a:buClrTx/>
              <a:buSzTx/>
              <a:buFontTx/>
              <a:buNone/>
              <a:defRPr sz="2100">
                <a:solidFill>
                  <a:srgbClr val="424242"/>
                </a:solidFill>
                <a:latin typeface="Oswald"/>
                <a:ea typeface="Oswald"/>
                <a:cs typeface="Oswald"/>
                <a:sym typeface="Oswald"/>
              </a:defRPr>
            </a:lvl1pPr>
            <a:lvl2pPr marL="1073150" indent="-476250">
              <a:lnSpc>
                <a:spcPct val="100000"/>
              </a:lnSpc>
              <a:buClrTx/>
              <a:buSzPts val="2100"/>
              <a:buFontTx/>
              <a:defRPr sz="2100">
                <a:solidFill>
                  <a:srgbClr val="424242"/>
                </a:solidFill>
                <a:latin typeface="Oswald"/>
                <a:ea typeface="Oswald"/>
                <a:cs typeface="Oswald"/>
                <a:sym typeface="Oswald"/>
              </a:defRPr>
            </a:lvl2pPr>
            <a:lvl3pPr marL="1530350" indent="-476250">
              <a:lnSpc>
                <a:spcPct val="100000"/>
              </a:lnSpc>
              <a:buClrTx/>
              <a:buSzPts val="2100"/>
              <a:buFontTx/>
              <a:defRPr sz="2100">
                <a:solidFill>
                  <a:srgbClr val="424242"/>
                </a:solidFill>
                <a:latin typeface="Oswald"/>
                <a:ea typeface="Oswald"/>
                <a:cs typeface="Oswald"/>
                <a:sym typeface="Oswald"/>
              </a:defRPr>
            </a:lvl3pPr>
            <a:lvl4pPr marL="1987550" indent="-476250">
              <a:lnSpc>
                <a:spcPct val="100000"/>
              </a:lnSpc>
              <a:buClrTx/>
              <a:buSzPts val="2100"/>
              <a:buFontTx/>
              <a:defRPr sz="2100">
                <a:solidFill>
                  <a:srgbClr val="424242"/>
                </a:solidFill>
                <a:latin typeface="Oswald"/>
                <a:ea typeface="Oswald"/>
                <a:cs typeface="Oswald"/>
                <a:sym typeface="Oswald"/>
              </a:defRPr>
            </a:lvl4pPr>
            <a:lvl5pPr marL="2444750" indent="-476250">
              <a:lnSpc>
                <a:spcPct val="100000"/>
              </a:lnSpc>
              <a:buClrTx/>
              <a:buSzPts val="2100"/>
              <a:buFontTx/>
              <a:defRPr sz="21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436" name="Google Shape;105;p22" descr="Google Shape;105;p22"/>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437"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444" name="Google Shape;107;p23"/>
          <p:cNvSpPr/>
          <p:nvPr/>
        </p:nvSpPr>
        <p:spPr>
          <a:xfrm>
            <a:off x="413274" y="2988274"/>
            <a:ext cx="910502" cy="1"/>
          </a:xfrm>
          <a:prstGeom prst="line">
            <a:avLst/>
          </a:prstGeom>
          <a:ln w="28575">
            <a:solidFill>
              <a:srgbClr val="005F86"/>
            </a:solidFill>
            <a:prstDash val="lgDash"/>
          </a:ln>
        </p:spPr>
        <p:txBody>
          <a:bodyPr lIns="45719" rIns="45719"/>
          <a:lstStyle/>
          <a:p>
            <a:pPr/>
          </a:p>
        </p:txBody>
      </p:sp>
      <p:sp>
        <p:nvSpPr>
          <p:cNvPr id="445" name="xx%"/>
          <p:cNvSpPr txBox="1"/>
          <p:nvPr>
            <p:ph type="title" hasCustomPrompt="1"/>
          </p:nvPr>
        </p:nvSpPr>
        <p:spPr>
          <a:xfrm>
            <a:off x="311699" y="1106125"/>
            <a:ext cx="8520602" cy="1947000"/>
          </a:xfrm>
          <a:prstGeom prst="rect">
            <a:avLst/>
          </a:prstGeom>
        </p:spPr>
        <p:txBody>
          <a:bodyPr anchor="b"/>
          <a:lstStyle>
            <a:lvl1pPr>
              <a:defRPr sz="12000">
                <a:solidFill>
                  <a:srgbClr val="424242"/>
                </a:solidFill>
                <a:latin typeface="Oswald"/>
                <a:ea typeface="Oswald"/>
                <a:cs typeface="Oswald"/>
                <a:sym typeface="Oswald"/>
              </a:defRPr>
            </a:lvl1pPr>
          </a:lstStyle>
          <a:p>
            <a:pPr/>
            <a:r>
              <a:t>xx%</a:t>
            </a:r>
          </a:p>
        </p:txBody>
      </p:sp>
      <p:sp>
        <p:nvSpPr>
          <p:cNvPr id="446" name="Body Level One…"/>
          <p:cNvSpPr txBox="1"/>
          <p:nvPr>
            <p:ph type="body" sz="half" idx="1"/>
          </p:nvPr>
        </p:nvSpPr>
        <p:spPr>
          <a:xfrm>
            <a:off x="311699" y="3152225"/>
            <a:ext cx="8520602" cy="1300800"/>
          </a:xfrm>
          <a:prstGeom prst="rect">
            <a:avLst/>
          </a:prstGeom>
        </p:spPr>
        <p:txBody>
          <a:bodyPr/>
          <a:lstStyle>
            <a:lvl1pPr marL="457189" indent="-342890">
              <a:buClr>
                <a:srgbClr val="424242"/>
              </a:buClr>
              <a:buFont typeface="Helvetica"/>
              <a:defRPr>
                <a:solidFill>
                  <a:srgbClr val="424242"/>
                </a:solidFill>
                <a:latin typeface="Source Code Pro"/>
                <a:ea typeface="Source Code Pro"/>
                <a:cs typeface="Source Code Pro"/>
                <a:sym typeface="Source Code Pro"/>
              </a:defRPr>
            </a:lvl1pPr>
            <a:lvl2pPr marL="1005089" indent="-408204">
              <a:buClr>
                <a:srgbClr val="424242"/>
              </a:buClr>
              <a:buFont typeface="Helvetica"/>
              <a:defRPr>
                <a:solidFill>
                  <a:srgbClr val="424242"/>
                </a:solidFill>
                <a:latin typeface="Source Code Pro"/>
                <a:ea typeface="Source Code Pro"/>
                <a:cs typeface="Source Code Pro"/>
                <a:sym typeface="Source Code Pro"/>
              </a:defRPr>
            </a:lvl2pPr>
            <a:lvl3pPr marL="1462277" indent="-408203">
              <a:buClr>
                <a:srgbClr val="424242"/>
              </a:buClr>
              <a:buFont typeface="Helvetica"/>
              <a:defRPr>
                <a:solidFill>
                  <a:srgbClr val="424242"/>
                </a:solidFill>
                <a:latin typeface="Source Code Pro"/>
                <a:ea typeface="Source Code Pro"/>
                <a:cs typeface="Source Code Pro"/>
                <a:sym typeface="Source Code Pro"/>
              </a:defRPr>
            </a:lvl3pPr>
            <a:lvl4pPr marL="1919466" indent="-408204">
              <a:buClr>
                <a:srgbClr val="424242"/>
              </a:buClr>
              <a:buFont typeface="Helvetica"/>
              <a:defRPr>
                <a:solidFill>
                  <a:srgbClr val="424242"/>
                </a:solidFill>
                <a:latin typeface="Source Code Pro"/>
                <a:ea typeface="Source Code Pro"/>
                <a:cs typeface="Source Code Pro"/>
                <a:sym typeface="Source Code Pro"/>
              </a:defRPr>
            </a:lvl4pPr>
            <a:lvl5pPr marL="2376654" indent="-408203">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447" name="Google Shape;111;p23" descr="Google Shape;111;p23"/>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448"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55" name="Slide Number"/>
          <p:cNvSpPr txBox="1"/>
          <p:nvPr>
            <p:ph type="sldNum" sz="quarter" idx="2"/>
          </p:nvPr>
        </p:nvSpPr>
        <p:spPr>
          <a:xfrm>
            <a:off x="8912899" y="4800600"/>
            <a:ext cx="231101" cy="225705"/>
          </a:xfrm>
          <a:prstGeom prst="rect">
            <a:avLst/>
          </a:prstGeom>
        </p:spPr>
        <p:txBody>
          <a:bodyPr lIns="45699" tIns="45699" rIns="45699" bIns="45699" anchor="t"/>
          <a:lstStyle>
            <a:lvl1pPr>
              <a:defRPr>
                <a:solidFill>
                  <a:srgbClr val="E91D63"/>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462" name="Title Text"/>
          <p:cNvSpPr txBox="1"/>
          <p:nvPr>
            <p:ph type="title"/>
          </p:nvPr>
        </p:nvSpPr>
        <p:spPr>
          <a:xfrm>
            <a:off x="685800" y="457200"/>
            <a:ext cx="7772400" cy="857250"/>
          </a:xfrm>
          <a:prstGeom prst="rect">
            <a:avLst/>
          </a:prstGeom>
        </p:spPr>
        <p:txBody>
          <a:bodyPr anchor="ctr"/>
          <a:lstStyle>
            <a:lvl1pPr algn="ctr">
              <a:defRPr sz="3300">
                <a:solidFill>
                  <a:srgbClr val="424242"/>
                </a:solidFill>
                <a:latin typeface="Times New Roman"/>
                <a:ea typeface="Times New Roman"/>
                <a:cs typeface="Times New Roman"/>
                <a:sym typeface="Times New Roman"/>
              </a:defRPr>
            </a:lvl1pPr>
          </a:lstStyle>
          <a:p>
            <a:pPr/>
            <a:r>
              <a:t>Title Text</a:t>
            </a:r>
          </a:p>
        </p:txBody>
      </p:sp>
      <p:sp>
        <p:nvSpPr>
          <p:cNvPr id="463" name="Body Level One…"/>
          <p:cNvSpPr txBox="1"/>
          <p:nvPr>
            <p:ph type="body" idx="1"/>
          </p:nvPr>
        </p:nvSpPr>
        <p:spPr>
          <a:xfrm>
            <a:off x="685800" y="1485900"/>
            <a:ext cx="7772400" cy="3086100"/>
          </a:xfrm>
          <a:prstGeom prst="rect">
            <a:avLst/>
          </a:prstGeom>
        </p:spPr>
        <p:txBody>
          <a:bodyPr/>
          <a:lstStyle>
            <a:lvl1pPr marL="342900" indent="-32385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1pPr>
            <a:lvl2pPr marL="729342" indent="-348342">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2pPr>
            <a:lvl3pPr marL="1123950" indent="-38100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3pPr>
            <a:lvl4pPr marL="1531619" indent="-426719">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4pPr>
            <a:lvl5pPr marL="1874520" indent="-42672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464" name="Slide Number"/>
          <p:cNvSpPr txBox="1"/>
          <p:nvPr>
            <p:ph type="sldNum" sz="quarter" idx="2"/>
          </p:nvPr>
        </p:nvSpPr>
        <p:spPr>
          <a:xfrm>
            <a:off x="8912899" y="4800600"/>
            <a:ext cx="231101" cy="225705"/>
          </a:xfrm>
          <a:prstGeom prst="rect">
            <a:avLst/>
          </a:prstGeom>
        </p:spPr>
        <p:txBody>
          <a:bodyPr lIns="45699" tIns="45699" rIns="45699" bIns="45699" anchor="t"/>
          <a:lstStyle>
            <a:lvl1pPr>
              <a:defRPr>
                <a:solidFill>
                  <a:srgbClr val="E91D63"/>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471" name="Google Shape;127;p27"/>
          <p:cNvSpPr/>
          <p:nvPr/>
        </p:nvSpPr>
        <p:spPr>
          <a:xfrm>
            <a:off x="0" y="1567349"/>
            <a:ext cx="9144000" cy="2008801"/>
          </a:xfrm>
          <a:prstGeom prst="rect">
            <a:avLst/>
          </a:prstGeom>
          <a:solidFill>
            <a:srgbClr val="005F86"/>
          </a:solidFill>
          <a:ln w="12700">
            <a:miter lim="400000"/>
          </a:ln>
        </p:spPr>
        <p:txBody>
          <a:bodyPr lIns="45719" rIns="45719" anchor="ctr"/>
          <a:lstStyle/>
          <a:p>
            <a:pPr/>
          </a:p>
        </p:txBody>
      </p:sp>
      <p:sp>
        <p:nvSpPr>
          <p:cNvPr id="472" name="Title Text"/>
          <p:cNvSpPr txBox="1"/>
          <p:nvPr>
            <p:ph type="title"/>
          </p:nvPr>
        </p:nvSpPr>
        <p:spPr>
          <a:xfrm>
            <a:off x="430800" y="1889699"/>
            <a:ext cx="8282400" cy="1516501"/>
          </a:xfrm>
          <a:prstGeom prst="rect">
            <a:avLst/>
          </a:prstGeom>
        </p:spPr>
        <p:txBody>
          <a:bodyPr anchor="ctr"/>
          <a:lstStyle>
            <a:lvl1pPr algn="ctr">
              <a:defRPr sz="3600">
                <a:solidFill>
                  <a:srgbClr val="FFFFFF"/>
                </a:solidFill>
                <a:latin typeface="Oswald"/>
                <a:ea typeface="Oswald"/>
                <a:cs typeface="Oswald"/>
                <a:sym typeface="Oswald"/>
              </a:defRPr>
            </a:lvl1pPr>
          </a:lstStyle>
          <a:p>
            <a:pPr/>
            <a:r>
              <a:t>Title Text</a:t>
            </a:r>
          </a:p>
        </p:txBody>
      </p:sp>
      <p:pic>
        <p:nvPicPr>
          <p:cNvPr id="473" name="Google Shape;130;p27" descr="Google Shape;130;p27"/>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474"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81"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pic>
        <p:nvPicPr>
          <p:cNvPr id="482" name="Google Shape;147;p30" descr="Google Shape;147;p30"/>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483"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490" name="Google Shape;149;p31"/>
          <p:cNvSpPr/>
          <p:nvPr/>
        </p:nvSpPr>
        <p:spPr>
          <a:xfrm>
            <a:off x="418674" y="1457786"/>
            <a:ext cx="614101" cy="1"/>
          </a:xfrm>
          <a:prstGeom prst="line">
            <a:avLst/>
          </a:prstGeom>
          <a:ln w="19050">
            <a:solidFill>
              <a:srgbClr val="424242"/>
            </a:solidFill>
            <a:prstDash val="lgDash"/>
          </a:ln>
        </p:spPr>
        <p:txBody>
          <a:bodyPr lIns="45719" rIns="45719"/>
          <a:lstStyle/>
          <a:p>
            <a:pPr/>
          </a:p>
        </p:txBody>
      </p:sp>
      <p:sp>
        <p:nvSpPr>
          <p:cNvPr id="491" name="Title Text"/>
          <p:cNvSpPr txBox="1"/>
          <p:nvPr>
            <p:ph type="title"/>
          </p:nvPr>
        </p:nvSpPr>
        <p:spPr>
          <a:xfrm>
            <a:off x="311699" y="631800"/>
            <a:ext cx="2808001" cy="755700"/>
          </a:xfrm>
          <a:prstGeom prst="rect">
            <a:avLst/>
          </a:prstGeom>
        </p:spPr>
        <p:txBody>
          <a:bodyPr anchor="b"/>
          <a:lstStyle>
            <a:lvl1pPr>
              <a:defRPr sz="2400">
                <a:solidFill>
                  <a:srgbClr val="424242"/>
                </a:solidFill>
                <a:latin typeface="Oswald"/>
                <a:ea typeface="Oswald"/>
                <a:cs typeface="Oswald"/>
                <a:sym typeface="Oswald"/>
              </a:defRPr>
            </a:lvl1pPr>
          </a:lstStyle>
          <a:p>
            <a:pPr/>
            <a:r>
              <a:t>Title Text</a:t>
            </a:r>
          </a:p>
        </p:txBody>
      </p:sp>
      <p:sp>
        <p:nvSpPr>
          <p:cNvPr id="492" name="Body Level One…"/>
          <p:cNvSpPr txBox="1"/>
          <p:nvPr>
            <p:ph type="body" sz="quarter" idx="1"/>
          </p:nvPr>
        </p:nvSpPr>
        <p:spPr>
          <a:xfrm>
            <a:off x="311699" y="1618204"/>
            <a:ext cx="2808001" cy="2950800"/>
          </a:xfrm>
          <a:prstGeom prst="rect">
            <a:avLst/>
          </a:prstGeom>
        </p:spPr>
        <p:txBody>
          <a:bodyPr/>
          <a:lstStyle>
            <a:lvl1pPr marL="457189" indent="-304792">
              <a:buClr>
                <a:srgbClr val="424242"/>
              </a:buClr>
              <a:buSzPts val="1200"/>
              <a:buFont typeface="Helvetica"/>
              <a:defRPr sz="1200">
                <a:solidFill>
                  <a:srgbClr val="424242"/>
                </a:solidFill>
                <a:latin typeface="Source Code Pro"/>
                <a:ea typeface="Source Code Pro"/>
                <a:cs typeface="Source Code Pro"/>
                <a:sym typeface="Source Code Pro"/>
              </a:defRPr>
            </a:lvl1pPr>
            <a:lvl2pPr marL="914377" indent="-304792">
              <a:buClr>
                <a:srgbClr val="424242"/>
              </a:buClr>
              <a:buSzPts val="1200"/>
              <a:buFont typeface="Helvetica"/>
              <a:defRPr sz="1200">
                <a:solidFill>
                  <a:srgbClr val="424242"/>
                </a:solidFill>
                <a:latin typeface="Source Code Pro"/>
                <a:ea typeface="Source Code Pro"/>
                <a:cs typeface="Source Code Pro"/>
                <a:sym typeface="Source Code Pro"/>
              </a:defRPr>
            </a:lvl2pPr>
            <a:lvl3pPr marL="1371565" indent="-304791">
              <a:buClr>
                <a:srgbClr val="424242"/>
              </a:buClr>
              <a:buSzPts val="1200"/>
              <a:buFont typeface="Helvetica"/>
              <a:defRPr sz="1200">
                <a:solidFill>
                  <a:srgbClr val="424242"/>
                </a:solidFill>
                <a:latin typeface="Source Code Pro"/>
                <a:ea typeface="Source Code Pro"/>
                <a:cs typeface="Source Code Pro"/>
                <a:sym typeface="Source Code Pro"/>
              </a:defRPr>
            </a:lvl3pPr>
            <a:lvl4pPr marL="1828754" indent="-304792">
              <a:buClr>
                <a:srgbClr val="424242"/>
              </a:buClr>
              <a:buSzPts val="1200"/>
              <a:buFont typeface="Helvetica"/>
              <a:defRPr sz="1200">
                <a:solidFill>
                  <a:srgbClr val="424242"/>
                </a:solidFill>
                <a:latin typeface="Source Code Pro"/>
                <a:ea typeface="Source Code Pro"/>
                <a:cs typeface="Source Code Pro"/>
                <a:sym typeface="Source Code Pro"/>
              </a:defRPr>
            </a:lvl4pPr>
            <a:lvl5pPr marL="2285943" indent="-304792">
              <a:buClr>
                <a:srgbClr val="424242"/>
              </a:buClr>
              <a:buSzPts val="1200"/>
              <a:buFont typeface="Helvetica"/>
              <a:defRPr sz="12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493" name="Google Shape;153;p31" descr="Google Shape;153;p31"/>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494"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spTree>
      <p:nvGrpSpPr>
        <p:cNvPr id="1" name=""/>
        <p:cNvGrpSpPr/>
        <p:nvPr/>
      </p:nvGrpSpPr>
      <p:grpSpPr>
        <a:xfrm>
          <a:off x="0" y="0"/>
          <a:ext cx="0" cy="0"/>
          <a:chOff x="0" y="0"/>
          <a:chExt cx="0" cy="0"/>
        </a:xfrm>
      </p:grpSpPr>
      <p:sp>
        <p:nvSpPr>
          <p:cNvPr id="501" name="Title Text"/>
          <p:cNvSpPr txBox="1"/>
          <p:nvPr>
            <p:ph type="title"/>
          </p:nvPr>
        </p:nvSpPr>
        <p:spPr>
          <a:xfrm>
            <a:off x="490250" y="528899"/>
            <a:ext cx="5678101" cy="4085701"/>
          </a:xfrm>
          <a:prstGeom prst="rect">
            <a:avLst/>
          </a:prstGeom>
        </p:spPr>
        <p:txBody>
          <a:bodyPr anchor="ctr"/>
          <a:lstStyle>
            <a:lvl1pPr>
              <a:defRPr sz="5400">
                <a:solidFill>
                  <a:srgbClr val="FFFFFF"/>
                </a:solidFill>
                <a:latin typeface="Oswald"/>
                <a:ea typeface="Oswald"/>
                <a:cs typeface="Oswald"/>
                <a:sym typeface="Oswald"/>
              </a:defRPr>
            </a:lvl1pPr>
          </a:lstStyle>
          <a:p>
            <a:pPr/>
            <a:r>
              <a:t>Title Text</a:t>
            </a:r>
          </a:p>
        </p:txBody>
      </p:sp>
      <p:pic>
        <p:nvPicPr>
          <p:cNvPr id="502" name="Google Shape;157;p32" descr="Google Shape;157;p32"/>
          <p:cNvPicPr>
            <a:picLocks noChangeAspect="1"/>
          </p:cNvPicPr>
          <p:nvPr/>
        </p:nvPicPr>
        <p:blipFill>
          <a:blip r:embed="rId2">
            <a:extLst/>
          </a:blip>
          <a:stretch>
            <a:fillRect/>
          </a:stretch>
        </p:blipFill>
        <p:spPr>
          <a:xfrm>
            <a:off x="64076" y="4320352"/>
            <a:ext cx="2009369" cy="736026"/>
          </a:xfrm>
          <a:prstGeom prst="rect">
            <a:avLst/>
          </a:prstGeom>
          <a:ln w="12700">
            <a:miter lim="400000"/>
          </a:ln>
        </p:spPr>
      </p:pic>
      <p:pic>
        <p:nvPicPr>
          <p:cNvPr id="503" name="Google Shape;158;p32" descr="Google Shape;158;p32"/>
          <p:cNvPicPr>
            <a:picLocks noChangeAspect="1"/>
          </p:cNvPicPr>
          <p:nvPr/>
        </p:nvPicPr>
        <p:blipFill>
          <a:blip r:embed="rId3">
            <a:extLst/>
          </a:blip>
          <a:stretch>
            <a:fillRect/>
          </a:stretch>
        </p:blipFill>
        <p:spPr>
          <a:xfrm>
            <a:off x="64100" y="4320352"/>
            <a:ext cx="2009328" cy="736026"/>
          </a:xfrm>
          <a:prstGeom prst="rect">
            <a:avLst/>
          </a:prstGeom>
          <a:ln w="12700">
            <a:miter lim="400000"/>
          </a:ln>
        </p:spPr>
      </p:pic>
      <p:sp>
        <p:nvSpPr>
          <p:cNvPr id="504" name="Slide Number"/>
          <p:cNvSpPr txBox="1"/>
          <p:nvPr>
            <p:ph type="sldNum" sz="quarter" idx="2"/>
          </p:nvPr>
        </p:nvSpPr>
        <p:spPr>
          <a:xfrm>
            <a:off x="8684346" y="4692391"/>
            <a:ext cx="336813" cy="335251"/>
          </a:xfrm>
          <a:prstGeom prst="rect">
            <a:avLst/>
          </a:prstGeom>
        </p:spPr>
        <p:txBody>
          <a:bodyPr/>
          <a:lstStyle>
            <a:lvl1pPr>
              <a:defRPr>
                <a:solidFill>
                  <a:srgbClr val="FFFFFF"/>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spTree>
      <p:nvGrpSpPr>
        <p:cNvPr id="1" name=""/>
        <p:cNvGrpSpPr/>
        <p:nvPr/>
      </p:nvGrpSpPr>
      <p:grpSpPr>
        <a:xfrm>
          <a:off x="0" y="0"/>
          <a:ext cx="0" cy="0"/>
          <a:chOff x="0" y="0"/>
          <a:chExt cx="0" cy="0"/>
        </a:xfrm>
      </p:grpSpPr>
      <p:sp>
        <p:nvSpPr>
          <p:cNvPr id="511" name="Google Shape;160;p33"/>
          <p:cNvSpPr/>
          <p:nvPr/>
        </p:nvSpPr>
        <p:spPr>
          <a:xfrm>
            <a:off x="4572000" y="174"/>
            <a:ext cx="4572000" cy="5143501"/>
          </a:xfrm>
          <a:prstGeom prst="rect">
            <a:avLst/>
          </a:prstGeom>
          <a:solidFill>
            <a:srgbClr val="FFFFFF"/>
          </a:solidFill>
          <a:ln w="12700">
            <a:miter lim="400000"/>
          </a:ln>
        </p:spPr>
        <p:txBody>
          <a:bodyPr lIns="45719" rIns="45719" anchor="ctr"/>
          <a:lstStyle/>
          <a:p>
            <a:pPr/>
          </a:p>
        </p:txBody>
      </p:sp>
      <p:sp>
        <p:nvSpPr>
          <p:cNvPr id="512" name="Google Shape;161;p33"/>
          <p:cNvSpPr/>
          <p:nvPr/>
        </p:nvSpPr>
        <p:spPr>
          <a:xfrm>
            <a:off x="5029675" y="4495500"/>
            <a:ext cx="577201" cy="1"/>
          </a:xfrm>
          <a:prstGeom prst="line">
            <a:avLst/>
          </a:prstGeom>
          <a:ln w="19050">
            <a:solidFill>
              <a:srgbClr val="005F86"/>
            </a:solidFill>
            <a:prstDash val="lgDash"/>
          </a:ln>
        </p:spPr>
        <p:txBody>
          <a:bodyPr lIns="45719" rIns="45719"/>
          <a:lstStyle/>
          <a:p>
            <a:pPr/>
          </a:p>
        </p:txBody>
      </p:sp>
      <p:sp>
        <p:nvSpPr>
          <p:cNvPr id="513" name="Title Text"/>
          <p:cNvSpPr txBox="1"/>
          <p:nvPr>
            <p:ph type="title"/>
          </p:nvPr>
        </p:nvSpPr>
        <p:spPr>
          <a:xfrm>
            <a:off x="265500" y="1078750"/>
            <a:ext cx="4045200" cy="1789201"/>
          </a:xfrm>
          <a:prstGeom prst="rect">
            <a:avLst/>
          </a:prstGeom>
        </p:spPr>
        <p:txBody>
          <a:bodyPr anchor="b"/>
          <a:lstStyle>
            <a:lvl1pPr algn="ctr">
              <a:defRPr sz="4600">
                <a:solidFill>
                  <a:srgbClr val="FFFFFF"/>
                </a:solidFill>
                <a:latin typeface="Oswald"/>
                <a:ea typeface="Oswald"/>
                <a:cs typeface="Oswald"/>
                <a:sym typeface="Oswald"/>
              </a:defRPr>
            </a:lvl1pPr>
          </a:lstStyle>
          <a:p>
            <a:pPr/>
            <a:r>
              <a:t>Title Text</a:t>
            </a:r>
          </a:p>
        </p:txBody>
      </p:sp>
      <p:sp>
        <p:nvSpPr>
          <p:cNvPr id="514" name="Body Level One…"/>
          <p:cNvSpPr txBox="1"/>
          <p:nvPr>
            <p:ph type="body" sz="quarter" idx="1"/>
          </p:nvPr>
        </p:nvSpPr>
        <p:spPr>
          <a:xfrm>
            <a:off x="265500" y="2921400"/>
            <a:ext cx="4045200" cy="1345501"/>
          </a:xfrm>
          <a:prstGeom prst="rect">
            <a:avLst/>
          </a:prstGeom>
        </p:spPr>
        <p:txBody>
          <a:bodyPr/>
          <a:lstStyle>
            <a:lvl1pPr marL="342900" indent="-228600" algn="ctr">
              <a:lnSpc>
                <a:spcPct val="100000"/>
              </a:lnSpc>
              <a:buClrTx/>
              <a:buSzTx/>
              <a:buFontTx/>
              <a:buNone/>
              <a:defRPr sz="1900">
                <a:solidFill>
                  <a:srgbClr val="FFFFFF"/>
                </a:solidFill>
                <a:latin typeface="Source Code Pro"/>
                <a:ea typeface="Source Code Pro"/>
                <a:cs typeface="Source Code Pro"/>
                <a:sym typeface="Source Code Pro"/>
              </a:defRPr>
            </a:lvl1pPr>
            <a:lvl2pPr marL="342900" indent="254000" algn="ctr">
              <a:lnSpc>
                <a:spcPct val="100000"/>
              </a:lnSpc>
              <a:buClrTx/>
              <a:buSzTx/>
              <a:buFontTx/>
              <a:buNone/>
              <a:defRPr sz="1900">
                <a:solidFill>
                  <a:srgbClr val="FFFFFF"/>
                </a:solidFill>
                <a:latin typeface="Source Code Pro"/>
                <a:ea typeface="Source Code Pro"/>
                <a:cs typeface="Source Code Pro"/>
                <a:sym typeface="Source Code Pro"/>
              </a:defRPr>
            </a:lvl2pPr>
            <a:lvl3pPr marL="342900" indent="711200" algn="ctr">
              <a:lnSpc>
                <a:spcPct val="100000"/>
              </a:lnSpc>
              <a:buClrTx/>
              <a:buSzTx/>
              <a:buFontTx/>
              <a:buNone/>
              <a:defRPr sz="1900">
                <a:solidFill>
                  <a:srgbClr val="FFFFFF"/>
                </a:solidFill>
                <a:latin typeface="Source Code Pro"/>
                <a:ea typeface="Source Code Pro"/>
                <a:cs typeface="Source Code Pro"/>
                <a:sym typeface="Source Code Pro"/>
              </a:defRPr>
            </a:lvl3pPr>
            <a:lvl4pPr marL="342900" indent="1168400" algn="ctr">
              <a:lnSpc>
                <a:spcPct val="100000"/>
              </a:lnSpc>
              <a:buClrTx/>
              <a:buSzTx/>
              <a:buFontTx/>
              <a:buNone/>
              <a:defRPr sz="1900">
                <a:solidFill>
                  <a:srgbClr val="FFFFFF"/>
                </a:solidFill>
                <a:latin typeface="Source Code Pro"/>
                <a:ea typeface="Source Code Pro"/>
                <a:cs typeface="Source Code Pro"/>
                <a:sym typeface="Source Code Pro"/>
              </a:defRPr>
            </a:lvl4pPr>
            <a:lvl5pPr marL="342900" indent="1625600" algn="ctr">
              <a:lnSpc>
                <a:spcPct val="100000"/>
              </a:lnSpc>
              <a:buClrTx/>
              <a:buSzTx/>
              <a:buFontTx/>
              <a:buNone/>
              <a:defRPr sz="1900">
                <a:solidFill>
                  <a:srgbClr val="FFFFFF"/>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515" name="Google Shape;164;p33"/>
          <p:cNvSpPr txBox="1"/>
          <p:nvPr>
            <p:ph type="body" sz="half" idx="21"/>
          </p:nvPr>
        </p:nvSpPr>
        <p:spPr>
          <a:xfrm>
            <a:off x="4939500" y="724199"/>
            <a:ext cx="3837000" cy="3721501"/>
          </a:xfrm>
          <a:prstGeom prst="rect">
            <a:avLst/>
          </a:prstGeom>
        </p:spPr>
        <p:txBody>
          <a:bodyPr anchor="ctr"/>
          <a:lstStyle/>
          <a:p>
            <a:pPr marL="457189" indent="-342890">
              <a:buClr>
                <a:srgbClr val="424242"/>
              </a:buClr>
              <a:buFont typeface="Helvetica"/>
              <a:defRPr>
                <a:solidFill>
                  <a:srgbClr val="424242"/>
                </a:solidFill>
                <a:latin typeface="Source Code Pro"/>
                <a:ea typeface="Source Code Pro"/>
                <a:cs typeface="Source Code Pro"/>
                <a:sym typeface="Source Code Pro"/>
              </a:defRPr>
            </a:pPr>
          </a:p>
        </p:txBody>
      </p:sp>
      <p:pic>
        <p:nvPicPr>
          <p:cNvPr id="516" name="Google Shape;166;p33" descr="Google Shape;166;p33"/>
          <p:cNvPicPr>
            <a:picLocks noChangeAspect="1"/>
          </p:cNvPicPr>
          <p:nvPr/>
        </p:nvPicPr>
        <p:blipFill>
          <a:blip r:embed="rId2">
            <a:extLst/>
          </a:blip>
          <a:stretch>
            <a:fillRect/>
          </a:stretch>
        </p:blipFill>
        <p:spPr>
          <a:xfrm>
            <a:off x="64076" y="4320352"/>
            <a:ext cx="2009369" cy="736026"/>
          </a:xfrm>
          <a:prstGeom prst="rect">
            <a:avLst/>
          </a:prstGeom>
          <a:ln w="12700">
            <a:miter lim="400000"/>
          </a:ln>
        </p:spPr>
      </p:pic>
      <p:pic>
        <p:nvPicPr>
          <p:cNvPr id="517" name="Google Shape;167;p33" descr="Google Shape;167;p33"/>
          <p:cNvPicPr>
            <a:picLocks noChangeAspect="1"/>
          </p:cNvPicPr>
          <p:nvPr/>
        </p:nvPicPr>
        <p:blipFill>
          <a:blip r:embed="rId3">
            <a:extLst/>
          </a:blip>
          <a:stretch>
            <a:fillRect/>
          </a:stretch>
        </p:blipFill>
        <p:spPr>
          <a:xfrm>
            <a:off x="63451" y="4320340"/>
            <a:ext cx="2010616" cy="736039"/>
          </a:xfrm>
          <a:prstGeom prst="rect">
            <a:avLst/>
          </a:prstGeom>
          <a:ln w="12700">
            <a:miter lim="400000"/>
          </a:ln>
        </p:spPr>
      </p:pic>
      <p:sp>
        <p:nvSpPr>
          <p:cNvPr id="518"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525" name="Body Level One…"/>
          <p:cNvSpPr txBox="1"/>
          <p:nvPr>
            <p:ph type="body" sz="quarter" idx="1"/>
          </p:nvPr>
        </p:nvSpPr>
        <p:spPr>
          <a:xfrm>
            <a:off x="2280224" y="4230575"/>
            <a:ext cx="5998802" cy="605101"/>
          </a:xfrm>
          <a:prstGeom prst="rect">
            <a:avLst/>
          </a:prstGeom>
        </p:spPr>
        <p:txBody>
          <a:bodyPr anchor="ctr"/>
          <a:lstStyle>
            <a:lvl1pPr marL="228593" indent="1">
              <a:lnSpc>
                <a:spcPct val="100000"/>
              </a:lnSpc>
              <a:buClrTx/>
              <a:buSzTx/>
              <a:buFontTx/>
              <a:buNone/>
              <a:defRPr sz="2100">
                <a:solidFill>
                  <a:srgbClr val="424242"/>
                </a:solidFill>
                <a:latin typeface="Oswald"/>
                <a:ea typeface="Oswald"/>
                <a:cs typeface="Oswald"/>
                <a:sym typeface="Oswald"/>
              </a:defRPr>
            </a:lvl1pPr>
            <a:lvl2pPr marL="1073150" indent="-476250">
              <a:lnSpc>
                <a:spcPct val="100000"/>
              </a:lnSpc>
              <a:buClrTx/>
              <a:buSzPts val="2100"/>
              <a:buFontTx/>
              <a:defRPr sz="2100">
                <a:solidFill>
                  <a:srgbClr val="424242"/>
                </a:solidFill>
                <a:latin typeface="Oswald"/>
                <a:ea typeface="Oswald"/>
                <a:cs typeface="Oswald"/>
                <a:sym typeface="Oswald"/>
              </a:defRPr>
            </a:lvl2pPr>
            <a:lvl3pPr marL="1530350" indent="-476250">
              <a:lnSpc>
                <a:spcPct val="100000"/>
              </a:lnSpc>
              <a:buClrTx/>
              <a:buSzPts val="2100"/>
              <a:buFontTx/>
              <a:defRPr sz="2100">
                <a:solidFill>
                  <a:srgbClr val="424242"/>
                </a:solidFill>
                <a:latin typeface="Oswald"/>
                <a:ea typeface="Oswald"/>
                <a:cs typeface="Oswald"/>
                <a:sym typeface="Oswald"/>
              </a:defRPr>
            </a:lvl3pPr>
            <a:lvl4pPr marL="1987550" indent="-476250">
              <a:lnSpc>
                <a:spcPct val="100000"/>
              </a:lnSpc>
              <a:buClrTx/>
              <a:buSzPts val="2100"/>
              <a:buFontTx/>
              <a:defRPr sz="2100">
                <a:solidFill>
                  <a:srgbClr val="424242"/>
                </a:solidFill>
                <a:latin typeface="Oswald"/>
                <a:ea typeface="Oswald"/>
                <a:cs typeface="Oswald"/>
                <a:sym typeface="Oswald"/>
              </a:defRPr>
            </a:lvl4pPr>
            <a:lvl5pPr marL="2444750" indent="-476250">
              <a:lnSpc>
                <a:spcPct val="100000"/>
              </a:lnSpc>
              <a:buClrTx/>
              <a:buSzPts val="2100"/>
              <a:buFontTx/>
              <a:defRPr sz="21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526" name="Google Shape;171;p34" descr="Google Shape;171;p34"/>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527"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534" name="Google Shape;173;p35"/>
          <p:cNvSpPr/>
          <p:nvPr/>
        </p:nvSpPr>
        <p:spPr>
          <a:xfrm>
            <a:off x="413274" y="2988274"/>
            <a:ext cx="910502" cy="1"/>
          </a:xfrm>
          <a:prstGeom prst="line">
            <a:avLst/>
          </a:prstGeom>
          <a:ln w="28575">
            <a:solidFill>
              <a:srgbClr val="005F86"/>
            </a:solidFill>
            <a:prstDash val="lgDash"/>
          </a:ln>
        </p:spPr>
        <p:txBody>
          <a:bodyPr lIns="45719" rIns="45719"/>
          <a:lstStyle/>
          <a:p>
            <a:pPr/>
          </a:p>
        </p:txBody>
      </p:sp>
      <p:sp>
        <p:nvSpPr>
          <p:cNvPr id="535" name="xx%"/>
          <p:cNvSpPr txBox="1"/>
          <p:nvPr>
            <p:ph type="title" hasCustomPrompt="1"/>
          </p:nvPr>
        </p:nvSpPr>
        <p:spPr>
          <a:xfrm>
            <a:off x="311699" y="1106125"/>
            <a:ext cx="8520602" cy="1947000"/>
          </a:xfrm>
          <a:prstGeom prst="rect">
            <a:avLst/>
          </a:prstGeom>
        </p:spPr>
        <p:txBody>
          <a:bodyPr anchor="b"/>
          <a:lstStyle>
            <a:lvl1pPr>
              <a:defRPr sz="12000">
                <a:solidFill>
                  <a:srgbClr val="424242"/>
                </a:solidFill>
                <a:latin typeface="Oswald"/>
                <a:ea typeface="Oswald"/>
                <a:cs typeface="Oswald"/>
                <a:sym typeface="Oswald"/>
              </a:defRPr>
            </a:lvl1pPr>
          </a:lstStyle>
          <a:p>
            <a:pPr/>
            <a:r>
              <a:t>xx%</a:t>
            </a:r>
          </a:p>
        </p:txBody>
      </p:sp>
      <p:sp>
        <p:nvSpPr>
          <p:cNvPr id="536" name="Body Level One…"/>
          <p:cNvSpPr txBox="1"/>
          <p:nvPr>
            <p:ph type="body" sz="half" idx="1"/>
          </p:nvPr>
        </p:nvSpPr>
        <p:spPr>
          <a:xfrm>
            <a:off x="311699" y="3152225"/>
            <a:ext cx="8520602" cy="1300800"/>
          </a:xfrm>
          <a:prstGeom prst="rect">
            <a:avLst/>
          </a:prstGeom>
        </p:spPr>
        <p:txBody>
          <a:bodyPr/>
          <a:lstStyle>
            <a:lvl1pPr marL="457189" indent="-342890">
              <a:buClr>
                <a:srgbClr val="424242"/>
              </a:buClr>
              <a:buFont typeface="Helvetica"/>
              <a:defRPr>
                <a:solidFill>
                  <a:srgbClr val="424242"/>
                </a:solidFill>
                <a:latin typeface="Source Code Pro"/>
                <a:ea typeface="Source Code Pro"/>
                <a:cs typeface="Source Code Pro"/>
                <a:sym typeface="Source Code Pro"/>
              </a:defRPr>
            </a:lvl1pPr>
            <a:lvl2pPr marL="1005089" indent="-408204">
              <a:buClr>
                <a:srgbClr val="424242"/>
              </a:buClr>
              <a:buFont typeface="Helvetica"/>
              <a:defRPr>
                <a:solidFill>
                  <a:srgbClr val="424242"/>
                </a:solidFill>
                <a:latin typeface="Source Code Pro"/>
                <a:ea typeface="Source Code Pro"/>
                <a:cs typeface="Source Code Pro"/>
                <a:sym typeface="Source Code Pro"/>
              </a:defRPr>
            </a:lvl2pPr>
            <a:lvl3pPr marL="1462277" indent="-408203">
              <a:buClr>
                <a:srgbClr val="424242"/>
              </a:buClr>
              <a:buFont typeface="Helvetica"/>
              <a:defRPr>
                <a:solidFill>
                  <a:srgbClr val="424242"/>
                </a:solidFill>
                <a:latin typeface="Source Code Pro"/>
                <a:ea typeface="Source Code Pro"/>
                <a:cs typeface="Source Code Pro"/>
                <a:sym typeface="Source Code Pro"/>
              </a:defRPr>
            </a:lvl3pPr>
            <a:lvl4pPr marL="1919466" indent="-408204">
              <a:buClr>
                <a:srgbClr val="424242"/>
              </a:buClr>
              <a:buFont typeface="Helvetica"/>
              <a:defRPr>
                <a:solidFill>
                  <a:srgbClr val="424242"/>
                </a:solidFill>
                <a:latin typeface="Source Code Pro"/>
                <a:ea typeface="Source Code Pro"/>
                <a:cs typeface="Source Code Pro"/>
                <a:sym typeface="Source Code Pro"/>
              </a:defRPr>
            </a:lvl4pPr>
            <a:lvl5pPr marL="2376654" indent="-408203">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537" name="Google Shape;177;p35" descr="Google Shape;177;p35"/>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538"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545" name="Google Shape;127;p27"/>
          <p:cNvSpPr/>
          <p:nvPr/>
        </p:nvSpPr>
        <p:spPr>
          <a:xfrm>
            <a:off x="0" y="1567349"/>
            <a:ext cx="9144000" cy="2008801"/>
          </a:xfrm>
          <a:prstGeom prst="rect">
            <a:avLst/>
          </a:prstGeom>
          <a:solidFill>
            <a:srgbClr val="005F86"/>
          </a:solidFill>
          <a:ln w="12700">
            <a:miter lim="400000"/>
          </a:ln>
        </p:spPr>
        <p:txBody>
          <a:bodyPr lIns="45719" rIns="45719" anchor="ctr"/>
          <a:lstStyle/>
          <a:p>
            <a:pPr/>
          </a:p>
        </p:txBody>
      </p:sp>
      <p:sp>
        <p:nvSpPr>
          <p:cNvPr id="546" name="Title Text"/>
          <p:cNvSpPr txBox="1"/>
          <p:nvPr>
            <p:ph type="title"/>
          </p:nvPr>
        </p:nvSpPr>
        <p:spPr>
          <a:xfrm>
            <a:off x="430800" y="1889699"/>
            <a:ext cx="8282400" cy="1516501"/>
          </a:xfrm>
          <a:prstGeom prst="rect">
            <a:avLst/>
          </a:prstGeom>
        </p:spPr>
        <p:txBody>
          <a:bodyPr anchor="ctr"/>
          <a:lstStyle>
            <a:lvl1pPr algn="ctr">
              <a:defRPr sz="3600">
                <a:solidFill>
                  <a:srgbClr val="FFFFFF"/>
                </a:solidFill>
                <a:latin typeface="Oswald"/>
                <a:ea typeface="Oswald"/>
                <a:cs typeface="Oswald"/>
                <a:sym typeface="Oswald"/>
              </a:defRPr>
            </a:lvl1pPr>
          </a:lstStyle>
          <a:p>
            <a:pPr/>
            <a:r>
              <a:t>Title Text</a:t>
            </a:r>
          </a:p>
        </p:txBody>
      </p:sp>
      <p:pic>
        <p:nvPicPr>
          <p:cNvPr id="547" name="Google Shape;130;p27" descr="Google Shape;130;p27"/>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548"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55"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pic>
        <p:nvPicPr>
          <p:cNvPr id="556" name="Google Shape;147;p30" descr="Google Shape;147;p30"/>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557"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564" name="Google Shape;149;p31"/>
          <p:cNvSpPr/>
          <p:nvPr/>
        </p:nvSpPr>
        <p:spPr>
          <a:xfrm>
            <a:off x="418674" y="1457786"/>
            <a:ext cx="614101" cy="1"/>
          </a:xfrm>
          <a:prstGeom prst="line">
            <a:avLst/>
          </a:prstGeom>
          <a:ln w="19050">
            <a:solidFill>
              <a:srgbClr val="424242"/>
            </a:solidFill>
            <a:prstDash val="lgDash"/>
          </a:ln>
        </p:spPr>
        <p:txBody>
          <a:bodyPr lIns="45719" rIns="45719"/>
          <a:lstStyle/>
          <a:p>
            <a:pPr/>
          </a:p>
        </p:txBody>
      </p:sp>
      <p:sp>
        <p:nvSpPr>
          <p:cNvPr id="565" name="Title Text"/>
          <p:cNvSpPr txBox="1"/>
          <p:nvPr>
            <p:ph type="title"/>
          </p:nvPr>
        </p:nvSpPr>
        <p:spPr>
          <a:xfrm>
            <a:off x="311699" y="631800"/>
            <a:ext cx="2808001" cy="755700"/>
          </a:xfrm>
          <a:prstGeom prst="rect">
            <a:avLst/>
          </a:prstGeom>
        </p:spPr>
        <p:txBody>
          <a:bodyPr anchor="b"/>
          <a:lstStyle>
            <a:lvl1pPr>
              <a:defRPr sz="2400">
                <a:solidFill>
                  <a:srgbClr val="424242"/>
                </a:solidFill>
                <a:latin typeface="Oswald"/>
                <a:ea typeface="Oswald"/>
                <a:cs typeface="Oswald"/>
                <a:sym typeface="Oswald"/>
              </a:defRPr>
            </a:lvl1pPr>
          </a:lstStyle>
          <a:p>
            <a:pPr/>
            <a:r>
              <a:t>Title Text</a:t>
            </a:r>
          </a:p>
        </p:txBody>
      </p:sp>
      <p:sp>
        <p:nvSpPr>
          <p:cNvPr id="566" name="Body Level One…"/>
          <p:cNvSpPr txBox="1"/>
          <p:nvPr>
            <p:ph type="body" sz="quarter" idx="1"/>
          </p:nvPr>
        </p:nvSpPr>
        <p:spPr>
          <a:xfrm>
            <a:off x="311699" y="1618204"/>
            <a:ext cx="2808001" cy="2950800"/>
          </a:xfrm>
          <a:prstGeom prst="rect">
            <a:avLst/>
          </a:prstGeom>
        </p:spPr>
        <p:txBody>
          <a:bodyPr/>
          <a:lstStyle>
            <a:lvl1pPr marL="457189" indent="-304792">
              <a:buClr>
                <a:srgbClr val="424242"/>
              </a:buClr>
              <a:buSzPts val="1200"/>
              <a:buFont typeface="Helvetica"/>
              <a:defRPr sz="1200">
                <a:solidFill>
                  <a:srgbClr val="424242"/>
                </a:solidFill>
                <a:latin typeface="Source Code Pro"/>
                <a:ea typeface="Source Code Pro"/>
                <a:cs typeface="Source Code Pro"/>
                <a:sym typeface="Source Code Pro"/>
              </a:defRPr>
            </a:lvl1pPr>
            <a:lvl2pPr marL="914377" indent="-304792">
              <a:buClr>
                <a:srgbClr val="424242"/>
              </a:buClr>
              <a:buSzPts val="1200"/>
              <a:buFont typeface="Helvetica"/>
              <a:defRPr sz="1200">
                <a:solidFill>
                  <a:srgbClr val="424242"/>
                </a:solidFill>
                <a:latin typeface="Source Code Pro"/>
                <a:ea typeface="Source Code Pro"/>
                <a:cs typeface="Source Code Pro"/>
                <a:sym typeface="Source Code Pro"/>
              </a:defRPr>
            </a:lvl2pPr>
            <a:lvl3pPr marL="1371565" indent="-304791">
              <a:buClr>
                <a:srgbClr val="424242"/>
              </a:buClr>
              <a:buSzPts val="1200"/>
              <a:buFont typeface="Helvetica"/>
              <a:defRPr sz="1200">
                <a:solidFill>
                  <a:srgbClr val="424242"/>
                </a:solidFill>
                <a:latin typeface="Source Code Pro"/>
                <a:ea typeface="Source Code Pro"/>
                <a:cs typeface="Source Code Pro"/>
                <a:sym typeface="Source Code Pro"/>
              </a:defRPr>
            </a:lvl3pPr>
            <a:lvl4pPr marL="1828754" indent="-304792">
              <a:buClr>
                <a:srgbClr val="424242"/>
              </a:buClr>
              <a:buSzPts val="1200"/>
              <a:buFont typeface="Helvetica"/>
              <a:defRPr sz="1200">
                <a:solidFill>
                  <a:srgbClr val="424242"/>
                </a:solidFill>
                <a:latin typeface="Source Code Pro"/>
                <a:ea typeface="Source Code Pro"/>
                <a:cs typeface="Source Code Pro"/>
                <a:sym typeface="Source Code Pro"/>
              </a:defRPr>
            </a:lvl4pPr>
            <a:lvl5pPr marL="2285943" indent="-304792">
              <a:buClr>
                <a:srgbClr val="424242"/>
              </a:buClr>
              <a:buSzPts val="1200"/>
              <a:buFont typeface="Helvetica"/>
              <a:defRPr sz="12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567" name="Google Shape;153;p31" descr="Google Shape;153;p31"/>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568"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spTree>
      <p:nvGrpSpPr>
        <p:cNvPr id="1" name=""/>
        <p:cNvGrpSpPr/>
        <p:nvPr/>
      </p:nvGrpSpPr>
      <p:grpSpPr>
        <a:xfrm>
          <a:off x="0" y="0"/>
          <a:ext cx="0" cy="0"/>
          <a:chOff x="0" y="0"/>
          <a:chExt cx="0" cy="0"/>
        </a:xfrm>
      </p:grpSpPr>
      <p:sp>
        <p:nvSpPr>
          <p:cNvPr id="575" name="Title Text"/>
          <p:cNvSpPr txBox="1"/>
          <p:nvPr>
            <p:ph type="title"/>
          </p:nvPr>
        </p:nvSpPr>
        <p:spPr>
          <a:xfrm>
            <a:off x="490250" y="528899"/>
            <a:ext cx="5678101" cy="4085701"/>
          </a:xfrm>
          <a:prstGeom prst="rect">
            <a:avLst/>
          </a:prstGeom>
        </p:spPr>
        <p:txBody>
          <a:bodyPr anchor="ctr"/>
          <a:lstStyle>
            <a:lvl1pPr>
              <a:defRPr sz="5400">
                <a:solidFill>
                  <a:srgbClr val="FFFFFF"/>
                </a:solidFill>
                <a:latin typeface="Oswald"/>
                <a:ea typeface="Oswald"/>
                <a:cs typeface="Oswald"/>
                <a:sym typeface="Oswald"/>
              </a:defRPr>
            </a:lvl1pPr>
          </a:lstStyle>
          <a:p>
            <a:pPr/>
            <a:r>
              <a:t>Title Text</a:t>
            </a:r>
          </a:p>
        </p:txBody>
      </p:sp>
      <p:pic>
        <p:nvPicPr>
          <p:cNvPr id="576" name="Google Shape;157;p32" descr="Google Shape;157;p32"/>
          <p:cNvPicPr>
            <a:picLocks noChangeAspect="1"/>
          </p:cNvPicPr>
          <p:nvPr/>
        </p:nvPicPr>
        <p:blipFill>
          <a:blip r:embed="rId2">
            <a:extLst/>
          </a:blip>
          <a:stretch>
            <a:fillRect/>
          </a:stretch>
        </p:blipFill>
        <p:spPr>
          <a:xfrm>
            <a:off x="64076" y="4320352"/>
            <a:ext cx="2009369" cy="736026"/>
          </a:xfrm>
          <a:prstGeom prst="rect">
            <a:avLst/>
          </a:prstGeom>
          <a:ln w="12700">
            <a:miter lim="400000"/>
          </a:ln>
        </p:spPr>
      </p:pic>
      <p:pic>
        <p:nvPicPr>
          <p:cNvPr id="577" name="Google Shape;158;p32" descr="Google Shape;158;p32"/>
          <p:cNvPicPr>
            <a:picLocks noChangeAspect="1"/>
          </p:cNvPicPr>
          <p:nvPr/>
        </p:nvPicPr>
        <p:blipFill>
          <a:blip r:embed="rId3">
            <a:extLst/>
          </a:blip>
          <a:stretch>
            <a:fillRect/>
          </a:stretch>
        </p:blipFill>
        <p:spPr>
          <a:xfrm>
            <a:off x="64100" y="4320352"/>
            <a:ext cx="2009328" cy="736026"/>
          </a:xfrm>
          <a:prstGeom prst="rect">
            <a:avLst/>
          </a:prstGeom>
          <a:ln w="12700">
            <a:miter lim="400000"/>
          </a:ln>
        </p:spPr>
      </p:pic>
      <p:sp>
        <p:nvSpPr>
          <p:cNvPr id="578" name="Slide Number"/>
          <p:cNvSpPr txBox="1"/>
          <p:nvPr>
            <p:ph type="sldNum" sz="quarter" idx="2"/>
          </p:nvPr>
        </p:nvSpPr>
        <p:spPr>
          <a:xfrm>
            <a:off x="8684346" y="4692391"/>
            <a:ext cx="336813" cy="335251"/>
          </a:xfrm>
          <a:prstGeom prst="rect">
            <a:avLst/>
          </a:prstGeom>
        </p:spPr>
        <p:txBody>
          <a:bodyPr/>
          <a:lstStyle>
            <a:lvl1pPr>
              <a:defRPr>
                <a:solidFill>
                  <a:srgbClr val="FFFFFF"/>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spTree>
      <p:nvGrpSpPr>
        <p:cNvPr id="1" name=""/>
        <p:cNvGrpSpPr/>
        <p:nvPr/>
      </p:nvGrpSpPr>
      <p:grpSpPr>
        <a:xfrm>
          <a:off x="0" y="0"/>
          <a:ext cx="0" cy="0"/>
          <a:chOff x="0" y="0"/>
          <a:chExt cx="0" cy="0"/>
        </a:xfrm>
      </p:grpSpPr>
      <p:sp>
        <p:nvSpPr>
          <p:cNvPr id="585" name="Google Shape;160;p33"/>
          <p:cNvSpPr/>
          <p:nvPr/>
        </p:nvSpPr>
        <p:spPr>
          <a:xfrm>
            <a:off x="4572000" y="174"/>
            <a:ext cx="4572000" cy="5143501"/>
          </a:xfrm>
          <a:prstGeom prst="rect">
            <a:avLst/>
          </a:prstGeom>
          <a:solidFill>
            <a:srgbClr val="FFFFFF"/>
          </a:solidFill>
          <a:ln w="12700">
            <a:miter lim="400000"/>
          </a:ln>
        </p:spPr>
        <p:txBody>
          <a:bodyPr lIns="45719" rIns="45719" anchor="ctr"/>
          <a:lstStyle/>
          <a:p>
            <a:pPr/>
          </a:p>
        </p:txBody>
      </p:sp>
      <p:sp>
        <p:nvSpPr>
          <p:cNvPr id="586" name="Google Shape;161;p33"/>
          <p:cNvSpPr/>
          <p:nvPr/>
        </p:nvSpPr>
        <p:spPr>
          <a:xfrm>
            <a:off x="5029675" y="4495500"/>
            <a:ext cx="577201" cy="1"/>
          </a:xfrm>
          <a:prstGeom prst="line">
            <a:avLst/>
          </a:prstGeom>
          <a:ln w="19050">
            <a:solidFill>
              <a:srgbClr val="005F86"/>
            </a:solidFill>
            <a:prstDash val="lgDash"/>
          </a:ln>
        </p:spPr>
        <p:txBody>
          <a:bodyPr lIns="45719" rIns="45719"/>
          <a:lstStyle/>
          <a:p>
            <a:pPr/>
          </a:p>
        </p:txBody>
      </p:sp>
      <p:sp>
        <p:nvSpPr>
          <p:cNvPr id="587" name="Title Text"/>
          <p:cNvSpPr txBox="1"/>
          <p:nvPr>
            <p:ph type="title"/>
          </p:nvPr>
        </p:nvSpPr>
        <p:spPr>
          <a:xfrm>
            <a:off x="265500" y="1078750"/>
            <a:ext cx="4045200" cy="1789201"/>
          </a:xfrm>
          <a:prstGeom prst="rect">
            <a:avLst/>
          </a:prstGeom>
        </p:spPr>
        <p:txBody>
          <a:bodyPr anchor="b"/>
          <a:lstStyle>
            <a:lvl1pPr algn="ctr">
              <a:defRPr sz="4600">
                <a:solidFill>
                  <a:srgbClr val="FFFFFF"/>
                </a:solidFill>
                <a:latin typeface="Oswald"/>
                <a:ea typeface="Oswald"/>
                <a:cs typeface="Oswald"/>
                <a:sym typeface="Oswald"/>
              </a:defRPr>
            </a:lvl1pPr>
          </a:lstStyle>
          <a:p>
            <a:pPr/>
            <a:r>
              <a:t>Title Text</a:t>
            </a:r>
          </a:p>
        </p:txBody>
      </p:sp>
      <p:sp>
        <p:nvSpPr>
          <p:cNvPr id="588" name="Body Level One…"/>
          <p:cNvSpPr txBox="1"/>
          <p:nvPr>
            <p:ph type="body" sz="quarter" idx="1"/>
          </p:nvPr>
        </p:nvSpPr>
        <p:spPr>
          <a:xfrm>
            <a:off x="265500" y="2921400"/>
            <a:ext cx="4045200" cy="1345501"/>
          </a:xfrm>
          <a:prstGeom prst="rect">
            <a:avLst/>
          </a:prstGeom>
        </p:spPr>
        <p:txBody>
          <a:bodyPr/>
          <a:lstStyle>
            <a:lvl1pPr marL="342900" indent="-228600" algn="ctr">
              <a:lnSpc>
                <a:spcPct val="100000"/>
              </a:lnSpc>
              <a:buClrTx/>
              <a:buSzTx/>
              <a:buFontTx/>
              <a:buNone/>
              <a:defRPr sz="1900">
                <a:solidFill>
                  <a:srgbClr val="FFFFFF"/>
                </a:solidFill>
                <a:latin typeface="Source Code Pro"/>
                <a:ea typeface="Source Code Pro"/>
                <a:cs typeface="Source Code Pro"/>
                <a:sym typeface="Source Code Pro"/>
              </a:defRPr>
            </a:lvl1pPr>
            <a:lvl2pPr marL="342900" indent="254000" algn="ctr">
              <a:lnSpc>
                <a:spcPct val="100000"/>
              </a:lnSpc>
              <a:buClrTx/>
              <a:buSzTx/>
              <a:buFontTx/>
              <a:buNone/>
              <a:defRPr sz="1900">
                <a:solidFill>
                  <a:srgbClr val="FFFFFF"/>
                </a:solidFill>
                <a:latin typeface="Source Code Pro"/>
                <a:ea typeface="Source Code Pro"/>
                <a:cs typeface="Source Code Pro"/>
                <a:sym typeface="Source Code Pro"/>
              </a:defRPr>
            </a:lvl2pPr>
            <a:lvl3pPr marL="342900" indent="711200" algn="ctr">
              <a:lnSpc>
                <a:spcPct val="100000"/>
              </a:lnSpc>
              <a:buClrTx/>
              <a:buSzTx/>
              <a:buFontTx/>
              <a:buNone/>
              <a:defRPr sz="1900">
                <a:solidFill>
                  <a:srgbClr val="FFFFFF"/>
                </a:solidFill>
                <a:latin typeface="Source Code Pro"/>
                <a:ea typeface="Source Code Pro"/>
                <a:cs typeface="Source Code Pro"/>
                <a:sym typeface="Source Code Pro"/>
              </a:defRPr>
            </a:lvl3pPr>
            <a:lvl4pPr marL="342900" indent="1168400" algn="ctr">
              <a:lnSpc>
                <a:spcPct val="100000"/>
              </a:lnSpc>
              <a:buClrTx/>
              <a:buSzTx/>
              <a:buFontTx/>
              <a:buNone/>
              <a:defRPr sz="1900">
                <a:solidFill>
                  <a:srgbClr val="FFFFFF"/>
                </a:solidFill>
                <a:latin typeface="Source Code Pro"/>
                <a:ea typeface="Source Code Pro"/>
                <a:cs typeface="Source Code Pro"/>
                <a:sym typeface="Source Code Pro"/>
              </a:defRPr>
            </a:lvl4pPr>
            <a:lvl5pPr marL="342900" indent="1625600" algn="ctr">
              <a:lnSpc>
                <a:spcPct val="100000"/>
              </a:lnSpc>
              <a:buClrTx/>
              <a:buSzTx/>
              <a:buFontTx/>
              <a:buNone/>
              <a:defRPr sz="1900">
                <a:solidFill>
                  <a:srgbClr val="FFFFFF"/>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589" name="Google Shape;164;p33"/>
          <p:cNvSpPr txBox="1"/>
          <p:nvPr>
            <p:ph type="body" sz="half" idx="21"/>
          </p:nvPr>
        </p:nvSpPr>
        <p:spPr>
          <a:xfrm>
            <a:off x="4939500" y="724199"/>
            <a:ext cx="3837000" cy="3721501"/>
          </a:xfrm>
          <a:prstGeom prst="rect">
            <a:avLst/>
          </a:prstGeom>
        </p:spPr>
        <p:txBody>
          <a:bodyPr anchor="ctr"/>
          <a:lstStyle/>
          <a:p>
            <a:pPr marL="457189" indent="-342890">
              <a:buClr>
                <a:srgbClr val="424242"/>
              </a:buClr>
              <a:buFont typeface="Helvetica"/>
              <a:defRPr>
                <a:solidFill>
                  <a:srgbClr val="424242"/>
                </a:solidFill>
                <a:latin typeface="Source Code Pro"/>
                <a:ea typeface="Source Code Pro"/>
                <a:cs typeface="Source Code Pro"/>
                <a:sym typeface="Source Code Pro"/>
              </a:defRPr>
            </a:pPr>
          </a:p>
        </p:txBody>
      </p:sp>
      <p:pic>
        <p:nvPicPr>
          <p:cNvPr id="590" name="Google Shape;166;p33" descr="Google Shape;166;p33"/>
          <p:cNvPicPr>
            <a:picLocks noChangeAspect="1"/>
          </p:cNvPicPr>
          <p:nvPr/>
        </p:nvPicPr>
        <p:blipFill>
          <a:blip r:embed="rId2">
            <a:extLst/>
          </a:blip>
          <a:stretch>
            <a:fillRect/>
          </a:stretch>
        </p:blipFill>
        <p:spPr>
          <a:xfrm>
            <a:off x="64076" y="4320352"/>
            <a:ext cx="2009369" cy="736026"/>
          </a:xfrm>
          <a:prstGeom prst="rect">
            <a:avLst/>
          </a:prstGeom>
          <a:ln w="12700">
            <a:miter lim="400000"/>
          </a:ln>
        </p:spPr>
      </p:pic>
      <p:pic>
        <p:nvPicPr>
          <p:cNvPr id="591" name="Google Shape;167;p33" descr="Google Shape;167;p33"/>
          <p:cNvPicPr>
            <a:picLocks noChangeAspect="1"/>
          </p:cNvPicPr>
          <p:nvPr/>
        </p:nvPicPr>
        <p:blipFill>
          <a:blip r:embed="rId3">
            <a:extLst/>
          </a:blip>
          <a:stretch>
            <a:fillRect/>
          </a:stretch>
        </p:blipFill>
        <p:spPr>
          <a:xfrm>
            <a:off x="63451" y="4320340"/>
            <a:ext cx="2010616" cy="736039"/>
          </a:xfrm>
          <a:prstGeom prst="rect">
            <a:avLst/>
          </a:prstGeom>
          <a:ln w="12700">
            <a:miter lim="400000"/>
          </a:ln>
        </p:spPr>
      </p:pic>
      <p:sp>
        <p:nvSpPr>
          <p:cNvPr id="592"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599" name="Body Level One…"/>
          <p:cNvSpPr txBox="1"/>
          <p:nvPr>
            <p:ph type="body" sz="quarter" idx="1"/>
          </p:nvPr>
        </p:nvSpPr>
        <p:spPr>
          <a:xfrm>
            <a:off x="2280224" y="4230575"/>
            <a:ext cx="5998802" cy="605101"/>
          </a:xfrm>
          <a:prstGeom prst="rect">
            <a:avLst/>
          </a:prstGeom>
        </p:spPr>
        <p:txBody>
          <a:bodyPr anchor="ctr"/>
          <a:lstStyle>
            <a:lvl1pPr marL="228593" indent="1">
              <a:lnSpc>
                <a:spcPct val="100000"/>
              </a:lnSpc>
              <a:buClrTx/>
              <a:buSzTx/>
              <a:buFontTx/>
              <a:buNone/>
              <a:defRPr sz="2100">
                <a:solidFill>
                  <a:srgbClr val="424242"/>
                </a:solidFill>
                <a:latin typeface="Oswald"/>
                <a:ea typeface="Oswald"/>
                <a:cs typeface="Oswald"/>
                <a:sym typeface="Oswald"/>
              </a:defRPr>
            </a:lvl1pPr>
            <a:lvl2pPr marL="1073150" indent="-476250">
              <a:lnSpc>
                <a:spcPct val="100000"/>
              </a:lnSpc>
              <a:buClrTx/>
              <a:buSzPts val="2100"/>
              <a:buFontTx/>
              <a:defRPr sz="2100">
                <a:solidFill>
                  <a:srgbClr val="424242"/>
                </a:solidFill>
                <a:latin typeface="Oswald"/>
                <a:ea typeface="Oswald"/>
                <a:cs typeface="Oswald"/>
                <a:sym typeface="Oswald"/>
              </a:defRPr>
            </a:lvl2pPr>
            <a:lvl3pPr marL="1530350" indent="-476250">
              <a:lnSpc>
                <a:spcPct val="100000"/>
              </a:lnSpc>
              <a:buClrTx/>
              <a:buSzPts val="2100"/>
              <a:buFontTx/>
              <a:defRPr sz="2100">
                <a:solidFill>
                  <a:srgbClr val="424242"/>
                </a:solidFill>
                <a:latin typeface="Oswald"/>
                <a:ea typeface="Oswald"/>
                <a:cs typeface="Oswald"/>
                <a:sym typeface="Oswald"/>
              </a:defRPr>
            </a:lvl3pPr>
            <a:lvl4pPr marL="1987550" indent="-476250">
              <a:lnSpc>
                <a:spcPct val="100000"/>
              </a:lnSpc>
              <a:buClrTx/>
              <a:buSzPts val="2100"/>
              <a:buFontTx/>
              <a:defRPr sz="2100">
                <a:solidFill>
                  <a:srgbClr val="424242"/>
                </a:solidFill>
                <a:latin typeface="Oswald"/>
                <a:ea typeface="Oswald"/>
                <a:cs typeface="Oswald"/>
                <a:sym typeface="Oswald"/>
              </a:defRPr>
            </a:lvl4pPr>
            <a:lvl5pPr marL="2444750" indent="-476250">
              <a:lnSpc>
                <a:spcPct val="100000"/>
              </a:lnSpc>
              <a:buClrTx/>
              <a:buSzPts val="2100"/>
              <a:buFontTx/>
              <a:defRPr sz="21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600" name="Google Shape;171;p34" descr="Google Shape;171;p34"/>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601"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55" name="Title Text"/>
          <p:cNvSpPr txBox="1"/>
          <p:nvPr>
            <p:ph type="title"/>
          </p:nvPr>
        </p:nvSpPr>
        <p:spPr>
          <a:xfrm>
            <a:off x="311699" y="555600"/>
            <a:ext cx="2808001" cy="755700"/>
          </a:xfrm>
          <a:prstGeom prst="rect">
            <a:avLst/>
          </a:prstGeom>
        </p:spPr>
        <p:txBody>
          <a:bodyPr anchor="b"/>
          <a:lstStyle>
            <a:lvl1pPr>
              <a:defRPr sz="2400"/>
            </a:lvl1pPr>
          </a:lstStyle>
          <a:p>
            <a:pPr/>
            <a:r>
              <a:t>Title Text</a:t>
            </a:r>
          </a:p>
        </p:txBody>
      </p:sp>
      <p:sp>
        <p:nvSpPr>
          <p:cNvPr id="56" name="Body Level One…"/>
          <p:cNvSpPr txBox="1"/>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608" name="Google Shape;173;p35"/>
          <p:cNvSpPr/>
          <p:nvPr/>
        </p:nvSpPr>
        <p:spPr>
          <a:xfrm>
            <a:off x="413274" y="2988274"/>
            <a:ext cx="910502" cy="1"/>
          </a:xfrm>
          <a:prstGeom prst="line">
            <a:avLst/>
          </a:prstGeom>
          <a:ln w="28575">
            <a:solidFill>
              <a:srgbClr val="005F86"/>
            </a:solidFill>
            <a:prstDash val="lgDash"/>
          </a:ln>
        </p:spPr>
        <p:txBody>
          <a:bodyPr lIns="45719" rIns="45719"/>
          <a:lstStyle/>
          <a:p>
            <a:pPr/>
          </a:p>
        </p:txBody>
      </p:sp>
      <p:sp>
        <p:nvSpPr>
          <p:cNvPr id="609" name="xx%"/>
          <p:cNvSpPr txBox="1"/>
          <p:nvPr>
            <p:ph type="title" hasCustomPrompt="1"/>
          </p:nvPr>
        </p:nvSpPr>
        <p:spPr>
          <a:xfrm>
            <a:off x="311699" y="1106125"/>
            <a:ext cx="8520602" cy="1947000"/>
          </a:xfrm>
          <a:prstGeom prst="rect">
            <a:avLst/>
          </a:prstGeom>
        </p:spPr>
        <p:txBody>
          <a:bodyPr anchor="b"/>
          <a:lstStyle>
            <a:lvl1pPr>
              <a:defRPr sz="12000">
                <a:solidFill>
                  <a:srgbClr val="424242"/>
                </a:solidFill>
                <a:latin typeface="Oswald"/>
                <a:ea typeface="Oswald"/>
                <a:cs typeface="Oswald"/>
                <a:sym typeface="Oswald"/>
              </a:defRPr>
            </a:lvl1pPr>
          </a:lstStyle>
          <a:p>
            <a:pPr/>
            <a:r>
              <a:t>xx%</a:t>
            </a:r>
          </a:p>
        </p:txBody>
      </p:sp>
      <p:sp>
        <p:nvSpPr>
          <p:cNvPr id="610" name="Body Level One…"/>
          <p:cNvSpPr txBox="1"/>
          <p:nvPr>
            <p:ph type="body" sz="half" idx="1"/>
          </p:nvPr>
        </p:nvSpPr>
        <p:spPr>
          <a:xfrm>
            <a:off x="311699" y="3152225"/>
            <a:ext cx="8520602" cy="1300800"/>
          </a:xfrm>
          <a:prstGeom prst="rect">
            <a:avLst/>
          </a:prstGeom>
        </p:spPr>
        <p:txBody>
          <a:bodyPr/>
          <a:lstStyle>
            <a:lvl1pPr marL="457189" indent="-342890">
              <a:buClr>
                <a:srgbClr val="424242"/>
              </a:buClr>
              <a:buFont typeface="Helvetica"/>
              <a:defRPr>
                <a:solidFill>
                  <a:srgbClr val="424242"/>
                </a:solidFill>
                <a:latin typeface="Source Code Pro"/>
                <a:ea typeface="Source Code Pro"/>
                <a:cs typeface="Source Code Pro"/>
                <a:sym typeface="Source Code Pro"/>
              </a:defRPr>
            </a:lvl1pPr>
            <a:lvl2pPr marL="1005089" indent="-408204">
              <a:buClr>
                <a:srgbClr val="424242"/>
              </a:buClr>
              <a:buFont typeface="Helvetica"/>
              <a:defRPr>
                <a:solidFill>
                  <a:srgbClr val="424242"/>
                </a:solidFill>
                <a:latin typeface="Source Code Pro"/>
                <a:ea typeface="Source Code Pro"/>
                <a:cs typeface="Source Code Pro"/>
                <a:sym typeface="Source Code Pro"/>
              </a:defRPr>
            </a:lvl2pPr>
            <a:lvl3pPr marL="1462277" indent="-408203">
              <a:buClr>
                <a:srgbClr val="424242"/>
              </a:buClr>
              <a:buFont typeface="Helvetica"/>
              <a:defRPr>
                <a:solidFill>
                  <a:srgbClr val="424242"/>
                </a:solidFill>
                <a:latin typeface="Source Code Pro"/>
                <a:ea typeface="Source Code Pro"/>
                <a:cs typeface="Source Code Pro"/>
                <a:sym typeface="Source Code Pro"/>
              </a:defRPr>
            </a:lvl3pPr>
            <a:lvl4pPr marL="1919466" indent="-408204">
              <a:buClr>
                <a:srgbClr val="424242"/>
              </a:buClr>
              <a:buFont typeface="Helvetica"/>
              <a:defRPr>
                <a:solidFill>
                  <a:srgbClr val="424242"/>
                </a:solidFill>
                <a:latin typeface="Source Code Pro"/>
                <a:ea typeface="Source Code Pro"/>
                <a:cs typeface="Source Code Pro"/>
                <a:sym typeface="Source Code Pro"/>
              </a:defRPr>
            </a:lvl4pPr>
            <a:lvl5pPr marL="2376654" indent="-408203">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611" name="Google Shape;177;p35" descr="Google Shape;177;p35"/>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612"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619" name="Title Text"/>
          <p:cNvSpPr txBox="1"/>
          <p:nvPr>
            <p:ph type="title"/>
          </p:nvPr>
        </p:nvSpPr>
        <p:spPr>
          <a:xfrm>
            <a:off x="1143000" y="841771"/>
            <a:ext cx="6858000" cy="1790701"/>
          </a:xfrm>
          <a:prstGeom prst="rect">
            <a:avLst/>
          </a:prstGeom>
        </p:spPr>
        <p:txBody>
          <a:bodyPr lIns="45719" tIns="45719" rIns="45719" bIns="45719" anchor="b"/>
          <a:lstStyle>
            <a:lvl1pPr algn="ctr">
              <a:defRPr sz="4500"/>
            </a:lvl1pPr>
          </a:lstStyle>
          <a:p>
            <a:pPr/>
            <a:r>
              <a:t>Title Text</a:t>
            </a:r>
          </a:p>
        </p:txBody>
      </p:sp>
      <p:sp>
        <p:nvSpPr>
          <p:cNvPr id="620" name="Body Level One…"/>
          <p:cNvSpPr txBox="1"/>
          <p:nvPr>
            <p:ph type="body" sz="quarter" idx="1"/>
          </p:nvPr>
        </p:nvSpPr>
        <p:spPr>
          <a:xfrm>
            <a:off x="1143000" y="2701527"/>
            <a:ext cx="6858000" cy="1241823"/>
          </a:xfrm>
          <a:prstGeom prst="rect">
            <a:avLst/>
          </a:prstGeom>
        </p:spPr>
        <p:txBody>
          <a:bodyPr lIns="45719" tIns="45719" rIns="45719" bIns="45719"/>
          <a:lstStyle>
            <a:lvl1pPr marL="0" indent="0" algn="ctr">
              <a:lnSpc>
                <a:spcPct val="100000"/>
              </a:lnSpc>
              <a:spcBef>
                <a:spcPts val="400"/>
              </a:spcBef>
              <a:buClrTx/>
              <a:buSzTx/>
              <a:buFontTx/>
              <a:buNone/>
              <a:defRPr>
                <a:solidFill>
                  <a:srgbClr val="000000"/>
                </a:solidFill>
              </a:defRPr>
            </a:lvl1pPr>
            <a:lvl2pPr marL="0" indent="342900" algn="ctr">
              <a:lnSpc>
                <a:spcPct val="100000"/>
              </a:lnSpc>
              <a:spcBef>
                <a:spcPts val="400"/>
              </a:spcBef>
              <a:buClrTx/>
              <a:buSzTx/>
              <a:buFontTx/>
              <a:buNone/>
              <a:defRPr>
                <a:solidFill>
                  <a:srgbClr val="000000"/>
                </a:solidFill>
              </a:defRPr>
            </a:lvl2pPr>
            <a:lvl3pPr marL="0" indent="685800" algn="ctr">
              <a:lnSpc>
                <a:spcPct val="100000"/>
              </a:lnSpc>
              <a:spcBef>
                <a:spcPts val="400"/>
              </a:spcBef>
              <a:buClrTx/>
              <a:buSzTx/>
              <a:buFontTx/>
              <a:buNone/>
              <a:defRPr>
                <a:solidFill>
                  <a:srgbClr val="000000"/>
                </a:solidFill>
              </a:defRPr>
            </a:lvl3pPr>
            <a:lvl4pPr marL="0" indent="1028700" algn="ctr">
              <a:lnSpc>
                <a:spcPct val="100000"/>
              </a:lnSpc>
              <a:spcBef>
                <a:spcPts val="400"/>
              </a:spcBef>
              <a:buClrTx/>
              <a:buSzTx/>
              <a:buFontTx/>
              <a:buNone/>
              <a:defRPr>
                <a:solidFill>
                  <a:srgbClr val="000000"/>
                </a:solidFill>
              </a:defRPr>
            </a:lvl4pPr>
            <a:lvl5pPr marL="0" indent="1371600" algn="ctr">
              <a:lnSpc>
                <a:spcPct val="100000"/>
              </a:lnSpc>
              <a:spcBef>
                <a:spcPts val="400"/>
              </a:spcBef>
              <a:buClrTx/>
              <a:buSzTx/>
              <a:buFontTx/>
              <a:buNone/>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621" name="Slide Number"/>
          <p:cNvSpPr txBox="1"/>
          <p:nvPr>
            <p:ph type="sldNum" sz="quarter" idx="2"/>
          </p:nvPr>
        </p:nvSpPr>
        <p:spPr>
          <a:xfrm>
            <a:off x="8441397" y="4683919"/>
            <a:ext cx="245404" cy="226986"/>
          </a:xfrm>
          <a:prstGeom prst="rect">
            <a:avLst/>
          </a:prstGeom>
        </p:spPr>
        <p:txBody>
          <a:bodyPr lIns="45719" tIns="45719" rIns="45719" bIns="45719" anchor="t"/>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628" name="Title Text"/>
          <p:cNvSpPr txBox="1"/>
          <p:nvPr>
            <p:ph type="title"/>
          </p:nvPr>
        </p:nvSpPr>
        <p:spPr>
          <a:xfrm>
            <a:off x="457200" y="205978"/>
            <a:ext cx="8229600" cy="857251"/>
          </a:xfrm>
          <a:prstGeom prst="rect">
            <a:avLst/>
          </a:prstGeom>
        </p:spPr>
        <p:txBody>
          <a:bodyPr lIns="45719" tIns="45719" rIns="45719" bIns="45719" anchor="ctr"/>
          <a:lstStyle>
            <a:lvl1pPr algn="ctr">
              <a:defRPr sz="3300"/>
            </a:lvl1pPr>
          </a:lstStyle>
          <a:p>
            <a:pPr/>
            <a:r>
              <a:t>Title Text</a:t>
            </a:r>
          </a:p>
        </p:txBody>
      </p:sp>
      <p:sp>
        <p:nvSpPr>
          <p:cNvPr id="629" name="Body Level One…"/>
          <p:cNvSpPr txBox="1"/>
          <p:nvPr>
            <p:ph type="body" idx="1"/>
          </p:nvPr>
        </p:nvSpPr>
        <p:spPr>
          <a:xfrm>
            <a:off x="457200" y="1200150"/>
            <a:ext cx="8229600" cy="3394473"/>
          </a:xfrm>
          <a:prstGeom prst="rect">
            <a:avLst/>
          </a:prstGeom>
        </p:spPr>
        <p:txBody>
          <a:bodyPr lIns="45719" tIns="45719" rIns="45719" bIns="45719"/>
          <a:lstStyle>
            <a:lvl1pPr marL="257175" indent="-257175">
              <a:lnSpc>
                <a:spcPct val="100000"/>
              </a:lnSpc>
              <a:spcBef>
                <a:spcPts val="500"/>
              </a:spcBef>
              <a:buClrTx/>
              <a:buSzPct val="100000"/>
              <a:buFontTx/>
              <a:buChar char="•"/>
              <a:defRPr sz="2400">
                <a:solidFill>
                  <a:srgbClr val="000000"/>
                </a:solidFill>
              </a:defRPr>
            </a:lvl1pPr>
            <a:lvl2pPr marL="587829" indent="-244929">
              <a:lnSpc>
                <a:spcPct val="100000"/>
              </a:lnSpc>
              <a:spcBef>
                <a:spcPts val="500"/>
              </a:spcBef>
              <a:buClrTx/>
              <a:buSzPct val="100000"/>
              <a:buFontTx/>
              <a:buChar char="–"/>
              <a:defRPr sz="2400">
                <a:solidFill>
                  <a:srgbClr val="000000"/>
                </a:solidFill>
              </a:defRPr>
            </a:lvl2pPr>
            <a:lvl3pPr marL="914400" indent="-228600">
              <a:lnSpc>
                <a:spcPct val="100000"/>
              </a:lnSpc>
              <a:spcBef>
                <a:spcPts val="500"/>
              </a:spcBef>
              <a:buClrTx/>
              <a:buSzPct val="100000"/>
              <a:buFontTx/>
              <a:buChar char="•"/>
              <a:defRPr sz="2400">
                <a:solidFill>
                  <a:srgbClr val="000000"/>
                </a:solidFill>
              </a:defRPr>
            </a:lvl3pPr>
            <a:lvl4pPr marL="1303019" indent="-274319">
              <a:lnSpc>
                <a:spcPct val="100000"/>
              </a:lnSpc>
              <a:spcBef>
                <a:spcPts val="500"/>
              </a:spcBef>
              <a:buClrTx/>
              <a:buSzPct val="100000"/>
              <a:buFontTx/>
              <a:buChar char="–"/>
              <a:defRPr sz="2400">
                <a:solidFill>
                  <a:srgbClr val="000000"/>
                </a:solidFill>
              </a:defRPr>
            </a:lvl4pPr>
            <a:lvl5pPr marL="1645920" indent="-274320">
              <a:lnSpc>
                <a:spcPct val="100000"/>
              </a:lnSpc>
              <a:spcBef>
                <a:spcPts val="500"/>
              </a:spcBef>
              <a:buClrTx/>
              <a:buSzPct val="100000"/>
              <a:buFontTx/>
              <a:buChar char="»"/>
              <a:defRPr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630" name="Slide Number"/>
          <p:cNvSpPr txBox="1"/>
          <p:nvPr>
            <p:ph type="sldNum" sz="quarter" idx="2"/>
          </p:nvPr>
        </p:nvSpPr>
        <p:spPr>
          <a:xfrm>
            <a:off x="8441397" y="4683919"/>
            <a:ext cx="245404" cy="226986"/>
          </a:xfrm>
          <a:prstGeom prst="rect">
            <a:avLst/>
          </a:prstGeom>
        </p:spPr>
        <p:txBody>
          <a:bodyPr lIns="45719" tIns="45719" rIns="45719" bIns="45719" anchor="t"/>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637" name="Title Text"/>
          <p:cNvSpPr txBox="1"/>
          <p:nvPr>
            <p:ph type="title"/>
          </p:nvPr>
        </p:nvSpPr>
        <p:spPr>
          <a:xfrm>
            <a:off x="623887" y="1282303"/>
            <a:ext cx="7886701" cy="2139554"/>
          </a:xfrm>
          <a:prstGeom prst="rect">
            <a:avLst/>
          </a:prstGeom>
        </p:spPr>
        <p:txBody>
          <a:bodyPr lIns="45719" tIns="45719" rIns="45719" bIns="45719" anchor="b"/>
          <a:lstStyle>
            <a:lvl1pPr algn="ctr">
              <a:defRPr sz="4500"/>
            </a:lvl1pPr>
          </a:lstStyle>
          <a:p>
            <a:pPr/>
            <a:r>
              <a:t>Title Text</a:t>
            </a:r>
          </a:p>
        </p:txBody>
      </p:sp>
      <p:sp>
        <p:nvSpPr>
          <p:cNvPr id="638" name="Body Level One…"/>
          <p:cNvSpPr txBox="1"/>
          <p:nvPr>
            <p:ph type="body" sz="quarter" idx="1"/>
          </p:nvPr>
        </p:nvSpPr>
        <p:spPr>
          <a:xfrm>
            <a:off x="623887" y="3442098"/>
            <a:ext cx="7886701" cy="1125141"/>
          </a:xfrm>
          <a:prstGeom prst="rect">
            <a:avLst/>
          </a:prstGeom>
        </p:spPr>
        <p:txBody>
          <a:bodyPr lIns="45719" tIns="45719" rIns="45719" bIns="45719"/>
          <a:lstStyle>
            <a:lvl1pPr marL="0" indent="0">
              <a:lnSpc>
                <a:spcPct val="100000"/>
              </a:lnSpc>
              <a:spcBef>
                <a:spcPts val="400"/>
              </a:spcBef>
              <a:buClrTx/>
              <a:buSzTx/>
              <a:buFontTx/>
              <a:buNone/>
              <a:defRPr>
                <a:solidFill>
                  <a:srgbClr val="000000"/>
                </a:solidFill>
              </a:defRPr>
            </a:lvl1pPr>
            <a:lvl2pPr marL="0" indent="342900">
              <a:lnSpc>
                <a:spcPct val="100000"/>
              </a:lnSpc>
              <a:spcBef>
                <a:spcPts val="400"/>
              </a:spcBef>
              <a:buClrTx/>
              <a:buSzTx/>
              <a:buFontTx/>
              <a:buNone/>
              <a:defRPr>
                <a:solidFill>
                  <a:srgbClr val="000000"/>
                </a:solidFill>
              </a:defRPr>
            </a:lvl2pPr>
            <a:lvl3pPr marL="0" indent="685800">
              <a:lnSpc>
                <a:spcPct val="100000"/>
              </a:lnSpc>
              <a:spcBef>
                <a:spcPts val="400"/>
              </a:spcBef>
              <a:buClrTx/>
              <a:buSzTx/>
              <a:buFontTx/>
              <a:buNone/>
              <a:defRPr>
                <a:solidFill>
                  <a:srgbClr val="000000"/>
                </a:solidFill>
              </a:defRPr>
            </a:lvl3pPr>
            <a:lvl4pPr marL="0" indent="1028700">
              <a:lnSpc>
                <a:spcPct val="100000"/>
              </a:lnSpc>
              <a:spcBef>
                <a:spcPts val="400"/>
              </a:spcBef>
              <a:buClrTx/>
              <a:buSzTx/>
              <a:buFontTx/>
              <a:buNone/>
              <a:defRPr>
                <a:solidFill>
                  <a:srgbClr val="000000"/>
                </a:solidFill>
              </a:defRPr>
            </a:lvl4pPr>
            <a:lvl5pPr marL="0" indent="1371600">
              <a:lnSpc>
                <a:spcPct val="100000"/>
              </a:lnSpc>
              <a:spcBef>
                <a:spcPts val="400"/>
              </a:spcBef>
              <a:buClrTx/>
              <a:buSzTx/>
              <a:buFontTx/>
              <a:buNone/>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639" name="Slide Number"/>
          <p:cNvSpPr txBox="1"/>
          <p:nvPr>
            <p:ph type="sldNum" sz="quarter" idx="2"/>
          </p:nvPr>
        </p:nvSpPr>
        <p:spPr>
          <a:xfrm>
            <a:off x="8441397" y="4683919"/>
            <a:ext cx="245404" cy="226986"/>
          </a:xfrm>
          <a:prstGeom prst="rect">
            <a:avLst/>
          </a:prstGeom>
        </p:spPr>
        <p:txBody>
          <a:bodyPr lIns="45719" tIns="45719" rIns="45719" bIns="45719" anchor="t"/>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646" name="Title Text"/>
          <p:cNvSpPr txBox="1"/>
          <p:nvPr>
            <p:ph type="title"/>
          </p:nvPr>
        </p:nvSpPr>
        <p:spPr>
          <a:xfrm>
            <a:off x="457200" y="205978"/>
            <a:ext cx="8229600" cy="857251"/>
          </a:xfrm>
          <a:prstGeom prst="rect">
            <a:avLst/>
          </a:prstGeom>
        </p:spPr>
        <p:txBody>
          <a:bodyPr lIns="45719" tIns="45719" rIns="45719" bIns="45719" anchor="ctr"/>
          <a:lstStyle>
            <a:lvl1pPr algn="ctr">
              <a:defRPr sz="3300"/>
            </a:lvl1pPr>
          </a:lstStyle>
          <a:p>
            <a:pPr/>
            <a:r>
              <a:t>Title Text</a:t>
            </a:r>
          </a:p>
        </p:txBody>
      </p:sp>
      <p:sp>
        <p:nvSpPr>
          <p:cNvPr id="647" name="Body Level One…"/>
          <p:cNvSpPr txBox="1"/>
          <p:nvPr>
            <p:ph type="body" sz="half" idx="1"/>
          </p:nvPr>
        </p:nvSpPr>
        <p:spPr>
          <a:xfrm>
            <a:off x="457200" y="1200150"/>
            <a:ext cx="4038600" cy="3394473"/>
          </a:xfrm>
          <a:prstGeom prst="rect">
            <a:avLst/>
          </a:prstGeom>
        </p:spPr>
        <p:txBody>
          <a:bodyPr lIns="45719" tIns="45719" rIns="45719" bIns="45719"/>
          <a:lstStyle>
            <a:lvl1pPr marL="257175" indent="-257175">
              <a:lnSpc>
                <a:spcPct val="100000"/>
              </a:lnSpc>
              <a:spcBef>
                <a:spcPts val="500"/>
              </a:spcBef>
              <a:buClrTx/>
              <a:buSzPct val="100000"/>
              <a:buFontTx/>
              <a:buChar char="•"/>
              <a:defRPr sz="2400">
                <a:solidFill>
                  <a:srgbClr val="000000"/>
                </a:solidFill>
              </a:defRPr>
            </a:lvl1pPr>
            <a:lvl2pPr marL="587829" indent="-244929">
              <a:lnSpc>
                <a:spcPct val="100000"/>
              </a:lnSpc>
              <a:spcBef>
                <a:spcPts val="500"/>
              </a:spcBef>
              <a:buClrTx/>
              <a:buSzPct val="100000"/>
              <a:buFontTx/>
              <a:buChar char="–"/>
              <a:defRPr sz="2400">
                <a:solidFill>
                  <a:srgbClr val="000000"/>
                </a:solidFill>
              </a:defRPr>
            </a:lvl2pPr>
            <a:lvl3pPr marL="914400" indent="-228600">
              <a:lnSpc>
                <a:spcPct val="100000"/>
              </a:lnSpc>
              <a:spcBef>
                <a:spcPts val="500"/>
              </a:spcBef>
              <a:buClrTx/>
              <a:buSzPct val="100000"/>
              <a:buFontTx/>
              <a:buChar char="•"/>
              <a:defRPr sz="2400">
                <a:solidFill>
                  <a:srgbClr val="000000"/>
                </a:solidFill>
              </a:defRPr>
            </a:lvl3pPr>
            <a:lvl4pPr marL="1303019" indent="-274319">
              <a:lnSpc>
                <a:spcPct val="100000"/>
              </a:lnSpc>
              <a:spcBef>
                <a:spcPts val="500"/>
              </a:spcBef>
              <a:buClrTx/>
              <a:buSzPct val="100000"/>
              <a:buFontTx/>
              <a:buChar char="–"/>
              <a:defRPr sz="2400">
                <a:solidFill>
                  <a:srgbClr val="000000"/>
                </a:solidFill>
              </a:defRPr>
            </a:lvl4pPr>
            <a:lvl5pPr marL="1645920" indent="-274320">
              <a:lnSpc>
                <a:spcPct val="100000"/>
              </a:lnSpc>
              <a:spcBef>
                <a:spcPts val="500"/>
              </a:spcBef>
              <a:buClrTx/>
              <a:buSzPct val="100000"/>
              <a:buFontTx/>
              <a:buChar char="»"/>
              <a:defRPr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648" name="Slide Number"/>
          <p:cNvSpPr txBox="1"/>
          <p:nvPr>
            <p:ph type="sldNum" sz="quarter" idx="2"/>
          </p:nvPr>
        </p:nvSpPr>
        <p:spPr>
          <a:xfrm>
            <a:off x="8441397" y="4683919"/>
            <a:ext cx="245404" cy="226986"/>
          </a:xfrm>
          <a:prstGeom prst="rect">
            <a:avLst/>
          </a:prstGeom>
        </p:spPr>
        <p:txBody>
          <a:bodyPr lIns="45719" tIns="45719" rIns="45719" bIns="45719" anchor="t"/>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55" name="Title Text"/>
          <p:cNvSpPr txBox="1"/>
          <p:nvPr>
            <p:ph type="title"/>
          </p:nvPr>
        </p:nvSpPr>
        <p:spPr>
          <a:xfrm>
            <a:off x="630237" y="273843"/>
            <a:ext cx="7886701" cy="994173"/>
          </a:xfrm>
          <a:prstGeom prst="rect">
            <a:avLst/>
          </a:prstGeom>
        </p:spPr>
        <p:txBody>
          <a:bodyPr lIns="45719" tIns="45719" rIns="45719" bIns="45719" anchor="ctr"/>
          <a:lstStyle>
            <a:lvl1pPr algn="ctr">
              <a:defRPr sz="3300"/>
            </a:lvl1pPr>
          </a:lstStyle>
          <a:p>
            <a:pPr/>
            <a:r>
              <a:t>Title Text</a:t>
            </a:r>
          </a:p>
        </p:txBody>
      </p:sp>
      <p:sp>
        <p:nvSpPr>
          <p:cNvPr id="656" name="Body Level One…"/>
          <p:cNvSpPr txBox="1"/>
          <p:nvPr>
            <p:ph type="body" sz="quarter" idx="1"/>
          </p:nvPr>
        </p:nvSpPr>
        <p:spPr>
          <a:xfrm>
            <a:off x="630239" y="1260871"/>
            <a:ext cx="3868738" cy="617935"/>
          </a:xfrm>
          <a:prstGeom prst="rect">
            <a:avLst/>
          </a:prstGeom>
        </p:spPr>
        <p:txBody>
          <a:bodyPr lIns="45719" tIns="45719" rIns="45719" bIns="45719" anchor="b"/>
          <a:lstStyle>
            <a:lvl1pPr marL="0" indent="0">
              <a:lnSpc>
                <a:spcPct val="100000"/>
              </a:lnSpc>
              <a:spcBef>
                <a:spcPts val="400"/>
              </a:spcBef>
              <a:buClrTx/>
              <a:buSzTx/>
              <a:buFontTx/>
              <a:buNone/>
              <a:defRPr b="1">
                <a:solidFill>
                  <a:srgbClr val="000000"/>
                </a:solidFill>
              </a:defRPr>
            </a:lvl1pPr>
            <a:lvl2pPr marL="0" indent="342900">
              <a:lnSpc>
                <a:spcPct val="100000"/>
              </a:lnSpc>
              <a:spcBef>
                <a:spcPts val="400"/>
              </a:spcBef>
              <a:buClrTx/>
              <a:buSzTx/>
              <a:buFontTx/>
              <a:buNone/>
              <a:defRPr b="1">
                <a:solidFill>
                  <a:srgbClr val="000000"/>
                </a:solidFill>
              </a:defRPr>
            </a:lvl2pPr>
            <a:lvl3pPr marL="0" indent="685800">
              <a:lnSpc>
                <a:spcPct val="100000"/>
              </a:lnSpc>
              <a:spcBef>
                <a:spcPts val="400"/>
              </a:spcBef>
              <a:buClrTx/>
              <a:buSzTx/>
              <a:buFontTx/>
              <a:buNone/>
              <a:defRPr b="1">
                <a:solidFill>
                  <a:srgbClr val="000000"/>
                </a:solidFill>
              </a:defRPr>
            </a:lvl3pPr>
            <a:lvl4pPr marL="0" indent="1028700">
              <a:lnSpc>
                <a:spcPct val="100000"/>
              </a:lnSpc>
              <a:spcBef>
                <a:spcPts val="400"/>
              </a:spcBef>
              <a:buClrTx/>
              <a:buSzTx/>
              <a:buFontTx/>
              <a:buNone/>
              <a:defRPr b="1">
                <a:solidFill>
                  <a:srgbClr val="000000"/>
                </a:solidFill>
              </a:defRPr>
            </a:lvl4pPr>
            <a:lvl5pPr marL="0" indent="1371600">
              <a:lnSpc>
                <a:spcPct val="100000"/>
              </a:lnSpc>
              <a:spcBef>
                <a:spcPts val="400"/>
              </a:spcBef>
              <a:buClrTx/>
              <a:buSzTx/>
              <a:buFontTx/>
              <a:buNone/>
              <a:defRPr b="1">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657" name="Text Placeholder 4"/>
          <p:cNvSpPr/>
          <p:nvPr>
            <p:ph type="body" sz="quarter" idx="21"/>
          </p:nvPr>
        </p:nvSpPr>
        <p:spPr>
          <a:xfrm>
            <a:off x="4629150" y="1260871"/>
            <a:ext cx="3887788" cy="617935"/>
          </a:xfrm>
          <a:prstGeom prst="rect">
            <a:avLst/>
          </a:prstGeom>
        </p:spPr>
        <p:txBody>
          <a:bodyPr lIns="45719" tIns="45719" rIns="45719" bIns="45719" anchor="b"/>
          <a:lstStyle/>
          <a:p>
            <a:pPr marL="0" indent="0">
              <a:lnSpc>
                <a:spcPct val="100000"/>
              </a:lnSpc>
              <a:spcBef>
                <a:spcPts val="400"/>
              </a:spcBef>
              <a:buClrTx/>
              <a:buSzTx/>
              <a:buFontTx/>
              <a:buNone/>
              <a:defRPr b="1">
                <a:solidFill>
                  <a:srgbClr val="000000"/>
                </a:solidFill>
              </a:defRPr>
            </a:pPr>
          </a:p>
        </p:txBody>
      </p:sp>
      <p:sp>
        <p:nvSpPr>
          <p:cNvPr id="658" name="Slide Number"/>
          <p:cNvSpPr txBox="1"/>
          <p:nvPr>
            <p:ph type="sldNum" sz="quarter" idx="2"/>
          </p:nvPr>
        </p:nvSpPr>
        <p:spPr>
          <a:xfrm>
            <a:off x="8441397" y="4683919"/>
            <a:ext cx="245404" cy="226986"/>
          </a:xfrm>
          <a:prstGeom prst="rect">
            <a:avLst/>
          </a:prstGeom>
        </p:spPr>
        <p:txBody>
          <a:bodyPr lIns="45719" tIns="45719" rIns="45719" bIns="45719" anchor="t"/>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65" name="Title Text"/>
          <p:cNvSpPr txBox="1"/>
          <p:nvPr>
            <p:ph type="title"/>
          </p:nvPr>
        </p:nvSpPr>
        <p:spPr>
          <a:xfrm>
            <a:off x="457200" y="205978"/>
            <a:ext cx="8229600" cy="857251"/>
          </a:xfrm>
          <a:prstGeom prst="rect">
            <a:avLst/>
          </a:prstGeom>
        </p:spPr>
        <p:txBody>
          <a:bodyPr lIns="45719" tIns="45719" rIns="45719" bIns="45719" anchor="ctr"/>
          <a:lstStyle>
            <a:lvl1pPr algn="ctr">
              <a:defRPr sz="3300"/>
            </a:lvl1pPr>
          </a:lstStyle>
          <a:p>
            <a:pPr/>
            <a:r>
              <a:t>Title Text</a:t>
            </a:r>
          </a:p>
        </p:txBody>
      </p:sp>
      <p:sp>
        <p:nvSpPr>
          <p:cNvPr id="666" name="Slide Number"/>
          <p:cNvSpPr txBox="1"/>
          <p:nvPr>
            <p:ph type="sldNum" sz="quarter" idx="2"/>
          </p:nvPr>
        </p:nvSpPr>
        <p:spPr>
          <a:xfrm>
            <a:off x="8441397" y="4683919"/>
            <a:ext cx="245404" cy="226986"/>
          </a:xfrm>
          <a:prstGeom prst="rect">
            <a:avLst/>
          </a:prstGeom>
        </p:spPr>
        <p:txBody>
          <a:bodyPr lIns="45719" tIns="45719" rIns="45719" bIns="45719" anchor="t"/>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73" name="Slide Number"/>
          <p:cNvSpPr txBox="1"/>
          <p:nvPr>
            <p:ph type="sldNum" sz="quarter" idx="2"/>
          </p:nvPr>
        </p:nvSpPr>
        <p:spPr>
          <a:xfrm>
            <a:off x="8441397" y="4683919"/>
            <a:ext cx="245404" cy="226986"/>
          </a:xfrm>
          <a:prstGeom prst="rect">
            <a:avLst/>
          </a:prstGeom>
        </p:spPr>
        <p:txBody>
          <a:bodyPr lIns="45719" tIns="45719" rIns="45719" bIns="45719" anchor="t"/>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680" name="Title Text"/>
          <p:cNvSpPr txBox="1"/>
          <p:nvPr>
            <p:ph type="title"/>
          </p:nvPr>
        </p:nvSpPr>
        <p:spPr>
          <a:xfrm>
            <a:off x="630239" y="342900"/>
            <a:ext cx="2949576" cy="1200150"/>
          </a:xfrm>
          <a:prstGeom prst="rect">
            <a:avLst/>
          </a:prstGeom>
        </p:spPr>
        <p:txBody>
          <a:bodyPr lIns="45719" tIns="45719" rIns="45719" bIns="45719" anchor="b"/>
          <a:lstStyle>
            <a:lvl1pPr algn="ctr">
              <a:defRPr sz="2400"/>
            </a:lvl1pPr>
          </a:lstStyle>
          <a:p>
            <a:pPr/>
            <a:r>
              <a:t>Title Text</a:t>
            </a:r>
          </a:p>
        </p:txBody>
      </p:sp>
      <p:sp>
        <p:nvSpPr>
          <p:cNvPr id="681" name="Body Level One…"/>
          <p:cNvSpPr txBox="1"/>
          <p:nvPr>
            <p:ph type="body" sz="half" idx="1"/>
          </p:nvPr>
        </p:nvSpPr>
        <p:spPr>
          <a:xfrm>
            <a:off x="3887787" y="740568"/>
            <a:ext cx="4629151" cy="3655221"/>
          </a:xfrm>
          <a:prstGeom prst="rect">
            <a:avLst/>
          </a:prstGeom>
        </p:spPr>
        <p:txBody>
          <a:bodyPr lIns="45719" tIns="45719" rIns="45719" bIns="45719"/>
          <a:lstStyle>
            <a:lvl1pPr marL="257175" indent="-257175">
              <a:lnSpc>
                <a:spcPct val="100000"/>
              </a:lnSpc>
              <a:spcBef>
                <a:spcPts val="500"/>
              </a:spcBef>
              <a:buClrTx/>
              <a:buSzPct val="100000"/>
              <a:buFontTx/>
              <a:buChar char="•"/>
              <a:defRPr sz="2400">
                <a:solidFill>
                  <a:srgbClr val="000000"/>
                </a:solidFill>
              </a:defRPr>
            </a:lvl1pPr>
            <a:lvl2pPr marL="587829" indent="-244929">
              <a:lnSpc>
                <a:spcPct val="100000"/>
              </a:lnSpc>
              <a:spcBef>
                <a:spcPts val="500"/>
              </a:spcBef>
              <a:buClrTx/>
              <a:buSzPct val="100000"/>
              <a:buFontTx/>
              <a:buChar char="–"/>
              <a:defRPr sz="2400">
                <a:solidFill>
                  <a:srgbClr val="000000"/>
                </a:solidFill>
              </a:defRPr>
            </a:lvl2pPr>
            <a:lvl3pPr marL="914400" indent="-228600">
              <a:lnSpc>
                <a:spcPct val="100000"/>
              </a:lnSpc>
              <a:spcBef>
                <a:spcPts val="500"/>
              </a:spcBef>
              <a:buClrTx/>
              <a:buSzPct val="100000"/>
              <a:buFontTx/>
              <a:buChar char="•"/>
              <a:defRPr sz="2400">
                <a:solidFill>
                  <a:srgbClr val="000000"/>
                </a:solidFill>
              </a:defRPr>
            </a:lvl3pPr>
            <a:lvl4pPr marL="1303019" indent="-274319">
              <a:lnSpc>
                <a:spcPct val="100000"/>
              </a:lnSpc>
              <a:spcBef>
                <a:spcPts val="500"/>
              </a:spcBef>
              <a:buClrTx/>
              <a:buSzPct val="100000"/>
              <a:buFontTx/>
              <a:buChar char="–"/>
              <a:defRPr sz="2400">
                <a:solidFill>
                  <a:srgbClr val="000000"/>
                </a:solidFill>
              </a:defRPr>
            </a:lvl4pPr>
            <a:lvl5pPr marL="1645920" indent="-274320">
              <a:lnSpc>
                <a:spcPct val="100000"/>
              </a:lnSpc>
              <a:spcBef>
                <a:spcPts val="500"/>
              </a:spcBef>
              <a:buClrTx/>
              <a:buSzPct val="100000"/>
              <a:buFontTx/>
              <a:buChar char="»"/>
              <a:defRPr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682" name="Text Placeholder 3"/>
          <p:cNvSpPr/>
          <p:nvPr>
            <p:ph type="body" sz="quarter" idx="21"/>
          </p:nvPr>
        </p:nvSpPr>
        <p:spPr>
          <a:xfrm>
            <a:off x="630239" y="1543049"/>
            <a:ext cx="2949576" cy="2858693"/>
          </a:xfrm>
          <a:prstGeom prst="rect">
            <a:avLst/>
          </a:prstGeom>
        </p:spPr>
        <p:txBody>
          <a:bodyPr lIns="45719" tIns="45719" rIns="45719" bIns="45719"/>
          <a:lstStyle/>
          <a:p>
            <a:pPr marL="0" indent="0">
              <a:lnSpc>
                <a:spcPct val="100000"/>
              </a:lnSpc>
              <a:spcBef>
                <a:spcPts val="200"/>
              </a:spcBef>
              <a:buClrTx/>
              <a:buSzTx/>
              <a:buFontTx/>
              <a:buNone/>
              <a:defRPr sz="1200">
                <a:solidFill>
                  <a:srgbClr val="000000"/>
                </a:solidFill>
              </a:defRPr>
            </a:pPr>
          </a:p>
        </p:txBody>
      </p:sp>
      <p:sp>
        <p:nvSpPr>
          <p:cNvPr id="683" name="Slide Number"/>
          <p:cNvSpPr txBox="1"/>
          <p:nvPr>
            <p:ph type="sldNum" sz="quarter" idx="2"/>
          </p:nvPr>
        </p:nvSpPr>
        <p:spPr>
          <a:xfrm>
            <a:off x="8441397" y="4683919"/>
            <a:ext cx="245404" cy="226986"/>
          </a:xfrm>
          <a:prstGeom prst="rect">
            <a:avLst/>
          </a:prstGeom>
        </p:spPr>
        <p:txBody>
          <a:bodyPr lIns="45719" tIns="45719" rIns="45719" bIns="45719" anchor="t"/>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690" name="Title Text"/>
          <p:cNvSpPr txBox="1"/>
          <p:nvPr>
            <p:ph type="title"/>
          </p:nvPr>
        </p:nvSpPr>
        <p:spPr>
          <a:xfrm>
            <a:off x="630239" y="342900"/>
            <a:ext cx="2949576" cy="1200150"/>
          </a:xfrm>
          <a:prstGeom prst="rect">
            <a:avLst/>
          </a:prstGeom>
        </p:spPr>
        <p:txBody>
          <a:bodyPr lIns="45719" tIns="45719" rIns="45719" bIns="45719" anchor="b"/>
          <a:lstStyle>
            <a:lvl1pPr algn="ctr">
              <a:defRPr sz="2400"/>
            </a:lvl1pPr>
          </a:lstStyle>
          <a:p>
            <a:pPr/>
            <a:r>
              <a:t>Title Text</a:t>
            </a:r>
          </a:p>
        </p:txBody>
      </p:sp>
      <p:sp>
        <p:nvSpPr>
          <p:cNvPr id="691" name="Picture Placeholder 2"/>
          <p:cNvSpPr/>
          <p:nvPr>
            <p:ph type="pic" sz="half" idx="21"/>
          </p:nvPr>
        </p:nvSpPr>
        <p:spPr>
          <a:xfrm>
            <a:off x="3887787" y="740568"/>
            <a:ext cx="4629151" cy="3655221"/>
          </a:xfrm>
          <a:prstGeom prst="rect">
            <a:avLst/>
          </a:prstGeom>
        </p:spPr>
        <p:txBody>
          <a:bodyPr lIns="91439" tIns="45719" rIns="91439" bIns="45719">
            <a:noAutofit/>
          </a:bodyPr>
          <a:lstStyle/>
          <a:p>
            <a:pPr/>
          </a:p>
        </p:txBody>
      </p:sp>
      <p:sp>
        <p:nvSpPr>
          <p:cNvPr id="692" name="Body Level One…"/>
          <p:cNvSpPr txBox="1"/>
          <p:nvPr>
            <p:ph type="body" sz="quarter" idx="1"/>
          </p:nvPr>
        </p:nvSpPr>
        <p:spPr>
          <a:xfrm>
            <a:off x="630239" y="1543050"/>
            <a:ext cx="2949576" cy="2858692"/>
          </a:xfrm>
          <a:prstGeom prst="rect">
            <a:avLst/>
          </a:prstGeom>
        </p:spPr>
        <p:txBody>
          <a:bodyPr lIns="45719" tIns="45719" rIns="45719" bIns="45719"/>
          <a:lstStyle>
            <a:lvl1pPr marL="0" indent="0">
              <a:lnSpc>
                <a:spcPct val="100000"/>
              </a:lnSpc>
              <a:spcBef>
                <a:spcPts val="200"/>
              </a:spcBef>
              <a:buClrTx/>
              <a:buSzTx/>
              <a:buFontTx/>
              <a:buNone/>
              <a:defRPr sz="1200">
                <a:solidFill>
                  <a:srgbClr val="000000"/>
                </a:solidFill>
              </a:defRPr>
            </a:lvl1pPr>
            <a:lvl2pPr marL="0" indent="342900">
              <a:lnSpc>
                <a:spcPct val="100000"/>
              </a:lnSpc>
              <a:spcBef>
                <a:spcPts val="200"/>
              </a:spcBef>
              <a:buClrTx/>
              <a:buSzTx/>
              <a:buFontTx/>
              <a:buNone/>
              <a:defRPr sz="1200">
                <a:solidFill>
                  <a:srgbClr val="000000"/>
                </a:solidFill>
              </a:defRPr>
            </a:lvl2pPr>
            <a:lvl3pPr marL="0" indent="685800">
              <a:lnSpc>
                <a:spcPct val="100000"/>
              </a:lnSpc>
              <a:spcBef>
                <a:spcPts val="200"/>
              </a:spcBef>
              <a:buClrTx/>
              <a:buSzTx/>
              <a:buFontTx/>
              <a:buNone/>
              <a:defRPr sz="1200">
                <a:solidFill>
                  <a:srgbClr val="000000"/>
                </a:solidFill>
              </a:defRPr>
            </a:lvl3pPr>
            <a:lvl4pPr marL="0" indent="1028700">
              <a:lnSpc>
                <a:spcPct val="100000"/>
              </a:lnSpc>
              <a:spcBef>
                <a:spcPts val="200"/>
              </a:spcBef>
              <a:buClrTx/>
              <a:buSzTx/>
              <a:buFontTx/>
              <a:buNone/>
              <a:defRPr sz="1200">
                <a:solidFill>
                  <a:srgbClr val="000000"/>
                </a:solidFill>
              </a:defRPr>
            </a:lvl4pPr>
            <a:lvl5pPr marL="0" indent="1371600">
              <a:lnSpc>
                <a:spcPct val="100000"/>
              </a:lnSpc>
              <a:spcBef>
                <a:spcPts val="200"/>
              </a:spcBef>
              <a:buClrTx/>
              <a:buSzTx/>
              <a:buFontTx/>
              <a:buNone/>
              <a:defRPr sz="1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693" name="Slide Number"/>
          <p:cNvSpPr txBox="1"/>
          <p:nvPr>
            <p:ph type="sldNum" sz="quarter" idx="2"/>
          </p:nvPr>
        </p:nvSpPr>
        <p:spPr>
          <a:xfrm>
            <a:off x="8441397" y="4683919"/>
            <a:ext cx="245404" cy="226986"/>
          </a:xfrm>
          <a:prstGeom prst="rect">
            <a:avLst/>
          </a:prstGeom>
        </p:spPr>
        <p:txBody>
          <a:bodyPr lIns="45719" tIns="45719" rIns="45719" bIns="45719" anchor="t"/>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spTree>
      <p:nvGrpSpPr>
        <p:cNvPr id="1" name=""/>
        <p:cNvGrpSpPr/>
        <p:nvPr/>
      </p:nvGrpSpPr>
      <p:grpSpPr>
        <a:xfrm>
          <a:off x="0" y="0"/>
          <a:ext cx="0" cy="0"/>
          <a:chOff x="0" y="0"/>
          <a:chExt cx="0" cy="0"/>
        </a:xfrm>
      </p:grpSpPr>
      <p:sp>
        <p:nvSpPr>
          <p:cNvPr id="64" name="Title Text"/>
          <p:cNvSpPr txBox="1"/>
          <p:nvPr>
            <p:ph type="title"/>
          </p:nvPr>
        </p:nvSpPr>
        <p:spPr>
          <a:xfrm>
            <a:off x="490250" y="450149"/>
            <a:ext cx="6367801" cy="4090801"/>
          </a:xfrm>
          <a:prstGeom prst="rect">
            <a:avLst/>
          </a:prstGeom>
        </p:spPr>
        <p:txBody>
          <a:bodyPr anchor="ctr"/>
          <a:lstStyle>
            <a:lvl1pPr>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spTree>
      <p:nvGrpSpPr>
        <p:cNvPr id="1" name=""/>
        <p:cNvGrpSpPr/>
        <p:nvPr/>
      </p:nvGrpSpPr>
      <p:grpSpPr>
        <a:xfrm>
          <a:off x="0" y="0"/>
          <a:ext cx="0" cy="0"/>
          <a:chOff x="0" y="0"/>
          <a:chExt cx="0" cy="0"/>
        </a:xfrm>
      </p:grpSpPr>
      <p:sp>
        <p:nvSpPr>
          <p:cNvPr id="72" name="Google Shape;36;p9"/>
          <p:cNvSpPr/>
          <p:nvPr/>
        </p:nvSpPr>
        <p:spPr>
          <a:xfrm>
            <a:off x="4572000" y="-125"/>
            <a:ext cx="4572000" cy="5143501"/>
          </a:xfrm>
          <a:prstGeom prst="rect">
            <a:avLst/>
          </a:prstGeom>
          <a:solidFill>
            <a:srgbClr val="EEEEEE"/>
          </a:solidFill>
          <a:ln w="12700">
            <a:miter lim="400000"/>
          </a:ln>
        </p:spPr>
        <p:txBody>
          <a:bodyPr lIns="45719" rIns="45719" anchor="ctr"/>
          <a:lstStyle/>
          <a:p>
            <a:pPr/>
          </a:p>
        </p:txBody>
      </p:sp>
      <p:sp>
        <p:nvSpPr>
          <p:cNvPr id="73" name="Title Text"/>
          <p:cNvSpPr txBox="1"/>
          <p:nvPr>
            <p:ph type="title"/>
          </p:nvPr>
        </p:nvSpPr>
        <p:spPr>
          <a:xfrm>
            <a:off x="265500" y="1233175"/>
            <a:ext cx="4045200" cy="1482301"/>
          </a:xfrm>
          <a:prstGeom prst="rect">
            <a:avLst/>
          </a:prstGeom>
        </p:spPr>
        <p:txBody>
          <a:bodyPr anchor="b"/>
          <a:lstStyle>
            <a:lvl1pPr algn="ctr">
              <a:defRPr sz="4200"/>
            </a:lvl1pPr>
          </a:lstStyle>
          <a:p>
            <a:pPr/>
            <a:r>
              <a:t>Title Text</a:t>
            </a:r>
          </a:p>
        </p:txBody>
      </p:sp>
      <p:sp>
        <p:nvSpPr>
          <p:cNvPr id="74" name="Body Level One…"/>
          <p:cNvSpPr txBox="1"/>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75" name="Google Shape;39;p9"/>
          <p:cNvSpPr txBox="1"/>
          <p:nvPr>
            <p:ph type="body" sz="half" idx="21"/>
          </p:nvPr>
        </p:nvSpPr>
        <p:spPr>
          <a:xfrm>
            <a:off x="4939500" y="724074"/>
            <a:ext cx="3837000" cy="3695102"/>
          </a:xfrm>
          <a:prstGeom prst="rect">
            <a:avLst/>
          </a:prstGeom>
        </p:spPr>
        <p:txBody>
          <a:bodyPr anchor="ctr"/>
          <a:lstStyle/>
          <a:p>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83" name="Body Level One…"/>
          <p:cNvSpPr txBox="1"/>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3" name="Body Level One…"/>
          <p:cNvSpPr txBox="1"/>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84345" y="4700819"/>
            <a:ext cx="336814" cy="318396"/>
          </a:xfrm>
          <a:prstGeom prst="rect">
            <a:avLst/>
          </a:prstGeom>
          <a:ln w="12700">
            <a:miter lim="400000"/>
          </a:ln>
        </p:spPr>
        <p:txBody>
          <a:bodyPr wrap="none" lIns="91424" tIns="91424" rIns="91424" bIns="91424" anchor="ctr">
            <a:spAutoFit/>
          </a:bodyPr>
          <a:lstStyle>
            <a:lvl1pPr algn="r">
              <a:defRPr sz="1000">
                <a:solidFill>
                  <a:schemeClr val="accent2">
                    <a:lumOff val="21764"/>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audio" Target="../media/media3.wav"/><Relationship Id="rId3" Type="http://schemas.microsoft.com/office/2007/relationships/media" Target="../media/media3.wav"/><Relationship Id="rId4" Type="http://schemas.openxmlformats.org/officeDocument/2006/relationships/image" Target="../media/image7.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8.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8.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png"/><Relationship Id="rId3"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png"/><Relationship Id="rId3" Type="http://schemas.openxmlformats.org/officeDocument/2006/relationships/image" Target="../media/image1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3.png"/><Relationship Id="rId3" Type="http://schemas.openxmlformats.org/officeDocument/2006/relationships/hyperlink" Target="https://www.youtube.com/watch?v=p5oF2CcpJIE" TargetMode="External"/><Relationship Id="rId4" Type="http://schemas.openxmlformats.org/officeDocument/2006/relationships/image" Target="../media/image1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5.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5.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4.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hyperlink" Target="https://www.youtube.com/watch?v=JG5c8nhR3LE&amp;list=PLD7C33AB80B405B9A&amp;index=7" TargetMode="External"/><Relationship Id="rId3" Type="http://schemas.openxmlformats.org/officeDocument/2006/relationships/image" Target="../media/image16.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7.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8.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9.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0.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1.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2.png"/><Relationship Id="rId3" Type="http://schemas.openxmlformats.org/officeDocument/2006/relationships/image" Target="../media/image23.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4.png"/><Relationship Id="rId3" Type="http://schemas.openxmlformats.org/officeDocument/2006/relationships/image" Target="../media/image22.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5.png"/><Relationship Id="rId3" Type="http://schemas.openxmlformats.org/officeDocument/2006/relationships/image" Target="../media/image22.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2.png"/><Relationship Id="rId3" Type="http://schemas.openxmlformats.org/officeDocument/2006/relationships/image" Target="../media/image26.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7.png"/><Relationship Id="rId3" Type="http://schemas.openxmlformats.org/officeDocument/2006/relationships/image" Target="../media/image2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61.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6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6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6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6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6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6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6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6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gif"/><Relationship Id="rId3" Type="http://schemas.openxmlformats.org/officeDocument/2006/relationships/image" Target="../media/image2.gif"/><Relationship Id="rId4" Type="http://schemas.openxmlformats.org/officeDocument/2006/relationships/image" Target="../media/image3.gif"/><Relationship Id="rId5" Type="http://schemas.openxmlformats.org/officeDocument/2006/relationships/audio" Target="../media/media1.wav"/><Relationship Id="rId6" Type="http://schemas.microsoft.com/office/2007/relationships/media" Target="../media/media1.wav"/><Relationship Id="rId7" Type="http://schemas.openxmlformats.org/officeDocument/2006/relationships/image" Target="../media/image3.png"/><Relationship Id="rId8" Type="http://schemas.openxmlformats.org/officeDocument/2006/relationships/audio" Target="../media/media2.wav"/><Relationship Id="rId9" Type="http://schemas.microsoft.com/office/2007/relationships/media" Target="../media/media2.wav"/><Relationship Id="rId10" Type="http://schemas.openxmlformats.org/officeDocument/2006/relationships/image" Target="../media/image3.jpeg"/><Relationship Id="rId11" Type="http://schemas.openxmlformats.org/officeDocument/2006/relationships/image" Target="../media/image4.gif"/></Relationships>

</file>

<file path=ppt/slides/_rels/slide60.xml.rels><?xml version="1.0" encoding="UTF-8"?>
<Relationships xmlns="http://schemas.openxmlformats.org/package/2006/relationships"><Relationship Id="rId1" Type="http://schemas.openxmlformats.org/officeDocument/2006/relationships/slideLayout" Target="../slideLayouts/slideLayout6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62.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64.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64.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64.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64.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62.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mailto:mcee@umn.edu" TargetMode="External"/></Relationships>

</file>

<file path=ppt/slides/_rels/slide68.xml.rels><?xml version="1.0" encoding="UTF-8"?>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mailto:mcee@umn.edu"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2" name="Google Shape;185;p37"/>
          <p:cNvSpPr/>
          <p:nvPr/>
        </p:nvSpPr>
        <p:spPr>
          <a:xfrm>
            <a:off x="4572000" y="475"/>
            <a:ext cx="4572000" cy="5143501"/>
          </a:xfrm>
          <a:prstGeom prst="rect">
            <a:avLst/>
          </a:prstGeom>
          <a:solidFill>
            <a:srgbClr val="005F86"/>
          </a:solidFill>
          <a:ln>
            <a:solidFill>
              <a:srgbClr val="424242"/>
            </a:solidFill>
          </a:ln>
        </p:spPr>
        <p:txBody>
          <a:bodyPr lIns="45719" rIns="45719" anchor="ctr"/>
          <a:lstStyle/>
          <a:p>
            <a:pPr/>
          </a:p>
        </p:txBody>
      </p:sp>
      <p:sp>
        <p:nvSpPr>
          <p:cNvPr id="703" name="Google Shape;186;p37"/>
          <p:cNvSpPr txBox="1"/>
          <p:nvPr>
            <p:ph type="title"/>
          </p:nvPr>
        </p:nvSpPr>
        <p:spPr>
          <a:xfrm>
            <a:off x="0" y="1160249"/>
            <a:ext cx="4572000" cy="1789202"/>
          </a:xfrm>
          <a:prstGeom prst="rect">
            <a:avLst/>
          </a:prstGeom>
        </p:spPr>
        <p:txBody>
          <a:bodyPr/>
          <a:lstStyle>
            <a:lvl1pPr defTabSz="804672">
              <a:defRPr sz="4048">
                <a:solidFill>
                  <a:srgbClr val="005F86"/>
                </a:solidFill>
              </a:defRPr>
            </a:lvl1pPr>
          </a:lstStyle>
          <a:p>
            <a:pPr/>
            <a:r>
              <a:t>WELCOME!</a:t>
            </a:r>
          </a:p>
        </p:txBody>
      </p:sp>
      <p:sp>
        <p:nvSpPr>
          <p:cNvPr id="704" name="Google Shape;188;p37"/>
          <p:cNvSpPr txBox="1"/>
          <p:nvPr>
            <p:ph type="body" sz="quarter" idx="1"/>
          </p:nvPr>
        </p:nvSpPr>
        <p:spPr>
          <a:xfrm>
            <a:off x="125899" y="1991849"/>
            <a:ext cx="4515001" cy="1609201"/>
          </a:xfrm>
          <a:prstGeom prst="rect">
            <a:avLst/>
          </a:prstGeom>
        </p:spPr>
        <p:txBody>
          <a:bodyPr/>
          <a:lstStyle/>
          <a:p>
            <a:pPr marL="0" indent="0">
              <a:spcBef>
                <a:spcPts val="1000"/>
              </a:spcBef>
              <a:defRPr sz="1800">
                <a:solidFill>
                  <a:srgbClr val="005F86"/>
                </a:solidFill>
              </a:defRPr>
            </a:pPr>
            <a:r>
              <a:t>Thank you for joining us. </a:t>
            </a:r>
          </a:p>
          <a:p>
            <a:pPr marL="0" indent="0">
              <a:spcBef>
                <a:spcPts val="1000"/>
              </a:spcBef>
              <a:defRPr sz="1800">
                <a:solidFill>
                  <a:srgbClr val="005F86"/>
                </a:solidFill>
              </a:defRPr>
            </a:pPr>
            <a:r>
              <a:t>The webinar will begin shortly.</a:t>
            </a:r>
          </a:p>
        </p:txBody>
      </p:sp>
      <p:sp>
        <p:nvSpPr>
          <p:cNvPr id="705" name="Google Shape;187;p37"/>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0" indent="0">
              <a:buClr>
                <a:srgbClr val="424242"/>
              </a:buClr>
              <a:buSzTx/>
              <a:buFont typeface="Helvetica"/>
              <a:buNone/>
              <a:defRPr>
                <a:solidFill>
                  <a:srgbClr val="FFFFFF"/>
                </a:solidFill>
                <a:latin typeface="Source Code Pro"/>
                <a:ea typeface="Source Code Pro"/>
                <a:cs typeface="Source Code Pro"/>
                <a:sym typeface="Source Code Pro"/>
              </a:defRPr>
            </a:pPr>
            <a:r>
              <a:t>Housekeeping Items:</a:t>
            </a:r>
          </a:p>
          <a:p>
            <a:pPr>
              <a:lnSpc>
                <a:spcPct val="100000"/>
              </a:lnSpc>
              <a:spcBef>
                <a:spcPts val="1600"/>
              </a:spcBef>
              <a:buClr>
                <a:srgbClr val="FFFFFF"/>
              </a:buClr>
              <a:buFont typeface="Helvetica"/>
              <a:defRPr>
                <a:solidFill>
                  <a:srgbClr val="FFFFFF"/>
                </a:solidFill>
                <a:latin typeface="Source Code Pro"/>
                <a:ea typeface="Source Code Pro"/>
                <a:cs typeface="Source Code Pro"/>
                <a:sym typeface="Source Code Pro"/>
              </a:defRPr>
            </a:pPr>
            <a:r>
              <a:t>Please use the chat and/or Q &amp; A function to ask questions or to notify moderator of issues</a:t>
            </a:r>
          </a:p>
          <a:p>
            <a:pPr>
              <a:lnSpc>
                <a:spcPct val="100000"/>
              </a:lnSpc>
              <a:spcBef>
                <a:spcPts val="1000"/>
              </a:spcBef>
              <a:buClr>
                <a:srgbClr val="FFFFFF"/>
              </a:buClr>
              <a:buFont typeface="Helvetica"/>
              <a:defRPr>
                <a:solidFill>
                  <a:srgbClr val="FFFFFF"/>
                </a:solidFill>
                <a:latin typeface="Source Code Pro"/>
                <a:ea typeface="Source Code Pro"/>
                <a:cs typeface="Source Code Pro"/>
                <a:sym typeface="Source Code Pro"/>
              </a:defRPr>
            </a:pPr>
            <a:r>
              <a:t>The session will be recorded and emailed to participants in the next few days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1" name="Group 2"/>
          <p:cNvGrpSpPr/>
          <p:nvPr/>
        </p:nvGrpSpPr>
        <p:grpSpPr>
          <a:xfrm>
            <a:off x="1928812" y="1177529"/>
            <a:ext cx="5216129" cy="2807494"/>
            <a:chOff x="0" y="0"/>
            <a:chExt cx="5216128" cy="2807494"/>
          </a:xfrm>
        </p:grpSpPr>
        <p:sp>
          <p:nvSpPr>
            <p:cNvPr id="759" name="Line 3"/>
            <p:cNvSpPr/>
            <p:nvPr/>
          </p:nvSpPr>
          <p:spPr>
            <a:xfrm>
              <a:off x="0" y="-1"/>
              <a:ext cx="5216130" cy="1"/>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sp>
          <p:nvSpPr>
            <p:cNvPr id="760" name="Line 4"/>
            <p:cNvSpPr/>
            <p:nvPr/>
          </p:nvSpPr>
          <p:spPr>
            <a:xfrm flipH="1">
              <a:off x="2612425" y="9524"/>
              <a:ext cx="1" cy="2797970"/>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grpSp>
      <p:sp>
        <p:nvSpPr>
          <p:cNvPr id="762" name="Rectangle 7"/>
          <p:cNvSpPr txBox="1"/>
          <p:nvPr/>
        </p:nvSpPr>
        <p:spPr>
          <a:xfrm>
            <a:off x="2438225" y="-1"/>
            <a:ext cx="4027043" cy="83096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lnSpc>
                <a:spcPct val="80000"/>
              </a:lnSpc>
              <a:defRPr b="1" sz="3000">
                <a:solidFill>
                  <a:srgbClr val="000099"/>
                </a:solidFill>
                <a:latin typeface="Times New Roman"/>
                <a:ea typeface="Times New Roman"/>
                <a:cs typeface="Times New Roman"/>
                <a:sym typeface="Times New Roman"/>
              </a:defRPr>
            </a:pPr>
            <a:r>
              <a:t>FORMATION OF A</a:t>
            </a:r>
            <a:endParaRPr sz="3200">
              <a:solidFill>
                <a:srgbClr val="E91D63"/>
              </a:solidFill>
            </a:endParaRPr>
          </a:p>
          <a:p>
            <a:pPr algn="ctr">
              <a:lnSpc>
                <a:spcPct val="80000"/>
              </a:lnSpc>
              <a:defRPr b="1" sz="3000">
                <a:solidFill>
                  <a:srgbClr val="000099"/>
                </a:solidFill>
                <a:latin typeface="Times New Roman"/>
                <a:ea typeface="Times New Roman"/>
                <a:cs typeface="Times New Roman"/>
                <a:sym typeface="Times New Roman"/>
              </a:defRPr>
            </a:pPr>
            <a:r>
              <a:t>COMMERCIAL BANK</a:t>
            </a:r>
          </a:p>
        </p:txBody>
      </p:sp>
      <p:sp>
        <p:nvSpPr>
          <p:cNvPr id="763" name="Rectangle 8"/>
          <p:cNvSpPr txBox="1"/>
          <p:nvPr/>
        </p:nvSpPr>
        <p:spPr>
          <a:xfrm>
            <a:off x="1888332" y="907257"/>
            <a:ext cx="841563"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E91D63"/>
                </a:solidFill>
              </a:defRPr>
            </a:lvl1pPr>
          </a:lstStyle>
          <a:p>
            <a:pPr/>
            <a:r>
              <a:t>ASSETS</a:t>
            </a:r>
          </a:p>
        </p:txBody>
      </p:sp>
      <p:sp>
        <p:nvSpPr>
          <p:cNvPr id="764" name="Rectangle 9"/>
          <p:cNvSpPr txBox="1"/>
          <p:nvPr/>
        </p:nvSpPr>
        <p:spPr>
          <a:xfrm>
            <a:off x="5558587" y="678656"/>
            <a:ext cx="1628026" cy="492245"/>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r">
              <a:defRPr b="1" sz="1500">
                <a:solidFill>
                  <a:srgbClr val="E91D63"/>
                </a:solidFill>
              </a:defRPr>
            </a:pPr>
            <a:r>
              <a:t>LIABILITIES AND</a:t>
            </a:r>
            <a:endParaRPr sz="3200"/>
          </a:p>
          <a:p>
            <a:pPr algn="r">
              <a:defRPr b="1" sz="1500">
                <a:solidFill>
                  <a:srgbClr val="E91D63"/>
                </a:solidFill>
              </a:defRPr>
            </a:pPr>
            <a:r>
              <a:t>NET WORTH</a:t>
            </a:r>
          </a:p>
        </p:txBody>
      </p:sp>
      <p:grpSp>
        <p:nvGrpSpPr>
          <p:cNvPr id="777" name="Group 10"/>
          <p:cNvGrpSpPr/>
          <p:nvPr/>
        </p:nvGrpSpPr>
        <p:grpSpPr>
          <a:xfrm>
            <a:off x="2068116" y="1508521"/>
            <a:ext cx="4450557" cy="2675336"/>
            <a:chOff x="0" y="0"/>
            <a:chExt cx="4450556" cy="2675334"/>
          </a:xfrm>
        </p:grpSpPr>
        <p:grpSp>
          <p:nvGrpSpPr>
            <p:cNvPr id="775" name="Group 11"/>
            <p:cNvGrpSpPr/>
            <p:nvPr/>
          </p:nvGrpSpPr>
          <p:grpSpPr>
            <a:xfrm>
              <a:off x="-1" y="0"/>
              <a:ext cx="4450558" cy="2675335"/>
              <a:chOff x="0" y="0"/>
              <a:chExt cx="4450556" cy="2675334"/>
            </a:xfrm>
          </p:grpSpPr>
          <p:sp>
            <p:nvSpPr>
              <p:cNvPr id="765" name="Freeform 12"/>
              <p:cNvSpPr/>
              <p:nvPr/>
            </p:nvSpPr>
            <p:spPr>
              <a:xfrm>
                <a:off x="35718" y="23812"/>
                <a:ext cx="2557464" cy="2627711"/>
              </a:xfrm>
              <a:prstGeom prst="rect">
                <a:avLst/>
              </a:prstGeom>
              <a:solidFill>
                <a:srgbClr val="FFFFFF"/>
              </a:solidFill>
              <a:ln w="12700" cap="flat">
                <a:noFill/>
                <a:miter lim="400000"/>
              </a:ln>
              <a:effectLst/>
            </p:spPr>
            <p:txBody>
              <a:bodyPr wrap="square" lIns="45719" tIns="45719" rIns="45719" bIns="45719" numCol="1" anchor="t">
                <a:noAutofit/>
              </a:bodyPr>
              <a:lstStyle/>
              <a:p>
                <a:pPr>
                  <a:defRPr sz="1000"/>
                </a:pPr>
              </a:p>
            </p:txBody>
          </p:sp>
          <p:sp>
            <p:nvSpPr>
              <p:cNvPr id="766" name="Freeform 13"/>
              <p:cNvSpPr/>
              <p:nvPr/>
            </p:nvSpPr>
            <p:spPr>
              <a:xfrm>
                <a:off x="1797843" y="697706"/>
                <a:ext cx="1346598" cy="12561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273"/>
                    </a:lnTo>
                    <a:lnTo>
                      <a:pt x="573" y="3706"/>
                    </a:lnTo>
                    <a:lnTo>
                      <a:pt x="1910" y="5159"/>
                    </a:lnTo>
                    <a:lnTo>
                      <a:pt x="3629" y="5958"/>
                    </a:lnTo>
                    <a:lnTo>
                      <a:pt x="9358" y="5958"/>
                    </a:lnTo>
                    <a:lnTo>
                      <a:pt x="9358" y="8435"/>
                    </a:lnTo>
                    <a:lnTo>
                      <a:pt x="9740" y="10073"/>
                    </a:lnTo>
                    <a:lnTo>
                      <a:pt x="10886" y="11936"/>
                    </a:lnTo>
                    <a:lnTo>
                      <a:pt x="12051" y="12735"/>
                    </a:lnTo>
                    <a:lnTo>
                      <a:pt x="13006" y="13369"/>
                    </a:lnTo>
                    <a:lnTo>
                      <a:pt x="13006" y="21600"/>
                    </a:lnTo>
                    <a:lnTo>
                      <a:pt x="15680" y="21600"/>
                    </a:lnTo>
                    <a:lnTo>
                      <a:pt x="17780" y="20986"/>
                    </a:lnTo>
                    <a:lnTo>
                      <a:pt x="19709" y="19757"/>
                    </a:lnTo>
                    <a:lnTo>
                      <a:pt x="21600" y="17075"/>
                    </a:lnTo>
                    <a:lnTo>
                      <a:pt x="21600" y="5364"/>
                    </a:lnTo>
                    <a:lnTo>
                      <a:pt x="20454" y="2887"/>
                    </a:lnTo>
                    <a:lnTo>
                      <a:pt x="18945" y="1249"/>
                    </a:lnTo>
                    <a:lnTo>
                      <a:pt x="17016" y="225"/>
                    </a:lnTo>
                    <a:lnTo>
                      <a:pt x="15489" y="0"/>
                    </a:lnTo>
                    <a:lnTo>
                      <a:pt x="0" y="0"/>
                    </a:lnTo>
                  </a:path>
                </a:pathLst>
              </a:custGeom>
              <a:solidFill>
                <a:srgbClr val="FFC98E"/>
              </a:solidFill>
              <a:ln w="12700" cap="flat">
                <a:noFill/>
                <a:miter lim="400000"/>
              </a:ln>
              <a:effectLst/>
            </p:spPr>
            <p:txBody>
              <a:bodyPr wrap="square" lIns="45719" tIns="45719" rIns="45719" bIns="45719" numCol="1" anchor="t">
                <a:noAutofit/>
              </a:bodyPr>
              <a:lstStyle/>
              <a:p>
                <a:pPr>
                  <a:defRPr sz="1000"/>
                </a:pPr>
              </a:p>
            </p:txBody>
          </p:sp>
          <p:sp>
            <p:nvSpPr>
              <p:cNvPr id="767" name="Freeform 14"/>
              <p:cNvSpPr/>
              <p:nvPr/>
            </p:nvSpPr>
            <p:spPr>
              <a:xfrm>
                <a:off x="3163490" y="697706"/>
                <a:ext cx="255985" cy="1315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4768" y="21600"/>
                    </a:lnTo>
                    <a:lnTo>
                      <a:pt x="8941" y="21014"/>
                    </a:lnTo>
                    <a:lnTo>
                      <a:pt x="3014" y="19841"/>
                    </a:lnTo>
                    <a:lnTo>
                      <a:pt x="0" y="18668"/>
                    </a:lnTo>
                    <a:lnTo>
                      <a:pt x="0" y="0"/>
                    </a:lnTo>
                    <a:lnTo>
                      <a:pt x="21600" y="0"/>
                    </a:lnTo>
                    <a:lnTo>
                      <a:pt x="21600" y="21600"/>
                    </a:lnTo>
                  </a:path>
                </a:pathLst>
              </a:custGeom>
              <a:solidFill>
                <a:srgbClr val="FFFFFF"/>
              </a:solidFill>
              <a:ln w="12700" cap="flat">
                <a:noFill/>
                <a:miter lim="400000"/>
              </a:ln>
              <a:effectLst/>
            </p:spPr>
            <p:txBody>
              <a:bodyPr wrap="square" lIns="45719" tIns="45719" rIns="45719" bIns="45719" numCol="1" anchor="t">
                <a:noAutofit/>
              </a:bodyPr>
              <a:lstStyle/>
              <a:p>
                <a:pPr>
                  <a:defRPr sz="1000"/>
                </a:pPr>
              </a:p>
            </p:txBody>
          </p:sp>
          <p:sp>
            <p:nvSpPr>
              <p:cNvPr id="768" name="Freeform 15"/>
              <p:cNvSpPr/>
              <p:nvPr/>
            </p:nvSpPr>
            <p:spPr>
              <a:xfrm>
                <a:off x="3583781" y="590550"/>
                <a:ext cx="603648" cy="1543051"/>
              </a:xfrm>
              <a:prstGeom prst="rect">
                <a:avLst/>
              </a:prstGeom>
              <a:solidFill>
                <a:srgbClr val="FFEA00"/>
              </a:solidFill>
              <a:ln w="12700" cap="flat">
                <a:noFill/>
                <a:miter lim="400000"/>
              </a:ln>
              <a:effectLst/>
            </p:spPr>
            <p:txBody>
              <a:bodyPr wrap="square" lIns="45719" tIns="45719" rIns="45719" bIns="45719" numCol="1" anchor="t">
                <a:noAutofit/>
              </a:bodyPr>
              <a:lstStyle/>
              <a:p>
                <a:pPr>
                  <a:defRPr sz="1000"/>
                </a:pPr>
              </a:p>
            </p:txBody>
          </p:sp>
          <p:sp>
            <p:nvSpPr>
              <p:cNvPr id="769" name="Freeform 16"/>
              <p:cNvSpPr/>
              <p:nvPr/>
            </p:nvSpPr>
            <p:spPr>
              <a:xfrm>
                <a:off x="3392090" y="564356"/>
                <a:ext cx="1058467" cy="1594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
                    </a:moveTo>
                    <a:lnTo>
                      <a:pt x="6026" y="0"/>
                    </a:lnTo>
                    <a:lnTo>
                      <a:pt x="6390" y="323"/>
                    </a:lnTo>
                    <a:lnTo>
                      <a:pt x="6633" y="581"/>
                    </a:lnTo>
                    <a:lnTo>
                      <a:pt x="6827" y="871"/>
                    </a:lnTo>
                    <a:lnTo>
                      <a:pt x="6998" y="1161"/>
                    </a:lnTo>
                    <a:lnTo>
                      <a:pt x="7119" y="1468"/>
                    </a:lnTo>
                    <a:lnTo>
                      <a:pt x="7216" y="1774"/>
                    </a:lnTo>
                    <a:lnTo>
                      <a:pt x="7265" y="2081"/>
                    </a:lnTo>
                    <a:lnTo>
                      <a:pt x="7265" y="2387"/>
                    </a:lnTo>
                    <a:lnTo>
                      <a:pt x="7192" y="2694"/>
                    </a:lnTo>
                    <a:lnTo>
                      <a:pt x="7095" y="3017"/>
                    </a:lnTo>
                    <a:lnTo>
                      <a:pt x="6973" y="3307"/>
                    </a:lnTo>
                    <a:lnTo>
                      <a:pt x="6803" y="3613"/>
                    </a:lnTo>
                    <a:lnTo>
                      <a:pt x="6584" y="3888"/>
                    </a:lnTo>
                    <a:lnTo>
                      <a:pt x="6317" y="4146"/>
                    </a:lnTo>
                    <a:lnTo>
                      <a:pt x="5977" y="4452"/>
                    </a:lnTo>
                    <a:lnTo>
                      <a:pt x="5685" y="4694"/>
                    </a:lnTo>
                    <a:lnTo>
                      <a:pt x="5418" y="4968"/>
                    </a:lnTo>
                    <a:lnTo>
                      <a:pt x="5248" y="5259"/>
                    </a:lnTo>
                    <a:lnTo>
                      <a:pt x="5078" y="5533"/>
                    </a:lnTo>
                    <a:lnTo>
                      <a:pt x="4957" y="5840"/>
                    </a:lnTo>
                    <a:lnTo>
                      <a:pt x="4859" y="6146"/>
                    </a:lnTo>
                    <a:lnTo>
                      <a:pt x="4835" y="6453"/>
                    </a:lnTo>
                    <a:lnTo>
                      <a:pt x="4835" y="6775"/>
                    </a:lnTo>
                    <a:lnTo>
                      <a:pt x="4884" y="7082"/>
                    </a:lnTo>
                    <a:lnTo>
                      <a:pt x="4981" y="7388"/>
                    </a:lnTo>
                    <a:lnTo>
                      <a:pt x="5102" y="7695"/>
                    </a:lnTo>
                    <a:lnTo>
                      <a:pt x="5297" y="8001"/>
                    </a:lnTo>
                    <a:lnTo>
                      <a:pt x="5491" y="8275"/>
                    </a:lnTo>
                    <a:lnTo>
                      <a:pt x="5734" y="8550"/>
                    </a:lnTo>
                    <a:lnTo>
                      <a:pt x="6026" y="8776"/>
                    </a:lnTo>
                    <a:lnTo>
                      <a:pt x="6390" y="9066"/>
                    </a:lnTo>
                    <a:lnTo>
                      <a:pt x="6633" y="9340"/>
                    </a:lnTo>
                    <a:lnTo>
                      <a:pt x="6827" y="9630"/>
                    </a:lnTo>
                    <a:lnTo>
                      <a:pt x="6998" y="9921"/>
                    </a:lnTo>
                    <a:lnTo>
                      <a:pt x="7119" y="10227"/>
                    </a:lnTo>
                    <a:lnTo>
                      <a:pt x="7216" y="10534"/>
                    </a:lnTo>
                    <a:lnTo>
                      <a:pt x="7265" y="10840"/>
                    </a:lnTo>
                    <a:lnTo>
                      <a:pt x="7265" y="11163"/>
                    </a:lnTo>
                    <a:lnTo>
                      <a:pt x="7192" y="11469"/>
                    </a:lnTo>
                    <a:lnTo>
                      <a:pt x="7095" y="11776"/>
                    </a:lnTo>
                    <a:lnTo>
                      <a:pt x="6973" y="12082"/>
                    </a:lnTo>
                    <a:lnTo>
                      <a:pt x="6803" y="12373"/>
                    </a:lnTo>
                    <a:lnTo>
                      <a:pt x="6584" y="12631"/>
                    </a:lnTo>
                    <a:lnTo>
                      <a:pt x="6317" y="12905"/>
                    </a:lnTo>
                    <a:lnTo>
                      <a:pt x="6026" y="13147"/>
                    </a:lnTo>
                    <a:lnTo>
                      <a:pt x="5710" y="13437"/>
                    </a:lnTo>
                    <a:lnTo>
                      <a:pt x="5443" y="13712"/>
                    </a:lnTo>
                    <a:lnTo>
                      <a:pt x="5248" y="14002"/>
                    </a:lnTo>
                    <a:lnTo>
                      <a:pt x="5102" y="14292"/>
                    </a:lnTo>
                    <a:lnTo>
                      <a:pt x="4957" y="14599"/>
                    </a:lnTo>
                    <a:lnTo>
                      <a:pt x="4884" y="14905"/>
                    </a:lnTo>
                    <a:lnTo>
                      <a:pt x="4835" y="15212"/>
                    </a:lnTo>
                    <a:lnTo>
                      <a:pt x="4835" y="15535"/>
                    </a:lnTo>
                    <a:lnTo>
                      <a:pt x="4908" y="15857"/>
                    </a:lnTo>
                    <a:lnTo>
                      <a:pt x="5005" y="16148"/>
                    </a:lnTo>
                    <a:lnTo>
                      <a:pt x="5127" y="16438"/>
                    </a:lnTo>
                    <a:lnTo>
                      <a:pt x="5297" y="16744"/>
                    </a:lnTo>
                    <a:lnTo>
                      <a:pt x="5515" y="17019"/>
                    </a:lnTo>
                    <a:lnTo>
                      <a:pt x="5758" y="17293"/>
                    </a:lnTo>
                    <a:lnTo>
                      <a:pt x="6050" y="17519"/>
                    </a:lnTo>
                    <a:lnTo>
                      <a:pt x="6390" y="17825"/>
                    </a:lnTo>
                    <a:lnTo>
                      <a:pt x="6633" y="18099"/>
                    </a:lnTo>
                    <a:lnTo>
                      <a:pt x="6852" y="18390"/>
                    </a:lnTo>
                    <a:lnTo>
                      <a:pt x="7022" y="18680"/>
                    </a:lnTo>
                    <a:lnTo>
                      <a:pt x="7143" y="18987"/>
                    </a:lnTo>
                    <a:lnTo>
                      <a:pt x="7216" y="19293"/>
                    </a:lnTo>
                    <a:lnTo>
                      <a:pt x="7265" y="19600"/>
                    </a:lnTo>
                    <a:lnTo>
                      <a:pt x="7265" y="19906"/>
                    </a:lnTo>
                    <a:lnTo>
                      <a:pt x="7216" y="20213"/>
                    </a:lnTo>
                    <a:lnTo>
                      <a:pt x="7119" y="20519"/>
                    </a:lnTo>
                    <a:lnTo>
                      <a:pt x="7022" y="20777"/>
                    </a:lnTo>
                    <a:lnTo>
                      <a:pt x="21600" y="20777"/>
                    </a:lnTo>
                    <a:lnTo>
                      <a:pt x="21600" y="21600"/>
                    </a:lnTo>
                    <a:lnTo>
                      <a:pt x="0" y="21600"/>
                    </a:lnTo>
                    <a:lnTo>
                      <a:pt x="0" y="16"/>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770" name="Freeform 17"/>
              <p:cNvSpPr/>
              <p:nvPr/>
            </p:nvSpPr>
            <p:spPr>
              <a:xfrm>
                <a:off x="3392090" y="565546"/>
                <a:ext cx="1058467" cy="1597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821"/>
                    </a:lnTo>
                    <a:lnTo>
                      <a:pt x="13825" y="821"/>
                    </a:lnTo>
                    <a:lnTo>
                      <a:pt x="14019" y="1143"/>
                    </a:lnTo>
                    <a:lnTo>
                      <a:pt x="14165" y="1449"/>
                    </a:lnTo>
                    <a:lnTo>
                      <a:pt x="14238" y="1754"/>
                    </a:lnTo>
                    <a:lnTo>
                      <a:pt x="14287" y="2060"/>
                    </a:lnTo>
                    <a:lnTo>
                      <a:pt x="14287" y="2366"/>
                    </a:lnTo>
                    <a:lnTo>
                      <a:pt x="14214" y="2672"/>
                    </a:lnTo>
                    <a:lnTo>
                      <a:pt x="14117" y="2994"/>
                    </a:lnTo>
                    <a:lnTo>
                      <a:pt x="14019" y="3283"/>
                    </a:lnTo>
                    <a:lnTo>
                      <a:pt x="13825" y="3589"/>
                    </a:lnTo>
                    <a:lnTo>
                      <a:pt x="13606" y="3863"/>
                    </a:lnTo>
                    <a:lnTo>
                      <a:pt x="13339" y="4120"/>
                    </a:lnTo>
                    <a:lnTo>
                      <a:pt x="12999" y="4426"/>
                    </a:lnTo>
                    <a:lnTo>
                      <a:pt x="12707" y="4668"/>
                    </a:lnTo>
                    <a:lnTo>
                      <a:pt x="12489" y="4941"/>
                    </a:lnTo>
                    <a:lnTo>
                      <a:pt x="12270" y="5231"/>
                    </a:lnTo>
                    <a:lnTo>
                      <a:pt x="12100" y="5505"/>
                    </a:lnTo>
                    <a:lnTo>
                      <a:pt x="11978" y="5810"/>
                    </a:lnTo>
                    <a:lnTo>
                      <a:pt x="11906" y="6116"/>
                    </a:lnTo>
                    <a:lnTo>
                      <a:pt x="11857" y="6422"/>
                    </a:lnTo>
                    <a:lnTo>
                      <a:pt x="11857" y="6744"/>
                    </a:lnTo>
                    <a:lnTo>
                      <a:pt x="11906" y="7050"/>
                    </a:lnTo>
                    <a:lnTo>
                      <a:pt x="12003" y="7356"/>
                    </a:lnTo>
                    <a:lnTo>
                      <a:pt x="12148" y="7661"/>
                    </a:lnTo>
                    <a:lnTo>
                      <a:pt x="12319" y="7967"/>
                    </a:lnTo>
                    <a:lnTo>
                      <a:pt x="12756" y="8514"/>
                    </a:lnTo>
                    <a:lnTo>
                      <a:pt x="13047" y="8740"/>
                    </a:lnTo>
                    <a:lnTo>
                      <a:pt x="13412" y="9030"/>
                    </a:lnTo>
                    <a:lnTo>
                      <a:pt x="13655" y="9303"/>
                    </a:lnTo>
                    <a:lnTo>
                      <a:pt x="13874" y="9593"/>
                    </a:lnTo>
                    <a:lnTo>
                      <a:pt x="14019" y="9883"/>
                    </a:lnTo>
                    <a:lnTo>
                      <a:pt x="14165" y="10188"/>
                    </a:lnTo>
                    <a:lnTo>
                      <a:pt x="14238" y="10494"/>
                    </a:lnTo>
                    <a:lnTo>
                      <a:pt x="14287" y="10800"/>
                    </a:lnTo>
                    <a:lnTo>
                      <a:pt x="14287" y="11122"/>
                    </a:lnTo>
                    <a:lnTo>
                      <a:pt x="14214" y="11428"/>
                    </a:lnTo>
                    <a:lnTo>
                      <a:pt x="14019" y="12039"/>
                    </a:lnTo>
                    <a:lnTo>
                      <a:pt x="13825" y="12329"/>
                    </a:lnTo>
                    <a:lnTo>
                      <a:pt x="13606" y="12603"/>
                    </a:lnTo>
                    <a:lnTo>
                      <a:pt x="13339" y="12860"/>
                    </a:lnTo>
                    <a:lnTo>
                      <a:pt x="13047" y="13102"/>
                    </a:lnTo>
                    <a:lnTo>
                      <a:pt x="12732" y="13391"/>
                    </a:lnTo>
                    <a:lnTo>
                      <a:pt x="12489" y="13665"/>
                    </a:lnTo>
                    <a:lnTo>
                      <a:pt x="12294" y="13955"/>
                    </a:lnTo>
                    <a:lnTo>
                      <a:pt x="12124" y="14244"/>
                    </a:lnTo>
                    <a:lnTo>
                      <a:pt x="12003" y="14550"/>
                    </a:lnTo>
                    <a:lnTo>
                      <a:pt x="11906" y="14856"/>
                    </a:lnTo>
                    <a:lnTo>
                      <a:pt x="11857" y="15162"/>
                    </a:lnTo>
                    <a:lnTo>
                      <a:pt x="11857" y="15484"/>
                    </a:lnTo>
                    <a:lnTo>
                      <a:pt x="11930" y="15806"/>
                    </a:lnTo>
                    <a:lnTo>
                      <a:pt x="12027" y="16095"/>
                    </a:lnTo>
                    <a:lnTo>
                      <a:pt x="12148" y="16385"/>
                    </a:lnTo>
                    <a:lnTo>
                      <a:pt x="12343" y="16691"/>
                    </a:lnTo>
                    <a:lnTo>
                      <a:pt x="12780" y="17238"/>
                    </a:lnTo>
                    <a:lnTo>
                      <a:pt x="13072" y="17463"/>
                    </a:lnTo>
                    <a:lnTo>
                      <a:pt x="13412" y="17769"/>
                    </a:lnTo>
                    <a:lnTo>
                      <a:pt x="13679" y="18043"/>
                    </a:lnTo>
                    <a:lnTo>
                      <a:pt x="13874" y="18333"/>
                    </a:lnTo>
                    <a:lnTo>
                      <a:pt x="14044" y="18622"/>
                    </a:lnTo>
                    <a:lnTo>
                      <a:pt x="14165" y="18928"/>
                    </a:lnTo>
                    <a:lnTo>
                      <a:pt x="14262" y="19234"/>
                    </a:lnTo>
                    <a:lnTo>
                      <a:pt x="14311" y="19540"/>
                    </a:lnTo>
                    <a:lnTo>
                      <a:pt x="14311" y="19846"/>
                    </a:lnTo>
                    <a:lnTo>
                      <a:pt x="14238" y="20151"/>
                    </a:lnTo>
                    <a:lnTo>
                      <a:pt x="14141" y="20457"/>
                    </a:lnTo>
                    <a:lnTo>
                      <a:pt x="14019" y="20763"/>
                    </a:lnTo>
                    <a:lnTo>
                      <a:pt x="13631" y="21342"/>
                    </a:lnTo>
                    <a:lnTo>
                      <a:pt x="13363" y="21600"/>
                    </a:lnTo>
                    <a:lnTo>
                      <a:pt x="21600" y="21536"/>
                    </a:lnTo>
                    <a:lnTo>
                      <a:pt x="21600" y="0"/>
                    </a:lnTo>
                    <a:lnTo>
                      <a:pt x="0" y="0"/>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771" name="Freeform 18"/>
              <p:cNvSpPr/>
              <p:nvPr/>
            </p:nvSpPr>
            <p:spPr>
              <a:xfrm>
                <a:off x="3773090" y="564356"/>
                <a:ext cx="173832" cy="1599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26" y="21600"/>
                    </a:moveTo>
                    <a:lnTo>
                      <a:pt x="17605" y="21343"/>
                    </a:lnTo>
                    <a:lnTo>
                      <a:pt x="18937" y="21053"/>
                    </a:lnTo>
                    <a:lnTo>
                      <a:pt x="19973" y="20764"/>
                    </a:lnTo>
                    <a:lnTo>
                      <a:pt x="20712" y="20458"/>
                    </a:lnTo>
                    <a:lnTo>
                      <a:pt x="21304" y="20152"/>
                    </a:lnTo>
                    <a:lnTo>
                      <a:pt x="21600" y="19847"/>
                    </a:lnTo>
                    <a:lnTo>
                      <a:pt x="21600" y="19541"/>
                    </a:lnTo>
                    <a:lnTo>
                      <a:pt x="21304" y="19236"/>
                    </a:lnTo>
                    <a:lnTo>
                      <a:pt x="20860" y="18930"/>
                    </a:lnTo>
                    <a:lnTo>
                      <a:pt x="20121" y="18625"/>
                    </a:lnTo>
                    <a:lnTo>
                      <a:pt x="19233" y="18335"/>
                    </a:lnTo>
                    <a:lnTo>
                      <a:pt x="17901" y="18046"/>
                    </a:lnTo>
                    <a:lnTo>
                      <a:pt x="16422" y="17772"/>
                    </a:lnTo>
                    <a:lnTo>
                      <a:pt x="14351" y="17467"/>
                    </a:lnTo>
                    <a:lnTo>
                      <a:pt x="12575" y="17241"/>
                    </a:lnTo>
                    <a:lnTo>
                      <a:pt x="9912" y="16695"/>
                    </a:lnTo>
                    <a:lnTo>
                      <a:pt x="9025" y="16389"/>
                    </a:lnTo>
                    <a:lnTo>
                      <a:pt x="8137" y="16099"/>
                    </a:lnTo>
                    <a:lnTo>
                      <a:pt x="7545" y="15810"/>
                    </a:lnTo>
                    <a:lnTo>
                      <a:pt x="7249" y="15488"/>
                    </a:lnTo>
                    <a:lnTo>
                      <a:pt x="7249" y="15167"/>
                    </a:lnTo>
                    <a:lnTo>
                      <a:pt x="7545" y="14861"/>
                    </a:lnTo>
                    <a:lnTo>
                      <a:pt x="7989" y="14555"/>
                    </a:lnTo>
                    <a:lnTo>
                      <a:pt x="8729" y="14250"/>
                    </a:lnTo>
                    <a:lnTo>
                      <a:pt x="9616" y="13960"/>
                    </a:lnTo>
                    <a:lnTo>
                      <a:pt x="10948" y="13671"/>
                    </a:lnTo>
                    <a:lnTo>
                      <a:pt x="12427" y="13397"/>
                    </a:lnTo>
                    <a:lnTo>
                      <a:pt x="14351" y="13108"/>
                    </a:lnTo>
                    <a:lnTo>
                      <a:pt x="16126" y="12867"/>
                    </a:lnTo>
                    <a:lnTo>
                      <a:pt x="17458" y="12593"/>
                    </a:lnTo>
                    <a:lnTo>
                      <a:pt x="18937" y="12336"/>
                    </a:lnTo>
                    <a:lnTo>
                      <a:pt x="19825" y="12046"/>
                    </a:lnTo>
                    <a:lnTo>
                      <a:pt x="20564" y="11741"/>
                    </a:lnTo>
                    <a:lnTo>
                      <a:pt x="21156" y="11435"/>
                    </a:lnTo>
                    <a:lnTo>
                      <a:pt x="21452" y="11130"/>
                    </a:lnTo>
                    <a:lnTo>
                      <a:pt x="21452" y="10808"/>
                    </a:lnTo>
                    <a:lnTo>
                      <a:pt x="21304" y="10502"/>
                    </a:lnTo>
                    <a:lnTo>
                      <a:pt x="20712" y="10197"/>
                    </a:lnTo>
                    <a:lnTo>
                      <a:pt x="19973" y="9891"/>
                    </a:lnTo>
                    <a:lnTo>
                      <a:pt x="19085" y="9602"/>
                    </a:lnTo>
                    <a:lnTo>
                      <a:pt x="17901" y="9312"/>
                    </a:lnTo>
                    <a:lnTo>
                      <a:pt x="16274" y="9039"/>
                    </a:lnTo>
                    <a:lnTo>
                      <a:pt x="14351" y="8749"/>
                    </a:lnTo>
                    <a:lnTo>
                      <a:pt x="12575" y="8524"/>
                    </a:lnTo>
                    <a:lnTo>
                      <a:pt x="11244" y="8251"/>
                    </a:lnTo>
                    <a:lnTo>
                      <a:pt x="9764" y="7977"/>
                    </a:lnTo>
                    <a:lnTo>
                      <a:pt x="8877" y="7672"/>
                    </a:lnTo>
                    <a:lnTo>
                      <a:pt x="8137" y="7366"/>
                    </a:lnTo>
                    <a:lnTo>
                      <a:pt x="7545" y="7061"/>
                    </a:lnTo>
                    <a:lnTo>
                      <a:pt x="7249" y="6755"/>
                    </a:lnTo>
                    <a:lnTo>
                      <a:pt x="7249" y="6433"/>
                    </a:lnTo>
                    <a:lnTo>
                      <a:pt x="7397" y="6128"/>
                    </a:lnTo>
                    <a:lnTo>
                      <a:pt x="7989" y="5822"/>
                    </a:lnTo>
                    <a:lnTo>
                      <a:pt x="8729" y="5517"/>
                    </a:lnTo>
                    <a:lnTo>
                      <a:pt x="9616" y="5243"/>
                    </a:lnTo>
                    <a:lnTo>
                      <a:pt x="10948" y="4954"/>
                    </a:lnTo>
                    <a:lnTo>
                      <a:pt x="12427" y="4680"/>
                    </a:lnTo>
                    <a:lnTo>
                      <a:pt x="14055" y="4439"/>
                    </a:lnTo>
                    <a:lnTo>
                      <a:pt x="16126" y="4133"/>
                    </a:lnTo>
                    <a:lnTo>
                      <a:pt x="17458" y="3876"/>
                    </a:lnTo>
                    <a:lnTo>
                      <a:pt x="18937" y="3603"/>
                    </a:lnTo>
                    <a:lnTo>
                      <a:pt x="19825" y="3297"/>
                    </a:lnTo>
                    <a:lnTo>
                      <a:pt x="20564" y="3008"/>
                    </a:lnTo>
                    <a:lnTo>
                      <a:pt x="21156" y="2686"/>
                    </a:lnTo>
                    <a:lnTo>
                      <a:pt x="21452" y="2380"/>
                    </a:lnTo>
                    <a:lnTo>
                      <a:pt x="21452" y="2075"/>
                    </a:lnTo>
                    <a:lnTo>
                      <a:pt x="21304" y="1769"/>
                    </a:lnTo>
                    <a:lnTo>
                      <a:pt x="20712" y="1464"/>
                    </a:lnTo>
                    <a:lnTo>
                      <a:pt x="19973" y="1158"/>
                    </a:lnTo>
                    <a:lnTo>
                      <a:pt x="19085" y="869"/>
                    </a:lnTo>
                    <a:lnTo>
                      <a:pt x="17901" y="579"/>
                    </a:lnTo>
                    <a:lnTo>
                      <a:pt x="16274" y="322"/>
                    </a:lnTo>
                    <a:lnTo>
                      <a:pt x="14351" y="0"/>
                    </a:lnTo>
                    <a:lnTo>
                      <a:pt x="7249" y="0"/>
                    </a:lnTo>
                    <a:lnTo>
                      <a:pt x="9173" y="322"/>
                    </a:lnTo>
                    <a:lnTo>
                      <a:pt x="10652" y="579"/>
                    </a:lnTo>
                    <a:lnTo>
                      <a:pt x="11984" y="869"/>
                    </a:lnTo>
                    <a:lnTo>
                      <a:pt x="12871" y="1158"/>
                    </a:lnTo>
                    <a:lnTo>
                      <a:pt x="13611" y="1464"/>
                    </a:lnTo>
                    <a:lnTo>
                      <a:pt x="14055" y="1769"/>
                    </a:lnTo>
                    <a:lnTo>
                      <a:pt x="14351" y="2075"/>
                    </a:lnTo>
                    <a:lnTo>
                      <a:pt x="14351" y="2380"/>
                    </a:lnTo>
                    <a:lnTo>
                      <a:pt x="14055" y="2686"/>
                    </a:lnTo>
                    <a:lnTo>
                      <a:pt x="13463" y="3008"/>
                    </a:lnTo>
                    <a:lnTo>
                      <a:pt x="12575" y="3297"/>
                    </a:lnTo>
                    <a:lnTo>
                      <a:pt x="11688" y="3603"/>
                    </a:lnTo>
                    <a:lnTo>
                      <a:pt x="10356" y="3876"/>
                    </a:lnTo>
                    <a:lnTo>
                      <a:pt x="9025" y="4133"/>
                    </a:lnTo>
                    <a:lnTo>
                      <a:pt x="6805" y="4439"/>
                    </a:lnTo>
                    <a:lnTo>
                      <a:pt x="5178" y="4680"/>
                    </a:lnTo>
                    <a:lnTo>
                      <a:pt x="3699" y="4954"/>
                    </a:lnTo>
                    <a:lnTo>
                      <a:pt x="2367" y="5243"/>
                    </a:lnTo>
                    <a:lnTo>
                      <a:pt x="1479" y="5517"/>
                    </a:lnTo>
                    <a:lnTo>
                      <a:pt x="740" y="5822"/>
                    </a:lnTo>
                    <a:lnTo>
                      <a:pt x="296" y="6128"/>
                    </a:lnTo>
                    <a:lnTo>
                      <a:pt x="0" y="6433"/>
                    </a:lnTo>
                    <a:lnTo>
                      <a:pt x="0" y="6755"/>
                    </a:lnTo>
                    <a:lnTo>
                      <a:pt x="296" y="7061"/>
                    </a:lnTo>
                    <a:lnTo>
                      <a:pt x="888" y="7366"/>
                    </a:lnTo>
                    <a:lnTo>
                      <a:pt x="2663" y="7977"/>
                    </a:lnTo>
                    <a:lnTo>
                      <a:pt x="3995" y="8251"/>
                    </a:lnTo>
                    <a:lnTo>
                      <a:pt x="5474" y="8524"/>
                    </a:lnTo>
                    <a:lnTo>
                      <a:pt x="7249" y="8749"/>
                    </a:lnTo>
                    <a:lnTo>
                      <a:pt x="9173" y="9039"/>
                    </a:lnTo>
                    <a:lnTo>
                      <a:pt x="10652" y="9312"/>
                    </a:lnTo>
                    <a:lnTo>
                      <a:pt x="11984" y="9602"/>
                    </a:lnTo>
                    <a:lnTo>
                      <a:pt x="12871" y="9891"/>
                    </a:lnTo>
                    <a:lnTo>
                      <a:pt x="13611" y="10197"/>
                    </a:lnTo>
                    <a:lnTo>
                      <a:pt x="14055" y="10502"/>
                    </a:lnTo>
                    <a:lnTo>
                      <a:pt x="14351" y="10808"/>
                    </a:lnTo>
                    <a:lnTo>
                      <a:pt x="14351" y="11130"/>
                    </a:lnTo>
                    <a:lnTo>
                      <a:pt x="14055" y="11435"/>
                    </a:lnTo>
                    <a:lnTo>
                      <a:pt x="13463" y="11741"/>
                    </a:lnTo>
                    <a:lnTo>
                      <a:pt x="12575" y="12046"/>
                    </a:lnTo>
                    <a:lnTo>
                      <a:pt x="11688" y="12336"/>
                    </a:lnTo>
                    <a:lnTo>
                      <a:pt x="10356" y="12593"/>
                    </a:lnTo>
                    <a:lnTo>
                      <a:pt x="9025" y="12867"/>
                    </a:lnTo>
                    <a:lnTo>
                      <a:pt x="7249" y="13108"/>
                    </a:lnTo>
                    <a:lnTo>
                      <a:pt x="5326" y="13397"/>
                    </a:lnTo>
                    <a:lnTo>
                      <a:pt x="3847" y="13671"/>
                    </a:lnTo>
                    <a:lnTo>
                      <a:pt x="2515" y="13960"/>
                    </a:lnTo>
                    <a:lnTo>
                      <a:pt x="1627" y="14250"/>
                    </a:lnTo>
                    <a:lnTo>
                      <a:pt x="888" y="14555"/>
                    </a:lnTo>
                    <a:lnTo>
                      <a:pt x="296" y="14861"/>
                    </a:lnTo>
                    <a:lnTo>
                      <a:pt x="148" y="15167"/>
                    </a:lnTo>
                    <a:lnTo>
                      <a:pt x="148" y="15488"/>
                    </a:lnTo>
                    <a:lnTo>
                      <a:pt x="444" y="15810"/>
                    </a:lnTo>
                    <a:lnTo>
                      <a:pt x="1036" y="16099"/>
                    </a:lnTo>
                    <a:lnTo>
                      <a:pt x="1775" y="16389"/>
                    </a:lnTo>
                    <a:lnTo>
                      <a:pt x="2811" y="16695"/>
                    </a:lnTo>
                    <a:lnTo>
                      <a:pt x="5474" y="17241"/>
                    </a:lnTo>
                    <a:lnTo>
                      <a:pt x="7249" y="17467"/>
                    </a:lnTo>
                    <a:lnTo>
                      <a:pt x="9173" y="17772"/>
                    </a:lnTo>
                    <a:lnTo>
                      <a:pt x="10800" y="18046"/>
                    </a:lnTo>
                    <a:lnTo>
                      <a:pt x="12132" y="18335"/>
                    </a:lnTo>
                    <a:lnTo>
                      <a:pt x="12871" y="18625"/>
                    </a:lnTo>
                    <a:lnTo>
                      <a:pt x="13759" y="18930"/>
                    </a:lnTo>
                    <a:lnTo>
                      <a:pt x="14203" y="19236"/>
                    </a:lnTo>
                    <a:lnTo>
                      <a:pt x="14351" y="19541"/>
                    </a:lnTo>
                    <a:lnTo>
                      <a:pt x="14351" y="19847"/>
                    </a:lnTo>
                    <a:lnTo>
                      <a:pt x="14055" y="20152"/>
                    </a:lnTo>
                    <a:lnTo>
                      <a:pt x="13463" y="20458"/>
                    </a:lnTo>
                    <a:lnTo>
                      <a:pt x="12723" y="20764"/>
                    </a:lnTo>
                    <a:lnTo>
                      <a:pt x="11836" y="21053"/>
                    </a:lnTo>
                    <a:lnTo>
                      <a:pt x="10356" y="21343"/>
                    </a:lnTo>
                    <a:lnTo>
                      <a:pt x="9025" y="21600"/>
                    </a:lnTo>
                    <a:lnTo>
                      <a:pt x="16126" y="21600"/>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772" name="Freeform 19"/>
              <p:cNvSpPr/>
              <p:nvPr/>
            </p:nvSpPr>
            <p:spPr>
              <a:xfrm>
                <a:off x="1774031" y="673893"/>
                <a:ext cx="1634729" cy="13870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24" y="6137"/>
                    </a:moveTo>
                    <a:lnTo>
                      <a:pt x="7724" y="7713"/>
                    </a:lnTo>
                    <a:lnTo>
                      <a:pt x="7772" y="8158"/>
                    </a:lnTo>
                    <a:lnTo>
                      <a:pt x="7835" y="8584"/>
                    </a:lnTo>
                    <a:lnTo>
                      <a:pt x="7929" y="8992"/>
                    </a:lnTo>
                    <a:lnTo>
                      <a:pt x="8039" y="9419"/>
                    </a:lnTo>
                    <a:lnTo>
                      <a:pt x="8196" y="9827"/>
                    </a:lnTo>
                    <a:lnTo>
                      <a:pt x="8369" y="10216"/>
                    </a:lnTo>
                    <a:lnTo>
                      <a:pt x="8558" y="10605"/>
                    </a:lnTo>
                    <a:lnTo>
                      <a:pt x="8778" y="10939"/>
                    </a:lnTo>
                    <a:lnTo>
                      <a:pt x="9014" y="11291"/>
                    </a:lnTo>
                    <a:lnTo>
                      <a:pt x="9282" y="11607"/>
                    </a:lnTo>
                    <a:lnTo>
                      <a:pt x="9565" y="11885"/>
                    </a:lnTo>
                    <a:lnTo>
                      <a:pt x="9864" y="12144"/>
                    </a:lnTo>
                    <a:lnTo>
                      <a:pt x="10194" y="12385"/>
                    </a:lnTo>
                    <a:lnTo>
                      <a:pt x="10525" y="12589"/>
                    </a:lnTo>
                    <a:lnTo>
                      <a:pt x="10871" y="12738"/>
                    </a:lnTo>
                    <a:lnTo>
                      <a:pt x="11233" y="12886"/>
                    </a:lnTo>
                    <a:lnTo>
                      <a:pt x="11594" y="12979"/>
                    </a:lnTo>
                    <a:lnTo>
                      <a:pt x="11956" y="13053"/>
                    </a:lnTo>
                    <a:lnTo>
                      <a:pt x="12334" y="13108"/>
                    </a:lnTo>
                    <a:lnTo>
                      <a:pt x="12696" y="13108"/>
                    </a:lnTo>
                    <a:lnTo>
                      <a:pt x="13073" y="13071"/>
                    </a:lnTo>
                    <a:lnTo>
                      <a:pt x="13435" y="13034"/>
                    </a:lnTo>
                    <a:lnTo>
                      <a:pt x="13813" y="12923"/>
                    </a:lnTo>
                    <a:lnTo>
                      <a:pt x="14159" y="12812"/>
                    </a:lnTo>
                    <a:lnTo>
                      <a:pt x="14521" y="12645"/>
                    </a:lnTo>
                    <a:lnTo>
                      <a:pt x="14851" y="12459"/>
                    </a:lnTo>
                    <a:lnTo>
                      <a:pt x="15181" y="12237"/>
                    </a:lnTo>
                    <a:lnTo>
                      <a:pt x="15496" y="11996"/>
                    </a:lnTo>
                    <a:lnTo>
                      <a:pt x="15779" y="11718"/>
                    </a:lnTo>
                    <a:lnTo>
                      <a:pt x="16062" y="11421"/>
                    </a:lnTo>
                    <a:lnTo>
                      <a:pt x="16298" y="11087"/>
                    </a:lnTo>
                    <a:lnTo>
                      <a:pt x="16519" y="10735"/>
                    </a:lnTo>
                    <a:lnTo>
                      <a:pt x="16707" y="10420"/>
                    </a:lnTo>
                    <a:lnTo>
                      <a:pt x="16235" y="9864"/>
                    </a:lnTo>
                    <a:lnTo>
                      <a:pt x="16204" y="9938"/>
                    </a:lnTo>
                    <a:lnTo>
                      <a:pt x="16015" y="10272"/>
                    </a:lnTo>
                    <a:lnTo>
                      <a:pt x="15795" y="10605"/>
                    </a:lnTo>
                    <a:lnTo>
                      <a:pt x="15559" y="10902"/>
                    </a:lnTo>
                    <a:lnTo>
                      <a:pt x="15291" y="11180"/>
                    </a:lnTo>
                    <a:lnTo>
                      <a:pt x="15008" y="11421"/>
                    </a:lnTo>
                    <a:lnTo>
                      <a:pt x="14709" y="11644"/>
                    </a:lnTo>
                    <a:lnTo>
                      <a:pt x="14410" y="11848"/>
                    </a:lnTo>
                    <a:lnTo>
                      <a:pt x="14080" y="11996"/>
                    </a:lnTo>
                    <a:lnTo>
                      <a:pt x="13750" y="12126"/>
                    </a:lnTo>
                    <a:lnTo>
                      <a:pt x="13404" y="12218"/>
                    </a:lnTo>
                    <a:lnTo>
                      <a:pt x="13058" y="12293"/>
                    </a:lnTo>
                    <a:lnTo>
                      <a:pt x="12711" y="12311"/>
                    </a:lnTo>
                    <a:lnTo>
                      <a:pt x="12365" y="12311"/>
                    </a:lnTo>
                    <a:lnTo>
                      <a:pt x="12019" y="12274"/>
                    </a:lnTo>
                    <a:lnTo>
                      <a:pt x="11673" y="12200"/>
                    </a:lnTo>
                    <a:lnTo>
                      <a:pt x="11327" y="12089"/>
                    </a:lnTo>
                    <a:lnTo>
                      <a:pt x="11012" y="11959"/>
                    </a:lnTo>
                    <a:lnTo>
                      <a:pt x="10682" y="11792"/>
                    </a:lnTo>
                    <a:lnTo>
                      <a:pt x="10383" y="11588"/>
                    </a:lnTo>
                    <a:lnTo>
                      <a:pt x="10100" y="11347"/>
                    </a:lnTo>
                    <a:lnTo>
                      <a:pt x="9817" y="11087"/>
                    </a:lnTo>
                    <a:lnTo>
                      <a:pt x="9565" y="10809"/>
                    </a:lnTo>
                    <a:lnTo>
                      <a:pt x="9329" y="10513"/>
                    </a:lnTo>
                    <a:lnTo>
                      <a:pt x="9109" y="10179"/>
                    </a:lnTo>
                    <a:lnTo>
                      <a:pt x="8936" y="9827"/>
                    </a:lnTo>
                    <a:lnTo>
                      <a:pt x="8778" y="9474"/>
                    </a:lnTo>
                    <a:lnTo>
                      <a:pt x="8637" y="9085"/>
                    </a:lnTo>
                    <a:lnTo>
                      <a:pt x="8511" y="8714"/>
                    </a:lnTo>
                    <a:lnTo>
                      <a:pt x="8432" y="8306"/>
                    </a:lnTo>
                    <a:lnTo>
                      <a:pt x="8385" y="7898"/>
                    </a:lnTo>
                    <a:lnTo>
                      <a:pt x="8354" y="7490"/>
                    </a:lnTo>
                    <a:lnTo>
                      <a:pt x="8354" y="5395"/>
                    </a:lnTo>
                    <a:lnTo>
                      <a:pt x="3414" y="5395"/>
                    </a:lnTo>
                    <a:lnTo>
                      <a:pt x="3115" y="5377"/>
                    </a:lnTo>
                    <a:lnTo>
                      <a:pt x="2832" y="5303"/>
                    </a:lnTo>
                    <a:lnTo>
                      <a:pt x="2549" y="5191"/>
                    </a:lnTo>
                    <a:lnTo>
                      <a:pt x="2281" y="5062"/>
                    </a:lnTo>
                    <a:lnTo>
                      <a:pt x="2014" y="4895"/>
                    </a:lnTo>
                    <a:lnTo>
                      <a:pt x="1793" y="4691"/>
                    </a:lnTo>
                    <a:lnTo>
                      <a:pt x="1573" y="4468"/>
                    </a:lnTo>
                    <a:lnTo>
                      <a:pt x="1369" y="4227"/>
                    </a:lnTo>
                    <a:lnTo>
                      <a:pt x="1023" y="3671"/>
                    </a:lnTo>
                    <a:lnTo>
                      <a:pt x="897" y="3356"/>
                    </a:lnTo>
                    <a:lnTo>
                      <a:pt x="787" y="3041"/>
                    </a:lnTo>
                    <a:lnTo>
                      <a:pt x="708" y="2688"/>
                    </a:lnTo>
                    <a:lnTo>
                      <a:pt x="645" y="2355"/>
                    </a:lnTo>
                    <a:lnTo>
                      <a:pt x="614" y="2021"/>
                    </a:lnTo>
                    <a:lnTo>
                      <a:pt x="629" y="1687"/>
                    </a:lnTo>
                    <a:lnTo>
                      <a:pt x="629" y="742"/>
                    </a:lnTo>
                    <a:lnTo>
                      <a:pt x="12601" y="742"/>
                    </a:lnTo>
                    <a:lnTo>
                      <a:pt x="12727" y="760"/>
                    </a:lnTo>
                    <a:lnTo>
                      <a:pt x="13105" y="797"/>
                    </a:lnTo>
                    <a:lnTo>
                      <a:pt x="13498" y="871"/>
                    </a:lnTo>
                    <a:lnTo>
                      <a:pt x="13891" y="983"/>
                    </a:lnTo>
                    <a:lnTo>
                      <a:pt x="14269" y="1112"/>
                    </a:lnTo>
                    <a:lnTo>
                      <a:pt x="14631" y="1298"/>
                    </a:lnTo>
                    <a:lnTo>
                      <a:pt x="14977" y="1483"/>
                    </a:lnTo>
                    <a:lnTo>
                      <a:pt x="15323" y="1724"/>
                    </a:lnTo>
                    <a:lnTo>
                      <a:pt x="15653" y="1984"/>
                    </a:lnTo>
                    <a:lnTo>
                      <a:pt x="15952" y="2262"/>
                    </a:lnTo>
                    <a:lnTo>
                      <a:pt x="16235" y="2577"/>
                    </a:lnTo>
                    <a:lnTo>
                      <a:pt x="16503" y="2911"/>
                    </a:lnTo>
                    <a:lnTo>
                      <a:pt x="16755" y="3282"/>
                    </a:lnTo>
                    <a:lnTo>
                      <a:pt x="16975" y="3671"/>
                    </a:lnTo>
                    <a:lnTo>
                      <a:pt x="17179" y="4060"/>
                    </a:lnTo>
                    <a:lnTo>
                      <a:pt x="17352" y="4487"/>
                    </a:lnTo>
                    <a:lnTo>
                      <a:pt x="17494" y="4913"/>
                    </a:lnTo>
                    <a:lnTo>
                      <a:pt x="17620" y="5358"/>
                    </a:lnTo>
                    <a:lnTo>
                      <a:pt x="17714" y="5785"/>
                    </a:lnTo>
                    <a:lnTo>
                      <a:pt x="17777" y="6248"/>
                    </a:lnTo>
                    <a:lnTo>
                      <a:pt x="17809" y="6712"/>
                    </a:lnTo>
                    <a:lnTo>
                      <a:pt x="17809" y="16983"/>
                    </a:lnTo>
                    <a:lnTo>
                      <a:pt x="17840" y="17410"/>
                    </a:lnTo>
                    <a:lnTo>
                      <a:pt x="17903" y="17818"/>
                    </a:lnTo>
                    <a:lnTo>
                      <a:pt x="17997" y="18226"/>
                    </a:lnTo>
                    <a:lnTo>
                      <a:pt x="18123" y="18615"/>
                    </a:lnTo>
                    <a:lnTo>
                      <a:pt x="18265" y="19023"/>
                    </a:lnTo>
                    <a:lnTo>
                      <a:pt x="18438" y="19357"/>
                    </a:lnTo>
                    <a:lnTo>
                      <a:pt x="18658" y="19727"/>
                    </a:lnTo>
                    <a:lnTo>
                      <a:pt x="18894" y="20024"/>
                    </a:lnTo>
                    <a:lnTo>
                      <a:pt x="19146" y="20321"/>
                    </a:lnTo>
                    <a:lnTo>
                      <a:pt x="19413" y="20599"/>
                    </a:lnTo>
                    <a:lnTo>
                      <a:pt x="19712" y="20840"/>
                    </a:lnTo>
                    <a:lnTo>
                      <a:pt x="19995" y="21062"/>
                    </a:lnTo>
                    <a:lnTo>
                      <a:pt x="20341" y="21229"/>
                    </a:lnTo>
                    <a:lnTo>
                      <a:pt x="20688" y="21378"/>
                    </a:lnTo>
                    <a:lnTo>
                      <a:pt x="21018" y="21507"/>
                    </a:lnTo>
                    <a:lnTo>
                      <a:pt x="21380" y="21563"/>
                    </a:lnTo>
                    <a:lnTo>
                      <a:pt x="21600" y="21600"/>
                    </a:lnTo>
                    <a:lnTo>
                      <a:pt x="21600" y="20488"/>
                    </a:lnTo>
                    <a:lnTo>
                      <a:pt x="21380" y="20488"/>
                    </a:lnTo>
                    <a:lnTo>
                      <a:pt x="21081" y="20450"/>
                    </a:lnTo>
                    <a:lnTo>
                      <a:pt x="20798" y="20376"/>
                    </a:lnTo>
                    <a:lnTo>
                      <a:pt x="20530" y="20265"/>
                    </a:lnTo>
                    <a:lnTo>
                      <a:pt x="20247" y="20135"/>
                    </a:lnTo>
                    <a:lnTo>
                      <a:pt x="19995" y="19968"/>
                    </a:lnTo>
                    <a:lnTo>
                      <a:pt x="19775" y="19783"/>
                    </a:lnTo>
                    <a:lnTo>
                      <a:pt x="19555" y="19561"/>
                    </a:lnTo>
                    <a:lnTo>
                      <a:pt x="19335" y="19319"/>
                    </a:lnTo>
                    <a:lnTo>
                      <a:pt x="19162" y="19041"/>
                    </a:lnTo>
                    <a:lnTo>
                      <a:pt x="19004" y="18763"/>
                    </a:lnTo>
                    <a:lnTo>
                      <a:pt x="18863" y="18448"/>
                    </a:lnTo>
                    <a:lnTo>
                      <a:pt x="18753" y="18133"/>
                    </a:lnTo>
                    <a:lnTo>
                      <a:pt x="18674" y="17781"/>
                    </a:lnTo>
                    <a:lnTo>
                      <a:pt x="18627" y="17447"/>
                    </a:lnTo>
                    <a:lnTo>
                      <a:pt x="18595" y="17113"/>
                    </a:lnTo>
                    <a:lnTo>
                      <a:pt x="18595" y="6712"/>
                    </a:lnTo>
                    <a:lnTo>
                      <a:pt x="18579" y="6211"/>
                    </a:lnTo>
                    <a:lnTo>
                      <a:pt x="18517" y="5748"/>
                    </a:lnTo>
                    <a:lnTo>
                      <a:pt x="18438" y="5284"/>
                    </a:lnTo>
                    <a:lnTo>
                      <a:pt x="18312" y="4802"/>
                    </a:lnTo>
                    <a:lnTo>
                      <a:pt x="18170" y="4357"/>
                    </a:lnTo>
                    <a:lnTo>
                      <a:pt x="17997" y="3912"/>
                    </a:lnTo>
                    <a:lnTo>
                      <a:pt x="17793" y="3467"/>
                    </a:lnTo>
                    <a:lnTo>
                      <a:pt x="17588" y="3059"/>
                    </a:lnTo>
                    <a:lnTo>
                      <a:pt x="17337" y="2670"/>
                    </a:lnTo>
                    <a:lnTo>
                      <a:pt x="17069" y="2299"/>
                    </a:lnTo>
                    <a:lnTo>
                      <a:pt x="16786" y="1947"/>
                    </a:lnTo>
                    <a:lnTo>
                      <a:pt x="16471" y="1632"/>
                    </a:lnTo>
                    <a:lnTo>
                      <a:pt x="16157" y="1335"/>
                    </a:lnTo>
                    <a:lnTo>
                      <a:pt x="15465" y="816"/>
                    </a:lnTo>
                    <a:lnTo>
                      <a:pt x="15087" y="612"/>
                    </a:lnTo>
                    <a:lnTo>
                      <a:pt x="14709" y="426"/>
                    </a:lnTo>
                    <a:lnTo>
                      <a:pt x="14300" y="278"/>
                    </a:lnTo>
                    <a:lnTo>
                      <a:pt x="13891" y="148"/>
                    </a:lnTo>
                    <a:lnTo>
                      <a:pt x="13498" y="74"/>
                    </a:lnTo>
                    <a:lnTo>
                      <a:pt x="13073" y="19"/>
                    </a:lnTo>
                    <a:lnTo>
                      <a:pt x="12759" y="0"/>
                    </a:lnTo>
                    <a:lnTo>
                      <a:pt x="0" y="0"/>
                    </a:lnTo>
                    <a:lnTo>
                      <a:pt x="0" y="1687"/>
                    </a:lnTo>
                    <a:lnTo>
                      <a:pt x="16" y="2058"/>
                    </a:lnTo>
                    <a:lnTo>
                      <a:pt x="47" y="2447"/>
                    </a:lnTo>
                    <a:lnTo>
                      <a:pt x="110" y="2818"/>
                    </a:lnTo>
                    <a:lnTo>
                      <a:pt x="330" y="3560"/>
                    </a:lnTo>
                    <a:lnTo>
                      <a:pt x="488" y="3912"/>
                    </a:lnTo>
                    <a:lnTo>
                      <a:pt x="661" y="4246"/>
                    </a:lnTo>
                    <a:lnTo>
                      <a:pt x="850" y="4542"/>
                    </a:lnTo>
                    <a:lnTo>
                      <a:pt x="1086" y="4839"/>
                    </a:lnTo>
                    <a:lnTo>
                      <a:pt x="1321" y="5099"/>
                    </a:lnTo>
                    <a:lnTo>
                      <a:pt x="1573" y="5340"/>
                    </a:lnTo>
                    <a:lnTo>
                      <a:pt x="1841" y="5544"/>
                    </a:lnTo>
                    <a:lnTo>
                      <a:pt x="2140" y="5711"/>
                    </a:lnTo>
                    <a:lnTo>
                      <a:pt x="2438" y="5859"/>
                    </a:lnTo>
                    <a:lnTo>
                      <a:pt x="2753" y="5989"/>
                    </a:lnTo>
                    <a:lnTo>
                      <a:pt x="3083" y="6081"/>
                    </a:lnTo>
                    <a:lnTo>
                      <a:pt x="3398" y="6137"/>
                    </a:lnTo>
                    <a:lnTo>
                      <a:pt x="7724" y="6137"/>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773" name="Freeform 20"/>
              <p:cNvSpPr/>
              <p:nvPr/>
            </p:nvSpPr>
            <p:spPr>
              <a:xfrm>
                <a:off x="2600324" y="673893"/>
                <a:ext cx="832248" cy="13156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111" y="782"/>
                    </a:moveTo>
                    <a:lnTo>
                      <a:pt x="21600" y="782"/>
                    </a:lnTo>
                    <a:lnTo>
                      <a:pt x="21600" y="0"/>
                    </a:lnTo>
                    <a:lnTo>
                      <a:pt x="13566" y="0"/>
                    </a:lnTo>
                    <a:lnTo>
                      <a:pt x="13566" y="14641"/>
                    </a:lnTo>
                    <a:lnTo>
                      <a:pt x="13504" y="15110"/>
                    </a:lnTo>
                    <a:lnTo>
                      <a:pt x="13380" y="15599"/>
                    </a:lnTo>
                    <a:lnTo>
                      <a:pt x="13195" y="16049"/>
                    </a:lnTo>
                    <a:lnTo>
                      <a:pt x="12979" y="16498"/>
                    </a:lnTo>
                    <a:lnTo>
                      <a:pt x="12700" y="16928"/>
                    </a:lnTo>
                    <a:lnTo>
                      <a:pt x="12391" y="17358"/>
                    </a:lnTo>
                    <a:lnTo>
                      <a:pt x="11990" y="17749"/>
                    </a:lnTo>
                    <a:lnTo>
                      <a:pt x="11557" y="18140"/>
                    </a:lnTo>
                    <a:lnTo>
                      <a:pt x="11094" y="18511"/>
                    </a:lnTo>
                    <a:lnTo>
                      <a:pt x="10568" y="18863"/>
                    </a:lnTo>
                    <a:lnTo>
                      <a:pt x="10012" y="19176"/>
                    </a:lnTo>
                    <a:lnTo>
                      <a:pt x="9394" y="19469"/>
                    </a:lnTo>
                    <a:lnTo>
                      <a:pt x="8807" y="19723"/>
                    </a:lnTo>
                    <a:lnTo>
                      <a:pt x="8158" y="19938"/>
                    </a:lnTo>
                    <a:lnTo>
                      <a:pt x="7478" y="20153"/>
                    </a:lnTo>
                    <a:lnTo>
                      <a:pt x="6767" y="20310"/>
                    </a:lnTo>
                    <a:lnTo>
                      <a:pt x="6026" y="20427"/>
                    </a:lnTo>
                    <a:lnTo>
                      <a:pt x="5346" y="20544"/>
                    </a:lnTo>
                    <a:lnTo>
                      <a:pt x="4573" y="20584"/>
                    </a:lnTo>
                    <a:lnTo>
                      <a:pt x="3832" y="20623"/>
                    </a:lnTo>
                    <a:lnTo>
                      <a:pt x="0" y="20623"/>
                    </a:lnTo>
                    <a:lnTo>
                      <a:pt x="0" y="21600"/>
                    </a:lnTo>
                    <a:lnTo>
                      <a:pt x="3090" y="21600"/>
                    </a:lnTo>
                    <a:lnTo>
                      <a:pt x="3924" y="21580"/>
                    </a:lnTo>
                    <a:lnTo>
                      <a:pt x="4759" y="21522"/>
                    </a:lnTo>
                    <a:lnTo>
                      <a:pt x="5531" y="21424"/>
                    </a:lnTo>
                    <a:lnTo>
                      <a:pt x="6335" y="21307"/>
                    </a:lnTo>
                    <a:lnTo>
                      <a:pt x="7138" y="21131"/>
                    </a:lnTo>
                    <a:lnTo>
                      <a:pt x="7911" y="20935"/>
                    </a:lnTo>
                    <a:lnTo>
                      <a:pt x="8683" y="20701"/>
                    </a:lnTo>
                    <a:lnTo>
                      <a:pt x="9363" y="20447"/>
                    </a:lnTo>
                    <a:lnTo>
                      <a:pt x="10043" y="20153"/>
                    </a:lnTo>
                    <a:lnTo>
                      <a:pt x="10692" y="19841"/>
                    </a:lnTo>
                    <a:lnTo>
                      <a:pt x="11341" y="19508"/>
                    </a:lnTo>
                    <a:lnTo>
                      <a:pt x="11928" y="19117"/>
                    </a:lnTo>
                    <a:lnTo>
                      <a:pt x="12453" y="18727"/>
                    </a:lnTo>
                    <a:lnTo>
                      <a:pt x="12948" y="18296"/>
                    </a:lnTo>
                    <a:lnTo>
                      <a:pt x="13380" y="17866"/>
                    </a:lnTo>
                    <a:lnTo>
                      <a:pt x="13813" y="17397"/>
                    </a:lnTo>
                    <a:lnTo>
                      <a:pt x="14153" y="16928"/>
                    </a:lnTo>
                    <a:lnTo>
                      <a:pt x="14431" y="16439"/>
                    </a:lnTo>
                    <a:lnTo>
                      <a:pt x="14678" y="15951"/>
                    </a:lnTo>
                    <a:lnTo>
                      <a:pt x="14894" y="15443"/>
                    </a:lnTo>
                    <a:lnTo>
                      <a:pt x="15049" y="14915"/>
                    </a:lnTo>
                    <a:lnTo>
                      <a:pt x="15111" y="14387"/>
                    </a:lnTo>
                    <a:lnTo>
                      <a:pt x="15111" y="782"/>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774" name="Freeform 21"/>
              <p:cNvSpPr/>
              <p:nvPr/>
            </p:nvSpPr>
            <p:spPr>
              <a:xfrm>
                <a:off x="0" y="0"/>
                <a:ext cx="2616994" cy="26753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920"/>
                    </a:moveTo>
                    <a:lnTo>
                      <a:pt x="21600" y="21600"/>
                    </a:lnTo>
                    <a:lnTo>
                      <a:pt x="0" y="21600"/>
                    </a:lnTo>
                    <a:lnTo>
                      <a:pt x="0" y="0"/>
                    </a:lnTo>
                    <a:lnTo>
                      <a:pt x="21600" y="0"/>
                    </a:lnTo>
                    <a:lnTo>
                      <a:pt x="21600" y="5614"/>
                    </a:lnTo>
                    <a:lnTo>
                      <a:pt x="21207" y="5614"/>
                    </a:lnTo>
                    <a:lnTo>
                      <a:pt x="21207" y="394"/>
                    </a:lnTo>
                    <a:lnTo>
                      <a:pt x="403" y="394"/>
                    </a:lnTo>
                    <a:lnTo>
                      <a:pt x="403" y="21215"/>
                    </a:lnTo>
                    <a:lnTo>
                      <a:pt x="21207" y="21215"/>
                    </a:lnTo>
                    <a:lnTo>
                      <a:pt x="21207" y="11728"/>
                    </a:lnTo>
                    <a:lnTo>
                      <a:pt x="21600" y="11920"/>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grpSp>
        <p:sp>
          <p:nvSpPr>
            <p:cNvPr id="776" name="Rectangle 22"/>
            <p:cNvSpPr txBox="1"/>
            <p:nvPr/>
          </p:nvSpPr>
          <p:spPr>
            <a:xfrm>
              <a:off x="169068" y="160734"/>
              <a:ext cx="2230042" cy="22919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3337" tIns="33337" rIns="33337" bIns="33337" numCol="1" anchor="t">
              <a:spAutoFit/>
            </a:bodyPr>
            <a:lstStyle/>
            <a:p>
              <a:pPr algn="ctr">
                <a:defRPr b="1" sz="2100">
                  <a:solidFill>
                    <a:srgbClr val="E91D63"/>
                  </a:solidFill>
                </a:defRPr>
              </a:pPr>
              <a:r>
                <a:t>TRANSACTION </a:t>
              </a:r>
              <a:endParaRPr sz="3200"/>
            </a:p>
            <a:p>
              <a:pPr algn="ctr">
                <a:defRPr b="1" sz="2100">
                  <a:solidFill>
                    <a:srgbClr val="E91D63"/>
                  </a:solidFill>
                </a:defRPr>
              </a:pPr>
              <a:r>
                <a:t>1</a:t>
              </a:r>
              <a:endParaRPr sz="3200"/>
            </a:p>
            <a:p>
              <a:pPr algn="ctr">
                <a:defRPr b="1" sz="2100">
                  <a:solidFill>
                    <a:srgbClr val="E91D63"/>
                  </a:solidFill>
                </a:defRPr>
              </a:pPr>
            </a:p>
            <a:p>
              <a:pPr algn="ctr">
                <a:defRPr b="1" sz="2100">
                  <a:solidFill>
                    <a:srgbClr val="E91D63"/>
                  </a:solidFill>
                </a:defRPr>
              </a:pPr>
            </a:p>
            <a:p>
              <a:pPr algn="ctr">
                <a:defRPr b="1" i="1" sz="2200">
                  <a:solidFill>
                    <a:srgbClr val="CC0000"/>
                  </a:solidFill>
                </a:defRPr>
              </a:pPr>
              <a:r>
                <a:t>Accepting</a:t>
              </a:r>
              <a:endParaRPr sz="3200">
                <a:solidFill>
                  <a:srgbClr val="E91D63"/>
                </a:solidFill>
              </a:endParaRPr>
            </a:p>
            <a:p>
              <a:pPr algn="ctr">
                <a:defRPr b="1" i="1" sz="2200">
                  <a:solidFill>
                    <a:srgbClr val="CC0000"/>
                  </a:solidFill>
                </a:defRPr>
              </a:pPr>
              <a:r>
                <a:t>Deposits</a:t>
              </a:r>
            </a:p>
            <a:p>
              <a:pPr algn="ctr">
                <a:defRPr b="1" sz="2400">
                  <a:solidFill>
                    <a:srgbClr val="E91D63"/>
                  </a:solidFill>
                </a:defRPr>
              </a:pPr>
              <a:r>
                <a:t>$100,000 Cash</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777"/>
                                        </p:tgtEl>
                                        <p:attrNameLst>
                                          <p:attrName>style.visibility</p:attrName>
                                        </p:attrNameLst>
                                      </p:cBhvr>
                                      <p:to>
                                        <p:strVal val="visible"/>
                                      </p:to>
                                    </p:set>
                                    <p:anim calcmode="lin" valueType="num">
                                      <p:cBhvr>
                                        <p:cTn id="7" dur="500" fill="hold"/>
                                        <p:tgtEl>
                                          <p:spTgt spid="777"/>
                                        </p:tgtEl>
                                        <p:attrNameLst>
                                          <p:attrName>ppt_x</p:attrName>
                                        </p:attrNameLst>
                                      </p:cBhvr>
                                      <p:tavLst>
                                        <p:tav tm="0">
                                          <p:val>
                                            <p:strVal val="1+#ppt_w/2"/>
                                          </p:val>
                                        </p:tav>
                                        <p:tav tm="100000">
                                          <p:val>
                                            <p:strVal val="#ppt_x"/>
                                          </p:val>
                                        </p:tav>
                                      </p:tavLst>
                                    </p:anim>
                                    <p:anim calcmode="lin" valueType="num">
                                      <p:cBhvr>
                                        <p:cTn id="8" dur="500" fill="hold"/>
                                        <p:tgtEl>
                                          <p:spTgt spid="7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7"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1" name="Group 2"/>
          <p:cNvGrpSpPr/>
          <p:nvPr/>
        </p:nvGrpSpPr>
        <p:grpSpPr>
          <a:xfrm>
            <a:off x="1814512" y="1348979"/>
            <a:ext cx="5216129" cy="2807494"/>
            <a:chOff x="0" y="0"/>
            <a:chExt cx="5216128" cy="2807494"/>
          </a:xfrm>
        </p:grpSpPr>
        <p:sp>
          <p:nvSpPr>
            <p:cNvPr id="779" name="Line 3"/>
            <p:cNvSpPr/>
            <p:nvPr/>
          </p:nvSpPr>
          <p:spPr>
            <a:xfrm>
              <a:off x="0" y="-1"/>
              <a:ext cx="5216130" cy="1"/>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sp>
          <p:nvSpPr>
            <p:cNvPr id="780" name="Line 4"/>
            <p:cNvSpPr/>
            <p:nvPr/>
          </p:nvSpPr>
          <p:spPr>
            <a:xfrm flipH="1">
              <a:off x="2612425" y="9524"/>
              <a:ext cx="1" cy="2797970"/>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grpSp>
      <p:sp>
        <p:nvSpPr>
          <p:cNvPr id="782" name="Rectangle 5"/>
          <p:cNvSpPr txBox="1"/>
          <p:nvPr/>
        </p:nvSpPr>
        <p:spPr>
          <a:xfrm>
            <a:off x="1794272" y="1456134"/>
            <a:ext cx="2383534" cy="2886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Cash                 </a:t>
            </a:r>
            <a:r>
              <a:rPr>
                <a:solidFill>
                  <a:srgbClr val="CC0000"/>
                </a:solidFill>
              </a:rPr>
              <a:t>$100,000</a:t>
            </a:r>
          </a:p>
        </p:txBody>
      </p:sp>
      <p:sp>
        <p:nvSpPr>
          <p:cNvPr id="783" name="Rectangle 6"/>
          <p:cNvSpPr txBox="1"/>
          <p:nvPr/>
        </p:nvSpPr>
        <p:spPr>
          <a:xfrm>
            <a:off x="4424363" y="1456134"/>
            <a:ext cx="2123581" cy="5172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Demand</a:t>
            </a:r>
            <a:endParaRPr sz="3200"/>
          </a:p>
          <a:p>
            <a:pPr>
              <a:defRPr b="1" sz="1600">
                <a:solidFill>
                  <a:srgbClr val="E91D63"/>
                </a:solidFill>
              </a:defRPr>
            </a:pPr>
            <a:r>
              <a:t>Deposits	     </a:t>
            </a:r>
            <a:r>
              <a:rPr>
                <a:solidFill>
                  <a:srgbClr val="CC0000"/>
                </a:solidFill>
              </a:rPr>
              <a:t>$100,000</a:t>
            </a:r>
          </a:p>
        </p:txBody>
      </p:sp>
      <p:sp>
        <p:nvSpPr>
          <p:cNvPr id="784" name="Rectangle 7"/>
          <p:cNvSpPr txBox="1"/>
          <p:nvPr/>
        </p:nvSpPr>
        <p:spPr>
          <a:xfrm>
            <a:off x="2323925" y="171449"/>
            <a:ext cx="4027043" cy="83096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lnSpc>
                <a:spcPct val="80000"/>
              </a:lnSpc>
              <a:defRPr b="1" sz="3000">
                <a:solidFill>
                  <a:srgbClr val="000099"/>
                </a:solidFill>
                <a:latin typeface="Times New Roman"/>
                <a:ea typeface="Times New Roman"/>
                <a:cs typeface="Times New Roman"/>
                <a:sym typeface="Times New Roman"/>
              </a:defRPr>
            </a:pPr>
            <a:r>
              <a:t>FORMATION OF A</a:t>
            </a:r>
            <a:endParaRPr sz="3200">
              <a:solidFill>
                <a:srgbClr val="E91D63"/>
              </a:solidFill>
            </a:endParaRPr>
          </a:p>
          <a:p>
            <a:pPr algn="ctr">
              <a:lnSpc>
                <a:spcPct val="80000"/>
              </a:lnSpc>
              <a:defRPr b="1" sz="3000">
                <a:solidFill>
                  <a:srgbClr val="000099"/>
                </a:solidFill>
                <a:latin typeface="Times New Roman"/>
                <a:ea typeface="Times New Roman"/>
                <a:cs typeface="Times New Roman"/>
                <a:sym typeface="Times New Roman"/>
              </a:defRPr>
            </a:pPr>
            <a:r>
              <a:t>COMMERCIAL BANK</a:t>
            </a:r>
          </a:p>
        </p:txBody>
      </p:sp>
      <p:sp>
        <p:nvSpPr>
          <p:cNvPr id="785" name="Rectangle 8"/>
          <p:cNvSpPr txBox="1"/>
          <p:nvPr/>
        </p:nvSpPr>
        <p:spPr>
          <a:xfrm>
            <a:off x="1774032" y="1078707"/>
            <a:ext cx="841563"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E91D63"/>
                </a:solidFill>
              </a:defRPr>
            </a:lvl1pPr>
          </a:lstStyle>
          <a:p>
            <a:pPr/>
            <a:r>
              <a:t>ASSETS</a:t>
            </a:r>
          </a:p>
        </p:txBody>
      </p:sp>
      <p:sp>
        <p:nvSpPr>
          <p:cNvPr id="786" name="Rectangle 9"/>
          <p:cNvSpPr txBox="1"/>
          <p:nvPr/>
        </p:nvSpPr>
        <p:spPr>
          <a:xfrm>
            <a:off x="5444287" y="850107"/>
            <a:ext cx="1628026" cy="4922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r">
              <a:defRPr b="1" sz="1500">
                <a:solidFill>
                  <a:srgbClr val="E91D63"/>
                </a:solidFill>
              </a:defRPr>
            </a:pPr>
            <a:r>
              <a:t>LIABILITIES AND</a:t>
            </a:r>
            <a:endParaRPr sz="3200"/>
          </a:p>
          <a:p>
            <a:pPr algn="r">
              <a:defRPr b="1" sz="1500">
                <a:solidFill>
                  <a:srgbClr val="E91D63"/>
                </a:solidFill>
              </a:defRPr>
            </a:pPr>
            <a:r>
              <a:t>NET WORTH</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782"/>
                                        </p:tgtEl>
                                        <p:attrNameLst>
                                          <p:attrName>style.visibility</p:attrName>
                                        </p:attrNameLst>
                                      </p:cBhvr>
                                      <p:to>
                                        <p:strVal val="visible"/>
                                      </p:to>
                                    </p:set>
                                    <p:animEffect filter="wipe(left)" transition="in">
                                      <p:cBhvr>
                                        <p:cTn id="7" dur="500"/>
                                        <p:tgtEl>
                                          <p:spTgt spid="782"/>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783"/>
                                        </p:tgtEl>
                                        <p:attrNameLst>
                                          <p:attrName>style.visibility</p:attrName>
                                        </p:attrNameLst>
                                      </p:cBhvr>
                                      <p:to>
                                        <p:strVal val="visible"/>
                                      </p:to>
                                    </p:set>
                                    <p:animEffect filter="wipe(left)" transition="in">
                                      <p:cBhvr>
                                        <p:cTn id="11" dur="500"/>
                                        <p:tgtEl>
                                          <p:spTgt spid="7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2" grpId="1"/>
      <p:bldP build="whole" bldLvl="1" animBg="1" rev="0" advAuto="0" spid="783"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90" name="Group 2"/>
          <p:cNvGrpSpPr/>
          <p:nvPr/>
        </p:nvGrpSpPr>
        <p:grpSpPr>
          <a:xfrm>
            <a:off x="2043112" y="1177529"/>
            <a:ext cx="5216129" cy="2807494"/>
            <a:chOff x="0" y="0"/>
            <a:chExt cx="5216128" cy="2807494"/>
          </a:xfrm>
        </p:grpSpPr>
        <p:sp>
          <p:nvSpPr>
            <p:cNvPr id="788" name="Line 3"/>
            <p:cNvSpPr/>
            <p:nvPr/>
          </p:nvSpPr>
          <p:spPr>
            <a:xfrm>
              <a:off x="0" y="-1"/>
              <a:ext cx="5216130" cy="1"/>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sp>
          <p:nvSpPr>
            <p:cNvPr id="789" name="Line 4"/>
            <p:cNvSpPr/>
            <p:nvPr/>
          </p:nvSpPr>
          <p:spPr>
            <a:xfrm flipH="1">
              <a:off x="2612425" y="9524"/>
              <a:ext cx="1" cy="2797970"/>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grpSp>
      <p:sp>
        <p:nvSpPr>
          <p:cNvPr id="791" name="Rectangle 5"/>
          <p:cNvSpPr txBox="1"/>
          <p:nvPr/>
        </p:nvSpPr>
        <p:spPr>
          <a:xfrm>
            <a:off x="2022872" y="1284684"/>
            <a:ext cx="2383534" cy="2886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Cash                 </a:t>
            </a:r>
            <a:r>
              <a:rPr>
                <a:solidFill>
                  <a:srgbClr val="CC0000"/>
                </a:solidFill>
              </a:rPr>
              <a:t>$100,000</a:t>
            </a:r>
          </a:p>
        </p:txBody>
      </p:sp>
      <p:sp>
        <p:nvSpPr>
          <p:cNvPr id="792" name="Rectangle 6"/>
          <p:cNvSpPr txBox="1"/>
          <p:nvPr/>
        </p:nvSpPr>
        <p:spPr>
          <a:xfrm>
            <a:off x="4652963" y="1284684"/>
            <a:ext cx="3037981" cy="5172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Checkable </a:t>
            </a:r>
            <a:endParaRPr sz="3200"/>
          </a:p>
          <a:p>
            <a:pPr>
              <a:defRPr b="1" sz="1600">
                <a:solidFill>
                  <a:srgbClr val="E91D63"/>
                </a:solidFill>
              </a:defRPr>
            </a:pPr>
            <a:r>
              <a:t>  Deposits	     </a:t>
            </a:r>
            <a:r>
              <a:rPr>
                <a:solidFill>
                  <a:srgbClr val="CC0000"/>
                </a:solidFill>
              </a:rPr>
              <a:t>$100,000</a:t>
            </a:r>
          </a:p>
        </p:txBody>
      </p:sp>
      <p:sp>
        <p:nvSpPr>
          <p:cNvPr id="793" name="Rectangle 7"/>
          <p:cNvSpPr txBox="1"/>
          <p:nvPr/>
        </p:nvSpPr>
        <p:spPr>
          <a:xfrm>
            <a:off x="2552525" y="-1"/>
            <a:ext cx="4027043" cy="83096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lnSpc>
                <a:spcPct val="80000"/>
              </a:lnSpc>
              <a:defRPr b="1" sz="3000">
                <a:solidFill>
                  <a:srgbClr val="000099"/>
                </a:solidFill>
                <a:latin typeface="Times New Roman"/>
                <a:ea typeface="Times New Roman"/>
                <a:cs typeface="Times New Roman"/>
                <a:sym typeface="Times New Roman"/>
              </a:defRPr>
            </a:pPr>
            <a:r>
              <a:t>FORMATION OF A</a:t>
            </a:r>
            <a:endParaRPr sz="3200">
              <a:solidFill>
                <a:srgbClr val="E91D63"/>
              </a:solidFill>
            </a:endParaRPr>
          </a:p>
          <a:p>
            <a:pPr algn="ctr">
              <a:lnSpc>
                <a:spcPct val="80000"/>
              </a:lnSpc>
              <a:defRPr b="1" sz="3000">
                <a:solidFill>
                  <a:srgbClr val="000099"/>
                </a:solidFill>
                <a:latin typeface="Times New Roman"/>
                <a:ea typeface="Times New Roman"/>
                <a:cs typeface="Times New Roman"/>
                <a:sym typeface="Times New Roman"/>
              </a:defRPr>
            </a:pPr>
            <a:r>
              <a:t>COMMERCIAL BANK</a:t>
            </a:r>
          </a:p>
        </p:txBody>
      </p:sp>
      <p:sp>
        <p:nvSpPr>
          <p:cNvPr id="794" name="Rectangle 8"/>
          <p:cNvSpPr txBox="1"/>
          <p:nvPr/>
        </p:nvSpPr>
        <p:spPr>
          <a:xfrm>
            <a:off x="2002632" y="907257"/>
            <a:ext cx="841563"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E91D63"/>
                </a:solidFill>
              </a:defRPr>
            </a:lvl1pPr>
          </a:lstStyle>
          <a:p>
            <a:pPr/>
            <a:r>
              <a:t>ASSETS</a:t>
            </a:r>
          </a:p>
        </p:txBody>
      </p:sp>
      <p:sp>
        <p:nvSpPr>
          <p:cNvPr id="795" name="Rectangle 9"/>
          <p:cNvSpPr txBox="1"/>
          <p:nvPr/>
        </p:nvSpPr>
        <p:spPr>
          <a:xfrm>
            <a:off x="5672887" y="678656"/>
            <a:ext cx="1628026" cy="492245"/>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r">
              <a:defRPr b="1" sz="1500">
                <a:solidFill>
                  <a:srgbClr val="E91D63"/>
                </a:solidFill>
              </a:defRPr>
            </a:pPr>
            <a:r>
              <a:t>LIABILITIES AND</a:t>
            </a:r>
            <a:endParaRPr sz="3200"/>
          </a:p>
          <a:p>
            <a:pPr algn="r">
              <a:defRPr b="1" sz="1500">
                <a:solidFill>
                  <a:srgbClr val="E91D63"/>
                </a:solidFill>
              </a:defRPr>
            </a:pPr>
            <a:r>
              <a:t>NET WORTH</a:t>
            </a:r>
          </a:p>
        </p:txBody>
      </p:sp>
      <p:grpSp>
        <p:nvGrpSpPr>
          <p:cNvPr id="800" name="Group 10"/>
          <p:cNvGrpSpPr/>
          <p:nvPr/>
        </p:nvGrpSpPr>
        <p:grpSpPr>
          <a:xfrm>
            <a:off x="3132246" y="942666"/>
            <a:ext cx="3390829" cy="4439749"/>
            <a:chOff x="0" y="0"/>
            <a:chExt cx="3390827" cy="4439747"/>
          </a:xfrm>
        </p:grpSpPr>
        <p:pic>
          <p:nvPicPr>
            <p:cNvPr id="796" name="Picture 11" descr="Picture 11"/>
            <p:cNvPicPr>
              <a:picLocks noChangeAspect="1"/>
            </p:cNvPicPr>
            <p:nvPr/>
          </p:nvPicPr>
          <p:blipFill>
            <a:blip r:embed="rId2">
              <a:extLst/>
            </a:blip>
            <a:stretch>
              <a:fillRect/>
            </a:stretch>
          </p:blipFill>
          <p:spPr>
            <a:xfrm>
              <a:off x="0" y="0"/>
              <a:ext cx="3390828" cy="4439748"/>
            </a:xfrm>
            <a:prstGeom prst="rect">
              <a:avLst/>
            </a:prstGeom>
            <a:ln w="12700" cap="flat">
              <a:noFill/>
              <a:miter lim="400000"/>
            </a:ln>
            <a:effectLst/>
          </p:spPr>
        </p:pic>
        <p:sp>
          <p:nvSpPr>
            <p:cNvPr id="797" name="Rectangle 12"/>
            <p:cNvSpPr txBox="1"/>
            <p:nvPr/>
          </p:nvSpPr>
          <p:spPr>
            <a:xfrm>
              <a:off x="518561" y="673009"/>
              <a:ext cx="1518731" cy="4860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lvl1pPr>
                <a:defRPr b="1" sz="3000">
                  <a:solidFill>
                    <a:srgbClr val="FF0000"/>
                  </a:solidFill>
                </a:defRPr>
              </a:lvl1pPr>
            </a:lstStyle>
            <a:p>
              <a:pPr/>
              <a:r>
                <a:t>NOTES:</a:t>
              </a:r>
            </a:p>
          </p:txBody>
        </p:sp>
        <p:sp>
          <p:nvSpPr>
            <p:cNvPr id="798" name="Rectangle 13"/>
            <p:cNvSpPr txBox="1"/>
            <p:nvPr/>
          </p:nvSpPr>
          <p:spPr>
            <a:xfrm>
              <a:off x="419937" y="1217994"/>
              <a:ext cx="2584638" cy="9723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defRPr b="1" sz="2100">
                  <a:solidFill>
                    <a:srgbClr val="E91D63"/>
                  </a:solidFill>
                </a:defRPr>
              </a:pPr>
              <a:r>
                <a:t>Bank deposits are</a:t>
              </a:r>
              <a:endParaRPr sz="3200"/>
            </a:p>
            <a:p>
              <a:pPr>
                <a:defRPr b="1" sz="2100">
                  <a:solidFill>
                    <a:srgbClr val="E91D63"/>
                  </a:solidFill>
                </a:defRPr>
              </a:pPr>
              <a:r>
                <a:t>subject to a </a:t>
              </a:r>
              <a:r>
                <a:rPr i="1">
                  <a:solidFill>
                    <a:srgbClr val="CC0000"/>
                  </a:solidFill>
                </a:rPr>
                <a:t>reserve</a:t>
              </a:r>
              <a:endParaRPr sz="3200"/>
            </a:p>
            <a:p>
              <a:pPr>
                <a:defRPr b="1" i="1" sz="2100">
                  <a:solidFill>
                    <a:srgbClr val="CC0000"/>
                  </a:solidFill>
                </a:defRPr>
              </a:pPr>
              <a:r>
                <a:t>requirement.</a:t>
              </a:r>
            </a:p>
          </p:txBody>
        </p:sp>
        <p:sp>
          <p:nvSpPr>
            <p:cNvPr id="799" name="Rectangle 15"/>
            <p:cNvSpPr txBox="1"/>
            <p:nvPr/>
          </p:nvSpPr>
          <p:spPr>
            <a:xfrm>
              <a:off x="1223765" y="2221048"/>
              <a:ext cx="1368935" cy="5925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lgn="ctr">
                <a:defRPr b="1" sz="1800">
                  <a:solidFill>
                    <a:srgbClr val="FF0000"/>
                  </a:solidFill>
                </a:defRPr>
              </a:pPr>
              <a:r>
                <a:t>Reserve</a:t>
              </a:r>
              <a:endParaRPr sz="3200">
                <a:solidFill>
                  <a:srgbClr val="E91D63"/>
                </a:solidFill>
              </a:endParaRPr>
            </a:p>
            <a:p>
              <a:pPr algn="ctr">
                <a:defRPr b="1" sz="1800">
                  <a:solidFill>
                    <a:srgbClr val="FF0000"/>
                  </a:solidFill>
                </a:defRPr>
              </a:pPr>
              <a:r>
                <a:t>Ratio = 20%</a:t>
              </a:r>
            </a:p>
          </p:txBody>
        </p:sp>
      </p:grpSp>
    </p:spTree>
  </p:cSld>
  <p:clrMapOvr>
    <a:masterClrMapping/>
  </p:clrMapOvr>
  <mc:AlternateContent xmlns:mc="http://schemas.openxmlformats.org/markup-compatibility/2006">
    <mc:Choice xmlns:p14="http://schemas.microsoft.com/office/powerpoint/2010/main" Requires="p14">
      <p:transition spd="med" advClick="1" p14:dur="1000">
        <p:wipe dir="u"/>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800"/>
                                        </p:tgtEl>
                                        <p:attrNameLst>
                                          <p:attrName>style.visibility</p:attrName>
                                        </p:attrNameLst>
                                      </p:cBhvr>
                                      <p:to>
                                        <p:strVal val="visible"/>
                                      </p:to>
                                    </p:set>
                                    <p:animEffect filter="wipe(up)" transition="in">
                                      <p:cBhvr>
                                        <p:cTn id="7" dur="500"/>
                                        <p:tgtEl>
                                          <p:spTgt spid="8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0"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04" name="Group 4"/>
          <p:cNvGrpSpPr/>
          <p:nvPr/>
        </p:nvGrpSpPr>
        <p:grpSpPr>
          <a:xfrm>
            <a:off x="2043112" y="1177529"/>
            <a:ext cx="5216129" cy="2807494"/>
            <a:chOff x="0" y="0"/>
            <a:chExt cx="5216128" cy="2807494"/>
          </a:xfrm>
        </p:grpSpPr>
        <p:sp>
          <p:nvSpPr>
            <p:cNvPr id="802" name="Line 5"/>
            <p:cNvSpPr/>
            <p:nvPr/>
          </p:nvSpPr>
          <p:spPr>
            <a:xfrm>
              <a:off x="0" y="-1"/>
              <a:ext cx="5216130" cy="1"/>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sp>
          <p:nvSpPr>
            <p:cNvPr id="803" name="Line 6"/>
            <p:cNvSpPr/>
            <p:nvPr/>
          </p:nvSpPr>
          <p:spPr>
            <a:xfrm flipH="1">
              <a:off x="2612425" y="9524"/>
              <a:ext cx="1" cy="2797970"/>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grpSp>
      <p:sp>
        <p:nvSpPr>
          <p:cNvPr id="805" name="Rectangle 7"/>
          <p:cNvSpPr txBox="1"/>
          <p:nvPr/>
        </p:nvSpPr>
        <p:spPr>
          <a:xfrm>
            <a:off x="2022871" y="1284684"/>
            <a:ext cx="2439990" cy="2886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Cash                  </a:t>
            </a:r>
            <a:r>
              <a:rPr>
                <a:solidFill>
                  <a:srgbClr val="CC0000"/>
                </a:solidFill>
              </a:rPr>
              <a:t>$100,000</a:t>
            </a:r>
          </a:p>
        </p:txBody>
      </p:sp>
      <p:sp>
        <p:nvSpPr>
          <p:cNvPr id="806" name="Rectangle 8"/>
          <p:cNvSpPr txBox="1"/>
          <p:nvPr/>
        </p:nvSpPr>
        <p:spPr>
          <a:xfrm>
            <a:off x="4652963" y="1284684"/>
            <a:ext cx="3037981" cy="5172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Checkable </a:t>
            </a:r>
            <a:endParaRPr sz="3200"/>
          </a:p>
          <a:p>
            <a:pPr>
              <a:defRPr b="1" sz="1600">
                <a:solidFill>
                  <a:srgbClr val="E91D63"/>
                </a:solidFill>
              </a:defRPr>
            </a:pPr>
            <a:r>
              <a:t>  Deposits	     </a:t>
            </a:r>
            <a:r>
              <a:rPr>
                <a:solidFill>
                  <a:srgbClr val="CC0000"/>
                </a:solidFill>
              </a:rPr>
              <a:t>$100,000</a:t>
            </a:r>
          </a:p>
        </p:txBody>
      </p:sp>
      <p:sp>
        <p:nvSpPr>
          <p:cNvPr id="807" name="Rectangle 9"/>
          <p:cNvSpPr txBox="1"/>
          <p:nvPr/>
        </p:nvSpPr>
        <p:spPr>
          <a:xfrm>
            <a:off x="2552525" y="-1"/>
            <a:ext cx="4027043" cy="83096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lnSpc>
                <a:spcPct val="80000"/>
              </a:lnSpc>
              <a:defRPr b="1" sz="3000">
                <a:solidFill>
                  <a:srgbClr val="000099"/>
                </a:solidFill>
                <a:latin typeface="Times New Roman"/>
                <a:ea typeface="Times New Roman"/>
                <a:cs typeface="Times New Roman"/>
                <a:sym typeface="Times New Roman"/>
              </a:defRPr>
            </a:pPr>
            <a:r>
              <a:t>FORMATION OF A</a:t>
            </a:r>
            <a:endParaRPr sz="3200">
              <a:solidFill>
                <a:srgbClr val="E91D63"/>
              </a:solidFill>
            </a:endParaRPr>
          </a:p>
          <a:p>
            <a:pPr algn="ctr">
              <a:lnSpc>
                <a:spcPct val="80000"/>
              </a:lnSpc>
              <a:defRPr b="1" sz="3000">
                <a:solidFill>
                  <a:srgbClr val="000099"/>
                </a:solidFill>
                <a:latin typeface="Times New Roman"/>
                <a:ea typeface="Times New Roman"/>
                <a:cs typeface="Times New Roman"/>
                <a:sym typeface="Times New Roman"/>
              </a:defRPr>
            </a:pPr>
            <a:r>
              <a:t>COMMERCIAL BANK</a:t>
            </a:r>
          </a:p>
        </p:txBody>
      </p:sp>
      <p:sp>
        <p:nvSpPr>
          <p:cNvPr id="808" name="Rectangle 10"/>
          <p:cNvSpPr txBox="1"/>
          <p:nvPr/>
        </p:nvSpPr>
        <p:spPr>
          <a:xfrm>
            <a:off x="2002632" y="907257"/>
            <a:ext cx="841563"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E91D63"/>
                </a:solidFill>
              </a:defRPr>
            </a:lvl1pPr>
          </a:lstStyle>
          <a:p>
            <a:pPr/>
            <a:r>
              <a:t>ASSETS</a:t>
            </a:r>
          </a:p>
        </p:txBody>
      </p:sp>
      <p:sp>
        <p:nvSpPr>
          <p:cNvPr id="809" name="Rectangle 11"/>
          <p:cNvSpPr txBox="1"/>
          <p:nvPr/>
        </p:nvSpPr>
        <p:spPr>
          <a:xfrm>
            <a:off x="5672887" y="678656"/>
            <a:ext cx="1628026" cy="492245"/>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r">
              <a:defRPr b="1" sz="1500">
                <a:solidFill>
                  <a:srgbClr val="E91D63"/>
                </a:solidFill>
              </a:defRPr>
            </a:pPr>
            <a:r>
              <a:t>LIABILITIES AND</a:t>
            </a:r>
            <a:endParaRPr sz="3200"/>
          </a:p>
          <a:p>
            <a:pPr algn="r">
              <a:defRPr b="1" sz="1500">
                <a:solidFill>
                  <a:srgbClr val="E91D63"/>
                </a:solidFill>
              </a:defRPr>
            </a:pPr>
            <a:r>
              <a:t>NET WORTH</a:t>
            </a:r>
          </a:p>
        </p:txBody>
      </p:sp>
      <p:sp>
        <p:nvSpPr>
          <p:cNvPr id="810" name="Text Box 22"/>
          <p:cNvSpPr txBox="1"/>
          <p:nvPr/>
        </p:nvSpPr>
        <p:spPr>
          <a:xfrm>
            <a:off x="721581" y="1941111"/>
            <a:ext cx="3798747" cy="959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solidFill>
                  <a:srgbClr val="E91D63"/>
                </a:solidFill>
              </a:defRPr>
            </a:pPr>
            <a:r>
              <a:t>Actual Reserves      $100,000</a:t>
            </a:r>
            <a:endParaRPr sz="3200"/>
          </a:p>
          <a:p>
            <a:pPr>
              <a:defRPr sz="2000">
                <a:solidFill>
                  <a:srgbClr val="E91D63"/>
                </a:solidFill>
              </a:defRPr>
            </a:pPr>
            <a:r>
              <a:t>Required Reserves - </a:t>
            </a:r>
            <a:r>
              <a:rPr u="sng"/>
              <a:t>$20,000</a:t>
            </a:r>
            <a:endParaRPr sz="3200"/>
          </a:p>
          <a:p>
            <a:pPr>
              <a:defRPr sz="2000">
                <a:solidFill>
                  <a:srgbClr val="E91D63"/>
                </a:solidFill>
              </a:defRPr>
            </a:pPr>
            <a:r>
              <a:t>Excess Reserves     $ 80,000</a:t>
            </a:r>
            <a:r>
              <a:rPr sz="1300"/>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810"/>
                                        </p:tgtEl>
                                        <p:attrNameLst>
                                          <p:attrName>style.visibility</p:attrName>
                                        </p:attrNameLst>
                                      </p:cBhvr>
                                      <p:to>
                                        <p:strVal val="visible"/>
                                      </p:to>
                                    </p:set>
                                    <p:anim calcmode="lin" valueType="num">
                                      <p:cBhvr>
                                        <p:cTn id="7" dur="600" fill="hold"/>
                                        <p:tgtEl>
                                          <p:spTgt spid="810"/>
                                        </p:tgtEl>
                                        <p:attrNameLst>
                                          <p:attrName>ppt_x</p:attrName>
                                        </p:attrNameLst>
                                      </p:cBhvr>
                                      <p:tavLst>
                                        <p:tav tm="0">
                                          <p:val>
                                            <p:strVal val="0-#ppt_w/2"/>
                                          </p:val>
                                        </p:tav>
                                        <p:tav tm="100000">
                                          <p:val>
                                            <p:strVal val="#ppt_x"/>
                                          </p:val>
                                        </p:tav>
                                      </p:tavLst>
                                    </p:anim>
                                    <p:anim calcmode="lin" valueType="num">
                                      <p:cBhvr>
                                        <p:cTn id="8" dur="600" fill="hold"/>
                                        <p:tgtEl>
                                          <p:spTgt spid="8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0"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14" name="Group 2"/>
          <p:cNvGrpSpPr/>
          <p:nvPr/>
        </p:nvGrpSpPr>
        <p:grpSpPr>
          <a:xfrm>
            <a:off x="1985962" y="1177529"/>
            <a:ext cx="5216129" cy="2807494"/>
            <a:chOff x="0" y="0"/>
            <a:chExt cx="5216128" cy="2807494"/>
          </a:xfrm>
        </p:grpSpPr>
        <p:sp>
          <p:nvSpPr>
            <p:cNvPr id="812" name="Line 3"/>
            <p:cNvSpPr/>
            <p:nvPr/>
          </p:nvSpPr>
          <p:spPr>
            <a:xfrm>
              <a:off x="0" y="-1"/>
              <a:ext cx="5216130" cy="1"/>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sp>
          <p:nvSpPr>
            <p:cNvPr id="813" name="Line 4"/>
            <p:cNvSpPr/>
            <p:nvPr/>
          </p:nvSpPr>
          <p:spPr>
            <a:xfrm flipH="1">
              <a:off x="2612425" y="9524"/>
              <a:ext cx="1" cy="2797970"/>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grpSp>
      <p:sp>
        <p:nvSpPr>
          <p:cNvPr id="815" name="Rectangle 5"/>
          <p:cNvSpPr txBox="1"/>
          <p:nvPr/>
        </p:nvSpPr>
        <p:spPr>
          <a:xfrm>
            <a:off x="1965721" y="1284684"/>
            <a:ext cx="2327079" cy="2886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Cash                </a:t>
            </a:r>
            <a:r>
              <a:rPr>
                <a:solidFill>
                  <a:srgbClr val="CC0000"/>
                </a:solidFill>
              </a:rPr>
              <a:t>$100,000</a:t>
            </a:r>
          </a:p>
        </p:txBody>
      </p:sp>
      <p:sp>
        <p:nvSpPr>
          <p:cNvPr id="816" name="Rectangle 6"/>
          <p:cNvSpPr txBox="1"/>
          <p:nvPr/>
        </p:nvSpPr>
        <p:spPr>
          <a:xfrm>
            <a:off x="4595813" y="1284684"/>
            <a:ext cx="3037981" cy="5172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Checkable </a:t>
            </a:r>
            <a:endParaRPr sz="3200"/>
          </a:p>
          <a:p>
            <a:pPr>
              <a:defRPr b="1" sz="1600">
                <a:solidFill>
                  <a:srgbClr val="E91D63"/>
                </a:solidFill>
              </a:defRPr>
            </a:pPr>
            <a:r>
              <a:t>  Deposits	     </a:t>
            </a:r>
            <a:r>
              <a:rPr>
                <a:solidFill>
                  <a:srgbClr val="CC0000"/>
                </a:solidFill>
              </a:rPr>
              <a:t>$100,000</a:t>
            </a:r>
          </a:p>
        </p:txBody>
      </p:sp>
      <p:sp>
        <p:nvSpPr>
          <p:cNvPr id="817" name="Rectangle 7"/>
          <p:cNvSpPr txBox="1"/>
          <p:nvPr/>
        </p:nvSpPr>
        <p:spPr>
          <a:xfrm>
            <a:off x="2495375" y="-1"/>
            <a:ext cx="4027043" cy="83096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lnSpc>
                <a:spcPct val="80000"/>
              </a:lnSpc>
              <a:defRPr b="1" sz="3000">
                <a:solidFill>
                  <a:srgbClr val="000099"/>
                </a:solidFill>
                <a:latin typeface="Times New Roman"/>
                <a:ea typeface="Times New Roman"/>
                <a:cs typeface="Times New Roman"/>
                <a:sym typeface="Times New Roman"/>
              </a:defRPr>
            </a:pPr>
            <a:r>
              <a:t>FORMATION OF A</a:t>
            </a:r>
            <a:endParaRPr sz="3200">
              <a:solidFill>
                <a:srgbClr val="E91D63"/>
              </a:solidFill>
            </a:endParaRPr>
          </a:p>
          <a:p>
            <a:pPr algn="ctr">
              <a:lnSpc>
                <a:spcPct val="80000"/>
              </a:lnSpc>
              <a:defRPr b="1" sz="3000">
                <a:solidFill>
                  <a:srgbClr val="000099"/>
                </a:solidFill>
                <a:latin typeface="Times New Roman"/>
                <a:ea typeface="Times New Roman"/>
                <a:cs typeface="Times New Roman"/>
                <a:sym typeface="Times New Roman"/>
              </a:defRPr>
            </a:pPr>
            <a:r>
              <a:t>COMMERCIAL BANK</a:t>
            </a:r>
          </a:p>
        </p:txBody>
      </p:sp>
      <p:sp>
        <p:nvSpPr>
          <p:cNvPr id="818" name="Rectangle 8"/>
          <p:cNvSpPr txBox="1"/>
          <p:nvPr/>
        </p:nvSpPr>
        <p:spPr>
          <a:xfrm>
            <a:off x="1945482" y="907257"/>
            <a:ext cx="841563"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E91D63"/>
                </a:solidFill>
              </a:defRPr>
            </a:lvl1pPr>
          </a:lstStyle>
          <a:p>
            <a:pPr/>
            <a:r>
              <a:t>ASSETS</a:t>
            </a:r>
          </a:p>
        </p:txBody>
      </p:sp>
      <p:sp>
        <p:nvSpPr>
          <p:cNvPr id="819" name="Rectangle 9"/>
          <p:cNvSpPr txBox="1"/>
          <p:nvPr/>
        </p:nvSpPr>
        <p:spPr>
          <a:xfrm>
            <a:off x="5615737" y="678656"/>
            <a:ext cx="1628026" cy="492245"/>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r">
              <a:defRPr b="1" sz="1500">
                <a:solidFill>
                  <a:srgbClr val="E91D63"/>
                </a:solidFill>
              </a:defRPr>
            </a:pPr>
            <a:r>
              <a:t>LIABILITIES AND</a:t>
            </a:r>
            <a:endParaRPr sz="3200"/>
          </a:p>
          <a:p>
            <a:pPr algn="r">
              <a:defRPr b="1" sz="1500">
                <a:solidFill>
                  <a:srgbClr val="E91D63"/>
                </a:solidFill>
              </a:defRPr>
            </a:pPr>
            <a:r>
              <a:t>NET WORTH</a:t>
            </a:r>
          </a:p>
        </p:txBody>
      </p:sp>
    </p:spTree>
  </p:cSld>
  <p:clrMapOvr>
    <a:masterClrMapping/>
  </p:clrMapOvr>
  <mc:AlternateContent xmlns:mc="http://schemas.openxmlformats.org/markup-compatibility/2006">
    <mc:Choice xmlns:p14="http://schemas.microsoft.com/office/powerpoint/2010/main" Requires="p14">
      <p:transition spd="med" advClick="1" p14:dur="1000">
        <p:wipe dir="u"/>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3" name="Group 2"/>
          <p:cNvGrpSpPr/>
          <p:nvPr/>
        </p:nvGrpSpPr>
        <p:grpSpPr>
          <a:xfrm>
            <a:off x="1985962" y="1291829"/>
            <a:ext cx="5216129" cy="2807494"/>
            <a:chOff x="0" y="0"/>
            <a:chExt cx="5216128" cy="2807494"/>
          </a:xfrm>
        </p:grpSpPr>
        <p:sp>
          <p:nvSpPr>
            <p:cNvPr id="821" name="Line 3"/>
            <p:cNvSpPr/>
            <p:nvPr/>
          </p:nvSpPr>
          <p:spPr>
            <a:xfrm>
              <a:off x="0" y="-1"/>
              <a:ext cx="5216130" cy="1"/>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sp>
          <p:nvSpPr>
            <p:cNvPr id="822" name="Line 4"/>
            <p:cNvSpPr/>
            <p:nvPr/>
          </p:nvSpPr>
          <p:spPr>
            <a:xfrm flipH="1">
              <a:off x="2612425" y="9524"/>
              <a:ext cx="1" cy="2797970"/>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grpSp>
      <p:sp>
        <p:nvSpPr>
          <p:cNvPr id="824" name="Rectangle 5"/>
          <p:cNvSpPr txBox="1"/>
          <p:nvPr/>
        </p:nvSpPr>
        <p:spPr>
          <a:xfrm>
            <a:off x="1965722" y="1398984"/>
            <a:ext cx="2383534" cy="2886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Cash                 </a:t>
            </a:r>
            <a:r>
              <a:rPr>
                <a:solidFill>
                  <a:srgbClr val="CC0000"/>
                </a:solidFill>
              </a:rPr>
              <a:t>$100,000</a:t>
            </a:r>
          </a:p>
        </p:txBody>
      </p:sp>
      <p:sp>
        <p:nvSpPr>
          <p:cNvPr id="825" name="Rectangle 6"/>
          <p:cNvSpPr txBox="1"/>
          <p:nvPr/>
        </p:nvSpPr>
        <p:spPr>
          <a:xfrm>
            <a:off x="4595813" y="1398984"/>
            <a:ext cx="3037981" cy="5172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Checkable </a:t>
            </a:r>
            <a:endParaRPr sz="3200"/>
          </a:p>
          <a:p>
            <a:pPr>
              <a:defRPr b="1" sz="1600">
                <a:solidFill>
                  <a:srgbClr val="E91D63"/>
                </a:solidFill>
              </a:defRPr>
            </a:pPr>
            <a:r>
              <a:t>  Deposits	     </a:t>
            </a:r>
            <a:r>
              <a:rPr>
                <a:solidFill>
                  <a:srgbClr val="CC0000"/>
                </a:solidFill>
              </a:rPr>
              <a:t>$100,000</a:t>
            </a:r>
          </a:p>
        </p:txBody>
      </p:sp>
      <p:sp>
        <p:nvSpPr>
          <p:cNvPr id="826" name="Rectangle 7"/>
          <p:cNvSpPr txBox="1"/>
          <p:nvPr/>
        </p:nvSpPr>
        <p:spPr>
          <a:xfrm>
            <a:off x="2495375" y="114299"/>
            <a:ext cx="4027043" cy="83096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lnSpc>
                <a:spcPct val="80000"/>
              </a:lnSpc>
              <a:defRPr b="1" sz="3000">
                <a:solidFill>
                  <a:srgbClr val="000099"/>
                </a:solidFill>
                <a:latin typeface="Times New Roman"/>
                <a:ea typeface="Times New Roman"/>
                <a:cs typeface="Times New Roman"/>
                <a:sym typeface="Times New Roman"/>
              </a:defRPr>
            </a:pPr>
            <a:r>
              <a:t>FORMATION OF A</a:t>
            </a:r>
            <a:endParaRPr sz="3200">
              <a:solidFill>
                <a:srgbClr val="E91D63"/>
              </a:solidFill>
            </a:endParaRPr>
          </a:p>
          <a:p>
            <a:pPr algn="ctr">
              <a:lnSpc>
                <a:spcPct val="80000"/>
              </a:lnSpc>
              <a:defRPr b="1" sz="3000">
                <a:solidFill>
                  <a:srgbClr val="000099"/>
                </a:solidFill>
                <a:latin typeface="Times New Roman"/>
                <a:ea typeface="Times New Roman"/>
                <a:cs typeface="Times New Roman"/>
                <a:sym typeface="Times New Roman"/>
              </a:defRPr>
            </a:pPr>
            <a:r>
              <a:t>COMMERCIAL BANK</a:t>
            </a:r>
          </a:p>
        </p:txBody>
      </p:sp>
      <p:sp>
        <p:nvSpPr>
          <p:cNvPr id="827" name="Rectangle 8"/>
          <p:cNvSpPr txBox="1"/>
          <p:nvPr/>
        </p:nvSpPr>
        <p:spPr>
          <a:xfrm>
            <a:off x="1945482" y="1021557"/>
            <a:ext cx="841563"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E91D63"/>
                </a:solidFill>
              </a:defRPr>
            </a:lvl1pPr>
          </a:lstStyle>
          <a:p>
            <a:pPr/>
            <a:r>
              <a:t>ASSETS</a:t>
            </a:r>
          </a:p>
        </p:txBody>
      </p:sp>
      <p:sp>
        <p:nvSpPr>
          <p:cNvPr id="828" name="Rectangle 9"/>
          <p:cNvSpPr txBox="1"/>
          <p:nvPr/>
        </p:nvSpPr>
        <p:spPr>
          <a:xfrm>
            <a:off x="5615737" y="792956"/>
            <a:ext cx="1628026" cy="492245"/>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r">
              <a:defRPr b="1" sz="1500">
                <a:solidFill>
                  <a:srgbClr val="E91D63"/>
                </a:solidFill>
              </a:defRPr>
            </a:pPr>
            <a:r>
              <a:t>LIABILITIES AND</a:t>
            </a:r>
            <a:endParaRPr sz="3200"/>
          </a:p>
          <a:p>
            <a:pPr algn="r">
              <a:defRPr b="1" sz="1500">
                <a:solidFill>
                  <a:srgbClr val="E91D63"/>
                </a:solidFill>
              </a:defRPr>
            </a:pPr>
            <a:r>
              <a:t>NET WORTH</a:t>
            </a:r>
          </a:p>
        </p:txBody>
      </p:sp>
      <p:grpSp>
        <p:nvGrpSpPr>
          <p:cNvPr id="841" name="Group 10"/>
          <p:cNvGrpSpPr/>
          <p:nvPr/>
        </p:nvGrpSpPr>
        <p:grpSpPr>
          <a:xfrm>
            <a:off x="3268257" y="2466974"/>
            <a:ext cx="4450557" cy="2675336"/>
            <a:chOff x="0" y="0"/>
            <a:chExt cx="4450556" cy="2675334"/>
          </a:xfrm>
        </p:grpSpPr>
        <p:grpSp>
          <p:nvGrpSpPr>
            <p:cNvPr id="839" name="Group 11"/>
            <p:cNvGrpSpPr/>
            <p:nvPr/>
          </p:nvGrpSpPr>
          <p:grpSpPr>
            <a:xfrm>
              <a:off x="-1" y="0"/>
              <a:ext cx="4450558" cy="2675335"/>
              <a:chOff x="0" y="0"/>
              <a:chExt cx="4450556" cy="2675334"/>
            </a:xfrm>
          </p:grpSpPr>
          <p:sp>
            <p:nvSpPr>
              <p:cNvPr id="829" name="Freeform 12"/>
              <p:cNvSpPr/>
              <p:nvPr/>
            </p:nvSpPr>
            <p:spPr>
              <a:xfrm>
                <a:off x="35718" y="23812"/>
                <a:ext cx="2557464" cy="2627711"/>
              </a:xfrm>
              <a:prstGeom prst="rect">
                <a:avLst/>
              </a:prstGeom>
              <a:solidFill>
                <a:srgbClr val="FFFFFF"/>
              </a:solidFill>
              <a:ln w="12700" cap="flat">
                <a:noFill/>
                <a:miter lim="400000"/>
              </a:ln>
              <a:effectLst/>
            </p:spPr>
            <p:txBody>
              <a:bodyPr wrap="square" lIns="45719" tIns="45719" rIns="45719" bIns="45719" numCol="1" anchor="t">
                <a:noAutofit/>
              </a:bodyPr>
              <a:lstStyle/>
              <a:p>
                <a:pPr>
                  <a:defRPr sz="1000"/>
                </a:pPr>
              </a:p>
            </p:txBody>
          </p:sp>
          <p:sp>
            <p:nvSpPr>
              <p:cNvPr id="830" name="Freeform 13"/>
              <p:cNvSpPr/>
              <p:nvPr/>
            </p:nvSpPr>
            <p:spPr>
              <a:xfrm>
                <a:off x="1732359" y="663178"/>
                <a:ext cx="1346598" cy="12561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273"/>
                    </a:lnTo>
                    <a:lnTo>
                      <a:pt x="573" y="3706"/>
                    </a:lnTo>
                    <a:lnTo>
                      <a:pt x="1910" y="5159"/>
                    </a:lnTo>
                    <a:lnTo>
                      <a:pt x="3629" y="5958"/>
                    </a:lnTo>
                    <a:lnTo>
                      <a:pt x="9358" y="5958"/>
                    </a:lnTo>
                    <a:lnTo>
                      <a:pt x="9358" y="8435"/>
                    </a:lnTo>
                    <a:lnTo>
                      <a:pt x="9740" y="10073"/>
                    </a:lnTo>
                    <a:lnTo>
                      <a:pt x="10886" y="11936"/>
                    </a:lnTo>
                    <a:lnTo>
                      <a:pt x="12051" y="12735"/>
                    </a:lnTo>
                    <a:lnTo>
                      <a:pt x="13006" y="13369"/>
                    </a:lnTo>
                    <a:lnTo>
                      <a:pt x="13006" y="21600"/>
                    </a:lnTo>
                    <a:lnTo>
                      <a:pt x="15680" y="21600"/>
                    </a:lnTo>
                    <a:lnTo>
                      <a:pt x="17780" y="20986"/>
                    </a:lnTo>
                    <a:lnTo>
                      <a:pt x="19709" y="19757"/>
                    </a:lnTo>
                    <a:lnTo>
                      <a:pt x="21600" y="17075"/>
                    </a:lnTo>
                    <a:lnTo>
                      <a:pt x="21600" y="5364"/>
                    </a:lnTo>
                    <a:lnTo>
                      <a:pt x="20454" y="2887"/>
                    </a:lnTo>
                    <a:lnTo>
                      <a:pt x="18945" y="1249"/>
                    </a:lnTo>
                    <a:lnTo>
                      <a:pt x="17016" y="225"/>
                    </a:lnTo>
                    <a:lnTo>
                      <a:pt x="15489" y="0"/>
                    </a:lnTo>
                    <a:lnTo>
                      <a:pt x="0" y="0"/>
                    </a:lnTo>
                  </a:path>
                </a:pathLst>
              </a:custGeom>
              <a:solidFill>
                <a:srgbClr val="FFC98E"/>
              </a:solidFill>
              <a:ln w="12700" cap="flat">
                <a:noFill/>
                <a:miter lim="400000"/>
              </a:ln>
              <a:effectLst/>
            </p:spPr>
            <p:txBody>
              <a:bodyPr wrap="square" lIns="45719" tIns="45719" rIns="45719" bIns="45719" numCol="1" anchor="t">
                <a:noAutofit/>
              </a:bodyPr>
              <a:lstStyle/>
              <a:p>
                <a:pPr>
                  <a:defRPr sz="1000"/>
                </a:pPr>
              </a:p>
            </p:txBody>
          </p:sp>
          <p:sp>
            <p:nvSpPr>
              <p:cNvPr id="831" name="Freeform 14"/>
              <p:cNvSpPr/>
              <p:nvPr/>
            </p:nvSpPr>
            <p:spPr>
              <a:xfrm>
                <a:off x="3163490" y="697706"/>
                <a:ext cx="255985" cy="1315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4768" y="21600"/>
                    </a:lnTo>
                    <a:lnTo>
                      <a:pt x="8941" y="21014"/>
                    </a:lnTo>
                    <a:lnTo>
                      <a:pt x="3014" y="19841"/>
                    </a:lnTo>
                    <a:lnTo>
                      <a:pt x="0" y="18668"/>
                    </a:lnTo>
                    <a:lnTo>
                      <a:pt x="0" y="0"/>
                    </a:lnTo>
                    <a:lnTo>
                      <a:pt x="21600" y="0"/>
                    </a:lnTo>
                    <a:lnTo>
                      <a:pt x="21600" y="21600"/>
                    </a:lnTo>
                  </a:path>
                </a:pathLst>
              </a:custGeom>
              <a:solidFill>
                <a:srgbClr val="FFFFFF"/>
              </a:solidFill>
              <a:ln w="12700" cap="flat">
                <a:noFill/>
                <a:miter lim="400000"/>
              </a:ln>
              <a:effectLst/>
            </p:spPr>
            <p:txBody>
              <a:bodyPr wrap="square" lIns="45719" tIns="45719" rIns="45719" bIns="45719" numCol="1" anchor="t">
                <a:noAutofit/>
              </a:bodyPr>
              <a:lstStyle/>
              <a:p>
                <a:pPr>
                  <a:defRPr sz="1000"/>
                </a:pPr>
              </a:p>
            </p:txBody>
          </p:sp>
          <p:sp>
            <p:nvSpPr>
              <p:cNvPr id="832" name="Freeform 15"/>
              <p:cNvSpPr/>
              <p:nvPr/>
            </p:nvSpPr>
            <p:spPr>
              <a:xfrm>
                <a:off x="3583781" y="590550"/>
                <a:ext cx="603648" cy="1543051"/>
              </a:xfrm>
              <a:prstGeom prst="rect">
                <a:avLst/>
              </a:prstGeom>
              <a:solidFill>
                <a:srgbClr val="FFEA00"/>
              </a:solidFill>
              <a:ln w="12700" cap="flat">
                <a:noFill/>
                <a:miter lim="400000"/>
              </a:ln>
              <a:effectLst/>
            </p:spPr>
            <p:txBody>
              <a:bodyPr wrap="square" lIns="45719" tIns="45719" rIns="45719" bIns="45719" numCol="1" anchor="t">
                <a:noAutofit/>
              </a:bodyPr>
              <a:lstStyle/>
              <a:p>
                <a:pPr>
                  <a:defRPr sz="1000"/>
                </a:pPr>
              </a:p>
            </p:txBody>
          </p:sp>
          <p:sp>
            <p:nvSpPr>
              <p:cNvPr id="833" name="Freeform 16"/>
              <p:cNvSpPr/>
              <p:nvPr/>
            </p:nvSpPr>
            <p:spPr>
              <a:xfrm>
                <a:off x="3392090" y="564356"/>
                <a:ext cx="1058467" cy="1594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
                    </a:moveTo>
                    <a:lnTo>
                      <a:pt x="6026" y="0"/>
                    </a:lnTo>
                    <a:lnTo>
                      <a:pt x="6390" y="323"/>
                    </a:lnTo>
                    <a:lnTo>
                      <a:pt x="6633" y="581"/>
                    </a:lnTo>
                    <a:lnTo>
                      <a:pt x="6827" y="871"/>
                    </a:lnTo>
                    <a:lnTo>
                      <a:pt x="6998" y="1161"/>
                    </a:lnTo>
                    <a:lnTo>
                      <a:pt x="7119" y="1468"/>
                    </a:lnTo>
                    <a:lnTo>
                      <a:pt x="7216" y="1774"/>
                    </a:lnTo>
                    <a:lnTo>
                      <a:pt x="7265" y="2081"/>
                    </a:lnTo>
                    <a:lnTo>
                      <a:pt x="7265" y="2387"/>
                    </a:lnTo>
                    <a:lnTo>
                      <a:pt x="7192" y="2694"/>
                    </a:lnTo>
                    <a:lnTo>
                      <a:pt x="7095" y="3017"/>
                    </a:lnTo>
                    <a:lnTo>
                      <a:pt x="6973" y="3307"/>
                    </a:lnTo>
                    <a:lnTo>
                      <a:pt x="6803" y="3613"/>
                    </a:lnTo>
                    <a:lnTo>
                      <a:pt x="6584" y="3888"/>
                    </a:lnTo>
                    <a:lnTo>
                      <a:pt x="6317" y="4146"/>
                    </a:lnTo>
                    <a:lnTo>
                      <a:pt x="5977" y="4452"/>
                    </a:lnTo>
                    <a:lnTo>
                      <a:pt x="5685" y="4694"/>
                    </a:lnTo>
                    <a:lnTo>
                      <a:pt x="5418" y="4968"/>
                    </a:lnTo>
                    <a:lnTo>
                      <a:pt x="5248" y="5259"/>
                    </a:lnTo>
                    <a:lnTo>
                      <a:pt x="5078" y="5533"/>
                    </a:lnTo>
                    <a:lnTo>
                      <a:pt x="4957" y="5840"/>
                    </a:lnTo>
                    <a:lnTo>
                      <a:pt x="4859" y="6146"/>
                    </a:lnTo>
                    <a:lnTo>
                      <a:pt x="4835" y="6453"/>
                    </a:lnTo>
                    <a:lnTo>
                      <a:pt x="4835" y="6775"/>
                    </a:lnTo>
                    <a:lnTo>
                      <a:pt x="4884" y="7082"/>
                    </a:lnTo>
                    <a:lnTo>
                      <a:pt x="4981" y="7388"/>
                    </a:lnTo>
                    <a:lnTo>
                      <a:pt x="5102" y="7695"/>
                    </a:lnTo>
                    <a:lnTo>
                      <a:pt x="5297" y="8001"/>
                    </a:lnTo>
                    <a:lnTo>
                      <a:pt x="5491" y="8275"/>
                    </a:lnTo>
                    <a:lnTo>
                      <a:pt x="5734" y="8550"/>
                    </a:lnTo>
                    <a:lnTo>
                      <a:pt x="6026" y="8776"/>
                    </a:lnTo>
                    <a:lnTo>
                      <a:pt x="6390" y="9066"/>
                    </a:lnTo>
                    <a:lnTo>
                      <a:pt x="6633" y="9340"/>
                    </a:lnTo>
                    <a:lnTo>
                      <a:pt x="6827" y="9630"/>
                    </a:lnTo>
                    <a:lnTo>
                      <a:pt x="6998" y="9921"/>
                    </a:lnTo>
                    <a:lnTo>
                      <a:pt x="7119" y="10227"/>
                    </a:lnTo>
                    <a:lnTo>
                      <a:pt x="7216" y="10534"/>
                    </a:lnTo>
                    <a:lnTo>
                      <a:pt x="7265" y="10840"/>
                    </a:lnTo>
                    <a:lnTo>
                      <a:pt x="7265" y="11163"/>
                    </a:lnTo>
                    <a:lnTo>
                      <a:pt x="7192" y="11469"/>
                    </a:lnTo>
                    <a:lnTo>
                      <a:pt x="7095" y="11776"/>
                    </a:lnTo>
                    <a:lnTo>
                      <a:pt x="6973" y="12082"/>
                    </a:lnTo>
                    <a:lnTo>
                      <a:pt x="6803" y="12373"/>
                    </a:lnTo>
                    <a:lnTo>
                      <a:pt x="6584" y="12631"/>
                    </a:lnTo>
                    <a:lnTo>
                      <a:pt x="6317" y="12905"/>
                    </a:lnTo>
                    <a:lnTo>
                      <a:pt x="6026" y="13147"/>
                    </a:lnTo>
                    <a:lnTo>
                      <a:pt x="5710" y="13437"/>
                    </a:lnTo>
                    <a:lnTo>
                      <a:pt x="5443" y="13712"/>
                    </a:lnTo>
                    <a:lnTo>
                      <a:pt x="5248" y="14002"/>
                    </a:lnTo>
                    <a:lnTo>
                      <a:pt x="5102" y="14292"/>
                    </a:lnTo>
                    <a:lnTo>
                      <a:pt x="4957" y="14599"/>
                    </a:lnTo>
                    <a:lnTo>
                      <a:pt x="4884" y="14905"/>
                    </a:lnTo>
                    <a:lnTo>
                      <a:pt x="4835" y="15212"/>
                    </a:lnTo>
                    <a:lnTo>
                      <a:pt x="4835" y="15535"/>
                    </a:lnTo>
                    <a:lnTo>
                      <a:pt x="4908" y="15857"/>
                    </a:lnTo>
                    <a:lnTo>
                      <a:pt x="5005" y="16148"/>
                    </a:lnTo>
                    <a:lnTo>
                      <a:pt x="5127" y="16438"/>
                    </a:lnTo>
                    <a:lnTo>
                      <a:pt x="5297" y="16744"/>
                    </a:lnTo>
                    <a:lnTo>
                      <a:pt x="5515" y="17019"/>
                    </a:lnTo>
                    <a:lnTo>
                      <a:pt x="5758" y="17293"/>
                    </a:lnTo>
                    <a:lnTo>
                      <a:pt x="6050" y="17519"/>
                    </a:lnTo>
                    <a:lnTo>
                      <a:pt x="6390" y="17825"/>
                    </a:lnTo>
                    <a:lnTo>
                      <a:pt x="6633" y="18099"/>
                    </a:lnTo>
                    <a:lnTo>
                      <a:pt x="6852" y="18390"/>
                    </a:lnTo>
                    <a:lnTo>
                      <a:pt x="7022" y="18680"/>
                    </a:lnTo>
                    <a:lnTo>
                      <a:pt x="7143" y="18987"/>
                    </a:lnTo>
                    <a:lnTo>
                      <a:pt x="7216" y="19293"/>
                    </a:lnTo>
                    <a:lnTo>
                      <a:pt x="7265" y="19600"/>
                    </a:lnTo>
                    <a:lnTo>
                      <a:pt x="7265" y="19906"/>
                    </a:lnTo>
                    <a:lnTo>
                      <a:pt x="7216" y="20213"/>
                    </a:lnTo>
                    <a:lnTo>
                      <a:pt x="7119" y="20519"/>
                    </a:lnTo>
                    <a:lnTo>
                      <a:pt x="7022" y="20777"/>
                    </a:lnTo>
                    <a:lnTo>
                      <a:pt x="21600" y="20777"/>
                    </a:lnTo>
                    <a:lnTo>
                      <a:pt x="21600" y="21600"/>
                    </a:lnTo>
                    <a:lnTo>
                      <a:pt x="0" y="21600"/>
                    </a:lnTo>
                    <a:lnTo>
                      <a:pt x="0" y="16"/>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834" name="Freeform 17"/>
              <p:cNvSpPr/>
              <p:nvPr/>
            </p:nvSpPr>
            <p:spPr>
              <a:xfrm>
                <a:off x="3392090" y="565546"/>
                <a:ext cx="1058467" cy="1597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821"/>
                    </a:lnTo>
                    <a:lnTo>
                      <a:pt x="13825" y="821"/>
                    </a:lnTo>
                    <a:lnTo>
                      <a:pt x="14019" y="1143"/>
                    </a:lnTo>
                    <a:lnTo>
                      <a:pt x="14165" y="1449"/>
                    </a:lnTo>
                    <a:lnTo>
                      <a:pt x="14238" y="1754"/>
                    </a:lnTo>
                    <a:lnTo>
                      <a:pt x="14287" y="2060"/>
                    </a:lnTo>
                    <a:lnTo>
                      <a:pt x="14287" y="2366"/>
                    </a:lnTo>
                    <a:lnTo>
                      <a:pt x="14214" y="2672"/>
                    </a:lnTo>
                    <a:lnTo>
                      <a:pt x="14117" y="2994"/>
                    </a:lnTo>
                    <a:lnTo>
                      <a:pt x="14019" y="3283"/>
                    </a:lnTo>
                    <a:lnTo>
                      <a:pt x="13825" y="3589"/>
                    </a:lnTo>
                    <a:lnTo>
                      <a:pt x="13606" y="3863"/>
                    </a:lnTo>
                    <a:lnTo>
                      <a:pt x="13339" y="4120"/>
                    </a:lnTo>
                    <a:lnTo>
                      <a:pt x="12999" y="4426"/>
                    </a:lnTo>
                    <a:lnTo>
                      <a:pt x="12707" y="4668"/>
                    </a:lnTo>
                    <a:lnTo>
                      <a:pt x="12489" y="4941"/>
                    </a:lnTo>
                    <a:lnTo>
                      <a:pt x="12270" y="5231"/>
                    </a:lnTo>
                    <a:lnTo>
                      <a:pt x="12100" y="5505"/>
                    </a:lnTo>
                    <a:lnTo>
                      <a:pt x="11978" y="5810"/>
                    </a:lnTo>
                    <a:lnTo>
                      <a:pt x="11906" y="6116"/>
                    </a:lnTo>
                    <a:lnTo>
                      <a:pt x="11857" y="6422"/>
                    </a:lnTo>
                    <a:lnTo>
                      <a:pt x="11857" y="6744"/>
                    </a:lnTo>
                    <a:lnTo>
                      <a:pt x="11906" y="7050"/>
                    </a:lnTo>
                    <a:lnTo>
                      <a:pt x="12003" y="7356"/>
                    </a:lnTo>
                    <a:lnTo>
                      <a:pt x="12148" y="7661"/>
                    </a:lnTo>
                    <a:lnTo>
                      <a:pt x="12319" y="7967"/>
                    </a:lnTo>
                    <a:lnTo>
                      <a:pt x="12756" y="8514"/>
                    </a:lnTo>
                    <a:lnTo>
                      <a:pt x="13047" y="8740"/>
                    </a:lnTo>
                    <a:lnTo>
                      <a:pt x="13412" y="9030"/>
                    </a:lnTo>
                    <a:lnTo>
                      <a:pt x="13655" y="9303"/>
                    </a:lnTo>
                    <a:lnTo>
                      <a:pt x="13874" y="9593"/>
                    </a:lnTo>
                    <a:lnTo>
                      <a:pt x="14019" y="9883"/>
                    </a:lnTo>
                    <a:lnTo>
                      <a:pt x="14165" y="10188"/>
                    </a:lnTo>
                    <a:lnTo>
                      <a:pt x="14238" y="10494"/>
                    </a:lnTo>
                    <a:lnTo>
                      <a:pt x="14287" y="10800"/>
                    </a:lnTo>
                    <a:lnTo>
                      <a:pt x="14287" y="11122"/>
                    </a:lnTo>
                    <a:lnTo>
                      <a:pt x="14214" y="11428"/>
                    </a:lnTo>
                    <a:lnTo>
                      <a:pt x="14019" y="12039"/>
                    </a:lnTo>
                    <a:lnTo>
                      <a:pt x="13825" y="12329"/>
                    </a:lnTo>
                    <a:lnTo>
                      <a:pt x="13606" y="12603"/>
                    </a:lnTo>
                    <a:lnTo>
                      <a:pt x="13339" y="12860"/>
                    </a:lnTo>
                    <a:lnTo>
                      <a:pt x="13047" y="13102"/>
                    </a:lnTo>
                    <a:lnTo>
                      <a:pt x="12732" y="13391"/>
                    </a:lnTo>
                    <a:lnTo>
                      <a:pt x="12489" y="13665"/>
                    </a:lnTo>
                    <a:lnTo>
                      <a:pt x="12294" y="13955"/>
                    </a:lnTo>
                    <a:lnTo>
                      <a:pt x="12124" y="14244"/>
                    </a:lnTo>
                    <a:lnTo>
                      <a:pt x="12003" y="14550"/>
                    </a:lnTo>
                    <a:lnTo>
                      <a:pt x="11906" y="14856"/>
                    </a:lnTo>
                    <a:lnTo>
                      <a:pt x="11857" y="15162"/>
                    </a:lnTo>
                    <a:lnTo>
                      <a:pt x="11857" y="15484"/>
                    </a:lnTo>
                    <a:lnTo>
                      <a:pt x="11930" y="15806"/>
                    </a:lnTo>
                    <a:lnTo>
                      <a:pt x="12027" y="16095"/>
                    </a:lnTo>
                    <a:lnTo>
                      <a:pt x="12148" y="16385"/>
                    </a:lnTo>
                    <a:lnTo>
                      <a:pt x="12343" y="16691"/>
                    </a:lnTo>
                    <a:lnTo>
                      <a:pt x="12780" y="17238"/>
                    </a:lnTo>
                    <a:lnTo>
                      <a:pt x="13072" y="17463"/>
                    </a:lnTo>
                    <a:lnTo>
                      <a:pt x="13412" y="17769"/>
                    </a:lnTo>
                    <a:lnTo>
                      <a:pt x="13679" y="18043"/>
                    </a:lnTo>
                    <a:lnTo>
                      <a:pt x="13874" y="18333"/>
                    </a:lnTo>
                    <a:lnTo>
                      <a:pt x="14044" y="18622"/>
                    </a:lnTo>
                    <a:lnTo>
                      <a:pt x="14165" y="18928"/>
                    </a:lnTo>
                    <a:lnTo>
                      <a:pt x="14262" y="19234"/>
                    </a:lnTo>
                    <a:lnTo>
                      <a:pt x="14311" y="19540"/>
                    </a:lnTo>
                    <a:lnTo>
                      <a:pt x="14311" y="19846"/>
                    </a:lnTo>
                    <a:lnTo>
                      <a:pt x="14238" y="20151"/>
                    </a:lnTo>
                    <a:lnTo>
                      <a:pt x="14141" y="20457"/>
                    </a:lnTo>
                    <a:lnTo>
                      <a:pt x="14019" y="20763"/>
                    </a:lnTo>
                    <a:lnTo>
                      <a:pt x="13631" y="21342"/>
                    </a:lnTo>
                    <a:lnTo>
                      <a:pt x="13363" y="21600"/>
                    </a:lnTo>
                    <a:lnTo>
                      <a:pt x="21600" y="21536"/>
                    </a:lnTo>
                    <a:lnTo>
                      <a:pt x="21600" y="0"/>
                    </a:lnTo>
                    <a:lnTo>
                      <a:pt x="0" y="0"/>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835" name="Freeform 18"/>
              <p:cNvSpPr/>
              <p:nvPr/>
            </p:nvSpPr>
            <p:spPr>
              <a:xfrm>
                <a:off x="3773090" y="564356"/>
                <a:ext cx="173832" cy="1599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26" y="21600"/>
                    </a:moveTo>
                    <a:lnTo>
                      <a:pt x="17605" y="21343"/>
                    </a:lnTo>
                    <a:lnTo>
                      <a:pt x="18937" y="21053"/>
                    </a:lnTo>
                    <a:lnTo>
                      <a:pt x="19973" y="20764"/>
                    </a:lnTo>
                    <a:lnTo>
                      <a:pt x="20712" y="20458"/>
                    </a:lnTo>
                    <a:lnTo>
                      <a:pt x="21304" y="20152"/>
                    </a:lnTo>
                    <a:lnTo>
                      <a:pt x="21600" y="19847"/>
                    </a:lnTo>
                    <a:lnTo>
                      <a:pt x="21600" y="19541"/>
                    </a:lnTo>
                    <a:lnTo>
                      <a:pt x="21304" y="19236"/>
                    </a:lnTo>
                    <a:lnTo>
                      <a:pt x="20860" y="18930"/>
                    </a:lnTo>
                    <a:lnTo>
                      <a:pt x="20121" y="18625"/>
                    </a:lnTo>
                    <a:lnTo>
                      <a:pt x="19233" y="18335"/>
                    </a:lnTo>
                    <a:lnTo>
                      <a:pt x="17901" y="18046"/>
                    </a:lnTo>
                    <a:lnTo>
                      <a:pt x="16422" y="17772"/>
                    </a:lnTo>
                    <a:lnTo>
                      <a:pt x="14351" y="17467"/>
                    </a:lnTo>
                    <a:lnTo>
                      <a:pt x="12575" y="17241"/>
                    </a:lnTo>
                    <a:lnTo>
                      <a:pt x="9912" y="16695"/>
                    </a:lnTo>
                    <a:lnTo>
                      <a:pt x="9025" y="16389"/>
                    </a:lnTo>
                    <a:lnTo>
                      <a:pt x="8137" y="16099"/>
                    </a:lnTo>
                    <a:lnTo>
                      <a:pt x="7545" y="15810"/>
                    </a:lnTo>
                    <a:lnTo>
                      <a:pt x="7249" y="15488"/>
                    </a:lnTo>
                    <a:lnTo>
                      <a:pt x="7249" y="15167"/>
                    </a:lnTo>
                    <a:lnTo>
                      <a:pt x="7545" y="14861"/>
                    </a:lnTo>
                    <a:lnTo>
                      <a:pt x="7989" y="14555"/>
                    </a:lnTo>
                    <a:lnTo>
                      <a:pt x="8729" y="14250"/>
                    </a:lnTo>
                    <a:lnTo>
                      <a:pt x="9616" y="13960"/>
                    </a:lnTo>
                    <a:lnTo>
                      <a:pt x="10948" y="13671"/>
                    </a:lnTo>
                    <a:lnTo>
                      <a:pt x="12427" y="13397"/>
                    </a:lnTo>
                    <a:lnTo>
                      <a:pt x="14351" y="13108"/>
                    </a:lnTo>
                    <a:lnTo>
                      <a:pt x="16126" y="12867"/>
                    </a:lnTo>
                    <a:lnTo>
                      <a:pt x="17458" y="12593"/>
                    </a:lnTo>
                    <a:lnTo>
                      <a:pt x="18937" y="12336"/>
                    </a:lnTo>
                    <a:lnTo>
                      <a:pt x="19825" y="12046"/>
                    </a:lnTo>
                    <a:lnTo>
                      <a:pt x="20564" y="11741"/>
                    </a:lnTo>
                    <a:lnTo>
                      <a:pt x="21156" y="11435"/>
                    </a:lnTo>
                    <a:lnTo>
                      <a:pt x="21452" y="11130"/>
                    </a:lnTo>
                    <a:lnTo>
                      <a:pt x="21452" y="10808"/>
                    </a:lnTo>
                    <a:lnTo>
                      <a:pt x="21304" y="10502"/>
                    </a:lnTo>
                    <a:lnTo>
                      <a:pt x="20712" y="10197"/>
                    </a:lnTo>
                    <a:lnTo>
                      <a:pt x="19973" y="9891"/>
                    </a:lnTo>
                    <a:lnTo>
                      <a:pt x="19085" y="9602"/>
                    </a:lnTo>
                    <a:lnTo>
                      <a:pt x="17901" y="9312"/>
                    </a:lnTo>
                    <a:lnTo>
                      <a:pt x="16274" y="9039"/>
                    </a:lnTo>
                    <a:lnTo>
                      <a:pt x="14351" y="8749"/>
                    </a:lnTo>
                    <a:lnTo>
                      <a:pt x="12575" y="8524"/>
                    </a:lnTo>
                    <a:lnTo>
                      <a:pt x="11244" y="8251"/>
                    </a:lnTo>
                    <a:lnTo>
                      <a:pt x="9764" y="7977"/>
                    </a:lnTo>
                    <a:lnTo>
                      <a:pt x="8877" y="7672"/>
                    </a:lnTo>
                    <a:lnTo>
                      <a:pt x="8137" y="7366"/>
                    </a:lnTo>
                    <a:lnTo>
                      <a:pt x="7545" y="7061"/>
                    </a:lnTo>
                    <a:lnTo>
                      <a:pt x="7249" y="6755"/>
                    </a:lnTo>
                    <a:lnTo>
                      <a:pt x="7249" y="6433"/>
                    </a:lnTo>
                    <a:lnTo>
                      <a:pt x="7397" y="6128"/>
                    </a:lnTo>
                    <a:lnTo>
                      <a:pt x="7989" y="5822"/>
                    </a:lnTo>
                    <a:lnTo>
                      <a:pt x="8729" y="5517"/>
                    </a:lnTo>
                    <a:lnTo>
                      <a:pt x="9616" y="5243"/>
                    </a:lnTo>
                    <a:lnTo>
                      <a:pt x="10948" y="4954"/>
                    </a:lnTo>
                    <a:lnTo>
                      <a:pt x="12427" y="4680"/>
                    </a:lnTo>
                    <a:lnTo>
                      <a:pt x="14055" y="4439"/>
                    </a:lnTo>
                    <a:lnTo>
                      <a:pt x="16126" y="4133"/>
                    </a:lnTo>
                    <a:lnTo>
                      <a:pt x="17458" y="3876"/>
                    </a:lnTo>
                    <a:lnTo>
                      <a:pt x="18937" y="3603"/>
                    </a:lnTo>
                    <a:lnTo>
                      <a:pt x="19825" y="3297"/>
                    </a:lnTo>
                    <a:lnTo>
                      <a:pt x="20564" y="3008"/>
                    </a:lnTo>
                    <a:lnTo>
                      <a:pt x="21156" y="2686"/>
                    </a:lnTo>
                    <a:lnTo>
                      <a:pt x="21452" y="2380"/>
                    </a:lnTo>
                    <a:lnTo>
                      <a:pt x="21452" y="2075"/>
                    </a:lnTo>
                    <a:lnTo>
                      <a:pt x="21304" y="1769"/>
                    </a:lnTo>
                    <a:lnTo>
                      <a:pt x="20712" y="1464"/>
                    </a:lnTo>
                    <a:lnTo>
                      <a:pt x="19973" y="1158"/>
                    </a:lnTo>
                    <a:lnTo>
                      <a:pt x="19085" y="869"/>
                    </a:lnTo>
                    <a:lnTo>
                      <a:pt x="17901" y="579"/>
                    </a:lnTo>
                    <a:lnTo>
                      <a:pt x="16274" y="322"/>
                    </a:lnTo>
                    <a:lnTo>
                      <a:pt x="14351" y="0"/>
                    </a:lnTo>
                    <a:lnTo>
                      <a:pt x="7249" y="0"/>
                    </a:lnTo>
                    <a:lnTo>
                      <a:pt x="9173" y="322"/>
                    </a:lnTo>
                    <a:lnTo>
                      <a:pt x="10652" y="579"/>
                    </a:lnTo>
                    <a:lnTo>
                      <a:pt x="11984" y="869"/>
                    </a:lnTo>
                    <a:lnTo>
                      <a:pt x="12871" y="1158"/>
                    </a:lnTo>
                    <a:lnTo>
                      <a:pt x="13611" y="1464"/>
                    </a:lnTo>
                    <a:lnTo>
                      <a:pt x="14055" y="1769"/>
                    </a:lnTo>
                    <a:lnTo>
                      <a:pt x="14351" y="2075"/>
                    </a:lnTo>
                    <a:lnTo>
                      <a:pt x="14351" y="2380"/>
                    </a:lnTo>
                    <a:lnTo>
                      <a:pt x="14055" y="2686"/>
                    </a:lnTo>
                    <a:lnTo>
                      <a:pt x="13463" y="3008"/>
                    </a:lnTo>
                    <a:lnTo>
                      <a:pt x="12575" y="3297"/>
                    </a:lnTo>
                    <a:lnTo>
                      <a:pt x="11688" y="3603"/>
                    </a:lnTo>
                    <a:lnTo>
                      <a:pt x="10356" y="3876"/>
                    </a:lnTo>
                    <a:lnTo>
                      <a:pt x="9025" y="4133"/>
                    </a:lnTo>
                    <a:lnTo>
                      <a:pt x="6805" y="4439"/>
                    </a:lnTo>
                    <a:lnTo>
                      <a:pt x="5178" y="4680"/>
                    </a:lnTo>
                    <a:lnTo>
                      <a:pt x="3699" y="4954"/>
                    </a:lnTo>
                    <a:lnTo>
                      <a:pt x="2367" y="5243"/>
                    </a:lnTo>
                    <a:lnTo>
                      <a:pt x="1479" y="5517"/>
                    </a:lnTo>
                    <a:lnTo>
                      <a:pt x="740" y="5822"/>
                    </a:lnTo>
                    <a:lnTo>
                      <a:pt x="296" y="6128"/>
                    </a:lnTo>
                    <a:lnTo>
                      <a:pt x="0" y="6433"/>
                    </a:lnTo>
                    <a:lnTo>
                      <a:pt x="0" y="6755"/>
                    </a:lnTo>
                    <a:lnTo>
                      <a:pt x="296" y="7061"/>
                    </a:lnTo>
                    <a:lnTo>
                      <a:pt x="888" y="7366"/>
                    </a:lnTo>
                    <a:lnTo>
                      <a:pt x="2663" y="7977"/>
                    </a:lnTo>
                    <a:lnTo>
                      <a:pt x="3995" y="8251"/>
                    </a:lnTo>
                    <a:lnTo>
                      <a:pt x="5474" y="8524"/>
                    </a:lnTo>
                    <a:lnTo>
                      <a:pt x="7249" y="8749"/>
                    </a:lnTo>
                    <a:lnTo>
                      <a:pt x="9173" y="9039"/>
                    </a:lnTo>
                    <a:lnTo>
                      <a:pt x="10652" y="9312"/>
                    </a:lnTo>
                    <a:lnTo>
                      <a:pt x="11984" y="9602"/>
                    </a:lnTo>
                    <a:lnTo>
                      <a:pt x="12871" y="9891"/>
                    </a:lnTo>
                    <a:lnTo>
                      <a:pt x="13611" y="10197"/>
                    </a:lnTo>
                    <a:lnTo>
                      <a:pt x="14055" y="10502"/>
                    </a:lnTo>
                    <a:lnTo>
                      <a:pt x="14351" y="10808"/>
                    </a:lnTo>
                    <a:lnTo>
                      <a:pt x="14351" y="11130"/>
                    </a:lnTo>
                    <a:lnTo>
                      <a:pt x="14055" y="11435"/>
                    </a:lnTo>
                    <a:lnTo>
                      <a:pt x="13463" y="11741"/>
                    </a:lnTo>
                    <a:lnTo>
                      <a:pt x="12575" y="12046"/>
                    </a:lnTo>
                    <a:lnTo>
                      <a:pt x="11688" y="12336"/>
                    </a:lnTo>
                    <a:lnTo>
                      <a:pt x="10356" y="12593"/>
                    </a:lnTo>
                    <a:lnTo>
                      <a:pt x="9025" y="12867"/>
                    </a:lnTo>
                    <a:lnTo>
                      <a:pt x="7249" y="13108"/>
                    </a:lnTo>
                    <a:lnTo>
                      <a:pt x="5326" y="13397"/>
                    </a:lnTo>
                    <a:lnTo>
                      <a:pt x="3847" y="13671"/>
                    </a:lnTo>
                    <a:lnTo>
                      <a:pt x="2515" y="13960"/>
                    </a:lnTo>
                    <a:lnTo>
                      <a:pt x="1627" y="14250"/>
                    </a:lnTo>
                    <a:lnTo>
                      <a:pt x="888" y="14555"/>
                    </a:lnTo>
                    <a:lnTo>
                      <a:pt x="296" y="14861"/>
                    </a:lnTo>
                    <a:lnTo>
                      <a:pt x="148" y="15167"/>
                    </a:lnTo>
                    <a:lnTo>
                      <a:pt x="148" y="15488"/>
                    </a:lnTo>
                    <a:lnTo>
                      <a:pt x="444" y="15810"/>
                    </a:lnTo>
                    <a:lnTo>
                      <a:pt x="1036" y="16099"/>
                    </a:lnTo>
                    <a:lnTo>
                      <a:pt x="1775" y="16389"/>
                    </a:lnTo>
                    <a:lnTo>
                      <a:pt x="2811" y="16695"/>
                    </a:lnTo>
                    <a:lnTo>
                      <a:pt x="5474" y="17241"/>
                    </a:lnTo>
                    <a:lnTo>
                      <a:pt x="7249" y="17467"/>
                    </a:lnTo>
                    <a:lnTo>
                      <a:pt x="9173" y="17772"/>
                    </a:lnTo>
                    <a:lnTo>
                      <a:pt x="10800" y="18046"/>
                    </a:lnTo>
                    <a:lnTo>
                      <a:pt x="12132" y="18335"/>
                    </a:lnTo>
                    <a:lnTo>
                      <a:pt x="12871" y="18625"/>
                    </a:lnTo>
                    <a:lnTo>
                      <a:pt x="13759" y="18930"/>
                    </a:lnTo>
                    <a:lnTo>
                      <a:pt x="14203" y="19236"/>
                    </a:lnTo>
                    <a:lnTo>
                      <a:pt x="14351" y="19541"/>
                    </a:lnTo>
                    <a:lnTo>
                      <a:pt x="14351" y="19847"/>
                    </a:lnTo>
                    <a:lnTo>
                      <a:pt x="14055" y="20152"/>
                    </a:lnTo>
                    <a:lnTo>
                      <a:pt x="13463" y="20458"/>
                    </a:lnTo>
                    <a:lnTo>
                      <a:pt x="12723" y="20764"/>
                    </a:lnTo>
                    <a:lnTo>
                      <a:pt x="11836" y="21053"/>
                    </a:lnTo>
                    <a:lnTo>
                      <a:pt x="10356" y="21343"/>
                    </a:lnTo>
                    <a:lnTo>
                      <a:pt x="9025" y="21600"/>
                    </a:lnTo>
                    <a:lnTo>
                      <a:pt x="16126" y="21600"/>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836" name="Freeform 19"/>
              <p:cNvSpPr/>
              <p:nvPr/>
            </p:nvSpPr>
            <p:spPr>
              <a:xfrm>
                <a:off x="1774031" y="673893"/>
                <a:ext cx="1634729" cy="13870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24" y="6137"/>
                    </a:moveTo>
                    <a:lnTo>
                      <a:pt x="7724" y="7713"/>
                    </a:lnTo>
                    <a:lnTo>
                      <a:pt x="7772" y="8158"/>
                    </a:lnTo>
                    <a:lnTo>
                      <a:pt x="7835" y="8584"/>
                    </a:lnTo>
                    <a:lnTo>
                      <a:pt x="7929" y="8992"/>
                    </a:lnTo>
                    <a:lnTo>
                      <a:pt x="8039" y="9419"/>
                    </a:lnTo>
                    <a:lnTo>
                      <a:pt x="8196" y="9827"/>
                    </a:lnTo>
                    <a:lnTo>
                      <a:pt x="8369" y="10216"/>
                    </a:lnTo>
                    <a:lnTo>
                      <a:pt x="8558" y="10605"/>
                    </a:lnTo>
                    <a:lnTo>
                      <a:pt x="8778" y="10939"/>
                    </a:lnTo>
                    <a:lnTo>
                      <a:pt x="9014" y="11291"/>
                    </a:lnTo>
                    <a:lnTo>
                      <a:pt x="9282" y="11607"/>
                    </a:lnTo>
                    <a:lnTo>
                      <a:pt x="9565" y="11885"/>
                    </a:lnTo>
                    <a:lnTo>
                      <a:pt x="9864" y="12144"/>
                    </a:lnTo>
                    <a:lnTo>
                      <a:pt x="10194" y="12385"/>
                    </a:lnTo>
                    <a:lnTo>
                      <a:pt x="10525" y="12589"/>
                    </a:lnTo>
                    <a:lnTo>
                      <a:pt x="10871" y="12738"/>
                    </a:lnTo>
                    <a:lnTo>
                      <a:pt x="11233" y="12886"/>
                    </a:lnTo>
                    <a:lnTo>
                      <a:pt x="11594" y="12979"/>
                    </a:lnTo>
                    <a:lnTo>
                      <a:pt x="11956" y="13053"/>
                    </a:lnTo>
                    <a:lnTo>
                      <a:pt x="12334" y="13108"/>
                    </a:lnTo>
                    <a:lnTo>
                      <a:pt x="12696" y="13108"/>
                    </a:lnTo>
                    <a:lnTo>
                      <a:pt x="13073" y="13071"/>
                    </a:lnTo>
                    <a:lnTo>
                      <a:pt x="13435" y="13034"/>
                    </a:lnTo>
                    <a:lnTo>
                      <a:pt x="13813" y="12923"/>
                    </a:lnTo>
                    <a:lnTo>
                      <a:pt x="14159" y="12812"/>
                    </a:lnTo>
                    <a:lnTo>
                      <a:pt x="14521" y="12645"/>
                    </a:lnTo>
                    <a:lnTo>
                      <a:pt x="14851" y="12459"/>
                    </a:lnTo>
                    <a:lnTo>
                      <a:pt x="15181" y="12237"/>
                    </a:lnTo>
                    <a:lnTo>
                      <a:pt x="15496" y="11996"/>
                    </a:lnTo>
                    <a:lnTo>
                      <a:pt x="15779" y="11718"/>
                    </a:lnTo>
                    <a:lnTo>
                      <a:pt x="16062" y="11421"/>
                    </a:lnTo>
                    <a:lnTo>
                      <a:pt x="16298" y="11087"/>
                    </a:lnTo>
                    <a:lnTo>
                      <a:pt x="16519" y="10735"/>
                    </a:lnTo>
                    <a:lnTo>
                      <a:pt x="16707" y="10420"/>
                    </a:lnTo>
                    <a:lnTo>
                      <a:pt x="16235" y="9864"/>
                    </a:lnTo>
                    <a:lnTo>
                      <a:pt x="16204" y="9938"/>
                    </a:lnTo>
                    <a:lnTo>
                      <a:pt x="16015" y="10272"/>
                    </a:lnTo>
                    <a:lnTo>
                      <a:pt x="15795" y="10605"/>
                    </a:lnTo>
                    <a:lnTo>
                      <a:pt x="15559" y="10902"/>
                    </a:lnTo>
                    <a:lnTo>
                      <a:pt x="15291" y="11180"/>
                    </a:lnTo>
                    <a:lnTo>
                      <a:pt x="15008" y="11421"/>
                    </a:lnTo>
                    <a:lnTo>
                      <a:pt x="14709" y="11644"/>
                    </a:lnTo>
                    <a:lnTo>
                      <a:pt x="14410" y="11848"/>
                    </a:lnTo>
                    <a:lnTo>
                      <a:pt x="14080" y="11996"/>
                    </a:lnTo>
                    <a:lnTo>
                      <a:pt x="13750" y="12126"/>
                    </a:lnTo>
                    <a:lnTo>
                      <a:pt x="13404" y="12218"/>
                    </a:lnTo>
                    <a:lnTo>
                      <a:pt x="13058" y="12293"/>
                    </a:lnTo>
                    <a:lnTo>
                      <a:pt x="12711" y="12311"/>
                    </a:lnTo>
                    <a:lnTo>
                      <a:pt x="12365" y="12311"/>
                    </a:lnTo>
                    <a:lnTo>
                      <a:pt x="12019" y="12274"/>
                    </a:lnTo>
                    <a:lnTo>
                      <a:pt x="11673" y="12200"/>
                    </a:lnTo>
                    <a:lnTo>
                      <a:pt x="11327" y="12089"/>
                    </a:lnTo>
                    <a:lnTo>
                      <a:pt x="11012" y="11959"/>
                    </a:lnTo>
                    <a:lnTo>
                      <a:pt x="10682" y="11792"/>
                    </a:lnTo>
                    <a:lnTo>
                      <a:pt x="10383" y="11588"/>
                    </a:lnTo>
                    <a:lnTo>
                      <a:pt x="10100" y="11347"/>
                    </a:lnTo>
                    <a:lnTo>
                      <a:pt x="9817" y="11087"/>
                    </a:lnTo>
                    <a:lnTo>
                      <a:pt x="9565" y="10809"/>
                    </a:lnTo>
                    <a:lnTo>
                      <a:pt x="9329" y="10513"/>
                    </a:lnTo>
                    <a:lnTo>
                      <a:pt x="9109" y="10179"/>
                    </a:lnTo>
                    <a:lnTo>
                      <a:pt x="8936" y="9827"/>
                    </a:lnTo>
                    <a:lnTo>
                      <a:pt x="8778" y="9474"/>
                    </a:lnTo>
                    <a:lnTo>
                      <a:pt x="8637" y="9085"/>
                    </a:lnTo>
                    <a:lnTo>
                      <a:pt x="8511" y="8714"/>
                    </a:lnTo>
                    <a:lnTo>
                      <a:pt x="8432" y="8306"/>
                    </a:lnTo>
                    <a:lnTo>
                      <a:pt x="8385" y="7898"/>
                    </a:lnTo>
                    <a:lnTo>
                      <a:pt x="8354" y="7490"/>
                    </a:lnTo>
                    <a:lnTo>
                      <a:pt x="8354" y="5395"/>
                    </a:lnTo>
                    <a:lnTo>
                      <a:pt x="3414" y="5395"/>
                    </a:lnTo>
                    <a:lnTo>
                      <a:pt x="3115" y="5377"/>
                    </a:lnTo>
                    <a:lnTo>
                      <a:pt x="2832" y="5303"/>
                    </a:lnTo>
                    <a:lnTo>
                      <a:pt x="2549" y="5191"/>
                    </a:lnTo>
                    <a:lnTo>
                      <a:pt x="2281" y="5062"/>
                    </a:lnTo>
                    <a:lnTo>
                      <a:pt x="2014" y="4895"/>
                    </a:lnTo>
                    <a:lnTo>
                      <a:pt x="1793" y="4691"/>
                    </a:lnTo>
                    <a:lnTo>
                      <a:pt x="1573" y="4468"/>
                    </a:lnTo>
                    <a:lnTo>
                      <a:pt x="1369" y="4227"/>
                    </a:lnTo>
                    <a:lnTo>
                      <a:pt x="1023" y="3671"/>
                    </a:lnTo>
                    <a:lnTo>
                      <a:pt x="897" y="3356"/>
                    </a:lnTo>
                    <a:lnTo>
                      <a:pt x="787" y="3041"/>
                    </a:lnTo>
                    <a:lnTo>
                      <a:pt x="708" y="2688"/>
                    </a:lnTo>
                    <a:lnTo>
                      <a:pt x="645" y="2355"/>
                    </a:lnTo>
                    <a:lnTo>
                      <a:pt x="614" y="2021"/>
                    </a:lnTo>
                    <a:lnTo>
                      <a:pt x="629" y="1687"/>
                    </a:lnTo>
                    <a:lnTo>
                      <a:pt x="629" y="742"/>
                    </a:lnTo>
                    <a:lnTo>
                      <a:pt x="12601" y="742"/>
                    </a:lnTo>
                    <a:lnTo>
                      <a:pt x="12727" y="760"/>
                    </a:lnTo>
                    <a:lnTo>
                      <a:pt x="13105" y="797"/>
                    </a:lnTo>
                    <a:lnTo>
                      <a:pt x="13498" y="871"/>
                    </a:lnTo>
                    <a:lnTo>
                      <a:pt x="13891" y="983"/>
                    </a:lnTo>
                    <a:lnTo>
                      <a:pt x="14269" y="1112"/>
                    </a:lnTo>
                    <a:lnTo>
                      <a:pt x="14631" y="1298"/>
                    </a:lnTo>
                    <a:lnTo>
                      <a:pt x="14977" y="1483"/>
                    </a:lnTo>
                    <a:lnTo>
                      <a:pt x="15323" y="1724"/>
                    </a:lnTo>
                    <a:lnTo>
                      <a:pt x="15653" y="1984"/>
                    </a:lnTo>
                    <a:lnTo>
                      <a:pt x="15952" y="2262"/>
                    </a:lnTo>
                    <a:lnTo>
                      <a:pt x="16235" y="2577"/>
                    </a:lnTo>
                    <a:lnTo>
                      <a:pt x="16503" y="2911"/>
                    </a:lnTo>
                    <a:lnTo>
                      <a:pt x="16755" y="3282"/>
                    </a:lnTo>
                    <a:lnTo>
                      <a:pt x="16975" y="3671"/>
                    </a:lnTo>
                    <a:lnTo>
                      <a:pt x="17179" y="4060"/>
                    </a:lnTo>
                    <a:lnTo>
                      <a:pt x="17352" y="4487"/>
                    </a:lnTo>
                    <a:lnTo>
                      <a:pt x="17494" y="4913"/>
                    </a:lnTo>
                    <a:lnTo>
                      <a:pt x="17620" y="5358"/>
                    </a:lnTo>
                    <a:lnTo>
                      <a:pt x="17714" y="5785"/>
                    </a:lnTo>
                    <a:lnTo>
                      <a:pt x="17777" y="6248"/>
                    </a:lnTo>
                    <a:lnTo>
                      <a:pt x="17809" y="6712"/>
                    </a:lnTo>
                    <a:lnTo>
                      <a:pt x="17809" y="16983"/>
                    </a:lnTo>
                    <a:lnTo>
                      <a:pt x="17840" y="17410"/>
                    </a:lnTo>
                    <a:lnTo>
                      <a:pt x="17903" y="17818"/>
                    </a:lnTo>
                    <a:lnTo>
                      <a:pt x="17997" y="18226"/>
                    </a:lnTo>
                    <a:lnTo>
                      <a:pt x="18123" y="18615"/>
                    </a:lnTo>
                    <a:lnTo>
                      <a:pt x="18265" y="19023"/>
                    </a:lnTo>
                    <a:lnTo>
                      <a:pt x="18438" y="19357"/>
                    </a:lnTo>
                    <a:lnTo>
                      <a:pt x="18658" y="19727"/>
                    </a:lnTo>
                    <a:lnTo>
                      <a:pt x="18894" y="20024"/>
                    </a:lnTo>
                    <a:lnTo>
                      <a:pt x="19146" y="20321"/>
                    </a:lnTo>
                    <a:lnTo>
                      <a:pt x="19413" y="20599"/>
                    </a:lnTo>
                    <a:lnTo>
                      <a:pt x="19712" y="20840"/>
                    </a:lnTo>
                    <a:lnTo>
                      <a:pt x="19995" y="21062"/>
                    </a:lnTo>
                    <a:lnTo>
                      <a:pt x="20341" y="21229"/>
                    </a:lnTo>
                    <a:lnTo>
                      <a:pt x="20688" y="21378"/>
                    </a:lnTo>
                    <a:lnTo>
                      <a:pt x="21018" y="21507"/>
                    </a:lnTo>
                    <a:lnTo>
                      <a:pt x="21380" y="21563"/>
                    </a:lnTo>
                    <a:lnTo>
                      <a:pt x="21600" y="21600"/>
                    </a:lnTo>
                    <a:lnTo>
                      <a:pt x="21600" y="20488"/>
                    </a:lnTo>
                    <a:lnTo>
                      <a:pt x="21380" y="20488"/>
                    </a:lnTo>
                    <a:lnTo>
                      <a:pt x="21081" y="20450"/>
                    </a:lnTo>
                    <a:lnTo>
                      <a:pt x="20798" y="20376"/>
                    </a:lnTo>
                    <a:lnTo>
                      <a:pt x="20530" y="20265"/>
                    </a:lnTo>
                    <a:lnTo>
                      <a:pt x="20247" y="20135"/>
                    </a:lnTo>
                    <a:lnTo>
                      <a:pt x="19995" y="19968"/>
                    </a:lnTo>
                    <a:lnTo>
                      <a:pt x="19775" y="19783"/>
                    </a:lnTo>
                    <a:lnTo>
                      <a:pt x="19555" y="19561"/>
                    </a:lnTo>
                    <a:lnTo>
                      <a:pt x="19335" y="19319"/>
                    </a:lnTo>
                    <a:lnTo>
                      <a:pt x="19162" y="19041"/>
                    </a:lnTo>
                    <a:lnTo>
                      <a:pt x="19004" y="18763"/>
                    </a:lnTo>
                    <a:lnTo>
                      <a:pt x="18863" y="18448"/>
                    </a:lnTo>
                    <a:lnTo>
                      <a:pt x="18753" y="18133"/>
                    </a:lnTo>
                    <a:lnTo>
                      <a:pt x="18674" y="17781"/>
                    </a:lnTo>
                    <a:lnTo>
                      <a:pt x="18627" y="17447"/>
                    </a:lnTo>
                    <a:lnTo>
                      <a:pt x="18595" y="17113"/>
                    </a:lnTo>
                    <a:lnTo>
                      <a:pt x="18595" y="6712"/>
                    </a:lnTo>
                    <a:lnTo>
                      <a:pt x="18579" y="6211"/>
                    </a:lnTo>
                    <a:lnTo>
                      <a:pt x="18517" y="5748"/>
                    </a:lnTo>
                    <a:lnTo>
                      <a:pt x="18438" y="5284"/>
                    </a:lnTo>
                    <a:lnTo>
                      <a:pt x="18312" y="4802"/>
                    </a:lnTo>
                    <a:lnTo>
                      <a:pt x="18170" y="4357"/>
                    </a:lnTo>
                    <a:lnTo>
                      <a:pt x="17997" y="3912"/>
                    </a:lnTo>
                    <a:lnTo>
                      <a:pt x="17793" y="3467"/>
                    </a:lnTo>
                    <a:lnTo>
                      <a:pt x="17588" y="3059"/>
                    </a:lnTo>
                    <a:lnTo>
                      <a:pt x="17337" y="2670"/>
                    </a:lnTo>
                    <a:lnTo>
                      <a:pt x="17069" y="2299"/>
                    </a:lnTo>
                    <a:lnTo>
                      <a:pt x="16786" y="1947"/>
                    </a:lnTo>
                    <a:lnTo>
                      <a:pt x="16471" y="1632"/>
                    </a:lnTo>
                    <a:lnTo>
                      <a:pt x="16157" y="1335"/>
                    </a:lnTo>
                    <a:lnTo>
                      <a:pt x="15465" y="816"/>
                    </a:lnTo>
                    <a:lnTo>
                      <a:pt x="15087" y="612"/>
                    </a:lnTo>
                    <a:lnTo>
                      <a:pt x="14709" y="426"/>
                    </a:lnTo>
                    <a:lnTo>
                      <a:pt x="14300" y="278"/>
                    </a:lnTo>
                    <a:lnTo>
                      <a:pt x="13891" y="148"/>
                    </a:lnTo>
                    <a:lnTo>
                      <a:pt x="13498" y="74"/>
                    </a:lnTo>
                    <a:lnTo>
                      <a:pt x="13073" y="19"/>
                    </a:lnTo>
                    <a:lnTo>
                      <a:pt x="12759" y="0"/>
                    </a:lnTo>
                    <a:lnTo>
                      <a:pt x="0" y="0"/>
                    </a:lnTo>
                    <a:lnTo>
                      <a:pt x="0" y="1687"/>
                    </a:lnTo>
                    <a:lnTo>
                      <a:pt x="16" y="2058"/>
                    </a:lnTo>
                    <a:lnTo>
                      <a:pt x="47" y="2447"/>
                    </a:lnTo>
                    <a:lnTo>
                      <a:pt x="110" y="2818"/>
                    </a:lnTo>
                    <a:lnTo>
                      <a:pt x="330" y="3560"/>
                    </a:lnTo>
                    <a:lnTo>
                      <a:pt x="488" y="3912"/>
                    </a:lnTo>
                    <a:lnTo>
                      <a:pt x="661" y="4246"/>
                    </a:lnTo>
                    <a:lnTo>
                      <a:pt x="850" y="4542"/>
                    </a:lnTo>
                    <a:lnTo>
                      <a:pt x="1086" y="4839"/>
                    </a:lnTo>
                    <a:lnTo>
                      <a:pt x="1321" y="5099"/>
                    </a:lnTo>
                    <a:lnTo>
                      <a:pt x="1573" y="5340"/>
                    </a:lnTo>
                    <a:lnTo>
                      <a:pt x="1841" y="5544"/>
                    </a:lnTo>
                    <a:lnTo>
                      <a:pt x="2140" y="5711"/>
                    </a:lnTo>
                    <a:lnTo>
                      <a:pt x="2438" y="5859"/>
                    </a:lnTo>
                    <a:lnTo>
                      <a:pt x="2753" y="5989"/>
                    </a:lnTo>
                    <a:lnTo>
                      <a:pt x="3083" y="6081"/>
                    </a:lnTo>
                    <a:lnTo>
                      <a:pt x="3398" y="6137"/>
                    </a:lnTo>
                    <a:lnTo>
                      <a:pt x="7724" y="6137"/>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837" name="Freeform 20"/>
              <p:cNvSpPr/>
              <p:nvPr/>
            </p:nvSpPr>
            <p:spPr>
              <a:xfrm>
                <a:off x="2600324" y="673893"/>
                <a:ext cx="832248" cy="13156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111" y="782"/>
                    </a:moveTo>
                    <a:lnTo>
                      <a:pt x="21600" y="782"/>
                    </a:lnTo>
                    <a:lnTo>
                      <a:pt x="21600" y="0"/>
                    </a:lnTo>
                    <a:lnTo>
                      <a:pt x="13566" y="0"/>
                    </a:lnTo>
                    <a:lnTo>
                      <a:pt x="13566" y="14641"/>
                    </a:lnTo>
                    <a:lnTo>
                      <a:pt x="13504" y="15110"/>
                    </a:lnTo>
                    <a:lnTo>
                      <a:pt x="13380" y="15599"/>
                    </a:lnTo>
                    <a:lnTo>
                      <a:pt x="13195" y="16049"/>
                    </a:lnTo>
                    <a:lnTo>
                      <a:pt x="12979" y="16498"/>
                    </a:lnTo>
                    <a:lnTo>
                      <a:pt x="12700" y="16928"/>
                    </a:lnTo>
                    <a:lnTo>
                      <a:pt x="12391" y="17358"/>
                    </a:lnTo>
                    <a:lnTo>
                      <a:pt x="11990" y="17749"/>
                    </a:lnTo>
                    <a:lnTo>
                      <a:pt x="11557" y="18140"/>
                    </a:lnTo>
                    <a:lnTo>
                      <a:pt x="11094" y="18511"/>
                    </a:lnTo>
                    <a:lnTo>
                      <a:pt x="10568" y="18863"/>
                    </a:lnTo>
                    <a:lnTo>
                      <a:pt x="10012" y="19176"/>
                    </a:lnTo>
                    <a:lnTo>
                      <a:pt x="9394" y="19469"/>
                    </a:lnTo>
                    <a:lnTo>
                      <a:pt x="8807" y="19723"/>
                    </a:lnTo>
                    <a:lnTo>
                      <a:pt x="8158" y="19938"/>
                    </a:lnTo>
                    <a:lnTo>
                      <a:pt x="7478" y="20153"/>
                    </a:lnTo>
                    <a:lnTo>
                      <a:pt x="6767" y="20310"/>
                    </a:lnTo>
                    <a:lnTo>
                      <a:pt x="6026" y="20427"/>
                    </a:lnTo>
                    <a:lnTo>
                      <a:pt x="5346" y="20544"/>
                    </a:lnTo>
                    <a:lnTo>
                      <a:pt x="4573" y="20584"/>
                    </a:lnTo>
                    <a:lnTo>
                      <a:pt x="3832" y="20623"/>
                    </a:lnTo>
                    <a:lnTo>
                      <a:pt x="0" y="20623"/>
                    </a:lnTo>
                    <a:lnTo>
                      <a:pt x="0" y="21600"/>
                    </a:lnTo>
                    <a:lnTo>
                      <a:pt x="3090" y="21600"/>
                    </a:lnTo>
                    <a:lnTo>
                      <a:pt x="3924" y="21580"/>
                    </a:lnTo>
                    <a:lnTo>
                      <a:pt x="4759" y="21522"/>
                    </a:lnTo>
                    <a:lnTo>
                      <a:pt x="5531" y="21424"/>
                    </a:lnTo>
                    <a:lnTo>
                      <a:pt x="6335" y="21307"/>
                    </a:lnTo>
                    <a:lnTo>
                      <a:pt x="7138" y="21131"/>
                    </a:lnTo>
                    <a:lnTo>
                      <a:pt x="7911" y="20935"/>
                    </a:lnTo>
                    <a:lnTo>
                      <a:pt x="8683" y="20701"/>
                    </a:lnTo>
                    <a:lnTo>
                      <a:pt x="9363" y="20447"/>
                    </a:lnTo>
                    <a:lnTo>
                      <a:pt x="10043" y="20153"/>
                    </a:lnTo>
                    <a:lnTo>
                      <a:pt x="10692" y="19841"/>
                    </a:lnTo>
                    <a:lnTo>
                      <a:pt x="11341" y="19508"/>
                    </a:lnTo>
                    <a:lnTo>
                      <a:pt x="11928" y="19117"/>
                    </a:lnTo>
                    <a:lnTo>
                      <a:pt x="12453" y="18727"/>
                    </a:lnTo>
                    <a:lnTo>
                      <a:pt x="12948" y="18296"/>
                    </a:lnTo>
                    <a:lnTo>
                      <a:pt x="13380" y="17866"/>
                    </a:lnTo>
                    <a:lnTo>
                      <a:pt x="13813" y="17397"/>
                    </a:lnTo>
                    <a:lnTo>
                      <a:pt x="14153" y="16928"/>
                    </a:lnTo>
                    <a:lnTo>
                      <a:pt x="14431" y="16439"/>
                    </a:lnTo>
                    <a:lnTo>
                      <a:pt x="14678" y="15951"/>
                    </a:lnTo>
                    <a:lnTo>
                      <a:pt x="14894" y="15443"/>
                    </a:lnTo>
                    <a:lnTo>
                      <a:pt x="15049" y="14915"/>
                    </a:lnTo>
                    <a:lnTo>
                      <a:pt x="15111" y="14387"/>
                    </a:lnTo>
                    <a:lnTo>
                      <a:pt x="15111" y="782"/>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838" name="Freeform 21"/>
              <p:cNvSpPr/>
              <p:nvPr/>
            </p:nvSpPr>
            <p:spPr>
              <a:xfrm>
                <a:off x="0" y="0"/>
                <a:ext cx="2616994" cy="26753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920"/>
                    </a:moveTo>
                    <a:lnTo>
                      <a:pt x="21600" y="21600"/>
                    </a:lnTo>
                    <a:lnTo>
                      <a:pt x="0" y="21600"/>
                    </a:lnTo>
                    <a:lnTo>
                      <a:pt x="0" y="0"/>
                    </a:lnTo>
                    <a:lnTo>
                      <a:pt x="21600" y="0"/>
                    </a:lnTo>
                    <a:lnTo>
                      <a:pt x="21600" y="5614"/>
                    </a:lnTo>
                    <a:lnTo>
                      <a:pt x="21207" y="5614"/>
                    </a:lnTo>
                    <a:lnTo>
                      <a:pt x="21207" y="394"/>
                    </a:lnTo>
                    <a:lnTo>
                      <a:pt x="403" y="394"/>
                    </a:lnTo>
                    <a:lnTo>
                      <a:pt x="403" y="21215"/>
                    </a:lnTo>
                    <a:lnTo>
                      <a:pt x="21207" y="21215"/>
                    </a:lnTo>
                    <a:lnTo>
                      <a:pt x="21207" y="11728"/>
                    </a:lnTo>
                    <a:lnTo>
                      <a:pt x="21600" y="11920"/>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grpSp>
        <p:sp>
          <p:nvSpPr>
            <p:cNvPr id="840" name="Rectangle 22"/>
            <p:cNvSpPr txBox="1"/>
            <p:nvPr/>
          </p:nvSpPr>
          <p:spPr>
            <a:xfrm>
              <a:off x="169068" y="160734"/>
              <a:ext cx="2230042" cy="975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3337" tIns="33337" rIns="33337" bIns="33337" numCol="1" anchor="t">
              <a:spAutoFit/>
            </a:bodyPr>
            <a:lstStyle/>
            <a:p>
              <a:pPr algn="ctr">
                <a:defRPr b="1" sz="2100">
                  <a:solidFill>
                    <a:srgbClr val="E91D63"/>
                  </a:solidFill>
                </a:defRPr>
              </a:pPr>
              <a:r>
                <a:t>TRANSACTION 2</a:t>
              </a:r>
              <a:endParaRPr sz="3200"/>
            </a:p>
            <a:p>
              <a:pPr algn="ctr">
                <a:defRPr b="1" i="1">
                  <a:solidFill>
                    <a:srgbClr val="CC0000"/>
                  </a:solidFill>
                </a:defRPr>
              </a:pPr>
              <a:r>
                <a:t>Deposits</a:t>
              </a:r>
              <a:endParaRPr sz="3200">
                <a:solidFill>
                  <a:srgbClr val="E91D63"/>
                </a:solidFill>
              </a:endParaRPr>
            </a:p>
            <a:p>
              <a:pPr algn="ctr">
                <a:defRPr b="1" i="1">
                  <a:solidFill>
                    <a:srgbClr val="CC0000"/>
                  </a:solidFill>
                </a:defRPr>
              </a:pPr>
              <a:r>
                <a:t>at the FED</a:t>
              </a:r>
            </a:p>
            <a:p>
              <a:pPr algn="ctr">
                <a:defRPr b="1">
                  <a:solidFill>
                    <a:srgbClr val="E91D63"/>
                  </a:solidFill>
                </a:defRPr>
              </a:pPr>
              <a:r>
                <a:t>$100,000 Cash</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841"/>
                                        </p:tgtEl>
                                        <p:attrNameLst>
                                          <p:attrName>style.visibility</p:attrName>
                                        </p:attrNameLst>
                                      </p:cBhvr>
                                      <p:to>
                                        <p:strVal val="visible"/>
                                      </p:to>
                                    </p:set>
                                    <p:anim calcmode="lin" valueType="num">
                                      <p:cBhvr>
                                        <p:cTn id="7" dur="500" fill="hold"/>
                                        <p:tgtEl>
                                          <p:spTgt spid="841"/>
                                        </p:tgtEl>
                                        <p:attrNameLst>
                                          <p:attrName>ppt_x</p:attrName>
                                        </p:attrNameLst>
                                      </p:cBhvr>
                                      <p:tavLst>
                                        <p:tav tm="0">
                                          <p:val>
                                            <p:strVal val="1+#ppt_w/2"/>
                                          </p:val>
                                        </p:tav>
                                        <p:tav tm="100000">
                                          <p:val>
                                            <p:strVal val="#ppt_x"/>
                                          </p:val>
                                        </p:tav>
                                      </p:tavLst>
                                    </p:anim>
                                    <p:anim calcmode="lin" valueType="num">
                                      <p:cBhvr>
                                        <p:cTn id="8" dur="500" fill="hold"/>
                                        <p:tgtEl>
                                          <p:spTgt spid="8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1"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45" name="Group 2"/>
          <p:cNvGrpSpPr/>
          <p:nvPr/>
        </p:nvGrpSpPr>
        <p:grpSpPr>
          <a:xfrm>
            <a:off x="2100262" y="1291829"/>
            <a:ext cx="5216129" cy="2807494"/>
            <a:chOff x="0" y="0"/>
            <a:chExt cx="5216128" cy="2807494"/>
          </a:xfrm>
        </p:grpSpPr>
        <p:sp>
          <p:nvSpPr>
            <p:cNvPr id="843" name="Line 3"/>
            <p:cNvSpPr/>
            <p:nvPr/>
          </p:nvSpPr>
          <p:spPr>
            <a:xfrm>
              <a:off x="0" y="-1"/>
              <a:ext cx="5216130" cy="1"/>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sp>
          <p:nvSpPr>
            <p:cNvPr id="844" name="Line 4"/>
            <p:cNvSpPr/>
            <p:nvPr/>
          </p:nvSpPr>
          <p:spPr>
            <a:xfrm flipH="1">
              <a:off x="2612425" y="9524"/>
              <a:ext cx="1" cy="2797970"/>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grpSp>
      <p:sp>
        <p:nvSpPr>
          <p:cNvPr id="846" name="Rectangle 5"/>
          <p:cNvSpPr txBox="1"/>
          <p:nvPr/>
        </p:nvSpPr>
        <p:spPr>
          <a:xfrm>
            <a:off x="1783817" y="1398984"/>
            <a:ext cx="3215949" cy="517230"/>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p>
            <a:pPr>
              <a:defRPr b="1" sz="1600">
                <a:solidFill>
                  <a:srgbClr val="E91D63"/>
                </a:solidFill>
              </a:defRPr>
            </a:pPr>
            <a:r>
              <a:t>Cash		         </a:t>
            </a:r>
            <a:r>
              <a:rPr>
                <a:solidFill>
                  <a:srgbClr val="CC0000"/>
                </a:solidFill>
              </a:rPr>
              <a:t>$   0</a:t>
            </a:r>
            <a:endParaRPr sz="3200"/>
          </a:p>
          <a:p>
            <a:pPr>
              <a:defRPr b="1" sz="1600">
                <a:solidFill>
                  <a:srgbClr val="E91D63"/>
                </a:solidFill>
              </a:defRPr>
            </a:pPr>
            <a:r>
              <a:t>Reserves                $</a:t>
            </a:r>
            <a:r>
              <a:rPr>
                <a:solidFill>
                  <a:srgbClr val="CC0000"/>
                </a:solidFill>
              </a:rPr>
              <a:t>100,000</a:t>
            </a:r>
          </a:p>
        </p:txBody>
      </p:sp>
      <p:sp>
        <p:nvSpPr>
          <p:cNvPr id="847" name="Rectangle 6"/>
          <p:cNvSpPr txBox="1"/>
          <p:nvPr/>
        </p:nvSpPr>
        <p:spPr>
          <a:xfrm>
            <a:off x="4710113" y="1398984"/>
            <a:ext cx="3037981" cy="5172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Checkable </a:t>
            </a:r>
            <a:endParaRPr sz="3200"/>
          </a:p>
          <a:p>
            <a:pPr>
              <a:defRPr b="1" sz="1600">
                <a:solidFill>
                  <a:srgbClr val="E91D63"/>
                </a:solidFill>
              </a:defRPr>
            </a:pPr>
            <a:r>
              <a:t>  Deposits	     $100,000</a:t>
            </a:r>
          </a:p>
        </p:txBody>
      </p:sp>
      <p:sp>
        <p:nvSpPr>
          <p:cNvPr id="848" name="Rectangle 7"/>
          <p:cNvSpPr txBox="1"/>
          <p:nvPr/>
        </p:nvSpPr>
        <p:spPr>
          <a:xfrm>
            <a:off x="2609675" y="114299"/>
            <a:ext cx="4027043" cy="83096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lnSpc>
                <a:spcPct val="80000"/>
              </a:lnSpc>
              <a:defRPr b="1" sz="3000">
                <a:solidFill>
                  <a:srgbClr val="000099"/>
                </a:solidFill>
                <a:latin typeface="Times New Roman"/>
                <a:ea typeface="Times New Roman"/>
                <a:cs typeface="Times New Roman"/>
                <a:sym typeface="Times New Roman"/>
              </a:defRPr>
            </a:pPr>
            <a:r>
              <a:t>FORMATION OF A</a:t>
            </a:r>
            <a:endParaRPr sz="3200">
              <a:solidFill>
                <a:srgbClr val="E91D63"/>
              </a:solidFill>
            </a:endParaRPr>
          </a:p>
          <a:p>
            <a:pPr algn="ctr">
              <a:lnSpc>
                <a:spcPct val="80000"/>
              </a:lnSpc>
              <a:defRPr b="1" sz="3000">
                <a:solidFill>
                  <a:srgbClr val="000099"/>
                </a:solidFill>
                <a:latin typeface="Times New Roman"/>
                <a:ea typeface="Times New Roman"/>
                <a:cs typeface="Times New Roman"/>
                <a:sym typeface="Times New Roman"/>
              </a:defRPr>
            </a:pPr>
            <a:r>
              <a:t>COMMERCIAL BANK</a:t>
            </a:r>
          </a:p>
        </p:txBody>
      </p:sp>
      <p:sp>
        <p:nvSpPr>
          <p:cNvPr id="849" name="Rectangle 8"/>
          <p:cNvSpPr txBox="1"/>
          <p:nvPr/>
        </p:nvSpPr>
        <p:spPr>
          <a:xfrm>
            <a:off x="2059782" y="1021557"/>
            <a:ext cx="841563"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E91D63"/>
                </a:solidFill>
              </a:defRPr>
            </a:lvl1pPr>
          </a:lstStyle>
          <a:p>
            <a:pPr/>
            <a:r>
              <a:t>ASSETS</a:t>
            </a:r>
          </a:p>
        </p:txBody>
      </p:sp>
      <p:sp>
        <p:nvSpPr>
          <p:cNvPr id="850" name="Rectangle 9"/>
          <p:cNvSpPr txBox="1"/>
          <p:nvPr/>
        </p:nvSpPr>
        <p:spPr>
          <a:xfrm>
            <a:off x="5730037" y="792956"/>
            <a:ext cx="1628026" cy="492245"/>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r">
              <a:defRPr b="1" sz="1500">
                <a:solidFill>
                  <a:srgbClr val="E91D63"/>
                </a:solidFill>
              </a:defRPr>
            </a:pPr>
            <a:r>
              <a:t>LIABILITIES AND</a:t>
            </a:r>
            <a:endParaRPr sz="3200"/>
          </a:p>
          <a:p>
            <a:pPr algn="r">
              <a:defRPr b="1" sz="1500">
                <a:solidFill>
                  <a:srgbClr val="E91D63"/>
                </a:solidFill>
              </a:defRPr>
            </a:pPr>
            <a:r>
              <a:t>NET WORTH</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54" name="Group 2"/>
          <p:cNvGrpSpPr/>
          <p:nvPr/>
        </p:nvGrpSpPr>
        <p:grpSpPr>
          <a:xfrm>
            <a:off x="2043112" y="1291829"/>
            <a:ext cx="5216129" cy="2807494"/>
            <a:chOff x="0" y="0"/>
            <a:chExt cx="5216128" cy="2807494"/>
          </a:xfrm>
        </p:grpSpPr>
        <p:sp>
          <p:nvSpPr>
            <p:cNvPr id="852" name="Line 3"/>
            <p:cNvSpPr/>
            <p:nvPr/>
          </p:nvSpPr>
          <p:spPr>
            <a:xfrm>
              <a:off x="0" y="-1"/>
              <a:ext cx="5216130" cy="1"/>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sp>
          <p:nvSpPr>
            <p:cNvPr id="853" name="Line 4"/>
            <p:cNvSpPr/>
            <p:nvPr/>
          </p:nvSpPr>
          <p:spPr>
            <a:xfrm flipH="1">
              <a:off x="2612425" y="9524"/>
              <a:ext cx="1" cy="2797970"/>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grpSp>
      <p:sp>
        <p:nvSpPr>
          <p:cNvPr id="855" name="Rectangle 5"/>
          <p:cNvSpPr txBox="1"/>
          <p:nvPr/>
        </p:nvSpPr>
        <p:spPr>
          <a:xfrm>
            <a:off x="2022871" y="1398984"/>
            <a:ext cx="2642297" cy="5172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Cash		  </a:t>
            </a:r>
            <a:r>
              <a:rPr>
                <a:solidFill>
                  <a:srgbClr val="CC0000"/>
                </a:solidFill>
              </a:rPr>
              <a:t>      $ 0</a:t>
            </a:r>
            <a:endParaRPr sz="3200"/>
          </a:p>
          <a:p>
            <a:pPr>
              <a:defRPr b="1" sz="1600">
                <a:solidFill>
                  <a:srgbClr val="E91D63"/>
                </a:solidFill>
              </a:defRPr>
            </a:pPr>
            <a:r>
              <a:t>Reserves             $ </a:t>
            </a:r>
            <a:r>
              <a:rPr>
                <a:solidFill>
                  <a:srgbClr val="CC0000"/>
                </a:solidFill>
              </a:rPr>
              <a:t>100,000</a:t>
            </a:r>
          </a:p>
        </p:txBody>
      </p:sp>
      <p:sp>
        <p:nvSpPr>
          <p:cNvPr id="856" name="Rectangle 6"/>
          <p:cNvSpPr txBox="1"/>
          <p:nvPr/>
        </p:nvSpPr>
        <p:spPr>
          <a:xfrm>
            <a:off x="4652963" y="1398984"/>
            <a:ext cx="3037981" cy="5172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Checkable </a:t>
            </a:r>
            <a:endParaRPr sz="3200"/>
          </a:p>
          <a:p>
            <a:pPr>
              <a:defRPr b="1" sz="1600">
                <a:solidFill>
                  <a:srgbClr val="E91D63"/>
                </a:solidFill>
              </a:defRPr>
            </a:pPr>
            <a:r>
              <a:t>  Deposits	     $100,000</a:t>
            </a:r>
          </a:p>
        </p:txBody>
      </p:sp>
      <p:sp>
        <p:nvSpPr>
          <p:cNvPr id="857" name="Rectangle 7"/>
          <p:cNvSpPr txBox="1"/>
          <p:nvPr/>
        </p:nvSpPr>
        <p:spPr>
          <a:xfrm>
            <a:off x="2552525" y="114299"/>
            <a:ext cx="4027043" cy="83096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lnSpc>
                <a:spcPct val="80000"/>
              </a:lnSpc>
              <a:defRPr b="1" sz="3000">
                <a:solidFill>
                  <a:srgbClr val="000099"/>
                </a:solidFill>
                <a:latin typeface="Times New Roman"/>
                <a:ea typeface="Times New Roman"/>
                <a:cs typeface="Times New Roman"/>
                <a:sym typeface="Times New Roman"/>
              </a:defRPr>
            </a:pPr>
            <a:r>
              <a:t>FORMATION OF A</a:t>
            </a:r>
            <a:endParaRPr sz="3200">
              <a:solidFill>
                <a:srgbClr val="E91D63"/>
              </a:solidFill>
            </a:endParaRPr>
          </a:p>
          <a:p>
            <a:pPr algn="ctr">
              <a:lnSpc>
                <a:spcPct val="80000"/>
              </a:lnSpc>
              <a:defRPr b="1" sz="3000">
                <a:solidFill>
                  <a:srgbClr val="000099"/>
                </a:solidFill>
                <a:latin typeface="Times New Roman"/>
                <a:ea typeface="Times New Roman"/>
                <a:cs typeface="Times New Roman"/>
                <a:sym typeface="Times New Roman"/>
              </a:defRPr>
            </a:pPr>
            <a:r>
              <a:t>COMMERCIAL BANK</a:t>
            </a:r>
          </a:p>
        </p:txBody>
      </p:sp>
      <p:sp>
        <p:nvSpPr>
          <p:cNvPr id="858" name="Rectangle 8"/>
          <p:cNvSpPr txBox="1"/>
          <p:nvPr/>
        </p:nvSpPr>
        <p:spPr>
          <a:xfrm>
            <a:off x="2002632" y="1021557"/>
            <a:ext cx="841563"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E91D63"/>
                </a:solidFill>
              </a:defRPr>
            </a:lvl1pPr>
          </a:lstStyle>
          <a:p>
            <a:pPr/>
            <a:r>
              <a:t>ASSETS</a:t>
            </a:r>
          </a:p>
        </p:txBody>
      </p:sp>
      <p:sp>
        <p:nvSpPr>
          <p:cNvPr id="859" name="Rectangle 9"/>
          <p:cNvSpPr txBox="1"/>
          <p:nvPr/>
        </p:nvSpPr>
        <p:spPr>
          <a:xfrm>
            <a:off x="5672887" y="792956"/>
            <a:ext cx="1628026" cy="492245"/>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r">
              <a:defRPr b="1" sz="1500">
                <a:solidFill>
                  <a:srgbClr val="E91D63"/>
                </a:solidFill>
              </a:defRPr>
            </a:pPr>
            <a:r>
              <a:t>LIABILITIES AND</a:t>
            </a:r>
            <a:endParaRPr sz="3200"/>
          </a:p>
          <a:p>
            <a:pPr algn="r">
              <a:defRPr b="1" sz="1500">
                <a:solidFill>
                  <a:srgbClr val="E91D63"/>
                </a:solidFill>
              </a:defRPr>
            </a:pPr>
            <a:r>
              <a:t>NET WORTH</a:t>
            </a:r>
          </a:p>
        </p:txBody>
      </p:sp>
      <p:grpSp>
        <p:nvGrpSpPr>
          <p:cNvPr id="872" name="Group 10"/>
          <p:cNvGrpSpPr/>
          <p:nvPr/>
        </p:nvGrpSpPr>
        <p:grpSpPr>
          <a:xfrm>
            <a:off x="2000250" y="2228849"/>
            <a:ext cx="4887517" cy="2684861"/>
            <a:chOff x="0" y="0"/>
            <a:chExt cx="4887515" cy="2684859"/>
          </a:xfrm>
        </p:grpSpPr>
        <p:grpSp>
          <p:nvGrpSpPr>
            <p:cNvPr id="870" name="Group 11"/>
            <p:cNvGrpSpPr/>
            <p:nvPr/>
          </p:nvGrpSpPr>
          <p:grpSpPr>
            <a:xfrm>
              <a:off x="0" y="0"/>
              <a:ext cx="4887516" cy="2684860"/>
              <a:chOff x="0" y="0"/>
              <a:chExt cx="4887515" cy="2684859"/>
            </a:xfrm>
          </p:grpSpPr>
          <p:sp>
            <p:nvSpPr>
              <p:cNvPr id="860" name="Freeform 12"/>
              <p:cNvSpPr/>
              <p:nvPr/>
            </p:nvSpPr>
            <p:spPr>
              <a:xfrm>
                <a:off x="0" y="57150"/>
                <a:ext cx="2557463" cy="2627710"/>
              </a:xfrm>
              <a:prstGeom prst="rect">
                <a:avLst/>
              </a:prstGeom>
              <a:solidFill>
                <a:srgbClr val="FFFFFF"/>
              </a:solidFill>
              <a:ln w="12700" cap="flat">
                <a:noFill/>
                <a:miter lim="400000"/>
              </a:ln>
              <a:effectLst/>
            </p:spPr>
            <p:txBody>
              <a:bodyPr wrap="square" lIns="45719" tIns="45719" rIns="45719" bIns="45719" numCol="1" anchor="t">
                <a:noAutofit/>
              </a:bodyPr>
              <a:lstStyle/>
              <a:p>
                <a:pPr>
                  <a:defRPr sz="1000"/>
                </a:pPr>
              </a:p>
            </p:txBody>
          </p:sp>
          <p:sp>
            <p:nvSpPr>
              <p:cNvPr id="861" name="Freeform 13"/>
              <p:cNvSpPr/>
              <p:nvPr/>
            </p:nvSpPr>
            <p:spPr>
              <a:xfrm>
                <a:off x="2114549" y="685800"/>
                <a:ext cx="1346598" cy="12561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273"/>
                    </a:lnTo>
                    <a:lnTo>
                      <a:pt x="573" y="3706"/>
                    </a:lnTo>
                    <a:lnTo>
                      <a:pt x="1910" y="5159"/>
                    </a:lnTo>
                    <a:lnTo>
                      <a:pt x="3629" y="5958"/>
                    </a:lnTo>
                    <a:lnTo>
                      <a:pt x="9358" y="5958"/>
                    </a:lnTo>
                    <a:lnTo>
                      <a:pt x="9358" y="8435"/>
                    </a:lnTo>
                    <a:lnTo>
                      <a:pt x="9740" y="10073"/>
                    </a:lnTo>
                    <a:lnTo>
                      <a:pt x="10886" y="11936"/>
                    </a:lnTo>
                    <a:lnTo>
                      <a:pt x="12051" y="12735"/>
                    </a:lnTo>
                    <a:lnTo>
                      <a:pt x="13006" y="13369"/>
                    </a:lnTo>
                    <a:lnTo>
                      <a:pt x="13006" y="21600"/>
                    </a:lnTo>
                    <a:lnTo>
                      <a:pt x="15680" y="21600"/>
                    </a:lnTo>
                    <a:lnTo>
                      <a:pt x="17780" y="20986"/>
                    </a:lnTo>
                    <a:lnTo>
                      <a:pt x="19709" y="19757"/>
                    </a:lnTo>
                    <a:lnTo>
                      <a:pt x="21600" y="17075"/>
                    </a:lnTo>
                    <a:lnTo>
                      <a:pt x="21600" y="5364"/>
                    </a:lnTo>
                    <a:lnTo>
                      <a:pt x="20454" y="2887"/>
                    </a:lnTo>
                    <a:lnTo>
                      <a:pt x="18945" y="1249"/>
                    </a:lnTo>
                    <a:lnTo>
                      <a:pt x="17016" y="225"/>
                    </a:lnTo>
                    <a:lnTo>
                      <a:pt x="15489" y="0"/>
                    </a:lnTo>
                    <a:lnTo>
                      <a:pt x="0" y="0"/>
                    </a:lnTo>
                  </a:path>
                </a:pathLst>
              </a:custGeom>
              <a:solidFill>
                <a:srgbClr val="FFC98E"/>
              </a:solidFill>
              <a:ln w="12700" cap="flat">
                <a:noFill/>
                <a:miter lim="400000"/>
              </a:ln>
              <a:effectLst/>
            </p:spPr>
            <p:txBody>
              <a:bodyPr wrap="square" lIns="45719" tIns="45719" rIns="45719" bIns="45719" numCol="1" anchor="t">
                <a:noAutofit/>
              </a:bodyPr>
              <a:lstStyle/>
              <a:p>
                <a:pPr>
                  <a:defRPr sz="1000"/>
                </a:pPr>
              </a:p>
            </p:txBody>
          </p:sp>
          <p:sp>
            <p:nvSpPr>
              <p:cNvPr id="862" name="Freeform 14"/>
              <p:cNvSpPr/>
              <p:nvPr/>
            </p:nvSpPr>
            <p:spPr>
              <a:xfrm>
                <a:off x="3506390" y="697706"/>
                <a:ext cx="255985" cy="1315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4768" y="21600"/>
                    </a:lnTo>
                    <a:lnTo>
                      <a:pt x="8941" y="21014"/>
                    </a:lnTo>
                    <a:lnTo>
                      <a:pt x="3014" y="19841"/>
                    </a:lnTo>
                    <a:lnTo>
                      <a:pt x="0" y="18668"/>
                    </a:lnTo>
                    <a:lnTo>
                      <a:pt x="0" y="0"/>
                    </a:lnTo>
                    <a:lnTo>
                      <a:pt x="21600" y="0"/>
                    </a:lnTo>
                    <a:lnTo>
                      <a:pt x="21600" y="21600"/>
                    </a:lnTo>
                  </a:path>
                </a:pathLst>
              </a:custGeom>
              <a:solidFill>
                <a:srgbClr val="FFFFFF"/>
              </a:solidFill>
              <a:ln w="12700" cap="flat">
                <a:noFill/>
                <a:miter lim="400000"/>
              </a:ln>
              <a:effectLst/>
            </p:spPr>
            <p:txBody>
              <a:bodyPr wrap="square" lIns="45719" tIns="45719" rIns="45719" bIns="45719" numCol="1" anchor="t">
                <a:noAutofit/>
              </a:bodyPr>
              <a:lstStyle/>
              <a:p>
                <a:pPr>
                  <a:defRPr sz="1000"/>
                </a:pPr>
              </a:p>
            </p:txBody>
          </p:sp>
          <p:sp>
            <p:nvSpPr>
              <p:cNvPr id="863" name="Freeform 15"/>
              <p:cNvSpPr/>
              <p:nvPr/>
            </p:nvSpPr>
            <p:spPr>
              <a:xfrm>
                <a:off x="3926680" y="590550"/>
                <a:ext cx="603648" cy="1543051"/>
              </a:xfrm>
              <a:prstGeom prst="rect">
                <a:avLst/>
              </a:prstGeom>
              <a:solidFill>
                <a:srgbClr val="FFEA00"/>
              </a:solidFill>
              <a:ln w="12700" cap="flat">
                <a:noFill/>
                <a:miter lim="400000"/>
              </a:ln>
              <a:effectLst/>
            </p:spPr>
            <p:txBody>
              <a:bodyPr wrap="square" lIns="45719" tIns="45719" rIns="45719" bIns="45719" numCol="1" anchor="t">
                <a:noAutofit/>
              </a:bodyPr>
              <a:lstStyle/>
              <a:p>
                <a:pPr>
                  <a:defRPr sz="1000"/>
                </a:pPr>
              </a:p>
            </p:txBody>
          </p:sp>
          <p:sp>
            <p:nvSpPr>
              <p:cNvPr id="864" name="Freeform 16"/>
              <p:cNvSpPr/>
              <p:nvPr/>
            </p:nvSpPr>
            <p:spPr>
              <a:xfrm>
                <a:off x="3829049" y="571500"/>
                <a:ext cx="1058467" cy="1594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
                    </a:moveTo>
                    <a:lnTo>
                      <a:pt x="6026" y="0"/>
                    </a:lnTo>
                    <a:lnTo>
                      <a:pt x="6390" y="323"/>
                    </a:lnTo>
                    <a:lnTo>
                      <a:pt x="6633" y="581"/>
                    </a:lnTo>
                    <a:lnTo>
                      <a:pt x="6827" y="871"/>
                    </a:lnTo>
                    <a:lnTo>
                      <a:pt x="6998" y="1161"/>
                    </a:lnTo>
                    <a:lnTo>
                      <a:pt x="7119" y="1468"/>
                    </a:lnTo>
                    <a:lnTo>
                      <a:pt x="7216" y="1774"/>
                    </a:lnTo>
                    <a:lnTo>
                      <a:pt x="7265" y="2081"/>
                    </a:lnTo>
                    <a:lnTo>
                      <a:pt x="7265" y="2387"/>
                    </a:lnTo>
                    <a:lnTo>
                      <a:pt x="7192" y="2694"/>
                    </a:lnTo>
                    <a:lnTo>
                      <a:pt x="7095" y="3017"/>
                    </a:lnTo>
                    <a:lnTo>
                      <a:pt x="6973" y="3307"/>
                    </a:lnTo>
                    <a:lnTo>
                      <a:pt x="6803" y="3613"/>
                    </a:lnTo>
                    <a:lnTo>
                      <a:pt x="6584" y="3888"/>
                    </a:lnTo>
                    <a:lnTo>
                      <a:pt x="6317" y="4146"/>
                    </a:lnTo>
                    <a:lnTo>
                      <a:pt x="5977" y="4452"/>
                    </a:lnTo>
                    <a:lnTo>
                      <a:pt x="5685" y="4694"/>
                    </a:lnTo>
                    <a:lnTo>
                      <a:pt x="5418" y="4968"/>
                    </a:lnTo>
                    <a:lnTo>
                      <a:pt x="5248" y="5259"/>
                    </a:lnTo>
                    <a:lnTo>
                      <a:pt x="5078" y="5533"/>
                    </a:lnTo>
                    <a:lnTo>
                      <a:pt x="4957" y="5840"/>
                    </a:lnTo>
                    <a:lnTo>
                      <a:pt x="4859" y="6146"/>
                    </a:lnTo>
                    <a:lnTo>
                      <a:pt x="4835" y="6453"/>
                    </a:lnTo>
                    <a:lnTo>
                      <a:pt x="4835" y="6775"/>
                    </a:lnTo>
                    <a:lnTo>
                      <a:pt x="4884" y="7082"/>
                    </a:lnTo>
                    <a:lnTo>
                      <a:pt x="4981" y="7388"/>
                    </a:lnTo>
                    <a:lnTo>
                      <a:pt x="5102" y="7695"/>
                    </a:lnTo>
                    <a:lnTo>
                      <a:pt x="5297" y="8001"/>
                    </a:lnTo>
                    <a:lnTo>
                      <a:pt x="5491" y="8275"/>
                    </a:lnTo>
                    <a:lnTo>
                      <a:pt x="5734" y="8550"/>
                    </a:lnTo>
                    <a:lnTo>
                      <a:pt x="6026" y="8776"/>
                    </a:lnTo>
                    <a:lnTo>
                      <a:pt x="6390" y="9066"/>
                    </a:lnTo>
                    <a:lnTo>
                      <a:pt x="6633" y="9340"/>
                    </a:lnTo>
                    <a:lnTo>
                      <a:pt x="6827" y="9630"/>
                    </a:lnTo>
                    <a:lnTo>
                      <a:pt x="6998" y="9921"/>
                    </a:lnTo>
                    <a:lnTo>
                      <a:pt x="7119" y="10227"/>
                    </a:lnTo>
                    <a:lnTo>
                      <a:pt x="7216" y="10534"/>
                    </a:lnTo>
                    <a:lnTo>
                      <a:pt x="7265" y="10840"/>
                    </a:lnTo>
                    <a:lnTo>
                      <a:pt x="7265" y="11163"/>
                    </a:lnTo>
                    <a:lnTo>
                      <a:pt x="7192" y="11469"/>
                    </a:lnTo>
                    <a:lnTo>
                      <a:pt x="7095" y="11776"/>
                    </a:lnTo>
                    <a:lnTo>
                      <a:pt x="6973" y="12082"/>
                    </a:lnTo>
                    <a:lnTo>
                      <a:pt x="6803" y="12373"/>
                    </a:lnTo>
                    <a:lnTo>
                      <a:pt x="6584" y="12631"/>
                    </a:lnTo>
                    <a:lnTo>
                      <a:pt x="6317" y="12905"/>
                    </a:lnTo>
                    <a:lnTo>
                      <a:pt x="6026" y="13147"/>
                    </a:lnTo>
                    <a:lnTo>
                      <a:pt x="5710" y="13437"/>
                    </a:lnTo>
                    <a:lnTo>
                      <a:pt x="5443" y="13712"/>
                    </a:lnTo>
                    <a:lnTo>
                      <a:pt x="5248" y="14002"/>
                    </a:lnTo>
                    <a:lnTo>
                      <a:pt x="5102" y="14292"/>
                    </a:lnTo>
                    <a:lnTo>
                      <a:pt x="4957" y="14599"/>
                    </a:lnTo>
                    <a:lnTo>
                      <a:pt x="4884" y="14905"/>
                    </a:lnTo>
                    <a:lnTo>
                      <a:pt x="4835" y="15212"/>
                    </a:lnTo>
                    <a:lnTo>
                      <a:pt x="4835" y="15535"/>
                    </a:lnTo>
                    <a:lnTo>
                      <a:pt x="4908" y="15857"/>
                    </a:lnTo>
                    <a:lnTo>
                      <a:pt x="5005" y="16148"/>
                    </a:lnTo>
                    <a:lnTo>
                      <a:pt x="5127" y="16438"/>
                    </a:lnTo>
                    <a:lnTo>
                      <a:pt x="5297" y="16744"/>
                    </a:lnTo>
                    <a:lnTo>
                      <a:pt x="5515" y="17019"/>
                    </a:lnTo>
                    <a:lnTo>
                      <a:pt x="5758" y="17293"/>
                    </a:lnTo>
                    <a:lnTo>
                      <a:pt x="6050" y="17519"/>
                    </a:lnTo>
                    <a:lnTo>
                      <a:pt x="6390" y="17825"/>
                    </a:lnTo>
                    <a:lnTo>
                      <a:pt x="6633" y="18099"/>
                    </a:lnTo>
                    <a:lnTo>
                      <a:pt x="6852" y="18390"/>
                    </a:lnTo>
                    <a:lnTo>
                      <a:pt x="7022" y="18680"/>
                    </a:lnTo>
                    <a:lnTo>
                      <a:pt x="7143" y="18987"/>
                    </a:lnTo>
                    <a:lnTo>
                      <a:pt x="7216" y="19293"/>
                    </a:lnTo>
                    <a:lnTo>
                      <a:pt x="7265" y="19600"/>
                    </a:lnTo>
                    <a:lnTo>
                      <a:pt x="7265" y="19906"/>
                    </a:lnTo>
                    <a:lnTo>
                      <a:pt x="7216" y="20213"/>
                    </a:lnTo>
                    <a:lnTo>
                      <a:pt x="7119" y="20519"/>
                    </a:lnTo>
                    <a:lnTo>
                      <a:pt x="7022" y="20777"/>
                    </a:lnTo>
                    <a:lnTo>
                      <a:pt x="21600" y="20777"/>
                    </a:lnTo>
                    <a:lnTo>
                      <a:pt x="21600" y="21600"/>
                    </a:lnTo>
                    <a:lnTo>
                      <a:pt x="0" y="21600"/>
                    </a:lnTo>
                    <a:lnTo>
                      <a:pt x="0" y="16"/>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865" name="Freeform 17"/>
              <p:cNvSpPr/>
              <p:nvPr/>
            </p:nvSpPr>
            <p:spPr>
              <a:xfrm>
                <a:off x="3734990" y="565546"/>
                <a:ext cx="1058466" cy="1597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821"/>
                    </a:lnTo>
                    <a:lnTo>
                      <a:pt x="13825" y="821"/>
                    </a:lnTo>
                    <a:lnTo>
                      <a:pt x="14019" y="1143"/>
                    </a:lnTo>
                    <a:lnTo>
                      <a:pt x="14165" y="1449"/>
                    </a:lnTo>
                    <a:lnTo>
                      <a:pt x="14238" y="1754"/>
                    </a:lnTo>
                    <a:lnTo>
                      <a:pt x="14287" y="2060"/>
                    </a:lnTo>
                    <a:lnTo>
                      <a:pt x="14287" y="2366"/>
                    </a:lnTo>
                    <a:lnTo>
                      <a:pt x="14214" y="2672"/>
                    </a:lnTo>
                    <a:lnTo>
                      <a:pt x="14117" y="2994"/>
                    </a:lnTo>
                    <a:lnTo>
                      <a:pt x="14019" y="3283"/>
                    </a:lnTo>
                    <a:lnTo>
                      <a:pt x="13825" y="3589"/>
                    </a:lnTo>
                    <a:lnTo>
                      <a:pt x="13606" y="3863"/>
                    </a:lnTo>
                    <a:lnTo>
                      <a:pt x="13339" y="4120"/>
                    </a:lnTo>
                    <a:lnTo>
                      <a:pt x="12999" y="4426"/>
                    </a:lnTo>
                    <a:lnTo>
                      <a:pt x="12707" y="4668"/>
                    </a:lnTo>
                    <a:lnTo>
                      <a:pt x="12489" y="4941"/>
                    </a:lnTo>
                    <a:lnTo>
                      <a:pt x="12270" y="5231"/>
                    </a:lnTo>
                    <a:lnTo>
                      <a:pt x="12100" y="5505"/>
                    </a:lnTo>
                    <a:lnTo>
                      <a:pt x="11978" y="5810"/>
                    </a:lnTo>
                    <a:lnTo>
                      <a:pt x="11906" y="6116"/>
                    </a:lnTo>
                    <a:lnTo>
                      <a:pt x="11857" y="6422"/>
                    </a:lnTo>
                    <a:lnTo>
                      <a:pt x="11857" y="6744"/>
                    </a:lnTo>
                    <a:lnTo>
                      <a:pt x="11906" y="7050"/>
                    </a:lnTo>
                    <a:lnTo>
                      <a:pt x="12003" y="7356"/>
                    </a:lnTo>
                    <a:lnTo>
                      <a:pt x="12148" y="7661"/>
                    </a:lnTo>
                    <a:lnTo>
                      <a:pt x="12319" y="7967"/>
                    </a:lnTo>
                    <a:lnTo>
                      <a:pt x="12756" y="8514"/>
                    </a:lnTo>
                    <a:lnTo>
                      <a:pt x="13047" y="8740"/>
                    </a:lnTo>
                    <a:lnTo>
                      <a:pt x="13412" y="9030"/>
                    </a:lnTo>
                    <a:lnTo>
                      <a:pt x="13655" y="9303"/>
                    </a:lnTo>
                    <a:lnTo>
                      <a:pt x="13874" y="9593"/>
                    </a:lnTo>
                    <a:lnTo>
                      <a:pt x="14019" y="9883"/>
                    </a:lnTo>
                    <a:lnTo>
                      <a:pt x="14165" y="10188"/>
                    </a:lnTo>
                    <a:lnTo>
                      <a:pt x="14238" y="10494"/>
                    </a:lnTo>
                    <a:lnTo>
                      <a:pt x="14287" y="10800"/>
                    </a:lnTo>
                    <a:lnTo>
                      <a:pt x="14287" y="11122"/>
                    </a:lnTo>
                    <a:lnTo>
                      <a:pt x="14214" y="11428"/>
                    </a:lnTo>
                    <a:lnTo>
                      <a:pt x="14019" y="12039"/>
                    </a:lnTo>
                    <a:lnTo>
                      <a:pt x="13825" y="12329"/>
                    </a:lnTo>
                    <a:lnTo>
                      <a:pt x="13606" y="12603"/>
                    </a:lnTo>
                    <a:lnTo>
                      <a:pt x="13339" y="12860"/>
                    </a:lnTo>
                    <a:lnTo>
                      <a:pt x="13047" y="13102"/>
                    </a:lnTo>
                    <a:lnTo>
                      <a:pt x="12732" y="13391"/>
                    </a:lnTo>
                    <a:lnTo>
                      <a:pt x="12489" y="13665"/>
                    </a:lnTo>
                    <a:lnTo>
                      <a:pt x="12294" y="13955"/>
                    </a:lnTo>
                    <a:lnTo>
                      <a:pt x="12124" y="14244"/>
                    </a:lnTo>
                    <a:lnTo>
                      <a:pt x="12003" y="14550"/>
                    </a:lnTo>
                    <a:lnTo>
                      <a:pt x="11906" y="14856"/>
                    </a:lnTo>
                    <a:lnTo>
                      <a:pt x="11857" y="15162"/>
                    </a:lnTo>
                    <a:lnTo>
                      <a:pt x="11857" y="15484"/>
                    </a:lnTo>
                    <a:lnTo>
                      <a:pt x="11930" y="15806"/>
                    </a:lnTo>
                    <a:lnTo>
                      <a:pt x="12027" y="16095"/>
                    </a:lnTo>
                    <a:lnTo>
                      <a:pt x="12148" y="16385"/>
                    </a:lnTo>
                    <a:lnTo>
                      <a:pt x="12343" y="16691"/>
                    </a:lnTo>
                    <a:lnTo>
                      <a:pt x="12780" y="17238"/>
                    </a:lnTo>
                    <a:lnTo>
                      <a:pt x="13072" y="17463"/>
                    </a:lnTo>
                    <a:lnTo>
                      <a:pt x="13412" y="17769"/>
                    </a:lnTo>
                    <a:lnTo>
                      <a:pt x="13679" y="18043"/>
                    </a:lnTo>
                    <a:lnTo>
                      <a:pt x="13874" y="18333"/>
                    </a:lnTo>
                    <a:lnTo>
                      <a:pt x="14044" y="18622"/>
                    </a:lnTo>
                    <a:lnTo>
                      <a:pt x="14165" y="18928"/>
                    </a:lnTo>
                    <a:lnTo>
                      <a:pt x="14262" y="19234"/>
                    </a:lnTo>
                    <a:lnTo>
                      <a:pt x="14311" y="19540"/>
                    </a:lnTo>
                    <a:lnTo>
                      <a:pt x="14311" y="19846"/>
                    </a:lnTo>
                    <a:lnTo>
                      <a:pt x="14238" y="20151"/>
                    </a:lnTo>
                    <a:lnTo>
                      <a:pt x="14141" y="20457"/>
                    </a:lnTo>
                    <a:lnTo>
                      <a:pt x="14019" y="20763"/>
                    </a:lnTo>
                    <a:lnTo>
                      <a:pt x="13631" y="21342"/>
                    </a:lnTo>
                    <a:lnTo>
                      <a:pt x="13363" y="21600"/>
                    </a:lnTo>
                    <a:lnTo>
                      <a:pt x="21600" y="21536"/>
                    </a:lnTo>
                    <a:lnTo>
                      <a:pt x="21600" y="0"/>
                    </a:lnTo>
                    <a:lnTo>
                      <a:pt x="0" y="0"/>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866" name="Freeform 18"/>
              <p:cNvSpPr/>
              <p:nvPr/>
            </p:nvSpPr>
            <p:spPr>
              <a:xfrm>
                <a:off x="4115990" y="564356"/>
                <a:ext cx="173832" cy="1599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26" y="21600"/>
                    </a:moveTo>
                    <a:lnTo>
                      <a:pt x="17605" y="21343"/>
                    </a:lnTo>
                    <a:lnTo>
                      <a:pt x="18937" y="21053"/>
                    </a:lnTo>
                    <a:lnTo>
                      <a:pt x="19973" y="20764"/>
                    </a:lnTo>
                    <a:lnTo>
                      <a:pt x="20712" y="20458"/>
                    </a:lnTo>
                    <a:lnTo>
                      <a:pt x="21304" y="20152"/>
                    </a:lnTo>
                    <a:lnTo>
                      <a:pt x="21600" y="19847"/>
                    </a:lnTo>
                    <a:lnTo>
                      <a:pt x="21600" y="19541"/>
                    </a:lnTo>
                    <a:lnTo>
                      <a:pt x="21304" y="19236"/>
                    </a:lnTo>
                    <a:lnTo>
                      <a:pt x="20860" y="18930"/>
                    </a:lnTo>
                    <a:lnTo>
                      <a:pt x="20121" y="18625"/>
                    </a:lnTo>
                    <a:lnTo>
                      <a:pt x="19233" y="18335"/>
                    </a:lnTo>
                    <a:lnTo>
                      <a:pt x="17901" y="18046"/>
                    </a:lnTo>
                    <a:lnTo>
                      <a:pt x="16422" y="17772"/>
                    </a:lnTo>
                    <a:lnTo>
                      <a:pt x="14351" y="17467"/>
                    </a:lnTo>
                    <a:lnTo>
                      <a:pt x="12575" y="17241"/>
                    </a:lnTo>
                    <a:lnTo>
                      <a:pt x="9912" y="16695"/>
                    </a:lnTo>
                    <a:lnTo>
                      <a:pt x="9025" y="16389"/>
                    </a:lnTo>
                    <a:lnTo>
                      <a:pt x="8137" y="16099"/>
                    </a:lnTo>
                    <a:lnTo>
                      <a:pt x="7545" y="15810"/>
                    </a:lnTo>
                    <a:lnTo>
                      <a:pt x="7249" y="15488"/>
                    </a:lnTo>
                    <a:lnTo>
                      <a:pt x="7249" y="15167"/>
                    </a:lnTo>
                    <a:lnTo>
                      <a:pt x="7545" y="14861"/>
                    </a:lnTo>
                    <a:lnTo>
                      <a:pt x="7989" y="14555"/>
                    </a:lnTo>
                    <a:lnTo>
                      <a:pt x="8729" y="14250"/>
                    </a:lnTo>
                    <a:lnTo>
                      <a:pt x="9616" y="13960"/>
                    </a:lnTo>
                    <a:lnTo>
                      <a:pt x="10948" y="13671"/>
                    </a:lnTo>
                    <a:lnTo>
                      <a:pt x="12427" y="13397"/>
                    </a:lnTo>
                    <a:lnTo>
                      <a:pt x="14351" y="13108"/>
                    </a:lnTo>
                    <a:lnTo>
                      <a:pt x="16126" y="12867"/>
                    </a:lnTo>
                    <a:lnTo>
                      <a:pt x="17458" y="12593"/>
                    </a:lnTo>
                    <a:lnTo>
                      <a:pt x="18937" y="12336"/>
                    </a:lnTo>
                    <a:lnTo>
                      <a:pt x="19825" y="12046"/>
                    </a:lnTo>
                    <a:lnTo>
                      <a:pt x="20564" y="11741"/>
                    </a:lnTo>
                    <a:lnTo>
                      <a:pt x="21156" y="11435"/>
                    </a:lnTo>
                    <a:lnTo>
                      <a:pt x="21452" y="11130"/>
                    </a:lnTo>
                    <a:lnTo>
                      <a:pt x="21452" y="10808"/>
                    </a:lnTo>
                    <a:lnTo>
                      <a:pt x="21304" y="10502"/>
                    </a:lnTo>
                    <a:lnTo>
                      <a:pt x="20712" y="10197"/>
                    </a:lnTo>
                    <a:lnTo>
                      <a:pt x="19973" y="9891"/>
                    </a:lnTo>
                    <a:lnTo>
                      <a:pt x="19085" y="9602"/>
                    </a:lnTo>
                    <a:lnTo>
                      <a:pt x="17901" y="9312"/>
                    </a:lnTo>
                    <a:lnTo>
                      <a:pt x="16274" y="9039"/>
                    </a:lnTo>
                    <a:lnTo>
                      <a:pt x="14351" y="8749"/>
                    </a:lnTo>
                    <a:lnTo>
                      <a:pt x="12575" y="8524"/>
                    </a:lnTo>
                    <a:lnTo>
                      <a:pt x="11244" y="8251"/>
                    </a:lnTo>
                    <a:lnTo>
                      <a:pt x="9764" y="7977"/>
                    </a:lnTo>
                    <a:lnTo>
                      <a:pt x="8877" y="7672"/>
                    </a:lnTo>
                    <a:lnTo>
                      <a:pt x="8137" y="7366"/>
                    </a:lnTo>
                    <a:lnTo>
                      <a:pt x="7545" y="7061"/>
                    </a:lnTo>
                    <a:lnTo>
                      <a:pt x="7249" y="6755"/>
                    </a:lnTo>
                    <a:lnTo>
                      <a:pt x="7249" y="6433"/>
                    </a:lnTo>
                    <a:lnTo>
                      <a:pt x="7397" y="6128"/>
                    </a:lnTo>
                    <a:lnTo>
                      <a:pt x="7989" y="5822"/>
                    </a:lnTo>
                    <a:lnTo>
                      <a:pt x="8729" y="5517"/>
                    </a:lnTo>
                    <a:lnTo>
                      <a:pt x="9616" y="5243"/>
                    </a:lnTo>
                    <a:lnTo>
                      <a:pt x="10948" y="4954"/>
                    </a:lnTo>
                    <a:lnTo>
                      <a:pt x="12427" y="4680"/>
                    </a:lnTo>
                    <a:lnTo>
                      <a:pt x="14055" y="4439"/>
                    </a:lnTo>
                    <a:lnTo>
                      <a:pt x="16126" y="4133"/>
                    </a:lnTo>
                    <a:lnTo>
                      <a:pt x="17458" y="3876"/>
                    </a:lnTo>
                    <a:lnTo>
                      <a:pt x="18937" y="3603"/>
                    </a:lnTo>
                    <a:lnTo>
                      <a:pt x="19825" y="3297"/>
                    </a:lnTo>
                    <a:lnTo>
                      <a:pt x="20564" y="3008"/>
                    </a:lnTo>
                    <a:lnTo>
                      <a:pt x="21156" y="2686"/>
                    </a:lnTo>
                    <a:lnTo>
                      <a:pt x="21452" y="2380"/>
                    </a:lnTo>
                    <a:lnTo>
                      <a:pt x="21452" y="2075"/>
                    </a:lnTo>
                    <a:lnTo>
                      <a:pt x="21304" y="1769"/>
                    </a:lnTo>
                    <a:lnTo>
                      <a:pt x="20712" y="1464"/>
                    </a:lnTo>
                    <a:lnTo>
                      <a:pt x="19973" y="1158"/>
                    </a:lnTo>
                    <a:lnTo>
                      <a:pt x="19085" y="869"/>
                    </a:lnTo>
                    <a:lnTo>
                      <a:pt x="17901" y="579"/>
                    </a:lnTo>
                    <a:lnTo>
                      <a:pt x="16274" y="322"/>
                    </a:lnTo>
                    <a:lnTo>
                      <a:pt x="14351" y="0"/>
                    </a:lnTo>
                    <a:lnTo>
                      <a:pt x="7249" y="0"/>
                    </a:lnTo>
                    <a:lnTo>
                      <a:pt x="9173" y="322"/>
                    </a:lnTo>
                    <a:lnTo>
                      <a:pt x="10652" y="579"/>
                    </a:lnTo>
                    <a:lnTo>
                      <a:pt x="11984" y="869"/>
                    </a:lnTo>
                    <a:lnTo>
                      <a:pt x="12871" y="1158"/>
                    </a:lnTo>
                    <a:lnTo>
                      <a:pt x="13611" y="1464"/>
                    </a:lnTo>
                    <a:lnTo>
                      <a:pt x="14055" y="1769"/>
                    </a:lnTo>
                    <a:lnTo>
                      <a:pt x="14351" y="2075"/>
                    </a:lnTo>
                    <a:lnTo>
                      <a:pt x="14351" y="2380"/>
                    </a:lnTo>
                    <a:lnTo>
                      <a:pt x="14055" y="2686"/>
                    </a:lnTo>
                    <a:lnTo>
                      <a:pt x="13463" y="3008"/>
                    </a:lnTo>
                    <a:lnTo>
                      <a:pt x="12575" y="3297"/>
                    </a:lnTo>
                    <a:lnTo>
                      <a:pt x="11688" y="3603"/>
                    </a:lnTo>
                    <a:lnTo>
                      <a:pt x="10356" y="3876"/>
                    </a:lnTo>
                    <a:lnTo>
                      <a:pt x="9025" y="4133"/>
                    </a:lnTo>
                    <a:lnTo>
                      <a:pt x="6805" y="4439"/>
                    </a:lnTo>
                    <a:lnTo>
                      <a:pt x="5178" y="4680"/>
                    </a:lnTo>
                    <a:lnTo>
                      <a:pt x="3699" y="4954"/>
                    </a:lnTo>
                    <a:lnTo>
                      <a:pt x="2367" y="5243"/>
                    </a:lnTo>
                    <a:lnTo>
                      <a:pt x="1479" y="5517"/>
                    </a:lnTo>
                    <a:lnTo>
                      <a:pt x="740" y="5822"/>
                    </a:lnTo>
                    <a:lnTo>
                      <a:pt x="296" y="6128"/>
                    </a:lnTo>
                    <a:lnTo>
                      <a:pt x="0" y="6433"/>
                    </a:lnTo>
                    <a:lnTo>
                      <a:pt x="0" y="6755"/>
                    </a:lnTo>
                    <a:lnTo>
                      <a:pt x="296" y="7061"/>
                    </a:lnTo>
                    <a:lnTo>
                      <a:pt x="888" y="7366"/>
                    </a:lnTo>
                    <a:lnTo>
                      <a:pt x="2663" y="7977"/>
                    </a:lnTo>
                    <a:lnTo>
                      <a:pt x="3995" y="8251"/>
                    </a:lnTo>
                    <a:lnTo>
                      <a:pt x="5474" y="8524"/>
                    </a:lnTo>
                    <a:lnTo>
                      <a:pt x="7249" y="8749"/>
                    </a:lnTo>
                    <a:lnTo>
                      <a:pt x="9173" y="9039"/>
                    </a:lnTo>
                    <a:lnTo>
                      <a:pt x="10652" y="9312"/>
                    </a:lnTo>
                    <a:lnTo>
                      <a:pt x="11984" y="9602"/>
                    </a:lnTo>
                    <a:lnTo>
                      <a:pt x="12871" y="9891"/>
                    </a:lnTo>
                    <a:lnTo>
                      <a:pt x="13611" y="10197"/>
                    </a:lnTo>
                    <a:lnTo>
                      <a:pt x="14055" y="10502"/>
                    </a:lnTo>
                    <a:lnTo>
                      <a:pt x="14351" y="10808"/>
                    </a:lnTo>
                    <a:lnTo>
                      <a:pt x="14351" y="11130"/>
                    </a:lnTo>
                    <a:lnTo>
                      <a:pt x="14055" y="11435"/>
                    </a:lnTo>
                    <a:lnTo>
                      <a:pt x="13463" y="11741"/>
                    </a:lnTo>
                    <a:lnTo>
                      <a:pt x="12575" y="12046"/>
                    </a:lnTo>
                    <a:lnTo>
                      <a:pt x="11688" y="12336"/>
                    </a:lnTo>
                    <a:lnTo>
                      <a:pt x="10356" y="12593"/>
                    </a:lnTo>
                    <a:lnTo>
                      <a:pt x="9025" y="12867"/>
                    </a:lnTo>
                    <a:lnTo>
                      <a:pt x="7249" y="13108"/>
                    </a:lnTo>
                    <a:lnTo>
                      <a:pt x="5326" y="13397"/>
                    </a:lnTo>
                    <a:lnTo>
                      <a:pt x="3847" y="13671"/>
                    </a:lnTo>
                    <a:lnTo>
                      <a:pt x="2515" y="13960"/>
                    </a:lnTo>
                    <a:lnTo>
                      <a:pt x="1627" y="14250"/>
                    </a:lnTo>
                    <a:lnTo>
                      <a:pt x="888" y="14555"/>
                    </a:lnTo>
                    <a:lnTo>
                      <a:pt x="296" y="14861"/>
                    </a:lnTo>
                    <a:lnTo>
                      <a:pt x="148" y="15167"/>
                    </a:lnTo>
                    <a:lnTo>
                      <a:pt x="148" y="15488"/>
                    </a:lnTo>
                    <a:lnTo>
                      <a:pt x="444" y="15810"/>
                    </a:lnTo>
                    <a:lnTo>
                      <a:pt x="1036" y="16099"/>
                    </a:lnTo>
                    <a:lnTo>
                      <a:pt x="1775" y="16389"/>
                    </a:lnTo>
                    <a:lnTo>
                      <a:pt x="2811" y="16695"/>
                    </a:lnTo>
                    <a:lnTo>
                      <a:pt x="5474" y="17241"/>
                    </a:lnTo>
                    <a:lnTo>
                      <a:pt x="7249" y="17467"/>
                    </a:lnTo>
                    <a:lnTo>
                      <a:pt x="9173" y="17772"/>
                    </a:lnTo>
                    <a:lnTo>
                      <a:pt x="10800" y="18046"/>
                    </a:lnTo>
                    <a:lnTo>
                      <a:pt x="12132" y="18335"/>
                    </a:lnTo>
                    <a:lnTo>
                      <a:pt x="12871" y="18625"/>
                    </a:lnTo>
                    <a:lnTo>
                      <a:pt x="13759" y="18930"/>
                    </a:lnTo>
                    <a:lnTo>
                      <a:pt x="14203" y="19236"/>
                    </a:lnTo>
                    <a:lnTo>
                      <a:pt x="14351" y="19541"/>
                    </a:lnTo>
                    <a:lnTo>
                      <a:pt x="14351" y="19847"/>
                    </a:lnTo>
                    <a:lnTo>
                      <a:pt x="14055" y="20152"/>
                    </a:lnTo>
                    <a:lnTo>
                      <a:pt x="13463" y="20458"/>
                    </a:lnTo>
                    <a:lnTo>
                      <a:pt x="12723" y="20764"/>
                    </a:lnTo>
                    <a:lnTo>
                      <a:pt x="11836" y="21053"/>
                    </a:lnTo>
                    <a:lnTo>
                      <a:pt x="10356" y="21343"/>
                    </a:lnTo>
                    <a:lnTo>
                      <a:pt x="9025" y="21600"/>
                    </a:lnTo>
                    <a:lnTo>
                      <a:pt x="16126" y="21600"/>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867" name="Freeform 19"/>
              <p:cNvSpPr/>
              <p:nvPr/>
            </p:nvSpPr>
            <p:spPr>
              <a:xfrm>
                <a:off x="2114549" y="685800"/>
                <a:ext cx="1634729" cy="13870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24" y="6137"/>
                    </a:moveTo>
                    <a:lnTo>
                      <a:pt x="7724" y="7713"/>
                    </a:lnTo>
                    <a:lnTo>
                      <a:pt x="7772" y="8158"/>
                    </a:lnTo>
                    <a:lnTo>
                      <a:pt x="7835" y="8584"/>
                    </a:lnTo>
                    <a:lnTo>
                      <a:pt x="7929" y="8992"/>
                    </a:lnTo>
                    <a:lnTo>
                      <a:pt x="8039" y="9419"/>
                    </a:lnTo>
                    <a:lnTo>
                      <a:pt x="8196" y="9827"/>
                    </a:lnTo>
                    <a:lnTo>
                      <a:pt x="8369" y="10216"/>
                    </a:lnTo>
                    <a:lnTo>
                      <a:pt x="8558" y="10605"/>
                    </a:lnTo>
                    <a:lnTo>
                      <a:pt x="8778" y="10939"/>
                    </a:lnTo>
                    <a:lnTo>
                      <a:pt x="9014" y="11291"/>
                    </a:lnTo>
                    <a:lnTo>
                      <a:pt x="9282" y="11607"/>
                    </a:lnTo>
                    <a:lnTo>
                      <a:pt x="9565" y="11885"/>
                    </a:lnTo>
                    <a:lnTo>
                      <a:pt x="9864" y="12144"/>
                    </a:lnTo>
                    <a:lnTo>
                      <a:pt x="10194" y="12385"/>
                    </a:lnTo>
                    <a:lnTo>
                      <a:pt x="10525" y="12589"/>
                    </a:lnTo>
                    <a:lnTo>
                      <a:pt x="10871" y="12738"/>
                    </a:lnTo>
                    <a:lnTo>
                      <a:pt x="11233" y="12886"/>
                    </a:lnTo>
                    <a:lnTo>
                      <a:pt x="11594" y="12979"/>
                    </a:lnTo>
                    <a:lnTo>
                      <a:pt x="11956" y="13053"/>
                    </a:lnTo>
                    <a:lnTo>
                      <a:pt x="12334" y="13108"/>
                    </a:lnTo>
                    <a:lnTo>
                      <a:pt x="12696" y="13108"/>
                    </a:lnTo>
                    <a:lnTo>
                      <a:pt x="13073" y="13071"/>
                    </a:lnTo>
                    <a:lnTo>
                      <a:pt x="13435" y="13034"/>
                    </a:lnTo>
                    <a:lnTo>
                      <a:pt x="13813" y="12923"/>
                    </a:lnTo>
                    <a:lnTo>
                      <a:pt x="14159" y="12812"/>
                    </a:lnTo>
                    <a:lnTo>
                      <a:pt x="14521" y="12645"/>
                    </a:lnTo>
                    <a:lnTo>
                      <a:pt x="14851" y="12459"/>
                    </a:lnTo>
                    <a:lnTo>
                      <a:pt x="15181" y="12237"/>
                    </a:lnTo>
                    <a:lnTo>
                      <a:pt x="15496" y="11996"/>
                    </a:lnTo>
                    <a:lnTo>
                      <a:pt x="15779" y="11718"/>
                    </a:lnTo>
                    <a:lnTo>
                      <a:pt x="16062" y="11421"/>
                    </a:lnTo>
                    <a:lnTo>
                      <a:pt x="16298" y="11087"/>
                    </a:lnTo>
                    <a:lnTo>
                      <a:pt x="16519" y="10735"/>
                    </a:lnTo>
                    <a:lnTo>
                      <a:pt x="16707" y="10420"/>
                    </a:lnTo>
                    <a:lnTo>
                      <a:pt x="16235" y="9864"/>
                    </a:lnTo>
                    <a:lnTo>
                      <a:pt x="16204" y="9938"/>
                    </a:lnTo>
                    <a:lnTo>
                      <a:pt x="16015" y="10272"/>
                    </a:lnTo>
                    <a:lnTo>
                      <a:pt x="15795" y="10605"/>
                    </a:lnTo>
                    <a:lnTo>
                      <a:pt x="15559" y="10902"/>
                    </a:lnTo>
                    <a:lnTo>
                      <a:pt x="15291" y="11180"/>
                    </a:lnTo>
                    <a:lnTo>
                      <a:pt x="15008" y="11421"/>
                    </a:lnTo>
                    <a:lnTo>
                      <a:pt x="14709" y="11644"/>
                    </a:lnTo>
                    <a:lnTo>
                      <a:pt x="14410" y="11848"/>
                    </a:lnTo>
                    <a:lnTo>
                      <a:pt x="14080" y="11996"/>
                    </a:lnTo>
                    <a:lnTo>
                      <a:pt x="13750" y="12126"/>
                    </a:lnTo>
                    <a:lnTo>
                      <a:pt x="13404" y="12218"/>
                    </a:lnTo>
                    <a:lnTo>
                      <a:pt x="13058" y="12293"/>
                    </a:lnTo>
                    <a:lnTo>
                      <a:pt x="12711" y="12311"/>
                    </a:lnTo>
                    <a:lnTo>
                      <a:pt x="12365" y="12311"/>
                    </a:lnTo>
                    <a:lnTo>
                      <a:pt x="12019" y="12274"/>
                    </a:lnTo>
                    <a:lnTo>
                      <a:pt x="11673" y="12200"/>
                    </a:lnTo>
                    <a:lnTo>
                      <a:pt x="11327" y="12089"/>
                    </a:lnTo>
                    <a:lnTo>
                      <a:pt x="11012" y="11959"/>
                    </a:lnTo>
                    <a:lnTo>
                      <a:pt x="10682" y="11792"/>
                    </a:lnTo>
                    <a:lnTo>
                      <a:pt x="10383" y="11588"/>
                    </a:lnTo>
                    <a:lnTo>
                      <a:pt x="10100" y="11347"/>
                    </a:lnTo>
                    <a:lnTo>
                      <a:pt x="9817" y="11087"/>
                    </a:lnTo>
                    <a:lnTo>
                      <a:pt x="9565" y="10809"/>
                    </a:lnTo>
                    <a:lnTo>
                      <a:pt x="9329" y="10513"/>
                    </a:lnTo>
                    <a:lnTo>
                      <a:pt x="9109" y="10179"/>
                    </a:lnTo>
                    <a:lnTo>
                      <a:pt x="8936" y="9827"/>
                    </a:lnTo>
                    <a:lnTo>
                      <a:pt x="8778" y="9474"/>
                    </a:lnTo>
                    <a:lnTo>
                      <a:pt x="8637" y="9085"/>
                    </a:lnTo>
                    <a:lnTo>
                      <a:pt x="8511" y="8714"/>
                    </a:lnTo>
                    <a:lnTo>
                      <a:pt x="8432" y="8306"/>
                    </a:lnTo>
                    <a:lnTo>
                      <a:pt x="8385" y="7898"/>
                    </a:lnTo>
                    <a:lnTo>
                      <a:pt x="8354" y="7490"/>
                    </a:lnTo>
                    <a:lnTo>
                      <a:pt x="8354" y="5395"/>
                    </a:lnTo>
                    <a:lnTo>
                      <a:pt x="3414" y="5395"/>
                    </a:lnTo>
                    <a:lnTo>
                      <a:pt x="3115" y="5377"/>
                    </a:lnTo>
                    <a:lnTo>
                      <a:pt x="2832" y="5303"/>
                    </a:lnTo>
                    <a:lnTo>
                      <a:pt x="2549" y="5191"/>
                    </a:lnTo>
                    <a:lnTo>
                      <a:pt x="2281" y="5062"/>
                    </a:lnTo>
                    <a:lnTo>
                      <a:pt x="2014" y="4895"/>
                    </a:lnTo>
                    <a:lnTo>
                      <a:pt x="1793" y="4691"/>
                    </a:lnTo>
                    <a:lnTo>
                      <a:pt x="1573" y="4468"/>
                    </a:lnTo>
                    <a:lnTo>
                      <a:pt x="1369" y="4227"/>
                    </a:lnTo>
                    <a:lnTo>
                      <a:pt x="1023" y="3671"/>
                    </a:lnTo>
                    <a:lnTo>
                      <a:pt x="897" y="3356"/>
                    </a:lnTo>
                    <a:lnTo>
                      <a:pt x="787" y="3041"/>
                    </a:lnTo>
                    <a:lnTo>
                      <a:pt x="708" y="2688"/>
                    </a:lnTo>
                    <a:lnTo>
                      <a:pt x="645" y="2355"/>
                    </a:lnTo>
                    <a:lnTo>
                      <a:pt x="614" y="2021"/>
                    </a:lnTo>
                    <a:lnTo>
                      <a:pt x="629" y="1687"/>
                    </a:lnTo>
                    <a:lnTo>
                      <a:pt x="629" y="742"/>
                    </a:lnTo>
                    <a:lnTo>
                      <a:pt x="12601" y="742"/>
                    </a:lnTo>
                    <a:lnTo>
                      <a:pt x="12727" y="760"/>
                    </a:lnTo>
                    <a:lnTo>
                      <a:pt x="13105" y="797"/>
                    </a:lnTo>
                    <a:lnTo>
                      <a:pt x="13498" y="871"/>
                    </a:lnTo>
                    <a:lnTo>
                      <a:pt x="13891" y="983"/>
                    </a:lnTo>
                    <a:lnTo>
                      <a:pt x="14269" y="1112"/>
                    </a:lnTo>
                    <a:lnTo>
                      <a:pt x="14631" y="1298"/>
                    </a:lnTo>
                    <a:lnTo>
                      <a:pt x="14977" y="1483"/>
                    </a:lnTo>
                    <a:lnTo>
                      <a:pt x="15323" y="1724"/>
                    </a:lnTo>
                    <a:lnTo>
                      <a:pt x="15653" y="1984"/>
                    </a:lnTo>
                    <a:lnTo>
                      <a:pt x="15952" y="2262"/>
                    </a:lnTo>
                    <a:lnTo>
                      <a:pt x="16235" y="2577"/>
                    </a:lnTo>
                    <a:lnTo>
                      <a:pt x="16503" y="2911"/>
                    </a:lnTo>
                    <a:lnTo>
                      <a:pt x="16755" y="3282"/>
                    </a:lnTo>
                    <a:lnTo>
                      <a:pt x="16975" y="3671"/>
                    </a:lnTo>
                    <a:lnTo>
                      <a:pt x="17179" y="4060"/>
                    </a:lnTo>
                    <a:lnTo>
                      <a:pt x="17352" y="4487"/>
                    </a:lnTo>
                    <a:lnTo>
                      <a:pt x="17494" y="4913"/>
                    </a:lnTo>
                    <a:lnTo>
                      <a:pt x="17620" y="5358"/>
                    </a:lnTo>
                    <a:lnTo>
                      <a:pt x="17714" y="5785"/>
                    </a:lnTo>
                    <a:lnTo>
                      <a:pt x="17777" y="6248"/>
                    </a:lnTo>
                    <a:lnTo>
                      <a:pt x="17809" y="6712"/>
                    </a:lnTo>
                    <a:lnTo>
                      <a:pt x="17809" y="16983"/>
                    </a:lnTo>
                    <a:lnTo>
                      <a:pt x="17840" y="17410"/>
                    </a:lnTo>
                    <a:lnTo>
                      <a:pt x="17903" y="17818"/>
                    </a:lnTo>
                    <a:lnTo>
                      <a:pt x="17997" y="18226"/>
                    </a:lnTo>
                    <a:lnTo>
                      <a:pt x="18123" y="18615"/>
                    </a:lnTo>
                    <a:lnTo>
                      <a:pt x="18265" y="19023"/>
                    </a:lnTo>
                    <a:lnTo>
                      <a:pt x="18438" y="19357"/>
                    </a:lnTo>
                    <a:lnTo>
                      <a:pt x="18658" y="19727"/>
                    </a:lnTo>
                    <a:lnTo>
                      <a:pt x="18894" y="20024"/>
                    </a:lnTo>
                    <a:lnTo>
                      <a:pt x="19146" y="20321"/>
                    </a:lnTo>
                    <a:lnTo>
                      <a:pt x="19413" y="20599"/>
                    </a:lnTo>
                    <a:lnTo>
                      <a:pt x="19712" y="20840"/>
                    </a:lnTo>
                    <a:lnTo>
                      <a:pt x="19995" y="21062"/>
                    </a:lnTo>
                    <a:lnTo>
                      <a:pt x="20341" y="21229"/>
                    </a:lnTo>
                    <a:lnTo>
                      <a:pt x="20688" y="21378"/>
                    </a:lnTo>
                    <a:lnTo>
                      <a:pt x="21018" y="21507"/>
                    </a:lnTo>
                    <a:lnTo>
                      <a:pt x="21380" y="21563"/>
                    </a:lnTo>
                    <a:lnTo>
                      <a:pt x="21600" y="21600"/>
                    </a:lnTo>
                    <a:lnTo>
                      <a:pt x="21600" y="20488"/>
                    </a:lnTo>
                    <a:lnTo>
                      <a:pt x="21380" y="20488"/>
                    </a:lnTo>
                    <a:lnTo>
                      <a:pt x="21081" y="20450"/>
                    </a:lnTo>
                    <a:lnTo>
                      <a:pt x="20798" y="20376"/>
                    </a:lnTo>
                    <a:lnTo>
                      <a:pt x="20530" y="20265"/>
                    </a:lnTo>
                    <a:lnTo>
                      <a:pt x="20247" y="20135"/>
                    </a:lnTo>
                    <a:lnTo>
                      <a:pt x="19995" y="19968"/>
                    </a:lnTo>
                    <a:lnTo>
                      <a:pt x="19775" y="19783"/>
                    </a:lnTo>
                    <a:lnTo>
                      <a:pt x="19555" y="19561"/>
                    </a:lnTo>
                    <a:lnTo>
                      <a:pt x="19335" y="19319"/>
                    </a:lnTo>
                    <a:lnTo>
                      <a:pt x="19162" y="19041"/>
                    </a:lnTo>
                    <a:lnTo>
                      <a:pt x="19004" y="18763"/>
                    </a:lnTo>
                    <a:lnTo>
                      <a:pt x="18863" y="18448"/>
                    </a:lnTo>
                    <a:lnTo>
                      <a:pt x="18753" y="18133"/>
                    </a:lnTo>
                    <a:lnTo>
                      <a:pt x="18674" y="17781"/>
                    </a:lnTo>
                    <a:lnTo>
                      <a:pt x="18627" y="17447"/>
                    </a:lnTo>
                    <a:lnTo>
                      <a:pt x="18595" y="17113"/>
                    </a:lnTo>
                    <a:lnTo>
                      <a:pt x="18595" y="6712"/>
                    </a:lnTo>
                    <a:lnTo>
                      <a:pt x="18579" y="6211"/>
                    </a:lnTo>
                    <a:lnTo>
                      <a:pt x="18517" y="5748"/>
                    </a:lnTo>
                    <a:lnTo>
                      <a:pt x="18438" y="5284"/>
                    </a:lnTo>
                    <a:lnTo>
                      <a:pt x="18312" y="4802"/>
                    </a:lnTo>
                    <a:lnTo>
                      <a:pt x="18170" y="4357"/>
                    </a:lnTo>
                    <a:lnTo>
                      <a:pt x="17997" y="3912"/>
                    </a:lnTo>
                    <a:lnTo>
                      <a:pt x="17793" y="3467"/>
                    </a:lnTo>
                    <a:lnTo>
                      <a:pt x="17588" y="3059"/>
                    </a:lnTo>
                    <a:lnTo>
                      <a:pt x="17337" y="2670"/>
                    </a:lnTo>
                    <a:lnTo>
                      <a:pt x="17069" y="2299"/>
                    </a:lnTo>
                    <a:lnTo>
                      <a:pt x="16786" y="1947"/>
                    </a:lnTo>
                    <a:lnTo>
                      <a:pt x="16471" y="1632"/>
                    </a:lnTo>
                    <a:lnTo>
                      <a:pt x="16157" y="1335"/>
                    </a:lnTo>
                    <a:lnTo>
                      <a:pt x="15465" y="816"/>
                    </a:lnTo>
                    <a:lnTo>
                      <a:pt x="15087" y="612"/>
                    </a:lnTo>
                    <a:lnTo>
                      <a:pt x="14709" y="426"/>
                    </a:lnTo>
                    <a:lnTo>
                      <a:pt x="14300" y="278"/>
                    </a:lnTo>
                    <a:lnTo>
                      <a:pt x="13891" y="148"/>
                    </a:lnTo>
                    <a:lnTo>
                      <a:pt x="13498" y="74"/>
                    </a:lnTo>
                    <a:lnTo>
                      <a:pt x="13073" y="19"/>
                    </a:lnTo>
                    <a:lnTo>
                      <a:pt x="12759" y="0"/>
                    </a:lnTo>
                    <a:lnTo>
                      <a:pt x="0" y="0"/>
                    </a:lnTo>
                    <a:lnTo>
                      <a:pt x="0" y="1687"/>
                    </a:lnTo>
                    <a:lnTo>
                      <a:pt x="16" y="2058"/>
                    </a:lnTo>
                    <a:lnTo>
                      <a:pt x="47" y="2447"/>
                    </a:lnTo>
                    <a:lnTo>
                      <a:pt x="110" y="2818"/>
                    </a:lnTo>
                    <a:lnTo>
                      <a:pt x="330" y="3560"/>
                    </a:lnTo>
                    <a:lnTo>
                      <a:pt x="488" y="3912"/>
                    </a:lnTo>
                    <a:lnTo>
                      <a:pt x="661" y="4246"/>
                    </a:lnTo>
                    <a:lnTo>
                      <a:pt x="850" y="4542"/>
                    </a:lnTo>
                    <a:lnTo>
                      <a:pt x="1086" y="4839"/>
                    </a:lnTo>
                    <a:lnTo>
                      <a:pt x="1321" y="5099"/>
                    </a:lnTo>
                    <a:lnTo>
                      <a:pt x="1573" y="5340"/>
                    </a:lnTo>
                    <a:lnTo>
                      <a:pt x="1841" y="5544"/>
                    </a:lnTo>
                    <a:lnTo>
                      <a:pt x="2140" y="5711"/>
                    </a:lnTo>
                    <a:lnTo>
                      <a:pt x="2438" y="5859"/>
                    </a:lnTo>
                    <a:lnTo>
                      <a:pt x="2753" y="5989"/>
                    </a:lnTo>
                    <a:lnTo>
                      <a:pt x="3083" y="6081"/>
                    </a:lnTo>
                    <a:lnTo>
                      <a:pt x="3398" y="6137"/>
                    </a:lnTo>
                    <a:lnTo>
                      <a:pt x="7724" y="6137"/>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868" name="Freeform 20"/>
              <p:cNvSpPr/>
              <p:nvPr/>
            </p:nvSpPr>
            <p:spPr>
              <a:xfrm>
                <a:off x="2943224" y="673893"/>
                <a:ext cx="832248" cy="13156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111" y="782"/>
                    </a:moveTo>
                    <a:lnTo>
                      <a:pt x="21600" y="782"/>
                    </a:lnTo>
                    <a:lnTo>
                      <a:pt x="21600" y="0"/>
                    </a:lnTo>
                    <a:lnTo>
                      <a:pt x="13566" y="0"/>
                    </a:lnTo>
                    <a:lnTo>
                      <a:pt x="13566" y="14641"/>
                    </a:lnTo>
                    <a:lnTo>
                      <a:pt x="13504" y="15110"/>
                    </a:lnTo>
                    <a:lnTo>
                      <a:pt x="13380" y="15599"/>
                    </a:lnTo>
                    <a:lnTo>
                      <a:pt x="13195" y="16049"/>
                    </a:lnTo>
                    <a:lnTo>
                      <a:pt x="12979" y="16498"/>
                    </a:lnTo>
                    <a:lnTo>
                      <a:pt x="12700" y="16928"/>
                    </a:lnTo>
                    <a:lnTo>
                      <a:pt x="12391" y="17358"/>
                    </a:lnTo>
                    <a:lnTo>
                      <a:pt x="11990" y="17749"/>
                    </a:lnTo>
                    <a:lnTo>
                      <a:pt x="11557" y="18140"/>
                    </a:lnTo>
                    <a:lnTo>
                      <a:pt x="11094" y="18511"/>
                    </a:lnTo>
                    <a:lnTo>
                      <a:pt x="10568" y="18863"/>
                    </a:lnTo>
                    <a:lnTo>
                      <a:pt x="10012" y="19176"/>
                    </a:lnTo>
                    <a:lnTo>
                      <a:pt x="9394" y="19469"/>
                    </a:lnTo>
                    <a:lnTo>
                      <a:pt x="8807" y="19723"/>
                    </a:lnTo>
                    <a:lnTo>
                      <a:pt x="8158" y="19938"/>
                    </a:lnTo>
                    <a:lnTo>
                      <a:pt x="7478" y="20153"/>
                    </a:lnTo>
                    <a:lnTo>
                      <a:pt x="6767" y="20310"/>
                    </a:lnTo>
                    <a:lnTo>
                      <a:pt x="6026" y="20427"/>
                    </a:lnTo>
                    <a:lnTo>
                      <a:pt x="5346" y="20544"/>
                    </a:lnTo>
                    <a:lnTo>
                      <a:pt x="4573" y="20584"/>
                    </a:lnTo>
                    <a:lnTo>
                      <a:pt x="3832" y="20623"/>
                    </a:lnTo>
                    <a:lnTo>
                      <a:pt x="0" y="20623"/>
                    </a:lnTo>
                    <a:lnTo>
                      <a:pt x="0" y="21600"/>
                    </a:lnTo>
                    <a:lnTo>
                      <a:pt x="3090" y="21600"/>
                    </a:lnTo>
                    <a:lnTo>
                      <a:pt x="3924" y="21580"/>
                    </a:lnTo>
                    <a:lnTo>
                      <a:pt x="4759" y="21522"/>
                    </a:lnTo>
                    <a:lnTo>
                      <a:pt x="5531" y="21424"/>
                    </a:lnTo>
                    <a:lnTo>
                      <a:pt x="6335" y="21307"/>
                    </a:lnTo>
                    <a:lnTo>
                      <a:pt x="7138" y="21131"/>
                    </a:lnTo>
                    <a:lnTo>
                      <a:pt x="7911" y="20935"/>
                    </a:lnTo>
                    <a:lnTo>
                      <a:pt x="8683" y="20701"/>
                    </a:lnTo>
                    <a:lnTo>
                      <a:pt x="9363" y="20447"/>
                    </a:lnTo>
                    <a:lnTo>
                      <a:pt x="10043" y="20153"/>
                    </a:lnTo>
                    <a:lnTo>
                      <a:pt x="10692" y="19841"/>
                    </a:lnTo>
                    <a:lnTo>
                      <a:pt x="11341" y="19508"/>
                    </a:lnTo>
                    <a:lnTo>
                      <a:pt x="11928" y="19117"/>
                    </a:lnTo>
                    <a:lnTo>
                      <a:pt x="12453" y="18727"/>
                    </a:lnTo>
                    <a:lnTo>
                      <a:pt x="12948" y="18296"/>
                    </a:lnTo>
                    <a:lnTo>
                      <a:pt x="13380" y="17866"/>
                    </a:lnTo>
                    <a:lnTo>
                      <a:pt x="13813" y="17397"/>
                    </a:lnTo>
                    <a:lnTo>
                      <a:pt x="14153" y="16928"/>
                    </a:lnTo>
                    <a:lnTo>
                      <a:pt x="14431" y="16439"/>
                    </a:lnTo>
                    <a:lnTo>
                      <a:pt x="14678" y="15951"/>
                    </a:lnTo>
                    <a:lnTo>
                      <a:pt x="14894" y="15443"/>
                    </a:lnTo>
                    <a:lnTo>
                      <a:pt x="15049" y="14915"/>
                    </a:lnTo>
                    <a:lnTo>
                      <a:pt x="15111" y="14387"/>
                    </a:lnTo>
                    <a:lnTo>
                      <a:pt x="15111" y="782"/>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869" name="Freeform 21"/>
              <p:cNvSpPr/>
              <p:nvPr/>
            </p:nvSpPr>
            <p:spPr>
              <a:xfrm>
                <a:off x="0" y="0"/>
                <a:ext cx="2616994" cy="26753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920"/>
                    </a:moveTo>
                    <a:lnTo>
                      <a:pt x="21600" y="21600"/>
                    </a:lnTo>
                    <a:lnTo>
                      <a:pt x="0" y="21600"/>
                    </a:lnTo>
                    <a:lnTo>
                      <a:pt x="0" y="0"/>
                    </a:lnTo>
                    <a:lnTo>
                      <a:pt x="21600" y="0"/>
                    </a:lnTo>
                    <a:lnTo>
                      <a:pt x="21600" y="5614"/>
                    </a:lnTo>
                    <a:lnTo>
                      <a:pt x="21207" y="5614"/>
                    </a:lnTo>
                    <a:lnTo>
                      <a:pt x="21207" y="394"/>
                    </a:lnTo>
                    <a:lnTo>
                      <a:pt x="403" y="394"/>
                    </a:lnTo>
                    <a:lnTo>
                      <a:pt x="403" y="21215"/>
                    </a:lnTo>
                    <a:lnTo>
                      <a:pt x="21207" y="21215"/>
                    </a:lnTo>
                    <a:lnTo>
                      <a:pt x="21207" y="11728"/>
                    </a:lnTo>
                    <a:lnTo>
                      <a:pt x="21600" y="11920"/>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grpSp>
        <p:sp>
          <p:nvSpPr>
            <p:cNvPr id="871" name="Rectangle 22"/>
            <p:cNvSpPr txBox="1"/>
            <p:nvPr/>
          </p:nvSpPr>
          <p:spPr>
            <a:xfrm>
              <a:off x="148827" y="171450"/>
              <a:ext cx="2230042" cy="17077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3337" tIns="33337" rIns="33337" bIns="33337" numCol="1" anchor="t">
              <a:spAutoFit/>
            </a:bodyPr>
            <a:lstStyle/>
            <a:p>
              <a:pPr algn="ctr">
                <a:defRPr b="1" sz="2100">
                  <a:solidFill>
                    <a:srgbClr val="E91D63"/>
                  </a:solidFill>
                </a:defRPr>
              </a:pPr>
              <a:r>
                <a:t>TRANSACTION 3</a:t>
              </a:r>
              <a:endParaRPr>
                <a:solidFill>
                  <a:srgbClr val="FF9933"/>
                </a:solidFill>
              </a:endParaRPr>
            </a:p>
            <a:p>
              <a:pPr algn="ctr">
                <a:defRPr b="1" i="1" sz="2200">
                  <a:solidFill>
                    <a:srgbClr val="CC0000"/>
                  </a:solidFill>
                </a:defRPr>
              </a:pPr>
              <a:r>
                <a:t>A check is drawn against the bank</a:t>
              </a:r>
            </a:p>
            <a:p>
              <a:pPr algn="ctr">
                <a:defRPr b="1" sz="2400">
                  <a:solidFill>
                    <a:srgbClr val="E91D63"/>
                  </a:solidFill>
                </a:defRPr>
              </a:pPr>
              <a:r>
                <a:t>$50,000</a:t>
              </a:r>
            </a:p>
          </p:txBody>
        </p:sp>
      </p:gr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872"/>
                                        </p:tgtEl>
                                        <p:attrNameLst>
                                          <p:attrName>style.visibility</p:attrName>
                                        </p:attrNameLst>
                                      </p:cBhvr>
                                      <p:to>
                                        <p:strVal val="visible"/>
                                      </p:to>
                                    </p:set>
                                    <p:anim calcmode="lin" valueType="num">
                                      <p:cBhvr>
                                        <p:cTn id="7" dur="500" fill="hold"/>
                                        <p:tgtEl>
                                          <p:spTgt spid="872"/>
                                        </p:tgtEl>
                                        <p:attrNameLst>
                                          <p:attrName>ppt_x</p:attrName>
                                        </p:attrNameLst>
                                      </p:cBhvr>
                                      <p:tavLst>
                                        <p:tav tm="0">
                                          <p:val>
                                            <p:strVal val="1+#ppt_w/2"/>
                                          </p:val>
                                        </p:tav>
                                        <p:tav tm="100000">
                                          <p:val>
                                            <p:strVal val="#ppt_x"/>
                                          </p:val>
                                        </p:tav>
                                      </p:tavLst>
                                    </p:anim>
                                    <p:anim calcmode="lin" valueType="num">
                                      <p:cBhvr>
                                        <p:cTn id="8" dur="500" fill="hold"/>
                                        <p:tgtEl>
                                          <p:spTgt spid="8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2"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76" name="Group 2"/>
          <p:cNvGrpSpPr/>
          <p:nvPr/>
        </p:nvGrpSpPr>
        <p:grpSpPr>
          <a:xfrm>
            <a:off x="1985962" y="1348979"/>
            <a:ext cx="5216129" cy="2807494"/>
            <a:chOff x="0" y="0"/>
            <a:chExt cx="5216128" cy="2807494"/>
          </a:xfrm>
        </p:grpSpPr>
        <p:sp>
          <p:nvSpPr>
            <p:cNvPr id="874" name="Line 3"/>
            <p:cNvSpPr/>
            <p:nvPr/>
          </p:nvSpPr>
          <p:spPr>
            <a:xfrm>
              <a:off x="0" y="-1"/>
              <a:ext cx="5216130" cy="1"/>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sp>
          <p:nvSpPr>
            <p:cNvPr id="875" name="Line 4"/>
            <p:cNvSpPr/>
            <p:nvPr/>
          </p:nvSpPr>
          <p:spPr>
            <a:xfrm flipH="1">
              <a:off x="2612425" y="9524"/>
              <a:ext cx="1" cy="2797970"/>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grpSp>
      <p:sp>
        <p:nvSpPr>
          <p:cNvPr id="877" name="Rectangle 5"/>
          <p:cNvSpPr txBox="1"/>
          <p:nvPr/>
        </p:nvSpPr>
        <p:spPr>
          <a:xfrm>
            <a:off x="1965721" y="1456134"/>
            <a:ext cx="2564609" cy="980482"/>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Cash                              $ 0</a:t>
            </a:r>
            <a:endParaRPr sz="3200"/>
          </a:p>
          <a:p>
            <a:pPr>
              <a:defRPr b="1" sz="1600">
                <a:solidFill>
                  <a:srgbClr val="E91D63"/>
                </a:solidFill>
              </a:defRPr>
            </a:pPr>
            <a:r>
              <a:t>Reserves              $ </a:t>
            </a:r>
            <a:r>
              <a:rPr>
                <a:solidFill>
                  <a:srgbClr val="CC0000"/>
                </a:solidFill>
              </a:rPr>
              <a:t>50,000</a:t>
            </a:r>
            <a:endParaRPr sz="3200"/>
          </a:p>
        </p:txBody>
      </p:sp>
      <p:sp>
        <p:nvSpPr>
          <p:cNvPr id="878" name="Rectangle 6"/>
          <p:cNvSpPr txBox="1"/>
          <p:nvPr/>
        </p:nvSpPr>
        <p:spPr>
          <a:xfrm>
            <a:off x="4595813" y="1456134"/>
            <a:ext cx="3037881" cy="980482"/>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Checkable </a:t>
            </a:r>
            <a:endParaRPr sz="3200"/>
          </a:p>
          <a:p>
            <a:pPr>
              <a:defRPr b="1" sz="1600">
                <a:solidFill>
                  <a:srgbClr val="E91D63"/>
                </a:solidFill>
              </a:defRPr>
            </a:pPr>
            <a:r>
              <a:t>  Deposits	     </a:t>
            </a:r>
            <a:r>
              <a:rPr>
                <a:solidFill>
                  <a:srgbClr val="CC0000"/>
                </a:solidFill>
              </a:rPr>
              <a:t>$  50,000</a:t>
            </a:r>
            <a:endParaRPr sz="3200"/>
          </a:p>
        </p:txBody>
      </p:sp>
      <p:sp>
        <p:nvSpPr>
          <p:cNvPr id="879" name="Rectangle 7"/>
          <p:cNvSpPr txBox="1"/>
          <p:nvPr/>
        </p:nvSpPr>
        <p:spPr>
          <a:xfrm>
            <a:off x="2495375" y="171449"/>
            <a:ext cx="4027043" cy="83096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lnSpc>
                <a:spcPct val="80000"/>
              </a:lnSpc>
              <a:defRPr b="1" sz="3000">
                <a:solidFill>
                  <a:srgbClr val="000099"/>
                </a:solidFill>
                <a:latin typeface="Times New Roman"/>
                <a:ea typeface="Times New Roman"/>
                <a:cs typeface="Times New Roman"/>
                <a:sym typeface="Times New Roman"/>
              </a:defRPr>
            </a:pPr>
            <a:r>
              <a:t>FORMATION OF A</a:t>
            </a:r>
            <a:endParaRPr sz="3200">
              <a:solidFill>
                <a:srgbClr val="E91D63"/>
              </a:solidFill>
            </a:endParaRPr>
          </a:p>
          <a:p>
            <a:pPr algn="ctr">
              <a:lnSpc>
                <a:spcPct val="80000"/>
              </a:lnSpc>
              <a:defRPr b="1" sz="3000">
                <a:solidFill>
                  <a:srgbClr val="000099"/>
                </a:solidFill>
                <a:latin typeface="Times New Roman"/>
                <a:ea typeface="Times New Roman"/>
                <a:cs typeface="Times New Roman"/>
                <a:sym typeface="Times New Roman"/>
              </a:defRPr>
            </a:pPr>
            <a:r>
              <a:t>COMMERCIAL BANK</a:t>
            </a:r>
          </a:p>
        </p:txBody>
      </p:sp>
      <p:sp>
        <p:nvSpPr>
          <p:cNvPr id="880" name="Rectangle 8"/>
          <p:cNvSpPr txBox="1"/>
          <p:nvPr/>
        </p:nvSpPr>
        <p:spPr>
          <a:xfrm>
            <a:off x="1945482" y="1078707"/>
            <a:ext cx="841563"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E91D63"/>
                </a:solidFill>
              </a:defRPr>
            </a:lvl1pPr>
          </a:lstStyle>
          <a:p>
            <a:pPr/>
            <a:r>
              <a:t>ASSETS</a:t>
            </a:r>
          </a:p>
        </p:txBody>
      </p:sp>
      <p:sp>
        <p:nvSpPr>
          <p:cNvPr id="881" name="Rectangle 9"/>
          <p:cNvSpPr txBox="1"/>
          <p:nvPr/>
        </p:nvSpPr>
        <p:spPr>
          <a:xfrm>
            <a:off x="5615737" y="850107"/>
            <a:ext cx="1628026" cy="4922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r">
              <a:defRPr b="1" sz="1500">
                <a:solidFill>
                  <a:srgbClr val="E91D63"/>
                </a:solidFill>
              </a:defRPr>
            </a:pPr>
            <a:r>
              <a:t>LIABILITIES AND</a:t>
            </a:r>
            <a:endParaRPr sz="3200"/>
          </a:p>
          <a:p>
            <a:pPr algn="r">
              <a:defRPr b="1" sz="1500">
                <a:solidFill>
                  <a:srgbClr val="E91D63"/>
                </a:solidFill>
              </a:defRPr>
            </a:pPr>
            <a:r>
              <a:t>NET WORTH</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5" name="Group 2"/>
          <p:cNvGrpSpPr/>
          <p:nvPr/>
        </p:nvGrpSpPr>
        <p:grpSpPr>
          <a:xfrm>
            <a:off x="2157412" y="1177529"/>
            <a:ext cx="5216129" cy="2807494"/>
            <a:chOff x="0" y="0"/>
            <a:chExt cx="5216128" cy="2807494"/>
          </a:xfrm>
        </p:grpSpPr>
        <p:sp>
          <p:nvSpPr>
            <p:cNvPr id="883" name="Line 3"/>
            <p:cNvSpPr/>
            <p:nvPr/>
          </p:nvSpPr>
          <p:spPr>
            <a:xfrm>
              <a:off x="0" y="-1"/>
              <a:ext cx="5216130" cy="1"/>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sp>
          <p:nvSpPr>
            <p:cNvPr id="884" name="Line 4"/>
            <p:cNvSpPr/>
            <p:nvPr/>
          </p:nvSpPr>
          <p:spPr>
            <a:xfrm flipH="1">
              <a:off x="2612425" y="9524"/>
              <a:ext cx="1" cy="2797970"/>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grpSp>
      <p:sp>
        <p:nvSpPr>
          <p:cNvPr id="886" name="Rectangle 5"/>
          <p:cNvSpPr txBox="1"/>
          <p:nvPr/>
        </p:nvSpPr>
        <p:spPr>
          <a:xfrm>
            <a:off x="2137171" y="1284684"/>
            <a:ext cx="2868119" cy="980482"/>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Cash		  $           0</a:t>
            </a:r>
            <a:endParaRPr sz="3200"/>
          </a:p>
          <a:p>
            <a:pPr>
              <a:defRPr b="1" sz="1600">
                <a:solidFill>
                  <a:srgbClr val="E91D63"/>
                </a:solidFill>
              </a:defRPr>
            </a:pPr>
            <a:r>
              <a:t>Reserves	    </a:t>
            </a:r>
            <a:r>
              <a:rPr>
                <a:solidFill>
                  <a:srgbClr val="FF6600"/>
                </a:solidFill>
              </a:rPr>
              <a:t>  </a:t>
            </a:r>
            <a:r>
              <a:rPr>
                <a:solidFill>
                  <a:srgbClr val="CC0000"/>
                </a:solidFill>
              </a:rPr>
              <a:t>50,000</a:t>
            </a:r>
            <a:endParaRPr sz="3200"/>
          </a:p>
        </p:txBody>
      </p:sp>
      <p:sp>
        <p:nvSpPr>
          <p:cNvPr id="887" name="Rectangle 6"/>
          <p:cNvSpPr txBox="1"/>
          <p:nvPr/>
        </p:nvSpPr>
        <p:spPr>
          <a:xfrm>
            <a:off x="4767263" y="1284684"/>
            <a:ext cx="3037881" cy="980482"/>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Checkable </a:t>
            </a:r>
            <a:endParaRPr sz="3200"/>
          </a:p>
          <a:p>
            <a:pPr>
              <a:defRPr b="1" sz="1600">
                <a:solidFill>
                  <a:srgbClr val="E91D63"/>
                </a:solidFill>
              </a:defRPr>
            </a:pPr>
            <a:r>
              <a:t>  Deposits	     </a:t>
            </a:r>
            <a:r>
              <a:rPr>
                <a:solidFill>
                  <a:srgbClr val="CC0000"/>
                </a:solidFill>
              </a:rPr>
              <a:t>$  50,000</a:t>
            </a:r>
            <a:endParaRPr sz="3200"/>
          </a:p>
        </p:txBody>
      </p:sp>
      <p:sp>
        <p:nvSpPr>
          <p:cNvPr id="888" name="Rectangle 7"/>
          <p:cNvSpPr txBox="1"/>
          <p:nvPr/>
        </p:nvSpPr>
        <p:spPr>
          <a:xfrm>
            <a:off x="2666825" y="-1"/>
            <a:ext cx="4027043" cy="83096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lnSpc>
                <a:spcPct val="80000"/>
              </a:lnSpc>
              <a:defRPr b="1" sz="3000">
                <a:solidFill>
                  <a:srgbClr val="000099"/>
                </a:solidFill>
                <a:latin typeface="Times New Roman"/>
                <a:ea typeface="Times New Roman"/>
                <a:cs typeface="Times New Roman"/>
                <a:sym typeface="Times New Roman"/>
              </a:defRPr>
            </a:pPr>
            <a:r>
              <a:t>FORMATION OF A</a:t>
            </a:r>
            <a:endParaRPr sz="3200">
              <a:solidFill>
                <a:srgbClr val="E91D63"/>
              </a:solidFill>
            </a:endParaRPr>
          </a:p>
          <a:p>
            <a:pPr algn="ctr">
              <a:lnSpc>
                <a:spcPct val="80000"/>
              </a:lnSpc>
              <a:defRPr b="1" sz="3000">
                <a:solidFill>
                  <a:srgbClr val="000099"/>
                </a:solidFill>
                <a:latin typeface="Times New Roman"/>
                <a:ea typeface="Times New Roman"/>
                <a:cs typeface="Times New Roman"/>
                <a:sym typeface="Times New Roman"/>
              </a:defRPr>
            </a:pPr>
            <a:r>
              <a:t>COMMERCIAL BANK</a:t>
            </a:r>
          </a:p>
        </p:txBody>
      </p:sp>
      <p:sp>
        <p:nvSpPr>
          <p:cNvPr id="889" name="Rectangle 8"/>
          <p:cNvSpPr txBox="1"/>
          <p:nvPr/>
        </p:nvSpPr>
        <p:spPr>
          <a:xfrm>
            <a:off x="2116932" y="907257"/>
            <a:ext cx="841563"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E91D63"/>
                </a:solidFill>
              </a:defRPr>
            </a:lvl1pPr>
          </a:lstStyle>
          <a:p>
            <a:pPr/>
            <a:r>
              <a:t>ASSETS</a:t>
            </a:r>
          </a:p>
        </p:txBody>
      </p:sp>
      <p:sp>
        <p:nvSpPr>
          <p:cNvPr id="890" name="Rectangle 9"/>
          <p:cNvSpPr txBox="1"/>
          <p:nvPr/>
        </p:nvSpPr>
        <p:spPr>
          <a:xfrm>
            <a:off x="5787187" y="678656"/>
            <a:ext cx="1628026" cy="492245"/>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r">
              <a:defRPr b="1" sz="1500">
                <a:solidFill>
                  <a:srgbClr val="E91D63"/>
                </a:solidFill>
              </a:defRPr>
            </a:pPr>
            <a:r>
              <a:t>LIABILITIES AND</a:t>
            </a:r>
            <a:endParaRPr sz="3200"/>
          </a:p>
          <a:p>
            <a:pPr algn="r">
              <a:defRPr b="1" sz="1500">
                <a:solidFill>
                  <a:srgbClr val="E91D63"/>
                </a:solidFill>
              </a:defRPr>
            </a:pPr>
            <a:r>
              <a:t>NET WORTH</a:t>
            </a:r>
          </a:p>
        </p:txBody>
      </p:sp>
      <p:grpSp>
        <p:nvGrpSpPr>
          <p:cNvPr id="894" name="Group 10"/>
          <p:cNvGrpSpPr/>
          <p:nvPr/>
        </p:nvGrpSpPr>
        <p:grpSpPr>
          <a:xfrm>
            <a:off x="3257550" y="642937"/>
            <a:ext cx="3111105" cy="4500563"/>
            <a:chOff x="0" y="0"/>
            <a:chExt cx="3111104" cy="4500562"/>
          </a:xfrm>
        </p:grpSpPr>
        <p:pic>
          <p:nvPicPr>
            <p:cNvPr id="891" name="Picture 11" descr="Picture 11"/>
            <p:cNvPicPr>
              <a:picLocks noChangeAspect="1"/>
            </p:cNvPicPr>
            <p:nvPr/>
          </p:nvPicPr>
          <p:blipFill>
            <a:blip r:embed="rId2">
              <a:extLst/>
            </a:blip>
            <a:stretch>
              <a:fillRect/>
            </a:stretch>
          </p:blipFill>
          <p:spPr>
            <a:xfrm>
              <a:off x="0" y="0"/>
              <a:ext cx="3111105" cy="4500563"/>
            </a:xfrm>
            <a:prstGeom prst="rect">
              <a:avLst/>
            </a:prstGeom>
            <a:ln w="12700" cap="flat">
              <a:noFill/>
              <a:miter lim="400000"/>
            </a:ln>
            <a:effectLst/>
          </p:spPr>
        </p:pic>
        <p:sp>
          <p:nvSpPr>
            <p:cNvPr id="892" name="Rectangle 12"/>
            <p:cNvSpPr txBox="1"/>
            <p:nvPr/>
          </p:nvSpPr>
          <p:spPr>
            <a:xfrm>
              <a:off x="304799" y="888206"/>
              <a:ext cx="1518731" cy="4860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lvl1pPr>
                <a:defRPr b="1" sz="3000">
                  <a:solidFill>
                    <a:srgbClr val="E91D63"/>
                  </a:solidFill>
                </a:defRPr>
              </a:lvl1pPr>
            </a:lstStyle>
            <a:p>
              <a:pPr/>
              <a:r>
                <a:t>NOTES:</a:t>
              </a:r>
            </a:p>
          </p:txBody>
        </p:sp>
        <p:sp>
          <p:nvSpPr>
            <p:cNvPr id="893" name="Rectangle 13"/>
            <p:cNvSpPr txBox="1"/>
            <p:nvPr/>
          </p:nvSpPr>
          <p:spPr>
            <a:xfrm>
              <a:off x="147637" y="1440656"/>
              <a:ext cx="2762655" cy="12771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defRPr b="1" sz="2100">
                  <a:solidFill>
                    <a:srgbClr val="CC0000"/>
                  </a:solidFill>
                </a:defRPr>
              </a:pPr>
              <a:r>
                <a:t>Banks create money</a:t>
              </a:r>
              <a:endParaRPr sz="3200">
                <a:solidFill>
                  <a:srgbClr val="E91D63"/>
                </a:solidFill>
              </a:endParaRPr>
            </a:p>
            <a:p>
              <a:pPr>
                <a:defRPr b="1" sz="2100">
                  <a:solidFill>
                    <a:srgbClr val="CC0000"/>
                  </a:solidFill>
                </a:defRPr>
              </a:pPr>
              <a:r>
                <a:t>by lending excess</a:t>
              </a:r>
              <a:endParaRPr sz="3200">
                <a:solidFill>
                  <a:srgbClr val="E91D63"/>
                </a:solidFill>
              </a:endParaRPr>
            </a:p>
            <a:p>
              <a:pPr>
                <a:defRPr b="1" sz="2100">
                  <a:solidFill>
                    <a:srgbClr val="CC0000"/>
                  </a:solidFill>
                </a:defRPr>
              </a:pPr>
              <a:r>
                <a:t>reserves and destroy</a:t>
              </a:r>
              <a:endParaRPr sz="3200">
                <a:solidFill>
                  <a:srgbClr val="E91D63"/>
                </a:solidFill>
              </a:endParaRPr>
            </a:p>
            <a:p>
              <a:pPr>
                <a:defRPr b="1" sz="2100">
                  <a:solidFill>
                    <a:srgbClr val="CC0000"/>
                  </a:solidFill>
                </a:defRPr>
              </a:pPr>
              <a:r>
                <a:t>it by loan repayment.</a:t>
              </a:r>
            </a:p>
          </p:txBody>
        </p:sp>
      </p:grpSp>
    </p:spTree>
  </p:cSld>
  <p:clrMapOvr>
    <a:masterClrMapping/>
  </p:clrMapOvr>
  <mc:AlternateContent xmlns:mc="http://schemas.openxmlformats.org/markup-compatibility/2006">
    <mc:Choice xmlns:p14="http://schemas.microsoft.com/office/powerpoint/2010/main" Requires="p14">
      <p:transition spd="med" advClick="1" p14:dur="1000">
        <p:wipe dir="u"/>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894"/>
                                        </p:tgtEl>
                                        <p:attrNameLst>
                                          <p:attrName>style.visibility</p:attrName>
                                        </p:attrNameLst>
                                      </p:cBhvr>
                                      <p:to>
                                        <p:strVal val="visible"/>
                                      </p:to>
                                    </p:set>
                                    <p:animEffect filter="wipe(up)" transition="in">
                                      <p:cBhvr>
                                        <p:cTn id="7" dur="500"/>
                                        <p:tgtEl>
                                          <p:spTgt spid="8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4"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7" name="Google Shape;193;p38"/>
          <p:cNvSpPr txBox="1"/>
          <p:nvPr>
            <p:ph type="title"/>
          </p:nvPr>
        </p:nvSpPr>
        <p:spPr>
          <a:xfrm>
            <a:off x="366267" y="548640"/>
            <a:ext cx="8282400" cy="2109000"/>
          </a:xfrm>
          <a:prstGeom prst="rect">
            <a:avLst/>
          </a:prstGeom>
        </p:spPr>
        <p:txBody>
          <a:bodyPr/>
          <a:lstStyle/>
          <a:p>
            <a:pPr defTabSz="649223">
              <a:defRPr b="1" sz="3407">
                <a:latin typeface="Times New Roman"/>
                <a:ea typeface="Times New Roman"/>
                <a:cs typeface="Times New Roman"/>
                <a:sym typeface="Times New Roman"/>
              </a:defRPr>
            </a:pPr>
            <a:r>
              <a:t>AP Macro Unit 4: </a:t>
            </a:r>
            <a:br/>
            <a:r>
              <a:t>Banking and the Expansion of the Money Supply</a:t>
            </a:r>
            <a:br/>
          </a:p>
        </p:txBody>
      </p:sp>
      <p:sp>
        <p:nvSpPr>
          <p:cNvPr id="708" name="Google Shape;194;p38"/>
          <p:cNvSpPr txBox="1"/>
          <p:nvPr>
            <p:ph type="body" sz="half" idx="1"/>
          </p:nvPr>
        </p:nvSpPr>
        <p:spPr>
          <a:xfrm>
            <a:off x="411175" y="3398249"/>
            <a:ext cx="8282400" cy="1260601"/>
          </a:xfrm>
          <a:prstGeom prst="rect">
            <a:avLst/>
          </a:prstGeom>
        </p:spPr>
        <p:txBody>
          <a:bodyPr/>
          <a:lstStyle/>
          <a:p>
            <a:pPr marL="0" indent="0"/>
            <a:r>
              <a:t>Live Webinar: May 23</a:t>
            </a:r>
            <a:r>
              <a:rPr baseline="30000"/>
              <a:t>rd</a:t>
            </a:r>
            <a:r>
              <a:t>, 2022</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98" name="Group 2"/>
          <p:cNvGrpSpPr/>
          <p:nvPr/>
        </p:nvGrpSpPr>
        <p:grpSpPr>
          <a:xfrm>
            <a:off x="2100262" y="1291829"/>
            <a:ext cx="5216129" cy="2807494"/>
            <a:chOff x="0" y="0"/>
            <a:chExt cx="5216128" cy="2807494"/>
          </a:xfrm>
        </p:grpSpPr>
        <p:sp>
          <p:nvSpPr>
            <p:cNvPr id="896" name="Line 3"/>
            <p:cNvSpPr/>
            <p:nvPr/>
          </p:nvSpPr>
          <p:spPr>
            <a:xfrm>
              <a:off x="0" y="-1"/>
              <a:ext cx="5216130" cy="1"/>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sp>
          <p:nvSpPr>
            <p:cNvPr id="897" name="Line 4"/>
            <p:cNvSpPr/>
            <p:nvPr/>
          </p:nvSpPr>
          <p:spPr>
            <a:xfrm flipH="1">
              <a:off x="2612425" y="9524"/>
              <a:ext cx="1" cy="2797970"/>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grpSp>
      <p:sp>
        <p:nvSpPr>
          <p:cNvPr id="899" name="Rectangle 5"/>
          <p:cNvSpPr txBox="1"/>
          <p:nvPr/>
        </p:nvSpPr>
        <p:spPr>
          <a:xfrm>
            <a:off x="2080021" y="1398984"/>
            <a:ext cx="2451698" cy="2886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Reserves            </a:t>
            </a:r>
            <a:r>
              <a:rPr>
                <a:solidFill>
                  <a:srgbClr val="CC0000"/>
                </a:solidFill>
              </a:rPr>
              <a:t>$ 50,000</a:t>
            </a:r>
          </a:p>
        </p:txBody>
      </p:sp>
      <p:sp>
        <p:nvSpPr>
          <p:cNvPr id="900" name="Rectangle 6"/>
          <p:cNvSpPr txBox="1"/>
          <p:nvPr/>
        </p:nvSpPr>
        <p:spPr>
          <a:xfrm>
            <a:off x="4720828" y="1085850"/>
            <a:ext cx="2123481" cy="7458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br/>
            <a:r>
              <a:t>Demand</a:t>
            </a:r>
            <a:endParaRPr sz="3200"/>
          </a:p>
          <a:p>
            <a:pPr>
              <a:defRPr b="1" sz="1600">
                <a:solidFill>
                  <a:srgbClr val="E91D63"/>
                </a:solidFill>
              </a:defRPr>
            </a:pPr>
            <a:r>
              <a:t>Deposits	     </a:t>
            </a:r>
            <a:r>
              <a:rPr>
                <a:solidFill>
                  <a:srgbClr val="CC0000"/>
                </a:solidFill>
              </a:rPr>
              <a:t>$  50,000</a:t>
            </a:r>
          </a:p>
        </p:txBody>
      </p:sp>
      <p:sp>
        <p:nvSpPr>
          <p:cNvPr id="901" name="Rectangle 7"/>
          <p:cNvSpPr txBox="1"/>
          <p:nvPr/>
        </p:nvSpPr>
        <p:spPr>
          <a:xfrm>
            <a:off x="2609675" y="114299"/>
            <a:ext cx="4027043" cy="83096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lnSpc>
                <a:spcPct val="80000"/>
              </a:lnSpc>
              <a:defRPr b="1" sz="3000">
                <a:solidFill>
                  <a:srgbClr val="000099"/>
                </a:solidFill>
                <a:latin typeface="Times New Roman"/>
                <a:ea typeface="Times New Roman"/>
                <a:cs typeface="Times New Roman"/>
                <a:sym typeface="Times New Roman"/>
              </a:defRPr>
            </a:pPr>
            <a:r>
              <a:t>FORMATION OF A</a:t>
            </a:r>
            <a:endParaRPr sz="3200">
              <a:solidFill>
                <a:srgbClr val="E91D63"/>
              </a:solidFill>
            </a:endParaRPr>
          </a:p>
          <a:p>
            <a:pPr algn="ctr">
              <a:lnSpc>
                <a:spcPct val="80000"/>
              </a:lnSpc>
              <a:defRPr b="1" sz="3000">
                <a:solidFill>
                  <a:srgbClr val="000099"/>
                </a:solidFill>
                <a:latin typeface="Times New Roman"/>
                <a:ea typeface="Times New Roman"/>
                <a:cs typeface="Times New Roman"/>
                <a:sym typeface="Times New Roman"/>
              </a:defRPr>
            </a:pPr>
            <a:r>
              <a:t>COMMERCIAL BANK</a:t>
            </a:r>
          </a:p>
        </p:txBody>
      </p:sp>
      <p:sp>
        <p:nvSpPr>
          <p:cNvPr id="902" name="Rectangle 8"/>
          <p:cNvSpPr txBox="1"/>
          <p:nvPr/>
        </p:nvSpPr>
        <p:spPr>
          <a:xfrm>
            <a:off x="2059782" y="1021557"/>
            <a:ext cx="841563"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E91D63"/>
                </a:solidFill>
              </a:defRPr>
            </a:lvl1pPr>
          </a:lstStyle>
          <a:p>
            <a:pPr/>
            <a:r>
              <a:t>ASSETS</a:t>
            </a:r>
          </a:p>
        </p:txBody>
      </p:sp>
      <p:sp>
        <p:nvSpPr>
          <p:cNvPr id="903" name="Rectangle 9"/>
          <p:cNvSpPr txBox="1"/>
          <p:nvPr/>
        </p:nvSpPr>
        <p:spPr>
          <a:xfrm>
            <a:off x="5730037" y="792956"/>
            <a:ext cx="1628026" cy="492245"/>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r">
              <a:defRPr b="1" sz="1500">
                <a:solidFill>
                  <a:srgbClr val="E91D63"/>
                </a:solidFill>
              </a:defRPr>
            </a:pPr>
            <a:r>
              <a:t>LIABILITIES AND</a:t>
            </a:r>
            <a:endParaRPr sz="3200"/>
          </a:p>
          <a:p>
            <a:pPr algn="r">
              <a:defRPr b="1" sz="1500">
                <a:solidFill>
                  <a:srgbClr val="E91D63"/>
                </a:solidFill>
              </a:defRPr>
            </a:pPr>
            <a:r>
              <a:t>NET WORTH</a:t>
            </a:r>
          </a:p>
        </p:txBody>
      </p:sp>
      <p:grpSp>
        <p:nvGrpSpPr>
          <p:cNvPr id="916" name="Group 10"/>
          <p:cNvGrpSpPr/>
          <p:nvPr/>
        </p:nvGrpSpPr>
        <p:grpSpPr>
          <a:xfrm>
            <a:off x="2927137" y="2286462"/>
            <a:ext cx="4450557" cy="2675336"/>
            <a:chOff x="0" y="0"/>
            <a:chExt cx="4450556" cy="2675334"/>
          </a:xfrm>
        </p:grpSpPr>
        <p:grpSp>
          <p:nvGrpSpPr>
            <p:cNvPr id="914" name="Group 11"/>
            <p:cNvGrpSpPr/>
            <p:nvPr/>
          </p:nvGrpSpPr>
          <p:grpSpPr>
            <a:xfrm>
              <a:off x="-1" y="0"/>
              <a:ext cx="4450558" cy="2675335"/>
              <a:chOff x="0" y="0"/>
              <a:chExt cx="4450556" cy="2675334"/>
            </a:xfrm>
          </p:grpSpPr>
          <p:sp>
            <p:nvSpPr>
              <p:cNvPr id="904" name="Freeform 12"/>
              <p:cNvSpPr/>
              <p:nvPr/>
            </p:nvSpPr>
            <p:spPr>
              <a:xfrm>
                <a:off x="35718" y="23812"/>
                <a:ext cx="2557464" cy="2627711"/>
              </a:xfrm>
              <a:prstGeom prst="rect">
                <a:avLst/>
              </a:prstGeom>
              <a:solidFill>
                <a:srgbClr val="FFFFFF"/>
              </a:solidFill>
              <a:ln w="12700" cap="flat">
                <a:noFill/>
                <a:miter lim="400000"/>
              </a:ln>
              <a:effectLst/>
            </p:spPr>
            <p:txBody>
              <a:bodyPr wrap="square" lIns="45719" tIns="45719" rIns="45719" bIns="45719" numCol="1" anchor="t">
                <a:noAutofit/>
              </a:bodyPr>
              <a:lstStyle/>
              <a:p>
                <a:pPr>
                  <a:defRPr sz="1000"/>
                </a:pPr>
              </a:p>
            </p:txBody>
          </p:sp>
          <p:sp>
            <p:nvSpPr>
              <p:cNvPr id="905" name="Freeform 13"/>
              <p:cNvSpPr/>
              <p:nvPr/>
            </p:nvSpPr>
            <p:spPr>
              <a:xfrm>
                <a:off x="1797843" y="697706"/>
                <a:ext cx="1346598" cy="12561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273"/>
                    </a:lnTo>
                    <a:lnTo>
                      <a:pt x="573" y="3706"/>
                    </a:lnTo>
                    <a:lnTo>
                      <a:pt x="1910" y="5159"/>
                    </a:lnTo>
                    <a:lnTo>
                      <a:pt x="3629" y="5958"/>
                    </a:lnTo>
                    <a:lnTo>
                      <a:pt x="9358" y="5958"/>
                    </a:lnTo>
                    <a:lnTo>
                      <a:pt x="9358" y="8435"/>
                    </a:lnTo>
                    <a:lnTo>
                      <a:pt x="9740" y="10073"/>
                    </a:lnTo>
                    <a:lnTo>
                      <a:pt x="10886" y="11936"/>
                    </a:lnTo>
                    <a:lnTo>
                      <a:pt x="12051" y="12735"/>
                    </a:lnTo>
                    <a:lnTo>
                      <a:pt x="13006" y="13369"/>
                    </a:lnTo>
                    <a:lnTo>
                      <a:pt x="13006" y="21600"/>
                    </a:lnTo>
                    <a:lnTo>
                      <a:pt x="15680" y="21600"/>
                    </a:lnTo>
                    <a:lnTo>
                      <a:pt x="17780" y="20986"/>
                    </a:lnTo>
                    <a:lnTo>
                      <a:pt x="19709" y="19757"/>
                    </a:lnTo>
                    <a:lnTo>
                      <a:pt x="21600" y="17075"/>
                    </a:lnTo>
                    <a:lnTo>
                      <a:pt x="21600" y="5364"/>
                    </a:lnTo>
                    <a:lnTo>
                      <a:pt x="20454" y="2887"/>
                    </a:lnTo>
                    <a:lnTo>
                      <a:pt x="18945" y="1249"/>
                    </a:lnTo>
                    <a:lnTo>
                      <a:pt x="17016" y="225"/>
                    </a:lnTo>
                    <a:lnTo>
                      <a:pt x="15489" y="0"/>
                    </a:lnTo>
                    <a:lnTo>
                      <a:pt x="0" y="0"/>
                    </a:lnTo>
                  </a:path>
                </a:pathLst>
              </a:custGeom>
              <a:solidFill>
                <a:srgbClr val="FFC98E"/>
              </a:solidFill>
              <a:ln w="12700" cap="flat">
                <a:noFill/>
                <a:miter lim="400000"/>
              </a:ln>
              <a:effectLst/>
            </p:spPr>
            <p:txBody>
              <a:bodyPr wrap="square" lIns="45719" tIns="45719" rIns="45719" bIns="45719" numCol="1" anchor="t">
                <a:noAutofit/>
              </a:bodyPr>
              <a:lstStyle/>
              <a:p>
                <a:pPr>
                  <a:defRPr sz="1000"/>
                </a:pPr>
              </a:p>
            </p:txBody>
          </p:sp>
          <p:sp>
            <p:nvSpPr>
              <p:cNvPr id="906" name="Freeform 14"/>
              <p:cNvSpPr/>
              <p:nvPr/>
            </p:nvSpPr>
            <p:spPr>
              <a:xfrm>
                <a:off x="3163490" y="697706"/>
                <a:ext cx="255985" cy="1315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4768" y="21600"/>
                    </a:lnTo>
                    <a:lnTo>
                      <a:pt x="8941" y="21014"/>
                    </a:lnTo>
                    <a:lnTo>
                      <a:pt x="3014" y="19841"/>
                    </a:lnTo>
                    <a:lnTo>
                      <a:pt x="0" y="18668"/>
                    </a:lnTo>
                    <a:lnTo>
                      <a:pt x="0" y="0"/>
                    </a:lnTo>
                    <a:lnTo>
                      <a:pt x="21600" y="0"/>
                    </a:lnTo>
                    <a:lnTo>
                      <a:pt x="21600" y="21600"/>
                    </a:lnTo>
                  </a:path>
                </a:pathLst>
              </a:custGeom>
              <a:solidFill>
                <a:srgbClr val="FFFFFF"/>
              </a:solidFill>
              <a:ln w="12700" cap="flat">
                <a:noFill/>
                <a:miter lim="400000"/>
              </a:ln>
              <a:effectLst/>
            </p:spPr>
            <p:txBody>
              <a:bodyPr wrap="square" lIns="45719" tIns="45719" rIns="45719" bIns="45719" numCol="1" anchor="t">
                <a:noAutofit/>
              </a:bodyPr>
              <a:lstStyle/>
              <a:p>
                <a:pPr>
                  <a:defRPr sz="1000"/>
                </a:pPr>
              </a:p>
            </p:txBody>
          </p:sp>
          <p:sp>
            <p:nvSpPr>
              <p:cNvPr id="907" name="Freeform 15"/>
              <p:cNvSpPr/>
              <p:nvPr/>
            </p:nvSpPr>
            <p:spPr>
              <a:xfrm>
                <a:off x="3583781" y="590550"/>
                <a:ext cx="603648" cy="1543051"/>
              </a:xfrm>
              <a:prstGeom prst="rect">
                <a:avLst/>
              </a:prstGeom>
              <a:solidFill>
                <a:srgbClr val="FFEA00"/>
              </a:solidFill>
              <a:ln w="12700" cap="flat">
                <a:noFill/>
                <a:miter lim="400000"/>
              </a:ln>
              <a:effectLst/>
            </p:spPr>
            <p:txBody>
              <a:bodyPr wrap="square" lIns="45719" tIns="45719" rIns="45719" bIns="45719" numCol="1" anchor="t">
                <a:noAutofit/>
              </a:bodyPr>
              <a:lstStyle/>
              <a:p>
                <a:pPr>
                  <a:defRPr sz="1000"/>
                </a:pPr>
              </a:p>
            </p:txBody>
          </p:sp>
          <p:sp>
            <p:nvSpPr>
              <p:cNvPr id="908" name="Freeform 16"/>
              <p:cNvSpPr/>
              <p:nvPr/>
            </p:nvSpPr>
            <p:spPr>
              <a:xfrm>
                <a:off x="3392090" y="564356"/>
                <a:ext cx="1058467" cy="1594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
                    </a:moveTo>
                    <a:lnTo>
                      <a:pt x="6026" y="0"/>
                    </a:lnTo>
                    <a:lnTo>
                      <a:pt x="6390" y="323"/>
                    </a:lnTo>
                    <a:lnTo>
                      <a:pt x="6633" y="581"/>
                    </a:lnTo>
                    <a:lnTo>
                      <a:pt x="6827" y="871"/>
                    </a:lnTo>
                    <a:lnTo>
                      <a:pt x="6998" y="1161"/>
                    </a:lnTo>
                    <a:lnTo>
                      <a:pt x="7119" y="1468"/>
                    </a:lnTo>
                    <a:lnTo>
                      <a:pt x="7216" y="1774"/>
                    </a:lnTo>
                    <a:lnTo>
                      <a:pt x="7265" y="2081"/>
                    </a:lnTo>
                    <a:lnTo>
                      <a:pt x="7265" y="2387"/>
                    </a:lnTo>
                    <a:lnTo>
                      <a:pt x="7192" y="2694"/>
                    </a:lnTo>
                    <a:lnTo>
                      <a:pt x="7095" y="3017"/>
                    </a:lnTo>
                    <a:lnTo>
                      <a:pt x="6973" y="3307"/>
                    </a:lnTo>
                    <a:lnTo>
                      <a:pt x="6803" y="3613"/>
                    </a:lnTo>
                    <a:lnTo>
                      <a:pt x="6584" y="3888"/>
                    </a:lnTo>
                    <a:lnTo>
                      <a:pt x="6317" y="4146"/>
                    </a:lnTo>
                    <a:lnTo>
                      <a:pt x="5977" y="4452"/>
                    </a:lnTo>
                    <a:lnTo>
                      <a:pt x="5685" y="4694"/>
                    </a:lnTo>
                    <a:lnTo>
                      <a:pt x="5418" y="4968"/>
                    </a:lnTo>
                    <a:lnTo>
                      <a:pt x="5248" y="5259"/>
                    </a:lnTo>
                    <a:lnTo>
                      <a:pt x="5078" y="5533"/>
                    </a:lnTo>
                    <a:lnTo>
                      <a:pt x="4957" y="5840"/>
                    </a:lnTo>
                    <a:lnTo>
                      <a:pt x="4859" y="6146"/>
                    </a:lnTo>
                    <a:lnTo>
                      <a:pt x="4835" y="6453"/>
                    </a:lnTo>
                    <a:lnTo>
                      <a:pt x="4835" y="6775"/>
                    </a:lnTo>
                    <a:lnTo>
                      <a:pt x="4884" y="7082"/>
                    </a:lnTo>
                    <a:lnTo>
                      <a:pt x="4981" y="7388"/>
                    </a:lnTo>
                    <a:lnTo>
                      <a:pt x="5102" y="7695"/>
                    </a:lnTo>
                    <a:lnTo>
                      <a:pt x="5297" y="8001"/>
                    </a:lnTo>
                    <a:lnTo>
                      <a:pt x="5491" y="8275"/>
                    </a:lnTo>
                    <a:lnTo>
                      <a:pt x="5734" y="8550"/>
                    </a:lnTo>
                    <a:lnTo>
                      <a:pt x="6026" y="8776"/>
                    </a:lnTo>
                    <a:lnTo>
                      <a:pt x="6390" y="9066"/>
                    </a:lnTo>
                    <a:lnTo>
                      <a:pt x="6633" y="9340"/>
                    </a:lnTo>
                    <a:lnTo>
                      <a:pt x="6827" y="9630"/>
                    </a:lnTo>
                    <a:lnTo>
                      <a:pt x="6998" y="9921"/>
                    </a:lnTo>
                    <a:lnTo>
                      <a:pt x="7119" y="10227"/>
                    </a:lnTo>
                    <a:lnTo>
                      <a:pt x="7216" y="10534"/>
                    </a:lnTo>
                    <a:lnTo>
                      <a:pt x="7265" y="10840"/>
                    </a:lnTo>
                    <a:lnTo>
                      <a:pt x="7265" y="11163"/>
                    </a:lnTo>
                    <a:lnTo>
                      <a:pt x="7192" y="11469"/>
                    </a:lnTo>
                    <a:lnTo>
                      <a:pt x="7095" y="11776"/>
                    </a:lnTo>
                    <a:lnTo>
                      <a:pt x="6973" y="12082"/>
                    </a:lnTo>
                    <a:lnTo>
                      <a:pt x="6803" y="12373"/>
                    </a:lnTo>
                    <a:lnTo>
                      <a:pt x="6584" y="12631"/>
                    </a:lnTo>
                    <a:lnTo>
                      <a:pt x="6317" y="12905"/>
                    </a:lnTo>
                    <a:lnTo>
                      <a:pt x="6026" y="13147"/>
                    </a:lnTo>
                    <a:lnTo>
                      <a:pt x="5710" y="13437"/>
                    </a:lnTo>
                    <a:lnTo>
                      <a:pt x="5443" y="13712"/>
                    </a:lnTo>
                    <a:lnTo>
                      <a:pt x="5248" y="14002"/>
                    </a:lnTo>
                    <a:lnTo>
                      <a:pt x="5102" y="14292"/>
                    </a:lnTo>
                    <a:lnTo>
                      <a:pt x="4957" y="14599"/>
                    </a:lnTo>
                    <a:lnTo>
                      <a:pt x="4884" y="14905"/>
                    </a:lnTo>
                    <a:lnTo>
                      <a:pt x="4835" y="15212"/>
                    </a:lnTo>
                    <a:lnTo>
                      <a:pt x="4835" y="15535"/>
                    </a:lnTo>
                    <a:lnTo>
                      <a:pt x="4908" y="15857"/>
                    </a:lnTo>
                    <a:lnTo>
                      <a:pt x="5005" y="16148"/>
                    </a:lnTo>
                    <a:lnTo>
                      <a:pt x="5127" y="16438"/>
                    </a:lnTo>
                    <a:lnTo>
                      <a:pt x="5297" y="16744"/>
                    </a:lnTo>
                    <a:lnTo>
                      <a:pt x="5515" y="17019"/>
                    </a:lnTo>
                    <a:lnTo>
                      <a:pt x="5758" y="17293"/>
                    </a:lnTo>
                    <a:lnTo>
                      <a:pt x="6050" y="17519"/>
                    </a:lnTo>
                    <a:lnTo>
                      <a:pt x="6390" y="17825"/>
                    </a:lnTo>
                    <a:lnTo>
                      <a:pt x="6633" y="18099"/>
                    </a:lnTo>
                    <a:lnTo>
                      <a:pt x="6852" y="18390"/>
                    </a:lnTo>
                    <a:lnTo>
                      <a:pt x="7022" y="18680"/>
                    </a:lnTo>
                    <a:lnTo>
                      <a:pt x="7143" y="18987"/>
                    </a:lnTo>
                    <a:lnTo>
                      <a:pt x="7216" y="19293"/>
                    </a:lnTo>
                    <a:lnTo>
                      <a:pt x="7265" y="19600"/>
                    </a:lnTo>
                    <a:lnTo>
                      <a:pt x="7265" y="19906"/>
                    </a:lnTo>
                    <a:lnTo>
                      <a:pt x="7216" y="20213"/>
                    </a:lnTo>
                    <a:lnTo>
                      <a:pt x="7119" y="20519"/>
                    </a:lnTo>
                    <a:lnTo>
                      <a:pt x="7022" y="20777"/>
                    </a:lnTo>
                    <a:lnTo>
                      <a:pt x="21600" y="20777"/>
                    </a:lnTo>
                    <a:lnTo>
                      <a:pt x="21600" y="21600"/>
                    </a:lnTo>
                    <a:lnTo>
                      <a:pt x="0" y="21600"/>
                    </a:lnTo>
                    <a:lnTo>
                      <a:pt x="0" y="16"/>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909" name="Freeform 17"/>
              <p:cNvSpPr/>
              <p:nvPr/>
            </p:nvSpPr>
            <p:spPr>
              <a:xfrm>
                <a:off x="3392090" y="565546"/>
                <a:ext cx="1058467" cy="1597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821"/>
                    </a:lnTo>
                    <a:lnTo>
                      <a:pt x="13825" y="821"/>
                    </a:lnTo>
                    <a:lnTo>
                      <a:pt x="14019" y="1143"/>
                    </a:lnTo>
                    <a:lnTo>
                      <a:pt x="14165" y="1449"/>
                    </a:lnTo>
                    <a:lnTo>
                      <a:pt x="14238" y="1754"/>
                    </a:lnTo>
                    <a:lnTo>
                      <a:pt x="14287" y="2060"/>
                    </a:lnTo>
                    <a:lnTo>
                      <a:pt x="14287" y="2366"/>
                    </a:lnTo>
                    <a:lnTo>
                      <a:pt x="14214" y="2672"/>
                    </a:lnTo>
                    <a:lnTo>
                      <a:pt x="14117" y="2994"/>
                    </a:lnTo>
                    <a:lnTo>
                      <a:pt x="14019" y="3283"/>
                    </a:lnTo>
                    <a:lnTo>
                      <a:pt x="13825" y="3589"/>
                    </a:lnTo>
                    <a:lnTo>
                      <a:pt x="13606" y="3863"/>
                    </a:lnTo>
                    <a:lnTo>
                      <a:pt x="13339" y="4120"/>
                    </a:lnTo>
                    <a:lnTo>
                      <a:pt x="12999" y="4426"/>
                    </a:lnTo>
                    <a:lnTo>
                      <a:pt x="12707" y="4668"/>
                    </a:lnTo>
                    <a:lnTo>
                      <a:pt x="12489" y="4941"/>
                    </a:lnTo>
                    <a:lnTo>
                      <a:pt x="12270" y="5231"/>
                    </a:lnTo>
                    <a:lnTo>
                      <a:pt x="12100" y="5505"/>
                    </a:lnTo>
                    <a:lnTo>
                      <a:pt x="11978" y="5810"/>
                    </a:lnTo>
                    <a:lnTo>
                      <a:pt x="11906" y="6116"/>
                    </a:lnTo>
                    <a:lnTo>
                      <a:pt x="11857" y="6422"/>
                    </a:lnTo>
                    <a:lnTo>
                      <a:pt x="11857" y="6744"/>
                    </a:lnTo>
                    <a:lnTo>
                      <a:pt x="11906" y="7050"/>
                    </a:lnTo>
                    <a:lnTo>
                      <a:pt x="12003" y="7356"/>
                    </a:lnTo>
                    <a:lnTo>
                      <a:pt x="12148" y="7661"/>
                    </a:lnTo>
                    <a:lnTo>
                      <a:pt x="12319" y="7967"/>
                    </a:lnTo>
                    <a:lnTo>
                      <a:pt x="12756" y="8514"/>
                    </a:lnTo>
                    <a:lnTo>
                      <a:pt x="13047" y="8740"/>
                    </a:lnTo>
                    <a:lnTo>
                      <a:pt x="13412" y="9030"/>
                    </a:lnTo>
                    <a:lnTo>
                      <a:pt x="13655" y="9303"/>
                    </a:lnTo>
                    <a:lnTo>
                      <a:pt x="13874" y="9593"/>
                    </a:lnTo>
                    <a:lnTo>
                      <a:pt x="14019" y="9883"/>
                    </a:lnTo>
                    <a:lnTo>
                      <a:pt x="14165" y="10188"/>
                    </a:lnTo>
                    <a:lnTo>
                      <a:pt x="14238" y="10494"/>
                    </a:lnTo>
                    <a:lnTo>
                      <a:pt x="14287" y="10800"/>
                    </a:lnTo>
                    <a:lnTo>
                      <a:pt x="14287" y="11122"/>
                    </a:lnTo>
                    <a:lnTo>
                      <a:pt x="14214" y="11428"/>
                    </a:lnTo>
                    <a:lnTo>
                      <a:pt x="14019" y="12039"/>
                    </a:lnTo>
                    <a:lnTo>
                      <a:pt x="13825" y="12329"/>
                    </a:lnTo>
                    <a:lnTo>
                      <a:pt x="13606" y="12603"/>
                    </a:lnTo>
                    <a:lnTo>
                      <a:pt x="13339" y="12860"/>
                    </a:lnTo>
                    <a:lnTo>
                      <a:pt x="13047" y="13102"/>
                    </a:lnTo>
                    <a:lnTo>
                      <a:pt x="12732" y="13391"/>
                    </a:lnTo>
                    <a:lnTo>
                      <a:pt x="12489" y="13665"/>
                    </a:lnTo>
                    <a:lnTo>
                      <a:pt x="12294" y="13955"/>
                    </a:lnTo>
                    <a:lnTo>
                      <a:pt x="12124" y="14244"/>
                    </a:lnTo>
                    <a:lnTo>
                      <a:pt x="12003" y="14550"/>
                    </a:lnTo>
                    <a:lnTo>
                      <a:pt x="11906" y="14856"/>
                    </a:lnTo>
                    <a:lnTo>
                      <a:pt x="11857" y="15162"/>
                    </a:lnTo>
                    <a:lnTo>
                      <a:pt x="11857" y="15484"/>
                    </a:lnTo>
                    <a:lnTo>
                      <a:pt x="11930" y="15806"/>
                    </a:lnTo>
                    <a:lnTo>
                      <a:pt x="12027" y="16095"/>
                    </a:lnTo>
                    <a:lnTo>
                      <a:pt x="12148" y="16385"/>
                    </a:lnTo>
                    <a:lnTo>
                      <a:pt x="12343" y="16691"/>
                    </a:lnTo>
                    <a:lnTo>
                      <a:pt x="12780" y="17238"/>
                    </a:lnTo>
                    <a:lnTo>
                      <a:pt x="13072" y="17463"/>
                    </a:lnTo>
                    <a:lnTo>
                      <a:pt x="13412" y="17769"/>
                    </a:lnTo>
                    <a:lnTo>
                      <a:pt x="13679" y="18043"/>
                    </a:lnTo>
                    <a:lnTo>
                      <a:pt x="13874" y="18333"/>
                    </a:lnTo>
                    <a:lnTo>
                      <a:pt x="14044" y="18622"/>
                    </a:lnTo>
                    <a:lnTo>
                      <a:pt x="14165" y="18928"/>
                    </a:lnTo>
                    <a:lnTo>
                      <a:pt x="14262" y="19234"/>
                    </a:lnTo>
                    <a:lnTo>
                      <a:pt x="14311" y="19540"/>
                    </a:lnTo>
                    <a:lnTo>
                      <a:pt x="14311" y="19846"/>
                    </a:lnTo>
                    <a:lnTo>
                      <a:pt x="14238" y="20151"/>
                    </a:lnTo>
                    <a:lnTo>
                      <a:pt x="14141" y="20457"/>
                    </a:lnTo>
                    <a:lnTo>
                      <a:pt x="14019" y="20763"/>
                    </a:lnTo>
                    <a:lnTo>
                      <a:pt x="13631" y="21342"/>
                    </a:lnTo>
                    <a:lnTo>
                      <a:pt x="13363" y="21600"/>
                    </a:lnTo>
                    <a:lnTo>
                      <a:pt x="21600" y="21536"/>
                    </a:lnTo>
                    <a:lnTo>
                      <a:pt x="21600" y="0"/>
                    </a:lnTo>
                    <a:lnTo>
                      <a:pt x="0" y="0"/>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910" name="Freeform 18"/>
              <p:cNvSpPr/>
              <p:nvPr/>
            </p:nvSpPr>
            <p:spPr>
              <a:xfrm>
                <a:off x="3773090" y="564356"/>
                <a:ext cx="173832" cy="1599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26" y="21600"/>
                    </a:moveTo>
                    <a:lnTo>
                      <a:pt x="17605" y="21343"/>
                    </a:lnTo>
                    <a:lnTo>
                      <a:pt x="18937" y="21053"/>
                    </a:lnTo>
                    <a:lnTo>
                      <a:pt x="19973" y="20764"/>
                    </a:lnTo>
                    <a:lnTo>
                      <a:pt x="20712" y="20458"/>
                    </a:lnTo>
                    <a:lnTo>
                      <a:pt x="21304" y="20152"/>
                    </a:lnTo>
                    <a:lnTo>
                      <a:pt x="21600" y="19847"/>
                    </a:lnTo>
                    <a:lnTo>
                      <a:pt x="21600" y="19541"/>
                    </a:lnTo>
                    <a:lnTo>
                      <a:pt x="21304" y="19236"/>
                    </a:lnTo>
                    <a:lnTo>
                      <a:pt x="20860" y="18930"/>
                    </a:lnTo>
                    <a:lnTo>
                      <a:pt x="20121" y="18625"/>
                    </a:lnTo>
                    <a:lnTo>
                      <a:pt x="19233" y="18335"/>
                    </a:lnTo>
                    <a:lnTo>
                      <a:pt x="17901" y="18046"/>
                    </a:lnTo>
                    <a:lnTo>
                      <a:pt x="16422" y="17772"/>
                    </a:lnTo>
                    <a:lnTo>
                      <a:pt x="14351" y="17467"/>
                    </a:lnTo>
                    <a:lnTo>
                      <a:pt x="12575" y="17241"/>
                    </a:lnTo>
                    <a:lnTo>
                      <a:pt x="9912" y="16695"/>
                    </a:lnTo>
                    <a:lnTo>
                      <a:pt x="9025" y="16389"/>
                    </a:lnTo>
                    <a:lnTo>
                      <a:pt x="8137" y="16099"/>
                    </a:lnTo>
                    <a:lnTo>
                      <a:pt x="7545" y="15810"/>
                    </a:lnTo>
                    <a:lnTo>
                      <a:pt x="7249" y="15488"/>
                    </a:lnTo>
                    <a:lnTo>
                      <a:pt x="7249" y="15167"/>
                    </a:lnTo>
                    <a:lnTo>
                      <a:pt x="7545" y="14861"/>
                    </a:lnTo>
                    <a:lnTo>
                      <a:pt x="7989" y="14555"/>
                    </a:lnTo>
                    <a:lnTo>
                      <a:pt x="8729" y="14250"/>
                    </a:lnTo>
                    <a:lnTo>
                      <a:pt x="9616" y="13960"/>
                    </a:lnTo>
                    <a:lnTo>
                      <a:pt x="10948" y="13671"/>
                    </a:lnTo>
                    <a:lnTo>
                      <a:pt x="12427" y="13397"/>
                    </a:lnTo>
                    <a:lnTo>
                      <a:pt x="14351" y="13108"/>
                    </a:lnTo>
                    <a:lnTo>
                      <a:pt x="16126" y="12867"/>
                    </a:lnTo>
                    <a:lnTo>
                      <a:pt x="17458" y="12593"/>
                    </a:lnTo>
                    <a:lnTo>
                      <a:pt x="18937" y="12336"/>
                    </a:lnTo>
                    <a:lnTo>
                      <a:pt x="19825" y="12046"/>
                    </a:lnTo>
                    <a:lnTo>
                      <a:pt x="20564" y="11741"/>
                    </a:lnTo>
                    <a:lnTo>
                      <a:pt x="21156" y="11435"/>
                    </a:lnTo>
                    <a:lnTo>
                      <a:pt x="21452" y="11130"/>
                    </a:lnTo>
                    <a:lnTo>
                      <a:pt x="21452" y="10808"/>
                    </a:lnTo>
                    <a:lnTo>
                      <a:pt x="21304" y="10502"/>
                    </a:lnTo>
                    <a:lnTo>
                      <a:pt x="20712" y="10197"/>
                    </a:lnTo>
                    <a:lnTo>
                      <a:pt x="19973" y="9891"/>
                    </a:lnTo>
                    <a:lnTo>
                      <a:pt x="19085" y="9602"/>
                    </a:lnTo>
                    <a:lnTo>
                      <a:pt x="17901" y="9312"/>
                    </a:lnTo>
                    <a:lnTo>
                      <a:pt x="16274" y="9039"/>
                    </a:lnTo>
                    <a:lnTo>
                      <a:pt x="14351" y="8749"/>
                    </a:lnTo>
                    <a:lnTo>
                      <a:pt x="12575" y="8524"/>
                    </a:lnTo>
                    <a:lnTo>
                      <a:pt x="11244" y="8251"/>
                    </a:lnTo>
                    <a:lnTo>
                      <a:pt x="9764" y="7977"/>
                    </a:lnTo>
                    <a:lnTo>
                      <a:pt x="8877" y="7672"/>
                    </a:lnTo>
                    <a:lnTo>
                      <a:pt x="8137" y="7366"/>
                    </a:lnTo>
                    <a:lnTo>
                      <a:pt x="7545" y="7061"/>
                    </a:lnTo>
                    <a:lnTo>
                      <a:pt x="7249" y="6755"/>
                    </a:lnTo>
                    <a:lnTo>
                      <a:pt x="7249" y="6433"/>
                    </a:lnTo>
                    <a:lnTo>
                      <a:pt x="7397" y="6128"/>
                    </a:lnTo>
                    <a:lnTo>
                      <a:pt x="7989" y="5822"/>
                    </a:lnTo>
                    <a:lnTo>
                      <a:pt x="8729" y="5517"/>
                    </a:lnTo>
                    <a:lnTo>
                      <a:pt x="9616" y="5243"/>
                    </a:lnTo>
                    <a:lnTo>
                      <a:pt x="10948" y="4954"/>
                    </a:lnTo>
                    <a:lnTo>
                      <a:pt x="12427" y="4680"/>
                    </a:lnTo>
                    <a:lnTo>
                      <a:pt x="14055" y="4439"/>
                    </a:lnTo>
                    <a:lnTo>
                      <a:pt x="16126" y="4133"/>
                    </a:lnTo>
                    <a:lnTo>
                      <a:pt x="17458" y="3876"/>
                    </a:lnTo>
                    <a:lnTo>
                      <a:pt x="18937" y="3603"/>
                    </a:lnTo>
                    <a:lnTo>
                      <a:pt x="19825" y="3297"/>
                    </a:lnTo>
                    <a:lnTo>
                      <a:pt x="20564" y="3008"/>
                    </a:lnTo>
                    <a:lnTo>
                      <a:pt x="21156" y="2686"/>
                    </a:lnTo>
                    <a:lnTo>
                      <a:pt x="21452" y="2380"/>
                    </a:lnTo>
                    <a:lnTo>
                      <a:pt x="21452" y="2075"/>
                    </a:lnTo>
                    <a:lnTo>
                      <a:pt x="21304" y="1769"/>
                    </a:lnTo>
                    <a:lnTo>
                      <a:pt x="20712" y="1464"/>
                    </a:lnTo>
                    <a:lnTo>
                      <a:pt x="19973" y="1158"/>
                    </a:lnTo>
                    <a:lnTo>
                      <a:pt x="19085" y="869"/>
                    </a:lnTo>
                    <a:lnTo>
                      <a:pt x="17901" y="579"/>
                    </a:lnTo>
                    <a:lnTo>
                      <a:pt x="16274" y="322"/>
                    </a:lnTo>
                    <a:lnTo>
                      <a:pt x="14351" y="0"/>
                    </a:lnTo>
                    <a:lnTo>
                      <a:pt x="7249" y="0"/>
                    </a:lnTo>
                    <a:lnTo>
                      <a:pt x="9173" y="322"/>
                    </a:lnTo>
                    <a:lnTo>
                      <a:pt x="10652" y="579"/>
                    </a:lnTo>
                    <a:lnTo>
                      <a:pt x="11984" y="869"/>
                    </a:lnTo>
                    <a:lnTo>
                      <a:pt x="12871" y="1158"/>
                    </a:lnTo>
                    <a:lnTo>
                      <a:pt x="13611" y="1464"/>
                    </a:lnTo>
                    <a:lnTo>
                      <a:pt x="14055" y="1769"/>
                    </a:lnTo>
                    <a:lnTo>
                      <a:pt x="14351" y="2075"/>
                    </a:lnTo>
                    <a:lnTo>
                      <a:pt x="14351" y="2380"/>
                    </a:lnTo>
                    <a:lnTo>
                      <a:pt x="14055" y="2686"/>
                    </a:lnTo>
                    <a:lnTo>
                      <a:pt x="13463" y="3008"/>
                    </a:lnTo>
                    <a:lnTo>
                      <a:pt x="12575" y="3297"/>
                    </a:lnTo>
                    <a:lnTo>
                      <a:pt x="11688" y="3603"/>
                    </a:lnTo>
                    <a:lnTo>
                      <a:pt x="10356" y="3876"/>
                    </a:lnTo>
                    <a:lnTo>
                      <a:pt x="9025" y="4133"/>
                    </a:lnTo>
                    <a:lnTo>
                      <a:pt x="6805" y="4439"/>
                    </a:lnTo>
                    <a:lnTo>
                      <a:pt x="5178" y="4680"/>
                    </a:lnTo>
                    <a:lnTo>
                      <a:pt x="3699" y="4954"/>
                    </a:lnTo>
                    <a:lnTo>
                      <a:pt x="2367" y="5243"/>
                    </a:lnTo>
                    <a:lnTo>
                      <a:pt x="1479" y="5517"/>
                    </a:lnTo>
                    <a:lnTo>
                      <a:pt x="740" y="5822"/>
                    </a:lnTo>
                    <a:lnTo>
                      <a:pt x="296" y="6128"/>
                    </a:lnTo>
                    <a:lnTo>
                      <a:pt x="0" y="6433"/>
                    </a:lnTo>
                    <a:lnTo>
                      <a:pt x="0" y="6755"/>
                    </a:lnTo>
                    <a:lnTo>
                      <a:pt x="296" y="7061"/>
                    </a:lnTo>
                    <a:lnTo>
                      <a:pt x="888" y="7366"/>
                    </a:lnTo>
                    <a:lnTo>
                      <a:pt x="2663" y="7977"/>
                    </a:lnTo>
                    <a:lnTo>
                      <a:pt x="3995" y="8251"/>
                    </a:lnTo>
                    <a:lnTo>
                      <a:pt x="5474" y="8524"/>
                    </a:lnTo>
                    <a:lnTo>
                      <a:pt x="7249" y="8749"/>
                    </a:lnTo>
                    <a:lnTo>
                      <a:pt x="9173" y="9039"/>
                    </a:lnTo>
                    <a:lnTo>
                      <a:pt x="10652" y="9312"/>
                    </a:lnTo>
                    <a:lnTo>
                      <a:pt x="11984" y="9602"/>
                    </a:lnTo>
                    <a:lnTo>
                      <a:pt x="12871" y="9891"/>
                    </a:lnTo>
                    <a:lnTo>
                      <a:pt x="13611" y="10197"/>
                    </a:lnTo>
                    <a:lnTo>
                      <a:pt x="14055" y="10502"/>
                    </a:lnTo>
                    <a:lnTo>
                      <a:pt x="14351" y="10808"/>
                    </a:lnTo>
                    <a:lnTo>
                      <a:pt x="14351" y="11130"/>
                    </a:lnTo>
                    <a:lnTo>
                      <a:pt x="14055" y="11435"/>
                    </a:lnTo>
                    <a:lnTo>
                      <a:pt x="13463" y="11741"/>
                    </a:lnTo>
                    <a:lnTo>
                      <a:pt x="12575" y="12046"/>
                    </a:lnTo>
                    <a:lnTo>
                      <a:pt x="11688" y="12336"/>
                    </a:lnTo>
                    <a:lnTo>
                      <a:pt x="10356" y="12593"/>
                    </a:lnTo>
                    <a:lnTo>
                      <a:pt x="9025" y="12867"/>
                    </a:lnTo>
                    <a:lnTo>
                      <a:pt x="7249" y="13108"/>
                    </a:lnTo>
                    <a:lnTo>
                      <a:pt x="5326" y="13397"/>
                    </a:lnTo>
                    <a:lnTo>
                      <a:pt x="3847" y="13671"/>
                    </a:lnTo>
                    <a:lnTo>
                      <a:pt x="2515" y="13960"/>
                    </a:lnTo>
                    <a:lnTo>
                      <a:pt x="1627" y="14250"/>
                    </a:lnTo>
                    <a:lnTo>
                      <a:pt x="888" y="14555"/>
                    </a:lnTo>
                    <a:lnTo>
                      <a:pt x="296" y="14861"/>
                    </a:lnTo>
                    <a:lnTo>
                      <a:pt x="148" y="15167"/>
                    </a:lnTo>
                    <a:lnTo>
                      <a:pt x="148" y="15488"/>
                    </a:lnTo>
                    <a:lnTo>
                      <a:pt x="444" y="15810"/>
                    </a:lnTo>
                    <a:lnTo>
                      <a:pt x="1036" y="16099"/>
                    </a:lnTo>
                    <a:lnTo>
                      <a:pt x="1775" y="16389"/>
                    </a:lnTo>
                    <a:lnTo>
                      <a:pt x="2811" y="16695"/>
                    </a:lnTo>
                    <a:lnTo>
                      <a:pt x="5474" y="17241"/>
                    </a:lnTo>
                    <a:lnTo>
                      <a:pt x="7249" y="17467"/>
                    </a:lnTo>
                    <a:lnTo>
                      <a:pt x="9173" y="17772"/>
                    </a:lnTo>
                    <a:lnTo>
                      <a:pt x="10800" y="18046"/>
                    </a:lnTo>
                    <a:lnTo>
                      <a:pt x="12132" y="18335"/>
                    </a:lnTo>
                    <a:lnTo>
                      <a:pt x="12871" y="18625"/>
                    </a:lnTo>
                    <a:lnTo>
                      <a:pt x="13759" y="18930"/>
                    </a:lnTo>
                    <a:lnTo>
                      <a:pt x="14203" y="19236"/>
                    </a:lnTo>
                    <a:lnTo>
                      <a:pt x="14351" y="19541"/>
                    </a:lnTo>
                    <a:lnTo>
                      <a:pt x="14351" y="19847"/>
                    </a:lnTo>
                    <a:lnTo>
                      <a:pt x="14055" y="20152"/>
                    </a:lnTo>
                    <a:lnTo>
                      <a:pt x="13463" y="20458"/>
                    </a:lnTo>
                    <a:lnTo>
                      <a:pt x="12723" y="20764"/>
                    </a:lnTo>
                    <a:lnTo>
                      <a:pt x="11836" y="21053"/>
                    </a:lnTo>
                    <a:lnTo>
                      <a:pt x="10356" y="21343"/>
                    </a:lnTo>
                    <a:lnTo>
                      <a:pt x="9025" y="21600"/>
                    </a:lnTo>
                    <a:lnTo>
                      <a:pt x="16126" y="21600"/>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911" name="Freeform 19"/>
              <p:cNvSpPr/>
              <p:nvPr/>
            </p:nvSpPr>
            <p:spPr>
              <a:xfrm>
                <a:off x="1774031" y="673893"/>
                <a:ext cx="1634729" cy="13870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24" y="6137"/>
                    </a:moveTo>
                    <a:lnTo>
                      <a:pt x="7724" y="7713"/>
                    </a:lnTo>
                    <a:lnTo>
                      <a:pt x="7772" y="8158"/>
                    </a:lnTo>
                    <a:lnTo>
                      <a:pt x="7835" y="8584"/>
                    </a:lnTo>
                    <a:lnTo>
                      <a:pt x="7929" y="8992"/>
                    </a:lnTo>
                    <a:lnTo>
                      <a:pt x="8039" y="9419"/>
                    </a:lnTo>
                    <a:lnTo>
                      <a:pt x="8196" y="9827"/>
                    </a:lnTo>
                    <a:lnTo>
                      <a:pt x="8369" y="10216"/>
                    </a:lnTo>
                    <a:lnTo>
                      <a:pt x="8558" y="10605"/>
                    </a:lnTo>
                    <a:lnTo>
                      <a:pt x="8778" y="10939"/>
                    </a:lnTo>
                    <a:lnTo>
                      <a:pt x="9014" y="11291"/>
                    </a:lnTo>
                    <a:lnTo>
                      <a:pt x="9282" y="11607"/>
                    </a:lnTo>
                    <a:lnTo>
                      <a:pt x="9565" y="11885"/>
                    </a:lnTo>
                    <a:lnTo>
                      <a:pt x="9864" y="12144"/>
                    </a:lnTo>
                    <a:lnTo>
                      <a:pt x="10194" y="12385"/>
                    </a:lnTo>
                    <a:lnTo>
                      <a:pt x="10525" y="12589"/>
                    </a:lnTo>
                    <a:lnTo>
                      <a:pt x="10871" y="12738"/>
                    </a:lnTo>
                    <a:lnTo>
                      <a:pt x="11233" y="12886"/>
                    </a:lnTo>
                    <a:lnTo>
                      <a:pt x="11594" y="12979"/>
                    </a:lnTo>
                    <a:lnTo>
                      <a:pt x="11956" y="13053"/>
                    </a:lnTo>
                    <a:lnTo>
                      <a:pt x="12334" y="13108"/>
                    </a:lnTo>
                    <a:lnTo>
                      <a:pt x="12696" y="13108"/>
                    </a:lnTo>
                    <a:lnTo>
                      <a:pt x="13073" y="13071"/>
                    </a:lnTo>
                    <a:lnTo>
                      <a:pt x="13435" y="13034"/>
                    </a:lnTo>
                    <a:lnTo>
                      <a:pt x="13813" y="12923"/>
                    </a:lnTo>
                    <a:lnTo>
                      <a:pt x="14159" y="12812"/>
                    </a:lnTo>
                    <a:lnTo>
                      <a:pt x="14521" y="12645"/>
                    </a:lnTo>
                    <a:lnTo>
                      <a:pt x="14851" y="12459"/>
                    </a:lnTo>
                    <a:lnTo>
                      <a:pt x="15181" y="12237"/>
                    </a:lnTo>
                    <a:lnTo>
                      <a:pt x="15496" y="11996"/>
                    </a:lnTo>
                    <a:lnTo>
                      <a:pt x="15779" y="11718"/>
                    </a:lnTo>
                    <a:lnTo>
                      <a:pt x="16062" y="11421"/>
                    </a:lnTo>
                    <a:lnTo>
                      <a:pt x="16298" y="11087"/>
                    </a:lnTo>
                    <a:lnTo>
                      <a:pt x="16519" y="10735"/>
                    </a:lnTo>
                    <a:lnTo>
                      <a:pt x="16707" y="10420"/>
                    </a:lnTo>
                    <a:lnTo>
                      <a:pt x="16235" y="9864"/>
                    </a:lnTo>
                    <a:lnTo>
                      <a:pt x="16204" y="9938"/>
                    </a:lnTo>
                    <a:lnTo>
                      <a:pt x="16015" y="10272"/>
                    </a:lnTo>
                    <a:lnTo>
                      <a:pt x="15795" y="10605"/>
                    </a:lnTo>
                    <a:lnTo>
                      <a:pt x="15559" y="10902"/>
                    </a:lnTo>
                    <a:lnTo>
                      <a:pt x="15291" y="11180"/>
                    </a:lnTo>
                    <a:lnTo>
                      <a:pt x="15008" y="11421"/>
                    </a:lnTo>
                    <a:lnTo>
                      <a:pt x="14709" y="11644"/>
                    </a:lnTo>
                    <a:lnTo>
                      <a:pt x="14410" y="11848"/>
                    </a:lnTo>
                    <a:lnTo>
                      <a:pt x="14080" y="11996"/>
                    </a:lnTo>
                    <a:lnTo>
                      <a:pt x="13750" y="12126"/>
                    </a:lnTo>
                    <a:lnTo>
                      <a:pt x="13404" y="12218"/>
                    </a:lnTo>
                    <a:lnTo>
                      <a:pt x="13058" y="12293"/>
                    </a:lnTo>
                    <a:lnTo>
                      <a:pt x="12711" y="12311"/>
                    </a:lnTo>
                    <a:lnTo>
                      <a:pt x="12365" y="12311"/>
                    </a:lnTo>
                    <a:lnTo>
                      <a:pt x="12019" y="12274"/>
                    </a:lnTo>
                    <a:lnTo>
                      <a:pt x="11673" y="12200"/>
                    </a:lnTo>
                    <a:lnTo>
                      <a:pt x="11327" y="12089"/>
                    </a:lnTo>
                    <a:lnTo>
                      <a:pt x="11012" y="11959"/>
                    </a:lnTo>
                    <a:lnTo>
                      <a:pt x="10682" y="11792"/>
                    </a:lnTo>
                    <a:lnTo>
                      <a:pt x="10383" y="11588"/>
                    </a:lnTo>
                    <a:lnTo>
                      <a:pt x="10100" y="11347"/>
                    </a:lnTo>
                    <a:lnTo>
                      <a:pt x="9817" y="11087"/>
                    </a:lnTo>
                    <a:lnTo>
                      <a:pt x="9565" y="10809"/>
                    </a:lnTo>
                    <a:lnTo>
                      <a:pt x="9329" y="10513"/>
                    </a:lnTo>
                    <a:lnTo>
                      <a:pt x="9109" y="10179"/>
                    </a:lnTo>
                    <a:lnTo>
                      <a:pt x="8936" y="9827"/>
                    </a:lnTo>
                    <a:lnTo>
                      <a:pt x="8778" y="9474"/>
                    </a:lnTo>
                    <a:lnTo>
                      <a:pt x="8637" y="9085"/>
                    </a:lnTo>
                    <a:lnTo>
                      <a:pt x="8511" y="8714"/>
                    </a:lnTo>
                    <a:lnTo>
                      <a:pt x="8432" y="8306"/>
                    </a:lnTo>
                    <a:lnTo>
                      <a:pt x="8385" y="7898"/>
                    </a:lnTo>
                    <a:lnTo>
                      <a:pt x="8354" y="7490"/>
                    </a:lnTo>
                    <a:lnTo>
                      <a:pt x="8354" y="5395"/>
                    </a:lnTo>
                    <a:lnTo>
                      <a:pt x="3414" y="5395"/>
                    </a:lnTo>
                    <a:lnTo>
                      <a:pt x="3115" y="5377"/>
                    </a:lnTo>
                    <a:lnTo>
                      <a:pt x="2832" y="5303"/>
                    </a:lnTo>
                    <a:lnTo>
                      <a:pt x="2549" y="5191"/>
                    </a:lnTo>
                    <a:lnTo>
                      <a:pt x="2281" y="5062"/>
                    </a:lnTo>
                    <a:lnTo>
                      <a:pt x="2014" y="4895"/>
                    </a:lnTo>
                    <a:lnTo>
                      <a:pt x="1793" y="4691"/>
                    </a:lnTo>
                    <a:lnTo>
                      <a:pt x="1573" y="4468"/>
                    </a:lnTo>
                    <a:lnTo>
                      <a:pt x="1369" y="4227"/>
                    </a:lnTo>
                    <a:lnTo>
                      <a:pt x="1023" y="3671"/>
                    </a:lnTo>
                    <a:lnTo>
                      <a:pt x="897" y="3356"/>
                    </a:lnTo>
                    <a:lnTo>
                      <a:pt x="787" y="3041"/>
                    </a:lnTo>
                    <a:lnTo>
                      <a:pt x="708" y="2688"/>
                    </a:lnTo>
                    <a:lnTo>
                      <a:pt x="645" y="2355"/>
                    </a:lnTo>
                    <a:lnTo>
                      <a:pt x="614" y="2021"/>
                    </a:lnTo>
                    <a:lnTo>
                      <a:pt x="629" y="1687"/>
                    </a:lnTo>
                    <a:lnTo>
                      <a:pt x="629" y="742"/>
                    </a:lnTo>
                    <a:lnTo>
                      <a:pt x="12601" y="742"/>
                    </a:lnTo>
                    <a:lnTo>
                      <a:pt x="12727" y="760"/>
                    </a:lnTo>
                    <a:lnTo>
                      <a:pt x="13105" y="797"/>
                    </a:lnTo>
                    <a:lnTo>
                      <a:pt x="13498" y="871"/>
                    </a:lnTo>
                    <a:lnTo>
                      <a:pt x="13891" y="983"/>
                    </a:lnTo>
                    <a:lnTo>
                      <a:pt x="14269" y="1112"/>
                    </a:lnTo>
                    <a:lnTo>
                      <a:pt x="14631" y="1298"/>
                    </a:lnTo>
                    <a:lnTo>
                      <a:pt x="14977" y="1483"/>
                    </a:lnTo>
                    <a:lnTo>
                      <a:pt x="15323" y="1724"/>
                    </a:lnTo>
                    <a:lnTo>
                      <a:pt x="15653" y="1984"/>
                    </a:lnTo>
                    <a:lnTo>
                      <a:pt x="15952" y="2262"/>
                    </a:lnTo>
                    <a:lnTo>
                      <a:pt x="16235" y="2577"/>
                    </a:lnTo>
                    <a:lnTo>
                      <a:pt x="16503" y="2911"/>
                    </a:lnTo>
                    <a:lnTo>
                      <a:pt x="16755" y="3282"/>
                    </a:lnTo>
                    <a:lnTo>
                      <a:pt x="16975" y="3671"/>
                    </a:lnTo>
                    <a:lnTo>
                      <a:pt x="17179" y="4060"/>
                    </a:lnTo>
                    <a:lnTo>
                      <a:pt x="17352" y="4487"/>
                    </a:lnTo>
                    <a:lnTo>
                      <a:pt x="17494" y="4913"/>
                    </a:lnTo>
                    <a:lnTo>
                      <a:pt x="17620" y="5358"/>
                    </a:lnTo>
                    <a:lnTo>
                      <a:pt x="17714" y="5785"/>
                    </a:lnTo>
                    <a:lnTo>
                      <a:pt x="17777" y="6248"/>
                    </a:lnTo>
                    <a:lnTo>
                      <a:pt x="17809" y="6712"/>
                    </a:lnTo>
                    <a:lnTo>
                      <a:pt x="17809" y="16983"/>
                    </a:lnTo>
                    <a:lnTo>
                      <a:pt x="17840" y="17410"/>
                    </a:lnTo>
                    <a:lnTo>
                      <a:pt x="17903" y="17818"/>
                    </a:lnTo>
                    <a:lnTo>
                      <a:pt x="17997" y="18226"/>
                    </a:lnTo>
                    <a:lnTo>
                      <a:pt x="18123" y="18615"/>
                    </a:lnTo>
                    <a:lnTo>
                      <a:pt x="18265" y="19023"/>
                    </a:lnTo>
                    <a:lnTo>
                      <a:pt x="18438" y="19357"/>
                    </a:lnTo>
                    <a:lnTo>
                      <a:pt x="18658" y="19727"/>
                    </a:lnTo>
                    <a:lnTo>
                      <a:pt x="18894" y="20024"/>
                    </a:lnTo>
                    <a:lnTo>
                      <a:pt x="19146" y="20321"/>
                    </a:lnTo>
                    <a:lnTo>
                      <a:pt x="19413" y="20599"/>
                    </a:lnTo>
                    <a:lnTo>
                      <a:pt x="19712" y="20840"/>
                    </a:lnTo>
                    <a:lnTo>
                      <a:pt x="19995" y="21062"/>
                    </a:lnTo>
                    <a:lnTo>
                      <a:pt x="20341" y="21229"/>
                    </a:lnTo>
                    <a:lnTo>
                      <a:pt x="20688" y="21378"/>
                    </a:lnTo>
                    <a:lnTo>
                      <a:pt x="21018" y="21507"/>
                    </a:lnTo>
                    <a:lnTo>
                      <a:pt x="21380" y="21563"/>
                    </a:lnTo>
                    <a:lnTo>
                      <a:pt x="21600" y="21600"/>
                    </a:lnTo>
                    <a:lnTo>
                      <a:pt x="21600" y="20488"/>
                    </a:lnTo>
                    <a:lnTo>
                      <a:pt x="21380" y="20488"/>
                    </a:lnTo>
                    <a:lnTo>
                      <a:pt x="21081" y="20450"/>
                    </a:lnTo>
                    <a:lnTo>
                      <a:pt x="20798" y="20376"/>
                    </a:lnTo>
                    <a:lnTo>
                      <a:pt x="20530" y="20265"/>
                    </a:lnTo>
                    <a:lnTo>
                      <a:pt x="20247" y="20135"/>
                    </a:lnTo>
                    <a:lnTo>
                      <a:pt x="19995" y="19968"/>
                    </a:lnTo>
                    <a:lnTo>
                      <a:pt x="19775" y="19783"/>
                    </a:lnTo>
                    <a:lnTo>
                      <a:pt x="19555" y="19561"/>
                    </a:lnTo>
                    <a:lnTo>
                      <a:pt x="19335" y="19319"/>
                    </a:lnTo>
                    <a:lnTo>
                      <a:pt x="19162" y="19041"/>
                    </a:lnTo>
                    <a:lnTo>
                      <a:pt x="19004" y="18763"/>
                    </a:lnTo>
                    <a:lnTo>
                      <a:pt x="18863" y="18448"/>
                    </a:lnTo>
                    <a:lnTo>
                      <a:pt x="18753" y="18133"/>
                    </a:lnTo>
                    <a:lnTo>
                      <a:pt x="18674" y="17781"/>
                    </a:lnTo>
                    <a:lnTo>
                      <a:pt x="18627" y="17447"/>
                    </a:lnTo>
                    <a:lnTo>
                      <a:pt x="18595" y="17113"/>
                    </a:lnTo>
                    <a:lnTo>
                      <a:pt x="18595" y="6712"/>
                    </a:lnTo>
                    <a:lnTo>
                      <a:pt x="18579" y="6211"/>
                    </a:lnTo>
                    <a:lnTo>
                      <a:pt x="18517" y="5748"/>
                    </a:lnTo>
                    <a:lnTo>
                      <a:pt x="18438" y="5284"/>
                    </a:lnTo>
                    <a:lnTo>
                      <a:pt x="18312" y="4802"/>
                    </a:lnTo>
                    <a:lnTo>
                      <a:pt x="18170" y="4357"/>
                    </a:lnTo>
                    <a:lnTo>
                      <a:pt x="17997" y="3912"/>
                    </a:lnTo>
                    <a:lnTo>
                      <a:pt x="17793" y="3467"/>
                    </a:lnTo>
                    <a:lnTo>
                      <a:pt x="17588" y="3059"/>
                    </a:lnTo>
                    <a:lnTo>
                      <a:pt x="17337" y="2670"/>
                    </a:lnTo>
                    <a:lnTo>
                      <a:pt x="17069" y="2299"/>
                    </a:lnTo>
                    <a:lnTo>
                      <a:pt x="16786" y="1947"/>
                    </a:lnTo>
                    <a:lnTo>
                      <a:pt x="16471" y="1632"/>
                    </a:lnTo>
                    <a:lnTo>
                      <a:pt x="16157" y="1335"/>
                    </a:lnTo>
                    <a:lnTo>
                      <a:pt x="15465" y="816"/>
                    </a:lnTo>
                    <a:lnTo>
                      <a:pt x="15087" y="612"/>
                    </a:lnTo>
                    <a:lnTo>
                      <a:pt x="14709" y="426"/>
                    </a:lnTo>
                    <a:lnTo>
                      <a:pt x="14300" y="278"/>
                    </a:lnTo>
                    <a:lnTo>
                      <a:pt x="13891" y="148"/>
                    </a:lnTo>
                    <a:lnTo>
                      <a:pt x="13498" y="74"/>
                    </a:lnTo>
                    <a:lnTo>
                      <a:pt x="13073" y="19"/>
                    </a:lnTo>
                    <a:lnTo>
                      <a:pt x="12759" y="0"/>
                    </a:lnTo>
                    <a:lnTo>
                      <a:pt x="0" y="0"/>
                    </a:lnTo>
                    <a:lnTo>
                      <a:pt x="0" y="1687"/>
                    </a:lnTo>
                    <a:lnTo>
                      <a:pt x="16" y="2058"/>
                    </a:lnTo>
                    <a:lnTo>
                      <a:pt x="47" y="2447"/>
                    </a:lnTo>
                    <a:lnTo>
                      <a:pt x="110" y="2818"/>
                    </a:lnTo>
                    <a:lnTo>
                      <a:pt x="330" y="3560"/>
                    </a:lnTo>
                    <a:lnTo>
                      <a:pt x="488" y="3912"/>
                    </a:lnTo>
                    <a:lnTo>
                      <a:pt x="661" y="4246"/>
                    </a:lnTo>
                    <a:lnTo>
                      <a:pt x="850" y="4542"/>
                    </a:lnTo>
                    <a:lnTo>
                      <a:pt x="1086" y="4839"/>
                    </a:lnTo>
                    <a:lnTo>
                      <a:pt x="1321" y="5099"/>
                    </a:lnTo>
                    <a:lnTo>
                      <a:pt x="1573" y="5340"/>
                    </a:lnTo>
                    <a:lnTo>
                      <a:pt x="1841" y="5544"/>
                    </a:lnTo>
                    <a:lnTo>
                      <a:pt x="2140" y="5711"/>
                    </a:lnTo>
                    <a:lnTo>
                      <a:pt x="2438" y="5859"/>
                    </a:lnTo>
                    <a:lnTo>
                      <a:pt x="2753" y="5989"/>
                    </a:lnTo>
                    <a:lnTo>
                      <a:pt x="3083" y="6081"/>
                    </a:lnTo>
                    <a:lnTo>
                      <a:pt x="3398" y="6137"/>
                    </a:lnTo>
                    <a:lnTo>
                      <a:pt x="7724" y="6137"/>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912" name="Freeform 20"/>
              <p:cNvSpPr/>
              <p:nvPr/>
            </p:nvSpPr>
            <p:spPr>
              <a:xfrm>
                <a:off x="2600324" y="673893"/>
                <a:ext cx="832248" cy="13156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111" y="782"/>
                    </a:moveTo>
                    <a:lnTo>
                      <a:pt x="21600" y="782"/>
                    </a:lnTo>
                    <a:lnTo>
                      <a:pt x="21600" y="0"/>
                    </a:lnTo>
                    <a:lnTo>
                      <a:pt x="13566" y="0"/>
                    </a:lnTo>
                    <a:lnTo>
                      <a:pt x="13566" y="14641"/>
                    </a:lnTo>
                    <a:lnTo>
                      <a:pt x="13504" y="15110"/>
                    </a:lnTo>
                    <a:lnTo>
                      <a:pt x="13380" y="15599"/>
                    </a:lnTo>
                    <a:lnTo>
                      <a:pt x="13195" y="16049"/>
                    </a:lnTo>
                    <a:lnTo>
                      <a:pt x="12979" y="16498"/>
                    </a:lnTo>
                    <a:lnTo>
                      <a:pt x="12700" y="16928"/>
                    </a:lnTo>
                    <a:lnTo>
                      <a:pt x="12391" y="17358"/>
                    </a:lnTo>
                    <a:lnTo>
                      <a:pt x="11990" y="17749"/>
                    </a:lnTo>
                    <a:lnTo>
                      <a:pt x="11557" y="18140"/>
                    </a:lnTo>
                    <a:lnTo>
                      <a:pt x="11094" y="18511"/>
                    </a:lnTo>
                    <a:lnTo>
                      <a:pt x="10568" y="18863"/>
                    </a:lnTo>
                    <a:lnTo>
                      <a:pt x="10012" y="19176"/>
                    </a:lnTo>
                    <a:lnTo>
                      <a:pt x="9394" y="19469"/>
                    </a:lnTo>
                    <a:lnTo>
                      <a:pt x="8807" y="19723"/>
                    </a:lnTo>
                    <a:lnTo>
                      <a:pt x="8158" y="19938"/>
                    </a:lnTo>
                    <a:lnTo>
                      <a:pt x="7478" y="20153"/>
                    </a:lnTo>
                    <a:lnTo>
                      <a:pt x="6767" y="20310"/>
                    </a:lnTo>
                    <a:lnTo>
                      <a:pt x="6026" y="20427"/>
                    </a:lnTo>
                    <a:lnTo>
                      <a:pt x="5346" y="20544"/>
                    </a:lnTo>
                    <a:lnTo>
                      <a:pt x="4573" y="20584"/>
                    </a:lnTo>
                    <a:lnTo>
                      <a:pt x="3832" y="20623"/>
                    </a:lnTo>
                    <a:lnTo>
                      <a:pt x="0" y="20623"/>
                    </a:lnTo>
                    <a:lnTo>
                      <a:pt x="0" y="21600"/>
                    </a:lnTo>
                    <a:lnTo>
                      <a:pt x="3090" y="21600"/>
                    </a:lnTo>
                    <a:lnTo>
                      <a:pt x="3924" y="21580"/>
                    </a:lnTo>
                    <a:lnTo>
                      <a:pt x="4759" y="21522"/>
                    </a:lnTo>
                    <a:lnTo>
                      <a:pt x="5531" y="21424"/>
                    </a:lnTo>
                    <a:lnTo>
                      <a:pt x="6335" y="21307"/>
                    </a:lnTo>
                    <a:lnTo>
                      <a:pt x="7138" y="21131"/>
                    </a:lnTo>
                    <a:lnTo>
                      <a:pt x="7911" y="20935"/>
                    </a:lnTo>
                    <a:lnTo>
                      <a:pt x="8683" y="20701"/>
                    </a:lnTo>
                    <a:lnTo>
                      <a:pt x="9363" y="20447"/>
                    </a:lnTo>
                    <a:lnTo>
                      <a:pt x="10043" y="20153"/>
                    </a:lnTo>
                    <a:lnTo>
                      <a:pt x="10692" y="19841"/>
                    </a:lnTo>
                    <a:lnTo>
                      <a:pt x="11341" y="19508"/>
                    </a:lnTo>
                    <a:lnTo>
                      <a:pt x="11928" y="19117"/>
                    </a:lnTo>
                    <a:lnTo>
                      <a:pt x="12453" y="18727"/>
                    </a:lnTo>
                    <a:lnTo>
                      <a:pt x="12948" y="18296"/>
                    </a:lnTo>
                    <a:lnTo>
                      <a:pt x="13380" y="17866"/>
                    </a:lnTo>
                    <a:lnTo>
                      <a:pt x="13813" y="17397"/>
                    </a:lnTo>
                    <a:lnTo>
                      <a:pt x="14153" y="16928"/>
                    </a:lnTo>
                    <a:lnTo>
                      <a:pt x="14431" y="16439"/>
                    </a:lnTo>
                    <a:lnTo>
                      <a:pt x="14678" y="15951"/>
                    </a:lnTo>
                    <a:lnTo>
                      <a:pt x="14894" y="15443"/>
                    </a:lnTo>
                    <a:lnTo>
                      <a:pt x="15049" y="14915"/>
                    </a:lnTo>
                    <a:lnTo>
                      <a:pt x="15111" y="14387"/>
                    </a:lnTo>
                    <a:lnTo>
                      <a:pt x="15111" y="782"/>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sp>
            <p:nvSpPr>
              <p:cNvPr id="913" name="Freeform 21"/>
              <p:cNvSpPr/>
              <p:nvPr/>
            </p:nvSpPr>
            <p:spPr>
              <a:xfrm>
                <a:off x="0" y="0"/>
                <a:ext cx="2616994" cy="26753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920"/>
                    </a:moveTo>
                    <a:lnTo>
                      <a:pt x="21600" y="21600"/>
                    </a:lnTo>
                    <a:lnTo>
                      <a:pt x="0" y="21600"/>
                    </a:lnTo>
                    <a:lnTo>
                      <a:pt x="0" y="0"/>
                    </a:lnTo>
                    <a:lnTo>
                      <a:pt x="21600" y="0"/>
                    </a:lnTo>
                    <a:lnTo>
                      <a:pt x="21600" y="5614"/>
                    </a:lnTo>
                    <a:lnTo>
                      <a:pt x="21207" y="5614"/>
                    </a:lnTo>
                    <a:lnTo>
                      <a:pt x="21207" y="394"/>
                    </a:lnTo>
                    <a:lnTo>
                      <a:pt x="403" y="394"/>
                    </a:lnTo>
                    <a:lnTo>
                      <a:pt x="403" y="21215"/>
                    </a:lnTo>
                    <a:lnTo>
                      <a:pt x="21207" y="21215"/>
                    </a:lnTo>
                    <a:lnTo>
                      <a:pt x="21207" y="11728"/>
                    </a:lnTo>
                    <a:lnTo>
                      <a:pt x="21600" y="11920"/>
                    </a:lnTo>
                  </a:path>
                </a:pathLst>
              </a:custGeom>
              <a:solidFill>
                <a:srgbClr val="000000"/>
              </a:solidFill>
              <a:ln w="12700" cap="flat">
                <a:noFill/>
                <a:miter lim="400000"/>
              </a:ln>
              <a:effectLst/>
            </p:spPr>
            <p:txBody>
              <a:bodyPr wrap="square" lIns="45719" tIns="45719" rIns="45719" bIns="45719" numCol="1" anchor="t">
                <a:noAutofit/>
              </a:bodyPr>
              <a:lstStyle/>
              <a:p>
                <a:pPr>
                  <a:defRPr sz="1000"/>
                </a:pPr>
              </a:p>
            </p:txBody>
          </p:sp>
        </p:grpSp>
        <p:sp>
          <p:nvSpPr>
            <p:cNvPr id="915" name="Rectangle 22"/>
            <p:cNvSpPr txBox="1"/>
            <p:nvPr/>
          </p:nvSpPr>
          <p:spPr>
            <a:xfrm>
              <a:off x="128587" y="265509"/>
              <a:ext cx="2230042" cy="20125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3337" tIns="33337" rIns="33337" bIns="33337" numCol="1" anchor="t">
              <a:spAutoFit/>
            </a:bodyPr>
            <a:lstStyle/>
            <a:p>
              <a:pPr algn="ctr">
                <a:defRPr b="1" sz="2100">
                  <a:solidFill>
                    <a:srgbClr val="FF0000"/>
                  </a:solidFill>
                </a:defRPr>
              </a:pPr>
              <a:r>
                <a:t>TRANSACTION 4</a:t>
              </a:r>
              <a:endParaRPr sz="3200">
                <a:solidFill>
                  <a:srgbClr val="E91D63"/>
                </a:solidFill>
              </a:endParaRPr>
            </a:p>
            <a:p>
              <a:pPr algn="ctr">
                <a:defRPr b="1" sz="2100">
                  <a:solidFill>
                    <a:srgbClr val="FF0000"/>
                  </a:solidFill>
                </a:defRPr>
              </a:pPr>
            </a:p>
            <a:p>
              <a:pPr algn="ctr">
                <a:defRPr b="1" i="1" sz="2200">
                  <a:solidFill>
                    <a:srgbClr val="FF0000"/>
                  </a:solidFill>
                </a:defRPr>
              </a:pPr>
              <a:r>
                <a:t>Make a loan from excess reserves</a:t>
              </a:r>
            </a:p>
            <a:p>
              <a:pPr algn="ctr">
                <a:defRPr b="1" sz="2400">
                  <a:solidFill>
                    <a:srgbClr val="FF0000"/>
                  </a:solidFill>
                </a:defRPr>
              </a:pPr>
              <a:r>
                <a:t>$40,000</a:t>
              </a:r>
            </a:p>
          </p:txBody>
        </p:sp>
      </p:grpSp>
    </p:spTree>
  </p:cSld>
  <p:clrMapOvr>
    <a:masterClrMapping/>
  </p:clrMapOvr>
  <mc:AlternateContent xmlns:mc="http://schemas.openxmlformats.org/markup-compatibility/2006">
    <mc:Choice xmlns:p14="http://schemas.microsoft.com/office/powerpoint/2010/main" Requires="p14">
      <p:transition spd="med" advClick="1" p14:dur="1000">
        <p:wipe dir="u"/>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916"/>
                                        </p:tgtEl>
                                        <p:attrNameLst>
                                          <p:attrName>style.visibility</p:attrName>
                                        </p:attrNameLst>
                                      </p:cBhvr>
                                      <p:to>
                                        <p:strVal val="visible"/>
                                      </p:to>
                                    </p:set>
                                    <p:anim calcmode="lin" valueType="num">
                                      <p:cBhvr>
                                        <p:cTn id="7" dur="500" fill="hold"/>
                                        <p:tgtEl>
                                          <p:spTgt spid="916"/>
                                        </p:tgtEl>
                                        <p:attrNameLst>
                                          <p:attrName>ppt_x</p:attrName>
                                        </p:attrNameLst>
                                      </p:cBhvr>
                                      <p:tavLst>
                                        <p:tav tm="0">
                                          <p:val>
                                            <p:strVal val="1+#ppt_w/2"/>
                                          </p:val>
                                        </p:tav>
                                        <p:tav tm="100000">
                                          <p:val>
                                            <p:strVal val="#ppt_x"/>
                                          </p:val>
                                        </p:tav>
                                      </p:tavLst>
                                    </p:anim>
                                    <p:anim calcmode="lin" valueType="num">
                                      <p:cBhvr>
                                        <p:cTn id="8" dur="500" fill="hold"/>
                                        <p:tgtEl>
                                          <p:spTgt spid="9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6"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20" name="Group 2"/>
          <p:cNvGrpSpPr/>
          <p:nvPr/>
        </p:nvGrpSpPr>
        <p:grpSpPr>
          <a:xfrm>
            <a:off x="2157412" y="1309688"/>
            <a:ext cx="5216129" cy="2807494"/>
            <a:chOff x="0" y="0"/>
            <a:chExt cx="5216128" cy="2807494"/>
          </a:xfrm>
        </p:grpSpPr>
        <p:sp>
          <p:nvSpPr>
            <p:cNvPr id="918" name="Line 3"/>
            <p:cNvSpPr/>
            <p:nvPr/>
          </p:nvSpPr>
          <p:spPr>
            <a:xfrm>
              <a:off x="0" y="-1"/>
              <a:ext cx="5216130" cy="1"/>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sp>
          <p:nvSpPr>
            <p:cNvPr id="919" name="Line 4"/>
            <p:cNvSpPr/>
            <p:nvPr/>
          </p:nvSpPr>
          <p:spPr>
            <a:xfrm flipH="1">
              <a:off x="2612425" y="9524"/>
              <a:ext cx="1" cy="2797970"/>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grpSp>
      <p:sp>
        <p:nvSpPr>
          <p:cNvPr id="921" name="Rectangle 5"/>
          <p:cNvSpPr txBox="1"/>
          <p:nvPr/>
        </p:nvSpPr>
        <p:spPr>
          <a:xfrm>
            <a:off x="2137171" y="1416844"/>
            <a:ext cx="2575126" cy="51722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Reserves              $</a:t>
            </a:r>
            <a:r>
              <a:rPr>
                <a:solidFill>
                  <a:srgbClr val="FF6600"/>
                </a:solidFill>
              </a:rPr>
              <a:t> </a:t>
            </a:r>
            <a:r>
              <a:t>50,000</a:t>
            </a:r>
            <a:endParaRPr sz="3200"/>
          </a:p>
          <a:p>
            <a:pPr>
              <a:defRPr b="1" sz="1600">
                <a:solidFill>
                  <a:srgbClr val="E91D63"/>
                </a:solidFill>
              </a:defRPr>
            </a:pPr>
            <a:r>
              <a:t>Loans	              $ </a:t>
            </a:r>
            <a:r>
              <a:rPr>
                <a:solidFill>
                  <a:srgbClr val="CC0000"/>
                </a:solidFill>
              </a:rPr>
              <a:t>40,000</a:t>
            </a:r>
          </a:p>
        </p:txBody>
      </p:sp>
      <p:sp>
        <p:nvSpPr>
          <p:cNvPr id="922" name="Rectangle 6"/>
          <p:cNvSpPr txBox="1"/>
          <p:nvPr/>
        </p:nvSpPr>
        <p:spPr>
          <a:xfrm>
            <a:off x="4767263" y="1416844"/>
            <a:ext cx="3037881" cy="51722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Checkable </a:t>
            </a:r>
            <a:endParaRPr sz="3200"/>
          </a:p>
          <a:p>
            <a:pPr>
              <a:defRPr b="1" sz="1600">
                <a:solidFill>
                  <a:srgbClr val="E91D63"/>
                </a:solidFill>
              </a:defRPr>
            </a:pPr>
            <a:r>
              <a:t>  Deposits	       </a:t>
            </a:r>
            <a:r>
              <a:rPr>
                <a:solidFill>
                  <a:srgbClr val="CC0000"/>
                </a:solidFill>
              </a:rPr>
              <a:t>$90,000</a:t>
            </a:r>
          </a:p>
        </p:txBody>
      </p:sp>
      <p:sp>
        <p:nvSpPr>
          <p:cNvPr id="923" name="Rectangle 7"/>
          <p:cNvSpPr txBox="1"/>
          <p:nvPr/>
        </p:nvSpPr>
        <p:spPr>
          <a:xfrm>
            <a:off x="2666825" y="132159"/>
            <a:ext cx="4027043" cy="83096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lnSpc>
                <a:spcPct val="80000"/>
              </a:lnSpc>
              <a:defRPr b="1" sz="3000">
                <a:solidFill>
                  <a:srgbClr val="000099"/>
                </a:solidFill>
                <a:latin typeface="Times New Roman"/>
                <a:ea typeface="Times New Roman"/>
                <a:cs typeface="Times New Roman"/>
                <a:sym typeface="Times New Roman"/>
              </a:defRPr>
            </a:pPr>
            <a:r>
              <a:t>FORMATION OF A</a:t>
            </a:r>
            <a:endParaRPr sz="3200">
              <a:solidFill>
                <a:srgbClr val="E91D63"/>
              </a:solidFill>
            </a:endParaRPr>
          </a:p>
          <a:p>
            <a:pPr algn="ctr">
              <a:lnSpc>
                <a:spcPct val="80000"/>
              </a:lnSpc>
              <a:defRPr b="1" sz="3000">
                <a:solidFill>
                  <a:srgbClr val="000099"/>
                </a:solidFill>
                <a:latin typeface="Times New Roman"/>
                <a:ea typeface="Times New Roman"/>
                <a:cs typeface="Times New Roman"/>
                <a:sym typeface="Times New Roman"/>
              </a:defRPr>
            </a:pPr>
            <a:r>
              <a:t>COMMERCIAL BANK</a:t>
            </a:r>
          </a:p>
        </p:txBody>
      </p:sp>
      <p:sp>
        <p:nvSpPr>
          <p:cNvPr id="924" name="Rectangle 8"/>
          <p:cNvSpPr txBox="1"/>
          <p:nvPr/>
        </p:nvSpPr>
        <p:spPr>
          <a:xfrm>
            <a:off x="2116932" y="1039416"/>
            <a:ext cx="841563"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E91D63"/>
                </a:solidFill>
              </a:defRPr>
            </a:lvl1pPr>
          </a:lstStyle>
          <a:p>
            <a:pPr/>
            <a:r>
              <a:t>ASSETS</a:t>
            </a:r>
          </a:p>
        </p:txBody>
      </p:sp>
      <p:sp>
        <p:nvSpPr>
          <p:cNvPr id="925" name="Rectangle 9"/>
          <p:cNvSpPr txBox="1"/>
          <p:nvPr/>
        </p:nvSpPr>
        <p:spPr>
          <a:xfrm>
            <a:off x="5787187" y="810816"/>
            <a:ext cx="1628026" cy="4922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r">
              <a:defRPr b="1" sz="1500">
                <a:solidFill>
                  <a:srgbClr val="E91D63"/>
                </a:solidFill>
              </a:defRPr>
            </a:pPr>
            <a:r>
              <a:t>LIABILITIES AND</a:t>
            </a:r>
            <a:endParaRPr sz="3200"/>
          </a:p>
          <a:p>
            <a:pPr algn="r">
              <a:defRPr b="1" sz="1500">
                <a:solidFill>
                  <a:srgbClr val="E91D63"/>
                </a:solidFill>
              </a:defRPr>
            </a:pPr>
            <a:r>
              <a:t>NET WORTH</a:t>
            </a:r>
          </a:p>
        </p:txBody>
      </p:sp>
      <p:grpSp>
        <p:nvGrpSpPr>
          <p:cNvPr id="928" name="Group 10"/>
          <p:cNvGrpSpPr/>
          <p:nvPr/>
        </p:nvGrpSpPr>
        <p:grpSpPr>
          <a:xfrm>
            <a:off x="4389835" y="1951434"/>
            <a:ext cx="2075259" cy="1391842"/>
            <a:chOff x="0" y="0"/>
            <a:chExt cx="2075258" cy="1391840"/>
          </a:xfrm>
        </p:grpSpPr>
        <p:sp>
          <p:nvSpPr>
            <p:cNvPr id="926" name="Line 11"/>
            <p:cNvSpPr/>
            <p:nvPr/>
          </p:nvSpPr>
          <p:spPr>
            <a:xfrm flipV="1">
              <a:off x="938212" y="0"/>
              <a:ext cx="1137047" cy="1391841"/>
            </a:xfrm>
            <a:prstGeom prst="line">
              <a:avLst/>
            </a:prstGeom>
            <a:noFill/>
            <a:ln w="57150" cap="flat">
              <a:solidFill>
                <a:srgbClr val="CC0000"/>
              </a:solidFill>
              <a:prstDash val="solid"/>
              <a:round/>
              <a:tailEnd type="triangle" w="med" len="med"/>
            </a:ln>
            <a:effectLst/>
          </p:spPr>
          <p:txBody>
            <a:bodyPr wrap="square" lIns="45719" tIns="45719" rIns="45719" bIns="45719" numCol="1" anchor="t">
              <a:noAutofit/>
            </a:bodyPr>
            <a:lstStyle/>
            <a:p>
              <a:pPr/>
            </a:p>
          </p:txBody>
        </p:sp>
        <p:sp>
          <p:nvSpPr>
            <p:cNvPr id="927" name="Line 12"/>
            <p:cNvSpPr/>
            <p:nvPr/>
          </p:nvSpPr>
          <p:spPr>
            <a:xfrm flipH="1" flipV="1">
              <a:off x="0" y="0"/>
              <a:ext cx="301229" cy="1371600"/>
            </a:xfrm>
            <a:prstGeom prst="line">
              <a:avLst/>
            </a:prstGeom>
            <a:noFill/>
            <a:ln w="57150" cap="flat">
              <a:solidFill>
                <a:srgbClr val="CC0000"/>
              </a:solidFill>
              <a:prstDash val="solid"/>
              <a:round/>
              <a:tailEnd type="triangle" w="med" len="med"/>
            </a:ln>
            <a:effectLst/>
          </p:spPr>
          <p:txBody>
            <a:bodyPr wrap="square" lIns="45719" tIns="45719" rIns="45719" bIns="45719" numCol="1" anchor="t">
              <a:noAutofit/>
            </a:bodyPr>
            <a:lstStyle/>
            <a:p>
              <a:pPr/>
            </a:p>
          </p:txBody>
        </p:sp>
      </p:grpSp>
      <p:grpSp>
        <p:nvGrpSpPr>
          <p:cNvPr id="931" name="Group 13"/>
          <p:cNvGrpSpPr/>
          <p:nvPr/>
        </p:nvGrpSpPr>
        <p:grpSpPr>
          <a:xfrm>
            <a:off x="2374107" y="3095625"/>
            <a:ext cx="4764881" cy="2047875"/>
            <a:chOff x="0" y="0"/>
            <a:chExt cx="4764880" cy="2047875"/>
          </a:xfrm>
        </p:grpSpPr>
        <p:sp>
          <p:nvSpPr>
            <p:cNvPr id="929" name="AutoShape 14"/>
            <p:cNvSpPr/>
            <p:nvPr/>
          </p:nvSpPr>
          <p:spPr>
            <a:xfrm>
              <a:off x="0" y="0"/>
              <a:ext cx="4764881" cy="2047875"/>
            </a:xfrm>
            <a:prstGeom prst="star16">
              <a:avLst>
                <a:gd name="adj" fmla="val 37500"/>
              </a:avLst>
            </a:prstGeom>
            <a:gradFill flip="none" rotWithShape="1">
              <a:gsLst>
                <a:gs pos="0">
                  <a:srgbClr val="FFFFFF"/>
                </a:gs>
                <a:gs pos="100000">
                  <a:srgbClr val="01AFD1"/>
                </a:gs>
              </a:gsLst>
              <a:path path="circle">
                <a:fillToRect l="37721" t="-19636" r="62278" b="119636"/>
              </a:path>
            </a:gradFill>
            <a:ln w="12700" cap="flat">
              <a:solidFill>
                <a:srgbClr val="E91D63"/>
              </a:solidFill>
              <a:prstDash val="solid"/>
              <a:miter lim="800000"/>
            </a:ln>
            <a:effectLst/>
          </p:spPr>
          <p:txBody>
            <a:bodyPr wrap="square" lIns="45719" tIns="45719" rIns="45719" bIns="45719" numCol="1" anchor="ctr">
              <a:noAutofit/>
            </a:bodyPr>
            <a:lstStyle/>
            <a:p>
              <a:pPr algn="ctr">
                <a:defRPr sz="1300">
                  <a:solidFill>
                    <a:srgbClr val="FC0128"/>
                  </a:solidFill>
                </a:defRPr>
              </a:pPr>
            </a:p>
          </p:txBody>
        </p:sp>
        <p:sp>
          <p:nvSpPr>
            <p:cNvPr id="930" name="Rectangle 15"/>
            <p:cNvSpPr txBox="1"/>
            <p:nvPr/>
          </p:nvSpPr>
          <p:spPr>
            <a:xfrm>
              <a:off x="898921" y="515540"/>
              <a:ext cx="2958271" cy="9178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defRPr b="1" i="1" sz="3000">
                  <a:solidFill>
                    <a:srgbClr val="E91D63"/>
                  </a:solidFill>
                </a:defRPr>
              </a:pPr>
              <a:r>
                <a:t>Making the loan</a:t>
              </a:r>
              <a:endParaRPr sz="3200"/>
            </a:p>
            <a:p>
              <a:pPr>
                <a:defRPr b="1" i="1" sz="3000">
                  <a:solidFill>
                    <a:srgbClr val="E91D63"/>
                  </a:solidFill>
                </a:defRPr>
              </a:pPr>
              <a:r>
                <a:t>created money!</a:t>
              </a:r>
            </a:p>
          </p:txBody>
        </p:sp>
      </p:grpSp>
      <p:pic>
        <p:nvPicPr>
          <p:cNvPr id="932" name="show757.wav" descr="show757.wav"/>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1428750" y="4743450"/>
            <a:ext cx="1" cy="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921"/>
                                        </p:tgtEl>
                                        <p:attrNameLst>
                                          <p:attrName>style.visibility</p:attrName>
                                        </p:attrNameLst>
                                      </p:cBhvr>
                                      <p:to>
                                        <p:strVal val="visible"/>
                                      </p:to>
                                    </p:set>
                                    <p:animEffect filter="wipe(left)" transition="in">
                                      <p:cBhvr>
                                        <p:cTn id="7" dur="500"/>
                                        <p:tgtEl>
                                          <p:spTgt spid="921"/>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922"/>
                                        </p:tgtEl>
                                        <p:attrNameLst>
                                          <p:attrName>style.visibility</p:attrName>
                                        </p:attrNameLst>
                                      </p:cBhvr>
                                      <p:to>
                                        <p:strVal val="visible"/>
                                      </p:to>
                                    </p:set>
                                    <p:animEffect filter="wipe(left)" transition="in">
                                      <p:cBhvr>
                                        <p:cTn id="11" dur="500"/>
                                        <p:tgtEl>
                                          <p:spTgt spid="922"/>
                                        </p:tgtEl>
                                      </p:cBhvr>
                                    </p:animEffect>
                                  </p:childTnLst>
                                </p:cTn>
                              </p:par>
                            </p:childTnLst>
                          </p:cTn>
                        </p:par>
                        <p:par>
                          <p:cTn id="12" fill="hold">
                            <p:stCondLst>
                              <p:cond delay="1000"/>
                            </p:stCondLst>
                            <p:childTnLst>
                              <p:par>
                                <p:cTn id="13" presetClass="entr" nodeType="afterEffect" presetID="10" grpId="3" fill="hold">
                                  <p:stCondLst>
                                    <p:cond delay="0"/>
                                  </p:stCondLst>
                                  <p:iterate type="el" backwards="0">
                                    <p:tmAbs val="0"/>
                                  </p:iterate>
                                  <p:childTnLst>
                                    <p:set>
                                      <p:cBhvr>
                                        <p:cTn id="14" fill="hold"/>
                                        <p:tgtEl>
                                          <p:spTgt spid="931"/>
                                        </p:tgtEl>
                                        <p:attrNameLst>
                                          <p:attrName>style.visibility</p:attrName>
                                        </p:attrNameLst>
                                      </p:cBhvr>
                                      <p:to>
                                        <p:strVal val="visible"/>
                                      </p:to>
                                    </p:set>
                                    <p:animEffect filter="fade" transition="in">
                                      <p:cBhvr>
                                        <p:cTn id="15" dur="500"/>
                                        <p:tgtEl>
                                          <p:spTgt spid="931"/>
                                        </p:tgtEl>
                                      </p:cBhvr>
                                    </p:animEffect>
                                  </p:childTnLst>
                                </p:cTn>
                              </p:par>
                            </p:childTnLst>
                          </p:cTn>
                        </p:par>
                        <p:par>
                          <p:cTn id="16" fill="hold">
                            <p:stCondLst>
                              <p:cond delay="1500"/>
                            </p:stCondLst>
                            <p:childTnLst>
                              <p:par>
                                <p:cTn id="17" presetClass="entr" nodeType="afterEffect" presetSubtype="4" presetID="22" grpId="4" fill="hold">
                                  <p:stCondLst>
                                    <p:cond delay="0"/>
                                  </p:stCondLst>
                                  <p:iterate type="el" backwards="0">
                                    <p:tmAbs val="0"/>
                                  </p:iterate>
                                  <p:childTnLst>
                                    <p:set>
                                      <p:cBhvr>
                                        <p:cTn id="18" fill="hold"/>
                                        <p:tgtEl>
                                          <p:spTgt spid="928"/>
                                        </p:tgtEl>
                                        <p:attrNameLst>
                                          <p:attrName>style.visibility</p:attrName>
                                        </p:attrNameLst>
                                      </p:cBhvr>
                                      <p:to>
                                        <p:strVal val="visible"/>
                                      </p:to>
                                    </p:set>
                                    <p:animEffect filter="wipe(down)" transition="in">
                                      <p:cBhvr>
                                        <p:cTn id="19" dur="500"/>
                                        <p:tgtEl>
                                          <p:spTgt spid="928"/>
                                        </p:tgtEl>
                                      </p:cBhvr>
                                    </p:animEffect>
                                  </p:childTnLst>
                                </p:cTn>
                              </p:par>
                            </p:childTnLst>
                          </p:cTn>
                        </p:par>
                        <p:par>
                          <p:cTn id="20" fill="hold">
                            <p:stCondLst>
                              <p:cond delay="2000"/>
                            </p:stCondLst>
                            <p:childTnLst>
                              <p:par>
                                <p:cTn id="21" presetClass="mediacall" nodeType="afterEffect" presetSubtype="0" presetID="1" grpId="5" fill="hold">
                                  <p:stCondLst>
                                    <p:cond delay="0"/>
                                  </p:stCondLst>
                                  <p:childTnLst>
                                    <p:cmd type="call" cmd="playFrom(0.0)">
                                      <p:cBhvr>
                                        <p:cTn id="22" dur="2505" fill="hold"/>
                                        <p:tgtEl>
                                          <p:spTgt spid="932"/>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50000">
                <p:cTn id="23" fill="hold" display="0">
                  <p:stCondLst>
                    <p:cond delay="indefinite"/>
                  </p:stCondLst>
                </p:cTn>
                <p:tgtEl>
                  <p:spTgt spid="932"/>
                </p:tgtEl>
              </p:cMediaNode>
            </p:audio>
          </p:childTnLst>
        </p:cTn>
      </p:par>
    </p:tnLst>
    <p:bldLst>
      <p:bldP build="whole" bldLvl="1" animBg="1" rev="0" advAuto="0" spid="921" grpId="1"/>
      <p:bldP build="whole" bldLvl="1" animBg="1" rev="0" advAuto="0" spid="931" grpId="3"/>
      <p:bldP build="whole" bldLvl="1" animBg="1" rev="0" advAuto="0" spid="922" grpId="2"/>
      <p:bldP build="whole" bldLvl="1" animBg="1" rev="0" advAuto="0" spid="928" grpId="4"/>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36" name="Group 2"/>
          <p:cNvGrpSpPr/>
          <p:nvPr/>
        </p:nvGrpSpPr>
        <p:grpSpPr>
          <a:xfrm>
            <a:off x="2157412" y="1291829"/>
            <a:ext cx="5216129" cy="2807494"/>
            <a:chOff x="0" y="0"/>
            <a:chExt cx="5216128" cy="2807494"/>
          </a:xfrm>
        </p:grpSpPr>
        <p:sp>
          <p:nvSpPr>
            <p:cNvPr id="934" name="Line 3"/>
            <p:cNvSpPr/>
            <p:nvPr/>
          </p:nvSpPr>
          <p:spPr>
            <a:xfrm>
              <a:off x="0" y="-1"/>
              <a:ext cx="5216130" cy="1"/>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sp>
          <p:nvSpPr>
            <p:cNvPr id="935" name="Line 4"/>
            <p:cNvSpPr/>
            <p:nvPr/>
          </p:nvSpPr>
          <p:spPr>
            <a:xfrm flipH="1">
              <a:off x="2612425" y="9524"/>
              <a:ext cx="1" cy="2797970"/>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grpSp>
      <p:sp>
        <p:nvSpPr>
          <p:cNvPr id="937" name="Rectangle 5"/>
          <p:cNvSpPr txBox="1"/>
          <p:nvPr/>
        </p:nvSpPr>
        <p:spPr>
          <a:xfrm>
            <a:off x="2137172" y="1398984"/>
            <a:ext cx="2586138" cy="5172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Reserves              </a:t>
            </a:r>
            <a:r>
              <a:rPr>
                <a:solidFill>
                  <a:srgbClr val="CC0000"/>
                </a:solidFill>
              </a:rPr>
              <a:t>$ 10,000</a:t>
            </a:r>
            <a:endParaRPr sz="3200"/>
          </a:p>
          <a:p>
            <a:pPr>
              <a:defRPr b="1" sz="1600">
                <a:solidFill>
                  <a:srgbClr val="E91D63"/>
                </a:solidFill>
              </a:defRPr>
            </a:pPr>
            <a:r>
              <a:t>Loans		 40,000</a:t>
            </a:r>
          </a:p>
        </p:txBody>
      </p:sp>
      <p:sp>
        <p:nvSpPr>
          <p:cNvPr id="938" name="Rectangle 6"/>
          <p:cNvSpPr txBox="1"/>
          <p:nvPr/>
        </p:nvSpPr>
        <p:spPr>
          <a:xfrm>
            <a:off x="4767263" y="1398984"/>
            <a:ext cx="3037881" cy="517230"/>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defRPr b="1" sz="1600">
                <a:solidFill>
                  <a:srgbClr val="E91D63"/>
                </a:solidFill>
              </a:defRPr>
            </a:pPr>
            <a:r>
              <a:t>Checkable </a:t>
            </a:r>
            <a:endParaRPr sz="3200"/>
          </a:p>
          <a:p>
            <a:pPr>
              <a:defRPr b="1" sz="1600">
                <a:solidFill>
                  <a:srgbClr val="E91D63"/>
                </a:solidFill>
              </a:defRPr>
            </a:pPr>
            <a:r>
              <a:t>  Deposits	     </a:t>
            </a:r>
            <a:r>
              <a:rPr>
                <a:solidFill>
                  <a:srgbClr val="CC0000"/>
                </a:solidFill>
              </a:rPr>
              <a:t>$  50,000</a:t>
            </a:r>
          </a:p>
        </p:txBody>
      </p:sp>
      <p:sp>
        <p:nvSpPr>
          <p:cNvPr id="939" name="Rectangle 7"/>
          <p:cNvSpPr txBox="1"/>
          <p:nvPr/>
        </p:nvSpPr>
        <p:spPr>
          <a:xfrm>
            <a:off x="2666825" y="114299"/>
            <a:ext cx="4027043" cy="83096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lnSpc>
                <a:spcPct val="80000"/>
              </a:lnSpc>
              <a:defRPr b="1" sz="3000">
                <a:solidFill>
                  <a:srgbClr val="000099"/>
                </a:solidFill>
                <a:latin typeface="Times New Roman"/>
                <a:ea typeface="Times New Roman"/>
                <a:cs typeface="Times New Roman"/>
                <a:sym typeface="Times New Roman"/>
              </a:defRPr>
            </a:pPr>
            <a:r>
              <a:t>FORMATION OF A</a:t>
            </a:r>
            <a:endParaRPr sz="3200">
              <a:solidFill>
                <a:srgbClr val="E91D63"/>
              </a:solidFill>
            </a:endParaRPr>
          </a:p>
          <a:p>
            <a:pPr algn="ctr">
              <a:lnSpc>
                <a:spcPct val="80000"/>
              </a:lnSpc>
              <a:defRPr b="1" sz="3000">
                <a:solidFill>
                  <a:srgbClr val="000099"/>
                </a:solidFill>
                <a:latin typeface="Times New Roman"/>
                <a:ea typeface="Times New Roman"/>
                <a:cs typeface="Times New Roman"/>
                <a:sym typeface="Times New Roman"/>
              </a:defRPr>
            </a:pPr>
            <a:r>
              <a:t>COMMERCIAL BANK</a:t>
            </a:r>
          </a:p>
        </p:txBody>
      </p:sp>
      <p:sp>
        <p:nvSpPr>
          <p:cNvPr id="940" name="Rectangle 8"/>
          <p:cNvSpPr txBox="1"/>
          <p:nvPr/>
        </p:nvSpPr>
        <p:spPr>
          <a:xfrm>
            <a:off x="2116932" y="1021557"/>
            <a:ext cx="841563"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E91D63"/>
                </a:solidFill>
              </a:defRPr>
            </a:lvl1pPr>
          </a:lstStyle>
          <a:p>
            <a:pPr/>
            <a:r>
              <a:t>ASSETS</a:t>
            </a:r>
          </a:p>
        </p:txBody>
      </p:sp>
      <p:sp>
        <p:nvSpPr>
          <p:cNvPr id="941" name="Rectangle 9"/>
          <p:cNvSpPr txBox="1"/>
          <p:nvPr/>
        </p:nvSpPr>
        <p:spPr>
          <a:xfrm>
            <a:off x="5787187" y="792956"/>
            <a:ext cx="1628026" cy="492245"/>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r">
              <a:defRPr b="1" sz="1500">
                <a:solidFill>
                  <a:srgbClr val="E91D63"/>
                </a:solidFill>
              </a:defRPr>
            </a:pPr>
            <a:r>
              <a:t>LIABILITIES AND</a:t>
            </a:r>
            <a:endParaRPr sz="3200"/>
          </a:p>
          <a:p>
            <a:pPr algn="r">
              <a:defRPr b="1" sz="1500">
                <a:solidFill>
                  <a:srgbClr val="E91D63"/>
                </a:solidFill>
              </a:defRPr>
            </a:pPr>
            <a:r>
              <a:t>NET WORTH</a:t>
            </a:r>
          </a:p>
        </p:txBody>
      </p:sp>
      <p:grpSp>
        <p:nvGrpSpPr>
          <p:cNvPr id="944" name="Group 10"/>
          <p:cNvGrpSpPr/>
          <p:nvPr/>
        </p:nvGrpSpPr>
        <p:grpSpPr>
          <a:xfrm>
            <a:off x="4456846" y="1624499"/>
            <a:ext cx="2867562" cy="1899525"/>
            <a:chOff x="0" y="0"/>
            <a:chExt cx="2867560" cy="1899523"/>
          </a:xfrm>
        </p:grpSpPr>
        <p:sp>
          <p:nvSpPr>
            <p:cNvPr id="942" name="Line 11"/>
            <p:cNvSpPr/>
            <p:nvPr/>
          </p:nvSpPr>
          <p:spPr>
            <a:xfrm flipV="1">
              <a:off x="2069252" y="403256"/>
              <a:ext cx="798309" cy="1496268"/>
            </a:xfrm>
            <a:prstGeom prst="line">
              <a:avLst/>
            </a:prstGeom>
            <a:noFill/>
            <a:ln w="57150" cap="flat">
              <a:solidFill>
                <a:srgbClr val="CC0000"/>
              </a:solidFill>
              <a:prstDash val="solid"/>
              <a:round/>
              <a:tailEnd type="triangle" w="med" len="med"/>
            </a:ln>
            <a:effectLst/>
          </p:spPr>
          <p:txBody>
            <a:bodyPr wrap="square" lIns="45719" tIns="45719" rIns="45719" bIns="45719" numCol="1" anchor="t">
              <a:noAutofit/>
            </a:bodyPr>
            <a:lstStyle/>
            <a:p>
              <a:pPr/>
            </a:p>
          </p:txBody>
        </p:sp>
        <p:sp>
          <p:nvSpPr>
            <p:cNvPr id="943" name="Line 12"/>
            <p:cNvSpPr/>
            <p:nvPr/>
          </p:nvSpPr>
          <p:spPr>
            <a:xfrm flipH="1" flipV="1">
              <a:off x="0" y="0"/>
              <a:ext cx="378404" cy="1826782"/>
            </a:xfrm>
            <a:prstGeom prst="line">
              <a:avLst/>
            </a:prstGeom>
            <a:noFill/>
            <a:ln w="57150" cap="flat">
              <a:solidFill>
                <a:srgbClr val="CC0000"/>
              </a:solidFill>
              <a:prstDash val="solid"/>
              <a:round/>
              <a:tailEnd type="triangle" w="med" len="med"/>
            </a:ln>
            <a:effectLst/>
          </p:spPr>
          <p:txBody>
            <a:bodyPr wrap="square" lIns="45719" tIns="45719" rIns="45719" bIns="45719" numCol="1" anchor="t">
              <a:noAutofit/>
            </a:bodyPr>
            <a:lstStyle/>
            <a:p>
              <a:pPr/>
            </a:p>
          </p:txBody>
        </p:sp>
      </p:grpSp>
      <p:grpSp>
        <p:nvGrpSpPr>
          <p:cNvPr id="947" name="Group 13"/>
          <p:cNvGrpSpPr/>
          <p:nvPr/>
        </p:nvGrpSpPr>
        <p:grpSpPr>
          <a:xfrm>
            <a:off x="2314576" y="3405187"/>
            <a:ext cx="4870847" cy="1322786"/>
            <a:chOff x="0" y="0"/>
            <a:chExt cx="4870846" cy="1322784"/>
          </a:xfrm>
        </p:grpSpPr>
        <p:sp>
          <p:nvSpPr>
            <p:cNvPr id="945" name="Rectangle 14"/>
            <p:cNvSpPr/>
            <p:nvPr/>
          </p:nvSpPr>
          <p:spPr>
            <a:xfrm>
              <a:off x="0" y="0"/>
              <a:ext cx="4870847" cy="1322785"/>
            </a:xfrm>
            <a:prstGeom prst="rect">
              <a:avLst/>
            </a:prstGeom>
            <a:gradFill flip="none" rotWithShape="1">
              <a:gsLst>
                <a:gs pos="0">
                  <a:srgbClr val="FFFFFF"/>
                </a:gs>
                <a:gs pos="100000">
                  <a:srgbClr val="01AFD1"/>
                </a:gs>
              </a:gsLst>
              <a:path path="circle">
                <a:fillToRect l="37721" t="-19636" r="62278" b="119636"/>
              </a:path>
            </a:gradFill>
            <a:ln w="12700" cap="flat">
              <a:solidFill>
                <a:srgbClr val="E91D63"/>
              </a:solidFill>
              <a:prstDash val="solid"/>
              <a:miter lim="800000"/>
            </a:ln>
            <a:effectLst/>
          </p:spPr>
          <p:txBody>
            <a:bodyPr wrap="square" lIns="45719" tIns="45719" rIns="45719" bIns="45719" numCol="1" anchor="ctr">
              <a:noAutofit/>
            </a:bodyPr>
            <a:lstStyle/>
            <a:p>
              <a:pPr>
                <a:defRPr sz="1300">
                  <a:solidFill>
                    <a:srgbClr val="E91D63"/>
                  </a:solidFill>
                </a:defRPr>
              </a:pPr>
            </a:p>
          </p:txBody>
        </p:sp>
        <p:sp>
          <p:nvSpPr>
            <p:cNvPr id="946" name="Rectangle 15"/>
            <p:cNvSpPr txBox="1"/>
            <p:nvPr/>
          </p:nvSpPr>
          <p:spPr>
            <a:xfrm>
              <a:off x="308488" y="221306"/>
              <a:ext cx="4213079" cy="7679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defRPr b="1" sz="2400">
                  <a:solidFill>
                    <a:srgbClr val="FF0000"/>
                  </a:solidFill>
                </a:defRPr>
              </a:pPr>
              <a:r>
                <a:t>After a check for the $40,000</a:t>
              </a:r>
              <a:endParaRPr sz="3200">
                <a:solidFill>
                  <a:srgbClr val="E91D63"/>
                </a:solidFill>
              </a:endParaRPr>
            </a:p>
            <a:p>
              <a:pPr>
                <a:defRPr b="1" sz="2400">
                  <a:solidFill>
                    <a:srgbClr val="FF0000"/>
                  </a:solidFill>
                </a:defRPr>
              </a:pPr>
              <a:r>
                <a:t>is drawn against the bank</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937"/>
                                        </p:tgtEl>
                                        <p:attrNameLst>
                                          <p:attrName>style.visibility</p:attrName>
                                        </p:attrNameLst>
                                      </p:cBhvr>
                                      <p:to>
                                        <p:strVal val="visible"/>
                                      </p:to>
                                    </p:set>
                                    <p:animEffect filter="wipe(left)" transition="in">
                                      <p:cBhvr>
                                        <p:cTn id="7" dur="500"/>
                                        <p:tgtEl>
                                          <p:spTgt spid="937"/>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938"/>
                                        </p:tgtEl>
                                        <p:attrNameLst>
                                          <p:attrName>style.visibility</p:attrName>
                                        </p:attrNameLst>
                                      </p:cBhvr>
                                      <p:to>
                                        <p:strVal val="visible"/>
                                      </p:to>
                                    </p:set>
                                    <p:animEffect filter="wipe(left)" transition="in">
                                      <p:cBhvr>
                                        <p:cTn id="11" dur="500"/>
                                        <p:tgtEl>
                                          <p:spTgt spid="938"/>
                                        </p:tgtEl>
                                      </p:cBhvr>
                                    </p:animEffect>
                                  </p:childTnLst>
                                </p:cTn>
                              </p:par>
                            </p:childTnLst>
                          </p:cTn>
                        </p:par>
                        <p:par>
                          <p:cTn id="12" fill="hold">
                            <p:stCondLst>
                              <p:cond delay="1000"/>
                            </p:stCondLst>
                            <p:childTnLst>
                              <p:par>
                                <p:cTn id="13" presetClass="entr" nodeType="afterEffect" presetID="10" grpId="3" fill="hold">
                                  <p:stCondLst>
                                    <p:cond delay="0"/>
                                  </p:stCondLst>
                                  <p:iterate type="el" backwards="0">
                                    <p:tmAbs val="0"/>
                                  </p:iterate>
                                  <p:childTnLst>
                                    <p:set>
                                      <p:cBhvr>
                                        <p:cTn id="14" fill="hold"/>
                                        <p:tgtEl>
                                          <p:spTgt spid="947"/>
                                        </p:tgtEl>
                                        <p:attrNameLst>
                                          <p:attrName>style.visibility</p:attrName>
                                        </p:attrNameLst>
                                      </p:cBhvr>
                                      <p:to>
                                        <p:strVal val="visible"/>
                                      </p:to>
                                    </p:set>
                                    <p:animEffect filter="fade" transition="in">
                                      <p:cBhvr>
                                        <p:cTn id="15" dur="500"/>
                                        <p:tgtEl>
                                          <p:spTgt spid="947"/>
                                        </p:tgtEl>
                                      </p:cBhvr>
                                    </p:animEffect>
                                  </p:childTnLst>
                                </p:cTn>
                              </p:par>
                            </p:childTnLst>
                          </p:cTn>
                        </p:par>
                        <p:par>
                          <p:cTn id="16" fill="hold">
                            <p:stCondLst>
                              <p:cond delay="1500"/>
                            </p:stCondLst>
                            <p:childTnLst>
                              <p:par>
                                <p:cTn id="17" presetClass="entr" nodeType="afterEffect" presetSubtype="4" presetID="22" grpId="4" fill="hold">
                                  <p:stCondLst>
                                    <p:cond delay="0"/>
                                  </p:stCondLst>
                                  <p:iterate type="el" backwards="0">
                                    <p:tmAbs val="0"/>
                                  </p:iterate>
                                  <p:childTnLst>
                                    <p:set>
                                      <p:cBhvr>
                                        <p:cTn id="18" fill="hold"/>
                                        <p:tgtEl>
                                          <p:spTgt spid="944"/>
                                        </p:tgtEl>
                                        <p:attrNameLst>
                                          <p:attrName>style.visibility</p:attrName>
                                        </p:attrNameLst>
                                      </p:cBhvr>
                                      <p:to>
                                        <p:strVal val="visible"/>
                                      </p:to>
                                    </p:set>
                                    <p:animEffect filter="wipe(down)" transition="in">
                                      <p:cBhvr>
                                        <p:cTn id="19" dur="500"/>
                                        <p:tgtEl>
                                          <p:spTgt spid="9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44" grpId="4"/>
      <p:bldP build="whole" bldLvl="1" animBg="1" rev="0" advAuto="0" spid="947" grpId="3"/>
      <p:bldP build="whole" bldLvl="1" animBg="1" rev="0" advAuto="0" spid="937" grpId="1"/>
      <p:bldP build="whole" bldLvl="1" animBg="1" rev="0" advAuto="0" spid="938" grpId="2"/>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9" name="Google Shape;87;p13"/>
          <p:cNvSpPr txBox="1"/>
          <p:nvPr/>
        </p:nvSpPr>
        <p:spPr>
          <a:xfrm>
            <a:off x="1339443" y="0"/>
            <a:ext cx="6512739" cy="530934"/>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lvl1pPr algn="ctr">
              <a:defRPr b="1" sz="3400">
                <a:latin typeface="Times New Roman"/>
                <a:ea typeface="Times New Roman"/>
                <a:cs typeface="Times New Roman"/>
                <a:sym typeface="Times New Roman"/>
              </a:defRPr>
            </a:lvl1pPr>
          </a:lstStyle>
          <a:p>
            <a:pPr/>
            <a:r>
              <a:t>Bank Balance Sheets</a:t>
            </a:r>
          </a:p>
        </p:txBody>
      </p:sp>
      <p:sp>
        <p:nvSpPr>
          <p:cNvPr id="950" name="Google Shape;88;p13"/>
          <p:cNvSpPr txBox="1"/>
          <p:nvPr/>
        </p:nvSpPr>
        <p:spPr>
          <a:xfrm>
            <a:off x="1412851" y="434837"/>
            <a:ext cx="6560813" cy="380839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95000"/>
              </a:lnSpc>
              <a:defRPr b="1" sz="2400" u="sng">
                <a:latin typeface="Times New Roman"/>
                <a:ea typeface="Times New Roman"/>
                <a:cs typeface="Times New Roman"/>
                <a:sym typeface="Times New Roman"/>
              </a:defRPr>
            </a:pPr>
            <a:r>
              <a:t>Demand Deposits-</a:t>
            </a:r>
            <a:r>
              <a:rPr u="none"/>
              <a:t> Money deposited in a commercial bank in a checking account.</a:t>
            </a:r>
            <a:endParaRPr sz="1300">
              <a:solidFill>
                <a:srgbClr val="E91D63"/>
              </a:solidFill>
            </a:endParaRPr>
          </a:p>
          <a:p>
            <a:pPr>
              <a:lnSpc>
                <a:spcPct val="95000"/>
              </a:lnSpc>
              <a:defRPr b="1" sz="2400" u="sng">
                <a:latin typeface="Times New Roman"/>
                <a:ea typeface="Times New Roman"/>
                <a:cs typeface="Times New Roman"/>
                <a:sym typeface="Times New Roman"/>
              </a:defRPr>
            </a:pPr>
            <a:r>
              <a:t>Required Reserves-</a:t>
            </a:r>
            <a:r>
              <a:rPr u="none"/>
              <a:t> The percent that banks must hold by law.</a:t>
            </a:r>
            <a:endParaRPr sz="1300">
              <a:solidFill>
                <a:srgbClr val="E91D63"/>
              </a:solidFill>
            </a:endParaRPr>
          </a:p>
          <a:p>
            <a:pPr>
              <a:lnSpc>
                <a:spcPct val="95000"/>
              </a:lnSpc>
              <a:defRPr b="1" sz="2400" u="sng">
                <a:latin typeface="Times New Roman"/>
                <a:ea typeface="Times New Roman"/>
                <a:cs typeface="Times New Roman"/>
                <a:sym typeface="Times New Roman"/>
              </a:defRPr>
            </a:pPr>
            <a:r>
              <a:t>Excess Reserves-</a:t>
            </a:r>
            <a:r>
              <a:rPr u="none"/>
              <a:t> The amount that the bank can loan out.</a:t>
            </a:r>
            <a:endParaRPr sz="1300">
              <a:solidFill>
                <a:srgbClr val="E91D63"/>
              </a:solidFill>
            </a:endParaRPr>
          </a:p>
          <a:p>
            <a:pPr>
              <a:lnSpc>
                <a:spcPct val="95000"/>
              </a:lnSpc>
              <a:defRPr b="1" sz="2400" u="sng">
                <a:latin typeface="Times New Roman"/>
                <a:ea typeface="Times New Roman"/>
                <a:cs typeface="Times New Roman"/>
                <a:sym typeface="Times New Roman"/>
              </a:defRPr>
            </a:pPr>
            <a:r>
              <a:t>Balance Sheet</a:t>
            </a:r>
            <a:r>
              <a:rPr u="none"/>
              <a:t>- A record of a bank’s assets,  liabilities, and net worth. </a:t>
            </a:r>
            <a:endParaRPr sz="1300">
              <a:solidFill>
                <a:srgbClr val="E91D63"/>
              </a:solidFill>
            </a:endParaRPr>
          </a:p>
          <a:p>
            <a:pPr algn="ctr">
              <a:lnSpc>
                <a:spcPct val="95000"/>
              </a:lnSpc>
              <a:defRPr b="1" sz="2700">
                <a:solidFill>
                  <a:srgbClr val="000099"/>
                </a:solidFill>
                <a:latin typeface="Times New Roman"/>
                <a:ea typeface="Times New Roman"/>
                <a:cs typeface="Times New Roman"/>
                <a:sym typeface="Times New Roman"/>
              </a:defRPr>
            </a:pPr>
            <a:r>
              <a:t>Are demand deposits in a bank an asset or a liability?</a:t>
            </a:r>
            <a:endParaRPr sz="1300">
              <a:solidFill>
                <a:srgbClr val="E91D63"/>
              </a:solidFill>
            </a:endParaRPr>
          </a:p>
          <a:p>
            <a:pPr algn="ctr">
              <a:lnSpc>
                <a:spcPct val="95000"/>
              </a:lnSpc>
              <a:defRPr b="1" sz="2700">
                <a:solidFill>
                  <a:srgbClr val="990000"/>
                </a:solidFill>
                <a:latin typeface="Times New Roman"/>
                <a:ea typeface="Times New Roman"/>
                <a:cs typeface="Times New Roman"/>
                <a:sym typeface="Times New Roman"/>
              </a:defRPr>
            </a:pPr>
            <a:r>
              <a:t>Liability for the bank, asset to the depositor.</a:t>
            </a:r>
          </a:p>
        </p:txBody>
      </p:sp>
      <p:sp>
        <p:nvSpPr>
          <p:cNvPr id="951" name="Google Shape;89;p13"/>
          <p:cNvSpPr txBox="1"/>
          <p:nvPr>
            <p:ph type="sldNum" sz="quarter" idx="4294967295"/>
          </p:nvPr>
        </p:nvSpPr>
        <p:spPr>
          <a:xfrm>
            <a:off x="7792749" y="4800600"/>
            <a:ext cx="208251" cy="202855"/>
          </a:xfrm>
          <a:prstGeom prst="rect">
            <a:avLst/>
          </a:prstGeom>
          <a:extLst>
            <a:ext uri="{C572A759-6A51-4108-AA02-DFA0A04FC94B}">
              <ma14:wrappingTextBoxFlag xmlns:ma14="http://schemas.microsoft.com/office/mac/drawingml/2011/main" val="1"/>
            </a:ext>
          </a:extLst>
        </p:spPr>
        <p:txBody>
          <a:bodyPr lIns="34275" tIns="34275" rIns="34275" bIns="34275" anchor="t"/>
          <a:lstStyle>
            <a:lvl1pPr>
              <a:defRPr>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950">
                                            <p:bg/>
                                          </p:spTgt>
                                        </p:tgtEl>
                                        <p:attrNameLst>
                                          <p:attrName>style.visibility</p:attrName>
                                        </p:attrNameLst>
                                      </p:cBhvr>
                                      <p:to>
                                        <p:strVal val="visible"/>
                                      </p:to>
                                    </p:set>
                                    <p:animEffect filter="fade" transition="in">
                                      <p:cBhvr>
                                        <p:cTn id="7" dur="500"/>
                                        <p:tgtEl>
                                          <p:spTgt spid="95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950">
                                            <p:txEl>
                                              <p:pRg st="0" end="0"/>
                                            </p:txEl>
                                          </p:spTgt>
                                        </p:tgtEl>
                                        <p:attrNameLst>
                                          <p:attrName>style.visibility</p:attrName>
                                        </p:attrNameLst>
                                      </p:cBhvr>
                                      <p:to>
                                        <p:strVal val="visible"/>
                                      </p:to>
                                    </p:set>
                                    <p:animEffect filter="fade" transition="in">
                                      <p:cBhvr>
                                        <p:cTn id="10" dur="500"/>
                                        <p:tgtEl>
                                          <p:spTgt spid="9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950">
                                            <p:txEl>
                                              <p:pRg st="1" end="1"/>
                                            </p:txEl>
                                          </p:spTgt>
                                        </p:tgtEl>
                                        <p:attrNameLst>
                                          <p:attrName>style.visibility</p:attrName>
                                        </p:attrNameLst>
                                      </p:cBhvr>
                                      <p:to>
                                        <p:strVal val="visible"/>
                                      </p:to>
                                    </p:set>
                                    <p:animEffect filter="fade" transition="in">
                                      <p:cBhvr>
                                        <p:cTn id="15" dur="500"/>
                                        <p:tgtEl>
                                          <p:spTgt spid="95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950">
                                            <p:txEl>
                                              <p:pRg st="2" end="2"/>
                                            </p:txEl>
                                          </p:spTgt>
                                        </p:tgtEl>
                                        <p:attrNameLst>
                                          <p:attrName>style.visibility</p:attrName>
                                        </p:attrNameLst>
                                      </p:cBhvr>
                                      <p:to>
                                        <p:strVal val="visible"/>
                                      </p:to>
                                    </p:set>
                                    <p:animEffect filter="fade" transition="in">
                                      <p:cBhvr>
                                        <p:cTn id="20" dur="500"/>
                                        <p:tgtEl>
                                          <p:spTgt spid="95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950">
                                            <p:txEl>
                                              <p:pRg st="3" end="3"/>
                                            </p:txEl>
                                          </p:spTgt>
                                        </p:tgtEl>
                                        <p:attrNameLst>
                                          <p:attrName>style.visibility</p:attrName>
                                        </p:attrNameLst>
                                      </p:cBhvr>
                                      <p:to>
                                        <p:strVal val="visible"/>
                                      </p:to>
                                    </p:set>
                                    <p:animEffect filter="fade" transition="in">
                                      <p:cBhvr>
                                        <p:cTn id="25" dur="500"/>
                                        <p:tgtEl>
                                          <p:spTgt spid="95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950">
                                            <p:txEl>
                                              <p:pRg st="4" end="4"/>
                                            </p:txEl>
                                          </p:spTgt>
                                        </p:tgtEl>
                                        <p:attrNameLst>
                                          <p:attrName>style.visibility</p:attrName>
                                        </p:attrNameLst>
                                      </p:cBhvr>
                                      <p:to>
                                        <p:strVal val="visible"/>
                                      </p:to>
                                    </p:set>
                                    <p:animEffect filter="fade" transition="in">
                                      <p:cBhvr>
                                        <p:cTn id="30" dur="500"/>
                                        <p:tgtEl>
                                          <p:spTgt spid="95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950">
                                            <p:txEl>
                                              <p:pRg st="5" end="5"/>
                                            </p:txEl>
                                          </p:spTgt>
                                        </p:tgtEl>
                                        <p:attrNameLst>
                                          <p:attrName>style.visibility</p:attrName>
                                        </p:attrNameLst>
                                      </p:cBhvr>
                                      <p:to>
                                        <p:strVal val="visible"/>
                                      </p:to>
                                    </p:set>
                                    <p:animEffect filter="fade" transition="in">
                                      <p:cBhvr>
                                        <p:cTn id="35" dur="500"/>
                                        <p:tgtEl>
                                          <p:spTgt spid="95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50"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3" name="Google Shape;95;p14"/>
          <p:cNvSpPr txBox="1"/>
          <p:nvPr/>
        </p:nvSpPr>
        <p:spPr>
          <a:xfrm>
            <a:off x="1339443" y="0"/>
            <a:ext cx="6512739" cy="530934"/>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lvl1pPr algn="ctr">
              <a:defRPr b="1" sz="3400">
                <a:latin typeface="Times New Roman"/>
                <a:ea typeface="Times New Roman"/>
                <a:cs typeface="Times New Roman"/>
                <a:sym typeface="Times New Roman"/>
              </a:defRPr>
            </a:lvl1pPr>
          </a:lstStyle>
          <a:p>
            <a:pPr/>
            <a:r>
              <a:t>Bank Balance Sheets</a:t>
            </a:r>
          </a:p>
        </p:txBody>
      </p:sp>
      <p:sp>
        <p:nvSpPr>
          <p:cNvPr id="954" name="Google Shape;96;p14"/>
          <p:cNvSpPr txBox="1"/>
          <p:nvPr/>
        </p:nvSpPr>
        <p:spPr>
          <a:xfrm>
            <a:off x="1177293" y="3028950"/>
            <a:ext cx="6789414" cy="153566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ctr">
              <a:lnSpc>
                <a:spcPct val="95000"/>
              </a:lnSpc>
              <a:defRPr b="1" sz="2500">
                <a:solidFill>
                  <a:srgbClr val="000099"/>
                </a:solidFill>
                <a:latin typeface="Times New Roman"/>
                <a:ea typeface="Times New Roman"/>
                <a:cs typeface="Times New Roman"/>
                <a:sym typeface="Times New Roman"/>
              </a:defRPr>
            </a:pPr>
            <a:r>
              <a:t>It is “balanced” because the totals must equal.</a:t>
            </a:r>
            <a:endParaRPr>
              <a:solidFill>
                <a:srgbClr val="E91D63"/>
              </a:solidFill>
            </a:endParaRPr>
          </a:p>
          <a:p>
            <a:pPr algn="ctr">
              <a:lnSpc>
                <a:spcPct val="95000"/>
              </a:lnSpc>
              <a:defRPr b="1" sz="2700">
                <a:solidFill>
                  <a:srgbClr val="990000"/>
                </a:solidFill>
                <a:latin typeface="Times New Roman"/>
                <a:ea typeface="Times New Roman"/>
                <a:cs typeface="Times New Roman"/>
                <a:sym typeface="Times New Roman"/>
              </a:defRPr>
            </a:pPr>
            <a:r>
              <a:t>If the bank is holding no excess reserves, how much is the required reserve ratio?</a:t>
            </a:r>
            <a:endParaRPr sz="1300">
              <a:solidFill>
                <a:srgbClr val="E91D63"/>
              </a:solidFill>
            </a:endParaRPr>
          </a:p>
          <a:p>
            <a:pPr algn="ctr">
              <a:lnSpc>
                <a:spcPct val="95000"/>
              </a:lnSpc>
              <a:defRPr b="1" sz="2700">
                <a:latin typeface="Times New Roman"/>
                <a:ea typeface="Times New Roman"/>
                <a:cs typeface="Times New Roman"/>
                <a:sym typeface="Times New Roman"/>
              </a:defRPr>
            </a:pPr>
            <a:r>
              <a:t>.1 or 10%</a:t>
            </a:r>
          </a:p>
        </p:txBody>
      </p:sp>
      <p:sp>
        <p:nvSpPr>
          <p:cNvPr id="955" name="Google Shape;97;p14"/>
          <p:cNvSpPr txBox="1"/>
          <p:nvPr>
            <p:ph type="sldNum" sz="quarter" idx="4294967295"/>
          </p:nvPr>
        </p:nvSpPr>
        <p:spPr>
          <a:xfrm>
            <a:off x="7792749" y="4800600"/>
            <a:ext cx="208251" cy="202855"/>
          </a:xfrm>
          <a:prstGeom prst="rect">
            <a:avLst/>
          </a:prstGeom>
          <a:extLst>
            <a:ext uri="{C572A759-6A51-4108-AA02-DFA0A04FC94B}">
              <ma14:wrappingTextBoxFlag xmlns:ma14="http://schemas.microsoft.com/office/mac/drawingml/2011/main" val="1"/>
            </a:ext>
          </a:extLst>
        </p:spPr>
        <p:txBody>
          <a:bodyPr lIns="34275" tIns="34275" rIns="34275" bIns="34275" anchor="t"/>
          <a:lstStyle>
            <a:lvl1pPr>
              <a:defRPr>
                <a:solidFill>
                  <a:srgbClr val="000000"/>
                </a:solidFill>
                <a:latin typeface="Times New Roman"/>
                <a:ea typeface="Times New Roman"/>
                <a:cs typeface="Times New Roman"/>
                <a:sym typeface="Times New Roman"/>
              </a:defRPr>
            </a:lvl1pPr>
          </a:lstStyle>
          <a:p>
            <a:pPr/>
            <a:fld id="{86CB4B4D-7CA3-9044-876B-883B54F8677D}" type="slidenum"/>
          </a:p>
        </p:txBody>
      </p:sp>
      <p:graphicFrame>
        <p:nvGraphicFramePr>
          <p:cNvPr id="956" name="Google Shape;99;p14"/>
          <p:cNvGraphicFramePr/>
          <p:nvPr/>
        </p:nvGraphicFramePr>
        <p:xfrm>
          <a:off x="1354930" y="603647"/>
          <a:ext cx="6417469" cy="233601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959775"/>
                <a:gridCol w="1134659"/>
                <a:gridCol w="2180031"/>
                <a:gridCol w="1143003"/>
              </a:tblGrid>
              <a:tr h="389335">
                <a:tc gridSpan="2">
                  <a:txBody>
                    <a:bodyPr/>
                    <a:lstStyle/>
                    <a:p>
                      <a:pPr algn="ctr">
                        <a:defRPr sz="1800"/>
                      </a:pPr>
                      <a:r>
                        <a:rPr b="1" sz="2100">
                          <a:solidFill>
                            <a:srgbClr val="FFFFFF"/>
                          </a:solidFill>
                          <a:latin typeface="Times New Roman"/>
                          <a:ea typeface="Times New Roman"/>
                          <a:cs typeface="Times New Roman"/>
                          <a:sym typeface="Times New Roman"/>
                        </a:rPr>
                        <a:t>Assets</a:t>
                      </a:r>
                    </a:p>
                  </a:txBody>
                  <a:tcPr marL="34295" marR="34295" marT="34295" marB="34295" anchor="t" anchorCtr="0" horzOverflow="overflow">
                    <a:lnL w="12700">
                      <a:miter lim="400000"/>
                    </a:lnL>
                    <a:lnR w="12700">
                      <a:miter lim="400000"/>
                    </a:lnR>
                    <a:lnT w="12700">
                      <a:miter lim="400000"/>
                    </a:lnT>
                    <a:lnB w="12700">
                      <a:solidFill>
                        <a:srgbClr val="E91D63"/>
                      </a:solidFill>
                    </a:lnB>
                    <a:solidFill>
                      <a:srgbClr val="2D2DB9"/>
                    </a:solidFill>
                  </a:tcPr>
                </a:tc>
                <a:tc hMerge="1">
                  <a:tcPr/>
                </a:tc>
                <a:tc gridSpan="2">
                  <a:txBody>
                    <a:bodyPr/>
                    <a:lstStyle/>
                    <a:p>
                      <a:pPr algn="ctr">
                        <a:defRPr sz="1800"/>
                      </a:pPr>
                      <a:r>
                        <a:rPr b="1" sz="2100">
                          <a:solidFill>
                            <a:srgbClr val="FFFFFF"/>
                          </a:solidFill>
                          <a:latin typeface="Times New Roman"/>
                          <a:ea typeface="Times New Roman"/>
                          <a:cs typeface="Times New Roman"/>
                          <a:sym typeface="Times New Roman"/>
                        </a:rPr>
                        <a:t>Liabilities</a:t>
                      </a:r>
                    </a:p>
                  </a:txBody>
                  <a:tcPr marL="34295" marR="34295" marT="34295" marB="34295" anchor="t" anchorCtr="0" horzOverflow="overflow">
                    <a:lnL w="12700">
                      <a:miter lim="400000"/>
                    </a:lnL>
                    <a:lnR w="12700">
                      <a:miter lim="400000"/>
                    </a:lnR>
                    <a:lnT w="12700">
                      <a:miter lim="400000"/>
                    </a:lnT>
                    <a:lnB w="12700">
                      <a:solidFill>
                        <a:srgbClr val="E91D63"/>
                      </a:solidFill>
                    </a:lnB>
                    <a:solidFill>
                      <a:srgbClr val="2D2DB9"/>
                    </a:solidFill>
                  </a:tcPr>
                </a:tc>
                <a:tc hMerge="1">
                  <a:tcPr/>
                </a:tc>
              </a:tr>
              <a:tr h="389335">
                <a:tc>
                  <a:txBody>
                    <a:bodyPr/>
                    <a:lstStyle/>
                    <a:p>
                      <a:pPr algn="l">
                        <a:defRPr sz="1800"/>
                      </a:pPr>
                      <a:r>
                        <a:rPr sz="2100">
                          <a:latin typeface="Times New Roman"/>
                          <a:ea typeface="Times New Roman"/>
                          <a:cs typeface="Times New Roman"/>
                          <a:sym typeface="Times New Roman"/>
                        </a:rPr>
                        <a:t>Loans</a:t>
                      </a:r>
                    </a:p>
                  </a:txBody>
                  <a:tcPr marL="34295" marR="34295" marT="34295" marB="34295" anchor="t" anchorCtr="0" horzOverflow="overflow">
                    <a:lnT w="12700">
                      <a:solidFill>
                        <a:srgbClr val="E91D63"/>
                      </a:solidFill>
                    </a:lnT>
                    <a:solidFill>
                      <a:srgbClr val="CDCDE6"/>
                    </a:solidFill>
                  </a:tcPr>
                </a:tc>
                <a:tc>
                  <a:txBody>
                    <a:bodyPr/>
                    <a:lstStyle/>
                    <a:p>
                      <a:pPr>
                        <a:defRPr sz="1800"/>
                      </a:pPr>
                      <a:r>
                        <a:rPr sz="2100">
                          <a:latin typeface="Times New Roman"/>
                          <a:ea typeface="Times New Roman"/>
                          <a:cs typeface="Times New Roman"/>
                          <a:sym typeface="Times New Roman"/>
                        </a:rPr>
                        <a:t>$8,000</a:t>
                      </a:r>
                    </a:p>
                  </a:txBody>
                  <a:tcPr marL="34295" marR="34295" marT="34295" marB="34295" anchor="t" anchorCtr="0" horzOverflow="overflow">
                    <a:lnT w="12700">
                      <a:solidFill>
                        <a:srgbClr val="E91D63"/>
                      </a:solidFill>
                    </a:lnT>
                    <a:solidFill>
                      <a:srgbClr val="CDCDE6"/>
                    </a:solidFill>
                  </a:tcPr>
                </a:tc>
                <a:tc>
                  <a:txBody>
                    <a:bodyPr/>
                    <a:lstStyle/>
                    <a:p>
                      <a:pPr algn="l">
                        <a:defRPr sz="1800"/>
                      </a:pPr>
                      <a:r>
                        <a:rPr sz="2100">
                          <a:latin typeface="Times New Roman"/>
                          <a:ea typeface="Times New Roman"/>
                          <a:cs typeface="Times New Roman"/>
                          <a:sym typeface="Times New Roman"/>
                        </a:rPr>
                        <a:t>Demand Deposits</a:t>
                      </a:r>
                    </a:p>
                  </a:txBody>
                  <a:tcPr marL="34295" marR="34295" marT="34295" marB="34295" anchor="t" anchorCtr="0" horzOverflow="overflow">
                    <a:lnT w="12700">
                      <a:solidFill>
                        <a:srgbClr val="E91D63"/>
                      </a:solidFill>
                    </a:lnT>
                    <a:solidFill>
                      <a:srgbClr val="CDCDE6"/>
                    </a:solidFill>
                  </a:tcPr>
                </a:tc>
                <a:tc>
                  <a:txBody>
                    <a:bodyPr/>
                    <a:lstStyle/>
                    <a:p>
                      <a:pPr>
                        <a:defRPr sz="1800"/>
                      </a:pPr>
                      <a:r>
                        <a:rPr sz="2100">
                          <a:latin typeface="Times New Roman"/>
                          <a:ea typeface="Times New Roman"/>
                          <a:cs typeface="Times New Roman"/>
                          <a:sym typeface="Times New Roman"/>
                        </a:rPr>
                        <a:t>$5,000</a:t>
                      </a:r>
                    </a:p>
                  </a:txBody>
                  <a:tcPr marL="34295" marR="34295" marT="34295" marB="34295" anchor="t" anchorCtr="0" horzOverflow="overflow">
                    <a:lnT w="12700">
                      <a:solidFill>
                        <a:srgbClr val="E91D63"/>
                      </a:solidFill>
                    </a:lnT>
                    <a:solidFill>
                      <a:srgbClr val="CDCDE6"/>
                    </a:solidFill>
                  </a:tcPr>
                </a:tc>
              </a:tr>
              <a:tr h="389335">
                <a:tc>
                  <a:txBody>
                    <a:bodyPr/>
                    <a:lstStyle/>
                    <a:p>
                      <a:pPr algn="l">
                        <a:defRPr sz="1800"/>
                      </a:pPr>
                      <a:r>
                        <a:rPr sz="2100">
                          <a:latin typeface="Times New Roman"/>
                          <a:ea typeface="Times New Roman"/>
                          <a:cs typeface="Times New Roman"/>
                          <a:sym typeface="Times New Roman"/>
                        </a:rPr>
                        <a:t>Reserves</a:t>
                      </a:r>
                    </a:p>
                  </a:txBody>
                  <a:tcPr marL="34295" marR="34295" marT="34295" marB="34295" anchor="t" anchorCtr="0" horzOverflow="overflow">
                    <a:solidFill>
                      <a:srgbClr val="E8E8F3"/>
                    </a:solidFill>
                  </a:tcPr>
                </a:tc>
                <a:tc>
                  <a:txBody>
                    <a:bodyPr/>
                    <a:lstStyle/>
                    <a:p>
                      <a:pPr>
                        <a:defRPr sz="1800"/>
                      </a:pPr>
                      <a:r>
                        <a:rPr sz="2100">
                          <a:latin typeface="Times New Roman"/>
                          <a:ea typeface="Times New Roman"/>
                          <a:cs typeface="Times New Roman"/>
                          <a:sym typeface="Times New Roman"/>
                        </a:rPr>
                        <a:t>$500</a:t>
                      </a:r>
                    </a:p>
                  </a:txBody>
                  <a:tcPr marL="34295" marR="34295" marT="34295" marB="34295" anchor="t" anchorCtr="0" horzOverflow="overflow">
                    <a:solidFill>
                      <a:srgbClr val="E8E8F3"/>
                    </a:solidFill>
                  </a:tcPr>
                </a:tc>
                <a:tc>
                  <a:txBody>
                    <a:bodyPr/>
                    <a:lstStyle/>
                    <a:p>
                      <a:pPr algn="l">
                        <a:defRPr sz="1800"/>
                      </a:pPr>
                      <a:r>
                        <a:rPr sz="2100">
                          <a:latin typeface="Times New Roman"/>
                          <a:ea typeface="Times New Roman"/>
                          <a:cs typeface="Times New Roman"/>
                          <a:sym typeface="Times New Roman"/>
                        </a:rPr>
                        <a:t>Owner’s Equity</a:t>
                      </a:r>
                    </a:p>
                  </a:txBody>
                  <a:tcPr marL="34295" marR="34295" marT="34295" marB="34295" anchor="t" anchorCtr="0" horzOverflow="overflow">
                    <a:solidFill>
                      <a:srgbClr val="E8E8F3"/>
                    </a:solidFill>
                  </a:tcPr>
                </a:tc>
                <a:tc>
                  <a:txBody>
                    <a:bodyPr/>
                    <a:lstStyle/>
                    <a:p>
                      <a:pPr>
                        <a:defRPr sz="1800"/>
                      </a:pPr>
                      <a:r>
                        <a:rPr sz="2100">
                          <a:latin typeface="Times New Roman"/>
                          <a:ea typeface="Times New Roman"/>
                          <a:cs typeface="Times New Roman"/>
                          <a:sym typeface="Times New Roman"/>
                        </a:rPr>
                        <a:t>$5,000</a:t>
                      </a:r>
                    </a:p>
                  </a:txBody>
                  <a:tcPr marL="34295" marR="34295" marT="34295" marB="34295" anchor="t" anchorCtr="0" horzOverflow="overflow">
                    <a:solidFill>
                      <a:srgbClr val="E8E8F3"/>
                    </a:solidFill>
                  </a:tcPr>
                </a:tc>
              </a:tr>
              <a:tr h="389335">
                <a:tc>
                  <a:txBody>
                    <a:bodyPr/>
                    <a:lstStyle/>
                    <a:p>
                      <a:pPr algn="l">
                        <a:defRPr sz="1800"/>
                      </a:pPr>
                      <a:r>
                        <a:rPr sz="2100">
                          <a:latin typeface="Times New Roman"/>
                          <a:ea typeface="Times New Roman"/>
                          <a:cs typeface="Times New Roman"/>
                          <a:sym typeface="Times New Roman"/>
                        </a:rPr>
                        <a:t>Treasury Bonds</a:t>
                      </a:r>
                    </a:p>
                  </a:txBody>
                  <a:tcPr marL="34295" marR="34295" marT="34295" marB="34295" anchor="t" anchorCtr="0" horzOverflow="overflow">
                    <a:solidFill>
                      <a:srgbClr val="CDCDE6"/>
                    </a:solidFill>
                  </a:tcPr>
                </a:tc>
                <a:tc>
                  <a:txBody>
                    <a:bodyPr/>
                    <a:lstStyle/>
                    <a:p>
                      <a:pPr>
                        <a:defRPr sz="1800"/>
                      </a:pPr>
                      <a:r>
                        <a:rPr sz="2100">
                          <a:latin typeface="Times New Roman"/>
                          <a:ea typeface="Times New Roman"/>
                          <a:cs typeface="Times New Roman"/>
                          <a:sym typeface="Times New Roman"/>
                        </a:rPr>
                        <a:t>$1,500</a:t>
                      </a:r>
                    </a:p>
                  </a:txBody>
                  <a:tcPr marL="34295" marR="34295" marT="34295" marB="34295" anchor="t" anchorCtr="0" horzOverflow="overflow">
                    <a:solidFill>
                      <a:srgbClr val="CDCDE6"/>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CDCDE6"/>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CDCDE6"/>
                    </a:solidFill>
                  </a:tcPr>
                </a:tc>
              </a:tr>
              <a:tr h="389335">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E8E8F3"/>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E8E8F3"/>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E8E8F3"/>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E8E8F3"/>
                    </a:solidFill>
                  </a:tcPr>
                </a:tc>
              </a:tr>
              <a:tr h="389335">
                <a:tc>
                  <a:txBody>
                    <a:bodyPr/>
                    <a:lstStyle/>
                    <a:p>
                      <a:pPr algn="l">
                        <a:defRPr sz="1800"/>
                      </a:pPr>
                      <a:r>
                        <a:rPr b="1" sz="2100">
                          <a:latin typeface="Times New Roman"/>
                          <a:ea typeface="Times New Roman"/>
                          <a:cs typeface="Times New Roman"/>
                          <a:sym typeface="Times New Roman"/>
                        </a:rPr>
                        <a:t>Total Assets</a:t>
                      </a:r>
                    </a:p>
                  </a:txBody>
                  <a:tcPr marL="34295" marR="34295" marT="34295" marB="34295" anchor="t" anchorCtr="0" horzOverflow="overflow">
                    <a:solidFill>
                      <a:srgbClr val="CDCDE6"/>
                    </a:solidFill>
                  </a:tcPr>
                </a:tc>
                <a:tc>
                  <a:txBody>
                    <a:bodyPr/>
                    <a:lstStyle/>
                    <a:p>
                      <a:pPr>
                        <a:defRPr sz="1800"/>
                      </a:pPr>
                      <a:r>
                        <a:rPr b="1" sz="2100">
                          <a:latin typeface="Times New Roman"/>
                          <a:ea typeface="Times New Roman"/>
                          <a:cs typeface="Times New Roman"/>
                          <a:sym typeface="Times New Roman"/>
                        </a:rPr>
                        <a:t>$10,000</a:t>
                      </a:r>
                    </a:p>
                  </a:txBody>
                  <a:tcPr marL="34295" marR="34295" marT="34295" marB="34295" anchor="t" anchorCtr="0" horzOverflow="overflow">
                    <a:solidFill>
                      <a:srgbClr val="CDCDE6"/>
                    </a:solidFill>
                  </a:tcPr>
                </a:tc>
                <a:tc>
                  <a:txBody>
                    <a:bodyPr/>
                    <a:lstStyle/>
                    <a:p>
                      <a:pPr algn="l">
                        <a:defRPr sz="1800"/>
                      </a:pPr>
                      <a:r>
                        <a:rPr b="1" sz="2100">
                          <a:latin typeface="Times New Roman"/>
                          <a:ea typeface="Times New Roman"/>
                          <a:cs typeface="Times New Roman"/>
                          <a:sym typeface="Times New Roman"/>
                        </a:rPr>
                        <a:t>Total Liabilities</a:t>
                      </a:r>
                    </a:p>
                  </a:txBody>
                  <a:tcPr marL="34295" marR="34295" marT="34295" marB="34295" anchor="t" anchorCtr="0" horzOverflow="overflow">
                    <a:solidFill>
                      <a:srgbClr val="CDCDE6"/>
                    </a:solidFill>
                  </a:tcPr>
                </a:tc>
                <a:tc>
                  <a:txBody>
                    <a:bodyPr/>
                    <a:lstStyle/>
                    <a:p>
                      <a:pPr>
                        <a:defRPr sz="1800"/>
                      </a:pPr>
                      <a:r>
                        <a:rPr b="1" sz="2100">
                          <a:latin typeface="Times New Roman"/>
                          <a:ea typeface="Times New Roman"/>
                          <a:cs typeface="Times New Roman"/>
                          <a:sym typeface="Times New Roman"/>
                        </a:rPr>
                        <a:t>$10,000</a:t>
                      </a:r>
                    </a:p>
                  </a:txBody>
                  <a:tcPr marL="34295" marR="34295" marT="34295" marB="34295" anchor="t" anchorCtr="0" horzOverflow="overflow">
                    <a:solidFill>
                      <a:srgbClr val="CDCDE6"/>
                    </a:solidFill>
                  </a:tcPr>
                </a:tc>
              </a:tr>
            </a:tbl>
          </a:graphicData>
        </a:graphic>
      </p:graphicFrame>
      <p:sp>
        <p:nvSpPr>
          <p:cNvPr id="957" name="Google Shape;100;p14"/>
          <p:cNvSpPr/>
          <p:nvPr/>
        </p:nvSpPr>
        <p:spPr>
          <a:xfrm>
            <a:off x="4457700" y="592932"/>
            <a:ext cx="14289" cy="2321720"/>
          </a:xfrm>
          <a:prstGeom prst="line">
            <a:avLst/>
          </a:prstGeom>
          <a:ln w="57150">
            <a:solidFill>
              <a:srgbClr val="E91D63"/>
            </a:solidFill>
            <a:miter/>
          </a:ln>
        </p:spPr>
        <p:txBody>
          <a:bodyPr lIns="45719" rIns="45719"/>
          <a:lstStyle/>
          <a:p>
            <a:pPr/>
          </a:p>
        </p:txBody>
      </p:sp>
      <p:sp>
        <p:nvSpPr>
          <p:cNvPr id="958" name="Google Shape;101;p14"/>
          <p:cNvSpPr/>
          <p:nvPr/>
        </p:nvSpPr>
        <p:spPr>
          <a:xfrm flipH="1" flipV="1">
            <a:off x="1366836" y="1029969"/>
            <a:ext cx="6405565" cy="2"/>
          </a:xfrm>
          <a:prstGeom prst="line">
            <a:avLst/>
          </a:prstGeom>
          <a:ln w="57150">
            <a:solidFill>
              <a:srgbClr val="E91D63"/>
            </a:solidFill>
            <a:miter/>
          </a:ln>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954">
                                            <p:bg/>
                                          </p:spTgt>
                                        </p:tgtEl>
                                        <p:attrNameLst>
                                          <p:attrName>style.visibility</p:attrName>
                                        </p:attrNameLst>
                                      </p:cBhvr>
                                      <p:to>
                                        <p:strVal val="visible"/>
                                      </p:to>
                                    </p:set>
                                    <p:animEffect filter="fade" transition="in">
                                      <p:cBhvr>
                                        <p:cTn id="7" dur="500"/>
                                        <p:tgtEl>
                                          <p:spTgt spid="95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954">
                                            <p:txEl>
                                              <p:pRg st="0" end="0"/>
                                            </p:txEl>
                                          </p:spTgt>
                                        </p:tgtEl>
                                        <p:attrNameLst>
                                          <p:attrName>style.visibility</p:attrName>
                                        </p:attrNameLst>
                                      </p:cBhvr>
                                      <p:to>
                                        <p:strVal val="visible"/>
                                      </p:to>
                                    </p:set>
                                    <p:animEffect filter="fade" transition="in">
                                      <p:cBhvr>
                                        <p:cTn id="10" dur="500"/>
                                        <p:tgtEl>
                                          <p:spTgt spid="95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954">
                                            <p:txEl>
                                              <p:pRg st="1" end="1"/>
                                            </p:txEl>
                                          </p:spTgt>
                                        </p:tgtEl>
                                        <p:attrNameLst>
                                          <p:attrName>style.visibility</p:attrName>
                                        </p:attrNameLst>
                                      </p:cBhvr>
                                      <p:to>
                                        <p:strVal val="visible"/>
                                      </p:to>
                                    </p:set>
                                    <p:animEffect filter="fade" transition="in">
                                      <p:cBhvr>
                                        <p:cTn id="15" dur="500"/>
                                        <p:tgtEl>
                                          <p:spTgt spid="95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954">
                                            <p:txEl>
                                              <p:pRg st="2" end="2"/>
                                            </p:txEl>
                                          </p:spTgt>
                                        </p:tgtEl>
                                        <p:attrNameLst>
                                          <p:attrName>style.visibility</p:attrName>
                                        </p:attrNameLst>
                                      </p:cBhvr>
                                      <p:to>
                                        <p:strVal val="visible"/>
                                      </p:to>
                                    </p:set>
                                    <p:animEffect filter="fade" transition="in">
                                      <p:cBhvr>
                                        <p:cTn id="20" dur="500"/>
                                        <p:tgtEl>
                                          <p:spTgt spid="95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54"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0" name="Google Shape;106;p15" descr="Google Shape;106;p15"/>
          <p:cNvPicPr>
            <a:picLocks noChangeAspect="1"/>
          </p:cNvPicPr>
          <p:nvPr/>
        </p:nvPicPr>
        <p:blipFill>
          <a:blip r:embed="rId2">
            <a:extLst/>
          </a:blip>
          <a:stretch>
            <a:fillRect/>
          </a:stretch>
        </p:blipFill>
        <p:spPr>
          <a:xfrm>
            <a:off x="1143000" y="1"/>
            <a:ext cx="734617" cy="736998"/>
          </a:xfrm>
          <a:prstGeom prst="rect">
            <a:avLst/>
          </a:prstGeom>
          <a:ln w="12700">
            <a:miter lim="400000"/>
          </a:ln>
        </p:spPr>
      </p:pic>
      <p:sp>
        <p:nvSpPr>
          <p:cNvPr id="961" name="Google Shape;107;p15"/>
          <p:cNvSpPr txBox="1"/>
          <p:nvPr/>
        </p:nvSpPr>
        <p:spPr>
          <a:xfrm>
            <a:off x="1339443" y="0"/>
            <a:ext cx="6512739" cy="530934"/>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lvl1pPr algn="ctr">
              <a:defRPr b="1" sz="3400">
                <a:latin typeface="Times New Roman"/>
                <a:ea typeface="Times New Roman"/>
                <a:cs typeface="Times New Roman"/>
                <a:sym typeface="Times New Roman"/>
              </a:defRPr>
            </a:lvl1pPr>
          </a:lstStyle>
          <a:p>
            <a:pPr/>
            <a:r>
              <a:t>Bank Balance Sheets</a:t>
            </a:r>
          </a:p>
        </p:txBody>
      </p:sp>
      <p:sp>
        <p:nvSpPr>
          <p:cNvPr id="962" name="Google Shape;108;p15"/>
          <p:cNvSpPr txBox="1"/>
          <p:nvPr/>
        </p:nvSpPr>
        <p:spPr>
          <a:xfrm>
            <a:off x="2317230" y="2614611"/>
            <a:ext cx="6627488" cy="227258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95000"/>
              </a:lnSpc>
              <a:defRPr b="1" sz="2200">
                <a:solidFill>
                  <a:srgbClr val="000099"/>
                </a:solidFill>
                <a:latin typeface="Times New Roman"/>
                <a:ea typeface="Times New Roman"/>
                <a:cs typeface="Times New Roman"/>
                <a:sym typeface="Times New Roman"/>
              </a:defRPr>
            </a:pPr>
            <a:r>
              <a:t>If Bob deposits $1000 into this bank:</a:t>
            </a:r>
            <a:endParaRPr>
              <a:solidFill>
                <a:srgbClr val="E91D63"/>
              </a:solidFill>
            </a:endParaRPr>
          </a:p>
          <a:p>
            <a:pPr>
              <a:lnSpc>
                <a:spcPct val="95000"/>
              </a:lnSpc>
              <a:buClr>
                <a:srgbClr val="000099"/>
              </a:buClr>
              <a:buSzPts val="2200"/>
              <a:buAutoNum type="arabicPeriod" startAt="1"/>
              <a:defRPr b="1" sz="2200">
                <a:solidFill>
                  <a:srgbClr val="000099"/>
                </a:solidFill>
                <a:latin typeface="Times New Roman"/>
                <a:ea typeface="Times New Roman"/>
                <a:cs typeface="Times New Roman"/>
                <a:sym typeface="Times New Roman"/>
              </a:defRPr>
            </a:pPr>
            <a:r>
              <a:t> What is the required reserve ratio? </a:t>
            </a:r>
            <a:endParaRPr>
              <a:solidFill>
                <a:srgbClr val="E91D63"/>
              </a:solidFill>
            </a:endParaRPr>
          </a:p>
          <a:p>
            <a:pPr>
              <a:lnSpc>
                <a:spcPct val="95000"/>
              </a:lnSpc>
              <a:buClr>
                <a:srgbClr val="000099"/>
              </a:buClr>
              <a:buSzPts val="2200"/>
              <a:buAutoNum type="arabicPeriod" startAt="1"/>
              <a:defRPr b="1" sz="2200">
                <a:solidFill>
                  <a:srgbClr val="000099"/>
                </a:solidFill>
                <a:latin typeface="Times New Roman"/>
                <a:ea typeface="Times New Roman"/>
                <a:cs typeface="Times New Roman"/>
                <a:sym typeface="Times New Roman"/>
              </a:defRPr>
            </a:pPr>
            <a:r>
              <a:t> Will M1 money supply initially ↑, ↓, stay same?</a:t>
            </a:r>
            <a:endParaRPr>
              <a:solidFill>
                <a:srgbClr val="E91D63"/>
              </a:solidFill>
            </a:endParaRPr>
          </a:p>
          <a:p>
            <a:pPr>
              <a:lnSpc>
                <a:spcPct val="95000"/>
              </a:lnSpc>
              <a:buClr>
                <a:srgbClr val="000099"/>
              </a:buClr>
              <a:buSzPts val="2200"/>
              <a:buAutoNum type="arabicPeriod" startAt="1"/>
              <a:defRPr b="1" sz="2200">
                <a:solidFill>
                  <a:srgbClr val="000099"/>
                </a:solidFill>
                <a:latin typeface="Times New Roman"/>
                <a:ea typeface="Times New Roman"/>
                <a:cs typeface="Times New Roman"/>
                <a:sym typeface="Times New Roman"/>
              </a:defRPr>
            </a:pPr>
            <a:r>
              <a:t> How much is the required reserves?</a:t>
            </a:r>
            <a:endParaRPr>
              <a:solidFill>
                <a:srgbClr val="E91D63"/>
              </a:solidFill>
            </a:endParaRPr>
          </a:p>
          <a:p>
            <a:pPr>
              <a:lnSpc>
                <a:spcPct val="95000"/>
              </a:lnSpc>
              <a:buClr>
                <a:srgbClr val="000099"/>
              </a:buClr>
              <a:buSzPts val="2200"/>
              <a:buAutoNum type="arabicPeriod" startAt="1"/>
              <a:defRPr b="1" sz="2200">
                <a:solidFill>
                  <a:srgbClr val="000099"/>
                </a:solidFill>
                <a:latin typeface="Times New Roman"/>
                <a:ea typeface="Times New Roman"/>
                <a:cs typeface="Times New Roman"/>
                <a:sym typeface="Times New Roman"/>
              </a:defRPr>
            </a:pPr>
            <a:r>
              <a:t> How much is the excess reserves?</a:t>
            </a:r>
            <a:endParaRPr>
              <a:solidFill>
                <a:srgbClr val="E91D63"/>
              </a:solidFill>
            </a:endParaRPr>
          </a:p>
          <a:p>
            <a:pPr>
              <a:lnSpc>
                <a:spcPct val="95000"/>
              </a:lnSpc>
              <a:buClr>
                <a:srgbClr val="000099"/>
              </a:buClr>
              <a:buSzPts val="2200"/>
              <a:buAutoNum type="arabicPeriod" startAt="1"/>
              <a:defRPr b="1" sz="2200">
                <a:solidFill>
                  <a:srgbClr val="000099"/>
                </a:solidFill>
                <a:latin typeface="Times New Roman"/>
                <a:ea typeface="Times New Roman"/>
                <a:cs typeface="Times New Roman"/>
                <a:sym typeface="Times New Roman"/>
              </a:defRPr>
            </a:pPr>
            <a:r>
              <a:t> How much more can the bank initially lend out?</a:t>
            </a:r>
            <a:endParaRPr>
              <a:solidFill>
                <a:srgbClr val="E91D63"/>
              </a:solidFill>
            </a:endParaRPr>
          </a:p>
          <a:p>
            <a:pPr>
              <a:lnSpc>
                <a:spcPct val="95000"/>
              </a:lnSpc>
              <a:buClr>
                <a:srgbClr val="000099"/>
              </a:buClr>
              <a:buSzPts val="2200"/>
              <a:buAutoNum type="arabicPeriod" startAt="1"/>
              <a:defRPr b="1" sz="2200">
                <a:solidFill>
                  <a:srgbClr val="000099"/>
                </a:solidFill>
                <a:latin typeface="Times New Roman"/>
                <a:ea typeface="Times New Roman"/>
                <a:cs typeface="Times New Roman"/>
                <a:sym typeface="Times New Roman"/>
              </a:defRPr>
            </a:pPr>
            <a:r>
              <a:t> Maximum change in money supply from deposit?</a:t>
            </a:r>
          </a:p>
        </p:txBody>
      </p:sp>
      <p:sp>
        <p:nvSpPr>
          <p:cNvPr id="963" name="Google Shape;109;p15"/>
          <p:cNvSpPr txBox="1"/>
          <p:nvPr>
            <p:ph type="sldNum" sz="quarter" idx="4294967295"/>
          </p:nvPr>
        </p:nvSpPr>
        <p:spPr>
          <a:xfrm>
            <a:off x="7792749" y="4800600"/>
            <a:ext cx="208251" cy="202855"/>
          </a:xfrm>
          <a:prstGeom prst="rect">
            <a:avLst/>
          </a:prstGeom>
          <a:extLst>
            <a:ext uri="{C572A759-6A51-4108-AA02-DFA0A04FC94B}">
              <ma14:wrappingTextBoxFlag xmlns:ma14="http://schemas.microsoft.com/office/mac/drawingml/2011/main" val="1"/>
            </a:ext>
          </a:extLst>
        </p:spPr>
        <p:txBody>
          <a:bodyPr lIns="34275" tIns="34275" rIns="34275" bIns="34275" anchor="t"/>
          <a:lstStyle>
            <a:lvl1pPr>
              <a:defRPr>
                <a:solidFill>
                  <a:srgbClr val="000000"/>
                </a:solidFill>
                <a:latin typeface="Times New Roman"/>
                <a:ea typeface="Times New Roman"/>
                <a:cs typeface="Times New Roman"/>
                <a:sym typeface="Times New Roman"/>
              </a:defRPr>
            </a:lvl1pPr>
          </a:lstStyle>
          <a:p>
            <a:pPr/>
            <a:fld id="{86CB4B4D-7CA3-9044-876B-883B54F8677D}" type="slidenum"/>
          </a:p>
        </p:txBody>
      </p:sp>
      <p:graphicFrame>
        <p:nvGraphicFramePr>
          <p:cNvPr id="964" name="Google Shape;110;p15"/>
          <p:cNvGraphicFramePr/>
          <p:nvPr/>
        </p:nvGraphicFramePr>
        <p:xfrm>
          <a:off x="1354930" y="603647"/>
          <a:ext cx="6417469" cy="194667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074075"/>
                <a:gridCol w="1020359"/>
                <a:gridCol w="2180031"/>
                <a:gridCol w="1143003"/>
              </a:tblGrid>
              <a:tr h="389334">
                <a:tc gridSpan="2">
                  <a:txBody>
                    <a:bodyPr/>
                    <a:lstStyle/>
                    <a:p>
                      <a:pPr algn="ctr">
                        <a:defRPr sz="1800"/>
                      </a:pPr>
                      <a:r>
                        <a:rPr b="1" sz="2100">
                          <a:solidFill>
                            <a:srgbClr val="FFFFFF"/>
                          </a:solidFill>
                          <a:latin typeface="Times New Roman"/>
                          <a:ea typeface="Times New Roman"/>
                          <a:cs typeface="Times New Roman"/>
                          <a:sym typeface="Times New Roman"/>
                        </a:rPr>
                        <a:t>Assets</a:t>
                      </a:r>
                    </a:p>
                  </a:txBody>
                  <a:tcPr marL="34295" marR="34295" marT="34295" marB="34295" anchor="t" anchorCtr="0" horzOverflow="overflow">
                    <a:lnL w="12700">
                      <a:miter lim="400000"/>
                    </a:lnL>
                    <a:lnR w="12700">
                      <a:miter lim="400000"/>
                    </a:lnR>
                    <a:lnT w="12700">
                      <a:miter lim="400000"/>
                    </a:lnT>
                    <a:lnB w="12700">
                      <a:solidFill>
                        <a:srgbClr val="E91D63"/>
                      </a:solidFill>
                    </a:lnB>
                    <a:solidFill>
                      <a:srgbClr val="2D2DB9"/>
                    </a:solidFill>
                  </a:tcPr>
                </a:tc>
                <a:tc hMerge="1">
                  <a:tcPr/>
                </a:tc>
                <a:tc gridSpan="2">
                  <a:txBody>
                    <a:bodyPr/>
                    <a:lstStyle/>
                    <a:p>
                      <a:pPr algn="ctr">
                        <a:defRPr sz="1800"/>
                      </a:pPr>
                      <a:r>
                        <a:rPr b="1" sz="2100">
                          <a:solidFill>
                            <a:srgbClr val="FFFFFF"/>
                          </a:solidFill>
                          <a:latin typeface="Times New Roman"/>
                          <a:ea typeface="Times New Roman"/>
                          <a:cs typeface="Times New Roman"/>
                          <a:sym typeface="Times New Roman"/>
                        </a:rPr>
                        <a:t>Liabilities</a:t>
                      </a:r>
                    </a:p>
                  </a:txBody>
                  <a:tcPr marL="34295" marR="34295" marT="34295" marB="34295" anchor="t" anchorCtr="0" horzOverflow="overflow">
                    <a:lnL w="12700">
                      <a:miter lim="400000"/>
                    </a:lnL>
                    <a:lnR w="12700">
                      <a:miter lim="400000"/>
                    </a:lnR>
                    <a:lnT w="12700">
                      <a:miter lim="400000"/>
                    </a:lnT>
                    <a:lnB w="12700">
                      <a:solidFill>
                        <a:srgbClr val="E91D63"/>
                      </a:solidFill>
                    </a:lnB>
                    <a:solidFill>
                      <a:srgbClr val="2D2DB9"/>
                    </a:solidFill>
                  </a:tcPr>
                </a:tc>
                <a:tc hMerge="1">
                  <a:tcPr/>
                </a:tc>
              </a:tr>
              <a:tr h="389334">
                <a:tc>
                  <a:txBody>
                    <a:bodyPr/>
                    <a:lstStyle/>
                    <a:p>
                      <a:pPr algn="l">
                        <a:defRPr sz="1800"/>
                      </a:pPr>
                      <a:r>
                        <a:rPr sz="2100">
                          <a:latin typeface="Times New Roman"/>
                          <a:ea typeface="Times New Roman"/>
                          <a:cs typeface="Times New Roman"/>
                          <a:sym typeface="Times New Roman"/>
                        </a:rPr>
                        <a:t>Req. Reserves</a:t>
                      </a:r>
                    </a:p>
                  </a:txBody>
                  <a:tcPr marL="34295" marR="34295" marT="34295" marB="34295" anchor="t" anchorCtr="0" horzOverflow="overflow">
                    <a:lnT w="12700">
                      <a:solidFill>
                        <a:srgbClr val="E91D63"/>
                      </a:solidFill>
                    </a:lnT>
                    <a:solidFill>
                      <a:srgbClr val="CDCDE6"/>
                    </a:solidFill>
                  </a:tcPr>
                </a:tc>
                <a:tc>
                  <a:txBody>
                    <a:bodyPr/>
                    <a:lstStyle/>
                    <a:p>
                      <a:pPr>
                        <a:defRPr sz="1800"/>
                      </a:pPr>
                      <a:r>
                        <a:rPr sz="2100">
                          <a:latin typeface="Times New Roman"/>
                          <a:ea typeface="Times New Roman"/>
                          <a:cs typeface="Times New Roman"/>
                          <a:sym typeface="Times New Roman"/>
                        </a:rPr>
                        <a:t>$2,000</a:t>
                      </a:r>
                    </a:p>
                  </a:txBody>
                  <a:tcPr marL="34295" marR="34295" marT="34295" marB="34295" anchor="t" anchorCtr="0" horzOverflow="overflow">
                    <a:lnT w="12700">
                      <a:solidFill>
                        <a:srgbClr val="E91D63"/>
                      </a:solidFill>
                    </a:lnT>
                    <a:solidFill>
                      <a:srgbClr val="CDCDE6"/>
                    </a:solidFill>
                  </a:tcPr>
                </a:tc>
                <a:tc>
                  <a:txBody>
                    <a:bodyPr/>
                    <a:lstStyle/>
                    <a:p>
                      <a:pPr algn="l">
                        <a:defRPr sz="1800"/>
                      </a:pPr>
                      <a:r>
                        <a:rPr sz="2100">
                          <a:latin typeface="Times New Roman"/>
                          <a:ea typeface="Times New Roman"/>
                          <a:cs typeface="Times New Roman"/>
                          <a:sym typeface="Times New Roman"/>
                        </a:rPr>
                        <a:t>Demand Deposits</a:t>
                      </a:r>
                    </a:p>
                  </a:txBody>
                  <a:tcPr marL="34295" marR="34295" marT="34295" marB="34295" anchor="t" anchorCtr="0" horzOverflow="overflow">
                    <a:lnT w="12700">
                      <a:solidFill>
                        <a:srgbClr val="E91D63"/>
                      </a:solidFill>
                    </a:lnT>
                    <a:solidFill>
                      <a:srgbClr val="CDCDE6"/>
                    </a:solidFill>
                  </a:tcPr>
                </a:tc>
                <a:tc>
                  <a:txBody>
                    <a:bodyPr/>
                    <a:lstStyle/>
                    <a:p>
                      <a:pPr>
                        <a:defRPr sz="1800"/>
                      </a:pPr>
                      <a:r>
                        <a:rPr sz="2100">
                          <a:latin typeface="Times New Roman"/>
                          <a:ea typeface="Times New Roman"/>
                          <a:cs typeface="Times New Roman"/>
                          <a:sym typeface="Times New Roman"/>
                        </a:rPr>
                        <a:t>$20,000</a:t>
                      </a:r>
                    </a:p>
                  </a:txBody>
                  <a:tcPr marL="34295" marR="34295" marT="34295" marB="34295" anchor="t" anchorCtr="0" horzOverflow="overflow">
                    <a:lnT w="12700">
                      <a:solidFill>
                        <a:srgbClr val="E91D63"/>
                      </a:solidFill>
                    </a:lnT>
                    <a:solidFill>
                      <a:srgbClr val="CDCDE6"/>
                    </a:solidFill>
                  </a:tcPr>
                </a:tc>
              </a:tr>
              <a:tr h="389334">
                <a:tc>
                  <a:txBody>
                    <a:bodyPr/>
                    <a:lstStyle/>
                    <a:p>
                      <a:pPr algn="l">
                        <a:defRPr sz="1800"/>
                      </a:pPr>
                      <a:r>
                        <a:rPr sz="2100">
                          <a:latin typeface="Times New Roman"/>
                          <a:ea typeface="Times New Roman"/>
                          <a:cs typeface="Times New Roman"/>
                          <a:sym typeface="Times New Roman"/>
                        </a:rPr>
                        <a:t>Excess Reserves</a:t>
                      </a:r>
                    </a:p>
                  </a:txBody>
                  <a:tcPr marL="34295" marR="34295" marT="34295" marB="34295" anchor="t" anchorCtr="0" horzOverflow="overflow">
                    <a:solidFill>
                      <a:srgbClr val="E8E8F3"/>
                    </a:solidFill>
                  </a:tcPr>
                </a:tc>
                <a:tc>
                  <a:txBody>
                    <a:bodyPr/>
                    <a:lstStyle/>
                    <a:p>
                      <a:pPr>
                        <a:defRPr sz="1800"/>
                      </a:pPr>
                      <a:r>
                        <a:rPr sz="2100">
                          <a:latin typeface="Times New Roman"/>
                          <a:ea typeface="Times New Roman"/>
                          <a:cs typeface="Times New Roman"/>
                          <a:sym typeface="Times New Roman"/>
                        </a:rPr>
                        <a:t>$3,000</a:t>
                      </a:r>
                    </a:p>
                  </a:txBody>
                  <a:tcPr marL="34295" marR="34295" marT="34295" marB="34295" anchor="t" anchorCtr="0" horzOverflow="overflow">
                    <a:solidFill>
                      <a:srgbClr val="E8E8F3"/>
                    </a:solidFill>
                  </a:tcPr>
                </a:tc>
                <a:tc>
                  <a:txBody>
                    <a:bodyPr/>
                    <a:lstStyle/>
                    <a:p>
                      <a:pPr algn="l">
                        <a:defRPr sz="1800"/>
                      </a:pPr>
                      <a:r>
                        <a:rPr sz="2100">
                          <a:latin typeface="Times New Roman"/>
                          <a:ea typeface="Times New Roman"/>
                          <a:cs typeface="Times New Roman"/>
                          <a:sym typeface="Times New Roman"/>
                        </a:rPr>
                        <a:t>Owner’s Equity</a:t>
                      </a:r>
                    </a:p>
                  </a:txBody>
                  <a:tcPr marL="34295" marR="34295" marT="34295" marB="34295" anchor="t" anchorCtr="0" horzOverflow="overflow">
                    <a:solidFill>
                      <a:srgbClr val="E8E8F3"/>
                    </a:solidFill>
                  </a:tcPr>
                </a:tc>
                <a:tc>
                  <a:txBody>
                    <a:bodyPr/>
                    <a:lstStyle/>
                    <a:p>
                      <a:pPr>
                        <a:defRPr sz="1800"/>
                      </a:pPr>
                      <a:r>
                        <a:rPr sz="2100">
                          <a:latin typeface="Times New Roman"/>
                          <a:ea typeface="Times New Roman"/>
                          <a:cs typeface="Times New Roman"/>
                          <a:sym typeface="Times New Roman"/>
                        </a:rPr>
                        <a:t>$5,000</a:t>
                      </a:r>
                    </a:p>
                  </a:txBody>
                  <a:tcPr marL="34295" marR="34295" marT="34295" marB="34295" anchor="t" anchorCtr="0" horzOverflow="overflow">
                    <a:solidFill>
                      <a:srgbClr val="E8E8F3"/>
                    </a:solidFill>
                  </a:tcPr>
                </a:tc>
              </a:tr>
              <a:tr h="389334">
                <a:tc>
                  <a:txBody>
                    <a:bodyPr/>
                    <a:lstStyle/>
                    <a:p>
                      <a:pPr algn="l">
                        <a:defRPr sz="1800"/>
                      </a:pPr>
                      <a:r>
                        <a:rPr sz="2100">
                          <a:latin typeface="Times New Roman"/>
                          <a:ea typeface="Times New Roman"/>
                          <a:cs typeface="Times New Roman"/>
                          <a:sym typeface="Times New Roman"/>
                        </a:rPr>
                        <a:t>Treasury Bonds</a:t>
                      </a:r>
                    </a:p>
                  </a:txBody>
                  <a:tcPr marL="34295" marR="34295" marT="34295" marB="34295" anchor="t" anchorCtr="0" horzOverflow="overflow">
                    <a:solidFill>
                      <a:srgbClr val="CDCDE6"/>
                    </a:solidFill>
                  </a:tcPr>
                </a:tc>
                <a:tc>
                  <a:txBody>
                    <a:bodyPr/>
                    <a:lstStyle/>
                    <a:p>
                      <a:pPr>
                        <a:defRPr sz="1800"/>
                      </a:pPr>
                      <a:r>
                        <a:rPr sz="2100">
                          <a:latin typeface="Times New Roman"/>
                          <a:ea typeface="Times New Roman"/>
                          <a:cs typeface="Times New Roman"/>
                          <a:sym typeface="Times New Roman"/>
                        </a:rPr>
                        <a:t>$5,000</a:t>
                      </a:r>
                    </a:p>
                  </a:txBody>
                  <a:tcPr marL="34295" marR="34295" marT="34295" marB="34295" anchor="t" anchorCtr="0" horzOverflow="overflow">
                    <a:solidFill>
                      <a:srgbClr val="CDCDE6"/>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CDCDE6"/>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CDCDE6"/>
                    </a:solidFill>
                  </a:tcPr>
                </a:tc>
              </a:tr>
              <a:tr h="389334">
                <a:tc>
                  <a:txBody>
                    <a:bodyPr/>
                    <a:lstStyle/>
                    <a:p>
                      <a:pPr algn="l">
                        <a:defRPr sz="1800"/>
                      </a:pPr>
                      <a:r>
                        <a:rPr sz="2100">
                          <a:solidFill>
                            <a:srgbClr val="E91D63"/>
                          </a:solidFill>
                          <a:latin typeface="Times New Roman"/>
                          <a:ea typeface="Times New Roman"/>
                          <a:cs typeface="Times New Roman"/>
                          <a:sym typeface="Times New Roman"/>
                        </a:rPr>
                        <a:t>Loans</a:t>
                      </a:r>
                    </a:p>
                  </a:txBody>
                  <a:tcPr marL="34295" marR="34295" marT="34295" marB="34295" anchor="t" anchorCtr="0" horzOverflow="overflow">
                    <a:solidFill>
                      <a:srgbClr val="E8E8F3"/>
                    </a:solidFill>
                  </a:tcPr>
                </a:tc>
                <a:tc>
                  <a:txBody>
                    <a:bodyPr/>
                    <a:lstStyle/>
                    <a:p>
                      <a:pPr>
                        <a:defRPr sz="1800"/>
                      </a:pPr>
                      <a:r>
                        <a:rPr sz="2100">
                          <a:solidFill>
                            <a:srgbClr val="E91D63"/>
                          </a:solidFill>
                          <a:latin typeface="Times New Roman"/>
                          <a:ea typeface="Times New Roman"/>
                          <a:cs typeface="Times New Roman"/>
                          <a:sym typeface="Times New Roman"/>
                        </a:rPr>
                        <a:t>$15,000</a:t>
                      </a:r>
                    </a:p>
                  </a:txBody>
                  <a:tcPr marL="34295" marR="34295" marT="34295" marB="34295" anchor="t" anchorCtr="0" horzOverflow="overflow">
                    <a:solidFill>
                      <a:srgbClr val="E8E8F3"/>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E8E8F3"/>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E8E8F3"/>
                    </a:solidFill>
                  </a:tcPr>
                </a:tc>
              </a:tr>
            </a:tbl>
          </a:graphicData>
        </a:graphic>
      </p:graphicFrame>
      <p:sp>
        <p:nvSpPr>
          <p:cNvPr id="965" name="Google Shape;111;p15"/>
          <p:cNvSpPr/>
          <p:nvPr/>
        </p:nvSpPr>
        <p:spPr>
          <a:xfrm flipH="1">
            <a:off x="4457699" y="592932"/>
            <a:ext cx="1" cy="1978820"/>
          </a:xfrm>
          <a:prstGeom prst="line">
            <a:avLst/>
          </a:prstGeom>
          <a:ln w="57150">
            <a:solidFill>
              <a:srgbClr val="E91D63"/>
            </a:solidFill>
            <a:miter/>
          </a:ln>
        </p:spPr>
        <p:txBody>
          <a:bodyPr lIns="45719" rIns="45719"/>
          <a:lstStyle/>
          <a:p>
            <a:pPr/>
          </a:p>
        </p:txBody>
      </p:sp>
      <p:sp>
        <p:nvSpPr>
          <p:cNvPr id="966" name="Google Shape;112;p15"/>
          <p:cNvSpPr/>
          <p:nvPr/>
        </p:nvSpPr>
        <p:spPr>
          <a:xfrm flipH="1" flipV="1">
            <a:off x="1366836" y="1029969"/>
            <a:ext cx="6405565" cy="2"/>
          </a:xfrm>
          <a:prstGeom prst="line">
            <a:avLst/>
          </a:prstGeom>
          <a:ln w="57150">
            <a:solidFill>
              <a:srgbClr val="E91D63"/>
            </a:solidFill>
            <a:miter/>
          </a:ln>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962">
                                            <p:bg/>
                                          </p:spTgt>
                                        </p:tgtEl>
                                        <p:attrNameLst>
                                          <p:attrName>style.visibility</p:attrName>
                                        </p:attrNameLst>
                                      </p:cBhvr>
                                      <p:to>
                                        <p:strVal val="visible"/>
                                      </p:to>
                                    </p:set>
                                    <p:animEffect filter="fade" transition="in">
                                      <p:cBhvr>
                                        <p:cTn id="7" dur="500"/>
                                        <p:tgtEl>
                                          <p:spTgt spid="96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962">
                                            <p:txEl>
                                              <p:pRg st="0" end="0"/>
                                            </p:txEl>
                                          </p:spTgt>
                                        </p:tgtEl>
                                        <p:attrNameLst>
                                          <p:attrName>style.visibility</p:attrName>
                                        </p:attrNameLst>
                                      </p:cBhvr>
                                      <p:to>
                                        <p:strVal val="visible"/>
                                      </p:to>
                                    </p:set>
                                    <p:animEffect filter="fade" transition="in">
                                      <p:cBhvr>
                                        <p:cTn id="10" dur="500"/>
                                        <p:tgtEl>
                                          <p:spTgt spid="9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962">
                                            <p:txEl>
                                              <p:pRg st="1" end="1"/>
                                            </p:txEl>
                                          </p:spTgt>
                                        </p:tgtEl>
                                        <p:attrNameLst>
                                          <p:attrName>style.visibility</p:attrName>
                                        </p:attrNameLst>
                                      </p:cBhvr>
                                      <p:to>
                                        <p:strVal val="visible"/>
                                      </p:to>
                                    </p:set>
                                    <p:animEffect filter="fade" transition="in">
                                      <p:cBhvr>
                                        <p:cTn id="15" dur="500"/>
                                        <p:tgtEl>
                                          <p:spTgt spid="96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962">
                                            <p:txEl>
                                              <p:pRg st="2" end="2"/>
                                            </p:txEl>
                                          </p:spTgt>
                                        </p:tgtEl>
                                        <p:attrNameLst>
                                          <p:attrName>style.visibility</p:attrName>
                                        </p:attrNameLst>
                                      </p:cBhvr>
                                      <p:to>
                                        <p:strVal val="visible"/>
                                      </p:to>
                                    </p:set>
                                    <p:animEffect filter="fade" transition="in">
                                      <p:cBhvr>
                                        <p:cTn id="20" dur="500"/>
                                        <p:tgtEl>
                                          <p:spTgt spid="96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962">
                                            <p:txEl>
                                              <p:pRg st="3" end="3"/>
                                            </p:txEl>
                                          </p:spTgt>
                                        </p:tgtEl>
                                        <p:attrNameLst>
                                          <p:attrName>style.visibility</p:attrName>
                                        </p:attrNameLst>
                                      </p:cBhvr>
                                      <p:to>
                                        <p:strVal val="visible"/>
                                      </p:to>
                                    </p:set>
                                    <p:animEffect filter="fade" transition="in">
                                      <p:cBhvr>
                                        <p:cTn id="25" dur="500"/>
                                        <p:tgtEl>
                                          <p:spTgt spid="96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962">
                                            <p:txEl>
                                              <p:pRg st="4" end="4"/>
                                            </p:txEl>
                                          </p:spTgt>
                                        </p:tgtEl>
                                        <p:attrNameLst>
                                          <p:attrName>style.visibility</p:attrName>
                                        </p:attrNameLst>
                                      </p:cBhvr>
                                      <p:to>
                                        <p:strVal val="visible"/>
                                      </p:to>
                                    </p:set>
                                    <p:animEffect filter="fade" transition="in">
                                      <p:cBhvr>
                                        <p:cTn id="30" dur="500"/>
                                        <p:tgtEl>
                                          <p:spTgt spid="96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962">
                                            <p:txEl>
                                              <p:pRg st="5" end="5"/>
                                            </p:txEl>
                                          </p:spTgt>
                                        </p:tgtEl>
                                        <p:attrNameLst>
                                          <p:attrName>style.visibility</p:attrName>
                                        </p:attrNameLst>
                                      </p:cBhvr>
                                      <p:to>
                                        <p:strVal val="visible"/>
                                      </p:to>
                                    </p:set>
                                    <p:animEffect filter="fade" transition="in">
                                      <p:cBhvr>
                                        <p:cTn id="35" dur="500"/>
                                        <p:tgtEl>
                                          <p:spTgt spid="96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1" fill="hold">
                                  <p:stCondLst>
                                    <p:cond delay="0"/>
                                  </p:stCondLst>
                                  <p:iterate type="el" backwards="0">
                                    <p:tmAbs val="0"/>
                                  </p:iterate>
                                  <p:childTnLst>
                                    <p:set>
                                      <p:cBhvr>
                                        <p:cTn id="39" fill="hold"/>
                                        <p:tgtEl>
                                          <p:spTgt spid="962">
                                            <p:txEl>
                                              <p:pRg st="6" end="6"/>
                                            </p:txEl>
                                          </p:spTgt>
                                        </p:tgtEl>
                                        <p:attrNameLst>
                                          <p:attrName>style.visibility</p:attrName>
                                        </p:attrNameLst>
                                      </p:cBhvr>
                                      <p:to>
                                        <p:strVal val="visible"/>
                                      </p:to>
                                    </p:set>
                                    <p:animEffect filter="fade" transition="in">
                                      <p:cBhvr>
                                        <p:cTn id="40" dur="500"/>
                                        <p:tgtEl>
                                          <p:spTgt spid="962">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62"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8" name="Google Shape;106;p15" descr="Google Shape;106;p15"/>
          <p:cNvPicPr>
            <a:picLocks noChangeAspect="1"/>
          </p:cNvPicPr>
          <p:nvPr/>
        </p:nvPicPr>
        <p:blipFill>
          <a:blip r:embed="rId2">
            <a:extLst/>
          </a:blip>
          <a:stretch>
            <a:fillRect/>
          </a:stretch>
        </p:blipFill>
        <p:spPr>
          <a:xfrm>
            <a:off x="1143000" y="1"/>
            <a:ext cx="734617" cy="736998"/>
          </a:xfrm>
          <a:prstGeom prst="rect">
            <a:avLst/>
          </a:prstGeom>
          <a:ln w="12700">
            <a:miter lim="400000"/>
          </a:ln>
        </p:spPr>
      </p:pic>
      <p:sp>
        <p:nvSpPr>
          <p:cNvPr id="969" name="Google Shape;107;p15"/>
          <p:cNvSpPr txBox="1"/>
          <p:nvPr/>
        </p:nvSpPr>
        <p:spPr>
          <a:xfrm>
            <a:off x="1339443" y="0"/>
            <a:ext cx="6512739" cy="530934"/>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lvl1pPr algn="ctr">
              <a:defRPr b="1" sz="3400">
                <a:latin typeface="Times New Roman"/>
                <a:ea typeface="Times New Roman"/>
                <a:cs typeface="Times New Roman"/>
                <a:sym typeface="Times New Roman"/>
              </a:defRPr>
            </a:lvl1pPr>
          </a:lstStyle>
          <a:p>
            <a:pPr/>
            <a:r>
              <a:t>Bank Balance Sheets</a:t>
            </a:r>
          </a:p>
        </p:txBody>
      </p:sp>
      <p:sp>
        <p:nvSpPr>
          <p:cNvPr id="970" name="Google Shape;108;p15"/>
          <p:cNvSpPr txBox="1"/>
          <p:nvPr/>
        </p:nvSpPr>
        <p:spPr>
          <a:xfrm>
            <a:off x="2203012" y="2561032"/>
            <a:ext cx="6789413" cy="2658266"/>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95000"/>
              </a:lnSpc>
              <a:defRPr b="1" sz="2100">
                <a:solidFill>
                  <a:srgbClr val="000099"/>
                </a:solidFill>
                <a:latin typeface="Times New Roman"/>
                <a:ea typeface="Times New Roman"/>
                <a:cs typeface="Times New Roman"/>
                <a:sym typeface="Times New Roman"/>
              </a:defRPr>
            </a:pPr>
            <a:r>
              <a:t>If Bob deposits $1000 into this bank:</a:t>
            </a:r>
            <a:endParaRPr>
              <a:solidFill>
                <a:srgbClr val="E91D63"/>
              </a:solidFill>
            </a:endParaRPr>
          </a:p>
          <a:p>
            <a:pPr>
              <a:lnSpc>
                <a:spcPct val="95000"/>
              </a:lnSpc>
              <a:buClr>
                <a:srgbClr val="000099"/>
              </a:buClr>
              <a:buSzPts val="2100"/>
              <a:buAutoNum type="arabicPeriod" startAt="1"/>
              <a:defRPr b="1" sz="2100">
                <a:solidFill>
                  <a:srgbClr val="000099"/>
                </a:solidFill>
                <a:latin typeface="Times New Roman"/>
                <a:ea typeface="Times New Roman"/>
                <a:cs typeface="Times New Roman"/>
                <a:sym typeface="Times New Roman"/>
              </a:defRPr>
            </a:pPr>
            <a:r>
              <a:t> What is the required reserve ratio?  </a:t>
            </a:r>
            <a:r>
              <a:rPr b="0">
                <a:solidFill>
                  <a:srgbClr val="000000"/>
                </a:solidFill>
                <a:latin typeface="Calibri"/>
                <a:ea typeface="Calibri"/>
                <a:cs typeface="Calibri"/>
                <a:sym typeface="Calibri"/>
              </a:rPr>
              <a:t>10%</a:t>
            </a:r>
            <a:endParaRPr>
              <a:solidFill>
                <a:srgbClr val="E91D63"/>
              </a:solidFill>
            </a:endParaRPr>
          </a:p>
          <a:p>
            <a:pPr>
              <a:lnSpc>
                <a:spcPct val="95000"/>
              </a:lnSpc>
              <a:buClr>
                <a:srgbClr val="000099"/>
              </a:buClr>
              <a:buSzPts val="2100"/>
              <a:buAutoNum type="arabicPeriod" startAt="1"/>
              <a:defRPr b="1" sz="2100">
                <a:solidFill>
                  <a:srgbClr val="000099"/>
                </a:solidFill>
                <a:latin typeface="Times New Roman"/>
                <a:ea typeface="Times New Roman"/>
                <a:cs typeface="Times New Roman"/>
                <a:sym typeface="Times New Roman"/>
              </a:defRPr>
            </a:pPr>
            <a:r>
              <a:t> Will M1 money supply initially ↑, ↓, stay same? </a:t>
            </a:r>
            <a:r>
              <a:rPr>
                <a:solidFill>
                  <a:srgbClr val="FF0000"/>
                </a:solidFill>
              </a:rPr>
              <a:t>same</a:t>
            </a:r>
            <a:endParaRPr>
              <a:solidFill>
                <a:srgbClr val="FF0000"/>
              </a:solidFill>
            </a:endParaRPr>
          </a:p>
          <a:p>
            <a:pPr>
              <a:lnSpc>
                <a:spcPct val="95000"/>
              </a:lnSpc>
              <a:buClr>
                <a:srgbClr val="000099"/>
              </a:buClr>
              <a:buSzPts val="2100"/>
              <a:buAutoNum type="arabicPeriod" startAt="1"/>
              <a:defRPr b="1" sz="2100">
                <a:solidFill>
                  <a:srgbClr val="000099"/>
                </a:solidFill>
                <a:latin typeface="Times New Roman"/>
                <a:ea typeface="Times New Roman"/>
                <a:cs typeface="Times New Roman"/>
                <a:sym typeface="Times New Roman"/>
              </a:defRPr>
            </a:pPr>
            <a:r>
              <a:t> How much is the required reserves? </a:t>
            </a:r>
            <a:r>
              <a:rPr b="0">
                <a:solidFill>
                  <a:srgbClr val="000000"/>
                </a:solidFill>
                <a:latin typeface="Calibri"/>
                <a:ea typeface="Calibri"/>
                <a:cs typeface="Calibri"/>
                <a:sym typeface="Calibri"/>
              </a:rPr>
              <a:t>$2100</a:t>
            </a:r>
            <a:endParaRPr>
              <a:solidFill>
                <a:srgbClr val="E91D63"/>
              </a:solidFill>
            </a:endParaRPr>
          </a:p>
          <a:p>
            <a:pPr>
              <a:lnSpc>
                <a:spcPct val="95000"/>
              </a:lnSpc>
              <a:buClr>
                <a:srgbClr val="000099"/>
              </a:buClr>
              <a:buSzPts val="2100"/>
              <a:buAutoNum type="arabicPeriod" startAt="1"/>
              <a:defRPr b="1" sz="2100">
                <a:solidFill>
                  <a:srgbClr val="000099"/>
                </a:solidFill>
                <a:latin typeface="Times New Roman"/>
                <a:ea typeface="Times New Roman"/>
                <a:cs typeface="Times New Roman"/>
                <a:sym typeface="Times New Roman"/>
              </a:defRPr>
            </a:pPr>
            <a:r>
              <a:t> How much is the excess reserves? </a:t>
            </a:r>
            <a:r>
              <a:rPr b="0">
                <a:solidFill>
                  <a:srgbClr val="000000"/>
                </a:solidFill>
                <a:latin typeface="Calibri"/>
                <a:ea typeface="Calibri"/>
                <a:cs typeface="Calibri"/>
                <a:sym typeface="Calibri"/>
              </a:rPr>
              <a:t>$3900</a:t>
            </a:r>
            <a:endParaRPr>
              <a:solidFill>
                <a:srgbClr val="E91D63"/>
              </a:solidFill>
            </a:endParaRPr>
          </a:p>
          <a:p>
            <a:pPr>
              <a:lnSpc>
                <a:spcPct val="95000"/>
              </a:lnSpc>
              <a:buClr>
                <a:srgbClr val="000099"/>
              </a:buClr>
              <a:buSzPts val="2100"/>
              <a:buAutoNum type="arabicPeriod" startAt="1"/>
              <a:defRPr b="1" sz="2100">
                <a:solidFill>
                  <a:srgbClr val="000099"/>
                </a:solidFill>
                <a:latin typeface="Times New Roman"/>
                <a:ea typeface="Times New Roman"/>
                <a:cs typeface="Times New Roman"/>
                <a:sym typeface="Times New Roman"/>
              </a:defRPr>
            </a:pPr>
            <a:r>
              <a:t> How much more can the bank initially lend out? </a:t>
            </a:r>
            <a:r>
              <a:rPr>
                <a:solidFill>
                  <a:srgbClr val="FF0000"/>
                </a:solidFill>
              </a:rPr>
              <a:t>$3900</a:t>
            </a:r>
            <a:endParaRPr>
              <a:solidFill>
                <a:srgbClr val="FF0000"/>
              </a:solidFill>
            </a:endParaRPr>
          </a:p>
          <a:p>
            <a:pPr>
              <a:lnSpc>
                <a:spcPct val="95000"/>
              </a:lnSpc>
              <a:buClr>
                <a:srgbClr val="000099"/>
              </a:buClr>
              <a:buSzPts val="2100"/>
              <a:buAutoNum type="arabicPeriod" startAt="1"/>
              <a:defRPr b="1" sz="2100">
                <a:solidFill>
                  <a:srgbClr val="000099"/>
                </a:solidFill>
                <a:latin typeface="Times New Roman"/>
                <a:ea typeface="Times New Roman"/>
                <a:cs typeface="Times New Roman"/>
                <a:sym typeface="Times New Roman"/>
              </a:defRPr>
            </a:pPr>
            <a:r>
              <a:t> Maximum change in money supply from deposit? </a:t>
            </a:r>
            <a:endParaRPr sz="3200">
              <a:solidFill>
                <a:srgbClr val="E91D63"/>
              </a:solidFill>
            </a:endParaRPr>
          </a:p>
          <a:p>
            <a:pPr lvl="2">
              <a:lnSpc>
                <a:spcPct val="95000"/>
              </a:lnSpc>
              <a:defRPr b="1" sz="2100">
                <a:solidFill>
                  <a:srgbClr val="FF0000"/>
                </a:solidFill>
                <a:latin typeface="Times New Roman"/>
                <a:ea typeface="Times New Roman"/>
                <a:cs typeface="Times New Roman"/>
                <a:sym typeface="Times New Roman"/>
              </a:defRPr>
            </a:pPr>
            <a:r>
              <a:t> $900 X 10 = $9000</a:t>
            </a:r>
          </a:p>
        </p:txBody>
      </p:sp>
      <p:sp>
        <p:nvSpPr>
          <p:cNvPr id="971" name="Google Shape;109;p15"/>
          <p:cNvSpPr txBox="1"/>
          <p:nvPr>
            <p:ph type="sldNum" sz="quarter" idx="4294967295"/>
          </p:nvPr>
        </p:nvSpPr>
        <p:spPr>
          <a:xfrm>
            <a:off x="7792749" y="4800600"/>
            <a:ext cx="208251" cy="202855"/>
          </a:xfrm>
          <a:prstGeom prst="rect">
            <a:avLst/>
          </a:prstGeom>
          <a:extLst>
            <a:ext uri="{C572A759-6A51-4108-AA02-DFA0A04FC94B}">
              <ma14:wrappingTextBoxFlag xmlns:ma14="http://schemas.microsoft.com/office/mac/drawingml/2011/main" val="1"/>
            </a:ext>
          </a:extLst>
        </p:spPr>
        <p:txBody>
          <a:bodyPr lIns="34275" tIns="34275" rIns="34275" bIns="34275" anchor="t"/>
          <a:lstStyle>
            <a:lvl1pPr>
              <a:defRPr>
                <a:solidFill>
                  <a:srgbClr val="000000"/>
                </a:solidFill>
                <a:latin typeface="Times New Roman"/>
                <a:ea typeface="Times New Roman"/>
                <a:cs typeface="Times New Roman"/>
                <a:sym typeface="Times New Roman"/>
              </a:defRPr>
            </a:lvl1pPr>
          </a:lstStyle>
          <a:p>
            <a:pPr/>
            <a:fld id="{86CB4B4D-7CA3-9044-876B-883B54F8677D}" type="slidenum"/>
          </a:p>
        </p:txBody>
      </p:sp>
      <p:graphicFrame>
        <p:nvGraphicFramePr>
          <p:cNvPr id="972" name="Google Shape;110;p15"/>
          <p:cNvGraphicFramePr/>
          <p:nvPr/>
        </p:nvGraphicFramePr>
        <p:xfrm>
          <a:off x="1354930" y="603647"/>
          <a:ext cx="6417469" cy="194667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074075"/>
                <a:gridCol w="1020359"/>
                <a:gridCol w="2180031"/>
                <a:gridCol w="1143003"/>
              </a:tblGrid>
              <a:tr h="389334">
                <a:tc gridSpan="2">
                  <a:txBody>
                    <a:bodyPr/>
                    <a:lstStyle/>
                    <a:p>
                      <a:pPr algn="ctr">
                        <a:defRPr sz="1800"/>
                      </a:pPr>
                      <a:r>
                        <a:rPr b="1" sz="2100">
                          <a:solidFill>
                            <a:srgbClr val="FFFFFF"/>
                          </a:solidFill>
                          <a:latin typeface="Times New Roman"/>
                          <a:ea typeface="Times New Roman"/>
                          <a:cs typeface="Times New Roman"/>
                          <a:sym typeface="Times New Roman"/>
                        </a:rPr>
                        <a:t>Assets</a:t>
                      </a:r>
                    </a:p>
                  </a:txBody>
                  <a:tcPr marL="34295" marR="34295" marT="34295" marB="34295" anchor="t" anchorCtr="0" horzOverflow="overflow">
                    <a:lnL w="12700">
                      <a:miter lim="400000"/>
                    </a:lnL>
                    <a:lnR w="12700">
                      <a:miter lim="400000"/>
                    </a:lnR>
                    <a:lnT w="12700">
                      <a:miter lim="400000"/>
                    </a:lnT>
                    <a:lnB w="12700">
                      <a:solidFill>
                        <a:srgbClr val="E91D63"/>
                      </a:solidFill>
                    </a:lnB>
                    <a:solidFill>
                      <a:srgbClr val="2D2DB9"/>
                    </a:solidFill>
                  </a:tcPr>
                </a:tc>
                <a:tc hMerge="1">
                  <a:tcPr/>
                </a:tc>
                <a:tc gridSpan="2">
                  <a:txBody>
                    <a:bodyPr/>
                    <a:lstStyle/>
                    <a:p>
                      <a:pPr algn="ctr">
                        <a:defRPr sz="1800"/>
                      </a:pPr>
                      <a:r>
                        <a:rPr b="1" sz="2100">
                          <a:solidFill>
                            <a:srgbClr val="FFFFFF"/>
                          </a:solidFill>
                          <a:latin typeface="Times New Roman"/>
                          <a:ea typeface="Times New Roman"/>
                          <a:cs typeface="Times New Roman"/>
                          <a:sym typeface="Times New Roman"/>
                        </a:rPr>
                        <a:t>Liabilities</a:t>
                      </a:r>
                    </a:p>
                  </a:txBody>
                  <a:tcPr marL="34295" marR="34295" marT="34295" marB="34295" anchor="t" anchorCtr="0" horzOverflow="overflow">
                    <a:lnL w="12700">
                      <a:miter lim="400000"/>
                    </a:lnL>
                    <a:lnR w="12700">
                      <a:miter lim="400000"/>
                    </a:lnR>
                    <a:lnT w="12700">
                      <a:miter lim="400000"/>
                    </a:lnT>
                    <a:lnB w="12700">
                      <a:solidFill>
                        <a:srgbClr val="E91D63"/>
                      </a:solidFill>
                    </a:lnB>
                    <a:solidFill>
                      <a:srgbClr val="2D2DB9"/>
                    </a:solidFill>
                  </a:tcPr>
                </a:tc>
                <a:tc hMerge="1">
                  <a:tcPr/>
                </a:tc>
              </a:tr>
              <a:tr h="389334">
                <a:tc>
                  <a:txBody>
                    <a:bodyPr/>
                    <a:lstStyle/>
                    <a:p>
                      <a:pPr algn="l">
                        <a:defRPr sz="1800"/>
                      </a:pPr>
                      <a:r>
                        <a:rPr sz="2100">
                          <a:latin typeface="Times New Roman"/>
                          <a:ea typeface="Times New Roman"/>
                          <a:cs typeface="Times New Roman"/>
                          <a:sym typeface="Times New Roman"/>
                        </a:rPr>
                        <a:t>Req. Reserves</a:t>
                      </a:r>
                    </a:p>
                  </a:txBody>
                  <a:tcPr marL="34295" marR="34295" marT="34295" marB="34295" anchor="t" anchorCtr="0" horzOverflow="overflow">
                    <a:lnT w="12700">
                      <a:solidFill>
                        <a:srgbClr val="E91D63"/>
                      </a:solidFill>
                    </a:lnT>
                    <a:solidFill>
                      <a:srgbClr val="CDCDE6"/>
                    </a:solidFill>
                  </a:tcPr>
                </a:tc>
                <a:tc>
                  <a:txBody>
                    <a:bodyPr/>
                    <a:lstStyle/>
                    <a:p>
                      <a:pPr>
                        <a:defRPr sz="1800"/>
                      </a:pPr>
                      <a:r>
                        <a:rPr sz="2100">
                          <a:latin typeface="Times New Roman"/>
                          <a:ea typeface="Times New Roman"/>
                          <a:cs typeface="Times New Roman"/>
                          <a:sym typeface="Times New Roman"/>
                        </a:rPr>
                        <a:t>$2,100</a:t>
                      </a:r>
                    </a:p>
                  </a:txBody>
                  <a:tcPr marL="34295" marR="34295" marT="34295" marB="34295" anchor="t" anchorCtr="0" horzOverflow="overflow">
                    <a:lnT w="12700">
                      <a:solidFill>
                        <a:srgbClr val="E91D63"/>
                      </a:solidFill>
                    </a:lnT>
                    <a:solidFill>
                      <a:srgbClr val="CDCDE6"/>
                    </a:solidFill>
                  </a:tcPr>
                </a:tc>
                <a:tc>
                  <a:txBody>
                    <a:bodyPr/>
                    <a:lstStyle/>
                    <a:p>
                      <a:pPr algn="l">
                        <a:defRPr sz="1800"/>
                      </a:pPr>
                      <a:r>
                        <a:rPr sz="2100">
                          <a:latin typeface="Times New Roman"/>
                          <a:ea typeface="Times New Roman"/>
                          <a:cs typeface="Times New Roman"/>
                          <a:sym typeface="Times New Roman"/>
                        </a:rPr>
                        <a:t>Demand Deposits</a:t>
                      </a:r>
                    </a:p>
                  </a:txBody>
                  <a:tcPr marL="34295" marR="34295" marT="34295" marB="34295" anchor="t" anchorCtr="0" horzOverflow="overflow">
                    <a:lnT w="12700">
                      <a:solidFill>
                        <a:srgbClr val="E91D63"/>
                      </a:solidFill>
                    </a:lnT>
                    <a:solidFill>
                      <a:srgbClr val="CDCDE6"/>
                    </a:solidFill>
                  </a:tcPr>
                </a:tc>
                <a:tc>
                  <a:txBody>
                    <a:bodyPr/>
                    <a:lstStyle/>
                    <a:p>
                      <a:pPr>
                        <a:defRPr sz="1800"/>
                      </a:pPr>
                      <a:r>
                        <a:rPr sz="2100">
                          <a:latin typeface="Times New Roman"/>
                          <a:ea typeface="Times New Roman"/>
                          <a:cs typeface="Times New Roman"/>
                          <a:sym typeface="Times New Roman"/>
                        </a:rPr>
                        <a:t>$21,000</a:t>
                      </a:r>
                    </a:p>
                  </a:txBody>
                  <a:tcPr marL="34295" marR="34295" marT="34295" marB="34295" anchor="t" anchorCtr="0" horzOverflow="overflow">
                    <a:lnT w="12700">
                      <a:solidFill>
                        <a:srgbClr val="E91D63"/>
                      </a:solidFill>
                    </a:lnT>
                    <a:solidFill>
                      <a:srgbClr val="CDCDE6"/>
                    </a:solidFill>
                  </a:tcPr>
                </a:tc>
              </a:tr>
              <a:tr h="389334">
                <a:tc>
                  <a:txBody>
                    <a:bodyPr/>
                    <a:lstStyle/>
                    <a:p>
                      <a:pPr algn="l">
                        <a:defRPr sz="1800"/>
                      </a:pPr>
                      <a:r>
                        <a:rPr sz="2100">
                          <a:latin typeface="Times New Roman"/>
                          <a:ea typeface="Times New Roman"/>
                          <a:cs typeface="Times New Roman"/>
                          <a:sym typeface="Times New Roman"/>
                        </a:rPr>
                        <a:t>Excess Reserves</a:t>
                      </a:r>
                    </a:p>
                  </a:txBody>
                  <a:tcPr marL="34295" marR="34295" marT="34295" marB="34295" anchor="t" anchorCtr="0" horzOverflow="overflow">
                    <a:solidFill>
                      <a:srgbClr val="E8E8F3"/>
                    </a:solidFill>
                  </a:tcPr>
                </a:tc>
                <a:tc>
                  <a:txBody>
                    <a:bodyPr/>
                    <a:lstStyle/>
                    <a:p>
                      <a:pPr>
                        <a:defRPr sz="1800"/>
                      </a:pPr>
                      <a:r>
                        <a:rPr sz="2100">
                          <a:latin typeface="Times New Roman"/>
                          <a:ea typeface="Times New Roman"/>
                          <a:cs typeface="Times New Roman"/>
                          <a:sym typeface="Times New Roman"/>
                        </a:rPr>
                        <a:t>$3,900</a:t>
                      </a:r>
                    </a:p>
                  </a:txBody>
                  <a:tcPr marL="34295" marR="34295" marT="34295" marB="34295" anchor="t" anchorCtr="0" horzOverflow="overflow">
                    <a:solidFill>
                      <a:srgbClr val="E8E8F3"/>
                    </a:solidFill>
                  </a:tcPr>
                </a:tc>
                <a:tc>
                  <a:txBody>
                    <a:bodyPr/>
                    <a:lstStyle/>
                    <a:p>
                      <a:pPr algn="l">
                        <a:defRPr sz="1800"/>
                      </a:pPr>
                      <a:r>
                        <a:rPr sz="2100">
                          <a:latin typeface="Times New Roman"/>
                          <a:ea typeface="Times New Roman"/>
                          <a:cs typeface="Times New Roman"/>
                          <a:sym typeface="Times New Roman"/>
                        </a:rPr>
                        <a:t>Owner’s Equity</a:t>
                      </a:r>
                    </a:p>
                  </a:txBody>
                  <a:tcPr marL="34295" marR="34295" marT="34295" marB="34295" anchor="t" anchorCtr="0" horzOverflow="overflow">
                    <a:solidFill>
                      <a:srgbClr val="E8E8F3"/>
                    </a:solidFill>
                  </a:tcPr>
                </a:tc>
                <a:tc>
                  <a:txBody>
                    <a:bodyPr/>
                    <a:lstStyle/>
                    <a:p>
                      <a:pPr>
                        <a:defRPr sz="1800"/>
                      </a:pPr>
                      <a:r>
                        <a:rPr sz="2100">
                          <a:latin typeface="Times New Roman"/>
                          <a:ea typeface="Times New Roman"/>
                          <a:cs typeface="Times New Roman"/>
                          <a:sym typeface="Times New Roman"/>
                        </a:rPr>
                        <a:t>$5,000</a:t>
                      </a:r>
                    </a:p>
                  </a:txBody>
                  <a:tcPr marL="34295" marR="34295" marT="34295" marB="34295" anchor="t" anchorCtr="0" horzOverflow="overflow">
                    <a:solidFill>
                      <a:srgbClr val="E8E8F3"/>
                    </a:solidFill>
                  </a:tcPr>
                </a:tc>
              </a:tr>
              <a:tr h="389334">
                <a:tc>
                  <a:txBody>
                    <a:bodyPr/>
                    <a:lstStyle/>
                    <a:p>
                      <a:pPr algn="l">
                        <a:defRPr sz="1800"/>
                      </a:pPr>
                      <a:r>
                        <a:rPr sz="2100">
                          <a:latin typeface="Times New Roman"/>
                          <a:ea typeface="Times New Roman"/>
                          <a:cs typeface="Times New Roman"/>
                          <a:sym typeface="Times New Roman"/>
                        </a:rPr>
                        <a:t>Treasury Bonds</a:t>
                      </a:r>
                    </a:p>
                  </a:txBody>
                  <a:tcPr marL="34295" marR="34295" marT="34295" marB="34295" anchor="t" anchorCtr="0" horzOverflow="overflow">
                    <a:solidFill>
                      <a:srgbClr val="CDCDE6"/>
                    </a:solidFill>
                  </a:tcPr>
                </a:tc>
                <a:tc>
                  <a:txBody>
                    <a:bodyPr/>
                    <a:lstStyle/>
                    <a:p>
                      <a:pPr>
                        <a:defRPr sz="1800"/>
                      </a:pPr>
                      <a:r>
                        <a:rPr sz="2100">
                          <a:latin typeface="Times New Roman"/>
                          <a:ea typeface="Times New Roman"/>
                          <a:cs typeface="Times New Roman"/>
                          <a:sym typeface="Times New Roman"/>
                        </a:rPr>
                        <a:t>$5,000</a:t>
                      </a:r>
                    </a:p>
                  </a:txBody>
                  <a:tcPr marL="34295" marR="34295" marT="34295" marB="34295" anchor="t" anchorCtr="0" horzOverflow="overflow">
                    <a:solidFill>
                      <a:srgbClr val="CDCDE6"/>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CDCDE6"/>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CDCDE6"/>
                    </a:solidFill>
                  </a:tcPr>
                </a:tc>
              </a:tr>
              <a:tr h="389334">
                <a:tc>
                  <a:txBody>
                    <a:bodyPr/>
                    <a:lstStyle/>
                    <a:p>
                      <a:pPr algn="l">
                        <a:defRPr sz="1800"/>
                      </a:pPr>
                      <a:r>
                        <a:rPr sz="2100">
                          <a:solidFill>
                            <a:srgbClr val="E91D63"/>
                          </a:solidFill>
                          <a:latin typeface="Times New Roman"/>
                          <a:ea typeface="Times New Roman"/>
                          <a:cs typeface="Times New Roman"/>
                          <a:sym typeface="Times New Roman"/>
                        </a:rPr>
                        <a:t>Loans</a:t>
                      </a:r>
                    </a:p>
                  </a:txBody>
                  <a:tcPr marL="34295" marR="34295" marT="34295" marB="34295" anchor="t" anchorCtr="0" horzOverflow="overflow">
                    <a:solidFill>
                      <a:srgbClr val="E8E8F3"/>
                    </a:solidFill>
                  </a:tcPr>
                </a:tc>
                <a:tc>
                  <a:txBody>
                    <a:bodyPr/>
                    <a:lstStyle/>
                    <a:p>
                      <a:pPr>
                        <a:defRPr sz="1800"/>
                      </a:pPr>
                      <a:r>
                        <a:rPr sz="2100">
                          <a:solidFill>
                            <a:srgbClr val="E91D63"/>
                          </a:solidFill>
                          <a:latin typeface="Times New Roman"/>
                          <a:ea typeface="Times New Roman"/>
                          <a:cs typeface="Times New Roman"/>
                          <a:sym typeface="Times New Roman"/>
                        </a:rPr>
                        <a:t>$15,000</a:t>
                      </a:r>
                    </a:p>
                  </a:txBody>
                  <a:tcPr marL="34295" marR="34295" marT="34295" marB="34295" anchor="t" anchorCtr="0" horzOverflow="overflow">
                    <a:solidFill>
                      <a:srgbClr val="E8E8F3"/>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E8E8F3"/>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E8E8F3"/>
                    </a:solidFill>
                  </a:tcPr>
                </a:tc>
              </a:tr>
            </a:tbl>
          </a:graphicData>
        </a:graphic>
      </p:graphicFrame>
      <p:sp>
        <p:nvSpPr>
          <p:cNvPr id="973" name="Google Shape;111;p15"/>
          <p:cNvSpPr/>
          <p:nvPr/>
        </p:nvSpPr>
        <p:spPr>
          <a:xfrm flipH="1">
            <a:off x="4457699" y="592932"/>
            <a:ext cx="1" cy="1978820"/>
          </a:xfrm>
          <a:prstGeom prst="line">
            <a:avLst/>
          </a:prstGeom>
          <a:ln w="57150">
            <a:solidFill>
              <a:srgbClr val="E91D63"/>
            </a:solidFill>
            <a:miter/>
          </a:ln>
        </p:spPr>
        <p:txBody>
          <a:bodyPr lIns="45719" rIns="45719"/>
          <a:lstStyle/>
          <a:p>
            <a:pPr/>
          </a:p>
        </p:txBody>
      </p:sp>
      <p:sp>
        <p:nvSpPr>
          <p:cNvPr id="974" name="Google Shape;112;p15"/>
          <p:cNvSpPr/>
          <p:nvPr/>
        </p:nvSpPr>
        <p:spPr>
          <a:xfrm flipH="1" flipV="1">
            <a:off x="1366836" y="1029969"/>
            <a:ext cx="6405565" cy="2"/>
          </a:xfrm>
          <a:prstGeom prst="line">
            <a:avLst/>
          </a:prstGeom>
          <a:ln w="57150">
            <a:solidFill>
              <a:srgbClr val="E91D63"/>
            </a:solidFill>
            <a:miter/>
          </a:ln>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970">
                                            <p:bg/>
                                          </p:spTgt>
                                        </p:tgtEl>
                                        <p:attrNameLst>
                                          <p:attrName>style.visibility</p:attrName>
                                        </p:attrNameLst>
                                      </p:cBhvr>
                                      <p:to>
                                        <p:strVal val="visible"/>
                                      </p:to>
                                    </p:set>
                                    <p:animEffect filter="fade" transition="in">
                                      <p:cBhvr>
                                        <p:cTn id="7" dur="500"/>
                                        <p:tgtEl>
                                          <p:spTgt spid="97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970">
                                            <p:txEl>
                                              <p:pRg st="0" end="0"/>
                                            </p:txEl>
                                          </p:spTgt>
                                        </p:tgtEl>
                                        <p:attrNameLst>
                                          <p:attrName>style.visibility</p:attrName>
                                        </p:attrNameLst>
                                      </p:cBhvr>
                                      <p:to>
                                        <p:strVal val="visible"/>
                                      </p:to>
                                    </p:set>
                                    <p:animEffect filter="fade" transition="in">
                                      <p:cBhvr>
                                        <p:cTn id="10" dur="500"/>
                                        <p:tgtEl>
                                          <p:spTgt spid="9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970">
                                            <p:txEl>
                                              <p:pRg st="1" end="1"/>
                                            </p:txEl>
                                          </p:spTgt>
                                        </p:tgtEl>
                                        <p:attrNameLst>
                                          <p:attrName>style.visibility</p:attrName>
                                        </p:attrNameLst>
                                      </p:cBhvr>
                                      <p:to>
                                        <p:strVal val="visible"/>
                                      </p:to>
                                    </p:set>
                                    <p:animEffect filter="fade" transition="in">
                                      <p:cBhvr>
                                        <p:cTn id="15" dur="500"/>
                                        <p:tgtEl>
                                          <p:spTgt spid="97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970">
                                            <p:txEl>
                                              <p:pRg st="2" end="2"/>
                                            </p:txEl>
                                          </p:spTgt>
                                        </p:tgtEl>
                                        <p:attrNameLst>
                                          <p:attrName>style.visibility</p:attrName>
                                        </p:attrNameLst>
                                      </p:cBhvr>
                                      <p:to>
                                        <p:strVal val="visible"/>
                                      </p:to>
                                    </p:set>
                                    <p:animEffect filter="fade" transition="in">
                                      <p:cBhvr>
                                        <p:cTn id="20" dur="500"/>
                                        <p:tgtEl>
                                          <p:spTgt spid="97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970">
                                            <p:txEl>
                                              <p:pRg st="3" end="3"/>
                                            </p:txEl>
                                          </p:spTgt>
                                        </p:tgtEl>
                                        <p:attrNameLst>
                                          <p:attrName>style.visibility</p:attrName>
                                        </p:attrNameLst>
                                      </p:cBhvr>
                                      <p:to>
                                        <p:strVal val="visible"/>
                                      </p:to>
                                    </p:set>
                                    <p:animEffect filter="fade" transition="in">
                                      <p:cBhvr>
                                        <p:cTn id="25" dur="500"/>
                                        <p:tgtEl>
                                          <p:spTgt spid="97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970">
                                            <p:txEl>
                                              <p:pRg st="4" end="4"/>
                                            </p:txEl>
                                          </p:spTgt>
                                        </p:tgtEl>
                                        <p:attrNameLst>
                                          <p:attrName>style.visibility</p:attrName>
                                        </p:attrNameLst>
                                      </p:cBhvr>
                                      <p:to>
                                        <p:strVal val="visible"/>
                                      </p:to>
                                    </p:set>
                                    <p:animEffect filter="fade" transition="in">
                                      <p:cBhvr>
                                        <p:cTn id="30" dur="500"/>
                                        <p:tgtEl>
                                          <p:spTgt spid="97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970">
                                            <p:txEl>
                                              <p:pRg st="5" end="5"/>
                                            </p:txEl>
                                          </p:spTgt>
                                        </p:tgtEl>
                                        <p:attrNameLst>
                                          <p:attrName>style.visibility</p:attrName>
                                        </p:attrNameLst>
                                      </p:cBhvr>
                                      <p:to>
                                        <p:strVal val="visible"/>
                                      </p:to>
                                    </p:set>
                                    <p:animEffect filter="fade" transition="in">
                                      <p:cBhvr>
                                        <p:cTn id="35" dur="500"/>
                                        <p:tgtEl>
                                          <p:spTgt spid="97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1" fill="hold">
                                  <p:stCondLst>
                                    <p:cond delay="0"/>
                                  </p:stCondLst>
                                  <p:iterate type="el" backwards="0">
                                    <p:tmAbs val="0"/>
                                  </p:iterate>
                                  <p:childTnLst>
                                    <p:set>
                                      <p:cBhvr>
                                        <p:cTn id="39" fill="hold"/>
                                        <p:tgtEl>
                                          <p:spTgt spid="970">
                                            <p:txEl>
                                              <p:pRg st="6" end="6"/>
                                            </p:txEl>
                                          </p:spTgt>
                                        </p:tgtEl>
                                        <p:attrNameLst>
                                          <p:attrName>style.visibility</p:attrName>
                                        </p:attrNameLst>
                                      </p:cBhvr>
                                      <p:to>
                                        <p:strVal val="visible"/>
                                      </p:to>
                                    </p:set>
                                    <p:animEffect filter="fade" transition="in">
                                      <p:cBhvr>
                                        <p:cTn id="40" dur="500"/>
                                        <p:tgtEl>
                                          <p:spTgt spid="970">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10" grpId="1" fill="hold">
                                  <p:stCondLst>
                                    <p:cond delay="0"/>
                                  </p:stCondLst>
                                  <p:iterate type="el" backwards="0">
                                    <p:tmAbs val="0"/>
                                  </p:iterate>
                                  <p:childTnLst>
                                    <p:set>
                                      <p:cBhvr>
                                        <p:cTn id="44" fill="hold"/>
                                        <p:tgtEl>
                                          <p:spTgt spid="970">
                                            <p:txEl>
                                              <p:pRg st="7" end="7"/>
                                            </p:txEl>
                                          </p:spTgt>
                                        </p:tgtEl>
                                        <p:attrNameLst>
                                          <p:attrName>style.visibility</p:attrName>
                                        </p:attrNameLst>
                                      </p:cBhvr>
                                      <p:to>
                                        <p:strVal val="visible"/>
                                      </p:to>
                                    </p:set>
                                    <p:animEffect filter="fade" transition="in">
                                      <p:cBhvr>
                                        <p:cTn id="45" dur="500"/>
                                        <p:tgtEl>
                                          <p:spTgt spid="970">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70"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76" name="Google Shape;128;p17" descr="Google Shape;128;p17"/>
          <p:cNvPicPr>
            <a:picLocks noChangeAspect="1"/>
          </p:cNvPicPr>
          <p:nvPr/>
        </p:nvPicPr>
        <p:blipFill>
          <a:blip r:embed="rId2">
            <a:extLst/>
          </a:blip>
          <a:stretch>
            <a:fillRect/>
          </a:stretch>
        </p:blipFill>
        <p:spPr>
          <a:xfrm>
            <a:off x="1143000" y="1"/>
            <a:ext cx="734617" cy="736998"/>
          </a:xfrm>
          <a:prstGeom prst="rect">
            <a:avLst/>
          </a:prstGeom>
          <a:ln w="12700">
            <a:miter lim="400000"/>
          </a:ln>
        </p:spPr>
      </p:pic>
      <p:sp>
        <p:nvSpPr>
          <p:cNvPr id="977" name="Google Shape;129;p17"/>
          <p:cNvSpPr txBox="1"/>
          <p:nvPr/>
        </p:nvSpPr>
        <p:spPr>
          <a:xfrm>
            <a:off x="1339443" y="0"/>
            <a:ext cx="6512739" cy="530934"/>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lvl1pPr algn="ctr">
              <a:defRPr b="1" sz="3400">
                <a:latin typeface="Times New Roman"/>
                <a:ea typeface="Times New Roman"/>
                <a:cs typeface="Times New Roman"/>
                <a:sym typeface="Times New Roman"/>
              </a:defRPr>
            </a:lvl1pPr>
          </a:lstStyle>
          <a:p>
            <a:pPr/>
            <a:r>
              <a:t>Bank Balance Sheets</a:t>
            </a:r>
          </a:p>
        </p:txBody>
      </p:sp>
      <p:sp>
        <p:nvSpPr>
          <p:cNvPr id="978" name="Google Shape;130;p17"/>
          <p:cNvSpPr txBox="1"/>
          <p:nvPr/>
        </p:nvSpPr>
        <p:spPr>
          <a:xfrm>
            <a:off x="2282524" y="2593183"/>
            <a:ext cx="6627488" cy="203051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95000"/>
              </a:lnSpc>
              <a:defRPr b="1" sz="2400">
                <a:solidFill>
                  <a:srgbClr val="000099"/>
                </a:solidFill>
                <a:latin typeface="Times New Roman"/>
                <a:ea typeface="Times New Roman"/>
                <a:cs typeface="Times New Roman"/>
                <a:sym typeface="Times New Roman"/>
              </a:defRPr>
            </a:pPr>
            <a:r>
              <a:t>If Bob withdrawals $3000 from this bank:</a:t>
            </a:r>
            <a:endParaRPr sz="1300">
              <a:solidFill>
                <a:srgbClr val="E91D63"/>
              </a:solidFill>
            </a:endParaRPr>
          </a:p>
          <a:p>
            <a:pPr>
              <a:lnSpc>
                <a:spcPct val="95000"/>
              </a:lnSpc>
              <a:buClr>
                <a:srgbClr val="000099"/>
              </a:buClr>
              <a:buSzPts val="2400"/>
              <a:buAutoNum type="arabicPeriod" startAt="1"/>
              <a:defRPr b="1" sz="2400">
                <a:solidFill>
                  <a:srgbClr val="000099"/>
                </a:solidFill>
                <a:latin typeface="Times New Roman"/>
                <a:ea typeface="Times New Roman"/>
                <a:cs typeface="Times New Roman"/>
                <a:sym typeface="Times New Roman"/>
              </a:defRPr>
            </a:pPr>
            <a:r>
              <a:t> Will M1 money supply initially ↑, ↓, stay same?</a:t>
            </a:r>
            <a:endParaRPr sz="1300">
              <a:solidFill>
                <a:srgbClr val="E91D63"/>
              </a:solidFill>
            </a:endParaRPr>
          </a:p>
          <a:p>
            <a:pPr>
              <a:lnSpc>
                <a:spcPct val="95000"/>
              </a:lnSpc>
              <a:buClr>
                <a:srgbClr val="000099"/>
              </a:buClr>
              <a:buSzPts val="2400"/>
              <a:buAutoNum type="arabicPeriod" startAt="1"/>
              <a:defRPr b="1" sz="2400">
                <a:solidFill>
                  <a:srgbClr val="000099"/>
                </a:solidFill>
                <a:latin typeface="Times New Roman"/>
                <a:ea typeface="Times New Roman"/>
                <a:cs typeface="Times New Roman"/>
                <a:sym typeface="Times New Roman"/>
              </a:defRPr>
            </a:pPr>
            <a:r>
              <a:t> How much is the required reserves?</a:t>
            </a:r>
            <a:endParaRPr sz="1300">
              <a:solidFill>
                <a:srgbClr val="E91D63"/>
              </a:solidFill>
            </a:endParaRPr>
          </a:p>
          <a:p>
            <a:pPr>
              <a:lnSpc>
                <a:spcPct val="95000"/>
              </a:lnSpc>
              <a:buClr>
                <a:srgbClr val="000099"/>
              </a:buClr>
              <a:buSzPts val="2400"/>
              <a:buAutoNum type="arabicPeriod" startAt="1"/>
              <a:defRPr b="1" sz="2400">
                <a:solidFill>
                  <a:srgbClr val="000099"/>
                </a:solidFill>
                <a:latin typeface="Times New Roman"/>
                <a:ea typeface="Times New Roman"/>
                <a:cs typeface="Times New Roman"/>
                <a:sym typeface="Times New Roman"/>
              </a:defRPr>
            </a:pPr>
            <a:r>
              <a:t> How much is the excess reserves?</a:t>
            </a:r>
            <a:endParaRPr sz="1300">
              <a:solidFill>
                <a:srgbClr val="E91D63"/>
              </a:solidFill>
            </a:endParaRPr>
          </a:p>
          <a:p>
            <a:pPr>
              <a:lnSpc>
                <a:spcPct val="95000"/>
              </a:lnSpc>
              <a:buClr>
                <a:srgbClr val="000099"/>
              </a:buClr>
              <a:buSzPts val="2400"/>
              <a:buAutoNum type="arabicPeriod" startAt="1"/>
              <a:defRPr b="1" sz="2400">
                <a:solidFill>
                  <a:srgbClr val="000099"/>
                </a:solidFill>
                <a:latin typeface="Times New Roman"/>
                <a:ea typeface="Times New Roman"/>
                <a:cs typeface="Times New Roman"/>
                <a:sym typeface="Times New Roman"/>
              </a:defRPr>
            </a:pPr>
            <a:r>
              <a:t> Assume Bob burned the money, what is the maximum change in money supply?</a:t>
            </a:r>
          </a:p>
        </p:txBody>
      </p:sp>
      <p:sp>
        <p:nvSpPr>
          <p:cNvPr id="979" name="Google Shape;131;p17"/>
          <p:cNvSpPr txBox="1"/>
          <p:nvPr>
            <p:ph type="sldNum" sz="quarter" idx="4294967295"/>
          </p:nvPr>
        </p:nvSpPr>
        <p:spPr>
          <a:xfrm>
            <a:off x="7792749" y="4800600"/>
            <a:ext cx="208251" cy="202855"/>
          </a:xfrm>
          <a:prstGeom prst="rect">
            <a:avLst/>
          </a:prstGeom>
          <a:extLst>
            <a:ext uri="{C572A759-6A51-4108-AA02-DFA0A04FC94B}">
              <ma14:wrappingTextBoxFlag xmlns:ma14="http://schemas.microsoft.com/office/mac/drawingml/2011/main" val="1"/>
            </a:ext>
          </a:extLst>
        </p:spPr>
        <p:txBody>
          <a:bodyPr lIns="34275" tIns="34275" rIns="34275" bIns="34275" anchor="t"/>
          <a:lstStyle>
            <a:lvl1pPr>
              <a:defRPr>
                <a:solidFill>
                  <a:srgbClr val="000000"/>
                </a:solidFill>
                <a:latin typeface="Times New Roman"/>
                <a:ea typeface="Times New Roman"/>
                <a:cs typeface="Times New Roman"/>
                <a:sym typeface="Times New Roman"/>
              </a:defRPr>
            </a:lvl1pPr>
          </a:lstStyle>
          <a:p>
            <a:pPr/>
            <a:fld id="{86CB4B4D-7CA3-9044-876B-883B54F8677D}" type="slidenum"/>
          </a:p>
        </p:txBody>
      </p:sp>
      <p:graphicFrame>
        <p:nvGraphicFramePr>
          <p:cNvPr id="980" name="Google Shape;132;p17"/>
          <p:cNvGraphicFramePr/>
          <p:nvPr/>
        </p:nvGraphicFramePr>
        <p:xfrm>
          <a:off x="1354930" y="603647"/>
          <a:ext cx="6417469" cy="194667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074075"/>
                <a:gridCol w="1020359"/>
                <a:gridCol w="2180031"/>
                <a:gridCol w="1143003"/>
              </a:tblGrid>
              <a:tr h="389334">
                <a:tc gridSpan="2">
                  <a:txBody>
                    <a:bodyPr/>
                    <a:lstStyle/>
                    <a:p>
                      <a:pPr algn="ctr">
                        <a:defRPr sz="1800"/>
                      </a:pPr>
                      <a:r>
                        <a:rPr b="1" sz="2100">
                          <a:solidFill>
                            <a:srgbClr val="FFFFFF"/>
                          </a:solidFill>
                          <a:latin typeface="Times New Roman"/>
                          <a:ea typeface="Times New Roman"/>
                          <a:cs typeface="Times New Roman"/>
                          <a:sym typeface="Times New Roman"/>
                        </a:rPr>
                        <a:t>Assets</a:t>
                      </a:r>
                    </a:p>
                  </a:txBody>
                  <a:tcPr marL="34295" marR="34295" marT="34295" marB="34295" anchor="t" anchorCtr="0" horzOverflow="overflow">
                    <a:lnL w="12700">
                      <a:miter lim="400000"/>
                    </a:lnL>
                    <a:lnR w="12700">
                      <a:miter lim="400000"/>
                    </a:lnR>
                    <a:lnT w="12700">
                      <a:miter lim="400000"/>
                    </a:lnT>
                    <a:lnB w="12700">
                      <a:solidFill>
                        <a:srgbClr val="E91D63"/>
                      </a:solidFill>
                    </a:lnB>
                    <a:solidFill>
                      <a:srgbClr val="2D2DB9"/>
                    </a:solidFill>
                  </a:tcPr>
                </a:tc>
                <a:tc hMerge="1">
                  <a:tcPr/>
                </a:tc>
                <a:tc gridSpan="2">
                  <a:txBody>
                    <a:bodyPr/>
                    <a:lstStyle/>
                    <a:p>
                      <a:pPr algn="ctr">
                        <a:defRPr sz="1800"/>
                      </a:pPr>
                      <a:r>
                        <a:rPr b="1" sz="2100">
                          <a:solidFill>
                            <a:srgbClr val="FFFFFF"/>
                          </a:solidFill>
                          <a:latin typeface="Times New Roman"/>
                          <a:ea typeface="Times New Roman"/>
                          <a:cs typeface="Times New Roman"/>
                          <a:sym typeface="Times New Roman"/>
                        </a:rPr>
                        <a:t>Liabilities</a:t>
                      </a:r>
                    </a:p>
                  </a:txBody>
                  <a:tcPr marL="34295" marR="34295" marT="34295" marB="34295" anchor="t" anchorCtr="0" horzOverflow="overflow">
                    <a:lnL w="12700">
                      <a:miter lim="400000"/>
                    </a:lnL>
                    <a:lnR w="12700">
                      <a:miter lim="400000"/>
                    </a:lnR>
                    <a:lnT w="12700">
                      <a:miter lim="400000"/>
                    </a:lnT>
                    <a:lnB w="12700">
                      <a:solidFill>
                        <a:srgbClr val="E91D63"/>
                      </a:solidFill>
                    </a:lnB>
                    <a:solidFill>
                      <a:srgbClr val="2D2DB9"/>
                    </a:solidFill>
                  </a:tcPr>
                </a:tc>
                <a:tc hMerge="1">
                  <a:tcPr/>
                </a:tc>
              </a:tr>
              <a:tr h="389334">
                <a:tc>
                  <a:txBody>
                    <a:bodyPr/>
                    <a:lstStyle/>
                    <a:p>
                      <a:pPr algn="l">
                        <a:defRPr sz="1800"/>
                      </a:pPr>
                      <a:r>
                        <a:rPr sz="2100">
                          <a:latin typeface="Times New Roman"/>
                          <a:ea typeface="Times New Roman"/>
                          <a:cs typeface="Times New Roman"/>
                          <a:sym typeface="Times New Roman"/>
                        </a:rPr>
                        <a:t>Req. Reserves</a:t>
                      </a:r>
                    </a:p>
                  </a:txBody>
                  <a:tcPr marL="34295" marR="34295" marT="34295" marB="34295" anchor="t" anchorCtr="0" horzOverflow="overflow">
                    <a:lnT w="12700">
                      <a:solidFill>
                        <a:srgbClr val="E91D63"/>
                      </a:solidFill>
                    </a:lnT>
                    <a:solidFill>
                      <a:srgbClr val="CDCDE6"/>
                    </a:solidFill>
                  </a:tcPr>
                </a:tc>
                <a:tc>
                  <a:txBody>
                    <a:bodyPr/>
                    <a:lstStyle/>
                    <a:p>
                      <a:pPr>
                        <a:defRPr sz="1800"/>
                      </a:pPr>
                      <a:r>
                        <a:rPr sz="2100">
                          <a:latin typeface="Times New Roman"/>
                          <a:ea typeface="Times New Roman"/>
                          <a:cs typeface="Times New Roman"/>
                          <a:sym typeface="Times New Roman"/>
                        </a:rPr>
                        <a:t>$2,000</a:t>
                      </a:r>
                    </a:p>
                  </a:txBody>
                  <a:tcPr marL="34295" marR="34295" marT="34295" marB="34295" anchor="t" anchorCtr="0" horzOverflow="overflow">
                    <a:lnT w="12700">
                      <a:solidFill>
                        <a:srgbClr val="E91D63"/>
                      </a:solidFill>
                    </a:lnT>
                    <a:solidFill>
                      <a:srgbClr val="CDCDE6"/>
                    </a:solidFill>
                  </a:tcPr>
                </a:tc>
                <a:tc>
                  <a:txBody>
                    <a:bodyPr/>
                    <a:lstStyle/>
                    <a:p>
                      <a:pPr algn="l">
                        <a:defRPr sz="1800"/>
                      </a:pPr>
                      <a:r>
                        <a:rPr sz="2100">
                          <a:latin typeface="Times New Roman"/>
                          <a:ea typeface="Times New Roman"/>
                          <a:cs typeface="Times New Roman"/>
                          <a:sym typeface="Times New Roman"/>
                        </a:rPr>
                        <a:t>Demand Deposits</a:t>
                      </a:r>
                    </a:p>
                  </a:txBody>
                  <a:tcPr marL="34295" marR="34295" marT="34295" marB="34295" anchor="t" anchorCtr="0" horzOverflow="overflow">
                    <a:lnT w="12700">
                      <a:solidFill>
                        <a:srgbClr val="E91D63"/>
                      </a:solidFill>
                    </a:lnT>
                    <a:solidFill>
                      <a:srgbClr val="CDCDE6"/>
                    </a:solidFill>
                  </a:tcPr>
                </a:tc>
                <a:tc>
                  <a:txBody>
                    <a:bodyPr/>
                    <a:lstStyle/>
                    <a:p>
                      <a:pPr>
                        <a:defRPr sz="1800"/>
                      </a:pPr>
                      <a:r>
                        <a:rPr sz="2100">
                          <a:latin typeface="Times New Roman"/>
                          <a:ea typeface="Times New Roman"/>
                          <a:cs typeface="Times New Roman"/>
                          <a:sym typeface="Times New Roman"/>
                        </a:rPr>
                        <a:t>$20,000</a:t>
                      </a:r>
                    </a:p>
                  </a:txBody>
                  <a:tcPr marL="34295" marR="34295" marT="34295" marB="34295" anchor="t" anchorCtr="0" horzOverflow="overflow">
                    <a:lnT w="12700">
                      <a:solidFill>
                        <a:srgbClr val="E91D63"/>
                      </a:solidFill>
                    </a:lnT>
                    <a:solidFill>
                      <a:srgbClr val="CDCDE6"/>
                    </a:solidFill>
                  </a:tcPr>
                </a:tc>
              </a:tr>
              <a:tr h="389334">
                <a:tc>
                  <a:txBody>
                    <a:bodyPr/>
                    <a:lstStyle/>
                    <a:p>
                      <a:pPr algn="l">
                        <a:defRPr sz="1800"/>
                      </a:pPr>
                      <a:r>
                        <a:rPr sz="2100">
                          <a:latin typeface="Times New Roman"/>
                          <a:ea typeface="Times New Roman"/>
                          <a:cs typeface="Times New Roman"/>
                          <a:sym typeface="Times New Roman"/>
                        </a:rPr>
                        <a:t>Excess Reserves</a:t>
                      </a:r>
                    </a:p>
                  </a:txBody>
                  <a:tcPr marL="34295" marR="34295" marT="34295" marB="34295" anchor="t" anchorCtr="0" horzOverflow="overflow">
                    <a:solidFill>
                      <a:srgbClr val="E8E8F3"/>
                    </a:solidFill>
                  </a:tcPr>
                </a:tc>
                <a:tc>
                  <a:txBody>
                    <a:bodyPr/>
                    <a:lstStyle/>
                    <a:p>
                      <a:pPr>
                        <a:defRPr sz="1800"/>
                      </a:pPr>
                      <a:r>
                        <a:rPr sz="2100">
                          <a:latin typeface="Times New Roman"/>
                          <a:ea typeface="Times New Roman"/>
                          <a:cs typeface="Times New Roman"/>
                          <a:sym typeface="Times New Roman"/>
                        </a:rPr>
                        <a:t>$3,000</a:t>
                      </a:r>
                    </a:p>
                  </a:txBody>
                  <a:tcPr marL="34295" marR="34295" marT="34295" marB="34295" anchor="t" anchorCtr="0" horzOverflow="overflow">
                    <a:solidFill>
                      <a:srgbClr val="E8E8F3"/>
                    </a:solidFill>
                  </a:tcPr>
                </a:tc>
                <a:tc>
                  <a:txBody>
                    <a:bodyPr/>
                    <a:lstStyle/>
                    <a:p>
                      <a:pPr algn="l">
                        <a:defRPr sz="1800"/>
                      </a:pPr>
                      <a:r>
                        <a:rPr sz="2100">
                          <a:latin typeface="Times New Roman"/>
                          <a:ea typeface="Times New Roman"/>
                          <a:cs typeface="Times New Roman"/>
                          <a:sym typeface="Times New Roman"/>
                        </a:rPr>
                        <a:t>Owner’s Equity</a:t>
                      </a:r>
                    </a:p>
                  </a:txBody>
                  <a:tcPr marL="34295" marR="34295" marT="34295" marB="34295" anchor="t" anchorCtr="0" horzOverflow="overflow">
                    <a:solidFill>
                      <a:srgbClr val="E8E8F3"/>
                    </a:solidFill>
                  </a:tcPr>
                </a:tc>
                <a:tc>
                  <a:txBody>
                    <a:bodyPr/>
                    <a:lstStyle/>
                    <a:p>
                      <a:pPr>
                        <a:defRPr sz="1800"/>
                      </a:pPr>
                      <a:r>
                        <a:rPr sz="2100">
                          <a:latin typeface="Times New Roman"/>
                          <a:ea typeface="Times New Roman"/>
                          <a:cs typeface="Times New Roman"/>
                          <a:sym typeface="Times New Roman"/>
                        </a:rPr>
                        <a:t>$5,000</a:t>
                      </a:r>
                    </a:p>
                  </a:txBody>
                  <a:tcPr marL="34295" marR="34295" marT="34295" marB="34295" anchor="t" anchorCtr="0" horzOverflow="overflow">
                    <a:solidFill>
                      <a:srgbClr val="E8E8F3"/>
                    </a:solidFill>
                  </a:tcPr>
                </a:tc>
              </a:tr>
              <a:tr h="389334">
                <a:tc>
                  <a:txBody>
                    <a:bodyPr/>
                    <a:lstStyle/>
                    <a:p>
                      <a:pPr algn="l">
                        <a:defRPr sz="1800"/>
                      </a:pPr>
                      <a:r>
                        <a:rPr sz="2100">
                          <a:latin typeface="Times New Roman"/>
                          <a:ea typeface="Times New Roman"/>
                          <a:cs typeface="Times New Roman"/>
                          <a:sym typeface="Times New Roman"/>
                        </a:rPr>
                        <a:t>Treasury Bonds</a:t>
                      </a:r>
                    </a:p>
                  </a:txBody>
                  <a:tcPr marL="34295" marR="34295" marT="34295" marB="34295" anchor="t" anchorCtr="0" horzOverflow="overflow">
                    <a:solidFill>
                      <a:srgbClr val="CDCDE6"/>
                    </a:solidFill>
                  </a:tcPr>
                </a:tc>
                <a:tc>
                  <a:txBody>
                    <a:bodyPr/>
                    <a:lstStyle/>
                    <a:p>
                      <a:pPr>
                        <a:defRPr sz="1800"/>
                      </a:pPr>
                      <a:r>
                        <a:rPr sz="2100">
                          <a:latin typeface="Times New Roman"/>
                          <a:ea typeface="Times New Roman"/>
                          <a:cs typeface="Times New Roman"/>
                          <a:sym typeface="Times New Roman"/>
                        </a:rPr>
                        <a:t>$5,000</a:t>
                      </a:r>
                    </a:p>
                  </a:txBody>
                  <a:tcPr marL="34295" marR="34295" marT="34295" marB="34295" anchor="t" anchorCtr="0" horzOverflow="overflow">
                    <a:solidFill>
                      <a:srgbClr val="CDCDE6"/>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CDCDE6"/>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CDCDE6"/>
                    </a:solidFill>
                  </a:tcPr>
                </a:tc>
              </a:tr>
              <a:tr h="389334">
                <a:tc>
                  <a:txBody>
                    <a:bodyPr/>
                    <a:lstStyle/>
                    <a:p>
                      <a:pPr algn="l">
                        <a:defRPr sz="1800"/>
                      </a:pPr>
                      <a:r>
                        <a:rPr sz="2100">
                          <a:solidFill>
                            <a:srgbClr val="E91D63"/>
                          </a:solidFill>
                          <a:latin typeface="Times New Roman"/>
                          <a:ea typeface="Times New Roman"/>
                          <a:cs typeface="Times New Roman"/>
                          <a:sym typeface="Times New Roman"/>
                        </a:rPr>
                        <a:t>Loans</a:t>
                      </a:r>
                    </a:p>
                  </a:txBody>
                  <a:tcPr marL="34295" marR="34295" marT="34295" marB="34295" anchor="t" anchorCtr="0" horzOverflow="overflow">
                    <a:solidFill>
                      <a:srgbClr val="E8E8F3"/>
                    </a:solidFill>
                  </a:tcPr>
                </a:tc>
                <a:tc>
                  <a:txBody>
                    <a:bodyPr/>
                    <a:lstStyle/>
                    <a:p>
                      <a:pPr>
                        <a:defRPr sz="1800"/>
                      </a:pPr>
                      <a:r>
                        <a:rPr sz="2100">
                          <a:solidFill>
                            <a:srgbClr val="E91D63"/>
                          </a:solidFill>
                          <a:latin typeface="Times New Roman"/>
                          <a:ea typeface="Times New Roman"/>
                          <a:cs typeface="Times New Roman"/>
                          <a:sym typeface="Times New Roman"/>
                        </a:rPr>
                        <a:t>$15,000</a:t>
                      </a:r>
                    </a:p>
                  </a:txBody>
                  <a:tcPr marL="34295" marR="34295" marT="34295" marB="34295" anchor="t" anchorCtr="0" horzOverflow="overflow">
                    <a:solidFill>
                      <a:srgbClr val="E8E8F3"/>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E8E8F3"/>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E8E8F3"/>
                    </a:solidFill>
                  </a:tcPr>
                </a:tc>
              </a:tr>
            </a:tbl>
          </a:graphicData>
        </a:graphic>
      </p:graphicFrame>
      <p:sp>
        <p:nvSpPr>
          <p:cNvPr id="981" name="Google Shape;133;p17"/>
          <p:cNvSpPr/>
          <p:nvPr/>
        </p:nvSpPr>
        <p:spPr>
          <a:xfrm flipH="1">
            <a:off x="4457699" y="592932"/>
            <a:ext cx="1" cy="1978820"/>
          </a:xfrm>
          <a:prstGeom prst="line">
            <a:avLst/>
          </a:prstGeom>
          <a:ln w="57150">
            <a:solidFill>
              <a:srgbClr val="E91D63"/>
            </a:solidFill>
            <a:miter/>
          </a:ln>
        </p:spPr>
        <p:txBody>
          <a:bodyPr lIns="45719" rIns="45719"/>
          <a:lstStyle/>
          <a:p>
            <a:pPr/>
          </a:p>
        </p:txBody>
      </p:sp>
      <p:sp>
        <p:nvSpPr>
          <p:cNvPr id="982" name="Google Shape;134;p17"/>
          <p:cNvSpPr/>
          <p:nvPr/>
        </p:nvSpPr>
        <p:spPr>
          <a:xfrm flipH="1" flipV="1">
            <a:off x="1366836" y="1029969"/>
            <a:ext cx="6405565" cy="2"/>
          </a:xfrm>
          <a:prstGeom prst="line">
            <a:avLst/>
          </a:prstGeom>
          <a:ln w="57150">
            <a:solidFill>
              <a:srgbClr val="E91D63"/>
            </a:solidFill>
            <a:miter/>
          </a:ln>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978">
                                            <p:bg/>
                                          </p:spTgt>
                                        </p:tgtEl>
                                        <p:attrNameLst>
                                          <p:attrName>style.visibility</p:attrName>
                                        </p:attrNameLst>
                                      </p:cBhvr>
                                      <p:to>
                                        <p:strVal val="visible"/>
                                      </p:to>
                                    </p:set>
                                    <p:animEffect filter="fade" transition="in">
                                      <p:cBhvr>
                                        <p:cTn id="7" dur="500"/>
                                        <p:tgtEl>
                                          <p:spTgt spid="97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978">
                                            <p:txEl>
                                              <p:pRg st="0" end="0"/>
                                            </p:txEl>
                                          </p:spTgt>
                                        </p:tgtEl>
                                        <p:attrNameLst>
                                          <p:attrName>style.visibility</p:attrName>
                                        </p:attrNameLst>
                                      </p:cBhvr>
                                      <p:to>
                                        <p:strVal val="visible"/>
                                      </p:to>
                                    </p:set>
                                    <p:animEffect filter="fade" transition="in">
                                      <p:cBhvr>
                                        <p:cTn id="10" dur="500"/>
                                        <p:tgtEl>
                                          <p:spTgt spid="97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978">
                                            <p:txEl>
                                              <p:pRg st="1" end="1"/>
                                            </p:txEl>
                                          </p:spTgt>
                                        </p:tgtEl>
                                        <p:attrNameLst>
                                          <p:attrName>style.visibility</p:attrName>
                                        </p:attrNameLst>
                                      </p:cBhvr>
                                      <p:to>
                                        <p:strVal val="visible"/>
                                      </p:to>
                                    </p:set>
                                    <p:animEffect filter="fade" transition="in">
                                      <p:cBhvr>
                                        <p:cTn id="15" dur="500"/>
                                        <p:tgtEl>
                                          <p:spTgt spid="97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978">
                                            <p:txEl>
                                              <p:pRg st="2" end="2"/>
                                            </p:txEl>
                                          </p:spTgt>
                                        </p:tgtEl>
                                        <p:attrNameLst>
                                          <p:attrName>style.visibility</p:attrName>
                                        </p:attrNameLst>
                                      </p:cBhvr>
                                      <p:to>
                                        <p:strVal val="visible"/>
                                      </p:to>
                                    </p:set>
                                    <p:animEffect filter="fade" transition="in">
                                      <p:cBhvr>
                                        <p:cTn id="20" dur="500"/>
                                        <p:tgtEl>
                                          <p:spTgt spid="97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978">
                                            <p:txEl>
                                              <p:pRg st="3" end="3"/>
                                            </p:txEl>
                                          </p:spTgt>
                                        </p:tgtEl>
                                        <p:attrNameLst>
                                          <p:attrName>style.visibility</p:attrName>
                                        </p:attrNameLst>
                                      </p:cBhvr>
                                      <p:to>
                                        <p:strVal val="visible"/>
                                      </p:to>
                                    </p:set>
                                    <p:animEffect filter="fade" transition="in">
                                      <p:cBhvr>
                                        <p:cTn id="25" dur="500"/>
                                        <p:tgtEl>
                                          <p:spTgt spid="97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978">
                                            <p:txEl>
                                              <p:pRg st="4" end="4"/>
                                            </p:txEl>
                                          </p:spTgt>
                                        </p:tgtEl>
                                        <p:attrNameLst>
                                          <p:attrName>style.visibility</p:attrName>
                                        </p:attrNameLst>
                                      </p:cBhvr>
                                      <p:to>
                                        <p:strVal val="visible"/>
                                      </p:to>
                                    </p:set>
                                    <p:animEffect filter="fade" transition="in">
                                      <p:cBhvr>
                                        <p:cTn id="30" dur="500"/>
                                        <p:tgtEl>
                                          <p:spTgt spid="978">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78"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84" name="Google Shape;128;p17" descr="Google Shape;128;p17"/>
          <p:cNvPicPr>
            <a:picLocks noChangeAspect="1"/>
          </p:cNvPicPr>
          <p:nvPr/>
        </p:nvPicPr>
        <p:blipFill>
          <a:blip r:embed="rId2">
            <a:extLst/>
          </a:blip>
          <a:stretch>
            <a:fillRect/>
          </a:stretch>
        </p:blipFill>
        <p:spPr>
          <a:xfrm>
            <a:off x="1143000" y="1"/>
            <a:ext cx="734617" cy="736998"/>
          </a:xfrm>
          <a:prstGeom prst="rect">
            <a:avLst/>
          </a:prstGeom>
          <a:ln w="12700">
            <a:miter lim="400000"/>
          </a:ln>
        </p:spPr>
      </p:pic>
      <p:sp>
        <p:nvSpPr>
          <p:cNvPr id="985" name="Google Shape;129;p17"/>
          <p:cNvSpPr txBox="1"/>
          <p:nvPr/>
        </p:nvSpPr>
        <p:spPr>
          <a:xfrm>
            <a:off x="1339443" y="0"/>
            <a:ext cx="6512739" cy="530934"/>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lvl1pPr algn="ctr">
              <a:defRPr b="1" sz="3400">
                <a:latin typeface="Times New Roman"/>
                <a:ea typeface="Times New Roman"/>
                <a:cs typeface="Times New Roman"/>
                <a:sym typeface="Times New Roman"/>
              </a:defRPr>
            </a:lvl1pPr>
          </a:lstStyle>
          <a:p>
            <a:pPr/>
            <a:r>
              <a:t>Bank Balance Sheets</a:t>
            </a:r>
          </a:p>
        </p:txBody>
      </p:sp>
      <p:sp>
        <p:nvSpPr>
          <p:cNvPr id="986" name="Google Shape;130;p17"/>
          <p:cNvSpPr txBox="1"/>
          <p:nvPr/>
        </p:nvSpPr>
        <p:spPr>
          <a:xfrm>
            <a:off x="2182058" y="2550316"/>
            <a:ext cx="6627488" cy="2467566"/>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95000"/>
              </a:lnSpc>
              <a:defRPr b="1" sz="2000">
                <a:solidFill>
                  <a:srgbClr val="000099"/>
                </a:solidFill>
                <a:latin typeface="Times New Roman"/>
                <a:ea typeface="Times New Roman"/>
                <a:cs typeface="Times New Roman"/>
                <a:sym typeface="Times New Roman"/>
              </a:defRPr>
            </a:pPr>
            <a:r>
              <a:t>If Bob withdrawals $3000 from this bank:</a:t>
            </a:r>
            <a:endParaRPr sz="3200">
              <a:solidFill>
                <a:srgbClr val="E91D63"/>
              </a:solidFill>
            </a:endParaRPr>
          </a:p>
          <a:p>
            <a:pPr>
              <a:lnSpc>
                <a:spcPct val="95000"/>
              </a:lnSpc>
              <a:defRPr b="1" sz="1800">
                <a:solidFill>
                  <a:srgbClr val="000099"/>
                </a:solidFill>
                <a:latin typeface="Times New Roman"/>
                <a:ea typeface="Times New Roman"/>
                <a:cs typeface="Times New Roman"/>
                <a:sym typeface="Times New Roman"/>
              </a:defRPr>
            </a:pPr>
            <a:r>
              <a:t>1. Will M1 money supply initially ↑, ↓, stay same? </a:t>
            </a:r>
            <a:r>
              <a:rPr b="0" sz="2000">
                <a:solidFill>
                  <a:srgbClr val="FF0000"/>
                </a:solidFill>
                <a:latin typeface="Calibri"/>
                <a:ea typeface="Calibri"/>
                <a:cs typeface="Calibri"/>
                <a:sym typeface="Calibri"/>
              </a:rPr>
              <a:t>Stay the same</a:t>
            </a:r>
            <a:endParaRPr sz="3200">
              <a:solidFill>
                <a:srgbClr val="E91D63"/>
              </a:solidFill>
            </a:endParaRPr>
          </a:p>
          <a:p>
            <a:pPr>
              <a:lnSpc>
                <a:spcPct val="95000"/>
              </a:lnSpc>
              <a:defRPr b="1" sz="1800">
                <a:solidFill>
                  <a:srgbClr val="000099"/>
                </a:solidFill>
                <a:latin typeface="Times New Roman"/>
                <a:ea typeface="Times New Roman"/>
                <a:cs typeface="Times New Roman"/>
                <a:sym typeface="Times New Roman"/>
              </a:defRPr>
            </a:pPr>
            <a:r>
              <a:t>2. How much is the required reserves?</a:t>
            </a:r>
            <a:r>
              <a:rPr b="0" sz="900">
                <a:solidFill>
                  <a:srgbClr val="000000"/>
                </a:solidFill>
                <a:latin typeface="+mn-lt"/>
                <a:ea typeface="+mn-ea"/>
                <a:cs typeface="+mn-cs"/>
                <a:sym typeface="Arial"/>
              </a:rPr>
              <a:t> </a:t>
            </a:r>
            <a:r>
              <a:rPr b="0" sz="2400">
                <a:solidFill>
                  <a:srgbClr val="FF0000"/>
                </a:solidFill>
                <a:latin typeface="Calibri"/>
                <a:ea typeface="Calibri"/>
                <a:cs typeface="Calibri"/>
                <a:sym typeface="Calibri"/>
              </a:rPr>
              <a:t>$1700</a:t>
            </a:r>
            <a:endParaRPr sz="3200">
              <a:solidFill>
                <a:srgbClr val="E91D63"/>
              </a:solidFill>
            </a:endParaRPr>
          </a:p>
          <a:p>
            <a:pPr>
              <a:lnSpc>
                <a:spcPct val="95000"/>
              </a:lnSpc>
              <a:defRPr b="1" sz="1800">
                <a:solidFill>
                  <a:srgbClr val="9C26B0"/>
                </a:solidFill>
                <a:latin typeface="Calibri"/>
                <a:ea typeface="Calibri"/>
                <a:cs typeface="Calibri"/>
                <a:sym typeface="Calibri"/>
              </a:defRPr>
            </a:pPr>
            <a:r>
              <a:t>3. </a:t>
            </a:r>
            <a:r>
              <a:rPr>
                <a:solidFill>
                  <a:srgbClr val="000099"/>
                </a:solidFill>
                <a:latin typeface="Times New Roman"/>
                <a:ea typeface="Times New Roman"/>
                <a:cs typeface="Times New Roman"/>
                <a:sym typeface="Times New Roman"/>
              </a:rPr>
              <a:t>How much is the excess reserves? </a:t>
            </a:r>
            <a:r>
              <a:rPr b="0" sz="2400">
                <a:solidFill>
                  <a:srgbClr val="FF0000"/>
                </a:solidFill>
              </a:rPr>
              <a:t>$300</a:t>
            </a:r>
            <a:endParaRPr sz="2400">
              <a:solidFill>
                <a:srgbClr val="FF0000"/>
              </a:solidFill>
            </a:endParaRPr>
          </a:p>
          <a:p>
            <a:pPr>
              <a:lnSpc>
                <a:spcPct val="95000"/>
              </a:lnSpc>
              <a:defRPr b="1" sz="1800">
                <a:solidFill>
                  <a:srgbClr val="9C26B0"/>
                </a:solidFill>
                <a:latin typeface="Times New Roman"/>
                <a:ea typeface="Times New Roman"/>
                <a:cs typeface="Times New Roman"/>
                <a:sym typeface="Times New Roman"/>
              </a:defRPr>
            </a:pPr>
            <a:r>
              <a:t>4. </a:t>
            </a:r>
            <a:r>
              <a:rPr>
                <a:solidFill>
                  <a:srgbClr val="000099"/>
                </a:solidFill>
              </a:rPr>
              <a:t>Assume Bob burned the money, what is the maximum change in money supply? </a:t>
            </a:r>
            <a:r>
              <a:rPr b="0" sz="2400">
                <a:solidFill>
                  <a:srgbClr val="FF0000"/>
                </a:solidFill>
              </a:rPr>
              <a:t>1/.1 X $3000 = </a:t>
            </a:r>
            <a:r>
              <a:rPr b="0" sz="2400">
                <a:solidFill>
                  <a:srgbClr val="FF0000"/>
                </a:solidFill>
                <a:latin typeface="Calibri"/>
                <a:ea typeface="Calibri"/>
                <a:cs typeface="Calibri"/>
                <a:sym typeface="Calibri"/>
              </a:rPr>
              <a:t>Decrease $30,000</a:t>
            </a:r>
            <a:endParaRPr sz="3200">
              <a:solidFill>
                <a:srgbClr val="E91D63"/>
              </a:solidFill>
            </a:endParaRPr>
          </a:p>
        </p:txBody>
      </p:sp>
      <p:graphicFrame>
        <p:nvGraphicFramePr>
          <p:cNvPr id="987" name="Google Shape;132;p17"/>
          <p:cNvGraphicFramePr/>
          <p:nvPr/>
        </p:nvGraphicFramePr>
        <p:xfrm>
          <a:off x="1354930" y="603647"/>
          <a:ext cx="6417469" cy="194667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074075"/>
                <a:gridCol w="1020359"/>
                <a:gridCol w="2180031"/>
                <a:gridCol w="1143003"/>
              </a:tblGrid>
              <a:tr h="389334">
                <a:tc gridSpan="2">
                  <a:txBody>
                    <a:bodyPr/>
                    <a:lstStyle/>
                    <a:p>
                      <a:pPr algn="ctr">
                        <a:defRPr sz="1800"/>
                      </a:pPr>
                      <a:r>
                        <a:rPr b="1" sz="2100">
                          <a:solidFill>
                            <a:srgbClr val="FFFFFF"/>
                          </a:solidFill>
                          <a:latin typeface="Times New Roman"/>
                          <a:ea typeface="Times New Roman"/>
                          <a:cs typeface="Times New Roman"/>
                          <a:sym typeface="Times New Roman"/>
                        </a:rPr>
                        <a:t>Assets</a:t>
                      </a:r>
                    </a:p>
                  </a:txBody>
                  <a:tcPr marL="34295" marR="34295" marT="34295" marB="34295" anchor="t" anchorCtr="0" horzOverflow="overflow">
                    <a:lnL w="12700">
                      <a:miter lim="400000"/>
                    </a:lnL>
                    <a:lnR w="12700">
                      <a:miter lim="400000"/>
                    </a:lnR>
                    <a:lnT w="12700">
                      <a:miter lim="400000"/>
                    </a:lnT>
                    <a:lnB w="12700">
                      <a:solidFill>
                        <a:srgbClr val="E91D63"/>
                      </a:solidFill>
                    </a:lnB>
                    <a:solidFill>
                      <a:srgbClr val="2D2DB9"/>
                    </a:solidFill>
                  </a:tcPr>
                </a:tc>
                <a:tc hMerge="1">
                  <a:tcPr/>
                </a:tc>
                <a:tc gridSpan="2">
                  <a:txBody>
                    <a:bodyPr/>
                    <a:lstStyle/>
                    <a:p>
                      <a:pPr algn="ctr">
                        <a:defRPr sz="1800"/>
                      </a:pPr>
                      <a:r>
                        <a:rPr b="1" sz="2100">
                          <a:solidFill>
                            <a:srgbClr val="FFFFFF"/>
                          </a:solidFill>
                          <a:latin typeface="Times New Roman"/>
                          <a:ea typeface="Times New Roman"/>
                          <a:cs typeface="Times New Roman"/>
                          <a:sym typeface="Times New Roman"/>
                        </a:rPr>
                        <a:t>Liabilities</a:t>
                      </a:r>
                    </a:p>
                  </a:txBody>
                  <a:tcPr marL="34295" marR="34295" marT="34295" marB="34295" anchor="t" anchorCtr="0" horzOverflow="overflow">
                    <a:lnL w="12700">
                      <a:miter lim="400000"/>
                    </a:lnL>
                    <a:lnR w="12700">
                      <a:miter lim="400000"/>
                    </a:lnR>
                    <a:lnT w="12700">
                      <a:miter lim="400000"/>
                    </a:lnT>
                    <a:lnB w="12700">
                      <a:solidFill>
                        <a:srgbClr val="E91D63"/>
                      </a:solidFill>
                    </a:lnB>
                    <a:solidFill>
                      <a:srgbClr val="2D2DB9"/>
                    </a:solidFill>
                  </a:tcPr>
                </a:tc>
                <a:tc hMerge="1">
                  <a:tcPr/>
                </a:tc>
              </a:tr>
              <a:tr h="389334">
                <a:tc>
                  <a:txBody>
                    <a:bodyPr/>
                    <a:lstStyle/>
                    <a:p>
                      <a:pPr algn="l">
                        <a:defRPr sz="1800"/>
                      </a:pPr>
                      <a:r>
                        <a:rPr sz="2100">
                          <a:latin typeface="Times New Roman"/>
                          <a:ea typeface="Times New Roman"/>
                          <a:cs typeface="Times New Roman"/>
                          <a:sym typeface="Times New Roman"/>
                        </a:rPr>
                        <a:t>Req. Reserves</a:t>
                      </a:r>
                    </a:p>
                  </a:txBody>
                  <a:tcPr marL="34295" marR="34295" marT="34295" marB="34295" anchor="t" anchorCtr="0" horzOverflow="overflow">
                    <a:lnT w="12700">
                      <a:solidFill>
                        <a:srgbClr val="E91D63"/>
                      </a:solidFill>
                    </a:lnT>
                    <a:solidFill>
                      <a:srgbClr val="CDCDE6"/>
                    </a:solidFill>
                  </a:tcPr>
                </a:tc>
                <a:tc>
                  <a:txBody>
                    <a:bodyPr/>
                    <a:lstStyle/>
                    <a:p>
                      <a:pPr>
                        <a:defRPr sz="1800"/>
                      </a:pPr>
                      <a:r>
                        <a:rPr sz="2100">
                          <a:latin typeface="Times New Roman"/>
                          <a:ea typeface="Times New Roman"/>
                          <a:cs typeface="Times New Roman"/>
                          <a:sym typeface="Times New Roman"/>
                        </a:rPr>
                        <a:t>$1,700</a:t>
                      </a:r>
                    </a:p>
                  </a:txBody>
                  <a:tcPr marL="34295" marR="34295" marT="34295" marB="34295" anchor="t" anchorCtr="0" horzOverflow="overflow">
                    <a:lnT w="12700">
                      <a:solidFill>
                        <a:srgbClr val="E91D63"/>
                      </a:solidFill>
                    </a:lnT>
                    <a:solidFill>
                      <a:srgbClr val="CDCDE6"/>
                    </a:solidFill>
                  </a:tcPr>
                </a:tc>
                <a:tc>
                  <a:txBody>
                    <a:bodyPr/>
                    <a:lstStyle/>
                    <a:p>
                      <a:pPr algn="l">
                        <a:defRPr sz="1800"/>
                      </a:pPr>
                      <a:r>
                        <a:rPr sz="2100">
                          <a:latin typeface="Times New Roman"/>
                          <a:ea typeface="Times New Roman"/>
                          <a:cs typeface="Times New Roman"/>
                          <a:sym typeface="Times New Roman"/>
                        </a:rPr>
                        <a:t>Demand Deposits</a:t>
                      </a:r>
                    </a:p>
                  </a:txBody>
                  <a:tcPr marL="34295" marR="34295" marT="34295" marB="34295" anchor="t" anchorCtr="0" horzOverflow="overflow">
                    <a:lnT w="12700">
                      <a:solidFill>
                        <a:srgbClr val="E91D63"/>
                      </a:solidFill>
                    </a:lnT>
                    <a:solidFill>
                      <a:srgbClr val="CDCDE6"/>
                    </a:solidFill>
                  </a:tcPr>
                </a:tc>
                <a:tc>
                  <a:txBody>
                    <a:bodyPr/>
                    <a:lstStyle/>
                    <a:p>
                      <a:pPr>
                        <a:defRPr sz="1800"/>
                      </a:pPr>
                      <a:r>
                        <a:rPr sz="2100">
                          <a:latin typeface="Times New Roman"/>
                          <a:ea typeface="Times New Roman"/>
                          <a:cs typeface="Times New Roman"/>
                          <a:sym typeface="Times New Roman"/>
                        </a:rPr>
                        <a:t>$17,000</a:t>
                      </a:r>
                    </a:p>
                  </a:txBody>
                  <a:tcPr marL="34295" marR="34295" marT="34295" marB="34295" anchor="t" anchorCtr="0" horzOverflow="overflow">
                    <a:lnT w="12700">
                      <a:solidFill>
                        <a:srgbClr val="E91D63"/>
                      </a:solidFill>
                    </a:lnT>
                    <a:solidFill>
                      <a:srgbClr val="CDCDE6"/>
                    </a:solidFill>
                  </a:tcPr>
                </a:tc>
              </a:tr>
              <a:tr h="389334">
                <a:tc>
                  <a:txBody>
                    <a:bodyPr/>
                    <a:lstStyle/>
                    <a:p>
                      <a:pPr algn="l">
                        <a:defRPr sz="1800"/>
                      </a:pPr>
                      <a:r>
                        <a:rPr sz="2100">
                          <a:latin typeface="Times New Roman"/>
                          <a:ea typeface="Times New Roman"/>
                          <a:cs typeface="Times New Roman"/>
                          <a:sym typeface="Times New Roman"/>
                        </a:rPr>
                        <a:t>Excess Reserves</a:t>
                      </a:r>
                    </a:p>
                  </a:txBody>
                  <a:tcPr marL="34295" marR="34295" marT="34295" marB="34295" anchor="t" anchorCtr="0" horzOverflow="overflow">
                    <a:solidFill>
                      <a:srgbClr val="E8E8F3"/>
                    </a:solidFill>
                  </a:tcPr>
                </a:tc>
                <a:tc>
                  <a:txBody>
                    <a:bodyPr/>
                    <a:lstStyle/>
                    <a:p>
                      <a:pPr>
                        <a:defRPr sz="1800"/>
                      </a:pPr>
                      <a:r>
                        <a:rPr sz="2100">
                          <a:latin typeface="Times New Roman"/>
                          <a:ea typeface="Times New Roman"/>
                          <a:cs typeface="Times New Roman"/>
                          <a:sym typeface="Times New Roman"/>
                        </a:rPr>
                        <a:t>$300</a:t>
                      </a:r>
                    </a:p>
                  </a:txBody>
                  <a:tcPr marL="34295" marR="34295" marT="34295" marB="34295" anchor="t" anchorCtr="0" horzOverflow="overflow">
                    <a:solidFill>
                      <a:srgbClr val="E8E8F3"/>
                    </a:solidFill>
                  </a:tcPr>
                </a:tc>
                <a:tc>
                  <a:txBody>
                    <a:bodyPr/>
                    <a:lstStyle/>
                    <a:p>
                      <a:pPr algn="l">
                        <a:defRPr sz="1800"/>
                      </a:pPr>
                      <a:r>
                        <a:rPr sz="2100">
                          <a:latin typeface="Times New Roman"/>
                          <a:ea typeface="Times New Roman"/>
                          <a:cs typeface="Times New Roman"/>
                          <a:sym typeface="Times New Roman"/>
                        </a:rPr>
                        <a:t>Owner’s Equity</a:t>
                      </a:r>
                    </a:p>
                  </a:txBody>
                  <a:tcPr marL="34295" marR="34295" marT="34295" marB="34295" anchor="t" anchorCtr="0" horzOverflow="overflow">
                    <a:solidFill>
                      <a:srgbClr val="E8E8F3"/>
                    </a:solidFill>
                  </a:tcPr>
                </a:tc>
                <a:tc>
                  <a:txBody>
                    <a:bodyPr/>
                    <a:lstStyle/>
                    <a:p>
                      <a:pPr>
                        <a:defRPr sz="1800"/>
                      </a:pPr>
                      <a:r>
                        <a:rPr sz="2100">
                          <a:latin typeface="Times New Roman"/>
                          <a:ea typeface="Times New Roman"/>
                          <a:cs typeface="Times New Roman"/>
                          <a:sym typeface="Times New Roman"/>
                        </a:rPr>
                        <a:t>$5,000</a:t>
                      </a:r>
                    </a:p>
                  </a:txBody>
                  <a:tcPr marL="34295" marR="34295" marT="34295" marB="34295" anchor="t" anchorCtr="0" horzOverflow="overflow">
                    <a:solidFill>
                      <a:srgbClr val="E8E8F3"/>
                    </a:solidFill>
                  </a:tcPr>
                </a:tc>
              </a:tr>
              <a:tr h="389334">
                <a:tc>
                  <a:txBody>
                    <a:bodyPr/>
                    <a:lstStyle/>
                    <a:p>
                      <a:pPr algn="l">
                        <a:defRPr sz="1800"/>
                      </a:pPr>
                      <a:r>
                        <a:rPr sz="2100">
                          <a:latin typeface="Times New Roman"/>
                          <a:ea typeface="Times New Roman"/>
                          <a:cs typeface="Times New Roman"/>
                          <a:sym typeface="Times New Roman"/>
                        </a:rPr>
                        <a:t>Treasury Bonds</a:t>
                      </a:r>
                    </a:p>
                  </a:txBody>
                  <a:tcPr marL="34295" marR="34295" marT="34295" marB="34295" anchor="t" anchorCtr="0" horzOverflow="overflow">
                    <a:solidFill>
                      <a:srgbClr val="CDCDE6"/>
                    </a:solidFill>
                  </a:tcPr>
                </a:tc>
                <a:tc>
                  <a:txBody>
                    <a:bodyPr/>
                    <a:lstStyle/>
                    <a:p>
                      <a:pPr>
                        <a:defRPr sz="1800"/>
                      </a:pPr>
                      <a:r>
                        <a:rPr sz="2100">
                          <a:latin typeface="Times New Roman"/>
                          <a:ea typeface="Times New Roman"/>
                          <a:cs typeface="Times New Roman"/>
                          <a:sym typeface="Times New Roman"/>
                        </a:rPr>
                        <a:t>$5,000</a:t>
                      </a:r>
                    </a:p>
                  </a:txBody>
                  <a:tcPr marL="34295" marR="34295" marT="34295" marB="34295" anchor="t" anchorCtr="0" horzOverflow="overflow">
                    <a:solidFill>
                      <a:srgbClr val="CDCDE6"/>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CDCDE6"/>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CDCDE6"/>
                    </a:solidFill>
                  </a:tcPr>
                </a:tc>
              </a:tr>
              <a:tr h="389334">
                <a:tc>
                  <a:txBody>
                    <a:bodyPr/>
                    <a:lstStyle/>
                    <a:p>
                      <a:pPr algn="l">
                        <a:defRPr sz="1800"/>
                      </a:pPr>
                      <a:r>
                        <a:rPr sz="2100">
                          <a:solidFill>
                            <a:srgbClr val="E91D63"/>
                          </a:solidFill>
                          <a:latin typeface="Times New Roman"/>
                          <a:ea typeface="Times New Roman"/>
                          <a:cs typeface="Times New Roman"/>
                          <a:sym typeface="Times New Roman"/>
                        </a:rPr>
                        <a:t>Loans</a:t>
                      </a:r>
                    </a:p>
                  </a:txBody>
                  <a:tcPr marL="34295" marR="34295" marT="34295" marB="34295" anchor="t" anchorCtr="0" horzOverflow="overflow">
                    <a:solidFill>
                      <a:srgbClr val="E8E8F3"/>
                    </a:solidFill>
                  </a:tcPr>
                </a:tc>
                <a:tc>
                  <a:txBody>
                    <a:bodyPr/>
                    <a:lstStyle/>
                    <a:p>
                      <a:pPr>
                        <a:defRPr sz="1800"/>
                      </a:pPr>
                      <a:r>
                        <a:rPr sz="2100">
                          <a:solidFill>
                            <a:srgbClr val="E91D63"/>
                          </a:solidFill>
                          <a:latin typeface="Times New Roman"/>
                          <a:ea typeface="Times New Roman"/>
                          <a:cs typeface="Times New Roman"/>
                          <a:sym typeface="Times New Roman"/>
                        </a:rPr>
                        <a:t>$15,000</a:t>
                      </a:r>
                    </a:p>
                  </a:txBody>
                  <a:tcPr marL="34295" marR="34295" marT="34295" marB="34295" anchor="t" anchorCtr="0" horzOverflow="overflow">
                    <a:solidFill>
                      <a:srgbClr val="E8E8F3"/>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E8E8F3"/>
                    </a:solidFill>
                  </a:tcPr>
                </a:tc>
                <a:tc>
                  <a:txBody>
                    <a:bodyPr/>
                    <a:lstStyle/>
                    <a:p>
                      <a:pPr algn="l">
                        <a:defRPr sz="1400">
                          <a:solidFill>
                            <a:srgbClr val="E91D63"/>
                          </a:solidFill>
                          <a:latin typeface="Times New Roman"/>
                          <a:ea typeface="Times New Roman"/>
                          <a:cs typeface="Times New Roman"/>
                          <a:sym typeface="Times New Roman"/>
                        </a:defRPr>
                      </a:pPr>
                    </a:p>
                  </a:txBody>
                  <a:tcPr marL="34295" marR="34295" marT="34295" marB="34295" anchor="t" anchorCtr="0" horzOverflow="overflow">
                    <a:solidFill>
                      <a:srgbClr val="E8E8F3"/>
                    </a:solidFill>
                  </a:tcPr>
                </a:tc>
              </a:tr>
            </a:tbl>
          </a:graphicData>
        </a:graphic>
      </p:graphicFrame>
      <p:sp>
        <p:nvSpPr>
          <p:cNvPr id="988" name="Google Shape;133;p17"/>
          <p:cNvSpPr/>
          <p:nvPr/>
        </p:nvSpPr>
        <p:spPr>
          <a:xfrm flipH="1">
            <a:off x="4457699" y="592932"/>
            <a:ext cx="1" cy="1978820"/>
          </a:xfrm>
          <a:prstGeom prst="line">
            <a:avLst/>
          </a:prstGeom>
          <a:ln w="57150">
            <a:solidFill>
              <a:srgbClr val="E91D63"/>
            </a:solidFill>
            <a:miter/>
          </a:ln>
        </p:spPr>
        <p:txBody>
          <a:bodyPr lIns="45719" rIns="45719"/>
          <a:lstStyle/>
          <a:p>
            <a:pPr/>
          </a:p>
        </p:txBody>
      </p:sp>
      <p:sp>
        <p:nvSpPr>
          <p:cNvPr id="989" name="Google Shape;134;p17"/>
          <p:cNvSpPr/>
          <p:nvPr/>
        </p:nvSpPr>
        <p:spPr>
          <a:xfrm flipH="1" flipV="1">
            <a:off x="1366836" y="1029969"/>
            <a:ext cx="6405565" cy="2"/>
          </a:xfrm>
          <a:prstGeom prst="line">
            <a:avLst/>
          </a:prstGeom>
          <a:ln w="57150">
            <a:solidFill>
              <a:srgbClr val="E91D63"/>
            </a:solidFill>
            <a:miter/>
          </a:ln>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986">
                                            <p:bg/>
                                          </p:spTgt>
                                        </p:tgtEl>
                                        <p:attrNameLst>
                                          <p:attrName>style.visibility</p:attrName>
                                        </p:attrNameLst>
                                      </p:cBhvr>
                                      <p:to>
                                        <p:strVal val="visible"/>
                                      </p:to>
                                    </p:set>
                                    <p:animEffect filter="fade" transition="in">
                                      <p:cBhvr>
                                        <p:cTn id="7" dur="500"/>
                                        <p:tgtEl>
                                          <p:spTgt spid="98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986">
                                            <p:txEl>
                                              <p:pRg st="0" end="0"/>
                                            </p:txEl>
                                          </p:spTgt>
                                        </p:tgtEl>
                                        <p:attrNameLst>
                                          <p:attrName>style.visibility</p:attrName>
                                        </p:attrNameLst>
                                      </p:cBhvr>
                                      <p:to>
                                        <p:strVal val="visible"/>
                                      </p:to>
                                    </p:set>
                                    <p:animEffect filter="fade" transition="in">
                                      <p:cBhvr>
                                        <p:cTn id="10" dur="500"/>
                                        <p:tgtEl>
                                          <p:spTgt spid="9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986">
                                            <p:txEl>
                                              <p:pRg st="1" end="1"/>
                                            </p:txEl>
                                          </p:spTgt>
                                        </p:tgtEl>
                                        <p:attrNameLst>
                                          <p:attrName>style.visibility</p:attrName>
                                        </p:attrNameLst>
                                      </p:cBhvr>
                                      <p:to>
                                        <p:strVal val="visible"/>
                                      </p:to>
                                    </p:set>
                                    <p:animEffect filter="fade" transition="in">
                                      <p:cBhvr>
                                        <p:cTn id="15" dur="500"/>
                                        <p:tgtEl>
                                          <p:spTgt spid="98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986">
                                            <p:txEl>
                                              <p:pRg st="2" end="2"/>
                                            </p:txEl>
                                          </p:spTgt>
                                        </p:tgtEl>
                                        <p:attrNameLst>
                                          <p:attrName>style.visibility</p:attrName>
                                        </p:attrNameLst>
                                      </p:cBhvr>
                                      <p:to>
                                        <p:strVal val="visible"/>
                                      </p:to>
                                    </p:set>
                                    <p:animEffect filter="fade" transition="in">
                                      <p:cBhvr>
                                        <p:cTn id="20" dur="500"/>
                                        <p:tgtEl>
                                          <p:spTgt spid="98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986">
                                            <p:txEl>
                                              <p:pRg st="3" end="3"/>
                                            </p:txEl>
                                          </p:spTgt>
                                        </p:tgtEl>
                                        <p:attrNameLst>
                                          <p:attrName>style.visibility</p:attrName>
                                        </p:attrNameLst>
                                      </p:cBhvr>
                                      <p:to>
                                        <p:strVal val="visible"/>
                                      </p:to>
                                    </p:set>
                                    <p:animEffect filter="fade" transition="in">
                                      <p:cBhvr>
                                        <p:cTn id="25" dur="500"/>
                                        <p:tgtEl>
                                          <p:spTgt spid="98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986">
                                            <p:txEl>
                                              <p:pRg st="4" end="4"/>
                                            </p:txEl>
                                          </p:spTgt>
                                        </p:tgtEl>
                                        <p:attrNameLst>
                                          <p:attrName>style.visibility</p:attrName>
                                        </p:attrNameLst>
                                      </p:cBhvr>
                                      <p:to>
                                        <p:strVal val="visible"/>
                                      </p:to>
                                    </p:set>
                                    <p:animEffect filter="fade" transition="in">
                                      <p:cBhvr>
                                        <p:cTn id="30" dur="500"/>
                                        <p:tgtEl>
                                          <p:spTgt spid="98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986">
                                            <p:txEl>
                                              <p:pRg st="5" end="5"/>
                                            </p:txEl>
                                          </p:spTgt>
                                        </p:tgtEl>
                                        <p:attrNameLst>
                                          <p:attrName>style.visibility</p:attrName>
                                        </p:attrNameLst>
                                      </p:cBhvr>
                                      <p:to>
                                        <p:strVal val="visible"/>
                                      </p:to>
                                    </p:set>
                                    <p:animEffect filter="fade" transition="in">
                                      <p:cBhvr>
                                        <p:cTn id="35" dur="500"/>
                                        <p:tgtEl>
                                          <p:spTgt spid="98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86"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1" name="Google Shape;326;p30" descr="Google Shape;326;p30"/>
          <p:cNvPicPr>
            <a:picLocks noChangeAspect="1"/>
          </p:cNvPicPr>
          <p:nvPr/>
        </p:nvPicPr>
        <p:blipFill>
          <a:blip r:embed="rId2">
            <a:extLst/>
          </a:blip>
          <a:stretch>
            <a:fillRect/>
          </a:stretch>
        </p:blipFill>
        <p:spPr>
          <a:xfrm>
            <a:off x="1175146" y="28575"/>
            <a:ext cx="3729039" cy="3012283"/>
          </a:xfrm>
          <a:prstGeom prst="rect">
            <a:avLst/>
          </a:prstGeom>
          <a:ln w="12700">
            <a:miter lim="400000"/>
          </a:ln>
        </p:spPr>
      </p:pic>
      <p:pic>
        <p:nvPicPr>
          <p:cNvPr id="992" name="Google Shape;327;p30" descr="Google Shape;327;p30"/>
          <p:cNvPicPr>
            <a:picLocks noChangeAspect="1"/>
          </p:cNvPicPr>
          <p:nvPr/>
        </p:nvPicPr>
        <p:blipFill>
          <a:blip r:embed="rId3">
            <a:extLst/>
          </a:blip>
          <a:stretch>
            <a:fillRect/>
          </a:stretch>
        </p:blipFill>
        <p:spPr>
          <a:xfrm>
            <a:off x="3052761" y="3040857"/>
            <a:ext cx="4835130" cy="2012157"/>
          </a:xfrm>
          <a:prstGeom prst="rect">
            <a:avLst/>
          </a:prstGeom>
          <a:ln w="12700">
            <a:miter lim="400000"/>
          </a:ln>
        </p:spPr>
      </p:pic>
      <p:sp>
        <p:nvSpPr>
          <p:cNvPr id="993" name="Google Shape;328;p30"/>
          <p:cNvSpPr txBox="1"/>
          <p:nvPr/>
        </p:nvSpPr>
        <p:spPr>
          <a:xfrm>
            <a:off x="5873118" y="25003"/>
            <a:ext cx="2061443" cy="325539"/>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1800">
                <a:latin typeface="Times New Roman"/>
                <a:ea typeface="Times New Roman"/>
                <a:cs typeface="Times New Roman"/>
                <a:sym typeface="Times New Roman"/>
              </a:defRPr>
            </a:lvl1pPr>
          </a:lstStyle>
          <a:p>
            <a:pPr/>
            <a:r>
              <a:t>2012 Audit Exam</a:t>
            </a:r>
          </a:p>
        </p:txBody>
      </p:sp>
      <p:sp>
        <p:nvSpPr>
          <p:cNvPr id="994" name="Google Shape;329;p30"/>
          <p:cNvSpPr/>
          <p:nvPr/>
        </p:nvSpPr>
        <p:spPr>
          <a:xfrm>
            <a:off x="3446860" y="4378695"/>
            <a:ext cx="238127" cy="265511"/>
          </a:xfrm>
          <a:prstGeom prst="ellipse">
            <a:avLst/>
          </a:prstGeom>
          <a:ln w="76200">
            <a:solidFill>
              <a:srgbClr val="C00000"/>
            </a:solidFill>
            <a:miter/>
          </a:ln>
        </p:spPr>
        <p:txBody>
          <a:bodyPr lIns="45719" rIns="45719" anchor="ctr"/>
          <a:lstStyle/>
          <a:p>
            <a:pPr>
              <a:defRPr sz="1800">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994"/>
                                        </p:tgtEl>
                                        <p:attrNameLst>
                                          <p:attrName>style.visibility</p:attrName>
                                        </p:attrNameLst>
                                      </p:cBhvr>
                                      <p:to>
                                        <p:strVal val="visible"/>
                                      </p:to>
                                    </p:set>
                                    <p:animEffect filter="fade" transition="in">
                                      <p:cBhvr>
                                        <p:cTn id="7" dur="500"/>
                                        <p:tgtEl>
                                          <p:spTgt spid="9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94"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Google Shape;206;p40"/>
          <p:cNvSpPr txBox="1"/>
          <p:nvPr>
            <p:ph type="title"/>
          </p:nvPr>
        </p:nvSpPr>
        <p:spPr>
          <a:xfrm>
            <a:off x="311699" y="372500"/>
            <a:ext cx="8520602" cy="733501"/>
          </a:xfrm>
          <a:prstGeom prst="rect">
            <a:avLst/>
          </a:prstGeom>
        </p:spPr>
        <p:txBody>
          <a:bodyPr/>
          <a:lstStyle/>
          <a:p>
            <a:pPr/>
            <a:r>
              <a:t>Instructor Bio</a:t>
            </a:r>
          </a:p>
        </p:txBody>
      </p:sp>
      <p:sp>
        <p:nvSpPr>
          <p:cNvPr id="711" name="Google Shape;207;p40"/>
          <p:cNvSpPr txBox="1"/>
          <p:nvPr>
            <p:ph type="body" sz="half" idx="1"/>
          </p:nvPr>
        </p:nvSpPr>
        <p:spPr>
          <a:xfrm>
            <a:off x="1279550" y="1613700"/>
            <a:ext cx="3999901" cy="2960102"/>
          </a:xfrm>
          <a:prstGeom prst="rect">
            <a:avLst/>
          </a:prstGeom>
        </p:spPr>
        <p:txBody>
          <a:bodyPr/>
          <a:lstStyle/>
          <a:p>
            <a:pPr/>
          </a:p>
        </p:txBody>
      </p:sp>
      <p:sp>
        <p:nvSpPr>
          <p:cNvPr id="712" name="Google Shape;208;p40"/>
          <p:cNvSpPr txBox="1"/>
          <p:nvPr>
            <p:ph type="body" idx="21"/>
          </p:nvPr>
        </p:nvSpPr>
        <p:spPr>
          <a:xfrm>
            <a:off x="311699" y="1468824"/>
            <a:ext cx="8520602" cy="3099902"/>
          </a:xfrm>
          <a:prstGeom prst="rect">
            <a:avLst/>
          </a:prstGeom>
          <a:extLst>
            <a:ext uri="{C572A759-6A51-4108-AA02-DFA0A04FC94B}">
              <ma14:wrappingTextBoxFlag xmlns:ma14="http://schemas.microsoft.com/office/mac/drawingml/2011/main" val="1"/>
            </a:ext>
          </a:extLst>
        </p:spPr>
        <p:txBody>
          <a:bodyPr/>
          <a:lstStyle/>
          <a:p>
            <a:pPr marL="0" indent="139696">
              <a:buClr>
                <a:srgbClr val="424242"/>
              </a:buClr>
              <a:buSzTx/>
              <a:buFont typeface="Helvetica"/>
              <a:buNone/>
              <a:defRPr sz="1400">
                <a:solidFill>
                  <a:schemeClr val="accent2"/>
                </a:solidFill>
              </a:defRPr>
            </a:pPr>
            <a:r>
              <a:t>James Redelsheimer has been an AP and Regular Economics teacher at Robbinsdale Armstrong High School in Plymouth, Minnesota since 2003. James is a graduate of St. Olaf and received his Master's degree at the University of St. Thomas. He received the 3M Economics Educator Excellence Award from the Minnesota Council on Economic Education and was named Visa's Practical Money Skills Innovative Educator of the Month.</a:t>
            </a:r>
            <a:r>
              <a:rPr sz="1100">
                <a:solidFill>
                  <a:srgbClr val="424242"/>
                </a:solidFill>
                <a:latin typeface="Source Code Pro"/>
                <a:ea typeface="Source Code Pro"/>
                <a:cs typeface="Source Code Pro"/>
                <a:sym typeface="Source Code Pro"/>
              </a:rPr>
              <a:t> </a:t>
            </a:r>
            <a:endParaRPr sz="1100">
              <a:solidFill>
                <a:srgbClr val="424242"/>
              </a:solidFill>
              <a:latin typeface="Source Code Pro"/>
              <a:ea typeface="Source Code Pro"/>
              <a:cs typeface="Source Code Pro"/>
              <a:sym typeface="Source Code Pro"/>
            </a:endParaRPr>
          </a:p>
          <a:p>
            <a:pPr marL="0" indent="139696">
              <a:buClr>
                <a:srgbClr val="424242"/>
              </a:buClr>
              <a:buSzTx/>
              <a:buFont typeface="Helvetica"/>
              <a:buNone/>
              <a:defRPr sz="1100">
                <a:solidFill>
                  <a:srgbClr val="424242"/>
                </a:solidFill>
                <a:latin typeface="Source Code Pro"/>
                <a:ea typeface="Source Code Pro"/>
                <a:cs typeface="Source Code Pro"/>
                <a:sym typeface="Source Code Pro"/>
              </a:defRPr>
            </a:pPr>
          </a:p>
          <a:p>
            <a:pPr marL="0" indent="139696">
              <a:buClr>
                <a:srgbClr val="424242"/>
              </a:buClr>
              <a:buSzTx/>
              <a:buFont typeface="Helvetica"/>
              <a:buNone/>
              <a:defRPr sz="1400">
                <a:solidFill>
                  <a:schemeClr val="accent2"/>
                </a:solidFill>
              </a:defRPr>
            </a:pPr>
            <a:r>
              <a:t>James enjoys traveling and has been a guest lecturer in the economics department at the Batumi State University in The Republic of Georgia and has received travel grants and fellowships for study travel to learn about the economies of Japan, China, Turkey, Germany, Korea, among others, and studied economics of the environment in Costa Rica. He currently serves as an AP Economics reader, grading AP Economics exams. He enjoys teaching Economics because it relates to students' everyday lives.</a:t>
            </a:r>
            <a:endParaRPr sz="1100"/>
          </a:p>
          <a:p>
            <a:pPr marL="0" indent="139696">
              <a:buClr>
                <a:srgbClr val="424242"/>
              </a:buClr>
              <a:buSzTx/>
              <a:buFont typeface="Helvetica"/>
              <a:buNone/>
              <a:defRPr sz="1100">
                <a:solidFill>
                  <a:srgbClr val="424242"/>
                </a:solidFill>
                <a:latin typeface="Source Code Pro"/>
                <a:ea typeface="Source Code Pro"/>
                <a:cs typeface="Source Code Pro"/>
                <a:sym typeface="Source Code Pro"/>
              </a:defRPr>
            </a:pPr>
            <a:br/>
          </a:p>
        </p:txBody>
      </p:sp>
      <p:pic>
        <p:nvPicPr>
          <p:cNvPr id="713" name="Picture 2" descr="Picture 2"/>
          <p:cNvPicPr>
            <a:picLocks noChangeAspect="1"/>
          </p:cNvPicPr>
          <p:nvPr/>
        </p:nvPicPr>
        <p:blipFill>
          <a:blip r:embed="rId2">
            <a:extLst/>
          </a:blip>
          <a:stretch>
            <a:fillRect/>
          </a:stretch>
        </p:blipFill>
        <p:spPr>
          <a:xfrm>
            <a:off x="7386452" y="-18028"/>
            <a:ext cx="1214872" cy="151859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6" name="Google Shape;160;p20"/>
          <p:cNvSpPr txBox="1"/>
          <p:nvPr>
            <p:ph type="sldNum" sz="quarter" idx="4294967295"/>
          </p:nvPr>
        </p:nvSpPr>
        <p:spPr>
          <a:xfrm>
            <a:off x="7792749" y="4800600"/>
            <a:ext cx="208251" cy="202855"/>
          </a:xfrm>
          <a:prstGeom prst="rect">
            <a:avLst/>
          </a:prstGeom>
          <a:extLst>
            <a:ext uri="{C572A759-6A51-4108-AA02-DFA0A04FC94B}">
              <ma14:wrappingTextBoxFlag xmlns:ma14="http://schemas.microsoft.com/office/mac/drawingml/2011/main" val="1"/>
            </a:ext>
          </a:extLst>
        </p:spPr>
        <p:txBody>
          <a:bodyPr lIns="34275" tIns="34275" rIns="34275" bIns="34275" anchor="t"/>
          <a:lstStyle>
            <a:lvl1pPr>
              <a:defRPr>
                <a:solidFill>
                  <a:srgbClr val="000000"/>
                </a:solidFill>
                <a:latin typeface="Times New Roman"/>
                <a:ea typeface="Times New Roman"/>
                <a:cs typeface="Times New Roman"/>
                <a:sym typeface="Times New Roman"/>
              </a:defRPr>
            </a:lvl1pPr>
          </a:lstStyle>
          <a:p>
            <a:pPr/>
            <a:fld id="{86CB4B4D-7CA3-9044-876B-883B54F8677D}" type="slidenum"/>
          </a:p>
        </p:txBody>
      </p:sp>
      <p:pic>
        <p:nvPicPr>
          <p:cNvPr id="997" name="Google Shape;161;p20" descr="Google Shape;161;p20"/>
          <p:cNvPicPr>
            <a:picLocks noChangeAspect="1"/>
          </p:cNvPicPr>
          <p:nvPr/>
        </p:nvPicPr>
        <p:blipFill>
          <a:blip r:embed="rId2">
            <a:extLst/>
          </a:blip>
          <a:srcRect l="13065" t="53526" r="10724" b="12296"/>
          <a:stretch>
            <a:fillRect/>
          </a:stretch>
        </p:blipFill>
        <p:spPr>
          <a:xfrm>
            <a:off x="1696639" y="2425304"/>
            <a:ext cx="6671669" cy="2028142"/>
          </a:xfrm>
          <a:prstGeom prst="rect">
            <a:avLst/>
          </a:prstGeom>
          <a:ln w="12700">
            <a:miter lim="400000"/>
          </a:ln>
        </p:spPr>
      </p:pic>
      <p:pic>
        <p:nvPicPr>
          <p:cNvPr id="998" name="Google Shape;162;p20" descr="Google Shape;162;p20"/>
          <p:cNvPicPr>
            <a:picLocks noChangeAspect="1"/>
          </p:cNvPicPr>
          <p:nvPr/>
        </p:nvPicPr>
        <p:blipFill>
          <a:blip r:embed="rId3">
            <a:extLst/>
          </a:blip>
          <a:srcRect l="13065" t="19354" r="22185" b="47830"/>
          <a:stretch>
            <a:fillRect/>
          </a:stretch>
        </p:blipFill>
        <p:spPr>
          <a:xfrm>
            <a:off x="1714500" y="57238"/>
            <a:ext cx="6304359" cy="2165749"/>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0" name="Google Shape;168;p21"/>
          <p:cNvSpPr txBox="1"/>
          <p:nvPr>
            <p:ph type="sldNum" sz="quarter" idx="4294967295"/>
          </p:nvPr>
        </p:nvSpPr>
        <p:spPr>
          <a:xfrm>
            <a:off x="7792749" y="4800600"/>
            <a:ext cx="208251" cy="202855"/>
          </a:xfrm>
          <a:prstGeom prst="rect">
            <a:avLst/>
          </a:prstGeom>
          <a:extLst>
            <a:ext uri="{C572A759-6A51-4108-AA02-DFA0A04FC94B}">
              <ma14:wrappingTextBoxFlag xmlns:ma14="http://schemas.microsoft.com/office/mac/drawingml/2011/main" val="1"/>
            </a:ext>
          </a:extLst>
        </p:spPr>
        <p:txBody>
          <a:bodyPr lIns="34275" tIns="34275" rIns="34275" bIns="34275" anchor="t"/>
          <a:lstStyle>
            <a:lvl1pPr>
              <a:defRPr>
                <a:solidFill>
                  <a:srgbClr val="000000"/>
                </a:solidFill>
                <a:latin typeface="Times New Roman"/>
                <a:ea typeface="Times New Roman"/>
                <a:cs typeface="Times New Roman"/>
                <a:sym typeface="Times New Roman"/>
              </a:defRPr>
            </a:lvl1pPr>
          </a:lstStyle>
          <a:p>
            <a:pPr/>
            <a:fld id="{86CB4B4D-7CA3-9044-876B-883B54F8677D}" type="slidenum"/>
          </a:p>
        </p:txBody>
      </p:sp>
      <p:pic>
        <p:nvPicPr>
          <p:cNvPr id="1001" name="Google Shape;169;p21" descr="Google Shape;169;p21"/>
          <p:cNvPicPr>
            <a:picLocks noChangeAspect="1"/>
          </p:cNvPicPr>
          <p:nvPr/>
        </p:nvPicPr>
        <p:blipFill>
          <a:blip r:embed="rId2">
            <a:extLst/>
          </a:blip>
          <a:srcRect l="10886" t="29839" r="10362" b="17662"/>
          <a:stretch>
            <a:fillRect/>
          </a:stretch>
        </p:blipFill>
        <p:spPr>
          <a:xfrm>
            <a:off x="1128712" y="171450"/>
            <a:ext cx="6858002" cy="3193258"/>
          </a:xfrm>
          <a:prstGeom prst="rect">
            <a:avLst/>
          </a:prstGeom>
          <a:ln w="12700">
            <a:miter lim="400000"/>
          </a:ln>
        </p:spPr>
      </p:pic>
      <p:pic>
        <p:nvPicPr>
          <p:cNvPr id="1002" name="Google Shape;171;p21" descr="Google Shape;171;p21">
            <a:hlinkClick r:id="rId3" invalidUrl="" action="" tgtFrame="" tooltip="" history="1" highlightClick="0" endSnd="0"/>
          </p:cNvPr>
          <p:cNvPicPr>
            <a:picLocks noChangeAspect="1"/>
          </p:cNvPicPr>
          <p:nvPr/>
        </p:nvPicPr>
        <p:blipFill>
          <a:blip r:embed="rId4">
            <a:extLst/>
          </a:blip>
          <a:stretch>
            <a:fillRect/>
          </a:stretch>
        </p:blipFill>
        <p:spPr>
          <a:xfrm>
            <a:off x="7306865" y="4622005"/>
            <a:ext cx="616745" cy="43458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4" name="Rectangle 2"/>
          <p:cNvSpPr/>
          <p:nvPr/>
        </p:nvSpPr>
        <p:spPr>
          <a:xfrm>
            <a:off x="2090737" y="1878806"/>
            <a:ext cx="5270899" cy="215505"/>
          </a:xfrm>
          <a:prstGeom prst="rect">
            <a:avLst/>
          </a:prstGeom>
          <a:solidFill>
            <a:srgbClr val="01AFD1"/>
          </a:solidFill>
          <a:ln w="12700">
            <a:miter lim="400000"/>
          </a:ln>
        </p:spPr>
        <p:txBody>
          <a:bodyPr lIns="45719" rIns="45719" anchor="ctr"/>
          <a:lstStyle/>
          <a:p>
            <a:pPr>
              <a:defRPr sz="1300">
                <a:solidFill>
                  <a:srgbClr val="E91D63"/>
                </a:solidFill>
              </a:defRPr>
            </a:pPr>
          </a:p>
        </p:txBody>
      </p:sp>
      <p:sp>
        <p:nvSpPr>
          <p:cNvPr id="1005" name="Rectangle 3"/>
          <p:cNvSpPr/>
          <p:nvPr/>
        </p:nvSpPr>
        <p:spPr>
          <a:xfrm>
            <a:off x="2090737" y="1650206"/>
            <a:ext cx="5270899" cy="215505"/>
          </a:xfrm>
          <a:prstGeom prst="rect">
            <a:avLst/>
          </a:prstGeom>
          <a:solidFill>
            <a:srgbClr val="01AFD1"/>
          </a:solidFill>
          <a:ln w="12700">
            <a:miter lim="400000"/>
          </a:ln>
        </p:spPr>
        <p:txBody>
          <a:bodyPr lIns="45719" rIns="45719" anchor="ctr"/>
          <a:lstStyle/>
          <a:p>
            <a:pPr>
              <a:defRPr sz="1300">
                <a:solidFill>
                  <a:srgbClr val="E91D63"/>
                </a:solidFill>
              </a:defRPr>
            </a:pPr>
          </a:p>
        </p:txBody>
      </p:sp>
      <p:sp>
        <p:nvSpPr>
          <p:cNvPr id="1006" name="Rectangle 4"/>
          <p:cNvSpPr/>
          <p:nvPr/>
        </p:nvSpPr>
        <p:spPr>
          <a:xfrm>
            <a:off x="2081212" y="1412080"/>
            <a:ext cx="5270899" cy="215505"/>
          </a:xfrm>
          <a:prstGeom prst="rect">
            <a:avLst/>
          </a:prstGeom>
          <a:solidFill>
            <a:srgbClr val="01AFD1"/>
          </a:solidFill>
          <a:ln w="12700">
            <a:miter lim="400000"/>
          </a:ln>
        </p:spPr>
        <p:txBody>
          <a:bodyPr lIns="45719" rIns="45719" anchor="ctr"/>
          <a:lstStyle/>
          <a:p>
            <a:pPr>
              <a:defRPr sz="1300">
                <a:solidFill>
                  <a:srgbClr val="E91D63"/>
                </a:solidFill>
              </a:defRPr>
            </a:pPr>
          </a:p>
        </p:txBody>
      </p:sp>
      <p:sp>
        <p:nvSpPr>
          <p:cNvPr id="1007" name="Rectangle 5"/>
          <p:cNvSpPr/>
          <p:nvPr/>
        </p:nvSpPr>
        <p:spPr>
          <a:xfrm>
            <a:off x="5264944" y="1422798"/>
            <a:ext cx="1116807" cy="215504"/>
          </a:xfrm>
          <a:prstGeom prst="rect">
            <a:avLst/>
          </a:prstGeom>
          <a:solidFill>
            <a:srgbClr val="01AFD1"/>
          </a:solidFill>
          <a:ln w="12700">
            <a:miter lim="400000"/>
          </a:ln>
        </p:spPr>
        <p:txBody>
          <a:bodyPr lIns="45719" rIns="45719" anchor="ctr"/>
          <a:lstStyle/>
          <a:p>
            <a:pPr>
              <a:defRPr sz="1300">
                <a:solidFill>
                  <a:srgbClr val="E91D63"/>
                </a:solidFill>
              </a:defRPr>
            </a:pPr>
          </a:p>
        </p:txBody>
      </p:sp>
      <p:sp>
        <p:nvSpPr>
          <p:cNvPr id="1008" name="Rectangle 6"/>
          <p:cNvSpPr/>
          <p:nvPr/>
        </p:nvSpPr>
        <p:spPr>
          <a:xfrm>
            <a:off x="6171010" y="4889898"/>
            <a:ext cx="1087041" cy="215504"/>
          </a:xfrm>
          <a:prstGeom prst="rect">
            <a:avLst/>
          </a:prstGeom>
          <a:solidFill>
            <a:srgbClr val="99CCFF"/>
          </a:solidFill>
          <a:ln w="12700">
            <a:miter lim="400000"/>
          </a:ln>
        </p:spPr>
        <p:txBody>
          <a:bodyPr lIns="45719" rIns="45719" anchor="ctr"/>
          <a:lstStyle/>
          <a:p>
            <a:pPr>
              <a:defRPr sz="1300">
                <a:solidFill>
                  <a:srgbClr val="E91D63"/>
                </a:solidFill>
              </a:defRPr>
            </a:pPr>
          </a:p>
        </p:txBody>
      </p:sp>
      <p:sp>
        <p:nvSpPr>
          <p:cNvPr id="1009" name="Rectangle 7"/>
          <p:cNvSpPr txBox="1"/>
          <p:nvPr/>
        </p:nvSpPr>
        <p:spPr>
          <a:xfrm>
            <a:off x="2091928" y="235743"/>
            <a:ext cx="5096485" cy="335827"/>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900">
                <a:solidFill>
                  <a:srgbClr val="000099"/>
                </a:solidFill>
                <a:latin typeface="Times New Roman"/>
                <a:ea typeface="Times New Roman"/>
                <a:cs typeface="Times New Roman"/>
                <a:sym typeface="Times New Roman"/>
              </a:defRPr>
            </a:lvl1pPr>
          </a:lstStyle>
          <a:p>
            <a:pPr/>
            <a:r>
              <a:t>MULTIPLE DEPOSIT EXPANSION PROCESS</a:t>
            </a:r>
          </a:p>
        </p:txBody>
      </p:sp>
      <p:grpSp>
        <p:nvGrpSpPr>
          <p:cNvPr id="1015" name="Group 8"/>
          <p:cNvGrpSpPr/>
          <p:nvPr/>
        </p:nvGrpSpPr>
        <p:grpSpPr>
          <a:xfrm>
            <a:off x="2057597" y="646510"/>
            <a:ext cx="5359501" cy="606204"/>
            <a:chOff x="0" y="0"/>
            <a:chExt cx="5359500" cy="606203"/>
          </a:xfrm>
        </p:grpSpPr>
        <p:sp>
          <p:nvSpPr>
            <p:cNvPr id="1010" name="Rectangle 9"/>
            <p:cNvSpPr txBox="1"/>
            <p:nvPr/>
          </p:nvSpPr>
          <p:spPr>
            <a:xfrm>
              <a:off x="0" y="366712"/>
              <a:ext cx="452042" cy="2394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lvl1pPr algn="ctr">
                <a:defRPr b="1" sz="1200">
                  <a:solidFill>
                    <a:srgbClr val="E91D63"/>
                  </a:solidFill>
                </a:defRPr>
              </a:lvl1pPr>
            </a:lstStyle>
            <a:p>
              <a:pPr/>
              <a:r>
                <a:t>Bank</a:t>
              </a:r>
            </a:p>
          </p:txBody>
        </p:sp>
        <p:sp>
          <p:nvSpPr>
            <p:cNvPr id="1011" name="Rectangle 10"/>
            <p:cNvSpPr txBox="1"/>
            <p:nvPr/>
          </p:nvSpPr>
          <p:spPr>
            <a:xfrm>
              <a:off x="823280" y="183356"/>
              <a:ext cx="1409379" cy="417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lgn="ctr">
                <a:defRPr b="1" sz="1200">
                  <a:solidFill>
                    <a:srgbClr val="E91D63"/>
                  </a:solidFill>
                </a:defRPr>
              </a:pPr>
              <a:r>
                <a:t>Acquired reserves</a:t>
              </a:r>
              <a:endParaRPr sz="3200"/>
            </a:p>
            <a:p>
              <a:pPr algn="ctr">
                <a:defRPr b="1" sz="1200">
                  <a:solidFill>
                    <a:srgbClr val="E91D63"/>
                  </a:solidFill>
                </a:defRPr>
              </a:pPr>
              <a:r>
                <a:t>and deposits</a:t>
              </a:r>
            </a:p>
          </p:txBody>
        </p:sp>
        <p:sp>
          <p:nvSpPr>
            <p:cNvPr id="1012" name="Rectangle 11"/>
            <p:cNvSpPr txBox="1"/>
            <p:nvPr/>
          </p:nvSpPr>
          <p:spPr>
            <a:xfrm>
              <a:off x="2289126" y="183356"/>
              <a:ext cx="739876" cy="417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lgn="ctr">
                <a:defRPr b="1" sz="1200">
                  <a:solidFill>
                    <a:srgbClr val="E91D63"/>
                  </a:solidFill>
                </a:defRPr>
              </a:pPr>
              <a:r>
                <a:t>Required</a:t>
              </a:r>
              <a:endParaRPr sz="3200"/>
            </a:p>
            <a:p>
              <a:pPr algn="ctr">
                <a:defRPr b="1" sz="1200">
                  <a:solidFill>
                    <a:srgbClr val="E91D63"/>
                  </a:solidFill>
                </a:defRPr>
              </a:pPr>
              <a:r>
                <a:t>reserves</a:t>
              </a:r>
            </a:p>
          </p:txBody>
        </p:sp>
        <p:sp>
          <p:nvSpPr>
            <p:cNvPr id="1013" name="Rectangle 12"/>
            <p:cNvSpPr txBox="1"/>
            <p:nvPr/>
          </p:nvSpPr>
          <p:spPr>
            <a:xfrm>
              <a:off x="3197573" y="183356"/>
              <a:ext cx="706538" cy="417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lgn="ctr">
                <a:defRPr b="1" sz="1200">
                  <a:solidFill>
                    <a:srgbClr val="E91D63"/>
                  </a:solidFill>
                </a:defRPr>
              </a:pPr>
              <a:r>
                <a:t>Excess</a:t>
              </a:r>
              <a:endParaRPr sz="3200"/>
            </a:p>
            <a:p>
              <a:pPr algn="ctr">
                <a:defRPr b="1" sz="1200">
                  <a:solidFill>
                    <a:srgbClr val="E91D63"/>
                  </a:solidFill>
                </a:defRPr>
              </a:pPr>
              <a:r>
                <a:t>reserves</a:t>
              </a:r>
            </a:p>
          </p:txBody>
        </p:sp>
        <p:sp>
          <p:nvSpPr>
            <p:cNvPr id="1014" name="Rectangle 13"/>
            <p:cNvSpPr txBox="1"/>
            <p:nvPr/>
          </p:nvSpPr>
          <p:spPr>
            <a:xfrm>
              <a:off x="4204395" y="0"/>
              <a:ext cx="1155106" cy="5950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lgn="ctr">
                <a:defRPr b="1" sz="1200">
                  <a:solidFill>
                    <a:srgbClr val="E91D63"/>
                  </a:solidFill>
                </a:defRPr>
              </a:pPr>
              <a:r>
                <a:t>Amount bank</a:t>
              </a:r>
              <a:endParaRPr sz="3200"/>
            </a:p>
            <a:p>
              <a:pPr algn="ctr">
                <a:defRPr b="1" sz="1200">
                  <a:solidFill>
                    <a:srgbClr val="E91D63"/>
                  </a:solidFill>
                </a:defRPr>
              </a:pPr>
              <a:r>
                <a:t>can lend - New</a:t>
              </a:r>
              <a:endParaRPr sz="3200"/>
            </a:p>
            <a:p>
              <a:pPr algn="ctr">
                <a:defRPr b="1" sz="1200">
                  <a:solidFill>
                    <a:srgbClr val="E91D63"/>
                  </a:solidFill>
                </a:defRPr>
              </a:pPr>
              <a:r>
                <a:t>money created</a:t>
              </a:r>
            </a:p>
          </p:txBody>
        </p:sp>
      </p:grpSp>
      <p:sp>
        <p:nvSpPr>
          <p:cNvPr id="1016" name="Line 14"/>
          <p:cNvSpPr/>
          <p:nvPr/>
        </p:nvSpPr>
        <p:spPr>
          <a:xfrm>
            <a:off x="2102643" y="1316830"/>
            <a:ext cx="5189936" cy="1"/>
          </a:xfrm>
          <a:prstGeom prst="line">
            <a:avLst/>
          </a:prstGeom>
          <a:ln w="38100">
            <a:solidFill>
              <a:srgbClr val="000099"/>
            </a:solidFill>
          </a:ln>
        </p:spPr>
        <p:txBody>
          <a:bodyPr lIns="45719" rIns="45719"/>
          <a:lstStyle/>
          <a:p>
            <a:pPr/>
          </a:p>
        </p:txBody>
      </p:sp>
      <p:grpSp>
        <p:nvGrpSpPr>
          <p:cNvPr id="1022" name="Group 15"/>
          <p:cNvGrpSpPr/>
          <p:nvPr/>
        </p:nvGrpSpPr>
        <p:grpSpPr>
          <a:xfrm>
            <a:off x="2163366" y="1366837"/>
            <a:ext cx="5013774" cy="3309661"/>
            <a:chOff x="0" y="0"/>
            <a:chExt cx="5013773" cy="3309659"/>
          </a:xfrm>
        </p:grpSpPr>
        <p:sp>
          <p:nvSpPr>
            <p:cNvPr id="1017" name="Rectangle 16"/>
            <p:cNvSpPr txBox="1"/>
            <p:nvPr/>
          </p:nvSpPr>
          <p:spPr>
            <a:xfrm>
              <a:off x="0" y="10715"/>
              <a:ext cx="1190937" cy="32989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defRPr b="1" sz="1500">
                  <a:solidFill>
                    <a:srgbClr val="E91D63"/>
                  </a:solidFill>
                </a:defRPr>
              </a:pPr>
              <a:r>
                <a:t>A</a:t>
              </a:r>
              <a:endParaRPr sz="3200"/>
            </a:p>
            <a:p>
              <a:pPr>
                <a:defRPr b="1" sz="1500">
                  <a:solidFill>
                    <a:srgbClr val="E91D63"/>
                  </a:solidFill>
                </a:defRPr>
              </a:pPr>
              <a:r>
                <a:t>B</a:t>
              </a:r>
              <a:endParaRPr sz="3200"/>
            </a:p>
            <a:p>
              <a:pPr>
                <a:defRPr b="1" sz="1500">
                  <a:solidFill>
                    <a:srgbClr val="E91D63"/>
                  </a:solidFill>
                </a:defRPr>
              </a:pPr>
              <a:r>
                <a:t>C</a:t>
              </a:r>
              <a:endParaRPr sz="3200"/>
            </a:p>
            <a:p>
              <a:pPr>
                <a:defRPr b="1" sz="1500">
                  <a:solidFill>
                    <a:srgbClr val="E91D63"/>
                  </a:solidFill>
                </a:defRPr>
              </a:pPr>
              <a:r>
                <a:t>D</a:t>
              </a:r>
              <a:endParaRPr sz="3200"/>
            </a:p>
            <a:p>
              <a:pPr>
                <a:defRPr b="1" sz="1500">
                  <a:solidFill>
                    <a:srgbClr val="E91D63"/>
                  </a:solidFill>
                </a:defRPr>
              </a:pPr>
              <a:r>
                <a:t>E</a:t>
              </a:r>
              <a:endParaRPr sz="3200"/>
            </a:p>
            <a:p>
              <a:pPr>
                <a:defRPr b="1" sz="1500">
                  <a:solidFill>
                    <a:srgbClr val="E91D63"/>
                  </a:solidFill>
                </a:defRPr>
              </a:pPr>
              <a:r>
                <a:t>F</a:t>
              </a:r>
              <a:endParaRPr sz="3200"/>
            </a:p>
            <a:p>
              <a:pPr>
                <a:defRPr b="1" sz="1500">
                  <a:solidFill>
                    <a:srgbClr val="E91D63"/>
                  </a:solidFill>
                </a:defRPr>
              </a:pPr>
              <a:r>
                <a:t>G</a:t>
              </a:r>
              <a:endParaRPr sz="3200"/>
            </a:p>
            <a:p>
              <a:pPr>
                <a:defRPr b="1" sz="1500">
                  <a:solidFill>
                    <a:srgbClr val="E91D63"/>
                  </a:solidFill>
                </a:defRPr>
              </a:pPr>
              <a:r>
                <a:t>H</a:t>
              </a:r>
              <a:endParaRPr sz="3200"/>
            </a:p>
            <a:p>
              <a:pPr>
                <a:defRPr b="1" sz="1500">
                  <a:solidFill>
                    <a:srgbClr val="E91D63"/>
                  </a:solidFill>
                </a:defRPr>
              </a:pPr>
              <a:r>
                <a:t>I</a:t>
              </a:r>
              <a:endParaRPr sz="3200"/>
            </a:p>
            <a:p>
              <a:pPr>
                <a:defRPr b="1" sz="1500">
                  <a:solidFill>
                    <a:srgbClr val="E91D63"/>
                  </a:solidFill>
                </a:defRPr>
              </a:pPr>
              <a:r>
                <a:t>J</a:t>
              </a:r>
              <a:endParaRPr sz="3200"/>
            </a:p>
            <a:p>
              <a:pPr>
                <a:defRPr b="1" sz="1500">
                  <a:solidFill>
                    <a:srgbClr val="E91D63"/>
                  </a:solidFill>
                </a:defRPr>
              </a:pPr>
              <a:r>
                <a:t>K</a:t>
              </a:r>
              <a:endParaRPr sz="3200"/>
            </a:p>
            <a:p>
              <a:pPr>
                <a:defRPr b="1" sz="1500">
                  <a:solidFill>
                    <a:srgbClr val="E91D63"/>
                  </a:solidFill>
                </a:defRPr>
              </a:pPr>
              <a:r>
                <a:t>L</a:t>
              </a:r>
              <a:endParaRPr sz="3200"/>
            </a:p>
            <a:p>
              <a:pPr>
                <a:defRPr b="1" sz="1500">
                  <a:solidFill>
                    <a:srgbClr val="E91D63"/>
                  </a:solidFill>
                </a:defRPr>
              </a:pPr>
              <a:r>
                <a:t>M</a:t>
              </a:r>
              <a:endParaRPr sz="3200"/>
            </a:p>
            <a:p>
              <a:pPr>
                <a:defRPr b="1" sz="1500">
                  <a:solidFill>
                    <a:srgbClr val="E91D63"/>
                  </a:solidFill>
                </a:defRPr>
              </a:pPr>
              <a:r>
                <a:t>N</a:t>
              </a:r>
              <a:endParaRPr sz="3200"/>
            </a:p>
            <a:p>
              <a:pPr>
                <a:defRPr b="1" sz="1500">
                  <a:solidFill>
                    <a:srgbClr val="E91D63"/>
                  </a:solidFill>
                </a:defRPr>
              </a:pPr>
              <a:r>
                <a:t>Other banks</a:t>
              </a:r>
            </a:p>
          </p:txBody>
        </p:sp>
        <p:sp>
          <p:nvSpPr>
            <p:cNvPr id="1018" name="Rectangle 17"/>
            <p:cNvSpPr txBox="1"/>
            <p:nvPr/>
          </p:nvSpPr>
          <p:spPr>
            <a:xfrm>
              <a:off x="1045368" y="10715"/>
              <a:ext cx="767987" cy="32989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defRPr b="1" sz="1500">
                  <a:solidFill>
                    <a:srgbClr val="E91D63"/>
                  </a:solidFill>
                </a:defRPr>
              </a:pPr>
              <a:r>
                <a:t>$100.00</a:t>
              </a:r>
              <a:endParaRPr sz="3200"/>
            </a:p>
            <a:p>
              <a:pPr>
                <a:defRPr b="1" sz="1500">
                  <a:solidFill>
                    <a:srgbClr val="E91D63"/>
                  </a:solidFill>
                </a:defRPr>
              </a:pPr>
              <a:r>
                <a:t>    80.00</a:t>
              </a:r>
              <a:endParaRPr sz="3200"/>
            </a:p>
            <a:p>
              <a:pPr>
                <a:defRPr b="1" sz="1500">
                  <a:solidFill>
                    <a:srgbClr val="E91D63"/>
                  </a:solidFill>
                </a:defRPr>
              </a:pPr>
              <a:r>
                <a:t>    64.00</a:t>
              </a:r>
              <a:endParaRPr sz="3200"/>
            </a:p>
            <a:p>
              <a:pPr>
                <a:defRPr b="1" sz="1500">
                  <a:solidFill>
                    <a:srgbClr val="E91D63"/>
                  </a:solidFill>
                </a:defRPr>
              </a:pPr>
              <a:r>
                <a:t>    51.20</a:t>
              </a:r>
              <a:endParaRPr sz="3200"/>
            </a:p>
            <a:p>
              <a:pPr>
                <a:defRPr b="1" sz="1500">
                  <a:solidFill>
                    <a:srgbClr val="E91D63"/>
                  </a:solidFill>
                </a:defRPr>
              </a:pPr>
              <a:r>
                <a:t>    40.96</a:t>
              </a:r>
              <a:endParaRPr sz="3200"/>
            </a:p>
            <a:p>
              <a:pPr>
                <a:defRPr b="1" sz="1500">
                  <a:solidFill>
                    <a:srgbClr val="E91D63"/>
                  </a:solidFill>
                </a:defRPr>
              </a:pPr>
              <a:r>
                <a:t>    32.77</a:t>
              </a:r>
              <a:endParaRPr sz="3200"/>
            </a:p>
            <a:p>
              <a:pPr>
                <a:defRPr b="1" sz="1500">
                  <a:solidFill>
                    <a:srgbClr val="E91D63"/>
                  </a:solidFill>
                </a:defRPr>
              </a:pPr>
              <a:r>
                <a:t>    26.21</a:t>
              </a:r>
              <a:endParaRPr sz="3200"/>
            </a:p>
            <a:p>
              <a:pPr>
                <a:defRPr b="1" sz="1500">
                  <a:solidFill>
                    <a:srgbClr val="E91D63"/>
                  </a:solidFill>
                </a:defRPr>
              </a:pPr>
              <a:r>
                <a:t>    20.97</a:t>
              </a:r>
              <a:endParaRPr sz="3200"/>
            </a:p>
            <a:p>
              <a:pPr>
                <a:defRPr b="1" sz="1500">
                  <a:solidFill>
                    <a:srgbClr val="E91D63"/>
                  </a:solidFill>
                </a:defRPr>
              </a:pPr>
              <a:r>
                <a:t>    16.78</a:t>
              </a:r>
              <a:endParaRPr sz="3200"/>
            </a:p>
            <a:p>
              <a:pPr>
                <a:defRPr b="1" sz="1500">
                  <a:solidFill>
                    <a:srgbClr val="E91D63"/>
                  </a:solidFill>
                </a:defRPr>
              </a:pPr>
              <a:r>
                <a:t>    13.42</a:t>
              </a:r>
              <a:endParaRPr sz="3200"/>
            </a:p>
            <a:p>
              <a:pPr>
                <a:defRPr b="1" sz="1500">
                  <a:solidFill>
                    <a:srgbClr val="E91D63"/>
                  </a:solidFill>
                </a:defRPr>
              </a:pPr>
              <a:r>
                <a:t>    10.74</a:t>
              </a:r>
              <a:endParaRPr sz="3200"/>
            </a:p>
            <a:p>
              <a:pPr>
                <a:defRPr b="1" sz="1500">
                  <a:solidFill>
                    <a:srgbClr val="E91D63"/>
                  </a:solidFill>
                </a:defRPr>
              </a:pPr>
              <a:r>
                <a:t>      8.59</a:t>
              </a:r>
              <a:endParaRPr sz="3200"/>
            </a:p>
            <a:p>
              <a:pPr>
                <a:defRPr b="1" sz="1500">
                  <a:solidFill>
                    <a:srgbClr val="E91D63"/>
                  </a:solidFill>
                </a:defRPr>
              </a:pPr>
              <a:r>
                <a:t>      6.87</a:t>
              </a:r>
              <a:endParaRPr sz="3200"/>
            </a:p>
            <a:p>
              <a:pPr>
                <a:defRPr b="1" sz="1500">
                  <a:solidFill>
                    <a:srgbClr val="E91D63"/>
                  </a:solidFill>
                </a:defRPr>
              </a:pPr>
              <a:r>
                <a:t>      5.50</a:t>
              </a:r>
              <a:endParaRPr sz="3200"/>
            </a:p>
            <a:p>
              <a:pPr>
                <a:defRPr b="1" sz="1500">
                  <a:solidFill>
                    <a:srgbClr val="E91D63"/>
                  </a:solidFill>
                </a:defRPr>
              </a:pPr>
              <a:r>
                <a:t>    21.99</a:t>
              </a:r>
            </a:p>
          </p:txBody>
        </p:sp>
        <p:sp>
          <p:nvSpPr>
            <p:cNvPr id="1019" name="Rectangle 18"/>
            <p:cNvSpPr txBox="1"/>
            <p:nvPr/>
          </p:nvSpPr>
          <p:spPr>
            <a:xfrm>
              <a:off x="2228850" y="10715"/>
              <a:ext cx="662039" cy="32989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defRPr b="1" sz="1500">
                  <a:solidFill>
                    <a:srgbClr val="E91D63"/>
                  </a:solidFill>
                </a:defRPr>
              </a:pPr>
              <a:r>
                <a:t>$20.00</a:t>
              </a:r>
              <a:endParaRPr sz="3200"/>
            </a:p>
            <a:p>
              <a:pPr>
                <a:defRPr b="1" sz="1500">
                  <a:solidFill>
                    <a:srgbClr val="E91D63"/>
                  </a:solidFill>
                </a:defRPr>
              </a:pPr>
              <a:r>
                <a:t>  16.00</a:t>
              </a:r>
              <a:endParaRPr sz="3200"/>
            </a:p>
            <a:p>
              <a:pPr>
                <a:defRPr b="1" sz="1500">
                  <a:solidFill>
                    <a:srgbClr val="E91D63"/>
                  </a:solidFill>
                </a:defRPr>
              </a:pPr>
              <a:r>
                <a:t>  12.80</a:t>
              </a:r>
              <a:endParaRPr sz="3200"/>
            </a:p>
            <a:p>
              <a:pPr>
                <a:defRPr b="1" sz="1500">
                  <a:solidFill>
                    <a:srgbClr val="E91D63"/>
                  </a:solidFill>
                </a:defRPr>
              </a:pPr>
              <a:r>
                <a:t>  10.24</a:t>
              </a:r>
              <a:endParaRPr sz="3200"/>
            </a:p>
            <a:p>
              <a:pPr>
                <a:defRPr b="1" sz="1500">
                  <a:solidFill>
                    <a:srgbClr val="E91D63"/>
                  </a:solidFill>
                </a:defRPr>
              </a:pPr>
              <a:r>
                <a:t>    8.19</a:t>
              </a:r>
              <a:endParaRPr sz="3200"/>
            </a:p>
            <a:p>
              <a:pPr>
                <a:defRPr b="1" sz="1500">
                  <a:solidFill>
                    <a:srgbClr val="E91D63"/>
                  </a:solidFill>
                </a:defRPr>
              </a:pPr>
              <a:r>
                <a:t>    6.55</a:t>
              </a:r>
              <a:endParaRPr sz="3200"/>
            </a:p>
            <a:p>
              <a:pPr>
                <a:defRPr b="1" sz="1500">
                  <a:solidFill>
                    <a:srgbClr val="E91D63"/>
                  </a:solidFill>
                </a:defRPr>
              </a:pPr>
              <a:r>
                <a:t>    5.24</a:t>
              </a:r>
              <a:endParaRPr sz="3200"/>
            </a:p>
            <a:p>
              <a:pPr>
                <a:defRPr b="1" sz="1500">
                  <a:solidFill>
                    <a:srgbClr val="E91D63"/>
                  </a:solidFill>
                </a:defRPr>
              </a:pPr>
              <a:r>
                <a:t>    4.20</a:t>
              </a:r>
              <a:endParaRPr sz="3200"/>
            </a:p>
            <a:p>
              <a:pPr>
                <a:defRPr b="1" sz="1500">
                  <a:solidFill>
                    <a:srgbClr val="E91D63"/>
                  </a:solidFill>
                </a:defRPr>
              </a:pPr>
              <a:r>
                <a:t>    3.36</a:t>
              </a:r>
              <a:endParaRPr sz="3200"/>
            </a:p>
            <a:p>
              <a:pPr>
                <a:defRPr b="1" sz="1500">
                  <a:solidFill>
                    <a:srgbClr val="E91D63"/>
                  </a:solidFill>
                </a:defRPr>
              </a:pPr>
              <a:r>
                <a:t>    2.68</a:t>
              </a:r>
              <a:endParaRPr sz="3200"/>
            </a:p>
            <a:p>
              <a:pPr>
                <a:defRPr b="1" sz="1500">
                  <a:solidFill>
                    <a:srgbClr val="E91D63"/>
                  </a:solidFill>
                </a:defRPr>
              </a:pPr>
              <a:r>
                <a:t>    2.15</a:t>
              </a:r>
              <a:endParaRPr sz="3200"/>
            </a:p>
            <a:p>
              <a:pPr>
                <a:defRPr b="1" sz="1500">
                  <a:solidFill>
                    <a:srgbClr val="E91D63"/>
                  </a:solidFill>
                </a:defRPr>
              </a:pPr>
              <a:r>
                <a:t>    1.72</a:t>
              </a:r>
              <a:endParaRPr sz="3200"/>
            </a:p>
            <a:p>
              <a:pPr>
                <a:defRPr b="1" sz="1500">
                  <a:solidFill>
                    <a:srgbClr val="E91D63"/>
                  </a:solidFill>
                </a:defRPr>
              </a:pPr>
              <a:r>
                <a:t>    1.37</a:t>
              </a:r>
              <a:endParaRPr sz="3200"/>
            </a:p>
            <a:p>
              <a:pPr>
                <a:defRPr b="1" sz="1500">
                  <a:solidFill>
                    <a:srgbClr val="E91D63"/>
                  </a:solidFill>
                </a:defRPr>
              </a:pPr>
              <a:r>
                <a:t>    1.10</a:t>
              </a:r>
              <a:endParaRPr sz="3200"/>
            </a:p>
            <a:p>
              <a:pPr>
                <a:defRPr b="1" sz="1500">
                  <a:solidFill>
                    <a:srgbClr val="E91D63"/>
                  </a:solidFill>
                </a:defRPr>
              </a:pPr>
              <a:r>
                <a:t>    4.40</a:t>
              </a:r>
            </a:p>
          </p:txBody>
        </p:sp>
        <p:sp>
          <p:nvSpPr>
            <p:cNvPr id="1020" name="Rectangle 19"/>
            <p:cNvSpPr txBox="1"/>
            <p:nvPr/>
          </p:nvSpPr>
          <p:spPr>
            <a:xfrm>
              <a:off x="3119437" y="10715"/>
              <a:ext cx="662040" cy="32989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defRPr b="1" sz="1500">
                  <a:solidFill>
                    <a:srgbClr val="E91D63"/>
                  </a:solidFill>
                </a:defRPr>
              </a:pPr>
              <a:r>
                <a:t>$80.00</a:t>
              </a:r>
              <a:endParaRPr sz="3200"/>
            </a:p>
            <a:p>
              <a:pPr>
                <a:defRPr b="1" sz="1500">
                  <a:solidFill>
                    <a:srgbClr val="E91D63"/>
                  </a:solidFill>
                </a:defRPr>
              </a:pPr>
              <a:r>
                <a:t>  64.00</a:t>
              </a:r>
              <a:endParaRPr sz="3200"/>
            </a:p>
            <a:p>
              <a:pPr>
                <a:defRPr b="1" sz="1500">
                  <a:solidFill>
                    <a:srgbClr val="E91D63"/>
                  </a:solidFill>
                </a:defRPr>
              </a:pPr>
              <a:r>
                <a:t>  51.20</a:t>
              </a:r>
              <a:endParaRPr sz="3200"/>
            </a:p>
            <a:p>
              <a:pPr>
                <a:defRPr b="1" sz="1500">
                  <a:solidFill>
                    <a:srgbClr val="E91D63"/>
                  </a:solidFill>
                </a:defRPr>
              </a:pPr>
              <a:r>
                <a:t>  40.96</a:t>
              </a:r>
              <a:endParaRPr sz="3200"/>
            </a:p>
            <a:p>
              <a:pPr>
                <a:defRPr b="1" sz="1500">
                  <a:solidFill>
                    <a:srgbClr val="E91D63"/>
                  </a:solidFill>
                </a:defRPr>
              </a:pPr>
              <a:r>
                <a:t>  32.77</a:t>
              </a:r>
              <a:endParaRPr sz="3200"/>
            </a:p>
            <a:p>
              <a:pPr>
                <a:defRPr b="1" sz="1500">
                  <a:solidFill>
                    <a:srgbClr val="E91D63"/>
                  </a:solidFill>
                </a:defRPr>
              </a:pPr>
              <a:r>
                <a:t>  26.21</a:t>
              </a:r>
              <a:endParaRPr sz="3200"/>
            </a:p>
            <a:p>
              <a:pPr>
                <a:defRPr b="1" sz="1500">
                  <a:solidFill>
                    <a:srgbClr val="E91D63"/>
                  </a:solidFill>
                </a:defRPr>
              </a:pPr>
              <a:r>
                <a:t>  20.97</a:t>
              </a:r>
              <a:endParaRPr sz="3200"/>
            </a:p>
            <a:p>
              <a:pPr>
                <a:defRPr b="1" sz="1500">
                  <a:solidFill>
                    <a:srgbClr val="E91D63"/>
                  </a:solidFill>
                </a:defRPr>
              </a:pPr>
              <a:r>
                <a:t>  16.78</a:t>
              </a:r>
              <a:endParaRPr sz="3200"/>
            </a:p>
            <a:p>
              <a:pPr>
                <a:defRPr b="1" sz="1500">
                  <a:solidFill>
                    <a:srgbClr val="E91D63"/>
                  </a:solidFill>
                </a:defRPr>
              </a:pPr>
              <a:r>
                <a:t>  13.42</a:t>
              </a:r>
              <a:endParaRPr sz="3200"/>
            </a:p>
            <a:p>
              <a:pPr>
                <a:defRPr b="1" sz="1500">
                  <a:solidFill>
                    <a:srgbClr val="E91D63"/>
                  </a:solidFill>
                </a:defRPr>
              </a:pPr>
              <a:r>
                <a:t>  10.74</a:t>
              </a:r>
              <a:endParaRPr sz="3200"/>
            </a:p>
            <a:p>
              <a:pPr>
                <a:defRPr b="1" sz="1500">
                  <a:solidFill>
                    <a:srgbClr val="E91D63"/>
                  </a:solidFill>
                </a:defRPr>
              </a:pPr>
              <a:r>
                <a:t>    8.59</a:t>
              </a:r>
              <a:endParaRPr sz="3200"/>
            </a:p>
            <a:p>
              <a:pPr>
                <a:defRPr b="1" sz="1500">
                  <a:solidFill>
                    <a:srgbClr val="E91D63"/>
                  </a:solidFill>
                </a:defRPr>
              </a:pPr>
              <a:r>
                <a:t>    6.87</a:t>
              </a:r>
              <a:endParaRPr sz="3200"/>
            </a:p>
            <a:p>
              <a:pPr>
                <a:defRPr b="1" sz="1500">
                  <a:solidFill>
                    <a:srgbClr val="E91D63"/>
                  </a:solidFill>
                </a:defRPr>
              </a:pPr>
              <a:r>
                <a:t>    5.50</a:t>
              </a:r>
              <a:endParaRPr sz="3200"/>
            </a:p>
            <a:p>
              <a:pPr>
                <a:defRPr b="1" sz="1500">
                  <a:solidFill>
                    <a:srgbClr val="E91D63"/>
                  </a:solidFill>
                </a:defRPr>
              </a:pPr>
              <a:r>
                <a:t>    4.40</a:t>
              </a:r>
              <a:endParaRPr sz="3200"/>
            </a:p>
            <a:p>
              <a:pPr>
                <a:defRPr b="1" sz="1500">
                  <a:solidFill>
                    <a:srgbClr val="E91D63"/>
                  </a:solidFill>
                </a:defRPr>
              </a:pPr>
              <a:r>
                <a:t>  17.59</a:t>
              </a:r>
            </a:p>
          </p:txBody>
        </p:sp>
        <p:sp>
          <p:nvSpPr>
            <p:cNvPr id="1021" name="Rectangle 20"/>
            <p:cNvSpPr txBox="1"/>
            <p:nvPr/>
          </p:nvSpPr>
          <p:spPr>
            <a:xfrm>
              <a:off x="4351735" y="0"/>
              <a:ext cx="662039" cy="32989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defRPr b="1" sz="1500">
                  <a:solidFill>
                    <a:srgbClr val="E91D63"/>
                  </a:solidFill>
                </a:defRPr>
              </a:pPr>
              <a:r>
                <a:t>$80.00</a:t>
              </a:r>
              <a:endParaRPr sz="3200"/>
            </a:p>
            <a:p>
              <a:pPr>
                <a:defRPr b="1" sz="1500">
                  <a:solidFill>
                    <a:srgbClr val="E91D63"/>
                  </a:solidFill>
                </a:defRPr>
              </a:pPr>
              <a:r>
                <a:t>  64.00</a:t>
              </a:r>
              <a:endParaRPr sz="3200"/>
            </a:p>
            <a:p>
              <a:pPr>
                <a:defRPr b="1" sz="1500">
                  <a:solidFill>
                    <a:srgbClr val="E91D63"/>
                  </a:solidFill>
                </a:defRPr>
              </a:pPr>
              <a:r>
                <a:t>  51.20</a:t>
              </a:r>
              <a:endParaRPr sz="3200"/>
            </a:p>
            <a:p>
              <a:pPr>
                <a:defRPr b="1" sz="1500">
                  <a:solidFill>
                    <a:srgbClr val="E91D63"/>
                  </a:solidFill>
                </a:defRPr>
              </a:pPr>
              <a:r>
                <a:t>  40.96</a:t>
              </a:r>
              <a:endParaRPr sz="3200"/>
            </a:p>
            <a:p>
              <a:pPr>
                <a:defRPr b="1" sz="1500">
                  <a:solidFill>
                    <a:srgbClr val="E91D63"/>
                  </a:solidFill>
                </a:defRPr>
              </a:pPr>
              <a:r>
                <a:t>  32.77</a:t>
              </a:r>
              <a:endParaRPr sz="3200"/>
            </a:p>
            <a:p>
              <a:pPr>
                <a:defRPr b="1" sz="1500">
                  <a:solidFill>
                    <a:srgbClr val="E91D63"/>
                  </a:solidFill>
                </a:defRPr>
              </a:pPr>
              <a:r>
                <a:t>  26.21</a:t>
              </a:r>
              <a:endParaRPr sz="3200"/>
            </a:p>
            <a:p>
              <a:pPr>
                <a:defRPr b="1" sz="1500">
                  <a:solidFill>
                    <a:srgbClr val="E91D63"/>
                  </a:solidFill>
                </a:defRPr>
              </a:pPr>
              <a:r>
                <a:t>  20.97</a:t>
              </a:r>
              <a:endParaRPr sz="3200"/>
            </a:p>
            <a:p>
              <a:pPr>
                <a:defRPr b="1" sz="1500">
                  <a:solidFill>
                    <a:srgbClr val="E91D63"/>
                  </a:solidFill>
                </a:defRPr>
              </a:pPr>
              <a:r>
                <a:t>  16.78</a:t>
              </a:r>
              <a:endParaRPr sz="3200"/>
            </a:p>
            <a:p>
              <a:pPr>
                <a:defRPr b="1" sz="1500">
                  <a:solidFill>
                    <a:srgbClr val="E91D63"/>
                  </a:solidFill>
                </a:defRPr>
              </a:pPr>
              <a:r>
                <a:t>  13.42</a:t>
              </a:r>
              <a:endParaRPr sz="3200"/>
            </a:p>
            <a:p>
              <a:pPr>
                <a:defRPr b="1" sz="1500">
                  <a:solidFill>
                    <a:srgbClr val="E91D63"/>
                  </a:solidFill>
                </a:defRPr>
              </a:pPr>
              <a:r>
                <a:t>  10.74</a:t>
              </a:r>
              <a:endParaRPr sz="3200"/>
            </a:p>
            <a:p>
              <a:pPr>
                <a:defRPr b="1" sz="1500">
                  <a:solidFill>
                    <a:srgbClr val="E91D63"/>
                  </a:solidFill>
                </a:defRPr>
              </a:pPr>
              <a:r>
                <a:t>    8.59</a:t>
              </a:r>
              <a:endParaRPr sz="3200"/>
            </a:p>
            <a:p>
              <a:pPr>
                <a:defRPr b="1" sz="1500">
                  <a:solidFill>
                    <a:srgbClr val="E91D63"/>
                  </a:solidFill>
                </a:defRPr>
              </a:pPr>
              <a:r>
                <a:t>    6.87</a:t>
              </a:r>
              <a:endParaRPr sz="3200"/>
            </a:p>
            <a:p>
              <a:pPr>
                <a:defRPr b="1" sz="1500">
                  <a:solidFill>
                    <a:srgbClr val="E91D63"/>
                  </a:solidFill>
                </a:defRPr>
              </a:pPr>
              <a:r>
                <a:t>    5.50</a:t>
              </a:r>
              <a:endParaRPr sz="3200"/>
            </a:p>
            <a:p>
              <a:pPr>
                <a:defRPr b="1" sz="1500">
                  <a:solidFill>
                    <a:srgbClr val="E91D63"/>
                  </a:solidFill>
                </a:defRPr>
              </a:pPr>
              <a:r>
                <a:t>    4.40</a:t>
              </a:r>
              <a:endParaRPr sz="3200"/>
            </a:p>
            <a:p>
              <a:pPr>
                <a:defRPr b="1" sz="1500">
                  <a:solidFill>
                    <a:srgbClr val="E91D63"/>
                  </a:solidFill>
                </a:defRPr>
              </a:pPr>
              <a:r>
                <a:t>  17.59</a:t>
              </a:r>
            </a:p>
          </p:txBody>
        </p:sp>
      </p:grpSp>
      <p:sp>
        <p:nvSpPr>
          <p:cNvPr id="1023" name="Line 21"/>
          <p:cNvSpPr/>
          <p:nvPr/>
        </p:nvSpPr>
        <p:spPr>
          <a:xfrm>
            <a:off x="6486525" y="4836319"/>
            <a:ext cx="739380" cy="1"/>
          </a:xfrm>
          <a:prstGeom prst="line">
            <a:avLst/>
          </a:prstGeom>
          <a:ln w="28575">
            <a:solidFill>
              <a:srgbClr val="E91D63"/>
            </a:solidFill>
          </a:ln>
        </p:spPr>
        <p:txBody>
          <a:bodyPr lIns="45719" rIns="45719"/>
          <a:lstStyle/>
          <a:p>
            <a:pPr/>
          </a:p>
        </p:txBody>
      </p:sp>
      <p:sp>
        <p:nvSpPr>
          <p:cNvPr id="1024" name="Rectangle 22"/>
          <p:cNvSpPr txBox="1"/>
          <p:nvPr/>
        </p:nvSpPr>
        <p:spPr>
          <a:xfrm>
            <a:off x="6411515" y="4848225"/>
            <a:ext cx="767986"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CC0000"/>
                </a:solidFill>
              </a:defRPr>
            </a:lvl1pPr>
          </a:lstStyle>
          <a:p>
            <a:pPr/>
            <a:r>
              <a:t>$400.00</a:t>
            </a:r>
          </a:p>
        </p:txBody>
      </p:sp>
      <p:sp>
        <p:nvSpPr>
          <p:cNvPr id="1025" name="Rectangle 23"/>
          <p:cNvSpPr/>
          <p:nvPr/>
        </p:nvSpPr>
        <p:spPr>
          <a:xfrm>
            <a:off x="6162674" y="1429941"/>
            <a:ext cx="215505" cy="3674270"/>
          </a:xfrm>
          <a:prstGeom prst="rect">
            <a:avLst/>
          </a:prstGeom>
          <a:gradFill>
            <a:gsLst>
              <a:gs pos="0">
                <a:srgbClr val="01AFD1"/>
              </a:gs>
              <a:gs pos="100000">
                <a:srgbClr val="99CCFF"/>
              </a:gs>
            </a:gsLst>
            <a:lin ang="5400000"/>
          </a:gradFill>
          <a:ln w="12700">
            <a:miter lim="400000"/>
          </a:ln>
        </p:spPr>
        <p:txBody>
          <a:bodyPr lIns="45719" rIns="45719" anchor="ctr"/>
          <a:lstStyle/>
          <a:p>
            <a:pPr>
              <a:defRPr sz="1300">
                <a:solidFill>
                  <a:srgbClr val="E91D63"/>
                </a:solidFill>
              </a:defRPr>
            </a:pPr>
          </a:p>
        </p:txBody>
      </p:sp>
      <p:sp>
        <p:nvSpPr>
          <p:cNvPr id="1026" name="Rectangle 24"/>
          <p:cNvSpPr txBox="1"/>
          <p:nvPr/>
        </p:nvSpPr>
        <p:spPr>
          <a:xfrm>
            <a:off x="2072877" y="4856560"/>
            <a:ext cx="4014319" cy="239491"/>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200">
                <a:solidFill>
                  <a:srgbClr val="CC0000"/>
                </a:solidFill>
              </a:defRPr>
            </a:lvl1pPr>
          </a:lstStyle>
          <a:p>
            <a:pPr/>
            <a:r>
              <a:t>Total amount of money created by the banking system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009"/>
                                        </p:tgtEl>
                                        <p:attrNameLst>
                                          <p:attrName>style.visibility</p:attrName>
                                        </p:attrNameLst>
                                      </p:cBhvr>
                                      <p:to>
                                        <p:strVal val="visible"/>
                                      </p:to>
                                    </p:set>
                                    <p:animEffect filter="wipe(left)" transition="in">
                                      <p:cBhvr>
                                        <p:cTn id="7" dur="500"/>
                                        <p:tgtEl>
                                          <p:spTgt spid="1009"/>
                                        </p:tgtEl>
                                      </p:cBhvr>
                                    </p:animEffect>
                                  </p:childTnLst>
                                </p:cTn>
                              </p:par>
                            </p:childTnLst>
                          </p:cTn>
                        </p:par>
                        <p:par>
                          <p:cTn id="8" fill="hold">
                            <p:stCondLst>
                              <p:cond delay="500"/>
                            </p:stCondLst>
                            <p:childTnLst>
                              <p:par>
                                <p:cTn id="9" presetClass="entr" nodeType="afterEffect" presetSubtype="1" presetID="22" grpId="2" fill="hold">
                                  <p:stCondLst>
                                    <p:cond delay="0"/>
                                  </p:stCondLst>
                                  <p:iterate type="el" backwards="0">
                                    <p:tmAbs val="0"/>
                                  </p:iterate>
                                  <p:childTnLst>
                                    <p:set>
                                      <p:cBhvr>
                                        <p:cTn id="10" fill="hold"/>
                                        <p:tgtEl>
                                          <p:spTgt spid="1015"/>
                                        </p:tgtEl>
                                        <p:attrNameLst>
                                          <p:attrName>style.visibility</p:attrName>
                                        </p:attrNameLst>
                                      </p:cBhvr>
                                      <p:to>
                                        <p:strVal val="visible"/>
                                      </p:to>
                                    </p:set>
                                    <p:animEffect filter="wipe(up)" transition="in">
                                      <p:cBhvr>
                                        <p:cTn id="11" dur="500"/>
                                        <p:tgtEl>
                                          <p:spTgt spid="1015"/>
                                        </p:tgtEl>
                                      </p:cBhvr>
                                    </p:animEffect>
                                  </p:childTnLst>
                                </p:cTn>
                              </p:par>
                            </p:childTnLst>
                          </p:cTn>
                        </p:par>
                        <p:par>
                          <p:cTn id="12" fill="hold">
                            <p:stCondLst>
                              <p:cond delay="1000"/>
                            </p:stCondLst>
                            <p:childTnLst>
                              <p:par>
                                <p:cTn id="13" presetClass="entr" nodeType="afterEffect" presetSubtype="1" presetID="22" grpId="3" fill="hold">
                                  <p:stCondLst>
                                    <p:cond delay="0"/>
                                  </p:stCondLst>
                                  <p:iterate type="el" backwards="0">
                                    <p:tmAbs val="0"/>
                                  </p:iterate>
                                  <p:childTnLst>
                                    <p:set>
                                      <p:cBhvr>
                                        <p:cTn id="14" fill="hold"/>
                                        <p:tgtEl>
                                          <p:spTgt spid="1016"/>
                                        </p:tgtEl>
                                        <p:attrNameLst>
                                          <p:attrName>style.visibility</p:attrName>
                                        </p:attrNameLst>
                                      </p:cBhvr>
                                      <p:to>
                                        <p:strVal val="visible"/>
                                      </p:to>
                                    </p:set>
                                    <p:animEffect filter="wipe(up)" transition="in">
                                      <p:cBhvr>
                                        <p:cTn id="15" dur="500"/>
                                        <p:tgtEl>
                                          <p:spTgt spid="1016"/>
                                        </p:tgtEl>
                                      </p:cBhvr>
                                    </p:animEffect>
                                  </p:childTnLst>
                                </p:cTn>
                              </p:par>
                            </p:childTnLst>
                          </p:cTn>
                        </p:par>
                        <p:par>
                          <p:cTn id="16" fill="hold">
                            <p:stCondLst>
                              <p:cond delay="1500"/>
                            </p:stCondLst>
                            <p:childTnLst>
                              <p:par>
                                <p:cTn id="17" presetClass="entr" nodeType="afterEffect" presetSubtype="1" presetID="22" grpId="4" fill="hold">
                                  <p:stCondLst>
                                    <p:cond delay="0"/>
                                  </p:stCondLst>
                                  <p:iterate type="el" backwards="0">
                                    <p:tmAbs val="0"/>
                                  </p:iterate>
                                  <p:childTnLst>
                                    <p:set>
                                      <p:cBhvr>
                                        <p:cTn id="18" fill="hold"/>
                                        <p:tgtEl>
                                          <p:spTgt spid="1022"/>
                                        </p:tgtEl>
                                        <p:attrNameLst>
                                          <p:attrName>style.visibility</p:attrName>
                                        </p:attrNameLst>
                                      </p:cBhvr>
                                      <p:to>
                                        <p:strVal val="visible"/>
                                      </p:to>
                                    </p:set>
                                    <p:animEffect filter="wipe(up)" transition="in">
                                      <p:cBhvr>
                                        <p:cTn id="19" dur="500"/>
                                        <p:tgtEl>
                                          <p:spTgt spid="1022"/>
                                        </p:tgtEl>
                                      </p:cBhvr>
                                    </p:animEffect>
                                  </p:childTnLst>
                                </p:cTn>
                              </p:par>
                            </p:childTnLst>
                          </p:cTn>
                        </p:par>
                        <p:par>
                          <p:cTn id="20" fill="hold">
                            <p:stCondLst>
                              <p:cond delay="2000"/>
                            </p:stCondLst>
                            <p:childTnLst>
                              <p:par>
                                <p:cTn id="21" presetClass="entr" nodeType="afterEffect" presetSubtype="8" presetID="22" grpId="5" fill="hold">
                                  <p:stCondLst>
                                    <p:cond delay="0"/>
                                  </p:stCondLst>
                                  <p:iterate type="el" backwards="0">
                                    <p:tmAbs val="0"/>
                                  </p:iterate>
                                  <p:childTnLst>
                                    <p:set>
                                      <p:cBhvr>
                                        <p:cTn id="22" fill="hold"/>
                                        <p:tgtEl>
                                          <p:spTgt spid="1023"/>
                                        </p:tgtEl>
                                        <p:attrNameLst>
                                          <p:attrName>style.visibility</p:attrName>
                                        </p:attrNameLst>
                                      </p:cBhvr>
                                      <p:to>
                                        <p:strVal val="visible"/>
                                      </p:to>
                                    </p:set>
                                    <p:animEffect filter="wipe(left)" transition="in">
                                      <p:cBhvr>
                                        <p:cTn id="23" dur="500"/>
                                        <p:tgtEl>
                                          <p:spTgt spid="1023"/>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 presetID="22" grpId="6" fill="hold">
                                  <p:stCondLst>
                                    <p:cond delay="0"/>
                                  </p:stCondLst>
                                  <p:iterate type="el" backwards="0">
                                    <p:tmAbs val="0"/>
                                  </p:iterate>
                                  <p:childTnLst>
                                    <p:set>
                                      <p:cBhvr>
                                        <p:cTn id="27" fill="hold"/>
                                        <p:tgtEl>
                                          <p:spTgt spid="1006"/>
                                        </p:tgtEl>
                                        <p:attrNameLst>
                                          <p:attrName>style.visibility</p:attrName>
                                        </p:attrNameLst>
                                      </p:cBhvr>
                                      <p:to>
                                        <p:strVal val="visible"/>
                                      </p:to>
                                    </p:set>
                                    <p:animEffect filter="wipe(up)" transition="in">
                                      <p:cBhvr>
                                        <p:cTn id="28" dur="500"/>
                                        <p:tgtEl>
                                          <p:spTgt spid="1006"/>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1" presetID="22" grpId="7" fill="hold">
                                  <p:stCondLst>
                                    <p:cond delay="0"/>
                                  </p:stCondLst>
                                  <p:iterate type="el" backwards="0">
                                    <p:tmAbs val="0"/>
                                  </p:iterate>
                                  <p:childTnLst>
                                    <p:set>
                                      <p:cBhvr>
                                        <p:cTn id="32" fill="hold"/>
                                        <p:tgtEl>
                                          <p:spTgt spid="1005"/>
                                        </p:tgtEl>
                                        <p:attrNameLst>
                                          <p:attrName>style.visibility</p:attrName>
                                        </p:attrNameLst>
                                      </p:cBhvr>
                                      <p:to>
                                        <p:strVal val="visible"/>
                                      </p:to>
                                    </p:set>
                                    <p:animEffect filter="wipe(up)" transition="in">
                                      <p:cBhvr>
                                        <p:cTn id="33" dur="500"/>
                                        <p:tgtEl>
                                          <p:spTgt spid="1005"/>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1" presetID="22" grpId="8" fill="hold">
                                  <p:stCondLst>
                                    <p:cond delay="0"/>
                                  </p:stCondLst>
                                  <p:iterate type="el" backwards="0">
                                    <p:tmAbs val="0"/>
                                  </p:iterate>
                                  <p:childTnLst>
                                    <p:set>
                                      <p:cBhvr>
                                        <p:cTn id="37" fill="hold"/>
                                        <p:tgtEl>
                                          <p:spTgt spid="1004"/>
                                        </p:tgtEl>
                                        <p:attrNameLst>
                                          <p:attrName>style.visibility</p:attrName>
                                        </p:attrNameLst>
                                      </p:cBhvr>
                                      <p:to>
                                        <p:strVal val="visible"/>
                                      </p:to>
                                    </p:set>
                                    <p:animEffect filter="wipe(up)" transition="in">
                                      <p:cBhvr>
                                        <p:cTn id="38" dur="500"/>
                                        <p:tgtEl>
                                          <p:spTgt spid="1004"/>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8" presetID="22" grpId="9" fill="hold">
                                  <p:stCondLst>
                                    <p:cond delay="0"/>
                                  </p:stCondLst>
                                  <p:iterate type="el" backwards="0">
                                    <p:tmAbs val="0"/>
                                  </p:iterate>
                                  <p:childTnLst>
                                    <p:set>
                                      <p:cBhvr>
                                        <p:cTn id="42" fill="hold"/>
                                        <p:tgtEl>
                                          <p:spTgt spid="1007"/>
                                        </p:tgtEl>
                                        <p:attrNameLst>
                                          <p:attrName>style.visibility</p:attrName>
                                        </p:attrNameLst>
                                      </p:cBhvr>
                                      <p:to>
                                        <p:strVal val="visible"/>
                                      </p:to>
                                    </p:set>
                                    <p:animEffect filter="wipe(left)" transition="in">
                                      <p:cBhvr>
                                        <p:cTn id="43" dur="500"/>
                                        <p:tgtEl>
                                          <p:spTgt spid="1007"/>
                                        </p:tgtEl>
                                      </p:cBhvr>
                                    </p:animEffect>
                                  </p:childTnLst>
                                </p:cTn>
                              </p:par>
                            </p:childTnLst>
                          </p:cTn>
                        </p:par>
                        <p:par>
                          <p:cTn id="44" fill="hold">
                            <p:stCondLst>
                              <p:cond delay="500"/>
                            </p:stCondLst>
                            <p:childTnLst>
                              <p:par>
                                <p:cTn id="45" presetClass="entr" nodeType="afterEffect" presetSubtype="1" presetID="22" grpId="10" fill="hold">
                                  <p:stCondLst>
                                    <p:cond delay="0"/>
                                  </p:stCondLst>
                                  <p:iterate type="el" backwards="0">
                                    <p:tmAbs val="0"/>
                                  </p:iterate>
                                  <p:childTnLst>
                                    <p:set>
                                      <p:cBhvr>
                                        <p:cTn id="46" fill="hold"/>
                                        <p:tgtEl>
                                          <p:spTgt spid="1025"/>
                                        </p:tgtEl>
                                        <p:attrNameLst>
                                          <p:attrName>style.visibility</p:attrName>
                                        </p:attrNameLst>
                                      </p:cBhvr>
                                      <p:to>
                                        <p:strVal val="visible"/>
                                      </p:to>
                                    </p:set>
                                    <p:animEffect filter="wipe(up)" transition="in">
                                      <p:cBhvr>
                                        <p:cTn id="47" dur="500"/>
                                        <p:tgtEl>
                                          <p:spTgt spid="1025"/>
                                        </p:tgtEl>
                                      </p:cBhvr>
                                    </p:animEffect>
                                  </p:childTnLst>
                                </p:cTn>
                              </p:par>
                            </p:childTnLst>
                          </p:cTn>
                        </p:par>
                        <p:par>
                          <p:cTn id="48" fill="hold">
                            <p:stCondLst>
                              <p:cond delay="1000"/>
                            </p:stCondLst>
                            <p:childTnLst>
                              <p:par>
                                <p:cTn id="49" presetClass="entr" nodeType="afterEffect" presetSubtype="8" presetID="22" grpId="11" fill="hold">
                                  <p:stCondLst>
                                    <p:cond delay="0"/>
                                  </p:stCondLst>
                                  <p:iterate type="el" backwards="0">
                                    <p:tmAbs val="0"/>
                                  </p:iterate>
                                  <p:childTnLst>
                                    <p:set>
                                      <p:cBhvr>
                                        <p:cTn id="50" fill="hold"/>
                                        <p:tgtEl>
                                          <p:spTgt spid="1008"/>
                                        </p:tgtEl>
                                        <p:attrNameLst>
                                          <p:attrName>style.visibility</p:attrName>
                                        </p:attrNameLst>
                                      </p:cBhvr>
                                      <p:to>
                                        <p:strVal val="visible"/>
                                      </p:to>
                                    </p:set>
                                    <p:animEffect filter="wipe(left)" transition="in">
                                      <p:cBhvr>
                                        <p:cTn id="51" dur="500"/>
                                        <p:tgtEl>
                                          <p:spTgt spid="1008"/>
                                        </p:tgtEl>
                                      </p:cBhvr>
                                    </p:animEffect>
                                  </p:childTnLst>
                                </p:cTn>
                              </p:par>
                            </p:childTnLst>
                          </p:cTn>
                        </p:par>
                        <p:par>
                          <p:cTn id="52" fill="hold">
                            <p:stCondLst>
                              <p:cond delay="1500"/>
                            </p:stCondLst>
                            <p:childTnLst>
                              <p:par>
                                <p:cTn id="53" presetClass="entr" nodeType="afterEffect" presetSubtype="8" presetID="22" grpId="12" fill="hold">
                                  <p:stCondLst>
                                    <p:cond delay="0"/>
                                  </p:stCondLst>
                                  <p:iterate type="el" backwards="0">
                                    <p:tmAbs val="0"/>
                                  </p:iterate>
                                  <p:childTnLst>
                                    <p:set>
                                      <p:cBhvr>
                                        <p:cTn id="54" fill="hold"/>
                                        <p:tgtEl>
                                          <p:spTgt spid="1026"/>
                                        </p:tgtEl>
                                        <p:attrNameLst>
                                          <p:attrName>style.visibility</p:attrName>
                                        </p:attrNameLst>
                                      </p:cBhvr>
                                      <p:to>
                                        <p:strVal val="visible"/>
                                      </p:to>
                                    </p:set>
                                    <p:animEffect filter="wipe(left)" transition="in">
                                      <p:cBhvr>
                                        <p:cTn id="55" dur="500"/>
                                        <p:tgtEl>
                                          <p:spTgt spid="1026"/>
                                        </p:tgtEl>
                                      </p:cBhvr>
                                    </p:animEffect>
                                  </p:childTnLst>
                                </p:cTn>
                              </p:par>
                            </p:childTnLst>
                          </p:cTn>
                        </p:par>
                        <p:par>
                          <p:cTn id="56" fill="hold">
                            <p:stCondLst>
                              <p:cond delay="2000"/>
                            </p:stCondLst>
                            <p:childTnLst>
                              <p:par>
                                <p:cTn id="57" presetClass="entr" nodeType="afterEffect" presetID="10" grpId="13" fill="hold">
                                  <p:stCondLst>
                                    <p:cond delay="0"/>
                                  </p:stCondLst>
                                  <p:iterate type="el" backwards="0">
                                    <p:tmAbs val="0"/>
                                  </p:iterate>
                                  <p:childTnLst>
                                    <p:set>
                                      <p:cBhvr>
                                        <p:cTn id="58" fill="hold"/>
                                        <p:tgtEl>
                                          <p:spTgt spid="1024"/>
                                        </p:tgtEl>
                                        <p:attrNameLst>
                                          <p:attrName>style.visibility</p:attrName>
                                        </p:attrNameLst>
                                      </p:cBhvr>
                                      <p:to>
                                        <p:strVal val="visible"/>
                                      </p:to>
                                    </p:set>
                                    <p:animEffect filter="fade" transition="in">
                                      <p:cBhvr>
                                        <p:cTn id="59" dur="500"/>
                                        <p:tgtEl>
                                          <p:spTgt spid="10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04" grpId="8"/>
      <p:bldP build="whole" bldLvl="1" animBg="1" rev="0" advAuto="0" spid="1016" grpId="3"/>
      <p:bldP build="whole" bldLvl="1" animBg="1" rev="0" advAuto="0" spid="1023" grpId="5"/>
      <p:bldP build="whole" bldLvl="1" animBg="1" rev="0" advAuto="0" spid="1007" grpId="9"/>
      <p:bldP build="whole" bldLvl="1" animBg="1" rev="0" advAuto="0" spid="1026" grpId="12"/>
      <p:bldP build="whole" bldLvl="1" animBg="1" rev="0" advAuto="0" spid="1006" grpId="6"/>
      <p:bldP build="whole" bldLvl="1" animBg="1" rev="0" advAuto="0" spid="1015" grpId="2"/>
      <p:bldP build="whole" bldLvl="1" animBg="1" rev="0" advAuto="0" spid="1005" grpId="7"/>
      <p:bldP build="whole" bldLvl="1" animBg="1" rev="0" advAuto="0" spid="1008" grpId="11"/>
      <p:bldP build="whole" bldLvl="1" animBg="1" rev="0" advAuto="0" spid="1009" grpId="1"/>
      <p:bldP build="whole" bldLvl="1" animBg="1" rev="0" advAuto="0" spid="1022" grpId="4"/>
      <p:bldP build="whole" bldLvl="1" animBg="1" rev="0" advAuto="0" spid="1024" grpId="13"/>
      <p:bldP build="whole" bldLvl="1" animBg="1" rev="0" advAuto="0" spid="1025" grpId="10"/>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8" name="Rectangle 2"/>
          <p:cNvSpPr/>
          <p:nvPr/>
        </p:nvSpPr>
        <p:spPr>
          <a:xfrm>
            <a:off x="5728098" y="1234678"/>
            <a:ext cx="1116807" cy="215504"/>
          </a:xfrm>
          <a:prstGeom prst="rect">
            <a:avLst/>
          </a:prstGeom>
          <a:solidFill>
            <a:srgbClr val="01AFD1"/>
          </a:solidFill>
          <a:ln w="12700">
            <a:miter lim="400000"/>
          </a:ln>
        </p:spPr>
        <p:txBody>
          <a:bodyPr lIns="45719" rIns="45719" anchor="ctr"/>
          <a:lstStyle/>
          <a:p>
            <a:pPr>
              <a:defRPr sz="1300">
                <a:solidFill>
                  <a:srgbClr val="E91D63"/>
                </a:solidFill>
              </a:defRPr>
            </a:pPr>
          </a:p>
        </p:txBody>
      </p:sp>
      <p:sp>
        <p:nvSpPr>
          <p:cNvPr id="1029" name="Rectangle 3"/>
          <p:cNvSpPr/>
          <p:nvPr/>
        </p:nvSpPr>
        <p:spPr>
          <a:xfrm>
            <a:off x="6634163" y="4701778"/>
            <a:ext cx="1087042" cy="215504"/>
          </a:xfrm>
          <a:prstGeom prst="rect">
            <a:avLst/>
          </a:prstGeom>
          <a:solidFill>
            <a:srgbClr val="99CCFF"/>
          </a:solidFill>
          <a:ln w="12700">
            <a:miter lim="400000"/>
          </a:ln>
        </p:spPr>
        <p:txBody>
          <a:bodyPr lIns="45719" rIns="45719" anchor="ctr"/>
          <a:lstStyle/>
          <a:p>
            <a:pPr>
              <a:defRPr sz="1300">
                <a:solidFill>
                  <a:srgbClr val="E91D63"/>
                </a:solidFill>
              </a:defRPr>
            </a:pPr>
          </a:p>
        </p:txBody>
      </p:sp>
      <p:sp>
        <p:nvSpPr>
          <p:cNvPr id="1030" name="Rectangle 4"/>
          <p:cNvSpPr txBox="1"/>
          <p:nvPr/>
        </p:nvSpPr>
        <p:spPr>
          <a:xfrm>
            <a:off x="2555082" y="47625"/>
            <a:ext cx="5096484" cy="335826"/>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900">
                <a:solidFill>
                  <a:srgbClr val="000099"/>
                </a:solidFill>
                <a:latin typeface="Times New Roman"/>
                <a:ea typeface="Times New Roman"/>
                <a:cs typeface="Times New Roman"/>
                <a:sym typeface="Times New Roman"/>
              </a:defRPr>
            </a:lvl1pPr>
          </a:lstStyle>
          <a:p>
            <a:pPr/>
            <a:r>
              <a:t>MULTIPLE DEPOSIT EXPANSION PROCESS</a:t>
            </a:r>
          </a:p>
        </p:txBody>
      </p:sp>
      <p:grpSp>
        <p:nvGrpSpPr>
          <p:cNvPr id="1036" name="Group 5"/>
          <p:cNvGrpSpPr/>
          <p:nvPr/>
        </p:nvGrpSpPr>
        <p:grpSpPr>
          <a:xfrm>
            <a:off x="2520751" y="458391"/>
            <a:ext cx="5359502" cy="606204"/>
            <a:chOff x="0" y="0"/>
            <a:chExt cx="5359500" cy="606203"/>
          </a:xfrm>
        </p:grpSpPr>
        <p:sp>
          <p:nvSpPr>
            <p:cNvPr id="1031" name="Rectangle 6"/>
            <p:cNvSpPr txBox="1"/>
            <p:nvPr/>
          </p:nvSpPr>
          <p:spPr>
            <a:xfrm>
              <a:off x="0" y="366712"/>
              <a:ext cx="452042" cy="2394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lvl1pPr algn="ctr">
                <a:defRPr b="1" sz="1200">
                  <a:solidFill>
                    <a:srgbClr val="E91D63"/>
                  </a:solidFill>
                </a:defRPr>
              </a:lvl1pPr>
            </a:lstStyle>
            <a:p>
              <a:pPr/>
              <a:r>
                <a:t>Bank</a:t>
              </a:r>
            </a:p>
          </p:txBody>
        </p:sp>
        <p:sp>
          <p:nvSpPr>
            <p:cNvPr id="1032" name="Rectangle 7"/>
            <p:cNvSpPr txBox="1"/>
            <p:nvPr/>
          </p:nvSpPr>
          <p:spPr>
            <a:xfrm>
              <a:off x="823280" y="183356"/>
              <a:ext cx="1409379" cy="417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lgn="ctr">
                <a:defRPr b="1" sz="1200">
                  <a:solidFill>
                    <a:srgbClr val="E91D63"/>
                  </a:solidFill>
                </a:defRPr>
              </a:pPr>
              <a:r>
                <a:t>Acquired reserves</a:t>
              </a:r>
              <a:endParaRPr sz="3200"/>
            </a:p>
            <a:p>
              <a:pPr algn="ctr">
                <a:defRPr b="1" sz="1200">
                  <a:solidFill>
                    <a:srgbClr val="E91D63"/>
                  </a:solidFill>
                </a:defRPr>
              </a:pPr>
              <a:r>
                <a:t>and deposits</a:t>
              </a:r>
            </a:p>
          </p:txBody>
        </p:sp>
        <p:sp>
          <p:nvSpPr>
            <p:cNvPr id="1033" name="Rectangle 8"/>
            <p:cNvSpPr txBox="1"/>
            <p:nvPr/>
          </p:nvSpPr>
          <p:spPr>
            <a:xfrm>
              <a:off x="2289126" y="183356"/>
              <a:ext cx="739876" cy="417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lgn="ctr">
                <a:defRPr b="1" sz="1200">
                  <a:solidFill>
                    <a:srgbClr val="E91D63"/>
                  </a:solidFill>
                </a:defRPr>
              </a:pPr>
              <a:r>
                <a:t>Required</a:t>
              </a:r>
              <a:endParaRPr sz="3200"/>
            </a:p>
            <a:p>
              <a:pPr algn="ctr">
                <a:defRPr b="1" sz="1200">
                  <a:solidFill>
                    <a:srgbClr val="E91D63"/>
                  </a:solidFill>
                </a:defRPr>
              </a:pPr>
              <a:r>
                <a:t>reserves</a:t>
              </a:r>
            </a:p>
          </p:txBody>
        </p:sp>
        <p:sp>
          <p:nvSpPr>
            <p:cNvPr id="1034" name="Rectangle 9"/>
            <p:cNvSpPr txBox="1"/>
            <p:nvPr/>
          </p:nvSpPr>
          <p:spPr>
            <a:xfrm>
              <a:off x="3197573" y="183356"/>
              <a:ext cx="706538" cy="417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lgn="ctr">
                <a:defRPr b="1" sz="1200">
                  <a:solidFill>
                    <a:srgbClr val="E91D63"/>
                  </a:solidFill>
                </a:defRPr>
              </a:pPr>
              <a:r>
                <a:t>Excess</a:t>
              </a:r>
              <a:endParaRPr sz="3200"/>
            </a:p>
            <a:p>
              <a:pPr algn="ctr">
                <a:defRPr b="1" sz="1200">
                  <a:solidFill>
                    <a:srgbClr val="E91D63"/>
                  </a:solidFill>
                </a:defRPr>
              </a:pPr>
              <a:r>
                <a:t>reserves</a:t>
              </a:r>
            </a:p>
          </p:txBody>
        </p:sp>
        <p:sp>
          <p:nvSpPr>
            <p:cNvPr id="1035" name="Rectangle 10"/>
            <p:cNvSpPr txBox="1"/>
            <p:nvPr/>
          </p:nvSpPr>
          <p:spPr>
            <a:xfrm>
              <a:off x="4204395" y="0"/>
              <a:ext cx="1155106" cy="5950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lgn="ctr">
                <a:defRPr b="1" sz="1200">
                  <a:solidFill>
                    <a:srgbClr val="E91D63"/>
                  </a:solidFill>
                </a:defRPr>
              </a:pPr>
              <a:r>
                <a:t>Amount bank</a:t>
              </a:r>
              <a:endParaRPr sz="3200"/>
            </a:p>
            <a:p>
              <a:pPr algn="ctr">
                <a:defRPr b="1" sz="1200">
                  <a:solidFill>
                    <a:srgbClr val="E91D63"/>
                  </a:solidFill>
                </a:defRPr>
              </a:pPr>
              <a:r>
                <a:t>can lend - New</a:t>
              </a:r>
              <a:endParaRPr sz="3200"/>
            </a:p>
            <a:p>
              <a:pPr algn="ctr">
                <a:defRPr b="1" sz="1200">
                  <a:solidFill>
                    <a:srgbClr val="E91D63"/>
                  </a:solidFill>
                </a:defRPr>
              </a:pPr>
              <a:r>
                <a:t>money created</a:t>
              </a:r>
            </a:p>
          </p:txBody>
        </p:sp>
      </p:grpSp>
      <p:sp>
        <p:nvSpPr>
          <p:cNvPr id="1037" name="Line 11"/>
          <p:cNvSpPr/>
          <p:nvPr/>
        </p:nvSpPr>
        <p:spPr>
          <a:xfrm>
            <a:off x="2565797" y="1128712"/>
            <a:ext cx="5189935" cy="1"/>
          </a:xfrm>
          <a:prstGeom prst="line">
            <a:avLst/>
          </a:prstGeom>
          <a:ln w="38100">
            <a:solidFill>
              <a:srgbClr val="000099"/>
            </a:solidFill>
          </a:ln>
        </p:spPr>
        <p:txBody>
          <a:bodyPr lIns="45719" rIns="45719"/>
          <a:lstStyle/>
          <a:p>
            <a:pPr/>
          </a:p>
        </p:txBody>
      </p:sp>
      <p:grpSp>
        <p:nvGrpSpPr>
          <p:cNvPr id="1043" name="Group 12"/>
          <p:cNvGrpSpPr/>
          <p:nvPr/>
        </p:nvGrpSpPr>
        <p:grpSpPr>
          <a:xfrm>
            <a:off x="2626519" y="1178719"/>
            <a:ext cx="5013774" cy="3309660"/>
            <a:chOff x="0" y="0"/>
            <a:chExt cx="5013773" cy="3309659"/>
          </a:xfrm>
        </p:grpSpPr>
        <p:sp>
          <p:nvSpPr>
            <p:cNvPr id="1038" name="Rectangle 13"/>
            <p:cNvSpPr txBox="1"/>
            <p:nvPr/>
          </p:nvSpPr>
          <p:spPr>
            <a:xfrm>
              <a:off x="0" y="10715"/>
              <a:ext cx="1190937" cy="32989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defRPr b="1" sz="1500">
                  <a:solidFill>
                    <a:srgbClr val="E91D63"/>
                  </a:solidFill>
                </a:defRPr>
              </a:pPr>
              <a:r>
                <a:t>A</a:t>
              </a:r>
              <a:endParaRPr sz="3200"/>
            </a:p>
            <a:p>
              <a:pPr>
                <a:defRPr b="1" sz="1500">
                  <a:solidFill>
                    <a:srgbClr val="E91D63"/>
                  </a:solidFill>
                </a:defRPr>
              </a:pPr>
              <a:r>
                <a:t>B</a:t>
              </a:r>
              <a:endParaRPr sz="3200"/>
            </a:p>
            <a:p>
              <a:pPr>
                <a:defRPr b="1" sz="1500">
                  <a:solidFill>
                    <a:srgbClr val="E91D63"/>
                  </a:solidFill>
                </a:defRPr>
              </a:pPr>
              <a:r>
                <a:t>C</a:t>
              </a:r>
              <a:endParaRPr sz="3200"/>
            </a:p>
            <a:p>
              <a:pPr>
                <a:defRPr b="1" sz="1500">
                  <a:solidFill>
                    <a:srgbClr val="E91D63"/>
                  </a:solidFill>
                </a:defRPr>
              </a:pPr>
              <a:r>
                <a:t>D</a:t>
              </a:r>
              <a:endParaRPr sz="3200"/>
            </a:p>
            <a:p>
              <a:pPr>
                <a:defRPr b="1" sz="1500">
                  <a:solidFill>
                    <a:srgbClr val="E91D63"/>
                  </a:solidFill>
                </a:defRPr>
              </a:pPr>
              <a:r>
                <a:t>E</a:t>
              </a:r>
              <a:endParaRPr sz="3200"/>
            </a:p>
            <a:p>
              <a:pPr>
                <a:defRPr b="1" sz="1500">
                  <a:solidFill>
                    <a:srgbClr val="E91D63"/>
                  </a:solidFill>
                </a:defRPr>
              </a:pPr>
              <a:r>
                <a:t>F</a:t>
              </a:r>
              <a:endParaRPr sz="3200"/>
            </a:p>
            <a:p>
              <a:pPr>
                <a:defRPr b="1" sz="1500">
                  <a:solidFill>
                    <a:srgbClr val="E91D63"/>
                  </a:solidFill>
                </a:defRPr>
              </a:pPr>
              <a:r>
                <a:t>G</a:t>
              </a:r>
              <a:endParaRPr sz="3200"/>
            </a:p>
            <a:p>
              <a:pPr>
                <a:defRPr b="1" sz="1500">
                  <a:solidFill>
                    <a:srgbClr val="E91D63"/>
                  </a:solidFill>
                </a:defRPr>
              </a:pPr>
              <a:r>
                <a:t>H</a:t>
              </a:r>
              <a:endParaRPr sz="3200"/>
            </a:p>
            <a:p>
              <a:pPr>
                <a:defRPr b="1" sz="1500">
                  <a:solidFill>
                    <a:srgbClr val="E91D63"/>
                  </a:solidFill>
                </a:defRPr>
              </a:pPr>
              <a:r>
                <a:t>I</a:t>
              </a:r>
              <a:endParaRPr sz="3200"/>
            </a:p>
            <a:p>
              <a:pPr>
                <a:defRPr b="1" sz="1500">
                  <a:solidFill>
                    <a:srgbClr val="E91D63"/>
                  </a:solidFill>
                </a:defRPr>
              </a:pPr>
              <a:r>
                <a:t>J</a:t>
              </a:r>
              <a:endParaRPr sz="3200"/>
            </a:p>
            <a:p>
              <a:pPr>
                <a:defRPr b="1" sz="1500">
                  <a:solidFill>
                    <a:srgbClr val="E91D63"/>
                  </a:solidFill>
                </a:defRPr>
              </a:pPr>
              <a:r>
                <a:t>K</a:t>
              </a:r>
              <a:endParaRPr sz="3200"/>
            </a:p>
            <a:p>
              <a:pPr>
                <a:defRPr b="1" sz="1500">
                  <a:solidFill>
                    <a:srgbClr val="E91D63"/>
                  </a:solidFill>
                </a:defRPr>
              </a:pPr>
              <a:r>
                <a:t>L</a:t>
              </a:r>
              <a:endParaRPr sz="3200"/>
            </a:p>
            <a:p>
              <a:pPr>
                <a:defRPr b="1" sz="1500">
                  <a:solidFill>
                    <a:srgbClr val="E91D63"/>
                  </a:solidFill>
                </a:defRPr>
              </a:pPr>
              <a:r>
                <a:t>M</a:t>
              </a:r>
              <a:endParaRPr sz="3200"/>
            </a:p>
            <a:p>
              <a:pPr>
                <a:defRPr b="1" sz="1500">
                  <a:solidFill>
                    <a:srgbClr val="E91D63"/>
                  </a:solidFill>
                </a:defRPr>
              </a:pPr>
              <a:r>
                <a:t>N</a:t>
              </a:r>
              <a:endParaRPr sz="3200"/>
            </a:p>
            <a:p>
              <a:pPr>
                <a:defRPr b="1" sz="1500">
                  <a:solidFill>
                    <a:srgbClr val="E91D63"/>
                  </a:solidFill>
                </a:defRPr>
              </a:pPr>
              <a:r>
                <a:t>Other banks</a:t>
              </a:r>
            </a:p>
          </p:txBody>
        </p:sp>
        <p:sp>
          <p:nvSpPr>
            <p:cNvPr id="1039" name="Rectangle 14"/>
            <p:cNvSpPr txBox="1"/>
            <p:nvPr/>
          </p:nvSpPr>
          <p:spPr>
            <a:xfrm>
              <a:off x="1045368" y="10715"/>
              <a:ext cx="767987" cy="32989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defRPr b="1" sz="1500">
                  <a:solidFill>
                    <a:srgbClr val="E91D63"/>
                  </a:solidFill>
                </a:defRPr>
              </a:pPr>
              <a:r>
                <a:t>$100.00</a:t>
              </a:r>
              <a:endParaRPr sz="3200"/>
            </a:p>
            <a:p>
              <a:pPr>
                <a:defRPr b="1" sz="1500">
                  <a:solidFill>
                    <a:srgbClr val="E91D63"/>
                  </a:solidFill>
                </a:defRPr>
              </a:pPr>
              <a:r>
                <a:t>    80.00</a:t>
              </a:r>
              <a:endParaRPr sz="3200"/>
            </a:p>
            <a:p>
              <a:pPr>
                <a:defRPr b="1" sz="1500">
                  <a:solidFill>
                    <a:srgbClr val="E91D63"/>
                  </a:solidFill>
                </a:defRPr>
              </a:pPr>
              <a:r>
                <a:t>    64.00</a:t>
              </a:r>
              <a:endParaRPr sz="3200"/>
            </a:p>
            <a:p>
              <a:pPr>
                <a:defRPr b="1" sz="1500">
                  <a:solidFill>
                    <a:srgbClr val="E91D63"/>
                  </a:solidFill>
                </a:defRPr>
              </a:pPr>
              <a:r>
                <a:t>    51.20</a:t>
              </a:r>
              <a:endParaRPr sz="3200"/>
            </a:p>
            <a:p>
              <a:pPr>
                <a:defRPr b="1" sz="1500">
                  <a:solidFill>
                    <a:srgbClr val="E91D63"/>
                  </a:solidFill>
                </a:defRPr>
              </a:pPr>
              <a:r>
                <a:t>    40.96</a:t>
              </a:r>
              <a:endParaRPr sz="3200"/>
            </a:p>
            <a:p>
              <a:pPr>
                <a:defRPr b="1" sz="1500">
                  <a:solidFill>
                    <a:srgbClr val="E91D63"/>
                  </a:solidFill>
                </a:defRPr>
              </a:pPr>
              <a:r>
                <a:t>    32.77</a:t>
              </a:r>
              <a:endParaRPr sz="3200"/>
            </a:p>
            <a:p>
              <a:pPr>
                <a:defRPr b="1" sz="1500">
                  <a:solidFill>
                    <a:srgbClr val="E91D63"/>
                  </a:solidFill>
                </a:defRPr>
              </a:pPr>
              <a:r>
                <a:t>    26.21</a:t>
              </a:r>
              <a:endParaRPr sz="3200"/>
            </a:p>
            <a:p>
              <a:pPr>
                <a:defRPr b="1" sz="1500">
                  <a:solidFill>
                    <a:srgbClr val="E91D63"/>
                  </a:solidFill>
                </a:defRPr>
              </a:pPr>
              <a:r>
                <a:t>    20.97</a:t>
              </a:r>
              <a:endParaRPr sz="3200"/>
            </a:p>
            <a:p>
              <a:pPr>
                <a:defRPr b="1" sz="1500">
                  <a:solidFill>
                    <a:srgbClr val="E91D63"/>
                  </a:solidFill>
                </a:defRPr>
              </a:pPr>
              <a:r>
                <a:t>    16.78</a:t>
              </a:r>
              <a:endParaRPr sz="3200"/>
            </a:p>
            <a:p>
              <a:pPr>
                <a:defRPr b="1" sz="1500">
                  <a:solidFill>
                    <a:srgbClr val="E91D63"/>
                  </a:solidFill>
                </a:defRPr>
              </a:pPr>
              <a:r>
                <a:t>    13.42</a:t>
              </a:r>
              <a:endParaRPr sz="3200"/>
            </a:p>
            <a:p>
              <a:pPr>
                <a:defRPr b="1" sz="1500">
                  <a:solidFill>
                    <a:srgbClr val="E91D63"/>
                  </a:solidFill>
                </a:defRPr>
              </a:pPr>
              <a:r>
                <a:t>    10.74</a:t>
              </a:r>
              <a:endParaRPr sz="3200"/>
            </a:p>
            <a:p>
              <a:pPr>
                <a:defRPr b="1" sz="1500">
                  <a:solidFill>
                    <a:srgbClr val="E91D63"/>
                  </a:solidFill>
                </a:defRPr>
              </a:pPr>
              <a:r>
                <a:t>      8.59</a:t>
              </a:r>
              <a:endParaRPr sz="3200"/>
            </a:p>
            <a:p>
              <a:pPr>
                <a:defRPr b="1" sz="1500">
                  <a:solidFill>
                    <a:srgbClr val="E91D63"/>
                  </a:solidFill>
                </a:defRPr>
              </a:pPr>
              <a:r>
                <a:t>      6.87</a:t>
              </a:r>
              <a:endParaRPr sz="3200"/>
            </a:p>
            <a:p>
              <a:pPr>
                <a:defRPr b="1" sz="1500">
                  <a:solidFill>
                    <a:srgbClr val="E91D63"/>
                  </a:solidFill>
                </a:defRPr>
              </a:pPr>
              <a:r>
                <a:t>      5.50</a:t>
              </a:r>
              <a:endParaRPr sz="3200"/>
            </a:p>
            <a:p>
              <a:pPr>
                <a:defRPr b="1" sz="1500">
                  <a:solidFill>
                    <a:srgbClr val="E91D63"/>
                  </a:solidFill>
                </a:defRPr>
              </a:pPr>
              <a:r>
                <a:t>    21.99</a:t>
              </a:r>
            </a:p>
          </p:txBody>
        </p:sp>
        <p:sp>
          <p:nvSpPr>
            <p:cNvPr id="1040" name="Rectangle 15"/>
            <p:cNvSpPr txBox="1"/>
            <p:nvPr/>
          </p:nvSpPr>
          <p:spPr>
            <a:xfrm>
              <a:off x="2228850" y="10715"/>
              <a:ext cx="662039" cy="32989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defRPr b="1" sz="1500">
                  <a:solidFill>
                    <a:srgbClr val="E91D63"/>
                  </a:solidFill>
                </a:defRPr>
              </a:pPr>
              <a:r>
                <a:t>$20.00</a:t>
              </a:r>
              <a:endParaRPr sz="3200"/>
            </a:p>
            <a:p>
              <a:pPr>
                <a:defRPr b="1" sz="1500">
                  <a:solidFill>
                    <a:srgbClr val="E91D63"/>
                  </a:solidFill>
                </a:defRPr>
              </a:pPr>
              <a:r>
                <a:t>  16.00</a:t>
              </a:r>
              <a:endParaRPr sz="3200"/>
            </a:p>
            <a:p>
              <a:pPr>
                <a:defRPr b="1" sz="1500">
                  <a:solidFill>
                    <a:srgbClr val="E91D63"/>
                  </a:solidFill>
                </a:defRPr>
              </a:pPr>
              <a:r>
                <a:t>  12.80</a:t>
              </a:r>
              <a:endParaRPr sz="3200"/>
            </a:p>
            <a:p>
              <a:pPr>
                <a:defRPr b="1" sz="1500">
                  <a:solidFill>
                    <a:srgbClr val="E91D63"/>
                  </a:solidFill>
                </a:defRPr>
              </a:pPr>
              <a:r>
                <a:t>  10.24</a:t>
              </a:r>
              <a:endParaRPr sz="3200"/>
            </a:p>
            <a:p>
              <a:pPr>
                <a:defRPr b="1" sz="1500">
                  <a:solidFill>
                    <a:srgbClr val="E91D63"/>
                  </a:solidFill>
                </a:defRPr>
              </a:pPr>
              <a:r>
                <a:t>    8.19</a:t>
              </a:r>
              <a:endParaRPr sz="3200"/>
            </a:p>
            <a:p>
              <a:pPr>
                <a:defRPr b="1" sz="1500">
                  <a:solidFill>
                    <a:srgbClr val="E91D63"/>
                  </a:solidFill>
                </a:defRPr>
              </a:pPr>
              <a:r>
                <a:t>    6.55</a:t>
              </a:r>
              <a:endParaRPr sz="3200"/>
            </a:p>
            <a:p>
              <a:pPr>
                <a:defRPr b="1" sz="1500">
                  <a:solidFill>
                    <a:srgbClr val="E91D63"/>
                  </a:solidFill>
                </a:defRPr>
              </a:pPr>
              <a:r>
                <a:t>    5.24</a:t>
              </a:r>
              <a:endParaRPr sz="3200"/>
            </a:p>
            <a:p>
              <a:pPr>
                <a:defRPr b="1" sz="1500">
                  <a:solidFill>
                    <a:srgbClr val="E91D63"/>
                  </a:solidFill>
                </a:defRPr>
              </a:pPr>
              <a:r>
                <a:t>    4.20</a:t>
              </a:r>
              <a:endParaRPr sz="3200"/>
            </a:p>
            <a:p>
              <a:pPr>
                <a:defRPr b="1" sz="1500">
                  <a:solidFill>
                    <a:srgbClr val="E91D63"/>
                  </a:solidFill>
                </a:defRPr>
              </a:pPr>
              <a:r>
                <a:t>    3.36</a:t>
              </a:r>
              <a:endParaRPr sz="3200"/>
            </a:p>
            <a:p>
              <a:pPr>
                <a:defRPr b="1" sz="1500">
                  <a:solidFill>
                    <a:srgbClr val="E91D63"/>
                  </a:solidFill>
                </a:defRPr>
              </a:pPr>
              <a:r>
                <a:t>    2.68</a:t>
              </a:r>
              <a:endParaRPr sz="3200"/>
            </a:p>
            <a:p>
              <a:pPr>
                <a:defRPr b="1" sz="1500">
                  <a:solidFill>
                    <a:srgbClr val="E91D63"/>
                  </a:solidFill>
                </a:defRPr>
              </a:pPr>
              <a:r>
                <a:t>    2.15</a:t>
              </a:r>
              <a:endParaRPr sz="3200"/>
            </a:p>
            <a:p>
              <a:pPr>
                <a:defRPr b="1" sz="1500">
                  <a:solidFill>
                    <a:srgbClr val="E91D63"/>
                  </a:solidFill>
                </a:defRPr>
              </a:pPr>
              <a:r>
                <a:t>    1.72</a:t>
              </a:r>
              <a:endParaRPr sz="3200"/>
            </a:p>
            <a:p>
              <a:pPr>
                <a:defRPr b="1" sz="1500">
                  <a:solidFill>
                    <a:srgbClr val="E91D63"/>
                  </a:solidFill>
                </a:defRPr>
              </a:pPr>
              <a:r>
                <a:t>    1.37</a:t>
              </a:r>
              <a:endParaRPr sz="3200"/>
            </a:p>
            <a:p>
              <a:pPr>
                <a:defRPr b="1" sz="1500">
                  <a:solidFill>
                    <a:srgbClr val="E91D63"/>
                  </a:solidFill>
                </a:defRPr>
              </a:pPr>
              <a:r>
                <a:t>    1.10</a:t>
              </a:r>
              <a:endParaRPr sz="3200"/>
            </a:p>
            <a:p>
              <a:pPr>
                <a:defRPr b="1" sz="1500">
                  <a:solidFill>
                    <a:srgbClr val="E91D63"/>
                  </a:solidFill>
                </a:defRPr>
              </a:pPr>
              <a:r>
                <a:t>    4.40</a:t>
              </a:r>
            </a:p>
          </p:txBody>
        </p:sp>
        <p:sp>
          <p:nvSpPr>
            <p:cNvPr id="1041" name="Rectangle 16"/>
            <p:cNvSpPr txBox="1"/>
            <p:nvPr/>
          </p:nvSpPr>
          <p:spPr>
            <a:xfrm>
              <a:off x="3119437" y="10715"/>
              <a:ext cx="662040" cy="32989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defRPr b="1" sz="1500">
                  <a:solidFill>
                    <a:srgbClr val="E91D63"/>
                  </a:solidFill>
                </a:defRPr>
              </a:pPr>
              <a:r>
                <a:t>$80.00</a:t>
              </a:r>
              <a:endParaRPr sz="3200"/>
            </a:p>
            <a:p>
              <a:pPr>
                <a:defRPr b="1" sz="1500">
                  <a:solidFill>
                    <a:srgbClr val="E91D63"/>
                  </a:solidFill>
                </a:defRPr>
              </a:pPr>
              <a:r>
                <a:t>  64.00</a:t>
              </a:r>
              <a:endParaRPr sz="3200"/>
            </a:p>
            <a:p>
              <a:pPr>
                <a:defRPr b="1" sz="1500">
                  <a:solidFill>
                    <a:srgbClr val="E91D63"/>
                  </a:solidFill>
                </a:defRPr>
              </a:pPr>
              <a:r>
                <a:t>  51.20</a:t>
              </a:r>
              <a:endParaRPr sz="3200"/>
            </a:p>
            <a:p>
              <a:pPr>
                <a:defRPr b="1" sz="1500">
                  <a:solidFill>
                    <a:srgbClr val="E91D63"/>
                  </a:solidFill>
                </a:defRPr>
              </a:pPr>
              <a:r>
                <a:t>  40.96</a:t>
              </a:r>
              <a:endParaRPr sz="3200"/>
            </a:p>
            <a:p>
              <a:pPr>
                <a:defRPr b="1" sz="1500">
                  <a:solidFill>
                    <a:srgbClr val="E91D63"/>
                  </a:solidFill>
                </a:defRPr>
              </a:pPr>
              <a:r>
                <a:t>  32.77</a:t>
              </a:r>
              <a:endParaRPr sz="3200"/>
            </a:p>
            <a:p>
              <a:pPr>
                <a:defRPr b="1" sz="1500">
                  <a:solidFill>
                    <a:srgbClr val="E91D63"/>
                  </a:solidFill>
                </a:defRPr>
              </a:pPr>
              <a:r>
                <a:t>  26.21</a:t>
              </a:r>
              <a:endParaRPr sz="3200"/>
            </a:p>
            <a:p>
              <a:pPr>
                <a:defRPr b="1" sz="1500">
                  <a:solidFill>
                    <a:srgbClr val="E91D63"/>
                  </a:solidFill>
                </a:defRPr>
              </a:pPr>
              <a:r>
                <a:t>  20.97</a:t>
              </a:r>
              <a:endParaRPr sz="3200"/>
            </a:p>
            <a:p>
              <a:pPr>
                <a:defRPr b="1" sz="1500">
                  <a:solidFill>
                    <a:srgbClr val="E91D63"/>
                  </a:solidFill>
                </a:defRPr>
              </a:pPr>
              <a:r>
                <a:t>  16.78</a:t>
              </a:r>
              <a:endParaRPr sz="3200"/>
            </a:p>
            <a:p>
              <a:pPr>
                <a:defRPr b="1" sz="1500">
                  <a:solidFill>
                    <a:srgbClr val="E91D63"/>
                  </a:solidFill>
                </a:defRPr>
              </a:pPr>
              <a:r>
                <a:t>  13.42</a:t>
              </a:r>
              <a:endParaRPr sz="3200"/>
            </a:p>
            <a:p>
              <a:pPr>
                <a:defRPr b="1" sz="1500">
                  <a:solidFill>
                    <a:srgbClr val="E91D63"/>
                  </a:solidFill>
                </a:defRPr>
              </a:pPr>
              <a:r>
                <a:t>  10.74</a:t>
              </a:r>
              <a:endParaRPr sz="3200"/>
            </a:p>
            <a:p>
              <a:pPr>
                <a:defRPr b="1" sz="1500">
                  <a:solidFill>
                    <a:srgbClr val="E91D63"/>
                  </a:solidFill>
                </a:defRPr>
              </a:pPr>
              <a:r>
                <a:t>    8.59</a:t>
              </a:r>
              <a:endParaRPr sz="3200"/>
            </a:p>
            <a:p>
              <a:pPr>
                <a:defRPr b="1" sz="1500">
                  <a:solidFill>
                    <a:srgbClr val="E91D63"/>
                  </a:solidFill>
                </a:defRPr>
              </a:pPr>
              <a:r>
                <a:t>    6.87</a:t>
              </a:r>
              <a:endParaRPr sz="3200"/>
            </a:p>
            <a:p>
              <a:pPr>
                <a:defRPr b="1" sz="1500">
                  <a:solidFill>
                    <a:srgbClr val="E91D63"/>
                  </a:solidFill>
                </a:defRPr>
              </a:pPr>
              <a:r>
                <a:t>    5.50</a:t>
              </a:r>
              <a:endParaRPr sz="3200"/>
            </a:p>
            <a:p>
              <a:pPr>
                <a:defRPr b="1" sz="1500">
                  <a:solidFill>
                    <a:srgbClr val="E91D63"/>
                  </a:solidFill>
                </a:defRPr>
              </a:pPr>
              <a:r>
                <a:t>    4.40</a:t>
              </a:r>
              <a:endParaRPr sz="3200"/>
            </a:p>
            <a:p>
              <a:pPr>
                <a:defRPr b="1" sz="1500">
                  <a:solidFill>
                    <a:srgbClr val="E91D63"/>
                  </a:solidFill>
                </a:defRPr>
              </a:pPr>
              <a:r>
                <a:t>  17.59</a:t>
              </a:r>
            </a:p>
          </p:txBody>
        </p:sp>
        <p:sp>
          <p:nvSpPr>
            <p:cNvPr id="1042" name="Rectangle 17"/>
            <p:cNvSpPr txBox="1"/>
            <p:nvPr/>
          </p:nvSpPr>
          <p:spPr>
            <a:xfrm>
              <a:off x="4351735" y="0"/>
              <a:ext cx="662039" cy="32989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defRPr b="1" sz="1500">
                  <a:solidFill>
                    <a:srgbClr val="E91D63"/>
                  </a:solidFill>
                </a:defRPr>
              </a:pPr>
              <a:r>
                <a:t>$80.00</a:t>
              </a:r>
              <a:endParaRPr sz="3200"/>
            </a:p>
            <a:p>
              <a:pPr>
                <a:defRPr b="1" sz="1500">
                  <a:solidFill>
                    <a:srgbClr val="E91D63"/>
                  </a:solidFill>
                </a:defRPr>
              </a:pPr>
              <a:r>
                <a:t>  64.00</a:t>
              </a:r>
              <a:endParaRPr sz="3200"/>
            </a:p>
            <a:p>
              <a:pPr>
                <a:defRPr b="1" sz="1500">
                  <a:solidFill>
                    <a:srgbClr val="E91D63"/>
                  </a:solidFill>
                </a:defRPr>
              </a:pPr>
              <a:r>
                <a:t>  51.20</a:t>
              </a:r>
              <a:endParaRPr sz="3200"/>
            </a:p>
            <a:p>
              <a:pPr>
                <a:defRPr b="1" sz="1500">
                  <a:solidFill>
                    <a:srgbClr val="E91D63"/>
                  </a:solidFill>
                </a:defRPr>
              </a:pPr>
              <a:r>
                <a:t>  40.96</a:t>
              </a:r>
              <a:endParaRPr sz="3200"/>
            </a:p>
            <a:p>
              <a:pPr>
                <a:defRPr b="1" sz="1500">
                  <a:solidFill>
                    <a:srgbClr val="E91D63"/>
                  </a:solidFill>
                </a:defRPr>
              </a:pPr>
              <a:r>
                <a:t>  32.77</a:t>
              </a:r>
              <a:endParaRPr sz="3200"/>
            </a:p>
            <a:p>
              <a:pPr>
                <a:defRPr b="1" sz="1500">
                  <a:solidFill>
                    <a:srgbClr val="E91D63"/>
                  </a:solidFill>
                </a:defRPr>
              </a:pPr>
              <a:r>
                <a:t>  26.21</a:t>
              </a:r>
              <a:endParaRPr sz="3200"/>
            </a:p>
            <a:p>
              <a:pPr>
                <a:defRPr b="1" sz="1500">
                  <a:solidFill>
                    <a:srgbClr val="E91D63"/>
                  </a:solidFill>
                </a:defRPr>
              </a:pPr>
              <a:r>
                <a:t>  20.97</a:t>
              </a:r>
              <a:endParaRPr sz="3200"/>
            </a:p>
            <a:p>
              <a:pPr>
                <a:defRPr b="1" sz="1500">
                  <a:solidFill>
                    <a:srgbClr val="E91D63"/>
                  </a:solidFill>
                </a:defRPr>
              </a:pPr>
              <a:r>
                <a:t>  16.78</a:t>
              </a:r>
              <a:endParaRPr sz="3200"/>
            </a:p>
            <a:p>
              <a:pPr>
                <a:defRPr b="1" sz="1500">
                  <a:solidFill>
                    <a:srgbClr val="E91D63"/>
                  </a:solidFill>
                </a:defRPr>
              </a:pPr>
              <a:r>
                <a:t>  13.42</a:t>
              </a:r>
              <a:endParaRPr sz="3200"/>
            </a:p>
            <a:p>
              <a:pPr>
                <a:defRPr b="1" sz="1500">
                  <a:solidFill>
                    <a:srgbClr val="E91D63"/>
                  </a:solidFill>
                </a:defRPr>
              </a:pPr>
              <a:r>
                <a:t>  10.74</a:t>
              </a:r>
              <a:endParaRPr sz="3200"/>
            </a:p>
            <a:p>
              <a:pPr>
                <a:defRPr b="1" sz="1500">
                  <a:solidFill>
                    <a:srgbClr val="E91D63"/>
                  </a:solidFill>
                </a:defRPr>
              </a:pPr>
              <a:r>
                <a:t>    8.59</a:t>
              </a:r>
              <a:endParaRPr sz="3200"/>
            </a:p>
            <a:p>
              <a:pPr>
                <a:defRPr b="1" sz="1500">
                  <a:solidFill>
                    <a:srgbClr val="E91D63"/>
                  </a:solidFill>
                </a:defRPr>
              </a:pPr>
              <a:r>
                <a:t>    6.87</a:t>
              </a:r>
              <a:endParaRPr sz="3200"/>
            </a:p>
            <a:p>
              <a:pPr>
                <a:defRPr b="1" sz="1500">
                  <a:solidFill>
                    <a:srgbClr val="E91D63"/>
                  </a:solidFill>
                </a:defRPr>
              </a:pPr>
              <a:r>
                <a:t>    5.50</a:t>
              </a:r>
              <a:endParaRPr sz="3200"/>
            </a:p>
            <a:p>
              <a:pPr>
                <a:defRPr b="1" sz="1500">
                  <a:solidFill>
                    <a:srgbClr val="E91D63"/>
                  </a:solidFill>
                </a:defRPr>
              </a:pPr>
              <a:r>
                <a:t>    4.40</a:t>
              </a:r>
              <a:endParaRPr sz="3200"/>
            </a:p>
            <a:p>
              <a:pPr>
                <a:defRPr b="1" sz="1500">
                  <a:solidFill>
                    <a:srgbClr val="E91D63"/>
                  </a:solidFill>
                </a:defRPr>
              </a:pPr>
              <a:r>
                <a:t>  17.59</a:t>
              </a:r>
            </a:p>
          </p:txBody>
        </p:sp>
      </p:grpSp>
      <p:sp>
        <p:nvSpPr>
          <p:cNvPr id="1044" name="Line 18"/>
          <p:cNvSpPr/>
          <p:nvPr/>
        </p:nvSpPr>
        <p:spPr>
          <a:xfrm>
            <a:off x="6949678" y="4648200"/>
            <a:ext cx="739379" cy="0"/>
          </a:xfrm>
          <a:prstGeom prst="line">
            <a:avLst/>
          </a:prstGeom>
          <a:ln w="28575">
            <a:solidFill>
              <a:srgbClr val="E91D63"/>
            </a:solidFill>
          </a:ln>
        </p:spPr>
        <p:txBody>
          <a:bodyPr lIns="45719" rIns="45719"/>
          <a:lstStyle/>
          <a:p>
            <a:pPr/>
          </a:p>
        </p:txBody>
      </p:sp>
      <p:sp>
        <p:nvSpPr>
          <p:cNvPr id="1045" name="Rectangle 19"/>
          <p:cNvSpPr txBox="1"/>
          <p:nvPr/>
        </p:nvSpPr>
        <p:spPr>
          <a:xfrm>
            <a:off x="6874668" y="4660107"/>
            <a:ext cx="767986"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CC0000"/>
                </a:solidFill>
              </a:defRPr>
            </a:lvl1pPr>
          </a:lstStyle>
          <a:p>
            <a:pPr/>
            <a:r>
              <a:t>$400.00</a:t>
            </a:r>
          </a:p>
        </p:txBody>
      </p:sp>
      <p:sp>
        <p:nvSpPr>
          <p:cNvPr id="1046" name="Rectangle 20"/>
          <p:cNvSpPr/>
          <p:nvPr/>
        </p:nvSpPr>
        <p:spPr>
          <a:xfrm>
            <a:off x="6625829" y="1241822"/>
            <a:ext cx="215504" cy="3674271"/>
          </a:xfrm>
          <a:prstGeom prst="rect">
            <a:avLst/>
          </a:prstGeom>
          <a:gradFill>
            <a:gsLst>
              <a:gs pos="0">
                <a:srgbClr val="01AFD1"/>
              </a:gs>
              <a:gs pos="100000">
                <a:srgbClr val="99CCFF"/>
              </a:gs>
            </a:gsLst>
            <a:lin ang="5400000"/>
          </a:gradFill>
          <a:ln w="12700">
            <a:miter lim="400000"/>
          </a:ln>
        </p:spPr>
        <p:txBody>
          <a:bodyPr lIns="45719" rIns="45719" anchor="ctr"/>
          <a:lstStyle/>
          <a:p>
            <a:pPr>
              <a:defRPr sz="1300">
                <a:solidFill>
                  <a:srgbClr val="E91D63"/>
                </a:solidFill>
              </a:defRPr>
            </a:pPr>
          </a:p>
        </p:txBody>
      </p:sp>
      <p:sp>
        <p:nvSpPr>
          <p:cNvPr id="1047" name="Rectangle 21"/>
          <p:cNvSpPr txBox="1"/>
          <p:nvPr/>
        </p:nvSpPr>
        <p:spPr>
          <a:xfrm>
            <a:off x="2536032" y="4668441"/>
            <a:ext cx="4014318" cy="239491"/>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200">
                <a:solidFill>
                  <a:srgbClr val="CC0000"/>
                </a:solidFill>
              </a:defRPr>
            </a:lvl1pPr>
          </a:lstStyle>
          <a:p>
            <a:pPr/>
            <a:r>
              <a:t>Total amount of money created by the banking system</a:t>
            </a:r>
          </a:p>
        </p:txBody>
      </p:sp>
      <p:grpSp>
        <p:nvGrpSpPr>
          <p:cNvPr id="1050" name="Group 22"/>
          <p:cNvGrpSpPr/>
          <p:nvPr/>
        </p:nvGrpSpPr>
        <p:grpSpPr>
          <a:xfrm>
            <a:off x="2483643" y="1452562"/>
            <a:ext cx="5011342" cy="2711055"/>
            <a:chOff x="0" y="0"/>
            <a:chExt cx="5011341" cy="2711053"/>
          </a:xfrm>
        </p:grpSpPr>
        <p:sp>
          <p:nvSpPr>
            <p:cNvPr id="1048" name="AutoShape 23"/>
            <p:cNvSpPr/>
            <p:nvPr/>
          </p:nvSpPr>
          <p:spPr>
            <a:xfrm>
              <a:off x="0" y="0"/>
              <a:ext cx="5011342" cy="2711054"/>
            </a:xfrm>
            <a:prstGeom prst="star16">
              <a:avLst>
                <a:gd name="adj" fmla="val 37500"/>
              </a:avLst>
            </a:prstGeom>
            <a:gradFill flip="none" rotWithShape="1">
              <a:gsLst>
                <a:gs pos="0">
                  <a:srgbClr val="FFFFFF"/>
                </a:gs>
                <a:gs pos="100000">
                  <a:srgbClr val="01AFD1"/>
                </a:gs>
              </a:gsLst>
              <a:path path="circle">
                <a:fillToRect l="37721" t="-19636" r="62278" b="119636"/>
              </a:path>
            </a:gradFill>
            <a:ln w="28575" cap="flat">
              <a:solidFill>
                <a:srgbClr val="E91D63"/>
              </a:solidFill>
              <a:prstDash val="solid"/>
              <a:miter lim="800000"/>
            </a:ln>
            <a:effectLst/>
          </p:spPr>
          <p:txBody>
            <a:bodyPr wrap="square" lIns="45719" tIns="45719" rIns="45719" bIns="45719" numCol="1" anchor="ctr">
              <a:noAutofit/>
            </a:bodyPr>
            <a:lstStyle/>
            <a:p>
              <a:pPr algn="ctr">
                <a:defRPr sz="1800">
                  <a:solidFill>
                    <a:srgbClr val="CC0000"/>
                  </a:solidFill>
                  <a:latin typeface="Times New Roman"/>
                  <a:ea typeface="Times New Roman"/>
                  <a:cs typeface="Times New Roman"/>
                  <a:sym typeface="Times New Roman"/>
                </a:defRPr>
              </a:pPr>
            </a:p>
          </p:txBody>
        </p:sp>
        <p:sp>
          <p:nvSpPr>
            <p:cNvPr id="1049" name="Rectangle 24"/>
            <p:cNvSpPr txBox="1"/>
            <p:nvPr/>
          </p:nvSpPr>
          <p:spPr>
            <a:xfrm>
              <a:off x="924662" y="330993"/>
              <a:ext cx="3158445" cy="17776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lgn="ctr">
                <a:defRPr b="1" sz="3000">
                  <a:solidFill>
                    <a:srgbClr val="CC0000"/>
                  </a:solidFill>
                  <a:latin typeface="Times New Roman"/>
                  <a:ea typeface="Times New Roman"/>
                  <a:cs typeface="Times New Roman"/>
                  <a:sym typeface="Times New Roman"/>
                </a:defRPr>
              </a:pPr>
              <a:r>
                <a:t>Money</a:t>
              </a:r>
              <a:endParaRPr sz="3200">
                <a:solidFill>
                  <a:srgbClr val="E91D63"/>
                </a:solidFill>
              </a:endParaRPr>
            </a:p>
            <a:p>
              <a:pPr algn="ctr">
                <a:defRPr b="1" sz="3000">
                  <a:solidFill>
                    <a:srgbClr val="CC0000"/>
                  </a:solidFill>
                  <a:latin typeface="Times New Roman"/>
                  <a:ea typeface="Times New Roman"/>
                  <a:cs typeface="Times New Roman"/>
                  <a:sym typeface="Times New Roman"/>
                </a:defRPr>
              </a:pPr>
              <a:r>
                <a:t>destruction works</a:t>
              </a:r>
              <a:endParaRPr sz="3200">
                <a:solidFill>
                  <a:srgbClr val="E91D63"/>
                </a:solidFill>
              </a:endParaRPr>
            </a:p>
            <a:p>
              <a:pPr algn="ctr">
                <a:defRPr b="1" sz="3000">
                  <a:solidFill>
                    <a:srgbClr val="CC0000"/>
                  </a:solidFill>
                  <a:latin typeface="Times New Roman"/>
                  <a:ea typeface="Times New Roman"/>
                  <a:cs typeface="Times New Roman"/>
                  <a:sym typeface="Times New Roman"/>
                </a:defRPr>
              </a:pPr>
              <a:r>
                <a:t>in exactly the same</a:t>
              </a:r>
              <a:endParaRPr sz="3200">
                <a:solidFill>
                  <a:srgbClr val="E91D63"/>
                </a:solidFill>
              </a:endParaRPr>
            </a:p>
            <a:p>
              <a:pPr algn="ctr">
                <a:defRPr b="1" sz="3000">
                  <a:solidFill>
                    <a:srgbClr val="CC0000"/>
                  </a:solidFill>
                  <a:latin typeface="Times New Roman"/>
                  <a:ea typeface="Times New Roman"/>
                  <a:cs typeface="Times New Roman"/>
                  <a:sym typeface="Times New Roman"/>
                </a:defRPr>
              </a:pPr>
              <a:r>
                <a:t>multiple way!</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050"/>
                                        </p:tgtEl>
                                        <p:attrNameLst>
                                          <p:attrName>style.visibility</p:attrName>
                                        </p:attrNameLst>
                                      </p:cBhvr>
                                      <p:to>
                                        <p:strVal val="visible"/>
                                      </p:to>
                                    </p:set>
                                    <p:animEffect filter="fade" transition="in">
                                      <p:cBhvr>
                                        <p:cTn id="7" dur="500"/>
                                        <p:tgtEl>
                                          <p:spTgt spid="10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50"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57" name="Group 2"/>
          <p:cNvGrpSpPr/>
          <p:nvPr/>
        </p:nvGrpSpPr>
        <p:grpSpPr>
          <a:xfrm>
            <a:off x="2018930" y="3196831"/>
            <a:ext cx="5060776" cy="1277151"/>
            <a:chOff x="0" y="0"/>
            <a:chExt cx="5060774" cy="1277150"/>
          </a:xfrm>
        </p:grpSpPr>
        <p:sp>
          <p:nvSpPr>
            <p:cNvPr id="1052" name="Rectangle 3"/>
            <p:cNvSpPr txBox="1"/>
            <p:nvPr/>
          </p:nvSpPr>
          <p:spPr>
            <a:xfrm>
              <a:off x="0" y="0"/>
              <a:ext cx="1458064" cy="1277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lgn="ctr">
                <a:defRPr b="1" sz="2100">
                  <a:solidFill>
                    <a:srgbClr val="FF0000"/>
                  </a:solidFill>
                </a:defRPr>
              </a:pPr>
              <a:r>
                <a:t>Maximum</a:t>
              </a:r>
              <a:endParaRPr sz="3200">
                <a:solidFill>
                  <a:srgbClr val="E91D63"/>
                </a:solidFill>
              </a:endParaRPr>
            </a:p>
            <a:p>
              <a:pPr algn="ctr">
                <a:defRPr b="1" sz="2100">
                  <a:solidFill>
                    <a:srgbClr val="FF0000"/>
                  </a:solidFill>
                </a:defRPr>
              </a:pPr>
              <a:r>
                <a:t>checkable-</a:t>
              </a:r>
              <a:endParaRPr sz="3200">
                <a:solidFill>
                  <a:srgbClr val="E91D63"/>
                </a:solidFill>
              </a:endParaRPr>
            </a:p>
            <a:p>
              <a:pPr algn="ctr">
                <a:defRPr b="1" sz="2100">
                  <a:solidFill>
                    <a:srgbClr val="FF0000"/>
                  </a:solidFill>
                </a:defRPr>
              </a:pPr>
              <a:r>
                <a:t>deposit</a:t>
              </a:r>
              <a:endParaRPr sz="3200">
                <a:solidFill>
                  <a:srgbClr val="E91D63"/>
                </a:solidFill>
              </a:endParaRPr>
            </a:p>
            <a:p>
              <a:pPr algn="ctr">
                <a:defRPr b="1" sz="2100">
                  <a:solidFill>
                    <a:srgbClr val="FF0000"/>
                  </a:solidFill>
                </a:defRPr>
              </a:pPr>
              <a:r>
                <a:t>creation</a:t>
              </a:r>
            </a:p>
          </p:txBody>
        </p:sp>
        <p:sp>
          <p:nvSpPr>
            <p:cNvPr id="1053" name="Rectangle 4"/>
            <p:cNvSpPr txBox="1"/>
            <p:nvPr/>
          </p:nvSpPr>
          <p:spPr>
            <a:xfrm>
              <a:off x="1530322" y="228600"/>
              <a:ext cx="479874" cy="831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lvl1pPr>
                <a:defRPr b="1" sz="5400">
                  <a:solidFill>
                    <a:srgbClr val="E91D63"/>
                  </a:solidFill>
                </a:defRPr>
              </a:lvl1pPr>
            </a:lstStyle>
            <a:p>
              <a:pPr/>
              <a:r>
                <a:t>=</a:t>
              </a:r>
            </a:p>
          </p:txBody>
        </p:sp>
        <p:sp>
          <p:nvSpPr>
            <p:cNvPr id="1054" name="Rectangle 5"/>
            <p:cNvSpPr txBox="1"/>
            <p:nvPr/>
          </p:nvSpPr>
          <p:spPr>
            <a:xfrm>
              <a:off x="2060460" y="320278"/>
              <a:ext cx="1176910" cy="6675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lgn="ctr">
                <a:defRPr b="1" sz="2100">
                  <a:solidFill>
                    <a:srgbClr val="FF0000"/>
                  </a:solidFill>
                </a:defRPr>
              </a:pPr>
              <a:r>
                <a:t>Excess</a:t>
              </a:r>
              <a:endParaRPr sz="3200">
                <a:solidFill>
                  <a:srgbClr val="E91D63"/>
                </a:solidFill>
              </a:endParaRPr>
            </a:p>
            <a:p>
              <a:pPr algn="ctr">
                <a:defRPr b="1" sz="2100">
                  <a:solidFill>
                    <a:srgbClr val="FF0000"/>
                  </a:solidFill>
                </a:defRPr>
              </a:pPr>
              <a:r>
                <a:t>reserves</a:t>
              </a:r>
            </a:p>
          </p:txBody>
        </p:sp>
        <p:sp>
          <p:nvSpPr>
            <p:cNvPr id="1055" name="Rectangle 6"/>
            <p:cNvSpPr txBox="1"/>
            <p:nvPr/>
          </p:nvSpPr>
          <p:spPr>
            <a:xfrm>
              <a:off x="3309116" y="142875"/>
              <a:ext cx="460787" cy="831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lvl1pPr>
                <a:defRPr b="1" sz="5400">
                  <a:solidFill>
                    <a:srgbClr val="FF0000"/>
                  </a:solidFill>
                </a:defRPr>
              </a:lvl1pPr>
            </a:lstStyle>
            <a:p>
              <a:pPr/>
              <a:r>
                <a:t>x</a:t>
              </a:r>
            </a:p>
          </p:txBody>
        </p:sp>
        <p:sp>
          <p:nvSpPr>
            <p:cNvPr id="1056" name="Rectangle 7"/>
            <p:cNvSpPr txBox="1"/>
            <p:nvPr/>
          </p:nvSpPr>
          <p:spPr>
            <a:xfrm>
              <a:off x="3795834" y="327422"/>
              <a:ext cx="1264941" cy="6675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lgn="ctr">
                <a:defRPr b="1" sz="2100">
                  <a:solidFill>
                    <a:srgbClr val="FF0000"/>
                  </a:solidFill>
                </a:defRPr>
              </a:pPr>
              <a:r>
                <a:t>Monetary</a:t>
              </a:r>
              <a:endParaRPr sz="3200">
                <a:solidFill>
                  <a:srgbClr val="E91D63"/>
                </a:solidFill>
              </a:endParaRPr>
            </a:p>
            <a:p>
              <a:pPr algn="ctr">
                <a:defRPr b="1" sz="2100">
                  <a:solidFill>
                    <a:srgbClr val="FF0000"/>
                  </a:solidFill>
                </a:defRPr>
              </a:pPr>
              <a:r>
                <a:t>Multiplier</a:t>
              </a:r>
            </a:p>
          </p:txBody>
        </p:sp>
      </p:grpSp>
      <p:grpSp>
        <p:nvGrpSpPr>
          <p:cNvPr id="1063" name="Group 8"/>
          <p:cNvGrpSpPr/>
          <p:nvPr/>
        </p:nvGrpSpPr>
        <p:grpSpPr>
          <a:xfrm>
            <a:off x="2028577" y="1306118"/>
            <a:ext cx="5144940" cy="893553"/>
            <a:chOff x="0" y="0"/>
            <a:chExt cx="5144939" cy="893552"/>
          </a:xfrm>
        </p:grpSpPr>
        <p:sp>
          <p:nvSpPr>
            <p:cNvPr id="1058" name="Rectangle 9"/>
            <p:cNvSpPr txBox="1"/>
            <p:nvPr/>
          </p:nvSpPr>
          <p:spPr>
            <a:xfrm>
              <a:off x="-1" y="152400"/>
              <a:ext cx="1264942" cy="6675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p>
              <a:pPr algn="ctr">
                <a:defRPr b="1" sz="2100">
                  <a:solidFill>
                    <a:srgbClr val="FF0000"/>
                  </a:solidFill>
                </a:defRPr>
              </a:pPr>
              <a:r>
                <a:t>Monetary</a:t>
              </a:r>
              <a:endParaRPr sz="3200">
                <a:solidFill>
                  <a:srgbClr val="E91D63"/>
                </a:solidFill>
              </a:endParaRPr>
            </a:p>
            <a:p>
              <a:pPr algn="ctr">
                <a:defRPr b="1" sz="2100">
                  <a:solidFill>
                    <a:srgbClr val="FF0000"/>
                  </a:solidFill>
                </a:defRPr>
              </a:pPr>
              <a:r>
                <a:t>Multiplier</a:t>
              </a:r>
            </a:p>
          </p:txBody>
        </p:sp>
        <p:sp>
          <p:nvSpPr>
            <p:cNvPr id="1059" name="Rectangle 10"/>
            <p:cNvSpPr txBox="1"/>
            <p:nvPr/>
          </p:nvSpPr>
          <p:spPr>
            <a:xfrm>
              <a:off x="1921917" y="504825"/>
              <a:ext cx="3045410" cy="387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lvl1pPr>
                <a:defRPr b="1" sz="2200">
                  <a:solidFill>
                    <a:srgbClr val="E91D63"/>
                  </a:solidFill>
                </a:defRPr>
              </a:lvl1pPr>
            </a:lstStyle>
            <a:p>
              <a:pPr/>
              <a:r>
                <a:t>Required reserve ratio</a:t>
              </a:r>
            </a:p>
          </p:txBody>
        </p:sp>
        <p:sp>
          <p:nvSpPr>
            <p:cNvPr id="1060" name="Rectangle 11"/>
            <p:cNvSpPr txBox="1"/>
            <p:nvPr/>
          </p:nvSpPr>
          <p:spPr>
            <a:xfrm>
              <a:off x="3322092" y="0"/>
              <a:ext cx="248893" cy="412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lvl1pPr>
                <a:defRPr b="1" sz="2400">
                  <a:solidFill>
                    <a:srgbClr val="FF0000"/>
                  </a:solidFill>
                </a:defRPr>
              </a:lvl1pPr>
            </a:lstStyle>
            <a:p>
              <a:pPr/>
              <a:r>
                <a:t>1</a:t>
              </a:r>
            </a:p>
          </p:txBody>
        </p:sp>
        <p:sp>
          <p:nvSpPr>
            <p:cNvPr id="1061" name="Rectangle 12"/>
            <p:cNvSpPr txBox="1"/>
            <p:nvPr/>
          </p:nvSpPr>
          <p:spPr>
            <a:xfrm>
              <a:off x="1376611" y="61912"/>
              <a:ext cx="479873" cy="831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3337" tIns="33337" rIns="33337" bIns="33337" numCol="1" anchor="t">
              <a:spAutoFit/>
            </a:bodyPr>
            <a:lstStyle>
              <a:lvl1pPr>
                <a:defRPr b="1" sz="5400">
                  <a:solidFill>
                    <a:srgbClr val="FF0000"/>
                  </a:solidFill>
                </a:defRPr>
              </a:lvl1pPr>
            </a:lstStyle>
            <a:p>
              <a:pPr/>
              <a:r>
                <a:t>=</a:t>
              </a:r>
            </a:p>
          </p:txBody>
        </p:sp>
        <p:sp>
          <p:nvSpPr>
            <p:cNvPr id="1062" name="Line 13"/>
            <p:cNvSpPr/>
            <p:nvPr/>
          </p:nvSpPr>
          <p:spPr>
            <a:xfrm>
              <a:off x="1921917" y="506016"/>
              <a:ext cx="3223023" cy="1"/>
            </a:xfrm>
            <a:prstGeom prst="line">
              <a:avLst/>
            </a:prstGeom>
            <a:noFill/>
            <a:ln w="38100" cap="flat">
              <a:solidFill>
                <a:srgbClr val="E91D63"/>
              </a:solidFill>
              <a:prstDash val="solid"/>
              <a:round/>
            </a:ln>
            <a:effectLst/>
          </p:spPr>
          <p:txBody>
            <a:bodyPr wrap="square" lIns="45719" tIns="45719" rIns="45719" bIns="45719" numCol="1" anchor="t">
              <a:noAutofit/>
            </a:bodyPr>
            <a:lstStyle/>
            <a:p>
              <a:pPr/>
            </a:p>
          </p:txBody>
        </p:sp>
      </p:grpSp>
      <p:sp>
        <p:nvSpPr>
          <p:cNvPr id="1064" name="Text Box 14"/>
          <p:cNvSpPr txBox="1"/>
          <p:nvPr/>
        </p:nvSpPr>
        <p:spPr>
          <a:xfrm>
            <a:off x="1931670" y="171451"/>
            <a:ext cx="5353929" cy="48273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800">
                <a:solidFill>
                  <a:srgbClr val="000099"/>
                </a:solidFill>
                <a:latin typeface="Times New Roman"/>
                <a:ea typeface="Times New Roman"/>
                <a:cs typeface="Times New Roman"/>
                <a:sym typeface="Times New Roman"/>
              </a:defRPr>
            </a:lvl1pPr>
          </a:lstStyle>
          <a:p>
            <a:pPr/>
            <a:r>
              <a:t>THE MONETARY MULTIPLIER</a:t>
            </a:r>
          </a:p>
        </p:txBody>
      </p:sp>
      <p:sp>
        <p:nvSpPr>
          <p:cNvPr id="1065" name="AutoShape 15"/>
          <p:cNvSpPr/>
          <p:nvPr/>
        </p:nvSpPr>
        <p:spPr>
          <a:xfrm rot="1501345">
            <a:off x="3120629" y="2570559"/>
            <a:ext cx="3355181" cy="589360"/>
          </a:xfrm>
          <a:prstGeom prst="rightArrow">
            <a:avLst>
              <a:gd name="adj1" fmla="val 50000"/>
              <a:gd name="adj2" fmla="val 142323"/>
            </a:avLst>
          </a:prstGeom>
          <a:gradFill>
            <a:gsLst>
              <a:gs pos="0">
                <a:srgbClr val="E91D63"/>
              </a:gs>
              <a:gs pos="100000">
                <a:srgbClr val="CC0000"/>
              </a:gs>
            </a:gsLst>
          </a:gradFill>
          <a:ln w="12700">
            <a:solidFill>
              <a:srgbClr val="E91D63"/>
            </a:solidFill>
            <a:miter/>
          </a:ln>
        </p:spPr>
        <p:txBody>
          <a:bodyPr lIns="45719" rIns="45719" anchor="ctr"/>
          <a:lstStyle/>
          <a:p>
            <a:pPr>
              <a:defRPr sz="1300">
                <a:solidFill>
                  <a:srgbClr val="E91D63"/>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064"/>
                                        </p:tgtEl>
                                        <p:attrNameLst>
                                          <p:attrName>style.visibility</p:attrName>
                                        </p:attrNameLst>
                                      </p:cBhvr>
                                      <p:to>
                                        <p:strVal val="visible"/>
                                      </p:to>
                                    </p:set>
                                    <p:animEffect filter="wipe(left)" transition="in">
                                      <p:cBhvr>
                                        <p:cTn id="7" dur="500"/>
                                        <p:tgtEl>
                                          <p:spTgt spid="1064"/>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1063"/>
                                        </p:tgtEl>
                                        <p:attrNameLst>
                                          <p:attrName>style.visibility</p:attrName>
                                        </p:attrNameLst>
                                      </p:cBhvr>
                                      <p:to>
                                        <p:strVal val="visible"/>
                                      </p:to>
                                    </p:set>
                                    <p:animEffect filter="wipe(left)" transition="in">
                                      <p:cBhvr>
                                        <p:cTn id="11" dur="500"/>
                                        <p:tgtEl>
                                          <p:spTgt spid="1063"/>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3" fill="hold">
                                  <p:stCondLst>
                                    <p:cond delay="0"/>
                                  </p:stCondLst>
                                  <p:iterate type="el" backwards="0">
                                    <p:tmAbs val="0"/>
                                  </p:iterate>
                                  <p:childTnLst>
                                    <p:set>
                                      <p:cBhvr>
                                        <p:cTn id="15" fill="hold"/>
                                        <p:tgtEl>
                                          <p:spTgt spid="1057"/>
                                        </p:tgtEl>
                                        <p:attrNameLst>
                                          <p:attrName>style.visibility</p:attrName>
                                        </p:attrNameLst>
                                      </p:cBhvr>
                                      <p:to>
                                        <p:strVal val="visible"/>
                                      </p:to>
                                    </p:set>
                                    <p:animEffect filter="wipe(left)" transition="in">
                                      <p:cBhvr>
                                        <p:cTn id="16" dur="500"/>
                                        <p:tgtEl>
                                          <p:spTgt spid="1057"/>
                                        </p:tgtEl>
                                      </p:cBhvr>
                                    </p:animEffect>
                                  </p:childTnLst>
                                </p:cTn>
                              </p:par>
                            </p:childTnLst>
                          </p:cTn>
                        </p:par>
                        <p:par>
                          <p:cTn id="17" fill="hold">
                            <p:stCondLst>
                              <p:cond delay="500"/>
                            </p:stCondLst>
                            <p:childTnLst>
                              <p:par>
                                <p:cTn id="18" presetClass="entr" nodeType="afterEffect" presetSubtype="8" presetID="22" grpId="4" fill="hold">
                                  <p:stCondLst>
                                    <p:cond delay="0"/>
                                  </p:stCondLst>
                                  <p:iterate type="el" backwards="0">
                                    <p:tmAbs val="0"/>
                                  </p:iterate>
                                  <p:childTnLst>
                                    <p:set>
                                      <p:cBhvr>
                                        <p:cTn id="19" fill="hold"/>
                                        <p:tgtEl>
                                          <p:spTgt spid="1065"/>
                                        </p:tgtEl>
                                        <p:attrNameLst>
                                          <p:attrName>style.visibility</p:attrName>
                                        </p:attrNameLst>
                                      </p:cBhvr>
                                      <p:to>
                                        <p:strVal val="visible"/>
                                      </p:to>
                                    </p:set>
                                    <p:animEffect filter="wipe(left)" transition="in">
                                      <p:cBhvr>
                                        <p:cTn id="20" dur="1000"/>
                                        <p:tgtEl>
                                          <p:spTgt spid="10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64" grpId="1"/>
      <p:bldP build="whole" bldLvl="1" animBg="1" rev="0" advAuto="0" spid="1057" grpId="3"/>
      <p:bldP build="whole" bldLvl="1" animBg="1" rev="0" advAuto="0" spid="1063" grpId="2"/>
      <p:bldP build="whole" bldLvl="1" animBg="1" rev="0" advAuto="0" spid="1065" grpId="4"/>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7" name="Rectangle 2"/>
          <p:cNvSpPr/>
          <p:nvPr/>
        </p:nvSpPr>
        <p:spPr>
          <a:xfrm>
            <a:off x="2064543" y="3424237"/>
            <a:ext cx="4717258" cy="866776"/>
          </a:xfrm>
          <a:prstGeom prst="rect">
            <a:avLst/>
          </a:prstGeom>
          <a:solidFill>
            <a:srgbClr val="99CCFF"/>
          </a:solidFill>
          <a:ln w="76200">
            <a:solidFill>
              <a:srgbClr val="E91D63"/>
            </a:solidFill>
            <a:miter/>
          </a:ln>
        </p:spPr>
        <p:txBody>
          <a:bodyPr lIns="45719" rIns="45719" anchor="ctr"/>
          <a:lstStyle/>
          <a:p>
            <a:pPr>
              <a:defRPr sz="1300">
                <a:solidFill>
                  <a:srgbClr val="E91D63"/>
                </a:solidFill>
              </a:defRPr>
            </a:pPr>
          </a:p>
        </p:txBody>
      </p:sp>
      <p:sp>
        <p:nvSpPr>
          <p:cNvPr id="1068" name="Rectangle 3"/>
          <p:cNvSpPr txBox="1"/>
          <p:nvPr/>
        </p:nvSpPr>
        <p:spPr>
          <a:xfrm>
            <a:off x="6101482" y="1004887"/>
            <a:ext cx="1070126" cy="85929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defRPr b="1" sz="1800">
                <a:solidFill>
                  <a:srgbClr val="E91D63"/>
                </a:solidFill>
              </a:defRPr>
            </a:pPr>
            <a:r>
              <a:t>$20</a:t>
            </a:r>
            <a:endParaRPr sz="3200"/>
          </a:p>
          <a:p>
            <a:pPr algn="ctr">
              <a:defRPr b="1" sz="1800">
                <a:solidFill>
                  <a:srgbClr val="E91D63"/>
                </a:solidFill>
              </a:defRPr>
            </a:pPr>
            <a:r>
              <a:t>Required</a:t>
            </a:r>
            <a:endParaRPr sz="3200"/>
          </a:p>
          <a:p>
            <a:pPr algn="ctr">
              <a:defRPr b="1" sz="1800">
                <a:solidFill>
                  <a:srgbClr val="E91D63"/>
                </a:solidFill>
              </a:defRPr>
            </a:pPr>
            <a:r>
              <a:t>reserves</a:t>
            </a:r>
          </a:p>
        </p:txBody>
      </p:sp>
      <p:sp>
        <p:nvSpPr>
          <p:cNvPr id="1069" name="Rectangle 4"/>
          <p:cNvSpPr txBox="1"/>
          <p:nvPr/>
        </p:nvSpPr>
        <p:spPr>
          <a:xfrm>
            <a:off x="3647529" y="741759"/>
            <a:ext cx="1553668" cy="59259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defRPr b="1" sz="1800">
                <a:solidFill>
                  <a:srgbClr val="E91D63"/>
                </a:solidFill>
              </a:defRPr>
            </a:pPr>
            <a:r>
              <a:t>$100</a:t>
            </a:r>
            <a:endParaRPr sz="3200"/>
          </a:p>
          <a:p>
            <a:pPr algn="ctr">
              <a:defRPr b="1" sz="1800">
                <a:solidFill>
                  <a:srgbClr val="E91D63"/>
                </a:solidFill>
              </a:defRPr>
            </a:pPr>
            <a:r>
              <a:t>New reserves</a:t>
            </a:r>
          </a:p>
        </p:txBody>
      </p:sp>
      <p:grpSp>
        <p:nvGrpSpPr>
          <p:cNvPr id="1072" name="Rectangle 5"/>
          <p:cNvGrpSpPr/>
          <p:nvPr/>
        </p:nvGrpSpPr>
        <p:grpSpPr>
          <a:xfrm>
            <a:off x="5916217" y="3450430"/>
            <a:ext cx="877491" cy="838201"/>
            <a:chOff x="0" y="0"/>
            <a:chExt cx="877490" cy="838200"/>
          </a:xfrm>
        </p:grpSpPr>
        <p:sp>
          <p:nvSpPr>
            <p:cNvPr id="1070" name="Rectangle"/>
            <p:cNvSpPr/>
            <p:nvPr/>
          </p:nvSpPr>
          <p:spPr>
            <a:xfrm>
              <a:off x="-1" y="0"/>
              <a:ext cx="877492" cy="838200"/>
            </a:xfrm>
            <a:prstGeom prst="rect">
              <a:avLst/>
            </a:prstGeom>
            <a:solidFill>
              <a:srgbClr val="01AFD1"/>
            </a:solidFill>
            <a:ln w="76200" cap="flat">
              <a:solidFill>
                <a:srgbClr val="E91D63"/>
              </a:solidFill>
              <a:prstDash val="solid"/>
              <a:miter lim="800000"/>
            </a:ln>
            <a:effectLst/>
          </p:spPr>
          <p:txBody>
            <a:bodyPr wrap="square" lIns="45719" tIns="45719" rIns="45719" bIns="45719" numCol="1" anchor="ctr">
              <a:noAutofit/>
            </a:bodyPr>
            <a:lstStyle/>
            <a:p>
              <a:pPr algn="ctr">
                <a:defRPr sz="3200">
                  <a:solidFill>
                    <a:srgbClr val="E91D63"/>
                  </a:solidFill>
                </a:defRPr>
              </a:pPr>
            </a:p>
          </p:txBody>
        </p:sp>
        <p:sp>
          <p:nvSpPr>
            <p:cNvPr id="1071" name="$100…"/>
            <p:cNvSpPr txBox="1"/>
            <p:nvPr/>
          </p:nvSpPr>
          <p:spPr>
            <a:xfrm>
              <a:off x="14108" y="33803"/>
              <a:ext cx="849274" cy="77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1600">
                  <a:solidFill>
                    <a:srgbClr val="E91D63"/>
                  </a:solidFill>
                </a:defRPr>
              </a:pPr>
              <a:r>
                <a:t>$100</a:t>
              </a:r>
              <a:endParaRPr sz="3200"/>
            </a:p>
            <a:p>
              <a:pPr algn="ctr">
                <a:defRPr b="1" sz="1600">
                  <a:solidFill>
                    <a:srgbClr val="E91D63"/>
                  </a:solidFill>
                </a:defRPr>
              </a:pPr>
              <a:r>
                <a:t>Initial</a:t>
              </a:r>
              <a:endParaRPr sz="3200"/>
            </a:p>
            <a:p>
              <a:pPr algn="ctr">
                <a:defRPr b="1" sz="1600">
                  <a:solidFill>
                    <a:srgbClr val="E91D63"/>
                  </a:solidFill>
                </a:defRPr>
              </a:pPr>
              <a:r>
                <a:t>Deposit</a:t>
              </a:r>
            </a:p>
          </p:txBody>
        </p:sp>
      </p:grpSp>
      <p:sp>
        <p:nvSpPr>
          <p:cNvPr id="1073" name="Rectangle 6"/>
          <p:cNvSpPr txBox="1"/>
          <p:nvPr/>
        </p:nvSpPr>
        <p:spPr>
          <a:xfrm>
            <a:off x="2505422" y="3436144"/>
            <a:ext cx="3128270" cy="767905"/>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defRPr b="1" sz="2400">
                <a:solidFill>
                  <a:srgbClr val="E91D63"/>
                </a:solidFill>
              </a:defRPr>
            </a:pPr>
            <a:r>
              <a:t>$400</a:t>
            </a:r>
            <a:endParaRPr sz="3200"/>
          </a:p>
          <a:p>
            <a:pPr algn="ctr">
              <a:defRPr b="1" sz="2400">
                <a:solidFill>
                  <a:srgbClr val="E91D63"/>
                </a:solidFill>
              </a:defRPr>
            </a:pPr>
            <a:r>
              <a:t>Bank system lending</a:t>
            </a:r>
          </a:p>
        </p:txBody>
      </p:sp>
      <p:pic>
        <p:nvPicPr>
          <p:cNvPr id="1074" name="Picture 7" descr="Picture 7"/>
          <p:cNvPicPr>
            <a:picLocks noChangeAspect="1"/>
          </p:cNvPicPr>
          <p:nvPr/>
        </p:nvPicPr>
        <p:blipFill>
          <a:blip r:embed="rId2">
            <a:extLst/>
          </a:blip>
          <a:stretch>
            <a:fillRect/>
          </a:stretch>
        </p:blipFill>
        <p:spPr>
          <a:xfrm>
            <a:off x="2078831" y="4327923"/>
            <a:ext cx="3877867" cy="348854"/>
          </a:xfrm>
          <a:prstGeom prst="rect">
            <a:avLst/>
          </a:prstGeom>
          <a:ln w="12700">
            <a:miter lim="400000"/>
          </a:ln>
        </p:spPr>
      </p:pic>
      <p:sp>
        <p:nvSpPr>
          <p:cNvPr id="1075" name="Rectangle 8"/>
          <p:cNvSpPr txBox="1"/>
          <p:nvPr/>
        </p:nvSpPr>
        <p:spPr>
          <a:xfrm>
            <a:off x="3149203" y="4608910"/>
            <a:ext cx="1718086" cy="325898"/>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800">
                <a:solidFill>
                  <a:srgbClr val="E91D63"/>
                </a:solidFill>
              </a:defRPr>
            </a:lvl1pPr>
          </a:lstStyle>
          <a:p>
            <a:pPr/>
            <a:r>
              <a:t>Money Created</a:t>
            </a:r>
          </a:p>
        </p:txBody>
      </p:sp>
      <p:sp>
        <p:nvSpPr>
          <p:cNvPr id="1076" name="Freeform 9"/>
          <p:cNvSpPr/>
          <p:nvPr/>
        </p:nvSpPr>
        <p:spPr>
          <a:xfrm>
            <a:off x="4824412" y="2041922"/>
            <a:ext cx="1980011" cy="1381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872" y="21600"/>
                </a:lnTo>
                <a:lnTo>
                  <a:pt x="21600" y="21451"/>
                </a:lnTo>
                <a:lnTo>
                  <a:pt x="2676" y="0"/>
                </a:lnTo>
                <a:lnTo>
                  <a:pt x="0" y="0"/>
                </a:lnTo>
                <a:close/>
              </a:path>
            </a:pathLst>
          </a:custGeom>
          <a:gradFill>
            <a:gsLst>
              <a:gs pos="0">
                <a:srgbClr val="99CCFF"/>
              </a:gs>
              <a:gs pos="100000">
                <a:srgbClr val="01AFD1"/>
              </a:gs>
            </a:gsLst>
            <a:lin ang="5400000"/>
          </a:gradFill>
          <a:ln w="38100">
            <a:solidFill>
              <a:srgbClr val="E91D63"/>
            </a:solidFill>
          </a:ln>
        </p:spPr>
        <p:txBody>
          <a:bodyPr lIns="45719" rIns="45719"/>
          <a:lstStyle/>
          <a:p>
            <a:pPr>
              <a:defRPr sz="1000"/>
            </a:pPr>
          </a:p>
        </p:txBody>
      </p:sp>
      <p:sp>
        <p:nvSpPr>
          <p:cNvPr id="1077" name="Freeform 10"/>
          <p:cNvSpPr/>
          <p:nvPr/>
        </p:nvSpPr>
        <p:spPr>
          <a:xfrm>
            <a:off x="2041923" y="2071688"/>
            <a:ext cx="3850481" cy="13513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678" y="0"/>
                </a:moveTo>
                <a:lnTo>
                  <a:pt x="15609" y="0"/>
                </a:lnTo>
                <a:lnTo>
                  <a:pt x="21600" y="21600"/>
                </a:lnTo>
                <a:lnTo>
                  <a:pt x="0" y="21600"/>
                </a:lnTo>
                <a:lnTo>
                  <a:pt x="9678" y="0"/>
                </a:lnTo>
                <a:close/>
              </a:path>
            </a:pathLst>
          </a:custGeom>
          <a:gradFill>
            <a:gsLst>
              <a:gs pos="0">
                <a:srgbClr val="01AFD1"/>
              </a:gs>
              <a:gs pos="100000">
                <a:srgbClr val="99CCFF"/>
              </a:gs>
            </a:gsLst>
            <a:lin ang="5400000"/>
          </a:gradFill>
          <a:ln w="38100">
            <a:solidFill>
              <a:srgbClr val="E91D63"/>
            </a:solidFill>
          </a:ln>
        </p:spPr>
        <p:txBody>
          <a:bodyPr lIns="45719" rIns="45719"/>
          <a:lstStyle/>
          <a:p>
            <a:pPr>
              <a:defRPr sz="1000"/>
            </a:pPr>
          </a:p>
        </p:txBody>
      </p:sp>
      <p:sp>
        <p:nvSpPr>
          <p:cNvPr id="1078" name="Rectangle 11"/>
          <p:cNvSpPr/>
          <p:nvPr/>
        </p:nvSpPr>
        <p:spPr>
          <a:xfrm>
            <a:off x="3762374" y="1375171"/>
            <a:ext cx="1340646" cy="694135"/>
          </a:xfrm>
          <a:prstGeom prst="rect">
            <a:avLst/>
          </a:prstGeom>
          <a:solidFill>
            <a:srgbClr val="01AFD1"/>
          </a:solidFill>
          <a:ln w="50800">
            <a:solidFill>
              <a:srgbClr val="E91D63"/>
            </a:solidFill>
            <a:miter/>
          </a:ln>
        </p:spPr>
        <p:txBody>
          <a:bodyPr lIns="45719" rIns="45719" anchor="ctr"/>
          <a:lstStyle/>
          <a:p>
            <a:pPr>
              <a:defRPr sz="1300">
                <a:solidFill>
                  <a:srgbClr val="E91D63"/>
                </a:solidFill>
              </a:defRPr>
            </a:pPr>
          </a:p>
        </p:txBody>
      </p:sp>
      <p:sp>
        <p:nvSpPr>
          <p:cNvPr id="1079" name="Rectangle 12"/>
          <p:cNvSpPr/>
          <p:nvPr/>
        </p:nvSpPr>
        <p:spPr>
          <a:xfrm>
            <a:off x="4825603" y="1376362"/>
            <a:ext cx="264320" cy="685801"/>
          </a:xfrm>
          <a:prstGeom prst="rect">
            <a:avLst/>
          </a:prstGeom>
          <a:solidFill>
            <a:srgbClr val="99CCFF"/>
          </a:solidFill>
          <a:ln w="57150">
            <a:solidFill>
              <a:srgbClr val="E91D63"/>
            </a:solidFill>
            <a:miter/>
          </a:ln>
        </p:spPr>
        <p:txBody>
          <a:bodyPr lIns="45719" rIns="45719" anchor="ctr"/>
          <a:lstStyle/>
          <a:p>
            <a:pPr>
              <a:defRPr sz="1300">
                <a:solidFill>
                  <a:srgbClr val="E91D63"/>
                </a:solidFill>
              </a:defRPr>
            </a:pPr>
          </a:p>
        </p:txBody>
      </p:sp>
      <p:sp>
        <p:nvSpPr>
          <p:cNvPr id="1080" name="Rectangle 13"/>
          <p:cNvSpPr txBox="1"/>
          <p:nvPr/>
        </p:nvSpPr>
        <p:spPr>
          <a:xfrm>
            <a:off x="3878398" y="1340644"/>
            <a:ext cx="863329" cy="7081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defRPr b="1" sz="1500">
                <a:solidFill>
                  <a:srgbClr val="E91D63"/>
                </a:solidFill>
              </a:defRPr>
            </a:pPr>
            <a:r>
              <a:t>$80</a:t>
            </a:r>
            <a:endParaRPr sz="3200"/>
          </a:p>
          <a:p>
            <a:pPr algn="ctr">
              <a:defRPr b="1" sz="1500">
                <a:solidFill>
                  <a:srgbClr val="E91D63"/>
                </a:solidFill>
              </a:defRPr>
            </a:pPr>
            <a:r>
              <a:t>Excess</a:t>
            </a:r>
            <a:endParaRPr sz="3200"/>
          </a:p>
          <a:p>
            <a:pPr algn="ctr">
              <a:defRPr b="1" sz="1500">
                <a:solidFill>
                  <a:srgbClr val="E91D63"/>
                </a:solidFill>
              </a:defRPr>
            </a:pPr>
            <a:r>
              <a:t>reserves</a:t>
            </a:r>
          </a:p>
        </p:txBody>
      </p:sp>
      <p:sp>
        <p:nvSpPr>
          <p:cNvPr id="1081" name="Line 14"/>
          <p:cNvSpPr/>
          <p:nvPr/>
        </p:nvSpPr>
        <p:spPr>
          <a:xfrm flipH="1">
            <a:off x="4900612" y="1550194"/>
            <a:ext cx="1168005" cy="102395"/>
          </a:xfrm>
          <a:prstGeom prst="line">
            <a:avLst/>
          </a:prstGeom>
          <a:ln w="25400">
            <a:solidFill>
              <a:srgbClr val="E91D63"/>
            </a:solidFill>
            <a:tailEnd type="triangle"/>
          </a:ln>
        </p:spPr>
        <p:txBody>
          <a:bodyPr lIns="45719" rIns="45719"/>
          <a:lstStyle/>
          <a:p>
            <a:pPr/>
          </a:p>
        </p:txBody>
      </p:sp>
      <p:sp>
        <p:nvSpPr>
          <p:cNvPr id="1082" name="Text Box 15"/>
          <p:cNvSpPr txBox="1"/>
          <p:nvPr/>
        </p:nvSpPr>
        <p:spPr>
          <a:xfrm>
            <a:off x="1931670" y="171450"/>
            <a:ext cx="5282913"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rgbClr val="000099"/>
                </a:solidFill>
                <a:latin typeface="Times New Roman"/>
                <a:ea typeface="Times New Roman"/>
                <a:cs typeface="Times New Roman"/>
                <a:sym typeface="Times New Roman"/>
              </a:defRPr>
            </a:lvl1pPr>
          </a:lstStyle>
          <a:p>
            <a:pPr/>
            <a:r>
              <a:t>OUTCOME OF MONEY EXPANSION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082"/>
                                        </p:tgtEl>
                                        <p:attrNameLst>
                                          <p:attrName>style.visibility</p:attrName>
                                        </p:attrNameLst>
                                      </p:cBhvr>
                                      <p:to>
                                        <p:strVal val="visible"/>
                                      </p:to>
                                    </p:set>
                                    <p:animEffect filter="wipe(left)" transition="in">
                                      <p:cBhvr>
                                        <p:cTn id="7" dur="500"/>
                                        <p:tgtEl>
                                          <p:spTgt spid="1082"/>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1069"/>
                                        </p:tgtEl>
                                        <p:attrNameLst>
                                          <p:attrName>style.visibility</p:attrName>
                                        </p:attrNameLst>
                                      </p:cBhvr>
                                      <p:to>
                                        <p:strVal val="visible"/>
                                      </p:to>
                                    </p:set>
                                    <p:animEffect filter="fade" transition="in">
                                      <p:cBhvr>
                                        <p:cTn id="11" dur="500"/>
                                        <p:tgtEl>
                                          <p:spTgt spid="1069"/>
                                        </p:tgtEl>
                                      </p:cBhvr>
                                    </p:animEffect>
                                  </p:childTnLst>
                                </p:cTn>
                              </p:par>
                            </p:childTnLst>
                          </p:cTn>
                        </p:par>
                        <p:par>
                          <p:cTn id="12" fill="hold">
                            <p:stCondLst>
                              <p:cond delay="1000"/>
                            </p:stCondLst>
                            <p:childTnLst>
                              <p:par>
                                <p:cTn id="13" presetClass="entr" nodeType="afterEffect" presetSubtype="1" presetID="22" grpId="3" fill="hold">
                                  <p:stCondLst>
                                    <p:cond delay="0"/>
                                  </p:stCondLst>
                                  <p:iterate type="el" backwards="0">
                                    <p:tmAbs val="0"/>
                                  </p:iterate>
                                  <p:childTnLst>
                                    <p:set>
                                      <p:cBhvr>
                                        <p:cTn id="14" fill="hold"/>
                                        <p:tgtEl>
                                          <p:spTgt spid="1078"/>
                                        </p:tgtEl>
                                        <p:attrNameLst>
                                          <p:attrName>style.visibility</p:attrName>
                                        </p:attrNameLst>
                                      </p:cBhvr>
                                      <p:to>
                                        <p:strVal val="visible"/>
                                      </p:to>
                                    </p:set>
                                    <p:animEffect filter="wipe(up)" transition="in">
                                      <p:cBhvr>
                                        <p:cTn id="15" dur="500"/>
                                        <p:tgtEl>
                                          <p:spTgt spid="1078"/>
                                        </p:tgtEl>
                                      </p:cBhvr>
                                    </p:animEffect>
                                  </p:childTnLst>
                                </p:cTn>
                              </p:par>
                            </p:childTnLst>
                          </p:cTn>
                        </p:par>
                        <p:par>
                          <p:cTn id="16" fill="hold">
                            <p:stCondLst>
                              <p:cond delay="1500"/>
                            </p:stCondLst>
                            <p:childTnLst>
                              <p:par>
                                <p:cTn id="17" presetClass="entr" nodeType="afterEffect" presetID="10" grpId="4" fill="hold">
                                  <p:stCondLst>
                                    <p:cond delay="0"/>
                                  </p:stCondLst>
                                  <p:iterate type="el" backwards="0">
                                    <p:tmAbs val="0"/>
                                  </p:iterate>
                                  <p:childTnLst>
                                    <p:set>
                                      <p:cBhvr>
                                        <p:cTn id="18" fill="hold"/>
                                        <p:tgtEl>
                                          <p:spTgt spid="1080"/>
                                        </p:tgtEl>
                                        <p:attrNameLst>
                                          <p:attrName>style.visibility</p:attrName>
                                        </p:attrNameLst>
                                      </p:cBhvr>
                                      <p:to>
                                        <p:strVal val="visible"/>
                                      </p:to>
                                    </p:set>
                                    <p:animEffect filter="fade" transition="in">
                                      <p:cBhvr>
                                        <p:cTn id="19" dur="500"/>
                                        <p:tgtEl>
                                          <p:spTgt spid="1080"/>
                                        </p:tgtEl>
                                      </p:cBhvr>
                                    </p:animEffect>
                                  </p:childTnLst>
                                </p:cTn>
                              </p:par>
                            </p:childTnLst>
                          </p:cTn>
                        </p:par>
                        <p:par>
                          <p:cTn id="20" fill="hold">
                            <p:stCondLst>
                              <p:cond delay="2000"/>
                            </p:stCondLst>
                            <p:childTnLst>
                              <p:par>
                                <p:cTn id="21" presetClass="entr" nodeType="afterEffect" presetSubtype="1" presetID="22" grpId="5" fill="hold">
                                  <p:stCondLst>
                                    <p:cond delay="0"/>
                                  </p:stCondLst>
                                  <p:iterate type="el" backwards="0">
                                    <p:tmAbs val="0"/>
                                  </p:iterate>
                                  <p:childTnLst>
                                    <p:set>
                                      <p:cBhvr>
                                        <p:cTn id="22" fill="hold"/>
                                        <p:tgtEl>
                                          <p:spTgt spid="1068"/>
                                        </p:tgtEl>
                                        <p:attrNameLst>
                                          <p:attrName>style.visibility</p:attrName>
                                        </p:attrNameLst>
                                      </p:cBhvr>
                                      <p:to>
                                        <p:strVal val="visible"/>
                                      </p:to>
                                    </p:set>
                                    <p:animEffect filter="wipe(up)" transition="in">
                                      <p:cBhvr>
                                        <p:cTn id="23" dur="500"/>
                                        <p:tgtEl>
                                          <p:spTgt spid="1068"/>
                                        </p:tgtEl>
                                      </p:cBhvr>
                                    </p:animEffect>
                                  </p:childTnLst>
                                </p:cTn>
                              </p:par>
                            </p:childTnLst>
                          </p:cTn>
                        </p:par>
                        <p:par>
                          <p:cTn id="24" fill="hold">
                            <p:stCondLst>
                              <p:cond delay="2500"/>
                            </p:stCondLst>
                            <p:childTnLst>
                              <p:par>
                                <p:cTn id="25" presetClass="entr" nodeType="afterEffect" presetSubtype="2" presetID="22" grpId="6" fill="hold">
                                  <p:stCondLst>
                                    <p:cond delay="0"/>
                                  </p:stCondLst>
                                  <p:iterate type="el" backwards="0">
                                    <p:tmAbs val="0"/>
                                  </p:iterate>
                                  <p:childTnLst>
                                    <p:set>
                                      <p:cBhvr>
                                        <p:cTn id="26" fill="hold"/>
                                        <p:tgtEl>
                                          <p:spTgt spid="1081"/>
                                        </p:tgtEl>
                                        <p:attrNameLst>
                                          <p:attrName>style.visibility</p:attrName>
                                        </p:attrNameLst>
                                      </p:cBhvr>
                                      <p:to>
                                        <p:strVal val="visible"/>
                                      </p:to>
                                    </p:set>
                                    <p:animEffect filter="wipe(right)" transition="in">
                                      <p:cBhvr>
                                        <p:cTn id="27" dur="500"/>
                                        <p:tgtEl>
                                          <p:spTgt spid="1081"/>
                                        </p:tgtEl>
                                      </p:cBhvr>
                                    </p:animEffect>
                                  </p:childTnLst>
                                </p:cTn>
                              </p:par>
                            </p:childTnLst>
                          </p:cTn>
                        </p:par>
                        <p:par>
                          <p:cTn id="28" fill="hold">
                            <p:stCondLst>
                              <p:cond delay="3000"/>
                            </p:stCondLst>
                            <p:childTnLst>
                              <p:par>
                                <p:cTn id="29" presetClass="entr" nodeType="afterEffect" presetSubtype="1" presetID="22" grpId="7" fill="hold">
                                  <p:stCondLst>
                                    <p:cond delay="0"/>
                                  </p:stCondLst>
                                  <p:iterate type="el" backwards="0">
                                    <p:tmAbs val="0"/>
                                  </p:iterate>
                                  <p:childTnLst>
                                    <p:set>
                                      <p:cBhvr>
                                        <p:cTn id="30" fill="hold"/>
                                        <p:tgtEl>
                                          <p:spTgt spid="1079"/>
                                        </p:tgtEl>
                                        <p:attrNameLst>
                                          <p:attrName>style.visibility</p:attrName>
                                        </p:attrNameLst>
                                      </p:cBhvr>
                                      <p:to>
                                        <p:strVal val="visible"/>
                                      </p:to>
                                    </p:set>
                                    <p:animEffect filter="wipe(up)" transition="in">
                                      <p:cBhvr>
                                        <p:cTn id="31" dur="500"/>
                                        <p:tgtEl>
                                          <p:spTgt spid="1079"/>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1" presetID="22" grpId="8" fill="hold">
                                  <p:stCondLst>
                                    <p:cond delay="0"/>
                                  </p:stCondLst>
                                  <p:iterate type="el" backwards="0">
                                    <p:tmAbs val="0"/>
                                  </p:iterate>
                                  <p:childTnLst>
                                    <p:set>
                                      <p:cBhvr>
                                        <p:cTn id="35" fill="hold"/>
                                        <p:tgtEl>
                                          <p:spTgt spid="1077"/>
                                        </p:tgtEl>
                                        <p:attrNameLst>
                                          <p:attrName>style.visibility</p:attrName>
                                        </p:attrNameLst>
                                      </p:cBhvr>
                                      <p:to>
                                        <p:strVal val="visible"/>
                                      </p:to>
                                    </p:set>
                                    <p:animEffect filter="wipe(up)" transition="in">
                                      <p:cBhvr>
                                        <p:cTn id="36" dur="500"/>
                                        <p:tgtEl>
                                          <p:spTgt spid="1077"/>
                                        </p:tgtEl>
                                      </p:cBhvr>
                                    </p:animEffect>
                                  </p:childTnLst>
                                </p:cTn>
                              </p:par>
                            </p:childTnLst>
                          </p:cTn>
                        </p:par>
                        <p:par>
                          <p:cTn id="37" fill="hold">
                            <p:stCondLst>
                              <p:cond delay="500"/>
                            </p:stCondLst>
                            <p:childTnLst>
                              <p:par>
                                <p:cTn id="38" presetClass="entr" nodeType="afterEffect" presetSubtype="1" presetID="22" grpId="9" fill="hold">
                                  <p:stCondLst>
                                    <p:cond delay="0"/>
                                  </p:stCondLst>
                                  <p:iterate type="el" backwards="0">
                                    <p:tmAbs val="0"/>
                                  </p:iterate>
                                  <p:childTnLst>
                                    <p:set>
                                      <p:cBhvr>
                                        <p:cTn id="39" fill="hold"/>
                                        <p:tgtEl>
                                          <p:spTgt spid="1076"/>
                                        </p:tgtEl>
                                        <p:attrNameLst>
                                          <p:attrName>style.visibility</p:attrName>
                                        </p:attrNameLst>
                                      </p:cBhvr>
                                      <p:to>
                                        <p:strVal val="visible"/>
                                      </p:to>
                                    </p:set>
                                    <p:animEffect filter="wipe(up)" transition="in">
                                      <p:cBhvr>
                                        <p:cTn id="40" dur="500"/>
                                        <p:tgtEl>
                                          <p:spTgt spid="1076"/>
                                        </p:tgtEl>
                                      </p:cBhvr>
                                    </p:animEffect>
                                  </p:childTnLst>
                                </p:cTn>
                              </p:par>
                            </p:childTnLst>
                          </p:cTn>
                        </p:par>
                        <p:par>
                          <p:cTn id="41" fill="hold">
                            <p:stCondLst>
                              <p:cond delay="1000"/>
                            </p:stCondLst>
                            <p:childTnLst>
                              <p:par>
                                <p:cTn id="42" presetClass="entr" nodeType="afterEffect" presetSubtype="1" presetID="22" grpId="10" fill="hold">
                                  <p:stCondLst>
                                    <p:cond delay="0"/>
                                  </p:stCondLst>
                                  <p:iterate type="el" backwards="0">
                                    <p:tmAbs val="0"/>
                                  </p:iterate>
                                  <p:childTnLst>
                                    <p:set>
                                      <p:cBhvr>
                                        <p:cTn id="43" fill="hold"/>
                                        <p:tgtEl>
                                          <p:spTgt spid="1067"/>
                                        </p:tgtEl>
                                        <p:attrNameLst>
                                          <p:attrName>style.visibility</p:attrName>
                                        </p:attrNameLst>
                                      </p:cBhvr>
                                      <p:to>
                                        <p:strVal val="visible"/>
                                      </p:to>
                                    </p:set>
                                    <p:animEffect filter="wipe(up)" transition="in">
                                      <p:cBhvr>
                                        <p:cTn id="44" dur="500"/>
                                        <p:tgtEl>
                                          <p:spTgt spid="1067"/>
                                        </p:tgtEl>
                                      </p:cBhvr>
                                    </p:animEffect>
                                  </p:childTnLst>
                                </p:cTn>
                              </p:par>
                            </p:childTnLst>
                          </p:cTn>
                        </p:par>
                        <p:par>
                          <p:cTn id="45" fill="hold">
                            <p:stCondLst>
                              <p:cond delay="1500"/>
                            </p:stCondLst>
                            <p:childTnLst>
                              <p:par>
                                <p:cTn id="46" presetClass="entr" nodeType="afterEffect" presetSubtype="1" presetID="22" grpId="11" fill="hold">
                                  <p:stCondLst>
                                    <p:cond delay="0"/>
                                  </p:stCondLst>
                                  <p:iterate type="el" backwards="0">
                                    <p:tmAbs val="0"/>
                                  </p:iterate>
                                  <p:childTnLst>
                                    <p:set>
                                      <p:cBhvr>
                                        <p:cTn id="47" fill="hold"/>
                                        <p:tgtEl>
                                          <p:spTgt spid="1073"/>
                                        </p:tgtEl>
                                        <p:attrNameLst>
                                          <p:attrName>style.visibility</p:attrName>
                                        </p:attrNameLst>
                                      </p:cBhvr>
                                      <p:to>
                                        <p:strVal val="visible"/>
                                      </p:to>
                                    </p:set>
                                    <p:animEffect filter="wipe(up)" transition="in">
                                      <p:cBhvr>
                                        <p:cTn id="48" dur="500"/>
                                        <p:tgtEl>
                                          <p:spTgt spid="1073"/>
                                        </p:tgtEl>
                                      </p:cBhvr>
                                    </p:animEffect>
                                  </p:childTnLst>
                                </p:cTn>
                              </p:par>
                            </p:childTnLst>
                          </p:cTn>
                        </p:par>
                        <p:par>
                          <p:cTn id="49" fill="hold">
                            <p:stCondLst>
                              <p:cond delay="2000"/>
                            </p:stCondLst>
                            <p:childTnLst>
                              <p:par>
                                <p:cTn id="50" presetClass="entr" nodeType="afterEffect" presetSubtype="1" presetID="22" grpId="12" fill="hold">
                                  <p:stCondLst>
                                    <p:cond delay="0"/>
                                  </p:stCondLst>
                                  <p:iterate type="el" backwards="0">
                                    <p:tmAbs val="0"/>
                                  </p:iterate>
                                  <p:childTnLst>
                                    <p:set>
                                      <p:cBhvr>
                                        <p:cTn id="51" fill="hold"/>
                                        <p:tgtEl>
                                          <p:spTgt spid="1072"/>
                                        </p:tgtEl>
                                        <p:attrNameLst>
                                          <p:attrName>style.visibility</p:attrName>
                                        </p:attrNameLst>
                                      </p:cBhvr>
                                      <p:to>
                                        <p:strVal val="visible"/>
                                      </p:to>
                                    </p:set>
                                    <p:animEffect filter="wipe(up)" transition="in">
                                      <p:cBhvr>
                                        <p:cTn id="52" dur="500"/>
                                        <p:tgtEl>
                                          <p:spTgt spid="1072"/>
                                        </p:tgtEl>
                                      </p:cBhvr>
                                    </p:animEffect>
                                  </p:childTnLst>
                                </p:cTn>
                              </p:par>
                            </p:childTnLst>
                          </p:cTn>
                        </p:par>
                        <p:par>
                          <p:cTn id="53" fill="hold">
                            <p:stCondLst>
                              <p:cond delay="2500"/>
                            </p:stCondLst>
                            <p:childTnLst>
                              <p:par>
                                <p:cTn id="54" presetClass="entr" nodeType="afterEffect" presetSubtype="1" presetID="22" grpId="13" fill="hold">
                                  <p:stCondLst>
                                    <p:cond delay="0"/>
                                  </p:stCondLst>
                                  <p:iterate type="el" backwards="0">
                                    <p:tmAbs val="0"/>
                                  </p:iterate>
                                  <p:childTnLst>
                                    <p:set>
                                      <p:cBhvr>
                                        <p:cTn id="55" fill="hold"/>
                                        <p:tgtEl>
                                          <p:spTgt spid="1074"/>
                                        </p:tgtEl>
                                        <p:attrNameLst>
                                          <p:attrName>style.visibility</p:attrName>
                                        </p:attrNameLst>
                                      </p:cBhvr>
                                      <p:to>
                                        <p:strVal val="visible"/>
                                      </p:to>
                                    </p:set>
                                    <p:animEffect filter="wipe(up)" transition="in">
                                      <p:cBhvr>
                                        <p:cTn id="56" dur="500"/>
                                        <p:tgtEl>
                                          <p:spTgt spid="1074"/>
                                        </p:tgtEl>
                                      </p:cBhvr>
                                    </p:animEffect>
                                  </p:childTnLst>
                                </p:cTn>
                              </p:par>
                            </p:childTnLst>
                          </p:cTn>
                        </p:par>
                        <p:par>
                          <p:cTn id="57" fill="hold">
                            <p:stCondLst>
                              <p:cond delay="3000"/>
                            </p:stCondLst>
                            <p:childTnLst>
                              <p:par>
                                <p:cTn id="58" presetClass="entr" nodeType="afterEffect" presetSubtype="1" presetID="22" grpId="14" fill="hold">
                                  <p:stCondLst>
                                    <p:cond delay="0"/>
                                  </p:stCondLst>
                                  <p:iterate type="el" backwards="0">
                                    <p:tmAbs val="0"/>
                                  </p:iterate>
                                  <p:childTnLst>
                                    <p:set>
                                      <p:cBhvr>
                                        <p:cTn id="59" fill="hold"/>
                                        <p:tgtEl>
                                          <p:spTgt spid="1075"/>
                                        </p:tgtEl>
                                        <p:attrNameLst>
                                          <p:attrName>style.visibility</p:attrName>
                                        </p:attrNameLst>
                                      </p:cBhvr>
                                      <p:to>
                                        <p:strVal val="visible"/>
                                      </p:to>
                                    </p:set>
                                    <p:animEffect filter="wipe(up)" transition="in">
                                      <p:cBhvr>
                                        <p:cTn id="60" dur="500"/>
                                        <p:tgtEl>
                                          <p:spTgt spid="10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67" grpId="10"/>
      <p:bldP build="whole" bldLvl="1" animBg="1" rev="0" advAuto="0" spid="1076" grpId="9"/>
      <p:bldP build="whole" bldLvl="1" animBg="1" rev="0" advAuto="0" spid="1075" grpId="14"/>
      <p:bldP build="whole" bldLvl="1" animBg="1" rev="0" advAuto="0" spid="1081" grpId="6"/>
      <p:bldP build="whole" bldLvl="1" animBg="1" rev="0" advAuto="0" spid="1078" grpId="3"/>
      <p:bldP build="whole" bldLvl="1" animBg="1" rev="0" advAuto="0" spid="1079" grpId="7"/>
      <p:bldP build="whole" bldLvl="1" animBg="1" rev="0" advAuto="0" spid="1069" grpId="2"/>
      <p:bldP build="whole" bldLvl="1" animBg="1" rev="0" advAuto="0" spid="1082" grpId="1"/>
      <p:bldP build="whole" bldLvl="1" animBg="1" rev="0" advAuto="0" spid="1074" grpId="13"/>
      <p:bldP build="whole" bldLvl="1" animBg="1" rev="0" advAuto="0" spid="1080" grpId="4"/>
      <p:bldP build="whole" bldLvl="1" animBg="1" rev="0" advAuto="0" spid="1072" grpId="12"/>
      <p:bldP build="whole" bldLvl="1" animBg="1" rev="0" advAuto="0" spid="1068" grpId="5"/>
      <p:bldP build="whole" bldLvl="1" animBg="1" rev="0" advAuto="0" spid="1077" grpId="8"/>
      <p:bldP build="whole" bldLvl="1" animBg="1" rev="0" advAuto="0" spid="1073" grpId="1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4" name="Rectangle 2"/>
          <p:cNvSpPr/>
          <p:nvPr/>
        </p:nvSpPr>
        <p:spPr>
          <a:xfrm>
            <a:off x="2240019" y="3439716"/>
            <a:ext cx="3827861" cy="866776"/>
          </a:xfrm>
          <a:prstGeom prst="rect">
            <a:avLst/>
          </a:prstGeom>
          <a:solidFill>
            <a:srgbClr val="99CCFF"/>
          </a:solidFill>
          <a:ln w="76200">
            <a:solidFill>
              <a:srgbClr val="E91D63"/>
            </a:solidFill>
            <a:miter/>
          </a:ln>
        </p:spPr>
        <p:txBody>
          <a:bodyPr lIns="45719" rIns="45719" anchor="ctr"/>
          <a:lstStyle/>
          <a:p>
            <a:pPr>
              <a:defRPr sz="1300">
                <a:solidFill>
                  <a:srgbClr val="E91D63"/>
                </a:solidFill>
              </a:defRPr>
            </a:pPr>
          </a:p>
        </p:txBody>
      </p:sp>
      <p:sp>
        <p:nvSpPr>
          <p:cNvPr id="1085" name="Rectangle 3"/>
          <p:cNvSpPr txBox="1"/>
          <p:nvPr/>
        </p:nvSpPr>
        <p:spPr>
          <a:xfrm>
            <a:off x="6101482" y="1004887"/>
            <a:ext cx="1070126" cy="85929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defRPr b="1" sz="1800">
                <a:solidFill>
                  <a:srgbClr val="E91D63"/>
                </a:solidFill>
              </a:defRPr>
            </a:pPr>
            <a:r>
              <a:t>$0</a:t>
            </a:r>
            <a:endParaRPr sz="3200"/>
          </a:p>
          <a:p>
            <a:pPr algn="ctr">
              <a:defRPr b="1" sz="1800">
                <a:solidFill>
                  <a:srgbClr val="E91D63"/>
                </a:solidFill>
              </a:defRPr>
            </a:pPr>
            <a:r>
              <a:t>Required</a:t>
            </a:r>
            <a:endParaRPr sz="3200"/>
          </a:p>
          <a:p>
            <a:pPr algn="ctr">
              <a:defRPr b="1" sz="1800">
                <a:solidFill>
                  <a:srgbClr val="E91D63"/>
                </a:solidFill>
              </a:defRPr>
            </a:pPr>
            <a:r>
              <a:t>reserves</a:t>
            </a:r>
          </a:p>
        </p:txBody>
      </p:sp>
      <p:sp>
        <p:nvSpPr>
          <p:cNvPr id="1086" name="Rectangle 4"/>
          <p:cNvSpPr txBox="1"/>
          <p:nvPr/>
        </p:nvSpPr>
        <p:spPr>
          <a:xfrm>
            <a:off x="3647529" y="741759"/>
            <a:ext cx="1553668" cy="59259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defRPr b="1" sz="1800">
                <a:solidFill>
                  <a:srgbClr val="E91D63"/>
                </a:solidFill>
              </a:defRPr>
            </a:pPr>
            <a:r>
              <a:t>$100</a:t>
            </a:r>
            <a:endParaRPr sz="3200"/>
          </a:p>
          <a:p>
            <a:pPr algn="ctr">
              <a:defRPr b="1" sz="1800">
                <a:solidFill>
                  <a:srgbClr val="E91D63"/>
                </a:solidFill>
              </a:defRPr>
            </a:pPr>
            <a:r>
              <a:t>New reserves</a:t>
            </a:r>
          </a:p>
        </p:txBody>
      </p:sp>
      <p:sp>
        <p:nvSpPr>
          <p:cNvPr id="1087" name="Rectangle 6"/>
          <p:cNvSpPr txBox="1"/>
          <p:nvPr/>
        </p:nvSpPr>
        <p:spPr>
          <a:xfrm>
            <a:off x="2505422" y="3436144"/>
            <a:ext cx="3128270" cy="767905"/>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defRPr b="1" sz="2400">
                <a:solidFill>
                  <a:srgbClr val="E91D63"/>
                </a:solidFill>
              </a:defRPr>
            </a:pPr>
            <a:r>
              <a:t>$500</a:t>
            </a:r>
            <a:endParaRPr sz="3200"/>
          </a:p>
          <a:p>
            <a:pPr algn="ctr">
              <a:defRPr b="1" sz="2400">
                <a:solidFill>
                  <a:srgbClr val="E91D63"/>
                </a:solidFill>
              </a:defRPr>
            </a:pPr>
            <a:r>
              <a:t>Bank system lending</a:t>
            </a:r>
          </a:p>
        </p:txBody>
      </p:sp>
      <p:pic>
        <p:nvPicPr>
          <p:cNvPr id="1088" name="Picture 7" descr="Picture 7"/>
          <p:cNvPicPr>
            <a:picLocks noChangeAspect="1"/>
          </p:cNvPicPr>
          <p:nvPr/>
        </p:nvPicPr>
        <p:blipFill>
          <a:blip r:embed="rId2">
            <a:extLst/>
          </a:blip>
          <a:stretch>
            <a:fillRect/>
          </a:stretch>
        </p:blipFill>
        <p:spPr>
          <a:xfrm>
            <a:off x="2078831" y="4327923"/>
            <a:ext cx="3877867" cy="348854"/>
          </a:xfrm>
          <a:prstGeom prst="rect">
            <a:avLst/>
          </a:prstGeom>
          <a:ln w="12700">
            <a:miter lim="400000"/>
          </a:ln>
        </p:spPr>
      </p:pic>
      <p:sp>
        <p:nvSpPr>
          <p:cNvPr id="1089" name="Rectangle 8"/>
          <p:cNvSpPr txBox="1"/>
          <p:nvPr/>
        </p:nvSpPr>
        <p:spPr>
          <a:xfrm>
            <a:off x="3398585" y="4648949"/>
            <a:ext cx="1718086" cy="325898"/>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800">
                <a:solidFill>
                  <a:srgbClr val="E91D63"/>
                </a:solidFill>
              </a:defRPr>
            </a:lvl1pPr>
          </a:lstStyle>
          <a:p>
            <a:pPr/>
            <a:r>
              <a:t>Money Created</a:t>
            </a:r>
          </a:p>
        </p:txBody>
      </p:sp>
      <p:sp>
        <p:nvSpPr>
          <p:cNvPr id="1090" name="Freeform 10"/>
          <p:cNvSpPr/>
          <p:nvPr/>
        </p:nvSpPr>
        <p:spPr>
          <a:xfrm>
            <a:off x="2240019" y="2100467"/>
            <a:ext cx="3850481" cy="13513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678" y="0"/>
                </a:moveTo>
                <a:lnTo>
                  <a:pt x="15609" y="0"/>
                </a:lnTo>
                <a:lnTo>
                  <a:pt x="21600" y="21600"/>
                </a:lnTo>
                <a:lnTo>
                  <a:pt x="0" y="21600"/>
                </a:lnTo>
                <a:lnTo>
                  <a:pt x="9678" y="0"/>
                </a:lnTo>
                <a:close/>
              </a:path>
            </a:pathLst>
          </a:custGeom>
          <a:gradFill>
            <a:gsLst>
              <a:gs pos="0">
                <a:srgbClr val="01AFD1"/>
              </a:gs>
              <a:gs pos="100000">
                <a:srgbClr val="99CCFF"/>
              </a:gs>
            </a:gsLst>
            <a:lin ang="5400000"/>
          </a:gradFill>
          <a:ln w="38100">
            <a:solidFill>
              <a:srgbClr val="E91D63"/>
            </a:solidFill>
          </a:ln>
        </p:spPr>
        <p:txBody>
          <a:bodyPr lIns="45719" rIns="45719"/>
          <a:lstStyle/>
          <a:p>
            <a:pPr>
              <a:defRPr sz="1000"/>
            </a:pPr>
          </a:p>
        </p:txBody>
      </p:sp>
      <p:sp>
        <p:nvSpPr>
          <p:cNvPr id="1091" name="Rectangle 11"/>
          <p:cNvSpPr/>
          <p:nvPr/>
        </p:nvSpPr>
        <p:spPr>
          <a:xfrm>
            <a:off x="3754040" y="1395618"/>
            <a:ext cx="1340646" cy="694135"/>
          </a:xfrm>
          <a:prstGeom prst="rect">
            <a:avLst/>
          </a:prstGeom>
          <a:solidFill>
            <a:srgbClr val="01AFD1"/>
          </a:solidFill>
          <a:ln w="50800">
            <a:solidFill>
              <a:srgbClr val="E91D63"/>
            </a:solidFill>
            <a:miter/>
          </a:ln>
        </p:spPr>
        <p:txBody>
          <a:bodyPr lIns="45719" rIns="45719" anchor="ctr"/>
          <a:lstStyle/>
          <a:p>
            <a:pPr>
              <a:defRPr sz="1300">
                <a:solidFill>
                  <a:srgbClr val="E91D63"/>
                </a:solidFill>
              </a:defRPr>
            </a:pPr>
          </a:p>
        </p:txBody>
      </p:sp>
      <p:sp>
        <p:nvSpPr>
          <p:cNvPr id="1092" name="Rectangle 13"/>
          <p:cNvSpPr txBox="1"/>
          <p:nvPr/>
        </p:nvSpPr>
        <p:spPr>
          <a:xfrm>
            <a:off x="3992698" y="1362773"/>
            <a:ext cx="863329" cy="7081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defRPr b="1" sz="1500">
                <a:solidFill>
                  <a:srgbClr val="E91D63"/>
                </a:solidFill>
              </a:defRPr>
            </a:pPr>
            <a:r>
              <a:t>$100</a:t>
            </a:r>
            <a:endParaRPr sz="3200"/>
          </a:p>
          <a:p>
            <a:pPr algn="ctr">
              <a:defRPr b="1" sz="1500">
                <a:solidFill>
                  <a:srgbClr val="E91D63"/>
                </a:solidFill>
              </a:defRPr>
            </a:pPr>
            <a:r>
              <a:t>Excess</a:t>
            </a:r>
            <a:endParaRPr sz="3200"/>
          </a:p>
          <a:p>
            <a:pPr algn="ctr">
              <a:defRPr b="1" sz="1500">
                <a:solidFill>
                  <a:srgbClr val="E91D63"/>
                </a:solidFill>
              </a:defRPr>
            </a:pPr>
            <a:r>
              <a:t>reserves</a:t>
            </a:r>
          </a:p>
        </p:txBody>
      </p:sp>
      <p:sp>
        <p:nvSpPr>
          <p:cNvPr id="1093" name="Text Box 15"/>
          <p:cNvSpPr txBox="1"/>
          <p:nvPr/>
        </p:nvSpPr>
        <p:spPr>
          <a:xfrm>
            <a:off x="2658898" y="150225"/>
            <a:ext cx="4121495" cy="6151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1800">
                <a:solidFill>
                  <a:srgbClr val="000099"/>
                </a:solidFill>
                <a:latin typeface="Times New Roman"/>
                <a:ea typeface="Times New Roman"/>
                <a:cs typeface="Times New Roman"/>
                <a:sym typeface="Times New Roman"/>
              </a:defRPr>
            </a:pPr>
            <a:r>
              <a:t>OUTCOME OF MONEY EXPANSION: </a:t>
            </a:r>
            <a:endParaRPr sz="3200">
              <a:solidFill>
                <a:srgbClr val="E91D63"/>
              </a:solidFill>
            </a:endParaRPr>
          </a:p>
          <a:p>
            <a:pPr algn="ctr">
              <a:defRPr b="1" sz="1800">
                <a:solidFill>
                  <a:srgbClr val="000099"/>
                </a:solidFill>
                <a:latin typeface="Times New Roman"/>
                <a:ea typeface="Times New Roman"/>
                <a:cs typeface="Times New Roman"/>
                <a:sym typeface="Times New Roman"/>
              </a:defRPr>
            </a:pPr>
            <a:r>
              <a:t>Central Bank Buys $100 of Bonds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093"/>
                                        </p:tgtEl>
                                        <p:attrNameLst>
                                          <p:attrName>style.visibility</p:attrName>
                                        </p:attrNameLst>
                                      </p:cBhvr>
                                      <p:to>
                                        <p:strVal val="visible"/>
                                      </p:to>
                                    </p:set>
                                    <p:animEffect filter="wipe(left)" transition="in">
                                      <p:cBhvr>
                                        <p:cTn id="7" dur="500"/>
                                        <p:tgtEl>
                                          <p:spTgt spid="1093"/>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1086"/>
                                        </p:tgtEl>
                                        <p:attrNameLst>
                                          <p:attrName>style.visibility</p:attrName>
                                        </p:attrNameLst>
                                      </p:cBhvr>
                                      <p:to>
                                        <p:strVal val="visible"/>
                                      </p:to>
                                    </p:set>
                                    <p:animEffect filter="fade" transition="in">
                                      <p:cBhvr>
                                        <p:cTn id="11" dur="500"/>
                                        <p:tgtEl>
                                          <p:spTgt spid="1086"/>
                                        </p:tgtEl>
                                      </p:cBhvr>
                                    </p:animEffect>
                                  </p:childTnLst>
                                </p:cTn>
                              </p:par>
                            </p:childTnLst>
                          </p:cTn>
                        </p:par>
                        <p:par>
                          <p:cTn id="12" fill="hold">
                            <p:stCondLst>
                              <p:cond delay="1000"/>
                            </p:stCondLst>
                            <p:childTnLst>
                              <p:par>
                                <p:cTn id="13" presetClass="entr" nodeType="afterEffect" presetSubtype="1" presetID="22" grpId="3" fill="hold">
                                  <p:stCondLst>
                                    <p:cond delay="0"/>
                                  </p:stCondLst>
                                  <p:iterate type="el" backwards="0">
                                    <p:tmAbs val="0"/>
                                  </p:iterate>
                                  <p:childTnLst>
                                    <p:set>
                                      <p:cBhvr>
                                        <p:cTn id="14" fill="hold"/>
                                        <p:tgtEl>
                                          <p:spTgt spid="1091"/>
                                        </p:tgtEl>
                                        <p:attrNameLst>
                                          <p:attrName>style.visibility</p:attrName>
                                        </p:attrNameLst>
                                      </p:cBhvr>
                                      <p:to>
                                        <p:strVal val="visible"/>
                                      </p:to>
                                    </p:set>
                                    <p:animEffect filter="wipe(up)" transition="in">
                                      <p:cBhvr>
                                        <p:cTn id="15" dur="500"/>
                                        <p:tgtEl>
                                          <p:spTgt spid="1091"/>
                                        </p:tgtEl>
                                      </p:cBhvr>
                                    </p:animEffect>
                                  </p:childTnLst>
                                </p:cTn>
                              </p:par>
                            </p:childTnLst>
                          </p:cTn>
                        </p:par>
                        <p:par>
                          <p:cTn id="16" fill="hold">
                            <p:stCondLst>
                              <p:cond delay="1500"/>
                            </p:stCondLst>
                            <p:childTnLst>
                              <p:par>
                                <p:cTn id="17" presetClass="entr" nodeType="afterEffect" presetID="10" grpId="4" fill="hold">
                                  <p:stCondLst>
                                    <p:cond delay="0"/>
                                  </p:stCondLst>
                                  <p:iterate type="el" backwards="0">
                                    <p:tmAbs val="0"/>
                                  </p:iterate>
                                  <p:childTnLst>
                                    <p:set>
                                      <p:cBhvr>
                                        <p:cTn id="18" fill="hold"/>
                                        <p:tgtEl>
                                          <p:spTgt spid="1092"/>
                                        </p:tgtEl>
                                        <p:attrNameLst>
                                          <p:attrName>style.visibility</p:attrName>
                                        </p:attrNameLst>
                                      </p:cBhvr>
                                      <p:to>
                                        <p:strVal val="visible"/>
                                      </p:to>
                                    </p:set>
                                    <p:animEffect filter="fade" transition="in">
                                      <p:cBhvr>
                                        <p:cTn id="19" dur="500"/>
                                        <p:tgtEl>
                                          <p:spTgt spid="1092"/>
                                        </p:tgtEl>
                                      </p:cBhvr>
                                    </p:animEffect>
                                  </p:childTnLst>
                                </p:cTn>
                              </p:par>
                            </p:childTnLst>
                          </p:cTn>
                        </p:par>
                        <p:par>
                          <p:cTn id="20" fill="hold">
                            <p:stCondLst>
                              <p:cond delay="2000"/>
                            </p:stCondLst>
                            <p:childTnLst>
                              <p:par>
                                <p:cTn id="21" presetClass="entr" nodeType="afterEffect" presetSubtype="1" presetID="22" grpId="5" fill="hold">
                                  <p:stCondLst>
                                    <p:cond delay="0"/>
                                  </p:stCondLst>
                                  <p:iterate type="el" backwards="0">
                                    <p:tmAbs val="0"/>
                                  </p:iterate>
                                  <p:childTnLst>
                                    <p:set>
                                      <p:cBhvr>
                                        <p:cTn id="22" fill="hold"/>
                                        <p:tgtEl>
                                          <p:spTgt spid="1085"/>
                                        </p:tgtEl>
                                        <p:attrNameLst>
                                          <p:attrName>style.visibility</p:attrName>
                                        </p:attrNameLst>
                                      </p:cBhvr>
                                      <p:to>
                                        <p:strVal val="visible"/>
                                      </p:to>
                                    </p:set>
                                    <p:animEffect filter="wipe(up)" transition="in">
                                      <p:cBhvr>
                                        <p:cTn id="23" dur="500"/>
                                        <p:tgtEl>
                                          <p:spTgt spid="1085"/>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 presetID="22" grpId="6" fill="hold">
                                  <p:stCondLst>
                                    <p:cond delay="0"/>
                                  </p:stCondLst>
                                  <p:iterate type="el" backwards="0">
                                    <p:tmAbs val="0"/>
                                  </p:iterate>
                                  <p:childTnLst>
                                    <p:set>
                                      <p:cBhvr>
                                        <p:cTn id="27" fill="hold"/>
                                        <p:tgtEl>
                                          <p:spTgt spid="1090"/>
                                        </p:tgtEl>
                                        <p:attrNameLst>
                                          <p:attrName>style.visibility</p:attrName>
                                        </p:attrNameLst>
                                      </p:cBhvr>
                                      <p:to>
                                        <p:strVal val="visible"/>
                                      </p:to>
                                    </p:set>
                                    <p:animEffect filter="wipe(up)" transition="in">
                                      <p:cBhvr>
                                        <p:cTn id="28" dur="500"/>
                                        <p:tgtEl>
                                          <p:spTgt spid="1090"/>
                                        </p:tgtEl>
                                      </p:cBhvr>
                                    </p:animEffect>
                                  </p:childTnLst>
                                </p:cTn>
                              </p:par>
                            </p:childTnLst>
                          </p:cTn>
                        </p:par>
                        <p:par>
                          <p:cTn id="29" fill="hold">
                            <p:stCondLst>
                              <p:cond delay="500"/>
                            </p:stCondLst>
                            <p:childTnLst>
                              <p:par>
                                <p:cTn id="30" presetClass="entr" nodeType="afterEffect" presetSubtype="1" presetID="22" grpId="7" fill="hold">
                                  <p:stCondLst>
                                    <p:cond delay="0"/>
                                  </p:stCondLst>
                                  <p:iterate type="el" backwards="0">
                                    <p:tmAbs val="0"/>
                                  </p:iterate>
                                  <p:childTnLst>
                                    <p:set>
                                      <p:cBhvr>
                                        <p:cTn id="31" fill="hold"/>
                                        <p:tgtEl>
                                          <p:spTgt spid="1084"/>
                                        </p:tgtEl>
                                        <p:attrNameLst>
                                          <p:attrName>style.visibility</p:attrName>
                                        </p:attrNameLst>
                                      </p:cBhvr>
                                      <p:to>
                                        <p:strVal val="visible"/>
                                      </p:to>
                                    </p:set>
                                    <p:animEffect filter="wipe(up)" transition="in">
                                      <p:cBhvr>
                                        <p:cTn id="32" dur="500"/>
                                        <p:tgtEl>
                                          <p:spTgt spid="1084"/>
                                        </p:tgtEl>
                                      </p:cBhvr>
                                    </p:animEffect>
                                  </p:childTnLst>
                                </p:cTn>
                              </p:par>
                            </p:childTnLst>
                          </p:cTn>
                        </p:par>
                        <p:par>
                          <p:cTn id="33" fill="hold">
                            <p:stCondLst>
                              <p:cond delay="1000"/>
                            </p:stCondLst>
                            <p:childTnLst>
                              <p:par>
                                <p:cTn id="34" presetClass="entr" nodeType="afterEffect" presetSubtype="1" presetID="22" grpId="8" fill="hold">
                                  <p:stCondLst>
                                    <p:cond delay="0"/>
                                  </p:stCondLst>
                                  <p:iterate type="el" backwards="0">
                                    <p:tmAbs val="0"/>
                                  </p:iterate>
                                  <p:childTnLst>
                                    <p:set>
                                      <p:cBhvr>
                                        <p:cTn id="35" fill="hold"/>
                                        <p:tgtEl>
                                          <p:spTgt spid="1087"/>
                                        </p:tgtEl>
                                        <p:attrNameLst>
                                          <p:attrName>style.visibility</p:attrName>
                                        </p:attrNameLst>
                                      </p:cBhvr>
                                      <p:to>
                                        <p:strVal val="visible"/>
                                      </p:to>
                                    </p:set>
                                    <p:animEffect filter="wipe(up)" transition="in">
                                      <p:cBhvr>
                                        <p:cTn id="36" dur="500"/>
                                        <p:tgtEl>
                                          <p:spTgt spid="1087"/>
                                        </p:tgtEl>
                                      </p:cBhvr>
                                    </p:animEffect>
                                  </p:childTnLst>
                                </p:cTn>
                              </p:par>
                            </p:childTnLst>
                          </p:cTn>
                        </p:par>
                        <p:par>
                          <p:cTn id="37" fill="hold">
                            <p:stCondLst>
                              <p:cond delay="1500"/>
                            </p:stCondLst>
                            <p:childTnLst>
                              <p:par>
                                <p:cTn id="38" presetClass="entr" nodeType="afterEffect" presetSubtype="1" presetID="22" grpId="9" fill="hold">
                                  <p:stCondLst>
                                    <p:cond delay="0"/>
                                  </p:stCondLst>
                                  <p:iterate type="el" backwards="0">
                                    <p:tmAbs val="0"/>
                                  </p:iterate>
                                  <p:childTnLst>
                                    <p:set>
                                      <p:cBhvr>
                                        <p:cTn id="39" fill="hold"/>
                                        <p:tgtEl>
                                          <p:spTgt spid="1088"/>
                                        </p:tgtEl>
                                        <p:attrNameLst>
                                          <p:attrName>style.visibility</p:attrName>
                                        </p:attrNameLst>
                                      </p:cBhvr>
                                      <p:to>
                                        <p:strVal val="visible"/>
                                      </p:to>
                                    </p:set>
                                    <p:animEffect filter="wipe(up)" transition="in">
                                      <p:cBhvr>
                                        <p:cTn id="40" dur="500"/>
                                        <p:tgtEl>
                                          <p:spTgt spid="1088"/>
                                        </p:tgtEl>
                                      </p:cBhvr>
                                    </p:animEffect>
                                  </p:childTnLst>
                                </p:cTn>
                              </p:par>
                            </p:childTnLst>
                          </p:cTn>
                        </p:par>
                        <p:par>
                          <p:cTn id="41" fill="hold">
                            <p:stCondLst>
                              <p:cond delay="2000"/>
                            </p:stCondLst>
                            <p:childTnLst>
                              <p:par>
                                <p:cTn id="42" presetClass="entr" nodeType="afterEffect" presetSubtype="1" presetID="22" grpId="10" fill="hold">
                                  <p:stCondLst>
                                    <p:cond delay="0"/>
                                  </p:stCondLst>
                                  <p:iterate type="el" backwards="0">
                                    <p:tmAbs val="0"/>
                                  </p:iterate>
                                  <p:childTnLst>
                                    <p:set>
                                      <p:cBhvr>
                                        <p:cTn id="43" fill="hold"/>
                                        <p:tgtEl>
                                          <p:spTgt spid="1089"/>
                                        </p:tgtEl>
                                        <p:attrNameLst>
                                          <p:attrName>style.visibility</p:attrName>
                                        </p:attrNameLst>
                                      </p:cBhvr>
                                      <p:to>
                                        <p:strVal val="visible"/>
                                      </p:to>
                                    </p:set>
                                    <p:animEffect filter="wipe(up)" transition="in">
                                      <p:cBhvr>
                                        <p:cTn id="44" dur="500"/>
                                        <p:tgtEl>
                                          <p:spTgt spid="10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93" grpId="1"/>
      <p:bldP build="whole" bldLvl="1" animBg="1" rev="0" advAuto="0" spid="1092" grpId="4"/>
      <p:bldP build="whole" bldLvl="1" animBg="1" rev="0" advAuto="0" spid="1091" grpId="3"/>
      <p:bldP build="whole" bldLvl="1" animBg="1" rev="0" advAuto="0" spid="1085" grpId="5"/>
      <p:bldP build="whole" bldLvl="1" animBg="1" rev="0" advAuto="0" spid="1089" grpId="10"/>
      <p:bldP build="whole" bldLvl="1" animBg="1" rev="0" advAuto="0" spid="1086" grpId="2"/>
      <p:bldP build="whole" bldLvl="1" animBg="1" rev="0" advAuto="0" spid="1090" grpId="6"/>
      <p:bldP build="whole" bldLvl="1" animBg="1" rev="0" advAuto="0" spid="1084" grpId="7"/>
      <p:bldP build="whole" bldLvl="1" animBg="1" rev="0" advAuto="0" spid="1087" grpId="8"/>
      <p:bldP build="whole" bldLvl="1" animBg="1" rev="0" advAuto="0" spid="1088" grpId="9"/>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95" name="Picture 2" descr="Picture 2"/>
          <p:cNvPicPr>
            <a:picLocks noChangeAspect="1"/>
          </p:cNvPicPr>
          <p:nvPr/>
        </p:nvPicPr>
        <p:blipFill>
          <a:blip r:embed="rId2">
            <a:extLst/>
          </a:blip>
          <a:stretch>
            <a:fillRect/>
          </a:stretch>
        </p:blipFill>
        <p:spPr>
          <a:xfrm>
            <a:off x="2657225" y="-389615"/>
            <a:ext cx="2729944" cy="7850694"/>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97" name="Picture 1" descr="Picture 1">
            <a:hlinkClick r:id="rId2" invalidUrl="" action="" tgtFrame="" tooltip="" history="1" highlightClick="0" endSnd="0"/>
          </p:cNvPr>
          <p:cNvPicPr>
            <a:picLocks noChangeAspect="1"/>
          </p:cNvPicPr>
          <p:nvPr/>
        </p:nvPicPr>
        <p:blipFill>
          <a:blip r:embed="rId3">
            <a:extLst/>
          </a:blip>
          <a:srcRect l="2344" t="17708" r="40625" b="36458"/>
          <a:stretch>
            <a:fillRect/>
          </a:stretch>
        </p:blipFill>
        <p:spPr>
          <a:xfrm>
            <a:off x="889395" y="-16670"/>
            <a:ext cx="7111605" cy="4286252"/>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99" name="Picture 2" descr="Picture 2"/>
          <p:cNvPicPr>
            <a:picLocks noChangeAspect="1"/>
          </p:cNvPicPr>
          <p:nvPr/>
        </p:nvPicPr>
        <p:blipFill>
          <a:blip r:embed="rId2">
            <a:extLst/>
          </a:blip>
          <a:stretch>
            <a:fillRect/>
          </a:stretch>
        </p:blipFill>
        <p:spPr>
          <a:xfrm>
            <a:off x="1143000" y="0"/>
            <a:ext cx="6686550" cy="3082530"/>
          </a:xfrm>
          <a:prstGeom prst="rect">
            <a:avLst/>
          </a:prstGeom>
          <a:ln w="12700">
            <a:miter lim="400000"/>
          </a:ln>
        </p:spPr>
      </p:pic>
      <p:sp>
        <p:nvSpPr>
          <p:cNvPr id="1100" name="Straight Connector 2"/>
          <p:cNvSpPr/>
          <p:nvPr/>
        </p:nvSpPr>
        <p:spPr>
          <a:xfrm>
            <a:off x="1771650" y="1828799"/>
            <a:ext cx="1085851" cy="914402"/>
          </a:xfrm>
          <a:prstGeom prst="line">
            <a:avLst/>
          </a:prstGeom>
          <a:ln w="76200">
            <a:solidFill>
              <a:srgbClr val="E91D63"/>
            </a:solidFill>
          </a:ln>
        </p:spPr>
        <p:txBody>
          <a:bodyPr lIns="45719" rIns="45719"/>
          <a:lstStyle/>
          <a:p>
            <a:pPr/>
          </a:p>
        </p:txBody>
      </p:sp>
      <p:sp>
        <p:nvSpPr>
          <p:cNvPr id="1101" name="Straight Connector 4"/>
          <p:cNvSpPr/>
          <p:nvPr/>
        </p:nvSpPr>
        <p:spPr>
          <a:xfrm flipH="1">
            <a:off x="1771649" y="1885950"/>
            <a:ext cx="1200151" cy="857251"/>
          </a:xfrm>
          <a:prstGeom prst="line">
            <a:avLst/>
          </a:prstGeom>
          <a:ln w="57150">
            <a:solidFill>
              <a:srgbClr val="E91D63"/>
            </a:solidFill>
          </a:ln>
        </p:spPr>
        <p:txBody>
          <a:bodyPr lIns="45719" rIns="45719"/>
          <a:lstStyle/>
          <a:p>
            <a:pPr/>
          </a:p>
        </p:txBody>
      </p:sp>
      <p:sp>
        <p:nvSpPr>
          <p:cNvPr id="1102" name="Straight Connector 6"/>
          <p:cNvSpPr/>
          <p:nvPr/>
        </p:nvSpPr>
        <p:spPr>
          <a:xfrm>
            <a:off x="5943600" y="1957388"/>
            <a:ext cx="1085851" cy="914401"/>
          </a:xfrm>
          <a:prstGeom prst="line">
            <a:avLst/>
          </a:prstGeom>
          <a:ln w="76200">
            <a:solidFill>
              <a:srgbClr val="E91D63"/>
            </a:solidFill>
          </a:ln>
        </p:spPr>
        <p:txBody>
          <a:bodyPr lIns="45719" rIns="45719"/>
          <a:lstStyle/>
          <a:p>
            <a:pPr/>
          </a:p>
        </p:txBody>
      </p:sp>
      <p:sp>
        <p:nvSpPr>
          <p:cNvPr id="1103" name="Straight Connector 7"/>
          <p:cNvSpPr/>
          <p:nvPr/>
        </p:nvSpPr>
        <p:spPr>
          <a:xfrm flipH="1">
            <a:off x="5943599" y="2014538"/>
            <a:ext cx="1200151" cy="857251"/>
          </a:xfrm>
          <a:prstGeom prst="line">
            <a:avLst/>
          </a:prstGeom>
          <a:ln w="57150">
            <a:solidFill>
              <a:srgbClr val="E91D63"/>
            </a:solidFill>
          </a:ln>
        </p:spPr>
        <p:txBody>
          <a:bodyPr lIns="45719" rIns="45719"/>
          <a:lstStyle/>
          <a:p>
            <a:pPr/>
          </a:p>
        </p:txBody>
      </p:sp>
      <p:sp>
        <p:nvSpPr>
          <p:cNvPr id="1104" name="TextBox 5"/>
          <p:cNvSpPr txBox="1"/>
          <p:nvPr/>
        </p:nvSpPr>
        <p:spPr>
          <a:xfrm>
            <a:off x="2431733" y="3257549"/>
            <a:ext cx="4823461" cy="7331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500">
                <a:solidFill>
                  <a:srgbClr val="E91D63"/>
                </a:solidFill>
              </a:defRPr>
            </a:lvl1pPr>
          </a:lstStyle>
          <a:p>
            <a:pPr/>
            <a:r>
              <a:t>NOW $250,000</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5" name="Google Shape;214;p41"/>
          <p:cNvSpPr txBox="1"/>
          <p:nvPr>
            <p:ph type="title"/>
          </p:nvPr>
        </p:nvSpPr>
        <p:spPr>
          <a:xfrm>
            <a:off x="311699" y="372500"/>
            <a:ext cx="8520602" cy="733501"/>
          </a:xfrm>
          <a:prstGeom prst="rect">
            <a:avLst/>
          </a:prstGeom>
        </p:spPr>
        <p:txBody>
          <a:bodyPr/>
          <a:lstStyle/>
          <a:p>
            <a:pPr/>
            <a:r>
              <a:t>Webinar Objectives</a:t>
            </a:r>
          </a:p>
        </p:txBody>
      </p:sp>
      <p:sp>
        <p:nvSpPr>
          <p:cNvPr id="716" name="Google Shape;215;p41"/>
          <p:cNvSpPr txBox="1"/>
          <p:nvPr>
            <p:ph type="body" sz="half" idx="1"/>
          </p:nvPr>
        </p:nvSpPr>
        <p:spPr>
          <a:xfrm>
            <a:off x="1279550" y="1613700"/>
            <a:ext cx="3999901" cy="2960102"/>
          </a:xfrm>
          <a:prstGeom prst="rect">
            <a:avLst/>
          </a:prstGeom>
        </p:spPr>
        <p:txBody>
          <a:bodyPr/>
          <a:lstStyle/>
          <a:p>
            <a:pPr/>
          </a:p>
        </p:txBody>
      </p:sp>
      <p:sp>
        <p:nvSpPr>
          <p:cNvPr id="717" name="Google Shape;216;p41"/>
          <p:cNvSpPr txBox="1"/>
          <p:nvPr>
            <p:ph type="body" idx="21"/>
          </p:nvPr>
        </p:nvSpPr>
        <p:spPr>
          <a:xfrm>
            <a:off x="311699" y="1468824"/>
            <a:ext cx="8520602" cy="3099902"/>
          </a:xfrm>
          <a:prstGeom prst="rect">
            <a:avLst/>
          </a:prstGeom>
          <a:extLst>
            <a:ext uri="{C572A759-6A51-4108-AA02-DFA0A04FC94B}">
              <ma14:wrappingTextBoxFlag xmlns:ma14="http://schemas.microsoft.com/office/mac/drawingml/2011/main" val="1"/>
            </a:ext>
          </a:extLst>
        </p:spPr>
        <p:txBody>
          <a:bodyPr/>
          <a:lstStyle/>
          <a:p>
            <a:pPr indent="-317500">
              <a:buClr>
                <a:srgbClr val="424242"/>
              </a:buClr>
              <a:buSzPts val="2000"/>
              <a:buFont typeface="Helvetica"/>
              <a:defRPr sz="2000">
                <a:solidFill>
                  <a:srgbClr val="474747"/>
                </a:solidFill>
                <a:latin typeface="effra"/>
                <a:ea typeface="effra"/>
                <a:cs typeface="effra"/>
                <a:sym typeface="effra"/>
              </a:defRPr>
            </a:pPr>
            <a:r>
              <a:t>In this webinar, teachers will be able to identify and explain</a:t>
            </a:r>
          </a:p>
          <a:p>
            <a:pPr lvl="1" marL="914400" indent="-304800">
              <a:spcBef>
                <a:spcPts val="1600"/>
              </a:spcBef>
              <a:buClr>
                <a:srgbClr val="424242"/>
              </a:buClr>
              <a:buChar char="•"/>
              <a:defRPr>
                <a:solidFill>
                  <a:srgbClr val="545454"/>
                </a:solidFill>
                <a:latin typeface="effra"/>
                <a:ea typeface="effra"/>
                <a:cs typeface="effra"/>
                <a:sym typeface="effra"/>
              </a:defRPr>
            </a:pPr>
            <a:r>
              <a:t>How banks create money through lending, and the maximum change in the money supply through the banking system</a:t>
            </a:r>
            <a:endParaRPr sz="1200"/>
          </a:p>
          <a:p>
            <a:pPr lvl="1" marL="914400" indent="-304800">
              <a:spcBef>
                <a:spcPts val="1600"/>
              </a:spcBef>
              <a:buClr>
                <a:srgbClr val="424242"/>
              </a:buClr>
              <a:buChar char="•"/>
              <a:defRPr>
                <a:solidFill>
                  <a:srgbClr val="545454"/>
                </a:solidFill>
                <a:latin typeface="effra"/>
                <a:ea typeface="effra"/>
                <a:cs typeface="effra"/>
                <a:sym typeface="effra"/>
              </a:defRPr>
            </a:pPr>
            <a:r>
              <a:t>How a bank balance sheet shows a bank’s assets and liabilities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06" name="Picture 2" descr="Picture 2"/>
          <p:cNvPicPr>
            <a:picLocks noChangeAspect="1"/>
          </p:cNvPicPr>
          <p:nvPr/>
        </p:nvPicPr>
        <p:blipFill>
          <a:blip r:embed="rId2">
            <a:extLst/>
          </a:blip>
          <a:stretch>
            <a:fillRect/>
          </a:stretch>
        </p:blipFill>
        <p:spPr>
          <a:xfrm>
            <a:off x="158006" y="0"/>
            <a:ext cx="9184777" cy="2449003"/>
          </a:xfrm>
          <a:prstGeom prst="rect">
            <a:avLst/>
          </a:prstGeom>
          <a:ln w="12700">
            <a:miter lim="400000"/>
          </a:ln>
        </p:spPr>
      </p:pic>
      <p:sp>
        <p:nvSpPr>
          <p:cNvPr id="1107" name="Oval 3"/>
          <p:cNvSpPr/>
          <p:nvPr/>
        </p:nvSpPr>
        <p:spPr>
          <a:xfrm>
            <a:off x="158006" y="1948070"/>
            <a:ext cx="414490" cy="333955"/>
          </a:xfrm>
          <a:prstGeom prst="ellipse">
            <a:avLst/>
          </a:prstGeom>
          <a:ln w="28575">
            <a:solidFill>
              <a:srgbClr val="FF0000"/>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107"/>
                                        </p:tgtEl>
                                        <p:attrNameLst>
                                          <p:attrName>style.visibility</p:attrName>
                                        </p:attrNameLst>
                                      </p:cBhvr>
                                      <p:to>
                                        <p:strVal val="visible"/>
                                      </p:to>
                                    </p:set>
                                    <p:anim calcmode="lin" valueType="num">
                                      <p:cBhvr>
                                        <p:cTn id="7" dur="1822" fill="hold"/>
                                        <p:tgtEl>
                                          <p:spTgt spid="1107"/>
                                        </p:tgtEl>
                                        <p:attrNameLst>
                                          <p:attrName>ppt_x</p:attrName>
                                        </p:attrNameLst>
                                      </p:cBhvr>
                                      <p:tavLst>
                                        <p:tav tm="0">
                                          <p:val>
                                            <p:strVal val="#ppt_x"/>
                                          </p:val>
                                        </p:tav>
                                        <p:tav tm="100000">
                                          <p:val>
                                            <p:strVal val="#ppt_x"/>
                                          </p:val>
                                        </p:tav>
                                      </p:tavLst>
                                    </p:anim>
                                    <p:anim calcmode="lin" valueType="num">
                                      <p:cBhvr>
                                        <p:cTn id="8" dur="1822" fill="hold"/>
                                        <p:tgtEl>
                                          <p:spTgt spid="11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7"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09" name="Picture 4" descr="Picture 4"/>
          <p:cNvPicPr>
            <a:picLocks noChangeAspect="1"/>
          </p:cNvPicPr>
          <p:nvPr/>
        </p:nvPicPr>
        <p:blipFill>
          <a:blip r:embed="rId2">
            <a:extLst/>
          </a:blip>
          <a:stretch>
            <a:fillRect/>
          </a:stretch>
        </p:blipFill>
        <p:spPr>
          <a:xfrm>
            <a:off x="1878764" y="247335"/>
            <a:ext cx="5607356" cy="3116067"/>
          </a:xfrm>
          <a:prstGeom prst="rect">
            <a:avLst/>
          </a:prstGeom>
          <a:ln w="12700">
            <a:miter lim="400000"/>
          </a:ln>
        </p:spPr>
      </p:pic>
      <p:sp>
        <p:nvSpPr>
          <p:cNvPr id="1110" name="Oval 3"/>
          <p:cNvSpPr/>
          <p:nvPr/>
        </p:nvSpPr>
        <p:spPr>
          <a:xfrm>
            <a:off x="1918521" y="2599082"/>
            <a:ext cx="414489" cy="333955"/>
          </a:xfrm>
          <a:prstGeom prst="ellipse">
            <a:avLst/>
          </a:prstGeom>
          <a:ln w="28575">
            <a:solidFill>
              <a:srgbClr val="FF0000"/>
            </a:solidFill>
          </a:ln>
        </p:spPr>
        <p:txBody>
          <a:bodyPr lIns="45719" rIns="45719" anchor="ctr"/>
          <a:lstStyle/>
          <a:p>
            <a:pPr algn="ctr">
              <a:defRPr>
                <a:solidFill>
                  <a:srgbClr val="FFFFFF"/>
                </a:solidFill>
              </a:defRPr>
            </a:pPr>
          </a:p>
        </p:txBody>
      </p:sp>
      <p:sp>
        <p:nvSpPr>
          <p:cNvPr id="1111" name="TextBox 5"/>
          <p:cNvSpPr txBox="1"/>
          <p:nvPr/>
        </p:nvSpPr>
        <p:spPr>
          <a:xfrm>
            <a:off x="4077030" y="2369489"/>
            <a:ext cx="3860360"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800">
                <a:solidFill>
                  <a:srgbClr val="FF0000"/>
                </a:solidFill>
              </a:defRPr>
            </a:pPr>
            <a:r>
              <a:t>1/.1 = 10</a:t>
            </a:r>
          </a:p>
          <a:p>
            <a:pPr>
              <a:defRPr sz="1800">
                <a:solidFill>
                  <a:srgbClr val="FF0000"/>
                </a:solidFill>
              </a:defRPr>
            </a:pPr>
          </a:p>
          <a:p>
            <a:pPr>
              <a:defRPr sz="1800">
                <a:solidFill>
                  <a:srgbClr val="FF0000"/>
                </a:solidFill>
              </a:defRPr>
            </a:pPr>
            <a:r>
              <a:t>10 X $45,000 = $450,000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110"/>
                                        </p:tgtEl>
                                        <p:attrNameLst>
                                          <p:attrName>style.visibility</p:attrName>
                                        </p:attrNameLst>
                                      </p:cBhvr>
                                      <p:to>
                                        <p:strVal val="visible"/>
                                      </p:to>
                                    </p:set>
                                    <p:anim calcmode="lin" valueType="num">
                                      <p:cBhvr>
                                        <p:cTn id="7" dur="1822" fill="hold"/>
                                        <p:tgtEl>
                                          <p:spTgt spid="1110"/>
                                        </p:tgtEl>
                                        <p:attrNameLst>
                                          <p:attrName>ppt_x</p:attrName>
                                        </p:attrNameLst>
                                      </p:cBhvr>
                                      <p:tavLst>
                                        <p:tav tm="0">
                                          <p:val>
                                            <p:strVal val="#ppt_x"/>
                                          </p:val>
                                        </p:tav>
                                        <p:tav tm="100000">
                                          <p:val>
                                            <p:strVal val="#ppt_x"/>
                                          </p:val>
                                        </p:tav>
                                      </p:tavLst>
                                    </p:anim>
                                    <p:anim calcmode="lin" valueType="num">
                                      <p:cBhvr>
                                        <p:cTn id="8" dur="1822" fill="hold"/>
                                        <p:tgtEl>
                                          <p:spTgt spid="11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11" grpId="2"/>
      <p:bldP build="whole" bldLvl="1" animBg="1" rev="0" advAuto="0" spid="1110"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3" name="Picture 2" descr="Picture 2"/>
          <p:cNvPicPr>
            <a:picLocks noChangeAspect="1"/>
          </p:cNvPicPr>
          <p:nvPr/>
        </p:nvPicPr>
        <p:blipFill>
          <a:blip r:embed="rId2">
            <a:extLst/>
          </a:blip>
          <a:stretch>
            <a:fillRect/>
          </a:stretch>
        </p:blipFill>
        <p:spPr>
          <a:xfrm>
            <a:off x="1858586" y="680945"/>
            <a:ext cx="5074430" cy="2961730"/>
          </a:xfrm>
          <a:prstGeom prst="rect">
            <a:avLst/>
          </a:prstGeom>
          <a:ln w="12700">
            <a:miter lim="400000"/>
          </a:ln>
        </p:spPr>
      </p:pic>
      <p:sp>
        <p:nvSpPr>
          <p:cNvPr id="1114" name="TextBox 5"/>
          <p:cNvSpPr txBox="1"/>
          <p:nvPr/>
        </p:nvSpPr>
        <p:spPr>
          <a:xfrm>
            <a:off x="4164494" y="2304394"/>
            <a:ext cx="3860361"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800">
                <a:solidFill>
                  <a:srgbClr val="FF0000"/>
                </a:solidFill>
              </a:defRPr>
            </a:pPr>
            <a:r>
              <a:t>$200 X .2 = $40</a:t>
            </a:r>
          </a:p>
          <a:p>
            <a:pPr>
              <a:defRPr sz="1800">
                <a:solidFill>
                  <a:srgbClr val="FF0000"/>
                </a:solidFill>
              </a:defRPr>
            </a:pPr>
          </a:p>
          <a:p>
            <a:pPr>
              <a:defRPr sz="1800">
                <a:solidFill>
                  <a:srgbClr val="FF0000"/>
                </a:solidFill>
              </a:defRPr>
            </a:pPr>
            <a:r>
              <a:t>$150 - $40 = $110</a:t>
            </a:r>
          </a:p>
        </p:txBody>
      </p:sp>
      <p:sp>
        <p:nvSpPr>
          <p:cNvPr id="1115" name="Oval 4"/>
          <p:cNvSpPr/>
          <p:nvPr/>
        </p:nvSpPr>
        <p:spPr>
          <a:xfrm flipH="1" flipV="1">
            <a:off x="1953491" y="2571748"/>
            <a:ext cx="346365" cy="325584"/>
          </a:xfrm>
          <a:prstGeom prst="ellipse">
            <a:avLst/>
          </a:prstGeom>
          <a:ln w="28575">
            <a:solidFill>
              <a:srgbClr val="FF0000"/>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 presetID="2" grpId="2" fill="hold">
                                  <p:stCondLst>
                                    <p:cond delay="0"/>
                                  </p:stCondLst>
                                  <p:iterate type="el" backwards="0">
                                    <p:tmAbs val="0"/>
                                  </p:iterate>
                                  <p:childTnLst>
                                    <p:set>
                                      <p:cBhvr>
                                        <p:cTn id="10" fill="hold"/>
                                        <p:tgtEl>
                                          <p:spTgt spid="1115"/>
                                        </p:tgtEl>
                                        <p:attrNameLst>
                                          <p:attrName>style.visibility</p:attrName>
                                        </p:attrNameLst>
                                      </p:cBhvr>
                                      <p:to>
                                        <p:strVal val="visible"/>
                                      </p:to>
                                    </p:set>
                                    <p:anim calcmode="lin" valueType="num">
                                      <p:cBhvr>
                                        <p:cTn id="11" dur="1822" fill="hold"/>
                                        <p:tgtEl>
                                          <p:spTgt spid="1115"/>
                                        </p:tgtEl>
                                        <p:attrNameLst>
                                          <p:attrName>ppt_x</p:attrName>
                                        </p:attrNameLst>
                                      </p:cBhvr>
                                      <p:tavLst>
                                        <p:tav tm="0">
                                          <p:val>
                                            <p:strVal val="#ppt_x"/>
                                          </p:val>
                                        </p:tav>
                                        <p:tav tm="100000">
                                          <p:val>
                                            <p:strVal val="#ppt_x"/>
                                          </p:val>
                                        </p:tav>
                                      </p:tavLst>
                                    </p:anim>
                                    <p:anim calcmode="lin" valueType="num">
                                      <p:cBhvr>
                                        <p:cTn id="12" dur="1822" fill="hold"/>
                                        <p:tgtEl>
                                          <p:spTgt spid="11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15" grpId="2"/>
      <p:bldP build="whole" bldLvl="1" animBg="1" rev="0" advAuto="0" spid="1114"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7" name="Picture 2" descr="Picture 2"/>
          <p:cNvPicPr>
            <a:picLocks noChangeAspect="1"/>
          </p:cNvPicPr>
          <p:nvPr/>
        </p:nvPicPr>
        <p:blipFill>
          <a:blip r:embed="rId2">
            <a:extLst/>
          </a:blip>
          <a:stretch>
            <a:fillRect/>
          </a:stretch>
        </p:blipFill>
        <p:spPr>
          <a:xfrm>
            <a:off x="0" y="124623"/>
            <a:ext cx="9144000" cy="3051600"/>
          </a:xfrm>
          <a:prstGeom prst="rect">
            <a:avLst/>
          </a:prstGeom>
          <a:ln w="12700">
            <a:miter lim="400000"/>
          </a:ln>
        </p:spPr>
      </p:pic>
      <p:sp>
        <p:nvSpPr>
          <p:cNvPr id="1118" name="Oval 3"/>
          <p:cNvSpPr/>
          <p:nvPr/>
        </p:nvSpPr>
        <p:spPr>
          <a:xfrm flipH="1" flipV="1">
            <a:off x="110836" y="1170706"/>
            <a:ext cx="346365" cy="332511"/>
          </a:xfrm>
          <a:prstGeom prst="ellipse">
            <a:avLst/>
          </a:prstGeom>
          <a:ln w="28575">
            <a:solidFill>
              <a:srgbClr val="FF0000"/>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118"/>
                                        </p:tgtEl>
                                        <p:attrNameLst>
                                          <p:attrName>style.visibility</p:attrName>
                                        </p:attrNameLst>
                                      </p:cBhvr>
                                      <p:to>
                                        <p:strVal val="visible"/>
                                      </p:to>
                                    </p:set>
                                    <p:anim calcmode="lin" valueType="num">
                                      <p:cBhvr>
                                        <p:cTn id="7" dur="1822" fill="hold"/>
                                        <p:tgtEl>
                                          <p:spTgt spid="1118"/>
                                        </p:tgtEl>
                                        <p:attrNameLst>
                                          <p:attrName>ppt_x</p:attrName>
                                        </p:attrNameLst>
                                      </p:cBhvr>
                                      <p:tavLst>
                                        <p:tav tm="0">
                                          <p:val>
                                            <p:strVal val="#ppt_x"/>
                                          </p:val>
                                        </p:tav>
                                        <p:tav tm="100000">
                                          <p:val>
                                            <p:strVal val="#ppt_x"/>
                                          </p:val>
                                        </p:tav>
                                      </p:tavLst>
                                    </p:anim>
                                    <p:anim calcmode="lin" valueType="num">
                                      <p:cBhvr>
                                        <p:cTn id="8" dur="1822" fill="hold"/>
                                        <p:tgtEl>
                                          <p:spTgt spid="11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18"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0" name="Picture 2" descr="Picture 2"/>
          <p:cNvPicPr>
            <a:picLocks noChangeAspect="1"/>
          </p:cNvPicPr>
          <p:nvPr/>
        </p:nvPicPr>
        <p:blipFill>
          <a:blip r:embed="rId2">
            <a:extLst/>
          </a:blip>
          <a:stretch>
            <a:fillRect/>
          </a:stretch>
        </p:blipFill>
        <p:spPr>
          <a:xfrm>
            <a:off x="0" y="237930"/>
            <a:ext cx="9144000" cy="3462292"/>
          </a:xfrm>
          <a:prstGeom prst="rect">
            <a:avLst/>
          </a:prstGeom>
          <a:ln w="12700">
            <a:miter lim="400000"/>
          </a:ln>
        </p:spPr>
      </p:pic>
      <p:sp>
        <p:nvSpPr>
          <p:cNvPr id="1121" name="Oval 3"/>
          <p:cNvSpPr/>
          <p:nvPr/>
        </p:nvSpPr>
        <p:spPr>
          <a:xfrm flipH="1" flipV="1">
            <a:off x="103909" y="1427015"/>
            <a:ext cx="346365" cy="332511"/>
          </a:xfrm>
          <a:prstGeom prst="ellipse">
            <a:avLst/>
          </a:prstGeom>
          <a:ln w="28575">
            <a:solidFill>
              <a:srgbClr val="FF0000"/>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121"/>
                                        </p:tgtEl>
                                        <p:attrNameLst>
                                          <p:attrName>style.visibility</p:attrName>
                                        </p:attrNameLst>
                                      </p:cBhvr>
                                      <p:to>
                                        <p:strVal val="visible"/>
                                      </p:to>
                                    </p:set>
                                    <p:anim calcmode="lin" valueType="num">
                                      <p:cBhvr>
                                        <p:cTn id="7" dur="1822" fill="hold"/>
                                        <p:tgtEl>
                                          <p:spTgt spid="1121"/>
                                        </p:tgtEl>
                                        <p:attrNameLst>
                                          <p:attrName>ppt_x</p:attrName>
                                        </p:attrNameLst>
                                      </p:cBhvr>
                                      <p:tavLst>
                                        <p:tav tm="0">
                                          <p:val>
                                            <p:strVal val="#ppt_x"/>
                                          </p:val>
                                        </p:tav>
                                        <p:tav tm="100000">
                                          <p:val>
                                            <p:strVal val="#ppt_x"/>
                                          </p:val>
                                        </p:tav>
                                      </p:tavLst>
                                    </p:anim>
                                    <p:anim calcmode="lin" valueType="num">
                                      <p:cBhvr>
                                        <p:cTn id="8" dur="1822" fill="hold"/>
                                        <p:tgtEl>
                                          <p:spTgt spid="11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1"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3" name="Picture 2" descr="Picture 2"/>
          <p:cNvPicPr>
            <a:picLocks noChangeAspect="1"/>
          </p:cNvPicPr>
          <p:nvPr/>
        </p:nvPicPr>
        <p:blipFill>
          <a:blip r:embed="rId2">
            <a:extLst/>
          </a:blip>
          <a:srcRect l="0" t="0" r="204" b="35520"/>
          <a:stretch>
            <a:fillRect/>
          </a:stretch>
        </p:blipFill>
        <p:spPr>
          <a:xfrm>
            <a:off x="1220822" y="-1"/>
            <a:ext cx="6792767" cy="2722419"/>
          </a:xfrm>
          <a:prstGeom prst="rect">
            <a:avLst/>
          </a:prstGeom>
          <a:ln w="12700">
            <a:miter lim="400000"/>
          </a:ln>
        </p:spPr>
      </p:pic>
      <p:pic>
        <p:nvPicPr>
          <p:cNvPr id="1124" name="Picture 1" descr="Picture 1"/>
          <p:cNvPicPr>
            <a:picLocks noChangeAspect="1"/>
          </p:cNvPicPr>
          <p:nvPr/>
        </p:nvPicPr>
        <p:blipFill>
          <a:blip r:embed="rId3">
            <a:extLst/>
          </a:blip>
          <a:stretch>
            <a:fillRect/>
          </a:stretch>
        </p:blipFill>
        <p:spPr>
          <a:xfrm>
            <a:off x="1066721" y="2881745"/>
            <a:ext cx="6650181" cy="101138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124"/>
                                        </p:tgtEl>
                                        <p:attrNameLst>
                                          <p:attrName>style.visibility</p:attrName>
                                        </p:attrNameLst>
                                      </p:cBhvr>
                                      <p:to>
                                        <p:strVal val="visible"/>
                                      </p:to>
                                    </p:set>
                                    <p:anim calcmode="lin" valueType="num">
                                      <p:cBhvr>
                                        <p:cTn id="7" dur="500" fill="hold"/>
                                        <p:tgtEl>
                                          <p:spTgt spid="1124"/>
                                        </p:tgtEl>
                                        <p:attrNameLst>
                                          <p:attrName>ppt_x</p:attrName>
                                        </p:attrNameLst>
                                      </p:cBhvr>
                                      <p:tavLst>
                                        <p:tav tm="0">
                                          <p:val>
                                            <p:strVal val="#ppt_x"/>
                                          </p:val>
                                        </p:tav>
                                        <p:tav tm="100000">
                                          <p:val>
                                            <p:strVal val="#ppt_x"/>
                                          </p:val>
                                        </p:tav>
                                      </p:tavLst>
                                    </p:anim>
                                    <p:anim calcmode="lin" valueType="num">
                                      <p:cBhvr>
                                        <p:cTn id="8" dur="500" fill="hold"/>
                                        <p:tgtEl>
                                          <p:spTgt spid="1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4" grpId="1"/>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6" name="Picture 4" descr="Picture 4"/>
          <p:cNvPicPr>
            <a:picLocks noChangeAspect="1"/>
          </p:cNvPicPr>
          <p:nvPr/>
        </p:nvPicPr>
        <p:blipFill>
          <a:blip r:embed="rId2">
            <a:extLst/>
          </a:blip>
          <a:stretch>
            <a:fillRect/>
          </a:stretch>
        </p:blipFill>
        <p:spPr>
          <a:xfrm>
            <a:off x="54269" y="2791691"/>
            <a:ext cx="9150848" cy="741219"/>
          </a:xfrm>
          <a:prstGeom prst="rect">
            <a:avLst/>
          </a:prstGeom>
          <a:ln w="12700">
            <a:miter lim="400000"/>
          </a:ln>
        </p:spPr>
      </p:pic>
      <p:pic>
        <p:nvPicPr>
          <p:cNvPr id="1127" name="Picture 2" descr="Picture 2"/>
          <p:cNvPicPr>
            <a:picLocks noChangeAspect="1"/>
          </p:cNvPicPr>
          <p:nvPr/>
        </p:nvPicPr>
        <p:blipFill>
          <a:blip r:embed="rId3">
            <a:extLst/>
          </a:blip>
          <a:srcRect l="0" t="0" r="0" b="31090"/>
          <a:stretch>
            <a:fillRect/>
          </a:stretch>
        </p:blipFill>
        <p:spPr>
          <a:xfrm>
            <a:off x="1168674" y="-1"/>
            <a:ext cx="6806652" cy="290945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126"/>
                                        </p:tgtEl>
                                        <p:attrNameLst>
                                          <p:attrName>style.visibility</p:attrName>
                                        </p:attrNameLst>
                                      </p:cBhvr>
                                      <p:to>
                                        <p:strVal val="visible"/>
                                      </p:to>
                                    </p:set>
                                    <p:anim calcmode="lin" valueType="num">
                                      <p:cBhvr>
                                        <p:cTn id="7" dur="500" fill="hold"/>
                                        <p:tgtEl>
                                          <p:spTgt spid="1126"/>
                                        </p:tgtEl>
                                        <p:attrNameLst>
                                          <p:attrName>ppt_x</p:attrName>
                                        </p:attrNameLst>
                                      </p:cBhvr>
                                      <p:tavLst>
                                        <p:tav tm="0">
                                          <p:val>
                                            <p:strVal val="#ppt_x"/>
                                          </p:val>
                                        </p:tav>
                                        <p:tav tm="100000">
                                          <p:val>
                                            <p:strVal val="#ppt_x"/>
                                          </p:val>
                                        </p:tav>
                                      </p:tavLst>
                                    </p:anim>
                                    <p:anim calcmode="lin" valueType="num">
                                      <p:cBhvr>
                                        <p:cTn id="8" dur="500" fill="hold"/>
                                        <p:tgtEl>
                                          <p:spTgt spid="1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6" grpId="1"/>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9" name="Picture 1" descr="Picture 1"/>
          <p:cNvPicPr>
            <a:picLocks noChangeAspect="1"/>
          </p:cNvPicPr>
          <p:nvPr/>
        </p:nvPicPr>
        <p:blipFill>
          <a:blip r:embed="rId2">
            <a:extLst/>
          </a:blip>
          <a:stretch>
            <a:fillRect/>
          </a:stretch>
        </p:blipFill>
        <p:spPr>
          <a:xfrm>
            <a:off x="1352488" y="3338946"/>
            <a:ext cx="6198241" cy="795496"/>
          </a:xfrm>
          <a:prstGeom prst="rect">
            <a:avLst/>
          </a:prstGeom>
          <a:ln w="12700">
            <a:miter lim="400000"/>
          </a:ln>
        </p:spPr>
      </p:pic>
      <p:pic>
        <p:nvPicPr>
          <p:cNvPr id="1130" name="Picture 2" descr="Picture 2"/>
          <p:cNvPicPr>
            <a:picLocks noChangeAspect="1"/>
          </p:cNvPicPr>
          <p:nvPr/>
        </p:nvPicPr>
        <p:blipFill>
          <a:blip r:embed="rId3">
            <a:extLst/>
          </a:blip>
          <a:srcRect l="0" t="0" r="0" b="19113"/>
          <a:stretch>
            <a:fillRect/>
          </a:stretch>
        </p:blipFill>
        <p:spPr>
          <a:xfrm>
            <a:off x="1206936" y="0"/>
            <a:ext cx="6806653" cy="341514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129"/>
                                        </p:tgtEl>
                                        <p:attrNameLst>
                                          <p:attrName>style.visibility</p:attrName>
                                        </p:attrNameLst>
                                      </p:cBhvr>
                                      <p:to>
                                        <p:strVal val="visible"/>
                                      </p:to>
                                    </p:set>
                                    <p:anim calcmode="lin" valueType="num">
                                      <p:cBhvr>
                                        <p:cTn id="7" dur="500" fill="hold"/>
                                        <p:tgtEl>
                                          <p:spTgt spid="1129"/>
                                        </p:tgtEl>
                                        <p:attrNameLst>
                                          <p:attrName>ppt_x</p:attrName>
                                        </p:attrNameLst>
                                      </p:cBhvr>
                                      <p:tavLst>
                                        <p:tav tm="0">
                                          <p:val>
                                            <p:strVal val="#ppt_x"/>
                                          </p:val>
                                        </p:tav>
                                        <p:tav tm="100000">
                                          <p:val>
                                            <p:strVal val="#ppt_x"/>
                                          </p:val>
                                        </p:tav>
                                      </p:tavLst>
                                    </p:anim>
                                    <p:anim calcmode="lin" valueType="num">
                                      <p:cBhvr>
                                        <p:cTn id="8" dur="500" fill="hold"/>
                                        <p:tgtEl>
                                          <p:spTgt spid="1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9" grpId="1"/>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2" name="Picture 2" descr="Picture 2"/>
          <p:cNvPicPr>
            <a:picLocks noChangeAspect="1"/>
          </p:cNvPicPr>
          <p:nvPr/>
        </p:nvPicPr>
        <p:blipFill>
          <a:blip r:embed="rId2">
            <a:extLst/>
          </a:blip>
          <a:srcRect l="0" t="0" r="0" b="12714"/>
          <a:stretch>
            <a:fillRect/>
          </a:stretch>
        </p:blipFill>
        <p:spPr>
          <a:xfrm>
            <a:off x="1206936" y="-1"/>
            <a:ext cx="6806653" cy="3685311"/>
          </a:xfrm>
          <a:prstGeom prst="rect">
            <a:avLst/>
          </a:prstGeom>
          <a:ln w="12700">
            <a:miter lim="400000"/>
          </a:ln>
        </p:spPr>
      </p:pic>
      <p:pic>
        <p:nvPicPr>
          <p:cNvPr id="1133" name="Picture 1" descr="Picture 1"/>
          <p:cNvPicPr>
            <a:picLocks noChangeAspect="1"/>
          </p:cNvPicPr>
          <p:nvPr/>
        </p:nvPicPr>
        <p:blipFill>
          <a:blip r:embed="rId3">
            <a:extLst/>
          </a:blip>
          <a:stretch>
            <a:fillRect/>
          </a:stretch>
        </p:blipFill>
        <p:spPr>
          <a:xfrm>
            <a:off x="338723" y="3685309"/>
            <a:ext cx="8161754" cy="70279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133"/>
                                        </p:tgtEl>
                                        <p:attrNameLst>
                                          <p:attrName>style.visibility</p:attrName>
                                        </p:attrNameLst>
                                      </p:cBhvr>
                                      <p:to>
                                        <p:strVal val="visible"/>
                                      </p:to>
                                    </p:set>
                                    <p:anim calcmode="lin" valueType="num">
                                      <p:cBhvr>
                                        <p:cTn id="7" dur="500" fill="hold"/>
                                        <p:tgtEl>
                                          <p:spTgt spid="1133"/>
                                        </p:tgtEl>
                                        <p:attrNameLst>
                                          <p:attrName>ppt_x</p:attrName>
                                        </p:attrNameLst>
                                      </p:cBhvr>
                                      <p:tavLst>
                                        <p:tav tm="0">
                                          <p:val>
                                            <p:strVal val="#ppt_x"/>
                                          </p:val>
                                        </p:tav>
                                        <p:tav tm="100000">
                                          <p:val>
                                            <p:strVal val="#ppt_x"/>
                                          </p:val>
                                        </p:tav>
                                      </p:tavLst>
                                    </p:anim>
                                    <p:anim calcmode="lin" valueType="num">
                                      <p:cBhvr>
                                        <p:cTn id="8" dur="500" fill="hold"/>
                                        <p:tgtEl>
                                          <p:spTgt spid="1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3" grpId="1"/>
    </p:bld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5" name="Picture 1" descr="Picture 1"/>
          <p:cNvPicPr>
            <a:picLocks noChangeAspect="1"/>
          </p:cNvPicPr>
          <p:nvPr/>
        </p:nvPicPr>
        <p:blipFill>
          <a:blip r:embed="rId2">
            <a:extLst/>
          </a:blip>
          <a:stretch>
            <a:fillRect/>
          </a:stretch>
        </p:blipFill>
        <p:spPr>
          <a:xfrm>
            <a:off x="206074" y="3573745"/>
            <a:ext cx="8508436" cy="583342"/>
          </a:xfrm>
          <a:prstGeom prst="rect">
            <a:avLst/>
          </a:prstGeom>
          <a:ln w="12700">
            <a:miter lim="400000"/>
          </a:ln>
        </p:spPr>
      </p:pic>
      <p:pic>
        <p:nvPicPr>
          <p:cNvPr id="1136" name="Picture 2" descr="Picture 2"/>
          <p:cNvPicPr>
            <a:picLocks noChangeAspect="1"/>
          </p:cNvPicPr>
          <p:nvPr/>
        </p:nvPicPr>
        <p:blipFill>
          <a:blip r:embed="rId3">
            <a:extLst/>
          </a:blip>
          <a:srcRect l="0" t="0" r="0" b="2871"/>
          <a:stretch>
            <a:fillRect/>
          </a:stretch>
        </p:blipFill>
        <p:spPr>
          <a:xfrm>
            <a:off x="1251801" y="-62348"/>
            <a:ext cx="6519211" cy="392776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135"/>
                                        </p:tgtEl>
                                        <p:attrNameLst>
                                          <p:attrName>style.visibility</p:attrName>
                                        </p:attrNameLst>
                                      </p:cBhvr>
                                      <p:to>
                                        <p:strVal val="visible"/>
                                      </p:to>
                                    </p:set>
                                    <p:anim calcmode="lin" valueType="num">
                                      <p:cBhvr>
                                        <p:cTn id="7" dur="500" fill="hold"/>
                                        <p:tgtEl>
                                          <p:spTgt spid="1135"/>
                                        </p:tgtEl>
                                        <p:attrNameLst>
                                          <p:attrName>ppt_x</p:attrName>
                                        </p:attrNameLst>
                                      </p:cBhvr>
                                      <p:tavLst>
                                        <p:tav tm="0">
                                          <p:val>
                                            <p:strVal val="#ppt_x"/>
                                          </p:val>
                                        </p:tav>
                                        <p:tav tm="100000">
                                          <p:val>
                                            <p:strVal val="#ppt_x"/>
                                          </p:val>
                                        </p:tav>
                                      </p:tavLst>
                                    </p:anim>
                                    <p:anim calcmode="lin" valueType="num">
                                      <p:cBhvr>
                                        <p:cTn id="8" dur="500" fill="hold"/>
                                        <p:tgtEl>
                                          <p:spTgt spid="1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5"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9" name="Title 1"/>
          <p:cNvSpPr txBox="1"/>
          <p:nvPr>
            <p:ph type="title"/>
          </p:nvPr>
        </p:nvSpPr>
        <p:spPr>
          <a:xfrm>
            <a:off x="506084" y="1289250"/>
            <a:ext cx="8282400" cy="2109000"/>
          </a:xfrm>
          <a:prstGeom prst="rect">
            <a:avLst/>
          </a:prstGeom>
        </p:spPr>
        <p:txBody>
          <a:bodyPr/>
          <a:lstStyle/>
          <a:p>
            <a:pPr defTabSz="649223">
              <a:defRPr b="1" sz="3407">
                <a:latin typeface="Times New Roman"/>
                <a:ea typeface="Times New Roman"/>
                <a:cs typeface="Times New Roman"/>
                <a:sym typeface="Times New Roman"/>
              </a:defRPr>
            </a:pPr>
            <a:r>
              <a:t>Topic 4.4- </a:t>
            </a:r>
            <a:br/>
            <a:r>
              <a:t>Banking and the Expansion of the Money Supply</a:t>
            </a:r>
            <a:br/>
          </a:p>
        </p:txBody>
      </p:sp>
      <p:sp>
        <p:nvSpPr>
          <p:cNvPr id="720" name="Subtitle 2"/>
          <p:cNvSpPr txBox="1"/>
          <p:nvPr>
            <p:ph type="body" sz="half" idx="1"/>
          </p:nvPr>
        </p:nvSpPr>
        <p:spPr>
          <a:xfrm>
            <a:off x="411175" y="3398249"/>
            <a:ext cx="8282400" cy="1260601"/>
          </a:xfrm>
          <a:prstGeom prst="rect">
            <a:avLst/>
          </a:prstGeom>
        </p:spPr>
        <p:txBody>
          <a:bodyPr/>
          <a:lstStyle/>
          <a:p>
            <a:pP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8" name="Rectangle 2"/>
          <p:cNvSpPr txBox="1"/>
          <p:nvPr>
            <p:ph type="title"/>
          </p:nvPr>
        </p:nvSpPr>
        <p:spPr>
          <a:xfrm>
            <a:off x="1657350" y="826541"/>
            <a:ext cx="6018068" cy="1102521"/>
          </a:xfrm>
          <a:prstGeom prst="rect">
            <a:avLst/>
          </a:prstGeom>
        </p:spPr>
        <p:txBody>
          <a:bodyPr anchor="ctr"/>
          <a:lstStyle/>
          <a:p>
            <a:pPr>
              <a:defRPr sz="3300"/>
            </a:pPr>
            <a:r>
              <a:t>CEE AP Economics 3</a:t>
            </a:r>
            <a:r>
              <a:rPr baseline="30000"/>
              <a:t>rd</a:t>
            </a:r>
            <a:r>
              <a:t> Edition</a:t>
            </a:r>
            <a:br/>
            <a:r>
              <a:t>Activity 37</a:t>
            </a:r>
          </a:p>
        </p:txBody>
      </p:sp>
      <p:sp>
        <p:nvSpPr>
          <p:cNvPr id="1139" name="Rectangle 3"/>
          <p:cNvSpPr txBox="1"/>
          <p:nvPr>
            <p:ph type="body" sz="quarter" idx="1"/>
          </p:nvPr>
        </p:nvSpPr>
        <p:spPr>
          <a:xfrm>
            <a:off x="2171700" y="2914650"/>
            <a:ext cx="4800600" cy="1314450"/>
          </a:xfrm>
          <a:prstGeom prst="rect">
            <a:avLst/>
          </a:prstGeom>
        </p:spPr>
        <p:txBody>
          <a:bodyPr/>
          <a:lstStyle>
            <a:lvl1pPr>
              <a:spcBef>
                <a:spcPts val="500"/>
              </a:spcBef>
              <a:defRPr sz="2400"/>
            </a:lvl1pPr>
          </a:lstStyle>
          <a:p>
            <a:pPr/>
            <a:r>
              <a:t>The Multiple Expansion of Checkable Deposits</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1" name="Rectangle 2"/>
          <p:cNvSpPr txBox="1"/>
          <p:nvPr>
            <p:ph type="title"/>
          </p:nvPr>
        </p:nvSpPr>
        <p:spPr>
          <a:prstGeom prst="rect">
            <a:avLst/>
          </a:prstGeom>
        </p:spPr>
        <p:txBody>
          <a:bodyPr/>
          <a:lstStyle>
            <a:lvl1pPr algn="l">
              <a:defRPr sz="1300"/>
            </a:lvl1pPr>
          </a:lstStyle>
          <a:p>
            <a:pPr/>
            <a:r>
              <a:t>Assume that the required reserve ratio is 10% of checkable deposits and banks lend out the other 90% (banks wish to hold no excess reserves) and all money lent out by one bank is re-deposited in another bank</a:t>
            </a:r>
          </a:p>
        </p:txBody>
      </p:sp>
      <p:sp>
        <p:nvSpPr>
          <p:cNvPr id="1142" name="Rectangle 3"/>
          <p:cNvSpPr txBox="1"/>
          <p:nvPr>
            <p:ph type="body" idx="1"/>
          </p:nvPr>
        </p:nvSpPr>
        <p:spPr>
          <a:xfrm>
            <a:off x="457200" y="1200151"/>
            <a:ext cx="8229600" cy="3394472"/>
          </a:xfrm>
          <a:prstGeom prst="rect">
            <a:avLst/>
          </a:prstGeom>
        </p:spPr>
        <p:txBody>
          <a:bodyPr/>
          <a:lstStyle/>
          <a:p>
            <a:pPr>
              <a:lnSpc>
                <a:spcPct val="90000"/>
              </a:lnSpc>
              <a:defRPr sz="2100"/>
            </a:pPr>
            <a:r>
              <a:t>1. Under these assumptions, if a new checkable deposit of $1,000 is made in Bank 1</a:t>
            </a:r>
          </a:p>
          <a:p>
            <a:pPr>
              <a:lnSpc>
                <a:spcPct val="90000"/>
              </a:lnSpc>
              <a:defRPr sz="2100"/>
            </a:pPr>
            <a:r>
              <a:t>(A) how much will Bank 1 keep as required reserves? </a:t>
            </a:r>
          </a:p>
          <a:p>
            <a:pPr>
              <a:lnSpc>
                <a:spcPct val="90000"/>
              </a:lnSpc>
              <a:defRPr sz="2100"/>
            </a:pPr>
            <a:r>
              <a:t>(B) how much will Bank 1 lend out?</a:t>
            </a:r>
          </a:p>
          <a:p>
            <a:pPr>
              <a:lnSpc>
                <a:spcPct val="90000"/>
              </a:lnSpc>
              <a:defRPr sz="2100"/>
            </a:pPr>
            <a:r>
              <a:t>(C) how much will be re-deposited in Bank 2?</a:t>
            </a:r>
          </a:p>
          <a:p>
            <a:pPr>
              <a:lnSpc>
                <a:spcPct val="90000"/>
              </a:lnSpc>
              <a:defRPr sz="2100"/>
            </a:pPr>
            <a:r>
              <a:t>(D) how much will Bank 2 keep as required reserves?</a:t>
            </a:r>
          </a:p>
          <a:p>
            <a:pPr>
              <a:lnSpc>
                <a:spcPct val="90000"/>
              </a:lnSpc>
              <a:defRPr sz="2100"/>
            </a:pPr>
            <a:r>
              <a:t>(E) how much will Bank 2 lend out?</a:t>
            </a:r>
          </a:p>
          <a:p>
            <a:pPr>
              <a:lnSpc>
                <a:spcPct val="90000"/>
              </a:lnSpc>
              <a:defRPr sz="2100"/>
            </a:pPr>
            <a:r>
              <a:t>(F) how much will be re-deposited in Bank 3?</a:t>
            </a:r>
          </a:p>
        </p:txBody>
      </p:sp>
      <p:sp>
        <p:nvSpPr>
          <p:cNvPr id="1143" name="Text Box 4"/>
          <p:cNvSpPr txBox="1"/>
          <p:nvPr/>
        </p:nvSpPr>
        <p:spPr>
          <a:xfrm>
            <a:off x="5143500" y="2176470"/>
            <a:ext cx="914400" cy="276539"/>
          </a:xfrm>
          <a:prstGeom prst="rect">
            <a:avLst/>
          </a:prstGeom>
          <a:solidFill>
            <a:srgbClr val="BBE0E3"/>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685800">
              <a:spcBef>
                <a:spcPts val="700"/>
              </a:spcBef>
              <a:defRPr sz="1300"/>
            </a:lvl1pPr>
          </a:lstStyle>
          <a:p>
            <a:pPr/>
            <a:r>
              <a:t>$900.00</a:t>
            </a:r>
          </a:p>
        </p:txBody>
      </p:sp>
      <p:sp>
        <p:nvSpPr>
          <p:cNvPr id="1144" name="Text Box 5"/>
          <p:cNvSpPr txBox="1"/>
          <p:nvPr/>
        </p:nvSpPr>
        <p:spPr>
          <a:xfrm>
            <a:off x="7200900" y="1867754"/>
            <a:ext cx="971550" cy="276539"/>
          </a:xfrm>
          <a:prstGeom prst="rect">
            <a:avLst/>
          </a:prstGeom>
          <a:solidFill>
            <a:srgbClr val="BBE0E3"/>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685800">
              <a:spcBef>
                <a:spcPts val="700"/>
              </a:spcBef>
              <a:defRPr sz="1300"/>
            </a:lvl1pPr>
          </a:lstStyle>
          <a:p>
            <a:pPr/>
            <a:r>
              <a:t>$100.00</a:t>
            </a:r>
          </a:p>
        </p:txBody>
      </p:sp>
      <p:sp>
        <p:nvSpPr>
          <p:cNvPr id="1145" name="Text Box 6"/>
          <p:cNvSpPr txBox="1"/>
          <p:nvPr/>
        </p:nvSpPr>
        <p:spPr>
          <a:xfrm>
            <a:off x="7200900" y="2908806"/>
            <a:ext cx="971550" cy="276540"/>
          </a:xfrm>
          <a:prstGeom prst="rect">
            <a:avLst/>
          </a:prstGeom>
          <a:solidFill>
            <a:srgbClr val="BBE0E3"/>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685800">
              <a:spcBef>
                <a:spcPts val="700"/>
              </a:spcBef>
              <a:defRPr sz="1300"/>
            </a:lvl1pPr>
          </a:lstStyle>
          <a:p>
            <a:pPr/>
            <a:r>
              <a:t>$90.00</a:t>
            </a:r>
          </a:p>
        </p:txBody>
      </p:sp>
      <p:sp>
        <p:nvSpPr>
          <p:cNvPr id="1146" name="Text Box 7"/>
          <p:cNvSpPr txBox="1"/>
          <p:nvPr/>
        </p:nvSpPr>
        <p:spPr>
          <a:xfrm>
            <a:off x="6229350" y="3628201"/>
            <a:ext cx="971550" cy="276539"/>
          </a:xfrm>
          <a:prstGeom prst="rect">
            <a:avLst/>
          </a:prstGeom>
          <a:solidFill>
            <a:srgbClr val="BBE0E3"/>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685800">
              <a:spcBef>
                <a:spcPts val="700"/>
              </a:spcBef>
              <a:defRPr sz="1300"/>
            </a:lvl1pPr>
          </a:lstStyle>
          <a:p>
            <a:pPr/>
            <a:r>
              <a:t>$810.00</a:t>
            </a:r>
          </a:p>
        </p:txBody>
      </p:sp>
      <p:sp>
        <p:nvSpPr>
          <p:cNvPr id="1147" name="Text Box 8"/>
          <p:cNvSpPr txBox="1"/>
          <p:nvPr/>
        </p:nvSpPr>
        <p:spPr>
          <a:xfrm>
            <a:off x="5022243" y="3249529"/>
            <a:ext cx="971551" cy="276540"/>
          </a:xfrm>
          <a:prstGeom prst="rect">
            <a:avLst/>
          </a:prstGeom>
          <a:solidFill>
            <a:srgbClr val="BBE0E3"/>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685800">
              <a:spcBef>
                <a:spcPts val="700"/>
              </a:spcBef>
              <a:defRPr sz="1300"/>
            </a:lvl1pPr>
          </a:lstStyle>
          <a:p>
            <a:pPr/>
            <a:r>
              <a:t>$810.00</a:t>
            </a:r>
          </a:p>
        </p:txBody>
      </p:sp>
      <p:sp>
        <p:nvSpPr>
          <p:cNvPr id="1148" name="Text Box 9"/>
          <p:cNvSpPr txBox="1"/>
          <p:nvPr/>
        </p:nvSpPr>
        <p:spPr>
          <a:xfrm>
            <a:off x="6229350" y="2547310"/>
            <a:ext cx="971550" cy="276540"/>
          </a:xfrm>
          <a:prstGeom prst="rect">
            <a:avLst/>
          </a:prstGeom>
          <a:solidFill>
            <a:srgbClr val="BBE0E3"/>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685800">
              <a:spcBef>
                <a:spcPts val="700"/>
              </a:spcBef>
              <a:defRPr sz="1300"/>
            </a:lvl1pPr>
          </a:lstStyle>
          <a:p>
            <a:pPr/>
            <a:r>
              <a:t>$900.00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1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1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48" grpId="3"/>
      <p:bldP build="whole" bldLvl="1" animBg="1" rev="0" advAuto="0" spid="1147" grpId="5"/>
      <p:bldP build="whole" bldLvl="1" animBg="1" rev="0" advAuto="0" spid="1143" grpId="2"/>
      <p:bldP build="whole" bldLvl="1" animBg="1" rev="0" advAuto="0" spid="1145" grpId="4"/>
      <p:bldP build="whole" bldLvl="1" animBg="1" rev="0" advAuto="0" spid="1146" grpId="6"/>
      <p:bldP build="whole" bldLvl="1" animBg="1" rev="0" advAuto="0" spid="1144" grpId="1"/>
    </p:bld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0" name="Rectangle 4"/>
          <p:cNvSpPr txBox="1"/>
          <p:nvPr>
            <p:ph type="title"/>
          </p:nvPr>
        </p:nvSpPr>
        <p:spPr>
          <a:xfrm>
            <a:off x="1295400" y="0"/>
            <a:ext cx="8229600" cy="857250"/>
          </a:xfrm>
          <a:prstGeom prst="rect">
            <a:avLst/>
          </a:prstGeom>
        </p:spPr>
        <p:txBody>
          <a:bodyPr/>
          <a:lstStyle>
            <a:lvl1pPr algn="l">
              <a:defRPr sz="1800"/>
            </a:lvl1pPr>
          </a:lstStyle>
          <a:p>
            <a:pPr/>
            <a:r>
              <a:t>Checkable deposits, Reserves and Loans in seven banks</a:t>
            </a:r>
          </a:p>
        </p:txBody>
      </p:sp>
      <p:graphicFrame>
        <p:nvGraphicFramePr>
          <p:cNvPr id="1151" name="Group 73"/>
          <p:cNvGraphicFramePr/>
          <p:nvPr/>
        </p:nvGraphicFramePr>
        <p:xfrm>
          <a:off x="1485900" y="1028700"/>
          <a:ext cx="6172200" cy="39778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43050"/>
                <a:gridCol w="1543050"/>
                <a:gridCol w="1543050"/>
                <a:gridCol w="1543050"/>
              </a:tblGrid>
              <a:tr h="388643">
                <a:tc>
                  <a:txBody>
                    <a:bodyPr/>
                    <a:lstStyle/>
                    <a:p>
                      <a:pPr algn="ctr">
                        <a:spcBef>
                          <a:spcPts val="200"/>
                        </a:spcBef>
                        <a:defRPr sz="1800"/>
                      </a:pPr>
                      <a:r>
                        <a:rPr sz="1100"/>
                        <a:t>Bank #</a:t>
                      </a:r>
                    </a:p>
                  </a:txBody>
                  <a:tcPr marL="34292" marR="34292" marT="34292" marB="34292"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200"/>
                        </a:spcBef>
                        <a:defRPr sz="1800"/>
                      </a:pPr>
                      <a:r>
                        <a:rPr sz="1100"/>
                        <a:t>New checkable deposits</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200"/>
                        </a:spcBef>
                        <a:defRPr sz="1800"/>
                      </a:pPr>
                      <a:r>
                        <a:rPr sz="1100"/>
                        <a:t>10% fractional reserves</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200"/>
                        </a:spcBef>
                        <a:defRPr sz="1800"/>
                      </a:pPr>
                      <a:r>
                        <a:rPr sz="1100"/>
                        <a:t>Loans </a:t>
                      </a:r>
                    </a:p>
                  </a:txBody>
                  <a:tcPr marL="34292" marR="34292" marT="34292" marB="34292"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388643">
                <a:tc>
                  <a:txBody>
                    <a:bodyPr/>
                    <a:lstStyle/>
                    <a:p>
                      <a:pPr algn="ctr">
                        <a:spcBef>
                          <a:spcPts val="500"/>
                        </a:spcBef>
                        <a:defRPr sz="1800"/>
                      </a:pPr>
                      <a:r>
                        <a:rPr sz="2100"/>
                        <a:t>1</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$1,000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$100.00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$900.00</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388643">
                <a:tc>
                  <a:txBody>
                    <a:bodyPr/>
                    <a:lstStyle/>
                    <a:p>
                      <a:pPr algn="ctr">
                        <a:spcBef>
                          <a:spcPts val="500"/>
                        </a:spcBef>
                        <a:defRPr sz="1800"/>
                      </a:pPr>
                      <a:r>
                        <a:rPr sz="2100"/>
                        <a:t>2</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900.00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21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810.00</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388643">
                <a:tc>
                  <a:txBody>
                    <a:bodyPr/>
                    <a:lstStyle/>
                    <a:p>
                      <a:pPr algn="ctr">
                        <a:spcBef>
                          <a:spcPts val="500"/>
                        </a:spcBef>
                        <a:defRPr sz="1800"/>
                      </a:pPr>
                      <a:r>
                        <a:rPr sz="2100"/>
                        <a:t>3</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21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81.00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21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388643">
                <a:tc>
                  <a:txBody>
                    <a:bodyPr/>
                    <a:lstStyle/>
                    <a:p>
                      <a:pPr algn="ctr">
                        <a:spcBef>
                          <a:spcPts val="500"/>
                        </a:spcBef>
                        <a:defRPr sz="1800"/>
                      </a:pPr>
                      <a:r>
                        <a:rPr sz="2100"/>
                        <a:t>4</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21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21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656.10</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388643">
                <a:tc>
                  <a:txBody>
                    <a:bodyPr/>
                    <a:lstStyle/>
                    <a:p>
                      <a:pPr algn="ctr">
                        <a:spcBef>
                          <a:spcPts val="500"/>
                        </a:spcBef>
                        <a:defRPr sz="1800"/>
                      </a:pPr>
                      <a:r>
                        <a:rPr sz="2100"/>
                        <a:t>5</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21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21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21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388643">
                <a:tc>
                  <a:txBody>
                    <a:bodyPr/>
                    <a:lstStyle/>
                    <a:p>
                      <a:pPr algn="ctr">
                        <a:spcBef>
                          <a:spcPts val="500"/>
                        </a:spcBef>
                        <a:defRPr sz="1800"/>
                      </a:pPr>
                      <a:r>
                        <a:rPr sz="2100"/>
                        <a:t>6</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21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59.05</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21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388643">
                <a:tc>
                  <a:txBody>
                    <a:bodyPr/>
                    <a:lstStyle/>
                    <a:p>
                      <a:pPr algn="ctr">
                        <a:spcBef>
                          <a:spcPts val="500"/>
                        </a:spcBef>
                        <a:defRPr sz="1800"/>
                      </a:pPr>
                      <a:r>
                        <a:rPr sz="2100"/>
                        <a:t>7</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531.44</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21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478.30</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80089">
                <a:tc>
                  <a:txBody>
                    <a:bodyPr/>
                    <a:lstStyle/>
                    <a:p>
                      <a:pPr algn="ctr">
                        <a:spcBef>
                          <a:spcPts val="300"/>
                        </a:spcBef>
                        <a:defRPr sz="1800"/>
                      </a:pPr>
                      <a:r>
                        <a:rPr sz="1400"/>
                        <a:t>All other banks combined</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21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21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21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388643">
                <a:tc>
                  <a:txBody>
                    <a:bodyPr/>
                    <a:lstStyle/>
                    <a:p>
                      <a:pPr algn="ctr">
                        <a:spcBef>
                          <a:spcPts val="300"/>
                        </a:spcBef>
                        <a:defRPr sz="1800"/>
                      </a:pPr>
                      <a:r>
                        <a:rPr sz="1400"/>
                        <a:t>Total for all banks</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500"/>
                        </a:spcBef>
                        <a:defRPr sz="1800"/>
                      </a:pPr>
                      <a:r>
                        <a:rPr sz="2100"/>
                        <a:t>$10,000.00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600"/>
                        </a:spcBef>
                        <a:defRPr sz="21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500"/>
                        </a:spcBef>
                        <a:defRPr sz="1800"/>
                      </a:pPr>
                      <a:r>
                        <a:rPr sz="2100"/>
                        <a:t>$9,000.00</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3" name="Rectangle 2"/>
          <p:cNvSpPr txBox="1"/>
          <p:nvPr>
            <p:ph type="title"/>
          </p:nvPr>
        </p:nvSpPr>
        <p:spPr>
          <a:prstGeom prst="rect">
            <a:avLst/>
          </a:prstGeom>
        </p:spPr>
        <p:txBody>
          <a:bodyPr/>
          <a:lstStyle/>
          <a:p>
            <a:pPr>
              <a:defRPr sz="1800"/>
            </a:pPr>
            <a:r>
              <a:t>Figure 37.1</a:t>
            </a:r>
            <a:br/>
            <a:r>
              <a:t>Checkable deposits, Reserves and Loans in seven banks</a:t>
            </a:r>
          </a:p>
        </p:txBody>
      </p:sp>
      <p:graphicFrame>
        <p:nvGraphicFramePr>
          <p:cNvPr id="1154" name="Group 3"/>
          <p:cNvGraphicFramePr/>
          <p:nvPr/>
        </p:nvGraphicFramePr>
        <p:xfrm>
          <a:off x="1485900" y="1028700"/>
          <a:ext cx="6172200" cy="39778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43050"/>
                <a:gridCol w="1543050"/>
                <a:gridCol w="1543050"/>
                <a:gridCol w="1543050"/>
              </a:tblGrid>
              <a:tr h="388643">
                <a:tc>
                  <a:txBody>
                    <a:bodyPr/>
                    <a:lstStyle/>
                    <a:p>
                      <a:pPr algn="ctr">
                        <a:spcBef>
                          <a:spcPts val="200"/>
                        </a:spcBef>
                        <a:defRPr sz="1800"/>
                      </a:pPr>
                      <a:r>
                        <a:rPr sz="1100"/>
                        <a:t>Bank #</a:t>
                      </a:r>
                    </a:p>
                  </a:txBody>
                  <a:tcPr marL="34292" marR="34292" marT="34292" marB="34292"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200"/>
                        </a:spcBef>
                        <a:defRPr sz="1800"/>
                      </a:pPr>
                      <a:r>
                        <a:rPr sz="1100"/>
                        <a:t>New checkable deposits</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200"/>
                        </a:spcBef>
                        <a:defRPr sz="1800"/>
                      </a:pPr>
                      <a:r>
                        <a:rPr sz="1100"/>
                        <a:t>10% fractional reserves</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200"/>
                        </a:spcBef>
                        <a:defRPr sz="1800"/>
                      </a:pPr>
                      <a:r>
                        <a:rPr sz="1100"/>
                        <a:t>Loans </a:t>
                      </a:r>
                    </a:p>
                  </a:txBody>
                  <a:tcPr marL="34292" marR="34292" marT="34292" marB="34292"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388643">
                <a:tc>
                  <a:txBody>
                    <a:bodyPr/>
                    <a:lstStyle/>
                    <a:p>
                      <a:pPr algn="ctr">
                        <a:spcBef>
                          <a:spcPts val="500"/>
                        </a:spcBef>
                        <a:defRPr sz="1800"/>
                      </a:pPr>
                      <a:r>
                        <a:rPr sz="2100"/>
                        <a:t>1</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$1,000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$100.00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$900.00</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388643">
                <a:tc>
                  <a:txBody>
                    <a:bodyPr/>
                    <a:lstStyle/>
                    <a:p>
                      <a:pPr algn="ctr">
                        <a:spcBef>
                          <a:spcPts val="500"/>
                        </a:spcBef>
                        <a:defRPr sz="1800"/>
                      </a:pPr>
                      <a:r>
                        <a:rPr sz="2100"/>
                        <a:t>2</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900.00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810.00</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388643">
                <a:tc>
                  <a:txBody>
                    <a:bodyPr/>
                    <a:lstStyle/>
                    <a:p>
                      <a:pPr algn="ctr">
                        <a:spcBef>
                          <a:spcPts val="500"/>
                        </a:spcBef>
                        <a:defRPr sz="1800"/>
                      </a:pPr>
                      <a:r>
                        <a:rPr sz="2100"/>
                        <a:t>3</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810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81.00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729.00</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388643">
                <a:tc>
                  <a:txBody>
                    <a:bodyPr/>
                    <a:lstStyle/>
                    <a:p>
                      <a:pPr algn="ctr">
                        <a:spcBef>
                          <a:spcPts val="500"/>
                        </a:spcBef>
                        <a:defRPr sz="1800"/>
                      </a:pPr>
                      <a:r>
                        <a:rPr sz="2100"/>
                        <a:t>4</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729.00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72.90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656.10</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388643">
                <a:tc>
                  <a:txBody>
                    <a:bodyPr/>
                    <a:lstStyle/>
                    <a:p>
                      <a:pPr algn="ctr">
                        <a:spcBef>
                          <a:spcPts val="500"/>
                        </a:spcBef>
                        <a:defRPr sz="1800"/>
                      </a:pPr>
                      <a:r>
                        <a:rPr sz="2100"/>
                        <a:t>5</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656.10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65.61</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590.49</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388643">
                <a:tc>
                  <a:txBody>
                    <a:bodyPr/>
                    <a:lstStyle/>
                    <a:p>
                      <a:pPr algn="ctr">
                        <a:spcBef>
                          <a:spcPts val="500"/>
                        </a:spcBef>
                        <a:defRPr sz="1800"/>
                      </a:pPr>
                      <a:r>
                        <a:rPr sz="2100"/>
                        <a:t>6</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590.49</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59.05</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531.44</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388643">
                <a:tc>
                  <a:txBody>
                    <a:bodyPr/>
                    <a:lstStyle/>
                    <a:p>
                      <a:pPr algn="ctr">
                        <a:spcBef>
                          <a:spcPts val="500"/>
                        </a:spcBef>
                        <a:defRPr sz="1800"/>
                      </a:pPr>
                      <a:r>
                        <a:rPr sz="2100"/>
                        <a:t>7</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531.44</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53.14</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478.30</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80089">
                <a:tc>
                  <a:txBody>
                    <a:bodyPr/>
                    <a:lstStyle/>
                    <a:p>
                      <a:pPr algn="ctr">
                        <a:spcBef>
                          <a:spcPts val="300"/>
                        </a:spcBef>
                        <a:defRPr sz="1800"/>
                      </a:pPr>
                      <a:r>
                        <a:rPr sz="1400"/>
                        <a:t>All other banks combined</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500"/>
                        </a:spcBef>
                        <a:defRPr sz="1800"/>
                      </a:pPr>
                      <a:r>
                        <a:rPr sz="2100"/>
                        <a:t>4782.98</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478.30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500"/>
                        </a:spcBef>
                        <a:defRPr sz="1800"/>
                      </a:pPr>
                      <a:r>
                        <a:rPr sz="2100"/>
                        <a:t>4304.67</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388643">
                <a:tc>
                  <a:txBody>
                    <a:bodyPr/>
                    <a:lstStyle/>
                    <a:p>
                      <a:pPr algn="ctr">
                        <a:spcBef>
                          <a:spcPts val="300"/>
                        </a:spcBef>
                        <a:defRPr sz="1800"/>
                      </a:pPr>
                      <a:r>
                        <a:rPr sz="1400"/>
                        <a:t>Total for all banks</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500"/>
                        </a:spcBef>
                        <a:defRPr sz="1800"/>
                      </a:pPr>
                      <a:r>
                        <a:rPr sz="2100"/>
                        <a:t>$10,000.00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500"/>
                        </a:spcBef>
                        <a:defRPr sz="1800"/>
                      </a:pPr>
                      <a:r>
                        <a:rPr sz="2100"/>
                        <a:t>1,000.00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500"/>
                        </a:spcBef>
                        <a:defRPr sz="1800"/>
                      </a:pPr>
                      <a:r>
                        <a:rPr sz="2100"/>
                        <a:t>$9,000.00</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154"/>
                                        </p:tgtEl>
                                        <p:attrNameLst>
                                          <p:attrName>style.visibility</p:attrName>
                                        </p:attrNameLst>
                                      </p:cBhvr>
                                      <p:to>
                                        <p:strVal val="visible"/>
                                      </p:to>
                                    </p:set>
                                    <p:anim calcmode="lin" valueType="num">
                                      <p:cBhvr>
                                        <p:cTn id="7" dur="500" fill="hold"/>
                                        <p:tgtEl>
                                          <p:spTgt spid="1154"/>
                                        </p:tgtEl>
                                        <p:attrNameLst>
                                          <p:attrName>ppt_x</p:attrName>
                                        </p:attrNameLst>
                                      </p:cBhvr>
                                      <p:tavLst>
                                        <p:tav tm="0">
                                          <p:val>
                                            <p:strVal val="#ppt_x"/>
                                          </p:val>
                                        </p:tav>
                                        <p:tav tm="100000">
                                          <p:val>
                                            <p:strVal val="#ppt_x"/>
                                          </p:val>
                                        </p:tav>
                                      </p:tavLst>
                                    </p:anim>
                                    <p:anim calcmode="lin" valueType="num">
                                      <p:cBhvr>
                                        <p:cTn id="8" dur="500" fill="hold"/>
                                        <p:tgtEl>
                                          <p:spTgt spid="1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4" grpId="1"/>
    </p:bldLst>
  </p:timing>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6" name="Rectangle 2"/>
          <p:cNvSpPr txBox="1"/>
          <p:nvPr>
            <p:ph type="title"/>
          </p:nvPr>
        </p:nvSpPr>
        <p:spPr>
          <a:prstGeom prst="rect">
            <a:avLst/>
          </a:prstGeom>
        </p:spPr>
        <p:txBody>
          <a:bodyPr/>
          <a:lstStyle/>
          <a:p>
            <a:pPr/>
            <a:r>
              <a:t>In the example from figure 37.1:</a:t>
            </a:r>
          </a:p>
        </p:txBody>
      </p:sp>
      <p:sp>
        <p:nvSpPr>
          <p:cNvPr id="1157" name="Rectangle 3"/>
          <p:cNvSpPr txBox="1"/>
          <p:nvPr>
            <p:ph type="body" idx="1"/>
          </p:nvPr>
        </p:nvSpPr>
        <p:spPr>
          <a:xfrm>
            <a:off x="174928" y="874514"/>
            <a:ext cx="8635118" cy="3394472"/>
          </a:xfrm>
          <a:prstGeom prst="rect">
            <a:avLst/>
          </a:prstGeom>
        </p:spPr>
        <p:txBody>
          <a:bodyPr/>
          <a:lstStyle/>
          <a:p>
            <a:pPr marL="434340" indent="-434340" defTabSz="868680">
              <a:spcBef>
                <a:spcPts val="400"/>
              </a:spcBef>
              <a:buAutoNum type="arabicPeriod" startAt="1"/>
              <a:defRPr sz="1710"/>
            </a:pPr>
            <a:r>
              <a:t>The original deposit of $1,000 increased total bank reserves by ________ .  Eventually this led to a total $10,000 expansion of bank deposits, ________ of which was because of the original deposit, while  ________ was because of repeated bank lending activity.</a:t>
            </a:r>
          </a:p>
          <a:p>
            <a:pPr marL="434340" indent="-434340" defTabSz="868680">
              <a:spcBef>
                <a:spcPts val="400"/>
              </a:spcBef>
              <a:buAutoNum type="arabicPeriod" startAt="1"/>
              <a:defRPr sz="1710"/>
            </a:pPr>
            <a:r>
              <a:t>Therefore, if the fractional reserve had been </a:t>
            </a:r>
            <a:r>
              <a:rPr b="1" i="1"/>
              <a:t>15%</a:t>
            </a:r>
            <a:r>
              <a:t> instead of 10%, the amount of deposit expansion would have been </a:t>
            </a:r>
            <a:r>
              <a:rPr b="1" i="1"/>
              <a:t>(more / less)</a:t>
            </a:r>
            <a:r>
              <a:t> than in this example.</a:t>
            </a:r>
          </a:p>
          <a:p>
            <a:pPr marL="434340" indent="-434340" defTabSz="868680">
              <a:spcBef>
                <a:spcPts val="400"/>
              </a:spcBef>
              <a:buAutoNum type="arabicPeriod" startAt="1"/>
              <a:defRPr sz="1710"/>
            </a:pPr>
            <a:r>
              <a:t>Therefore, if the fractional reserve had been </a:t>
            </a:r>
            <a:r>
              <a:rPr b="1" i="1"/>
              <a:t>5%</a:t>
            </a:r>
            <a:r>
              <a:t> instead of 10%, the amount of deposit expansion would have been </a:t>
            </a:r>
            <a:r>
              <a:rPr b="1" i="1"/>
              <a:t>(more / less)</a:t>
            </a:r>
            <a:r>
              <a:t> than in this example.</a:t>
            </a:r>
          </a:p>
          <a:p>
            <a:pPr marL="434340" indent="-434340" defTabSz="868680">
              <a:spcBef>
                <a:spcPts val="400"/>
              </a:spcBef>
              <a:buAutoNum type="arabicPeriod" startAt="1"/>
              <a:defRPr sz="1710"/>
            </a:pPr>
            <a:r>
              <a:t>If banks </a:t>
            </a:r>
            <a:r>
              <a:rPr b="1" i="1"/>
              <a:t>had not loaned out all</a:t>
            </a:r>
            <a:r>
              <a:t> of their excess reserves, the amount of deposit expansion would have been </a:t>
            </a:r>
            <a:r>
              <a:rPr b="1" i="1"/>
              <a:t>(more / less)</a:t>
            </a:r>
            <a:r>
              <a:t> than in this example.</a:t>
            </a:r>
          </a:p>
          <a:p>
            <a:pPr marL="434340" indent="-434340" defTabSz="868680">
              <a:spcBef>
                <a:spcPts val="400"/>
              </a:spcBef>
              <a:buAutoNum type="arabicPeriod" startAt="1"/>
              <a:defRPr sz="1710"/>
            </a:pPr>
            <a:r>
              <a:t>If all loans </a:t>
            </a:r>
            <a:r>
              <a:rPr b="1" i="1"/>
              <a:t>had not been re-deposited</a:t>
            </a:r>
            <a:r>
              <a:t> in the banking system, the amount of deposit expansion would have been </a:t>
            </a:r>
            <a:r>
              <a:rPr b="1" i="1"/>
              <a:t>(more / less)</a:t>
            </a:r>
            <a:r>
              <a:t> than in this example.</a:t>
            </a:r>
          </a:p>
        </p:txBody>
      </p:sp>
      <p:sp>
        <p:nvSpPr>
          <p:cNvPr id="1158" name="Text Box 4"/>
          <p:cNvSpPr txBox="1"/>
          <p:nvPr/>
        </p:nvSpPr>
        <p:spPr>
          <a:xfrm>
            <a:off x="7294327" y="874513"/>
            <a:ext cx="707481" cy="264256"/>
          </a:xfrm>
          <a:prstGeom prst="rect">
            <a:avLst/>
          </a:prstGeom>
          <a:solidFill>
            <a:srgbClr val="BBE0E3"/>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685800">
              <a:spcBef>
                <a:spcPts val="700"/>
              </a:spcBef>
              <a:defRPr sz="1200"/>
            </a:lvl1pPr>
          </a:lstStyle>
          <a:p>
            <a:pPr/>
            <a:r>
              <a:t>$1000</a:t>
            </a:r>
          </a:p>
        </p:txBody>
      </p:sp>
      <p:sp>
        <p:nvSpPr>
          <p:cNvPr id="1159" name="Text Box 5"/>
          <p:cNvSpPr txBox="1"/>
          <p:nvPr/>
        </p:nvSpPr>
        <p:spPr>
          <a:xfrm>
            <a:off x="7510099" y="1213068"/>
            <a:ext cx="707481" cy="264255"/>
          </a:xfrm>
          <a:prstGeom prst="rect">
            <a:avLst/>
          </a:prstGeom>
          <a:solidFill>
            <a:srgbClr val="BBE0E3"/>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685800">
              <a:spcBef>
                <a:spcPts val="700"/>
              </a:spcBef>
              <a:defRPr sz="1200"/>
            </a:lvl1pPr>
          </a:lstStyle>
          <a:p>
            <a:pPr/>
            <a:r>
              <a:t>$1000</a:t>
            </a:r>
          </a:p>
        </p:txBody>
      </p:sp>
      <p:sp>
        <p:nvSpPr>
          <p:cNvPr id="1160" name="Text Box 6"/>
          <p:cNvSpPr txBox="1"/>
          <p:nvPr/>
        </p:nvSpPr>
        <p:spPr>
          <a:xfrm>
            <a:off x="5871914" y="1454764"/>
            <a:ext cx="707480" cy="288825"/>
          </a:xfrm>
          <a:prstGeom prst="rect">
            <a:avLst/>
          </a:prstGeom>
          <a:solidFill>
            <a:srgbClr val="BBE0E3"/>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685800">
              <a:spcBef>
                <a:spcPts val="800"/>
              </a:spcBef>
            </a:lvl1pPr>
          </a:lstStyle>
          <a:p>
            <a:pPr/>
            <a:r>
              <a:t>$9000</a:t>
            </a:r>
          </a:p>
        </p:txBody>
      </p:sp>
      <p:sp>
        <p:nvSpPr>
          <p:cNvPr id="1161" name="Straight Connector 2"/>
          <p:cNvSpPr/>
          <p:nvPr/>
        </p:nvSpPr>
        <p:spPr>
          <a:xfrm>
            <a:off x="5414838" y="2671639"/>
            <a:ext cx="556593" cy="1"/>
          </a:xfrm>
          <a:prstGeom prst="line">
            <a:avLst/>
          </a:prstGeom>
          <a:ln w="57150">
            <a:solidFill>
              <a:srgbClr val="FF0000"/>
            </a:solidFill>
            <a:miter/>
          </a:ln>
        </p:spPr>
        <p:txBody>
          <a:bodyPr lIns="45719" rIns="45719"/>
          <a:lstStyle/>
          <a:p>
            <a:pPr/>
          </a:p>
        </p:txBody>
      </p:sp>
      <p:sp>
        <p:nvSpPr>
          <p:cNvPr id="1162" name="Straight Connector 8"/>
          <p:cNvSpPr/>
          <p:nvPr/>
        </p:nvSpPr>
        <p:spPr>
          <a:xfrm>
            <a:off x="4492487" y="3277263"/>
            <a:ext cx="532738" cy="1"/>
          </a:xfrm>
          <a:prstGeom prst="line">
            <a:avLst/>
          </a:prstGeom>
          <a:ln w="57150">
            <a:solidFill>
              <a:srgbClr val="FF0000"/>
            </a:solidFill>
            <a:miter/>
          </a:ln>
        </p:spPr>
        <p:txBody>
          <a:bodyPr lIns="45719" rIns="45719"/>
          <a:lstStyle/>
          <a:p>
            <a:pPr/>
          </a:p>
        </p:txBody>
      </p:sp>
      <p:sp>
        <p:nvSpPr>
          <p:cNvPr id="1163" name="Straight Connector 9"/>
          <p:cNvSpPr/>
          <p:nvPr/>
        </p:nvSpPr>
        <p:spPr>
          <a:xfrm>
            <a:off x="5209594" y="3865660"/>
            <a:ext cx="410488" cy="1"/>
          </a:xfrm>
          <a:prstGeom prst="line">
            <a:avLst/>
          </a:prstGeom>
          <a:ln w="57150">
            <a:solidFill>
              <a:srgbClr val="FF0000"/>
            </a:solidFill>
            <a:miter/>
          </a:ln>
        </p:spPr>
        <p:txBody>
          <a:bodyPr lIns="45719" rIns="45719"/>
          <a:lstStyle/>
          <a:p>
            <a:pPr/>
          </a:p>
        </p:txBody>
      </p:sp>
      <p:sp>
        <p:nvSpPr>
          <p:cNvPr id="1164" name="Straight Connector 10"/>
          <p:cNvSpPr/>
          <p:nvPr/>
        </p:nvSpPr>
        <p:spPr>
          <a:xfrm>
            <a:off x="5282646" y="4501763"/>
            <a:ext cx="410488" cy="1"/>
          </a:xfrm>
          <a:prstGeom prst="line">
            <a:avLst/>
          </a:prstGeom>
          <a:ln w="57150">
            <a:solidFill>
              <a:srgbClr val="FF0000"/>
            </a:solidFill>
            <a:miter/>
          </a:ln>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158"/>
                                        </p:tgtEl>
                                        <p:attrNameLst>
                                          <p:attrName>style.visibility</p:attrName>
                                        </p:attrNameLst>
                                      </p:cBhvr>
                                      <p:to>
                                        <p:strVal val="visible"/>
                                      </p:to>
                                    </p:set>
                                    <p:anim calcmode="lin" valueType="num">
                                      <p:cBhvr>
                                        <p:cTn id="7" dur="1000" fill="hold"/>
                                        <p:tgtEl>
                                          <p:spTgt spid="1158"/>
                                        </p:tgtEl>
                                        <p:attrNameLst>
                                          <p:attrName>ppt_x</p:attrName>
                                        </p:attrNameLst>
                                      </p:cBhvr>
                                      <p:tavLst>
                                        <p:tav tm="0">
                                          <p:val>
                                            <p:strVal val="#ppt_x"/>
                                          </p:val>
                                        </p:tav>
                                        <p:tav tm="100000">
                                          <p:val>
                                            <p:strVal val="#ppt_x"/>
                                          </p:val>
                                        </p:tav>
                                      </p:tavLst>
                                    </p:anim>
                                    <p:anim calcmode="lin" valueType="num">
                                      <p:cBhvr>
                                        <p:cTn id="8" dur="1000" fill="hold"/>
                                        <p:tgtEl>
                                          <p:spTgt spid="11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1159"/>
                                        </p:tgtEl>
                                        <p:attrNameLst>
                                          <p:attrName>style.visibility</p:attrName>
                                        </p:attrNameLst>
                                      </p:cBhvr>
                                      <p:to>
                                        <p:strVal val="visible"/>
                                      </p:to>
                                    </p:set>
                                    <p:anim calcmode="lin" valueType="num">
                                      <p:cBhvr>
                                        <p:cTn id="13" dur="1822" fill="hold"/>
                                        <p:tgtEl>
                                          <p:spTgt spid="1159"/>
                                        </p:tgtEl>
                                        <p:attrNameLst>
                                          <p:attrName>ppt_x</p:attrName>
                                        </p:attrNameLst>
                                      </p:cBhvr>
                                      <p:tavLst>
                                        <p:tav tm="0">
                                          <p:val>
                                            <p:strVal val="#ppt_x"/>
                                          </p:val>
                                        </p:tav>
                                        <p:tav tm="100000">
                                          <p:val>
                                            <p:strVal val="#ppt_x"/>
                                          </p:val>
                                        </p:tav>
                                      </p:tavLst>
                                    </p:anim>
                                    <p:anim calcmode="lin" valueType="num">
                                      <p:cBhvr>
                                        <p:cTn id="14" dur="1822" fill="hold"/>
                                        <p:tgtEl>
                                          <p:spTgt spid="115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1160"/>
                                        </p:tgtEl>
                                        <p:attrNameLst>
                                          <p:attrName>style.visibility</p:attrName>
                                        </p:attrNameLst>
                                      </p:cBhvr>
                                      <p:to>
                                        <p:strVal val="visible"/>
                                      </p:to>
                                    </p:set>
                                    <p:anim calcmode="lin" valueType="num">
                                      <p:cBhvr>
                                        <p:cTn id="19" dur="1822" fill="hold"/>
                                        <p:tgtEl>
                                          <p:spTgt spid="1160"/>
                                        </p:tgtEl>
                                        <p:attrNameLst>
                                          <p:attrName>ppt_x</p:attrName>
                                        </p:attrNameLst>
                                      </p:cBhvr>
                                      <p:tavLst>
                                        <p:tav tm="0">
                                          <p:val>
                                            <p:strVal val="#ppt_x"/>
                                          </p:val>
                                        </p:tav>
                                        <p:tav tm="100000">
                                          <p:val>
                                            <p:strVal val="#ppt_x"/>
                                          </p:val>
                                        </p:tav>
                                      </p:tavLst>
                                    </p:anim>
                                    <p:anim calcmode="lin" valueType="num">
                                      <p:cBhvr>
                                        <p:cTn id="20" dur="1822" fill="hold"/>
                                        <p:tgtEl>
                                          <p:spTgt spid="116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1161"/>
                                        </p:tgtEl>
                                        <p:attrNameLst>
                                          <p:attrName>style.visibility</p:attrName>
                                        </p:attrNameLst>
                                      </p:cBhvr>
                                      <p:to>
                                        <p:strVal val="visible"/>
                                      </p:to>
                                    </p:set>
                                    <p:anim calcmode="lin" valueType="num">
                                      <p:cBhvr>
                                        <p:cTn id="25" dur="1822" fill="hold"/>
                                        <p:tgtEl>
                                          <p:spTgt spid="1161"/>
                                        </p:tgtEl>
                                        <p:attrNameLst>
                                          <p:attrName>ppt_x</p:attrName>
                                        </p:attrNameLst>
                                      </p:cBhvr>
                                      <p:tavLst>
                                        <p:tav tm="0">
                                          <p:val>
                                            <p:strVal val="#ppt_x"/>
                                          </p:val>
                                        </p:tav>
                                        <p:tav tm="100000">
                                          <p:val>
                                            <p:strVal val="#ppt_x"/>
                                          </p:val>
                                        </p:tav>
                                      </p:tavLst>
                                    </p:anim>
                                    <p:anim calcmode="lin" valueType="num">
                                      <p:cBhvr>
                                        <p:cTn id="26" dur="1822" fill="hold"/>
                                        <p:tgtEl>
                                          <p:spTgt spid="116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2" grpId="5" fill="hold">
                                  <p:stCondLst>
                                    <p:cond delay="0"/>
                                  </p:stCondLst>
                                  <p:iterate type="el" backwards="0">
                                    <p:tmAbs val="0"/>
                                  </p:iterate>
                                  <p:childTnLst>
                                    <p:set>
                                      <p:cBhvr>
                                        <p:cTn id="30" fill="hold"/>
                                        <p:tgtEl>
                                          <p:spTgt spid="1162"/>
                                        </p:tgtEl>
                                        <p:attrNameLst>
                                          <p:attrName>style.visibility</p:attrName>
                                        </p:attrNameLst>
                                      </p:cBhvr>
                                      <p:to>
                                        <p:strVal val="visible"/>
                                      </p:to>
                                    </p:set>
                                    <p:anim calcmode="lin" valueType="num">
                                      <p:cBhvr>
                                        <p:cTn id="31" dur="1822" fill="hold"/>
                                        <p:tgtEl>
                                          <p:spTgt spid="1162"/>
                                        </p:tgtEl>
                                        <p:attrNameLst>
                                          <p:attrName>ppt_x</p:attrName>
                                        </p:attrNameLst>
                                      </p:cBhvr>
                                      <p:tavLst>
                                        <p:tav tm="0">
                                          <p:val>
                                            <p:strVal val="#ppt_x"/>
                                          </p:val>
                                        </p:tav>
                                        <p:tav tm="100000">
                                          <p:val>
                                            <p:strVal val="#ppt_x"/>
                                          </p:val>
                                        </p:tav>
                                      </p:tavLst>
                                    </p:anim>
                                    <p:anim calcmode="lin" valueType="num">
                                      <p:cBhvr>
                                        <p:cTn id="32" dur="1822" fill="hold"/>
                                        <p:tgtEl>
                                          <p:spTgt spid="116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 presetID="2" grpId="6" fill="hold">
                                  <p:stCondLst>
                                    <p:cond delay="0"/>
                                  </p:stCondLst>
                                  <p:iterate type="el" backwards="0">
                                    <p:tmAbs val="0"/>
                                  </p:iterate>
                                  <p:childTnLst>
                                    <p:set>
                                      <p:cBhvr>
                                        <p:cTn id="36" fill="hold"/>
                                        <p:tgtEl>
                                          <p:spTgt spid="1163"/>
                                        </p:tgtEl>
                                        <p:attrNameLst>
                                          <p:attrName>style.visibility</p:attrName>
                                        </p:attrNameLst>
                                      </p:cBhvr>
                                      <p:to>
                                        <p:strVal val="visible"/>
                                      </p:to>
                                    </p:set>
                                    <p:anim calcmode="lin" valueType="num">
                                      <p:cBhvr>
                                        <p:cTn id="37" dur="1822" fill="hold"/>
                                        <p:tgtEl>
                                          <p:spTgt spid="1163"/>
                                        </p:tgtEl>
                                        <p:attrNameLst>
                                          <p:attrName>ppt_x</p:attrName>
                                        </p:attrNameLst>
                                      </p:cBhvr>
                                      <p:tavLst>
                                        <p:tav tm="0">
                                          <p:val>
                                            <p:strVal val="#ppt_x"/>
                                          </p:val>
                                        </p:tav>
                                        <p:tav tm="100000">
                                          <p:val>
                                            <p:strVal val="#ppt_x"/>
                                          </p:val>
                                        </p:tav>
                                      </p:tavLst>
                                    </p:anim>
                                    <p:anim calcmode="lin" valueType="num">
                                      <p:cBhvr>
                                        <p:cTn id="38" dur="1822" fill="hold"/>
                                        <p:tgtEl>
                                          <p:spTgt spid="116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 presetID="2" grpId="7" fill="hold">
                                  <p:stCondLst>
                                    <p:cond delay="0"/>
                                  </p:stCondLst>
                                  <p:iterate type="el" backwards="0">
                                    <p:tmAbs val="0"/>
                                  </p:iterate>
                                  <p:childTnLst>
                                    <p:set>
                                      <p:cBhvr>
                                        <p:cTn id="42" fill="hold"/>
                                        <p:tgtEl>
                                          <p:spTgt spid="1164"/>
                                        </p:tgtEl>
                                        <p:attrNameLst>
                                          <p:attrName>style.visibility</p:attrName>
                                        </p:attrNameLst>
                                      </p:cBhvr>
                                      <p:to>
                                        <p:strVal val="visible"/>
                                      </p:to>
                                    </p:set>
                                    <p:anim calcmode="lin" valueType="num">
                                      <p:cBhvr>
                                        <p:cTn id="43" dur="1822" fill="hold"/>
                                        <p:tgtEl>
                                          <p:spTgt spid="1164"/>
                                        </p:tgtEl>
                                        <p:attrNameLst>
                                          <p:attrName>ppt_x</p:attrName>
                                        </p:attrNameLst>
                                      </p:cBhvr>
                                      <p:tavLst>
                                        <p:tav tm="0">
                                          <p:val>
                                            <p:strVal val="#ppt_x"/>
                                          </p:val>
                                        </p:tav>
                                        <p:tav tm="100000">
                                          <p:val>
                                            <p:strVal val="#ppt_x"/>
                                          </p:val>
                                        </p:tav>
                                      </p:tavLst>
                                    </p:anim>
                                    <p:anim calcmode="lin" valueType="num">
                                      <p:cBhvr>
                                        <p:cTn id="44" dur="1822" fill="hold"/>
                                        <p:tgtEl>
                                          <p:spTgt spid="1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8" grpId="1"/>
      <p:bldP build="whole" bldLvl="1" animBg="1" rev="0" advAuto="0" spid="1164" grpId="7"/>
      <p:bldP build="whole" bldLvl="1" animBg="1" rev="0" advAuto="0" spid="1160" grpId="3"/>
      <p:bldP build="whole" bldLvl="1" animBg="1" rev="0" advAuto="0" spid="1159" grpId="2"/>
      <p:bldP build="whole" bldLvl="1" animBg="1" rev="0" advAuto="0" spid="1161" grpId="4"/>
      <p:bldP build="whole" bldLvl="1" animBg="1" rev="0" advAuto="0" spid="1162" grpId="5"/>
      <p:bldP build="whole" bldLvl="1" animBg="1" rev="0" advAuto="0" spid="1163" grpId="6"/>
    </p:bldLst>
  </p:timing>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6" name="Rectangle 4"/>
          <p:cNvSpPr txBox="1"/>
          <p:nvPr>
            <p:ph type="title"/>
          </p:nvPr>
        </p:nvSpPr>
        <p:spPr>
          <a:xfrm>
            <a:off x="457200" y="126465"/>
            <a:ext cx="8229600" cy="857251"/>
          </a:xfrm>
          <a:prstGeom prst="rect">
            <a:avLst/>
          </a:prstGeom>
        </p:spPr>
        <p:txBody>
          <a:bodyPr/>
          <a:lstStyle/>
          <a:p>
            <a:pPr>
              <a:defRPr sz="1300"/>
            </a:pPr>
            <a:r>
              <a:t>Assume that $1000 is deposited in a bank, </a:t>
            </a:r>
            <a:br/>
            <a:r>
              <a:t>that each bank lends out all excess reserves (banks wish to hold no excess reserves) </a:t>
            </a:r>
            <a:br/>
            <a:r>
              <a:t>all money lent out by one bank is re-deposited in another bank</a:t>
            </a:r>
          </a:p>
        </p:txBody>
      </p:sp>
      <p:graphicFrame>
        <p:nvGraphicFramePr>
          <p:cNvPr id="1167" name="Group 98"/>
          <p:cNvGraphicFramePr/>
          <p:nvPr/>
        </p:nvGraphicFramePr>
        <p:xfrm>
          <a:off x="1428750" y="1293080"/>
          <a:ext cx="6172200" cy="323254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43050"/>
                <a:gridCol w="914400"/>
                <a:gridCol w="742950"/>
                <a:gridCol w="800100"/>
                <a:gridCol w="742950"/>
                <a:gridCol w="800100"/>
                <a:gridCol w="628650"/>
              </a:tblGrid>
              <a:tr h="571526">
                <a:tc>
                  <a:txBody>
                    <a:bodyPr/>
                    <a:lstStyle/>
                    <a:p>
                      <a:pPr algn="l">
                        <a:spcBef>
                          <a:spcPts val="600"/>
                        </a:spcBef>
                        <a:defRPr sz="1400"/>
                      </a:pPr>
                    </a:p>
                  </a:txBody>
                  <a:tcPr marL="34292" marR="34292" marT="34292" marB="34292"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10%</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12.5%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25%</a:t>
                      </a:r>
                    </a:p>
                  </a:txBody>
                  <a:tcPr marL="34292" marR="34292" marT="34292" marB="34292"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521231">
                <a:tc>
                  <a:txBody>
                    <a:bodyPr/>
                    <a:lstStyle/>
                    <a:p>
                      <a:pPr algn="l">
                        <a:spcBef>
                          <a:spcPts val="300"/>
                        </a:spcBef>
                        <a:defRPr sz="1400"/>
                      </a:pPr>
                      <a:r>
                        <a:t>Required reserves</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$100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521231">
                <a:tc>
                  <a:txBody>
                    <a:bodyPr/>
                    <a:lstStyle/>
                    <a:p>
                      <a:pPr algn="l">
                        <a:spcBef>
                          <a:spcPts val="300"/>
                        </a:spcBef>
                        <a:defRPr sz="1400"/>
                      </a:pPr>
                      <a:r>
                        <a:t>Excess reserves</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$900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685831">
                <a:tc>
                  <a:txBody>
                    <a:bodyPr/>
                    <a:lstStyle/>
                    <a:p>
                      <a:pPr algn="l">
                        <a:spcBef>
                          <a:spcPts val="300"/>
                        </a:spcBef>
                        <a:defRPr sz="1800"/>
                      </a:pPr>
                      <a:r>
                        <a:rPr sz="1400"/>
                        <a:t>Deposit expansion multiplier</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10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932729">
                <a:tc>
                  <a:txBody>
                    <a:bodyPr/>
                    <a:lstStyle/>
                    <a:p>
                      <a:pPr algn="l">
                        <a:spcBef>
                          <a:spcPts val="300"/>
                        </a:spcBef>
                        <a:defRPr sz="1400"/>
                      </a:pPr>
                      <a:r>
                        <a:t>Maximum </a:t>
                      </a:r>
                      <a:r>
                        <a:rPr b="1" i="1"/>
                        <a:t>increase</a:t>
                      </a:r>
                      <a:r>
                        <a:t> in the money supply</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600"/>
                        </a:spcBef>
                        <a:defRPr sz="12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200"/>
                        </a:spcBef>
                        <a:defRPr sz="1200"/>
                      </a:pPr>
                      <a:r>
                        <a:t>10,000</a:t>
                      </a:r>
                      <a:endParaRPr sz="2800"/>
                    </a:p>
                    <a:p>
                      <a:pPr algn="ctr">
                        <a:spcBef>
                          <a:spcPts val="200"/>
                        </a:spcBef>
                        <a:defRPr sz="1200"/>
                      </a:pPr>
                      <a:r>
                        <a:t>-1,000</a:t>
                      </a:r>
                      <a:endParaRPr sz="2800"/>
                    </a:p>
                    <a:p>
                      <a:pPr algn="ctr">
                        <a:spcBef>
                          <a:spcPts val="200"/>
                        </a:spcBef>
                        <a:defRPr sz="1200"/>
                      </a:pPr>
                      <a:r>
                        <a:t>=9,000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600"/>
                        </a:spcBef>
                        <a:defRPr sz="12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28575">
                      <a:solidFill>
                        <a:srgbClr val="000000"/>
                      </a:solidFill>
                    </a:lnB>
                    <a:solidFill>
                      <a:srgbClr val="BBE0E3"/>
                    </a:solidFill>
                  </a:tcPr>
                </a:tc>
              </a:tr>
            </a:tbl>
          </a:graphicData>
        </a:graphic>
      </p:graphicFrame>
      <p:sp>
        <p:nvSpPr>
          <p:cNvPr id="1168" name="Text Box 65"/>
          <p:cNvSpPr txBox="1"/>
          <p:nvPr/>
        </p:nvSpPr>
        <p:spPr>
          <a:xfrm>
            <a:off x="1760219" y="893030"/>
            <a:ext cx="5623562" cy="276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spcBef>
                <a:spcPts val="700"/>
              </a:spcBef>
              <a:defRPr sz="1300"/>
            </a:lvl1pPr>
          </a:lstStyle>
          <a:p>
            <a:pPr/>
            <a:r>
              <a:t>Required Reserve Ratio</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0" name="Rectangle 2"/>
          <p:cNvSpPr txBox="1"/>
          <p:nvPr>
            <p:ph type="title"/>
          </p:nvPr>
        </p:nvSpPr>
        <p:spPr>
          <a:xfrm>
            <a:off x="457200" y="94660"/>
            <a:ext cx="8229600" cy="857251"/>
          </a:xfrm>
          <a:prstGeom prst="rect">
            <a:avLst/>
          </a:prstGeom>
        </p:spPr>
        <p:txBody>
          <a:bodyPr/>
          <a:lstStyle>
            <a:lvl1pPr defTabSz="868680">
              <a:defRPr sz="1710"/>
            </a:lvl1pPr>
          </a:lstStyle>
          <a:p>
            <a:pPr/>
            <a:r>
              <a:t>Assume that $1000 is deposited in a bank, that each bank lends out all excess reserves (banks wish to hold no excess reserves) all money lent out by one bank is re-deposited in another bank</a:t>
            </a:r>
          </a:p>
        </p:txBody>
      </p:sp>
      <p:graphicFrame>
        <p:nvGraphicFramePr>
          <p:cNvPr id="1171" name="Group 58"/>
          <p:cNvGraphicFramePr/>
          <p:nvPr/>
        </p:nvGraphicFramePr>
        <p:xfrm>
          <a:off x="1764195" y="1351960"/>
          <a:ext cx="6172201" cy="32325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43050"/>
                <a:gridCol w="857250"/>
                <a:gridCol w="800100"/>
                <a:gridCol w="742950"/>
                <a:gridCol w="742950"/>
                <a:gridCol w="742950"/>
                <a:gridCol w="742950"/>
              </a:tblGrid>
              <a:tr h="571526">
                <a:tc>
                  <a:txBody>
                    <a:bodyPr/>
                    <a:lstStyle/>
                    <a:p>
                      <a:pPr algn="l">
                        <a:spcBef>
                          <a:spcPts val="600"/>
                        </a:spcBef>
                        <a:defRPr sz="1400"/>
                      </a:pPr>
                    </a:p>
                  </a:txBody>
                  <a:tcPr marL="34292" marR="34292" marT="34292" marB="34292"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10%</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12.5%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25%</a:t>
                      </a:r>
                    </a:p>
                  </a:txBody>
                  <a:tcPr marL="34292" marR="34292" marT="34292" marB="34292"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521231">
                <a:tc>
                  <a:txBody>
                    <a:bodyPr/>
                    <a:lstStyle/>
                    <a:p>
                      <a:pPr algn="l">
                        <a:spcBef>
                          <a:spcPts val="300"/>
                        </a:spcBef>
                        <a:defRPr sz="1400"/>
                      </a:pPr>
                      <a:r>
                        <a:t>Required reserves</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521231">
                <a:tc>
                  <a:txBody>
                    <a:bodyPr/>
                    <a:lstStyle/>
                    <a:p>
                      <a:pPr algn="l">
                        <a:spcBef>
                          <a:spcPts val="300"/>
                        </a:spcBef>
                        <a:defRPr sz="1400"/>
                      </a:pPr>
                      <a:r>
                        <a:t>Excess reserves</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$990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685831">
                <a:tc>
                  <a:txBody>
                    <a:bodyPr/>
                    <a:lstStyle/>
                    <a:p>
                      <a:pPr algn="l">
                        <a:spcBef>
                          <a:spcPts val="300"/>
                        </a:spcBef>
                        <a:defRPr sz="1800"/>
                      </a:pPr>
                      <a:r>
                        <a:rPr sz="1400"/>
                        <a:t>Deposit expansion multiplier</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932729">
                <a:tc>
                  <a:txBody>
                    <a:bodyPr/>
                    <a:lstStyle/>
                    <a:p>
                      <a:pPr algn="l">
                        <a:spcBef>
                          <a:spcPts val="300"/>
                        </a:spcBef>
                        <a:defRPr sz="1400"/>
                      </a:pPr>
                      <a:r>
                        <a:t>Maximum </a:t>
                      </a:r>
                      <a:r>
                        <a:rPr b="1" i="1"/>
                        <a:t>increase</a:t>
                      </a:r>
                      <a:r>
                        <a:t> in the money supply</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200"/>
                        </a:spcBef>
                        <a:defRPr sz="1200"/>
                      </a:pPr>
                      <a:r>
                        <a:t> </a:t>
                      </a:r>
                      <a:endParaRPr sz="2800"/>
                    </a:p>
                    <a:p>
                      <a:pPr algn="ctr">
                        <a:spcBef>
                          <a:spcPts val="200"/>
                        </a:spcBef>
                        <a:defRPr sz="1200"/>
                      </a:pPr>
                      <a:r>
                        <a:t>=$99,000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600"/>
                        </a:spcBef>
                        <a:defRPr sz="12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28575">
                      <a:solidFill>
                        <a:srgbClr val="000000"/>
                      </a:solidFill>
                    </a:lnB>
                    <a:solidFill>
                      <a:srgbClr val="BBE0E3"/>
                    </a:solidFill>
                  </a:tcPr>
                </a:tc>
              </a:tr>
            </a:tbl>
          </a:graphicData>
        </a:graphic>
      </p:graphicFrame>
      <p:sp>
        <p:nvSpPr>
          <p:cNvPr id="1172" name="Text Box 53"/>
          <p:cNvSpPr txBox="1"/>
          <p:nvPr/>
        </p:nvSpPr>
        <p:spPr>
          <a:xfrm>
            <a:off x="2695740" y="951910"/>
            <a:ext cx="4309111" cy="276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spcBef>
                <a:spcPts val="700"/>
              </a:spcBef>
              <a:defRPr b="1" sz="1300"/>
            </a:lvl1pPr>
          </a:lstStyle>
          <a:p>
            <a:pPr/>
            <a:r>
              <a:t>Required Reserve Ratio</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4" name="Rectangle 2"/>
          <p:cNvSpPr txBox="1"/>
          <p:nvPr>
            <p:ph type="title"/>
          </p:nvPr>
        </p:nvSpPr>
        <p:spPr>
          <a:xfrm>
            <a:off x="457200" y="94660"/>
            <a:ext cx="8229600" cy="857251"/>
          </a:xfrm>
          <a:prstGeom prst="rect">
            <a:avLst/>
          </a:prstGeom>
        </p:spPr>
        <p:txBody>
          <a:bodyPr/>
          <a:lstStyle>
            <a:lvl1pPr defTabSz="868680">
              <a:defRPr sz="1710"/>
            </a:lvl1pPr>
          </a:lstStyle>
          <a:p>
            <a:pPr/>
            <a:r>
              <a:t>Assume that $1000 is deposited in a bank, that each bank lends out all excess reserves (banks wish to hold no excess reserves) all money lent out by one bank is re-deposited in another bank</a:t>
            </a:r>
          </a:p>
        </p:txBody>
      </p:sp>
      <p:graphicFrame>
        <p:nvGraphicFramePr>
          <p:cNvPr id="1175" name="Group 58"/>
          <p:cNvGraphicFramePr/>
          <p:nvPr/>
        </p:nvGraphicFramePr>
        <p:xfrm>
          <a:off x="1764195" y="1351960"/>
          <a:ext cx="6172201" cy="32325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43050"/>
                <a:gridCol w="857250"/>
                <a:gridCol w="800100"/>
                <a:gridCol w="742950"/>
                <a:gridCol w="742950"/>
                <a:gridCol w="742950"/>
                <a:gridCol w="742950"/>
              </a:tblGrid>
              <a:tr h="571526">
                <a:tc>
                  <a:txBody>
                    <a:bodyPr/>
                    <a:lstStyle/>
                    <a:p>
                      <a:pPr algn="l">
                        <a:spcBef>
                          <a:spcPts val="600"/>
                        </a:spcBef>
                        <a:defRPr sz="1400"/>
                      </a:pPr>
                    </a:p>
                  </a:txBody>
                  <a:tcPr marL="34292" marR="34292" marT="34292" marB="34292"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10%</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12.5%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25%</a:t>
                      </a:r>
                    </a:p>
                  </a:txBody>
                  <a:tcPr marL="34292" marR="34292" marT="34292" marB="34292"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521231">
                <a:tc>
                  <a:txBody>
                    <a:bodyPr/>
                    <a:lstStyle/>
                    <a:p>
                      <a:pPr algn="l">
                        <a:spcBef>
                          <a:spcPts val="300"/>
                        </a:spcBef>
                        <a:defRPr sz="1400"/>
                      </a:pPr>
                      <a:r>
                        <a:t>Required reserves</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$50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521231">
                <a:tc>
                  <a:txBody>
                    <a:bodyPr/>
                    <a:lstStyle/>
                    <a:p>
                      <a:pPr algn="l">
                        <a:spcBef>
                          <a:spcPts val="300"/>
                        </a:spcBef>
                        <a:defRPr sz="1400"/>
                      </a:pPr>
                      <a:r>
                        <a:t>Excess reserves</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$990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$950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685831">
                <a:tc>
                  <a:txBody>
                    <a:bodyPr/>
                    <a:lstStyle/>
                    <a:p>
                      <a:pPr algn="l">
                        <a:spcBef>
                          <a:spcPts val="300"/>
                        </a:spcBef>
                        <a:defRPr sz="1800"/>
                      </a:pPr>
                      <a:r>
                        <a:rPr sz="1400"/>
                        <a:t>Deposit expansion multiplier</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20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932729">
                <a:tc>
                  <a:txBody>
                    <a:bodyPr/>
                    <a:lstStyle/>
                    <a:p>
                      <a:pPr algn="l">
                        <a:spcBef>
                          <a:spcPts val="300"/>
                        </a:spcBef>
                        <a:defRPr sz="1400"/>
                      </a:pPr>
                      <a:r>
                        <a:t>Maximum </a:t>
                      </a:r>
                      <a:r>
                        <a:rPr b="1" i="1"/>
                        <a:t>increase</a:t>
                      </a:r>
                      <a:r>
                        <a:t> in the money supply</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200"/>
                        </a:spcBef>
                        <a:defRPr sz="1200"/>
                      </a:pPr>
                      <a:r>
                        <a:t> </a:t>
                      </a:r>
                      <a:endParaRPr sz="2800"/>
                    </a:p>
                    <a:p>
                      <a:pPr algn="ctr">
                        <a:spcBef>
                          <a:spcPts val="200"/>
                        </a:spcBef>
                        <a:defRPr sz="1200"/>
                      </a:pPr>
                      <a:r>
                        <a:t>=$99,000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200"/>
                        </a:spcBef>
                        <a:defRPr sz="1200"/>
                      </a:pPr>
                      <a:r>
                        <a:t> </a:t>
                      </a:r>
                      <a:endParaRPr sz="2800"/>
                    </a:p>
                    <a:p>
                      <a:pPr algn="ctr">
                        <a:spcBef>
                          <a:spcPts val="200"/>
                        </a:spcBef>
                        <a:defRPr sz="1200"/>
                      </a:pPr>
                      <a:r>
                        <a:t>=$19,000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600"/>
                        </a:spcBef>
                        <a:defRPr sz="12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28575">
                      <a:solidFill>
                        <a:srgbClr val="000000"/>
                      </a:solidFill>
                    </a:lnB>
                    <a:solidFill>
                      <a:srgbClr val="BBE0E3"/>
                    </a:solidFill>
                  </a:tcPr>
                </a:tc>
              </a:tr>
            </a:tbl>
          </a:graphicData>
        </a:graphic>
      </p:graphicFrame>
      <p:sp>
        <p:nvSpPr>
          <p:cNvPr id="1176" name="Text Box 53"/>
          <p:cNvSpPr txBox="1"/>
          <p:nvPr/>
        </p:nvSpPr>
        <p:spPr>
          <a:xfrm>
            <a:off x="2695740" y="951910"/>
            <a:ext cx="4309111" cy="276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spcBef>
                <a:spcPts val="700"/>
              </a:spcBef>
              <a:defRPr b="1" sz="1300"/>
            </a:lvl1pPr>
          </a:lstStyle>
          <a:p>
            <a:pPr/>
            <a:r>
              <a:t>Required Reserve Ratio</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8" name="Rectangle 2"/>
          <p:cNvSpPr txBox="1"/>
          <p:nvPr>
            <p:ph type="title"/>
          </p:nvPr>
        </p:nvSpPr>
        <p:spPr>
          <a:xfrm>
            <a:off x="457200" y="94660"/>
            <a:ext cx="8229600" cy="857251"/>
          </a:xfrm>
          <a:prstGeom prst="rect">
            <a:avLst/>
          </a:prstGeom>
        </p:spPr>
        <p:txBody>
          <a:bodyPr/>
          <a:lstStyle>
            <a:lvl1pPr defTabSz="868680">
              <a:defRPr sz="1710"/>
            </a:lvl1pPr>
          </a:lstStyle>
          <a:p>
            <a:pPr/>
            <a:r>
              <a:t>Assume that $1000 is deposited in a bank, that each bank lends out all excess reserves (banks wish to hold no excess reserves) all money lent out by one bank is re-deposited in another bank</a:t>
            </a:r>
          </a:p>
        </p:txBody>
      </p:sp>
      <p:graphicFrame>
        <p:nvGraphicFramePr>
          <p:cNvPr id="1179" name="Group 58"/>
          <p:cNvGraphicFramePr/>
          <p:nvPr/>
        </p:nvGraphicFramePr>
        <p:xfrm>
          <a:off x="1764195" y="1351960"/>
          <a:ext cx="6172201" cy="32325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43050"/>
                <a:gridCol w="857250"/>
                <a:gridCol w="800100"/>
                <a:gridCol w="742950"/>
                <a:gridCol w="742950"/>
                <a:gridCol w="742950"/>
                <a:gridCol w="742950"/>
              </a:tblGrid>
              <a:tr h="571526">
                <a:tc>
                  <a:txBody>
                    <a:bodyPr/>
                    <a:lstStyle/>
                    <a:p>
                      <a:pPr algn="l">
                        <a:spcBef>
                          <a:spcPts val="600"/>
                        </a:spcBef>
                        <a:defRPr sz="1400"/>
                      </a:pPr>
                    </a:p>
                  </a:txBody>
                  <a:tcPr marL="34292" marR="34292" marT="34292" marB="34292"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10%</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12.5%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25%</a:t>
                      </a:r>
                    </a:p>
                  </a:txBody>
                  <a:tcPr marL="34292" marR="34292" marT="34292" marB="34292"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521231">
                <a:tc>
                  <a:txBody>
                    <a:bodyPr/>
                    <a:lstStyle/>
                    <a:p>
                      <a:pPr algn="l">
                        <a:spcBef>
                          <a:spcPts val="300"/>
                        </a:spcBef>
                        <a:defRPr sz="1400"/>
                      </a:pPr>
                      <a:r>
                        <a:t>Required reserves</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$50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$100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521231">
                <a:tc>
                  <a:txBody>
                    <a:bodyPr/>
                    <a:lstStyle/>
                    <a:p>
                      <a:pPr algn="l">
                        <a:spcBef>
                          <a:spcPts val="300"/>
                        </a:spcBef>
                        <a:defRPr sz="1400"/>
                      </a:pPr>
                      <a:r>
                        <a:t>Excess reserves</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$990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$950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$900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685831">
                <a:tc>
                  <a:txBody>
                    <a:bodyPr/>
                    <a:lstStyle/>
                    <a:p>
                      <a:pPr algn="l">
                        <a:spcBef>
                          <a:spcPts val="300"/>
                        </a:spcBef>
                        <a:defRPr sz="1800"/>
                      </a:pPr>
                      <a:r>
                        <a:rPr sz="1400"/>
                        <a:t>Deposit expansion multiplier</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20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10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932729">
                <a:tc>
                  <a:txBody>
                    <a:bodyPr/>
                    <a:lstStyle/>
                    <a:p>
                      <a:pPr algn="l">
                        <a:spcBef>
                          <a:spcPts val="300"/>
                        </a:spcBef>
                        <a:defRPr sz="1400"/>
                      </a:pPr>
                      <a:r>
                        <a:t>Maximum </a:t>
                      </a:r>
                      <a:r>
                        <a:rPr b="1" i="1"/>
                        <a:t>increase</a:t>
                      </a:r>
                      <a:r>
                        <a:t> in the money supply</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200"/>
                        </a:spcBef>
                        <a:defRPr sz="1200"/>
                      </a:pPr>
                      <a:r>
                        <a:t> </a:t>
                      </a:r>
                      <a:endParaRPr sz="2800"/>
                    </a:p>
                    <a:p>
                      <a:pPr algn="ctr">
                        <a:spcBef>
                          <a:spcPts val="200"/>
                        </a:spcBef>
                        <a:defRPr sz="1200"/>
                      </a:pPr>
                      <a:r>
                        <a:t>=$99,000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200"/>
                        </a:spcBef>
                        <a:defRPr sz="1200"/>
                      </a:pPr>
                      <a:r>
                        <a:t> </a:t>
                      </a:r>
                      <a:endParaRPr sz="2800"/>
                    </a:p>
                    <a:p>
                      <a:pPr algn="ctr">
                        <a:spcBef>
                          <a:spcPts val="200"/>
                        </a:spcBef>
                        <a:defRPr sz="1200"/>
                      </a:pPr>
                      <a:r>
                        <a:t>=$19,000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200"/>
                        </a:spcBef>
                        <a:defRPr sz="1200"/>
                      </a:pPr>
                      <a:r>
                        <a:t> </a:t>
                      </a:r>
                      <a:endParaRPr sz="2800"/>
                    </a:p>
                    <a:p>
                      <a:pPr algn="ctr">
                        <a:spcBef>
                          <a:spcPts val="200"/>
                        </a:spcBef>
                        <a:defRPr sz="1200"/>
                      </a:pPr>
                      <a:r>
                        <a:t>=$9,000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600"/>
                        </a:spcBef>
                        <a:defRPr sz="12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28575">
                      <a:solidFill>
                        <a:srgbClr val="000000"/>
                      </a:solidFill>
                    </a:lnB>
                    <a:solidFill>
                      <a:srgbClr val="BBE0E3"/>
                    </a:solidFill>
                  </a:tcPr>
                </a:tc>
              </a:tr>
            </a:tbl>
          </a:graphicData>
        </a:graphic>
      </p:graphicFrame>
      <p:sp>
        <p:nvSpPr>
          <p:cNvPr id="1180" name="Text Box 53"/>
          <p:cNvSpPr txBox="1"/>
          <p:nvPr/>
        </p:nvSpPr>
        <p:spPr>
          <a:xfrm>
            <a:off x="2695740" y="951910"/>
            <a:ext cx="4309111" cy="276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spcBef>
                <a:spcPts val="700"/>
              </a:spcBef>
              <a:defRPr b="1" sz="1300"/>
            </a:lvl1pPr>
          </a:lstStyle>
          <a:p>
            <a:pPr/>
            <a:r>
              <a:t>Required Reserve Ratio</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2" name="Rectangle 2"/>
          <p:cNvSpPr txBox="1"/>
          <p:nvPr>
            <p:ph type="title"/>
          </p:nvPr>
        </p:nvSpPr>
        <p:spPr>
          <a:xfrm>
            <a:off x="457200" y="94660"/>
            <a:ext cx="8229600" cy="857251"/>
          </a:xfrm>
          <a:prstGeom prst="rect">
            <a:avLst/>
          </a:prstGeom>
        </p:spPr>
        <p:txBody>
          <a:bodyPr/>
          <a:lstStyle>
            <a:lvl1pPr defTabSz="868680">
              <a:defRPr sz="1710"/>
            </a:lvl1pPr>
          </a:lstStyle>
          <a:p>
            <a:pPr/>
            <a:r>
              <a:t>Assume that $1000 is deposited in a bank, that each bank lends out all excess reserves (banks wish to hold no excess reserves) all money lent out by one bank is re-deposited in another bank</a:t>
            </a:r>
          </a:p>
        </p:txBody>
      </p:sp>
      <p:graphicFrame>
        <p:nvGraphicFramePr>
          <p:cNvPr id="1183" name="Group 58"/>
          <p:cNvGraphicFramePr/>
          <p:nvPr/>
        </p:nvGraphicFramePr>
        <p:xfrm>
          <a:off x="1764195" y="1351960"/>
          <a:ext cx="6172201" cy="325713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43050"/>
                <a:gridCol w="857250"/>
                <a:gridCol w="800100"/>
                <a:gridCol w="742950"/>
                <a:gridCol w="742950"/>
                <a:gridCol w="742950"/>
                <a:gridCol w="742950"/>
              </a:tblGrid>
              <a:tr h="596109">
                <a:tc>
                  <a:txBody>
                    <a:bodyPr/>
                    <a:lstStyle/>
                    <a:p>
                      <a:pPr algn="l">
                        <a:spcBef>
                          <a:spcPts val="600"/>
                        </a:spcBef>
                        <a:defRPr sz="1400"/>
                      </a:pPr>
                    </a:p>
                  </a:txBody>
                  <a:tcPr marL="34292" marR="34292" marT="34292" marB="34292"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10%</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12.5%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25%</a:t>
                      </a:r>
                    </a:p>
                  </a:txBody>
                  <a:tcPr marL="34292" marR="34292" marT="34292" marB="34292"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521231">
                <a:tc>
                  <a:txBody>
                    <a:bodyPr/>
                    <a:lstStyle/>
                    <a:p>
                      <a:pPr algn="l">
                        <a:spcBef>
                          <a:spcPts val="300"/>
                        </a:spcBef>
                        <a:defRPr sz="1400"/>
                      </a:pPr>
                      <a:r>
                        <a:t>Required reserves</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$50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$100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$125</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521231">
                <a:tc>
                  <a:txBody>
                    <a:bodyPr/>
                    <a:lstStyle/>
                    <a:p>
                      <a:pPr algn="l">
                        <a:spcBef>
                          <a:spcPts val="300"/>
                        </a:spcBef>
                        <a:defRPr sz="1400"/>
                      </a:pPr>
                      <a:r>
                        <a:t>Excess reserves</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$990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$950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$900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$875</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685831">
                <a:tc>
                  <a:txBody>
                    <a:bodyPr/>
                    <a:lstStyle/>
                    <a:p>
                      <a:pPr algn="l">
                        <a:spcBef>
                          <a:spcPts val="300"/>
                        </a:spcBef>
                        <a:defRPr sz="1800"/>
                      </a:pPr>
                      <a:r>
                        <a:rPr sz="1400"/>
                        <a:t>Deposit expansion multiplier</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20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10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8</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932729">
                <a:tc>
                  <a:txBody>
                    <a:bodyPr/>
                    <a:lstStyle/>
                    <a:p>
                      <a:pPr algn="l">
                        <a:spcBef>
                          <a:spcPts val="300"/>
                        </a:spcBef>
                        <a:defRPr sz="1400"/>
                      </a:pPr>
                      <a:r>
                        <a:t>Maximum </a:t>
                      </a:r>
                      <a:r>
                        <a:rPr b="1" i="1"/>
                        <a:t>increase</a:t>
                      </a:r>
                      <a:r>
                        <a:t> in the money supply</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200"/>
                        </a:spcBef>
                        <a:defRPr sz="1200"/>
                      </a:pPr>
                      <a:r>
                        <a:t> </a:t>
                      </a:r>
                      <a:endParaRPr sz="2800"/>
                    </a:p>
                    <a:p>
                      <a:pPr algn="ctr">
                        <a:spcBef>
                          <a:spcPts val="200"/>
                        </a:spcBef>
                        <a:defRPr sz="1200"/>
                      </a:pPr>
                      <a:r>
                        <a:t>=$99,000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200"/>
                        </a:spcBef>
                        <a:defRPr sz="1200"/>
                      </a:pPr>
                      <a:r>
                        <a:t> </a:t>
                      </a:r>
                      <a:endParaRPr sz="2800"/>
                    </a:p>
                    <a:p>
                      <a:pPr algn="ctr">
                        <a:spcBef>
                          <a:spcPts val="200"/>
                        </a:spcBef>
                        <a:defRPr sz="1200"/>
                      </a:pPr>
                      <a:r>
                        <a:t>=$19,000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200"/>
                        </a:spcBef>
                        <a:defRPr sz="1200"/>
                      </a:pPr>
                      <a:r>
                        <a:t> </a:t>
                      </a:r>
                      <a:endParaRPr sz="2800"/>
                    </a:p>
                    <a:p>
                      <a:pPr algn="ctr">
                        <a:spcBef>
                          <a:spcPts val="200"/>
                        </a:spcBef>
                        <a:defRPr sz="1200"/>
                      </a:pPr>
                      <a:r>
                        <a:t>=$9,000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200"/>
                        </a:spcBef>
                        <a:defRPr sz="1200"/>
                      </a:pPr>
                      <a:r>
                        <a:t> </a:t>
                      </a:r>
                      <a:endParaRPr sz="2800"/>
                    </a:p>
                    <a:p>
                      <a:pPr algn="ctr">
                        <a:spcBef>
                          <a:spcPts val="200"/>
                        </a:spcBef>
                        <a:defRPr sz="1200"/>
                      </a:pPr>
                      <a:r>
                        <a:t>=$7,000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28575">
                      <a:solidFill>
                        <a:srgbClr val="000000"/>
                      </a:solidFill>
                    </a:lnB>
                    <a:solidFill>
                      <a:srgbClr val="BBE0E3"/>
                    </a:solidFill>
                  </a:tcPr>
                </a:tc>
              </a:tr>
            </a:tbl>
          </a:graphicData>
        </a:graphic>
      </p:graphicFrame>
      <p:sp>
        <p:nvSpPr>
          <p:cNvPr id="1184" name="Text Box 53"/>
          <p:cNvSpPr txBox="1"/>
          <p:nvPr/>
        </p:nvSpPr>
        <p:spPr>
          <a:xfrm>
            <a:off x="2695740" y="951910"/>
            <a:ext cx="4309111" cy="276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spcBef>
                <a:spcPts val="700"/>
              </a:spcBef>
              <a:defRPr b="1" sz="1300"/>
            </a:lvl1pPr>
          </a:lstStyle>
          <a:p>
            <a:pPr/>
            <a:r>
              <a:t>Required Reserve Ratio</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24" name="AutoShape 3"/>
          <p:cNvGrpSpPr/>
          <p:nvPr/>
        </p:nvGrpSpPr>
        <p:grpSpPr>
          <a:xfrm>
            <a:off x="3067049" y="433387"/>
            <a:ext cx="2128840" cy="816755"/>
            <a:chOff x="0" y="0"/>
            <a:chExt cx="2128838" cy="816753"/>
          </a:xfrm>
        </p:grpSpPr>
        <p:sp>
          <p:nvSpPr>
            <p:cNvPr id="722" name="Shape"/>
            <p:cNvSpPr/>
            <p:nvPr/>
          </p:nvSpPr>
          <p:spPr>
            <a:xfrm>
              <a:off x="0" y="0"/>
              <a:ext cx="2128839" cy="8167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897"/>
                  </a:moveTo>
                  <a:cubicBezTo>
                    <a:pt x="0" y="1297"/>
                    <a:pt x="498" y="0"/>
                    <a:pt x="1111" y="0"/>
                  </a:cubicBezTo>
                  <a:lnTo>
                    <a:pt x="12600" y="0"/>
                  </a:lnTo>
                  <a:lnTo>
                    <a:pt x="20489" y="0"/>
                  </a:lnTo>
                  <a:cubicBezTo>
                    <a:pt x="21102" y="0"/>
                    <a:pt x="21600" y="1297"/>
                    <a:pt x="21600" y="2897"/>
                  </a:cubicBezTo>
                  <a:lnTo>
                    <a:pt x="21600" y="14484"/>
                  </a:lnTo>
                  <a:cubicBezTo>
                    <a:pt x="21600" y="16084"/>
                    <a:pt x="21102" y="17381"/>
                    <a:pt x="20489" y="17381"/>
                  </a:cubicBezTo>
                  <a:lnTo>
                    <a:pt x="18000" y="17381"/>
                  </a:lnTo>
                  <a:lnTo>
                    <a:pt x="18000" y="21600"/>
                  </a:lnTo>
                  <a:lnTo>
                    <a:pt x="12600" y="17381"/>
                  </a:lnTo>
                  <a:lnTo>
                    <a:pt x="1111" y="17381"/>
                  </a:lnTo>
                  <a:cubicBezTo>
                    <a:pt x="498" y="17381"/>
                    <a:pt x="0" y="16084"/>
                    <a:pt x="0" y="14484"/>
                  </a:cubicBezTo>
                  <a:lnTo>
                    <a:pt x="0" y="14484"/>
                  </a:lnTo>
                  <a:lnTo>
                    <a:pt x="0" y="10139"/>
                  </a:lnTo>
                  <a:close/>
                </a:path>
              </a:pathLst>
            </a:custGeom>
            <a:gradFill flip="none" rotWithShape="1">
              <a:gsLst>
                <a:gs pos="0">
                  <a:srgbClr val="DCB058"/>
                </a:gs>
                <a:gs pos="50000">
                  <a:srgbClr val="FFCC66"/>
                </a:gs>
                <a:gs pos="100000">
                  <a:srgbClr val="DCB058"/>
                </a:gs>
              </a:gsLst>
              <a:lin ang="5400000" scaled="0"/>
            </a:gradFill>
            <a:ln w="38100" cap="flat">
              <a:solidFill>
                <a:srgbClr val="008000"/>
              </a:solidFill>
              <a:prstDash val="solid"/>
              <a:miter lim="800000"/>
            </a:ln>
            <a:effectLst/>
          </p:spPr>
          <p:txBody>
            <a:bodyPr wrap="square" lIns="45719" tIns="45719" rIns="45719" bIns="45719" numCol="1" anchor="t">
              <a:noAutofit/>
            </a:bodyPr>
            <a:lstStyle/>
            <a:p>
              <a:pPr>
                <a:defRPr sz="3200">
                  <a:solidFill>
                    <a:srgbClr val="E91D63"/>
                  </a:solidFill>
                </a:defRPr>
              </a:pPr>
            </a:p>
          </p:txBody>
        </p:sp>
        <p:sp>
          <p:nvSpPr>
            <p:cNvPr id="723" name="“Wow, you mean we can  create  money out of thin air.?”"/>
            <p:cNvSpPr txBox="1"/>
            <p:nvPr/>
          </p:nvSpPr>
          <p:spPr>
            <a:xfrm>
              <a:off x="96853" y="51133"/>
              <a:ext cx="1935133" cy="675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sz="1200">
                  <a:solidFill>
                    <a:srgbClr val="E91D63"/>
                  </a:solidFill>
                  <a:latin typeface="Verdana"/>
                  <a:ea typeface="Verdana"/>
                  <a:cs typeface="Verdana"/>
                  <a:sym typeface="Verdana"/>
                </a:defRPr>
              </a:pPr>
              <a:r>
                <a:t>“Wow, you mean we can  </a:t>
              </a:r>
              <a:r>
                <a:rPr sz="1300">
                  <a:solidFill>
                    <a:srgbClr val="008000"/>
                  </a:solidFill>
                </a:rPr>
                <a:t>create  money</a:t>
              </a:r>
              <a:r>
                <a:t> out of thin air.?”</a:t>
              </a:r>
            </a:p>
          </p:txBody>
        </p:sp>
      </p:grpSp>
      <p:pic>
        <p:nvPicPr>
          <p:cNvPr id="725" name="Picture 5" descr="Picture 5"/>
          <p:cNvPicPr>
            <a:picLocks noChangeAspect="0"/>
          </p:cNvPicPr>
          <p:nvPr/>
        </p:nvPicPr>
        <p:blipFill>
          <a:blip r:embed="rId2">
            <a:extLst/>
          </a:blip>
          <a:stretch>
            <a:fillRect/>
          </a:stretch>
        </p:blipFill>
        <p:spPr>
          <a:xfrm>
            <a:off x="4572000" y="1846659"/>
            <a:ext cx="485775" cy="307182"/>
          </a:xfrm>
          <a:prstGeom prst="rect">
            <a:avLst/>
          </a:prstGeom>
          <a:ln w="12700">
            <a:miter lim="400000"/>
          </a:ln>
        </p:spPr>
      </p:pic>
      <p:pic>
        <p:nvPicPr>
          <p:cNvPr id="726" name="Picture 6" descr="Picture 6"/>
          <p:cNvPicPr>
            <a:picLocks noChangeAspect="0"/>
          </p:cNvPicPr>
          <p:nvPr/>
        </p:nvPicPr>
        <p:blipFill>
          <a:blip r:embed="rId2">
            <a:extLst/>
          </a:blip>
          <a:stretch>
            <a:fillRect/>
          </a:stretch>
        </p:blipFill>
        <p:spPr>
          <a:xfrm>
            <a:off x="4957762" y="1803798"/>
            <a:ext cx="485776" cy="307182"/>
          </a:xfrm>
          <a:prstGeom prst="rect">
            <a:avLst/>
          </a:prstGeom>
          <a:ln w="12700">
            <a:miter lim="400000"/>
          </a:ln>
        </p:spPr>
      </p:pic>
      <p:pic>
        <p:nvPicPr>
          <p:cNvPr id="727" name="Picture 7" descr="Picture 7"/>
          <p:cNvPicPr>
            <a:picLocks noChangeAspect="0"/>
          </p:cNvPicPr>
          <p:nvPr/>
        </p:nvPicPr>
        <p:blipFill>
          <a:blip r:embed="rId2">
            <a:extLst/>
          </a:blip>
          <a:stretch>
            <a:fillRect/>
          </a:stretch>
        </p:blipFill>
        <p:spPr>
          <a:xfrm>
            <a:off x="5229225" y="1803798"/>
            <a:ext cx="485775" cy="307182"/>
          </a:xfrm>
          <a:prstGeom prst="rect">
            <a:avLst/>
          </a:prstGeom>
          <a:ln w="12700">
            <a:miter lim="400000"/>
          </a:ln>
        </p:spPr>
      </p:pic>
      <p:pic>
        <p:nvPicPr>
          <p:cNvPr id="728" name="Picture 8" descr="Picture 8"/>
          <p:cNvPicPr>
            <a:picLocks noChangeAspect="0"/>
          </p:cNvPicPr>
          <p:nvPr/>
        </p:nvPicPr>
        <p:blipFill>
          <a:blip r:embed="rId2">
            <a:extLst/>
          </a:blip>
          <a:stretch>
            <a:fillRect/>
          </a:stretch>
        </p:blipFill>
        <p:spPr>
          <a:xfrm>
            <a:off x="3571875" y="2046684"/>
            <a:ext cx="485775" cy="307182"/>
          </a:xfrm>
          <a:prstGeom prst="rect">
            <a:avLst/>
          </a:prstGeom>
          <a:ln w="12700">
            <a:miter lim="400000"/>
          </a:ln>
        </p:spPr>
      </p:pic>
      <p:grpSp>
        <p:nvGrpSpPr>
          <p:cNvPr id="731" name="Rectangle 9"/>
          <p:cNvGrpSpPr/>
          <p:nvPr/>
        </p:nvGrpSpPr>
        <p:grpSpPr>
          <a:xfrm>
            <a:off x="1353000" y="1957388"/>
            <a:ext cx="7253576" cy="2800351"/>
            <a:chOff x="0" y="0"/>
            <a:chExt cx="7253575" cy="2800350"/>
          </a:xfrm>
        </p:grpSpPr>
        <p:sp>
          <p:nvSpPr>
            <p:cNvPr id="729" name="Rectangle"/>
            <p:cNvSpPr/>
            <p:nvPr/>
          </p:nvSpPr>
          <p:spPr>
            <a:xfrm>
              <a:off x="0" y="0"/>
              <a:ext cx="7253576" cy="2800350"/>
            </a:xfrm>
            <a:prstGeom prst="rect">
              <a:avLst/>
            </a:prstGeom>
            <a:noFill/>
            <a:ln w="12700" cap="flat">
              <a:solidFill>
                <a:srgbClr val="FFFF99"/>
              </a:solidFill>
              <a:prstDash val="solid"/>
              <a:miter lim="800000"/>
            </a:ln>
            <a:effectLst/>
          </p:spPr>
          <p:txBody>
            <a:bodyPr wrap="square" lIns="45719" tIns="45719" rIns="45719" bIns="45719" numCol="1" anchor="ctr">
              <a:noAutofit/>
            </a:bodyPr>
            <a:lstStyle/>
            <a:p>
              <a:pPr marL="342900" indent="-342900"/>
            </a:p>
          </p:txBody>
        </p:sp>
        <p:sp>
          <p:nvSpPr>
            <p:cNvPr id="730" name="Once upon a time there was a goldsmith who offered to store people’s…"/>
            <p:cNvSpPr txBox="1"/>
            <p:nvPr/>
          </p:nvSpPr>
          <p:spPr>
            <a:xfrm>
              <a:off x="52070" y="287655"/>
              <a:ext cx="6843450" cy="2225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marL="342900" indent="-342900">
                <a:defRPr sz="1500">
                  <a:latin typeface="Verdana"/>
                  <a:ea typeface="Verdana"/>
                  <a:cs typeface="Verdana"/>
                  <a:sym typeface="Verdana"/>
                </a:defRPr>
              </a:pPr>
              <a:r>
                <a:t>   </a:t>
              </a:r>
              <a:r>
                <a:rPr b="1" sz="1200"/>
                <a:t>Once upon a time there was a </a:t>
              </a:r>
              <a:r>
                <a:rPr b="1" i="1" sz="1200">
                  <a:solidFill>
                    <a:srgbClr val="0000FF"/>
                  </a:solidFill>
                  <a:effectLst>
                    <a:outerShdw sx="100000" sy="100000" kx="0" ky="0" algn="b" rotWithShape="0" blurRad="38100" dist="38100" dir="2700000">
                      <a:srgbClr val="000000"/>
                    </a:outerShdw>
                  </a:effectLst>
                </a:rPr>
                <a:t>goldsmith</a:t>
              </a:r>
              <a:r>
                <a:rPr b="1" sz="1200"/>
                <a:t> who offered to store people’s </a:t>
              </a:r>
              <a:endParaRPr b="1" sz="1200"/>
            </a:p>
            <a:p>
              <a:pPr marL="342900" indent="-342900">
                <a:defRPr b="1" sz="1200">
                  <a:latin typeface="Verdana"/>
                  <a:ea typeface="Verdana"/>
                  <a:cs typeface="Verdana"/>
                  <a:sym typeface="Verdana"/>
                </a:defRPr>
              </a:pPr>
              <a:r>
                <a:t>gold in his vault. He issued paper receipts for the gold, and it was not long </a:t>
              </a:r>
            </a:p>
            <a:p>
              <a:pPr marL="342900" indent="-342900">
                <a:defRPr b="1" sz="1200">
                  <a:latin typeface="Verdana"/>
                  <a:ea typeface="Verdana"/>
                  <a:cs typeface="Verdana"/>
                  <a:sym typeface="Verdana"/>
                </a:defRPr>
              </a:pPr>
              <a:r>
                <a:t>before the townsfolk used the paper to purchase eggs and beer. The smithy’s  </a:t>
              </a:r>
            </a:p>
            <a:p>
              <a:pPr marL="342900" indent="-342900">
                <a:defRPr b="1" sz="1200">
                  <a:latin typeface="Verdana"/>
                  <a:ea typeface="Verdana"/>
                  <a:cs typeface="Verdana"/>
                  <a:sym typeface="Verdana"/>
                </a:defRPr>
              </a:pPr>
              <a:r>
                <a:t>paper receipts became as </a:t>
              </a:r>
              <a:r>
                <a:rPr i="1">
                  <a:solidFill>
                    <a:srgbClr val="FF6600"/>
                  </a:solidFill>
                  <a:effectLst>
                    <a:outerShdw sx="100000" sy="100000" kx="0" ky="0" algn="b" rotWithShape="0" blurRad="38100" dist="38100" dir="2700000">
                      <a:srgbClr val="000000"/>
                    </a:outerShdw>
                  </a:effectLst>
                </a:rPr>
                <a:t>“good as gold.”</a:t>
              </a:r>
              <a:r>
                <a:t> </a:t>
              </a:r>
            </a:p>
            <a:p>
              <a:pPr marL="342900" indent="-342900">
                <a:defRPr b="1" sz="1200">
                  <a:latin typeface="Verdana"/>
                  <a:ea typeface="Verdana"/>
                  <a:cs typeface="Verdana"/>
                  <a:sym typeface="Verdana"/>
                </a:defRPr>
              </a:pPr>
              <a:r>
                <a:t>   Our Smithy was </a:t>
              </a:r>
              <a:r>
                <a:rPr i="1">
                  <a:solidFill>
                    <a:srgbClr val="0000FF"/>
                  </a:solidFill>
                  <a:effectLst>
                    <a:outerShdw sx="100000" sy="100000" kx="0" ky="0" algn="b" rotWithShape="0" blurRad="38100" dist="38100" dir="2700000">
                      <a:srgbClr val="000000"/>
                    </a:outerShdw>
                  </a:effectLst>
                </a:rPr>
                <a:t>not stupid</a:t>
              </a:r>
              <a:r>
                <a:t>. He said to himself. </a:t>
              </a:r>
              <a:r>
                <a:rPr i="1">
                  <a:solidFill>
                    <a:srgbClr val="FF6600"/>
                  </a:solidFill>
                  <a:effectLst>
                    <a:outerShdw sx="100000" sy="100000" kx="0" ky="0" algn="b" rotWithShape="0" blurRad="38100" dist="38100" dir="2700000">
                      <a:srgbClr val="000000"/>
                    </a:outerShdw>
                  </a:effectLst>
                </a:rPr>
                <a:t>“I have 2000 ounces of gold</a:t>
              </a:r>
              <a:endParaRPr i="1">
                <a:solidFill>
                  <a:srgbClr val="FF6600"/>
                </a:solidFill>
                <a:effectLst>
                  <a:outerShdw sx="100000" sy="100000" kx="0" ky="0" algn="b" rotWithShape="0" blurRad="38100" dist="38100" dir="2700000">
                    <a:srgbClr val="000000"/>
                  </a:outerShdw>
                </a:effectLst>
              </a:endParaRPr>
            </a:p>
            <a:p>
              <a:pPr marL="342900" indent="-342900">
                <a:defRPr b="1" sz="1200">
                  <a:latin typeface="Verdana"/>
                  <a:ea typeface="Verdana"/>
                  <a:cs typeface="Verdana"/>
                  <a:sym typeface="Verdana"/>
                </a:defRPr>
              </a:pPr>
              <a:r>
                <a:t>stored in my vault, but in the last year I was never called upon to pay out</a:t>
              </a:r>
            </a:p>
            <a:p>
              <a:pPr marL="342900" indent="-342900">
                <a:defRPr b="1" sz="1200">
                  <a:latin typeface="Verdana"/>
                  <a:ea typeface="Verdana"/>
                  <a:cs typeface="Verdana"/>
                  <a:sym typeface="Verdana"/>
                </a:defRPr>
              </a:pPr>
              <a:r>
                <a:t>more than </a:t>
              </a:r>
              <a:r>
                <a:rPr i="1">
                  <a:solidFill>
                    <a:srgbClr val="FF6600"/>
                  </a:solidFill>
                  <a:effectLst>
                    <a:outerShdw sx="100000" sy="100000" kx="0" ky="0" algn="b" rotWithShape="0" blurRad="38100" dist="38100" dir="2700000">
                      <a:srgbClr val="000000"/>
                    </a:outerShdw>
                  </a:effectLst>
                </a:rPr>
                <a:t>100 ounces</a:t>
              </a:r>
              <a:r>
                <a:t> in a single day. What harm could it do if I </a:t>
              </a:r>
              <a:r>
                <a:rPr>
                  <a:solidFill>
                    <a:srgbClr val="0000FF"/>
                  </a:solidFill>
                </a:rPr>
                <a:t>lent out</a:t>
              </a:r>
              <a:r>
                <a:t> say,</a:t>
              </a:r>
            </a:p>
            <a:p>
              <a:pPr marL="342900" indent="-342900">
                <a:defRPr b="1" i="1" sz="1200">
                  <a:solidFill>
                    <a:srgbClr val="0000FF"/>
                  </a:solidFill>
                  <a:effectLst>
                    <a:outerShdw sx="100000" sy="100000" kx="0" ky="0" algn="b" rotWithShape="0" blurRad="38100" dist="38100" dir="2700000">
                      <a:srgbClr val="000000"/>
                    </a:outerShdw>
                  </a:effectLst>
                  <a:latin typeface="Verdana"/>
                  <a:ea typeface="Verdana"/>
                  <a:cs typeface="Verdana"/>
                  <a:sym typeface="Verdana"/>
                </a:defRPr>
              </a:pPr>
              <a:r>
                <a:t>half the gold</a:t>
              </a:r>
              <a:r>
                <a:rPr i="0">
                  <a:solidFill>
                    <a:srgbClr val="000000"/>
                  </a:solidFill>
                </a:rPr>
                <a:t> I now have? I’ll still have more than enough to pay off any </a:t>
              </a:r>
              <a:endParaRPr i="0">
                <a:solidFill>
                  <a:srgbClr val="000000"/>
                </a:solidFill>
              </a:endParaRPr>
            </a:p>
            <a:p>
              <a:pPr marL="342900" indent="-342900">
                <a:defRPr b="1" sz="1200">
                  <a:latin typeface="Verdana"/>
                  <a:ea typeface="Verdana"/>
                  <a:cs typeface="Verdana"/>
                  <a:sym typeface="Verdana"/>
                </a:defRPr>
              </a:pPr>
              <a:r>
                <a:t>depositors that come in for a withdrawal. No one will know the difference. I</a:t>
              </a:r>
            </a:p>
            <a:p>
              <a:pPr marL="342900" indent="-342900">
                <a:defRPr b="1" sz="1200">
                  <a:latin typeface="Verdana"/>
                  <a:ea typeface="Verdana"/>
                  <a:cs typeface="Verdana"/>
                  <a:sym typeface="Verdana"/>
                </a:defRPr>
              </a:pPr>
              <a:r>
                <a:t>could </a:t>
              </a:r>
              <a:r>
                <a:rPr i="1">
                  <a:solidFill>
                    <a:srgbClr val="0000FF"/>
                  </a:solidFill>
                  <a:effectLst>
                    <a:outerShdw sx="100000" sy="100000" kx="0" ky="0" algn="b" rotWithShape="0" blurRad="38100" dist="38100" dir="2700000">
                      <a:srgbClr val="000000"/>
                    </a:outerShdw>
                  </a:effectLst>
                </a:rPr>
                <a:t>earn 30 additional ounces of</a:t>
              </a:r>
              <a:r>
                <a:rPr i="1">
                  <a:effectLst>
                    <a:outerShdw sx="100000" sy="100000" kx="0" ky="0" algn="b" rotWithShape="0" blurRad="38100" dist="38100" dir="2700000">
                      <a:srgbClr val="FFFFFF"/>
                    </a:outerShdw>
                  </a:effectLst>
                </a:rPr>
                <a:t> </a:t>
              </a:r>
              <a:r>
                <a:rPr i="1">
                  <a:solidFill>
                    <a:srgbClr val="0000FF"/>
                  </a:solidFill>
                  <a:effectLst>
                    <a:outerShdw sx="100000" sy="100000" kx="0" ky="0" algn="b" rotWithShape="0" blurRad="38100" dist="38100" dir="2700000">
                      <a:srgbClr val="000000"/>
                    </a:outerShdw>
                  </a:effectLst>
                </a:rPr>
                <a:t>gold</a:t>
              </a:r>
              <a:r>
                <a:t> each week. I think I’ll do it.”</a:t>
              </a:r>
            </a:p>
            <a:p>
              <a:pPr marL="342900" indent="-342900">
                <a:defRPr b="1" i="1" sz="1200">
                  <a:solidFill>
                    <a:srgbClr val="0000FF"/>
                  </a:solidFill>
                  <a:effectLst>
                    <a:outerShdw sx="100000" sy="100000" kx="0" ky="0" algn="b" rotWithShape="0" blurRad="38100" dist="38100" dir="2700000">
                      <a:srgbClr val="000000"/>
                    </a:outerShdw>
                  </a:effectLst>
                  <a:latin typeface="Verdana"/>
                  <a:ea typeface="Verdana"/>
                  <a:cs typeface="Verdana"/>
                  <a:sym typeface="Verdana"/>
                </a:defRPr>
              </a:pPr>
              <a:r>
                <a:t>“The goldsmith has invented the Fractional Reserve Banking System.”</a:t>
              </a:r>
            </a:p>
          </p:txBody>
        </p:sp>
      </p:grpSp>
      <p:pic>
        <p:nvPicPr>
          <p:cNvPr id="732" name="Picture 11" descr="Picture 11"/>
          <p:cNvPicPr>
            <a:picLocks noChangeAspect="0"/>
          </p:cNvPicPr>
          <p:nvPr/>
        </p:nvPicPr>
        <p:blipFill>
          <a:blip r:embed="rId3">
            <a:extLst/>
          </a:blip>
          <a:stretch>
            <a:fillRect/>
          </a:stretch>
        </p:blipFill>
        <p:spPr>
          <a:xfrm>
            <a:off x="6900861" y="200025"/>
            <a:ext cx="1100139" cy="1100138"/>
          </a:xfrm>
          <a:prstGeom prst="rect">
            <a:avLst/>
          </a:prstGeom>
          <a:ln w="12700">
            <a:miter lim="400000"/>
          </a:ln>
        </p:spPr>
      </p:pic>
      <p:pic>
        <p:nvPicPr>
          <p:cNvPr id="733" name="Picture 12" descr="Picture 12"/>
          <p:cNvPicPr>
            <a:picLocks noChangeAspect="0"/>
          </p:cNvPicPr>
          <p:nvPr/>
        </p:nvPicPr>
        <p:blipFill>
          <a:blip r:embed="rId4">
            <a:extLst/>
          </a:blip>
          <a:stretch>
            <a:fillRect/>
          </a:stretch>
        </p:blipFill>
        <p:spPr>
          <a:xfrm>
            <a:off x="6500812" y="881062"/>
            <a:ext cx="800101" cy="800101"/>
          </a:xfrm>
          <a:prstGeom prst="rect">
            <a:avLst/>
          </a:prstGeom>
          <a:ln w="12700">
            <a:miter lim="400000"/>
          </a:ln>
        </p:spPr>
      </p:pic>
      <p:sp>
        <p:nvSpPr>
          <p:cNvPr id="734" name="Rectangle 13"/>
          <p:cNvSpPr txBox="1"/>
          <p:nvPr/>
        </p:nvSpPr>
        <p:spPr>
          <a:xfrm>
            <a:off x="2151014" y="-75883"/>
            <a:ext cx="4841972"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b="1" i="1" sz="2100">
                <a:effectLst>
                  <a:outerShdw sx="100000" sy="100000" kx="0" ky="0" algn="b" rotWithShape="0" blurRad="38100" dist="38100" dir="2700000">
                    <a:srgbClr val="FFFFFF"/>
                  </a:outerShdw>
                </a:effectLst>
                <a:latin typeface="Verdana"/>
                <a:ea typeface="Verdana"/>
                <a:cs typeface="Verdana"/>
                <a:sym typeface="Verdana"/>
              </a:defRPr>
            </a:lvl1pPr>
          </a:lstStyle>
          <a:p>
            <a:pPr/>
            <a:r>
              <a:t>The Very Early Days Of Banking</a:t>
            </a:r>
          </a:p>
        </p:txBody>
      </p:sp>
      <p:pic>
        <p:nvPicPr>
          <p:cNvPr id="735" name="I wa570.wav" descr="I wa570.wav"/>
          <p:cNvPicPr>
            <a:picLocks noChangeAspect="0"/>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7772400" y="4914900"/>
            <a:ext cx="1" cy="1"/>
          </a:xfrm>
          <a:prstGeom prst="rect">
            <a:avLst/>
          </a:prstGeom>
          <a:ln w="12700">
            <a:miter lim="400000"/>
          </a:ln>
        </p:spPr>
      </p:pic>
      <p:pic>
        <p:nvPicPr>
          <p:cNvPr id="736" name="I wa571.wav" descr="I wa571.wav"/>
          <p:cNvPicPr>
            <a:picLocks noChangeAspect="0"/>
          </p:cNvPicPr>
          <p:nvPr>
            <a:audioFile r:link="rId8"/>
            <p:extLst>
              <p:ext uri="{DAA4B4D4-6D71-4841-9C94-3DE7FCFB9230}">
                <p14:media xmlns:p14="http://schemas.microsoft.com/office/powerpoint/2010/main" r:embed="rId9"/>
              </p:ext>
            </p:extLst>
          </p:nvPr>
        </p:nvPicPr>
        <p:blipFill>
          <a:blip r:embed="rId7">
            <a:extLst/>
          </a:blip>
          <a:stretch>
            <a:fillRect/>
          </a:stretch>
        </p:blipFill>
        <p:spPr>
          <a:xfrm>
            <a:off x="7505700" y="4914900"/>
            <a:ext cx="1" cy="1"/>
          </a:xfrm>
          <a:prstGeom prst="rect">
            <a:avLst/>
          </a:prstGeom>
          <a:ln w="12700">
            <a:miter lim="400000"/>
          </a:ln>
        </p:spPr>
      </p:pic>
      <p:pic>
        <p:nvPicPr>
          <p:cNvPr id="737" name="Picture 17" descr="Picture 17"/>
          <p:cNvPicPr>
            <a:picLocks noChangeAspect="1"/>
          </p:cNvPicPr>
          <p:nvPr/>
        </p:nvPicPr>
        <p:blipFill>
          <a:blip r:embed="rId10">
            <a:extLst/>
          </a:blip>
          <a:stretch>
            <a:fillRect/>
          </a:stretch>
        </p:blipFill>
        <p:spPr>
          <a:xfrm>
            <a:off x="2957513" y="367903"/>
            <a:ext cx="2619376" cy="1988345"/>
          </a:xfrm>
          <a:prstGeom prst="rect">
            <a:avLst/>
          </a:prstGeom>
          <a:ln w="12700">
            <a:miter lim="400000"/>
          </a:ln>
        </p:spPr>
      </p:pic>
      <p:pic>
        <p:nvPicPr>
          <p:cNvPr id="738" name="Picture 18" descr="Picture 18"/>
          <p:cNvPicPr>
            <a:picLocks noChangeAspect="0"/>
          </p:cNvPicPr>
          <p:nvPr/>
        </p:nvPicPr>
        <p:blipFill>
          <a:blip r:embed="rId11">
            <a:extLst/>
          </a:blip>
          <a:stretch>
            <a:fillRect/>
          </a:stretch>
        </p:blipFill>
        <p:spPr>
          <a:xfrm>
            <a:off x="2833091" y="786408"/>
            <a:ext cx="2146699" cy="1789509"/>
          </a:xfrm>
          <a:prstGeom prst="rect">
            <a:avLst/>
          </a:prstGeom>
          <a:ln w="12700">
            <a:miter lim="400000"/>
          </a:ln>
        </p:spPr>
      </p:pic>
      <p:grpSp>
        <p:nvGrpSpPr>
          <p:cNvPr id="741" name="Rectangle 19"/>
          <p:cNvGrpSpPr/>
          <p:nvPr/>
        </p:nvGrpSpPr>
        <p:grpSpPr>
          <a:xfrm>
            <a:off x="5605462" y="1609725"/>
            <a:ext cx="2369334" cy="714375"/>
            <a:chOff x="0" y="0"/>
            <a:chExt cx="2369333" cy="714375"/>
          </a:xfrm>
        </p:grpSpPr>
        <p:sp>
          <p:nvSpPr>
            <p:cNvPr id="739" name="Rectangle"/>
            <p:cNvSpPr/>
            <p:nvPr/>
          </p:nvSpPr>
          <p:spPr>
            <a:xfrm>
              <a:off x="0" y="0"/>
              <a:ext cx="2357439" cy="714375"/>
            </a:xfrm>
            <a:prstGeom prst="rect">
              <a:avLst/>
            </a:prstGeom>
            <a:gradFill flip="none" rotWithShape="1">
              <a:gsLst>
                <a:gs pos="0">
                  <a:srgbClr val="DCB058"/>
                </a:gs>
                <a:gs pos="50000">
                  <a:srgbClr val="FFCC66"/>
                </a:gs>
                <a:gs pos="100000">
                  <a:srgbClr val="DCB058"/>
                </a:gs>
              </a:gsLst>
              <a:lin ang="5400000" scaled="0"/>
            </a:gradFill>
            <a:ln w="38100" cap="flat">
              <a:solidFill>
                <a:srgbClr val="008000"/>
              </a:solidFill>
              <a:prstDash val="solid"/>
              <a:miter lim="800000"/>
            </a:ln>
            <a:effectLst/>
          </p:spPr>
          <p:txBody>
            <a:bodyPr wrap="square" lIns="45719" tIns="45719" rIns="45719" bIns="45719" numCol="1" anchor="ctr">
              <a:noAutofit/>
            </a:bodyPr>
            <a:lstStyle/>
            <a:p>
              <a:pPr>
                <a:defRPr sz="3200">
                  <a:solidFill>
                    <a:srgbClr val="E91D63"/>
                  </a:solidFill>
                </a:defRPr>
              </a:pPr>
            </a:p>
          </p:txBody>
        </p:sp>
        <p:sp>
          <p:nvSpPr>
            <p:cNvPr id="740" name="The fractional banking system…"/>
            <p:cNvSpPr txBox="1"/>
            <p:nvPr/>
          </p:nvSpPr>
          <p:spPr>
            <a:xfrm>
              <a:off x="64769" y="6667"/>
              <a:ext cx="230456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b="1" sz="1000">
                  <a:solidFill>
                    <a:srgbClr val="E91D63"/>
                  </a:solidFill>
                  <a:latin typeface="Verdana"/>
                  <a:ea typeface="Verdana"/>
                  <a:cs typeface="Verdana"/>
                  <a:sym typeface="Verdana"/>
                </a:defRPr>
              </a:pPr>
              <a:r>
                <a:t>The fractional banking system </a:t>
              </a:r>
              <a:endParaRPr sz="3200"/>
            </a:p>
            <a:p>
              <a:pPr>
                <a:defRPr b="1" sz="1000">
                  <a:solidFill>
                    <a:srgbClr val="E91D63"/>
                  </a:solidFill>
                  <a:latin typeface="Verdana"/>
                  <a:ea typeface="Verdana"/>
                  <a:cs typeface="Verdana"/>
                  <a:sym typeface="Verdana"/>
                </a:defRPr>
              </a:pPr>
              <a:r>
                <a:t>began  when someone  issued</a:t>
              </a:r>
              <a:endParaRPr sz="3200"/>
            </a:p>
            <a:p>
              <a:pPr>
                <a:defRPr b="1" sz="1000">
                  <a:solidFill>
                    <a:srgbClr val="E91D63"/>
                  </a:solidFill>
                  <a:latin typeface="Verdana"/>
                  <a:ea typeface="Verdana"/>
                  <a:cs typeface="Verdana"/>
                  <a:sym typeface="Verdana"/>
                </a:defRPr>
              </a:pPr>
              <a:r>
                <a:t>claims  for  gold</a:t>
              </a:r>
              <a:r>
                <a:rPr sz="600"/>
                <a:t> </a:t>
              </a:r>
              <a:r>
                <a:t> that  already</a:t>
              </a:r>
              <a:endParaRPr sz="3200"/>
            </a:p>
            <a:p>
              <a:pPr>
                <a:defRPr b="1" sz="1000">
                  <a:solidFill>
                    <a:srgbClr val="E91D63"/>
                  </a:solidFill>
                  <a:latin typeface="Verdana"/>
                  <a:ea typeface="Verdana"/>
                  <a:cs typeface="Verdana"/>
                  <a:sym typeface="Verdana"/>
                </a:defRPr>
              </a:pPr>
              <a:r>
                <a:t>belonged   to  someone   else.</a:t>
              </a:r>
            </a:p>
          </p:txBody>
        </p:sp>
      </p:grpSp>
      <p:pic>
        <p:nvPicPr>
          <p:cNvPr id="742" name="Picture 20" descr="Picture 20"/>
          <p:cNvPicPr>
            <a:picLocks noChangeAspect="0"/>
          </p:cNvPicPr>
          <p:nvPr/>
        </p:nvPicPr>
        <p:blipFill>
          <a:blip r:embed="rId3">
            <a:extLst/>
          </a:blip>
          <a:stretch>
            <a:fillRect/>
          </a:stretch>
        </p:blipFill>
        <p:spPr>
          <a:xfrm>
            <a:off x="5638800" y="190500"/>
            <a:ext cx="1114425" cy="111442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1724" fill="hold"/>
                                        <p:tgtEl>
                                          <p:spTgt spid="735"/>
                                        </p:tgtEl>
                                      </p:cBhvr>
                                    </p:cmd>
                                  </p:childTnLst>
                                </p:cTn>
                              </p:par>
                            </p:childTnLst>
                          </p:cTn>
                        </p:par>
                      </p:childTnLst>
                    </p:cTn>
                  </p:par>
                  <p:par>
                    <p:cTn id="7" fill="hold">
                      <p:stCondLst>
                        <p:cond delay="indefinite"/>
                      </p:stCondLst>
                      <p:childTnLst>
                        <p:par>
                          <p:cTn id="8" fill="hold">
                            <p:stCondLst>
                              <p:cond delay="0"/>
                            </p:stCondLst>
                            <p:childTnLst>
                              <p:par>
                                <p:cTn id="9" presetClass="entr" nodeType="clickEffect" presetSubtype="2" presetID="2" grpId="2" fill="hold">
                                  <p:stCondLst>
                                    <p:cond delay="0"/>
                                  </p:stCondLst>
                                  <p:iterate type="el" backwards="0">
                                    <p:tmAbs val="0"/>
                                  </p:iterate>
                                  <p:childTnLst>
                                    <p:set>
                                      <p:cBhvr>
                                        <p:cTn id="10" fill="hold"/>
                                        <p:tgtEl>
                                          <p:spTgt spid="741"/>
                                        </p:tgtEl>
                                        <p:attrNameLst>
                                          <p:attrName>style.visibility</p:attrName>
                                        </p:attrNameLst>
                                      </p:cBhvr>
                                      <p:to>
                                        <p:strVal val="visible"/>
                                      </p:to>
                                    </p:set>
                                    <p:anim calcmode="lin" valueType="num">
                                      <p:cBhvr>
                                        <p:cTn id="11" dur="500" fill="hold"/>
                                        <p:tgtEl>
                                          <p:spTgt spid="741"/>
                                        </p:tgtEl>
                                        <p:attrNameLst>
                                          <p:attrName>ppt_x</p:attrName>
                                        </p:attrNameLst>
                                      </p:cBhvr>
                                      <p:tavLst>
                                        <p:tav tm="0">
                                          <p:val>
                                            <p:strVal val="1+#ppt_w/2"/>
                                          </p:val>
                                        </p:tav>
                                        <p:tav tm="100000">
                                          <p:val>
                                            <p:strVal val="#ppt_x"/>
                                          </p:val>
                                        </p:tav>
                                      </p:tavLst>
                                    </p:anim>
                                    <p:anim calcmode="lin" valueType="num">
                                      <p:cBhvr>
                                        <p:cTn id="12" dur="500" fill="hold"/>
                                        <p:tgtEl>
                                          <p:spTgt spid="7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Class="mediacall" nodeType="afterEffect" presetSubtype="0" presetID="1" grpId="3" fill="hold">
                                  <p:stCondLst>
                                    <p:cond delay="0"/>
                                  </p:stCondLst>
                                  <p:childTnLst>
                                    <p:cmd type="call" cmd="playFrom(0.0)">
                                      <p:cBhvr>
                                        <p:cTn id="15" dur="1443" fill="hold"/>
                                        <p:tgtEl>
                                          <p:spTgt spid="73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50000">
                <p:cTn id="16" fill="hold" display="0">
                  <p:stCondLst>
                    <p:cond delay="indefinite"/>
                  </p:stCondLst>
                </p:cTn>
                <p:tgtEl>
                  <p:spTgt spid="735"/>
                </p:tgtEl>
              </p:cMediaNode>
            </p:audio>
            <p:audio isNarration="0">
              <p:cMediaNode mute="0" showWhenStopped="0" numSld="1" vol="50000">
                <p:cTn id="17" fill="hold" display="0">
                  <p:stCondLst>
                    <p:cond delay="indefinite"/>
                  </p:stCondLst>
                </p:cTn>
                <p:tgtEl>
                  <p:spTgt spid="736"/>
                </p:tgtEl>
              </p:cMediaNode>
            </p:audio>
          </p:childTnLst>
        </p:cTn>
      </p:par>
    </p:tnLst>
    <p:bldLst>
      <p:bldP build="whole" bldLvl="1" animBg="1" rev="0" advAuto="0" spid="741" grpId="2"/>
    </p:bldLst>
  </p:timing>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6" name="Rectangle 2"/>
          <p:cNvSpPr txBox="1"/>
          <p:nvPr>
            <p:ph type="title"/>
          </p:nvPr>
        </p:nvSpPr>
        <p:spPr>
          <a:xfrm>
            <a:off x="457200" y="94660"/>
            <a:ext cx="8229600" cy="857251"/>
          </a:xfrm>
          <a:prstGeom prst="rect">
            <a:avLst/>
          </a:prstGeom>
        </p:spPr>
        <p:txBody>
          <a:bodyPr/>
          <a:lstStyle>
            <a:lvl1pPr defTabSz="868680">
              <a:defRPr sz="1710"/>
            </a:lvl1pPr>
          </a:lstStyle>
          <a:p>
            <a:pPr/>
            <a:r>
              <a:t>Assume that $1000 is deposited in a bank, that each bank lends out all excess reserves (banks wish to hold no excess reserves) all money lent out by one bank is re-deposited in another bank</a:t>
            </a:r>
          </a:p>
        </p:txBody>
      </p:sp>
      <p:graphicFrame>
        <p:nvGraphicFramePr>
          <p:cNvPr id="1187" name="Group 58"/>
          <p:cNvGraphicFramePr/>
          <p:nvPr/>
        </p:nvGraphicFramePr>
        <p:xfrm>
          <a:off x="1764195" y="1351960"/>
          <a:ext cx="6172201" cy="32325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43050"/>
                <a:gridCol w="857250"/>
                <a:gridCol w="800100"/>
                <a:gridCol w="742950"/>
                <a:gridCol w="742950"/>
                <a:gridCol w="742950"/>
                <a:gridCol w="742950"/>
              </a:tblGrid>
              <a:tr h="571526">
                <a:tc>
                  <a:txBody>
                    <a:bodyPr/>
                    <a:lstStyle/>
                    <a:p>
                      <a:pPr algn="l">
                        <a:spcBef>
                          <a:spcPts val="600"/>
                        </a:spcBef>
                        <a:defRPr sz="1400"/>
                      </a:pPr>
                    </a:p>
                  </a:txBody>
                  <a:tcPr marL="34292" marR="34292" marT="34292" marB="34292"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10%</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12.5%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25%</a:t>
                      </a:r>
                    </a:p>
                  </a:txBody>
                  <a:tcPr marL="34292" marR="34292" marT="34292" marB="34292"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521231">
                <a:tc>
                  <a:txBody>
                    <a:bodyPr/>
                    <a:lstStyle/>
                    <a:p>
                      <a:pPr algn="l">
                        <a:spcBef>
                          <a:spcPts val="300"/>
                        </a:spcBef>
                        <a:defRPr sz="1400"/>
                      </a:pPr>
                      <a:r>
                        <a:t>Required reserves</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$50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$100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$125</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$150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521231">
                <a:tc>
                  <a:txBody>
                    <a:bodyPr/>
                    <a:lstStyle/>
                    <a:p>
                      <a:pPr algn="l">
                        <a:spcBef>
                          <a:spcPts val="300"/>
                        </a:spcBef>
                        <a:defRPr sz="1400"/>
                      </a:pPr>
                      <a:r>
                        <a:t>Excess reserves</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$990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$950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$900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$875</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$850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685831">
                <a:tc>
                  <a:txBody>
                    <a:bodyPr/>
                    <a:lstStyle/>
                    <a:p>
                      <a:pPr algn="l">
                        <a:spcBef>
                          <a:spcPts val="300"/>
                        </a:spcBef>
                        <a:defRPr sz="1800"/>
                      </a:pPr>
                      <a:r>
                        <a:rPr sz="1400"/>
                        <a:t>Deposit expansion multiplier</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20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10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8</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6.67</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600"/>
                        </a:spcBef>
                        <a:defRPr sz="15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932729">
                <a:tc>
                  <a:txBody>
                    <a:bodyPr/>
                    <a:lstStyle/>
                    <a:p>
                      <a:pPr algn="l">
                        <a:spcBef>
                          <a:spcPts val="300"/>
                        </a:spcBef>
                        <a:defRPr sz="1400"/>
                      </a:pPr>
                      <a:r>
                        <a:t>Maximum </a:t>
                      </a:r>
                      <a:r>
                        <a:rPr b="1" i="1"/>
                        <a:t>increase</a:t>
                      </a:r>
                      <a:r>
                        <a:t> in the money supply</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200"/>
                        </a:spcBef>
                        <a:defRPr sz="1200"/>
                      </a:pPr>
                      <a:r>
                        <a:t> </a:t>
                      </a:r>
                      <a:endParaRPr sz="2800"/>
                    </a:p>
                    <a:p>
                      <a:pPr algn="ctr">
                        <a:spcBef>
                          <a:spcPts val="200"/>
                        </a:spcBef>
                        <a:defRPr sz="1200"/>
                      </a:pPr>
                      <a:r>
                        <a:t>=$99,000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200"/>
                        </a:spcBef>
                        <a:defRPr sz="1200"/>
                      </a:pPr>
                      <a:r>
                        <a:t> </a:t>
                      </a:r>
                      <a:endParaRPr sz="2800"/>
                    </a:p>
                    <a:p>
                      <a:pPr algn="ctr">
                        <a:spcBef>
                          <a:spcPts val="200"/>
                        </a:spcBef>
                        <a:defRPr sz="1200"/>
                      </a:pPr>
                      <a:r>
                        <a:t>=$19,000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200"/>
                        </a:spcBef>
                        <a:defRPr sz="1200"/>
                      </a:pPr>
                      <a:r>
                        <a:t> </a:t>
                      </a:r>
                      <a:endParaRPr sz="2800"/>
                    </a:p>
                    <a:p>
                      <a:pPr algn="ctr">
                        <a:spcBef>
                          <a:spcPts val="200"/>
                        </a:spcBef>
                        <a:defRPr sz="1200"/>
                      </a:pPr>
                      <a:r>
                        <a:t>=$9,000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200"/>
                        </a:spcBef>
                        <a:defRPr sz="1200"/>
                      </a:pPr>
                      <a:r>
                        <a:t> </a:t>
                      </a:r>
                      <a:endParaRPr sz="2800"/>
                    </a:p>
                    <a:p>
                      <a:pPr algn="ctr">
                        <a:spcBef>
                          <a:spcPts val="200"/>
                        </a:spcBef>
                        <a:defRPr sz="1200"/>
                      </a:pPr>
                      <a:r>
                        <a:t>=$7,000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200"/>
                        </a:spcBef>
                        <a:defRPr sz="1200"/>
                      </a:pPr>
                      <a:r>
                        <a:t> </a:t>
                      </a:r>
                      <a:endParaRPr sz="2800"/>
                    </a:p>
                    <a:p>
                      <a:pPr algn="ctr">
                        <a:spcBef>
                          <a:spcPts val="200"/>
                        </a:spcBef>
                        <a:defRPr sz="1200"/>
                      </a:pPr>
                      <a:r>
                        <a:t>=$5,669</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600"/>
                        </a:spcBef>
                        <a:defRPr sz="1200"/>
                      </a:pPr>
                    </a:p>
                  </a:txBody>
                  <a:tcPr marL="34292" marR="34292" marT="34292" marB="34292" anchor="t" anchorCtr="0" horzOverflow="overflow">
                    <a:lnL w="12700">
                      <a:solidFill>
                        <a:srgbClr val="000000"/>
                      </a:solidFill>
                    </a:lnL>
                    <a:lnR w="28575">
                      <a:solidFill>
                        <a:srgbClr val="000000"/>
                      </a:solidFill>
                    </a:lnR>
                    <a:lnT w="12700">
                      <a:solidFill>
                        <a:srgbClr val="000000"/>
                      </a:solidFill>
                    </a:lnT>
                    <a:lnB w="28575">
                      <a:solidFill>
                        <a:srgbClr val="000000"/>
                      </a:solidFill>
                    </a:lnB>
                    <a:solidFill>
                      <a:srgbClr val="BBE0E3"/>
                    </a:solidFill>
                  </a:tcPr>
                </a:tc>
              </a:tr>
            </a:tbl>
          </a:graphicData>
        </a:graphic>
      </p:graphicFrame>
      <p:sp>
        <p:nvSpPr>
          <p:cNvPr id="1188" name="Text Box 53"/>
          <p:cNvSpPr txBox="1"/>
          <p:nvPr/>
        </p:nvSpPr>
        <p:spPr>
          <a:xfrm>
            <a:off x="2695740" y="951910"/>
            <a:ext cx="4309111" cy="276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spcBef>
                <a:spcPts val="700"/>
              </a:spcBef>
              <a:defRPr b="1" sz="1300"/>
            </a:lvl1pPr>
          </a:lstStyle>
          <a:p>
            <a:pPr/>
            <a:r>
              <a:t>Required Reserve Ratio</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0" name="Rectangle 2"/>
          <p:cNvSpPr txBox="1"/>
          <p:nvPr>
            <p:ph type="title"/>
          </p:nvPr>
        </p:nvSpPr>
        <p:spPr>
          <a:xfrm>
            <a:off x="457200" y="94660"/>
            <a:ext cx="8229600" cy="857251"/>
          </a:xfrm>
          <a:prstGeom prst="rect">
            <a:avLst/>
          </a:prstGeom>
        </p:spPr>
        <p:txBody>
          <a:bodyPr/>
          <a:lstStyle>
            <a:lvl1pPr defTabSz="868680">
              <a:defRPr sz="1710"/>
            </a:lvl1pPr>
          </a:lstStyle>
          <a:p>
            <a:pPr/>
            <a:r>
              <a:t>Assume that $1000 is deposited in a bank, that each bank lends out all excess reserves (banks wish to hold no excess reserves) all money lent out by one bank is re-deposited in another bank</a:t>
            </a:r>
          </a:p>
        </p:txBody>
      </p:sp>
      <p:graphicFrame>
        <p:nvGraphicFramePr>
          <p:cNvPr id="1191" name="Group 58"/>
          <p:cNvGraphicFramePr/>
          <p:nvPr/>
        </p:nvGraphicFramePr>
        <p:xfrm>
          <a:off x="1764195" y="1351960"/>
          <a:ext cx="6172201" cy="32325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43050"/>
                <a:gridCol w="857250"/>
                <a:gridCol w="800100"/>
                <a:gridCol w="742950"/>
                <a:gridCol w="742950"/>
                <a:gridCol w="742950"/>
                <a:gridCol w="742950"/>
              </a:tblGrid>
              <a:tr h="571526">
                <a:tc>
                  <a:txBody>
                    <a:bodyPr/>
                    <a:lstStyle/>
                    <a:p>
                      <a:pPr algn="l">
                        <a:spcBef>
                          <a:spcPts val="600"/>
                        </a:spcBef>
                        <a:defRPr sz="1400"/>
                      </a:pPr>
                    </a:p>
                  </a:txBody>
                  <a:tcPr marL="34292" marR="34292" marT="34292" marB="34292"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10%</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12.5%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15%</a:t>
                      </a:r>
                    </a:p>
                  </a:txBody>
                  <a:tcPr marL="34292" marR="34292" marT="34292" marB="34292"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600"/>
                        </a:spcBef>
                        <a:defRPr sz="1500"/>
                      </a:pPr>
                    </a:p>
                    <a:p>
                      <a:pPr algn="ctr">
                        <a:spcBef>
                          <a:spcPts val="300"/>
                        </a:spcBef>
                        <a:defRPr sz="1500"/>
                      </a:pPr>
                      <a:r>
                        <a:t>25%</a:t>
                      </a:r>
                    </a:p>
                  </a:txBody>
                  <a:tcPr marL="34292" marR="34292" marT="34292" marB="34292"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521231">
                <a:tc>
                  <a:txBody>
                    <a:bodyPr/>
                    <a:lstStyle/>
                    <a:p>
                      <a:pPr algn="l">
                        <a:spcBef>
                          <a:spcPts val="300"/>
                        </a:spcBef>
                        <a:defRPr sz="1400"/>
                      </a:pPr>
                      <a:r>
                        <a:t>Required reserves</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$50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$100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$125</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$150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$250</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521231">
                <a:tc>
                  <a:txBody>
                    <a:bodyPr/>
                    <a:lstStyle/>
                    <a:p>
                      <a:pPr algn="l">
                        <a:spcBef>
                          <a:spcPts val="300"/>
                        </a:spcBef>
                        <a:defRPr sz="1400"/>
                      </a:pPr>
                      <a:r>
                        <a:t>Excess reserves</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$990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$950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$900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$875</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$850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$750</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685831">
                <a:tc>
                  <a:txBody>
                    <a:bodyPr/>
                    <a:lstStyle/>
                    <a:p>
                      <a:pPr algn="l">
                        <a:spcBef>
                          <a:spcPts val="300"/>
                        </a:spcBef>
                        <a:defRPr sz="1800"/>
                      </a:pPr>
                      <a:r>
                        <a:rPr sz="1400"/>
                        <a:t>Deposit expansion multiplier</a:t>
                      </a:r>
                    </a:p>
                  </a:txBody>
                  <a:tcPr marL="34292" marR="34292" marT="34292" marB="34292"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100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20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10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300"/>
                        </a:spcBef>
                        <a:defRPr sz="1800"/>
                      </a:pPr>
                      <a:r>
                        <a:rPr sz="1500"/>
                        <a:t>8</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6.67</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BBE0E3"/>
                    </a:solidFill>
                  </a:tcPr>
                </a:tc>
                <a:tc>
                  <a:txBody>
                    <a:bodyPr/>
                    <a:lstStyle/>
                    <a:p>
                      <a:pPr algn="ctr">
                        <a:spcBef>
                          <a:spcPts val="300"/>
                        </a:spcBef>
                        <a:defRPr sz="1800"/>
                      </a:pPr>
                      <a:r>
                        <a:rPr sz="1500"/>
                        <a:t>4</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BBE0E3"/>
                    </a:solidFill>
                  </a:tcPr>
                </a:tc>
              </a:tr>
              <a:tr h="932729">
                <a:tc>
                  <a:txBody>
                    <a:bodyPr/>
                    <a:lstStyle/>
                    <a:p>
                      <a:pPr algn="l">
                        <a:spcBef>
                          <a:spcPts val="300"/>
                        </a:spcBef>
                        <a:defRPr sz="1400"/>
                      </a:pPr>
                      <a:r>
                        <a:t>Maximum </a:t>
                      </a:r>
                      <a:r>
                        <a:rPr b="1" i="1"/>
                        <a:t>increase</a:t>
                      </a:r>
                      <a:r>
                        <a:t> in the money supply</a:t>
                      </a:r>
                      <a:endParaRPr sz="2800"/>
                    </a:p>
                  </a:txBody>
                  <a:tcPr marL="34292" marR="34292" marT="34292" marB="34292"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200"/>
                        </a:spcBef>
                        <a:defRPr sz="1200"/>
                      </a:pPr>
                      <a:r>
                        <a:t> </a:t>
                      </a:r>
                      <a:endParaRPr sz="2800"/>
                    </a:p>
                    <a:p>
                      <a:pPr algn="ctr">
                        <a:spcBef>
                          <a:spcPts val="200"/>
                        </a:spcBef>
                        <a:defRPr sz="1200"/>
                      </a:pPr>
                      <a:r>
                        <a:t>=$99,000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200"/>
                        </a:spcBef>
                        <a:defRPr sz="1200"/>
                      </a:pPr>
                      <a:r>
                        <a:t> </a:t>
                      </a:r>
                      <a:endParaRPr sz="2800"/>
                    </a:p>
                    <a:p>
                      <a:pPr algn="ctr">
                        <a:spcBef>
                          <a:spcPts val="200"/>
                        </a:spcBef>
                        <a:defRPr sz="1200"/>
                      </a:pPr>
                      <a:r>
                        <a:t>=$19,000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200"/>
                        </a:spcBef>
                        <a:defRPr sz="1200"/>
                      </a:pPr>
                      <a:r>
                        <a:t> </a:t>
                      </a:r>
                      <a:endParaRPr sz="2800"/>
                    </a:p>
                    <a:p>
                      <a:pPr algn="ctr">
                        <a:spcBef>
                          <a:spcPts val="200"/>
                        </a:spcBef>
                        <a:defRPr sz="1200"/>
                      </a:pPr>
                      <a:r>
                        <a:t>=$9,000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200"/>
                        </a:spcBef>
                        <a:defRPr sz="1200"/>
                      </a:pPr>
                      <a:r>
                        <a:t> </a:t>
                      </a:r>
                      <a:endParaRPr sz="2800"/>
                    </a:p>
                    <a:p>
                      <a:pPr algn="ctr">
                        <a:spcBef>
                          <a:spcPts val="200"/>
                        </a:spcBef>
                        <a:defRPr sz="1200"/>
                      </a:pPr>
                      <a:r>
                        <a:t>=$7,000</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200"/>
                        </a:spcBef>
                        <a:defRPr sz="1200"/>
                      </a:pPr>
                      <a:r>
                        <a:t> </a:t>
                      </a:r>
                      <a:endParaRPr sz="2800"/>
                    </a:p>
                    <a:p>
                      <a:pPr algn="ctr">
                        <a:spcBef>
                          <a:spcPts val="200"/>
                        </a:spcBef>
                        <a:defRPr sz="1200"/>
                      </a:pPr>
                      <a:r>
                        <a:t>=$5,669</a:t>
                      </a:r>
                    </a:p>
                  </a:txBody>
                  <a:tcPr marL="34292" marR="34292" marT="34292" marB="34292"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BBE0E3"/>
                    </a:solidFill>
                  </a:tcPr>
                </a:tc>
                <a:tc>
                  <a:txBody>
                    <a:bodyPr/>
                    <a:lstStyle/>
                    <a:p>
                      <a:pPr algn="ctr">
                        <a:spcBef>
                          <a:spcPts val="200"/>
                        </a:spcBef>
                        <a:defRPr sz="1200"/>
                      </a:pPr>
                      <a:r>
                        <a:t> </a:t>
                      </a:r>
                      <a:endParaRPr sz="2800"/>
                    </a:p>
                    <a:p>
                      <a:pPr algn="ctr">
                        <a:spcBef>
                          <a:spcPts val="200"/>
                        </a:spcBef>
                        <a:defRPr sz="1200"/>
                      </a:pPr>
                      <a:r>
                        <a:t>=$3,000</a:t>
                      </a:r>
                    </a:p>
                  </a:txBody>
                  <a:tcPr marL="34292" marR="34292" marT="34292" marB="34292" anchor="t" anchorCtr="0" horzOverflow="overflow">
                    <a:lnL w="12700">
                      <a:solidFill>
                        <a:srgbClr val="000000"/>
                      </a:solidFill>
                    </a:lnL>
                    <a:lnR w="28575">
                      <a:solidFill>
                        <a:srgbClr val="000000"/>
                      </a:solidFill>
                    </a:lnR>
                    <a:lnT w="12700">
                      <a:solidFill>
                        <a:srgbClr val="000000"/>
                      </a:solidFill>
                    </a:lnT>
                    <a:lnB w="28575">
                      <a:solidFill>
                        <a:srgbClr val="000000"/>
                      </a:solidFill>
                    </a:lnB>
                    <a:solidFill>
                      <a:srgbClr val="BBE0E3"/>
                    </a:solidFill>
                  </a:tcPr>
                </a:tc>
              </a:tr>
            </a:tbl>
          </a:graphicData>
        </a:graphic>
      </p:graphicFrame>
      <p:sp>
        <p:nvSpPr>
          <p:cNvPr id="1192" name="Text Box 53"/>
          <p:cNvSpPr txBox="1"/>
          <p:nvPr/>
        </p:nvSpPr>
        <p:spPr>
          <a:xfrm>
            <a:off x="2695740" y="951910"/>
            <a:ext cx="4309111" cy="276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spcBef>
                <a:spcPts val="700"/>
              </a:spcBef>
              <a:defRPr b="1" sz="1300"/>
            </a:lvl1pPr>
          </a:lstStyle>
          <a:p>
            <a:pPr/>
            <a:r>
              <a:t>Required Reserve Ratio</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4" name="Rectangle 2"/>
          <p:cNvSpPr txBox="1"/>
          <p:nvPr>
            <p:ph type="title"/>
          </p:nvPr>
        </p:nvSpPr>
        <p:spPr>
          <a:prstGeom prst="rect">
            <a:avLst/>
          </a:prstGeom>
        </p:spPr>
        <p:txBody>
          <a:bodyPr/>
          <a:lstStyle>
            <a:lvl1pPr>
              <a:defRPr sz="2100">
                <a:solidFill>
                  <a:srgbClr val="FF0000"/>
                </a:solidFill>
              </a:defRPr>
            </a:lvl1pPr>
          </a:lstStyle>
          <a:p>
            <a:pPr/>
            <a:r>
              <a:t>6. If the required reserve requirement were 0%, then the money supply expansion would be infinite.  </a:t>
            </a:r>
          </a:p>
        </p:txBody>
      </p:sp>
      <p:sp>
        <p:nvSpPr>
          <p:cNvPr id="1195" name="Rectangle 3"/>
          <p:cNvSpPr txBox="1"/>
          <p:nvPr>
            <p:ph type="body" sz="half" idx="1"/>
          </p:nvPr>
        </p:nvSpPr>
        <p:spPr>
          <a:xfrm>
            <a:off x="457200" y="1200151"/>
            <a:ext cx="4038600" cy="3394472"/>
          </a:xfrm>
          <a:prstGeom prst="rect">
            <a:avLst/>
          </a:prstGeom>
        </p:spPr>
        <p:txBody>
          <a:bodyPr/>
          <a:lstStyle>
            <a:lvl1pPr>
              <a:spcBef>
                <a:spcPts val="600"/>
              </a:spcBef>
              <a:defRPr sz="2800">
                <a:solidFill>
                  <a:srgbClr val="FF0000"/>
                </a:solidFill>
              </a:defRPr>
            </a:lvl1pPr>
          </a:lstStyle>
          <a:p>
            <a:pPr/>
            <a:r>
              <a:t>Why don’t we want an infinite growth of the money supply? (remember the equation of exchange)</a:t>
            </a:r>
          </a:p>
        </p:txBody>
      </p:sp>
      <p:grpSp>
        <p:nvGrpSpPr>
          <p:cNvPr id="1198" name="Rectangle 4"/>
          <p:cNvGrpSpPr/>
          <p:nvPr/>
        </p:nvGrpSpPr>
        <p:grpSpPr>
          <a:xfrm>
            <a:off x="4648200" y="1200151"/>
            <a:ext cx="4038600" cy="3394472"/>
            <a:chOff x="0" y="0"/>
            <a:chExt cx="4038600" cy="3394471"/>
          </a:xfrm>
        </p:grpSpPr>
        <p:sp>
          <p:nvSpPr>
            <p:cNvPr id="1196" name="Rectangle"/>
            <p:cNvSpPr/>
            <p:nvPr/>
          </p:nvSpPr>
          <p:spPr>
            <a:xfrm>
              <a:off x="0" y="0"/>
              <a:ext cx="4038600" cy="3394472"/>
            </a:xfrm>
            <a:prstGeom prst="rect">
              <a:avLst/>
            </a:prstGeom>
            <a:solidFill>
              <a:srgbClr val="BBE0E3"/>
            </a:solidFill>
            <a:ln w="12700" cap="flat">
              <a:noFill/>
              <a:miter lim="400000"/>
            </a:ln>
            <a:effectLst/>
          </p:spPr>
          <p:txBody>
            <a:bodyPr wrap="square" lIns="45719" tIns="45719" rIns="45719" bIns="45719" numCol="1" anchor="t">
              <a:noAutofit/>
            </a:bodyPr>
            <a:lstStyle/>
            <a:p>
              <a:pPr>
                <a:spcBef>
                  <a:spcPts val="500"/>
                </a:spcBef>
                <a:defRPr sz="2400"/>
              </a:pPr>
            </a:p>
          </p:txBody>
        </p:sp>
        <p:sp>
          <p:nvSpPr>
            <p:cNvPr id="1197" name="The result would be hyperinflation"/>
            <p:cNvSpPr txBox="1"/>
            <p:nvPr/>
          </p:nvSpPr>
          <p:spPr>
            <a:xfrm>
              <a:off x="45719" y="0"/>
              <a:ext cx="3947162" cy="33944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p>
              <a:pPr>
                <a:spcBef>
                  <a:spcPts val="500"/>
                </a:spcBef>
                <a:defRPr sz="1800"/>
              </a:pPr>
            </a:p>
            <a:p>
              <a:pPr marL="257175" indent="-257175">
                <a:spcBef>
                  <a:spcPts val="400"/>
                </a:spcBef>
                <a:buSzPct val="100000"/>
                <a:buChar char="•"/>
                <a:defRPr sz="1800">
                  <a:solidFill>
                    <a:srgbClr val="FF0000"/>
                  </a:solidFill>
                </a:defRPr>
              </a:pPr>
              <a:r>
                <a:t>The result would be hyperinflation</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98" grpId="1"/>
    </p:bldLst>
  </p:timing>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0" name="Rectangle 2"/>
          <p:cNvSpPr txBox="1"/>
          <p:nvPr>
            <p:ph type="title"/>
          </p:nvPr>
        </p:nvSpPr>
        <p:spPr>
          <a:xfrm>
            <a:off x="993912" y="205978"/>
            <a:ext cx="7490129" cy="857251"/>
          </a:xfrm>
          <a:prstGeom prst="rect">
            <a:avLst/>
          </a:prstGeom>
        </p:spPr>
        <p:txBody>
          <a:bodyPr/>
          <a:lstStyle>
            <a:lvl1pPr algn="l" defTabSz="877823">
              <a:defRPr sz="2688">
                <a:solidFill>
                  <a:srgbClr val="FF0000"/>
                </a:solidFill>
              </a:defRPr>
            </a:lvl1pPr>
          </a:lstStyle>
          <a:p>
            <a:pPr/>
            <a:r>
              <a:t>7. If the Federal Reserve wants to increase the money supply,</a:t>
            </a:r>
          </a:p>
        </p:txBody>
      </p:sp>
      <p:sp>
        <p:nvSpPr>
          <p:cNvPr id="1201" name="Rectangle 3"/>
          <p:cNvSpPr txBox="1"/>
          <p:nvPr>
            <p:ph type="body" sz="half" idx="1"/>
          </p:nvPr>
        </p:nvSpPr>
        <p:spPr>
          <a:xfrm>
            <a:off x="457200" y="1200151"/>
            <a:ext cx="4038600" cy="3394472"/>
          </a:xfrm>
          <a:prstGeom prst="rect">
            <a:avLst/>
          </a:prstGeom>
        </p:spPr>
        <p:txBody>
          <a:bodyPr/>
          <a:lstStyle/>
          <a:p>
            <a:pPr>
              <a:lnSpc>
                <a:spcPct val="90000"/>
              </a:lnSpc>
              <a:spcBef>
                <a:spcPts val="600"/>
              </a:spcBef>
              <a:defRPr sz="2800">
                <a:solidFill>
                  <a:srgbClr val="FF0000"/>
                </a:solidFill>
              </a:defRPr>
            </a:pPr>
            <a:r>
              <a:t>Should it raise or lower the reserve requirement?</a:t>
            </a:r>
          </a:p>
          <a:p>
            <a:pPr>
              <a:lnSpc>
                <a:spcPct val="90000"/>
              </a:lnSpc>
              <a:spcBef>
                <a:spcPts val="600"/>
              </a:spcBef>
              <a:defRPr sz="2800">
                <a:solidFill>
                  <a:srgbClr val="FF0000"/>
                </a:solidFill>
              </a:defRPr>
            </a:pPr>
            <a:r>
              <a:t>Why?</a:t>
            </a:r>
          </a:p>
        </p:txBody>
      </p:sp>
      <p:grpSp>
        <p:nvGrpSpPr>
          <p:cNvPr id="1204" name="Rectangle 4"/>
          <p:cNvGrpSpPr/>
          <p:nvPr/>
        </p:nvGrpSpPr>
        <p:grpSpPr>
          <a:xfrm>
            <a:off x="4648200" y="1200151"/>
            <a:ext cx="4038600" cy="3394472"/>
            <a:chOff x="0" y="0"/>
            <a:chExt cx="4038600" cy="3394471"/>
          </a:xfrm>
        </p:grpSpPr>
        <p:sp>
          <p:nvSpPr>
            <p:cNvPr id="1202" name="Rectangle"/>
            <p:cNvSpPr/>
            <p:nvPr/>
          </p:nvSpPr>
          <p:spPr>
            <a:xfrm>
              <a:off x="0" y="0"/>
              <a:ext cx="4038600" cy="3394472"/>
            </a:xfrm>
            <a:prstGeom prst="rect">
              <a:avLst/>
            </a:prstGeom>
            <a:solidFill>
              <a:srgbClr val="BBE0E3"/>
            </a:solidFill>
            <a:ln w="12700" cap="flat">
              <a:noFill/>
              <a:miter lim="400000"/>
            </a:ln>
            <a:effectLst/>
          </p:spPr>
          <p:txBody>
            <a:bodyPr wrap="square" lIns="45719" tIns="45719" rIns="45719" bIns="45719" numCol="1" anchor="t">
              <a:noAutofit/>
            </a:bodyPr>
            <a:lstStyle/>
            <a:p>
              <a:pPr>
                <a:lnSpc>
                  <a:spcPct val="90000"/>
                </a:lnSpc>
                <a:spcBef>
                  <a:spcPts val="500"/>
                </a:spcBef>
                <a:defRPr sz="2400"/>
              </a:pPr>
            </a:p>
          </p:txBody>
        </p:sp>
        <p:sp>
          <p:nvSpPr>
            <p:cNvPr id="1203" name="The Fed should lower the reserve requirement.…"/>
            <p:cNvSpPr txBox="1"/>
            <p:nvPr/>
          </p:nvSpPr>
          <p:spPr>
            <a:xfrm>
              <a:off x="45719" y="0"/>
              <a:ext cx="3947162" cy="33944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p>
              <a:pPr marL="257175" indent="-257175">
                <a:lnSpc>
                  <a:spcPct val="90000"/>
                </a:lnSpc>
                <a:spcBef>
                  <a:spcPts val="500"/>
                </a:spcBef>
                <a:buSzPct val="100000"/>
                <a:buChar char="•"/>
                <a:defRPr sz="2100">
                  <a:solidFill>
                    <a:srgbClr val="FF0000"/>
                  </a:solidFill>
                </a:defRPr>
              </a:pPr>
              <a:r>
                <a:t>The Fed should lower the reserve requirement.</a:t>
              </a:r>
              <a:endParaRPr sz="2400"/>
            </a:p>
            <a:p>
              <a:pPr marL="257175" indent="-257175">
                <a:lnSpc>
                  <a:spcPct val="90000"/>
                </a:lnSpc>
                <a:spcBef>
                  <a:spcPts val="500"/>
                </a:spcBef>
                <a:buSzPct val="100000"/>
                <a:buChar char="•"/>
                <a:defRPr sz="2100">
                  <a:solidFill>
                    <a:srgbClr val="FF0000"/>
                  </a:solidFill>
                </a:defRPr>
              </a:pPr>
              <a:r>
                <a:t>Lowering the percentage of required reserves, increases the excess reserves available in the banking system</a:t>
              </a:r>
              <a:endParaRPr sz="2400"/>
            </a:p>
            <a:p>
              <a:pPr marL="257175" indent="-257175">
                <a:lnSpc>
                  <a:spcPct val="90000"/>
                </a:lnSpc>
                <a:spcBef>
                  <a:spcPts val="500"/>
                </a:spcBef>
                <a:buSzPct val="100000"/>
                <a:buChar char="•"/>
                <a:defRPr sz="2100">
                  <a:solidFill>
                    <a:srgbClr val="FF0000"/>
                  </a:solidFill>
                </a:defRPr>
              </a:pPr>
              <a:r>
                <a:t>Increasing the deposit expansion multiplier</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04" grpId="1"/>
    </p:bldLst>
  </p:timing>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6" name="Rectangle 2"/>
          <p:cNvSpPr txBox="1"/>
          <p:nvPr>
            <p:ph type="title"/>
          </p:nvPr>
        </p:nvSpPr>
        <p:spPr>
          <a:prstGeom prst="rect">
            <a:avLst/>
          </a:prstGeom>
        </p:spPr>
        <p:txBody>
          <a:bodyPr/>
          <a:lstStyle>
            <a:lvl1pPr defTabSz="877823">
              <a:defRPr sz="2688">
                <a:solidFill>
                  <a:srgbClr val="FF0000"/>
                </a:solidFill>
              </a:defRPr>
            </a:lvl1pPr>
          </a:lstStyle>
          <a:p>
            <a:pPr/>
            <a:r>
              <a:t>8. If the Federal Reserve increases the reserve requirement and velocity remains stable,</a:t>
            </a:r>
          </a:p>
        </p:txBody>
      </p:sp>
      <p:sp>
        <p:nvSpPr>
          <p:cNvPr id="1207" name="Rectangle 3"/>
          <p:cNvSpPr txBox="1"/>
          <p:nvPr>
            <p:ph type="body" sz="half" idx="1"/>
          </p:nvPr>
        </p:nvSpPr>
        <p:spPr>
          <a:xfrm>
            <a:off x="457200" y="1200151"/>
            <a:ext cx="4038600" cy="3394472"/>
          </a:xfrm>
          <a:prstGeom prst="rect">
            <a:avLst/>
          </a:prstGeom>
        </p:spPr>
        <p:txBody>
          <a:bodyPr/>
          <a:lstStyle/>
          <a:p>
            <a:pPr>
              <a:lnSpc>
                <a:spcPct val="90000"/>
              </a:lnSpc>
              <a:spcBef>
                <a:spcPts val="600"/>
              </a:spcBef>
              <a:defRPr sz="2800">
                <a:solidFill>
                  <a:srgbClr val="FF0000"/>
                </a:solidFill>
              </a:defRPr>
            </a:pPr>
            <a:r>
              <a:t>What will happen to nominal GDP?</a:t>
            </a:r>
          </a:p>
          <a:p>
            <a:pPr>
              <a:lnSpc>
                <a:spcPct val="90000"/>
              </a:lnSpc>
              <a:spcBef>
                <a:spcPts val="600"/>
              </a:spcBef>
              <a:defRPr sz="2800">
                <a:solidFill>
                  <a:srgbClr val="FF0000"/>
                </a:solidFill>
              </a:defRPr>
            </a:pPr>
            <a:r>
              <a:t>Why?</a:t>
            </a:r>
          </a:p>
        </p:txBody>
      </p:sp>
      <p:grpSp>
        <p:nvGrpSpPr>
          <p:cNvPr id="1210" name="Rectangle 4"/>
          <p:cNvGrpSpPr/>
          <p:nvPr/>
        </p:nvGrpSpPr>
        <p:grpSpPr>
          <a:xfrm>
            <a:off x="4648200" y="1200151"/>
            <a:ext cx="4038600" cy="3394472"/>
            <a:chOff x="0" y="0"/>
            <a:chExt cx="4038600" cy="3394471"/>
          </a:xfrm>
        </p:grpSpPr>
        <p:sp>
          <p:nvSpPr>
            <p:cNvPr id="1208" name="Rectangle"/>
            <p:cNvSpPr/>
            <p:nvPr/>
          </p:nvSpPr>
          <p:spPr>
            <a:xfrm>
              <a:off x="0" y="0"/>
              <a:ext cx="4038600" cy="3394472"/>
            </a:xfrm>
            <a:prstGeom prst="rect">
              <a:avLst/>
            </a:prstGeom>
            <a:solidFill>
              <a:srgbClr val="BBE0E3"/>
            </a:solidFill>
            <a:ln w="12700" cap="flat">
              <a:noFill/>
              <a:miter lim="400000"/>
            </a:ln>
            <a:effectLst/>
          </p:spPr>
          <p:txBody>
            <a:bodyPr wrap="square" lIns="45719" tIns="45719" rIns="45719" bIns="45719" numCol="1" anchor="t">
              <a:noAutofit/>
            </a:bodyPr>
            <a:lstStyle/>
            <a:p>
              <a:pPr>
                <a:lnSpc>
                  <a:spcPct val="90000"/>
                </a:lnSpc>
                <a:spcBef>
                  <a:spcPts val="500"/>
                </a:spcBef>
                <a:defRPr sz="2400"/>
              </a:pPr>
            </a:p>
          </p:txBody>
        </p:sp>
        <p:sp>
          <p:nvSpPr>
            <p:cNvPr id="1209" name="Nominal GDP would decrease.…"/>
            <p:cNvSpPr txBox="1"/>
            <p:nvPr/>
          </p:nvSpPr>
          <p:spPr>
            <a:xfrm>
              <a:off x="45719" y="0"/>
              <a:ext cx="3947162" cy="33944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p>
              <a:pPr marL="257175" indent="-257175">
                <a:lnSpc>
                  <a:spcPct val="90000"/>
                </a:lnSpc>
                <a:spcBef>
                  <a:spcPts val="400"/>
                </a:spcBef>
                <a:buSzPct val="100000"/>
                <a:buChar char="•"/>
                <a:defRPr sz="1800">
                  <a:solidFill>
                    <a:srgbClr val="FF0000"/>
                  </a:solidFill>
                </a:defRPr>
              </a:pPr>
              <a:r>
                <a:t>Nominal GDP would decrease.</a:t>
              </a:r>
              <a:endParaRPr sz="2400"/>
            </a:p>
            <a:p>
              <a:pPr>
                <a:lnSpc>
                  <a:spcPct val="90000"/>
                </a:lnSpc>
                <a:spcBef>
                  <a:spcPts val="500"/>
                </a:spcBef>
                <a:defRPr sz="1800">
                  <a:solidFill>
                    <a:srgbClr val="FF0000"/>
                  </a:solidFill>
                </a:defRPr>
              </a:pPr>
            </a:p>
            <a:p>
              <a:pPr marL="257175" indent="-257175">
                <a:lnSpc>
                  <a:spcPct val="90000"/>
                </a:lnSpc>
                <a:spcBef>
                  <a:spcPts val="400"/>
                </a:spcBef>
                <a:buSzPct val="100000"/>
                <a:buChar char="•"/>
                <a:defRPr sz="1800">
                  <a:solidFill>
                    <a:srgbClr val="FF0000"/>
                  </a:solidFill>
                </a:defRPr>
              </a:pPr>
              <a:r>
                <a:t>If the money supply (M) decreases, </a:t>
              </a:r>
              <a:endParaRPr sz="2400"/>
            </a:p>
            <a:p>
              <a:pPr lvl="1" marL="557212" indent="-214313">
                <a:lnSpc>
                  <a:spcPct val="90000"/>
                </a:lnSpc>
                <a:spcBef>
                  <a:spcPts val="300"/>
                </a:spcBef>
                <a:buSzPct val="100000"/>
                <a:buChar char="–"/>
                <a:defRPr sz="1600">
                  <a:solidFill>
                    <a:srgbClr val="FF0000"/>
                  </a:solidFill>
                </a:defRPr>
              </a:pPr>
              <a:r>
                <a:t>because of the increase in required reserves reduces excess reserves for loans; </a:t>
              </a:r>
              <a:endParaRPr sz="2100"/>
            </a:p>
            <a:p>
              <a:pPr lvl="1" marL="557212" indent="-214313">
                <a:lnSpc>
                  <a:spcPct val="90000"/>
                </a:lnSpc>
                <a:spcBef>
                  <a:spcPts val="500"/>
                </a:spcBef>
                <a:buSzPct val="100000"/>
                <a:buChar char="–"/>
                <a:defRPr sz="1600">
                  <a:solidFill>
                    <a:srgbClr val="FF0000"/>
                  </a:solidFill>
                </a:defRPr>
              </a:pPr>
            </a:p>
            <a:p>
              <a:pPr marL="257175" indent="-257175">
                <a:lnSpc>
                  <a:spcPct val="90000"/>
                </a:lnSpc>
                <a:spcBef>
                  <a:spcPts val="400"/>
                </a:spcBef>
                <a:buSzPct val="100000"/>
                <a:buChar char="•"/>
                <a:defRPr sz="1800">
                  <a:solidFill>
                    <a:srgbClr val="FF0000"/>
                  </a:solidFill>
                </a:defRPr>
              </a:pPr>
              <a:r>
                <a:t>and velocity (V) remains constant</a:t>
              </a:r>
              <a:endParaRPr sz="2400"/>
            </a:p>
            <a:p>
              <a:pPr>
                <a:lnSpc>
                  <a:spcPct val="90000"/>
                </a:lnSpc>
                <a:spcBef>
                  <a:spcPts val="500"/>
                </a:spcBef>
                <a:defRPr sz="1800">
                  <a:solidFill>
                    <a:srgbClr val="FF0000"/>
                  </a:solidFill>
                </a:defRPr>
              </a:pPr>
            </a:p>
            <a:p>
              <a:pPr marL="257175" indent="-257175">
                <a:lnSpc>
                  <a:spcPct val="90000"/>
                </a:lnSpc>
                <a:spcBef>
                  <a:spcPts val="400"/>
                </a:spcBef>
                <a:buSzPct val="100000"/>
                <a:buChar char="•"/>
                <a:defRPr sz="1800">
                  <a:solidFill>
                    <a:srgbClr val="FF0000"/>
                  </a:solidFill>
                </a:defRPr>
              </a:pPr>
              <a:r>
                <a:t>Then (PQ) nominal GDP must also decrease</a:t>
              </a:r>
            </a:p>
          </p:txBody>
        </p:sp>
      </p:gr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2" name="Rectangle 2"/>
          <p:cNvSpPr txBox="1"/>
          <p:nvPr>
            <p:ph type="title"/>
          </p:nvPr>
        </p:nvSpPr>
        <p:spPr>
          <a:prstGeom prst="rect">
            <a:avLst/>
          </a:prstGeom>
        </p:spPr>
        <p:txBody>
          <a:bodyPr/>
          <a:lstStyle>
            <a:lvl1pPr>
              <a:defRPr sz="2100">
                <a:solidFill>
                  <a:srgbClr val="FF0000"/>
                </a:solidFill>
              </a:defRPr>
            </a:lvl1pPr>
          </a:lstStyle>
          <a:p>
            <a:pPr/>
            <a:r>
              <a:t>9. What economic goal might the Federal Reserve try to meet by reducing the money supply?</a:t>
            </a:r>
          </a:p>
        </p:txBody>
      </p:sp>
      <p:sp>
        <p:nvSpPr>
          <p:cNvPr id="1213" name="Rectangle 3"/>
          <p:cNvSpPr txBox="1"/>
          <p:nvPr>
            <p:ph type="body" sz="half" idx="1"/>
          </p:nvPr>
        </p:nvSpPr>
        <p:spPr>
          <a:xfrm>
            <a:off x="1371600" y="1200151"/>
            <a:ext cx="3371850" cy="3394472"/>
          </a:xfrm>
          <a:prstGeom prst="rect">
            <a:avLst/>
          </a:prstGeom>
        </p:spPr>
        <p:txBody>
          <a:bodyPr/>
          <a:lstStyle/>
          <a:p>
            <a:pPr marL="400050" indent="-400050">
              <a:buSzTx/>
              <a:buNone/>
              <a:defRPr sz="2100">
                <a:solidFill>
                  <a:srgbClr val="FF0000"/>
                </a:solidFill>
              </a:defRPr>
            </a:pPr>
          </a:p>
          <a:p>
            <a:pPr marL="400050" indent="-400050">
              <a:buAutoNum type="alphaUcParenBoth" startAt="1"/>
              <a:defRPr sz="2100">
                <a:solidFill>
                  <a:srgbClr val="FF0000"/>
                </a:solidFill>
              </a:defRPr>
            </a:pPr>
            <a:r>
              <a:t>Maximum employment</a:t>
            </a:r>
          </a:p>
          <a:p>
            <a:pPr marL="400050" indent="-400050">
              <a:buAutoNum type="alphaUcParenBoth" startAt="1"/>
              <a:defRPr sz="2100">
                <a:solidFill>
                  <a:srgbClr val="FF0000"/>
                </a:solidFill>
              </a:defRPr>
            </a:pPr>
          </a:p>
          <a:p>
            <a:pPr marL="400050" indent="-400050">
              <a:buAutoNum type="alphaUcParenBoth" startAt="2"/>
              <a:defRPr sz="2100">
                <a:solidFill>
                  <a:srgbClr val="FF0000"/>
                </a:solidFill>
              </a:defRPr>
            </a:pPr>
            <a:r>
              <a:t>Maintain price stability</a:t>
            </a:r>
          </a:p>
          <a:p>
            <a:pPr marL="400050" indent="-400050">
              <a:buAutoNum type="alphaUcParenBoth" startAt="2"/>
              <a:defRPr sz="2100">
                <a:solidFill>
                  <a:srgbClr val="FF0000"/>
                </a:solidFill>
              </a:defRPr>
            </a:pPr>
          </a:p>
          <a:p>
            <a:pPr marL="400050" indent="-400050">
              <a:buAutoNum type="alphaUcParenBoth" startAt="3"/>
              <a:defRPr sz="2100">
                <a:solidFill>
                  <a:srgbClr val="FF0000"/>
                </a:solidFill>
              </a:defRPr>
            </a:pPr>
            <a:r>
              <a:t>Moderate long term interest rates</a:t>
            </a:r>
          </a:p>
        </p:txBody>
      </p:sp>
      <p:grpSp>
        <p:nvGrpSpPr>
          <p:cNvPr id="1216" name="Rectangle 4"/>
          <p:cNvGrpSpPr/>
          <p:nvPr/>
        </p:nvGrpSpPr>
        <p:grpSpPr>
          <a:xfrm>
            <a:off x="4972050" y="1257301"/>
            <a:ext cx="2800350" cy="3394472"/>
            <a:chOff x="0" y="0"/>
            <a:chExt cx="2800350" cy="3394471"/>
          </a:xfrm>
        </p:grpSpPr>
        <p:sp>
          <p:nvSpPr>
            <p:cNvPr id="1214" name="Rectangle"/>
            <p:cNvSpPr/>
            <p:nvPr/>
          </p:nvSpPr>
          <p:spPr>
            <a:xfrm>
              <a:off x="0" y="0"/>
              <a:ext cx="2800350" cy="3394472"/>
            </a:xfrm>
            <a:prstGeom prst="rect">
              <a:avLst/>
            </a:prstGeom>
            <a:solidFill>
              <a:srgbClr val="BBE0E3"/>
            </a:solidFill>
            <a:ln w="12700" cap="flat">
              <a:noFill/>
              <a:miter lim="400000"/>
            </a:ln>
            <a:effectLst/>
          </p:spPr>
          <p:txBody>
            <a:bodyPr wrap="square" lIns="45719" tIns="45719" rIns="45719" bIns="45719" numCol="1" anchor="t">
              <a:noAutofit/>
            </a:bodyPr>
            <a:lstStyle/>
            <a:p>
              <a:pPr>
                <a:spcBef>
                  <a:spcPts val="500"/>
                </a:spcBef>
                <a:defRPr sz="2400"/>
              </a:pPr>
            </a:p>
          </p:txBody>
        </p:sp>
        <p:sp>
          <p:nvSpPr>
            <p:cNvPr id="1215" name="(B) Price stability"/>
            <p:cNvSpPr txBox="1"/>
            <p:nvPr/>
          </p:nvSpPr>
          <p:spPr>
            <a:xfrm>
              <a:off x="45719" y="0"/>
              <a:ext cx="2708912" cy="33944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p>
              <a:pPr marL="257175" indent="-257175">
                <a:spcBef>
                  <a:spcPts val="500"/>
                </a:spcBef>
                <a:buSzPct val="100000"/>
                <a:buChar char="•"/>
                <a:defRPr sz="2100"/>
              </a:pPr>
            </a:p>
            <a:p>
              <a:pPr marL="257175" indent="-257175">
                <a:spcBef>
                  <a:spcPts val="500"/>
                </a:spcBef>
                <a:buSzPct val="100000"/>
                <a:buChar char="•"/>
                <a:defRPr sz="2100"/>
              </a:pPr>
            </a:p>
            <a:p>
              <a:pPr marL="257175" indent="-257175">
                <a:spcBef>
                  <a:spcPts val="500"/>
                </a:spcBef>
                <a:buSzPct val="100000"/>
                <a:buChar char="•"/>
                <a:defRPr sz="2100"/>
              </a:pPr>
            </a:p>
            <a:p>
              <a:pPr marL="257175" indent="-257175">
                <a:spcBef>
                  <a:spcPts val="500"/>
                </a:spcBef>
                <a:buSzPct val="100000"/>
                <a:buChar char="•"/>
                <a:defRPr sz="2100">
                  <a:solidFill>
                    <a:srgbClr val="FF0000"/>
                  </a:solidFill>
                </a:defRPr>
              </a:pPr>
              <a:r>
                <a:t>(B) Price stability</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6" grpId="1"/>
    </p:bldLst>
  </p:timing>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8" name="Rectangle 2"/>
          <p:cNvSpPr txBox="1"/>
          <p:nvPr>
            <p:ph type="title"/>
          </p:nvPr>
        </p:nvSpPr>
        <p:spPr>
          <a:prstGeom prst="rect">
            <a:avLst/>
          </a:prstGeom>
        </p:spPr>
        <p:txBody>
          <a:bodyPr/>
          <a:lstStyle/>
          <a:p>
            <a:pPr>
              <a:defRPr sz="2100">
                <a:solidFill>
                  <a:srgbClr val="FF0000"/>
                </a:solidFill>
              </a:defRPr>
            </a:pPr>
            <a:r>
              <a:t>10. Why might the money supply </a:t>
            </a:r>
            <a:r>
              <a:rPr b="1" i="1"/>
              <a:t>not </a:t>
            </a:r>
            <a:r>
              <a:t>expand by the amount predicted by the deposit expansion multiplier?</a:t>
            </a:r>
          </a:p>
        </p:txBody>
      </p:sp>
      <p:sp>
        <p:nvSpPr>
          <p:cNvPr id="1219" name="Rectangle 3"/>
          <p:cNvSpPr txBox="1"/>
          <p:nvPr>
            <p:ph type="body" idx="1"/>
          </p:nvPr>
        </p:nvSpPr>
        <p:spPr>
          <a:xfrm>
            <a:off x="457200" y="1200151"/>
            <a:ext cx="8229600" cy="3394472"/>
          </a:xfrm>
          <a:prstGeom prst="rect">
            <a:avLst/>
          </a:prstGeom>
          <a:solidFill>
            <a:srgbClr val="BBE0E3"/>
          </a:solidFill>
        </p:spPr>
        <p:txBody>
          <a:bodyPr/>
          <a:lstStyle/>
          <a:p>
            <a:pPr>
              <a:defRPr sz="2100">
                <a:solidFill>
                  <a:srgbClr val="FF0000"/>
                </a:solidFill>
              </a:defRPr>
            </a:pPr>
            <a:r>
              <a:t>Banks may not choose to lend out all excess reserves</a:t>
            </a:r>
          </a:p>
          <a:p>
            <a:pPr>
              <a:defRPr sz="2100">
                <a:solidFill>
                  <a:srgbClr val="FF0000"/>
                </a:solidFill>
              </a:defRPr>
            </a:pPr>
          </a:p>
          <a:p>
            <a:pPr>
              <a:defRPr sz="2100">
                <a:solidFill>
                  <a:srgbClr val="FF0000"/>
                </a:solidFill>
              </a:defRPr>
            </a:pPr>
            <a:r>
              <a:t>Banks may be unable to lend out all excess reserves because households or firms may not want to borrow</a:t>
            </a:r>
          </a:p>
          <a:p>
            <a:pPr>
              <a:defRPr sz="2100">
                <a:solidFill>
                  <a:srgbClr val="FF0000"/>
                </a:solidFill>
              </a:defRPr>
            </a:pPr>
          </a:p>
          <a:p>
            <a:pPr>
              <a:defRPr sz="2100">
                <a:solidFill>
                  <a:srgbClr val="FF0000"/>
                </a:solidFill>
              </a:defRPr>
            </a:pPr>
            <a:r>
              <a:t>All loans may not be re-deposited into the banking system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1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21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19" grpId="1"/>
    </p:bldLst>
  </p:timing>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1" name="Google Shape;239;p45"/>
          <p:cNvSpPr txBox="1"/>
          <p:nvPr>
            <p:ph type="title"/>
          </p:nvPr>
        </p:nvSpPr>
        <p:spPr>
          <a:xfrm>
            <a:off x="430800" y="263301"/>
            <a:ext cx="8282400" cy="2109000"/>
          </a:xfrm>
          <a:prstGeom prst="rect">
            <a:avLst/>
          </a:prstGeom>
        </p:spPr>
        <p:txBody>
          <a:bodyPr/>
          <a:lstStyle/>
          <a:p>
            <a:pPr/>
            <a:r>
              <a:t>Any Questions?</a:t>
            </a:r>
          </a:p>
        </p:txBody>
      </p:sp>
      <p:sp>
        <p:nvSpPr>
          <p:cNvPr id="1222" name="Google Shape;240;p45"/>
          <p:cNvSpPr txBox="1"/>
          <p:nvPr>
            <p:ph type="body" sz="half" idx="1"/>
          </p:nvPr>
        </p:nvSpPr>
        <p:spPr>
          <a:xfrm>
            <a:off x="411175" y="3175612"/>
            <a:ext cx="8282400" cy="1260601"/>
          </a:xfrm>
          <a:prstGeom prst="rect">
            <a:avLst/>
          </a:prstGeom>
        </p:spPr>
        <p:txBody>
          <a:bodyPr/>
          <a:lstStyle>
            <a:lvl1pPr marL="0" indent="0" defTabSz="905255">
              <a:defRPr sz="3564"/>
            </a:lvl1pPr>
          </a:lstStyle>
          <a:p>
            <a:pPr/>
            <a:r>
              <a:t>James Redelsheimer | jred40@gmail.com</a:t>
            </a:r>
          </a:p>
        </p:txBody>
      </p:sp>
      <p:sp>
        <p:nvSpPr>
          <p:cNvPr id="1223" name="Google Shape;241;p45"/>
          <p:cNvSpPr txBox="1"/>
          <p:nvPr/>
        </p:nvSpPr>
        <p:spPr>
          <a:xfrm>
            <a:off x="5081151" y="4556274"/>
            <a:ext cx="4700401" cy="5118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p>
            <a:pPr algn="ctr" defTabSz="539495">
              <a:defRPr sz="825">
                <a:solidFill>
                  <a:srgbClr val="424242"/>
                </a:solidFill>
                <a:latin typeface="Oswald"/>
                <a:ea typeface="Oswald"/>
                <a:cs typeface="Oswald"/>
                <a:sym typeface="Oswald"/>
              </a:defRPr>
            </a:pPr>
            <a:r>
              <a:t>mcee.umn.edu |</a:t>
            </a:r>
            <a:r>
              <a:rPr sz="2124"/>
              <a:t> </a:t>
            </a:r>
            <a:r>
              <a:rPr u="sng">
                <a:solidFill>
                  <a:schemeClr val="accent5"/>
                </a:solidFill>
                <a:uFill>
                  <a:solidFill>
                    <a:schemeClr val="accent5"/>
                  </a:solidFill>
                </a:uFill>
                <a:hlinkClick r:id="rId2" invalidUrl="" action="" tgtFrame="" tooltip="" history="1" highlightClick="0" endSnd="0"/>
              </a:rPr>
              <a:t>mcee@umn.edu</a:t>
            </a:r>
            <a:r>
              <a:t> | 612.625.3727</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5" name="Google Shape;239;p45"/>
          <p:cNvSpPr txBox="1"/>
          <p:nvPr>
            <p:ph type="title"/>
          </p:nvPr>
        </p:nvSpPr>
        <p:spPr>
          <a:xfrm>
            <a:off x="430800" y="332573"/>
            <a:ext cx="8282400" cy="2109000"/>
          </a:xfrm>
          <a:prstGeom prst="rect">
            <a:avLst/>
          </a:prstGeom>
        </p:spPr>
        <p:txBody>
          <a:bodyPr/>
          <a:lstStyle/>
          <a:p>
            <a:pPr/>
            <a:r>
              <a:t>Thank You!</a:t>
            </a:r>
          </a:p>
        </p:txBody>
      </p:sp>
      <p:sp>
        <p:nvSpPr>
          <p:cNvPr id="1226" name="Google Shape;240;p45"/>
          <p:cNvSpPr txBox="1"/>
          <p:nvPr>
            <p:ph type="body" sz="half" idx="1"/>
          </p:nvPr>
        </p:nvSpPr>
        <p:spPr>
          <a:xfrm>
            <a:off x="411175" y="3175612"/>
            <a:ext cx="8282400" cy="1260601"/>
          </a:xfrm>
          <a:prstGeom prst="rect">
            <a:avLst/>
          </a:prstGeom>
        </p:spPr>
        <p:txBody>
          <a:bodyPr/>
          <a:lstStyle>
            <a:lvl1pPr marL="0" indent="0" defTabSz="905255">
              <a:defRPr sz="3564"/>
            </a:lvl1pPr>
          </a:lstStyle>
          <a:p>
            <a:pPr/>
            <a:r>
              <a:t>James Redelsheimer | jred40@gmail.com</a:t>
            </a:r>
          </a:p>
        </p:txBody>
      </p:sp>
      <p:sp>
        <p:nvSpPr>
          <p:cNvPr id="1227" name="Google Shape;241;p45"/>
          <p:cNvSpPr txBox="1"/>
          <p:nvPr/>
        </p:nvSpPr>
        <p:spPr>
          <a:xfrm>
            <a:off x="5081151" y="4556274"/>
            <a:ext cx="4700401" cy="5118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p>
            <a:pPr algn="ctr" defTabSz="539495">
              <a:defRPr sz="825">
                <a:solidFill>
                  <a:srgbClr val="424242"/>
                </a:solidFill>
                <a:latin typeface="Oswald"/>
                <a:ea typeface="Oswald"/>
                <a:cs typeface="Oswald"/>
                <a:sym typeface="Oswald"/>
              </a:defRPr>
            </a:pPr>
            <a:r>
              <a:t>mcee.umn.edu |</a:t>
            </a:r>
            <a:r>
              <a:rPr sz="2124"/>
              <a:t> </a:t>
            </a:r>
            <a:r>
              <a:rPr u="sng">
                <a:solidFill>
                  <a:schemeClr val="accent5"/>
                </a:solidFill>
                <a:uFill>
                  <a:solidFill>
                    <a:schemeClr val="accent5"/>
                  </a:solidFill>
                </a:uFill>
                <a:hlinkClick r:id="rId2" invalidUrl="" action="" tgtFrame="" tooltip="" history="1" highlightClick="0" endSnd="0"/>
              </a:rPr>
              <a:t>mcee@umn.edu</a:t>
            </a:r>
            <a:r>
              <a:t> | 612.625.3727</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4" name="Rectangle 2"/>
          <p:cNvSpPr txBox="1"/>
          <p:nvPr>
            <p:ph type="title"/>
          </p:nvPr>
        </p:nvSpPr>
        <p:spPr>
          <a:xfrm>
            <a:off x="1682694" y="642067"/>
            <a:ext cx="5514976" cy="1257301"/>
          </a:xfrm>
          <a:prstGeom prst="rect">
            <a:avLst/>
          </a:prstGeom>
        </p:spPr>
        <p:txBody>
          <a:bodyPr lIns="33337" tIns="33337" rIns="33337" bIns="33337"/>
          <a:lstStyle>
            <a:lvl1pPr defTabSz="804672">
              <a:defRPr b="1" i="1" sz="3959"/>
            </a:lvl1pPr>
          </a:lstStyle>
          <a:p>
            <a:pPr/>
            <a:r>
              <a:t>How Banks and Thrifts Create Money</a:t>
            </a:r>
          </a:p>
        </p:txBody>
      </p:sp>
      <p:pic>
        <p:nvPicPr>
          <p:cNvPr id="745" name="Picture 3" descr="Picture 3"/>
          <p:cNvPicPr>
            <a:picLocks noChangeAspect="1"/>
          </p:cNvPicPr>
          <p:nvPr/>
        </p:nvPicPr>
        <p:blipFill>
          <a:blip r:embed="rId2">
            <a:extLst/>
          </a:blip>
          <a:stretch>
            <a:fillRect/>
          </a:stretch>
        </p:blipFill>
        <p:spPr>
          <a:xfrm>
            <a:off x="6706459" y="884954"/>
            <a:ext cx="2326482" cy="202882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ircl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745"/>
                                        </p:tgtEl>
                                        <p:attrNameLst>
                                          <p:attrName>style.visibility</p:attrName>
                                        </p:attrNameLst>
                                      </p:cBhvr>
                                      <p:to>
                                        <p:strVal val="visible"/>
                                      </p:to>
                                    </p:set>
                                    <p:anim calcmode="lin" valueType="num">
                                      <p:cBhvr>
                                        <p:cTn id="7" dur="500" fill="hold"/>
                                        <p:tgtEl>
                                          <p:spTgt spid="745"/>
                                        </p:tgtEl>
                                        <p:attrNameLst>
                                          <p:attrName>ppt_w</p:attrName>
                                        </p:attrNameLst>
                                      </p:cBhvr>
                                      <p:tavLst>
                                        <p:tav tm="0">
                                          <p:val>
                                            <p:fltVal val="0"/>
                                          </p:val>
                                        </p:tav>
                                        <p:tav tm="100000">
                                          <p:val>
                                            <p:strVal val="#ppt_w"/>
                                          </p:val>
                                        </p:tav>
                                      </p:tavLst>
                                    </p:anim>
                                    <p:anim calcmode="lin" valueType="num">
                                      <p:cBhvr>
                                        <p:cTn id="8" dur="500" fill="hold"/>
                                        <p:tgtEl>
                                          <p:spTgt spid="74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Class="entr" nodeType="afterEffect" presetSubtype="1" presetID="22" grpId="2" fill="hold">
                                  <p:stCondLst>
                                    <p:cond delay="0"/>
                                  </p:stCondLst>
                                  <p:iterate type="el" backwards="0">
                                    <p:tmAbs val="0"/>
                                  </p:iterate>
                                  <p:childTnLst>
                                    <p:set>
                                      <p:cBhvr>
                                        <p:cTn id="11" fill="hold"/>
                                        <p:tgtEl>
                                          <p:spTgt spid="744"/>
                                        </p:tgtEl>
                                        <p:attrNameLst>
                                          <p:attrName>style.visibility</p:attrName>
                                        </p:attrNameLst>
                                      </p:cBhvr>
                                      <p:to>
                                        <p:strVal val="visible"/>
                                      </p:to>
                                    </p:set>
                                    <p:animEffect filter="wipe(up)" transition="in">
                                      <p:cBhvr>
                                        <p:cTn id="12" dur="500"/>
                                        <p:tgtEl>
                                          <p:spTgt spid="7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4" grpId="2"/>
      <p:bldP build="whole" bldLvl="1" animBg="1" rev="0" advAuto="0" spid="74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7" name="Rectangle 2"/>
          <p:cNvSpPr txBox="1"/>
          <p:nvPr/>
        </p:nvSpPr>
        <p:spPr>
          <a:xfrm>
            <a:off x="2305644" y="-1"/>
            <a:ext cx="4517233" cy="989213"/>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defRPr b="1" sz="3200">
                <a:solidFill>
                  <a:srgbClr val="000099"/>
                </a:solidFill>
                <a:latin typeface="Times New Roman"/>
                <a:ea typeface="Times New Roman"/>
                <a:cs typeface="Times New Roman"/>
                <a:sym typeface="Times New Roman"/>
              </a:defRPr>
            </a:pPr>
            <a:r>
              <a:t>BALANCE SHEET OF A</a:t>
            </a:r>
            <a:endParaRPr>
              <a:solidFill>
                <a:srgbClr val="E91D63"/>
              </a:solidFill>
            </a:endParaRPr>
          </a:p>
          <a:p>
            <a:pPr algn="ctr">
              <a:defRPr b="1" sz="3200">
                <a:solidFill>
                  <a:srgbClr val="000099"/>
                </a:solidFill>
                <a:latin typeface="Times New Roman"/>
                <a:ea typeface="Times New Roman"/>
                <a:cs typeface="Times New Roman"/>
                <a:sym typeface="Times New Roman"/>
              </a:defRPr>
            </a:pPr>
            <a:r>
              <a:t>COMMERCIAL BANK </a:t>
            </a:r>
          </a:p>
        </p:txBody>
      </p:sp>
      <p:sp>
        <p:nvSpPr>
          <p:cNvPr id="748" name="Rectangle 3"/>
          <p:cNvSpPr txBox="1"/>
          <p:nvPr/>
        </p:nvSpPr>
        <p:spPr>
          <a:xfrm>
            <a:off x="1985962" y="1281112"/>
            <a:ext cx="5168332" cy="385008"/>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2200">
                <a:solidFill>
                  <a:srgbClr val="CC0000"/>
                </a:solidFill>
                <a:latin typeface="Times New Roman"/>
                <a:ea typeface="Times New Roman"/>
                <a:cs typeface="Times New Roman"/>
                <a:sym typeface="Times New Roman"/>
              </a:defRPr>
            </a:lvl1pPr>
          </a:lstStyle>
          <a:p>
            <a:pPr/>
            <a:r>
              <a:t>ASSETS = LIABILITIES + NET WORTH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747"/>
                                        </p:tgtEl>
                                        <p:attrNameLst>
                                          <p:attrName>style.visibility</p:attrName>
                                        </p:attrNameLst>
                                      </p:cBhvr>
                                      <p:to>
                                        <p:strVal val="visible"/>
                                      </p:to>
                                    </p:set>
                                    <p:animEffect filter="wipe(left)" transition="in">
                                      <p:cBhvr>
                                        <p:cTn id="7" dur="500"/>
                                        <p:tgtEl>
                                          <p:spTgt spid="747"/>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748"/>
                                        </p:tgtEl>
                                        <p:attrNameLst>
                                          <p:attrName>style.visibility</p:attrName>
                                        </p:attrNameLst>
                                      </p:cBhvr>
                                      <p:to>
                                        <p:strVal val="visible"/>
                                      </p:to>
                                    </p:set>
                                    <p:animEffect filter="wipe(left)" transition="in">
                                      <p:cBhvr>
                                        <p:cTn id="11" dur="500"/>
                                        <p:tgtEl>
                                          <p:spTgt spid="7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8" grpId="2"/>
      <p:bldP build="whole" bldLvl="1" animBg="1" rev="0" advAuto="0" spid="747"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52" name="Group 4"/>
          <p:cNvGrpSpPr/>
          <p:nvPr/>
        </p:nvGrpSpPr>
        <p:grpSpPr>
          <a:xfrm>
            <a:off x="1871662" y="1348979"/>
            <a:ext cx="5216129" cy="2807494"/>
            <a:chOff x="0" y="0"/>
            <a:chExt cx="5216128" cy="2807494"/>
          </a:xfrm>
        </p:grpSpPr>
        <p:sp>
          <p:nvSpPr>
            <p:cNvPr id="750" name="Line 5"/>
            <p:cNvSpPr/>
            <p:nvPr/>
          </p:nvSpPr>
          <p:spPr>
            <a:xfrm>
              <a:off x="0" y="-1"/>
              <a:ext cx="5216130" cy="1"/>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sp>
          <p:nvSpPr>
            <p:cNvPr id="751" name="Line 6"/>
            <p:cNvSpPr/>
            <p:nvPr/>
          </p:nvSpPr>
          <p:spPr>
            <a:xfrm flipH="1">
              <a:off x="2612425" y="9524"/>
              <a:ext cx="1" cy="2797970"/>
            </a:xfrm>
            <a:prstGeom prst="line">
              <a:avLst/>
            </a:prstGeom>
            <a:noFill/>
            <a:ln w="25400" cap="flat">
              <a:solidFill>
                <a:srgbClr val="E91D63"/>
              </a:solidFill>
              <a:prstDash val="solid"/>
              <a:round/>
            </a:ln>
            <a:effectLst/>
          </p:spPr>
          <p:txBody>
            <a:bodyPr wrap="square" lIns="45719" tIns="45719" rIns="45719" bIns="45719" numCol="1" anchor="t">
              <a:noAutofit/>
            </a:bodyPr>
            <a:lstStyle/>
            <a:p>
              <a:pPr/>
            </a:p>
          </p:txBody>
        </p:sp>
      </p:grpSp>
      <p:sp>
        <p:nvSpPr>
          <p:cNvPr id="753" name="Rectangle 7"/>
          <p:cNvSpPr txBox="1"/>
          <p:nvPr/>
        </p:nvSpPr>
        <p:spPr>
          <a:xfrm>
            <a:off x="2381075" y="171449"/>
            <a:ext cx="4027043" cy="830969"/>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p>
            <a:pPr algn="ctr">
              <a:lnSpc>
                <a:spcPct val="80000"/>
              </a:lnSpc>
              <a:defRPr b="1" sz="3000">
                <a:solidFill>
                  <a:srgbClr val="000099"/>
                </a:solidFill>
                <a:latin typeface="Times New Roman"/>
                <a:ea typeface="Times New Roman"/>
                <a:cs typeface="Times New Roman"/>
                <a:sym typeface="Times New Roman"/>
              </a:defRPr>
            </a:pPr>
            <a:r>
              <a:t>FORMATION OF A</a:t>
            </a:r>
            <a:endParaRPr sz="3200">
              <a:solidFill>
                <a:srgbClr val="E91D63"/>
              </a:solidFill>
            </a:endParaRPr>
          </a:p>
          <a:p>
            <a:pPr algn="ctr">
              <a:lnSpc>
                <a:spcPct val="80000"/>
              </a:lnSpc>
              <a:defRPr b="1" sz="3000">
                <a:solidFill>
                  <a:srgbClr val="000099"/>
                </a:solidFill>
                <a:latin typeface="Times New Roman"/>
                <a:ea typeface="Times New Roman"/>
                <a:cs typeface="Times New Roman"/>
                <a:sym typeface="Times New Roman"/>
              </a:defRPr>
            </a:pPr>
            <a:r>
              <a:t>COMMERCIAL BANK</a:t>
            </a:r>
          </a:p>
        </p:txBody>
      </p:sp>
      <p:sp>
        <p:nvSpPr>
          <p:cNvPr id="754" name="Rectangle 8"/>
          <p:cNvSpPr txBox="1"/>
          <p:nvPr/>
        </p:nvSpPr>
        <p:spPr>
          <a:xfrm>
            <a:off x="1831182" y="1078707"/>
            <a:ext cx="841563" cy="276344"/>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1500">
                <a:solidFill>
                  <a:srgbClr val="E91D63"/>
                </a:solidFill>
              </a:defRPr>
            </a:lvl1pPr>
          </a:lstStyle>
          <a:p>
            <a:pPr/>
            <a:r>
              <a:t>ASSETS</a:t>
            </a:r>
          </a:p>
        </p:txBody>
      </p:sp>
      <p:sp>
        <p:nvSpPr>
          <p:cNvPr id="755" name="Rectangle 9"/>
          <p:cNvSpPr txBox="1"/>
          <p:nvPr/>
        </p:nvSpPr>
        <p:spPr>
          <a:xfrm>
            <a:off x="3520678" y="1085850"/>
            <a:ext cx="2309813" cy="276344"/>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lvl1pPr algn="r">
              <a:defRPr b="1" sz="1500">
                <a:solidFill>
                  <a:srgbClr val="E91D63"/>
                </a:solidFill>
              </a:defRPr>
            </a:lvl1pPr>
          </a:lstStyle>
          <a:p>
            <a:pPr/>
            <a:r>
              <a:t>LIABILITIES</a:t>
            </a:r>
          </a:p>
        </p:txBody>
      </p:sp>
      <p:sp>
        <p:nvSpPr>
          <p:cNvPr id="756" name="Text Box 23"/>
          <p:cNvSpPr txBox="1"/>
          <p:nvPr/>
        </p:nvSpPr>
        <p:spPr>
          <a:xfrm>
            <a:off x="2903220" y="971550"/>
            <a:ext cx="1234917"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E91D63"/>
                </a:solidFill>
              </a:defRPr>
            </a:lvl1pPr>
          </a:lstStyle>
          <a:p>
            <a:pPr/>
            <a:r>
              <a:t>(OWN)</a:t>
            </a:r>
          </a:p>
        </p:txBody>
      </p:sp>
      <p:sp>
        <p:nvSpPr>
          <p:cNvPr id="757" name="Text Box 24"/>
          <p:cNvSpPr txBox="1"/>
          <p:nvPr/>
        </p:nvSpPr>
        <p:spPr>
          <a:xfrm>
            <a:off x="6034564" y="983457"/>
            <a:ext cx="1035209"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solidFill>
                  <a:srgbClr val="E91D63"/>
                </a:solidFill>
              </a:defRPr>
            </a:lvl1pPr>
          </a:lstStyle>
          <a:p>
            <a:pPr/>
            <a:r>
              <a:t>(OWE)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753"/>
                                        </p:tgtEl>
                                        <p:attrNameLst>
                                          <p:attrName>style.visibility</p:attrName>
                                        </p:attrNameLst>
                                      </p:cBhvr>
                                      <p:to>
                                        <p:strVal val="visible"/>
                                      </p:to>
                                    </p:set>
                                    <p:animEffect filter="wipe(left)" transition="in">
                                      <p:cBhvr>
                                        <p:cTn id="7" dur="500"/>
                                        <p:tgtEl>
                                          <p:spTgt spid="753"/>
                                        </p:tgtEl>
                                      </p:cBhvr>
                                    </p:animEffect>
                                  </p:childTnLst>
                                </p:cTn>
                              </p:par>
                            </p:childTnLst>
                          </p:cTn>
                        </p:par>
                        <p:par>
                          <p:cTn id="8" fill="hold">
                            <p:stCondLst>
                              <p:cond delay="500"/>
                            </p:stCondLst>
                            <p:childTnLst>
                              <p:par>
                                <p:cTn id="9" presetClass="entr" nodeType="afterEffect" presetSubtype="1" presetID="22" grpId="2" fill="hold">
                                  <p:stCondLst>
                                    <p:cond delay="0"/>
                                  </p:stCondLst>
                                  <p:iterate type="el" backwards="0">
                                    <p:tmAbs val="0"/>
                                  </p:iterate>
                                  <p:childTnLst>
                                    <p:set>
                                      <p:cBhvr>
                                        <p:cTn id="10" fill="hold"/>
                                        <p:tgtEl>
                                          <p:spTgt spid="752"/>
                                        </p:tgtEl>
                                        <p:attrNameLst>
                                          <p:attrName>style.visibility</p:attrName>
                                        </p:attrNameLst>
                                      </p:cBhvr>
                                      <p:to>
                                        <p:strVal val="visible"/>
                                      </p:to>
                                    </p:set>
                                    <p:animEffect filter="wipe(up)" transition="in">
                                      <p:cBhvr>
                                        <p:cTn id="11" dur="500"/>
                                        <p:tgtEl>
                                          <p:spTgt spid="752"/>
                                        </p:tgtEl>
                                      </p:cBhvr>
                                    </p:animEffect>
                                  </p:childTnLst>
                                </p:cTn>
                              </p:par>
                            </p:childTnLst>
                          </p:cTn>
                        </p:par>
                        <p:par>
                          <p:cTn id="12" fill="hold">
                            <p:stCondLst>
                              <p:cond delay="1000"/>
                            </p:stCondLst>
                            <p:childTnLst>
                              <p:par>
                                <p:cTn id="13" presetClass="entr" nodeType="afterEffect" presetSubtype="1" presetID="22" grpId="3" fill="hold">
                                  <p:stCondLst>
                                    <p:cond delay="0"/>
                                  </p:stCondLst>
                                  <p:iterate type="el" backwards="0">
                                    <p:tmAbs val="0"/>
                                  </p:iterate>
                                  <p:childTnLst>
                                    <p:set>
                                      <p:cBhvr>
                                        <p:cTn id="14" fill="hold"/>
                                        <p:tgtEl>
                                          <p:spTgt spid="754"/>
                                        </p:tgtEl>
                                        <p:attrNameLst>
                                          <p:attrName>style.visibility</p:attrName>
                                        </p:attrNameLst>
                                      </p:cBhvr>
                                      <p:to>
                                        <p:strVal val="visible"/>
                                      </p:to>
                                    </p:set>
                                    <p:animEffect filter="wipe(up)" transition="in">
                                      <p:cBhvr>
                                        <p:cTn id="15" dur="500"/>
                                        <p:tgtEl>
                                          <p:spTgt spid="754"/>
                                        </p:tgtEl>
                                      </p:cBhvr>
                                    </p:animEffect>
                                  </p:childTnLst>
                                </p:cTn>
                              </p:par>
                            </p:childTnLst>
                          </p:cTn>
                        </p:par>
                        <p:par>
                          <p:cTn id="16" fill="hold">
                            <p:stCondLst>
                              <p:cond delay="1500"/>
                            </p:stCondLst>
                            <p:childTnLst>
                              <p:par>
                                <p:cTn id="17" presetClass="entr" nodeType="afterEffect" presetSubtype="1" presetID="22" grpId="4" fill="hold">
                                  <p:stCondLst>
                                    <p:cond delay="0"/>
                                  </p:stCondLst>
                                  <p:iterate type="el" backwards="0">
                                    <p:tmAbs val="0"/>
                                  </p:iterate>
                                  <p:childTnLst>
                                    <p:set>
                                      <p:cBhvr>
                                        <p:cTn id="18" fill="hold"/>
                                        <p:tgtEl>
                                          <p:spTgt spid="755"/>
                                        </p:tgtEl>
                                        <p:attrNameLst>
                                          <p:attrName>style.visibility</p:attrName>
                                        </p:attrNameLst>
                                      </p:cBhvr>
                                      <p:to>
                                        <p:strVal val="visible"/>
                                      </p:to>
                                    </p:set>
                                    <p:animEffect filter="wipe(up)" transition="in">
                                      <p:cBhvr>
                                        <p:cTn id="19" dur="500"/>
                                        <p:tgtEl>
                                          <p:spTgt spid="755"/>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5" grpId="5" fill="hold">
                                  <p:stCondLst>
                                    <p:cond delay="0"/>
                                  </p:stCondLst>
                                  <p:iterate type="el" backwards="0">
                                    <p:tmAbs val="0"/>
                                  </p:iterate>
                                  <p:childTnLst>
                                    <p:set>
                                      <p:cBhvr>
                                        <p:cTn id="23" fill="hold"/>
                                        <p:tgtEl>
                                          <p:spTgt spid="756"/>
                                        </p:tgtEl>
                                        <p:attrNameLst>
                                          <p:attrName>style.visibility</p:attrName>
                                        </p:attrNameLst>
                                      </p:cBhvr>
                                      <p:to>
                                        <p:strVal val="visible"/>
                                      </p:to>
                                    </p:set>
                                    <p:anim calcmode="lin" valueType="num">
                                      <p:cBhvr>
                                        <p:cTn id="24" dur="2000" fill="hold"/>
                                        <p:tgtEl>
                                          <p:spTgt spid="756"/>
                                        </p:tgtEl>
                                        <p:attrNameLst>
                                          <p:attrName>ppt_w</p:attrName>
                                        </p:attrNameLst>
                                      </p:cBhvr>
                                      <p:tavLst>
                                        <p:tav tm="0">
                                          <p:val>
                                            <p:fltVal val="0"/>
                                          </p:val>
                                        </p:tav>
                                        <p:tav tm="100000">
                                          <p:val>
                                            <p:strVal val="#ppt_w"/>
                                          </p:val>
                                        </p:tav>
                                      </p:tavLst>
                                    </p:anim>
                                    <p:anim calcmode="lin" valueType="num">
                                      <p:cBhvr>
                                        <p:cTn id="25" dur="2000" fill="hold"/>
                                        <p:tgtEl>
                                          <p:spTgt spid="756"/>
                                        </p:tgtEl>
                                        <p:attrNameLst>
                                          <p:attrName>ppt_h</p:attrName>
                                        </p:attrNameLst>
                                      </p:cBhvr>
                                      <p:tavLst>
                                        <p:tav tm="0">
                                          <p:val>
                                            <p:fltVal val="0"/>
                                          </p:val>
                                        </p:tav>
                                        <p:tav tm="100000">
                                          <p:val>
                                            <p:strVal val="#ppt_h"/>
                                          </p:val>
                                        </p:tav>
                                      </p:tavLst>
                                    </p:anim>
                                    <p:anim calcmode="lin" valueType="num">
                                      <p:cBhvr>
                                        <p:cTn id="26" dur="2000" fill="hold"/>
                                        <p:tgtEl>
                                          <p:spTgt spid="756"/>
                                        </p:tgtEl>
                                        <p:attrNameLst>
                                          <p:attrName>ppt_x</p:attrName>
                                        </p:attrNameLst>
                                      </p:cBhvr>
                                      <p:tavLst>
                                        <p:tav tm="0" fmla="#ppt_x+(cos(-2*pi*(1-$))*-#ppt_x-sin(-2*pi*(1-$))*(1-#ppt_y))*(1-$)">
                                          <p:val>
                                            <p:fltVal val="0"/>
                                          </p:val>
                                        </p:tav>
                                        <p:tav tm="100000">
                                          <p:val>
                                            <p:fltVal val="1"/>
                                          </p:val>
                                        </p:tav>
                                      </p:tavLst>
                                    </p:anim>
                                    <p:anim calcmode="lin" valueType="num">
                                      <p:cBhvr>
                                        <p:cTn id="27" dur="2000" fill="hold"/>
                                        <p:tgtEl>
                                          <p:spTgt spid="7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5" grpId="6" fill="hold">
                                  <p:stCondLst>
                                    <p:cond delay="0"/>
                                  </p:stCondLst>
                                  <p:iterate type="el" backwards="0">
                                    <p:tmAbs val="0"/>
                                  </p:iterate>
                                  <p:childTnLst>
                                    <p:set>
                                      <p:cBhvr>
                                        <p:cTn id="31" fill="hold"/>
                                        <p:tgtEl>
                                          <p:spTgt spid="757"/>
                                        </p:tgtEl>
                                        <p:attrNameLst>
                                          <p:attrName>style.visibility</p:attrName>
                                        </p:attrNameLst>
                                      </p:cBhvr>
                                      <p:to>
                                        <p:strVal val="visible"/>
                                      </p:to>
                                    </p:set>
                                    <p:anim calcmode="lin" valueType="num">
                                      <p:cBhvr>
                                        <p:cTn id="32" dur="2000" fill="hold"/>
                                        <p:tgtEl>
                                          <p:spTgt spid="757"/>
                                        </p:tgtEl>
                                        <p:attrNameLst>
                                          <p:attrName>ppt_w</p:attrName>
                                        </p:attrNameLst>
                                      </p:cBhvr>
                                      <p:tavLst>
                                        <p:tav tm="0">
                                          <p:val>
                                            <p:fltVal val="0"/>
                                          </p:val>
                                        </p:tav>
                                        <p:tav tm="100000">
                                          <p:val>
                                            <p:strVal val="#ppt_w"/>
                                          </p:val>
                                        </p:tav>
                                      </p:tavLst>
                                    </p:anim>
                                    <p:anim calcmode="lin" valueType="num">
                                      <p:cBhvr>
                                        <p:cTn id="33" dur="2000" fill="hold"/>
                                        <p:tgtEl>
                                          <p:spTgt spid="757"/>
                                        </p:tgtEl>
                                        <p:attrNameLst>
                                          <p:attrName>ppt_h</p:attrName>
                                        </p:attrNameLst>
                                      </p:cBhvr>
                                      <p:tavLst>
                                        <p:tav tm="0">
                                          <p:val>
                                            <p:fltVal val="0"/>
                                          </p:val>
                                        </p:tav>
                                        <p:tav tm="100000">
                                          <p:val>
                                            <p:strVal val="#ppt_h"/>
                                          </p:val>
                                        </p:tav>
                                      </p:tavLst>
                                    </p:anim>
                                    <p:anim calcmode="lin" valueType="num">
                                      <p:cBhvr>
                                        <p:cTn id="34" dur="2000" fill="hold"/>
                                        <p:tgtEl>
                                          <p:spTgt spid="757"/>
                                        </p:tgtEl>
                                        <p:attrNameLst>
                                          <p:attrName>ppt_x</p:attrName>
                                        </p:attrNameLst>
                                      </p:cBhvr>
                                      <p:tavLst>
                                        <p:tav tm="0" fmla="#ppt_x+(cos(-2*pi*(1-$))*-#ppt_x-sin(-2*pi*(1-$))*(1-#ppt_y))*(1-$)">
                                          <p:val>
                                            <p:fltVal val="0"/>
                                          </p:val>
                                        </p:tav>
                                        <p:tav tm="100000">
                                          <p:val>
                                            <p:fltVal val="1"/>
                                          </p:val>
                                        </p:tav>
                                      </p:tavLst>
                                    </p:anim>
                                    <p:anim calcmode="lin" valueType="num">
                                      <p:cBhvr>
                                        <p:cTn id="35" dur="2000" fill="hold"/>
                                        <p:tgtEl>
                                          <p:spTgt spid="7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7" grpId="6"/>
      <p:bldP build="whole" bldLvl="1" animBg="1" rev="0" advAuto="0" spid="754" grpId="3"/>
      <p:bldP build="whole" bldLvl="1" animBg="1" rev="0" advAuto="0" spid="756" grpId="5"/>
      <p:bldP build="whole" bldLvl="1" animBg="1" rev="0" advAuto="0" spid="753" grpId="1"/>
      <p:bldP build="whole" bldLvl="1" animBg="1" rev="0" advAuto="0" spid="755" grpId="4"/>
      <p:bldP build="whole" bldLvl="1" animBg="1" rev="0" advAuto="0" spid="752" grpId="2"/>
    </p:bldLst>
  </p:timing>
</p:sld>
</file>

<file path=ppt/theme/theme1.xml><?xml version="1.0" encoding="utf-8"?>
<a:theme xmlns:a="http://schemas.openxmlformats.org/drawingml/2006/main" xmlns:r="http://schemas.openxmlformats.org/officeDocument/2006/relationships" name="MCEE">
  <a:themeElements>
    <a:clrScheme name="MCEE">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MCEE">
      <a:majorFont>
        <a:latin typeface="Helvetica"/>
        <a:ea typeface="Helvetica"/>
        <a:cs typeface="Helvetica"/>
      </a:majorFont>
      <a:minorFont>
        <a:latin typeface="Arial"/>
        <a:ea typeface="Arial"/>
        <a:cs typeface="Arial"/>
      </a:minorFont>
    </a:fontScheme>
    <a:fmtScheme name="MCE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CEE">
  <a:themeElements>
    <a:clrScheme name="MCEE">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MCEE">
      <a:majorFont>
        <a:latin typeface="Helvetica"/>
        <a:ea typeface="Helvetica"/>
        <a:cs typeface="Helvetica"/>
      </a:majorFont>
      <a:minorFont>
        <a:latin typeface="Arial"/>
        <a:ea typeface="Arial"/>
        <a:cs typeface="Arial"/>
      </a:minorFont>
    </a:fontScheme>
    <a:fmtScheme name="MCE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