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4" r:id="rId4"/>
    <p:sldMasterId id="2147483675" r:id="rId5"/>
    <p:sldMasterId id="2147483676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y="6858000" cx="9144000"/>
  <p:notesSz cx="6858000" cy="9144000"/>
  <p:embeddedFontLst>
    <p:embeddedFont>
      <p:font typeface="Gill Sans"/>
      <p:regular r:id="rId22"/>
      <p:bold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11" Type="http://schemas.openxmlformats.org/officeDocument/2006/relationships/slide" Target="slides/slide4.xml"/><Relationship Id="rId22" Type="http://schemas.openxmlformats.org/officeDocument/2006/relationships/font" Target="fonts/GillSans-regular.fntdata"/><Relationship Id="rId10" Type="http://schemas.openxmlformats.org/officeDocument/2006/relationships/slide" Target="slides/slide3.xml"/><Relationship Id="rId21" Type="http://schemas.openxmlformats.org/officeDocument/2006/relationships/slide" Target="slides/slide14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23" Type="http://schemas.openxmlformats.org/officeDocument/2006/relationships/font" Target="fonts/GillSans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2.xml"/><Relationship Id="rId6" Type="http://schemas.openxmlformats.org/officeDocument/2006/relationships/slideMaster" Target="slideMasters/slideMaster3.xml"/><Relationship Id="rId18" Type="http://schemas.openxmlformats.org/officeDocument/2006/relationships/slide" Target="slides/slide1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09ffffd92b_0_5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0" name="Google Shape;110;g109ffffd92b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1" name="Google Shape;111;g109ffffd92b_0_5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09fc42d22d_0_5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0" name="Google Shape;200;g109fc42d22d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i="1"/>
          </a:p>
        </p:txBody>
      </p:sp>
      <p:sp>
        <p:nvSpPr>
          <p:cNvPr id="201" name="Google Shape;201;g109fc42d22d_0_5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09fc42d22d_0_6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9" name="Google Shape;209;g109fc42d22d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i="1"/>
          </a:p>
        </p:txBody>
      </p:sp>
      <p:sp>
        <p:nvSpPr>
          <p:cNvPr id="210" name="Google Shape;210;g109fc42d22d_0_6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09fc42d22d_0_7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7" name="Google Shape;217;g109fc42d22d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i="1"/>
          </a:p>
        </p:txBody>
      </p:sp>
      <p:sp>
        <p:nvSpPr>
          <p:cNvPr id="218" name="Google Shape;218;g109fc42d22d_0_7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195087ddd3_0_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195087ddd3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09fc42d22d_0_107:notes"/>
          <p:cNvSpPr/>
          <p:nvPr>
            <p:ph idx="2" type="sldImg"/>
          </p:nvPr>
        </p:nvSpPr>
        <p:spPr>
          <a:xfrm>
            <a:off x="1155424" y="685488"/>
            <a:ext cx="45471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rnd" cmpd="sng" w="127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235" name="Google Shape;235;g109fc42d22d_0_107:notes"/>
          <p:cNvSpPr txBox="1"/>
          <p:nvPr>
            <p:ph idx="1" type="body"/>
          </p:nvPr>
        </p:nvSpPr>
        <p:spPr>
          <a:xfrm>
            <a:off x="686421" y="4344025"/>
            <a:ext cx="54852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9600" lIns="89600" spcFirstLastPara="1" rIns="89600" wrap="square" tIns="896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400"/>
              <a:t>1, 2, 5, 7, 14 [Real] </a:t>
            </a:r>
            <a:endParaRPr sz="1400"/>
          </a:p>
        </p:txBody>
      </p:sp>
      <p:sp>
        <p:nvSpPr>
          <p:cNvPr id="236" name="Google Shape;236;g109fc42d22d_0_107:notes"/>
          <p:cNvSpPr txBox="1"/>
          <p:nvPr>
            <p:ph idx="12" type="sldNum"/>
          </p:nvPr>
        </p:nvSpPr>
        <p:spPr>
          <a:xfrm>
            <a:off x="3884025" y="8684926"/>
            <a:ext cx="29724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89600" lIns="89600" spcFirstLastPara="1" rIns="89600" wrap="square" tIns="896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09ffffd92b_0_10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" name="Google Shape;118;g109ffffd92b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i="1"/>
          </a:p>
        </p:txBody>
      </p:sp>
      <p:sp>
        <p:nvSpPr>
          <p:cNvPr id="119" name="Google Shape;119;g109ffffd92b_0_10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db97a0925d_0_36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db97a0925d_0_3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09ffffd92b_0_20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" name="Google Shape;143;g109ffffd92b_0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i="1"/>
          </a:p>
        </p:txBody>
      </p:sp>
      <p:sp>
        <p:nvSpPr>
          <p:cNvPr id="144" name="Google Shape;144;g109ffffd92b_0_20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09ffffd92b_0_26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2" name="Google Shape;152;g109ffffd92b_0_2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i="1"/>
          </a:p>
        </p:txBody>
      </p:sp>
      <p:sp>
        <p:nvSpPr>
          <p:cNvPr id="153" name="Google Shape;153;g109ffffd92b_0_26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09fc42d22d_0_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3" name="Google Shape;163;g109fc42d22d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i="1"/>
          </a:p>
        </p:txBody>
      </p:sp>
      <p:sp>
        <p:nvSpPr>
          <p:cNvPr id="164" name="Google Shape;164;g109fc42d22d_0_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09fc42d22d_0_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" name="Google Shape;174;g109fc42d22d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i="1"/>
          </a:p>
        </p:txBody>
      </p:sp>
      <p:sp>
        <p:nvSpPr>
          <p:cNvPr id="175" name="Google Shape;175;g109fc42d22d_0_2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09fc42d22d_0_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3" name="Google Shape;183;g109fc42d22d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i="1"/>
          </a:p>
        </p:txBody>
      </p:sp>
      <p:sp>
        <p:nvSpPr>
          <p:cNvPr id="184" name="Google Shape;184;g109fc42d22d_0_3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09fc42d22d_0_4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" name="Google Shape;192;g109fc42d22d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i="1"/>
          </a:p>
        </p:txBody>
      </p:sp>
      <p:sp>
        <p:nvSpPr>
          <p:cNvPr id="193" name="Google Shape;193;g109fc42d22d_0_4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992767"/>
            <a:ext cx="8520600" cy="273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474833"/>
            <a:ext cx="8520600" cy="261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Google Shape;51;p13"/>
          <p:cNvCxnSpPr/>
          <p:nvPr/>
        </p:nvCxnSpPr>
        <p:spPr>
          <a:xfrm>
            <a:off x="990600" y="2286000"/>
            <a:ext cx="7162800" cy="0"/>
          </a:xfrm>
          <a:prstGeom prst="straightConnector1">
            <a:avLst/>
          </a:prstGeom>
          <a:noFill/>
          <a:ln cap="flat" cmpd="sng" w="15875">
            <a:solidFill>
              <a:srgbClr val="C0C0C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2" name="Google Shape;52;p13"/>
          <p:cNvCxnSpPr/>
          <p:nvPr/>
        </p:nvCxnSpPr>
        <p:spPr>
          <a:xfrm>
            <a:off x="990600" y="3657600"/>
            <a:ext cx="7162800" cy="0"/>
          </a:xfrm>
          <a:prstGeom prst="straightConnector1">
            <a:avLst/>
          </a:prstGeom>
          <a:noFill/>
          <a:ln cap="flat" cmpd="sng" w="15875">
            <a:solidFill>
              <a:srgbClr val="C0C0C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3" name="Google Shape;53;p13"/>
          <p:cNvSpPr txBox="1"/>
          <p:nvPr>
            <p:ph type="ctrTitle"/>
          </p:nvPr>
        </p:nvSpPr>
        <p:spPr>
          <a:xfrm>
            <a:off x="1028699" y="2548219"/>
            <a:ext cx="7086600" cy="8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 i="0" sz="4400" u="none" cap="none" strike="noStrik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400" u="none" cap="none" strike="noStrik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400" u="none" cap="none" strike="noStrik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400" u="none" cap="none" strike="noStrik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400" u="none" cap="none" strike="noStrik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54" name="Google Shape;54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971800" y="938553"/>
            <a:ext cx="1757363" cy="6586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6600">
                <a:solidFill>
                  <a:srgbClr val="005C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5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457200" y="914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6"/>
          <p:cNvSpPr txBox="1"/>
          <p:nvPr>
            <p:ph idx="1" type="body"/>
          </p:nvPr>
        </p:nvSpPr>
        <p:spPr>
          <a:xfrm>
            <a:off x="457200" y="2377440"/>
            <a:ext cx="8229600" cy="37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7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8"/>
          <p:cNvSpPr txBox="1"/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8"/>
          <p:cNvSpPr txBox="1"/>
          <p:nvPr>
            <p:ph idx="1" type="body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9"/>
          <p:cNvSpPr txBox="1"/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9"/>
          <p:cNvSpPr txBox="1"/>
          <p:nvPr>
            <p:ph idx="1" type="body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72" name="Google Shape;72;p19"/>
          <p:cNvSpPr txBox="1"/>
          <p:nvPr>
            <p:ph idx="2" type="body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0"/>
          <p:cNvSpPr txBox="1"/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20"/>
          <p:cNvSpPr txBox="1"/>
          <p:nvPr>
            <p:ph idx="1" type="body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6" name="Google Shape;76;p20"/>
          <p:cNvSpPr txBox="1"/>
          <p:nvPr>
            <p:ph idx="2" type="body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77" name="Google Shape;77;p20"/>
          <p:cNvSpPr txBox="1"/>
          <p:nvPr>
            <p:ph idx="3" type="body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8" name="Google Shape;78;p20"/>
          <p:cNvSpPr txBox="1"/>
          <p:nvPr>
            <p:ph idx="4" type="body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1"/>
          <p:cNvSpPr txBox="1"/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3"/>
          <p:cNvSpPr txBox="1"/>
          <p:nvPr>
            <p:ph type="title"/>
          </p:nvPr>
        </p:nvSpPr>
        <p:spPr>
          <a:xfrm>
            <a:off x="457200" y="273050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2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23"/>
          <p:cNvSpPr txBox="1"/>
          <p:nvPr>
            <p:ph idx="1" type="body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85" name="Google Shape;85;p23"/>
          <p:cNvSpPr txBox="1"/>
          <p:nvPr>
            <p:ph idx="2" type="body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4"/>
          <p:cNvSpPr txBox="1"/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2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24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89" name="Google Shape;89;p24"/>
          <p:cNvSpPr txBox="1"/>
          <p:nvPr>
            <p:ph idx="1" type="body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5"/>
          <p:cNvSpPr txBox="1"/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25"/>
          <p:cNvSpPr txBox="1"/>
          <p:nvPr>
            <p:ph idx="1" type="body"/>
          </p:nvPr>
        </p:nvSpPr>
        <p:spPr>
          <a:xfrm rot="5400000">
            <a:off x="2080350" y="203288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6"/>
          <p:cNvSpPr txBox="1"/>
          <p:nvPr>
            <p:ph type="title"/>
          </p:nvPr>
        </p:nvSpPr>
        <p:spPr>
          <a:xfrm rot="5400000">
            <a:off x="4732350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26"/>
          <p:cNvSpPr txBox="1"/>
          <p:nvPr>
            <p:ph idx="1" type="body"/>
          </p:nvPr>
        </p:nvSpPr>
        <p:spPr>
          <a:xfrm rot="5400000">
            <a:off x="541350" y="190488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 type="obj">
  <p:cSld name="OBJEC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7"/>
          <p:cNvSpPr txBox="1"/>
          <p:nvPr>
            <p:ph type="title"/>
          </p:nvPr>
        </p:nvSpPr>
        <p:spPr>
          <a:xfrm>
            <a:off x="457200" y="274637"/>
            <a:ext cx="8229600" cy="792300"/>
          </a:xfrm>
          <a:prstGeom prst="rect">
            <a:avLst/>
          </a:prstGeom>
          <a:solidFill>
            <a:srgbClr val="006CB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8" name="Google Shape;98;p27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9"/>
          <p:cNvSpPr txBox="1"/>
          <p:nvPr>
            <p:ph type="title"/>
          </p:nvPr>
        </p:nvSpPr>
        <p:spPr>
          <a:xfrm>
            <a:off x="457200" y="274637"/>
            <a:ext cx="8229600" cy="792300"/>
          </a:xfrm>
          <a:prstGeom prst="rect">
            <a:avLst/>
          </a:prstGeom>
          <a:solidFill>
            <a:srgbClr val="006C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7" name="Google Shape;107;p29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5" Type="http://schemas.openxmlformats.org/officeDocument/2006/relationships/theme" Target="../theme/theme4.xml"/><Relationship Id="rId1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/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6600" u="none" cap="none" strike="noStrike">
                <a:solidFill>
                  <a:srgbClr val="005C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7" name="Google Shape;57;p14"/>
          <p:cNvSpPr txBox="1"/>
          <p:nvPr>
            <p:ph idx="1" type="body"/>
          </p:nvPr>
        </p:nvSpPr>
        <p:spPr>
          <a:xfrm>
            <a:off x="228600" y="2055038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»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8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1" name="Google Shape;101;p28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2" name="Google Shape;102;p28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3" name="Google Shape;103;p28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4" name="Google Shape;104;p28"/>
          <p:cNvSpPr txBox="1"/>
          <p:nvPr>
            <p:ph idx="12" type="sldNum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3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amenfi3@gmail.com" TargetMode="External"/><Relationship Id="rId4" Type="http://schemas.openxmlformats.org/officeDocument/2006/relationships/image" Target="../media/image3.png"/><Relationship Id="rId5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breakyourownnews.com/" TargetMode="External"/><Relationship Id="rId4" Type="http://schemas.openxmlformats.org/officeDocument/2006/relationships/image" Target="../media/image28.png"/><Relationship Id="rId5" Type="http://schemas.openxmlformats.org/officeDocument/2006/relationships/image" Target="../media/image2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hyperlink" Target="mailto:amenfi3@gmail.com" TargetMode="External"/><Relationship Id="rId4" Type="http://schemas.openxmlformats.org/officeDocument/2006/relationships/image" Target="../media/image2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breakyourownnews.com/" TargetMode="External"/><Relationship Id="rId4" Type="http://schemas.openxmlformats.org/officeDocument/2006/relationships/hyperlink" Target="mailto:amenfi3@gmail.com" TargetMode="External"/><Relationship Id="rId5" Type="http://schemas.openxmlformats.org/officeDocument/2006/relationships/image" Target="../media/image21.png"/><Relationship Id="rId6" Type="http://schemas.openxmlformats.org/officeDocument/2006/relationships/image" Target="../media/image28.png"/><Relationship Id="rId7" Type="http://schemas.openxmlformats.org/officeDocument/2006/relationships/image" Target="../media/image2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png"/><Relationship Id="rId4" Type="http://schemas.openxmlformats.org/officeDocument/2006/relationships/hyperlink" Target="mailto:amenfi3@gmail.com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Relationship Id="rId4" Type="http://schemas.openxmlformats.org/officeDocument/2006/relationships/image" Target="../media/image17.png"/><Relationship Id="rId9" Type="http://schemas.openxmlformats.org/officeDocument/2006/relationships/image" Target="../media/image16.png"/><Relationship Id="rId5" Type="http://schemas.openxmlformats.org/officeDocument/2006/relationships/image" Target="../media/image20.png"/><Relationship Id="rId6" Type="http://schemas.openxmlformats.org/officeDocument/2006/relationships/image" Target="../media/image11.png"/><Relationship Id="rId7" Type="http://schemas.openxmlformats.org/officeDocument/2006/relationships/image" Target="../media/image7.png"/><Relationship Id="rId8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Relationship Id="rId4" Type="http://schemas.openxmlformats.org/officeDocument/2006/relationships/image" Target="../media/image14.png"/><Relationship Id="rId5" Type="http://schemas.openxmlformats.org/officeDocument/2006/relationships/image" Target="../media/image6.png"/><Relationship Id="rId6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12.png"/><Relationship Id="rId5" Type="http://schemas.openxmlformats.org/officeDocument/2006/relationships/image" Target="../media/image8.png"/><Relationship Id="rId6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Relationship Id="rId4" Type="http://schemas.openxmlformats.org/officeDocument/2006/relationships/image" Target="../media/image22.png"/><Relationship Id="rId5" Type="http://schemas.openxmlformats.org/officeDocument/2006/relationships/image" Target="../media/image2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breakyourownnews.com/" TargetMode="Externa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0"/>
          <p:cNvSpPr txBox="1"/>
          <p:nvPr>
            <p:ph type="ctrTitle"/>
          </p:nvPr>
        </p:nvSpPr>
        <p:spPr>
          <a:xfrm>
            <a:off x="0" y="1066800"/>
            <a:ext cx="9144000" cy="342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5555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lang="en" sz="5400"/>
            </a:br>
            <a:br>
              <a:rPr lang="en" sz="5400"/>
            </a:br>
            <a:r>
              <a:rPr lang="en" sz="3959">
                <a:solidFill>
                  <a:srgbClr val="0070C0"/>
                </a:solidFill>
              </a:rPr>
              <a:t>Fake News Fibbage</a:t>
            </a:r>
            <a:br>
              <a:rPr lang="en" sz="4000"/>
            </a:br>
            <a:endParaRPr sz="2500"/>
          </a:p>
          <a:p>
            <a:pPr indent="0" lvl="0" marL="0" rtl="0" algn="ctr">
              <a:lnSpc>
                <a:spcPct val="105555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i="1" lang="en" sz="197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Presented by Andrew Menfi</a:t>
            </a:r>
            <a:br>
              <a:rPr lang="en" sz="1440"/>
            </a:br>
            <a:r>
              <a:rPr lang="en" sz="1979">
                <a:solidFill>
                  <a:schemeClr val="dk1"/>
                </a:solidFill>
              </a:rPr>
              <a:t>March 8</a:t>
            </a:r>
            <a:r>
              <a:rPr lang="en" sz="1979">
                <a:solidFill>
                  <a:schemeClr val="dk1"/>
                </a:solidFill>
              </a:rPr>
              <a:t>th, 2022</a:t>
            </a:r>
            <a:br>
              <a:rPr lang="en" sz="144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979" u="sng">
                <a:solidFill>
                  <a:schemeClr val="hlink"/>
                </a:solidFill>
                <a:hlinkClick r:id="rId3"/>
              </a:rPr>
              <a:t>amenfi3@gmail.com</a:t>
            </a:r>
            <a:r>
              <a:rPr lang="en" sz="1979">
                <a:solidFill>
                  <a:schemeClr val="dk1"/>
                </a:solidFill>
              </a:rPr>
              <a:t> </a:t>
            </a:r>
            <a:endParaRPr sz="1979">
              <a:solidFill>
                <a:schemeClr val="dk1"/>
              </a:solidFill>
            </a:endParaRPr>
          </a:p>
        </p:txBody>
      </p:sp>
      <p:pic>
        <p:nvPicPr>
          <p:cNvPr id="114" name="Google Shape;11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8300" y="4023000"/>
            <a:ext cx="2403200" cy="180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88025" y="4023000"/>
            <a:ext cx="2703600" cy="180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9"/>
          <p:cNvSpPr txBox="1"/>
          <p:nvPr/>
        </p:nvSpPr>
        <p:spPr>
          <a:xfrm>
            <a:off x="387000" y="1157925"/>
            <a:ext cx="83700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500">
                <a:solidFill>
                  <a:srgbClr val="005CB8"/>
                </a:solidFill>
              </a:rPr>
              <a:t>Fake News Fibbage</a:t>
            </a:r>
            <a:endParaRPr/>
          </a:p>
        </p:txBody>
      </p:sp>
      <p:sp>
        <p:nvSpPr>
          <p:cNvPr id="204" name="Google Shape;204;p39"/>
          <p:cNvSpPr txBox="1"/>
          <p:nvPr/>
        </p:nvSpPr>
        <p:spPr>
          <a:xfrm>
            <a:off x="268550" y="2189325"/>
            <a:ext cx="79452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Fake News Fibbage</a:t>
            </a:r>
            <a:endParaRPr sz="30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191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●"/>
            </a:pPr>
            <a:r>
              <a:rPr lang="en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Step 1: Create Convincing Fake News [1-2]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19100" lvl="1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–"/>
            </a:pPr>
            <a:r>
              <a:rPr lang="en" sz="30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https://breakyourownnews.com/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" name="Google Shape;205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933771"/>
            <a:ext cx="4456925" cy="214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2" y="3951692"/>
            <a:ext cx="4363348" cy="210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40"/>
          <p:cNvSpPr txBox="1"/>
          <p:nvPr/>
        </p:nvSpPr>
        <p:spPr>
          <a:xfrm>
            <a:off x="387000" y="1157925"/>
            <a:ext cx="83700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500">
                <a:solidFill>
                  <a:srgbClr val="005CB8"/>
                </a:solidFill>
              </a:rPr>
              <a:t>Fake News Fibbage</a:t>
            </a:r>
            <a:endParaRPr/>
          </a:p>
        </p:txBody>
      </p:sp>
      <p:sp>
        <p:nvSpPr>
          <p:cNvPr id="213" name="Google Shape;213;p40"/>
          <p:cNvSpPr txBox="1"/>
          <p:nvPr/>
        </p:nvSpPr>
        <p:spPr>
          <a:xfrm>
            <a:off x="387000" y="2189325"/>
            <a:ext cx="71571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Fake News Fibbage</a:t>
            </a:r>
            <a:endParaRPr sz="30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191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●"/>
            </a:pPr>
            <a:r>
              <a:rPr lang="en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Step 2: Upload Image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19100" lvl="1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–"/>
            </a:pPr>
            <a:r>
              <a:rPr lang="en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Backup [E-mail] 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19100" lvl="2" marL="1828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■"/>
            </a:pPr>
            <a:r>
              <a:rPr lang="en" sz="30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amenfi3@gmail.com</a:t>
            </a:r>
            <a:r>
              <a:rPr lang="en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4" name="Google Shape;214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0050" y="2189325"/>
            <a:ext cx="3542950" cy="419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1"/>
          <p:cNvSpPr txBox="1"/>
          <p:nvPr/>
        </p:nvSpPr>
        <p:spPr>
          <a:xfrm>
            <a:off x="387000" y="1157925"/>
            <a:ext cx="83700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500">
                <a:solidFill>
                  <a:srgbClr val="005CB8"/>
                </a:solidFill>
              </a:rPr>
              <a:t>Fake News Fibbage</a:t>
            </a:r>
            <a:endParaRPr/>
          </a:p>
        </p:txBody>
      </p:sp>
      <p:pic>
        <p:nvPicPr>
          <p:cNvPr id="221" name="Google Shape;22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025" y="3878683"/>
            <a:ext cx="3998648" cy="193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84108" y="3429008"/>
            <a:ext cx="4874518" cy="2717074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41"/>
          <p:cNvSpPr txBox="1"/>
          <p:nvPr/>
        </p:nvSpPr>
        <p:spPr>
          <a:xfrm>
            <a:off x="83025" y="2087600"/>
            <a:ext cx="7157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Fake News Fibbage</a:t>
            </a:r>
            <a:endParaRPr sz="30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191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●"/>
            </a:pPr>
            <a:r>
              <a:rPr lang="en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Step 3: Make Your Guesses!</a:t>
            </a:r>
            <a:endParaRPr sz="3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2"/>
          <p:cNvSpPr txBox="1"/>
          <p:nvPr/>
        </p:nvSpPr>
        <p:spPr>
          <a:xfrm>
            <a:off x="457200" y="213767"/>
            <a:ext cx="8229600" cy="626400"/>
          </a:xfrm>
          <a:prstGeom prst="rect">
            <a:avLst/>
          </a:prstGeom>
          <a:solidFill>
            <a:srgbClr val="006CB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Fake News Fibbage</a:t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42"/>
          <p:cNvSpPr txBox="1"/>
          <p:nvPr/>
        </p:nvSpPr>
        <p:spPr>
          <a:xfrm>
            <a:off x="255050" y="1156100"/>
            <a:ext cx="86265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Fake News Fibbage [Let’s Play!]</a:t>
            </a:r>
            <a:endParaRPr sz="30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191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●"/>
            </a:pPr>
            <a:r>
              <a:rPr lang="en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Step 1: Create Convincing Fake News [1-2]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19100" lvl="1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–"/>
            </a:pPr>
            <a:r>
              <a:rPr lang="en" sz="30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https://breakyourownnews.com/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191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●"/>
            </a:pPr>
            <a:r>
              <a:rPr lang="en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Step 2: Upload Image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19100" lvl="1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–"/>
            </a:pPr>
            <a:r>
              <a:rPr lang="en" sz="30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amenfi3@gmail.com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191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●"/>
            </a:pPr>
            <a:r>
              <a:rPr lang="en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Step 3: Make Your Guesses!</a:t>
            </a:r>
            <a:endParaRPr sz="3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0" name="Google Shape;230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900" y="4111400"/>
            <a:ext cx="5738175" cy="260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21075" y="5144950"/>
            <a:ext cx="3174750" cy="152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02650" y="2950177"/>
            <a:ext cx="3480349" cy="1939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3"/>
          <p:cNvSpPr txBox="1"/>
          <p:nvPr>
            <p:ph type="title"/>
          </p:nvPr>
        </p:nvSpPr>
        <p:spPr>
          <a:xfrm>
            <a:off x="457200" y="274637"/>
            <a:ext cx="8229600" cy="792300"/>
          </a:xfrm>
          <a:prstGeom prst="rect">
            <a:avLst/>
          </a:prstGeom>
          <a:solidFill>
            <a:srgbClr val="006C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b="1" lang="en"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Contact &amp; Questions?</a:t>
            </a:r>
            <a:endParaRPr b="1" i="0" sz="4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9" name="Google Shape;239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400" y="1695200"/>
            <a:ext cx="2857500" cy="2857500"/>
          </a:xfrm>
          <a:prstGeom prst="rect">
            <a:avLst/>
          </a:prstGeom>
          <a:noFill/>
          <a:ln cap="flat" cmpd="sng" w="114300">
            <a:solidFill>
              <a:srgbClr val="006CB7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40" name="Google Shape;240;p43"/>
          <p:cNvSpPr txBox="1"/>
          <p:nvPr/>
        </p:nvSpPr>
        <p:spPr>
          <a:xfrm>
            <a:off x="3369500" y="1617425"/>
            <a:ext cx="5317200" cy="32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Andrew Menfi</a:t>
            </a:r>
            <a:endParaRPr b="1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Social Studies Teacher</a:t>
            </a:r>
            <a:endParaRPr b="1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New Visions Charter High School </a:t>
            </a:r>
            <a:endParaRPr b="1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Advanced Math &amp; Science </a:t>
            </a:r>
            <a:endParaRPr b="1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amenfi3@gmail.com</a:t>
            </a:r>
            <a:endParaRPr b="1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43"/>
          <p:cNvSpPr txBox="1"/>
          <p:nvPr/>
        </p:nvSpPr>
        <p:spPr>
          <a:xfrm>
            <a:off x="1057500" y="5800500"/>
            <a:ext cx="7029000" cy="7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Thanks For Your Time!</a:t>
            </a:r>
            <a:endParaRPr b="1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1"/>
          <p:cNvSpPr txBox="1"/>
          <p:nvPr>
            <p:ph type="title"/>
          </p:nvPr>
        </p:nvSpPr>
        <p:spPr>
          <a:xfrm>
            <a:off x="457201" y="1215941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4000">
                <a:latin typeface="Arial"/>
                <a:ea typeface="Arial"/>
                <a:cs typeface="Arial"/>
                <a:sym typeface="Arial"/>
              </a:rPr>
              <a:t>Professional Development Certificate</a:t>
            </a:r>
            <a:endParaRPr b="1" sz="4000">
              <a:solidFill>
                <a:srgbClr val="005CB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31"/>
          <p:cNvSpPr txBox="1"/>
          <p:nvPr/>
        </p:nvSpPr>
        <p:spPr>
          <a:xfrm>
            <a:off x="600155" y="2527360"/>
            <a:ext cx="8175300" cy="31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earn your professional development certificate for this webinar, you must: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Watch a minimum of 45-minutes and you will automatically receive a professional development </a:t>
            </a:r>
            <a:r>
              <a:rPr b="1" i="0" lang="en" sz="1800" u="none" cap="none" strike="noStrike">
                <a:solidFill>
                  <a:srgbClr val="7A9900"/>
                </a:solidFill>
                <a:latin typeface="Arial"/>
                <a:ea typeface="Arial"/>
                <a:cs typeface="Arial"/>
                <a:sym typeface="Arial"/>
              </a:rPr>
              <a:t>certificate </a:t>
            </a: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via e-mail within 24 hours.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Accessing resources: 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can now easily download presentations, lesson plan materials, and activities for each webinar from </a:t>
            </a:r>
            <a:r>
              <a:rPr b="1" i="1" lang="en" sz="1800" u="none" cap="none" strike="noStrike">
                <a:solidFill>
                  <a:srgbClr val="005CB8"/>
                </a:solidFill>
                <a:latin typeface="Arial"/>
                <a:ea typeface="Arial"/>
                <a:cs typeface="Arial"/>
                <a:sym typeface="Arial"/>
              </a:rPr>
              <a:t>EconEdLink.org/professional-development/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1" sz="1800" u="none" cap="none" strike="noStrike">
              <a:solidFill>
                <a:srgbClr val="005CB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8650" y="3341400"/>
            <a:ext cx="3019060" cy="249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4067"/>
            <a:ext cx="3139999" cy="2163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40001" y="68968"/>
            <a:ext cx="3139999" cy="2110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80000" y="68967"/>
            <a:ext cx="2770700" cy="2814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3429000"/>
            <a:ext cx="3030026" cy="653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4372015"/>
            <a:ext cx="3030026" cy="1527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3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095300" y="3942800"/>
            <a:ext cx="2924278" cy="2110749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32"/>
          <p:cNvSpPr txBox="1"/>
          <p:nvPr/>
        </p:nvSpPr>
        <p:spPr>
          <a:xfrm>
            <a:off x="6095300" y="3185467"/>
            <a:ext cx="3140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Elon Musk slammed for “Defend </a:t>
            </a:r>
            <a:r>
              <a:rPr lang="en">
                <a:latin typeface="Consolas"/>
                <a:ea typeface="Consolas"/>
                <a:cs typeface="Consolas"/>
                <a:sym typeface="Consolas"/>
              </a:rPr>
              <a:t>Billionaires</a:t>
            </a:r>
            <a:r>
              <a:rPr lang="en">
                <a:latin typeface="Consolas"/>
                <a:ea typeface="Consolas"/>
                <a:cs typeface="Consolas"/>
                <a:sym typeface="Consolas"/>
              </a:rPr>
              <a:t>” </a:t>
            </a:r>
            <a:r>
              <a:rPr lang="en">
                <a:latin typeface="Consolas"/>
                <a:ea typeface="Consolas"/>
                <a:cs typeface="Consolas"/>
                <a:sym typeface="Consolas"/>
              </a:rPr>
              <a:t>Billboards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35" name="Google Shape;135;p32"/>
          <p:cNvSpPr txBox="1"/>
          <p:nvPr/>
        </p:nvSpPr>
        <p:spPr>
          <a:xfrm>
            <a:off x="2732675" y="2124100"/>
            <a:ext cx="347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FF0000"/>
                </a:solidFill>
              </a:rPr>
              <a:t>1</a:t>
            </a:r>
            <a:endParaRPr b="1" sz="2500">
              <a:solidFill>
                <a:srgbClr val="FF0000"/>
              </a:solidFill>
            </a:endParaRPr>
          </a:p>
        </p:txBody>
      </p:sp>
      <p:sp>
        <p:nvSpPr>
          <p:cNvPr id="136" name="Google Shape;136;p32"/>
          <p:cNvSpPr txBox="1"/>
          <p:nvPr/>
        </p:nvSpPr>
        <p:spPr>
          <a:xfrm>
            <a:off x="5856700" y="2124100"/>
            <a:ext cx="347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FF0000"/>
                </a:solidFill>
              </a:rPr>
              <a:t>2</a:t>
            </a:r>
            <a:endParaRPr b="1" sz="2500">
              <a:solidFill>
                <a:srgbClr val="FF0000"/>
              </a:solidFill>
            </a:endParaRPr>
          </a:p>
        </p:txBody>
      </p:sp>
      <p:sp>
        <p:nvSpPr>
          <p:cNvPr id="137" name="Google Shape;137;p32"/>
          <p:cNvSpPr txBox="1"/>
          <p:nvPr/>
        </p:nvSpPr>
        <p:spPr>
          <a:xfrm>
            <a:off x="8642900" y="2059333"/>
            <a:ext cx="347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FF0000"/>
                </a:solidFill>
              </a:rPr>
              <a:t>3</a:t>
            </a:r>
            <a:endParaRPr b="1" sz="2500">
              <a:solidFill>
                <a:srgbClr val="FF0000"/>
              </a:solidFill>
            </a:endParaRPr>
          </a:p>
        </p:txBody>
      </p:sp>
      <p:sp>
        <p:nvSpPr>
          <p:cNvPr id="138" name="Google Shape;138;p32"/>
          <p:cNvSpPr txBox="1"/>
          <p:nvPr/>
        </p:nvSpPr>
        <p:spPr>
          <a:xfrm>
            <a:off x="2640950" y="5649133"/>
            <a:ext cx="347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FF0000"/>
                </a:solidFill>
              </a:rPr>
              <a:t>4</a:t>
            </a:r>
            <a:endParaRPr b="1" sz="2500">
              <a:solidFill>
                <a:srgbClr val="FF0000"/>
              </a:solidFill>
            </a:endParaRPr>
          </a:p>
        </p:txBody>
      </p:sp>
      <p:sp>
        <p:nvSpPr>
          <p:cNvPr id="139" name="Google Shape;139;p32"/>
          <p:cNvSpPr txBox="1"/>
          <p:nvPr/>
        </p:nvSpPr>
        <p:spPr>
          <a:xfrm>
            <a:off x="5472750" y="5867133"/>
            <a:ext cx="347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FF0000"/>
                </a:solidFill>
              </a:rPr>
              <a:t>5</a:t>
            </a:r>
            <a:endParaRPr b="1" sz="2500">
              <a:solidFill>
                <a:srgbClr val="FF0000"/>
              </a:solidFill>
            </a:endParaRPr>
          </a:p>
        </p:txBody>
      </p:sp>
      <p:sp>
        <p:nvSpPr>
          <p:cNvPr id="140" name="Google Shape;140;p32"/>
          <p:cNvSpPr txBox="1"/>
          <p:nvPr/>
        </p:nvSpPr>
        <p:spPr>
          <a:xfrm>
            <a:off x="8642900" y="5997933"/>
            <a:ext cx="347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FF0000"/>
                </a:solidFill>
              </a:rPr>
              <a:t>6</a:t>
            </a:r>
            <a:endParaRPr b="1" sz="25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/>
          <p:nvPr>
            <p:ph type="title"/>
          </p:nvPr>
        </p:nvSpPr>
        <p:spPr>
          <a:xfrm>
            <a:off x="457200" y="1069848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5500"/>
              <a:t>Objective</a:t>
            </a:r>
            <a:endParaRPr b="1" sz="5500">
              <a:solidFill>
                <a:srgbClr val="005CB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33"/>
          <p:cNvSpPr txBox="1"/>
          <p:nvPr>
            <p:ph idx="4294967295" type="body"/>
          </p:nvPr>
        </p:nvSpPr>
        <p:spPr>
          <a:xfrm>
            <a:off x="120575" y="2377425"/>
            <a:ext cx="9225300" cy="41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"/>
              <a:t>To learn an e</a:t>
            </a:r>
            <a:r>
              <a:rPr lang="en"/>
              <a:t>ngaging and useable lesson/game on misinformation in the media.</a:t>
            </a:r>
            <a:endParaRPr/>
          </a:p>
        </p:txBody>
      </p:sp>
      <p:pic>
        <p:nvPicPr>
          <p:cNvPr id="148" name="Google Shape;14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300" y="4023000"/>
            <a:ext cx="2403200" cy="180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6025" y="4023000"/>
            <a:ext cx="2703600" cy="180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4"/>
          <p:cNvSpPr txBox="1"/>
          <p:nvPr>
            <p:ph type="title"/>
          </p:nvPr>
        </p:nvSpPr>
        <p:spPr>
          <a:xfrm>
            <a:off x="457200" y="1069848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5500"/>
              <a:t>Why?</a:t>
            </a:r>
            <a:endParaRPr b="1" sz="5500">
              <a:solidFill>
                <a:srgbClr val="005CB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6" name="Google Shape;15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325" y="4694246"/>
            <a:ext cx="1851276" cy="1710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53600" y="4694226"/>
            <a:ext cx="2726008" cy="1710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15304" y="1391050"/>
            <a:ext cx="2523520" cy="171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61600" y="4729864"/>
            <a:ext cx="3235675" cy="163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34"/>
          <p:cNvSpPr txBox="1"/>
          <p:nvPr/>
        </p:nvSpPr>
        <p:spPr>
          <a:xfrm>
            <a:off x="187675" y="2078150"/>
            <a:ext cx="64812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Problem of Misinformation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191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●"/>
            </a:pPr>
            <a:r>
              <a:rPr lang="en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Common/Effective [Social Media]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191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●"/>
            </a:pPr>
            <a:r>
              <a:rPr lang="en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Covid-19 &amp; The 2020 Election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5"/>
          <p:cNvSpPr txBox="1"/>
          <p:nvPr>
            <p:ph type="title"/>
          </p:nvPr>
        </p:nvSpPr>
        <p:spPr>
          <a:xfrm>
            <a:off x="457200" y="1069848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5500"/>
              <a:t>Other Activities</a:t>
            </a:r>
            <a:endParaRPr b="1" sz="5500">
              <a:solidFill>
                <a:srgbClr val="005CB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35"/>
          <p:cNvSpPr txBox="1"/>
          <p:nvPr/>
        </p:nvSpPr>
        <p:spPr>
          <a:xfrm>
            <a:off x="268550" y="2114600"/>
            <a:ext cx="58542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Fake News Activities/Lessons</a:t>
            </a:r>
            <a:endParaRPr sz="30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191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●"/>
            </a:pPr>
            <a:r>
              <a:rPr lang="en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Fake News Guessing Game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191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●"/>
            </a:pPr>
            <a:r>
              <a:rPr lang="en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Fact Checking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191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●"/>
            </a:pPr>
            <a:r>
              <a:rPr lang="en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Reverse Image Search 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191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●"/>
            </a:pPr>
            <a:r>
              <a:rPr lang="en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Manipulative Graphs/Statistics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19100" lvl="0" marL="9144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000"/>
              <a:buFont typeface="Calibri"/>
              <a:buChar char="●"/>
            </a:pPr>
            <a:r>
              <a:rPr lang="en" sz="3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Fake News Fibbage</a:t>
            </a:r>
            <a:endParaRPr sz="3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8" name="Google Shape;16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4037" y="2114608"/>
            <a:ext cx="1943674" cy="109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96163" y="3334492"/>
            <a:ext cx="2483048" cy="102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57124" y="4924271"/>
            <a:ext cx="2257476" cy="1209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47000" y="4940196"/>
            <a:ext cx="1943675" cy="1177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575" y="2433713"/>
            <a:ext cx="2954125" cy="199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17925" y="4668683"/>
            <a:ext cx="4171950" cy="181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70200" y="2433725"/>
            <a:ext cx="2985825" cy="199055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36"/>
          <p:cNvSpPr txBox="1"/>
          <p:nvPr/>
        </p:nvSpPr>
        <p:spPr>
          <a:xfrm>
            <a:off x="387000" y="1157925"/>
            <a:ext cx="83700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500">
                <a:solidFill>
                  <a:srgbClr val="005CB8"/>
                </a:solidFill>
              </a:rPr>
              <a:t>Fake News Fibbage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7"/>
          <p:cNvSpPr txBox="1"/>
          <p:nvPr/>
        </p:nvSpPr>
        <p:spPr>
          <a:xfrm>
            <a:off x="387000" y="1157925"/>
            <a:ext cx="83700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500">
                <a:solidFill>
                  <a:srgbClr val="005CB8"/>
                </a:solidFill>
              </a:rPr>
              <a:t>Fake News Fibbage</a:t>
            </a:r>
            <a:endParaRPr/>
          </a:p>
        </p:txBody>
      </p:sp>
      <p:sp>
        <p:nvSpPr>
          <p:cNvPr id="187" name="Google Shape;187;p37"/>
          <p:cNvSpPr txBox="1"/>
          <p:nvPr/>
        </p:nvSpPr>
        <p:spPr>
          <a:xfrm>
            <a:off x="162600" y="2189325"/>
            <a:ext cx="85944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Fake News Fibbage</a:t>
            </a:r>
            <a:endParaRPr sz="30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191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●"/>
            </a:pPr>
            <a:r>
              <a:rPr lang="en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Goal: Trick the most people to believing your lie!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191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●"/>
            </a:pPr>
            <a:r>
              <a:rPr lang="en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Requirements: Google Account [Backup: E-mail]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8" name="Google Shape;18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4975" y="3867217"/>
            <a:ext cx="3309750" cy="2482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3867221"/>
            <a:ext cx="3683919" cy="248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8"/>
          <p:cNvSpPr txBox="1"/>
          <p:nvPr/>
        </p:nvSpPr>
        <p:spPr>
          <a:xfrm>
            <a:off x="387000" y="1157925"/>
            <a:ext cx="83700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500">
                <a:solidFill>
                  <a:srgbClr val="005CB8"/>
                </a:solidFill>
              </a:rPr>
              <a:t>Fake News Fibbage</a:t>
            </a:r>
            <a:endParaRPr/>
          </a:p>
        </p:txBody>
      </p:sp>
      <p:sp>
        <p:nvSpPr>
          <p:cNvPr id="196" name="Google Shape;196;p38"/>
          <p:cNvSpPr txBox="1"/>
          <p:nvPr/>
        </p:nvSpPr>
        <p:spPr>
          <a:xfrm>
            <a:off x="257625" y="2134625"/>
            <a:ext cx="79452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Fake News Fibbage</a:t>
            </a:r>
            <a:endParaRPr sz="30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191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●"/>
            </a:pPr>
            <a:r>
              <a:rPr lang="en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Step 1: Create Convincing Fake News [1-2]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19100" lvl="1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–"/>
            </a:pPr>
            <a:r>
              <a:rPr lang="en" sz="30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https://breakyourownnews.com/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7" name="Google Shape;19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3575" y="3704525"/>
            <a:ext cx="6208375" cy="282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2_2013_ppt_template_HUMII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