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Karla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20" Type="http://schemas.openxmlformats.org/officeDocument/2006/relationships/slide" Target="slides/slide16.xml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22" Type="http://schemas.openxmlformats.org/officeDocument/2006/relationships/slide" Target="slides/slide18.xml"/><Relationship Id="rId44" Type="http://schemas.openxmlformats.org/officeDocument/2006/relationships/font" Target="fonts/Karla-regular.fntdata"/><Relationship Id="rId21" Type="http://schemas.openxmlformats.org/officeDocument/2006/relationships/slide" Target="slides/slide17.xml"/><Relationship Id="rId43" Type="http://schemas.openxmlformats.org/officeDocument/2006/relationships/font" Target="fonts/Raleway-boldItalic.fntdata"/><Relationship Id="rId24" Type="http://schemas.openxmlformats.org/officeDocument/2006/relationships/slide" Target="slides/slide20.xml"/><Relationship Id="rId46" Type="http://schemas.openxmlformats.org/officeDocument/2006/relationships/font" Target="fonts/Karla-italic.fntdata"/><Relationship Id="rId23" Type="http://schemas.openxmlformats.org/officeDocument/2006/relationships/slide" Target="slides/slide19.xml"/><Relationship Id="rId45" Type="http://schemas.openxmlformats.org/officeDocument/2006/relationships/font" Target="fonts/Karl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Karla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hattobecome.com/blog/women-entrepreneurs-statistic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SLIDES_API14713715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SLIDES_API14713715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203892640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203892640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for 3 minutes.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SLIDES_API69761449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SLIDES_API69761449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db8169689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db816968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88126c5e4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88126c5e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SLIDES_API124505399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SLIDES_API124505399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eccb7a9f0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eccb7a9f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really want to highlight that getting students and teachers interested is half the battle.  This podcast does a good job of getting your excited about entrepreneurship.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SLIDES_API16981964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SLIDES_API16981964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eccb7a9f0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eccb7a9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Background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Starting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Importing wine, cold calling restaurants, small stores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Challenges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Time!  90 days to get enough wine to supply Kroger nationwide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Keepin’ On, Keepin’ on!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Released a new line.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said they would sell if the number was right.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Unique Fact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Their entire story…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eccb7a9f0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eccb7a9f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Background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Starting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Challenges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Keepin’ On, Keepin’ on!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Unique Fact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88126c5e4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88126c5e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eccb7a9f0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eccb7a9f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Background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Starting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19 year old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Yearbooks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Challenges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Young and little experience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Pitch Deck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Keepin’ On, Keepin’ on!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FedEx and Office Depot 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Valued at $6 Billion Dollars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Use this in class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◇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Resumes, slide decks, social media, etc.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Unique Fact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Made profit from printing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eccb7a9f0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eccb7a9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Background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Starting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Challenges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Keepin’ On, Keepin’ on!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Unique Fact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eccb7a9f0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eccb7a9f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Background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Starting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Honeymoon registry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One fashion designer + many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Clientele (experience generation)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◇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Investors were scarce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Challenges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Expensive Inventory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Pop Ups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Keepin’ On, Keepin’ on!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Rental service has gained traction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◇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Other clothing companies do this now too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Prom dresses!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Unique Fact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Came up with idea after conversation of little sister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Meeting with a very well known designer, just showed up!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SLIDES_API61771520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SLIDES_API61771520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8126c5e4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8126c5e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eccb7a9f0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eccb7a9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SLIDES_API204991820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SLIDES_API204991820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minutes to explore these opportunities and find one that is interesting to you.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eccb7a9f0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1eccb7a9f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</a:rPr>
              <a:t>Go to HIBT podcast, pick an episode you’re interested in and one your students would be interested in, report back 2 questions you have about this entrepreneur before listening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SLIDES_API205740156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SLIDES_API205740156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eccb7a9f0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eccb7a9f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db4497ed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db4497e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88126c5e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c88126c5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db4497ed8_1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db4497ed8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SLIDES_API76299440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SLIDES_API76299440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88126c5e4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88126c5e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48634ccd1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c48634ccd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SLIDES_API170477707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SLIDES_API17047770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88126c5e4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88126c5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db4497ed8_1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db4497ed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88126c5e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88126c5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eccb7a9f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eccb7a9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https://whattobecome.com/blog/women-entrepreneurs-statistics/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SLIDES_API173569744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SLIDES_API17356974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SLIDES_API106113717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SLIDES_API1061137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0" name="Google Shape;100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◇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5900" y="753950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0" y="1580113"/>
            <a:ext cx="9144000" cy="3341668"/>
          </a:xfrm>
          <a:custGeom>
            <a:rect b="b" l="l" r="r" t="t"/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5900" y="410541"/>
            <a:ext cx="9144152" cy="4453148"/>
          </a:xfrm>
          <a:custGeom>
            <a:rect b="b" l="l" r="r" t="t"/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fmla="val 16729" name="adj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fmla="val 28902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 flipH="1" rot="-839">
            <a:off x="3654934" y="4620385"/>
            <a:ext cx="4916400" cy="456300"/>
          </a:xfrm>
          <a:prstGeom prst="triangle">
            <a:avLst>
              <a:gd fmla="val 21819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fmla="val 16729" name="adj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fmla="val 28902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69725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2" type="body"/>
          </p:nvPr>
        </p:nvSpPr>
        <p:spPr>
          <a:xfrm>
            <a:off x="73843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 flipH="1" rot="-839">
            <a:off x="3654934" y="4620385"/>
            <a:ext cx="4916400" cy="456300"/>
          </a:xfrm>
          <a:prstGeom prst="triangle">
            <a:avLst>
              <a:gd fmla="val 21819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fmla="val 16729" name="adj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fmla="val 28902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 flipH="1" rot="-839">
            <a:off x="3654934" y="4620385"/>
            <a:ext cx="4916400" cy="456300"/>
          </a:xfrm>
          <a:prstGeom prst="triangle">
            <a:avLst>
              <a:gd fmla="val 21819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fmla="val 16729" name="adj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fmla="val 28902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 flipH="1" rot="-839">
            <a:off x="3654934" y="4620385"/>
            <a:ext cx="4916400" cy="456300"/>
          </a:xfrm>
          <a:prstGeom prst="triangle">
            <a:avLst>
              <a:gd fmla="val 21819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fmla="val 16729" name="adj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fmla="val 28902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"/>
          <p:cNvSpPr/>
          <p:nvPr/>
        </p:nvSpPr>
        <p:spPr>
          <a:xfrm flipH="1" rot="-839">
            <a:off x="3654934" y="4620385"/>
            <a:ext cx="4916400" cy="456300"/>
          </a:xfrm>
          <a:prstGeom prst="triangle">
            <a:avLst>
              <a:gd fmla="val 21819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fmla="val 16729" name="adj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fmla="val 28902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 flipH="1" rot="-839">
            <a:off x="3654934" y="4620385"/>
            <a:ext cx="4916400" cy="456300"/>
          </a:xfrm>
          <a:prstGeom prst="triangle">
            <a:avLst>
              <a:gd fmla="val 21819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ccee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nerdwallet.com/article/small-business/small-business-grants-for-wome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Relationship Id="rId4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n.wikipedia.org/wiki/How_I_Built_Thi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Relationship Id="rId4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guyraz.com/howibuiltthisbook" TargetMode="External"/><Relationship Id="rId4" Type="http://schemas.openxmlformats.org/officeDocument/2006/relationships/hyperlink" Target="https://www.npr.org/series/490248027/how-i-built-this/archive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Relationship Id="rId4" Type="http://schemas.openxmlformats.org/officeDocument/2006/relationships/image" Target="../media/image34.png"/><Relationship Id="rId5" Type="http://schemas.openxmlformats.org/officeDocument/2006/relationships/image" Target="../media/image27.jpg"/><Relationship Id="rId6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3"/>
          <p:cNvSpPr txBox="1"/>
          <p:nvPr>
            <p:ph type="ctrTitle"/>
          </p:nvPr>
        </p:nvSpPr>
        <p:spPr>
          <a:xfrm>
            <a:off x="299050" y="1991825"/>
            <a:ext cx="8614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NCCEE</a:t>
            </a:r>
            <a:r>
              <a:rPr lang="en" sz="3100"/>
              <a:t> 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Women in Entrepreneurship Using 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"How I Built This" Podcast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700" y="361013"/>
            <a:ext cx="6847749" cy="44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>
            <p:ph idx="2" type="body"/>
          </p:nvPr>
        </p:nvSpPr>
        <p:spPr>
          <a:xfrm>
            <a:off x="149700" y="2235150"/>
            <a:ext cx="16473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Key Stats</a:t>
            </a:r>
            <a:endParaRPr b="1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" name="Google Shape;203;p26"/>
          <p:cNvSpPr txBox="1"/>
          <p:nvPr>
            <p:ph type="ctrTitle"/>
          </p:nvPr>
        </p:nvSpPr>
        <p:spPr>
          <a:xfrm>
            <a:off x="964050" y="1991850"/>
            <a:ext cx="7215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women </a:t>
            </a:r>
            <a:r>
              <a:rPr lang="en"/>
              <a:t>entrepreneurs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6" name="Google Shape;216;p28"/>
          <p:cNvSpPr txBox="1"/>
          <p:nvPr>
            <p:ph type="ctrTitle"/>
          </p:nvPr>
        </p:nvSpPr>
        <p:spPr>
          <a:xfrm>
            <a:off x="1068650" y="1762075"/>
            <a:ext cx="4384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 Built This Podcast</a:t>
            </a:r>
            <a:endParaRPr/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300" y="1481650"/>
            <a:ext cx="2387575" cy="23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30"/>
          <p:cNvSpPr txBox="1"/>
          <p:nvPr>
            <p:ph type="ctrTitle"/>
          </p:nvPr>
        </p:nvSpPr>
        <p:spPr>
          <a:xfrm>
            <a:off x="4324525" y="1496138"/>
            <a:ext cx="4404600" cy="21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McBride Sisters Wine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Robin and Andréa McBride</a:t>
            </a:r>
            <a:endParaRPr sz="2500"/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50" y="1528113"/>
            <a:ext cx="3641725" cy="20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7" name="Google Shape;237;p31"/>
          <p:cNvSpPr txBox="1"/>
          <p:nvPr>
            <p:ph type="ctrTitle"/>
          </p:nvPr>
        </p:nvSpPr>
        <p:spPr>
          <a:xfrm>
            <a:off x="1171300" y="2051775"/>
            <a:ext cx="3146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Bumble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Whitney Wolfe</a:t>
            </a:r>
            <a:endParaRPr sz="2500"/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425" y="1635638"/>
            <a:ext cx="3557275" cy="19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4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NCCEE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32"/>
          <p:cNvSpPr txBox="1"/>
          <p:nvPr>
            <p:ph type="ctrTitle"/>
          </p:nvPr>
        </p:nvSpPr>
        <p:spPr>
          <a:xfrm>
            <a:off x="4042150" y="1991850"/>
            <a:ext cx="3589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Canva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Melanie Perkins</a:t>
            </a:r>
            <a:endParaRPr sz="2500"/>
          </a:p>
        </p:txBody>
      </p:sp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50" y="1376612"/>
            <a:ext cx="2390275" cy="23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1" name="Google Shape;251;p33"/>
          <p:cNvSpPr txBox="1"/>
          <p:nvPr>
            <p:ph type="ctrTitle"/>
          </p:nvPr>
        </p:nvSpPr>
        <p:spPr>
          <a:xfrm>
            <a:off x="1375600" y="1627788"/>
            <a:ext cx="30051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Burt’s Bees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Roxanne Quimby</a:t>
            </a:r>
            <a:endParaRPr sz="2500"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625" y="1547675"/>
            <a:ext cx="3077775" cy="2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8" name="Google Shape;258;p34"/>
          <p:cNvSpPr txBox="1"/>
          <p:nvPr>
            <p:ph type="ctrTitle"/>
          </p:nvPr>
        </p:nvSpPr>
        <p:spPr>
          <a:xfrm>
            <a:off x="3744888" y="1627950"/>
            <a:ext cx="4104900" cy="18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Rent the Runway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Jenn Hyman</a:t>
            </a:r>
            <a:endParaRPr sz="2500"/>
          </a:p>
        </p:txBody>
      </p:sp>
      <p:pic>
        <p:nvPicPr>
          <p:cNvPr id="259" name="Google Shape;259;p34"/>
          <p:cNvPicPr preferRelativeResize="0"/>
          <p:nvPr/>
        </p:nvPicPr>
        <p:blipFill rotWithShape="1">
          <a:blip r:embed="rId3">
            <a:alphaModFix/>
          </a:blip>
          <a:srcRect b="13227" l="32062" r="32029" t="12461"/>
          <a:stretch/>
        </p:blipFill>
        <p:spPr>
          <a:xfrm>
            <a:off x="1294213" y="1458888"/>
            <a:ext cx="2151075" cy="22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2" name="Google Shape;272;p36"/>
          <p:cNvSpPr txBox="1"/>
          <p:nvPr>
            <p:ph type="ctrTitle"/>
          </p:nvPr>
        </p:nvSpPr>
        <p:spPr>
          <a:xfrm>
            <a:off x="575275" y="1991825"/>
            <a:ext cx="797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get women to pursue careers as entrepreneurs?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8" name="Google Shape;278;p37"/>
          <p:cNvSpPr txBox="1"/>
          <p:nvPr>
            <p:ph type="ctrTitle"/>
          </p:nvPr>
        </p:nvSpPr>
        <p:spPr>
          <a:xfrm>
            <a:off x="347425" y="1991825"/>
            <a:ext cx="85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Opportunities</a:t>
            </a:r>
            <a:r>
              <a:rPr lang="en"/>
              <a:t> for Female Entrepreneurs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1" name="Google Shape;291;p39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Mini Activity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4" name="Google Shape;304;p41"/>
          <p:cNvSpPr txBox="1"/>
          <p:nvPr>
            <p:ph type="ctrTitle"/>
          </p:nvPr>
        </p:nvSpPr>
        <p:spPr>
          <a:xfrm>
            <a:off x="422950" y="2120225"/>
            <a:ext cx="821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this be used in the classroom?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886650" y="1772404"/>
            <a:ext cx="7370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During this webinar, we will highlight the power of women in entrepreneurship by using the “How I Built This” podcast.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Webinar Summary</a:t>
            </a:r>
            <a:endParaRPr/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886650" y="1266533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Mini Project: Women in Finance</a:t>
            </a:r>
            <a:endParaRPr sz="2100"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Create a PowerPoint/Google Slideshow focusing one of Barron’s 100 Most Influential Women 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Why is important to be in this industry?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What path did she take?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Research the career path she took</a:t>
            </a:r>
            <a:endParaRPr sz="21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/>
              <a:t>Job Outlook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What do you need to do if you wanted to achieve this?</a:t>
            </a:r>
            <a:r>
              <a:rPr lang="en" sz="2100"/>
              <a:t> </a:t>
            </a:r>
            <a:endParaRPr sz="2100"/>
          </a:p>
        </p:txBody>
      </p:sp>
      <p:sp>
        <p:nvSpPr>
          <p:cNvPr id="311" name="Google Shape;311;p42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Plan Ideas</a:t>
            </a:r>
            <a:endParaRPr/>
          </a:p>
        </p:txBody>
      </p:sp>
      <p:sp>
        <p:nvSpPr>
          <p:cNvPr id="312" name="Google Shape;312;p4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8" name="Google Shape;318;p4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Plan Ideas</a:t>
            </a:r>
            <a:endParaRPr/>
          </a:p>
        </p:txBody>
      </p:sp>
      <p:sp>
        <p:nvSpPr>
          <p:cNvPr id="319" name="Google Shape;319;p4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0" name="Google Shape;3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400" y="160238"/>
            <a:ext cx="3243149" cy="47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3"/>
          <p:cNvSpPr txBox="1"/>
          <p:nvPr>
            <p:ph idx="2" type="body"/>
          </p:nvPr>
        </p:nvSpPr>
        <p:spPr>
          <a:xfrm>
            <a:off x="723325" y="2092525"/>
            <a:ext cx="3560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Project Used in Introduction to </a:t>
            </a:r>
            <a:r>
              <a:rPr b="1"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Business</a:t>
            </a:r>
            <a:r>
              <a:rPr b="1"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Course.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27" name="Google Shape;3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4" name="Google Shape;334;p45"/>
          <p:cNvSpPr txBox="1"/>
          <p:nvPr>
            <p:ph idx="1" type="body"/>
          </p:nvPr>
        </p:nvSpPr>
        <p:spPr>
          <a:xfrm>
            <a:off x="886650" y="1311383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“</a:t>
            </a:r>
            <a:r>
              <a:rPr lang="en" u="sng">
                <a:solidFill>
                  <a:schemeClr val="hlink"/>
                </a:solidFill>
                <a:hlinkClick r:id="rId3"/>
              </a:rPr>
              <a:t>How I Built This” Book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u="sng">
                <a:solidFill>
                  <a:schemeClr val="hlink"/>
                </a:solidFill>
                <a:hlinkClick r:id="rId4"/>
              </a:rPr>
              <a:t>“How I Built This” Podcast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Where?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5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to Help!</a:t>
            </a:r>
            <a:endParaRPr/>
          </a:p>
        </p:txBody>
      </p:sp>
      <p:sp>
        <p:nvSpPr>
          <p:cNvPr id="336" name="Google Shape;336;p4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2" name="Google Shape;342;p46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and Questions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49" name="Google Shape;3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886650" y="1324383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Teachers will be able to: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Describe the benefits of women seeking entrepreneurship roles.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Explain how entrepreneurship can provide an ideal career opportunity for women.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Personal Financial Education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Standard 1: Earning Income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Economics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Standard 14: Entrepreneurship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Covered</a:t>
            </a:r>
            <a:endParaRPr/>
          </a:p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886650" y="1497903"/>
            <a:ext cx="7370700" cy="21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/>
              <a:t>Statistics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/>
              <a:t>Opportunities for female entrepreneurs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/>
              <a:t>5 companies that have female founders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/>
              <a:t>Self-paced mini activity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/>
              <a:t>How can this can be used in your classroom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/>
              <a:t>Q&amp;A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7" name="Google Shape;147;p18"/>
          <p:cNvSpPr txBox="1"/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19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Statistics About Women in Entrepreneurship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0" y="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