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9144000"/>
  <p:notesSz cx="6858000" cy="9144000"/>
  <p:embeddedFontLst>
    <p:embeddedFont>
      <p:font typeface="Andika"/>
      <p:regular r:id="rId34"/>
    </p:embeddedFont>
    <p:embeddedFont>
      <p:font typeface="Architects Daughter"/>
      <p:regular r:id="rId35"/>
    </p:embeddedFont>
    <p:embeddedFont>
      <p:font typeface="Roboto"/>
      <p:regular r:id="rId36"/>
      <p:bold r:id="rId37"/>
      <p:italic r:id="rId38"/>
      <p:boldItalic r:id="rId39"/>
    </p:embeddedFont>
    <p:embeddedFont>
      <p:font typeface="Gochi Hand"/>
      <p:regular r:id="rId40"/>
    </p:embeddedFont>
    <p:embeddedFont>
      <p:font typeface="Oswald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GochiHand-regular.fntdata"/><Relationship Id="rId20" Type="http://schemas.openxmlformats.org/officeDocument/2006/relationships/slide" Target="slides/slide15.xml"/><Relationship Id="rId42" Type="http://schemas.openxmlformats.org/officeDocument/2006/relationships/font" Target="fonts/Oswald-bold.fntdata"/><Relationship Id="rId41" Type="http://schemas.openxmlformats.org/officeDocument/2006/relationships/font" Target="fonts/Oswald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ArchitectsDaughter-regular.fntdata"/><Relationship Id="rId12" Type="http://schemas.openxmlformats.org/officeDocument/2006/relationships/slide" Target="slides/slide7.xml"/><Relationship Id="rId34" Type="http://schemas.openxmlformats.org/officeDocument/2006/relationships/font" Target="fonts/Andika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ozbGWLtZdoY" TargetMode="External"/><Relationship Id="rId3" Type="http://schemas.openxmlformats.org/officeDocument/2006/relationships/hyperlink" Target="https://edpuzzle.com/media/5f9b013cf2d23f409379dc54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56118940_0_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5611894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11156118940_0_6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156118940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115611894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1156118940_0_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1156118940_0_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115611894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11156118940_0_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1802ef1ea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11802ef1e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g111802ef1ea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1802ef1ea_0_432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11802ef1ea_0_4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1802ef1ea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1802ef1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111802ef1ea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SLIDES_API1509725709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SLIDES_API150972570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SLIDES_API1509725709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156118940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15611894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11156118940_0_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1156118940_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115611894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11156118940_0_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9ee79dce95_0_1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9ee79dce9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https://www.youtube.com/watch?v=ozbGWLtZdoY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PBS Two Cents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Edpuzzle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https://edpuzzle.com/media/5f9b013cf2d23f409379dc54</a:t>
            </a:r>
            <a:r>
              <a:rPr lang="en-US"/>
              <a:t> </a:t>
            </a:r>
            <a:endParaRPr/>
          </a:p>
        </p:txBody>
      </p:sp>
      <p:sp>
        <p:nvSpPr>
          <p:cNvPr id="269" name="Google Shape;269;g9ee79dce95_0_1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12" name="Google Shape;112;p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156118940_0_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15611894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1156118940_0_8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SLIDES_API49832059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SLIDES_API49832059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SLIDES_API49832059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1802ef1ea_0_65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1802ef1ea_0_6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111802ef1ea_0_650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1802ef1ea_0_65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1802ef1ea_0_6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111802ef1ea_0_65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1802ef1ea_0_65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11802ef1ea_0_6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11802ef1ea_0_65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SLIDES_API129409395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SLIDES_API129409395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SLIDES_API1294093952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1156118940_0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1156118940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11156118940_0_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156118940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1115611894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11156118940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156118940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115611894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1156118940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SLIDES_API413813158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SLIDES_API41381315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SLIDES_API413813158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156118940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115611894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1156118940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156118940_0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15611894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11156118940_0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SLIDES_API1311152256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SLIDES_API131115225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SLIDES_API1311152256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1156118940_0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115611894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1156118940_0_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Relationship Id="rId3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1" type="body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/>
          <p:nvPr>
            <p:ph type="ctrTitle"/>
          </p:nvPr>
        </p:nvSpPr>
        <p:spPr>
          <a:xfrm>
            <a:off x="685800" y="2619123"/>
            <a:ext cx="7772400" cy="154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13"/>
          <p:cNvSpPr txBox="1"/>
          <p:nvPr>
            <p:ph idx="1" type="subTitle"/>
          </p:nvPr>
        </p:nvSpPr>
        <p:spPr>
          <a:xfrm>
            <a:off x="685800" y="4193138"/>
            <a:ext cx="7772400" cy="104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spcBef>
                <a:spcPts val="18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18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1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1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1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4297650" y="6443967"/>
            <a:ext cx="5487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-6025" y="1290633"/>
            <a:ext cx="9156000" cy="114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457200" y="2084533"/>
            <a:ext cx="8229600" cy="333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0"/>
              </a:spcBef>
              <a:spcAft>
                <a:spcPts val="0"/>
              </a:spcAft>
              <a:buSzPts val="2800"/>
              <a:buChar char="•"/>
              <a:defRPr/>
            </a:lvl1pPr>
            <a:lvl2pPr indent="-406400" lvl="1" marL="914400" rtl="0">
              <a:spcBef>
                <a:spcPts val="1800"/>
              </a:spcBef>
              <a:spcAft>
                <a:spcPts val="0"/>
              </a:spcAft>
              <a:buSzPts val="2800"/>
              <a:buChar char="–"/>
              <a:defRPr/>
            </a:lvl2pPr>
            <a:lvl3pPr indent="-406400" lvl="2" marL="1371600" rtl="0"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3pPr>
            <a:lvl4pPr indent="-406400" lvl="3" marL="1828800" rtl="0">
              <a:spcBef>
                <a:spcPts val="1800"/>
              </a:spcBef>
              <a:spcAft>
                <a:spcPts val="0"/>
              </a:spcAft>
              <a:buSzPts val="2800"/>
              <a:buChar char="–"/>
              <a:defRPr/>
            </a:lvl4pPr>
            <a:lvl5pPr indent="-406400" lvl="4" marL="2286000" rtl="0">
              <a:spcBef>
                <a:spcPts val="1800"/>
              </a:spcBef>
              <a:spcAft>
                <a:spcPts val="0"/>
              </a:spcAft>
              <a:buSzPts val="2800"/>
              <a:buChar char="»"/>
              <a:defRPr/>
            </a:lvl5pPr>
            <a:lvl6pPr indent="-355600" lvl="5" marL="2743200" rtl="0"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4297650" y="6443967"/>
            <a:ext cx="5487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5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2">
            <a:off x="7155952" y="-418319"/>
            <a:ext cx="4396517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6"/>
          <p:cNvGrpSpPr/>
          <p:nvPr/>
        </p:nvGrpSpPr>
        <p:grpSpPr>
          <a:xfrm rot="-1290315">
            <a:off x="7731140" y="-331522"/>
            <a:ext cx="1385714" cy="2613236"/>
            <a:chOff x="272875" y="1527563"/>
            <a:chExt cx="255950" cy="455000"/>
          </a:xfrm>
        </p:grpSpPr>
        <p:sp>
          <p:nvSpPr>
            <p:cNvPr id="63" name="Google Shape;63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8" name="Google Shape;98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743688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5591279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/>
          <p:nvPr/>
        </p:nvSpPr>
        <p:spPr>
          <a:xfrm rot="9620383">
            <a:off x="-613093" y="6188112"/>
            <a:ext cx="2323272" cy="2845046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>
            <p:ph type="ctrTitle"/>
          </p:nvPr>
        </p:nvSpPr>
        <p:spPr>
          <a:xfrm>
            <a:off x="736646" y="497367"/>
            <a:ext cx="76725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9" name="Google Shape;29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" name="Google Shape;30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7" name="Google Shape;3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6600" u="none" cap="none" strike="noStrik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mailto:astiglbauer@richland2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Relationship Id="rId5" Type="http://schemas.openxmlformats.org/officeDocument/2006/relationships/image" Target="../media/image43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gimkit.com/kit-collab/sIZlGzHbVeRqs3sy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www.youtube.com/c/ACDCLeadership" TargetMode="External"/><Relationship Id="rId4" Type="http://schemas.openxmlformats.org/officeDocument/2006/relationships/hyperlink" Target="https://www.youtube.com/c/TwoCentsPBS" TargetMode="External"/><Relationship Id="rId5" Type="http://schemas.openxmlformats.org/officeDocument/2006/relationships/hyperlink" Target="https://mru.or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youtube.com/watch?v=ozbGWLtZdoY" TargetMode="External"/><Relationship Id="rId4" Type="http://schemas.openxmlformats.org/officeDocument/2006/relationships/hyperlink" Target="https://edpuzzle.com/media/5f9b013cf2d23f409379dc54" TargetMode="External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slidesmania.com" TargetMode="External"/><Relationship Id="rId4" Type="http://schemas.openxmlformats.org/officeDocument/2006/relationships/hyperlink" Target="https://www.slidescarnival.com" TargetMode="External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hyperlink" Target="mailto:astiglbauer@richland2.org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councilforeconed.org/resources/local-affiliates/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2475">
            <a:off x="6619400" y="1386550"/>
            <a:ext cx="2667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>
            <p:ph type="ctrTitle"/>
          </p:nvPr>
        </p:nvSpPr>
        <p:spPr>
          <a:xfrm>
            <a:off x="218525" y="1121775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/>
            </a:br>
            <a:br>
              <a:rPr lang="en-US" sz="5400"/>
            </a:br>
            <a:r>
              <a:rPr lang="en-US" sz="5400"/>
              <a:t>Spice Up Your Econ and Personal Finance Lessons!</a:t>
            </a:r>
            <a:br>
              <a:rPr b="1" lang="en-US" sz="5400"/>
            </a:br>
            <a:r>
              <a:rPr i="1" lang="en-US"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Amanda Stiglbauer</a:t>
            </a:r>
            <a:br>
              <a:rPr lang="en-US" sz="1440"/>
            </a:br>
            <a:r>
              <a:rPr lang="en-US" sz="1979">
                <a:solidFill>
                  <a:schemeClr val="dk1"/>
                </a:solidFill>
              </a:rPr>
              <a:t>February 1, 2022</a:t>
            </a:r>
            <a:br>
              <a:rPr lang="en-US" sz="14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 u="sng">
                <a:solidFill>
                  <a:schemeClr val="hlink"/>
                </a:solidFill>
                <a:hlinkClick r:id="rId4"/>
              </a:rPr>
              <a:t>astiglbauer@richland2.org</a:t>
            </a:r>
            <a:r>
              <a:rPr lang="en-US" sz="1979">
                <a:solidFill>
                  <a:schemeClr val="dk1"/>
                </a:solidFill>
              </a:rPr>
              <a:t> </a:t>
            </a:r>
            <a:endParaRPr sz="1979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-6000" y="1147383"/>
            <a:ext cx="9156000" cy="114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/>
              <a:t>Keys to Success with Gimkit</a:t>
            </a:r>
            <a:endParaRPr sz="5600"/>
          </a:p>
        </p:txBody>
      </p:sp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457200" y="2125758"/>
            <a:ext cx="8229600" cy="333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Don’t be intimidated! Be a student yourself! 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-US"/>
              <a:t>preview/play before you play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Allow for student choice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Take advantage of Kits that are already created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-US"/>
              <a:t>Make a copy and use questions that fit your objective; delete those that aren’t helpful.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The game goes quickly, so create a kit with LOTS of questions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Beware technology challenges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–"/>
            </a:pPr>
            <a:r>
              <a:rPr lang="en-US"/>
              <a:t>Chromebooks and images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450" y="3560800"/>
            <a:ext cx="4849172" cy="315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925" y="3471463"/>
            <a:ext cx="3516750" cy="28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6725" y="1086950"/>
            <a:ext cx="4159950" cy="23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175" y="1086950"/>
            <a:ext cx="4461925" cy="2675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ctrTitle"/>
          </p:nvPr>
        </p:nvSpPr>
        <p:spPr>
          <a:xfrm>
            <a:off x="300975" y="1264600"/>
            <a:ext cx="37260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/>
              <a:t>Trust No One</a:t>
            </a:r>
            <a:endParaRPr sz="4600"/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375" y="0"/>
            <a:ext cx="5002090" cy="28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837" y="2240225"/>
            <a:ext cx="4875175" cy="27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5">
            <a:alphaModFix/>
          </a:blip>
          <a:srcRect b="22354" l="24024" r="26955" t="0"/>
          <a:stretch/>
        </p:blipFill>
        <p:spPr>
          <a:xfrm>
            <a:off x="5527956" y="4171150"/>
            <a:ext cx="2759345" cy="2744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137425" y="2816175"/>
            <a:ext cx="331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Roles assigned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p28"/>
          <p:cNvCxnSpPr/>
          <p:nvPr/>
        </p:nvCxnSpPr>
        <p:spPr>
          <a:xfrm flipH="1" rot="10800000">
            <a:off x="1965325" y="2390275"/>
            <a:ext cx="2089200" cy="70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8" name="Google Shape;198;p28"/>
          <p:cNvSpPr txBox="1"/>
          <p:nvPr/>
        </p:nvSpPr>
        <p:spPr>
          <a:xfrm>
            <a:off x="137425" y="3738250"/>
            <a:ext cx="2954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Investigations conducted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9" name="Google Shape;199;p28"/>
          <p:cNvCxnSpPr>
            <a:stCxn id="198" idx="3"/>
          </p:cNvCxnSpPr>
          <p:nvPr/>
        </p:nvCxnSpPr>
        <p:spPr>
          <a:xfrm flipH="1" rot="10800000">
            <a:off x="3092125" y="3958150"/>
            <a:ext cx="1086000" cy="2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28"/>
          <p:cNvSpPr txBox="1"/>
          <p:nvPr/>
        </p:nvSpPr>
        <p:spPr>
          <a:xfrm>
            <a:off x="206150" y="4975150"/>
            <a:ext cx="3243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Class discussion/voting on suspects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1" name="Google Shape;201;p28"/>
          <p:cNvCxnSpPr>
            <a:stCxn id="200" idx="2"/>
          </p:cNvCxnSpPr>
          <p:nvPr/>
        </p:nvCxnSpPr>
        <p:spPr>
          <a:xfrm>
            <a:off x="1827950" y="5775550"/>
            <a:ext cx="3367200" cy="2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759550" y="160019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Kit Collab</a:t>
            </a:r>
            <a:endParaRPr/>
          </a:p>
        </p:txBody>
      </p:sp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415975" y="1600200"/>
            <a:ext cx="4038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/>
              <a:t>Pros</a:t>
            </a:r>
            <a:endParaRPr b="1" u="sng"/>
          </a:p>
          <a:p>
            <a:pPr indent="-406400" lvl="0" marL="457200" rtl="0" algn="l">
              <a:spcBef>
                <a:spcPts val="18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Less time consuming for you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Students become leaders of their learning and review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Questions reviewed by teacher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Data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Review during and after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9"/>
          <p:cNvSpPr txBox="1"/>
          <p:nvPr>
            <p:ph idx="2" type="body"/>
          </p:nvPr>
        </p:nvSpPr>
        <p:spPr>
          <a:xfrm>
            <a:off x="4648200" y="1710150"/>
            <a:ext cx="4038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/>
              <a:t>Cons</a:t>
            </a:r>
            <a:endParaRPr b="1" u="sng"/>
          </a:p>
          <a:p>
            <a:pPr indent="-406400" lvl="0" marL="457200" rtl="0" algn="l">
              <a:spcBef>
                <a:spcPts val="18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Students can submit questions without answer choices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Can’t create true/false questions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Each Gimkit can only have 400 terms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Fill in the blank questions are tough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ctrTitle"/>
          </p:nvPr>
        </p:nvSpPr>
        <p:spPr>
          <a:xfrm>
            <a:off x="804746" y="0"/>
            <a:ext cx="76725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swald"/>
                <a:ea typeface="Oswald"/>
                <a:cs typeface="Oswald"/>
                <a:sym typeface="Oswald"/>
              </a:rPr>
              <a:t>HOW TO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5" name="Google Shape;215;p3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0" y="808562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0"/>
          <p:cNvSpPr txBox="1"/>
          <p:nvPr>
            <p:ph idx="4294967295" type="title"/>
          </p:nvPr>
        </p:nvSpPr>
        <p:spPr>
          <a:xfrm>
            <a:off x="60790" y="895633"/>
            <a:ext cx="7206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217" name="Google Shape;217;p30"/>
          <p:cNvSpPr txBox="1"/>
          <p:nvPr>
            <p:ph idx="4294967295" type="ctrTitle"/>
          </p:nvPr>
        </p:nvSpPr>
        <p:spPr>
          <a:xfrm>
            <a:off x="862743" y="659700"/>
            <a:ext cx="1821000" cy="6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Gochi Hand"/>
                <a:ea typeface="Gochi Hand"/>
                <a:cs typeface="Gochi Hand"/>
                <a:sym typeface="Gochi Hand"/>
              </a:rPr>
              <a:t>LOG IN</a:t>
            </a:r>
            <a:endParaRPr b="1" sz="2200"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460" y="1366530"/>
            <a:ext cx="2001226" cy="13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>
            <a:off x="2668171" y="783062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>
            <p:ph idx="4294967295" type="title"/>
          </p:nvPr>
        </p:nvSpPr>
        <p:spPr>
          <a:xfrm>
            <a:off x="2703161" y="870133"/>
            <a:ext cx="7722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221" name="Google Shape;221;p30"/>
          <p:cNvSpPr txBox="1"/>
          <p:nvPr>
            <p:ph idx="4294967295" type="ctrTitle"/>
          </p:nvPr>
        </p:nvSpPr>
        <p:spPr>
          <a:xfrm>
            <a:off x="3381600" y="659700"/>
            <a:ext cx="2308500" cy="6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Gochi Hand"/>
                <a:ea typeface="Gochi Hand"/>
                <a:cs typeface="Gochi Hand"/>
                <a:sym typeface="Gochi Hand"/>
              </a:rPr>
              <a:t>Create a New Kit</a:t>
            </a:r>
            <a:endParaRPr b="1" sz="2200"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22" name="Google Shape;222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3364" y="1354562"/>
            <a:ext cx="1653725" cy="18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5690109" y="857500"/>
            <a:ext cx="842174" cy="7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 txBox="1"/>
          <p:nvPr>
            <p:ph idx="4294967295" type="title"/>
          </p:nvPr>
        </p:nvSpPr>
        <p:spPr>
          <a:xfrm>
            <a:off x="5745876" y="944567"/>
            <a:ext cx="10368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225" name="Google Shape;225;p30"/>
          <p:cNvSpPr txBox="1"/>
          <p:nvPr>
            <p:ph idx="4294967295" type="ctrTitle"/>
          </p:nvPr>
        </p:nvSpPr>
        <p:spPr>
          <a:xfrm>
            <a:off x="6782675" y="986221"/>
            <a:ext cx="2001300" cy="6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Gochi Hand"/>
                <a:ea typeface="Gochi Hand"/>
                <a:cs typeface="Gochi Hand"/>
                <a:sym typeface="Gochi Hand"/>
              </a:rPr>
              <a:t>Collaborate with KitCollab</a:t>
            </a:r>
            <a:endParaRPr b="1" sz="2200"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32272" y="1802034"/>
            <a:ext cx="1944100" cy="19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>
            <a:off x="122650" y="3275029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0"/>
          <p:cNvSpPr txBox="1"/>
          <p:nvPr>
            <p:ph idx="4294967295" type="title"/>
          </p:nvPr>
        </p:nvSpPr>
        <p:spPr>
          <a:xfrm>
            <a:off x="203207" y="3362101"/>
            <a:ext cx="10368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04</a:t>
            </a:r>
            <a:endParaRPr/>
          </a:p>
        </p:txBody>
      </p:sp>
      <p:sp>
        <p:nvSpPr>
          <p:cNvPr id="229" name="Google Shape;229;p30"/>
          <p:cNvSpPr txBox="1"/>
          <p:nvPr>
            <p:ph idx="4294967295" type="ctrTitle"/>
          </p:nvPr>
        </p:nvSpPr>
        <p:spPr>
          <a:xfrm>
            <a:off x="985393" y="3144233"/>
            <a:ext cx="1821000" cy="6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Gochi Hand"/>
                <a:ea typeface="Gochi Hand"/>
                <a:cs typeface="Gochi Hand"/>
                <a:sym typeface="Gochi Hand"/>
              </a:rPr>
              <a:t>Enable KitCollab</a:t>
            </a:r>
            <a:endParaRPr b="1" sz="2200"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30" name="Google Shape;23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537" y="4219556"/>
            <a:ext cx="1577050" cy="1901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2930620" y="3875029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>
            <p:ph idx="4294967295" type="title"/>
          </p:nvPr>
        </p:nvSpPr>
        <p:spPr>
          <a:xfrm>
            <a:off x="2991412" y="3962100"/>
            <a:ext cx="720600" cy="770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05</a:t>
            </a:r>
            <a:endParaRPr/>
          </a:p>
        </p:txBody>
      </p:sp>
      <p:sp>
        <p:nvSpPr>
          <p:cNvPr id="233" name="Google Shape;233;p30"/>
          <p:cNvSpPr txBox="1"/>
          <p:nvPr>
            <p:ph idx="4294967295" type="ctrTitle"/>
          </p:nvPr>
        </p:nvSpPr>
        <p:spPr>
          <a:xfrm>
            <a:off x="3796623" y="3744233"/>
            <a:ext cx="1821000" cy="60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Gochi Hand"/>
                <a:ea typeface="Gochi Hand"/>
                <a:cs typeface="Gochi Hand"/>
                <a:sym typeface="Gochi Hand"/>
              </a:rPr>
              <a:t>Share!</a:t>
            </a:r>
            <a:endParaRPr b="1" sz="2200">
              <a:latin typeface="Gochi Hand"/>
              <a:ea typeface="Gochi Hand"/>
              <a:cs typeface="Gochi Hand"/>
              <a:sym typeface="Gochi Hand"/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63425" y="4090359"/>
            <a:ext cx="1741846" cy="215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ctrTitle"/>
          </p:nvPr>
        </p:nvSpPr>
        <p:spPr>
          <a:xfrm>
            <a:off x="685800" y="48379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1050" u="sng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https://www.gimkit.com/kit-collab/sIZlGzHbVeRqs3sy</a:t>
            </a:r>
            <a:r>
              <a:rPr b="0" lang="en-US" sz="105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/>
          </a:p>
        </p:txBody>
      </p:sp>
      <p:sp>
        <p:nvSpPr>
          <p:cNvPr id="241" name="Google Shape;241;p31"/>
          <p:cNvSpPr txBox="1"/>
          <p:nvPr>
            <p:ph idx="1" type="subTitle"/>
          </p:nvPr>
        </p:nvSpPr>
        <p:spPr>
          <a:xfrm>
            <a:off x="1591500" y="16764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00FF"/>
                </a:solidFill>
              </a:rPr>
              <a:t>Let’s Play! </a:t>
            </a:r>
            <a:endParaRPr sz="4000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4000">
                <a:solidFill>
                  <a:srgbClr val="0000FF"/>
                </a:solidFill>
              </a:rPr>
              <a:t>Create 2 of your own questions about economics or personal finance! </a:t>
            </a:r>
            <a:endParaRPr sz="4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/>
          <p:nvPr>
            <p:ph type="ctrTitle"/>
          </p:nvPr>
        </p:nvSpPr>
        <p:spPr>
          <a:xfrm>
            <a:off x="685800" y="6049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/>
              <a:t>Kahoot - New and Improved</a:t>
            </a:r>
            <a:endParaRPr sz="4900"/>
          </a:p>
        </p:txBody>
      </p:sp>
      <p:sp>
        <p:nvSpPr>
          <p:cNvPr id="255" name="Google Shape;255;p3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12105">
            <a:off x="5938425" y="3876700"/>
            <a:ext cx="3222987" cy="248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9975" y="4018338"/>
            <a:ext cx="6856726" cy="24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 txBox="1"/>
          <p:nvPr/>
        </p:nvSpPr>
        <p:spPr>
          <a:xfrm>
            <a:off x="384825" y="1855375"/>
            <a:ext cx="8205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Different question types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Teacher led or student paced with reports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Import Lesson plans/create interactive lessons*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Calibri"/>
              <a:buChar char="●"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Let’s play around! 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4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of the BEST Econ and Personal Finance Clips </a:t>
            </a:r>
            <a:endParaRPr/>
          </a:p>
        </p:txBody>
      </p:sp>
      <p:sp>
        <p:nvSpPr>
          <p:cNvPr id="265" name="Google Shape;265;p34"/>
          <p:cNvSpPr txBox="1"/>
          <p:nvPr>
            <p:ph idx="1" type="subTitle"/>
          </p:nvPr>
        </p:nvSpPr>
        <p:spPr>
          <a:xfrm>
            <a:off x="1371600" y="4229775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EconMovies</a:t>
            </a:r>
            <a:endParaRPr sz="2400"/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TwoCents</a:t>
            </a:r>
            <a:endParaRPr sz="2400"/>
          </a:p>
          <a:p>
            <a:pPr indent="0" lvl="0" marL="0" rtl="0" algn="ctr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400"/>
              <a:t>CrashCourse</a:t>
            </a:r>
            <a:endParaRPr sz="2400"/>
          </a:p>
          <a:p>
            <a:pPr indent="0" lvl="0" marL="0" rtl="0"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400" u="sng">
                <a:solidFill>
                  <a:schemeClr val="hlink"/>
                </a:solidFill>
                <a:hlinkClick r:id="rId5"/>
              </a:rPr>
              <a:t>MRU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/>
          <p:nvPr>
            <p:ph type="title"/>
          </p:nvPr>
        </p:nvSpPr>
        <p:spPr>
          <a:xfrm>
            <a:off x="457200" y="146119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What Goes Into Your Credit Score?</a:t>
            </a:r>
            <a:endParaRPr/>
          </a:p>
        </p:txBody>
      </p:sp>
      <p:pic>
        <p:nvPicPr>
          <p:cNvPr id="272" name="Google Shape;272;p3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7800" y="3203852"/>
            <a:ext cx="5424125" cy="331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Agenda</a:t>
            </a:r>
            <a:endParaRPr b="1" sz="550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8"/>
          <p:cNvSpPr txBox="1"/>
          <p:nvPr>
            <p:ph idx="4294967295" type="body"/>
          </p:nvPr>
        </p:nvSpPr>
        <p:spPr>
          <a:xfrm>
            <a:off x="457200" y="2377441"/>
            <a:ext cx="8229600" cy="41757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-US" sz="2500" u="sng"/>
              <a:t>NearPod</a:t>
            </a:r>
            <a:r>
              <a:rPr lang="en-US" sz="2500"/>
              <a:t> - A “How to” guide</a:t>
            </a:r>
            <a:endParaRPr sz="25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-US" sz="2500" u="sng"/>
              <a:t>GimKit</a:t>
            </a:r>
            <a:r>
              <a:rPr lang="en-US" sz="2500"/>
              <a:t> - more than just another game show! </a:t>
            </a:r>
            <a:endParaRPr sz="25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The New and Improved </a:t>
            </a:r>
            <a:r>
              <a:rPr b="1" lang="en-US" sz="2500" u="sng"/>
              <a:t>Kahoot!</a:t>
            </a:r>
            <a:endParaRPr b="1" sz="2500" u="sng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-US" sz="2500" u="sng"/>
              <a:t>Go to Video Clips - EconMovies and Two Cents</a:t>
            </a:r>
            <a:r>
              <a:rPr lang="en-US" sz="2500"/>
              <a:t> &amp; more</a:t>
            </a:r>
            <a:endParaRPr sz="25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-US" sz="2500" u="sng"/>
              <a:t>Planet Money and the Indicator</a:t>
            </a:r>
            <a:r>
              <a:rPr b="1" lang="en-US" sz="2500" u="sng"/>
              <a:t> </a:t>
            </a:r>
            <a:endParaRPr sz="2500"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Spice up your slide shows with </a:t>
            </a:r>
            <a:r>
              <a:rPr b="1" lang="en-US" sz="2500" u="sng"/>
              <a:t>Slides Mania </a:t>
            </a:r>
            <a:r>
              <a:rPr lang="en-US" sz="2500"/>
              <a:t>and </a:t>
            </a:r>
            <a:r>
              <a:rPr b="1" lang="en-US" sz="2500" u="sng"/>
              <a:t>Slides Carnival</a:t>
            </a:r>
            <a:r>
              <a:rPr lang="en-US" sz="2500"/>
              <a:t>!</a:t>
            </a:r>
            <a:endParaRPr sz="2500"/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>
            <p:ph type="ctrTitle"/>
          </p:nvPr>
        </p:nvSpPr>
        <p:spPr>
          <a:xfrm>
            <a:off x="685800" y="1374525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Podcasts:</a:t>
            </a:r>
            <a:endParaRPr sz="4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Planet Money and the Indicator</a:t>
            </a:r>
            <a:endParaRPr sz="4400"/>
          </a:p>
        </p:txBody>
      </p:sp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00" y="3161875"/>
            <a:ext cx="4361495" cy="29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900" y="2946138"/>
            <a:ext cx="3384252" cy="3384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275" y="1113225"/>
            <a:ext cx="6530749" cy="526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3760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-207450"/>
            <a:ext cx="8643425" cy="6913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2"/>
          <p:cNvSpPr txBox="1"/>
          <p:nvPr>
            <p:ph type="ctrTitle"/>
          </p:nvPr>
        </p:nvSpPr>
        <p:spPr>
          <a:xfrm>
            <a:off x="685800" y="1140900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Cool Slides!</a:t>
            </a:r>
            <a:endParaRPr/>
          </a:p>
        </p:txBody>
      </p:sp>
      <p:sp>
        <p:nvSpPr>
          <p:cNvPr id="319" name="Google Shape;319;p42"/>
          <p:cNvSpPr txBox="1"/>
          <p:nvPr>
            <p:ph idx="1" type="subTitle"/>
          </p:nvPr>
        </p:nvSpPr>
        <p:spPr>
          <a:xfrm>
            <a:off x="1371600" y="229195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Slides Mania</a:t>
            </a:r>
            <a:endParaRPr/>
          </a:p>
          <a:p>
            <a:pPr indent="0" lvl="0" marL="0" rtl="0"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Slides Carnival</a:t>
            </a:r>
            <a:endParaRPr/>
          </a:p>
        </p:txBody>
      </p:sp>
      <p:pic>
        <p:nvPicPr>
          <p:cNvPr id="320" name="Google Shape;32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425" y="3588250"/>
            <a:ext cx="4008924" cy="23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1149" y="3588250"/>
            <a:ext cx="4732851" cy="2476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102475">
            <a:off x="6619400" y="1386550"/>
            <a:ext cx="2667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3"/>
          <p:cNvSpPr txBox="1"/>
          <p:nvPr>
            <p:ph type="ctrTitle"/>
          </p:nvPr>
        </p:nvSpPr>
        <p:spPr>
          <a:xfrm>
            <a:off x="218525" y="1121775"/>
            <a:ext cx="7772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/>
            </a:br>
            <a:br>
              <a:rPr lang="en-US" sz="5400"/>
            </a:br>
            <a:r>
              <a:rPr lang="en-US" sz="5400"/>
              <a:t>Spice Up Your Econ and Personal Finance Lessons!</a:t>
            </a:r>
            <a:br>
              <a:rPr b="1" lang="en-US" sz="5400"/>
            </a:br>
            <a:r>
              <a:rPr i="1" lang="en-US" sz="197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Amanda Stiglbauer</a:t>
            </a:r>
            <a:br>
              <a:rPr lang="en-US" sz="1440"/>
            </a:br>
            <a:r>
              <a:rPr lang="en-US" sz="1979">
                <a:solidFill>
                  <a:schemeClr val="dk1"/>
                </a:solidFill>
              </a:rPr>
              <a:t>February 1, 2022</a:t>
            </a:r>
            <a:br>
              <a:rPr lang="en-US" sz="144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79" u="sng">
                <a:solidFill>
                  <a:schemeClr val="hlink"/>
                </a:solidFill>
                <a:hlinkClick r:id="rId4"/>
              </a:rPr>
              <a:t>astiglbauer@richland2.org</a:t>
            </a:r>
            <a:r>
              <a:rPr lang="en-US" sz="1979">
                <a:solidFill>
                  <a:schemeClr val="dk1"/>
                </a:solidFill>
              </a:rPr>
              <a:t> </a:t>
            </a:r>
            <a:endParaRPr sz="1979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4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b="1" sz="5500"/>
          </a:p>
        </p:txBody>
      </p:sp>
      <p:sp>
        <p:nvSpPr>
          <p:cNvPr id="335" name="Google Shape;335;p44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bird&#10;&#10;Description generated with very high confidence" id="336" name="Google Shape;33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Objectives</a:t>
            </a:r>
            <a:endParaRPr b="1" sz="5500"/>
          </a:p>
        </p:txBody>
      </p:sp>
      <p:sp>
        <p:nvSpPr>
          <p:cNvPr id="122" name="Google Shape;122;p19"/>
          <p:cNvSpPr txBox="1"/>
          <p:nvPr>
            <p:ph idx="4294967295" type="body"/>
          </p:nvPr>
        </p:nvSpPr>
        <p:spPr>
          <a:xfrm>
            <a:off x="457200" y="2377450"/>
            <a:ext cx="4350900" cy="41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I can:</a:t>
            </a:r>
            <a:endParaRPr sz="2500"/>
          </a:p>
          <a:p>
            <a:pPr indent="-346075" lvl="0" marL="457200" marR="13970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545454"/>
              </a:buClr>
              <a:buSzPts val="1850"/>
              <a:buFont typeface="Calibri"/>
              <a:buChar char="•"/>
            </a:pPr>
            <a:r>
              <a:rPr lang="en-US" sz="1850">
                <a:solidFill>
                  <a:srgbClr val="545454"/>
                </a:solidFill>
              </a:rPr>
              <a:t>Examine EdTech tools, games, and fun videos to use in econ and personal finance lessons.</a:t>
            </a:r>
            <a:endParaRPr sz="1850">
              <a:solidFill>
                <a:srgbClr val="54545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-346075" lvl="0" marL="457200" marR="139700" rtl="0" algn="l">
              <a:lnSpc>
                <a:spcPct val="133333"/>
              </a:lnSpc>
              <a:spcBef>
                <a:spcPts val="800"/>
              </a:spcBef>
              <a:spcAft>
                <a:spcPts val="0"/>
              </a:spcAft>
              <a:buClr>
                <a:srgbClr val="545454"/>
              </a:buClr>
              <a:buSzPts val="1850"/>
              <a:buFont typeface="Calibri"/>
              <a:buChar char="•"/>
            </a:pPr>
            <a:r>
              <a:rPr lang="en-US" sz="1850">
                <a:solidFill>
                  <a:srgbClr val="545454"/>
                </a:solidFill>
              </a:rPr>
              <a:t>Learn how to create their own GimKit games and NearPod interactive presentations.</a:t>
            </a:r>
            <a:endParaRPr sz="1850">
              <a:solidFill>
                <a:srgbClr val="545454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t/>
            </a:r>
            <a:endParaRPr sz="2750"/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100" y="2849798"/>
            <a:ext cx="4031101" cy="2591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-6000" y="1015758"/>
            <a:ext cx="9156000" cy="114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NearPod?</a:t>
            </a:r>
            <a:endParaRPr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-6000" y="2159050"/>
            <a:ext cx="5644800" cy="333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“Freemium”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One platform that allows teachers multiple ways to teach and assess students. 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Easy to import Google Slides into platform</a:t>
            </a:r>
            <a:endParaRPr sz="2600"/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Provides interactives to check student progress at any point in the lesson, insert websites or videos</a:t>
            </a:r>
            <a:endParaRPr sz="26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600"/>
              <a:t>Student paced vs teacher led option</a:t>
            </a:r>
            <a:r>
              <a:rPr lang="en-US"/>
              <a:t>s </a:t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6175" y="2707475"/>
            <a:ext cx="3911075" cy="23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-6025" y="1290633"/>
            <a:ext cx="9156000" cy="1143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My favorite features</a:t>
            </a:r>
            <a:endParaRPr/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388475" y="2501324"/>
            <a:ext cx="8229600" cy="392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Collaborate board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Draw it - especially for econ graphs!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Fill in the blanks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Matching pairs 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Open Ended Questions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Poll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Quiz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Time to Climb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Web Content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NearPod Demonstration</a:t>
            </a:r>
            <a:endParaRPr/>
          </a:p>
        </p:txBody>
      </p:sp>
      <p:sp>
        <p:nvSpPr>
          <p:cNvPr id="152" name="Google Shape;152;p2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/>
              <a:t>Creating your own is easy peasy!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2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4875" y="2047950"/>
            <a:ext cx="64008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0874" y="4384175"/>
            <a:ext cx="3543125" cy="19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54425" y="1348274"/>
            <a:ext cx="2313475" cy="231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 txBox="1"/>
          <p:nvPr/>
        </p:nvSpPr>
        <p:spPr>
          <a:xfrm>
            <a:off x="192400" y="1209425"/>
            <a:ext cx="610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ndika"/>
                <a:ea typeface="Andika"/>
                <a:cs typeface="Andika"/>
                <a:sym typeface="Andika"/>
              </a:rPr>
              <a:t>Gimkit! Another fun “freemium” </a:t>
            </a:r>
            <a:endParaRPr sz="3000"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192400" y="6048450"/>
            <a:ext cx="577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gamer’s game! Created by gamers for gamers!</a:t>
            </a:r>
            <a:endParaRPr sz="1800">
              <a:solidFill>
                <a:srgbClr val="0000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