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Lst>
  <p:sldSz cy="6858000" cx="9144000"/>
  <p:notesSz cx="6858000" cy="9144000"/>
  <p:embeddedFontLst>
    <p:embeddedFont>
      <p:font typeface="Dosis"/>
      <p:regular r:id="rId93"/>
      <p:bold r:id="rId94"/>
    </p:embeddedFont>
    <p:embeddedFont>
      <p:font typeface="Raleway"/>
      <p:regular r:id="rId95"/>
      <p:bold r:id="rId96"/>
      <p:italic r:id="rId97"/>
      <p:boldItalic r:id="rId98"/>
    </p:embeddedFont>
    <p:embeddedFont>
      <p:font typeface="Architects Daughter"/>
      <p:regular r:id="rId99"/>
    </p:embeddedFont>
    <p:embeddedFont>
      <p:font typeface="Proxima Nova"/>
      <p:regular r:id="rId100"/>
      <p:bold r:id="rId101"/>
      <p:italic r:id="rId102"/>
      <p:boldItalic r:id="rId103"/>
    </p:embeddedFont>
    <p:embeddedFont>
      <p:font typeface="Chewy"/>
      <p:regular r:id="rId104"/>
    </p:embeddedFont>
    <p:embeddedFont>
      <p:font typeface="Fira Sans Extra Condensed Medium"/>
      <p:regular r:id="rId105"/>
      <p:bold r:id="rId106"/>
      <p:italic r:id="rId107"/>
      <p:boldItalic r:id="rId108"/>
    </p:embeddedFont>
    <p:embeddedFont>
      <p:font typeface="Proxima Nova Semibold"/>
      <p:regular r:id="rId109"/>
      <p:bold r:id="rId110"/>
      <p:boldItalic r:id="rId111"/>
    </p:embeddedFont>
    <p:embeddedFont>
      <p:font typeface="Dosis SemiBold"/>
      <p:regular r:id="rId112"/>
      <p:bold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DC3826-7FA0-416E-A838-7AA32B322A7D}">
  <a:tblStyle styleId="{6CDC3826-7FA0-416E-A838-7AA32B322A7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72F55E0-EE20-42A4-A0BB-F7DF75C74FE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DD72F20-879E-4987-81A6-B56BD9ECE6B8}"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823320F-C0F1-4D16-AE1D-609EA1B00CFB}"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FiraSansExtraCondensedMedium-italic.fntdata"/><Relationship Id="rId106" Type="http://schemas.openxmlformats.org/officeDocument/2006/relationships/font" Target="fonts/FiraSansExtraCondensedMedium-bold.fntdata"/><Relationship Id="rId105" Type="http://schemas.openxmlformats.org/officeDocument/2006/relationships/font" Target="fonts/FiraSansExtraCondensedMedium-regular.fntdata"/><Relationship Id="rId104" Type="http://schemas.openxmlformats.org/officeDocument/2006/relationships/font" Target="fonts/Chewy-regular.fntdata"/><Relationship Id="rId109" Type="http://schemas.openxmlformats.org/officeDocument/2006/relationships/font" Target="fonts/ProximaNovaSemibold-regular.fntdata"/><Relationship Id="rId108" Type="http://schemas.openxmlformats.org/officeDocument/2006/relationships/font" Target="fonts/FiraSansExtraCondensedMedium-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ProximaNova-boldItalic.fntdata"/><Relationship Id="rId102" Type="http://schemas.openxmlformats.org/officeDocument/2006/relationships/font" Target="fonts/ProximaNova-italic.fntdata"/><Relationship Id="rId101" Type="http://schemas.openxmlformats.org/officeDocument/2006/relationships/font" Target="fonts/ProximaNova-bold.fntdata"/><Relationship Id="rId100" Type="http://schemas.openxmlformats.org/officeDocument/2006/relationships/font" Target="fonts/ProximaNova-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Raleway-regular.fntdata"/><Relationship Id="rId94" Type="http://schemas.openxmlformats.org/officeDocument/2006/relationships/font" Target="fonts/Dosis-bold.fntdata"/><Relationship Id="rId97" Type="http://schemas.openxmlformats.org/officeDocument/2006/relationships/font" Target="fonts/Raleway-italic.fntdata"/><Relationship Id="rId96" Type="http://schemas.openxmlformats.org/officeDocument/2006/relationships/font" Target="fonts/Raleway-bold.fntdata"/><Relationship Id="rId11" Type="http://schemas.openxmlformats.org/officeDocument/2006/relationships/slide" Target="slides/slide4.xml"/><Relationship Id="rId99" Type="http://schemas.openxmlformats.org/officeDocument/2006/relationships/font" Target="fonts/ArchitectsDaughter-regular.fntdata"/><Relationship Id="rId10" Type="http://schemas.openxmlformats.org/officeDocument/2006/relationships/slide" Target="slides/slide3.xml"/><Relationship Id="rId98" Type="http://schemas.openxmlformats.org/officeDocument/2006/relationships/font" Target="fonts/Raleway-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font" Target="fonts/Dosis-regular.fntdata"/><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ProximaNovaSemibold-bold.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3" Type="http://schemas.openxmlformats.org/officeDocument/2006/relationships/font" Target="fonts/DosisSemiBold-bold.fntdata"/><Relationship Id="rId112" Type="http://schemas.openxmlformats.org/officeDocument/2006/relationships/font" Target="fonts/DosisSemiBold-regular.fntdata"/><Relationship Id="rId111" Type="http://schemas.openxmlformats.org/officeDocument/2006/relationships/font" Target="fonts/ProximaNovaSemibold-bold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I6X4qiEwt5swLeYt6-pd_ijo04d66IWF1AK-mgr8vIQ/edit?usp=shar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Cpb0_i6o3Gd1dFZM21WpteZ8NZt5ga6DSXBLzYO5WT0/edit?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2_jxUchSrLXRjPQsRujIps4oYchlYxH5ZuC-nsG9h2I/edit?usp=sharing"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49bfc365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1149bfc3650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8" name="Google Shape;128;g1149bfc3650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1" name="Google Shape;19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7" name="Google Shape;19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3" name="Google Shape;20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9" name="Google Shape;20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6" name="Google Shape;21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8c8d75afa1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8c8d75afa1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4" name="Google Shape;224;g8c8d75afa1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0" name="Google Shape;23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2" name="Google Shape;24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7" name="Google Shape;24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3" name="Google Shape;25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1" name="Google Shape;26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7" name="Google Shape;26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3" name="Google Shape;27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SLIDES_API256767172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SLIDES_API25676717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chemeClr val="dk1"/>
                </a:solidFill>
              </a:rPr>
              <a:t>Drawing Conclusions</a:t>
            </a:r>
            <a:endParaRPr b="1">
              <a:solidFill>
                <a:schemeClr val="dk1"/>
              </a:solidFill>
            </a:endParaRPr>
          </a:p>
          <a:p>
            <a:pPr indent="0" lvl="0" marL="0" rtl="0" algn="l">
              <a:spcBef>
                <a:spcPts val="360"/>
              </a:spcBef>
              <a:spcAft>
                <a:spcPts val="0"/>
              </a:spcAft>
              <a:buClr>
                <a:schemeClr val="dk1"/>
              </a:buClr>
              <a:buSzPts val="1100"/>
              <a:buFont typeface="Arial"/>
              <a:buNone/>
            </a:pPr>
            <a:r>
              <a:rPr lang="en-US">
                <a:solidFill>
                  <a:schemeClr val="dk1"/>
                </a:solidFill>
              </a:rPr>
              <a:t>Being able to draw a conclusion after hearing new information is an important skill. Ask students to articulate the conclusions they are drawing from the new information. Show the responses anonymously on the projector screen to see if students came to different conclusions, then discuss.</a:t>
            </a:r>
            <a:endParaRPr>
              <a:solidFill>
                <a:schemeClr val="dk1"/>
              </a:solidFill>
            </a:endParaRPr>
          </a:p>
          <a:p>
            <a:pPr indent="0" lvl="0" marL="0" rtl="0" algn="l">
              <a:spcBef>
                <a:spcPts val="360"/>
              </a:spcBef>
              <a:spcAft>
                <a:spcPts val="0"/>
              </a:spcAft>
              <a:buNone/>
            </a:pPr>
            <a:r>
              <a:t/>
            </a:r>
            <a:endParaRPr>
              <a:solidFill>
                <a:schemeClr val="dk1"/>
              </a:solidFill>
            </a:endParaRPr>
          </a:p>
          <a:p>
            <a:pPr indent="0" lvl="0" marL="0" rtl="0" algn="l">
              <a:spcBef>
                <a:spcPts val="360"/>
              </a:spcBef>
              <a:spcAft>
                <a:spcPts val="0"/>
              </a:spcAft>
              <a:buNone/>
            </a:pPr>
            <a:r>
              <a:rPr lang="en-US">
                <a:solidFill>
                  <a:schemeClr val="dk1"/>
                </a:solidFill>
              </a:rPr>
              <a:t>🍐 This is a Pear Deck Drawing Slide </a:t>
            </a:r>
            <a:endParaRPr>
              <a:solidFill>
                <a:schemeClr val="dk1"/>
              </a:solidFill>
            </a:endParaRPr>
          </a:p>
          <a:p>
            <a:pPr indent="0" lvl="0" marL="0" rtl="0" algn="l">
              <a:spcBef>
                <a:spcPts val="360"/>
              </a:spcBef>
              <a:spcAft>
                <a:spcPts val="0"/>
              </a:spcAft>
              <a:buNone/>
            </a:pPr>
            <a:r>
              <a:rPr lang="en-US">
                <a:solidFill>
                  <a:schemeClr val="dk1"/>
                </a:solidFill>
              </a:rPr>
              <a:t>🍐 To edit the type of question, go back to the "Ask Students a Question" in the Pear Deck sidebar.</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49088927c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49088927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https://docs.google.com/spreadsheets/d/1Cpb0_i6o3Gd1dFZM21WpteZ8NZt5ga6DSXBLzYO5WT0/edit?usp=sharing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49088927c_0_1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149088927c_0_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Send students to 6 breakout rooms.</a:t>
            </a:r>
            <a:endParaRPr/>
          </a:p>
          <a:p>
            <a:pPr indent="0" lvl="0" marL="0" rtl="0" algn="l">
              <a:spcBef>
                <a:spcPts val="360"/>
              </a:spcBef>
              <a:spcAft>
                <a:spcPts val="0"/>
              </a:spcAft>
              <a:buNone/>
            </a:pPr>
            <a:r>
              <a:rPr lang="en-US"/>
              <a:t>Post this link in the zoom chat so students can access and make a copy of the Balance Sheet: </a:t>
            </a:r>
            <a:r>
              <a:rPr lang="en-US" u="sng">
                <a:hlinkClick r:id="rId2"/>
              </a:rPr>
              <a:t>https://docs.google.com/spreadsheets/d/1I6X4qiEwt5swLeYt6-pd_ijo04d66IWF1AK-mgr8vIQ/edit?usp=sharing</a:t>
            </a:r>
            <a:r>
              <a:rPr lang="en-US"/>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149088927c_0_2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149088927c_0_2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Record the students’ team numbers and names so you can keep score (preferably on a spreadsheet that you can share at the end).</a:t>
            </a:r>
            <a:endParaRPr/>
          </a:p>
          <a:p>
            <a:pPr indent="0" lvl="0" marL="0" rtl="0" algn="l">
              <a:spcBef>
                <a:spcPts val="36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149088927c_0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9" name="Google Shape;609;g1149088927c_0_3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g1149088927c_0_3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149088927c_0_3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52" name="Google Shape;652;g1149088927c_0_3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c8d75afa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c8d75afa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 name="Google Shape;142;g8c8d75afa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149088927c_0_3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149088927c_0_3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59" name="Google Shape;659;g1149088927c_0_3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149088927c_0_3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Does this follow the law of demand? (Yes.  At higher prices, QD is less and vice versa.)</a:t>
            </a:r>
            <a:endParaRPr/>
          </a:p>
        </p:txBody>
      </p:sp>
      <p:sp>
        <p:nvSpPr>
          <p:cNvPr id="666" name="Google Shape;666;g1149088927c_0_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149088927c_0_3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149088927c_0_3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3" name="Google Shape;673;g1149088927c_0_37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149088927c_0_6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Draggable™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Answer:  $125</a:t>
            </a:r>
            <a:endParaRPr/>
          </a:p>
          <a:p>
            <a:pPr indent="0" lvl="0" marL="0" rtl="0" algn="l">
              <a:spcBef>
                <a:spcPts val="360"/>
              </a:spcBef>
              <a:spcAft>
                <a:spcPts val="0"/>
              </a:spcAft>
              <a:buNone/>
            </a:pPr>
            <a:r>
              <a:t/>
            </a:r>
            <a:endParaRPr/>
          </a:p>
        </p:txBody>
      </p:sp>
      <p:sp>
        <p:nvSpPr>
          <p:cNvPr id="895" name="Google Shape;895;g1149088927c_0_6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149088927c_0_6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149088927c_0_6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05" name="Google Shape;905;g1149088927c_0_6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149088927c_0_6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Number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Display student answer results.  Discuss correct answer.</a:t>
            </a:r>
            <a:endParaRPr/>
          </a:p>
          <a:p>
            <a:pPr indent="0" lvl="0" marL="0" rtl="0" algn="l">
              <a:spcBef>
                <a:spcPts val="360"/>
              </a:spcBef>
              <a:spcAft>
                <a:spcPts val="0"/>
              </a:spcAft>
              <a:buNone/>
            </a:pPr>
            <a:r>
              <a:rPr b="1" lang="en-US"/>
              <a:t>Answer $150</a:t>
            </a:r>
            <a:endParaRPr b="1"/>
          </a:p>
          <a:p>
            <a:pPr indent="0" lvl="0" marL="0" rtl="0" algn="l">
              <a:spcBef>
                <a:spcPts val="360"/>
              </a:spcBef>
              <a:spcAft>
                <a:spcPts val="0"/>
              </a:spcAft>
              <a:buNone/>
            </a:pPr>
            <a:r>
              <a:rPr lang="en-US"/>
              <a:t>TR: 3x75=225</a:t>
            </a:r>
            <a:endParaRPr/>
          </a:p>
          <a:p>
            <a:pPr indent="0" lvl="0" marL="0" rtl="0" algn="l">
              <a:spcBef>
                <a:spcPts val="360"/>
              </a:spcBef>
              <a:spcAft>
                <a:spcPts val="0"/>
              </a:spcAft>
              <a:buNone/>
            </a:pPr>
            <a:r>
              <a:rPr lang="en-US"/>
              <a:t>TC: 3x25=75</a:t>
            </a:r>
            <a:endParaRPr/>
          </a:p>
          <a:p>
            <a:pPr indent="0" lvl="0" marL="0" rtl="0" algn="l">
              <a:spcBef>
                <a:spcPts val="360"/>
              </a:spcBef>
              <a:spcAft>
                <a:spcPts val="0"/>
              </a:spcAft>
              <a:buNone/>
            </a:pPr>
            <a:r>
              <a:rPr lang="en-US"/>
              <a:t>Profit: 225-75 = $150</a:t>
            </a:r>
            <a:endParaRPr/>
          </a:p>
          <a:p>
            <a:pPr indent="0" lvl="0" marL="0" rtl="0" algn="l">
              <a:spcBef>
                <a:spcPts val="360"/>
              </a:spcBef>
              <a:spcAft>
                <a:spcPts val="0"/>
              </a:spcAft>
              <a:buNone/>
            </a:pPr>
            <a:r>
              <a:rPr lang="en-US"/>
              <a:t>OR Calculate per unit profit and multiply by units produced: 75-25 = 50… 50x3 = 150</a:t>
            </a:r>
            <a:endParaRPr/>
          </a:p>
          <a:p>
            <a:pPr indent="0" lvl="0" marL="0" rtl="0" algn="l">
              <a:spcBef>
                <a:spcPts val="360"/>
              </a:spcBef>
              <a:spcAft>
                <a:spcPts val="0"/>
              </a:spcAft>
              <a:buNone/>
            </a:pPr>
            <a:r>
              <a:t/>
            </a:r>
            <a:endParaRPr/>
          </a:p>
        </p:txBody>
      </p:sp>
      <p:sp>
        <p:nvSpPr>
          <p:cNvPr id="911" name="Google Shape;911;g1149088927c_0_6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149088927c_0_6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Share this link in Zoom chat.  Students: Make your own copy to edit.  One team member will screen share and edit the official balance sheet for the team.</a:t>
            </a:r>
            <a:endParaRPr/>
          </a:p>
          <a:p>
            <a:pPr indent="0" lvl="0" marL="0" rtl="0" algn="l">
              <a:spcBef>
                <a:spcPts val="360"/>
              </a:spcBef>
              <a:spcAft>
                <a:spcPts val="0"/>
              </a:spcAft>
              <a:buNone/>
            </a:pPr>
            <a:r>
              <a:rPr lang="en-US" u="sng">
                <a:solidFill>
                  <a:schemeClr val="hlink"/>
                </a:solidFill>
                <a:hlinkClick r:id="rId2"/>
              </a:rPr>
              <a:t>https://docs.google.com/spreadsheets/d/1Cpb0_i6o3Gd1dFZM21WpteZ8NZt5ga6DSXBLzYO5WT0/edit?usp=sharing</a:t>
            </a:r>
            <a:r>
              <a:rPr lang="en-US"/>
              <a:t> </a:t>
            </a:r>
            <a:endParaRPr/>
          </a:p>
        </p:txBody>
      </p:sp>
      <p:sp>
        <p:nvSpPr>
          <p:cNvPr id="922" name="Google Shape;922;g1149088927c_0_6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149088927c_0_14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Share this link in Zoom chat.  Students: Make your own copy to edit.  One team member will screen share and edit the official balance sheet for the team.</a:t>
            </a:r>
            <a:endParaRPr/>
          </a:p>
          <a:p>
            <a:pPr indent="0" lvl="0" marL="0" rtl="0" algn="l">
              <a:spcBef>
                <a:spcPts val="360"/>
              </a:spcBef>
              <a:spcAft>
                <a:spcPts val="0"/>
              </a:spcAft>
              <a:buNone/>
            </a:pPr>
            <a:r>
              <a:rPr lang="en-US"/>
              <a:t>https://docs.google.com/spreadsheets/d/1Cpb0_i6o3Gd1dFZM21WpteZ8NZt5ga6DSXBLzYO5WT0/edit?usp=sharing</a:t>
            </a:r>
            <a:endParaRPr/>
          </a:p>
        </p:txBody>
      </p:sp>
      <p:sp>
        <p:nvSpPr>
          <p:cNvPr id="929" name="Google Shape;929;g1149088927c_0_14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149088927c_0_6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Number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t/>
            </a:r>
            <a:endParaRPr/>
          </a:p>
        </p:txBody>
      </p:sp>
      <p:sp>
        <p:nvSpPr>
          <p:cNvPr id="937" name="Google Shape;937;g1149088927c_0_6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149088927c_0_6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Number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Correct answer:  5 ($30 x 5 = $150)</a:t>
            </a:r>
            <a:endParaRPr/>
          </a:p>
          <a:p>
            <a:pPr indent="0" lvl="0" marL="0" rtl="0" algn="l">
              <a:spcBef>
                <a:spcPts val="360"/>
              </a:spcBef>
              <a:spcAft>
                <a:spcPts val="0"/>
              </a:spcAft>
              <a:buNone/>
            </a:pPr>
            <a:r>
              <a:t/>
            </a:r>
            <a:endParaRPr/>
          </a:p>
        </p:txBody>
      </p:sp>
      <p:sp>
        <p:nvSpPr>
          <p:cNvPr id="949" name="Google Shape;949;g1149088927c_0_6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8c8d75afa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8c8d75afa1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g8c8d75afa1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149088927c_0_6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t/>
            </a:r>
            <a:endParaRPr/>
          </a:p>
        </p:txBody>
      </p:sp>
      <p:sp>
        <p:nvSpPr>
          <p:cNvPr id="961" name="Google Shape;961;g1149088927c_0_6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149088927c_0_6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Announce production decisions (anonymously), total market supply and price.</a:t>
            </a:r>
            <a:endParaRPr/>
          </a:p>
          <a:p>
            <a:pPr indent="0" lvl="0" marL="0" rtl="0" algn="l">
              <a:spcBef>
                <a:spcPts val="360"/>
              </a:spcBef>
              <a:spcAft>
                <a:spcPts val="0"/>
              </a:spcAft>
              <a:buNone/>
            </a:pPr>
            <a:r>
              <a:rPr lang="en-US"/>
              <a:t>Use the animate tool in Zoom if you want to circle the price.</a:t>
            </a:r>
            <a:endParaRPr/>
          </a:p>
          <a:p>
            <a:pPr indent="0" lvl="0" marL="0" rtl="0" algn="l">
              <a:spcBef>
                <a:spcPts val="360"/>
              </a:spcBef>
              <a:spcAft>
                <a:spcPts val="0"/>
              </a:spcAft>
              <a:buNone/>
            </a:pPr>
            <a:r>
              <a:t/>
            </a:r>
            <a:endParaRPr/>
          </a:p>
        </p:txBody>
      </p:sp>
      <p:sp>
        <p:nvSpPr>
          <p:cNvPr id="991" name="Google Shape;991;g1149088927c_0_6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1149088927c_0_6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how to calculate revenue and new balance.</a:t>
            </a:r>
            <a:endParaRPr/>
          </a:p>
          <a:p>
            <a:pPr indent="0" lvl="0" marL="0" rtl="0" algn="l">
              <a:spcBef>
                <a:spcPts val="360"/>
              </a:spcBef>
              <a:spcAft>
                <a:spcPts val="0"/>
              </a:spcAft>
              <a:buNone/>
            </a:pPr>
            <a:r>
              <a:rPr lang="en-US"/>
              <a:t>Ask if there are any questions then dismiss to breakout rooms for Round 2.</a:t>
            </a:r>
            <a:endParaRPr/>
          </a:p>
        </p:txBody>
      </p:sp>
      <p:sp>
        <p:nvSpPr>
          <p:cNvPr id="998" name="Google Shape;998;g1149088927c_0_6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1149088927c_0_6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Dismiss to break-out rooms.</a:t>
            </a:r>
            <a:endParaRPr/>
          </a:p>
          <a:p>
            <a:pPr indent="0" lvl="0" marL="0" rtl="0" algn="l">
              <a:spcBef>
                <a:spcPts val="360"/>
              </a:spcBef>
              <a:spcAft>
                <a:spcPts val="0"/>
              </a:spcAft>
              <a:buNone/>
            </a:pPr>
            <a:r>
              <a:rPr lang="en-US"/>
              <a:t>End breakout rooms when all production decisions have been submitted.  </a:t>
            </a:r>
            <a:endParaRPr/>
          </a:p>
          <a:p>
            <a:pPr indent="0" lvl="0" marL="0" rtl="0" algn="l">
              <a:spcBef>
                <a:spcPts val="360"/>
              </a:spcBef>
              <a:spcAft>
                <a:spcPts val="0"/>
              </a:spcAft>
              <a:buNone/>
            </a:pPr>
            <a:r>
              <a:rPr lang="en-US"/>
              <a:t>Use broadcast messages or pop into rooms as needed to move students along.</a:t>
            </a:r>
            <a:endParaRPr/>
          </a:p>
        </p:txBody>
      </p:sp>
      <p:sp>
        <p:nvSpPr>
          <p:cNvPr id="1005" name="Google Shape;1005;g1149088927c_0_6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1149088927c_0_7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End Breakout room.</a:t>
            </a:r>
            <a:endParaRPr/>
          </a:p>
          <a:p>
            <a:pPr indent="0" lvl="0" marL="0" rtl="0" algn="l">
              <a:spcBef>
                <a:spcPts val="360"/>
              </a:spcBef>
              <a:spcAft>
                <a:spcPts val="0"/>
              </a:spcAft>
              <a:buNone/>
            </a:pPr>
            <a:r>
              <a:rPr lang="en-US"/>
              <a:t>Announce production decisions (anonymously), total market supply and price.</a:t>
            </a:r>
            <a:endParaRPr/>
          </a:p>
          <a:p>
            <a:pPr indent="0" lvl="0" marL="0" rtl="0" algn="l">
              <a:spcBef>
                <a:spcPts val="360"/>
              </a:spcBef>
              <a:spcAft>
                <a:spcPts val="0"/>
              </a:spcAft>
              <a:buNone/>
            </a:pPr>
            <a:r>
              <a:rPr lang="en-US"/>
              <a:t>Explain how to calculate revenue and new balance.</a:t>
            </a:r>
            <a:endParaRPr/>
          </a:p>
          <a:p>
            <a:pPr indent="0" lvl="0" marL="0" rtl="0" algn="l">
              <a:spcBef>
                <a:spcPts val="360"/>
              </a:spcBef>
              <a:spcAft>
                <a:spcPts val="0"/>
              </a:spcAft>
              <a:buNone/>
            </a:pPr>
            <a:r>
              <a:rPr lang="en-US"/>
              <a:t>Ask if there are any questions then dismiss to breakout rooms for Round 2.</a:t>
            </a:r>
            <a:endParaRPr/>
          </a:p>
        </p:txBody>
      </p:sp>
      <p:sp>
        <p:nvSpPr>
          <p:cNvPr id="1035" name="Google Shape;1035;g1149088927c_0_7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149088927c_0_7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Dismiss to break-out rooms</a:t>
            </a:r>
            <a:endParaRPr/>
          </a:p>
        </p:txBody>
      </p:sp>
      <p:sp>
        <p:nvSpPr>
          <p:cNvPr id="1042" name="Google Shape;1042;g1149088927c_0_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1149088927c_0_7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Display this slide after students have returned to the breakout rooms.  </a:t>
            </a:r>
            <a:endParaRPr/>
          </a:p>
          <a:p>
            <a:pPr indent="0" lvl="0" marL="0" rtl="0" algn="l">
              <a:spcBef>
                <a:spcPts val="360"/>
              </a:spcBef>
              <a:spcAft>
                <a:spcPts val="0"/>
              </a:spcAft>
              <a:buNone/>
            </a:pPr>
            <a:r>
              <a:rPr lang="en-US"/>
              <a:t>Broadcast a message to the breakout rooms to see slides for exciting announcement.</a:t>
            </a:r>
            <a:endParaRPr/>
          </a:p>
          <a:p>
            <a:pPr indent="0" lvl="0" marL="0" rtl="0" algn="l">
              <a:spcBef>
                <a:spcPts val="360"/>
              </a:spcBef>
              <a:spcAft>
                <a:spcPts val="0"/>
              </a:spcAft>
              <a:buNone/>
            </a:pPr>
            <a:r>
              <a:rPr lang="en-US"/>
              <a:t>Use additional messages or pop into rooms to encourage reps to quickly attend the conference (leave breakout and return to main room).</a:t>
            </a:r>
            <a:endParaRPr/>
          </a:p>
          <a:p>
            <a:pPr indent="0" lvl="0" marL="0" rtl="0" algn="l">
              <a:spcBef>
                <a:spcPts val="360"/>
              </a:spcBef>
              <a:spcAft>
                <a:spcPts val="0"/>
              </a:spcAft>
              <a:buNone/>
            </a:pPr>
            <a:r>
              <a:rPr lang="en-US"/>
              <a:t>Listen in on the meeting in the main room so you know when to send them back to their break-out rooms.</a:t>
            </a:r>
            <a:endParaRPr/>
          </a:p>
        </p:txBody>
      </p:sp>
      <p:sp>
        <p:nvSpPr>
          <p:cNvPr id="1069" name="Google Shape;1069;g1149088927c_0_7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149088927c_0_7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Dismiss to break-out rooms</a:t>
            </a:r>
            <a:endParaRPr/>
          </a:p>
        </p:txBody>
      </p:sp>
      <p:sp>
        <p:nvSpPr>
          <p:cNvPr id="1096" name="Google Shape;1096;g1149088927c_0_7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149088927c_0_8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Stop sharing your screen in zoom so class can see each other when you announce the production decisions.  (They will still have your slides on their mobile device.)</a:t>
            </a:r>
            <a:endParaRPr/>
          </a:p>
          <a:p>
            <a:pPr indent="0" lvl="0" marL="0" rtl="0" algn="l">
              <a:spcBef>
                <a:spcPts val="360"/>
              </a:spcBef>
              <a:spcAft>
                <a:spcPts val="0"/>
              </a:spcAft>
              <a:buNone/>
            </a:pPr>
            <a:r>
              <a:rPr lang="en-US"/>
              <a:t>Announce production decisions (anonymously), total market supply and price.</a:t>
            </a:r>
            <a:endParaRPr/>
          </a:p>
          <a:p>
            <a:pPr indent="0" lvl="0" marL="0" rtl="0" algn="l">
              <a:spcBef>
                <a:spcPts val="360"/>
              </a:spcBef>
              <a:spcAft>
                <a:spcPts val="0"/>
              </a:spcAft>
              <a:buNone/>
            </a:pPr>
            <a:r>
              <a:rPr lang="en-US"/>
              <a:t>Ask if there are questions.  Anticipate some questions/comments directed to other teams.</a:t>
            </a:r>
            <a:endParaRPr/>
          </a:p>
          <a:p>
            <a:pPr indent="0" lvl="0" marL="0" rtl="0" algn="l">
              <a:spcBef>
                <a:spcPts val="360"/>
              </a:spcBef>
              <a:spcAft>
                <a:spcPts val="0"/>
              </a:spcAft>
              <a:buNone/>
            </a:pPr>
            <a:r>
              <a:rPr lang="en-US"/>
              <a:t>If collusion did not happen, or they colluded and stuck to the agreement, continue with Round 4. Notice next 4 slides say “Next Round” so they can be re-used for a 4th or 5th round if necessary. </a:t>
            </a:r>
            <a:endParaRPr/>
          </a:p>
          <a:p>
            <a:pPr indent="0" lvl="0" marL="0" rtl="0" algn="l">
              <a:spcBef>
                <a:spcPts val="360"/>
              </a:spcBef>
              <a:spcAft>
                <a:spcPts val="0"/>
              </a:spcAft>
              <a:buNone/>
            </a:pPr>
            <a:r>
              <a:rPr lang="en-US"/>
              <a:t>If they colluded and cheated on the agreement, end the game here.  Quickly click past the next 4 “next round”  slides.  Have teams submit their balance sheets by sharing the link via Canvas message or private zoom chat.</a:t>
            </a:r>
            <a:endParaRPr/>
          </a:p>
        </p:txBody>
      </p:sp>
      <p:sp>
        <p:nvSpPr>
          <p:cNvPr id="1105" name="Google Shape;1105;g1149088927c_0_8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1149088927c_0_14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Display this slide after students have returned to the breakout rooms.  </a:t>
            </a:r>
            <a:endParaRPr/>
          </a:p>
          <a:p>
            <a:pPr indent="0" lvl="0" marL="0" rtl="0" algn="l">
              <a:spcBef>
                <a:spcPts val="360"/>
              </a:spcBef>
              <a:spcAft>
                <a:spcPts val="0"/>
              </a:spcAft>
              <a:buNone/>
            </a:pPr>
            <a:r>
              <a:rPr lang="en-US"/>
              <a:t>Broadcast a message to the breakout rooms to see slides for exciting announcement.</a:t>
            </a:r>
            <a:endParaRPr/>
          </a:p>
          <a:p>
            <a:pPr indent="0" lvl="0" marL="0" rtl="0" algn="l">
              <a:spcBef>
                <a:spcPts val="360"/>
              </a:spcBef>
              <a:spcAft>
                <a:spcPts val="0"/>
              </a:spcAft>
              <a:buNone/>
            </a:pPr>
            <a:r>
              <a:rPr lang="en-US"/>
              <a:t>Use additional messages or pop into rooms to encourage reps to quickly attend the conference (leave breakout and return to main room).</a:t>
            </a:r>
            <a:endParaRPr/>
          </a:p>
          <a:p>
            <a:pPr indent="0" lvl="0" marL="0" rtl="0" algn="l">
              <a:spcBef>
                <a:spcPts val="360"/>
              </a:spcBef>
              <a:spcAft>
                <a:spcPts val="0"/>
              </a:spcAft>
              <a:buNone/>
            </a:pPr>
            <a:r>
              <a:rPr lang="en-US"/>
              <a:t>Listen in on the meeting in the main room so you know when to send them back to their break-out rooms.</a:t>
            </a:r>
            <a:endParaRPr/>
          </a:p>
        </p:txBody>
      </p:sp>
      <p:sp>
        <p:nvSpPr>
          <p:cNvPr id="1112" name="Google Shape;1112;g1149088927c_0_14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c97edc04c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c97edc04c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5" name="Google Shape;155;g8c97edc04c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149088927c_0_14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Dismiss to break-out rooms</a:t>
            </a:r>
            <a:endParaRPr/>
          </a:p>
        </p:txBody>
      </p:sp>
      <p:sp>
        <p:nvSpPr>
          <p:cNvPr id="1139" name="Google Shape;1139;g1149088927c_0_14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149088927c_0_14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Stop sharing your screen in zoom so class can see each other when you announce the production decisions.  (They will still have your slides on their mobile device.)</a:t>
            </a:r>
            <a:endParaRPr/>
          </a:p>
          <a:p>
            <a:pPr indent="0" lvl="0" marL="0" rtl="0" algn="l">
              <a:spcBef>
                <a:spcPts val="360"/>
              </a:spcBef>
              <a:spcAft>
                <a:spcPts val="0"/>
              </a:spcAft>
              <a:buNone/>
            </a:pPr>
            <a:r>
              <a:rPr lang="en-US"/>
              <a:t>Announce production decisions (anonymously), total market supply and price.</a:t>
            </a:r>
            <a:endParaRPr/>
          </a:p>
          <a:p>
            <a:pPr indent="0" lvl="0" marL="0" rtl="0" algn="l">
              <a:spcBef>
                <a:spcPts val="360"/>
              </a:spcBef>
              <a:spcAft>
                <a:spcPts val="0"/>
              </a:spcAft>
              <a:buNone/>
            </a:pPr>
            <a:r>
              <a:rPr lang="en-US"/>
              <a:t>Ask if there are questions.  Anticipate some questions/comments directed to other teams.</a:t>
            </a:r>
            <a:endParaRPr/>
          </a:p>
          <a:p>
            <a:pPr indent="0" lvl="0" marL="0" rtl="0" algn="l">
              <a:spcBef>
                <a:spcPts val="360"/>
              </a:spcBef>
              <a:spcAft>
                <a:spcPts val="0"/>
              </a:spcAft>
              <a:buNone/>
            </a:pPr>
            <a:r>
              <a:rPr lang="en-US"/>
              <a:t>If collusion did not happen, or they colluded and stuck to the agreement, continue with Round 4. Notice next 4 slides say “Next Round” so they can be re-used for a 4th or 5th round if necessary. </a:t>
            </a:r>
            <a:endParaRPr/>
          </a:p>
          <a:p>
            <a:pPr indent="0" lvl="0" marL="0" rtl="0" algn="l">
              <a:spcBef>
                <a:spcPts val="360"/>
              </a:spcBef>
              <a:spcAft>
                <a:spcPts val="0"/>
              </a:spcAft>
              <a:buNone/>
            </a:pPr>
            <a:r>
              <a:rPr lang="en-US"/>
              <a:t>If they colluded and cheated on the agreement, end the game here.  Quickly click past the next 4 “next round”  slides.  Have teams submit their balance sheets by sharing the link via Canvas message or private zoom chat.</a:t>
            </a:r>
            <a:endParaRPr/>
          </a:p>
        </p:txBody>
      </p:sp>
      <p:sp>
        <p:nvSpPr>
          <p:cNvPr id="1148" name="Google Shape;1148;g1149088927c_0_14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1149088927c_0_9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1149088927c_0_9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t/>
            </a:r>
            <a:endParaRPr/>
          </a:p>
        </p:txBody>
      </p:sp>
      <p:sp>
        <p:nvSpPr>
          <p:cNvPr id="1156" name="Google Shape;1156;g1149088927c_0_90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149088927c_0_9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149088927c_0_9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Consider just displaying student answers while you ask a series of debriefing questions.  They can all participate and continue to submit new answers to each question.  The stream of answers will appear.</a:t>
            </a:r>
            <a:endParaRPr/>
          </a:p>
          <a:p>
            <a:pPr indent="0" lvl="0" marL="0" rtl="0" algn="l">
              <a:spcBef>
                <a:spcPts val="360"/>
              </a:spcBef>
              <a:spcAft>
                <a:spcPts val="0"/>
              </a:spcAft>
              <a:buNone/>
            </a:pPr>
            <a:r>
              <a:rPr lang="en-US"/>
              <a:t>Suggested debrief questions from lesson:</a:t>
            </a:r>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Which team made the most money?  What was your strategy?</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Which team made the least?  What was your strategy and why did it fail?</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Why did you want to talk to the other teams/companies?</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Why did you agree to set production levels?  What was the impact on the market of such an agreement?  What was the impact on your profit?</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How did you decide how much to produce?</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Did agreeing to set production levels work?  Why?  Why not?</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How did the profit motive, the desire of teams to make profit, act as an incentive?  What behaviors did this incentive encourage?</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Looking at all the rounds of the simulation, make a generalization about the relationship between price and level of production (supply)</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How does the creation of a cartel affect consumers - both in terms of product availability and in terms of price?</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Predict what happens - in the short run and in the long run - in markets that do NOT prohibit collusion among producers.</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Evaluate the argument that it doesn’t matter if producers try to collude; the system of incentives Will undermine their efforts.  (You might want to read excerpts from Adam Smith at this point, or have ready a reading assignment for homework.)</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Predict the impact on the market of rules or laws that prohibit collusion between producers. </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Predict the impact on the market of rules or laws that enforce cooperation among producers – for example:  licensing requirements for doctors, teachers, hairdressers, taxicabs; or regulatory agencies etc.</a:t>
            </a:r>
            <a:endParaRPr>
              <a:solidFill>
                <a:srgbClr val="000000"/>
              </a:solidFill>
              <a:latin typeface="Times New Roman"/>
              <a:ea typeface="Times New Roman"/>
              <a:cs typeface="Times New Roman"/>
              <a:sym typeface="Times New Roman"/>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164" name="Google Shape;1164;g1149088927c_0_9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1149088927c_0_9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1149088927c_0_9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This is a Pear Deck Text Slide </a:t>
            </a:r>
            <a:endParaRPr/>
          </a:p>
          <a:p>
            <a:pPr indent="0" lvl="0" marL="0" rtl="0" algn="l">
              <a:spcBef>
                <a:spcPts val="360"/>
              </a:spcBef>
              <a:spcAft>
                <a:spcPts val="0"/>
              </a:spcAft>
              <a:buNone/>
            </a:pPr>
            <a:r>
              <a:rPr lang="en-US"/>
              <a:t>🍐 To edit the type of question, go back to the "Ask Students a Question" in the Pear Deck sidebar.</a:t>
            </a:r>
            <a:endParaRPr/>
          </a:p>
          <a:p>
            <a:pPr indent="0" lvl="0" marL="0" rtl="0" algn="l">
              <a:spcBef>
                <a:spcPts val="360"/>
              </a:spcBef>
              <a:spcAft>
                <a:spcPts val="0"/>
              </a:spcAft>
              <a:buNone/>
            </a:pPr>
            <a:r>
              <a:rPr lang="en-US"/>
              <a:t>Consider just displaying student answers while you ask a series of debriefing questions.  They can all participate and continue to submit new answers to each question.  The stream of answers will appear.</a:t>
            </a:r>
            <a:endParaRPr/>
          </a:p>
          <a:p>
            <a:pPr indent="0" lvl="0" marL="0" rtl="0" algn="l">
              <a:spcBef>
                <a:spcPts val="360"/>
              </a:spcBef>
              <a:spcAft>
                <a:spcPts val="0"/>
              </a:spcAft>
              <a:buNone/>
            </a:pPr>
            <a:r>
              <a:t/>
            </a:r>
            <a:endParaRPr/>
          </a:p>
        </p:txBody>
      </p:sp>
      <p:sp>
        <p:nvSpPr>
          <p:cNvPr id="1173" name="Google Shape;1173;g1149088927c_0_9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149088927c_0_9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1149088927c_0_9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182" name="Google Shape;1182;g1149088927c_0_9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1149bfc3650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1149bfc3650_0_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01" name="Google Shape;1201;g1149bfc3650_0_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1149bfc3650_0_7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08" name="Google Shape;1208;g1149bfc3650_0_7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1149bfc3650_0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35" name="Google Shape;1235;g1149bfc3650_0_7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3" name="Google Shape;16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1149bfc3650_0_7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41" name="Google Shape;1241;g1149bfc3650_0_7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1149bfc3650_0_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71" name="Google Shape;1271;g1149bfc3650_0_8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149bfc3650_0_8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78" name="Google Shape;1278;g1149bfc3650_0_8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1149bfc3650_0_8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92" name="Google Shape;1292;g1149bfc3650_0_8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1149bfc3650_0_8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https://docs.google.com/document/d/12_jxUchSrLXRjPQsRujIps4oYchlYxH5ZuC-nsG9h2I/edit?usp=sharing</a:t>
            </a:r>
            <a:r>
              <a:rPr lang="en-US"/>
              <a:t> </a:t>
            </a:r>
            <a:endParaRPr/>
          </a:p>
        </p:txBody>
      </p:sp>
      <p:sp>
        <p:nvSpPr>
          <p:cNvPr id="1306" name="Google Shape;1306;g1149bfc3650_0_8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1149bfc3650_0_8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14" name="Google Shape;1314;g1149bfc3650_0_8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1149bfc3650_0_8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21" name="Google Shape;1321;g1149bfc3650_0_8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1149bfc3650_0_8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28" name="Google Shape;1328;g1149bfc3650_0_8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1149bfc3650_0_8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35" name="Google Shape;1335;g1149bfc3650_0_8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1149bfc3650_0_9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62" name="Google Shape;1362;g1149bfc3650_0_9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9" name="Google Shape;16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1149bfc3650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95" name="Google Shape;1395;g1149bfc3650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SLIDES_API1796551177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SLIDES_API1796551177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US">
                <a:solidFill>
                  <a:schemeClr val="dk1"/>
                </a:solidFill>
              </a:rPr>
              <a:t>Agree or Disagree</a:t>
            </a:r>
            <a:endParaRPr b="1">
              <a:solidFill>
                <a:schemeClr val="dk1"/>
              </a:solidFill>
            </a:endParaRPr>
          </a:p>
          <a:p>
            <a:pPr indent="0" lvl="0" marL="0" rtl="0" algn="l">
              <a:spcBef>
                <a:spcPts val="360"/>
              </a:spcBef>
              <a:spcAft>
                <a:spcPts val="0"/>
              </a:spcAft>
              <a:buNone/>
            </a:pPr>
            <a:r>
              <a:rPr lang="en-US">
                <a:solidFill>
                  <a:schemeClr val="dk1"/>
                </a:solidFill>
              </a:rPr>
              <a:t>Use this template to do a quick check of students’ opinions during your lesson.</a:t>
            </a:r>
            <a:endParaRPr>
              <a:solidFill>
                <a:schemeClr val="dk1"/>
              </a:solidFill>
            </a:endParaRPr>
          </a:p>
          <a:p>
            <a:pPr indent="0" lvl="0" marL="0" rtl="0" algn="l">
              <a:spcBef>
                <a:spcPts val="360"/>
              </a:spcBef>
              <a:spcAft>
                <a:spcPts val="0"/>
              </a:spcAft>
              <a:buClr>
                <a:schemeClr val="dk1"/>
              </a:buClr>
              <a:buSzPts val="1100"/>
              <a:buFont typeface="Arial"/>
              <a:buNone/>
            </a:pPr>
            <a:r>
              <a:t/>
            </a:r>
            <a:endParaRPr>
              <a:solidFill>
                <a:schemeClr val="dk1"/>
              </a:solidFill>
            </a:endParaRPr>
          </a:p>
          <a:p>
            <a:pPr indent="0" lvl="0" marL="0" rtl="0" algn="l">
              <a:spcBef>
                <a:spcPts val="360"/>
              </a:spcBef>
              <a:spcAft>
                <a:spcPts val="0"/>
              </a:spcAft>
              <a:buNone/>
            </a:pPr>
            <a:r>
              <a:rPr lang="en-US">
                <a:solidFill>
                  <a:schemeClr val="dk1"/>
                </a:solidFill>
              </a:rPr>
              <a:t>🍐 This is a Pear Deck Draggable™ Slide. </a:t>
            </a:r>
            <a:endParaRPr>
              <a:solidFill>
                <a:schemeClr val="dk1"/>
              </a:solidFill>
            </a:endParaRPr>
          </a:p>
          <a:p>
            <a:pPr indent="0" lvl="0" marL="0" rtl="0" algn="l">
              <a:spcBef>
                <a:spcPts val="360"/>
              </a:spcBef>
              <a:spcAft>
                <a:spcPts val="0"/>
              </a:spcAft>
              <a:buNone/>
            </a:pPr>
            <a:r>
              <a:rPr lang="en-US">
                <a:solidFill>
                  <a:schemeClr val="dk1"/>
                </a:solidFill>
              </a:rPr>
              <a:t>🍐 To edit the type of question, go back to the "Ask Students a Question" in the Pear Deck sidebar.</a:t>
            </a:r>
            <a:endParaRPr>
              <a:solidFill>
                <a:schemeClr val="dk1"/>
              </a:solidFill>
            </a:endParaRPr>
          </a:p>
          <a:p>
            <a:pPr indent="0" lvl="0" marL="0" rtl="0" algn="l">
              <a:spcBef>
                <a:spcPts val="360"/>
              </a:spcBef>
              <a:spcAft>
                <a:spcPts val="0"/>
              </a:spcAft>
              <a:buNone/>
            </a:pPr>
            <a:r>
              <a:t/>
            </a:r>
            <a:endParaRPr>
              <a:solidFill>
                <a:schemeClr val="dk1"/>
              </a:solidFill>
            </a:endParaRPr>
          </a:p>
          <a:p>
            <a:pPr indent="0" lvl="0" marL="0" rtl="0" algn="l">
              <a:spcBef>
                <a:spcPts val="360"/>
              </a:spcBef>
              <a:spcAft>
                <a:spcPts val="0"/>
              </a:spcAft>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149bfc3650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15" name="Google Shape;1415;g1149bfc3650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1149bfc3650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20" name="Google Shape;1420;g1149bfc3650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1149bfc3650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40" name="Google Shape;1440;g1149bfc3650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1149bfc3650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61" name="Google Shape;1461;g1149bfc3650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1149bfc3650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82" name="Google Shape;1482;g1149bfc3650_0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1149bfc3650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10" name="Google Shape;1510;g1149bfc3650_0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1149bfc3650_0_18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1149bfc3650_0_1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1149bfc3650_0_1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1149bfc3650_0_1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1149bfc3650_0_9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1149bfc3650_0_9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https://padlet.com/astiglbauer/kxkjzzswvregp8q0</a:t>
            </a:r>
            <a:endParaRPr/>
          </a:p>
        </p:txBody>
      </p:sp>
      <p:sp>
        <p:nvSpPr>
          <p:cNvPr id="1548" name="Google Shape;1548;g1149bfc3650_0_9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1149bfc3650_0_2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5" name="Google Shape;1555;g1149bfc3650_0_2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149bfc3650_0_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1149bfc3650_0_2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62" name="Google Shape;1562;g1149bfc3650_0_2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1149bfc3650_0_2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1149bfc3650_0_2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1149bfc3650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74" name="Google Shape;1574;g1149bfc3650_0_2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1149bfc3650_0_9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0" name="Google Shape;1580;g1149bfc3650_0_9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581" name="Google Shape;1581;g1149bfc3650_0_9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4" name="Google Shape;18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 name="Shape 12"/>
        <p:cNvGrpSpPr/>
        <p:nvPr/>
      </p:nvGrpSpPr>
      <p:grpSpPr>
        <a:xfrm>
          <a:off x="0" y="0"/>
          <a:ext cx="0" cy="0"/>
          <a:chOff x="0" y="0"/>
          <a:chExt cx="0" cy="0"/>
        </a:xfrm>
      </p:grpSpPr>
      <p:sp>
        <p:nvSpPr>
          <p:cNvPr id="13" name="Google Shape;13;p2"/>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 name="Google Shape;14;p2"/>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 name="Shape 44"/>
        <p:cNvGrpSpPr/>
        <p:nvPr/>
      </p:nvGrpSpPr>
      <p:grpSpPr>
        <a:xfrm>
          <a:off x="0" y="0"/>
          <a:ext cx="0" cy="0"/>
          <a:chOff x="0" y="0"/>
          <a:chExt cx="0" cy="0"/>
        </a:xfrm>
      </p:grpSpPr>
      <p:sp>
        <p:nvSpPr>
          <p:cNvPr id="45" name="Google Shape;45;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1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18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 name="Google Shape;47;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 name="Shape 48"/>
        <p:cNvGrpSpPr/>
        <p:nvPr/>
      </p:nvGrpSpPr>
      <p:grpSpPr>
        <a:xfrm>
          <a:off x="0" y="0"/>
          <a:ext cx="0" cy="0"/>
          <a:chOff x="0" y="0"/>
          <a:chExt cx="0" cy="0"/>
        </a:xfrm>
      </p:grpSpPr>
      <p:sp>
        <p:nvSpPr>
          <p:cNvPr id="49" name="Google Shape;49;p12"/>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 name="Google Shape;50;p12"/>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 name="Shape 51"/>
        <p:cNvGrpSpPr/>
        <p:nvPr/>
      </p:nvGrpSpPr>
      <p:grpSpPr>
        <a:xfrm>
          <a:off x="0" y="0"/>
          <a:ext cx="0" cy="0"/>
          <a:chOff x="0" y="0"/>
          <a:chExt cx="0" cy="0"/>
        </a:xfrm>
      </p:grpSpPr>
      <p:sp>
        <p:nvSpPr>
          <p:cNvPr id="52" name="Google Shape;52;p1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1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54" name="Shape 54"/>
        <p:cNvGrpSpPr/>
        <p:nvPr/>
      </p:nvGrpSpPr>
      <p:grpSpPr>
        <a:xfrm>
          <a:off x="0" y="0"/>
          <a:ext cx="0" cy="0"/>
          <a:chOff x="0" y="0"/>
          <a:chExt cx="0" cy="0"/>
        </a:xfrm>
      </p:grpSpPr>
      <p:sp>
        <p:nvSpPr>
          <p:cNvPr id="55" name="Google Shape;55;p14"/>
          <p:cNvSpPr txBox="1"/>
          <p:nvPr>
            <p:ph type="ctrTitle"/>
          </p:nvPr>
        </p:nvSpPr>
        <p:spPr>
          <a:xfrm>
            <a:off x="3308350" y="2708235"/>
            <a:ext cx="4182900" cy="604500"/>
          </a:xfrm>
          <a:prstGeom prst="rect">
            <a:avLst/>
          </a:prstGeom>
        </p:spPr>
        <p:txBody>
          <a:bodyPr anchorCtr="0" anchor="b" bIns="45700" lIns="91425" spcFirstLastPara="1" rIns="91425" wrap="square" tIns="45700">
            <a:noAutofit/>
          </a:bodyPr>
          <a:lstStyle>
            <a:lvl1pPr lvl="0" rtl="0" algn="r">
              <a:spcBef>
                <a:spcPts val="0"/>
              </a:spcBef>
              <a:spcAft>
                <a:spcPts val="0"/>
              </a:spcAft>
              <a:buSzPts val="3200"/>
              <a:buNone/>
              <a:defRPr sz="5300"/>
            </a:lvl1pPr>
            <a:lvl2pPr lvl="1" rtl="0" algn="ctr">
              <a:spcBef>
                <a:spcPts val="0"/>
              </a:spcBef>
              <a:spcAft>
                <a:spcPts val="0"/>
              </a:spcAft>
              <a:buClr>
                <a:srgbClr val="434343"/>
              </a:buClr>
              <a:buSzPts val="2400"/>
              <a:buNone/>
              <a:defRPr sz="2400">
                <a:solidFill>
                  <a:srgbClr val="434343"/>
                </a:solidFill>
              </a:defRPr>
            </a:lvl2pPr>
            <a:lvl3pPr lvl="2" rtl="0" algn="ctr">
              <a:spcBef>
                <a:spcPts val="0"/>
              </a:spcBef>
              <a:spcAft>
                <a:spcPts val="0"/>
              </a:spcAft>
              <a:buClr>
                <a:srgbClr val="434343"/>
              </a:buClr>
              <a:buSzPts val="2400"/>
              <a:buNone/>
              <a:defRPr sz="2400">
                <a:solidFill>
                  <a:srgbClr val="434343"/>
                </a:solidFill>
              </a:defRPr>
            </a:lvl3pPr>
            <a:lvl4pPr lvl="3" rtl="0" algn="ctr">
              <a:spcBef>
                <a:spcPts val="0"/>
              </a:spcBef>
              <a:spcAft>
                <a:spcPts val="0"/>
              </a:spcAft>
              <a:buClr>
                <a:srgbClr val="434343"/>
              </a:buClr>
              <a:buSzPts val="2400"/>
              <a:buNone/>
              <a:defRPr sz="2400">
                <a:solidFill>
                  <a:srgbClr val="434343"/>
                </a:solidFill>
              </a:defRPr>
            </a:lvl4pPr>
            <a:lvl5pPr lvl="4" rtl="0" algn="ctr">
              <a:spcBef>
                <a:spcPts val="0"/>
              </a:spcBef>
              <a:spcAft>
                <a:spcPts val="0"/>
              </a:spcAft>
              <a:buClr>
                <a:srgbClr val="434343"/>
              </a:buClr>
              <a:buSzPts val="2400"/>
              <a:buNone/>
              <a:defRPr sz="2400">
                <a:solidFill>
                  <a:srgbClr val="434343"/>
                </a:solidFill>
              </a:defRPr>
            </a:lvl5pPr>
            <a:lvl6pPr lvl="5" rtl="0" algn="ctr">
              <a:spcBef>
                <a:spcPts val="0"/>
              </a:spcBef>
              <a:spcAft>
                <a:spcPts val="0"/>
              </a:spcAft>
              <a:buClr>
                <a:srgbClr val="434343"/>
              </a:buClr>
              <a:buSzPts val="2400"/>
              <a:buNone/>
              <a:defRPr sz="2400">
                <a:solidFill>
                  <a:srgbClr val="434343"/>
                </a:solidFill>
              </a:defRPr>
            </a:lvl6pPr>
            <a:lvl7pPr lvl="6" rtl="0" algn="ctr">
              <a:spcBef>
                <a:spcPts val="0"/>
              </a:spcBef>
              <a:spcAft>
                <a:spcPts val="0"/>
              </a:spcAft>
              <a:buClr>
                <a:srgbClr val="434343"/>
              </a:buClr>
              <a:buSzPts val="2400"/>
              <a:buNone/>
              <a:defRPr sz="2400">
                <a:solidFill>
                  <a:srgbClr val="434343"/>
                </a:solidFill>
              </a:defRPr>
            </a:lvl7pPr>
            <a:lvl8pPr lvl="7" rtl="0" algn="ctr">
              <a:spcBef>
                <a:spcPts val="0"/>
              </a:spcBef>
              <a:spcAft>
                <a:spcPts val="0"/>
              </a:spcAft>
              <a:buClr>
                <a:srgbClr val="434343"/>
              </a:buClr>
              <a:buSzPts val="2400"/>
              <a:buNone/>
              <a:defRPr sz="2400">
                <a:solidFill>
                  <a:srgbClr val="434343"/>
                </a:solidFill>
              </a:defRPr>
            </a:lvl8pPr>
            <a:lvl9pPr lvl="8" rtl="0" algn="ctr">
              <a:spcBef>
                <a:spcPts val="0"/>
              </a:spcBef>
              <a:spcAft>
                <a:spcPts val="0"/>
              </a:spcAft>
              <a:buClr>
                <a:srgbClr val="434343"/>
              </a:buClr>
              <a:buSzPts val="2400"/>
              <a:buNone/>
              <a:defRPr sz="2400">
                <a:solidFill>
                  <a:srgbClr val="434343"/>
                </a:solidFill>
              </a:defRPr>
            </a:lvl9pPr>
          </a:lstStyle>
          <a:p/>
        </p:txBody>
      </p:sp>
      <p:sp>
        <p:nvSpPr>
          <p:cNvPr id="56" name="Google Shape;56;p14"/>
          <p:cNvSpPr txBox="1"/>
          <p:nvPr>
            <p:ph idx="1" type="subTitle"/>
          </p:nvPr>
        </p:nvSpPr>
        <p:spPr>
          <a:xfrm>
            <a:off x="4931350" y="3267801"/>
            <a:ext cx="2559900" cy="770400"/>
          </a:xfrm>
          <a:prstGeom prst="rect">
            <a:avLst/>
          </a:prstGeom>
        </p:spPr>
        <p:txBody>
          <a:bodyPr anchorCtr="0" anchor="t" bIns="45700" lIns="91425" spcFirstLastPara="1" rIns="91425" wrap="square" tIns="45700">
            <a:noAutofit/>
          </a:bodyPr>
          <a:lstStyle>
            <a:lvl1pPr lvl="0" rtl="0" algn="r">
              <a:lnSpc>
                <a:spcPct val="100000"/>
              </a:lnSpc>
              <a:spcBef>
                <a:spcPts val="0"/>
              </a:spcBef>
              <a:spcAft>
                <a:spcPts val="0"/>
              </a:spcAft>
              <a:buSzPts val="1900"/>
              <a:buNone/>
              <a:defRPr sz="1900"/>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400"/>
              </a:spcBef>
              <a:spcAft>
                <a:spcPts val="0"/>
              </a:spcAft>
              <a:buSzPts val="1300"/>
              <a:buNone/>
              <a:defRPr sz="1300"/>
            </a:lvl6pPr>
            <a:lvl7pPr lvl="6" rtl="0" algn="ctr">
              <a:lnSpc>
                <a:spcPct val="100000"/>
              </a:lnSpc>
              <a:spcBef>
                <a:spcPts val="400"/>
              </a:spcBef>
              <a:spcAft>
                <a:spcPts val="0"/>
              </a:spcAft>
              <a:buSzPts val="1300"/>
              <a:buNone/>
              <a:defRPr sz="1300"/>
            </a:lvl7pPr>
            <a:lvl8pPr lvl="7" rtl="0" algn="ctr">
              <a:lnSpc>
                <a:spcPct val="100000"/>
              </a:lnSpc>
              <a:spcBef>
                <a:spcPts val="400"/>
              </a:spcBef>
              <a:spcAft>
                <a:spcPts val="0"/>
              </a:spcAft>
              <a:buSzPts val="1300"/>
              <a:buNone/>
              <a:defRPr sz="1300"/>
            </a:lvl8pPr>
            <a:lvl9pPr lvl="8" rtl="0" algn="ctr">
              <a:lnSpc>
                <a:spcPct val="100000"/>
              </a:lnSpc>
              <a:spcBef>
                <a:spcPts val="400"/>
              </a:spcBef>
              <a:spcAft>
                <a:spcPts val="0"/>
              </a:spcAft>
              <a:buSzPts val="1300"/>
              <a:buNone/>
              <a:defRPr sz="1300"/>
            </a:lvl9pPr>
          </a:lstStyle>
          <a:p/>
        </p:txBody>
      </p:sp>
      <p:sp>
        <p:nvSpPr>
          <p:cNvPr id="57" name="Google Shape;57;p14"/>
          <p:cNvSpPr txBox="1"/>
          <p:nvPr>
            <p:ph hasCustomPrompt="1" idx="2" type="title"/>
          </p:nvPr>
        </p:nvSpPr>
        <p:spPr>
          <a:xfrm>
            <a:off x="5250550" y="1057833"/>
            <a:ext cx="2240700" cy="770400"/>
          </a:xfrm>
          <a:prstGeom prst="rect">
            <a:avLst/>
          </a:prstGeom>
          <a:noFill/>
        </p:spPr>
        <p:txBody>
          <a:bodyPr anchorCtr="0" anchor="ctr" bIns="45700" lIns="91425" spcFirstLastPara="1" rIns="91425" wrap="square" tIns="45700">
            <a:noAutofit/>
          </a:bodyPr>
          <a:lstStyle>
            <a:lvl1pPr lvl="0" rtl="0" algn="r">
              <a:spcBef>
                <a:spcPts val="0"/>
              </a:spcBef>
              <a:spcAft>
                <a:spcPts val="0"/>
              </a:spcAft>
              <a:buClr>
                <a:schemeClr val="lt2"/>
              </a:buClr>
              <a:buSzPts val="7300"/>
              <a:buNone/>
              <a:defRPr sz="12800">
                <a:solidFill>
                  <a:schemeClr val="lt2"/>
                </a:solidFill>
              </a:defRPr>
            </a:lvl1pPr>
            <a:lvl2pPr lvl="1"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pic>
        <p:nvPicPr>
          <p:cNvPr id="58" name="Google Shape;58;p14"/>
          <p:cNvPicPr preferRelativeResize="0"/>
          <p:nvPr/>
        </p:nvPicPr>
        <p:blipFill>
          <a:blip r:embed="rId2">
            <a:alphaModFix/>
          </a:blip>
          <a:stretch>
            <a:fillRect/>
          </a:stretch>
        </p:blipFill>
        <p:spPr>
          <a:xfrm>
            <a:off x="87897" y="5737567"/>
            <a:ext cx="774225" cy="7768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columns 3">
  <p:cSld name="CUSTOM_1_1_1">
    <p:spTree>
      <p:nvGrpSpPr>
        <p:cNvPr id="59" name="Shape 59"/>
        <p:cNvGrpSpPr/>
        <p:nvPr/>
      </p:nvGrpSpPr>
      <p:grpSpPr>
        <a:xfrm>
          <a:off x="0" y="0"/>
          <a:ext cx="0" cy="0"/>
          <a:chOff x="0" y="0"/>
          <a:chExt cx="0" cy="0"/>
        </a:xfrm>
      </p:grpSpPr>
      <p:sp>
        <p:nvSpPr>
          <p:cNvPr id="60" name="Google Shape;60;p15"/>
          <p:cNvSpPr txBox="1"/>
          <p:nvPr>
            <p:ph type="ctrTitle"/>
          </p:nvPr>
        </p:nvSpPr>
        <p:spPr>
          <a:xfrm flipH="1">
            <a:off x="5758076" y="3938048"/>
            <a:ext cx="2250000" cy="7704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3200"/>
              <a:buNone/>
              <a:defRPr sz="4000"/>
            </a:lvl1pPr>
            <a:lvl2pPr lvl="1" rtl="0" algn="ctr">
              <a:spcBef>
                <a:spcPts val="0"/>
              </a:spcBef>
              <a:spcAft>
                <a:spcPts val="0"/>
              </a:spcAft>
              <a:buClr>
                <a:srgbClr val="434343"/>
              </a:buClr>
              <a:buSzPts val="2400"/>
              <a:buNone/>
              <a:defRPr sz="2400">
                <a:solidFill>
                  <a:srgbClr val="434343"/>
                </a:solidFill>
              </a:defRPr>
            </a:lvl2pPr>
            <a:lvl3pPr lvl="2" rtl="0" algn="ctr">
              <a:spcBef>
                <a:spcPts val="0"/>
              </a:spcBef>
              <a:spcAft>
                <a:spcPts val="0"/>
              </a:spcAft>
              <a:buClr>
                <a:srgbClr val="434343"/>
              </a:buClr>
              <a:buSzPts val="2400"/>
              <a:buNone/>
              <a:defRPr sz="2400">
                <a:solidFill>
                  <a:srgbClr val="434343"/>
                </a:solidFill>
              </a:defRPr>
            </a:lvl3pPr>
            <a:lvl4pPr lvl="3" rtl="0" algn="ctr">
              <a:spcBef>
                <a:spcPts val="0"/>
              </a:spcBef>
              <a:spcAft>
                <a:spcPts val="0"/>
              </a:spcAft>
              <a:buClr>
                <a:srgbClr val="434343"/>
              </a:buClr>
              <a:buSzPts val="2400"/>
              <a:buNone/>
              <a:defRPr sz="2400">
                <a:solidFill>
                  <a:srgbClr val="434343"/>
                </a:solidFill>
              </a:defRPr>
            </a:lvl4pPr>
            <a:lvl5pPr lvl="4" rtl="0" algn="ctr">
              <a:spcBef>
                <a:spcPts val="0"/>
              </a:spcBef>
              <a:spcAft>
                <a:spcPts val="0"/>
              </a:spcAft>
              <a:buClr>
                <a:srgbClr val="434343"/>
              </a:buClr>
              <a:buSzPts val="2400"/>
              <a:buNone/>
              <a:defRPr sz="2400">
                <a:solidFill>
                  <a:srgbClr val="434343"/>
                </a:solidFill>
              </a:defRPr>
            </a:lvl5pPr>
            <a:lvl6pPr lvl="5" rtl="0" algn="ctr">
              <a:spcBef>
                <a:spcPts val="0"/>
              </a:spcBef>
              <a:spcAft>
                <a:spcPts val="0"/>
              </a:spcAft>
              <a:buClr>
                <a:srgbClr val="434343"/>
              </a:buClr>
              <a:buSzPts val="2400"/>
              <a:buNone/>
              <a:defRPr sz="2400">
                <a:solidFill>
                  <a:srgbClr val="434343"/>
                </a:solidFill>
              </a:defRPr>
            </a:lvl6pPr>
            <a:lvl7pPr lvl="6" rtl="0" algn="ctr">
              <a:spcBef>
                <a:spcPts val="0"/>
              </a:spcBef>
              <a:spcAft>
                <a:spcPts val="0"/>
              </a:spcAft>
              <a:buClr>
                <a:srgbClr val="434343"/>
              </a:buClr>
              <a:buSzPts val="2400"/>
              <a:buNone/>
              <a:defRPr sz="2400">
                <a:solidFill>
                  <a:srgbClr val="434343"/>
                </a:solidFill>
              </a:defRPr>
            </a:lvl7pPr>
            <a:lvl8pPr lvl="7" rtl="0" algn="ctr">
              <a:spcBef>
                <a:spcPts val="0"/>
              </a:spcBef>
              <a:spcAft>
                <a:spcPts val="0"/>
              </a:spcAft>
              <a:buClr>
                <a:srgbClr val="434343"/>
              </a:buClr>
              <a:buSzPts val="2400"/>
              <a:buNone/>
              <a:defRPr sz="2400">
                <a:solidFill>
                  <a:srgbClr val="434343"/>
                </a:solidFill>
              </a:defRPr>
            </a:lvl8pPr>
            <a:lvl9pPr lvl="8" rtl="0" algn="ctr">
              <a:spcBef>
                <a:spcPts val="0"/>
              </a:spcBef>
              <a:spcAft>
                <a:spcPts val="0"/>
              </a:spcAft>
              <a:buClr>
                <a:srgbClr val="434343"/>
              </a:buClr>
              <a:buSzPts val="2400"/>
              <a:buNone/>
              <a:defRPr sz="2400">
                <a:solidFill>
                  <a:srgbClr val="434343"/>
                </a:solidFill>
              </a:defRPr>
            </a:lvl9pPr>
          </a:lstStyle>
          <a:p/>
        </p:txBody>
      </p:sp>
      <p:sp>
        <p:nvSpPr>
          <p:cNvPr id="61" name="Google Shape;61;p15"/>
          <p:cNvSpPr txBox="1"/>
          <p:nvPr>
            <p:ph idx="1" type="subTitle"/>
          </p:nvPr>
        </p:nvSpPr>
        <p:spPr>
          <a:xfrm flipH="1">
            <a:off x="1429413" y="2755556"/>
            <a:ext cx="1649700" cy="818100"/>
          </a:xfrm>
          <a:prstGeom prst="rect">
            <a:avLst/>
          </a:prstGeom>
        </p:spPr>
        <p:txBody>
          <a:bodyPr anchorCtr="0" anchor="t" bIns="45700" lIns="91425" spcFirstLastPara="1" rIns="91425" wrap="square" tIns="45700">
            <a:noAutofit/>
          </a:bodyPr>
          <a:lstStyle>
            <a:lvl1pPr lvl="0" rtl="0" algn="ctr">
              <a:lnSpc>
                <a:spcPct val="100000"/>
              </a:lnSpc>
              <a:spcBef>
                <a:spcPts val="0"/>
              </a:spcBef>
              <a:spcAft>
                <a:spcPts val="0"/>
              </a:spcAft>
              <a:buSzPts val="1600"/>
              <a:buNone/>
              <a:defRPr sz="13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400"/>
              </a:spcBef>
              <a:spcAft>
                <a:spcPts val="0"/>
              </a:spcAft>
              <a:buSzPts val="1600"/>
              <a:buNone/>
              <a:defRPr sz="1600"/>
            </a:lvl6pPr>
            <a:lvl7pPr lvl="6" rtl="0" algn="ctr">
              <a:lnSpc>
                <a:spcPct val="100000"/>
              </a:lnSpc>
              <a:spcBef>
                <a:spcPts val="400"/>
              </a:spcBef>
              <a:spcAft>
                <a:spcPts val="0"/>
              </a:spcAft>
              <a:buSzPts val="1600"/>
              <a:buNone/>
              <a:defRPr sz="1600"/>
            </a:lvl7pPr>
            <a:lvl8pPr lvl="7" rtl="0" algn="ctr">
              <a:lnSpc>
                <a:spcPct val="100000"/>
              </a:lnSpc>
              <a:spcBef>
                <a:spcPts val="400"/>
              </a:spcBef>
              <a:spcAft>
                <a:spcPts val="0"/>
              </a:spcAft>
              <a:buSzPts val="1600"/>
              <a:buNone/>
              <a:defRPr sz="1600"/>
            </a:lvl8pPr>
            <a:lvl9pPr lvl="8" rtl="0" algn="ctr">
              <a:lnSpc>
                <a:spcPct val="100000"/>
              </a:lnSpc>
              <a:spcBef>
                <a:spcPts val="400"/>
              </a:spcBef>
              <a:spcAft>
                <a:spcPts val="0"/>
              </a:spcAft>
              <a:buSzPts val="1600"/>
              <a:buNone/>
              <a:defRPr sz="1600"/>
            </a:lvl9pPr>
          </a:lstStyle>
          <a:p/>
        </p:txBody>
      </p:sp>
      <p:sp>
        <p:nvSpPr>
          <p:cNvPr id="62" name="Google Shape;62;p15"/>
          <p:cNvSpPr txBox="1"/>
          <p:nvPr>
            <p:ph idx="2" type="ctrTitle"/>
          </p:nvPr>
        </p:nvSpPr>
        <p:spPr>
          <a:xfrm flipH="1">
            <a:off x="1151501" y="2139614"/>
            <a:ext cx="2205600" cy="8391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3200"/>
              <a:buNone/>
              <a:defRPr sz="4000"/>
            </a:lvl1pPr>
            <a:lvl2pPr lvl="1" rtl="0" algn="ctr">
              <a:spcBef>
                <a:spcPts val="0"/>
              </a:spcBef>
              <a:spcAft>
                <a:spcPts val="0"/>
              </a:spcAft>
              <a:buClr>
                <a:srgbClr val="434343"/>
              </a:buClr>
              <a:buSzPts val="2400"/>
              <a:buNone/>
              <a:defRPr sz="2400">
                <a:solidFill>
                  <a:srgbClr val="434343"/>
                </a:solidFill>
              </a:defRPr>
            </a:lvl2pPr>
            <a:lvl3pPr lvl="2" rtl="0" algn="ctr">
              <a:spcBef>
                <a:spcPts val="0"/>
              </a:spcBef>
              <a:spcAft>
                <a:spcPts val="0"/>
              </a:spcAft>
              <a:buClr>
                <a:srgbClr val="434343"/>
              </a:buClr>
              <a:buSzPts val="2400"/>
              <a:buNone/>
              <a:defRPr sz="2400">
                <a:solidFill>
                  <a:srgbClr val="434343"/>
                </a:solidFill>
              </a:defRPr>
            </a:lvl3pPr>
            <a:lvl4pPr lvl="3" rtl="0" algn="ctr">
              <a:spcBef>
                <a:spcPts val="0"/>
              </a:spcBef>
              <a:spcAft>
                <a:spcPts val="0"/>
              </a:spcAft>
              <a:buClr>
                <a:srgbClr val="434343"/>
              </a:buClr>
              <a:buSzPts val="2400"/>
              <a:buNone/>
              <a:defRPr sz="2400">
                <a:solidFill>
                  <a:srgbClr val="434343"/>
                </a:solidFill>
              </a:defRPr>
            </a:lvl4pPr>
            <a:lvl5pPr lvl="4" rtl="0" algn="ctr">
              <a:spcBef>
                <a:spcPts val="0"/>
              </a:spcBef>
              <a:spcAft>
                <a:spcPts val="0"/>
              </a:spcAft>
              <a:buClr>
                <a:srgbClr val="434343"/>
              </a:buClr>
              <a:buSzPts val="2400"/>
              <a:buNone/>
              <a:defRPr sz="2400">
                <a:solidFill>
                  <a:srgbClr val="434343"/>
                </a:solidFill>
              </a:defRPr>
            </a:lvl5pPr>
            <a:lvl6pPr lvl="5" rtl="0" algn="ctr">
              <a:spcBef>
                <a:spcPts val="0"/>
              </a:spcBef>
              <a:spcAft>
                <a:spcPts val="0"/>
              </a:spcAft>
              <a:buClr>
                <a:srgbClr val="434343"/>
              </a:buClr>
              <a:buSzPts val="2400"/>
              <a:buNone/>
              <a:defRPr sz="2400">
                <a:solidFill>
                  <a:srgbClr val="434343"/>
                </a:solidFill>
              </a:defRPr>
            </a:lvl6pPr>
            <a:lvl7pPr lvl="6" rtl="0" algn="ctr">
              <a:spcBef>
                <a:spcPts val="0"/>
              </a:spcBef>
              <a:spcAft>
                <a:spcPts val="0"/>
              </a:spcAft>
              <a:buClr>
                <a:srgbClr val="434343"/>
              </a:buClr>
              <a:buSzPts val="2400"/>
              <a:buNone/>
              <a:defRPr sz="2400">
                <a:solidFill>
                  <a:srgbClr val="434343"/>
                </a:solidFill>
              </a:defRPr>
            </a:lvl7pPr>
            <a:lvl8pPr lvl="7" rtl="0" algn="ctr">
              <a:spcBef>
                <a:spcPts val="0"/>
              </a:spcBef>
              <a:spcAft>
                <a:spcPts val="0"/>
              </a:spcAft>
              <a:buClr>
                <a:srgbClr val="434343"/>
              </a:buClr>
              <a:buSzPts val="2400"/>
              <a:buNone/>
              <a:defRPr sz="2400">
                <a:solidFill>
                  <a:srgbClr val="434343"/>
                </a:solidFill>
              </a:defRPr>
            </a:lvl8pPr>
            <a:lvl9pPr lvl="8" rtl="0" algn="ctr">
              <a:spcBef>
                <a:spcPts val="0"/>
              </a:spcBef>
              <a:spcAft>
                <a:spcPts val="0"/>
              </a:spcAft>
              <a:buClr>
                <a:srgbClr val="434343"/>
              </a:buClr>
              <a:buSzPts val="2400"/>
              <a:buNone/>
              <a:defRPr sz="2400">
                <a:solidFill>
                  <a:srgbClr val="434343"/>
                </a:solidFill>
              </a:defRPr>
            </a:lvl9pPr>
          </a:lstStyle>
          <a:p/>
        </p:txBody>
      </p:sp>
      <p:sp>
        <p:nvSpPr>
          <p:cNvPr id="63" name="Google Shape;63;p15"/>
          <p:cNvSpPr txBox="1"/>
          <p:nvPr>
            <p:ph idx="3" type="subTitle"/>
          </p:nvPr>
        </p:nvSpPr>
        <p:spPr>
          <a:xfrm flipH="1">
            <a:off x="6058223" y="4485191"/>
            <a:ext cx="1649700" cy="818100"/>
          </a:xfrm>
          <a:prstGeom prst="rect">
            <a:avLst/>
          </a:prstGeom>
        </p:spPr>
        <p:txBody>
          <a:bodyPr anchorCtr="0" anchor="t" bIns="45700" lIns="91425" spcFirstLastPara="1" rIns="91425" wrap="square" tIns="45700">
            <a:noAutofit/>
          </a:bodyPr>
          <a:lstStyle>
            <a:lvl1pPr lvl="0" rtl="0" algn="ctr">
              <a:lnSpc>
                <a:spcPct val="100000"/>
              </a:lnSpc>
              <a:spcBef>
                <a:spcPts val="0"/>
              </a:spcBef>
              <a:spcAft>
                <a:spcPts val="0"/>
              </a:spcAft>
              <a:buSzPts val="1600"/>
              <a:buNone/>
              <a:defRPr sz="13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400"/>
              </a:spcBef>
              <a:spcAft>
                <a:spcPts val="0"/>
              </a:spcAft>
              <a:buSzPts val="1600"/>
              <a:buNone/>
              <a:defRPr sz="1600"/>
            </a:lvl6pPr>
            <a:lvl7pPr lvl="6" rtl="0" algn="ctr">
              <a:lnSpc>
                <a:spcPct val="100000"/>
              </a:lnSpc>
              <a:spcBef>
                <a:spcPts val="400"/>
              </a:spcBef>
              <a:spcAft>
                <a:spcPts val="0"/>
              </a:spcAft>
              <a:buSzPts val="1600"/>
              <a:buNone/>
              <a:defRPr sz="1600"/>
            </a:lvl7pPr>
            <a:lvl8pPr lvl="7" rtl="0" algn="ctr">
              <a:lnSpc>
                <a:spcPct val="100000"/>
              </a:lnSpc>
              <a:spcBef>
                <a:spcPts val="400"/>
              </a:spcBef>
              <a:spcAft>
                <a:spcPts val="0"/>
              </a:spcAft>
              <a:buSzPts val="1600"/>
              <a:buNone/>
              <a:defRPr sz="1600"/>
            </a:lvl8pPr>
            <a:lvl9pPr lvl="8" rtl="0" algn="ctr">
              <a:lnSpc>
                <a:spcPct val="100000"/>
              </a:lnSpc>
              <a:spcBef>
                <a:spcPts val="400"/>
              </a:spcBef>
              <a:spcAft>
                <a:spcPts val="0"/>
              </a:spcAft>
              <a:buSzPts val="1600"/>
              <a:buNone/>
              <a:defRPr sz="1600"/>
            </a:lvl9pPr>
          </a:lstStyle>
          <a:p/>
        </p:txBody>
      </p:sp>
      <p:sp>
        <p:nvSpPr>
          <p:cNvPr id="64" name="Google Shape;64;p15"/>
          <p:cNvSpPr txBox="1"/>
          <p:nvPr>
            <p:ph idx="4" type="title"/>
          </p:nvPr>
        </p:nvSpPr>
        <p:spPr>
          <a:xfrm>
            <a:off x="311700" y="509465"/>
            <a:ext cx="8520600" cy="763500"/>
          </a:xfrm>
          <a:prstGeom prst="rect">
            <a:avLst/>
          </a:prstGeom>
        </p:spPr>
        <p:txBody>
          <a:bodyPr anchorCtr="0" anchor="t" bIns="45700" lIns="91425" spcFirstLastPara="1" rIns="91425" wrap="square" tIns="45700">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pic>
        <p:nvPicPr>
          <p:cNvPr id="65" name="Google Shape;65;p15"/>
          <p:cNvPicPr preferRelativeResize="0"/>
          <p:nvPr/>
        </p:nvPicPr>
        <p:blipFill>
          <a:blip r:embed="rId2">
            <a:alphaModFix/>
          </a:blip>
          <a:stretch>
            <a:fillRect/>
          </a:stretch>
        </p:blipFill>
        <p:spPr>
          <a:xfrm>
            <a:off x="64350" y="5898367"/>
            <a:ext cx="2312675" cy="6488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p16"/>
          <p:cNvSpPr txBox="1"/>
          <p:nvPr>
            <p:ph idx="1" type="body"/>
          </p:nvPr>
        </p:nvSpPr>
        <p:spPr>
          <a:xfrm>
            <a:off x="616650" y="2136748"/>
            <a:ext cx="3359400" cy="3878400"/>
          </a:xfrm>
          <a:prstGeom prst="rect">
            <a:avLst/>
          </a:prstGeom>
        </p:spPr>
        <p:txBody>
          <a:bodyPr anchorCtr="0" anchor="t" bIns="45700" lIns="91425" spcFirstLastPara="1" rIns="91425" wrap="square" tIns="45700">
            <a:noAutofit/>
          </a:bodyPr>
          <a:lstStyle>
            <a:lvl1pPr indent="-361950" lvl="0" marL="457200" rtl="0">
              <a:spcBef>
                <a:spcPts val="0"/>
              </a:spcBef>
              <a:spcAft>
                <a:spcPts val="0"/>
              </a:spcAft>
              <a:buSzPts val="2100"/>
              <a:buFont typeface="Nunito Light"/>
              <a:buChar char="●"/>
              <a:defRPr sz="2100"/>
            </a:lvl1pPr>
            <a:lvl2pPr indent="-361950" lvl="1" marL="914400" rtl="0">
              <a:spcBef>
                <a:spcPts val="1800"/>
              </a:spcBef>
              <a:spcAft>
                <a:spcPts val="0"/>
              </a:spcAft>
              <a:buSzPts val="2100"/>
              <a:buFont typeface="Nunito Light"/>
              <a:buChar char="○"/>
              <a:defRPr/>
            </a:lvl2pPr>
            <a:lvl3pPr indent="-355600" lvl="2" marL="1371600" rtl="0">
              <a:spcBef>
                <a:spcPts val="1800"/>
              </a:spcBef>
              <a:spcAft>
                <a:spcPts val="0"/>
              </a:spcAft>
              <a:buSzPts val="2000"/>
              <a:buFont typeface="Nunito Light"/>
              <a:buChar char="■"/>
              <a:defRPr/>
            </a:lvl3pPr>
            <a:lvl4pPr indent="-355600" lvl="3" marL="1828800" rtl="0">
              <a:spcBef>
                <a:spcPts val="1800"/>
              </a:spcBef>
              <a:spcAft>
                <a:spcPts val="0"/>
              </a:spcAft>
              <a:buSzPts val="2000"/>
              <a:buFont typeface="Nunito Light"/>
              <a:buChar char="●"/>
              <a:defRPr/>
            </a:lvl4pPr>
            <a:lvl5pPr indent="-406400" lvl="4" marL="2286000" rtl="0">
              <a:spcBef>
                <a:spcPts val="1800"/>
              </a:spcBef>
              <a:spcAft>
                <a:spcPts val="0"/>
              </a:spcAft>
              <a:buSzPts val="2800"/>
              <a:buFont typeface="Nunito Light"/>
              <a:buChar char="○"/>
              <a:defRPr/>
            </a:lvl5pPr>
            <a:lvl6pPr indent="-355600" lvl="5" marL="2743200" rtl="0">
              <a:spcBef>
                <a:spcPts val="1800"/>
              </a:spcBef>
              <a:spcAft>
                <a:spcPts val="0"/>
              </a:spcAft>
              <a:buSzPts val="2000"/>
              <a:buFont typeface="Nunito Light"/>
              <a:buChar char="■"/>
              <a:defRPr/>
            </a:lvl6pPr>
            <a:lvl7pPr indent="-336550" lvl="6" marL="3200400" rtl="0">
              <a:spcBef>
                <a:spcPts val="400"/>
              </a:spcBef>
              <a:spcAft>
                <a:spcPts val="0"/>
              </a:spcAft>
              <a:buSzPts val="1700"/>
              <a:buFont typeface="Nunito Light"/>
              <a:buChar char="●"/>
              <a:defRPr/>
            </a:lvl7pPr>
            <a:lvl8pPr indent="-336550" lvl="7" marL="3657600" rtl="0">
              <a:spcBef>
                <a:spcPts val="400"/>
              </a:spcBef>
              <a:spcAft>
                <a:spcPts val="0"/>
              </a:spcAft>
              <a:buSzPts val="1700"/>
              <a:buFont typeface="Nunito Light"/>
              <a:buChar char="○"/>
              <a:defRPr/>
            </a:lvl8pPr>
            <a:lvl9pPr indent="-355600" lvl="8" marL="4114800" rtl="0">
              <a:spcBef>
                <a:spcPts val="400"/>
              </a:spcBef>
              <a:spcAft>
                <a:spcPts val="0"/>
              </a:spcAft>
              <a:buSzPts val="2000"/>
              <a:buFont typeface="Nunito Light"/>
              <a:buChar char="■"/>
              <a:defRPr/>
            </a:lvl9pPr>
          </a:lstStyle>
          <a:p/>
        </p:txBody>
      </p:sp>
      <p:sp>
        <p:nvSpPr>
          <p:cNvPr id="68" name="Google Shape;68;p16"/>
          <p:cNvSpPr txBox="1"/>
          <p:nvPr>
            <p:ph type="title"/>
          </p:nvPr>
        </p:nvSpPr>
        <p:spPr>
          <a:xfrm>
            <a:off x="602950" y="458867"/>
            <a:ext cx="3817500" cy="1131900"/>
          </a:xfrm>
          <a:prstGeom prst="rect">
            <a:avLst/>
          </a:prstGeom>
        </p:spPr>
        <p:txBody>
          <a:bodyPr anchorCtr="0" anchor="t" bIns="45700" lIns="91425" spcFirstLastPara="1" rIns="91425" wrap="square" tIns="45700">
            <a:noAutofit/>
          </a:bodyPr>
          <a:lstStyle>
            <a:lvl1pPr lvl="0" rtl="0">
              <a:spcBef>
                <a:spcPts val="0"/>
              </a:spcBef>
              <a:spcAft>
                <a:spcPts val="0"/>
              </a:spcAft>
              <a:buNone/>
              <a:defRPr sz="4800">
                <a:solidFill>
                  <a:schemeClr val="accent2"/>
                </a:solidFill>
              </a:defRPr>
            </a:lvl1pPr>
            <a:lvl2pPr lvl="1" rtl="0">
              <a:spcBef>
                <a:spcPts val="0"/>
              </a:spcBef>
              <a:spcAft>
                <a:spcPts val="0"/>
              </a:spcAft>
              <a:buNone/>
              <a:defRPr sz="4800">
                <a:solidFill>
                  <a:schemeClr val="accent2"/>
                </a:solidFill>
              </a:defRPr>
            </a:lvl2pPr>
            <a:lvl3pPr lvl="2" rtl="0">
              <a:spcBef>
                <a:spcPts val="0"/>
              </a:spcBef>
              <a:spcAft>
                <a:spcPts val="0"/>
              </a:spcAft>
              <a:buNone/>
              <a:defRPr sz="4800">
                <a:solidFill>
                  <a:schemeClr val="accent2"/>
                </a:solidFill>
              </a:defRPr>
            </a:lvl3pPr>
            <a:lvl4pPr lvl="3" rtl="0">
              <a:spcBef>
                <a:spcPts val="0"/>
              </a:spcBef>
              <a:spcAft>
                <a:spcPts val="0"/>
              </a:spcAft>
              <a:buNone/>
              <a:defRPr sz="4800">
                <a:solidFill>
                  <a:schemeClr val="accent2"/>
                </a:solidFill>
              </a:defRPr>
            </a:lvl4pPr>
            <a:lvl5pPr lvl="4" rtl="0">
              <a:spcBef>
                <a:spcPts val="0"/>
              </a:spcBef>
              <a:spcAft>
                <a:spcPts val="0"/>
              </a:spcAft>
              <a:buNone/>
              <a:defRPr sz="4800">
                <a:solidFill>
                  <a:schemeClr val="accent2"/>
                </a:solidFill>
              </a:defRPr>
            </a:lvl5pPr>
            <a:lvl6pPr lvl="5" rtl="0">
              <a:spcBef>
                <a:spcPts val="0"/>
              </a:spcBef>
              <a:spcAft>
                <a:spcPts val="0"/>
              </a:spcAft>
              <a:buNone/>
              <a:defRPr sz="4800">
                <a:solidFill>
                  <a:schemeClr val="accent2"/>
                </a:solidFill>
              </a:defRPr>
            </a:lvl6pPr>
            <a:lvl7pPr lvl="6" rtl="0">
              <a:spcBef>
                <a:spcPts val="0"/>
              </a:spcBef>
              <a:spcAft>
                <a:spcPts val="0"/>
              </a:spcAft>
              <a:buNone/>
              <a:defRPr sz="4800">
                <a:solidFill>
                  <a:schemeClr val="accent2"/>
                </a:solidFill>
              </a:defRPr>
            </a:lvl7pPr>
            <a:lvl8pPr lvl="7" rtl="0">
              <a:spcBef>
                <a:spcPts val="0"/>
              </a:spcBef>
              <a:spcAft>
                <a:spcPts val="0"/>
              </a:spcAft>
              <a:buNone/>
              <a:defRPr sz="4800">
                <a:solidFill>
                  <a:schemeClr val="accent2"/>
                </a:solidFill>
              </a:defRPr>
            </a:lvl8pPr>
            <a:lvl9pPr lvl="8" rtl="0">
              <a:spcBef>
                <a:spcPts val="0"/>
              </a:spcBef>
              <a:spcAft>
                <a:spcPts val="0"/>
              </a:spcAft>
              <a:buNone/>
              <a:defRPr sz="4800">
                <a:solidFill>
                  <a:schemeClr val="accent2"/>
                </a:solidFill>
              </a:defRPr>
            </a:lvl9pPr>
          </a:lstStyle>
          <a:p/>
        </p:txBody>
      </p:sp>
      <p:pic>
        <p:nvPicPr>
          <p:cNvPr id="69" name="Google Shape;69;p16"/>
          <p:cNvPicPr preferRelativeResize="0"/>
          <p:nvPr/>
        </p:nvPicPr>
        <p:blipFill>
          <a:blip r:embed="rId2">
            <a:alphaModFix/>
          </a:blip>
          <a:stretch>
            <a:fillRect/>
          </a:stretch>
        </p:blipFill>
        <p:spPr>
          <a:xfrm>
            <a:off x="64350" y="5898367"/>
            <a:ext cx="2312675" cy="6488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70" name="Shape 7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2">
  <p:cSld name="SECTION_HEADER_2">
    <p:spTree>
      <p:nvGrpSpPr>
        <p:cNvPr id="71" name="Shape 71"/>
        <p:cNvGrpSpPr/>
        <p:nvPr/>
      </p:nvGrpSpPr>
      <p:grpSpPr>
        <a:xfrm>
          <a:off x="0" y="0"/>
          <a:ext cx="0" cy="0"/>
          <a:chOff x="0" y="0"/>
          <a:chExt cx="0" cy="0"/>
        </a:xfrm>
      </p:grpSpPr>
      <p:sp>
        <p:nvSpPr>
          <p:cNvPr id="72" name="Google Shape;72;p18"/>
          <p:cNvSpPr txBox="1"/>
          <p:nvPr>
            <p:ph type="title"/>
          </p:nvPr>
        </p:nvSpPr>
        <p:spPr>
          <a:xfrm>
            <a:off x="311700" y="2867800"/>
            <a:ext cx="8520600" cy="1122300"/>
          </a:xfrm>
          <a:prstGeom prst="rect">
            <a:avLst/>
          </a:prstGeom>
        </p:spPr>
        <p:txBody>
          <a:bodyPr anchorCtr="0" anchor="ctr" bIns="45700" lIns="91425" spcFirstLastPara="1" rIns="91425" wrap="square" tIns="4570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3" name="Google Shape;73;p1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20"/>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0" name="Google Shape;80;p20"/>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1" name="Google Shape;81;p2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21"/>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4" name="Google Shape;84;p2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3"/>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5" name="Shape 85"/>
        <p:cNvGrpSpPr/>
        <p:nvPr/>
      </p:nvGrpSpPr>
      <p:grpSpPr>
        <a:xfrm>
          <a:off x="0" y="0"/>
          <a:ext cx="0" cy="0"/>
          <a:chOff x="0" y="0"/>
          <a:chExt cx="0" cy="0"/>
        </a:xfrm>
      </p:grpSpPr>
      <p:sp>
        <p:nvSpPr>
          <p:cNvPr id="86" name="Google Shape;86;p2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7" name="Google Shape;87;p22"/>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8" name="Google Shape;88;p2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 name="Shape 89"/>
        <p:cNvGrpSpPr/>
        <p:nvPr/>
      </p:nvGrpSpPr>
      <p:grpSpPr>
        <a:xfrm>
          <a:off x="0" y="0"/>
          <a:ext cx="0" cy="0"/>
          <a:chOff x="0" y="0"/>
          <a:chExt cx="0" cy="0"/>
        </a:xfrm>
      </p:grpSpPr>
      <p:sp>
        <p:nvSpPr>
          <p:cNvPr id="90" name="Google Shape;90;p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1" name="Google Shape;91;p23"/>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2" name="Google Shape;92;p23"/>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93" name="Google Shape;93;p2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25"/>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9" name="Google Shape;99;p25"/>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0" name="Google Shape;100;p2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1" name="Shape 101"/>
        <p:cNvGrpSpPr/>
        <p:nvPr/>
      </p:nvGrpSpPr>
      <p:grpSpPr>
        <a:xfrm>
          <a:off x="0" y="0"/>
          <a:ext cx="0" cy="0"/>
          <a:chOff x="0" y="0"/>
          <a:chExt cx="0" cy="0"/>
        </a:xfrm>
      </p:grpSpPr>
      <p:sp>
        <p:nvSpPr>
          <p:cNvPr id="102" name="Google Shape;102;p26"/>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03" name="Google Shape;103;p2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4" name="Shape 104"/>
        <p:cNvGrpSpPr/>
        <p:nvPr/>
      </p:nvGrpSpPr>
      <p:grpSpPr>
        <a:xfrm>
          <a:off x="0" y="0"/>
          <a:ext cx="0" cy="0"/>
          <a:chOff x="0" y="0"/>
          <a:chExt cx="0" cy="0"/>
        </a:xfrm>
      </p:grpSpPr>
      <p:sp>
        <p:nvSpPr>
          <p:cNvPr id="105" name="Google Shape;105;p27"/>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7"/>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7" name="Google Shape;107;p27"/>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8" name="Google Shape;108;p27"/>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0" name="Shape 110"/>
        <p:cNvGrpSpPr/>
        <p:nvPr/>
      </p:nvGrpSpPr>
      <p:grpSpPr>
        <a:xfrm>
          <a:off x="0" y="0"/>
          <a:ext cx="0" cy="0"/>
          <a:chOff x="0" y="0"/>
          <a:chExt cx="0" cy="0"/>
        </a:xfrm>
      </p:grpSpPr>
      <p:sp>
        <p:nvSpPr>
          <p:cNvPr id="111" name="Google Shape;111;p28"/>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12" name="Google Shape;112;p2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3" name="Shape 113"/>
        <p:cNvGrpSpPr/>
        <p:nvPr/>
      </p:nvGrpSpPr>
      <p:grpSpPr>
        <a:xfrm>
          <a:off x="0" y="0"/>
          <a:ext cx="0" cy="0"/>
          <a:chOff x="0" y="0"/>
          <a:chExt cx="0" cy="0"/>
        </a:xfrm>
      </p:grpSpPr>
      <p:sp>
        <p:nvSpPr>
          <p:cNvPr id="114" name="Google Shape;114;p29"/>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5" name="Google Shape;115;p29"/>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16" name="Google Shape;116;p2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3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9" name="Shape 119"/>
        <p:cNvGrpSpPr/>
        <p:nvPr/>
      </p:nvGrpSpPr>
      <p:grpSpPr>
        <a:xfrm>
          <a:off x="0" y="0"/>
          <a:ext cx="0" cy="0"/>
          <a:chOff x="0" y="0"/>
          <a:chExt cx="0" cy="0"/>
        </a:xfrm>
      </p:grpSpPr>
      <p:sp>
        <p:nvSpPr>
          <p:cNvPr id="120" name="Google Shape;120;p31"/>
          <p:cNvSpPr txBox="1"/>
          <p:nvPr>
            <p:ph type="title"/>
          </p:nvPr>
        </p:nvSpPr>
        <p:spPr>
          <a:xfrm>
            <a:off x="685800" y="609600"/>
            <a:ext cx="7772400" cy="1143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121" name="Google Shape;121;p31"/>
          <p:cNvSpPr txBox="1"/>
          <p:nvPr>
            <p:ph idx="1" type="body"/>
          </p:nvPr>
        </p:nvSpPr>
        <p:spPr>
          <a:xfrm>
            <a:off x="685800" y="1981200"/>
            <a:ext cx="7772400" cy="41148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2" name="Google Shape;122;p31"/>
          <p:cNvSpPr txBox="1"/>
          <p:nvPr>
            <p:ph idx="10" type="dt"/>
          </p:nvPr>
        </p:nvSpPr>
        <p:spPr>
          <a:xfrm>
            <a:off x="685800" y="6248400"/>
            <a:ext cx="19050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SzPts val="1400"/>
              <a:buNone/>
              <a:defRPr b="0" i="0" sz="24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23" name="Google Shape;123;p31"/>
          <p:cNvSpPr txBox="1"/>
          <p:nvPr>
            <p:ph idx="11" type="ftr"/>
          </p:nvPr>
        </p:nvSpPr>
        <p:spPr>
          <a:xfrm>
            <a:off x="3124200" y="6248400"/>
            <a:ext cx="28956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SzPts val="1400"/>
              <a:buNone/>
              <a:defRPr b="0" i="0" sz="24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24" name="Google Shape;124;p31"/>
          <p:cNvSpPr txBox="1"/>
          <p:nvPr>
            <p:ph idx="12" type="sldNum"/>
          </p:nvPr>
        </p:nvSpPr>
        <p:spPr>
          <a:xfrm>
            <a:off x="7239000" y="64008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29545"/>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ctr">
              <a:spcBef>
                <a:spcPts val="0"/>
              </a:spcBef>
              <a:spcAft>
                <a:spcPts val="0"/>
              </a:spcAft>
              <a:buClr>
                <a:schemeClr val="dk1"/>
              </a:buClr>
              <a:buSzPts val="1400"/>
              <a:buFont typeface="Calibri"/>
              <a:buNone/>
              <a:defRPr sz="1800"/>
            </a:lvl2pPr>
            <a:lvl3pPr lvl="2" algn="ctr">
              <a:spcBef>
                <a:spcPts val="0"/>
              </a:spcBef>
              <a:spcAft>
                <a:spcPts val="0"/>
              </a:spcAft>
              <a:buClr>
                <a:schemeClr val="dk1"/>
              </a:buClr>
              <a:buSzPts val="1400"/>
              <a:buFont typeface="Calibri"/>
              <a:buNone/>
              <a:defRPr sz="1800"/>
            </a:lvl3pPr>
            <a:lvl4pPr lvl="3" algn="ctr">
              <a:spcBef>
                <a:spcPts val="0"/>
              </a:spcBef>
              <a:spcAft>
                <a:spcPts val="0"/>
              </a:spcAft>
              <a:buClr>
                <a:schemeClr val="dk1"/>
              </a:buClr>
              <a:buSzPts val="1400"/>
              <a:buFont typeface="Calibri"/>
              <a:buNone/>
              <a:defRPr sz="1800"/>
            </a:lvl4pPr>
            <a:lvl5pPr lvl="4" algn="ctr">
              <a:spcBef>
                <a:spcPts val="0"/>
              </a:spcBef>
              <a:spcAft>
                <a:spcPts val="0"/>
              </a:spcAft>
              <a:buClr>
                <a:schemeClr val="dk1"/>
              </a:buClr>
              <a:buSzPts val="1400"/>
              <a:buFont typeface="Calibri"/>
              <a:buNone/>
              <a:defRPr sz="1800"/>
            </a:lvl5pPr>
            <a:lvl6pPr lvl="5" algn="ctr">
              <a:spcBef>
                <a:spcPts val="0"/>
              </a:spcBef>
              <a:spcAft>
                <a:spcPts val="0"/>
              </a:spcAft>
              <a:buClr>
                <a:schemeClr val="dk1"/>
              </a:buClr>
              <a:buSzPts val="1400"/>
              <a:buFont typeface="Calibri"/>
              <a:buNone/>
              <a:defRPr sz="1800"/>
            </a:lvl6pPr>
            <a:lvl7pPr lvl="6" algn="ctr">
              <a:spcBef>
                <a:spcPts val="0"/>
              </a:spcBef>
              <a:spcAft>
                <a:spcPts val="0"/>
              </a:spcAft>
              <a:buClr>
                <a:schemeClr val="dk1"/>
              </a:buClr>
              <a:buSzPts val="1400"/>
              <a:buFont typeface="Calibri"/>
              <a:buNone/>
              <a:defRPr sz="1800"/>
            </a:lvl7pPr>
            <a:lvl8pPr lvl="7" algn="ctr">
              <a:spcBef>
                <a:spcPts val="0"/>
              </a:spcBef>
              <a:spcAft>
                <a:spcPts val="0"/>
              </a:spcAft>
              <a:buClr>
                <a:schemeClr val="dk1"/>
              </a:buClr>
              <a:buSzPts val="1400"/>
              <a:buFont typeface="Calibri"/>
              <a:buNone/>
              <a:defRPr sz="1800"/>
            </a:lvl8pPr>
            <a:lvl9pPr lvl="8" algn="ctr">
              <a:spcBef>
                <a:spcPts val="0"/>
              </a:spcBef>
              <a:spcAft>
                <a:spcPts val="0"/>
              </a:spcAft>
              <a:buClr>
                <a:schemeClr val="dk1"/>
              </a:buClr>
              <a:buSzPts val="1400"/>
              <a:buFont typeface="Calibri"/>
              <a:buNone/>
              <a:defRPr sz="1800"/>
            </a:lvl9pPr>
          </a:lstStyle>
          <a:p/>
        </p:txBody>
      </p:sp>
      <p:sp>
        <p:nvSpPr>
          <p:cNvPr id="19" name="Google Shape;19;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 name="Google Shape;2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 name="Google Shape;25;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888888"/>
              </a:buClr>
              <a:buSzPts val="2000"/>
              <a:buNone/>
              <a:defRPr sz="2000">
                <a:solidFill>
                  <a:srgbClr val="888888"/>
                </a:solidFill>
              </a:defRPr>
            </a:lvl1pPr>
            <a:lvl2pPr indent="-228600" lvl="1" marL="914400" algn="l">
              <a:spcBef>
                <a:spcPts val="1800"/>
              </a:spcBef>
              <a:spcAft>
                <a:spcPts val="0"/>
              </a:spcAft>
              <a:buClr>
                <a:srgbClr val="888888"/>
              </a:buClr>
              <a:buSzPts val="1800"/>
              <a:buNone/>
              <a:defRPr sz="1800">
                <a:solidFill>
                  <a:srgbClr val="888888"/>
                </a:solidFill>
              </a:defRPr>
            </a:lvl2pPr>
            <a:lvl3pPr indent="-228600" lvl="2" marL="1371600" algn="l">
              <a:spcBef>
                <a:spcPts val="1800"/>
              </a:spcBef>
              <a:spcAft>
                <a:spcPts val="0"/>
              </a:spcAft>
              <a:buClr>
                <a:srgbClr val="888888"/>
              </a:buClr>
              <a:buSzPts val="1600"/>
              <a:buNone/>
              <a:defRPr sz="1600">
                <a:solidFill>
                  <a:srgbClr val="888888"/>
                </a:solidFill>
              </a:defRPr>
            </a:lvl3pPr>
            <a:lvl4pPr indent="-228600" lvl="3" marL="1828800" algn="l">
              <a:spcBef>
                <a:spcPts val="1800"/>
              </a:spcBef>
              <a:spcAft>
                <a:spcPts val="0"/>
              </a:spcAft>
              <a:buClr>
                <a:srgbClr val="888888"/>
              </a:buClr>
              <a:buSzPts val="1400"/>
              <a:buNone/>
              <a:defRPr sz="1400">
                <a:solidFill>
                  <a:srgbClr val="888888"/>
                </a:solidFill>
              </a:defRPr>
            </a:lvl4pPr>
            <a:lvl5pPr indent="-228600" lvl="4" marL="2286000" algn="l">
              <a:spcBef>
                <a:spcPts val="1800"/>
              </a:spcBef>
              <a:spcAft>
                <a:spcPts val="0"/>
              </a:spcAft>
              <a:buClr>
                <a:srgbClr val="888888"/>
              </a:buClr>
              <a:buSzPts val="1400"/>
              <a:buNone/>
              <a:defRPr sz="1400">
                <a:solidFill>
                  <a:srgbClr val="888888"/>
                </a:solidFill>
              </a:defRPr>
            </a:lvl5pPr>
            <a:lvl6pPr indent="-228600" lvl="5" marL="2743200" algn="l">
              <a:spcBef>
                <a:spcPts val="180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 name="Google Shape;31;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 name="Google Shape;35;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6" name="Google Shape;36;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7" name="Google Shape;37;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8" name="Google Shape;38;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 name="Shape 40"/>
        <p:cNvGrpSpPr/>
        <p:nvPr/>
      </p:nvGrpSpPr>
      <p:grpSpPr>
        <a:xfrm>
          <a:off x="0" y="0"/>
          <a:ext cx="0" cy="0"/>
          <a:chOff x="0" y="0"/>
          <a:chExt cx="0" cy="0"/>
        </a:xfrm>
      </p:grpSpPr>
      <p:sp>
        <p:nvSpPr>
          <p:cNvPr id="41" name="Google Shape;41;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chemeClr val="dk1"/>
              </a:buClr>
              <a:buSzPts val="3200"/>
              <a:buChar char="•"/>
              <a:defRPr sz="3200"/>
            </a:lvl1pPr>
            <a:lvl2pPr indent="-406400" lvl="1" marL="914400" algn="l">
              <a:spcBef>
                <a:spcPts val="1800"/>
              </a:spcBef>
              <a:spcAft>
                <a:spcPts val="0"/>
              </a:spcAft>
              <a:buClr>
                <a:schemeClr val="dk1"/>
              </a:buClr>
              <a:buSzPts val="2800"/>
              <a:buChar char="–"/>
              <a:defRPr sz="2800"/>
            </a:lvl2pPr>
            <a:lvl3pPr indent="-381000" lvl="2" marL="1371600" algn="l">
              <a:spcBef>
                <a:spcPts val="1800"/>
              </a:spcBef>
              <a:spcAft>
                <a:spcPts val="0"/>
              </a:spcAft>
              <a:buClr>
                <a:schemeClr val="dk1"/>
              </a:buClr>
              <a:buSzPts val="2400"/>
              <a:buChar char="•"/>
              <a:defRPr sz="2400"/>
            </a:lvl3pPr>
            <a:lvl4pPr indent="-355600" lvl="3" marL="1828800" algn="l">
              <a:spcBef>
                <a:spcPts val="1800"/>
              </a:spcBef>
              <a:spcAft>
                <a:spcPts val="0"/>
              </a:spcAft>
              <a:buClr>
                <a:schemeClr val="dk1"/>
              </a:buClr>
              <a:buSzPts val="2000"/>
              <a:buChar char="–"/>
              <a:defRPr sz="2000"/>
            </a:lvl4pPr>
            <a:lvl5pPr indent="-355600" lvl="4" marL="2286000" algn="l">
              <a:spcBef>
                <a:spcPts val="1800"/>
              </a:spcBef>
              <a:spcAft>
                <a:spcPts val="0"/>
              </a:spcAft>
              <a:buClr>
                <a:schemeClr val="dk1"/>
              </a:buClr>
              <a:buSzPts val="2000"/>
              <a:buChar char="»"/>
              <a:defRPr sz="2000"/>
            </a:lvl5pPr>
            <a:lvl6pPr indent="-355600" lvl="5" marL="2743200" algn="l">
              <a:spcBef>
                <a:spcPts val="18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3" name="Google Shape;43;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SzPts val="1400"/>
              <a:buNone/>
              <a:defRPr b="1" i="0" sz="6600" u="none" cap="none" strike="noStrike">
                <a:solidFill>
                  <a:srgbClr val="005CB8"/>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4" name="Shape 74"/>
        <p:cNvGrpSpPr/>
        <p:nvPr/>
      </p:nvGrpSpPr>
      <p:grpSpPr>
        <a:xfrm>
          <a:off x="0" y="0"/>
          <a:ext cx="0" cy="0"/>
          <a:chOff x="0" y="0"/>
          <a:chExt cx="0" cy="0"/>
        </a:xfrm>
      </p:grpSpPr>
      <p:sp>
        <p:nvSpPr>
          <p:cNvPr id="75" name="Google Shape;75;p1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6" name="Google Shape;76;p1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77" name="Google Shape;77;p1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hyperlink" Target="mailto:astiglbauer@richland2.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promarket.org/2020/05/08/heres-how-covid-19-is-boosting-monopolization-and-market-power/" TargetMode="External"/><Relationship Id="rId4" Type="http://schemas.openxmlformats.org/officeDocument/2006/relationships/hyperlink" Target="https://promarket.org/2020/05/08/heres-how-covid-19-is-boosting-monopolization-and-market-power/" TargetMode="External"/><Relationship Id="rId5" Type="http://schemas.openxmlformats.org/officeDocument/2006/relationships/hyperlink" Target="https://www.statnews.com/2020/06/29/gilead-announces-remdesivir-price-covid-19/" TargetMode="External"/></Relationships>
</file>

<file path=ppt/slides/_rels/slide16.xml.rels><?xml version="1.0" encoding="UTF-8" standalone="yes"?><Relationships xmlns="http://schemas.openxmlformats.org/package/2006/relationships"><Relationship Id="rId10" Type="http://schemas.openxmlformats.org/officeDocument/2006/relationships/hyperlink" Target="https://www.youtube.com/watch?v=Sb_-wfmJnHA&amp;t=35s&amp;disable_polymer=true" TargetMode="External"/><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www.youtube.com/watch?v=KGrmnynjHjI&amp;t=269s" TargetMode="External"/><Relationship Id="rId4" Type="http://schemas.openxmlformats.org/officeDocument/2006/relationships/hyperlink" Target="https://mru.org/courses/principles-economics-microeconomics/monopoly-profit-maximization-price-aids-medication" TargetMode="External"/><Relationship Id="rId9" Type="http://schemas.openxmlformats.org/officeDocument/2006/relationships/hyperlink" Target="https://www.youtube.com/watch?v=SZCV-Gm0Tf4" TargetMode="External"/><Relationship Id="rId5" Type="http://schemas.openxmlformats.org/officeDocument/2006/relationships/hyperlink" Target="https://mru.org/courses/principles-economics-microeconomics/monopoly-profit-maximization-price-aids-medication" TargetMode="External"/><Relationship Id="rId6" Type="http://schemas.openxmlformats.org/officeDocument/2006/relationships/hyperlink" Target="https://mru.org/courses/principles-economics-microeconomics/monopoly-profit-maximization-price-aids-medication" TargetMode="External"/><Relationship Id="rId7" Type="http://schemas.openxmlformats.org/officeDocument/2006/relationships/hyperlink" Target="https://www.youtube.com/watch?v=SZCV-Gm0Tf4" TargetMode="External"/><Relationship Id="rId8" Type="http://schemas.openxmlformats.org/officeDocument/2006/relationships/hyperlink" Target="https://www.youtube.com/watch?v=SZCV-Gm0Tf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5" Type="http://schemas.openxmlformats.org/officeDocument/2006/relationships/image" Target="../media/image20.png"/><Relationship Id="rId6" Type="http://schemas.openxmlformats.org/officeDocument/2006/relationships/hyperlink" Target="http://dontchangethislink.peardeckmagic.zone?eyJ0eXBlIjoiZ29vZ2xlLXNsaWRlcy1hZGRvbi10ZW1wbGF0ZS1saWJyYXJ5IiwiY2xhc3NUaW1lIjoiZmVhdHVyZWRDcml0aWNhbFRoaW5raW5nIiwiY29udGVudElkIjoiaHR0cHM6Ly9kb2NzLmdvb2dsZS5jb20vcHJlc2VudGF0aW9uL2QvMS1MYkpKNTh2YUJLZDBWMWFkazF2amxUSjlBVnJWZ01DWnRYSm4yZXU1a0kvZWRpdCNzbGlkZT1pZC5nNWMyZTkzOGZkMV8wXzg0Iiwic2xpZGVJZCI6Imc1YzJlOTM4ZmQxXzBfODQiLCJwcmVzZW50YXRpb25JZCI6IjEtTGJKSjU4dmFCS2QwVjFhZGsxdmpsVEo5QVZyVmdNQ1p0WEpuMmV1NWtJIiwidGVtcGxhdGVOYW1lIjoiRHJhdyBjb25jbHVzaW9ucyIsImxhc3RFZGl0ZWRCeSI6IjExNjAyNDgyNjA2NTUyNjAyNDU1OSIsImNvbnRlbnRJbnN0YW5jZUlkIjoiYjkwOTExMTgxMjVmNDhjNmE2MjFlNjQ0Y2FlMTFhNDMifQ==pearId=magic-pear-metadata-identifier"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30.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hLUM1N2JOZS1TR1hRLTJ4OU5uMjlpV0I2MU03MkRmb3p0d1hWS2kxeVo0IiwiY29udGVudElkIjoiY3VzdG9tLXJlc3BvbnNlLWZyZWVSZXNwb25zZS10ZXh0Iiwic2xpZGVJZCI6Imc4NjBkZTE0ZDUxXzBfNzEyIiwiY29udGVudEluc3RhbmNlSWQiOiIxYS1DNTdiTmUtU0dYUS0yeDlObjI5aVdCNjFNNzJEZm96dHdYVktpMXlaNC80ZjkxODliNi0wYjgwLTQzMzUtOGY3MS05ODFkODNiMzJiNjQifQ==pearId=magic-pear-metadata-identifie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dontchangethislink.peardeckmagic.zone?eyJ0eXBlIjoiZHJhZ2dhYmxlIiwiZHJhZ2dhYmxlcyI6W3siaWQiOiJkcmFnZ2FibGUwIiwidHlwZSI6Imljb24iLCJpY29uIjp7ImlkIjoiZGVmYXVsdC1jaXJjbGUifSwiY29sb3IiOiIjRkVEMDMwIn1dLCJkcmFnZ2FibGVTaXplIjoxMS4yLCJlbWJlZGRhYmxlVXJsIjoiaHR0cHM6Ly8iLCJhbnN3ZXJzIjpbXX0=pearId=magic-pear-shape-identifier" TargetMode="External"/><Relationship Id="rId4" Type="http://schemas.openxmlformats.org/officeDocument/2006/relationships/image" Target="../media/image24.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RyYWdnYWJsZSIsInNsaWRlSWQiOiJnODk4NTM5ODNlNl8wXzUyOSIsImNvbnRlbnRJbnN0YW5jZUlkIjoiMVBpZGZSZVI4QzU5NXpERXFXZDV5TWtMcDh0S1RqblBvSkNHQnNOSnk1MUEvMzA2N2Y0ZTMtY2E4Yy00ZjNmLWIzMzctNDJjNWJlNzMzOWFlIn0=pearId=magic-pear-metadata-identifie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dontchangethislink.peardeckmagic.zone?eyJ0eXBlIjoiZnJlZVJlc3BvbnNlLW51bWJlciIsImRyYWdnYWJsZXMiOlt7ImlkIjoiZHJhZ2dhYmxlMCIsInR5cGUiOiJpY29uIiwiaWNvbiI6eyJpZCI6ImRlZmF1bHQtY2lyY2xlIn0sImNvbG9yIjoiI0Q1MUQyOCJ9XSwiZHJhZ2dhYmxlU2l6ZSI6MTIuNTUsImVtYmVkZGFibGVVcmwiOiJodHRwczovLyIsImFuc3dlcnMiOltdfQ==pearId=magic-pear-shape-identifier" TargetMode="External"/><Relationship Id="rId4" Type="http://schemas.openxmlformats.org/officeDocument/2006/relationships/image" Target="../media/image25.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udW1iZXIiLCJzbGlkZUlkIjoiZzg5ODUzOTgzZTZfMF81NDAiLCJjb250ZW50SW5zdGFuY2VJZCI6IjFQaWRmUmVSOEM1OTV6REVxV2Q1eU1rTHA4dEtUam5Qb0pDR0JzTkp5NTFBLzBiNGE4NzJjLTJlOWYtNDNiNS04OGJjLTU3OGNiY2U2MmVkYiJ9pearId=magic-pear-metadata-identifie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hyperlink" Target="http://dontchangethislink.peardeckmagic.zone?eyJ0eXBlIjoiZnJlZVJlc3BvbnNlLW51bWJlciIsImRyYWdnYWJsZXMiOlt7ImlkIjoiZHJhZ2dhYmxlMCIsInR5cGUiOiJpY29uIiwiaWNvbiI6eyJpZCI6ImRlZmF1bHQtY2lyY2xlIn0sImNvbG9yIjoiI0Q1MUQyOCJ9XSwiZHJhZ2dhYmxlU2l6ZSI6MTIuNTUsImVtYmVkZGFibGVVcmwiOiJodHRwczovLyIsImFuc3dlcnMiOltdfQ==pearId=magic-pear-shape-identifier" TargetMode="External"/><Relationship Id="rId5" Type="http://schemas.openxmlformats.org/officeDocument/2006/relationships/image" Target="../media/image29.png"/><Relationship Id="rId6"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udW1iZXIiLCJzbGlkZUlkIjoiZzg5ODUzOTgzZTZfMF81MDUiLCJjb250ZW50SW5zdGFuY2VJZCI6IjFQaWRmUmVSOEM1OTV6REVxV2Q1eU1rTHA4dEtUam5Qb0pDR0JzTkp5NTFBLzc2YTExY2RhLTgzMTAtNDhmMi05NzI3LWJjNmJhNWE0NjYxNSJ9pearId=magic-pear-metadata-identifie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hyperlink" Target="http://dontchangethislink.peardeckmagic.zone?eyJ0eXBlIjoiZnJlZVJlc3BvbnNlLW51bWJlciIsImRyYWdnYWJsZXMiOlt7ImlkIjoiZHJhZ2dhYmxlMCIsInR5cGUiOiJpY29uIiwiaWNvbiI6eyJpZCI6ImRlZmF1bHQtY2lyY2xlIn0sImNvbG9yIjoiI0Q1MUQyOCJ9XSwiZHJhZ2dhYmxlU2l6ZSI6MTIuNTUsImVtYmVkZGFibGVVcmwiOiJodHRwczovLyIsImFuc3dlcnMiOltdfQ==pearId=magic-pear-shape-identifier" TargetMode="External"/><Relationship Id="rId5" Type="http://schemas.openxmlformats.org/officeDocument/2006/relationships/image" Target="../media/image29.png"/><Relationship Id="rId6"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udW1iZXIiLCJzbGlkZUlkIjoiZzg5ODUzOTgzZTZfMF81MDUiLCJjb250ZW50SW5zdGFuY2VJZCI6IjFQaWRmUmVSOEM1OTV6REVxV2Q1eU1rTHA4dEtUam5Qb0pDR0JzTkp5NTFBLzc2YTExY2RhLTgzMTAtNDhmMi05NzI3LWJjNmJhNWE0NjYxNSJ9pearId=magic-pear-metadata-identifi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28.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NDk3IiwiY29udGVudEluc3RhbmNlSWQiOiIxUGlkZlJlUjhDNTk1ekRFcVdkNXlNa0xwOHRLVGpuUG9KQ0dCc05KeTUxQS80ZjZhMjQyMy0wOTE4LTRiNTktOWQ0Mi0xMTlkZTRkOWRhN2IifQ==pearId=magic-pear-metadata-identifier"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37.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Y0MiIsImNvbnRlbnRJbnN0YW5jZUlkIjoiMVBpZGZSZVI4QzU5NXpERXFXZDV5TWtMcDh0S1RqblBvSkNHQnNOSnk1MUEvMGYwODRjOTctNmVkOC00ZjhjLWJjZjUtZGQwODgyNmM0ZDdiIn0=pearId=magic-pear-metadata-identifie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31.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cyOSIsImNvbnRlbnRJbnN0YW5jZUlkIjoiMVBpZGZSZVI4QzU5NXpERXFXZDV5TWtMcDh0S1RqblBvSkNHQnNOSnk1MUEvZDJmNWM4NmMtMjQwMi00OGI5LTg2YTYtNWE2NTBhZGU3N2EyIn0=pearId=magic-pear-metadata-identifier"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31.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cyOSIsImNvbnRlbnRJbnN0YW5jZUlkIjoiMVBpZGZSZVI4QzU5NXpERXFXZDV5TWtMcDh0S1RqblBvSkNHQnNOSnk1MUEvZDJmNWM4NmMtMjQwMi00OGI5LTg2YTYtNWE2NTBhZGU3N2EyIn0=pearId=magic-pear-metadata-identifier"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WJiMGRkYzI5XzJfMCIsImNvbnRlbnRJbnN0YW5jZUlkIjoiMVBpZGZSZVI4QzU5NXpERXFXZDV5TWtMcDh0S1RqblBvSkNHQnNOSnk1MUEvOGFiNGFjYzItM2U2My00NWIxLThhMTUtMzRhNzY0NTgxNGJlIn0=pearId=magic-pear-metadata-identifier"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32.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0OSIsImNvbnRlbnRJbnN0YW5jZUlkIjoiMVBpZGZSZVI4QzU5NXpERXFXZDV5TWtMcDh0S1RqblBvSkNHQnNOSnk1MUEvZDE5NmRiNTItOWViMC00NmE1LTk5YmYtYjdkZTBjNWVkODhmIn0=pearId=magic-pear-metadata-identifie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32.png"/><Relationship Id="rId5"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0OSIsImNvbnRlbnRJbnN0YW5jZUlkIjoiMVBpZGZSZVI4QzU5NXpERXFXZDV5TWtMcDh0S1RqblBvSkNHQnNOSnk1MUEvZDE5NmRiNTItOWViMC00NmE1LTk5YmYtYjdkZTBjNWVkODhmIn0=pearId=magic-pear-metadata-identifier"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2NyIsImNvbnRlbnRJbnN0YW5jZUlkIjoiMVBpZGZSZVI4QzU5NXpERXFXZDV5TWtMcDh0S1RqblBvSkNHQnNOSnk1MUEvMmI5Yjk5ZjAtODBmOC00YzA5LWE2YWQtYjVmMDczM2Y0N2I5In0=pearId=magic-pear-metadata-identifier"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hyperlink" Target="https://www.fte.org/teachers/teacher-resources/lesson-plans/efllessons/cartels-and-competition/" TargetMode="External"/><Relationship Id="rId4" Type="http://schemas.openxmlformats.org/officeDocument/2006/relationships/hyperlink" Target="https://www.youtube.com/watch?v=JMq059SAQXM&amp;list=PL1oDmcs0xTD9Aig5cP8_R1gzq-mQHgcAH&amp;index=10" TargetMode="External"/><Relationship Id="rId5" Type="http://schemas.openxmlformats.org/officeDocument/2006/relationships/hyperlink" Target="https://www.youtube.com/watch?v=PCcVODWm-oY&amp;t=3s&amp;disable_polymer=true" TargetMode="External"/><Relationship Id="rId6" Type="http://schemas.openxmlformats.org/officeDocument/2006/relationships/hyperlink" Target="https://ncase.me/trus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34.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 Id="rId3" Type="http://schemas.openxmlformats.org/officeDocument/2006/relationships/hyperlink" Target="https://docs.google.com/document/d/12_jxUchSrLXRjPQsRujIps4oYchlYxH5ZuC-nsG9h2I/edit?usp=sharing" TargetMode="External"/><Relationship Id="rId4" Type="http://schemas.openxmlformats.org/officeDocument/2006/relationships/hyperlink" Target="https://docs.google.com/document/d/12_jxUchSrLXRjPQsRujIps4oYchlYxH5ZuC-nsG9h2I/edit?usp=sharing" TargetMode="External"/><Relationship Id="rId5" Type="http://schemas.openxmlformats.org/officeDocument/2006/relationships/hyperlink" Target="https://docs.google.com/document/d/12_jxUchSrLXRjPQsRujIps4oYchlYxH5ZuC-nsG9h2I/edit?usp=sharin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1.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hyperlink" Target="http://dontchangethislink.peardeckmagic.zone?eyJ0eXBlIjoiZHJhZ2dhYmxlIiwiZHJhZ2dhYmxlcyI6W3siaWQiOiJkcmFnZ2FibGUwIiwidHlwZSI6Imljb24iLCJpY29uIjp7ImlkIjoiZGVmYXVsdC1jaXJjbGUifSwiY29sb3IiOiIjNDFCREVCIn1dLCJkcmFnZ2FibGVTaXplIjoxMywiZW1iZWRkYWJsZVVybCI6Imh0dHBzOi8vIiwiYW5zd2VycyI6W119pearId=magic-pear-shape-identifier" TargetMode="External"/><Relationship Id="rId7" Type="http://schemas.openxmlformats.org/officeDocument/2006/relationships/image" Target="../media/image40.png"/><Relationship Id="rId8"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E4NCIsInNsaWRlSWQiOiJnNWMyZTJlZGFjMl8wXzE4NCIsInByZXNlbnRhdGlvbklkIjoiMW5rZUR4aGhMSk1RUnpkYkxmUDFZR1pNeVhXdkZsSDZ6bFJsSWY2aEZnVWsiLCJ0ZW1wbGF0ZU5hbWUiOiJEcmFnIHlvdXIgZG90IHRvIGluZGljYXRlIHdoZXRoZXIgeW91IGFncmVlIG9yIGRpc2FncmVlIiwibGFzdEVkaXRlZEJ5IjoiMTE2MDI0ODI2MDY1NTI2MDI0NTU5IiwiY29udGVudEluc3RhbmNlSWQiOiI3ZDdlNjUzMDZkZjI0YjM3YmVhZjdkZTA5NGZiN2QzMyJ9pearId=magic-pear-metadata-identifier"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4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s://padlet.com/astiglbauer/kxkjzzswvregp8q0" TargetMode="Externa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www.stlouisfed.org/-/media/project/frbstl/stlouisfed/education/lessons/pdf/structured_minimum_wage_debate.pdf" TargetMode="External"/><Relationship Id="rId4" Type="http://schemas.openxmlformats.org/officeDocument/2006/relationships/hyperlink" Target="https://www.stlouisfed.org/-/media/project/frbstl/stlouisfed/education/lessons/pdf/structured_minimum_wage_debate.pdf"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image" Target="../media/image4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hyperlink" Target="mailto:astiglbauer@richland2.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2"/>
          <p:cNvSpPr txBox="1"/>
          <p:nvPr>
            <p:ph type="ctrTitle"/>
          </p:nvPr>
        </p:nvSpPr>
        <p:spPr>
          <a:xfrm>
            <a:off x="685800" y="1066800"/>
            <a:ext cx="7772400" cy="3429000"/>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Clr>
                <a:srgbClr val="005CB8"/>
              </a:buClr>
              <a:buSzPts val="5400"/>
              <a:buFont typeface="Calibri"/>
              <a:buNone/>
            </a:pPr>
            <a:br>
              <a:rPr lang="en-US" sz="5400"/>
            </a:br>
            <a:br>
              <a:rPr lang="en-US" sz="5400"/>
            </a:br>
            <a:r>
              <a:rPr lang="en-US" sz="4000"/>
              <a:t>AP Microeconomics Bootcamp</a:t>
            </a:r>
            <a:endParaRPr sz="4000"/>
          </a:p>
          <a:p>
            <a:pPr indent="0" lvl="0" marL="0" rtl="0" algn="ctr">
              <a:lnSpc>
                <a:spcPct val="105555"/>
              </a:lnSpc>
              <a:spcBef>
                <a:spcPts val="0"/>
              </a:spcBef>
              <a:spcAft>
                <a:spcPts val="0"/>
              </a:spcAft>
              <a:buClr>
                <a:srgbClr val="005CB8"/>
              </a:buClr>
              <a:buSzPts val="5400"/>
              <a:buFont typeface="Calibri"/>
              <a:buNone/>
            </a:pPr>
            <a:r>
              <a:rPr lang="en-US" sz="5400"/>
              <a:t>Market Structures &amp; Labor Markets</a:t>
            </a:r>
            <a:endParaRPr sz="5400"/>
          </a:p>
          <a:p>
            <a:pPr indent="0" lvl="0" marL="0" rtl="0" algn="ctr">
              <a:lnSpc>
                <a:spcPct val="105555"/>
              </a:lnSpc>
              <a:spcBef>
                <a:spcPts val="0"/>
              </a:spcBef>
              <a:spcAft>
                <a:spcPts val="0"/>
              </a:spcAft>
              <a:buClr>
                <a:srgbClr val="005CB8"/>
              </a:buClr>
              <a:buSzPts val="5400"/>
              <a:buFont typeface="Calibri"/>
              <a:buNone/>
            </a:pPr>
            <a:r>
              <a:rPr i="1" lang="en-US" sz="1979">
                <a:solidFill>
                  <a:schemeClr val="dk1"/>
                </a:solidFill>
                <a:latin typeface="Calibri"/>
                <a:ea typeface="Calibri"/>
                <a:cs typeface="Calibri"/>
                <a:sym typeface="Calibri"/>
              </a:rPr>
              <a:t>Presented by Amanda Stiglbauer</a:t>
            </a:r>
            <a:br>
              <a:rPr i="1" lang="en-US" sz="1979">
                <a:solidFill>
                  <a:schemeClr val="dk1"/>
                </a:solidFill>
                <a:latin typeface="Calibri"/>
                <a:ea typeface="Calibri"/>
                <a:cs typeface="Calibri"/>
                <a:sym typeface="Calibri"/>
              </a:rPr>
            </a:br>
            <a:r>
              <a:rPr i="1" lang="en-US" sz="1979">
                <a:solidFill>
                  <a:schemeClr val="dk1"/>
                </a:solidFill>
                <a:latin typeface="Calibri"/>
                <a:ea typeface="Calibri"/>
                <a:cs typeface="Calibri"/>
                <a:sym typeface="Calibri"/>
              </a:rPr>
              <a:t>Blythewood High School</a:t>
            </a:r>
            <a:br>
              <a:rPr i="1" lang="en-US" sz="1979">
                <a:solidFill>
                  <a:schemeClr val="dk1"/>
                </a:solidFill>
                <a:latin typeface="Calibri"/>
                <a:ea typeface="Calibri"/>
                <a:cs typeface="Calibri"/>
                <a:sym typeface="Calibri"/>
              </a:rPr>
            </a:br>
            <a:r>
              <a:rPr i="1" lang="en-US" sz="1979">
                <a:solidFill>
                  <a:schemeClr val="dk1"/>
                </a:solidFill>
                <a:latin typeface="Calibri"/>
                <a:ea typeface="Calibri"/>
                <a:cs typeface="Calibri"/>
                <a:sym typeface="Calibri"/>
              </a:rPr>
              <a:t>Blythewood, SC</a:t>
            </a:r>
            <a:br>
              <a:rPr lang="en-US" sz="1440"/>
            </a:br>
            <a:r>
              <a:rPr lang="en-US" sz="1979">
                <a:solidFill>
                  <a:schemeClr val="dk1"/>
                </a:solidFill>
              </a:rPr>
              <a:t>February 22, 2022</a:t>
            </a:r>
            <a:endParaRPr sz="1979">
              <a:solidFill>
                <a:schemeClr val="dk1"/>
              </a:solidFill>
            </a:endParaRPr>
          </a:p>
          <a:p>
            <a:pPr indent="0" lvl="0" marL="0" rtl="0" algn="ctr">
              <a:lnSpc>
                <a:spcPct val="105555"/>
              </a:lnSpc>
              <a:spcBef>
                <a:spcPts val="0"/>
              </a:spcBef>
              <a:spcAft>
                <a:spcPts val="0"/>
              </a:spcAft>
              <a:buClr>
                <a:srgbClr val="005CB8"/>
              </a:buClr>
              <a:buSzPts val="5400"/>
              <a:buFont typeface="Calibri"/>
              <a:buNone/>
            </a:pPr>
            <a:r>
              <a:rPr lang="en-US" sz="1979" u="sng">
                <a:solidFill>
                  <a:schemeClr val="hlink"/>
                </a:solidFill>
                <a:hlinkClick r:id="rId3"/>
              </a:rPr>
              <a:t>astiglbauer@richland2.org</a:t>
            </a:r>
            <a:r>
              <a:rPr lang="en-US" sz="1979" u="sng">
                <a:solidFill>
                  <a:schemeClr val="hlink"/>
                </a:solidFill>
              </a:rPr>
              <a:t> </a:t>
            </a:r>
            <a:endParaRPr sz="1979">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4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t/>
            </a:r>
            <a:endParaRPr/>
          </a:p>
        </p:txBody>
      </p:sp>
      <p:pic>
        <p:nvPicPr>
          <p:cNvPr id="194" name="Google Shape;194;p41"/>
          <p:cNvPicPr preferRelativeResize="0"/>
          <p:nvPr/>
        </p:nvPicPr>
        <p:blipFill rotWithShape="1">
          <a:blip r:embed="rId3">
            <a:alphaModFix/>
          </a:blip>
          <a:srcRect b="0" l="0" r="0" t="0"/>
          <a:stretch/>
        </p:blipFill>
        <p:spPr>
          <a:xfrm>
            <a:off x="0" y="1069848"/>
            <a:ext cx="9144000" cy="55595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42"/>
          <p:cNvPicPr preferRelativeResize="0"/>
          <p:nvPr/>
        </p:nvPicPr>
        <p:blipFill rotWithShape="1">
          <a:blip r:embed="rId3">
            <a:alphaModFix/>
          </a:blip>
          <a:srcRect b="0" l="0" r="0" t="0"/>
          <a:stretch/>
        </p:blipFill>
        <p:spPr>
          <a:xfrm>
            <a:off x="1548881" y="261257"/>
            <a:ext cx="5753100" cy="3538538"/>
          </a:xfrm>
          <a:prstGeom prst="rect">
            <a:avLst/>
          </a:prstGeom>
          <a:noFill/>
          <a:ln>
            <a:noFill/>
          </a:ln>
        </p:spPr>
      </p:pic>
      <p:pic>
        <p:nvPicPr>
          <p:cNvPr id="200" name="Google Shape;200;p42"/>
          <p:cNvPicPr preferRelativeResize="0"/>
          <p:nvPr/>
        </p:nvPicPr>
        <p:blipFill rotWithShape="1">
          <a:blip r:embed="rId4">
            <a:alphaModFix/>
          </a:blip>
          <a:srcRect b="0" l="0" r="0" t="0"/>
          <a:stretch/>
        </p:blipFill>
        <p:spPr>
          <a:xfrm>
            <a:off x="1733550" y="3511550"/>
            <a:ext cx="5943600" cy="3346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Graphing Monopoly</a:t>
            </a:r>
            <a:endParaRPr/>
          </a:p>
        </p:txBody>
      </p:sp>
      <p:pic>
        <p:nvPicPr>
          <p:cNvPr id="206" name="Google Shape;206;p43"/>
          <p:cNvPicPr preferRelativeResize="0"/>
          <p:nvPr>
            <p:ph idx="1" type="body"/>
          </p:nvPr>
        </p:nvPicPr>
        <p:blipFill rotWithShape="1">
          <a:blip r:embed="rId3">
            <a:alphaModFix/>
          </a:blip>
          <a:srcRect b="0" l="0" r="0" t="0"/>
          <a:stretch/>
        </p:blipFill>
        <p:spPr>
          <a:xfrm>
            <a:off x="0" y="1878245"/>
            <a:ext cx="8686800" cy="47517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4"/>
          <p:cNvSpPr txBox="1"/>
          <p:nvPr>
            <p:ph type="title"/>
          </p:nvPr>
        </p:nvSpPr>
        <p:spPr>
          <a:xfrm>
            <a:off x="457210" y="1145004"/>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Ways to Deal With Monopolies</a:t>
            </a:r>
            <a:endParaRPr sz="4800"/>
          </a:p>
        </p:txBody>
      </p:sp>
      <p:sp>
        <p:nvSpPr>
          <p:cNvPr id="212" name="Google Shape;212;p44"/>
          <p:cNvSpPr txBox="1"/>
          <p:nvPr>
            <p:ph idx="1" type="body"/>
          </p:nvPr>
        </p:nvSpPr>
        <p:spPr>
          <a:xfrm>
            <a:off x="0" y="2288007"/>
            <a:ext cx="4172100" cy="3779400"/>
          </a:xfrm>
          <a:prstGeom prst="rect">
            <a:avLst/>
          </a:prstGeom>
          <a:noFill/>
          <a:ln>
            <a:noFill/>
          </a:ln>
        </p:spPr>
        <p:txBody>
          <a:bodyPr anchorCtr="0" anchor="t" bIns="45700" lIns="91425" spcFirstLastPara="1" rIns="91425" wrap="square" tIns="45700">
            <a:noAutofit/>
          </a:bodyPr>
          <a:lstStyle/>
          <a:p>
            <a:pPr indent="-234950" lvl="1" marL="742950" rtl="0" algn="l">
              <a:spcBef>
                <a:spcPts val="0"/>
              </a:spcBef>
              <a:spcAft>
                <a:spcPts val="0"/>
              </a:spcAft>
              <a:buClr>
                <a:schemeClr val="dk1"/>
              </a:buClr>
              <a:buSzPts val="2000"/>
              <a:buChar char="–"/>
            </a:pPr>
            <a:r>
              <a:rPr b="1" lang="en-US" sz="2000" u="sng"/>
              <a:t>Do Nothing</a:t>
            </a:r>
            <a:endParaRPr sz="2000"/>
          </a:p>
          <a:p>
            <a:pPr indent="-234950" lvl="1" marL="742950" rtl="0" algn="l">
              <a:spcBef>
                <a:spcPts val="1800"/>
              </a:spcBef>
              <a:spcAft>
                <a:spcPts val="0"/>
              </a:spcAft>
              <a:buClr>
                <a:schemeClr val="dk1"/>
              </a:buClr>
              <a:buSzPts val="2000"/>
              <a:buChar char="–"/>
            </a:pPr>
            <a:r>
              <a:rPr b="1" lang="en-US" sz="2000" u="sng"/>
              <a:t>Break Up Using Anti-Trust Regulation</a:t>
            </a:r>
            <a:endParaRPr sz="2000"/>
          </a:p>
          <a:p>
            <a:pPr indent="-234950" lvl="1" marL="742950" rtl="0" algn="l">
              <a:spcBef>
                <a:spcPts val="1800"/>
              </a:spcBef>
              <a:spcAft>
                <a:spcPts val="0"/>
              </a:spcAft>
              <a:buClr>
                <a:schemeClr val="dk1"/>
              </a:buClr>
              <a:buSzPts val="2000"/>
              <a:buChar char="–"/>
            </a:pPr>
            <a:r>
              <a:rPr b="1" lang="en-US" sz="2000" u="sng"/>
              <a:t>Publically own </a:t>
            </a:r>
            <a:endParaRPr b="1" sz="2000" u="sng"/>
          </a:p>
          <a:p>
            <a:pPr indent="-234950" lvl="1" marL="742950" rtl="0" algn="l">
              <a:spcBef>
                <a:spcPts val="1800"/>
              </a:spcBef>
              <a:spcAft>
                <a:spcPts val="0"/>
              </a:spcAft>
              <a:buClr>
                <a:schemeClr val="dk1"/>
              </a:buClr>
              <a:buSzPts val="2000"/>
              <a:buChar char="–"/>
            </a:pPr>
            <a:r>
              <a:rPr b="1" lang="en-US" sz="2000" u="sng"/>
              <a:t>Price Regulation</a:t>
            </a:r>
            <a:endParaRPr sz="2000"/>
          </a:p>
          <a:p>
            <a:pPr indent="-177800" lvl="2" marL="1143000" rtl="0" algn="l">
              <a:spcBef>
                <a:spcPts val="1800"/>
              </a:spcBef>
              <a:spcAft>
                <a:spcPts val="0"/>
              </a:spcAft>
              <a:buClr>
                <a:schemeClr val="dk1"/>
              </a:buClr>
              <a:buSzPts val="2000"/>
              <a:buChar char="•"/>
            </a:pPr>
            <a:r>
              <a:rPr lang="en-US" sz="2000"/>
              <a:t>Price ceiling</a:t>
            </a:r>
            <a:endParaRPr sz="2000"/>
          </a:p>
          <a:p>
            <a:pPr indent="-177800" lvl="2" marL="1143000" rtl="0" algn="l">
              <a:spcBef>
                <a:spcPts val="1800"/>
              </a:spcBef>
              <a:spcAft>
                <a:spcPts val="0"/>
              </a:spcAft>
              <a:buClr>
                <a:schemeClr val="dk1"/>
              </a:buClr>
              <a:buSzPts val="2000"/>
              <a:buChar char="•"/>
            </a:pPr>
            <a:r>
              <a:rPr lang="en-US" sz="2000"/>
              <a:t>Socially optimal price/fair return price</a:t>
            </a:r>
            <a:endParaRPr sz="2000"/>
          </a:p>
          <a:p>
            <a:pPr indent="-165100" lvl="0" marL="342900" rtl="0" algn="l">
              <a:spcBef>
                <a:spcPts val="1800"/>
              </a:spcBef>
              <a:spcAft>
                <a:spcPts val="0"/>
              </a:spcAft>
              <a:buClr>
                <a:schemeClr val="dk1"/>
              </a:buClr>
              <a:buSzPts val="2800"/>
              <a:buNone/>
            </a:pPr>
            <a:r>
              <a:t/>
            </a:r>
            <a:endParaRPr sz="2000"/>
          </a:p>
        </p:txBody>
      </p:sp>
      <p:pic>
        <p:nvPicPr>
          <p:cNvPr descr="https://lh6.googleusercontent.com/x4c94P38I94o4mqE3W1WUwJOXgo76MoxyY7T6Bz29hRKACuYENpA-usIT-5X8v__NLhpYfypvwYt15D4C9_r8TlW3dzPKfRNdzSWxwCf5yiSCaf4qTR24zmb4YRAfRb8iUfOvJMS150" id="213" name="Google Shape;213;p44"/>
          <p:cNvPicPr preferRelativeResize="0"/>
          <p:nvPr/>
        </p:nvPicPr>
        <p:blipFill rotWithShape="1">
          <a:blip r:embed="rId3">
            <a:alphaModFix/>
          </a:blip>
          <a:srcRect b="0" l="0" r="0" t="0"/>
          <a:stretch/>
        </p:blipFill>
        <p:spPr>
          <a:xfrm>
            <a:off x="4430734" y="2377440"/>
            <a:ext cx="4514698" cy="44986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5"/>
          <p:cNvSpPr txBox="1"/>
          <p:nvPr>
            <p:ph type="title"/>
          </p:nvPr>
        </p:nvSpPr>
        <p:spPr>
          <a:xfrm>
            <a:off x="-290944" y="914400"/>
            <a:ext cx="9864152"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t>Price Discriminating Monopolists </a:t>
            </a:r>
            <a:endParaRPr sz="4800"/>
          </a:p>
        </p:txBody>
      </p:sp>
      <p:sp>
        <p:nvSpPr>
          <p:cNvPr id="219" name="Google Shape;219;p45"/>
          <p:cNvSpPr txBox="1"/>
          <p:nvPr>
            <p:ph idx="1" type="body"/>
          </p:nvPr>
        </p:nvSpPr>
        <p:spPr>
          <a:xfrm>
            <a:off x="186550" y="2057400"/>
            <a:ext cx="8306100" cy="4414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Arial"/>
              <a:buChar char="•"/>
            </a:pPr>
            <a:r>
              <a:rPr b="1" lang="en-US"/>
              <a:t>A monopolist who charges different prices to different buyers. </a:t>
            </a:r>
            <a:endParaRPr/>
          </a:p>
          <a:p>
            <a:pPr indent="-342900" lvl="0" marL="342900" rtl="0" algn="l">
              <a:spcBef>
                <a:spcPts val="0"/>
              </a:spcBef>
              <a:spcAft>
                <a:spcPts val="0"/>
              </a:spcAft>
              <a:buClr>
                <a:schemeClr val="dk1"/>
              </a:buClr>
              <a:buSzPts val="2800"/>
              <a:buFont typeface="Arial"/>
              <a:buChar char="•"/>
            </a:pPr>
            <a:r>
              <a:rPr b="1" lang="en-US"/>
              <a:t>Why would a monopolist do this? To increase profit!</a:t>
            </a:r>
            <a:r>
              <a:rPr b="1" lang="en-US">
                <a:solidFill>
                  <a:schemeClr val="dk1"/>
                </a:solidFill>
                <a:latin typeface="Calibri"/>
                <a:ea typeface="Calibri"/>
                <a:cs typeface="Calibri"/>
                <a:sym typeface="Calibri"/>
              </a:rPr>
              <a:t>  </a:t>
            </a:r>
            <a:endParaRPr/>
          </a:p>
          <a:p>
            <a:pPr indent="-342900" lvl="0" marL="342900" rtl="0" algn="l">
              <a:spcBef>
                <a:spcPts val="560"/>
              </a:spcBef>
              <a:spcAft>
                <a:spcPts val="0"/>
              </a:spcAft>
              <a:buClr>
                <a:schemeClr val="dk1"/>
              </a:buClr>
              <a:buSzPts val="2800"/>
              <a:buFont typeface="Arial"/>
              <a:buChar char="•"/>
            </a:pPr>
            <a:r>
              <a:rPr b="1" lang="en-US">
                <a:solidFill>
                  <a:schemeClr val="dk1"/>
                </a:solidFill>
                <a:latin typeface="Calibri"/>
                <a:ea typeface="Calibri"/>
                <a:cs typeface="Calibri"/>
                <a:sym typeface="Calibri"/>
              </a:rPr>
              <a:t>Legal examples:</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Airlines</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Movie theaters</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Cell phone companies</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Golf courses</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Hotels</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Textbook companies</a:t>
            </a:r>
            <a:endParaRPr/>
          </a:p>
          <a:p>
            <a:pPr indent="-165100" lvl="0" marL="342900" rtl="0" algn="l">
              <a:spcBef>
                <a:spcPts val="0"/>
              </a:spcBef>
              <a:spcAft>
                <a:spcPts val="0"/>
              </a:spcAft>
              <a:buClr>
                <a:schemeClr val="dk1"/>
              </a:buClr>
              <a:buSzPts val="2800"/>
              <a:buNone/>
            </a:pPr>
            <a:r>
              <a:t/>
            </a:r>
            <a:endParaRPr/>
          </a:p>
        </p:txBody>
      </p:sp>
      <p:pic>
        <p:nvPicPr>
          <p:cNvPr id="220" name="Google Shape;220;p45"/>
          <p:cNvPicPr preferRelativeResize="0"/>
          <p:nvPr/>
        </p:nvPicPr>
        <p:blipFill rotWithShape="1">
          <a:blip r:embed="rId3">
            <a:alphaModFix/>
          </a:blip>
          <a:srcRect b="0" l="0" r="0" t="0"/>
          <a:stretch/>
        </p:blipFill>
        <p:spPr>
          <a:xfrm>
            <a:off x="4366727" y="3800376"/>
            <a:ext cx="2400300" cy="190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6"/>
          <p:cNvSpPr txBox="1"/>
          <p:nvPr>
            <p:ph type="ctrTitle"/>
          </p:nvPr>
        </p:nvSpPr>
        <p:spPr>
          <a:xfrm>
            <a:off x="0" y="915575"/>
            <a:ext cx="90228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000"/>
              <a:t>Monopoly Articles Related to COVID-19</a:t>
            </a:r>
            <a:endParaRPr sz="5000"/>
          </a:p>
        </p:txBody>
      </p:sp>
      <p:sp>
        <p:nvSpPr>
          <p:cNvPr id="227" name="Google Shape;227;p46"/>
          <p:cNvSpPr txBox="1"/>
          <p:nvPr>
            <p:ph idx="1" type="subTitle"/>
          </p:nvPr>
        </p:nvSpPr>
        <p:spPr>
          <a:xfrm>
            <a:off x="354000" y="2016075"/>
            <a:ext cx="8436000" cy="4123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000000"/>
                </a:solidFill>
              </a:rPr>
              <a:t>Instructions: </a:t>
            </a:r>
            <a:endParaRPr sz="2400">
              <a:solidFill>
                <a:srgbClr val="000000"/>
              </a:solidFill>
            </a:endParaRPr>
          </a:p>
          <a:p>
            <a:pPr indent="-381000" lvl="0" marL="457200" rtl="0" algn="l">
              <a:spcBef>
                <a:spcPts val="1800"/>
              </a:spcBef>
              <a:spcAft>
                <a:spcPts val="0"/>
              </a:spcAft>
              <a:buClr>
                <a:srgbClr val="000000"/>
              </a:buClr>
              <a:buSzPts val="2400"/>
              <a:buAutoNum type="arabicPeriod"/>
            </a:pPr>
            <a:r>
              <a:rPr lang="en-US" sz="2400">
                <a:solidFill>
                  <a:srgbClr val="000000"/>
                </a:solidFill>
              </a:rPr>
              <a:t>Odd break out rooms - Read and consider the discussion questions for </a:t>
            </a:r>
            <a:r>
              <a:rPr lang="en-US" sz="2400" u="sng">
                <a:solidFill>
                  <a:schemeClr val="hlink"/>
                </a:solidFill>
                <a:hlinkClick r:id="rId3"/>
              </a:rPr>
              <a:t>“</a:t>
            </a:r>
            <a:r>
              <a:rPr lang="en-US" sz="2400" u="sng">
                <a:solidFill>
                  <a:schemeClr val="hlink"/>
                </a:solidFill>
                <a:highlight>
                  <a:srgbClr val="FFFFFF"/>
                </a:highlight>
                <a:hlinkClick r:id="rId4"/>
              </a:rPr>
              <a:t>Here’s How Covid-19 Is Boosting Monopolization and Market Power”</a:t>
            </a:r>
            <a:endParaRPr sz="2400">
              <a:solidFill>
                <a:srgbClr val="000000"/>
              </a:solidFill>
            </a:endParaRPr>
          </a:p>
          <a:p>
            <a:pPr indent="-381000" lvl="0" marL="457200" rtl="0" algn="l">
              <a:spcBef>
                <a:spcPts val="0"/>
              </a:spcBef>
              <a:spcAft>
                <a:spcPts val="0"/>
              </a:spcAft>
              <a:buClr>
                <a:srgbClr val="000000"/>
              </a:buClr>
              <a:buSzPts val="2400"/>
              <a:buAutoNum type="arabicPeriod"/>
            </a:pPr>
            <a:r>
              <a:rPr lang="en-US" sz="2400">
                <a:solidFill>
                  <a:srgbClr val="000000"/>
                </a:solidFill>
              </a:rPr>
              <a:t>Even break out rooms - Read and consider the discussion questions for </a:t>
            </a:r>
            <a:r>
              <a:rPr lang="en-US" sz="2400" u="sng">
                <a:solidFill>
                  <a:schemeClr val="hlink"/>
                </a:solidFill>
                <a:hlinkClick r:id="rId5"/>
              </a:rPr>
              <a:t>“Price Discrimination - Remdesivir”</a:t>
            </a:r>
            <a:endParaRPr sz="2400">
              <a:solidFill>
                <a:srgbClr val="000000"/>
              </a:solidFill>
            </a:endParaRPr>
          </a:p>
          <a:p>
            <a:pPr indent="-381000" lvl="0" marL="457200" rtl="0" algn="l">
              <a:spcBef>
                <a:spcPts val="0"/>
              </a:spcBef>
              <a:spcAft>
                <a:spcPts val="0"/>
              </a:spcAft>
              <a:buClr>
                <a:srgbClr val="000000"/>
              </a:buClr>
              <a:buSzPts val="2400"/>
              <a:buAutoNum type="arabicPeriod"/>
            </a:pPr>
            <a:r>
              <a:rPr lang="en-US" sz="2400">
                <a:solidFill>
                  <a:srgbClr val="000000"/>
                </a:solidFill>
              </a:rPr>
              <a:t>Share key takeaways with your breakout group, beginning with the person wearing the brightest color shirt.</a:t>
            </a:r>
            <a:endParaRPr sz="2400">
              <a:solidFill>
                <a:srgbClr val="000000"/>
              </a:solidFill>
            </a:endParaRPr>
          </a:p>
          <a:p>
            <a:pPr indent="-381000" lvl="0" marL="457200" rtl="0" algn="l">
              <a:spcBef>
                <a:spcPts val="0"/>
              </a:spcBef>
              <a:spcAft>
                <a:spcPts val="0"/>
              </a:spcAft>
              <a:buClr>
                <a:srgbClr val="000000"/>
              </a:buClr>
              <a:buSzPts val="2400"/>
              <a:buAutoNum type="arabicPeriod"/>
            </a:pPr>
            <a:r>
              <a:rPr lang="en-US" sz="2400">
                <a:solidFill>
                  <a:srgbClr val="000000"/>
                </a:solidFill>
              </a:rPr>
              <a:t>Person with LIGHTEST color shirt- share out for group on collaboration board.</a:t>
            </a:r>
            <a:endParaRPr sz="21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7"/>
          <p:cNvSpPr txBox="1"/>
          <p:nvPr>
            <p:ph type="title"/>
          </p:nvPr>
        </p:nvSpPr>
        <p:spPr>
          <a:xfrm>
            <a:off x="457200" y="123444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sz="5000"/>
              <a:t>Additional Resources for Monopoly</a:t>
            </a:r>
            <a:endParaRPr sz="5000"/>
          </a:p>
        </p:txBody>
      </p:sp>
      <p:sp>
        <p:nvSpPr>
          <p:cNvPr id="233" name="Google Shape;233;p47"/>
          <p:cNvSpPr txBox="1"/>
          <p:nvPr>
            <p:ph idx="1" type="body"/>
          </p:nvPr>
        </p:nvSpPr>
        <p:spPr>
          <a:xfrm>
            <a:off x="457200" y="2592265"/>
            <a:ext cx="8229600" cy="3779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u="sng">
                <a:solidFill>
                  <a:schemeClr val="hlink"/>
                </a:solidFill>
                <a:hlinkClick r:id="rId3"/>
              </a:rPr>
              <a:t>Market Structure Simulation</a:t>
            </a:r>
            <a:r>
              <a:rPr lang="en-US"/>
              <a:t> </a:t>
            </a:r>
            <a:r>
              <a:rPr lang="en-US" u="sng">
                <a:solidFill>
                  <a:schemeClr val="hlink"/>
                </a:solidFill>
                <a:hlinkClick r:id="rId4"/>
              </a:rPr>
              <a:t>–</a:t>
            </a:r>
            <a:r>
              <a:rPr lang="en-US"/>
              <a:t> Mr. Clifford</a:t>
            </a:r>
            <a:endParaRPr u="sng">
              <a:solidFill>
                <a:schemeClr val="hlink"/>
              </a:solidFill>
              <a:hlinkClick r:id="rId5"/>
            </a:endParaRPr>
          </a:p>
          <a:p>
            <a:pPr indent="-342900" lvl="0" marL="342900" rtl="0" algn="l">
              <a:spcBef>
                <a:spcPts val="1800"/>
              </a:spcBef>
              <a:spcAft>
                <a:spcPts val="0"/>
              </a:spcAft>
              <a:buClr>
                <a:schemeClr val="dk1"/>
              </a:buClr>
              <a:buSzPts val="2800"/>
              <a:buChar char="•"/>
            </a:pPr>
            <a:r>
              <a:rPr lang="en-US" u="sng">
                <a:solidFill>
                  <a:schemeClr val="hlink"/>
                </a:solidFill>
                <a:hlinkClick r:id="rId6"/>
              </a:rPr>
              <a:t>Monopoly Overview </a:t>
            </a:r>
            <a:r>
              <a:rPr lang="en-US" u="sng">
                <a:solidFill>
                  <a:schemeClr val="hlink"/>
                </a:solidFill>
                <a:hlinkClick r:id="rId7"/>
              </a:rPr>
              <a:t>–</a:t>
            </a:r>
            <a:r>
              <a:rPr lang="en-US"/>
              <a:t> MR University</a:t>
            </a:r>
            <a:endParaRPr u="sng">
              <a:solidFill>
                <a:schemeClr val="hlink"/>
              </a:solidFill>
              <a:hlinkClick r:id="rId8"/>
            </a:endParaRPr>
          </a:p>
          <a:p>
            <a:pPr indent="-342900" lvl="0" marL="342900" rtl="0" algn="l">
              <a:spcBef>
                <a:spcPts val="1800"/>
              </a:spcBef>
              <a:spcAft>
                <a:spcPts val="0"/>
              </a:spcAft>
              <a:buClr>
                <a:schemeClr val="dk1"/>
              </a:buClr>
              <a:buSzPts val="2800"/>
              <a:buChar char="•"/>
            </a:pPr>
            <a:r>
              <a:rPr lang="en-US" u="sng">
                <a:solidFill>
                  <a:schemeClr val="hlink"/>
                </a:solidFill>
                <a:hlinkClick r:id="rId9"/>
              </a:rPr>
              <a:t>Price Discrimination </a:t>
            </a:r>
            <a:r>
              <a:rPr lang="en-US"/>
              <a:t>– MR University </a:t>
            </a:r>
            <a:endParaRPr/>
          </a:p>
          <a:p>
            <a:pPr indent="-342900" lvl="0" marL="342900" rtl="0" algn="l">
              <a:spcBef>
                <a:spcPts val="1800"/>
              </a:spcBef>
              <a:spcAft>
                <a:spcPts val="0"/>
              </a:spcAft>
              <a:buClr>
                <a:schemeClr val="dk1"/>
              </a:buClr>
              <a:buSzPts val="2800"/>
              <a:buChar char="•"/>
            </a:pPr>
            <a:r>
              <a:rPr lang="en-US" u="sng">
                <a:solidFill>
                  <a:schemeClr val="hlink"/>
                </a:solidFill>
                <a:hlinkClick r:id="rId10"/>
              </a:rPr>
              <a:t>Monopoly and Imperfect Competition </a:t>
            </a:r>
            <a:r>
              <a:rPr lang="en-US"/>
              <a:t>– Crash Course</a:t>
            </a:r>
            <a:endParaRPr/>
          </a:p>
          <a:p>
            <a:pPr indent="-342900" lvl="0" marL="342900" rtl="0" algn="l">
              <a:spcBef>
                <a:spcPts val="1800"/>
              </a:spcBef>
              <a:spcAft>
                <a:spcPts val="0"/>
              </a:spcAft>
              <a:buClr>
                <a:schemeClr val="dk1"/>
              </a:buClr>
              <a:buSzPts val="2800"/>
              <a:buChar char="•"/>
            </a:pPr>
            <a:r>
              <a:rPr lang="en-US"/>
              <a:t>AP Micro – Monopoly Lesson Plan - EconEdLink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8"/>
          <p:cNvSpPr txBox="1"/>
          <p:nvPr>
            <p:ph type="title"/>
          </p:nvPr>
        </p:nvSpPr>
        <p:spPr>
          <a:xfrm>
            <a:off x="457200" y="1399631"/>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Monopolistic</a:t>
            </a:r>
            <a:br>
              <a:rPr lang="en-US"/>
            </a:br>
            <a:r>
              <a:rPr lang="en-US"/>
              <a:t>Competition</a:t>
            </a:r>
            <a:endParaRPr/>
          </a:p>
        </p:txBody>
      </p:sp>
      <p:pic>
        <p:nvPicPr>
          <p:cNvPr descr="Fast Food Restaurant Security QSR Restaurant Crime Prevention" id="239" name="Google Shape;239;p48"/>
          <p:cNvPicPr preferRelativeResize="0"/>
          <p:nvPr/>
        </p:nvPicPr>
        <p:blipFill rotWithShape="1">
          <a:blip r:embed="rId3">
            <a:alphaModFix/>
          </a:blip>
          <a:srcRect b="0" l="0" r="0" t="0"/>
          <a:stretch/>
        </p:blipFill>
        <p:spPr>
          <a:xfrm>
            <a:off x="0" y="2914598"/>
            <a:ext cx="9144000" cy="2916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https://lh5.googleusercontent.com/9e65mCeoIEuq0EivgBuu1r98IEAwJy0I7X8HnUM75rWztIjA3nB46pKc15p96JG1fa6nvSWfUpylhH8ZZelttjO8e6CyhqtZu4luHnsPoGfdKv3Ouz4BwdlUtmavK7yZ_1zTBSJ1B8FlBJJt_w" id="244" name="Google Shape;244;p49"/>
          <p:cNvPicPr preferRelativeResize="0"/>
          <p:nvPr/>
        </p:nvPicPr>
        <p:blipFill rotWithShape="1">
          <a:blip r:embed="rId3">
            <a:alphaModFix/>
          </a:blip>
          <a:srcRect b="0" l="0" r="0" t="0"/>
          <a:stretch/>
        </p:blipFill>
        <p:spPr>
          <a:xfrm>
            <a:off x="922677" y="1600194"/>
            <a:ext cx="7415967" cy="39769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0"/>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sz="5500"/>
              <a:t>Monopolistic Competition</a:t>
            </a:r>
            <a:endParaRPr sz="5500"/>
          </a:p>
        </p:txBody>
      </p:sp>
      <p:graphicFrame>
        <p:nvGraphicFramePr>
          <p:cNvPr id="250" name="Google Shape;250;p50"/>
          <p:cNvGraphicFramePr/>
          <p:nvPr/>
        </p:nvGraphicFramePr>
        <p:xfrm>
          <a:off x="457200" y="2378075"/>
          <a:ext cx="3000000" cy="3000000"/>
        </p:xfrm>
        <a:graphic>
          <a:graphicData uri="http://schemas.openxmlformats.org/drawingml/2006/table">
            <a:tbl>
              <a:tblPr bandRow="1" firstRow="1">
                <a:noFill/>
                <a:tableStyleId>{6CDC3826-7FA0-416E-A838-7AA32B322A7D}</a:tableStyleId>
              </a:tblPr>
              <a:tblGrid>
                <a:gridCol w="2743200"/>
                <a:gridCol w="2743200"/>
                <a:gridCol w="2743200"/>
              </a:tblGrid>
              <a:tr h="370850">
                <a:tc>
                  <a:txBody>
                    <a:bodyPr/>
                    <a:lstStyle/>
                    <a:p>
                      <a:pPr indent="0" lvl="0" marL="0" marR="0" rtl="0" algn="l">
                        <a:spcBef>
                          <a:spcPts val="0"/>
                        </a:spcBef>
                        <a:spcAft>
                          <a:spcPts val="0"/>
                        </a:spcAft>
                        <a:buNone/>
                      </a:pPr>
                      <a:r>
                        <a:rPr lang="en-US" sz="2800" u="none" cap="none" strike="noStrike"/>
                        <a:t>Like Monopoly</a:t>
                      </a:r>
                      <a:endParaRPr sz="2800"/>
                    </a:p>
                  </a:txBody>
                  <a:tcPr marT="45725" marB="45725" marR="91450" marL="91450"/>
                </a:tc>
                <a:tc>
                  <a:txBody>
                    <a:bodyPr/>
                    <a:lstStyle/>
                    <a:p>
                      <a:pPr indent="0" lvl="0" marL="0" marR="0" rtl="0" algn="l">
                        <a:spcBef>
                          <a:spcPts val="0"/>
                        </a:spcBef>
                        <a:spcAft>
                          <a:spcPts val="0"/>
                        </a:spcAft>
                        <a:buNone/>
                      </a:pPr>
                      <a:r>
                        <a:rPr lang="en-US" sz="2800"/>
                        <a:t>Like Perfect Competition</a:t>
                      </a:r>
                      <a:endParaRPr sz="2800"/>
                    </a:p>
                  </a:txBody>
                  <a:tcPr marT="45725" marB="45725" marR="91450" marL="91450"/>
                </a:tc>
                <a:tc>
                  <a:txBody>
                    <a:bodyPr/>
                    <a:lstStyle/>
                    <a:p>
                      <a:pPr indent="0" lvl="0" marL="0" marR="0" rtl="0" algn="l">
                        <a:spcBef>
                          <a:spcPts val="0"/>
                        </a:spcBef>
                        <a:spcAft>
                          <a:spcPts val="0"/>
                        </a:spcAft>
                        <a:buNone/>
                      </a:pPr>
                      <a:r>
                        <a:rPr lang="en-US" sz="2800"/>
                        <a:t>Unique</a:t>
                      </a:r>
                      <a:r>
                        <a:rPr lang="en-US" sz="2800"/>
                        <a:t> </a:t>
                      </a:r>
                      <a:endParaRPr sz="2800"/>
                    </a:p>
                  </a:txBody>
                  <a:tcPr marT="45725" marB="45725" marR="91450" marL="91450"/>
                </a:tc>
              </a:tr>
              <a:tr h="370850">
                <a:tc>
                  <a:txBody>
                    <a:bodyPr/>
                    <a:lstStyle/>
                    <a:p>
                      <a:pPr indent="0" lvl="0" marL="0" marR="0" rtl="0" algn="l">
                        <a:spcBef>
                          <a:spcPts val="0"/>
                        </a:spcBef>
                        <a:spcAft>
                          <a:spcPts val="0"/>
                        </a:spcAft>
                        <a:buNone/>
                      </a:pPr>
                      <a:r>
                        <a:rPr lang="en-US" sz="2800"/>
                        <a:t>-Downward sloping demand and marginal revenue </a:t>
                      </a:r>
                      <a:endParaRPr/>
                    </a:p>
                    <a:p>
                      <a:pPr indent="0" lvl="0" marL="0" marR="0" rtl="0" algn="l">
                        <a:spcBef>
                          <a:spcPts val="0"/>
                        </a:spcBef>
                        <a:spcAft>
                          <a:spcPts val="0"/>
                        </a:spcAft>
                        <a:buNone/>
                      </a:pPr>
                      <a:r>
                        <a:rPr lang="en-US" sz="2800"/>
                        <a:t>-some control over price</a:t>
                      </a:r>
                      <a:endParaRPr/>
                    </a:p>
                    <a:p>
                      <a:pPr indent="0" lvl="0" marL="0" marR="0" rtl="0" algn="l">
                        <a:spcBef>
                          <a:spcPts val="0"/>
                        </a:spcBef>
                        <a:spcAft>
                          <a:spcPts val="0"/>
                        </a:spcAft>
                        <a:buNone/>
                      </a:pPr>
                      <a:r>
                        <a:t/>
                      </a:r>
                      <a:endParaRPr sz="2800"/>
                    </a:p>
                  </a:txBody>
                  <a:tcPr marT="45725" marB="45725" marR="91450" marL="91450"/>
                </a:tc>
                <a:tc>
                  <a:txBody>
                    <a:bodyPr/>
                    <a:lstStyle/>
                    <a:p>
                      <a:pPr indent="0" lvl="0" marL="0" marR="0" rtl="0" algn="l">
                        <a:spcBef>
                          <a:spcPts val="0"/>
                        </a:spcBef>
                        <a:spcAft>
                          <a:spcPts val="0"/>
                        </a:spcAft>
                        <a:buNone/>
                      </a:pPr>
                      <a:r>
                        <a:rPr lang="en-US" sz="2800"/>
                        <a:t>-normal profits</a:t>
                      </a:r>
                      <a:r>
                        <a:rPr lang="en-US" sz="2800"/>
                        <a:t> in the long run</a:t>
                      </a:r>
                      <a:endParaRPr/>
                    </a:p>
                    <a:p>
                      <a:pPr indent="0" lvl="0" marL="0" marR="0" rtl="0" algn="l">
                        <a:spcBef>
                          <a:spcPts val="0"/>
                        </a:spcBef>
                        <a:spcAft>
                          <a:spcPts val="0"/>
                        </a:spcAft>
                        <a:buNone/>
                      </a:pPr>
                      <a:r>
                        <a:rPr lang="en-US" sz="2800"/>
                        <a:t>-Easy entry and exit</a:t>
                      </a:r>
                      <a:endParaRPr/>
                    </a:p>
                    <a:p>
                      <a:pPr indent="0" lvl="0" marL="0" marR="0" rtl="0" algn="l">
                        <a:spcBef>
                          <a:spcPts val="0"/>
                        </a:spcBef>
                        <a:spcAft>
                          <a:spcPts val="0"/>
                        </a:spcAft>
                        <a:buNone/>
                      </a:pPr>
                      <a:r>
                        <a:rPr lang="en-US" sz="2800"/>
                        <a:t>-large number of sellers </a:t>
                      </a:r>
                      <a:endParaRPr sz="2800"/>
                    </a:p>
                  </a:txBody>
                  <a:tcPr marT="45725" marB="45725" marR="91450" marL="91450"/>
                </a:tc>
                <a:tc>
                  <a:txBody>
                    <a:bodyPr/>
                    <a:lstStyle/>
                    <a:p>
                      <a:pPr indent="0" lvl="0" marL="0" marR="0" rtl="0" algn="l">
                        <a:spcBef>
                          <a:spcPts val="0"/>
                        </a:spcBef>
                        <a:spcAft>
                          <a:spcPts val="0"/>
                        </a:spcAft>
                        <a:buNone/>
                      </a:pPr>
                      <a:r>
                        <a:rPr lang="en-US" sz="2800"/>
                        <a:t>-non price competition and advertising</a:t>
                      </a:r>
                      <a:endParaRPr/>
                    </a:p>
                    <a:p>
                      <a:pPr indent="0" lvl="0" marL="0" marR="0" rtl="0" algn="l">
                        <a:spcBef>
                          <a:spcPts val="0"/>
                        </a:spcBef>
                        <a:spcAft>
                          <a:spcPts val="0"/>
                        </a:spcAft>
                        <a:buNone/>
                      </a:pPr>
                      <a:r>
                        <a:rPr lang="en-US" sz="2800"/>
                        <a:t>-differentiated products</a:t>
                      </a:r>
                      <a:endParaRPr sz="2800"/>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3"/>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Objectives</a:t>
            </a:r>
            <a:endParaRPr b="1" sz="5500"/>
          </a:p>
        </p:txBody>
      </p:sp>
      <p:sp>
        <p:nvSpPr>
          <p:cNvPr id="137" name="Google Shape;137;p33"/>
          <p:cNvSpPr txBox="1"/>
          <p:nvPr>
            <p:ph idx="4294967295" type="body"/>
          </p:nvPr>
        </p:nvSpPr>
        <p:spPr>
          <a:xfrm>
            <a:off x="0" y="2212848"/>
            <a:ext cx="4655127" cy="417576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i="1" lang="en-US"/>
              <a:t> I can differentiate the characteristics of perfectly and imperfectly competitive market structures. </a:t>
            </a:r>
            <a:endParaRPr i="1"/>
          </a:p>
          <a:p>
            <a:pPr indent="-342900" lvl="0" marL="342900" rtl="0" algn="l">
              <a:spcBef>
                <a:spcPts val="1800"/>
              </a:spcBef>
              <a:spcAft>
                <a:spcPts val="0"/>
              </a:spcAft>
              <a:buClr>
                <a:schemeClr val="dk1"/>
              </a:buClr>
              <a:buSzPts val="2800"/>
              <a:buChar char="•"/>
            </a:pPr>
            <a:r>
              <a:rPr i="1" lang="en-US"/>
              <a:t>I can evaluate monopoly power during the COVID-19 pandemic. </a:t>
            </a:r>
            <a:br>
              <a:rPr lang="en-US" sz="2400"/>
            </a:br>
            <a:endParaRPr sz="2750"/>
          </a:p>
        </p:txBody>
      </p:sp>
      <p:pic>
        <p:nvPicPr>
          <p:cNvPr descr="Target Clip Art Bullseye | Clipart Panda - Free Clipart Images" id="138" name="Google Shape;138;p33"/>
          <p:cNvPicPr preferRelativeResize="0"/>
          <p:nvPr/>
        </p:nvPicPr>
        <p:blipFill rotWithShape="1">
          <a:blip r:embed="rId3">
            <a:alphaModFix/>
          </a:blip>
          <a:srcRect b="0" l="0" r="0" t="0"/>
          <a:stretch/>
        </p:blipFill>
        <p:spPr>
          <a:xfrm>
            <a:off x="5112327" y="2485447"/>
            <a:ext cx="3695700" cy="3543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anim calcmode="lin" valueType="num">
                                      <p:cBhvr additive="base">
                                        <p:cTn dur="500"/>
                                        <p:tgtEl>
                                          <p:spTgt spid="13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anim calcmode="lin" valueType="num">
                                      <p:cBhvr additive="base">
                                        <p:cTn dur="500"/>
                                        <p:tgtEl>
                                          <p:spTgt spid="13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51"/>
          <p:cNvSpPr txBox="1"/>
          <p:nvPr>
            <p:ph type="title"/>
          </p:nvPr>
        </p:nvSpPr>
        <p:spPr>
          <a:xfrm>
            <a:off x="457200" y="1234451"/>
            <a:ext cx="8229600" cy="13146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sz="5500"/>
              <a:t>Activities to Introduce Oligopoly</a:t>
            </a:r>
            <a:endParaRPr sz="5500"/>
          </a:p>
        </p:txBody>
      </p:sp>
      <p:sp>
        <p:nvSpPr>
          <p:cNvPr id="256" name="Google Shape;256;p51"/>
          <p:cNvSpPr txBox="1"/>
          <p:nvPr>
            <p:ph idx="1" type="body"/>
          </p:nvPr>
        </p:nvSpPr>
        <p:spPr>
          <a:xfrm>
            <a:off x="457200" y="2673926"/>
            <a:ext cx="8229600" cy="348303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Play Tic-Tac-Toe with a partner</a:t>
            </a:r>
            <a:endParaRPr/>
          </a:p>
          <a:p>
            <a:pPr indent="-342900" lvl="0" marL="342900" rtl="0" algn="l">
              <a:spcBef>
                <a:spcPts val="1800"/>
              </a:spcBef>
              <a:spcAft>
                <a:spcPts val="0"/>
              </a:spcAft>
              <a:buClr>
                <a:schemeClr val="dk1"/>
              </a:buClr>
              <a:buSzPts val="2800"/>
              <a:buChar char="•"/>
            </a:pPr>
            <a:r>
              <a:rPr lang="en-US"/>
              <a:t>Play Connect 4 </a:t>
            </a:r>
            <a:endParaRPr/>
          </a:p>
          <a:p>
            <a:pPr indent="-165100" lvl="0" marL="342900" rtl="0" algn="l">
              <a:spcBef>
                <a:spcPts val="1800"/>
              </a:spcBef>
              <a:spcAft>
                <a:spcPts val="0"/>
              </a:spcAft>
              <a:buClr>
                <a:schemeClr val="dk1"/>
              </a:buClr>
              <a:buSzPts val="2800"/>
              <a:buNone/>
            </a:pPr>
            <a:r>
              <a:t/>
            </a:r>
            <a:endParaRPr/>
          </a:p>
        </p:txBody>
      </p:sp>
      <p:pic>
        <p:nvPicPr>
          <p:cNvPr descr="IMPOSSIBLE TIC-TAC-TOE - Play Impossible Tic-Tac-Toe on Poki" id="257" name="Google Shape;257;p51"/>
          <p:cNvPicPr preferRelativeResize="0"/>
          <p:nvPr/>
        </p:nvPicPr>
        <p:blipFill rotWithShape="1">
          <a:blip r:embed="rId3">
            <a:alphaModFix/>
          </a:blip>
          <a:srcRect b="0" l="0" r="0" t="0"/>
          <a:stretch/>
        </p:blipFill>
        <p:spPr>
          <a:xfrm>
            <a:off x="6677891" y="2673933"/>
            <a:ext cx="2008910" cy="2008910"/>
          </a:xfrm>
          <a:prstGeom prst="rect">
            <a:avLst/>
          </a:prstGeom>
          <a:noFill/>
          <a:ln>
            <a:noFill/>
          </a:ln>
        </p:spPr>
      </p:pic>
      <p:pic>
        <p:nvPicPr>
          <p:cNvPr descr="Connect 4 Game : Target" id="258" name="Google Shape;258;p51"/>
          <p:cNvPicPr preferRelativeResize="0"/>
          <p:nvPr/>
        </p:nvPicPr>
        <p:blipFill rotWithShape="1">
          <a:blip r:embed="rId4">
            <a:alphaModFix/>
          </a:blip>
          <a:srcRect b="0" l="0" r="0" t="0"/>
          <a:stretch/>
        </p:blipFill>
        <p:spPr>
          <a:xfrm>
            <a:off x="3526184" y="3668001"/>
            <a:ext cx="2663247" cy="26632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52"/>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Oligopoly </a:t>
            </a:r>
            <a:endParaRPr/>
          </a:p>
        </p:txBody>
      </p:sp>
      <p:pic>
        <p:nvPicPr>
          <p:cNvPr descr="Cellphone Companies Going Extinct by Year 2020? | Gephardt Daily" id="264" name="Google Shape;264;p52"/>
          <p:cNvPicPr preferRelativeResize="0"/>
          <p:nvPr/>
        </p:nvPicPr>
        <p:blipFill rotWithShape="1">
          <a:blip r:embed="rId3">
            <a:alphaModFix/>
          </a:blip>
          <a:srcRect b="0" l="0" r="0" t="0"/>
          <a:stretch/>
        </p:blipFill>
        <p:spPr>
          <a:xfrm>
            <a:off x="729860" y="2627026"/>
            <a:ext cx="7684280" cy="3333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graphicFrame>
        <p:nvGraphicFramePr>
          <p:cNvPr id="269" name="Google Shape;269;p53"/>
          <p:cNvGraphicFramePr/>
          <p:nvPr/>
        </p:nvGraphicFramePr>
        <p:xfrm>
          <a:off x="557584" y="1155268"/>
          <a:ext cx="3000000" cy="3000000"/>
        </p:xfrm>
        <a:graphic>
          <a:graphicData uri="http://schemas.openxmlformats.org/drawingml/2006/table">
            <a:tbl>
              <a:tblPr>
                <a:noFill/>
                <a:tableStyleId>{472F55E0-EE20-42A4-A0BB-F7DF75C74FEA}</a:tableStyleId>
              </a:tblPr>
              <a:tblGrid>
                <a:gridCol w="1797700"/>
                <a:gridCol w="6359225"/>
              </a:tblGrid>
              <a:tr h="459025">
                <a:tc>
                  <a:txBody>
                    <a:bodyPr/>
                    <a:lstStyle/>
                    <a:p>
                      <a:pPr indent="0" lvl="0" marL="0" marR="0" rtl="0" algn="l">
                        <a:spcBef>
                          <a:spcPts val="0"/>
                        </a:spcBef>
                        <a:spcAft>
                          <a:spcPts val="0"/>
                        </a:spcAft>
                        <a:buNone/>
                      </a:pPr>
                      <a:r>
                        <a:rPr b="1" i="0" lang="en-US" sz="1300" u="none" strike="noStrike">
                          <a:solidFill>
                            <a:srgbClr val="FFFFFF"/>
                          </a:solidFill>
                          <a:latin typeface="Calibri"/>
                          <a:ea typeface="Calibri"/>
                          <a:cs typeface="Calibri"/>
                          <a:sym typeface="Calibri"/>
                        </a:rPr>
                        <a:t>Characteristic</a:t>
                      </a:r>
                      <a:endParaRPr sz="13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spcBef>
                          <a:spcPts val="0"/>
                        </a:spcBef>
                        <a:spcAft>
                          <a:spcPts val="0"/>
                        </a:spcAft>
                        <a:buNone/>
                      </a:pPr>
                      <a:r>
                        <a:rPr b="1" i="0" lang="en-US" sz="1300" u="none" strike="noStrike">
                          <a:solidFill>
                            <a:srgbClr val="FFFFFF"/>
                          </a:solidFill>
                          <a:latin typeface="Calibri"/>
                          <a:ea typeface="Calibri"/>
                          <a:cs typeface="Calibri"/>
                          <a:sym typeface="Calibri"/>
                        </a:rPr>
                        <a:t>In Oligopolies….</a:t>
                      </a:r>
                      <a:endParaRPr sz="13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459025">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 of Firms</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Few large producers</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r>
              <a:tr h="459025">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Products</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Homogeneous or differentiated</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r>
              <a:tr h="902500">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Barriers to Entry</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Yes--significant</a:t>
                      </a:r>
                      <a:endParaRPr sz="1800"/>
                    </a:p>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Economies of scale (requires large capital expenditures to enter)</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r>
              <a:tr h="630200">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Profit Potential </a:t>
                      </a:r>
                      <a:endParaRPr sz="1800"/>
                    </a:p>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(SR and LR)</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Yes</a:t>
                      </a:r>
                      <a:endParaRPr sz="1800"/>
                    </a:p>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-supernormal profits possible in SR and LR</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r>
              <a:tr h="630200">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Price Setting Power</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Price maker BUT must consider possible reaction of rivals (interdependence)</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r>
              <a:tr h="630200">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Non-price competition</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Some use advertising</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r>
              <a:tr h="459025">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Efficiency</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No! </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CFD7E7"/>
                    </a:solidFill>
                  </a:tcPr>
                </a:tc>
              </a:tr>
              <a:tr h="630200">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Examples </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Airlines, Banks, Cigarettes, Beer, Household appliances, Breakfast Cereal</a:t>
                      </a:r>
                      <a:endParaRPr sz="1800"/>
                    </a:p>
                  </a:txBody>
                  <a:tcPr marT="33475" marB="33475" marR="66950" marL="66950">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E8ECF4"/>
                    </a:solidFill>
                  </a:tcPr>
                </a:tc>
              </a:tr>
            </a:tbl>
          </a:graphicData>
        </a:graphic>
      </p:graphicFrame>
      <p:sp>
        <p:nvSpPr>
          <p:cNvPr id="270" name="Google Shape;270;p53"/>
          <p:cNvSpPr/>
          <p:nvPr/>
        </p:nvSpPr>
        <p:spPr>
          <a:xfrm>
            <a:off x="1347788" y="2055813"/>
            <a:ext cx="91440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4"/>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Oligopoly</a:t>
            </a:r>
            <a:endParaRPr/>
          </a:p>
        </p:txBody>
      </p:sp>
      <p:sp>
        <p:nvSpPr>
          <p:cNvPr id="276" name="Google Shape;276;p54"/>
          <p:cNvSpPr txBox="1"/>
          <p:nvPr>
            <p:ph idx="1" type="body"/>
          </p:nvPr>
        </p:nvSpPr>
        <p:spPr>
          <a:xfrm>
            <a:off x="155850" y="1986600"/>
            <a:ext cx="8832300" cy="3606900"/>
          </a:xfrm>
          <a:prstGeom prst="rect">
            <a:avLst/>
          </a:prstGeom>
          <a:noFill/>
          <a:ln>
            <a:noFill/>
          </a:ln>
        </p:spPr>
        <p:txBody>
          <a:bodyPr anchorCtr="0" anchor="t" bIns="45700" lIns="91425" spcFirstLastPara="1" rIns="91425" wrap="square" tIns="45700">
            <a:noAutofit/>
          </a:bodyPr>
          <a:lstStyle/>
          <a:p>
            <a:pPr indent="-336550" lvl="0" marL="342900" rtl="0" algn="l">
              <a:spcBef>
                <a:spcPts val="0"/>
              </a:spcBef>
              <a:spcAft>
                <a:spcPts val="0"/>
              </a:spcAft>
              <a:buClr>
                <a:schemeClr val="dk1"/>
              </a:buClr>
              <a:buSzPts val="1900"/>
              <a:buChar char="•"/>
            </a:pPr>
            <a:r>
              <a:rPr b="1" lang="en-US" sz="1900" u="sng"/>
              <a:t>Interdependent behavior </a:t>
            </a:r>
            <a:r>
              <a:rPr lang="en-US" sz="1900"/>
              <a:t>– profits depend on others</a:t>
            </a:r>
            <a:endParaRPr sz="1900"/>
          </a:p>
          <a:p>
            <a:pPr indent="-336550" lvl="0" marL="342900" rtl="0" algn="l">
              <a:spcBef>
                <a:spcPts val="1800"/>
              </a:spcBef>
              <a:spcAft>
                <a:spcPts val="0"/>
              </a:spcAft>
              <a:buClr>
                <a:schemeClr val="dk1"/>
              </a:buClr>
              <a:buSzPts val="1900"/>
              <a:buChar char="•"/>
            </a:pPr>
            <a:r>
              <a:rPr lang="en-US" sz="1900"/>
              <a:t>Businesses are best off when they </a:t>
            </a:r>
            <a:r>
              <a:rPr b="1" lang="en-US" sz="1900" u="sng"/>
              <a:t>collude</a:t>
            </a:r>
            <a:r>
              <a:rPr lang="en-US" sz="1900"/>
              <a:t> (make an agreement about price/quantity)</a:t>
            </a:r>
            <a:endParaRPr sz="2700"/>
          </a:p>
          <a:p>
            <a:pPr indent="-336550" lvl="0" marL="342900" rtl="0" algn="l">
              <a:spcBef>
                <a:spcPts val="1800"/>
              </a:spcBef>
              <a:spcAft>
                <a:spcPts val="0"/>
              </a:spcAft>
              <a:buClr>
                <a:schemeClr val="dk1"/>
              </a:buClr>
              <a:buSzPts val="1900"/>
              <a:buChar char="•"/>
            </a:pPr>
            <a:r>
              <a:rPr b="1" lang="en-US" sz="1900" u="sng"/>
              <a:t>Cartel:</a:t>
            </a:r>
            <a:r>
              <a:rPr lang="en-US" sz="1900"/>
              <a:t> group of firms acting in unison to produce a monopoly outcome</a:t>
            </a:r>
            <a:endParaRPr sz="2700"/>
          </a:p>
          <a:p>
            <a:pPr indent="-336550" lvl="0" marL="342900" rtl="0" algn="l">
              <a:spcBef>
                <a:spcPts val="1800"/>
              </a:spcBef>
              <a:spcAft>
                <a:spcPts val="0"/>
              </a:spcAft>
              <a:buClr>
                <a:schemeClr val="dk1"/>
              </a:buClr>
              <a:buSzPts val="1900"/>
              <a:buChar char="•"/>
            </a:pPr>
            <a:r>
              <a:rPr b="1" lang="en-US" sz="1900" u="sng"/>
              <a:t>Game theory</a:t>
            </a:r>
            <a:r>
              <a:rPr lang="en-US" sz="1900"/>
              <a:t>: Study of how people act in strategic situations. “Do unto others BEFORE they do to you”</a:t>
            </a:r>
            <a:endParaRPr b="1" sz="1900" u="sng"/>
          </a:p>
          <a:p>
            <a:pPr indent="-336550" lvl="0" marL="342900" rtl="0" algn="l">
              <a:spcBef>
                <a:spcPts val="1800"/>
              </a:spcBef>
              <a:spcAft>
                <a:spcPts val="0"/>
              </a:spcAft>
              <a:buClr>
                <a:schemeClr val="dk1"/>
              </a:buClr>
              <a:buSzPts val="1900"/>
              <a:buChar char="•"/>
            </a:pPr>
            <a:r>
              <a:rPr b="1" lang="en-US" sz="1900" u="sng"/>
              <a:t>Prisoner’s Dilemma</a:t>
            </a:r>
            <a:r>
              <a:rPr lang="en-US" sz="1900"/>
              <a:t>: Game between two prisoners that illustrates why cooperation is difficult to maintain, even when mutually beneficial.</a:t>
            </a:r>
            <a:endParaRPr sz="2700"/>
          </a:p>
          <a:p>
            <a:pPr indent="-336550" lvl="0" marL="342900" rtl="0" algn="l">
              <a:spcBef>
                <a:spcPts val="1800"/>
              </a:spcBef>
              <a:spcAft>
                <a:spcPts val="0"/>
              </a:spcAft>
              <a:buClr>
                <a:schemeClr val="dk1"/>
              </a:buClr>
              <a:buSzPts val="1900"/>
              <a:buChar char="•"/>
            </a:pPr>
            <a:r>
              <a:rPr b="1" lang="en-US" sz="1900" u="sng"/>
              <a:t>Dominant Strategy</a:t>
            </a:r>
            <a:r>
              <a:rPr lang="en-US" sz="1900"/>
              <a:t>: best for a player, no matter what the other does BUT STILL MUST CONSIDER WHAT OTHER PLAYER IS DOING TO DETERMINE YOUR DOMINANT STRATEGY</a:t>
            </a:r>
            <a:endParaRPr sz="2700"/>
          </a:p>
          <a:p>
            <a:pPr indent="-215900" lvl="0" marL="342900" rtl="0" algn="l">
              <a:spcBef>
                <a:spcPts val="1800"/>
              </a:spcBef>
              <a:spcAft>
                <a:spcPts val="0"/>
              </a:spcAft>
              <a:buClr>
                <a:schemeClr val="dk1"/>
              </a:buClr>
              <a:buSzPts val="2000"/>
              <a:buNone/>
            </a:pPr>
            <a:r>
              <a:t/>
            </a:r>
            <a:endParaRPr sz="1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B49"/>
        </a:solidFill>
      </p:bgPr>
    </p:bg>
    <p:spTree>
      <p:nvGrpSpPr>
        <p:cNvPr id="280" name="Shape 280"/>
        <p:cNvGrpSpPr/>
        <p:nvPr/>
      </p:nvGrpSpPr>
      <p:grpSpPr>
        <a:xfrm>
          <a:off x="0" y="0"/>
          <a:ext cx="0" cy="0"/>
          <a:chOff x="0" y="0"/>
          <a:chExt cx="0" cy="0"/>
        </a:xfrm>
      </p:grpSpPr>
      <p:sp>
        <p:nvSpPr>
          <p:cNvPr id="281" name="Google Shape;281;p55"/>
          <p:cNvSpPr/>
          <p:nvPr/>
        </p:nvSpPr>
        <p:spPr>
          <a:xfrm>
            <a:off x="220050" y="340033"/>
            <a:ext cx="8703900" cy="5967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55"/>
          <p:cNvPicPr preferRelativeResize="0"/>
          <p:nvPr/>
        </p:nvPicPr>
        <p:blipFill rotWithShape="1">
          <a:blip r:embed="rId3">
            <a:alphaModFix/>
          </a:blip>
          <a:srcRect b="0" l="0" r="0" t="0"/>
          <a:stretch/>
        </p:blipFill>
        <p:spPr>
          <a:xfrm>
            <a:off x="6523000" y="1899563"/>
            <a:ext cx="2621000" cy="3718825"/>
          </a:xfrm>
          <a:prstGeom prst="rect">
            <a:avLst/>
          </a:prstGeom>
          <a:noFill/>
          <a:ln>
            <a:noFill/>
          </a:ln>
        </p:spPr>
      </p:pic>
      <p:sp>
        <p:nvSpPr>
          <p:cNvPr id="283" name="Google Shape;283;p55"/>
          <p:cNvSpPr txBox="1"/>
          <p:nvPr/>
        </p:nvSpPr>
        <p:spPr>
          <a:xfrm>
            <a:off x="520950" y="884433"/>
            <a:ext cx="8102100" cy="619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sz="3600">
                <a:solidFill>
                  <a:srgbClr val="0A3534"/>
                </a:solidFill>
                <a:latin typeface="Proxima Nova Semibold"/>
                <a:ea typeface="Proxima Nova Semibold"/>
                <a:cs typeface="Proxima Nova Semibold"/>
                <a:sym typeface="Proxima Nova Semibold"/>
              </a:rPr>
              <a:t>Drawing!</a:t>
            </a:r>
            <a:endParaRPr sz="3600">
              <a:solidFill>
                <a:srgbClr val="0A3534"/>
              </a:solidFill>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None/>
            </a:pPr>
            <a:r>
              <a:rPr lang="en-US" sz="1800">
                <a:solidFill>
                  <a:srgbClr val="0A3534"/>
                </a:solidFill>
                <a:latin typeface="Proxima Nova"/>
                <a:ea typeface="Proxima Nova"/>
                <a:cs typeface="Proxima Nova"/>
                <a:sym typeface="Proxima Nova"/>
              </a:rPr>
              <a:t>What’s your favorite monopolistically competitive firm? Draw its logo! </a:t>
            </a:r>
            <a:endParaRPr sz="1800">
              <a:solidFill>
                <a:srgbClr val="0A3534"/>
              </a:solidFill>
              <a:latin typeface="Proxima Nova"/>
              <a:ea typeface="Proxima Nova"/>
              <a:cs typeface="Proxima Nova"/>
              <a:sym typeface="Proxima Nova"/>
            </a:endParaRPr>
          </a:p>
        </p:txBody>
      </p:sp>
      <p:pic>
        <p:nvPicPr>
          <p:cNvPr id="284" name="Google Shape;284;p55">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285" name="Google Shape;285;p55">
            <a:hlinkClick r:id="rId6"/>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6"/>
          <p:cNvSpPr txBox="1"/>
          <p:nvPr>
            <p:ph type="ctrTitle"/>
          </p:nvPr>
        </p:nvSpPr>
        <p:spPr>
          <a:xfrm>
            <a:off x="3064675" y="2708233"/>
            <a:ext cx="4426800" cy="19608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r>
              <a:rPr lang="en-US"/>
              <a:t>Cartels &amp; Competition</a:t>
            </a:r>
            <a:endParaRPr/>
          </a:p>
        </p:txBody>
      </p:sp>
      <p:sp>
        <p:nvSpPr>
          <p:cNvPr id="291" name="Google Shape;291;p56"/>
          <p:cNvSpPr txBox="1"/>
          <p:nvPr>
            <p:ph idx="1" type="subTitle"/>
          </p:nvPr>
        </p:nvSpPr>
        <p:spPr>
          <a:xfrm>
            <a:off x="3821600" y="4596533"/>
            <a:ext cx="3594600" cy="7704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sz="3200"/>
              <a:t>FTE Activity</a:t>
            </a:r>
            <a:endParaRPr sz="3200"/>
          </a:p>
        </p:txBody>
      </p:sp>
      <p:sp>
        <p:nvSpPr>
          <p:cNvPr id="292" name="Google Shape;292;p56"/>
          <p:cNvSpPr txBox="1"/>
          <p:nvPr>
            <p:ph idx="2" type="title"/>
          </p:nvPr>
        </p:nvSpPr>
        <p:spPr>
          <a:xfrm>
            <a:off x="5250550" y="477733"/>
            <a:ext cx="2240700" cy="1350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US">
                <a:solidFill>
                  <a:schemeClr val="lt1"/>
                </a:solidFill>
              </a:rPr>
              <a:t>03</a:t>
            </a:r>
            <a:endParaRPr>
              <a:solidFill>
                <a:schemeClr val="lt1"/>
              </a:solidFill>
            </a:endParaRPr>
          </a:p>
        </p:txBody>
      </p:sp>
      <p:grpSp>
        <p:nvGrpSpPr>
          <p:cNvPr id="293" name="Google Shape;293;p56"/>
          <p:cNvGrpSpPr/>
          <p:nvPr/>
        </p:nvGrpSpPr>
        <p:grpSpPr>
          <a:xfrm>
            <a:off x="2988519" y="905347"/>
            <a:ext cx="1203964" cy="1802870"/>
            <a:chOff x="2650597" y="3381777"/>
            <a:chExt cx="341511" cy="324994"/>
          </a:xfrm>
        </p:grpSpPr>
        <p:sp>
          <p:nvSpPr>
            <p:cNvPr id="294" name="Google Shape;294;p56"/>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p56"/>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 name="Google Shape;296;p56"/>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 name="Google Shape;297;p56"/>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 name="Google Shape;298;p56"/>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 name="Google Shape;299;p56"/>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 name="Google Shape;300;p56"/>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 name="Google Shape;301;p56"/>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 name="Google Shape;302;p56"/>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 name="Google Shape;303;p56"/>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 name="Google Shape;304;p56"/>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 name="Google Shape;305;p56"/>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 name="Google Shape;306;p56"/>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 name="Google Shape;307;p56"/>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 name="Google Shape;308;p56"/>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 name="Google Shape;309;p56"/>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 name="Google Shape;310;p56"/>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 name="Google Shape;311;p56"/>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 name="Google Shape;312;p56"/>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 name="Google Shape;313;p56"/>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56"/>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56"/>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 name="Google Shape;316;p56"/>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p56"/>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 name="Google Shape;318;p56"/>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 name="Google Shape;319;p56"/>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p56"/>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 name="Google Shape;321;p56"/>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 name="Google Shape;322;p56"/>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56"/>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p56"/>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 name="Google Shape;325;p56"/>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p56"/>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 name="Google Shape;327;p56"/>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 name="Google Shape;328;p56"/>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29" name="Google Shape;329;p56"/>
          <p:cNvGrpSpPr/>
          <p:nvPr/>
        </p:nvGrpSpPr>
        <p:grpSpPr>
          <a:xfrm>
            <a:off x="1047703" y="1408402"/>
            <a:ext cx="1604079" cy="2533424"/>
            <a:chOff x="2650597" y="3381777"/>
            <a:chExt cx="341511" cy="324994"/>
          </a:xfrm>
        </p:grpSpPr>
        <p:sp>
          <p:nvSpPr>
            <p:cNvPr id="330" name="Google Shape;330;p56"/>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 name="Google Shape;331;p56"/>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 name="Google Shape;332;p56"/>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 name="Google Shape;333;p56"/>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p56"/>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p56"/>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56"/>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56"/>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 name="Google Shape;338;p56"/>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9" name="Google Shape;339;p56"/>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 name="Google Shape;340;p56"/>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 name="Google Shape;341;p56"/>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 name="Google Shape;342;p56"/>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 name="Google Shape;343;p56"/>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 name="Google Shape;344;p56"/>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56"/>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p56"/>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p56"/>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p56"/>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 name="Google Shape;349;p56"/>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 name="Google Shape;350;p56"/>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 name="Google Shape;351;p56"/>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p56"/>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 name="Google Shape;353;p56"/>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 name="Google Shape;354;p56"/>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p56"/>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 name="Google Shape;356;p56"/>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 name="Google Shape;357;p56"/>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56"/>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p56"/>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56"/>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56"/>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 name="Google Shape;362;p56"/>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 name="Google Shape;363;p56"/>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 name="Google Shape;364;p56"/>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65" name="Google Shape;365;p56"/>
          <p:cNvGrpSpPr/>
          <p:nvPr/>
        </p:nvGrpSpPr>
        <p:grpSpPr>
          <a:xfrm>
            <a:off x="1480703" y="3499695"/>
            <a:ext cx="2340821" cy="2964073"/>
            <a:chOff x="2650597" y="3381777"/>
            <a:chExt cx="341511" cy="324994"/>
          </a:xfrm>
        </p:grpSpPr>
        <p:sp>
          <p:nvSpPr>
            <p:cNvPr id="366" name="Google Shape;366;p56"/>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 name="Google Shape;367;p56"/>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p56"/>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p56"/>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p56"/>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56"/>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56"/>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56"/>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56"/>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p56"/>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p56"/>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p56"/>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p56"/>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56"/>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p56"/>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p56"/>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p56"/>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56"/>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56"/>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56"/>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56"/>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56"/>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56"/>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 name="Google Shape;389;p56"/>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 name="Google Shape;390;p56"/>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56"/>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56"/>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56"/>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56"/>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56"/>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56"/>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56"/>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56"/>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56"/>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56"/>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grpSp>
        <p:nvGrpSpPr>
          <p:cNvPr id="405" name="Google Shape;405;p57"/>
          <p:cNvGrpSpPr/>
          <p:nvPr/>
        </p:nvGrpSpPr>
        <p:grpSpPr>
          <a:xfrm>
            <a:off x="769624" y="885079"/>
            <a:ext cx="2974467" cy="3420034"/>
            <a:chOff x="745650" y="1254251"/>
            <a:chExt cx="3169722" cy="3002400"/>
          </a:xfrm>
        </p:grpSpPr>
        <p:sp>
          <p:nvSpPr>
            <p:cNvPr id="406" name="Google Shape;406;p57"/>
            <p:cNvSpPr/>
            <p:nvPr/>
          </p:nvSpPr>
          <p:spPr>
            <a:xfrm>
              <a:off x="745650" y="1254251"/>
              <a:ext cx="3002400" cy="3002400"/>
            </a:xfrm>
            <a:prstGeom prst="ellips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07" name="Google Shape;407;p57"/>
            <p:cNvSpPr/>
            <p:nvPr/>
          </p:nvSpPr>
          <p:spPr>
            <a:xfrm flipH="1" rot="10800000">
              <a:off x="3447072" y="2150875"/>
              <a:ext cx="468300" cy="3702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408" name="Google Shape;408;p57"/>
          <p:cNvSpPr txBox="1"/>
          <p:nvPr>
            <p:ph idx="4" type="title"/>
          </p:nvPr>
        </p:nvSpPr>
        <p:spPr>
          <a:xfrm>
            <a:off x="5042394" y="1031739"/>
            <a:ext cx="4101600" cy="7635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sz="4000">
                <a:solidFill>
                  <a:schemeClr val="accent2"/>
                </a:solidFill>
              </a:rPr>
              <a:t>Meet Your Team</a:t>
            </a:r>
            <a:endParaRPr sz="4000">
              <a:solidFill>
                <a:schemeClr val="accent2"/>
              </a:solidFill>
            </a:endParaRPr>
          </a:p>
          <a:p>
            <a:pPr indent="0" lvl="0" marL="0" rtl="0" algn="r">
              <a:spcBef>
                <a:spcPts val="0"/>
              </a:spcBef>
              <a:spcAft>
                <a:spcPts val="0"/>
              </a:spcAft>
              <a:buNone/>
            </a:pPr>
            <a:r>
              <a:rPr lang="en-US" sz="4000">
                <a:solidFill>
                  <a:schemeClr val="accent2"/>
                </a:solidFill>
              </a:rPr>
              <a:t>4 minutes</a:t>
            </a:r>
            <a:endParaRPr sz="4000">
              <a:solidFill>
                <a:schemeClr val="accent2"/>
              </a:solidFill>
            </a:endParaRPr>
          </a:p>
        </p:txBody>
      </p:sp>
      <p:grpSp>
        <p:nvGrpSpPr>
          <p:cNvPr id="409" name="Google Shape;409;p57"/>
          <p:cNvGrpSpPr/>
          <p:nvPr/>
        </p:nvGrpSpPr>
        <p:grpSpPr>
          <a:xfrm flipH="1">
            <a:off x="3606751" y="1308867"/>
            <a:ext cx="1086922" cy="3802937"/>
            <a:chOff x="1308675" y="311600"/>
            <a:chExt cx="486275" cy="1276025"/>
          </a:xfrm>
        </p:grpSpPr>
        <p:sp>
          <p:nvSpPr>
            <p:cNvPr id="410" name="Google Shape;410;p57"/>
            <p:cNvSpPr/>
            <p:nvPr/>
          </p:nvSpPr>
          <p:spPr>
            <a:xfrm>
              <a:off x="1308675" y="1340975"/>
              <a:ext cx="427475" cy="246650"/>
            </a:xfrm>
            <a:custGeom>
              <a:rect b="b" l="l" r="r" t="t"/>
              <a:pathLst>
                <a:path extrusionOk="0" h="9866" w="17099">
                  <a:moveTo>
                    <a:pt x="8550" y="0"/>
                  </a:moveTo>
                  <a:cubicBezTo>
                    <a:pt x="6282" y="0"/>
                    <a:pt x="4108" y="520"/>
                    <a:pt x="2505" y="1445"/>
                  </a:cubicBezTo>
                  <a:cubicBezTo>
                    <a:pt x="901" y="2370"/>
                    <a:pt x="1" y="3625"/>
                    <a:pt x="1" y="4934"/>
                  </a:cubicBezTo>
                  <a:cubicBezTo>
                    <a:pt x="1" y="6241"/>
                    <a:pt x="901" y="7496"/>
                    <a:pt x="2505" y="8421"/>
                  </a:cubicBezTo>
                  <a:cubicBezTo>
                    <a:pt x="4108" y="9346"/>
                    <a:pt x="6282" y="9866"/>
                    <a:pt x="8550" y="9866"/>
                  </a:cubicBezTo>
                  <a:cubicBezTo>
                    <a:pt x="10817" y="9866"/>
                    <a:pt x="12992" y="9346"/>
                    <a:pt x="14595" y="8421"/>
                  </a:cubicBezTo>
                  <a:cubicBezTo>
                    <a:pt x="16198" y="7496"/>
                    <a:pt x="17098" y="6241"/>
                    <a:pt x="17098" y="4934"/>
                  </a:cubicBezTo>
                  <a:cubicBezTo>
                    <a:pt x="17098" y="3625"/>
                    <a:pt x="16198" y="2370"/>
                    <a:pt x="14595" y="1445"/>
                  </a:cubicBezTo>
                  <a:cubicBezTo>
                    <a:pt x="12992" y="520"/>
                    <a:pt x="10817" y="0"/>
                    <a:pt x="8550" y="0"/>
                  </a:cubicBezTo>
                  <a:close/>
                </a:path>
              </a:pathLst>
            </a:custGeom>
            <a:solidFill>
              <a:srgbClr val="EAEC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p57"/>
            <p:cNvSpPr/>
            <p:nvPr/>
          </p:nvSpPr>
          <p:spPr>
            <a:xfrm>
              <a:off x="1420075" y="311600"/>
              <a:ext cx="95325" cy="226425"/>
            </a:xfrm>
            <a:custGeom>
              <a:rect b="b" l="l" r="r" t="t"/>
              <a:pathLst>
                <a:path extrusionOk="0" h="9057" w="3813">
                  <a:moveTo>
                    <a:pt x="2272" y="0"/>
                  </a:moveTo>
                  <a:cubicBezTo>
                    <a:pt x="2199" y="0"/>
                    <a:pt x="2121" y="4"/>
                    <a:pt x="2039" y="14"/>
                  </a:cubicBezTo>
                  <a:cubicBezTo>
                    <a:pt x="785" y="160"/>
                    <a:pt x="54" y="1067"/>
                    <a:pt x="109" y="3457"/>
                  </a:cubicBezTo>
                  <a:cubicBezTo>
                    <a:pt x="162" y="5848"/>
                    <a:pt x="235" y="7320"/>
                    <a:pt x="106" y="7822"/>
                  </a:cubicBezTo>
                  <a:cubicBezTo>
                    <a:pt x="0" y="8231"/>
                    <a:pt x="933" y="9057"/>
                    <a:pt x="1935" y="9057"/>
                  </a:cubicBezTo>
                  <a:cubicBezTo>
                    <a:pt x="2159" y="9057"/>
                    <a:pt x="2387" y="9015"/>
                    <a:pt x="2608" y="8918"/>
                  </a:cubicBezTo>
                  <a:cubicBezTo>
                    <a:pt x="3813" y="8390"/>
                    <a:pt x="3267" y="350"/>
                    <a:pt x="3267" y="350"/>
                  </a:cubicBezTo>
                  <a:cubicBezTo>
                    <a:pt x="3267" y="350"/>
                    <a:pt x="2939" y="0"/>
                    <a:pt x="2272"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p57"/>
            <p:cNvSpPr/>
            <p:nvPr/>
          </p:nvSpPr>
          <p:spPr>
            <a:xfrm>
              <a:off x="1470300" y="315575"/>
              <a:ext cx="34550" cy="22125"/>
            </a:xfrm>
            <a:custGeom>
              <a:rect b="b" l="l" r="r" t="t"/>
              <a:pathLst>
                <a:path extrusionOk="0" h="885" w="1382">
                  <a:moveTo>
                    <a:pt x="1060" y="0"/>
                  </a:moveTo>
                  <a:cubicBezTo>
                    <a:pt x="965" y="0"/>
                    <a:pt x="848" y="16"/>
                    <a:pt x="710" y="60"/>
                  </a:cubicBezTo>
                  <a:cubicBezTo>
                    <a:pt x="155" y="240"/>
                    <a:pt x="1" y="885"/>
                    <a:pt x="1" y="885"/>
                  </a:cubicBezTo>
                  <a:cubicBezTo>
                    <a:pt x="513" y="287"/>
                    <a:pt x="1382" y="80"/>
                    <a:pt x="1382" y="80"/>
                  </a:cubicBezTo>
                  <a:cubicBezTo>
                    <a:pt x="1382" y="80"/>
                    <a:pt x="1276" y="0"/>
                    <a:pt x="1060"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57"/>
            <p:cNvSpPr/>
            <p:nvPr/>
          </p:nvSpPr>
          <p:spPr>
            <a:xfrm>
              <a:off x="1555350" y="497375"/>
              <a:ext cx="239600" cy="426950"/>
            </a:xfrm>
            <a:custGeom>
              <a:rect b="b" l="l" r="r" t="t"/>
              <a:pathLst>
                <a:path extrusionOk="0" h="17078" w="9584">
                  <a:moveTo>
                    <a:pt x="717" y="0"/>
                  </a:moveTo>
                  <a:cubicBezTo>
                    <a:pt x="307" y="0"/>
                    <a:pt x="35" y="383"/>
                    <a:pt x="20" y="1488"/>
                  </a:cubicBezTo>
                  <a:cubicBezTo>
                    <a:pt x="0" y="2943"/>
                    <a:pt x="117" y="5628"/>
                    <a:pt x="597" y="7552"/>
                  </a:cubicBezTo>
                  <a:cubicBezTo>
                    <a:pt x="830" y="8484"/>
                    <a:pt x="1259" y="9925"/>
                    <a:pt x="2331" y="11576"/>
                  </a:cubicBezTo>
                  <a:cubicBezTo>
                    <a:pt x="3079" y="12730"/>
                    <a:pt x="3830" y="13573"/>
                    <a:pt x="4818" y="14529"/>
                  </a:cubicBezTo>
                  <a:cubicBezTo>
                    <a:pt x="5087" y="14790"/>
                    <a:pt x="5223" y="15051"/>
                    <a:pt x="5678" y="15608"/>
                  </a:cubicBezTo>
                  <a:cubicBezTo>
                    <a:pt x="6131" y="16166"/>
                    <a:pt x="6791" y="16701"/>
                    <a:pt x="7356" y="16911"/>
                  </a:cubicBezTo>
                  <a:cubicBezTo>
                    <a:pt x="7679" y="17031"/>
                    <a:pt x="7895" y="17078"/>
                    <a:pt x="8038" y="17078"/>
                  </a:cubicBezTo>
                  <a:cubicBezTo>
                    <a:pt x="8144" y="17078"/>
                    <a:pt x="8209" y="17052"/>
                    <a:pt x="8249" y="17011"/>
                  </a:cubicBezTo>
                  <a:cubicBezTo>
                    <a:pt x="8365" y="16892"/>
                    <a:pt x="8295" y="16750"/>
                    <a:pt x="8049" y="16624"/>
                  </a:cubicBezTo>
                  <a:cubicBezTo>
                    <a:pt x="7804" y="16499"/>
                    <a:pt x="7373" y="16331"/>
                    <a:pt x="6952" y="15910"/>
                  </a:cubicBezTo>
                  <a:lnTo>
                    <a:pt x="6952" y="15910"/>
                  </a:lnTo>
                  <a:cubicBezTo>
                    <a:pt x="6952" y="15911"/>
                    <a:pt x="7477" y="16213"/>
                    <a:pt x="7808" y="16364"/>
                  </a:cubicBezTo>
                  <a:cubicBezTo>
                    <a:pt x="8139" y="16517"/>
                    <a:pt x="8482" y="16615"/>
                    <a:pt x="8732" y="16652"/>
                  </a:cubicBezTo>
                  <a:cubicBezTo>
                    <a:pt x="8752" y="16655"/>
                    <a:pt x="8772" y="16656"/>
                    <a:pt x="8791" y="16656"/>
                  </a:cubicBezTo>
                  <a:cubicBezTo>
                    <a:pt x="9081" y="16656"/>
                    <a:pt x="9345" y="16352"/>
                    <a:pt x="9116" y="16227"/>
                  </a:cubicBezTo>
                  <a:cubicBezTo>
                    <a:pt x="8870" y="16095"/>
                    <a:pt x="8644" y="16060"/>
                    <a:pt x="8157" y="15826"/>
                  </a:cubicBezTo>
                  <a:cubicBezTo>
                    <a:pt x="7714" y="15613"/>
                    <a:pt x="7433" y="15371"/>
                    <a:pt x="7433" y="15371"/>
                  </a:cubicBezTo>
                  <a:lnTo>
                    <a:pt x="7433" y="15371"/>
                  </a:lnTo>
                  <a:cubicBezTo>
                    <a:pt x="7433" y="15371"/>
                    <a:pt x="7974" y="15596"/>
                    <a:pt x="8463" y="15699"/>
                  </a:cubicBezTo>
                  <a:cubicBezTo>
                    <a:pt x="8662" y="15740"/>
                    <a:pt x="8817" y="15755"/>
                    <a:pt x="8940" y="15755"/>
                  </a:cubicBezTo>
                  <a:cubicBezTo>
                    <a:pt x="9119" y="15755"/>
                    <a:pt x="9232" y="15724"/>
                    <a:pt x="9318" y="15696"/>
                  </a:cubicBezTo>
                  <a:cubicBezTo>
                    <a:pt x="9462" y="15650"/>
                    <a:pt x="9583" y="15399"/>
                    <a:pt x="9257" y="15276"/>
                  </a:cubicBezTo>
                  <a:cubicBezTo>
                    <a:pt x="8963" y="15164"/>
                    <a:pt x="8545" y="15148"/>
                    <a:pt x="8018" y="14849"/>
                  </a:cubicBezTo>
                  <a:cubicBezTo>
                    <a:pt x="7636" y="14631"/>
                    <a:pt x="7395" y="14424"/>
                    <a:pt x="7478" y="14396"/>
                  </a:cubicBezTo>
                  <a:cubicBezTo>
                    <a:pt x="7486" y="14393"/>
                    <a:pt x="7495" y="14392"/>
                    <a:pt x="7505" y="14392"/>
                  </a:cubicBezTo>
                  <a:cubicBezTo>
                    <a:pt x="7604" y="14392"/>
                    <a:pt x="7813" y="14512"/>
                    <a:pt x="8161" y="14526"/>
                  </a:cubicBezTo>
                  <a:cubicBezTo>
                    <a:pt x="8174" y="14526"/>
                    <a:pt x="8188" y="14527"/>
                    <a:pt x="8201" y="14527"/>
                  </a:cubicBezTo>
                  <a:cubicBezTo>
                    <a:pt x="8554" y="14527"/>
                    <a:pt x="8894" y="14330"/>
                    <a:pt x="8887" y="14131"/>
                  </a:cubicBezTo>
                  <a:cubicBezTo>
                    <a:pt x="8880" y="13925"/>
                    <a:pt x="8805" y="14029"/>
                    <a:pt x="8431" y="13956"/>
                  </a:cubicBezTo>
                  <a:cubicBezTo>
                    <a:pt x="8057" y="13881"/>
                    <a:pt x="7760" y="13677"/>
                    <a:pt x="7225" y="13616"/>
                  </a:cubicBezTo>
                  <a:cubicBezTo>
                    <a:pt x="6753" y="13561"/>
                    <a:pt x="6448" y="13509"/>
                    <a:pt x="6038" y="13342"/>
                  </a:cubicBezTo>
                  <a:cubicBezTo>
                    <a:pt x="5630" y="13173"/>
                    <a:pt x="4704" y="12140"/>
                    <a:pt x="3992" y="11054"/>
                  </a:cubicBezTo>
                  <a:cubicBezTo>
                    <a:pt x="3154" y="9773"/>
                    <a:pt x="2559" y="7901"/>
                    <a:pt x="2413" y="7055"/>
                  </a:cubicBezTo>
                  <a:cubicBezTo>
                    <a:pt x="2097" y="5233"/>
                    <a:pt x="2049" y="2713"/>
                    <a:pt x="2092" y="1833"/>
                  </a:cubicBezTo>
                  <a:cubicBezTo>
                    <a:pt x="2145" y="778"/>
                    <a:pt x="1685" y="336"/>
                    <a:pt x="1142" y="104"/>
                  </a:cubicBezTo>
                  <a:cubicBezTo>
                    <a:pt x="989" y="38"/>
                    <a:pt x="846" y="0"/>
                    <a:pt x="717"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 name="Google Shape;414;p57"/>
            <p:cNvSpPr/>
            <p:nvPr/>
          </p:nvSpPr>
          <p:spPr>
            <a:xfrm>
              <a:off x="1478600" y="1338100"/>
              <a:ext cx="133200" cy="111325"/>
            </a:xfrm>
            <a:custGeom>
              <a:rect b="b" l="l" r="r" t="t"/>
              <a:pathLst>
                <a:path extrusionOk="0" h="4453" w="5328">
                  <a:moveTo>
                    <a:pt x="514" y="0"/>
                  </a:moveTo>
                  <a:cubicBezTo>
                    <a:pt x="514" y="0"/>
                    <a:pt x="412" y="377"/>
                    <a:pt x="281" y="677"/>
                  </a:cubicBezTo>
                  <a:cubicBezTo>
                    <a:pt x="149" y="976"/>
                    <a:pt x="0" y="1484"/>
                    <a:pt x="18" y="1746"/>
                  </a:cubicBezTo>
                  <a:cubicBezTo>
                    <a:pt x="37" y="2009"/>
                    <a:pt x="581" y="2459"/>
                    <a:pt x="975" y="2572"/>
                  </a:cubicBezTo>
                  <a:cubicBezTo>
                    <a:pt x="1369" y="2685"/>
                    <a:pt x="1927" y="3205"/>
                    <a:pt x="2111" y="3529"/>
                  </a:cubicBezTo>
                  <a:cubicBezTo>
                    <a:pt x="2374" y="3992"/>
                    <a:pt x="3199" y="4429"/>
                    <a:pt x="3769" y="4448"/>
                  </a:cubicBezTo>
                  <a:cubicBezTo>
                    <a:pt x="3854" y="4451"/>
                    <a:pt x="3940" y="4453"/>
                    <a:pt x="4027" y="4453"/>
                  </a:cubicBezTo>
                  <a:cubicBezTo>
                    <a:pt x="4522" y="4453"/>
                    <a:pt x="5015" y="4399"/>
                    <a:pt x="5159" y="4223"/>
                  </a:cubicBezTo>
                  <a:cubicBezTo>
                    <a:pt x="5327" y="4016"/>
                    <a:pt x="5177" y="3735"/>
                    <a:pt x="4127" y="2722"/>
                  </a:cubicBezTo>
                  <a:cubicBezTo>
                    <a:pt x="3077" y="1709"/>
                    <a:pt x="2365" y="1084"/>
                    <a:pt x="2110" y="252"/>
                  </a:cubicBezTo>
                  <a:lnTo>
                    <a:pt x="514" y="0"/>
                  </a:ln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p57"/>
            <p:cNvSpPr/>
            <p:nvPr/>
          </p:nvSpPr>
          <p:spPr>
            <a:xfrm>
              <a:off x="1438550" y="1415825"/>
              <a:ext cx="63675" cy="140225"/>
            </a:xfrm>
            <a:custGeom>
              <a:rect b="b" l="l" r="r" t="t"/>
              <a:pathLst>
                <a:path extrusionOk="0" h="5609" w="2547">
                  <a:moveTo>
                    <a:pt x="469" y="1"/>
                  </a:moveTo>
                  <a:cubicBezTo>
                    <a:pt x="346" y="321"/>
                    <a:pt x="110" y="500"/>
                    <a:pt x="176" y="1342"/>
                  </a:cubicBezTo>
                  <a:cubicBezTo>
                    <a:pt x="241" y="2182"/>
                    <a:pt x="166" y="2517"/>
                    <a:pt x="84" y="3205"/>
                  </a:cubicBezTo>
                  <a:cubicBezTo>
                    <a:pt x="1" y="3892"/>
                    <a:pt x="351" y="4835"/>
                    <a:pt x="680" y="5273"/>
                  </a:cubicBezTo>
                  <a:cubicBezTo>
                    <a:pt x="834" y="5478"/>
                    <a:pt x="1112" y="5608"/>
                    <a:pt x="1394" y="5608"/>
                  </a:cubicBezTo>
                  <a:cubicBezTo>
                    <a:pt x="1715" y="5608"/>
                    <a:pt x="2041" y="5440"/>
                    <a:pt x="2193" y="5024"/>
                  </a:cubicBezTo>
                  <a:cubicBezTo>
                    <a:pt x="2478" y="4243"/>
                    <a:pt x="2546" y="3585"/>
                    <a:pt x="2346" y="2800"/>
                  </a:cubicBezTo>
                  <a:cubicBezTo>
                    <a:pt x="2145" y="2013"/>
                    <a:pt x="2412" y="1415"/>
                    <a:pt x="2280" y="888"/>
                  </a:cubicBezTo>
                  <a:cubicBezTo>
                    <a:pt x="2149" y="362"/>
                    <a:pt x="1962" y="1"/>
                    <a:pt x="1962" y="1"/>
                  </a:cubicBez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57"/>
            <p:cNvSpPr/>
            <p:nvPr/>
          </p:nvSpPr>
          <p:spPr>
            <a:xfrm>
              <a:off x="1408925" y="822025"/>
              <a:ext cx="231125" cy="599250"/>
            </a:xfrm>
            <a:custGeom>
              <a:rect b="b" l="l" r="r" t="t"/>
              <a:pathLst>
                <a:path extrusionOk="0" h="23970" w="9245">
                  <a:moveTo>
                    <a:pt x="4917" y="4039"/>
                  </a:moveTo>
                  <a:lnTo>
                    <a:pt x="5155" y="4107"/>
                  </a:lnTo>
                  <a:lnTo>
                    <a:pt x="5711" y="10980"/>
                  </a:lnTo>
                  <a:cubicBezTo>
                    <a:pt x="5711" y="10980"/>
                    <a:pt x="4950" y="12196"/>
                    <a:pt x="4629" y="13437"/>
                  </a:cubicBezTo>
                  <a:cubicBezTo>
                    <a:pt x="4371" y="14439"/>
                    <a:pt x="3665" y="18519"/>
                    <a:pt x="3402" y="20055"/>
                  </a:cubicBezTo>
                  <a:lnTo>
                    <a:pt x="3402" y="20055"/>
                  </a:lnTo>
                  <a:cubicBezTo>
                    <a:pt x="3478" y="19078"/>
                    <a:pt x="3563" y="18104"/>
                    <a:pt x="3646" y="17409"/>
                  </a:cubicBezTo>
                  <a:cubicBezTo>
                    <a:pt x="3894" y="15312"/>
                    <a:pt x="3977" y="13782"/>
                    <a:pt x="4194" y="12556"/>
                  </a:cubicBezTo>
                  <a:cubicBezTo>
                    <a:pt x="4464" y="11029"/>
                    <a:pt x="4917" y="4039"/>
                    <a:pt x="4917" y="4039"/>
                  </a:cubicBezTo>
                  <a:close/>
                  <a:moveTo>
                    <a:pt x="8517" y="1"/>
                  </a:moveTo>
                  <a:lnTo>
                    <a:pt x="577" y="408"/>
                  </a:lnTo>
                  <a:cubicBezTo>
                    <a:pt x="0" y="2878"/>
                    <a:pt x="763" y="6790"/>
                    <a:pt x="885" y="8818"/>
                  </a:cubicBezTo>
                  <a:cubicBezTo>
                    <a:pt x="1008" y="10845"/>
                    <a:pt x="1189" y="13203"/>
                    <a:pt x="1189" y="13203"/>
                  </a:cubicBezTo>
                  <a:cubicBezTo>
                    <a:pt x="1189" y="13203"/>
                    <a:pt x="569" y="15342"/>
                    <a:pt x="600" y="16989"/>
                  </a:cubicBezTo>
                  <a:cubicBezTo>
                    <a:pt x="632" y="18740"/>
                    <a:pt x="1654" y="23753"/>
                    <a:pt x="1654" y="23753"/>
                  </a:cubicBezTo>
                  <a:cubicBezTo>
                    <a:pt x="1654" y="23753"/>
                    <a:pt x="1946" y="23969"/>
                    <a:pt x="2388" y="23969"/>
                  </a:cubicBezTo>
                  <a:cubicBezTo>
                    <a:pt x="2610" y="23969"/>
                    <a:pt x="2869" y="23915"/>
                    <a:pt x="3148" y="23753"/>
                  </a:cubicBezTo>
                  <a:cubicBezTo>
                    <a:pt x="3148" y="23753"/>
                    <a:pt x="3235" y="22305"/>
                    <a:pt x="3354" y="20695"/>
                  </a:cubicBezTo>
                  <a:lnTo>
                    <a:pt x="3354" y="20695"/>
                  </a:lnTo>
                  <a:cubicBezTo>
                    <a:pt x="3478" y="20812"/>
                    <a:pt x="3815" y="21084"/>
                    <a:pt x="4262" y="21084"/>
                  </a:cubicBezTo>
                  <a:cubicBezTo>
                    <a:pt x="4456" y="21084"/>
                    <a:pt x="4671" y="21033"/>
                    <a:pt x="4897" y="20895"/>
                  </a:cubicBezTo>
                  <a:cubicBezTo>
                    <a:pt x="4897" y="20895"/>
                    <a:pt x="8295" y="12829"/>
                    <a:pt x="8721" y="12092"/>
                  </a:cubicBezTo>
                  <a:cubicBezTo>
                    <a:pt x="9176" y="11304"/>
                    <a:pt x="9245" y="2160"/>
                    <a:pt x="8517" y="1"/>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57"/>
            <p:cNvSpPr/>
            <p:nvPr/>
          </p:nvSpPr>
          <p:spPr>
            <a:xfrm>
              <a:off x="1451000" y="448025"/>
              <a:ext cx="143250" cy="150500"/>
            </a:xfrm>
            <a:custGeom>
              <a:rect b="b" l="l" r="r" t="t"/>
              <a:pathLst>
                <a:path extrusionOk="0" h="6020" w="5730">
                  <a:moveTo>
                    <a:pt x="1317" y="0"/>
                  </a:moveTo>
                  <a:cubicBezTo>
                    <a:pt x="1317" y="1"/>
                    <a:pt x="1445" y="2323"/>
                    <a:pt x="1403" y="2493"/>
                  </a:cubicBezTo>
                  <a:cubicBezTo>
                    <a:pt x="1361" y="2662"/>
                    <a:pt x="490" y="2826"/>
                    <a:pt x="245" y="3028"/>
                  </a:cubicBezTo>
                  <a:cubicBezTo>
                    <a:pt x="1" y="3230"/>
                    <a:pt x="1500" y="5591"/>
                    <a:pt x="2266" y="5942"/>
                  </a:cubicBezTo>
                  <a:cubicBezTo>
                    <a:pt x="2381" y="5994"/>
                    <a:pt x="2533" y="6019"/>
                    <a:pt x="2708" y="6019"/>
                  </a:cubicBezTo>
                  <a:cubicBezTo>
                    <a:pt x="3696" y="6019"/>
                    <a:pt x="5431" y="5231"/>
                    <a:pt x="5574" y="4229"/>
                  </a:cubicBezTo>
                  <a:cubicBezTo>
                    <a:pt x="5729" y="3143"/>
                    <a:pt x="4901" y="2295"/>
                    <a:pt x="4582" y="1999"/>
                  </a:cubicBezTo>
                  <a:cubicBezTo>
                    <a:pt x="4499" y="1982"/>
                    <a:pt x="4398" y="1977"/>
                    <a:pt x="4298" y="1977"/>
                  </a:cubicBezTo>
                  <a:cubicBezTo>
                    <a:pt x="4180" y="1977"/>
                    <a:pt x="4065" y="1984"/>
                    <a:pt x="3990" y="1984"/>
                  </a:cubicBezTo>
                  <a:cubicBezTo>
                    <a:pt x="3964" y="1984"/>
                    <a:pt x="3942" y="1983"/>
                    <a:pt x="3927" y="1981"/>
                  </a:cubicBezTo>
                  <a:lnTo>
                    <a:pt x="3861" y="854"/>
                  </a:lnTo>
                  <a:cubicBezTo>
                    <a:pt x="2824" y="523"/>
                    <a:pt x="1317" y="0"/>
                    <a:pt x="1317"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57"/>
            <p:cNvSpPr/>
            <p:nvPr/>
          </p:nvSpPr>
          <p:spPr>
            <a:xfrm>
              <a:off x="1483900" y="448025"/>
              <a:ext cx="65000" cy="55575"/>
            </a:xfrm>
            <a:custGeom>
              <a:rect b="b" l="l" r="r" t="t"/>
              <a:pathLst>
                <a:path extrusionOk="0" h="2223" w="2600">
                  <a:moveTo>
                    <a:pt x="1" y="0"/>
                  </a:moveTo>
                  <a:cubicBezTo>
                    <a:pt x="1" y="0"/>
                    <a:pt x="20" y="421"/>
                    <a:pt x="34" y="729"/>
                  </a:cubicBezTo>
                  <a:cubicBezTo>
                    <a:pt x="34" y="729"/>
                    <a:pt x="107" y="1525"/>
                    <a:pt x="1419" y="2144"/>
                  </a:cubicBezTo>
                  <a:cubicBezTo>
                    <a:pt x="1506" y="2185"/>
                    <a:pt x="1686" y="2222"/>
                    <a:pt x="1879" y="2222"/>
                  </a:cubicBezTo>
                  <a:cubicBezTo>
                    <a:pt x="2198" y="2222"/>
                    <a:pt x="2553" y="2121"/>
                    <a:pt x="2599" y="1768"/>
                  </a:cubicBezTo>
                  <a:lnTo>
                    <a:pt x="2545" y="857"/>
                  </a:lnTo>
                  <a:lnTo>
                    <a:pt x="1806" y="613"/>
                  </a:lnTo>
                  <a:lnTo>
                    <a:pt x="1" y="0"/>
                  </a:ln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57"/>
            <p:cNvSpPr/>
            <p:nvPr/>
          </p:nvSpPr>
          <p:spPr>
            <a:xfrm>
              <a:off x="1449250" y="312850"/>
              <a:ext cx="151500" cy="178100"/>
            </a:xfrm>
            <a:custGeom>
              <a:rect b="b" l="l" r="r" t="t"/>
              <a:pathLst>
                <a:path extrusionOk="0" h="7124" w="6060">
                  <a:moveTo>
                    <a:pt x="3053" y="1"/>
                  </a:moveTo>
                  <a:cubicBezTo>
                    <a:pt x="2999" y="1"/>
                    <a:pt x="2945" y="2"/>
                    <a:pt x="2890" y="6"/>
                  </a:cubicBezTo>
                  <a:cubicBezTo>
                    <a:pt x="1255" y="96"/>
                    <a:pt x="1" y="1497"/>
                    <a:pt x="91" y="3135"/>
                  </a:cubicBezTo>
                  <a:cubicBezTo>
                    <a:pt x="144" y="4091"/>
                    <a:pt x="652" y="4905"/>
                    <a:pt x="1387" y="5407"/>
                  </a:cubicBezTo>
                  <a:cubicBezTo>
                    <a:pt x="1387" y="5407"/>
                    <a:pt x="1572" y="5883"/>
                    <a:pt x="1668" y="5997"/>
                  </a:cubicBezTo>
                  <a:cubicBezTo>
                    <a:pt x="2170" y="6584"/>
                    <a:pt x="3314" y="7123"/>
                    <a:pt x="3942" y="7123"/>
                  </a:cubicBezTo>
                  <a:cubicBezTo>
                    <a:pt x="3995" y="7123"/>
                    <a:pt x="4044" y="7119"/>
                    <a:pt x="4089" y="7111"/>
                  </a:cubicBezTo>
                  <a:cubicBezTo>
                    <a:pt x="4496" y="7039"/>
                    <a:pt x="4860" y="6733"/>
                    <a:pt x="5249" y="6092"/>
                  </a:cubicBezTo>
                  <a:cubicBezTo>
                    <a:pt x="6060" y="4760"/>
                    <a:pt x="5860" y="3280"/>
                    <a:pt x="5733" y="2543"/>
                  </a:cubicBezTo>
                  <a:cubicBezTo>
                    <a:pt x="5513" y="1103"/>
                    <a:pt x="4505" y="1"/>
                    <a:pt x="3053" y="1"/>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57"/>
            <p:cNvSpPr/>
            <p:nvPr/>
          </p:nvSpPr>
          <p:spPr>
            <a:xfrm>
              <a:off x="1447825" y="312875"/>
              <a:ext cx="139200" cy="135175"/>
            </a:xfrm>
            <a:custGeom>
              <a:rect b="b" l="l" r="r" t="t"/>
              <a:pathLst>
                <a:path extrusionOk="0" h="5407" w="5568">
                  <a:moveTo>
                    <a:pt x="3112" y="0"/>
                  </a:moveTo>
                  <a:cubicBezTo>
                    <a:pt x="2909" y="0"/>
                    <a:pt x="2702" y="21"/>
                    <a:pt x="2492" y="64"/>
                  </a:cubicBezTo>
                  <a:cubicBezTo>
                    <a:pt x="1238" y="324"/>
                    <a:pt x="222" y="1379"/>
                    <a:pt x="106" y="2654"/>
                  </a:cubicBezTo>
                  <a:cubicBezTo>
                    <a:pt x="0" y="3800"/>
                    <a:pt x="600" y="4827"/>
                    <a:pt x="1444" y="5406"/>
                  </a:cubicBezTo>
                  <a:cubicBezTo>
                    <a:pt x="1411" y="5305"/>
                    <a:pt x="632" y="4145"/>
                    <a:pt x="1430" y="3888"/>
                  </a:cubicBezTo>
                  <a:lnTo>
                    <a:pt x="1430" y="3888"/>
                  </a:lnTo>
                  <a:cubicBezTo>
                    <a:pt x="1558" y="4036"/>
                    <a:pt x="1591" y="4263"/>
                    <a:pt x="1597" y="4498"/>
                  </a:cubicBezTo>
                  <a:cubicBezTo>
                    <a:pt x="1597" y="4498"/>
                    <a:pt x="1993" y="4460"/>
                    <a:pt x="1904" y="3996"/>
                  </a:cubicBezTo>
                  <a:cubicBezTo>
                    <a:pt x="1879" y="3866"/>
                    <a:pt x="1856" y="3748"/>
                    <a:pt x="1835" y="3640"/>
                  </a:cubicBezTo>
                  <a:cubicBezTo>
                    <a:pt x="1764" y="3280"/>
                    <a:pt x="1857" y="2916"/>
                    <a:pt x="2062" y="2611"/>
                  </a:cubicBezTo>
                  <a:cubicBezTo>
                    <a:pt x="2228" y="2367"/>
                    <a:pt x="2370" y="2025"/>
                    <a:pt x="2272" y="1642"/>
                  </a:cubicBezTo>
                  <a:lnTo>
                    <a:pt x="2272" y="1642"/>
                  </a:lnTo>
                  <a:cubicBezTo>
                    <a:pt x="2272" y="1643"/>
                    <a:pt x="2855" y="1903"/>
                    <a:pt x="3697" y="1903"/>
                  </a:cubicBezTo>
                  <a:cubicBezTo>
                    <a:pt x="3952" y="1903"/>
                    <a:pt x="4231" y="1880"/>
                    <a:pt x="4524" y="1817"/>
                  </a:cubicBezTo>
                  <a:cubicBezTo>
                    <a:pt x="5057" y="1705"/>
                    <a:pt x="5419" y="1505"/>
                    <a:pt x="5567" y="1339"/>
                  </a:cubicBezTo>
                  <a:cubicBezTo>
                    <a:pt x="5036" y="532"/>
                    <a:pt x="4135" y="0"/>
                    <a:pt x="3112"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57"/>
            <p:cNvSpPr/>
            <p:nvPr/>
          </p:nvSpPr>
          <p:spPr>
            <a:xfrm>
              <a:off x="1445725" y="403950"/>
              <a:ext cx="38200" cy="48175"/>
            </a:xfrm>
            <a:custGeom>
              <a:rect b="b" l="l" r="r" t="t"/>
              <a:pathLst>
                <a:path extrusionOk="0" h="1927" w="1528">
                  <a:moveTo>
                    <a:pt x="942" y="0"/>
                  </a:moveTo>
                  <a:cubicBezTo>
                    <a:pt x="748" y="0"/>
                    <a:pt x="553" y="75"/>
                    <a:pt x="429" y="269"/>
                  </a:cubicBezTo>
                  <a:cubicBezTo>
                    <a:pt x="1" y="941"/>
                    <a:pt x="611" y="1927"/>
                    <a:pt x="1146" y="1927"/>
                  </a:cubicBezTo>
                  <a:cubicBezTo>
                    <a:pt x="1153" y="1927"/>
                    <a:pt x="1160" y="1926"/>
                    <a:pt x="1167" y="1926"/>
                  </a:cubicBezTo>
                  <a:cubicBezTo>
                    <a:pt x="1456" y="1911"/>
                    <a:pt x="1528" y="1763"/>
                    <a:pt x="1528" y="1763"/>
                  </a:cubicBezTo>
                  <a:lnTo>
                    <a:pt x="1516" y="247"/>
                  </a:lnTo>
                  <a:cubicBezTo>
                    <a:pt x="1407" y="108"/>
                    <a:pt x="1175" y="0"/>
                    <a:pt x="942"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 name="Google Shape;422;p57"/>
            <p:cNvSpPr/>
            <p:nvPr/>
          </p:nvSpPr>
          <p:spPr>
            <a:xfrm>
              <a:off x="1350325" y="497375"/>
              <a:ext cx="311225" cy="504275"/>
            </a:xfrm>
            <a:custGeom>
              <a:rect b="b" l="l" r="r" t="t"/>
              <a:pathLst>
                <a:path extrusionOk="0" h="20171" w="12449">
                  <a:moveTo>
                    <a:pt x="8419" y="0"/>
                  </a:moveTo>
                  <a:cubicBezTo>
                    <a:pt x="8310" y="0"/>
                    <a:pt x="8203" y="4"/>
                    <a:pt x="8126" y="9"/>
                  </a:cubicBezTo>
                  <a:cubicBezTo>
                    <a:pt x="8126" y="9"/>
                    <a:pt x="8776" y="587"/>
                    <a:pt x="9098" y="1324"/>
                  </a:cubicBezTo>
                  <a:cubicBezTo>
                    <a:pt x="9393" y="2000"/>
                    <a:pt x="9169" y="2705"/>
                    <a:pt x="8600" y="2956"/>
                  </a:cubicBezTo>
                  <a:cubicBezTo>
                    <a:pt x="8340" y="3071"/>
                    <a:pt x="8101" y="3128"/>
                    <a:pt x="7875" y="3128"/>
                  </a:cubicBezTo>
                  <a:cubicBezTo>
                    <a:pt x="7384" y="3128"/>
                    <a:pt x="6950" y="2861"/>
                    <a:pt x="6472" y="2346"/>
                  </a:cubicBezTo>
                  <a:cubicBezTo>
                    <a:pt x="5998" y="1833"/>
                    <a:pt x="5772" y="1170"/>
                    <a:pt x="5016" y="745"/>
                  </a:cubicBezTo>
                  <a:cubicBezTo>
                    <a:pt x="4364" y="842"/>
                    <a:pt x="3617" y="1189"/>
                    <a:pt x="3513" y="1546"/>
                  </a:cubicBezTo>
                  <a:cubicBezTo>
                    <a:pt x="3392" y="1962"/>
                    <a:pt x="3127" y="3926"/>
                    <a:pt x="3688" y="5422"/>
                  </a:cubicBezTo>
                  <a:cubicBezTo>
                    <a:pt x="4168" y="6707"/>
                    <a:pt x="4720" y="7633"/>
                    <a:pt x="5071" y="8279"/>
                  </a:cubicBezTo>
                  <a:cubicBezTo>
                    <a:pt x="5134" y="8398"/>
                    <a:pt x="5173" y="8523"/>
                    <a:pt x="5167" y="8679"/>
                  </a:cubicBezTo>
                  <a:cubicBezTo>
                    <a:pt x="4626" y="10483"/>
                    <a:pt x="1415" y="12562"/>
                    <a:pt x="1" y="16325"/>
                  </a:cubicBezTo>
                  <a:cubicBezTo>
                    <a:pt x="1" y="16325"/>
                    <a:pt x="1541" y="19747"/>
                    <a:pt x="6456" y="20132"/>
                  </a:cubicBezTo>
                  <a:cubicBezTo>
                    <a:pt x="6797" y="20159"/>
                    <a:pt x="7119" y="20171"/>
                    <a:pt x="7424" y="20171"/>
                  </a:cubicBezTo>
                  <a:cubicBezTo>
                    <a:pt x="11414" y="20171"/>
                    <a:pt x="12449" y="18054"/>
                    <a:pt x="12449" y="18054"/>
                  </a:cubicBezTo>
                  <a:cubicBezTo>
                    <a:pt x="11914" y="14518"/>
                    <a:pt x="10105" y="8643"/>
                    <a:pt x="10060" y="8496"/>
                  </a:cubicBezTo>
                  <a:cubicBezTo>
                    <a:pt x="10030" y="8327"/>
                    <a:pt x="10003" y="8149"/>
                    <a:pt x="9979" y="7946"/>
                  </a:cubicBezTo>
                  <a:cubicBezTo>
                    <a:pt x="9979" y="7946"/>
                    <a:pt x="10210" y="6730"/>
                    <a:pt x="10223" y="5872"/>
                  </a:cubicBezTo>
                  <a:cubicBezTo>
                    <a:pt x="12330" y="4046"/>
                    <a:pt x="10542" y="1781"/>
                    <a:pt x="8767" y="19"/>
                  </a:cubicBezTo>
                  <a:cubicBezTo>
                    <a:pt x="8674" y="5"/>
                    <a:pt x="8545" y="0"/>
                    <a:pt x="8419" y="0"/>
                  </a:cubicBezTo>
                  <a:close/>
                </a:path>
              </a:pathLst>
            </a:custGeom>
            <a:solidFill>
              <a:srgbClr val="C4D9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p57"/>
            <p:cNvSpPr/>
            <p:nvPr/>
          </p:nvSpPr>
          <p:spPr>
            <a:xfrm>
              <a:off x="1350325" y="529975"/>
              <a:ext cx="186925" cy="471575"/>
            </a:xfrm>
            <a:custGeom>
              <a:rect b="b" l="l" r="r" t="t"/>
              <a:pathLst>
                <a:path extrusionOk="0" h="18863" w="7477">
                  <a:moveTo>
                    <a:pt x="5036" y="1"/>
                  </a:moveTo>
                  <a:lnTo>
                    <a:pt x="3609" y="79"/>
                  </a:lnTo>
                  <a:cubicBezTo>
                    <a:pt x="3565" y="133"/>
                    <a:pt x="3529" y="187"/>
                    <a:pt x="3513" y="242"/>
                  </a:cubicBezTo>
                  <a:cubicBezTo>
                    <a:pt x="3392" y="659"/>
                    <a:pt x="3127" y="2623"/>
                    <a:pt x="3688" y="4119"/>
                  </a:cubicBezTo>
                  <a:cubicBezTo>
                    <a:pt x="4168" y="5403"/>
                    <a:pt x="4719" y="6330"/>
                    <a:pt x="5070" y="6975"/>
                  </a:cubicBezTo>
                  <a:cubicBezTo>
                    <a:pt x="5134" y="7094"/>
                    <a:pt x="5173" y="7220"/>
                    <a:pt x="5167" y="7375"/>
                  </a:cubicBezTo>
                  <a:cubicBezTo>
                    <a:pt x="4626" y="9179"/>
                    <a:pt x="1415" y="11258"/>
                    <a:pt x="1" y="15021"/>
                  </a:cubicBezTo>
                  <a:cubicBezTo>
                    <a:pt x="1" y="15021"/>
                    <a:pt x="1541" y="18443"/>
                    <a:pt x="6456" y="18828"/>
                  </a:cubicBezTo>
                  <a:cubicBezTo>
                    <a:pt x="6780" y="18853"/>
                    <a:pt x="7082" y="18863"/>
                    <a:pt x="7373" y="18863"/>
                  </a:cubicBezTo>
                  <a:cubicBezTo>
                    <a:pt x="7407" y="18863"/>
                    <a:pt x="7442" y="18862"/>
                    <a:pt x="7476" y="18862"/>
                  </a:cubicBezTo>
                  <a:cubicBezTo>
                    <a:pt x="3976" y="18351"/>
                    <a:pt x="2800" y="16318"/>
                    <a:pt x="2740" y="14222"/>
                  </a:cubicBezTo>
                  <a:cubicBezTo>
                    <a:pt x="2680" y="12122"/>
                    <a:pt x="4900" y="9755"/>
                    <a:pt x="5882" y="8956"/>
                  </a:cubicBezTo>
                  <a:cubicBezTo>
                    <a:pt x="6866" y="8157"/>
                    <a:pt x="7088" y="7329"/>
                    <a:pt x="6730" y="6293"/>
                  </a:cubicBezTo>
                  <a:cubicBezTo>
                    <a:pt x="6371" y="5258"/>
                    <a:pt x="5195" y="4458"/>
                    <a:pt x="5491" y="3129"/>
                  </a:cubicBezTo>
                  <a:cubicBezTo>
                    <a:pt x="5786" y="1798"/>
                    <a:pt x="5373" y="554"/>
                    <a:pt x="5036" y="1"/>
                  </a:cubicBezTo>
                  <a:close/>
                </a:path>
              </a:pathLst>
            </a:custGeom>
            <a:solidFill>
              <a:srgbClr val="AACA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57"/>
            <p:cNvSpPr/>
            <p:nvPr/>
          </p:nvSpPr>
          <p:spPr>
            <a:xfrm>
              <a:off x="1515450" y="496975"/>
              <a:ext cx="85400" cy="322575"/>
            </a:xfrm>
            <a:custGeom>
              <a:rect b="b" l="l" r="r" t="t"/>
              <a:pathLst>
                <a:path extrusionOk="0" h="12903" w="3416">
                  <a:moveTo>
                    <a:pt x="1715" y="0"/>
                  </a:moveTo>
                  <a:cubicBezTo>
                    <a:pt x="1611" y="0"/>
                    <a:pt x="1513" y="9"/>
                    <a:pt x="1419" y="28"/>
                  </a:cubicBezTo>
                  <a:cubicBezTo>
                    <a:pt x="1419" y="28"/>
                    <a:pt x="2370" y="546"/>
                    <a:pt x="2596" y="2199"/>
                  </a:cubicBezTo>
                  <a:cubicBezTo>
                    <a:pt x="2700" y="2961"/>
                    <a:pt x="2433" y="5252"/>
                    <a:pt x="2042" y="6642"/>
                  </a:cubicBezTo>
                  <a:cubicBezTo>
                    <a:pt x="801" y="11053"/>
                    <a:pt x="0" y="12625"/>
                    <a:pt x="0" y="12625"/>
                  </a:cubicBezTo>
                  <a:lnTo>
                    <a:pt x="531" y="12903"/>
                  </a:lnTo>
                  <a:cubicBezTo>
                    <a:pt x="531" y="12903"/>
                    <a:pt x="2223" y="8584"/>
                    <a:pt x="2820" y="5565"/>
                  </a:cubicBezTo>
                  <a:cubicBezTo>
                    <a:pt x="3415" y="2546"/>
                    <a:pt x="3292" y="873"/>
                    <a:pt x="1970" y="17"/>
                  </a:cubicBezTo>
                  <a:cubicBezTo>
                    <a:pt x="1882" y="6"/>
                    <a:pt x="1797" y="0"/>
                    <a:pt x="1715"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 name="Google Shape;425;p57"/>
            <p:cNvSpPr/>
            <p:nvPr/>
          </p:nvSpPr>
          <p:spPr>
            <a:xfrm>
              <a:off x="1353025" y="784000"/>
              <a:ext cx="197750" cy="160400"/>
            </a:xfrm>
            <a:custGeom>
              <a:rect b="b" l="l" r="r" t="t"/>
              <a:pathLst>
                <a:path extrusionOk="0" h="6416" w="7910">
                  <a:moveTo>
                    <a:pt x="2791" y="1"/>
                  </a:moveTo>
                  <a:cubicBezTo>
                    <a:pt x="2650" y="1"/>
                    <a:pt x="2541" y="21"/>
                    <a:pt x="2475" y="67"/>
                  </a:cubicBezTo>
                  <a:cubicBezTo>
                    <a:pt x="2257" y="218"/>
                    <a:pt x="0" y="3441"/>
                    <a:pt x="1083" y="4496"/>
                  </a:cubicBezTo>
                  <a:cubicBezTo>
                    <a:pt x="2080" y="5467"/>
                    <a:pt x="5103" y="6415"/>
                    <a:pt x="6179" y="6415"/>
                  </a:cubicBezTo>
                  <a:cubicBezTo>
                    <a:pt x="6271" y="6415"/>
                    <a:pt x="6349" y="6409"/>
                    <a:pt x="6410" y="6394"/>
                  </a:cubicBezTo>
                  <a:cubicBezTo>
                    <a:pt x="7186" y="6211"/>
                    <a:pt x="7855" y="5746"/>
                    <a:pt x="7883" y="5204"/>
                  </a:cubicBezTo>
                  <a:cubicBezTo>
                    <a:pt x="7910" y="4662"/>
                    <a:pt x="7356" y="1693"/>
                    <a:pt x="7028" y="1420"/>
                  </a:cubicBezTo>
                  <a:cubicBezTo>
                    <a:pt x="6738" y="1179"/>
                    <a:pt x="3853" y="1"/>
                    <a:pt x="2791" y="1"/>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57"/>
            <p:cNvSpPr/>
            <p:nvPr/>
          </p:nvSpPr>
          <p:spPr>
            <a:xfrm>
              <a:off x="1493000" y="816500"/>
              <a:ext cx="57825" cy="126500"/>
            </a:xfrm>
            <a:custGeom>
              <a:rect b="b" l="l" r="r" t="t"/>
              <a:pathLst>
                <a:path extrusionOk="0" h="5060" w="2313">
                  <a:moveTo>
                    <a:pt x="1221" y="0"/>
                  </a:moveTo>
                  <a:cubicBezTo>
                    <a:pt x="918" y="0"/>
                    <a:pt x="375" y="2739"/>
                    <a:pt x="173" y="3550"/>
                  </a:cubicBezTo>
                  <a:cubicBezTo>
                    <a:pt x="1" y="4236"/>
                    <a:pt x="43" y="5060"/>
                    <a:pt x="745" y="5060"/>
                  </a:cubicBezTo>
                  <a:cubicBezTo>
                    <a:pt x="878" y="5060"/>
                    <a:pt x="1034" y="5031"/>
                    <a:pt x="1216" y="4966"/>
                  </a:cubicBezTo>
                  <a:cubicBezTo>
                    <a:pt x="1806" y="4737"/>
                    <a:pt x="2261" y="4347"/>
                    <a:pt x="2284" y="3904"/>
                  </a:cubicBezTo>
                  <a:cubicBezTo>
                    <a:pt x="2312" y="3362"/>
                    <a:pt x="1757" y="393"/>
                    <a:pt x="1429" y="120"/>
                  </a:cubicBezTo>
                  <a:cubicBezTo>
                    <a:pt x="1396" y="92"/>
                    <a:pt x="1320" y="49"/>
                    <a:pt x="1225" y="0"/>
                  </a:cubicBezTo>
                  <a:cubicBezTo>
                    <a:pt x="1223" y="0"/>
                    <a:pt x="1222" y="0"/>
                    <a:pt x="1221" y="0"/>
                  </a:cubicBezTo>
                  <a:close/>
                </a:path>
              </a:pathLst>
            </a:custGeom>
            <a:solidFill>
              <a:srgbClr val="EB5D7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p57"/>
            <p:cNvSpPr/>
            <p:nvPr/>
          </p:nvSpPr>
          <p:spPr>
            <a:xfrm>
              <a:off x="1348750" y="520400"/>
              <a:ext cx="136375" cy="386150"/>
            </a:xfrm>
            <a:custGeom>
              <a:rect b="b" l="l" r="r" t="t"/>
              <a:pathLst>
                <a:path extrusionOk="0" h="15446" w="5455">
                  <a:moveTo>
                    <a:pt x="4441" y="0"/>
                  </a:moveTo>
                  <a:cubicBezTo>
                    <a:pt x="4000" y="0"/>
                    <a:pt x="3463" y="360"/>
                    <a:pt x="2933" y="1081"/>
                  </a:cubicBezTo>
                  <a:cubicBezTo>
                    <a:pt x="2074" y="2253"/>
                    <a:pt x="1419" y="3005"/>
                    <a:pt x="708" y="4582"/>
                  </a:cubicBezTo>
                  <a:cubicBezTo>
                    <a:pt x="313" y="5458"/>
                    <a:pt x="0" y="6319"/>
                    <a:pt x="334" y="8259"/>
                  </a:cubicBezTo>
                  <a:cubicBezTo>
                    <a:pt x="569" y="9617"/>
                    <a:pt x="898" y="10528"/>
                    <a:pt x="1428" y="11798"/>
                  </a:cubicBezTo>
                  <a:cubicBezTo>
                    <a:pt x="1572" y="12143"/>
                    <a:pt x="1594" y="12435"/>
                    <a:pt x="1792" y="13128"/>
                  </a:cubicBezTo>
                  <a:cubicBezTo>
                    <a:pt x="1990" y="13820"/>
                    <a:pt x="2385" y="14571"/>
                    <a:pt x="2821" y="14986"/>
                  </a:cubicBezTo>
                  <a:cubicBezTo>
                    <a:pt x="3183" y="15331"/>
                    <a:pt x="3398" y="15445"/>
                    <a:pt x="3531" y="15445"/>
                  </a:cubicBezTo>
                  <a:cubicBezTo>
                    <a:pt x="3557" y="15445"/>
                    <a:pt x="3581" y="15441"/>
                    <a:pt x="3601" y="15432"/>
                  </a:cubicBezTo>
                  <a:cubicBezTo>
                    <a:pt x="3756" y="15367"/>
                    <a:pt x="3748" y="15208"/>
                    <a:pt x="3571" y="14997"/>
                  </a:cubicBezTo>
                  <a:cubicBezTo>
                    <a:pt x="3393" y="14784"/>
                    <a:pt x="3066" y="14461"/>
                    <a:pt x="2844" y="13908"/>
                  </a:cubicBezTo>
                  <a:lnTo>
                    <a:pt x="2844" y="13908"/>
                  </a:lnTo>
                  <a:cubicBezTo>
                    <a:pt x="2844" y="13908"/>
                    <a:pt x="3208" y="14393"/>
                    <a:pt x="3452" y="14663"/>
                  </a:cubicBezTo>
                  <a:cubicBezTo>
                    <a:pt x="3696" y="14933"/>
                    <a:pt x="3973" y="15158"/>
                    <a:pt x="4189" y="15292"/>
                  </a:cubicBezTo>
                  <a:cubicBezTo>
                    <a:pt x="4260" y="15335"/>
                    <a:pt x="4342" y="15354"/>
                    <a:pt x="4422" y="15354"/>
                  </a:cubicBezTo>
                  <a:cubicBezTo>
                    <a:pt x="4639" y="15354"/>
                    <a:pt x="4835" y="15213"/>
                    <a:pt x="4708" y="15053"/>
                  </a:cubicBezTo>
                  <a:cubicBezTo>
                    <a:pt x="4536" y="14834"/>
                    <a:pt x="4341" y="14712"/>
                    <a:pt x="3987" y="14306"/>
                  </a:cubicBezTo>
                  <a:cubicBezTo>
                    <a:pt x="3663" y="13936"/>
                    <a:pt x="3500" y="13602"/>
                    <a:pt x="3500" y="13602"/>
                  </a:cubicBezTo>
                  <a:lnTo>
                    <a:pt x="3500" y="13602"/>
                  </a:lnTo>
                  <a:cubicBezTo>
                    <a:pt x="3500" y="13602"/>
                    <a:pt x="3908" y="14022"/>
                    <a:pt x="4316" y="14308"/>
                  </a:cubicBezTo>
                  <a:cubicBezTo>
                    <a:pt x="4724" y="14596"/>
                    <a:pt x="4952" y="14630"/>
                    <a:pt x="5102" y="14643"/>
                  </a:cubicBezTo>
                  <a:cubicBezTo>
                    <a:pt x="5108" y="14644"/>
                    <a:pt x="5114" y="14644"/>
                    <a:pt x="5120" y="14644"/>
                  </a:cubicBezTo>
                  <a:cubicBezTo>
                    <a:pt x="5269" y="14644"/>
                    <a:pt x="5455" y="14467"/>
                    <a:pt x="5212" y="14233"/>
                  </a:cubicBezTo>
                  <a:cubicBezTo>
                    <a:pt x="4987" y="14015"/>
                    <a:pt x="4609" y="13836"/>
                    <a:pt x="4244" y="13353"/>
                  </a:cubicBezTo>
                  <a:cubicBezTo>
                    <a:pt x="3981" y="13005"/>
                    <a:pt x="3842" y="12724"/>
                    <a:pt x="3924" y="12724"/>
                  </a:cubicBezTo>
                  <a:cubicBezTo>
                    <a:pt x="3925" y="12724"/>
                    <a:pt x="3926" y="12724"/>
                    <a:pt x="3927" y="12724"/>
                  </a:cubicBezTo>
                  <a:cubicBezTo>
                    <a:pt x="4015" y="12730"/>
                    <a:pt x="4156" y="12948"/>
                    <a:pt x="4503" y="13113"/>
                  </a:cubicBezTo>
                  <a:cubicBezTo>
                    <a:pt x="4640" y="13179"/>
                    <a:pt x="4793" y="13210"/>
                    <a:pt x="4930" y="13210"/>
                  </a:cubicBezTo>
                  <a:cubicBezTo>
                    <a:pt x="5122" y="13210"/>
                    <a:pt x="5283" y="13149"/>
                    <a:pt x="5326" y="13036"/>
                  </a:cubicBezTo>
                  <a:cubicBezTo>
                    <a:pt x="5401" y="12844"/>
                    <a:pt x="5289" y="12910"/>
                    <a:pt x="4975" y="12695"/>
                  </a:cubicBezTo>
                  <a:cubicBezTo>
                    <a:pt x="4660" y="12479"/>
                    <a:pt x="4467" y="12175"/>
                    <a:pt x="4000" y="11907"/>
                  </a:cubicBezTo>
                  <a:cubicBezTo>
                    <a:pt x="3588" y="11671"/>
                    <a:pt x="3329" y="11457"/>
                    <a:pt x="3089" y="11086"/>
                  </a:cubicBezTo>
                  <a:cubicBezTo>
                    <a:pt x="2794" y="10631"/>
                    <a:pt x="2411" y="9440"/>
                    <a:pt x="2186" y="8161"/>
                  </a:cubicBezTo>
                  <a:cubicBezTo>
                    <a:pt x="1921" y="6652"/>
                    <a:pt x="2405" y="5760"/>
                    <a:pt x="2877" y="5043"/>
                  </a:cubicBezTo>
                  <a:cubicBezTo>
                    <a:pt x="3915" y="3464"/>
                    <a:pt x="4448" y="2860"/>
                    <a:pt x="4934" y="2124"/>
                  </a:cubicBezTo>
                  <a:cubicBezTo>
                    <a:pt x="5402" y="1415"/>
                    <a:pt x="5400" y="671"/>
                    <a:pt x="4991" y="243"/>
                  </a:cubicBezTo>
                  <a:cubicBezTo>
                    <a:pt x="4837" y="81"/>
                    <a:pt x="4650" y="0"/>
                    <a:pt x="4441"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57"/>
            <p:cNvSpPr/>
            <p:nvPr/>
          </p:nvSpPr>
          <p:spPr>
            <a:xfrm>
              <a:off x="1542625" y="448525"/>
              <a:ext cx="29975" cy="8275"/>
            </a:xfrm>
            <a:custGeom>
              <a:rect b="b" l="l" r="r" t="t"/>
              <a:pathLst>
                <a:path extrusionOk="0" h="331" w="1199">
                  <a:moveTo>
                    <a:pt x="997" y="1"/>
                  </a:moveTo>
                  <a:cubicBezTo>
                    <a:pt x="975" y="1"/>
                    <a:pt x="950" y="3"/>
                    <a:pt x="923" y="7"/>
                  </a:cubicBezTo>
                  <a:cubicBezTo>
                    <a:pt x="591" y="61"/>
                    <a:pt x="348" y="210"/>
                    <a:pt x="1" y="217"/>
                  </a:cubicBezTo>
                  <a:cubicBezTo>
                    <a:pt x="268" y="297"/>
                    <a:pt x="462" y="330"/>
                    <a:pt x="615" y="330"/>
                  </a:cubicBezTo>
                  <a:cubicBezTo>
                    <a:pt x="812" y="330"/>
                    <a:pt x="941" y="275"/>
                    <a:pt x="1070" y="191"/>
                  </a:cubicBezTo>
                  <a:cubicBezTo>
                    <a:pt x="1198" y="101"/>
                    <a:pt x="1153" y="1"/>
                    <a:pt x="997" y="1"/>
                  </a:cubicBezTo>
                  <a:close/>
                </a:path>
              </a:pathLst>
            </a:custGeom>
            <a:solidFill>
              <a:srgbClr val="771D3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57"/>
            <p:cNvSpPr/>
            <p:nvPr/>
          </p:nvSpPr>
          <p:spPr>
            <a:xfrm>
              <a:off x="1543250" y="453275"/>
              <a:ext cx="28950" cy="11925"/>
            </a:xfrm>
            <a:custGeom>
              <a:rect b="b" l="l" r="r" t="t"/>
              <a:pathLst>
                <a:path extrusionOk="0" h="477" w="1158">
                  <a:moveTo>
                    <a:pt x="1046" y="1"/>
                  </a:moveTo>
                  <a:lnTo>
                    <a:pt x="1046" y="1"/>
                  </a:lnTo>
                  <a:cubicBezTo>
                    <a:pt x="920" y="72"/>
                    <a:pt x="766" y="105"/>
                    <a:pt x="578" y="105"/>
                  </a:cubicBezTo>
                  <a:cubicBezTo>
                    <a:pt x="413" y="105"/>
                    <a:pt x="222" y="80"/>
                    <a:pt x="0" y="33"/>
                  </a:cubicBezTo>
                  <a:lnTo>
                    <a:pt x="0" y="33"/>
                  </a:lnTo>
                  <a:cubicBezTo>
                    <a:pt x="0" y="33"/>
                    <a:pt x="96" y="477"/>
                    <a:pt x="569" y="477"/>
                  </a:cubicBezTo>
                  <a:cubicBezTo>
                    <a:pt x="635" y="477"/>
                    <a:pt x="708" y="468"/>
                    <a:pt x="789" y="449"/>
                  </a:cubicBezTo>
                  <a:cubicBezTo>
                    <a:pt x="1157" y="359"/>
                    <a:pt x="1046" y="1"/>
                    <a:pt x="1046" y="1"/>
                  </a:cubicBez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57"/>
            <p:cNvSpPr/>
            <p:nvPr/>
          </p:nvSpPr>
          <p:spPr>
            <a:xfrm>
              <a:off x="1528675" y="402600"/>
              <a:ext cx="14475" cy="12425"/>
            </a:xfrm>
            <a:custGeom>
              <a:rect b="b" l="l" r="r" t="t"/>
              <a:pathLst>
                <a:path extrusionOk="0" h="497" w="579">
                  <a:moveTo>
                    <a:pt x="250" y="0"/>
                  </a:moveTo>
                  <a:cubicBezTo>
                    <a:pt x="123" y="0"/>
                    <a:pt x="1" y="99"/>
                    <a:pt x="1" y="249"/>
                  </a:cubicBezTo>
                  <a:cubicBezTo>
                    <a:pt x="1" y="385"/>
                    <a:pt x="111" y="496"/>
                    <a:pt x="248" y="496"/>
                  </a:cubicBezTo>
                  <a:cubicBezTo>
                    <a:pt x="468" y="496"/>
                    <a:pt x="578" y="230"/>
                    <a:pt x="423" y="73"/>
                  </a:cubicBezTo>
                  <a:cubicBezTo>
                    <a:pt x="373" y="23"/>
                    <a:pt x="311" y="0"/>
                    <a:pt x="250"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p57"/>
            <p:cNvSpPr/>
            <p:nvPr/>
          </p:nvSpPr>
          <p:spPr>
            <a:xfrm>
              <a:off x="1573475" y="400325"/>
              <a:ext cx="14500" cy="12400"/>
            </a:xfrm>
            <a:custGeom>
              <a:rect b="b" l="l" r="r" t="t"/>
              <a:pathLst>
                <a:path extrusionOk="0" h="496" w="580">
                  <a:moveTo>
                    <a:pt x="250" y="0"/>
                  </a:moveTo>
                  <a:cubicBezTo>
                    <a:pt x="123" y="0"/>
                    <a:pt x="1" y="99"/>
                    <a:pt x="1" y="248"/>
                  </a:cubicBezTo>
                  <a:cubicBezTo>
                    <a:pt x="1" y="385"/>
                    <a:pt x="112" y="496"/>
                    <a:pt x="248" y="496"/>
                  </a:cubicBezTo>
                  <a:cubicBezTo>
                    <a:pt x="469" y="496"/>
                    <a:pt x="579" y="229"/>
                    <a:pt x="424" y="74"/>
                  </a:cubicBezTo>
                  <a:cubicBezTo>
                    <a:pt x="373" y="23"/>
                    <a:pt x="311" y="0"/>
                    <a:pt x="250"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57"/>
            <p:cNvSpPr/>
            <p:nvPr/>
          </p:nvSpPr>
          <p:spPr>
            <a:xfrm>
              <a:off x="1514925" y="385700"/>
              <a:ext cx="27175" cy="14000"/>
            </a:xfrm>
            <a:custGeom>
              <a:rect b="b" l="l" r="r" t="t"/>
              <a:pathLst>
                <a:path extrusionOk="0" h="560" w="1087">
                  <a:moveTo>
                    <a:pt x="754" y="0"/>
                  </a:moveTo>
                  <a:cubicBezTo>
                    <a:pt x="604" y="0"/>
                    <a:pt x="448" y="53"/>
                    <a:pt x="327" y="130"/>
                  </a:cubicBezTo>
                  <a:cubicBezTo>
                    <a:pt x="207" y="206"/>
                    <a:pt x="0" y="350"/>
                    <a:pt x="74" y="514"/>
                  </a:cubicBezTo>
                  <a:cubicBezTo>
                    <a:pt x="82" y="531"/>
                    <a:pt x="98" y="559"/>
                    <a:pt x="120" y="559"/>
                  </a:cubicBezTo>
                  <a:cubicBezTo>
                    <a:pt x="122" y="560"/>
                    <a:pt x="123" y="560"/>
                    <a:pt x="125" y="560"/>
                  </a:cubicBezTo>
                  <a:cubicBezTo>
                    <a:pt x="224" y="560"/>
                    <a:pt x="392" y="454"/>
                    <a:pt x="476" y="411"/>
                  </a:cubicBezTo>
                  <a:cubicBezTo>
                    <a:pt x="545" y="377"/>
                    <a:pt x="611" y="343"/>
                    <a:pt x="685" y="322"/>
                  </a:cubicBezTo>
                  <a:cubicBezTo>
                    <a:pt x="787" y="294"/>
                    <a:pt x="891" y="309"/>
                    <a:pt x="986" y="267"/>
                  </a:cubicBezTo>
                  <a:cubicBezTo>
                    <a:pt x="1087" y="223"/>
                    <a:pt x="1036" y="73"/>
                    <a:pt x="953" y="37"/>
                  </a:cubicBezTo>
                  <a:cubicBezTo>
                    <a:pt x="891" y="12"/>
                    <a:pt x="823" y="0"/>
                    <a:pt x="754"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p57"/>
            <p:cNvSpPr/>
            <p:nvPr/>
          </p:nvSpPr>
          <p:spPr>
            <a:xfrm>
              <a:off x="1572300" y="381250"/>
              <a:ext cx="27175" cy="10625"/>
            </a:xfrm>
            <a:custGeom>
              <a:rect b="b" l="l" r="r" t="t"/>
              <a:pathLst>
                <a:path extrusionOk="0" h="425" w="1087">
                  <a:moveTo>
                    <a:pt x="439" y="0"/>
                  </a:moveTo>
                  <a:cubicBezTo>
                    <a:pt x="312" y="0"/>
                    <a:pt x="186" y="30"/>
                    <a:pt x="88" y="100"/>
                  </a:cubicBezTo>
                  <a:cubicBezTo>
                    <a:pt x="15" y="153"/>
                    <a:pt x="0" y="312"/>
                    <a:pt x="107" y="333"/>
                  </a:cubicBezTo>
                  <a:cubicBezTo>
                    <a:pt x="127" y="336"/>
                    <a:pt x="147" y="338"/>
                    <a:pt x="167" y="338"/>
                  </a:cubicBezTo>
                  <a:cubicBezTo>
                    <a:pt x="244" y="338"/>
                    <a:pt x="319" y="316"/>
                    <a:pt x="398" y="316"/>
                  </a:cubicBezTo>
                  <a:cubicBezTo>
                    <a:pt x="403" y="316"/>
                    <a:pt x="407" y="316"/>
                    <a:pt x="412" y="317"/>
                  </a:cubicBezTo>
                  <a:cubicBezTo>
                    <a:pt x="491" y="320"/>
                    <a:pt x="562" y="339"/>
                    <a:pt x="637" y="356"/>
                  </a:cubicBezTo>
                  <a:cubicBezTo>
                    <a:pt x="716" y="374"/>
                    <a:pt x="865" y="424"/>
                    <a:pt x="966" y="424"/>
                  </a:cubicBezTo>
                  <a:cubicBezTo>
                    <a:pt x="985" y="424"/>
                    <a:pt x="1003" y="422"/>
                    <a:pt x="1018" y="418"/>
                  </a:cubicBezTo>
                  <a:cubicBezTo>
                    <a:pt x="1040" y="413"/>
                    <a:pt x="1048" y="381"/>
                    <a:pt x="1052" y="363"/>
                  </a:cubicBezTo>
                  <a:cubicBezTo>
                    <a:pt x="1086" y="187"/>
                    <a:pt x="853" y="94"/>
                    <a:pt x="718" y="48"/>
                  </a:cubicBezTo>
                  <a:cubicBezTo>
                    <a:pt x="633" y="17"/>
                    <a:pt x="535" y="0"/>
                    <a:pt x="439"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p57"/>
            <p:cNvSpPr/>
            <p:nvPr/>
          </p:nvSpPr>
          <p:spPr>
            <a:xfrm>
              <a:off x="1554725" y="402600"/>
              <a:ext cx="19300" cy="34525"/>
            </a:xfrm>
            <a:custGeom>
              <a:rect b="b" l="l" r="r" t="t"/>
              <a:pathLst>
                <a:path extrusionOk="0" h="1381" w="772">
                  <a:moveTo>
                    <a:pt x="117" y="0"/>
                  </a:moveTo>
                  <a:cubicBezTo>
                    <a:pt x="58" y="0"/>
                    <a:pt x="33" y="163"/>
                    <a:pt x="39" y="430"/>
                  </a:cubicBezTo>
                  <a:cubicBezTo>
                    <a:pt x="44" y="662"/>
                    <a:pt x="0" y="1381"/>
                    <a:pt x="140" y="1381"/>
                  </a:cubicBezTo>
                  <a:cubicBezTo>
                    <a:pt x="141" y="1381"/>
                    <a:pt x="142" y="1381"/>
                    <a:pt x="143" y="1381"/>
                  </a:cubicBezTo>
                  <a:cubicBezTo>
                    <a:pt x="222" y="1376"/>
                    <a:pt x="523" y="1335"/>
                    <a:pt x="662" y="1195"/>
                  </a:cubicBezTo>
                  <a:cubicBezTo>
                    <a:pt x="772" y="1082"/>
                    <a:pt x="626" y="852"/>
                    <a:pt x="473" y="531"/>
                  </a:cubicBezTo>
                  <a:cubicBezTo>
                    <a:pt x="304" y="175"/>
                    <a:pt x="197" y="34"/>
                    <a:pt x="134" y="5"/>
                  </a:cubicBezTo>
                  <a:cubicBezTo>
                    <a:pt x="128" y="2"/>
                    <a:pt x="123" y="0"/>
                    <a:pt x="117" y="0"/>
                  </a:cubicBez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35" name="Google Shape;435;p57"/>
          <p:cNvGrpSpPr/>
          <p:nvPr/>
        </p:nvGrpSpPr>
        <p:grpSpPr>
          <a:xfrm flipH="1" rot="10800000">
            <a:off x="5409278" y="2113231"/>
            <a:ext cx="3708896" cy="4219273"/>
            <a:chOff x="5238497" y="1479275"/>
            <a:chExt cx="3160003" cy="3002400"/>
          </a:xfrm>
        </p:grpSpPr>
        <p:sp>
          <p:nvSpPr>
            <p:cNvPr id="436" name="Google Shape;436;p57"/>
            <p:cNvSpPr/>
            <p:nvPr/>
          </p:nvSpPr>
          <p:spPr>
            <a:xfrm>
              <a:off x="5396100" y="1479275"/>
              <a:ext cx="3002400" cy="3002400"/>
            </a:xfrm>
            <a:prstGeom prst="ellips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p57"/>
            <p:cNvSpPr/>
            <p:nvPr/>
          </p:nvSpPr>
          <p:spPr>
            <a:xfrm rot="10800000">
              <a:off x="5238497" y="3508000"/>
              <a:ext cx="468300" cy="3702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438" name="Google Shape;438;p57"/>
          <p:cNvSpPr txBox="1"/>
          <p:nvPr>
            <p:ph idx="2" type="ctrTitle"/>
          </p:nvPr>
        </p:nvSpPr>
        <p:spPr>
          <a:xfrm flipH="1">
            <a:off x="685838" y="993775"/>
            <a:ext cx="2663700" cy="2823900"/>
          </a:xfrm>
          <a:prstGeom prst="rect">
            <a:avLst/>
          </a:prstGeom>
        </p:spPr>
        <p:txBody>
          <a:bodyPr anchorCtr="0" anchor="b" bIns="45700" lIns="91425" spcFirstLastPara="1" rIns="91425" wrap="square" tIns="45700">
            <a:noAutofit/>
          </a:bodyPr>
          <a:lstStyle/>
          <a:p>
            <a:pPr indent="-387350" lvl="0" marL="457200" rtl="0" algn="ctr">
              <a:spcBef>
                <a:spcPts val="0"/>
              </a:spcBef>
              <a:spcAft>
                <a:spcPts val="0"/>
              </a:spcAft>
              <a:buSzPts val="2500"/>
              <a:buAutoNum type="arabicPeriod"/>
            </a:pPr>
            <a:r>
              <a:rPr lang="en-US" sz="2500"/>
              <a:t>Come up with a Team Name</a:t>
            </a:r>
            <a:endParaRPr sz="2500"/>
          </a:p>
          <a:p>
            <a:pPr indent="-387350" lvl="0" marL="457200" rtl="0" algn="ctr">
              <a:spcBef>
                <a:spcPts val="0"/>
              </a:spcBef>
              <a:spcAft>
                <a:spcPts val="0"/>
              </a:spcAft>
              <a:buSzPts val="2500"/>
              <a:buAutoNum type="arabicPeriod"/>
            </a:pPr>
            <a:r>
              <a:rPr lang="en-US" sz="2500"/>
              <a:t>Choose a Captain that will submit your production decisions</a:t>
            </a:r>
            <a:endParaRPr sz="2500"/>
          </a:p>
        </p:txBody>
      </p:sp>
      <p:sp>
        <p:nvSpPr>
          <p:cNvPr id="439" name="Google Shape;439;p57"/>
          <p:cNvSpPr txBox="1"/>
          <p:nvPr>
            <p:ph type="ctrTitle"/>
          </p:nvPr>
        </p:nvSpPr>
        <p:spPr>
          <a:xfrm flipH="1">
            <a:off x="5611163" y="2512863"/>
            <a:ext cx="3451200" cy="342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900"/>
              <a:t>3.</a:t>
            </a:r>
            <a:r>
              <a:rPr lang="en-US" sz="2500"/>
              <a:t> Choose an </a:t>
            </a:r>
            <a:endParaRPr sz="2500"/>
          </a:p>
          <a:p>
            <a:pPr indent="0" lvl="0" marL="0" rtl="0" algn="ctr">
              <a:spcBef>
                <a:spcPts val="0"/>
              </a:spcBef>
              <a:spcAft>
                <a:spcPts val="0"/>
              </a:spcAft>
              <a:buNone/>
            </a:pPr>
            <a:r>
              <a:rPr lang="en-US" sz="2500"/>
              <a:t>accountant to </a:t>
            </a:r>
            <a:r>
              <a:rPr b="1" lang="en-US" sz="2500">
                <a:latin typeface="Dosis"/>
                <a:ea typeface="Dosis"/>
                <a:cs typeface="Dosis"/>
                <a:sym typeface="Dosis"/>
              </a:rPr>
              <a:t>screen </a:t>
            </a:r>
            <a:endParaRPr b="1" sz="2500">
              <a:latin typeface="Dosis"/>
              <a:ea typeface="Dosis"/>
              <a:cs typeface="Dosis"/>
              <a:sym typeface="Dosis"/>
            </a:endParaRPr>
          </a:p>
          <a:p>
            <a:pPr indent="0" lvl="0" marL="0" rtl="0" algn="ctr">
              <a:spcBef>
                <a:spcPts val="0"/>
              </a:spcBef>
              <a:spcAft>
                <a:spcPts val="0"/>
              </a:spcAft>
              <a:buNone/>
            </a:pPr>
            <a:r>
              <a:rPr b="1" lang="en-US" sz="2500">
                <a:latin typeface="Dosis"/>
                <a:ea typeface="Dosis"/>
                <a:cs typeface="Dosis"/>
                <a:sym typeface="Dosis"/>
              </a:rPr>
              <a:t>share</a:t>
            </a:r>
            <a:r>
              <a:rPr lang="en-US" sz="2500"/>
              <a:t> the balance sheet.</a:t>
            </a:r>
            <a:endParaRPr sz="2500"/>
          </a:p>
          <a:p>
            <a:pPr indent="0" lvl="0" marL="0" rtl="0" algn="ctr">
              <a:spcBef>
                <a:spcPts val="0"/>
              </a:spcBef>
              <a:spcAft>
                <a:spcPts val="0"/>
              </a:spcAft>
              <a:buNone/>
            </a:pPr>
            <a:r>
              <a:t/>
            </a:r>
            <a:endParaRPr sz="1100"/>
          </a:p>
          <a:p>
            <a:pPr indent="0" lvl="0" marL="0" rtl="0" algn="ctr">
              <a:spcBef>
                <a:spcPts val="0"/>
              </a:spcBef>
              <a:spcAft>
                <a:spcPts val="0"/>
              </a:spcAft>
              <a:buNone/>
            </a:pPr>
            <a:r>
              <a:rPr lang="en-US" sz="2500"/>
              <a:t> 4.  Practice the screen share</a:t>
            </a:r>
            <a:endParaRPr sz="2500"/>
          </a:p>
          <a:p>
            <a:pPr indent="0" lvl="0" marL="0" rtl="0" algn="ctr">
              <a:spcBef>
                <a:spcPts val="0"/>
              </a:spcBef>
              <a:spcAft>
                <a:spcPts val="0"/>
              </a:spcAft>
              <a:buNone/>
            </a:pPr>
            <a:r>
              <a:t/>
            </a:r>
            <a:endParaRPr sz="1500"/>
          </a:p>
          <a:p>
            <a:pPr indent="0" lvl="0" marL="0" rtl="0" algn="ctr">
              <a:spcBef>
                <a:spcPts val="0"/>
              </a:spcBef>
              <a:spcAft>
                <a:spcPts val="0"/>
              </a:spcAft>
              <a:buNone/>
            </a:pPr>
            <a:r>
              <a:rPr lang="en-US" sz="2500"/>
              <a:t>5. Enter team member </a:t>
            </a:r>
            <a:endParaRPr sz="2500"/>
          </a:p>
          <a:p>
            <a:pPr indent="0" lvl="0" marL="0" rtl="0" algn="ctr">
              <a:spcBef>
                <a:spcPts val="0"/>
              </a:spcBef>
              <a:spcAft>
                <a:spcPts val="0"/>
              </a:spcAft>
              <a:buNone/>
            </a:pPr>
            <a:r>
              <a:rPr lang="en-US" sz="2500"/>
              <a:t>names on balance </a:t>
            </a:r>
            <a:endParaRPr sz="2500"/>
          </a:p>
          <a:p>
            <a:pPr indent="0" lvl="0" marL="0" rtl="0" algn="ctr">
              <a:spcBef>
                <a:spcPts val="0"/>
              </a:spcBef>
              <a:spcAft>
                <a:spcPts val="0"/>
              </a:spcAft>
              <a:buNone/>
            </a:pPr>
            <a:r>
              <a:rPr lang="en-US" sz="2500"/>
              <a:t>sheet</a:t>
            </a:r>
            <a:endParaRPr sz="2500"/>
          </a:p>
        </p:txBody>
      </p:sp>
      <p:grpSp>
        <p:nvGrpSpPr>
          <p:cNvPr id="440" name="Google Shape;440;p57"/>
          <p:cNvGrpSpPr/>
          <p:nvPr/>
        </p:nvGrpSpPr>
        <p:grpSpPr>
          <a:xfrm flipH="1">
            <a:off x="4318415" y="2845072"/>
            <a:ext cx="1217990" cy="3907231"/>
            <a:chOff x="2704400" y="238125"/>
            <a:chExt cx="2176925" cy="5237575"/>
          </a:xfrm>
        </p:grpSpPr>
        <p:sp>
          <p:nvSpPr>
            <p:cNvPr id="441" name="Google Shape;441;p57"/>
            <p:cNvSpPr/>
            <p:nvPr/>
          </p:nvSpPr>
          <p:spPr>
            <a:xfrm>
              <a:off x="2964150" y="4503800"/>
              <a:ext cx="1684275" cy="971900"/>
            </a:xfrm>
            <a:custGeom>
              <a:rect b="b" l="l" r="r" t="t"/>
              <a:pathLst>
                <a:path extrusionOk="0" h="38876" w="67371">
                  <a:moveTo>
                    <a:pt x="33685" y="0"/>
                  </a:moveTo>
                  <a:cubicBezTo>
                    <a:pt x="24752" y="0"/>
                    <a:pt x="16184" y="2048"/>
                    <a:pt x="9866" y="5694"/>
                  </a:cubicBezTo>
                  <a:cubicBezTo>
                    <a:pt x="3549" y="9338"/>
                    <a:pt x="0" y="14282"/>
                    <a:pt x="0" y="19438"/>
                  </a:cubicBezTo>
                  <a:cubicBezTo>
                    <a:pt x="0" y="24593"/>
                    <a:pt x="3549" y="29537"/>
                    <a:pt x="9866" y="33182"/>
                  </a:cubicBezTo>
                  <a:cubicBezTo>
                    <a:pt x="16184" y="36827"/>
                    <a:pt x="24752" y="38875"/>
                    <a:pt x="33685" y="38875"/>
                  </a:cubicBezTo>
                  <a:cubicBezTo>
                    <a:pt x="42619" y="38875"/>
                    <a:pt x="51188" y="36827"/>
                    <a:pt x="57505" y="33182"/>
                  </a:cubicBezTo>
                  <a:cubicBezTo>
                    <a:pt x="63822" y="29537"/>
                    <a:pt x="67370" y="24593"/>
                    <a:pt x="67370" y="19438"/>
                  </a:cubicBezTo>
                  <a:cubicBezTo>
                    <a:pt x="67370" y="14282"/>
                    <a:pt x="63822" y="9338"/>
                    <a:pt x="57505" y="5694"/>
                  </a:cubicBezTo>
                  <a:cubicBezTo>
                    <a:pt x="51188" y="2048"/>
                    <a:pt x="42619" y="0"/>
                    <a:pt x="33685" y="0"/>
                  </a:cubicBezTo>
                  <a:close/>
                </a:path>
              </a:pathLst>
            </a:custGeom>
            <a:solidFill>
              <a:srgbClr val="EAEC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57"/>
            <p:cNvSpPr/>
            <p:nvPr/>
          </p:nvSpPr>
          <p:spPr>
            <a:xfrm>
              <a:off x="3949725" y="880600"/>
              <a:ext cx="931600" cy="1742875"/>
            </a:xfrm>
            <a:custGeom>
              <a:rect b="b" l="l" r="r" t="t"/>
              <a:pathLst>
                <a:path extrusionOk="0" h="69715" w="37264">
                  <a:moveTo>
                    <a:pt x="3307" y="1"/>
                  </a:moveTo>
                  <a:cubicBezTo>
                    <a:pt x="1719" y="1"/>
                    <a:pt x="582" y="1433"/>
                    <a:pt x="388" y="5710"/>
                  </a:cubicBezTo>
                  <a:cubicBezTo>
                    <a:pt x="126" y="11563"/>
                    <a:pt x="0" y="22851"/>
                    <a:pt x="1691" y="30655"/>
                  </a:cubicBezTo>
                  <a:cubicBezTo>
                    <a:pt x="2509" y="34439"/>
                    <a:pt x="4339" y="40369"/>
                    <a:pt x="8443" y="47152"/>
                  </a:cubicBezTo>
                  <a:cubicBezTo>
                    <a:pt x="11312" y="51890"/>
                    <a:pt x="14338" y="55071"/>
                    <a:pt x="18194" y="59047"/>
                  </a:cubicBezTo>
                  <a:cubicBezTo>
                    <a:pt x="19245" y="60131"/>
                    <a:pt x="19756" y="61196"/>
                    <a:pt x="21516" y="63498"/>
                  </a:cubicBezTo>
                  <a:cubicBezTo>
                    <a:pt x="23277" y="65801"/>
                    <a:pt x="25862" y="68036"/>
                    <a:pt x="28108" y="68952"/>
                  </a:cubicBezTo>
                  <a:cubicBezTo>
                    <a:pt x="29457" y="69503"/>
                    <a:pt x="30340" y="69715"/>
                    <a:pt x="30913" y="69715"/>
                  </a:cubicBezTo>
                  <a:cubicBezTo>
                    <a:pt x="31293" y="69715"/>
                    <a:pt x="31536" y="69622"/>
                    <a:pt x="31689" y="69473"/>
                  </a:cubicBezTo>
                  <a:cubicBezTo>
                    <a:pt x="32172" y="69006"/>
                    <a:pt x="31913" y="68424"/>
                    <a:pt x="30936" y="67888"/>
                  </a:cubicBezTo>
                  <a:cubicBezTo>
                    <a:pt x="29959" y="67351"/>
                    <a:pt x="28250" y="66625"/>
                    <a:pt x="26606" y="64877"/>
                  </a:cubicBezTo>
                  <a:lnTo>
                    <a:pt x="26606" y="64877"/>
                  </a:lnTo>
                  <a:cubicBezTo>
                    <a:pt x="26606" y="64877"/>
                    <a:pt x="28684" y="66157"/>
                    <a:pt x="29996" y="66812"/>
                  </a:cubicBezTo>
                  <a:cubicBezTo>
                    <a:pt x="31307" y="67467"/>
                    <a:pt x="32681" y="67903"/>
                    <a:pt x="33681" y="68085"/>
                  </a:cubicBezTo>
                  <a:cubicBezTo>
                    <a:pt x="33776" y="68103"/>
                    <a:pt x="33873" y="68111"/>
                    <a:pt x="33968" y="68111"/>
                  </a:cubicBezTo>
                  <a:cubicBezTo>
                    <a:pt x="35113" y="68111"/>
                    <a:pt x="36173" y="66948"/>
                    <a:pt x="35277" y="66425"/>
                  </a:cubicBezTo>
                  <a:cubicBezTo>
                    <a:pt x="34301" y="65858"/>
                    <a:pt x="33400" y="65687"/>
                    <a:pt x="31471" y="64687"/>
                  </a:cubicBezTo>
                  <a:cubicBezTo>
                    <a:pt x="29717" y="63778"/>
                    <a:pt x="28613" y="62766"/>
                    <a:pt x="28613" y="62766"/>
                  </a:cubicBezTo>
                  <a:lnTo>
                    <a:pt x="28613" y="62766"/>
                  </a:lnTo>
                  <a:cubicBezTo>
                    <a:pt x="28614" y="62766"/>
                    <a:pt x="30762" y="63739"/>
                    <a:pt x="32715" y="64214"/>
                  </a:cubicBezTo>
                  <a:cubicBezTo>
                    <a:pt x="33613" y="64432"/>
                    <a:pt x="34289" y="64506"/>
                    <a:pt x="34815" y="64506"/>
                  </a:cubicBezTo>
                  <a:cubicBezTo>
                    <a:pt x="35431" y="64506"/>
                    <a:pt x="35840" y="64404"/>
                    <a:pt x="36157" y="64314"/>
                  </a:cubicBezTo>
                  <a:cubicBezTo>
                    <a:pt x="36744" y="64146"/>
                    <a:pt x="37263" y="63154"/>
                    <a:pt x="35965" y="62611"/>
                  </a:cubicBezTo>
                  <a:cubicBezTo>
                    <a:pt x="34798" y="62126"/>
                    <a:pt x="33117" y="62013"/>
                    <a:pt x="31035" y="60740"/>
                  </a:cubicBezTo>
                  <a:cubicBezTo>
                    <a:pt x="29523" y="59814"/>
                    <a:pt x="28584" y="58952"/>
                    <a:pt x="28922" y="58846"/>
                  </a:cubicBezTo>
                  <a:cubicBezTo>
                    <a:pt x="28949" y="58838"/>
                    <a:pt x="28980" y="58834"/>
                    <a:pt x="29014" y="58834"/>
                  </a:cubicBezTo>
                  <a:cubicBezTo>
                    <a:pt x="29402" y="58834"/>
                    <a:pt x="30236" y="59355"/>
                    <a:pt x="31653" y="59457"/>
                  </a:cubicBezTo>
                  <a:cubicBezTo>
                    <a:pt x="31744" y="59463"/>
                    <a:pt x="31835" y="59467"/>
                    <a:pt x="31926" y="59467"/>
                  </a:cubicBezTo>
                  <a:cubicBezTo>
                    <a:pt x="33306" y="59467"/>
                    <a:pt x="34634" y="58738"/>
                    <a:pt x="34628" y="57958"/>
                  </a:cubicBezTo>
                  <a:cubicBezTo>
                    <a:pt x="34622" y="57128"/>
                    <a:pt x="34307" y="57536"/>
                    <a:pt x="32809" y="57193"/>
                  </a:cubicBezTo>
                  <a:cubicBezTo>
                    <a:pt x="31312" y="56848"/>
                    <a:pt x="30143" y="55987"/>
                    <a:pt x="27997" y="55670"/>
                  </a:cubicBezTo>
                  <a:cubicBezTo>
                    <a:pt x="26105" y="55391"/>
                    <a:pt x="24882" y="55147"/>
                    <a:pt x="23258" y="54417"/>
                  </a:cubicBezTo>
                  <a:cubicBezTo>
                    <a:pt x="21634" y="53688"/>
                    <a:pt x="18075" y="48744"/>
                    <a:pt x="15350" y="44280"/>
                  </a:cubicBezTo>
                  <a:cubicBezTo>
                    <a:pt x="12134" y="39015"/>
                    <a:pt x="9958" y="31870"/>
                    <a:pt x="9742" y="28422"/>
                  </a:cubicBezTo>
                  <a:cubicBezTo>
                    <a:pt x="9372" y="22588"/>
                    <a:pt x="9643" y="10878"/>
                    <a:pt x="9329" y="6826"/>
                  </a:cubicBezTo>
                  <a:cubicBezTo>
                    <a:pt x="9015" y="2775"/>
                    <a:pt x="7379" y="1517"/>
                    <a:pt x="5219" y="512"/>
                  </a:cubicBezTo>
                  <a:cubicBezTo>
                    <a:pt x="4537" y="195"/>
                    <a:pt x="3891" y="1"/>
                    <a:pt x="3307"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57"/>
            <p:cNvSpPr/>
            <p:nvPr/>
          </p:nvSpPr>
          <p:spPr>
            <a:xfrm>
              <a:off x="3935000" y="880250"/>
              <a:ext cx="267325" cy="509900"/>
            </a:xfrm>
            <a:custGeom>
              <a:rect b="b" l="l" r="r" t="t"/>
              <a:pathLst>
                <a:path extrusionOk="0" h="20396" w="10693">
                  <a:moveTo>
                    <a:pt x="4121" y="0"/>
                  </a:moveTo>
                  <a:cubicBezTo>
                    <a:pt x="4062" y="0"/>
                    <a:pt x="4031" y="2"/>
                    <a:pt x="4031" y="2"/>
                  </a:cubicBezTo>
                  <a:lnTo>
                    <a:pt x="1" y="17823"/>
                  </a:lnTo>
                  <a:cubicBezTo>
                    <a:pt x="2770" y="19906"/>
                    <a:pt x="5604" y="20396"/>
                    <a:pt x="7658" y="20396"/>
                  </a:cubicBezTo>
                  <a:cubicBezTo>
                    <a:pt x="9483" y="20396"/>
                    <a:pt x="10692" y="20009"/>
                    <a:pt x="10692" y="20009"/>
                  </a:cubicBezTo>
                  <a:cubicBezTo>
                    <a:pt x="10692" y="20009"/>
                    <a:pt x="10630" y="10080"/>
                    <a:pt x="10255" y="7099"/>
                  </a:cubicBezTo>
                  <a:cubicBezTo>
                    <a:pt x="9881" y="4118"/>
                    <a:pt x="9380" y="2525"/>
                    <a:pt x="7507" y="1209"/>
                  </a:cubicBezTo>
                  <a:cubicBezTo>
                    <a:pt x="5895" y="79"/>
                    <a:pt x="4484" y="0"/>
                    <a:pt x="4121"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p57"/>
            <p:cNvSpPr/>
            <p:nvPr/>
          </p:nvSpPr>
          <p:spPr>
            <a:xfrm>
              <a:off x="3900500" y="4542000"/>
              <a:ext cx="570725" cy="390975"/>
            </a:xfrm>
            <a:custGeom>
              <a:rect b="b" l="l" r="r" t="t"/>
              <a:pathLst>
                <a:path extrusionOk="0" h="15639" w="22829">
                  <a:moveTo>
                    <a:pt x="7586" y="1"/>
                  </a:moveTo>
                  <a:lnTo>
                    <a:pt x="1079" y="45"/>
                  </a:lnTo>
                  <a:cubicBezTo>
                    <a:pt x="1079" y="45"/>
                    <a:pt x="919" y="1605"/>
                    <a:pt x="592" y="2884"/>
                  </a:cubicBezTo>
                  <a:cubicBezTo>
                    <a:pt x="266" y="4163"/>
                    <a:pt x="1" y="6274"/>
                    <a:pt x="248" y="7305"/>
                  </a:cubicBezTo>
                  <a:cubicBezTo>
                    <a:pt x="494" y="8337"/>
                    <a:pt x="2949" y="9768"/>
                    <a:pt x="4587" y="9960"/>
                  </a:cubicBezTo>
                  <a:cubicBezTo>
                    <a:pt x="6227" y="10151"/>
                    <a:pt x="8782" y="11858"/>
                    <a:pt x="9726" y="13023"/>
                  </a:cubicBezTo>
                  <a:cubicBezTo>
                    <a:pt x="10938" y="14519"/>
                    <a:pt x="13928" y="15638"/>
                    <a:pt x="16175" y="15638"/>
                  </a:cubicBezTo>
                  <a:cubicBezTo>
                    <a:pt x="16432" y="15638"/>
                    <a:pt x="16680" y="15623"/>
                    <a:pt x="16914" y="15593"/>
                  </a:cubicBezTo>
                  <a:cubicBezTo>
                    <a:pt x="19192" y="15298"/>
                    <a:pt x="21756" y="14721"/>
                    <a:pt x="22292" y="13791"/>
                  </a:cubicBezTo>
                  <a:cubicBezTo>
                    <a:pt x="22829" y="12861"/>
                    <a:pt x="22048" y="11841"/>
                    <a:pt x="17211" y="8501"/>
                  </a:cubicBezTo>
                  <a:cubicBezTo>
                    <a:pt x="12374" y="5161"/>
                    <a:pt x="9137" y="3141"/>
                    <a:pt x="7586" y="1"/>
                  </a:cubicBez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57"/>
            <p:cNvSpPr/>
            <p:nvPr/>
          </p:nvSpPr>
          <p:spPr>
            <a:xfrm>
              <a:off x="3347000" y="4707450"/>
              <a:ext cx="256325" cy="564575"/>
            </a:xfrm>
            <a:custGeom>
              <a:rect b="b" l="l" r="r" t="t"/>
              <a:pathLst>
                <a:path extrusionOk="0" h="22583" w="10253">
                  <a:moveTo>
                    <a:pt x="1890" y="0"/>
                  </a:moveTo>
                  <a:cubicBezTo>
                    <a:pt x="1393" y="1289"/>
                    <a:pt x="442" y="2013"/>
                    <a:pt x="706" y="5399"/>
                  </a:cubicBezTo>
                  <a:cubicBezTo>
                    <a:pt x="969" y="8785"/>
                    <a:pt x="671" y="10137"/>
                    <a:pt x="336" y="12905"/>
                  </a:cubicBezTo>
                  <a:cubicBezTo>
                    <a:pt x="0" y="15673"/>
                    <a:pt x="1413" y="19470"/>
                    <a:pt x="2737" y="21235"/>
                  </a:cubicBezTo>
                  <a:cubicBezTo>
                    <a:pt x="3356" y="22061"/>
                    <a:pt x="4477" y="22582"/>
                    <a:pt x="5613" y="22582"/>
                  </a:cubicBezTo>
                  <a:cubicBezTo>
                    <a:pt x="6906" y="22582"/>
                    <a:pt x="8219" y="21906"/>
                    <a:pt x="8829" y="20231"/>
                  </a:cubicBezTo>
                  <a:cubicBezTo>
                    <a:pt x="9978" y="17087"/>
                    <a:pt x="10253" y="14435"/>
                    <a:pt x="9448" y="11272"/>
                  </a:cubicBezTo>
                  <a:cubicBezTo>
                    <a:pt x="8644" y="8108"/>
                    <a:pt x="9713" y="5694"/>
                    <a:pt x="9183" y="3575"/>
                  </a:cubicBezTo>
                  <a:cubicBezTo>
                    <a:pt x="8653" y="1456"/>
                    <a:pt x="7904" y="2"/>
                    <a:pt x="7904" y="2"/>
                  </a:cubicBezTo>
                  <a:lnTo>
                    <a:pt x="1890" y="0"/>
                  </a:ln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57"/>
            <p:cNvSpPr/>
            <p:nvPr/>
          </p:nvSpPr>
          <p:spPr>
            <a:xfrm>
              <a:off x="3371500" y="2316000"/>
              <a:ext cx="886750" cy="2413275"/>
            </a:xfrm>
            <a:custGeom>
              <a:rect b="b" l="l" r="r" t="t"/>
              <a:pathLst>
                <a:path extrusionOk="0" h="96531" w="35470">
                  <a:moveTo>
                    <a:pt x="33594" y="1"/>
                  </a:moveTo>
                  <a:lnTo>
                    <a:pt x="910" y="8376"/>
                  </a:lnTo>
                  <a:cubicBezTo>
                    <a:pt x="1025" y="11927"/>
                    <a:pt x="2130" y="27344"/>
                    <a:pt x="2624" y="35508"/>
                  </a:cubicBezTo>
                  <a:cubicBezTo>
                    <a:pt x="3119" y="43673"/>
                    <a:pt x="3847" y="53173"/>
                    <a:pt x="3847" y="53173"/>
                  </a:cubicBezTo>
                  <a:cubicBezTo>
                    <a:pt x="3847" y="53173"/>
                    <a:pt x="1822" y="59619"/>
                    <a:pt x="910" y="66611"/>
                  </a:cubicBezTo>
                  <a:cubicBezTo>
                    <a:pt x="0" y="73603"/>
                    <a:pt x="910" y="95658"/>
                    <a:pt x="910" y="95658"/>
                  </a:cubicBezTo>
                  <a:cubicBezTo>
                    <a:pt x="910" y="95658"/>
                    <a:pt x="2082" y="96531"/>
                    <a:pt x="3864" y="96531"/>
                  </a:cubicBezTo>
                  <a:cubicBezTo>
                    <a:pt x="4755" y="96531"/>
                    <a:pt x="5798" y="96313"/>
                    <a:pt x="6924" y="95658"/>
                  </a:cubicBezTo>
                  <a:cubicBezTo>
                    <a:pt x="6924" y="95658"/>
                    <a:pt x="11070" y="76221"/>
                    <a:pt x="12812" y="68268"/>
                  </a:cubicBezTo>
                  <a:cubicBezTo>
                    <a:pt x="14555" y="60315"/>
                    <a:pt x="16354" y="56548"/>
                    <a:pt x="16703" y="51549"/>
                  </a:cubicBezTo>
                  <a:cubicBezTo>
                    <a:pt x="17053" y="46548"/>
                    <a:pt x="18815" y="18783"/>
                    <a:pt x="18815" y="18783"/>
                  </a:cubicBezTo>
                  <a:lnTo>
                    <a:pt x="19759" y="18836"/>
                  </a:lnTo>
                  <a:lnTo>
                    <a:pt x="21929" y="46637"/>
                  </a:lnTo>
                  <a:cubicBezTo>
                    <a:pt x="21929" y="46637"/>
                    <a:pt x="20790" y="51663"/>
                    <a:pt x="20409" y="56501"/>
                  </a:cubicBezTo>
                  <a:cubicBezTo>
                    <a:pt x="20003" y="61649"/>
                    <a:pt x="22241" y="89085"/>
                    <a:pt x="22241" y="89085"/>
                  </a:cubicBezTo>
                  <a:cubicBezTo>
                    <a:pt x="22241" y="89085"/>
                    <a:pt x="23519" y="90021"/>
                    <a:pt x="25425" y="90021"/>
                  </a:cubicBezTo>
                  <a:cubicBezTo>
                    <a:pt x="26398" y="90021"/>
                    <a:pt x="27534" y="89777"/>
                    <a:pt x="28747" y="89041"/>
                  </a:cubicBezTo>
                  <a:cubicBezTo>
                    <a:pt x="28747" y="89041"/>
                    <a:pt x="32897" y="51875"/>
                    <a:pt x="34183" y="48693"/>
                  </a:cubicBezTo>
                  <a:cubicBezTo>
                    <a:pt x="35470" y="45512"/>
                    <a:pt x="33594" y="1"/>
                    <a:pt x="33594" y="1"/>
                  </a:cubicBezTo>
                  <a:close/>
                </a:path>
              </a:pathLst>
            </a:custGeom>
            <a:solidFill>
              <a:srgbClr val="7FA8E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p57"/>
            <p:cNvSpPr/>
            <p:nvPr/>
          </p:nvSpPr>
          <p:spPr>
            <a:xfrm>
              <a:off x="3371450" y="2478050"/>
              <a:ext cx="235675" cy="2251125"/>
            </a:xfrm>
            <a:custGeom>
              <a:rect b="b" l="l" r="r" t="t"/>
              <a:pathLst>
                <a:path extrusionOk="0" h="90045" w="9427">
                  <a:moveTo>
                    <a:pt x="8300" y="1"/>
                  </a:moveTo>
                  <a:lnTo>
                    <a:pt x="912" y="1894"/>
                  </a:lnTo>
                  <a:cubicBezTo>
                    <a:pt x="1027" y="5445"/>
                    <a:pt x="2132" y="20863"/>
                    <a:pt x="2626" y="29026"/>
                  </a:cubicBezTo>
                  <a:cubicBezTo>
                    <a:pt x="3121" y="37191"/>
                    <a:pt x="3849" y="46691"/>
                    <a:pt x="3849" y="46691"/>
                  </a:cubicBezTo>
                  <a:cubicBezTo>
                    <a:pt x="3849" y="46691"/>
                    <a:pt x="1824" y="53137"/>
                    <a:pt x="912" y="60129"/>
                  </a:cubicBezTo>
                  <a:cubicBezTo>
                    <a:pt x="0" y="67121"/>
                    <a:pt x="912" y="89176"/>
                    <a:pt x="912" y="89176"/>
                  </a:cubicBezTo>
                  <a:cubicBezTo>
                    <a:pt x="912" y="89176"/>
                    <a:pt x="2084" y="90044"/>
                    <a:pt x="3863" y="90044"/>
                  </a:cubicBezTo>
                  <a:cubicBezTo>
                    <a:pt x="3946" y="90044"/>
                    <a:pt x="4029" y="90043"/>
                    <a:pt x="4114" y="90039"/>
                  </a:cubicBezTo>
                  <a:cubicBezTo>
                    <a:pt x="4080" y="89946"/>
                    <a:pt x="2459" y="85529"/>
                    <a:pt x="3064" y="72028"/>
                  </a:cubicBezTo>
                  <a:cubicBezTo>
                    <a:pt x="3677" y="58381"/>
                    <a:pt x="7137" y="52270"/>
                    <a:pt x="7443" y="46771"/>
                  </a:cubicBezTo>
                  <a:cubicBezTo>
                    <a:pt x="7749" y="41273"/>
                    <a:pt x="7341" y="16016"/>
                    <a:pt x="7443" y="5608"/>
                  </a:cubicBezTo>
                  <a:lnTo>
                    <a:pt x="9426" y="3809"/>
                  </a:lnTo>
                  <a:lnTo>
                    <a:pt x="8300" y="1"/>
                  </a:lnTo>
                  <a:close/>
                </a:path>
              </a:pathLst>
            </a:custGeom>
            <a:solidFill>
              <a:srgbClr val="6795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57"/>
            <p:cNvSpPr/>
            <p:nvPr/>
          </p:nvSpPr>
          <p:spPr>
            <a:xfrm>
              <a:off x="3841850" y="2676650"/>
              <a:ext cx="205300" cy="664925"/>
            </a:xfrm>
            <a:custGeom>
              <a:rect b="b" l="l" r="r" t="t"/>
              <a:pathLst>
                <a:path extrusionOk="0" h="26597" w="8212">
                  <a:moveTo>
                    <a:pt x="8212" y="0"/>
                  </a:moveTo>
                  <a:cubicBezTo>
                    <a:pt x="5340" y="2207"/>
                    <a:pt x="1" y="4357"/>
                    <a:pt x="1" y="4357"/>
                  </a:cubicBezTo>
                  <a:lnTo>
                    <a:pt x="945" y="4411"/>
                  </a:lnTo>
                  <a:lnTo>
                    <a:pt x="2677" y="26597"/>
                  </a:lnTo>
                  <a:cubicBezTo>
                    <a:pt x="2677" y="26597"/>
                    <a:pt x="2515" y="4770"/>
                    <a:pt x="3928" y="3886"/>
                  </a:cubicBezTo>
                  <a:cubicBezTo>
                    <a:pt x="5340" y="3002"/>
                    <a:pt x="8211" y="1"/>
                    <a:pt x="8212" y="0"/>
                  </a:cubicBezTo>
                  <a:close/>
                </a:path>
              </a:pathLst>
            </a:custGeom>
            <a:solidFill>
              <a:srgbClr val="6795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p57"/>
            <p:cNvSpPr/>
            <p:nvPr/>
          </p:nvSpPr>
          <p:spPr>
            <a:xfrm>
              <a:off x="3474650" y="809750"/>
              <a:ext cx="565150" cy="524450"/>
            </a:xfrm>
            <a:custGeom>
              <a:rect b="b" l="l" r="r" t="t"/>
              <a:pathLst>
                <a:path extrusionOk="0" h="20978" w="22606">
                  <a:moveTo>
                    <a:pt x="5297" y="0"/>
                  </a:moveTo>
                  <a:cubicBezTo>
                    <a:pt x="5297" y="1"/>
                    <a:pt x="5694" y="7745"/>
                    <a:pt x="5522" y="8429"/>
                  </a:cubicBezTo>
                  <a:cubicBezTo>
                    <a:pt x="5352" y="9114"/>
                    <a:pt x="1969" y="11384"/>
                    <a:pt x="985" y="12196"/>
                  </a:cubicBezTo>
                  <a:cubicBezTo>
                    <a:pt x="0" y="13009"/>
                    <a:pt x="6335" y="19260"/>
                    <a:pt x="9420" y="20674"/>
                  </a:cubicBezTo>
                  <a:cubicBezTo>
                    <a:pt x="9870" y="20880"/>
                    <a:pt x="10462" y="20977"/>
                    <a:pt x="11146" y="20977"/>
                  </a:cubicBezTo>
                  <a:cubicBezTo>
                    <a:pt x="15148" y="20977"/>
                    <a:pt x="22289" y="17662"/>
                    <a:pt x="22434" y="13567"/>
                  </a:cubicBezTo>
                  <a:cubicBezTo>
                    <a:pt x="22606" y="8771"/>
                    <a:pt x="20765" y="4747"/>
                    <a:pt x="19266" y="4533"/>
                  </a:cubicBezTo>
                  <a:cubicBezTo>
                    <a:pt x="17769" y="4318"/>
                    <a:pt x="5297" y="1"/>
                    <a:pt x="5297" y="0"/>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57"/>
            <p:cNvSpPr/>
            <p:nvPr/>
          </p:nvSpPr>
          <p:spPr>
            <a:xfrm>
              <a:off x="3607050" y="809750"/>
              <a:ext cx="343500" cy="247975"/>
            </a:xfrm>
            <a:custGeom>
              <a:rect b="b" l="l" r="r" t="t"/>
              <a:pathLst>
                <a:path extrusionOk="0" h="9919" w="13740">
                  <a:moveTo>
                    <a:pt x="1" y="0"/>
                  </a:moveTo>
                  <a:cubicBezTo>
                    <a:pt x="1" y="0"/>
                    <a:pt x="87" y="1785"/>
                    <a:pt x="141" y="3030"/>
                  </a:cubicBezTo>
                  <a:cubicBezTo>
                    <a:pt x="141" y="4482"/>
                    <a:pt x="1056" y="5966"/>
                    <a:pt x="2212" y="6845"/>
                  </a:cubicBezTo>
                  <a:cubicBezTo>
                    <a:pt x="3079" y="7507"/>
                    <a:pt x="4224" y="8298"/>
                    <a:pt x="5665" y="8858"/>
                  </a:cubicBezTo>
                  <a:cubicBezTo>
                    <a:pt x="6461" y="9166"/>
                    <a:pt x="8105" y="9919"/>
                    <a:pt x="9800" y="9919"/>
                  </a:cubicBezTo>
                  <a:cubicBezTo>
                    <a:pt x="10811" y="9919"/>
                    <a:pt x="11841" y="9651"/>
                    <a:pt x="12720" y="8861"/>
                  </a:cubicBezTo>
                  <a:cubicBezTo>
                    <a:pt x="13740" y="7943"/>
                    <a:pt x="12564" y="5910"/>
                    <a:pt x="11859" y="4496"/>
                  </a:cubicBezTo>
                  <a:cubicBezTo>
                    <a:pt x="8662" y="3530"/>
                    <a:pt x="1" y="1"/>
                    <a:pt x="1" y="0"/>
                  </a:cubicBezTo>
                  <a:close/>
                </a:path>
              </a:pathLst>
            </a:custGeom>
            <a:solidFill>
              <a:srgbClr val="E07C7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57"/>
            <p:cNvSpPr/>
            <p:nvPr/>
          </p:nvSpPr>
          <p:spPr>
            <a:xfrm>
              <a:off x="3344100" y="878725"/>
              <a:ext cx="885075" cy="1762025"/>
            </a:xfrm>
            <a:custGeom>
              <a:rect b="b" l="l" r="r" t="t"/>
              <a:pathLst>
                <a:path extrusionOk="0" h="70481" w="35403">
                  <a:moveTo>
                    <a:pt x="27076" y="0"/>
                  </a:moveTo>
                  <a:cubicBezTo>
                    <a:pt x="24985" y="0"/>
                    <a:pt x="22374" y="2107"/>
                    <a:pt x="22374" y="2107"/>
                  </a:cubicBezTo>
                  <a:cubicBezTo>
                    <a:pt x="25796" y="4878"/>
                    <a:pt x="27996" y="10355"/>
                    <a:pt x="21716" y="13419"/>
                  </a:cubicBezTo>
                  <a:cubicBezTo>
                    <a:pt x="20808" y="13862"/>
                    <a:pt x="19918" y="14053"/>
                    <a:pt x="19059" y="14053"/>
                  </a:cubicBezTo>
                  <a:cubicBezTo>
                    <a:pt x="13768" y="14053"/>
                    <a:pt x="9642" y="6825"/>
                    <a:pt x="9642" y="6825"/>
                  </a:cubicBezTo>
                  <a:cubicBezTo>
                    <a:pt x="9642" y="6825"/>
                    <a:pt x="8048" y="7593"/>
                    <a:pt x="4100" y="10396"/>
                  </a:cubicBezTo>
                  <a:cubicBezTo>
                    <a:pt x="1166" y="12483"/>
                    <a:pt x="0" y="12364"/>
                    <a:pt x="394" y="18218"/>
                  </a:cubicBezTo>
                  <a:cubicBezTo>
                    <a:pt x="790" y="24071"/>
                    <a:pt x="2320" y="29475"/>
                    <a:pt x="3280" y="36714"/>
                  </a:cubicBezTo>
                  <a:cubicBezTo>
                    <a:pt x="4239" y="43952"/>
                    <a:pt x="1669" y="58976"/>
                    <a:pt x="1314" y="64732"/>
                  </a:cubicBezTo>
                  <a:cubicBezTo>
                    <a:pt x="2682" y="67612"/>
                    <a:pt x="5960" y="69009"/>
                    <a:pt x="9927" y="69935"/>
                  </a:cubicBezTo>
                  <a:cubicBezTo>
                    <a:pt x="11405" y="70279"/>
                    <a:pt x="12926" y="70481"/>
                    <a:pt x="14530" y="70481"/>
                  </a:cubicBezTo>
                  <a:cubicBezTo>
                    <a:pt x="18146" y="70481"/>
                    <a:pt x="22183" y="69455"/>
                    <a:pt x="27091" y="66720"/>
                  </a:cubicBezTo>
                  <a:cubicBezTo>
                    <a:pt x="34175" y="62773"/>
                    <a:pt x="35279" y="57464"/>
                    <a:pt x="35279" y="57464"/>
                  </a:cubicBezTo>
                  <a:cubicBezTo>
                    <a:pt x="35279" y="57464"/>
                    <a:pt x="35140" y="32372"/>
                    <a:pt x="35271" y="24157"/>
                  </a:cubicBezTo>
                  <a:cubicBezTo>
                    <a:pt x="35402" y="15943"/>
                    <a:pt x="33954" y="10655"/>
                    <a:pt x="32508" y="6238"/>
                  </a:cubicBezTo>
                  <a:cubicBezTo>
                    <a:pt x="31060" y="1821"/>
                    <a:pt x="27667" y="63"/>
                    <a:pt x="27667" y="63"/>
                  </a:cubicBezTo>
                  <a:cubicBezTo>
                    <a:pt x="27477" y="20"/>
                    <a:pt x="27279" y="0"/>
                    <a:pt x="27076"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57"/>
            <p:cNvSpPr/>
            <p:nvPr/>
          </p:nvSpPr>
          <p:spPr>
            <a:xfrm>
              <a:off x="3353225" y="1304150"/>
              <a:ext cx="262000" cy="1314075"/>
            </a:xfrm>
            <a:custGeom>
              <a:rect b="b" l="l" r="r" t="t"/>
              <a:pathLst>
                <a:path extrusionOk="0" h="52563" w="10480">
                  <a:moveTo>
                    <a:pt x="7106" y="0"/>
                  </a:moveTo>
                  <a:lnTo>
                    <a:pt x="0" y="634"/>
                  </a:lnTo>
                  <a:cubicBezTo>
                    <a:pt x="9" y="823"/>
                    <a:pt x="17" y="1000"/>
                    <a:pt x="29" y="1201"/>
                  </a:cubicBezTo>
                  <a:cubicBezTo>
                    <a:pt x="425" y="7054"/>
                    <a:pt x="1955" y="12458"/>
                    <a:pt x="2915" y="19697"/>
                  </a:cubicBezTo>
                  <a:cubicBezTo>
                    <a:pt x="3874" y="26935"/>
                    <a:pt x="1304" y="41959"/>
                    <a:pt x="949" y="47715"/>
                  </a:cubicBezTo>
                  <a:cubicBezTo>
                    <a:pt x="2153" y="50252"/>
                    <a:pt x="4840" y="51636"/>
                    <a:pt x="8172" y="52562"/>
                  </a:cubicBezTo>
                  <a:cubicBezTo>
                    <a:pt x="8729" y="44073"/>
                    <a:pt x="9896" y="38124"/>
                    <a:pt x="10155" y="32778"/>
                  </a:cubicBezTo>
                  <a:cubicBezTo>
                    <a:pt x="10480" y="26048"/>
                    <a:pt x="8101" y="19135"/>
                    <a:pt x="7658" y="13475"/>
                  </a:cubicBezTo>
                  <a:cubicBezTo>
                    <a:pt x="7341" y="9432"/>
                    <a:pt x="7743" y="2472"/>
                    <a:pt x="7106" y="0"/>
                  </a:cubicBezTo>
                  <a:close/>
                </a:path>
              </a:pathLst>
            </a:custGeom>
            <a:solidFill>
              <a:srgbClr val="E8EAE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57"/>
            <p:cNvSpPr/>
            <p:nvPr/>
          </p:nvSpPr>
          <p:spPr>
            <a:xfrm>
              <a:off x="3467800" y="265325"/>
              <a:ext cx="606175" cy="707700"/>
            </a:xfrm>
            <a:custGeom>
              <a:rect b="b" l="l" r="r" t="t"/>
              <a:pathLst>
                <a:path extrusionOk="0" h="28308" w="24247">
                  <a:moveTo>
                    <a:pt x="12294" y="0"/>
                  </a:moveTo>
                  <a:cubicBezTo>
                    <a:pt x="12079" y="0"/>
                    <a:pt x="11861" y="6"/>
                    <a:pt x="11641" y="19"/>
                  </a:cubicBezTo>
                  <a:cubicBezTo>
                    <a:pt x="5048" y="386"/>
                    <a:pt x="1" y="6027"/>
                    <a:pt x="367" y="12620"/>
                  </a:cubicBezTo>
                  <a:cubicBezTo>
                    <a:pt x="580" y="16476"/>
                    <a:pt x="2611" y="19751"/>
                    <a:pt x="5571" y="21776"/>
                  </a:cubicBezTo>
                  <a:cubicBezTo>
                    <a:pt x="5571" y="21776"/>
                    <a:pt x="6138" y="23946"/>
                    <a:pt x="6529" y="24403"/>
                  </a:cubicBezTo>
                  <a:cubicBezTo>
                    <a:pt x="8558" y="26776"/>
                    <a:pt x="14386" y="28308"/>
                    <a:pt x="16753" y="28308"/>
                  </a:cubicBezTo>
                  <a:cubicBezTo>
                    <a:pt x="16944" y="28308"/>
                    <a:pt x="17112" y="28298"/>
                    <a:pt x="17254" y="28278"/>
                  </a:cubicBezTo>
                  <a:cubicBezTo>
                    <a:pt x="19699" y="27928"/>
                    <a:pt x="21024" y="26908"/>
                    <a:pt x="22189" y="24236"/>
                  </a:cubicBezTo>
                  <a:cubicBezTo>
                    <a:pt x="24246" y="19518"/>
                    <a:pt x="23600" y="13209"/>
                    <a:pt x="23092" y="10239"/>
                  </a:cubicBezTo>
                  <a:cubicBezTo>
                    <a:pt x="22200" y="4442"/>
                    <a:pt x="18142" y="0"/>
                    <a:pt x="12294" y="0"/>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57"/>
            <p:cNvSpPr/>
            <p:nvPr/>
          </p:nvSpPr>
          <p:spPr>
            <a:xfrm>
              <a:off x="3467225" y="265350"/>
              <a:ext cx="555350" cy="544375"/>
            </a:xfrm>
            <a:custGeom>
              <a:rect b="b" l="l" r="r" t="t"/>
              <a:pathLst>
                <a:path extrusionOk="0" h="21775" w="22214">
                  <a:moveTo>
                    <a:pt x="12326" y="0"/>
                  </a:moveTo>
                  <a:cubicBezTo>
                    <a:pt x="11511" y="0"/>
                    <a:pt x="10676" y="84"/>
                    <a:pt x="9830" y="260"/>
                  </a:cubicBezTo>
                  <a:cubicBezTo>
                    <a:pt x="4782" y="1310"/>
                    <a:pt x="891" y="5685"/>
                    <a:pt x="423" y="10819"/>
                  </a:cubicBezTo>
                  <a:cubicBezTo>
                    <a:pt x="1" y="15437"/>
                    <a:pt x="2194" y="19440"/>
                    <a:pt x="5592" y="21775"/>
                  </a:cubicBezTo>
                  <a:cubicBezTo>
                    <a:pt x="5461" y="21370"/>
                    <a:pt x="2337" y="16698"/>
                    <a:pt x="5555" y="15666"/>
                  </a:cubicBezTo>
                  <a:lnTo>
                    <a:pt x="5555" y="15666"/>
                  </a:lnTo>
                  <a:cubicBezTo>
                    <a:pt x="6067" y="16259"/>
                    <a:pt x="6201" y="17169"/>
                    <a:pt x="6224" y="18115"/>
                  </a:cubicBezTo>
                  <a:cubicBezTo>
                    <a:pt x="6224" y="18115"/>
                    <a:pt x="7819" y="17965"/>
                    <a:pt x="7461" y="16095"/>
                  </a:cubicBezTo>
                  <a:cubicBezTo>
                    <a:pt x="7360" y="15574"/>
                    <a:pt x="7267" y="15095"/>
                    <a:pt x="7182" y="14666"/>
                  </a:cubicBezTo>
                  <a:cubicBezTo>
                    <a:pt x="6897" y="13214"/>
                    <a:pt x="7271" y="11749"/>
                    <a:pt x="8097" y="10521"/>
                  </a:cubicBezTo>
                  <a:cubicBezTo>
                    <a:pt x="8765" y="9532"/>
                    <a:pt x="9334" y="8158"/>
                    <a:pt x="8943" y="6618"/>
                  </a:cubicBezTo>
                  <a:lnTo>
                    <a:pt x="8943" y="6618"/>
                  </a:lnTo>
                  <a:cubicBezTo>
                    <a:pt x="8943" y="6618"/>
                    <a:pt x="11289" y="7668"/>
                    <a:pt x="14682" y="7668"/>
                  </a:cubicBezTo>
                  <a:cubicBezTo>
                    <a:pt x="15708" y="7668"/>
                    <a:pt x="16831" y="7572"/>
                    <a:pt x="18013" y="7321"/>
                  </a:cubicBezTo>
                  <a:cubicBezTo>
                    <a:pt x="20160" y="6867"/>
                    <a:pt x="21617" y="6059"/>
                    <a:pt x="22214" y="5393"/>
                  </a:cubicBezTo>
                  <a:cubicBezTo>
                    <a:pt x="20075" y="2143"/>
                    <a:pt x="16446" y="0"/>
                    <a:pt x="12326" y="0"/>
                  </a:cubicBezTo>
                  <a:close/>
                </a:path>
              </a:pathLst>
            </a:custGeom>
            <a:solidFill>
              <a:srgbClr val="6D293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57"/>
            <p:cNvSpPr/>
            <p:nvPr/>
          </p:nvSpPr>
          <p:spPr>
            <a:xfrm>
              <a:off x="3506800" y="238125"/>
              <a:ext cx="647100" cy="258150"/>
            </a:xfrm>
            <a:custGeom>
              <a:rect b="b" l="l" r="r" t="t"/>
              <a:pathLst>
                <a:path extrusionOk="0" h="10326" w="25884">
                  <a:moveTo>
                    <a:pt x="8989" y="0"/>
                  </a:moveTo>
                  <a:cubicBezTo>
                    <a:pt x="6767" y="0"/>
                    <a:pt x="4745" y="550"/>
                    <a:pt x="3046" y="1838"/>
                  </a:cubicBezTo>
                  <a:cubicBezTo>
                    <a:pt x="0" y="4147"/>
                    <a:pt x="742" y="6510"/>
                    <a:pt x="742" y="6510"/>
                  </a:cubicBezTo>
                  <a:cubicBezTo>
                    <a:pt x="1163" y="6415"/>
                    <a:pt x="1601" y="6375"/>
                    <a:pt x="2043" y="6375"/>
                  </a:cubicBezTo>
                  <a:cubicBezTo>
                    <a:pt x="4498" y="6375"/>
                    <a:pt x="7066" y="7614"/>
                    <a:pt x="7360" y="7707"/>
                  </a:cubicBezTo>
                  <a:cubicBezTo>
                    <a:pt x="9440" y="9433"/>
                    <a:pt x="12682" y="10326"/>
                    <a:pt x="15824" y="10326"/>
                  </a:cubicBezTo>
                  <a:cubicBezTo>
                    <a:pt x="19995" y="10326"/>
                    <a:pt x="23989" y="8752"/>
                    <a:pt x="24851" y="5463"/>
                  </a:cubicBezTo>
                  <a:cubicBezTo>
                    <a:pt x="25884" y="1528"/>
                    <a:pt x="20561" y="3202"/>
                    <a:pt x="17129" y="1838"/>
                  </a:cubicBezTo>
                  <a:cubicBezTo>
                    <a:pt x="14278" y="704"/>
                    <a:pt x="11505" y="0"/>
                    <a:pt x="8989" y="0"/>
                  </a:cubicBezTo>
                  <a:close/>
                </a:path>
              </a:pathLst>
            </a:custGeom>
            <a:solidFill>
              <a:srgbClr val="6D293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57"/>
            <p:cNvSpPr/>
            <p:nvPr/>
          </p:nvSpPr>
          <p:spPr>
            <a:xfrm>
              <a:off x="3014025" y="1186050"/>
              <a:ext cx="508875" cy="1805075"/>
            </a:xfrm>
            <a:custGeom>
              <a:rect b="b" l="l" r="r" t="t"/>
              <a:pathLst>
                <a:path extrusionOk="0" h="72203" w="20355">
                  <a:moveTo>
                    <a:pt x="15350" y="1"/>
                  </a:moveTo>
                  <a:cubicBezTo>
                    <a:pt x="13772" y="1"/>
                    <a:pt x="11936" y="1270"/>
                    <a:pt x="10241" y="4459"/>
                  </a:cubicBezTo>
                  <a:cubicBezTo>
                    <a:pt x="7493" y="9631"/>
                    <a:pt x="3598" y="19256"/>
                    <a:pt x="1776" y="27032"/>
                  </a:cubicBezTo>
                  <a:cubicBezTo>
                    <a:pt x="892" y="30800"/>
                    <a:pt x="0" y="36941"/>
                    <a:pt x="798" y="44830"/>
                  </a:cubicBezTo>
                  <a:cubicBezTo>
                    <a:pt x="1356" y="50341"/>
                    <a:pt x="2725" y="54512"/>
                    <a:pt x="4501" y="59757"/>
                  </a:cubicBezTo>
                  <a:cubicBezTo>
                    <a:pt x="5388" y="62377"/>
                    <a:pt x="5097" y="65326"/>
                    <a:pt x="6635" y="67696"/>
                  </a:cubicBezTo>
                  <a:cubicBezTo>
                    <a:pt x="7074" y="68372"/>
                    <a:pt x="7525" y="69060"/>
                    <a:pt x="8151" y="69568"/>
                  </a:cubicBezTo>
                  <a:cubicBezTo>
                    <a:pt x="8901" y="70177"/>
                    <a:pt x="9845" y="70483"/>
                    <a:pt x="10765" y="70777"/>
                  </a:cubicBezTo>
                  <a:cubicBezTo>
                    <a:pt x="12645" y="71376"/>
                    <a:pt x="14556" y="71984"/>
                    <a:pt x="16531" y="72160"/>
                  </a:cubicBezTo>
                  <a:cubicBezTo>
                    <a:pt x="16754" y="72180"/>
                    <a:pt x="17095" y="72202"/>
                    <a:pt x="17467" y="72202"/>
                  </a:cubicBezTo>
                  <a:cubicBezTo>
                    <a:pt x="18690" y="72202"/>
                    <a:pt x="20244" y="71960"/>
                    <a:pt x="19024" y="70602"/>
                  </a:cubicBezTo>
                  <a:cubicBezTo>
                    <a:pt x="18178" y="69662"/>
                    <a:pt x="16707" y="68839"/>
                    <a:pt x="15375" y="66795"/>
                  </a:cubicBezTo>
                  <a:cubicBezTo>
                    <a:pt x="14425" y="65340"/>
                    <a:pt x="13946" y="64177"/>
                    <a:pt x="14257" y="64177"/>
                  </a:cubicBezTo>
                  <a:cubicBezTo>
                    <a:pt x="14264" y="64177"/>
                    <a:pt x="14270" y="64178"/>
                    <a:pt x="14277" y="64179"/>
                  </a:cubicBezTo>
                  <a:cubicBezTo>
                    <a:pt x="14628" y="64228"/>
                    <a:pt x="15138" y="65140"/>
                    <a:pt x="16483" y="65902"/>
                  </a:cubicBezTo>
                  <a:cubicBezTo>
                    <a:pt x="17097" y="66250"/>
                    <a:pt x="17804" y="66420"/>
                    <a:pt x="18414" y="66420"/>
                  </a:cubicBezTo>
                  <a:cubicBezTo>
                    <a:pt x="19080" y="66420"/>
                    <a:pt x="19629" y="66218"/>
                    <a:pt x="19813" y="65825"/>
                  </a:cubicBezTo>
                  <a:cubicBezTo>
                    <a:pt x="20164" y="65071"/>
                    <a:pt x="20084" y="65208"/>
                    <a:pt x="18878" y="64255"/>
                  </a:cubicBezTo>
                  <a:cubicBezTo>
                    <a:pt x="17674" y="63301"/>
                    <a:pt x="16902" y="62083"/>
                    <a:pt x="15098" y="60876"/>
                  </a:cubicBezTo>
                  <a:cubicBezTo>
                    <a:pt x="13509" y="59811"/>
                    <a:pt x="12873" y="59345"/>
                    <a:pt x="11885" y="57864"/>
                  </a:cubicBezTo>
                  <a:cubicBezTo>
                    <a:pt x="10814" y="56258"/>
                    <a:pt x="9667" y="50800"/>
                    <a:pt x="9122" y="45598"/>
                  </a:cubicBezTo>
                  <a:cubicBezTo>
                    <a:pt x="8477" y="39462"/>
                    <a:pt x="9806" y="31589"/>
                    <a:pt x="10848" y="28296"/>
                  </a:cubicBezTo>
                  <a:cubicBezTo>
                    <a:pt x="12964" y="21610"/>
                    <a:pt x="17444" y="12578"/>
                    <a:pt x="18900" y="8784"/>
                  </a:cubicBezTo>
                  <a:cubicBezTo>
                    <a:pt x="20354" y="4989"/>
                    <a:pt x="19416" y="3153"/>
                    <a:pt x="17897" y="1318"/>
                  </a:cubicBezTo>
                  <a:cubicBezTo>
                    <a:pt x="17212" y="492"/>
                    <a:pt x="16331" y="1"/>
                    <a:pt x="15350"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57"/>
            <p:cNvSpPr/>
            <p:nvPr/>
          </p:nvSpPr>
          <p:spPr>
            <a:xfrm>
              <a:off x="2704400" y="2869775"/>
              <a:ext cx="866050" cy="1111925"/>
            </a:xfrm>
            <a:custGeom>
              <a:rect b="b" l="l" r="r" t="t"/>
              <a:pathLst>
                <a:path extrusionOk="0" h="44477" w="34642">
                  <a:moveTo>
                    <a:pt x="14527" y="0"/>
                  </a:moveTo>
                  <a:cubicBezTo>
                    <a:pt x="3146" y="0"/>
                    <a:pt x="0" y="29570"/>
                    <a:pt x="2722" y="34538"/>
                  </a:cubicBezTo>
                  <a:cubicBezTo>
                    <a:pt x="5590" y="39777"/>
                    <a:pt x="16371" y="44343"/>
                    <a:pt x="20045" y="44468"/>
                  </a:cubicBezTo>
                  <a:cubicBezTo>
                    <a:pt x="20213" y="44474"/>
                    <a:pt x="20382" y="44476"/>
                    <a:pt x="20552" y="44476"/>
                  </a:cubicBezTo>
                  <a:cubicBezTo>
                    <a:pt x="24094" y="44476"/>
                    <a:pt x="27993" y="43190"/>
                    <a:pt x="31240" y="38904"/>
                  </a:cubicBezTo>
                  <a:cubicBezTo>
                    <a:pt x="34642" y="34413"/>
                    <a:pt x="31878" y="11492"/>
                    <a:pt x="30405" y="7874"/>
                  </a:cubicBezTo>
                  <a:cubicBezTo>
                    <a:pt x="28931" y="4256"/>
                    <a:pt x="22094" y="1826"/>
                    <a:pt x="16464" y="273"/>
                  </a:cubicBezTo>
                  <a:cubicBezTo>
                    <a:pt x="15793" y="88"/>
                    <a:pt x="15148" y="0"/>
                    <a:pt x="14527"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57"/>
            <p:cNvSpPr/>
            <p:nvPr/>
          </p:nvSpPr>
          <p:spPr>
            <a:xfrm>
              <a:off x="2781925" y="3431150"/>
              <a:ext cx="383500" cy="424400"/>
            </a:xfrm>
            <a:custGeom>
              <a:rect b="b" l="l" r="r" t="t"/>
              <a:pathLst>
                <a:path extrusionOk="0" h="16976" w="15340">
                  <a:moveTo>
                    <a:pt x="1975" y="1"/>
                  </a:moveTo>
                  <a:cubicBezTo>
                    <a:pt x="1689" y="1"/>
                    <a:pt x="1510" y="70"/>
                    <a:pt x="1467" y="222"/>
                  </a:cubicBezTo>
                  <a:cubicBezTo>
                    <a:pt x="1067" y="1636"/>
                    <a:pt x="1" y="8273"/>
                    <a:pt x="1418" y="10412"/>
                  </a:cubicBezTo>
                  <a:cubicBezTo>
                    <a:pt x="3266" y="13204"/>
                    <a:pt x="11161" y="16976"/>
                    <a:pt x="13677" y="16976"/>
                  </a:cubicBezTo>
                  <a:cubicBezTo>
                    <a:pt x="14140" y="16976"/>
                    <a:pt x="14421" y="16848"/>
                    <a:pt x="14448" y="16562"/>
                  </a:cubicBezTo>
                  <a:cubicBezTo>
                    <a:pt x="14619" y="14724"/>
                    <a:pt x="15339" y="6952"/>
                    <a:pt x="15339" y="6952"/>
                  </a:cubicBezTo>
                  <a:cubicBezTo>
                    <a:pt x="14207" y="4807"/>
                    <a:pt x="4358" y="1"/>
                    <a:pt x="1975"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57"/>
            <p:cNvSpPr/>
            <p:nvPr/>
          </p:nvSpPr>
          <p:spPr>
            <a:xfrm>
              <a:off x="3213700" y="3043250"/>
              <a:ext cx="356800" cy="926100"/>
            </a:xfrm>
            <a:custGeom>
              <a:rect b="b" l="l" r="r" t="t"/>
              <a:pathLst>
                <a:path extrusionOk="0" h="37044" w="14272">
                  <a:moveTo>
                    <a:pt x="8603" y="1"/>
                  </a:moveTo>
                  <a:cubicBezTo>
                    <a:pt x="6707" y="1"/>
                    <a:pt x="4482" y="1998"/>
                    <a:pt x="3204" y="8378"/>
                  </a:cubicBezTo>
                  <a:cubicBezTo>
                    <a:pt x="1680" y="15980"/>
                    <a:pt x="241" y="28577"/>
                    <a:pt x="113" y="31965"/>
                  </a:cubicBezTo>
                  <a:cubicBezTo>
                    <a:pt x="1" y="34943"/>
                    <a:pt x="1107" y="37043"/>
                    <a:pt x="3355" y="37043"/>
                  </a:cubicBezTo>
                  <a:cubicBezTo>
                    <a:pt x="3551" y="37043"/>
                    <a:pt x="3757" y="37027"/>
                    <a:pt x="3971" y="36994"/>
                  </a:cubicBezTo>
                  <a:cubicBezTo>
                    <a:pt x="6360" y="36274"/>
                    <a:pt x="8752" y="34758"/>
                    <a:pt x="10868" y="31965"/>
                  </a:cubicBezTo>
                  <a:cubicBezTo>
                    <a:pt x="14271" y="27474"/>
                    <a:pt x="11506" y="4553"/>
                    <a:pt x="10033" y="935"/>
                  </a:cubicBezTo>
                  <a:cubicBezTo>
                    <a:pt x="9927" y="680"/>
                    <a:pt x="9797" y="436"/>
                    <a:pt x="9647" y="204"/>
                  </a:cubicBezTo>
                  <a:cubicBezTo>
                    <a:pt x="9317" y="74"/>
                    <a:pt x="8966" y="1"/>
                    <a:pt x="8603"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57"/>
            <p:cNvSpPr/>
            <p:nvPr/>
          </p:nvSpPr>
          <p:spPr>
            <a:xfrm>
              <a:off x="2830150" y="3197050"/>
              <a:ext cx="463625" cy="183650"/>
            </a:xfrm>
            <a:custGeom>
              <a:rect b="b" l="l" r="r" t="t"/>
              <a:pathLst>
                <a:path extrusionOk="0" h="7346" w="18545">
                  <a:moveTo>
                    <a:pt x="0" y="0"/>
                  </a:moveTo>
                  <a:cubicBezTo>
                    <a:pt x="1" y="1"/>
                    <a:pt x="866" y="3279"/>
                    <a:pt x="7388" y="5836"/>
                  </a:cubicBezTo>
                  <a:cubicBezTo>
                    <a:pt x="9840" y="6799"/>
                    <a:pt x="11966" y="7345"/>
                    <a:pt x="13686" y="7345"/>
                  </a:cubicBezTo>
                  <a:cubicBezTo>
                    <a:pt x="16541" y="7345"/>
                    <a:pt x="18280" y="5839"/>
                    <a:pt x="18545" y="2226"/>
                  </a:cubicBezTo>
                  <a:lnTo>
                    <a:pt x="18545" y="2226"/>
                  </a:lnTo>
                  <a:cubicBezTo>
                    <a:pt x="18397" y="3589"/>
                    <a:pt x="17458" y="5633"/>
                    <a:pt x="14090" y="5633"/>
                  </a:cubicBezTo>
                  <a:cubicBezTo>
                    <a:pt x="13397" y="5633"/>
                    <a:pt x="12601" y="5546"/>
                    <a:pt x="11689" y="5349"/>
                  </a:cubicBezTo>
                  <a:cubicBezTo>
                    <a:pt x="6340" y="4198"/>
                    <a:pt x="1436" y="1925"/>
                    <a:pt x="0" y="0"/>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57"/>
            <p:cNvSpPr/>
            <p:nvPr/>
          </p:nvSpPr>
          <p:spPr>
            <a:xfrm>
              <a:off x="3326175" y="2818125"/>
              <a:ext cx="122500" cy="190975"/>
            </a:xfrm>
            <a:custGeom>
              <a:rect b="b" l="l" r="r" t="t"/>
              <a:pathLst>
                <a:path extrusionOk="0" h="7639" w="4900">
                  <a:moveTo>
                    <a:pt x="2014" y="1"/>
                  </a:moveTo>
                  <a:cubicBezTo>
                    <a:pt x="2014" y="1"/>
                    <a:pt x="995" y="4183"/>
                    <a:pt x="0" y="5308"/>
                  </a:cubicBezTo>
                  <a:cubicBezTo>
                    <a:pt x="2" y="5308"/>
                    <a:pt x="2474" y="7045"/>
                    <a:pt x="3753" y="7639"/>
                  </a:cubicBezTo>
                  <a:cubicBezTo>
                    <a:pt x="3753" y="7639"/>
                    <a:pt x="4899" y="5065"/>
                    <a:pt x="4731" y="3676"/>
                  </a:cubicBezTo>
                  <a:cubicBezTo>
                    <a:pt x="4562" y="2285"/>
                    <a:pt x="2014" y="1"/>
                    <a:pt x="2014"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57"/>
            <p:cNvSpPr/>
            <p:nvPr/>
          </p:nvSpPr>
          <p:spPr>
            <a:xfrm>
              <a:off x="3090375" y="1138675"/>
              <a:ext cx="456625" cy="621200"/>
            </a:xfrm>
            <a:custGeom>
              <a:rect b="b" l="l" r="r" t="t"/>
              <a:pathLst>
                <a:path extrusionOk="0" h="24848" w="18265">
                  <a:moveTo>
                    <a:pt x="14249" y="0"/>
                  </a:moveTo>
                  <a:cubicBezTo>
                    <a:pt x="10069" y="776"/>
                    <a:pt x="7629" y="2672"/>
                    <a:pt x="5018" y="7820"/>
                  </a:cubicBezTo>
                  <a:cubicBezTo>
                    <a:pt x="2459" y="12868"/>
                    <a:pt x="0" y="19353"/>
                    <a:pt x="0" y="19353"/>
                  </a:cubicBezTo>
                  <a:cubicBezTo>
                    <a:pt x="0" y="19353"/>
                    <a:pt x="3689" y="24847"/>
                    <a:pt x="10646" y="24847"/>
                  </a:cubicBezTo>
                  <a:cubicBezTo>
                    <a:pt x="10769" y="24847"/>
                    <a:pt x="10893" y="24846"/>
                    <a:pt x="11018" y="24842"/>
                  </a:cubicBezTo>
                  <a:cubicBezTo>
                    <a:pt x="11018" y="24842"/>
                    <a:pt x="15813" y="13129"/>
                    <a:pt x="16940" y="10016"/>
                  </a:cubicBezTo>
                  <a:cubicBezTo>
                    <a:pt x="18068" y="6905"/>
                    <a:pt x="18265" y="1114"/>
                    <a:pt x="14249"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57"/>
            <p:cNvSpPr/>
            <p:nvPr/>
          </p:nvSpPr>
          <p:spPr>
            <a:xfrm>
              <a:off x="3453625" y="632200"/>
              <a:ext cx="153450" cy="193975"/>
            </a:xfrm>
            <a:custGeom>
              <a:rect b="b" l="l" r="r" t="t"/>
              <a:pathLst>
                <a:path extrusionOk="0" h="7759" w="6138">
                  <a:moveTo>
                    <a:pt x="3792" y="1"/>
                  </a:moveTo>
                  <a:cubicBezTo>
                    <a:pt x="3011" y="1"/>
                    <a:pt x="2228" y="301"/>
                    <a:pt x="1730" y="1081"/>
                  </a:cubicBezTo>
                  <a:cubicBezTo>
                    <a:pt x="1" y="3787"/>
                    <a:pt x="2458" y="7758"/>
                    <a:pt x="4611" y="7758"/>
                  </a:cubicBezTo>
                  <a:cubicBezTo>
                    <a:pt x="4640" y="7758"/>
                    <a:pt x="4669" y="7758"/>
                    <a:pt x="4697" y="7756"/>
                  </a:cubicBezTo>
                  <a:cubicBezTo>
                    <a:pt x="5861" y="7697"/>
                    <a:pt x="6138" y="7061"/>
                    <a:pt x="6138" y="7061"/>
                  </a:cubicBezTo>
                  <a:lnTo>
                    <a:pt x="6101" y="992"/>
                  </a:lnTo>
                  <a:cubicBezTo>
                    <a:pt x="5663" y="434"/>
                    <a:pt x="4729" y="1"/>
                    <a:pt x="3792"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57"/>
            <p:cNvSpPr/>
            <p:nvPr/>
          </p:nvSpPr>
          <p:spPr>
            <a:xfrm>
              <a:off x="3978275" y="612900"/>
              <a:ext cx="45425" cy="47225"/>
            </a:xfrm>
            <a:custGeom>
              <a:rect b="b" l="l" r="r" t="t"/>
              <a:pathLst>
                <a:path extrusionOk="0" h="1889" w="1817">
                  <a:moveTo>
                    <a:pt x="909" y="0"/>
                  </a:moveTo>
                  <a:cubicBezTo>
                    <a:pt x="407" y="0"/>
                    <a:pt x="1" y="424"/>
                    <a:pt x="1" y="944"/>
                  </a:cubicBezTo>
                  <a:cubicBezTo>
                    <a:pt x="1" y="1467"/>
                    <a:pt x="407" y="1889"/>
                    <a:pt x="909" y="1889"/>
                  </a:cubicBezTo>
                  <a:cubicBezTo>
                    <a:pt x="1412" y="1889"/>
                    <a:pt x="1816" y="1467"/>
                    <a:pt x="1816" y="944"/>
                  </a:cubicBezTo>
                  <a:cubicBezTo>
                    <a:pt x="1816" y="424"/>
                    <a:pt x="1410" y="0"/>
                    <a:pt x="909" y="0"/>
                  </a:cubicBezTo>
                  <a:close/>
                </a:path>
              </a:pathLst>
            </a:custGeom>
            <a:solidFill>
              <a:srgbClr val="291D5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p57"/>
            <p:cNvSpPr/>
            <p:nvPr/>
          </p:nvSpPr>
          <p:spPr>
            <a:xfrm>
              <a:off x="3788000" y="625175"/>
              <a:ext cx="45425" cy="47250"/>
            </a:xfrm>
            <a:custGeom>
              <a:rect b="b" l="l" r="r" t="t"/>
              <a:pathLst>
                <a:path extrusionOk="0" h="1890" w="1817">
                  <a:moveTo>
                    <a:pt x="909" y="1"/>
                  </a:moveTo>
                  <a:cubicBezTo>
                    <a:pt x="407" y="1"/>
                    <a:pt x="0" y="424"/>
                    <a:pt x="0" y="945"/>
                  </a:cubicBezTo>
                  <a:cubicBezTo>
                    <a:pt x="0" y="1467"/>
                    <a:pt x="407" y="1889"/>
                    <a:pt x="909" y="1889"/>
                  </a:cubicBezTo>
                  <a:cubicBezTo>
                    <a:pt x="1411" y="1889"/>
                    <a:pt x="1816" y="1467"/>
                    <a:pt x="1816" y="945"/>
                  </a:cubicBezTo>
                  <a:cubicBezTo>
                    <a:pt x="1816" y="424"/>
                    <a:pt x="1411" y="1"/>
                    <a:pt x="909" y="1"/>
                  </a:cubicBezTo>
                  <a:close/>
                </a:path>
              </a:pathLst>
            </a:custGeom>
            <a:solidFill>
              <a:srgbClr val="291D5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57"/>
            <p:cNvSpPr/>
            <p:nvPr/>
          </p:nvSpPr>
          <p:spPr>
            <a:xfrm>
              <a:off x="3896725" y="634175"/>
              <a:ext cx="90900" cy="154500"/>
            </a:xfrm>
            <a:custGeom>
              <a:rect b="b" l="l" r="r" t="t"/>
              <a:pathLst>
                <a:path extrusionOk="0" h="6180" w="3636">
                  <a:moveTo>
                    <a:pt x="640" y="0"/>
                  </a:moveTo>
                  <a:cubicBezTo>
                    <a:pt x="350" y="0"/>
                    <a:pt x="114" y="780"/>
                    <a:pt x="139" y="2005"/>
                  </a:cubicBezTo>
                  <a:cubicBezTo>
                    <a:pt x="162" y="3076"/>
                    <a:pt x="0" y="6000"/>
                    <a:pt x="699" y="6158"/>
                  </a:cubicBezTo>
                  <a:cubicBezTo>
                    <a:pt x="759" y="6172"/>
                    <a:pt x="851" y="6179"/>
                    <a:pt x="966" y="6179"/>
                  </a:cubicBezTo>
                  <a:cubicBezTo>
                    <a:pt x="1522" y="6179"/>
                    <a:pt x="2604" y="6000"/>
                    <a:pt x="3130" y="5464"/>
                  </a:cubicBezTo>
                  <a:cubicBezTo>
                    <a:pt x="3635" y="4948"/>
                    <a:pt x="2964" y="3895"/>
                    <a:pt x="2269" y="2429"/>
                  </a:cubicBezTo>
                  <a:cubicBezTo>
                    <a:pt x="1496" y="798"/>
                    <a:pt x="1005" y="152"/>
                    <a:pt x="716" y="18"/>
                  </a:cubicBezTo>
                  <a:cubicBezTo>
                    <a:pt x="690" y="6"/>
                    <a:pt x="665" y="0"/>
                    <a:pt x="640" y="0"/>
                  </a:cubicBezTo>
                  <a:close/>
                </a:path>
              </a:pathLst>
            </a:custGeom>
            <a:solidFill>
              <a:srgbClr val="E07C7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57"/>
            <p:cNvSpPr/>
            <p:nvPr/>
          </p:nvSpPr>
          <p:spPr>
            <a:xfrm>
              <a:off x="3806075" y="811350"/>
              <a:ext cx="137525" cy="62775"/>
            </a:xfrm>
            <a:custGeom>
              <a:rect b="b" l="l" r="r" t="t"/>
              <a:pathLst>
                <a:path extrusionOk="0" h="2511" w="5501">
                  <a:moveTo>
                    <a:pt x="52" y="0"/>
                  </a:moveTo>
                  <a:cubicBezTo>
                    <a:pt x="21" y="0"/>
                    <a:pt x="0" y="14"/>
                    <a:pt x="11" y="54"/>
                  </a:cubicBezTo>
                  <a:cubicBezTo>
                    <a:pt x="496" y="1753"/>
                    <a:pt x="2045" y="2511"/>
                    <a:pt x="3461" y="2511"/>
                  </a:cubicBezTo>
                  <a:cubicBezTo>
                    <a:pt x="3930" y="2511"/>
                    <a:pt x="4386" y="2427"/>
                    <a:pt x="4782" y="2267"/>
                  </a:cubicBezTo>
                  <a:cubicBezTo>
                    <a:pt x="5408" y="2014"/>
                    <a:pt x="5501" y="1446"/>
                    <a:pt x="4956" y="1446"/>
                  </a:cubicBezTo>
                  <a:cubicBezTo>
                    <a:pt x="4895" y="1446"/>
                    <a:pt x="4827" y="1453"/>
                    <a:pt x="4751" y="1468"/>
                  </a:cubicBezTo>
                  <a:cubicBezTo>
                    <a:pt x="4317" y="1554"/>
                    <a:pt x="3914" y="1595"/>
                    <a:pt x="3539" y="1595"/>
                  </a:cubicBezTo>
                  <a:cubicBezTo>
                    <a:pt x="2113" y="1595"/>
                    <a:pt x="1083" y="1003"/>
                    <a:pt x="174" y="46"/>
                  </a:cubicBezTo>
                  <a:cubicBezTo>
                    <a:pt x="154" y="26"/>
                    <a:pt x="94" y="0"/>
                    <a:pt x="52" y="0"/>
                  </a:cubicBezTo>
                  <a:close/>
                </a:path>
              </a:pathLst>
            </a:custGeom>
            <a:solidFill>
              <a:srgbClr val="CC6D6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p57"/>
            <p:cNvSpPr/>
            <p:nvPr/>
          </p:nvSpPr>
          <p:spPr>
            <a:xfrm>
              <a:off x="3723900" y="554125"/>
              <a:ext cx="128300" cy="49225"/>
            </a:xfrm>
            <a:custGeom>
              <a:rect b="b" l="l" r="r" t="t"/>
              <a:pathLst>
                <a:path extrusionOk="0" h="1969" w="5132">
                  <a:moveTo>
                    <a:pt x="3813" y="1"/>
                  </a:moveTo>
                  <a:cubicBezTo>
                    <a:pt x="3471" y="1"/>
                    <a:pt x="3130" y="46"/>
                    <a:pt x="2887" y="82"/>
                  </a:cubicBezTo>
                  <a:cubicBezTo>
                    <a:pt x="1958" y="221"/>
                    <a:pt x="655" y="897"/>
                    <a:pt x="125" y="1688"/>
                  </a:cubicBezTo>
                  <a:cubicBezTo>
                    <a:pt x="1" y="1873"/>
                    <a:pt x="281" y="1969"/>
                    <a:pt x="455" y="1969"/>
                  </a:cubicBezTo>
                  <a:cubicBezTo>
                    <a:pt x="490" y="1969"/>
                    <a:pt x="520" y="1965"/>
                    <a:pt x="543" y="1957"/>
                  </a:cubicBezTo>
                  <a:cubicBezTo>
                    <a:pt x="1079" y="1770"/>
                    <a:pt x="1549" y="1379"/>
                    <a:pt x="2090" y="1228"/>
                  </a:cubicBezTo>
                  <a:cubicBezTo>
                    <a:pt x="2354" y="1154"/>
                    <a:pt x="2623" y="1128"/>
                    <a:pt x="2894" y="1128"/>
                  </a:cubicBezTo>
                  <a:cubicBezTo>
                    <a:pt x="3496" y="1128"/>
                    <a:pt x="4107" y="1256"/>
                    <a:pt x="4697" y="1272"/>
                  </a:cubicBezTo>
                  <a:cubicBezTo>
                    <a:pt x="4707" y="1273"/>
                    <a:pt x="4716" y="1273"/>
                    <a:pt x="4726" y="1273"/>
                  </a:cubicBezTo>
                  <a:cubicBezTo>
                    <a:pt x="4797" y="1273"/>
                    <a:pt x="4869" y="1266"/>
                    <a:pt x="4932" y="1234"/>
                  </a:cubicBezTo>
                  <a:cubicBezTo>
                    <a:pt x="5054" y="1173"/>
                    <a:pt x="5119" y="1030"/>
                    <a:pt x="5120" y="894"/>
                  </a:cubicBezTo>
                  <a:cubicBezTo>
                    <a:pt x="5132" y="169"/>
                    <a:pt x="4470" y="1"/>
                    <a:pt x="3813" y="1"/>
                  </a:cubicBezTo>
                  <a:close/>
                </a:path>
              </a:pathLst>
            </a:custGeom>
            <a:solidFill>
              <a:srgbClr val="43284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57"/>
            <p:cNvSpPr/>
            <p:nvPr/>
          </p:nvSpPr>
          <p:spPr>
            <a:xfrm>
              <a:off x="3947875" y="529525"/>
              <a:ext cx="112025" cy="57375"/>
            </a:xfrm>
            <a:custGeom>
              <a:rect b="b" l="l" r="r" t="t"/>
              <a:pathLst>
                <a:path extrusionOk="0" h="2295" w="4481">
                  <a:moveTo>
                    <a:pt x="1098" y="0"/>
                  </a:moveTo>
                  <a:cubicBezTo>
                    <a:pt x="916" y="0"/>
                    <a:pt x="739" y="28"/>
                    <a:pt x="577" y="97"/>
                  </a:cubicBezTo>
                  <a:cubicBezTo>
                    <a:pt x="320" y="207"/>
                    <a:pt x="0" y="556"/>
                    <a:pt x="175" y="848"/>
                  </a:cubicBezTo>
                  <a:cubicBezTo>
                    <a:pt x="388" y="1210"/>
                    <a:pt x="1111" y="1250"/>
                    <a:pt x="1465" y="1290"/>
                  </a:cubicBezTo>
                  <a:cubicBezTo>
                    <a:pt x="2493" y="1406"/>
                    <a:pt x="3304" y="1793"/>
                    <a:pt x="4209" y="2261"/>
                  </a:cubicBezTo>
                  <a:cubicBezTo>
                    <a:pt x="4254" y="2284"/>
                    <a:pt x="4291" y="2295"/>
                    <a:pt x="4320" y="2295"/>
                  </a:cubicBezTo>
                  <a:cubicBezTo>
                    <a:pt x="4481" y="2295"/>
                    <a:pt x="4419" y="1988"/>
                    <a:pt x="4377" y="1872"/>
                  </a:cubicBezTo>
                  <a:cubicBezTo>
                    <a:pt x="4102" y="1105"/>
                    <a:pt x="3206" y="575"/>
                    <a:pt x="2459" y="317"/>
                  </a:cubicBezTo>
                  <a:cubicBezTo>
                    <a:pt x="2063" y="180"/>
                    <a:pt x="1562" y="0"/>
                    <a:pt x="1098" y="0"/>
                  </a:cubicBezTo>
                  <a:close/>
                </a:path>
              </a:pathLst>
            </a:custGeom>
            <a:solidFill>
              <a:srgbClr val="43284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70" name="Google Shape;470;p57"/>
          <p:cNvGrpSpPr/>
          <p:nvPr/>
        </p:nvGrpSpPr>
        <p:grpSpPr>
          <a:xfrm flipH="1">
            <a:off x="2825202" y="2413672"/>
            <a:ext cx="1197132" cy="4338625"/>
            <a:chOff x="4146785" y="238125"/>
            <a:chExt cx="539516" cy="1331970"/>
          </a:xfrm>
        </p:grpSpPr>
        <p:sp>
          <p:nvSpPr>
            <p:cNvPr id="471" name="Google Shape;471;p57"/>
            <p:cNvSpPr/>
            <p:nvPr/>
          </p:nvSpPr>
          <p:spPr>
            <a:xfrm>
              <a:off x="4146785" y="1258798"/>
              <a:ext cx="539516" cy="311297"/>
            </a:xfrm>
            <a:custGeom>
              <a:rect b="b" l="l" r="r" t="t"/>
              <a:pathLst>
                <a:path extrusionOk="0" h="9866" w="17099">
                  <a:moveTo>
                    <a:pt x="8550" y="0"/>
                  </a:moveTo>
                  <a:cubicBezTo>
                    <a:pt x="6282" y="0"/>
                    <a:pt x="4108" y="520"/>
                    <a:pt x="2505" y="1445"/>
                  </a:cubicBezTo>
                  <a:cubicBezTo>
                    <a:pt x="901" y="2370"/>
                    <a:pt x="1" y="3625"/>
                    <a:pt x="1" y="4933"/>
                  </a:cubicBezTo>
                  <a:cubicBezTo>
                    <a:pt x="1" y="6241"/>
                    <a:pt x="901" y="7497"/>
                    <a:pt x="2505" y="8421"/>
                  </a:cubicBezTo>
                  <a:cubicBezTo>
                    <a:pt x="4108" y="9346"/>
                    <a:pt x="6282" y="9866"/>
                    <a:pt x="8550" y="9866"/>
                  </a:cubicBezTo>
                  <a:cubicBezTo>
                    <a:pt x="10817" y="9866"/>
                    <a:pt x="12992" y="9346"/>
                    <a:pt x="14595" y="8421"/>
                  </a:cubicBezTo>
                  <a:cubicBezTo>
                    <a:pt x="16198" y="7497"/>
                    <a:pt x="17098" y="6241"/>
                    <a:pt x="17098" y="4933"/>
                  </a:cubicBezTo>
                  <a:cubicBezTo>
                    <a:pt x="17098" y="3625"/>
                    <a:pt x="16198" y="2370"/>
                    <a:pt x="14595" y="1445"/>
                  </a:cubicBezTo>
                  <a:cubicBezTo>
                    <a:pt x="12992" y="520"/>
                    <a:pt x="10817" y="0"/>
                    <a:pt x="8550" y="0"/>
                  </a:cubicBezTo>
                  <a:close/>
                </a:path>
              </a:pathLst>
            </a:custGeom>
            <a:solidFill>
              <a:srgbClr val="EA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7"/>
            <p:cNvSpPr/>
            <p:nvPr/>
          </p:nvSpPr>
          <p:spPr>
            <a:xfrm>
              <a:off x="4342050" y="260725"/>
              <a:ext cx="240850" cy="311300"/>
            </a:xfrm>
            <a:custGeom>
              <a:rect b="b" l="l" r="r" t="t"/>
              <a:pathLst>
                <a:path extrusionOk="0" h="12452" w="9634">
                  <a:moveTo>
                    <a:pt x="6560" y="0"/>
                  </a:moveTo>
                  <a:cubicBezTo>
                    <a:pt x="6525" y="0"/>
                    <a:pt x="6505" y="4"/>
                    <a:pt x="6505" y="4"/>
                  </a:cubicBezTo>
                  <a:lnTo>
                    <a:pt x="1894" y="3754"/>
                  </a:lnTo>
                  <a:cubicBezTo>
                    <a:pt x="1915" y="5100"/>
                    <a:pt x="1389" y="5941"/>
                    <a:pt x="695" y="6977"/>
                  </a:cubicBezTo>
                  <a:cubicBezTo>
                    <a:pt x="0" y="8014"/>
                    <a:pt x="21" y="9938"/>
                    <a:pt x="695" y="10840"/>
                  </a:cubicBezTo>
                  <a:cubicBezTo>
                    <a:pt x="1271" y="11615"/>
                    <a:pt x="2958" y="12452"/>
                    <a:pt x="5214" y="12452"/>
                  </a:cubicBezTo>
                  <a:cubicBezTo>
                    <a:pt x="5592" y="12452"/>
                    <a:pt x="5986" y="12428"/>
                    <a:pt x="6394" y="12377"/>
                  </a:cubicBezTo>
                  <a:cubicBezTo>
                    <a:pt x="9233" y="12020"/>
                    <a:pt x="9633" y="10043"/>
                    <a:pt x="9381" y="8865"/>
                  </a:cubicBezTo>
                  <a:cubicBezTo>
                    <a:pt x="9128" y="7687"/>
                    <a:pt x="8434" y="6866"/>
                    <a:pt x="8135" y="5414"/>
                  </a:cubicBezTo>
                  <a:cubicBezTo>
                    <a:pt x="7835" y="3962"/>
                    <a:pt x="8012" y="1588"/>
                    <a:pt x="7529" y="746"/>
                  </a:cubicBezTo>
                  <a:cubicBezTo>
                    <a:pt x="7139" y="65"/>
                    <a:pt x="6710" y="0"/>
                    <a:pt x="6560" y="0"/>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7"/>
            <p:cNvSpPr/>
            <p:nvPr/>
          </p:nvSpPr>
          <p:spPr>
            <a:xfrm>
              <a:off x="4354125" y="238125"/>
              <a:ext cx="74400" cy="129075"/>
            </a:xfrm>
            <a:custGeom>
              <a:rect b="b" l="l" r="r" t="t"/>
              <a:pathLst>
                <a:path extrusionOk="0" h="5163" w="2976">
                  <a:moveTo>
                    <a:pt x="2111" y="0"/>
                  </a:moveTo>
                  <a:cubicBezTo>
                    <a:pt x="1736" y="0"/>
                    <a:pt x="1268" y="150"/>
                    <a:pt x="766" y="665"/>
                  </a:cubicBezTo>
                  <a:cubicBezTo>
                    <a:pt x="0" y="1452"/>
                    <a:pt x="39" y="2973"/>
                    <a:pt x="212" y="3640"/>
                  </a:cubicBezTo>
                  <a:cubicBezTo>
                    <a:pt x="386" y="4308"/>
                    <a:pt x="1010" y="5112"/>
                    <a:pt x="1542" y="5162"/>
                  </a:cubicBezTo>
                  <a:cubicBezTo>
                    <a:pt x="1544" y="5162"/>
                    <a:pt x="1547" y="5163"/>
                    <a:pt x="1550" y="5163"/>
                  </a:cubicBezTo>
                  <a:cubicBezTo>
                    <a:pt x="2083" y="5163"/>
                    <a:pt x="2975" y="291"/>
                    <a:pt x="2975" y="291"/>
                  </a:cubicBezTo>
                  <a:cubicBezTo>
                    <a:pt x="2975" y="291"/>
                    <a:pt x="2634" y="0"/>
                    <a:pt x="2111" y="0"/>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7"/>
            <p:cNvSpPr/>
            <p:nvPr/>
          </p:nvSpPr>
          <p:spPr>
            <a:xfrm>
              <a:off x="4196575" y="428825"/>
              <a:ext cx="225375" cy="403350"/>
            </a:xfrm>
            <a:custGeom>
              <a:rect b="b" l="l" r="r" t="t"/>
              <a:pathLst>
                <a:path extrusionOk="0" h="16134" w="9015">
                  <a:moveTo>
                    <a:pt x="8285" y="1"/>
                  </a:moveTo>
                  <a:cubicBezTo>
                    <a:pt x="8154" y="1"/>
                    <a:pt x="8008" y="40"/>
                    <a:pt x="7852" y="107"/>
                  </a:cubicBezTo>
                  <a:cubicBezTo>
                    <a:pt x="7299" y="343"/>
                    <a:pt x="6832" y="792"/>
                    <a:pt x="6885" y="1866"/>
                  </a:cubicBezTo>
                  <a:cubicBezTo>
                    <a:pt x="6929" y="2761"/>
                    <a:pt x="6837" y="5139"/>
                    <a:pt x="6515" y="6994"/>
                  </a:cubicBezTo>
                  <a:cubicBezTo>
                    <a:pt x="6366" y="7854"/>
                    <a:pt x="5982" y="8788"/>
                    <a:pt x="5495" y="9825"/>
                  </a:cubicBezTo>
                  <a:cubicBezTo>
                    <a:pt x="4934" y="11022"/>
                    <a:pt x="4022" y="12161"/>
                    <a:pt x="3606" y="12332"/>
                  </a:cubicBezTo>
                  <a:cubicBezTo>
                    <a:pt x="3190" y="12503"/>
                    <a:pt x="2880" y="12555"/>
                    <a:pt x="2400" y="12611"/>
                  </a:cubicBezTo>
                  <a:cubicBezTo>
                    <a:pt x="1855" y="12674"/>
                    <a:pt x="1554" y="12881"/>
                    <a:pt x="1172" y="12957"/>
                  </a:cubicBezTo>
                  <a:cubicBezTo>
                    <a:pt x="792" y="13032"/>
                    <a:pt x="715" y="12925"/>
                    <a:pt x="706" y="13136"/>
                  </a:cubicBezTo>
                  <a:cubicBezTo>
                    <a:pt x="699" y="13338"/>
                    <a:pt x="1048" y="13539"/>
                    <a:pt x="1407" y="13539"/>
                  </a:cubicBezTo>
                  <a:cubicBezTo>
                    <a:pt x="1420" y="13539"/>
                    <a:pt x="1432" y="13539"/>
                    <a:pt x="1445" y="13538"/>
                  </a:cubicBezTo>
                  <a:cubicBezTo>
                    <a:pt x="1800" y="13524"/>
                    <a:pt x="2014" y="13401"/>
                    <a:pt x="2113" y="13401"/>
                  </a:cubicBezTo>
                  <a:cubicBezTo>
                    <a:pt x="2123" y="13401"/>
                    <a:pt x="2132" y="13402"/>
                    <a:pt x="2140" y="13405"/>
                  </a:cubicBezTo>
                  <a:cubicBezTo>
                    <a:pt x="2224" y="13434"/>
                    <a:pt x="1981" y="13644"/>
                    <a:pt x="1592" y="13866"/>
                  </a:cubicBezTo>
                  <a:cubicBezTo>
                    <a:pt x="1056" y="14170"/>
                    <a:pt x="630" y="14186"/>
                    <a:pt x="332" y="14300"/>
                  </a:cubicBezTo>
                  <a:cubicBezTo>
                    <a:pt x="0" y="14426"/>
                    <a:pt x="124" y="14681"/>
                    <a:pt x="270" y="14728"/>
                  </a:cubicBezTo>
                  <a:cubicBezTo>
                    <a:pt x="357" y="14756"/>
                    <a:pt x="472" y="14788"/>
                    <a:pt x="655" y="14788"/>
                  </a:cubicBezTo>
                  <a:cubicBezTo>
                    <a:pt x="780" y="14788"/>
                    <a:pt x="938" y="14773"/>
                    <a:pt x="1140" y="14731"/>
                  </a:cubicBezTo>
                  <a:cubicBezTo>
                    <a:pt x="1637" y="14627"/>
                    <a:pt x="2187" y="14397"/>
                    <a:pt x="2187" y="14397"/>
                  </a:cubicBezTo>
                  <a:lnTo>
                    <a:pt x="2187" y="14397"/>
                  </a:lnTo>
                  <a:cubicBezTo>
                    <a:pt x="2187" y="14397"/>
                    <a:pt x="1901" y="14644"/>
                    <a:pt x="1451" y="14859"/>
                  </a:cubicBezTo>
                  <a:cubicBezTo>
                    <a:pt x="956" y="15096"/>
                    <a:pt x="726" y="15133"/>
                    <a:pt x="476" y="15269"/>
                  </a:cubicBezTo>
                  <a:cubicBezTo>
                    <a:pt x="242" y="15395"/>
                    <a:pt x="511" y="15704"/>
                    <a:pt x="805" y="15704"/>
                  </a:cubicBezTo>
                  <a:cubicBezTo>
                    <a:pt x="825" y="15704"/>
                    <a:pt x="845" y="15703"/>
                    <a:pt x="865" y="15700"/>
                  </a:cubicBezTo>
                  <a:cubicBezTo>
                    <a:pt x="1119" y="15662"/>
                    <a:pt x="1469" y="15563"/>
                    <a:pt x="1806" y="15408"/>
                  </a:cubicBezTo>
                  <a:cubicBezTo>
                    <a:pt x="2142" y="15253"/>
                    <a:pt x="2678" y="14946"/>
                    <a:pt x="2678" y="14946"/>
                  </a:cubicBezTo>
                  <a:lnTo>
                    <a:pt x="2678" y="14946"/>
                  </a:lnTo>
                  <a:cubicBezTo>
                    <a:pt x="2248" y="15374"/>
                    <a:pt x="1812" y="15544"/>
                    <a:pt x="1561" y="15671"/>
                  </a:cubicBezTo>
                  <a:cubicBezTo>
                    <a:pt x="1310" y="15800"/>
                    <a:pt x="1239" y="15944"/>
                    <a:pt x="1358" y="16066"/>
                  </a:cubicBezTo>
                  <a:cubicBezTo>
                    <a:pt x="1398" y="16108"/>
                    <a:pt x="1464" y="16134"/>
                    <a:pt x="1571" y="16134"/>
                  </a:cubicBezTo>
                  <a:cubicBezTo>
                    <a:pt x="1716" y="16134"/>
                    <a:pt x="1936" y="16086"/>
                    <a:pt x="2267" y="15964"/>
                  </a:cubicBezTo>
                  <a:cubicBezTo>
                    <a:pt x="2841" y="15750"/>
                    <a:pt x="3511" y="15207"/>
                    <a:pt x="3973" y="14639"/>
                  </a:cubicBezTo>
                  <a:cubicBezTo>
                    <a:pt x="4437" y="14071"/>
                    <a:pt x="4574" y="13806"/>
                    <a:pt x="4848" y="13540"/>
                  </a:cubicBezTo>
                  <a:cubicBezTo>
                    <a:pt x="5853" y="12568"/>
                    <a:pt x="6667" y="11655"/>
                    <a:pt x="7340" y="10428"/>
                  </a:cubicBezTo>
                  <a:cubicBezTo>
                    <a:pt x="8074" y="9088"/>
                    <a:pt x="8274" y="8463"/>
                    <a:pt x="8512" y="7515"/>
                  </a:cubicBezTo>
                  <a:cubicBezTo>
                    <a:pt x="9000" y="5557"/>
                    <a:pt x="9014" y="2995"/>
                    <a:pt x="8994" y="1516"/>
                  </a:cubicBezTo>
                  <a:cubicBezTo>
                    <a:pt x="8979" y="391"/>
                    <a:pt x="8702" y="1"/>
                    <a:pt x="828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7"/>
            <p:cNvSpPr/>
            <p:nvPr/>
          </p:nvSpPr>
          <p:spPr>
            <a:xfrm>
              <a:off x="4292500" y="1307025"/>
              <a:ext cx="143575" cy="99875"/>
            </a:xfrm>
            <a:custGeom>
              <a:rect b="b" l="l" r="r" t="t"/>
              <a:pathLst>
                <a:path extrusionOk="0" h="3995" w="5743">
                  <a:moveTo>
                    <a:pt x="5448" y="0"/>
                  </a:moveTo>
                  <a:lnTo>
                    <a:pt x="3805" y="13"/>
                  </a:lnTo>
                  <a:cubicBezTo>
                    <a:pt x="3423" y="812"/>
                    <a:pt x="2613" y="1334"/>
                    <a:pt x="1404" y="2195"/>
                  </a:cubicBezTo>
                  <a:cubicBezTo>
                    <a:pt x="195" y="3056"/>
                    <a:pt x="0" y="3317"/>
                    <a:pt x="140" y="3550"/>
                  </a:cubicBezTo>
                  <a:cubicBezTo>
                    <a:pt x="278" y="3783"/>
                    <a:pt x="928" y="3919"/>
                    <a:pt x="1505" y="3986"/>
                  </a:cubicBezTo>
                  <a:cubicBezTo>
                    <a:pt x="1557" y="3992"/>
                    <a:pt x="1611" y="3995"/>
                    <a:pt x="1667" y="3995"/>
                  </a:cubicBezTo>
                  <a:cubicBezTo>
                    <a:pt x="2237" y="3995"/>
                    <a:pt x="3005" y="3698"/>
                    <a:pt x="3311" y="3309"/>
                  </a:cubicBezTo>
                  <a:cubicBezTo>
                    <a:pt x="3545" y="3012"/>
                    <a:pt x="4184" y="2572"/>
                    <a:pt x="4597" y="2518"/>
                  </a:cubicBezTo>
                  <a:cubicBezTo>
                    <a:pt x="5012" y="2463"/>
                    <a:pt x="5626" y="2092"/>
                    <a:pt x="5685" y="1830"/>
                  </a:cubicBezTo>
                  <a:cubicBezTo>
                    <a:pt x="5742" y="1570"/>
                    <a:pt x="5668" y="1038"/>
                    <a:pt x="5581" y="716"/>
                  </a:cubicBezTo>
                  <a:cubicBezTo>
                    <a:pt x="5494" y="394"/>
                    <a:pt x="5448" y="0"/>
                    <a:pt x="5448"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7"/>
            <p:cNvSpPr/>
            <p:nvPr/>
          </p:nvSpPr>
          <p:spPr>
            <a:xfrm>
              <a:off x="4476000" y="1363275"/>
              <a:ext cx="64750" cy="142625"/>
            </a:xfrm>
            <a:custGeom>
              <a:rect b="b" l="l" r="r" t="t"/>
              <a:pathLst>
                <a:path extrusionOk="0" h="5705" w="2590">
                  <a:moveTo>
                    <a:pt x="2113" y="0"/>
                  </a:moveTo>
                  <a:lnTo>
                    <a:pt x="593" y="1"/>
                  </a:lnTo>
                  <a:cubicBezTo>
                    <a:pt x="593" y="1"/>
                    <a:pt x="404" y="367"/>
                    <a:pt x="270" y="903"/>
                  </a:cubicBezTo>
                  <a:cubicBezTo>
                    <a:pt x="136" y="1439"/>
                    <a:pt x="406" y="2049"/>
                    <a:pt x="203" y="2847"/>
                  </a:cubicBezTo>
                  <a:cubicBezTo>
                    <a:pt x="0" y="3645"/>
                    <a:pt x="69" y="4316"/>
                    <a:pt x="358" y="5110"/>
                  </a:cubicBezTo>
                  <a:cubicBezTo>
                    <a:pt x="514" y="5533"/>
                    <a:pt x="845" y="5704"/>
                    <a:pt x="1172" y="5704"/>
                  </a:cubicBezTo>
                  <a:cubicBezTo>
                    <a:pt x="1459" y="5704"/>
                    <a:pt x="1742" y="5573"/>
                    <a:pt x="1899" y="5364"/>
                  </a:cubicBezTo>
                  <a:cubicBezTo>
                    <a:pt x="2232" y="4918"/>
                    <a:pt x="2590" y="3959"/>
                    <a:pt x="2505" y="3260"/>
                  </a:cubicBezTo>
                  <a:cubicBezTo>
                    <a:pt x="2421" y="2560"/>
                    <a:pt x="2344" y="2219"/>
                    <a:pt x="2411" y="1364"/>
                  </a:cubicBezTo>
                  <a:cubicBezTo>
                    <a:pt x="2478" y="508"/>
                    <a:pt x="2237" y="325"/>
                    <a:pt x="211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7"/>
            <p:cNvSpPr/>
            <p:nvPr/>
          </p:nvSpPr>
          <p:spPr>
            <a:xfrm>
              <a:off x="4335750" y="759125"/>
              <a:ext cx="235125" cy="609675"/>
            </a:xfrm>
            <a:custGeom>
              <a:rect b="b" l="l" r="r" t="t"/>
              <a:pathLst>
                <a:path extrusionOk="0" h="24387" w="9405">
                  <a:moveTo>
                    <a:pt x="740" y="1"/>
                  </a:moveTo>
                  <a:cubicBezTo>
                    <a:pt x="0" y="2196"/>
                    <a:pt x="405" y="11640"/>
                    <a:pt x="576" y="12549"/>
                  </a:cubicBezTo>
                  <a:cubicBezTo>
                    <a:pt x="762" y="13535"/>
                    <a:pt x="2074" y="21929"/>
                    <a:pt x="2074" y="21929"/>
                  </a:cubicBezTo>
                  <a:cubicBezTo>
                    <a:pt x="2371" y="22109"/>
                    <a:pt x="2651" y="22170"/>
                    <a:pt x="2891" y="22170"/>
                  </a:cubicBezTo>
                  <a:cubicBezTo>
                    <a:pt x="3385" y="22170"/>
                    <a:pt x="3718" y="21915"/>
                    <a:pt x="3718" y="21915"/>
                  </a:cubicBezTo>
                  <a:cubicBezTo>
                    <a:pt x="3718" y="21915"/>
                    <a:pt x="3975" y="15798"/>
                    <a:pt x="3975" y="14494"/>
                  </a:cubicBezTo>
                  <a:cubicBezTo>
                    <a:pt x="3975" y="13546"/>
                    <a:pt x="3431" y="12368"/>
                    <a:pt x="3431" y="12368"/>
                  </a:cubicBezTo>
                  <a:lnTo>
                    <a:pt x="4162" y="4178"/>
                  </a:lnTo>
                  <a:lnTo>
                    <a:pt x="4404" y="4110"/>
                  </a:lnTo>
                  <a:cubicBezTo>
                    <a:pt x="4404" y="4110"/>
                    <a:pt x="4865" y="11220"/>
                    <a:pt x="5139" y="12775"/>
                  </a:cubicBezTo>
                  <a:cubicBezTo>
                    <a:pt x="5359" y="14022"/>
                    <a:pt x="5444" y="15579"/>
                    <a:pt x="5697" y="17712"/>
                  </a:cubicBezTo>
                  <a:cubicBezTo>
                    <a:pt x="5938" y="19754"/>
                    <a:pt x="6203" y="24166"/>
                    <a:pt x="6203" y="24166"/>
                  </a:cubicBezTo>
                  <a:cubicBezTo>
                    <a:pt x="6487" y="24331"/>
                    <a:pt x="6751" y="24386"/>
                    <a:pt x="6976" y="24386"/>
                  </a:cubicBezTo>
                  <a:cubicBezTo>
                    <a:pt x="7426" y="24386"/>
                    <a:pt x="7723" y="24166"/>
                    <a:pt x="7723" y="24166"/>
                  </a:cubicBezTo>
                  <a:cubicBezTo>
                    <a:pt x="7723" y="24166"/>
                    <a:pt x="8764" y="19066"/>
                    <a:pt x="8795" y="17285"/>
                  </a:cubicBezTo>
                  <a:cubicBezTo>
                    <a:pt x="8826" y="15609"/>
                    <a:pt x="8196" y="13433"/>
                    <a:pt x="8196" y="13433"/>
                  </a:cubicBezTo>
                  <a:cubicBezTo>
                    <a:pt x="8196" y="13433"/>
                    <a:pt x="8379" y="11033"/>
                    <a:pt x="8504" y="8971"/>
                  </a:cubicBezTo>
                  <a:cubicBezTo>
                    <a:pt x="8629" y="6908"/>
                    <a:pt x="9405" y="2929"/>
                    <a:pt x="8819" y="417"/>
                  </a:cubicBezTo>
                  <a:lnTo>
                    <a:pt x="740"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7"/>
            <p:cNvSpPr/>
            <p:nvPr/>
          </p:nvSpPr>
          <p:spPr>
            <a:xfrm>
              <a:off x="4382350" y="378625"/>
              <a:ext cx="145700" cy="153150"/>
            </a:xfrm>
            <a:custGeom>
              <a:rect b="b" l="l" r="r" t="t"/>
              <a:pathLst>
                <a:path extrusionOk="0" h="6126" w="5828">
                  <a:moveTo>
                    <a:pt x="4490" y="1"/>
                  </a:moveTo>
                  <a:cubicBezTo>
                    <a:pt x="4490" y="1"/>
                    <a:pt x="2957" y="532"/>
                    <a:pt x="1900" y="872"/>
                  </a:cubicBezTo>
                  <a:lnTo>
                    <a:pt x="1834" y="2018"/>
                  </a:lnTo>
                  <a:cubicBezTo>
                    <a:pt x="1819" y="2020"/>
                    <a:pt x="1798" y="2021"/>
                    <a:pt x="1773" y="2021"/>
                  </a:cubicBezTo>
                  <a:cubicBezTo>
                    <a:pt x="1695" y="2021"/>
                    <a:pt x="1576" y="2014"/>
                    <a:pt x="1454" y="2014"/>
                  </a:cubicBezTo>
                  <a:cubicBezTo>
                    <a:pt x="1354" y="2014"/>
                    <a:pt x="1251" y="2019"/>
                    <a:pt x="1167" y="2036"/>
                  </a:cubicBezTo>
                  <a:cubicBezTo>
                    <a:pt x="843" y="2337"/>
                    <a:pt x="0" y="3198"/>
                    <a:pt x="158" y="4304"/>
                  </a:cubicBezTo>
                  <a:cubicBezTo>
                    <a:pt x="304" y="5323"/>
                    <a:pt x="2067" y="6125"/>
                    <a:pt x="3073" y="6125"/>
                  </a:cubicBezTo>
                  <a:cubicBezTo>
                    <a:pt x="3251" y="6125"/>
                    <a:pt x="3406" y="6100"/>
                    <a:pt x="3523" y="6046"/>
                  </a:cubicBezTo>
                  <a:cubicBezTo>
                    <a:pt x="4303" y="5689"/>
                    <a:pt x="5828" y="3288"/>
                    <a:pt x="5578" y="3082"/>
                  </a:cubicBezTo>
                  <a:cubicBezTo>
                    <a:pt x="5330" y="2877"/>
                    <a:pt x="4444" y="2710"/>
                    <a:pt x="4402" y="2538"/>
                  </a:cubicBezTo>
                  <a:cubicBezTo>
                    <a:pt x="4359" y="2364"/>
                    <a:pt x="4490" y="1"/>
                    <a:pt x="449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7"/>
            <p:cNvSpPr/>
            <p:nvPr/>
          </p:nvSpPr>
          <p:spPr>
            <a:xfrm>
              <a:off x="4428500" y="378625"/>
              <a:ext cx="66100" cy="56550"/>
            </a:xfrm>
            <a:custGeom>
              <a:rect b="b" l="l" r="r" t="t"/>
              <a:pathLst>
                <a:path extrusionOk="0" h="2262" w="2644">
                  <a:moveTo>
                    <a:pt x="2644" y="1"/>
                  </a:moveTo>
                  <a:lnTo>
                    <a:pt x="806" y="625"/>
                  </a:lnTo>
                  <a:lnTo>
                    <a:pt x="54" y="872"/>
                  </a:lnTo>
                  <a:lnTo>
                    <a:pt x="0" y="1799"/>
                  </a:lnTo>
                  <a:cubicBezTo>
                    <a:pt x="47" y="2158"/>
                    <a:pt x="408" y="2261"/>
                    <a:pt x="732" y="2261"/>
                  </a:cubicBezTo>
                  <a:cubicBezTo>
                    <a:pt x="929" y="2261"/>
                    <a:pt x="1111" y="2223"/>
                    <a:pt x="1200" y="2181"/>
                  </a:cubicBezTo>
                  <a:cubicBezTo>
                    <a:pt x="2535" y="1551"/>
                    <a:pt x="2610" y="742"/>
                    <a:pt x="2610" y="742"/>
                  </a:cubicBezTo>
                  <a:cubicBezTo>
                    <a:pt x="2623" y="429"/>
                    <a:pt x="2644" y="1"/>
                    <a:pt x="2644"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7"/>
            <p:cNvSpPr/>
            <p:nvPr/>
          </p:nvSpPr>
          <p:spPr>
            <a:xfrm>
              <a:off x="4377125" y="241125"/>
              <a:ext cx="152750" cy="182650"/>
            </a:xfrm>
            <a:custGeom>
              <a:rect b="b" l="l" r="r" t="t"/>
              <a:pathLst>
                <a:path extrusionOk="0" h="7306" w="6110">
                  <a:moveTo>
                    <a:pt x="3003" y="0"/>
                  </a:moveTo>
                  <a:cubicBezTo>
                    <a:pt x="1526" y="0"/>
                    <a:pt x="501" y="1122"/>
                    <a:pt x="275" y="2586"/>
                  </a:cubicBezTo>
                  <a:cubicBezTo>
                    <a:pt x="148" y="3337"/>
                    <a:pt x="0" y="4703"/>
                    <a:pt x="622" y="6164"/>
                  </a:cubicBezTo>
                  <a:cubicBezTo>
                    <a:pt x="894" y="6806"/>
                    <a:pt x="1338" y="7215"/>
                    <a:pt x="1753" y="7283"/>
                  </a:cubicBezTo>
                  <a:cubicBezTo>
                    <a:pt x="1842" y="7298"/>
                    <a:pt x="1935" y="7305"/>
                    <a:pt x="2032" y="7305"/>
                  </a:cubicBezTo>
                  <a:cubicBezTo>
                    <a:pt x="2883" y="7305"/>
                    <a:pt x="3962" y="6746"/>
                    <a:pt x="4459" y="6164"/>
                  </a:cubicBezTo>
                  <a:cubicBezTo>
                    <a:pt x="4558" y="6049"/>
                    <a:pt x="4699" y="5501"/>
                    <a:pt x="4699" y="5501"/>
                  </a:cubicBezTo>
                  <a:cubicBezTo>
                    <a:pt x="5446" y="4990"/>
                    <a:pt x="5962" y="4161"/>
                    <a:pt x="6016" y="3188"/>
                  </a:cubicBezTo>
                  <a:cubicBezTo>
                    <a:pt x="6109" y="1522"/>
                    <a:pt x="4833" y="97"/>
                    <a:pt x="3168" y="5"/>
                  </a:cubicBezTo>
                  <a:cubicBezTo>
                    <a:pt x="3113" y="2"/>
                    <a:pt x="3058" y="0"/>
                    <a:pt x="30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7"/>
            <p:cNvSpPr/>
            <p:nvPr/>
          </p:nvSpPr>
          <p:spPr>
            <a:xfrm>
              <a:off x="4386750" y="240350"/>
              <a:ext cx="147700" cy="138300"/>
            </a:xfrm>
            <a:custGeom>
              <a:rect b="b" l="l" r="r" t="t"/>
              <a:pathLst>
                <a:path extrusionOk="0" h="5532" w="5908">
                  <a:moveTo>
                    <a:pt x="2632" y="1"/>
                  </a:moveTo>
                  <a:cubicBezTo>
                    <a:pt x="1569" y="1"/>
                    <a:pt x="554" y="526"/>
                    <a:pt x="1" y="1672"/>
                  </a:cubicBezTo>
                  <a:cubicBezTo>
                    <a:pt x="96" y="1577"/>
                    <a:pt x="212" y="1455"/>
                    <a:pt x="372" y="1455"/>
                  </a:cubicBezTo>
                  <a:cubicBezTo>
                    <a:pt x="550" y="1455"/>
                    <a:pt x="782" y="1606"/>
                    <a:pt x="1100" y="2112"/>
                  </a:cubicBezTo>
                  <a:cubicBezTo>
                    <a:pt x="1526" y="1633"/>
                    <a:pt x="1928" y="1478"/>
                    <a:pt x="2268" y="1478"/>
                  </a:cubicBezTo>
                  <a:cubicBezTo>
                    <a:pt x="2403" y="1478"/>
                    <a:pt x="2528" y="1503"/>
                    <a:pt x="2642" y="1540"/>
                  </a:cubicBezTo>
                  <a:cubicBezTo>
                    <a:pt x="3064" y="1680"/>
                    <a:pt x="3371" y="2047"/>
                    <a:pt x="3506" y="2470"/>
                  </a:cubicBezTo>
                  <a:cubicBezTo>
                    <a:pt x="3561" y="2643"/>
                    <a:pt x="3601" y="2792"/>
                    <a:pt x="3692" y="2928"/>
                  </a:cubicBezTo>
                  <a:cubicBezTo>
                    <a:pt x="3902" y="3237"/>
                    <a:pt x="3887" y="3482"/>
                    <a:pt x="3894" y="3845"/>
                  </a:cubicBezTo>
                  <a:cubicBezTo>
                    <a:pt x="3897" y="3956"/>
                    <a:pt x="3872" y="4183"/>
                    <a:pt x="3868" y="4317"/>
                  </a:cubicBezTo>
                  <a:cubicBezTo>
                    <a:pt x="3856" y="4764"/>
                    <a:pt x="4177" y="4787"/>
                    <a:pt x="4242" y="4787"/>
                  </a:cubicBezTo>
                  <a:cubicBezTo>
                    <a:pt x="4250" y="4787"/>
                    <a:pt x="4254" y="4787"/>
                    <a:pt x="4254" y="4787"/>
                  </a:cubicBezTo>
                  <a:cubicBezTo>
                    <a:pt x="4295" y="4521"/>
                    <a:pt x="4314" y="4102"/>
                    <a:pt x="4326" y="3989"/>
                  </a:cubicBezTo>
                  <a:lnTo>
                    <a:pt x="4326" y="3989"/>
                  </a:lnTo>
                  <a:cubicBezTo>
                    <a:pt x="5139" y="4250"/>
                    <a:pt x="4347" y="5429"/>
                    <a:pt x="4314" y="5532"/>
                  </a:cubicBezTo>
                  <a:cubicBezTo>
                    <a:pt x="5316" y="4844"/>
                    <a:pt x="5908" y="3581"/>
                    <a:pt x="5513" y="2168"/>
                  </a:cubicBezTo>
                  <a:cubicBezTo>
                    <a:pt x="5213" y="1091"/>
                    <a:pt x="4369" y="274"/>
                    <a:pt x="3270" y="63"/>
                  </a:cubicBezTo>
                  <a:cubicBezTo>
                    <a:pt x="3058" y="22"/>
                    <a:pt x="2844" y="1"/>
                    <a:pt x="2632" y="1"/>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7"/>
            <p:cNvSpPr/>
            <p:nvPr/>
          </p:nvSpPr>
          <p:spPr>
            <a:xfrm>
              <a:off x="4494575" y="333800"/>
              <a:ext cx="38875" cy="49000"/>
            </a:xfrm>
            <a:custGeom>
              <a:rect b="b" l="l" r="r" t="t"/>
              <a:pathLst>
                <a:path extrusionOk="0" h="1960" w="1555">
                  <a:moveTo>
                    <a:pt x="595" y="0"/>
                  </a:moveTo>
                  <a:cubicBezTo>
                    <a:pt x="359" y="0"/>
                    <a:pt x="123" y="109"/>
                    <a:pt x="13" y="250"/>
                  </a:cubicBezTo>
                  <a:lnTo>
                    <a:pt x="1" y="1794"/>
                  </a:lnTo>
                  <a:cubicBezTo>
                    <a:pt x="1" y="1794"/>
                    <a:pt x="74" y="1944"/>
                    <a:pt x="368" y="1959"/>
                  </a:cubicBezTo>
                  <a:cubicBezTo>
                    <a:pt x="375" y="1959"/>
                    <a:pt x="382" y="1960"/>
                    <a:pt x="389" y="1960"/>
                  </a:cubicBezTo>
                  <a:cubicBezTo>
                    <a:pt x="933" y="1960"/>
                    <a:pt x="1555" y="957"/>
                    <a:pt x="1118" y="273"/>
                  </a:cubicBezTo>
                  <a:cubicBezTo>
                    <a:pt x="991" y="76"/>
                    <a:pt x="793" y="0"/>
                    <a:pt x="59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7"/>
            <p:cNvSpPr/>
            <p:nvPr/>
          </p:nvSpPr>
          <p:spPr>
            <a:xfrm>
              <a:off x="4316900" y="428800"/>
              <a:ext cx="239350" cy="385350"/>
            </a:xfrm>
            <a:custGeom>
              <a:rect b="b" l="l" r="r" t="t"/>
              <a:pathLst>
                <a:path extrusionOk="0" h="15414" w="9574">
                  <a:moveTo>
                    <a:pt x="3985" y="1"/>
                  </a:moveTo>
                  <a:cubicBezTo>
                    <a:pt x="3856" y="1"/>
                    <a:pt x="3722" y="6"/>
                    <a:pt x="3626" y="21"/>
                  </a:cubicBezTo>
                  <a:cubicBezTo>
                    <a:pt x="1821" y="1813"/>
                    <a:pt x="1" y="4117"/>
                    <a:pt x="2143" y="5976"/>
                  </a:cubicBezTo>
                  <a:cubicBezTo>
                    <a:pt x="2157" y="6847"/>
                    <a:pt x="2392" y="8085"/>
                    <a:pt x="2392" y="8085"/>
                  </a:cubicBezTo>
                  <a:cubicBezTo>
                    <a:pt x="2278" y="9041"/>
                    <a:pt x="2121" y="9483"/>
                    <a:pt x="1837" y="10710"/>
                  </a:cubicBezTo>
                  <a:cubicBezTo>
                    <a:pt x="1366" y="12749"/>
                    <a:pt x="1332" y="13879"/>
                    <a:pt x="1332" y="13879"/>
                  </a:cubicBezTo>
                  <a:cubicBezTo>
                    <a:pt x="1871" y="14467"/>
                    <a:pt x="3413" y="15414"/>
                    <a:pt x="5525" y="15414"/>
                  </a:cubicBezTo>
                  <a:cubicBezTo>
                    <a:pt x="5887" y="15414"/>
                    <a:pt x="6266" y="15386"/>
                    <a:pt x="6660" y="15324"/>
                  </a:cubicBezTo>
                  <a:cubicBezTo>
                    <a:pt x="8529" y="15028"/>
                    <a:pt x="9142" y="14088"/>
                    <a:pt x="9574" y="13628"/>
                  </a:cubicBezTo>
                  <a:cubicBezTo>
                    <a:pt x="9371" y="12326"/>
                    <a:pt x="8274" y="10737"/>
                    <a:pt x="7734" y="9954"/>
                  </a:cubicBezTo>
                  <a:cubicBezTo>
                    <a:pt x="7195" y="9172"/>
                    <a:pt x="7224" y="8730"/>
                    <a:pt x="7385" y="8423"/>
                  </a:cubicBezTo>
                  <a:cubicBezTo>
                    <a:pt x="7743" y="7766"/>
                    <a:pt x="8303" y="6825"/>
                    <a:pt x="8792" y="5518"/>
                  </a:cubicBezTo>
                  <a:cubicBezTo>
                    <a:pt x="9362" y="3996"/>
                    <a:pt x="9093" y="1998"/>
                    <a:pt x="8971" y="1573"/>
                  </a:cubicBezTo>
                  <a:cubicBezTo>
                    <a:pt x="8864" y="1210"/>
                    <a:pt x="8105" y="858"/>
                    <a:pt x="7442" y="758"/>
                  </a:cubicBezTo>
                  <a:cubicBezTo>
                    <a:pt x="6674" y="1190"/>
                    <a:pt x="6444" y="1865"/>
                    <a:pt x="5960" y="2387"/>
                  </a:cubicBezTo>
                  <a:cubicBezTo>
                    <a:pt x="5474" y="2912"/>
                    <a:pt x="5033" y="3183"/>
                    <a:pt x="4533" y="3183"/>
                  </a:cubicBezTo>
                  <a:cubicBezTo>
                    <a:pt x="4303" y="3183"/>
                    <a:pt x="4060" y="3125"/>
                    <a:pt x="3795" y="3008"/>
                  </a:cubicBezTo>
                  <a:cubicBezTo>
                    <a:pt x="3217" y="2754"/>
                    <a:pt x="2989" y="2034"/>
                    <a:pt x="3289" y="1348"/>
                  </a:cubicBezTo>
                  <a:cubicBezTo>
                    <a:pt x="3617" y="598"/>
                    <a:pt x="4278" y="10"/>
                    <a:pt x="4278" y="10"/>
                  </a:cubicBezTo>
                  <a:cubicBezTo>
                    <a:pt x="4200" y="5"/>
                    <a:pt x="4094" y="1"/>
                    <a:pt x="3985"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7"/>
            <p:cNvSpPr/>
            <p:nvPr/>
          </p:nvSpPr>
          <p:spPr>
            <a:xfrm>
              <a:off x="4439750" y="480325"/>
              <a:ext cx="105600" cy="188300"/>
            </a:xfrm>
            <a:custGeom>
              <a:rect b="b" l="l" r="r" t="t"/>
              <a:pathLst>
                <a:path extrusionOk="0" h="7532" w="4224">
                  <a:moveTo>
                    <a:pt x="2495" y="0"/>
                  </a:moveTo>
                  <a:cubicBezTo>
                    <a:pt x="2375" y="931"/>
                    <a:pt x="2474" y="1519"/>
                    <a:pt x="2597" y="2412"/>
                  </a:cubicBezTo>
                  <a:cubicBezTo>
                    <a:pt x="2721" y="3304"/>
                    <a:pt x="2361" y="4798"/>
                    <a:pt x="1554" y="5464"/>
                  </a:cubicBezTo>
                  <a:cubicBezTo>
                    <a:pt x="748" y="6131"/>
                    <a:pt x="0" y="6424"/>
                    <a:pt x="134" y="6611"/>
                  </a:cubicBezTo>
                  <a:cubicBezTo>
                    <a:pt x="267" y="6798"/>
                    <a:pt x="1093" y="6951"/>
                    <a:pt x="1093" y="6951"/>
                  </a:cubicBezTo>
                  <a:lnTo>
                    <a:pt x="2597" y="7532"/>
                  </a:lnTo>
                  <a:lnTo>
                    <a:pt x="2600" y="7532"/>
                  </a:lnTo>
                  <a:cubicBezTo>
                    <a:pt x="2300" y="6970"/>
                    <a:pt x="2338" y="6618"/>
                    <a:pt x="2471" y="6362"/>
                  </a:cubicBezTo>
                  <a:cubicBezTo>
                    <a:pt x="2829" y="5707"/>
                    <a:pt x="3389" y="4764"/>
                    <a:pt x="3878" y="3457"/>
                  </a:cubicBezTo>
                  <a:cubicBezTo>
                    <a:pt x="4113" y="2831"/>
                    <a:pt x="4205" y="2124"/>
                    <a:pt x="4223" y="1478"/>
                  </a:cubicBezTo>
                  <a:lnTo>
                    <a:pt x="3654" y="584"/>
                  </a:lnTo>
                  <a:lnTo>
                    <a:pt x="2917" y="0"/>
                  </a:lnTo>
                  <a:close/>
                </a:path>
              </a:pathLst>
            </a:custGeom>
            <a:solidFill>
              <a:srgbClr val="E8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7"/>
            <p:cNvSpPr/>
            <p:nvPr/>
          </p:nvSpPr>
          <p:spPr>
            <a:xfrm>
              <a:off x="4314975" y="650225"/>
              <a:ext cx="316625" cy="297875"/>
            </a:xfrm>
            <a:custGeom>
              <a:rect b="b" l="l" r="r" t="t"/>
              <a:pathLst>
                <a:path extrusionOk="0" h="11915" w="12665">
                  <a:moveTo>
                    <a:pt x="2349" y="1"/>
                  </a:moveTo>
                  <a:cubicBezTo>
                    <a:pt x="2349" y="1"/>
                    <a:pt x="551" y="6117"/>
                    <a:pt x="1" y="9760"/>
                  </a:cubicBezTo>
                  <a:cubicBezTo>
                    <a:pt x="1" y="9760"/>
                    <a:pt x="1053" y="11914"/>
                    <a:pt x="5113" y="11914"/>
                  </a:cubicBezTo>
                  <a:cubicBezTo>
                    <a:pt x="5423" y="11914"/>
                    <a:pt x="5751" y="11902"/>
                    <a:pt x="6097" y="11875"/>
                  </a:cubicBezTo>
                  <a:cubicBezTo>
                    <a:pt x="11098" y="11482"/>
                    <a:pt x="12665" y="8002"/>
                    <a:pt x="12665" y="8002"/>
                  </a:cubicBezTo>
                  <a:cubicBezTo>
                    <a:pt x="11225" y="4168"/>
                    <a:pt x="8003" y="2050"/>
                    <a:pt x="7459" y="213"/>
                  </a:cubicBezTo>
                  <a:cubicBezTo>
                    <a:pt x="7459" y="213"/>
                    <a:pt x="6164" y="816"/>
                    <a:pt x="4730" y="816"/>
                  </a:cubicBezTo>
                  <a:cubicBezTo>
                    <a:pt x="3910" y="816"/>
                    <a:pt x="3045" y="619"/>
                    <a:pt x="2349"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7"/>
            <p:cNvSpPr/>
            <p:nvPr/>
          </p:nvSpPr>
          <p:spPr>
            <a:xfrm>
              <a:off x="4356625" y="646675"/>
              <a:ext cx="274975" cy="301400"/>
            </a:xfrm>
            <a:custGeom>
              <a:rect b="b" l="l" r="r" t="t"/>
              <a:pathLst>
                <a:path extrusionOk="0" h="12056" w="10999">
                  <a:moveTo>
                    <a:pt x="5701" y="1"/>
                  </a:moveTo>
                  <a:cubicBezTo>
                    <a:pt x="5279" y="122"/>
                    <a:pt x="4851" y="221"/>
                    <a:pt x="4418" y="297"/>
                  </a:cubicBezTo>
                  <a:cubicBezTo>
                    <a:pt x="4929" y="702"/>
                    <a:pt x="5372" y="1215"/>
                    <a:pt x="5922" y="2274"/>
                  </a:cubicBezTo>
                  <a:cubicBezTo>
                    <a:pt x="6473" y="3330"/>
                    <a:pt x="7816" y="6161"/>
                    <a:pt x="6187" y="9261"/>
                  </a:cubicBezTo>
                  <a:cubicBezTo>
                    <a:pt x="5202" y="11136"/>
                    <a:pt x="3145" y="11506"/>
                    <a:pt x="1672" y="11506"/>
                  </a:cubicBezTo>
                  <a:cubicBezTo>
                    <a:pt x="753" y="11506"/>
                    <a:pt x="61" y="11362"/>
                    <a:pt x="1" y="11349"/>
                  </a:cubicBezTo>
                  <a:lnTo>
                    <a:pt x="1" y="11349"/>
                  </a:lnTo>
                  <a:cubicBezTo>
                    <a:pt x="783" y="11739"/>
                    <a:pt x="1894" y="12055"/>
                    <a:pt x="3449" y="12055"/>
                  </a:cubicBezTo>
                  <a:cubicBezTo>
                    <a:pt x="3758" y="12055"/>
                    <a:pt x="4086" y="12043"/>
                    <a:pt x="4431" y="12016"/>
                  </a:cubicBezTo>
                  <a:cubicBezTo>
                    <a:pt x="9432" y="11624"/>
                    <a:pt x="10999" y="8144"/>
                    <a:pt x="10999" y="8144"/>
                  </a:cubicBezTo>
                  <a:cubicBezTo>
                    <a:pt x="9563" y="4322"/>
                    <a:pt x="6358" y="2204"/>
                    <a:pt x="5799" y="371"/>
                  </a:cubicBezTo>
                  <a:cubicBezTo>
                    <a:pt x="5756" y="250"/>
                    <a:pt x="5724" y="127"/>
                    <a:pt x="5701"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7"/>
            <p:cNvSpPr/>
            <p:nvPr/>
          </p:nvSpPr>
          <p:spPr>
            <a:xfrm>
              <a:off x="4370575" y="638200"/>
              <a:ext cx="134150" cy="42125"/>
            </a:xfrm>
            <a:custGeom>
              <a:rect b="b" l="l" r="r" t="t"/>
              <a:pathLst>
                <a:path extrusionOk="0" h="1685" w="5366">
                  <a:moveTo>
                    <a:pt x="206" y="1"/>
                  </a:moveTo>
                  <a:cubicBezTo>
                    <a:pt x="206" y="1"/>
                    <a:pt x="0" y="491"/>
                    <a:pt x="22" y="838"/>
                  </a:cubicBezTo>
                  <a:cubicBezTo>
                    <a:pt x="612" y="1519"/>
                    <a:pt x="1360" y="1684"/>
                    <a:pt x="2434" y="1684"/>
                  </a:cubicBezTo>
                  <a:cubicBezTo>
                    <a:pt x="2453" y="1684"/>
                    <a:pt x="2473" y="1684"/>
                    <a:pt x="2493" y="1684"/>
                  </a:cubicBezTo>
                  <a:cubicBezTo>
                    <a:pt x="3751" y="1677"/>
                    <a:pt x="5163" y="1202"/>
                    <a:pt x="5366" y="1036"/>
                  </a:cubicBezTo>
                  <a:cubicBezTo>
                    <a:pt x="5364" y="1036"/>
                    <a:pt x="5193" y="647"/>
                    <a:pt x="5143" y="340"/>
                  </a:cubicBezTo>
                  <a:cubicBezTo>
                    <a:pt x="5143" y="340"/>
                    <a:pt x="3727" y="767"/>
                    <a:pt x="2539" y="767"/>
                  </a:cubicBezTo>
                  <a:cubicBezTo>
                    <a:pt x="2416" y="767"/>
                    <a:pt x="2295" y="762"/>
                    <a:pt x="2179" y="752"/>
                  </a:cubicBezTo>
                  <a:cubicBezTo>
                    <a:pt x="802" y="632"/>
                    <a:pt x="369" y="255"/>
                    <a:pt x="206"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7"/>
            <p:cNvSpPr/>
            <p:nvPr/>
          </p:nvSpPr>
          <p:spPr>
            <a:xfrm>
              <a:off x="4475250" y="457700"/>
              <a:ext cx="151900" cy="395675"/>
            </a:xfrm>
            <a:custGeom>
              <a:rect b="b" l="l" r="r" t="t"/>
              <a:pathLst>
                <a:path extrusionOk="0" h="15827" w="6076">
                  <a:moveTo>
                    <a:pt x="2046" y="0"/>
                  </a:moveTo>
                  <a:cubicBezTo>
                    <a:pt x="1820" y="0"/>
                    <a:pt x="1608" y="111"/>
                    <a:pt x="1406" y="297"/>
                  </a:cubicBezTo>
                  <a:cubicBezTo>
                    <a:pt x="963" y="705"/>
                    <a:pt x="913" y="1459"/>
                    <a:pt x="1341" y="2209"/>
                  </a:cubicBezTo>
                  <a:cubicBezTo>
                    <a:pt x="1787" y="2987"/>
                    <a:pt x="2288" y="3636"/>
                    <a:pt x="3239" y="5308"/>
                  </a:cubicBezTo>
                  <a:cubicBezTo>
                    <a:pt x="3670" y="6066"/>
                    <a:pt x="4105" y="7004"/>
                    <a:pt x="3736" y="8519"/>
                  </a:cubicBezTo>
                  <a:cubicBezTo>
                    <a:pt x="3425" y="9802"/>
                    <a:pt x="2958" y="10986"/>
                    <a:pt x="2629" y="11429"/>
                  </a:cubicBezTo>
                  <a:cubicBezTo>
                    <a:pt x="2362" y="11790"/>
                    <a:pt x="2084" y="11989"/>
                    <a:pt x="1650" y="12202"/>
                  </a:cubicBezTo>
                  <a:cubicBezTo>
                    <a:pt x="1158" y="12444"/>
                    <a:pt x="943" y="12740"/>
                    <a:pt x="610" y="12938"/>
                  </a:cubicBezTo>
                  <a:cubicBezTo>
                    <a:pt x="276" y="13137"/>
                    <a:pt x="168" y="13062"/>
                    <a:pt x="231" y="13263"/>
                  </a:cubicBezTo>
                  <a:cubicBezTo>
                    <a:pt x="272" y="13392"/>
                    <a:pt x="461" y="13467"/>
                    <a:pt x="684" y="13467"/>
                  </a:cubicBezTo>
                  <a:cubicBezTo>
                    <a:pt x="806" y="13467"/>
                    <a:pt x="939" y="13444"/>
                    <a:pt x="1062" y="13395"/>
                  </a:cubicBezTo>
                  <a:cubicBezTo>
                    <a:pt x="1425" y="13249"/>
                    <a:pt x="1582" y="13037"/>
                    <a:pt x="1673" y="13037"/>
                  </a:cubicBezTo>
                  <a:cubicBezTo>
                    <a:pt x="1673" y="13037"/>
                    <a:pt x="1673" y="13037"/>
                    <a:pt x="1673" y="13037"/>
                  </a:cubicBezTo>
                  <a:cubicBezTo>
                    <a:pt x="1761" y="13037"/>
                    <a:pt x="1601" y="13317"/>
                    <a:pt x="1310" y="13655"/>
                  </a:cubicBezTo>
                  <a:cubicBezTo>
                    <a:pt x="907" y="14121"/>
                    <a:pt x="511" y="14279"/>
                    <a:pt x="267" y="14486"/>
                  </a:cubicBezTo>
                  <a:cubicBezTo>
                    <a:pt x="0" y="14713"/>
                    <a:pt x="194" y="14909"/>
                    <a:pt x="347" y="14909"/>
                  </a:cubicBezTo>
                  <a:cubicBezTo>
                    <a:pt x="349" y="14909"/>
                    <a:pt x="351" y="14909"/>
                    <a:pt x="353" y="14909"/>
                  </a:cubicBezTo>
                  <a:cubicBezTo>
                    <a:pt x="507" y="14904"/>
                    <a:pt x="740" y="14885"/>
                    <a:pt x="1173" y="14620"/>
                  </a:cubicBezTo>
                  <a:cubicBezTo>
                    <a:pt x="1607" y="14356"/>
                    <a:pt x="2048" y="13956"/>
                    <a:pt x="2048" y="13956"/>
                  </a:cubicBezTo>
                  <a:lnTo>
                    <a:pt x="2048" y="13956"/>
                  </a:lnTo>
                  <a:cubicBezTo>
                    <a:pt x="2048" y="13956"/>
                    <a:pt x="1860" y="14285"/>
                    <a:pt x="1509" y="14639"/>
                  </a:cubicBezTo>
                  <a:cubicBezTo>
                    <a:pt x="1121" y="15028"/>
                    <a:pt x="917" y="15139"/>
                    <a:pt x="727" y="15351"/>
                  </a:cubicBezTo>
                  <a:cubicBezTo>
                    <a:pt x="581" y="15512"/>
                    <a:pt x="795" y="15677"/>
                    <a:pt x="1030" y="15677"/>
                  </a:cubicBezTo>
                  <a:cubicBezTo>
                    <a:pt x="1101" y="15677"/>
                    <a:pt x="1173" y="15662"/>
                    <a:pt x="1239" y="15627"/>
                  </a:cubicBezTo>
                  <a:cubicBezTo>
                    <a:pt x="1465" y="15506"/>
                    <a:pt x="1762" y="15296"/>
                    <a:pt x="2028" y="15036"/>
                  </a:cubicBezTo>
                  <a:cubicBezTo>
                    <a:pt x="2292" y="14778"/>
                    <a:pt x="2694" y="14310"/>
                    <a:pt x="2694" y="14310"/>
                  </a:cubicBezTo>
                  <a:lnTo>
                    <a:pt x="2694" y="14310"/>
                  </a:lnTo>
                  <a:cubicBezTo>
                    <a:pt x="2432" y="14858"/>
                    <a:pt x="2078" y="15163"/>
                    <a:pt x="1883" y="15368"/>
                  </a:cubicBezTo>
                  <a:cubicBezTo>
                    <a:pt x="1690" y="15572"/>
                    <a:pt x="1672" y="15732"/>
                    <a:pt x="1825" y="15807"/>
                  </a:cubicBezTo>
                  <a:cubicBezTo>
                    <a:pt x="1849" y="15819"/>
                    <a:pt x="1878" y="15826"/>
                    <a:pt x="1913" y="15826"/>
                  </a:cubicBezTo>
                  <a:cubicBezTo>
                    <a:pt x="2049" y="15826"/>
                    <a:pt x="2272" y="15720"/>
                    <a:pt x="2647" y="15406"/>
                  </a:cubicBezTo>
                  <a:cubicBezTo>
                    <a:pt x="3115" y="15013"/>
                    <a:pt x="3565" y="14277"/>
                    <a:pt x="3812" y="13587"/>
                  </a:cubicBezTo>
                  <a:cubicBezTo>
                    <a:pt x="4058" y="12897"/>
                    <a:pt x="4100" y="12602"/>
                    <a:pt x="4269" y="12259"/>
                  </a:cubicBezTo>
                  <a:cubicBezTo>
                    <a:pt x="4890" y="11007"/>
                    <a:pt x="5285" y="10102"/>
                    <a:pt x="5610" y="8740"/>
                  </a:cubicBezTo>
                  <a:cubicBezTo>
                    <a:pt x="6075" y="6793"/>
                    <a:pt x="5815" y="5897"/>
                    <a:pt x="5471" y="4982"/>
                  </a:cubicBezTo>
                  <a:cubicBezTo>
                    <a:pt x="4852" y="3335"/>
                    <a:pt x="4035" y="2215"/>
                    <a:pt x="3239" y="969"/>
                  </a:cubicBezTo>
                  <a:cubicBezTo>
                    <a:pt x="2796" y="276"/>
                    <a:pt x="2404" y="0"/>
                    <a:pt x="204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7"/>
            <p:cNvSpPr/>
            <p:nvPr/>
          </p:nvSpPr>
          <p:spPr>
            <a:xfrm>
              <a:off x="4404350" y="383250"/>
              <a:ext cx="30375" cy="7550"/>
            </a:xfrm>
            <a:custGeom>
              <a:rect b="b" l="l" r="r" t="t"/>
              <a:pathLst>
                <a:path extrusionOk="0" h="302" w="1215">
                  <a:moveTo>
                    <a:pt x="239" y="0"/>
                  </a:moveTo>
                  <a:cubicBezTo>
                    <a:pt x="54" y="0"/>
                    <a:pt x="1" y="112"/>
                    <a:pt x="147" y="198"/>
                  </a:cubicBezTo>
                  <a:cubicBezTo>
                    <a:pt x="263" y="260"/>
                    <a:pt x="378" y="302"/>
                    <a:pt x="532" y="302"/>
                  </a:cubicBezTo>
                  <a:cubicBezTo>
                    <a:pt x="697" y="302"/>
                    <a:pt x="908" y="254"/>
                    <a:pt x="1215" y="133"/>
                  </a:cubicBezTo>
                  <a:lnTo>
                    <a:pt x="1215" y="133"/>
                  </a:lnTo>
                  <a:cubicBezTo>
                    <a:pt x="1185" y="135"/>
                    <a:pt x="1155" y="136"/>
                    <a:pt x="1127" y="136"/>
                  </a:cubicBezTo>
                  <a:cubicBezTo>
                    <a:pt x="823" y="136"/>
                    <a:pt x="583" y="26"/>
                    <a:pt x="276" y="2"/>
                  </a:cubicBezTo>
                  <a:cubicBezTo>
                    <a:pt x="263" y="1"/>
                    <a:pt x="251" y="0"/>
                    <a:pt x="239" y="0"/>
                  </a:cubicBezTo>
                  <a:close/>
                </a:path>
              </a:pathLst>
            </a:custGeom>
            <a:solidFill>
              <a:srgbClr val="D830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7"/>
            <p:cNvSpPr/>
            <p:nvPr/>
          </p:nvSpPr>
          <p:spPr>
            <a:xfrm>
              <a:off x="4405950" y="386800"/>
              <a:ext cx="28200" cy="12350"/>
            </a:xfrm>
            <a:custGeom>
              <a:rect b="b" l="l" r="r" t="t"/>
              <a:pathLst>
                <a:path extrusionOk="0" h="494" w="1128">
                  <a:moveTo>
                    <a:pt x="1127" y="0"/>
                  </a:moveTo>
                  <a:lnTo>
                    <a:pt x="1127" y="0"/>
                  </a:lnTo>
                  <a:cubicBezTo>
                    <a:pt x="854" y="82"/>
                    <a:pt x="628" y="126"/>
                    <a:pt x="438" y="126"/>
                  </a:cubicBezTo>
                  <a:cubicBezTo>
                    <a:pt x="302" y="126"/>
                    <a:pt x="185" y="104"/>
                    <a:pt x="83" y="57"/>
                  </a:cubicBezTo>
                  <a:lnTo>
                    <a:pt x="83" y="57"/>
                  </a:lnTo>
                  <a:cubicBezTo>
                    <a:pt x="83" y="57"/>
                    <a:pt x="1" y="424"/>
                    <a:pt x="376" y="481"/>
                  </a:cubicBezTo>
                  <a:cubicBezTo>
                    <a:pt x="431" y="490"/>
                    <a:pt x="481" y="493"/>
                    <a:pt x="528" y="493"/>
                  </a:cubicBezTo>
                  <a:cubicBezTo>
                    <a:pt x="1062" y="493"/>
                    <a:pt x="1127" y="1"/>
                    <a:pt x="1127" y="0"/>
                  </a:cubicBezTo>
                  <a:close/>
                </a:path>
              </a:pathLst>
            </a:custGeom>
            <a:solidFill>
              <a:srgbClr val="E943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7"/>
            <p:cNvSpPr/>
            <p:nvPr/>
          </p:nvSpPr>
          <p:spPr>
            <a:xfrm>
              <a:off x="4430050" y="335975"/>
              <a:ext cx="14625" cy="12400"/>
            </a:xfrm>
            <a:custGeom>
              <a:rect b="b" l="l" r="r" t="t"/>
              <a:pathLst>
                <a:path extrusionOk="0" h="496" w="585">
                  <a:moveTo>
                    <a:pt x="325" y="0"/>
                  </a:moveTo>
                  <a:cubicBezTo>
                    <a:pt x="257" y="0"/>
                    <a:pt x="189" y="28"/>
                    <a:pt x="138" y="88"/>
                  </a:cubicBezTo>
                  <a:cubicBezTo>
                    <a:pt x="1" y="250"/>
                    <a:pt x="119" y="496"/>
                    <a:pt x="325" y="496"/>
                  </a:cubicBezTo>
                  <a:cubicBezTo>
                    <a:pt x="332" y="496"/>
                    <a:pt x="339" y="495"/>
                    <a:pt x="347" y="495"/>
                  </a:cubicBezTo>
                  <a:cubicBezTo>
                    <a:pt x="484" y="482"/>
                    <a:pt x="584" y="363"/>
                    <a:pt x="573" y="227"/>
                  </a:cubicBezTo>
                  <a:cubicBezTo>
                    <a:pt x="561" y="87"/>
                    <a:pt x="445" y="0"/>
                    <a:pt x="325"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7"/>
            <p:cNvSpPr/>
            <p:nvPr/>
          </p:nvSpPr>
          <p:spPr>
            <a:xfrm>
              <a:off x="4385700" y="332450"/>
              <a:ext cx="14625" cy="12400"/>
            </a:xfrm>
            <a:custGeom>
              <a:rect b="b" l="l" r="r" t="t"/>
              <a:pathLst>
                <a:path extrusionOk="0" h="496" w="585">
                  <a:moveTo>
                    <a:pt x="325" y="1"/>
                  </a:moveTo>
                  <a:cubicBezTo>
                    <a:pt x="258" y="1"/>
                    <a:pt x="189" y="28"/>
                    <a:pt x="138" y="89"/>
                  </a:cubicBezTo>
                  <a:cubicBezTo>
                    <a:pt x="1" y="251"/>
                    <a:pt x="120" y="496"/>
                    <a:pt x="325" y="496"/>
                  </a:cubicBezTo>
                  <a:cubicBezTo>
                    <a:pt x="332" y="496"/>
                    <a:pt x="340" y="496"/>
                    <a:pt x="347" y="495"/>
                  </a:cubicBezTo>
                  <a:cubicBezTo>
                    <a:pt x="484" y="483"/>
                    <a:pt x="584" y="364"/>
                    <a:pt x="573" y="227"/>
                  </a:cubicBezTo>
                  <a:cubicBezTo>
                    <a:pt x="562" y="87"/>
                    <a:pt x="445" y="1"/>
                    <a:pt x="32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7"/>
            <p:cNvSpPr/>
            <p:nvPr/>
          </p:nvSpPr>
          <p:spPr>
            <a:xfrm>
              <a:off x="4429525" y="318975"/>
              <a:ext cx="27375" cy="12725"/>
            </a:xfrm>
            <a:custGeom>
              <a:rect b="b" l="l" r="r" t="t"/>
              <a:pathLst>
                <a:path extrusionOk="0" h="509" w="1095">
                  <a:moveTo>
                    <a:pt x="371" y="1"/>
                  </a:moveTo>
                  <a:cubicBezTo>
                    <a:pt x="282" y="1"/>
                    <a:pt x="195" y="18"/>
                    <a:pt x="120" y="57"/>
                  </a:cubicBezTo>
                  <a:cubicBezTo>
                    <a:pt x="38" y="98"/>
                    <a:pt x="1" y="254"/>
                    <a:pt x="104" y="288"/>
                  </a:cubicBezTo>
                  <a:cubicBezTo>
                    <a:pt x="203" y="323"/>
                    <a:pt x="305" y="299"/>
                    <a:pt x="408" y="318"/>
                  </a:cubicBezTo>
                  <a:cubicBezTo>
                    <a:pt x="485" y="333"/>
                    <a:pt x="553" y="362"/>
                    <a:pt x="625" y="391"/>
                  </a:cubicBezTo>
                  <a:cubicBezTo>
                    <a:pt x="709" y="424"/>
                    <a:pt x="875" y="509"/>
                    <a:pt x="975" y="509"/>
                  </a:cubicBezTo>
                  <a:cubicBezTo>
                    <a:pt x="981" y="509"/>
                    <a:pt x="986" y="509"/>
                    <a:pt x="992" y="508"/>
                  </a:cubicBezTo>
                  <a:cubicBezTo>
                    <a:pt x="1014" y="505"/>
                    <a:pt x="1028" y="476"/>
                    <a:pt x="1035" y="458"/>
                  </a:cubicBezTo>
                  <a:cubicBezTo>
                    <a:pt x="1094" y="288"/>
                    <a:pt x="876" y="163"/>
                    <a:pt x="750" y="96"/>
                  </a:cubicBezTo>
                  <a:cubicBezTo>
                    <a:pt x="639" y="38"/>
                    <a:pt x="503" y="1"/>
                    <a:pt x="371"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7"/>
            <p:cNvSpPr/>
            <p:nvPr/>
          </p:nvSpPr>
          <p:spPr>
            <a:xfrm>
              <a:off x="4378925" y="313650"/>
              <a:ext cx="27325" cy="11825"/>
            </a:xfrm>
            <a:custGeom>
              <a:rect b="b" l="l" r="r" t="t"/>
              <a:pathLst>
                <a:path extrusionOk="0" h="473" w="1093">
                  <a:moveTo>
                    <a:pt x="695" y="1"/>
                  </a:moveTo>
                  <a:cubicBezTo>
                    <a:pt x="577" y="1"/>
                    <a:pt x="457" y="28"/>
                    <a:pt x="356" y="74"/>
                  </a:cubicBezTo>
                  <a:cubicBezTo>
                    <a:pt x="225" y="133"/>
                    <a:pt x="0" y="244"/>
                    <a:pt x="49" y="418"/>
                  </a:cubicBezTo>
                  <a:cubicBezTo>
                    <a:pt x="54" y="436"/>
                    <a:pt x="66" y="467"/>
                    <a:pt x="88" y="470"/>
                  </a:cubicBezTo>
                  <a:cubicBezTo>
                    <a:pt x="97" y="472"/>
                    <a:pt x="107" y="473"/>
                    <a:pt x="118" y="473"/>
                  </a:cubicBezTo>
                  <a:cubicBezTo>
                    <a:pt x="219" y="473"/>
                    <a:pt x="380" y="403"/>
                    <a:pt x="463" y="376"/>
                  </a:cubicBezTo>
                  <a:cubicBezTo>
                    <a:pt x="535" y="352"/>
                    <a:pt x="606" y="327"/>
                    <a:pt x="683" y="317"/>
                  </a:cubicBezTo>
                  <a:cubicBezTo>
                    <a:pt x="702" y="315"/>
                    <a:pt x="721" y="314"/>
                    <a:pt x="739" y="314"/>
                  </a:cubicBezTo>
                  <a:cubicBezTo>
                    <a:pt x="789" y="314"/>
                    <a:pt x="837" y="320"/>
                    <a:pt x="886" y="320"/>
                  </a:cubicBezTo>
                  <a:cubicBezTo>
                    <a:pt x="920" y="320"/>
                    <a:pt x="954" y="317"/>
                    <a:pt x="989" y="307"/>
                  </a:cubicBezTo>
                  <a:cubicBezTo>
                    <a:pt x="1093" y="278"/>
                    <a:pt x="1066" y="120"/>
                    <a:pt x="988" y="74"/>
                  </a:cubicBezTo>
                  <a:cubicBezTo>
                    <a:pt x="902" y="23"/>
                    <a:pt x="799" y="1"/>
                    <a:pt x="69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7"/>
            <p:cNvSpPr/>
            <p:nvPr/>
          </p:nvSpPr>
          <p:spPr>
            <a:xfrm>
              <a:off x="4401375" y="336675"/>
              <a:ext cx="19925" cy="34500"/>
            </a:xfrm>
            <a:custGeom>
              <a:rect b="b" l="l" r="r" t="t"/>
              <a:pathLst>
                <a:path extrusionOk="0" h="1380" w="797">
                  <a:moveTo>
                    <a:pt x="566" y="0"/>
                  </a:moveTo>
                  <a:cubicBezTo>
                    <a:pt x="560" y="0"/>
                    <a:pt x="553" y="2"/>
                    <a:pt x="547" y="5"/>
                  </a:cubicBezTo>
                  <a:cubicBezTo>
                    <a:pt x="486" y="41"/>
                    <a:pt x="392" y="190"/>
                    <a:pt x="252" y="560"/>
                  </a:cubicBezTo>
                  <a:cubicBezTo>
                    <a:pt x="127" y="892"/>
                    <a:pt x="0" y="1133"/>
                    <a:pt x="120" y="1236"/>
                  </a:cubicBezTo>
                  <a:cubicBezTo>
                    <a:pt x="265" y="1361"/>
                    <a:pt x="552" y="1379"/>
                    <a:pt x="643" y="1379"/>
                  </a:cubicBezTo>
                  <a:cubicBezTo>
                    <a:pt x="646" y="1379"/>
                    <a:pt x="650" y="1379"/>
                    <a:pt x="652" y="1379"/>
                  </a:cubicBezTo>
                  <a:cubicBezTo>
                    <a:pt x="797" y="1378"/>
                    <a:pt x="693" y="656"/>
                    <a:pt x="677" y="423"/>
                  </a:cubicBezTo>
                  <a:cubicBezTo>
                    <a:pt x="660" y="160"/>
                    <a:pt x="622" y="0"/>
                    <a:pt x="566"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6" name="Google Shape;496;p57"/>
          <p:cNvGrpSpPr/>
          <p:nvPr/>
        </p:nvGrpSpPr>
        <p:grpSpPr>
          <a:xfrm>
            <a:off x="5150649" y="1795252"/>
            <a:ext cx="899632" cy="1220944"/>
            <a:chOff x="5873617" y="2309901"/>
            <a:chExt cx="345720" cy="345720"/>
          </a:xfrm>
        </p:grpSpPr>
        <p:sp>
          <p:nvSpPr>
            <p:cNvPr id="497" name="Google Shape;497;p57"/>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7"/>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7"/>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7"/>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7"/>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7"/>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7"/>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7"/>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7"/>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7"/>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7"/>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7"/>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7"/>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7"/>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7"/>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57"/>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7"/>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7"/>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7"/>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8"/>
          <p:cNvSpPr/>
          <p:nvPr/>
        </p:nvSpPr>
        <p:spPr>
          <a:xfrm>
            <a:off x="535076" y="2556375"/>
            <a:ext cx="3271800" cy="13329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8"/>
          <p:cNvSpPr txBox="1"/>
          <p:nvPr>
            <p:ph idx="4" type="title"/>
          </p:nvPr>
        </p:nvSpPr>
        <p:spPr>
          <a:xfrm>
            <a:off x="4441907" y="463989"/>
            <a:ext cx="4101600" cy="7635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sz="4800">
                <a:solidFill>
                  <a:schemeClr val="accent2"/>
                </a:solidFill>
              </a:rPr>
              <a:t>Welcome Back</a:t>
            </a:r>
            <a:endParaRPr sz="4800">
              <a:solidFill>
                <a:schemeClr val="accent2"/>
              </a:solidFill>
            </a:endParaRPr>
          </a:p>
          <a:p>
            <a:pPr indent="0" lvl="0" marL="0" rtl="0" algn="r">
              <a:spcBef>
                <a:spcPts val="0"/>
              </a:spcBef>
              <a:spcAft>
                <a:spcPts val="0"/>
              </a:spcAft>
              <a:buNone/>
            </a:pPr>
            <a:r>
              <a:t/>
            </a:r>
            <a:endParaRPr sz="4800">
              <a:solidFill>
                <a:schemeClr val="accent2"/>
              </a:solidFill>
            </a:endParaRPr>
          </a:p>
        </p:txBody>
      </p:sp>
      <p:grpSp>
        <p:nvGrpSpPr>
          <p:cNvPr id="522" name="Google Shape;522;p58"/>
          <p:cNvGrpSpPr/>
          <p:nvPr/>
        </p:nvGrpSpPr>
        <p:grpSpPr>
          <a:xfrm flipH="1">
            <a:off x="6041983" y="1574517"/>
            <a:ext cx="1086922" cy="3802937"/>
            <a:chOff x="1308675" y="311600"/>
            <a:chExt cx="486275" cy="1276025"/>
          </a:xfrm>
        </p:grpSpPr>
        <p:sp>
          <p:nvSpPr>
            <p:cNvPr id="523" name="Google Shape;523;p58"/>
            <p:cNvSpPr/>
            <p:nvPr/>
          </p:nvSpPr>
          <p:spPr>
            <a:xfrm>
              <a:off x="1308675" y="1340975"/>
              <a:ext cx="427475" cy="246650"/>
            </a:xfrm>
            <a:custGeom>
              <a:rect b="b" l="l" r="r" t="t"/>
              <a:pathLst>
                <a:path extrusionOk="0" h="9866" w="17099">
                  <a:moveTo>
                    <a:pt x="8550" y="0"/>
                  </a:moveTo>
                  <a:cubicBezTo>
                    <a:pt x="6282" y="0"/>
                    <a:pt x="4108" y="520"/>
                    <a:pt x="2505" y="1445"/>
                  </a:cubicBezTo>
                  <a:cubicBezTo>
                    <a:pt x="901" y="2370"/>
                    <a:pt x="1" y="3625"/>
                    <a:pt x="1" y="4934"/>
                  </a:cubicBezTo>
                  <a:cubicBezTo>
                    <a:pt x="1" y="6241"/>
                    <a:pt x="901" y="7496"/>
                    <a:pt x="2505" y="8421"/>
                  </a:cubicBezTo>
                  <a:cubicBezTo>
                    <a:pt x="4108" y="9346"/>
                    <a:pt x="6282" y="9866"/>
                    <a:pt x="8550" y="9866"/>
                  </a:cubicBezTo>
                  <a:cubicBezTo>
                    <a:pt x="10817" y="9866"/>
                    <a:pt x="12992" y="9346"/>
                    <a:pt x="14595" y="8421"/>
                  </a:cubicBezTo>
                  <a:cubicBezTo>
                    <a:pt x="16198" y="7496"/>
                    <a:pt x="17098" y="6241"/>
                    <a:pt x="17098" y="4934"/>
                  </a:cubicBezTo>
                  <a:cubicBezTo>
                    <a:pt x="17098" y="3625"/>
                    <a:pt x="16198" y="2370"/>
                    <a:pt x="14595" y="1445"/>
                  </a:cubicBezTo>
                  <a:cubicBezTo>
                    <a:pt x="12992" y="520"/>
                    <a:pt x="10817" y="0"/>
                    <a:pt x="8550" y="0"/>
                  </a:cubicBezTo>
                  <a:close/>
                </a:path>
              </a:pathLst>
            </a:custGeom>
            <a:solidFill>
              <a:srgbClr val="EAEC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p58"/>
            <p:cNvSpPr/>
            <p:nvPr/>
          </p:nvSpPr>
          <p:spPr>
            <a:xfrm>
              <a:off x="1420075" y="311600"/>
              <a:ext cx="95325" cy="226425"/>
            </a:xfrm>
            <a:custGeom>
              <a:rect b="b" l="l" r="r" t="t"/>
              <a:pathLst>
                <a:path extrusionOk="0" h="9057" w="3813">
                  <a:moveTo>
                    <a:pt x="2272" y="0"/>
                  </a:moveTo>
                  <a:cubicBezTo>
                    <a:pt x="2199" y="0"/>
                    <a:pt x="2121" y="4"/>
                    <a:pt x="2039" y="14"/>
                  </a:cubicBezTo>
                  <a:cubicBezTo>
                    <a:pt x="785" y="160"/>
                    <a:pt x="54" y="1067"/>
                    <a:pt x="109" y="3457"/>
                  </a:cubicBezTo>
                  <a:cubicBezTo>
                    <a:pt x="162" y="5848"/>
                    <a:pt x="235" y="7320"/>
                    <a:pt x="106" y="7822"/>
                  </a:cubicBezTo>
                  <a:cubicBezTo>
                    <a:pt x="0" y="8231"/>
                    <a:pt x="933" y="9057"/>
                    <a:pt x="1935" y="9057"/>
                  </a:cubicBezTo>
                  <a:cubicBezTo>
                    <a:pt x="2159" y="9057"/>
                    <a:pt x="2387" y="9015"/>
                    <a:pt x="2608" y="8918"/>
                  </a:cubicBezTo>
                  <a:cubicBezTo>
                    <a:pt x="3813" y="8390"/>
                    <a:pt x="3267" y="350"/>
                    <a:pt x="3267" y="350"/>
                  </a:cubicBezTo>
                  <a:cubicBezTo>
                    <a:pt x="3267" y="350"/>
                    <a:pt x="2939" y="0"/>
                    <a:pt x="2272"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5" name="Google Shape;525;p58"/>
            <p:cNvSpPr/>
            <p:nvPr/>
          </p:nvSpPr>
          <p:spPr>
            <a:xfrm>
              <a:off x="1470300" y="315575"/>
              <a:ext cx="34550" cy="22125"/>
            </a:xfrm>
            <a:custGeom>
              <a:rect b="b" l="l" r="r" t="t"/>
              <a:pathLst>
                <a:path extrusionOk="0" h="885" w="1382">
                  <a:moveTo>
                    <a:pt x="1060" y="0"/>
                  </a:moveTo>
                  <a:cubicBezTo>
                    <a:pt x="965" y="0"/>
                    <a:pt x="848" y="16"/>
                    <a:pt x="710" y="60"/>
                  </a:cubicBezTo>
                  <a:cubicBezTo>
                    <a:pt x="155" y="240"/>
                    <a:pt x="1" y="885"/>
                    <a:pt x="1" y="885"/>
                  </a:cubicBezTo>
                  <a:cubicBezTo>
                    <a:pt x="513" y="287"/>
                    <a:pt x="1382" y="80"/>
                    <a:pt x="1382" y="80"/>
                  </a:cubicBezTo>
                  <a:cubicBezTo>
                    <a:pt x="1382" y="80"/>
                    <a:pt x="1276" y="0"/>
                    <a:pt x="1060"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6" name="Google Shape;526;p58"/>
            <p:cNvSpPr/>
            <p:nvPr/>
          </p:nvSpPr>
          <p:spPr>
            <a:xfrm>
              <a:off x="1555350" y="497375"/>
              <a:ext cx="239600" cy="426950"/>
            </a:xfrm>
            <a:custGeom>
              <a:rect b="b" l="l" r="r" t="t"/>
              <a:pathLst>
                <a:path extrusionOk="0" h="17078" w="9584">
                  <a:moveTo>
                    <a:pt x="717" y="0"/>
                  </a:moveTo>
                  <a:cubicBezTo>
                    <a:pt x="307" y="0"/>
                    <a:pt x="35" y="383"/>
                    <a:pt x="20" y="1488"/>
                  </a:cubicBezTo>
                  <a:cubicBezTo>
                    <a:pt x="0" y="2943"/>
                    <a:pt x="117" y="5628"/>
                    <a:pt x="597" y="7552"/>
                  </a:cubicBezTo>
                  <a:cubicBezTo>
                    <a:pt x="830" y="8484"/>
                    <a:pt x="1259" y="9925"/>
                    <a:pt x="2331" y="11576"/>
                  </a:cubicBezTo>
                  <a:cubicBezTo>
                    <a:pt x="3079" y="12730"/>
                    <a:pt x="3830" y="13573"/>
                    <a:pt x="4818" y="14529"/>
                  </a:cubicBezTo>
                  <a:cubicBezTo>
                    <a:pt x="5087" y="14790"/>
                    <a:pt x="5223" y="15051"/>
                    <a:pt x="5678" y="15608"/>
                  </a:cubicBezTo>
                  <a:cubicBezTo>
                    <a:pt x="6131" y="16166"/>
                    <a:pt x="6791" y="16701"/>
                    <a:pt x="7356" y="16911"/>
                  </a:cubicBezTo>
                  <a:cubicBezTo>
                    <a:pt x="7679" y="17031"/>
                    <a:pt x="7895" y="17078"/>
                    <a:pt x="8038" y="17078"/>
                  </a:cubicBezTo>
                  <a:cubicBezTo>
                    <a:pt x="8144" y="17078"/>
                    <a:pt x="8209" y="17052"/>
                    <a:pt x="8249" y="17011"/>
                  </a:cubicBezTo>
                  <a:cubicBezTo>
                    <a:pt x="8365" y="16892"/>
                    <a:pt x="8295" y="16750"/>
                    <a:pt x="8049" y="16624"/>
                  </a:cubicBezTo>
                  <a:cubicBezTo>
                    <a:pt x="7804" y="16499"/>
                    <a:pt x="7373" y="16331"/>
                    <a:pt x="6952" y="15910"/>
                  </a:cubicBezTo>
                  <a:lnTo>
                    <a:pt x="6952" y="15910"/>
                  </a:lnTo>
                  <a:cubicBezTo>
                    <a:pt x="6952" y="15911"/>
                    <a:pt x="7477" y="16213"/>
                    <a:pt x="7808" y="16364"/>
                  </a:cubicBezTo>
                  <a:cubicBezTo>
                    <a:pt x="8139" y="16517"/>
                    <a:pt x="8482" y="16615"/>
                    <a:pt x="8732" y="16652"/>
                  </a:cubicBezTo>
                  <a:cubicBezTo>
                    <a:pt x="8752" y="16655"/>
                    <a:pt x="8772" y="16656"/>
                    <a:pt x="8791" y="16656"/>
                  </a:cubicBezTo>
                  <a:cubicBezTo>
                    <a:pt x="9081" y="16656"/>
                    <a:pt x="9345" y="16352"/>
                    <a:pt x="9116" y="16227"/>
                  </a:cubicBezTo>
                  <a:cubicBezTo>
                    <a:pt x="8870" y="16095"/>
                    <a:pt x="8644" y="16060"/>
                    <a:pt x="8157" y="15826"/>
                  </a:cubicBezTo>
                  <a:cubicBezTo>
                    <a:pt x="7714" y="15613"/>
                    <a:pt x="7433" y="15371"/>
                    <a:pt x="7433" y="15371"/>
                  </a:cubicBezTo>
                  <a:lnTo>
                    <a:pt x="7433" y="15371"/>
                  </a:lnTo>
                  <a:cubicBezTo>
                    <a:pt x="7433" y="15371"/>
                    <a:pt x="7974" y="15596"/>
                    <a:pt x="8463" y="15699"/>
                  </a:cubicBezTo>
                  <a:cubicBezTo>
                    <a:pt x="8662" y="15740"/>
                    <a:pt x="8817" y="15755"/>
                    <a:pt x="8940" y="15755"/>
                  </a:cubicBezTo>
                  <a:cubicBezTo>
                    <a:pt x="9119" y="15755"/>
                    <a:pt x="9232" y="15724"/>
                    <a:pt x="9318" y="15696"/>
                  </a:cubicBezTo>
                  <a:cubicBezTo>
                    <a:pt x="9462" y="15650"/>
                    <a:pt x="9583" y="15399"/>
                    <a:pt x="9257" y="15276"/>
                  </a:cubicBezTo>
                  <a:cubicBezTo>
                    <a:pt x="8963" y="15164"/>
                    <a:pt x="8545" y="15148"/>
                    <a:pt x="8018" y="14849"/>
                  </a:cubicBezTo>
                  <a:cubicBezTo>
                    <a:pt x="7636" y="14631"/>
                    <a:pt x="7395" y="14424"/>
                    <a:pt x="7478" y="14396"/>
                  </a:cubicBezTo>
                  <a:cubicBezTo>
                    <a:pt x="7486" y="14393"/>
                    <a:pt x="7495" y="14392"/>
                    <a:pt x="7505" y="14392"/>
                  </a:cubicBezTo>
                  <a:cubicBezTo>
                    <a:pt x="7604" y="14392"/>
                    <a:pt x="7813" y="14512"/>
                    <a:pt x="8161" y="14526"/>
                  </a:cubicBezTo>
                  <a:cubicBezTo>
                    <a:pt x="8174" y="14526"/>
                    <a:pt x="8188" y="14527"/>
                    <a:pt x="8201" y="14527"/>
                  </a:cubicBezTo>
                  <a:cubicBezTo>
                    <a:pt x="8554" y="14527"/>
                    <a:pt x="8894" y="14330"/>
                    <a:pt x="8887" y="14131"/>
                  </a:cubicBezTo>
                  <a:cubicBezTo>
                    <a:pt x="8880" y="13925"/>
                    <a:pt x="8805" y="14029"/>
                    <a:pt x="8431" y="13956"/>
                  </a:cubicBezTo>
                  <a:cubicBezTo>
                    <a:pt x="8057" y="13881"/>
                    <a:pt x="7760" y="13677"/>
                    <a:pt x="7225" y="13616"/>
                  </a:cubicBezTo>
                  <a:cubicBezTo>
                    <a:pt x="6753" y="13561"/>
                    <a:pt x="6448" y="13509"/>
                    <a:pt x="6038" y="13342"/>
                  </a:cubicBezTo>
                  <a:cubicBezTo>
                    <a:pt x="5630" y="13173"/>
                    <a:pt x="4704" y="12140"/>
                    <a:pt x="3992" y="11054"/>
                  </a:cubicBezTo>
                  <a:cubicBezTo>
                    <a:pt x="3154" y="9773"/>
                    <a:pt x="2559" y="7901"/>
                    <a:pt x="2413" y="7055"/>
                  </a:cubicBezTo>
                  <a:cubicBezTo>
                    <a:pt x="2097" y="5233"/>
                    <a:pt x="2049" y="2713"/>
                    <a:pt x="2092" y="1833"/>
                  </a:cubicBezTo>
                  <a:cubicBezTo>
                    <a:pt x="2145" y="778"/>
                    <a:pt x="1685" y="336"/>
                    <a:pt x="1142" y="104"/>
                  </a:cubicBezTo>
                  <a:cubicBezTo>
                    <a:pt x="989" y="38"/>
                    <a:pt x="846" y="0"/>
                    <a:pt x="717"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58"/>
            <p:cNvSpPr/>
            <p:nvPr/>
          </p:nvSpPr>
          <p:spPr>
            <a:xfrm>
              <a:off x="1478600" y="1338100"/>
              <a:ext cx="133200" cy="111325"/>
            </a:xfrm>
            <a:custGeom>
              <a:rect b="b" l="l" r="r" t="t"/>
              <a:pathLst>
                <a:path extrusionOk="0" h="4453" w="5328">
                  <a:moveTo>
                    <a:pt x="514" y="0"/>
                  </a:moveTo>
                  <a:cubicBezTo>
                    <a:pt x="514" y="0"/>
                    <a:pt x="412" y="377"/>
                    <a:pt x="281" y="677"/>
                  </a:cubicBezTo>
                  <a:cubicBezTo>
                    <a:pt x="149" y="976"/>
                    <a:pt x="0" y="1484"/>
                    <a:pt x="18" y="1746"/>
                  </a:cubicBezTo>
                  <a:cubicBezTo>
                    <a:pt x="37" y="2009"/>
                    <a:pt x="581" y="2459"/>
                    <a:pt x="975" y="2572"/>
                  </a:cubicBezTo>
                  <a:cubicBezTo>
                    <a:pt x="1369" y="2685"/>
                    <a:pt x="1927" y="3205"/>
                    <a:pt x="2111" y="3529"/>
                  </a:cubicBezTo>
                  <a:cubicBezTo>
                    <a:pt x="2374" y="3992"/>
                    <a:pt x="3199" y="4429"/>
                    <a:pt x="3769" y="4448"/>
                  </a:cubicBezTo>
                  <a:cubicBezTo>
                    <a:pt x="3854" y="4451"/>
                    <a:pt x="3940" y="4453"/>
                    <a:pt x="4027" y="4453"/>
                  </a:cubicBezTo>
                  <a:cubicBezTo>
                    <a:pt x="4522" y="4453"/>
                    <a:pt x="5015" y="4399"/>
                    <a:pt x="5159" y="4223"/>
                  </a:cubicBezTo>
                  <a:cubicBezTo>
                    <a:pt x="5327" y="4016"/>
                    <a:pt x="5177" y="3735"/>
                    <a:pt x="4127" y="2722"/>
                  </a:cubicBezTo>
                  <a:cubicBezTo>
                    <a:pt x="3077" y="1709"/>
                    <a:pt x="2365" y="1084"/>
                    <a:pt x="2110" y="252"/>
                  </a:cubicBezTo>
                  <a:lnTo>
                    <a:pt x="514" y="0"/>
                  </a:ln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p58"/>
            <p:cNvSpPr/>
            <p:nvPr/>
          </p:nvSpPr>
          <p:spPr>
            <a:xfrm>
              <a:off x="1438550" y="1415825"/>
              <a:ext cx="63675" cy="140225"/>
            </a:xfrm>
            <a:custGeom>
              <a:rect b="b" l="l" r="r" t="t"/>
              <a:pathLst>
                <a:path extrusionOk="0" h="5609" w="2547">
                  <a:moveTo>
                    <a:pt x="469" y="1"/>
                  </a:moveTo>
                  <a:cubicBezTo>
                    <a:pt x="346" y="321"/>
                    <a:pt x="110" y="500"/>
                    <a:pt x="176" y="1342"/>
                  </a:cubicBezTo>
                  <a:cubicBezTo>
                    <a:pt x="241" y="2182"/>
                    <a:pt x="166" y="2517"/>
                    <a:pt x="84" y="3205"/>
                  </a:cubicBezTo>
                  <a:cubicBezTo>
                    <a:pt x="1" y="3892"/>
                    <a:pt x="351" y="4835"/>
                    <a:pt x="680" y="5273"/>
                  </a:cubicBezTo>
                  <a:cubicBezTo>
                    <a:pt x="834" y="5478"/>
                    <a:pt x="1112" y="5608"/>
                    <a:pt x="1394" y="5608"/>
                  </a:cubicBezTo>
                  <a:cubicBezTo>
                    <a:pt x="1715" y="5608"/>
                    <a:pt x="2041" y="5440"/>
                    <a:pt x="2193" y="5024"/>
                  </a:cubicBezTo>
                  <a:cubicBezTo>
                    <a:pt x="2478" y="4243"/>
                    <a:pt x="2546" y="3585"/>
                    <a:pt x="2346" y="2800"/>
                  </a:cubicBezTo>
                  <a:cubicBezTo>
                    <a:pt x="2145" y="2013"/>
                    <a:pt x="2412" y="1415"/>
                    <a:pt x="2280" y="888"/>
                  </a:cubicBezTo>
                  <a:cubicBezTo>
                    <a:pt x="2149" y="362"/>
                    <a:pt x="1962" y="1"/>
                    <a:pt x="1962" y="1"/>
                  </a:cubicBez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p58"/>
            <p:cNvSpPr/>
            <p:nvPr/>
          </p:nvSpPr>
          <p:spPr>
            <a:xfrm>
              <a:off x="1408925" y="822025"/>
              <a:ext cx="231125" cy="599250"/>
            </a:xfrm>
            <a:custGeom>
              <a:rect b="b" l="l" r="r" t="t"/>
              <a:pathLst>
                <a:path extrusionOk="0" h="23970" w="9245">
                  <a:moveTo>
                    <a:pt x="4917" y="4039"/>
                  </a:moveTo>
                  <a:lnTo>
                    <a:pt x="5155" y="4107"/>
                  </a:lnTo>
                  <a:lnTo>
                    <a:pt x="5711" y="10980"/>
                  </a:lnTo>
                  <a:cubicBezTo>
                    <a:pt x="5711" y="10980"/>
                    <a:pt x="4950" y="12196"/>
                    <a:pt x="4629" y="13437"/>
                  </a:cubicBezTo>
                  <a:cubicBezTo>
                    <a:pt x="4371" y="14439"/>
                    <a:pt x="3665" y="18519"/>
                    <a:pt x="3402" y="20055"/>
                  </a:cubicBezTo>
                  <a:lnTo>
                    <a:pt x="3402" y="20055"/>
                  </a:lnTo>
                  <a:cubicBezTo>
                    <a:pt x="3478" y="19078"/>
                    <a:pt x="3563" y="18104"/>
                    <a:pt x="3646" y="17409"/>
                  </a:cubicBezTo>
                  <a:cubicBezTo>
                    <a:pt x="3894" y="15312"/>
                    <a:pt x="3977" y="13782"/>
                    <a:pt x="4194" y="12556"/>
                  </a:cubicBezTo>
                  <a:cubicBezTo>
                    <a:pt x="4464" y="11029"/>
                    <a:pt x="4917" y="4039"/>
                    <a:pt x="4917" y="4039"/>
                  </a:cubicBezTo>
                  <a:close/>
                  <a:moveTo>
                    <a:pt x="8517" y="1"/>
                  </a:moveTo>
                  <a:lnTo>
                    <a:pt x="577" y="408"/>
                  </a:lnTo>
                  <a:cubicBezTo>
                    <a:pt x="0" y="2878"/>
                    <a:pt x="763" y="6790"/>
                    <a:pt x="885" y="8818"/>
                  </a:cubicBezTo>
                  <a:cubicBezTo>
                    <a:pt x="1008" y="10845"/>
                    <a:pt x="1189" y="13203"/>
                    <a:pt x="1189" y="13203"/>
                  </a:cubicBezTo>
                  <a:cubicBezTo>
                    <a:pt x="1189" y="13203"/>
                    <a:pt x="569" y="15342"/>
                    <a:pt x="600" y="16989"/>
                  </a:cubicBezTo>
                  <a:cubicBezTo>
                    <a:pt x="632" y="18740"/>
                    <a:pt x="1654" y="23753"/>
                    <a:pt x="1654" y="23753"/>
                  </a:cubicBezTo>
                  <a:cubicBezTo>
                    <a:pt x="1654" y="23753"/>
                    <a:pt x="1946" y="23969"/>
                    <a:pt x="2388" y="23969"/>
                  </a:cubicBezTo>
                  <a:cubicBezTo>
                    <a:pt x="2610" y="23969"/>
                    <a:pt x="2869" y="23915"/>
                    <a:pt x="3148" y="23753"/>
                  </a:cubicBezTo>
                  <a:cubicBezTo>
                    <a:pt x="3148" y="23753"/>
                    <a:pt x="3235" y="22305"/>
                    <a:pt x="3354" y="20695"/>
                  </a:cubicBezTo>
                  <a:lnTo>
                    <a:pt x="3354" y="20695"/>
                  </a:lnTo>
                  <a:cubicBezTo>
                    <a:pt x="3478" y="20812"/>
                    <a:pt x="3815" y="21084"/>
                    <a:pt x="4262" y="21084"/>
                  </a:cubicBezTo>
                  <a:cubicBezTo>
                    <a:pt x="4456" y="21084"/>
                    <a:pt x="4671" y="21033"/>
                    <a:pt x="4897" y="20895"/>
                  </a:cubicBezTo>
                  <a:cubicBezTo>
                    <a:pt x="4897" y="20895"/>
                    <a:pt x="8295" y="12829"/>
                    <a:pt x="8721" y="12092"/>
                  </a:cubicBezTo>
                  <a:cubicBezTo>
                    <a:pt x="9176" y="11304"/>
                    <a:pt x="9245" y="2160"/>
                    <a:pt x="8517" y="1"/>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p58"/>
            <p:cNvSpPr/>
            <p:nvPr/>
          </p:nvSpPr>
          <p:spPr>
            <a:xfrm>
              <a:off x="1451000" y="448025"/>
              <a:ext cx="143250" cy="150500"/>
            </a:xfrm>
            <a:custGeom>
              <a:rect b="b" l="l" r="r" t="t"/>
              <a:pathLst>
                <a:path extrusionOk="0" h="6020" w="5730">
                  <a:moveTo>
                    <a:pt x="1317" y="0"/>
                  </a:moveTo>
                  <a:cubicBezTo>
                    <a:pt x="1317" y="1"/>
                    <a:pt x="1445" y="2323"/>
                    <a:pt x="1403" y="2493"/>
                  </a:cubicBezTo>
                  <a:cubicBezTo>
                    <a:pt x="1361" y="2662"/>
                    <a:pt x="490" y="2826"/>
                    <a:pt x="245" y="3028"/>
                  </a:cubicBezTo>
                  <a:cubicBezTo>
                    <a:pt x="1" y="3230"/>
                    <a:pt x="1500" y="5591"/>
                    <a:pt x="2266" y="5942"/>
                  </a:cubicBezTo>
                  <a:cubicBezTo>
                    <a:pt x="2381" y="5994"/>
                    <a:pt x="2533" y="6019"/>
                    <a:pt x="2708" y="6019"/>
                  </a:cubicBezTo>
                  <a:cubicBezTo>
                    <a:pt x="3696" y="6019"/>
                    <a:pt x="5431" y="5231"/>
                    <a:pt x="5574" y="4229"/>
                  </a:cubicBezTo>
                  <a:cubicBezTo>
                    <a:pt x="5729" y="3143"/>
                    <a:pt x="4901" y="2295"/>
                    <a:pt x="4582" y="1999"/>
                  </a:cubicBezTo>
                  <a:cubicBezTo>
                    <a:pt x="4499" y="1982"/>
                    <a:pt x="4398" y="1977"/>
                    <a:pt x="4298" y="1977"/>
                  </a:cubicBezTo>
                  <a:cubicBezTo>
                    <a:pt x="4180" y="1977"/>
                    <a:pt x="4065" y="1984"/>
                    <a:pt x="3990" y="1984"/>
                  </a:cubicBezTo>
                  <a:cubicBezTo>
                    <a:pt x="3964" y="1984"/>
                    <a:pt x="3942" y="1983"/>
                    <a:pt x="3927" y="1981"/>
                  </a:cubicBezTo>
                  <a:lnTo>
                    <a:pt x="3861" y="854"/>
                  </a:lnTo>
                  <a:cubicBezTo>
                    <a:pt x="2824" y="523"/>
                    <a:pt x="1317" y="0"/>
                    <a:pt x="1317"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1" name="Google Shape;531;p58"/>
            <p:cNvSpPr/>
            <p:nvPr/>
          </p:nvSpPr>
          <p:spPr>
            <a:xfrm>
              <a:off x="1483900" y="448025"/>
              <a:ext cx="65000" cy="55575"/>
            </a:xfrm>
            <a:custGeom>
              <a:rect b="b" l="l" r="r" t="t"/>
              <a:pathLst>
                <a:path extrusionOk="0" h="2223" w="2600">
                  <a:moveTo>
                    <a:pt x="1" y="0"/>
                  </a:moveTo>
                  <a:cubicBezTo>
                    <a:pt x="1" y="0"/>
                    <a:pt x="20" y="421"/>
                    <a:pt x="34" y="729"/>
                  </a:cubicBezTo>
                  <a:cubicBezTo>
                    <a:pt x="34" y="729"/>
                    <a:pt x="107" y="1525"/>
                    <a:pt x="1419" y="2144"/>
                  </a:cubicBezTo>
                  <a:cubicBezTo>
                    <a:pt x="1506" y="2185"/>
                    <a:pt x="1686" y="2222"/>
                    <a:pt x="1879" y="2222"/>
                  </a:cubicBezTo>
                  <a:cubicBezTo>
                    <a:pt x="2198" y="2222"/>
                    <a:pt x="2553" y="2121"/>
                    <a:pt x="2599" y="1768"/>
                  </a:cubicBezTo>
                  <a:lnTo>
                    <a:pt x="2545" y="857"/>
                  </a:lnTo>
                  <a:lnTo>
                    <a:pt x="1806" y="613"/>
                  </a:lnTo>
                  <a:lnTo>
                    <a:pt x="1" y="0"/>
                  </a:ln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2" name="Google Shape;532;p58"/>
            <p:cNvSpPr/>
            <p:nvPr/>
          </p:nvSpPr>
          <p:spPr>
            <a:xfrm>
              <a:off x="1449250" y="312850"/>
              <a:ext cx="151500" cy="178100"/>
            </a:xfrm>
            <a:custGeom>
              <a:rect b="b" l="l" r="r" t="t"/>
              <a:pathLst>
                <a:path extrusionOk="0" h="7124" w="6060">
                  <a:moveTo>
                    <a:pt x="3053" y="1"/>
                  </a:moveTo>
                  <a:cubicBezTo>
                    <a:pt x="2999" y="1"/>
                    <a:pt x="2945" y="2"/>
                    <a:pt x="2890" y="6"/>
                  </a:cubicBezTo>
                  <a:cubicBezTo>
                    <a:pt x="1255" y="96"/>
                    <a:pt x="1" y="1497"/>
                    <a:pt x="91" y="3135"/>
                  </a:cubicBezTo>
                  <a:cubicBezTo>
                    <a:pt x="144" y="4091"/>
                    <a:pt x="652" y="4905"/>
                    <a:pt x="1387" y="5407"/>
                  </a:cubicBezTo>
                  <a:cubicBezTo>
                    <a:pt x="1387" y="5407"/>
                    <a:pt x="1572" y="5883"/>
                    <a:pt x="1668" y="5997"/>
                  </a:cubicBezTo>
                  <a:cubicBezTo>
                    <a:pt x="2170" y="6584"/>
                    <a:pt x="3314" y="7123"/>
                    <a:pt x="3942" y="7123"/>
                  </a:cubicBezTo>
                  <a:cubicBezTo>
                    <a:pt x="3995" y="7123"/>
                    <a:pt x="4044" y="7119"/>
                    <a:pt x="4089" y="7111"/>
                  </a:cubicBezTo>
                  <a:cubicBezTo>
                    <a:pt x="4496" y="7039"/>
                    <a:pt x="4860" y="6733"/>
                    <a:pt x="5249" y="6092"/>
                  </a:cubicBezTo>
                  <a:cubicBezTo>
                    <a:pt x="6060" y="4760"/>
                    <a:pt x="5860" y="3280"/>
                    <a:pt x="5733" y="2543"/>
                  </a:cubicBezTo>
                  <a:cubicBezTo>
                    <a:pt x="5513" y="1103"/>
                    <a:pt x="4505" y="1"/>
                    <a:pt x="3053" y="1"/>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58"/>
            <p:cNvSpPr/>
            <p:nvPr/>
          </p:nvSpPr>
          <p:spPr>
            <a:xfrm>
              <a:off x="1447825" y="312875"/>
              <a:ext cx="139200" cy="135175"/>
            </a:xfrm>
            <a:custGeom>
              <a:rect b="b" l="l" r="r" t="t"/>
              <a:pathLst>
                <a:path extrusionOk="0" h="5407" w="5568">
                  <a:moveTo>
                    <a:pt x="3112" y="0"/>
                  </a:moveTo>
                  <a:cubicBezTo>
                    <a:pt x="2909" y="0"/>
                    <a:pt x="2702" y="21"/>
                    <a:pt x="2492" y="64"/>
                  </a:cubicBezTo>
                  <a:cubicBezTo>
                    <a:pt x="1238" y="324"/>
                    <a:pt x="222" y="1379"/>
                    <a:pt x="106" y="2654"/>
                  </a:cubicBezTo>
                  <a:cubicBezTo>
                    <a:pt x="0" y="3800"/>
                    <a:pt x="600" y="4827"/>
                    <a:pt x="1444" y="5406"/>
                  </a:cubicBezTo>
                  <a:cubicBezTo>
                    <a:pt x="1411" y="5305"/>
                    <a:pt x="632" y="4145"/>
                    <a:pt x="1430" y="3888"/>
                  </a:cubicBezTo>
                  <a:lnTo>
                    <a:pt x="1430" y="3888"/>
                  </a:lnTo>
                  <a:cubicBezTo>
                    <a:pt x="1558" y="4036"/>
                    <a:pt x="1591" y="4263"/>
                    <a:pt x="1597" y="4498"/>
                  </a:cubicBezTo>
                  <a:cubicBezTo>
                    <a:pt x="1597" y="4498"/>
                    <a:pt x="1993" y="4460"/>
                    <a:pt x="1904" y="3996"/>
                  </a:cubicBezTo>
                  <a:cubicBezTo>
                    <a:pt x="1879" y="3866"/>
                    <a:pt x="1856" y="3748"/>
                    <a:pt x="1835" y="3640"/>
                  </a:cubicBezTo>
                  <a:cubicBezTo>
                    <a:pt x="1764" y="3280"/>
                    <a:pt x="1857" y="2916"/>
                    <a:pt x="2062" y="2611"/>
                  </a:cubicBezTo>
                  <a:cubicBezTo>
                    <a:pt x="2228" y="2367"/>
                    <a:pt x="2370" y="2025"/>
                    <a:pt x="2272" y="1642"/>
                  </a:cubicBezTo>
                  <a:lnTo>
                    <a:pt x="2272" y="1642"/>
                  </a:lnTo>
                  <a:cubicBezTo>
                    <a:pt x="2272" y="1643"/>
                    <a:pt x="2855" y="1903"/>
                    <a:pt x="3697" y="1903"/>
                  </a:cubicBezTo>
                  <a:cubicBezTo>
                    <a:pt x="3952" y="1903"/>
                    <a:pt x="4231" y="1880"/>
                    <a:pt x="4524" y="1817"/>
                  </a:cubicBezTo>
                  <a:cubicBezTo>
                    <a:pt x="5057" y="1705"/>
                    <a:pt x="5419" y="1505"/>
                    <a:pt x="5567" y="1339"/>
                  </a:cubicBezTo>
                  <a:cubicBezTo>
                    <a:pt x="5036" y="532"/>
                    <a:pt x="4135" y="0"/>
                    <a:pt x="3112"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p58"/>
            <p:cNvSpPr/>
            <p:nvPr/>
          </p:nvSpPr>
          <p:spPr>
            <a:xfrm>
              <a:off x="1445725" y="403950"/>
              <a:ext cx="38200" cy="48175"/>
            </a:xfrm>
            <a:custGeom>
              <a:rect b="b" l="l" r="r" t="t"/>
              <a:pathLst>
                <a:path extrusionOk="0" h="1927" w="1528">
                  <a:moveTo>
                    <a:pt x="942" y="0"/>
                  </a:moveTo>
                  <a:cubicBezTo>
                    <a:pt x="748" y="0"/>
                    <a:pt x="553" y="75"/>
                    <a:pt x="429" y="269"/>
                  </a:cubicBezTo>
                  <a:cubicBezTo>
                    <a:pt x="1" y="941"/>
                    <a:pt x="611" y="1927"/>
                    <a:pt x="1146" y="1927"/>
                  </a:cubicBezTo>
                  <a:cubicBezTo>
                    <a:pt x="1153" y="1927"/>
                    <a:pt x="1160" y="1926"/>
                    <a:pt x="1167" y="1926"/>
                  </a:cubicBezTo>
                  <a:cubicBezTo>
                    <a:pt x="1456" y="1911"/>
                    <a:pt x="1528" y="1763"/>
                    <a:pt x="1528" y="1763"/>
                  </a:cubicBezTo>
                  <a:lnTo>
                    <a:pt x="1516" y="247"/>
                  </a:lnTo>
                  <a:cubicBezTo>
                    <a:pt x="1407" y="108"/>
                    <a:pt x="1175" y="0"/>
                    <a:pt x="942"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5" name="Google Shape;535;p58"/>
            <p:cNvSpPr/>
            <p:nvPr/>
          </p:nvSpPr>
          <p:spPr>
            <a:xfrm>
              <a:off x="1350325" y="497375"/>
              <a:ext cx="311225" cy="504275"/>
            </a:xfrm>
            <a:custGeom>
              <a:rect b="b" l="l" r="r" t="t"/>
              <a:pathLst>
                <a:path extrusionOk="0" h="20171" w="12449">
                  <a:moveTo>
                    <a:pt x="8419" y="0"/>
                  </a:moveTo>
                  <a:cubicBezTo>
                    <a:pt x="8310" y="0"/>
                    <a:pt x="8203" y="4"/>
                    <a:pt x="8126" y="9"/>
                  </a:cubicBezTo>
                  <a:cubicBezTo>
                    <a:pt x="8126" y="9"/>
                    <a:pt x="8776" y="587"/>
                    <a:pt x="9098" y="1324"/>
                  </a:cubicBezTo>
                  <a:cubicBezTo>
                    <a:pt x="9393" y="2000"/>
                    <a:pt x="9169" y="2705"/>
                    <a:pt x="8600" y="2956"/>
                  </a:cubicBezTo>
                  <a:cubicBezTo>
                    <a:pt x="8340" y="3071"/>
                    <a:pt x="8101" y="3128"/>
                    <a:pt x="7875" y="3128"/>
                  </a:cubicBezTo>
                  <a:cubicBezTo>
                    <a:pt x="7384" y="3128"/>
                    <a:pt x="6950" y="2861"/>
                    <a:pt x="6472" y="2346"/>
                  </a:cubicBezTo>
                  <a:cubicBezTo>
                    <a:pt x="5998" y="1833"/>
                    <a:pt x="5772" y="1170"/>
                    <a:pt x="5016" y="745"/>
                  </a:cubicBezTo>
                  <a:cubicBezTo>
                    <a:pt x="4364" y="842"/>
                    <a:pt x="3617" y="1189"/>
                    <a:pt x="3513" y="1546"/>
                  </a:cubicBezTo>
                  <a:cubicBezTo>
                    <a:pt x="3392" y="1962"/>
                    <a:pt x="3127" y="3926"/>
                    <a:pt x="3688" y="5422"/>
                  </a:cubicBezTo>
                  <a:cubicBezTo>
                    <a:pt x="4168" y="6707"/>
                    <a:pt x="4720" y="7633"/>
                    <a:pt x="5071" y="8279"/>
                  </a:cubicBezTo>
                  <a:cubicBezTo>
                    <a:pt x="5134" y="8398"/>
                    <a:pt x="5173" y="8523"/>
                    <a:pt x="5167" y="8679"/>
                  </a:cubicBezTo>
                  <a:cubicBezTo>
                    <a:pt x="4626" y="10483"/>
                    <a:pt x="1415" y="12562"/>
                    <a:pt x="1" y="16325"/>
                  </a:cubicBezTo>
                  <a:cubicBezTo>
                    <a:pt x="1" y="16325"/>
                    <a:pt x="1541" y="19747"/>
                    <a:pt x="6456" y="20132"/>
                  </a:cubicBezTo>
                  <a:cubicBezTo>
                    <a:pt x="6797" y="20159"/>
                    <a:pt x="7119" y="20171"/>
                    <a:pt x="7424" y="20171"/>
                  </a:cubicBezTo>
                  <a:cubicBezTo>
                    <a:pt x="11414" y="20171"/>
                    <a:pt x="12449" y="18054"/>
                    <a:pt x="12449" y="18054"/>
                  </a:cubicBezTo>
                  <a:cubicBezTo>
                    <a:pt x="11914" y="14518"/>
                    <a:pt x="10105" y="8643"/>
                    <a:pt x="10060" y="8496"/>
                  </a:cubicBezTo>
                  <a:cubicBezTo>
                    <a:pt x="10030" y="8327"/>
                    <a:pt x="10003" y="8149"/>
                    <a:pt x="9979" y="7946"/>
                  </a:cubicBezTo>
                  <a:cubicBezTo>
                    <a:pt x="9979" y="7946"/>
                    <a:pt x="10210" y="6730"/>
                    <a:pt x="10223" y="5872"/>
                  </a:cubicBezTo>
                  <a:cubicBezTo>
                    <a:pt x="12330" y="4046"/>
                    <a:pt x="10542" y="1781"/>
                    <a:pt x="8767" y="19"/>
                  </a:cubicBezTo>
                  <a:cubicBezTo>
                    <a:pt x="8674" y="5"/>
                    <a:pt x="8545" y="0"/>
                    <a:pt x="8419" y="0"/>
                  </a:cubicBezTo>
                  <a:close/>
                </a:path>
              </a:pathLst>
            </a:custGeom>
            <a:solidFill>
              <a:srgbClr val="C4D9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58"/>
            <p:cNvSpPr/>
            <p:nvPr/>
          </p:nvSpPr>
          <p:spPr>
            <a:xfrm>
              <a:off x="1350325" y="529975"/>
              <a:ext cx="186925" cy="471575"/>
            </a:xfrm>
            <a:custGeom>
              <a:rect b="b" l="l" r="r" t="t"/>
              <a:pathLst>
                <a:path extrusionOk="0" h="18863" w="7477">
                  <a:moveTo>
                    <a:pt x="5036" y="1"/>
                  </a:moveTo>
                  <a:lnTo>
                    <a:pt x="3609" y="79"/>
                  </a:lnTo>
                  <a:cubicBezTo>
                    <a:pt x="3565" y="133"/>
                    <a:pt x="3529" y="187"/>
                    <a:pt x="3513" y="242"/>
                  </a:cubicBezTo>
                  <a:cubicBezTo>
                    <a:pt x="3392" y="659"/>
                    <a:pt x="3127" y="2623"/>
                    <a:pt x="3688" y="4119"/>
                  </a:cubicBezTo>
                  <a:cubicBezTo>
                    <a:pt x="4168" y="5403"/>
                    <a:pt x="4719" y="6330"/>
                    <a:pt x="5070" y="6975"/>
                  </a:cubicBezTo>
                  <a:cubicBezTo>
                    <a:pt x="5134" y="7094"/>
                    <a:pt x="5173" y="7220"/>
                    <a:pt x="5167" y="7375"/>
                  </a:cubicBezTo>
                  <a:cubicBezTo>
                    <a:pt x="4626" y="9179"/>
                    <a:pt x="1415" y="11258"/>
                    <a:pt x="1" y="15021"/>
                  </a:cubicBezTo>
                  <a:cubicBezTo>
                    <a:pt x="1" y="15021"/>
                    <a:pt x="1541" y="18443"/>
                    <a:pt x="6456" y="18828"/>
                  </a:cubicBezTo>
                  <a:cubicBezTo>
                    <a:pt x="6780" y="18853"/>
                    <a:pt x="7082" y="18863"/>
                    <a:pt x="7373" y="18863"/>
                  </a:cubicBezTo>
                  <a:cubicBezTo>
                    <a:pt x="7407" y="18863"/>
                    <a:pt x="7442" y="18862"/>
                    <a:pt x="7476" y="18862"/>
                  </a:cubicBezTo>
                  <a:cubicBezTo>
                    <a:pt x="3976" y="18351"/>
                    <a:pt x="2800" y="16318"/>
                    <a:pt x="2740" y="14222"/>
                  </a:cubicBezTo>
                  <a:cubicBezTo>
                    <a:pt x="2680" y="12122"/>
                    <a:pt x="4900" y="9755"/>
                    <a:pt x="5882" y="8956"/>
                  </a:cubicBezTo>
                  <a:cubicBezTo>
                    <a:pt x="6866" y="8157"/>
                    <a:pt x="7088" y="7329"/>
                    <a:pt x="6730" y="6293"/>
                  </a:cubicBezTo>
                  <a:cubicBezTo>
                    <a:pt x="6371" y="5258"/>
                    <a:pt x="5195" y="4458"/>
                    <a:pt x="5491" y="3129"/>
                  </a:cubicBezTo>
                  <a:cubicBezTo>
                    <a:pt x="5786" y="1798"/>
                    <a:pt x="5373" y="554"/>
                    <a:pt x="5036" y="1"/>
                  </a:cubicBezTo>
                  <a:close/>
                </a:path>
              </a:pathLst>
            </a:custGeom>
            <a:solidFill>
              <a:srgbClr val="AACA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58"/>
            <p:cNvSpPr/>
            <p:nvPr/>
          </p:nvSpPr>
          <p:spPr>
            <a:xfrm>
              <a:off x="1515450" y="496975"/>
              <a:ext cx="85400" cy="322575"/>
            </a:xfrm>
            <a:custGeom>
              <a:rect b="b" l="l" r="r" t="t"/>
              <a:pathLst>
                <a:path extrusionOk="0" h="12903" w="3416">
                  <a:moveTo>
                    <a:pt x="1715" y="0"/>
                  </a:moveTo>
                  <a:cubicBezTo>
                    <a:pt x="1611" y="0"/>
                    <a:pt x="1513" y="9"/>
                    <a:pt x="1419" y="28"/>
                  </a:cubicBezTo>
                  <a:cubicBezTo>
                    <a:pt x="1419" y="28"/>
                    <a:pt x="2370" y="546"/>
                    <a:pt x="2596" y="2199"/>
                  </a:cubicBezTo>
                  <a:cubicBezTo>
                    <a:pt x="2700" y="2961"/>
                    <a:pt x="2433" y="5252"/>
                    <a:pt x="2042" y="6642"/>
                  </a:cubicBezTo>
                  <a:cubicBezTo>
                    <a:pt x="801" y="11053"/>
                    <a:pt x="0" y="12625"/>
                    <a:pt x="0" y="12625"/>
                  </a:cubicBezTo>
                  <a:lnTo>
                    <a:pt x="531" y="12903"/>
                  </a:lnTo>
                  <a:cubicBezTo>
                    <a:pt x="531" y="12903"/>
                    <a:pt x="2223" y="8584"/>
                    <a:pt x="2820" y="5565"/>
                  </a:cubicBezTo>
                  <a:cubicBezTo>
                    <a:pt x="3415" y="2546"/>
                    <a:pt x="3292" y="873"/>
                    <a:pt x="1970" y="17"/>
                  </a:cubicBezTo>
                  <a:cubicBezTo>
                    <a:pt x="1882" y="6"/>
                    <a:pt x="1797" y="0"/>
                    <a:pt x="1715"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58"/>
            <p:cNvSpPr/>
            <p:nvPr/>
          </p:nvSpPr>
          <p:spPr>
            <a:xfrm>
              <a:off x="1353025" y="784000"/>
              <a:ext cx="197750" cy="160400"/>
            </a:xfrm>
            <a:custGeom>
              <a:rect b="b" l="l" r="r" t="t"/>
              <a:pathLst>
                <a:path extrusionOk="0" h="6416" w="7910">
                  <a:moveTo>
                    <a:pt x="2791" y="1"/>
                  </a:moveTo>
                  <a:cubicBezTo>
                    <a:pt x="2650" y="1"/>
                    <a:pt x="2541" y="21"/>
                    <a:pt x="2475" y="67"/>
                  </a:cubicBezTo>
                  <a:cubicBezTo>
                    <a:pt x="2257" y="218"/>
                    <a:pt x="0" y="3441"/>
                    <a:pt x="1083" y="4496"/>
                  </a:cubicBezTo>
                  <a:cubicBezTo>
                    <a:pt x="2080" y="5467"/>
                    <a:pt x="5103" y="6415"/>
                    <a:pt x="6179" y="6415"/>
                  </a:cubicBezTo>
                  <a:cubicBezTo>
                    <a:pt x="6271" y="6415"/>
                    <a:pt x="6349" y="6409"/>
                    <a:pt x="6410" y="6394"/>
                  </a:cubicBezTo>
                  <a:cubicBezTo>
                    <a:pt x="7186" y="6211"/>
                    <a:pt x="7855" y="5746"/>
                    <a:pt x="7883" y="5204"/>
                  </a:cubicBezTo>
                  <a:cubicBezTo>
                    <a:pt x="7910" y="4662"/>
                    <a:pt x="7356" y="1693"/>
                    <a:pt x="7028" y="1420"/>
                  </a:cubicBezTo>
                  <a:cubicBezTo>
                    <a:pt x="6738" y="1179"/>
                    <a:pt x="3853" y="1"/>
                    <a:pt x="2791" y="1"/>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9" name="Google Shape;539;p58"/>
            <p:cNvSpPr/>
            <p:nvPr/>
          </p:nvSpPr>
          <p:spPr>
            <a:xfrm>
              <a:off x="1493000" y="816500"/>
              <a:ext cx="57825" cy="126500"/>
            </a:xfrm>
            <a:custGeom>
              <a:rect b="b" l="l" r="r" t="t"/>
              <a:pathLst>
                <a:path extrusionOk="0" h="5060" w="2313">
                  <a:moveTo>
                    <a:pt x="1221" y="0"/>
                  </a:moveTo>
                  <a:cubicBezTo>
                    <a:pt x="918" y="0"/>
                    <a:pt x="375" y="2739"/>
                    <a:pt x="173" y="3550"/>
                  </a:cubicBezTo>
                  <a:cubicBezTo>
                    <a:pt x="1" y="4236"/>
                    <a:pt x="43" y="5060"/>
                    <a:pt x="745" y="5060"/>
                  </a:cubicBezTo>
                  <a:cubicBezTo>
                    <a:pt x="878" y="5060"/>
                    <a:pt x="1034" y="5031"/>
                    <a:pt x="1216" y="4966"/>
                  </a:cubicBezTo>
                  <a:cubicBezTo>
                    <a:pt x="1806" y="4737"/>
                    <a:pt x="2261" y="4347"/>
                    <a:pt x="2284" y="3904"/>
                  </a:cubicBezTo>
                  <a:cubicBezTo>
                    <a:pt x="2312" y="3362"/>
                    <a:pt x="1757" y="393"/>
                    <a:pt x="1429" y="120"/>
                  </a:cubicBezTo>
                  <a:cubicBezTo>
                    <a:pt x="1396" y="92"/>
                    <a:pt x="1320" y="49"/>
                    <a:pt x="1225" y="0"/>
                  </a:cubicBezTo>
                  <a:cubicBezTo>
                    <a:pt x="1223" y="0"/>
                    <a:pt x="1222" y="0"/>
                    <a:pt x="1221" y="0"/>
                  </a:cubicBezTo>
                  <a:close/>
                </a:path>
              </a:pathLst>
            </a:custGeom>
            <a:solidFill>
              <a:srgbClr val="EB5D7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0" name="Google Shape;540;p58"/>
            <p:cNvSpPr/>
            <p:nvPr/>
          </p:nvSpPr>
          <p:spPr>
            <a:xfrm>
              <a:off x="1348750" y="520400"/>
              <a:ext cx="136375" cy="386150"/>
            </a:xfrm>
            <a:custGeom>
              <a:rect b="b" l="l" r="r" t="t"/>
              <a:pathLst>
                <a:path extrusionOk="0" h="15446" w="5455">
                  <a:moveTo>
                    <a:pt x="4441" y="0"/>
                  </a:moveTo>
                  <a:cubicBezTo>
                    <a:pt x="4000" y="0"/>
                    <a:pt x="3463" y="360"/>
                    <a:pt x="2933" y="1081"/>
                  </a:cubicBezTo>
                  <a:cubicBezTo>
                    <a:pt x="2074" y="2253"/>
                    <a:pt x="1419" y="3005"/>
                    <a:pt x="708" y="4582"/>
                  </a:cubicBezTo>
                  <a:cubicBezTo>
                    <a:pt x="313" y="5458"/>
                    <a:pt x="0" y="6319"/>
                    <a:pt x="334" y="8259"/>
                  </a:cubicBezTo>
                  <a:cubicBezTo>
                    <a:pt x="569" y="9617"/>
                    <a:pt x="898" y="10528"/>
                    <a:pt x="1428" y="11798"/>
                  </a:cubicBezTo>
                  <a:cubicBezTo>
                    <a:pt x="1572" y="12143"/>
                    <a:pt x="1594" y="12435"/>
                    <a:pt x="1792" y="13128"/>
                  </a:cubicBezTo>
                  <a:cubicBezTo>
                    <a:pt x="1990" y="13820"/>
                    <a:pt x="2385" y="14571"/>
                    <a:pt x="2821" y="14986"/>
                  </a:cubicBezTo>
                  <a:cubicBezTo>
                    <a:pt x="3183" y="15331"/>
                    <a:pt x="3398" y="15445"/>
                    <a:pt x="3531" y="15445"/>
                  </a:cubicBezTo>
                  <a:cubicBezTo>
                    <a:pt x="3557" y="15445"/>
                    <a:pt x="3581" y="15441"/>
                    <a:pt x="3601" y="15432"/>
                  </a:cubicBezTo>
                  <a:cubicBezTo>
                    <a:pt x="3756" y="15367"/>
                    <a:pt x="3748" y="15208"/>
                    <a:pt x="3571" y="14997"/>
                  </a:cubicBezTo>
                  <a:cubicBezTo>
                    <a:pt x="3393" y="14784"/>
                    <a:pt x="3066" y="14461"/>
                    <a:pt x="2844" y="13908"/>
                  </a:cubicBezTo>
                  <a:lnTo>
                    <a:pt x="2844" y="13908"/>
                  </a:lnTo>
                  <a:cubicBezTo>
                    <a:pt x="2844" y="13908"/>
                    <a:pt x="3208" y="14393"/>
                    <a:pt x="3452" y="14663"/>
                  </a:cubicBezTo>
                  <a:cubicBezTo>
                    <a:pt x="3696" y="14933"/>
                    <a:pt x="3973" y="15158"/>
                    <a:pt x="4189" y="15292"/>
                  </a:cubicBezTo>
                  <a:cubicBezTo>
                    <a:pt x="4260" y="15335"/>
                    <a:pt x="4342" y="15354"/>
                    <a:pt x="4422" y="15354"/>
                  </a:cubicBezTo>
                  <a:cubicBezTo>
                    <a:pt x="4639" y="15354"/>
                    <a:pt x="4835" y="15213"/>
                    <a:pt x="4708" y="15053"/>
                  </a:cubicBezTo>
                  <a:cubicBezTo>
                    <a:pt x="4536" y="14834"/>
                    <a:pt x="4341" y="14712"/>
                    <a:pt x="3987" y="14306"/>
                  </a:cubicBezTo>
                  <a:cubicBezTo>
                    <a:pt x="3663" y="13936"/>
                    <a:pt x="3500" y="13602"/>
                    <a:pt x="3500" y="13602"/>
                  </a:cubicBezTo>
                  <a:lnTo>
                    <a:pt x="3500" y="13602"/>
                  </a:lnTo>
                  <a:cubicBezTo>
                    <a:pt x="3500" y="13602"/>
                    <a:pt x="3908" y="14022"/>
                    <a:pt x="4316" y="14308"/>
                  </a:cubicBezTo>
                  <a:cubicBezTo>
                    <a:pt x="4724" y="14596"/>
                    <a:pt x="4952" y="14630"/>
                    <a:pt x="5102" y="14643"/>
                  </a:cubicBezTo>
                  <a:cubicBezTo>
                    <a:pt x="5108" y="14644"/>
                    <a:pt x="5114" y="14644"/>
                    <a:pt x="5120" y="14644"/>
                  </a:cubicBezTo>
                  <a:cubicBezTo>
                    <a:pt x="5269" y="14644"/>
                    <a:pt x="5455" y="14467"/>
                    <a:pt x="5212" y="14233"/>
                  </a:cubicBezTo>
                  <a:cubicBezTo>
                    <a:pt x="4987" y="14015"/>
                    <a:pt x="4609" y="13836"/>
                    <a:pt x="4244" y="13353"/>
                  </a:cubicBezTo>
                  <a:cubicBezTo>
                    <a:pt x="3981" y="13005"/>
                    <a:pt x="3842" y="12724"/>
                    <a:pt x="3924" y="12724"/>
                  </a:cubicBezTo>
                  <a:cubicBezTo>
                    <a:pt x="3925" y="12724"/>
                    <a:pt x="3926" y="12724"/>
                    <a:pt x="3927" y="12724"/>
                  </a:cubicBezTo>
                  <a:cubicBezTo>
                    <a:pt x="4015" y="12730"/>
                    <a:pt x="4156" y="12948"/>
                    <a:pt x="4503" y="13113"/>
                  </a:cubicBezTo>
                  <a:cubicBezTo>
                    <a:pt x="4640" y="13179"/>
                    <a:pt x="4793" y="13210"/>
                    <a:pt x="4930" y="13210"/>
                  </a:cubicBezTo>
                  <a:cubicBezTo>
                    <a:pt x="5122" y="13210"/>
                    <a:pt x="5283" y="13149"/>
                    <a:pt x="5326" y="13036"/>
                  </a:cubicBezTo>
                  <a:cubicBezTo>
                    <a:pt x="5401" y="12844"/>
                    <a:pt x="5289" y="12910"/>
                    <a:pt x="4975" y="12695"/>
                  </a:cubicBezTo>
                  <a:cubicBezTo>
                    <a:pt x="4660" y="12479"/>
                    <a:pt x="4467" y="12175"/>
                    <a:pt x="4000" y="11907"/>
                  </a:cubicBezTo>
                  <a:cubicBezTo>
                    <a:pt x="3588" y="11671"/>
                    <a:pt x="3329" y="11457"/>
                    <a:pt x="3089" y="11086"/>
                  </a:cubicBezTo>
                  <a:cubicBezTo>
                    <a:pt x="2794" y="10631"/>
                    <a:pt x="2411" y="9440"/>
                    <a:pt x="2186" y="8161"/>
                  </a:cubicBezTo>
                  <a:cubicBezTo>
                    <a:pt x="1921" y="6652"/>
                    <a:pt x="2405" y="5760"/>
                    <a:pt x="2877" y="5043"/>
                  </a:cubicBezTo>
                  <a:cubicBezTo>
                    <a:pt x="3915" y="3464"/>
                    <a:pt x="4448" y="2860"/>
                    <a:pt x="4934" y="2124"/>
                  </a:cubicBezTo>
                  <a:cubicBezTo>
                    <a:pt x="5402" y="1415"/>
                    <a:pt x="5400" y="671"/>
                    <a:pt x="4991" y="243"/>
                  </a:cubicBezTo>
                  <a:cubicBezTo>
                    <a:pt x="4837" y="81"/>
                    <a:pt x="4650" y="0"/>
                    <a:pt x="4441"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p58"/>
            <p:cNvSpPr/>
            <p:nvPr/>
          </p:nvSpPr>
          <p:spPr>
            <a:xfrm>
              <a:off x="1542625" y="448525"/>
              <a:ext cx="29975" cy="8275"/>
            </a:xfrm>
            <a:custGeom>
              <a:rect b="b" l="l" r="r" t="t"/>
              <a:pathLst>
                <a:path extrusionOk="0" h="331" w="1199">
                  <a:moveTo>
                    <a:pt x="997" y="1"/>
                  </a:moveTo>
                  <a:cubicBezTo>
                    <a:pt x="975" y="1"/>
                    <a:pt x="950" y="3"/>
                    <a:pt x="923" y="7"/>
                  </a:cubicBezTo>
                  <a:cubicBezTo>
                    <a:pt x="591" y="61"/>
                    <a:pt x="348" y="210"/>
                    <a:pt x="1" y="217"/>
                  </a:cubicBezTo>
                  <a:cubicBezTo>
                    <a:pt x="268" y="297"/>
                    <a:pt x="462" y="330"/>
                    <a:pt x="615" y="330"/>
                  </a:cubicBezTo>
                  <a:cubicBezTo>
                    <a:pt x="812" y="330"/>
                    <a:pt x="941" y="275"/>
                    <a:pt x="1070" y="191"/>
                  </a:cubicBezTo>
                  <a:cubicBezTo>
                    <a:pt x="1198" y="101"/>
                    <a:pt x="1153" y="1"/>
                    <a:pt x="997" y="1"/>
                  </a:cubicBezTo>
                  <a:close/>
                </a:path>
              </a:pathLst>
            </a:custGeom>
            <a:solidFill>
              <a:srgbClr val="771D3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2" name="Google Shape;542;p58"/>
            <p:cNvSpPr/>
            <p:nvPr/>
          </p:nvSpPr>
          <p:spPr>
            <a:xfrm>
              <a:off x="1543250" y="453275"/>
              <a:ext cx="28950" cy="11925"/>
            </a:xfrm>
            <a:custGeom>
              <a:rect b="b" l="l" r="r" t="t"/>
              <a:pathLst>
                <a:path extrusionOk="0" h="477" w="1158">
                  <a:moveTo>
                    <a:pt x="1046" y="1"/>
                  </a:moveTo>
                  <a:lnTo>
                    <a:pt x="1046" y="1"/>
                  </a:lnTo>
                  <a:cubicBezTo>
                    <a:pt x="920" y="72"/>
                    <a:pt x="766" y="105"/>
                    <a:pt x="578" y="105"/>
                  </a:cubicBezTo>
                  <a:cubicBezTo>
                    <a:pt x="413" y="105"/>
                    <a:pt x="222" y="80"/>
                    <a:pt x="0" y="33"/>
                  </a:cubicBezTo>
                  <a:lnTo>
                    <a:pt x="0" y="33"/>
                  </a:lnTo>
                  <a:cubicBezTo>
                    <a:pt x="0" y="33"/>
                    <a:pt x="96" y="477"/>
                    <a:pt x="569" y="477"/>
                  </a:cubicBezTo>
                  <a:cubicBezTo>
                    <a:pt x="635" y="477"/>
                    <a:pt x="708" y="468"/>
                    <a:pt x="789" y="449"/>
                  </a:cubicBezTo>
                  <a:cubicBezTo>
                    <a:pt x="1157" y="359"/>
                    <a:pt x="1046" y="1"/>
                    <a:pt x="1046" y="1"/>
                  </a:cubicBez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3" name="Google Shape;543;p58"/>
            <p:cNvSpPr/>
            <p:nvPr/>
          </p:nvSpPr>
          <p:spPr>
            <a:xfrm>
              <a:off x="1528675" y="402600"/>
              <a:ext cx="14475" cy="12425"/>
            </a:xfrm>
            <a:custGeom>
              <a:rect b="b" l="l" r="r" t="t"/>
              <a:pathLst>
                <a:path extrusionOk="0" h="497" w="579">
                  <a:moveTo>
                    <a:pt x="250" y="0"/>
                  </a:moveTo>
                  <a:cubicBezTo>
                    <a:pt x="123" y="0"/>
                    <a:pt x="1" y="99"/>
                    <a:pt x="1" y="249"/>
                  </a:cubicBezTo>
                  <a:cubicBezTo>
                    <a:pt x="1" y="385"/>
                    <a:pt x="111" y="496"/>
                    <a:pt x="248" y="496"/>
                  </a:cubicBezTo>
                  <a:cubicBezTo>
                    <a:pt x="468" y="496"/>
                    <a:pt x="578" y="230"/>
                    <a:pt x="423" y="73"/>
                  </a:cubicBezTo>
                  <a:cubicBezTo>
                    <a:pt x="373" y="23"/>
                    <a:pt x="311" y="0"/>
                    <a:pt x="250"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4" name="Google Shape;544;p58"/>
            <p:cNvSpPr/>
            <p:nvPr/>
          </p:nvSpPr>
          <p:spPr>
            <a:xfrm>
              <a:off x="1573475" y="400325"/>
              <a:ext cx="14500" cy="12400"/>
            </a:xfrm>
            <a:custGeom>
              <a:rect b="b" l="l" r="r" t="t"/>
              <a:pathLst>
                <a:path extrusionOk="0" h="496" w="580">
                  <a:moveTo>
                    <a:pt x="250" y="0"/>
                  </a:moveTo>
                  <a:cubicBezTo>
                    <a:pt x="123" y="0"/>
                    <a:pt x="1" y="99"/>
                    <a:pt x="1" y="248"/>
                  </a:cubicBezTo>
                  <a:cubicBezTo>
                    <a:pt x="1" y="385"/>
                    <a:pt x="112" y="496"/>
                    <a:pt x="248" y="496"/>
                  </a:cubicBezTo>
                  <a:cubicBezTo>
                    <a:pt x="469" y="496"/>
                    <a:pt x="579" y="229"/>
                    <a:pt x="424" y="74"/>
                  </a:cubicBezTo>
                  <a:cubicBezTo>
                    <a:pt x="373" y="23"/>
                    <a:pt x="311" y="0"/>
                    <a:pt x="250"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p58"/>
            <p:cNvSpPr/>
            <p:nvPr/>
          </p:nvSpPr>
          <p:spPr>
            <a:xfrm>
              <a:off x="1514925" y="385700"/>
              <a:ext cx="27175" cy="14000"/>
            </a:xfrm>
            <a:custGeom>
              <a:rect b="b" l="l" r="r" t="t"/>
              <a:pathLst>
                <a:path extrusionOk="0" h="560" w="1087">
                  <a:moveTo>
                    <a:pt x="754" y="0"/>
                  </a:moveTo>
                  <a:cubicBezTo>
                    <a:pt x="604" y="0"/>
                    <a:pt x="448" y="53"/>
                    <a:pt x="327" y="130"/>
                  </a:cubicBezTo>
                  <a:cubicBezTo>
                    <a:pt x="207" y="206"/>
                    <a:pt x="0" y="350"/>
                    <a:pt x="74" y="514"/>
                  </a:cubicBezTo>
                  <a:cubicBezTo>
                    <a:pt x="82" y="531"/>
                    <a:pt x="98" y="559"/>
                    <a:pt x="120" y="559"/>
                  </a:cubicBezTo>
                  <a:cubicBezTo>
                    <a:pt x="122" y="560"/>
                    <a:pt x="123" y="560"/>
                    <a:pt x="125" y="560"/>
                  </a:cubicBezTo>
                  <a:cubicBezTo>
                    <a:pt x="224" y="560"/>
                    <a:pt x="392" y="454"/>
                    <a:pt x="476" y="411"/>
                  </a:cubicBezTo>
                  <a:cubicBezTo>
                    <a:pt x="545" y="377"/>
                    <a:pt x="611" y="343"/>
                    <a:pt x="685" y="322"/>
                  </a:cubicBezTo>
                  <a:cubicBezTo>
                    <a:pt x="787" y="294"/>
                    <a:pt x="891" y="309"/>
                    <a:pt x="986" y="267"/>
                  </a:cubicBezTo>
                  <a:cubicBezTo>
                    <a:pt x="1087" y="223"/>
                    <a:pt x="1036" y="73"/>
                    <a:pt x="953" y="37"/>
                  </a:cubicBezTo>
                  <a:cubicBezTo>
                    <a:pt x="891" y="12"/>
                    <a:pt x="823" y="0"/>
                    <a:pt x="754"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p58"/>
            <p:cNvSpPr/>
            <p:nvPr/>
          </p:nvSpPr>
          <p:spPr>
            <a:xfrm>
              <a:off x="1572300" y="381250"/>
              <a:ext cx="27175" cy="10625"/>
            </a:xfrm>
            <a:custGeom>
              <a:rect b="b" l="l" r="r" t="t"/>
              <a:pathLst>
                <a:path extrusionOk="0" h="425" w="1087">
                  <a:moveTo>
                    <a:pt x="439" y="0"/>
                  </a:moveTo>
                  <a:cubicBezTo>
                    <a:pt x="312" y="0"/>
                    <a:pt x="186" y="30"/>
                    <a:pt x="88" y="100"/>
                  </a:cubicBezTo>
                  <a:cubicBezTo>
                    <a:pt x="15" y="153"/>
                    <a:pt x="0" y="312"/>
                    <a:pt x="107" y="333"/>
                  </a:cubicBezTo>
                  <a:cubicBezTo>
                    <a:pt x="127" y="336"/>
                    <a:pt x="147" y="338"/>
                    <a:pt x="167" y="338"/>
                  </a:cubicBezTo>
                  <a:cubicBezTo>
                    <a:pt x="244" y="338"/>
                    <a:pt x="319" y="316"/>
                    <a:pt x="398" y="316"/>
                  </a:cubicBezTo>
                  <a:cubicBezTo>
                    <a:pt x="403" y="316"/>
                    <a:pt x="407" y="316"/>
                    <a:pt x="412" y="317"/>
                  </a:cubicBezTo>
                  <a:cubicBezTo>
                    <a:pt x="491" y="320"/>
                    <a:pt x="562" y="339"/>
                    <a:pt x="637" y="356"/>
                  </a:cubicBezTo>
                  <a:cubicBezTo>
                    <a:pt x="716" y="374"/>
                    <a:pt x="865" y="424"/>
                    <a:pt x="966" y="424"/>
                  </a:cubicBezTo>
                  <a:cubicBezTo>
                    <a:pt x="985" y="424"/>
                    <a:pt x="1003" y="422"/>
                    <a:pt x="1018" y="418"/>
                  </a:cubicBezTo>
                  <a:cubicBezTo>
                    <a:pt x="1040" y="413"/>
                    <a:pt x="1048" y="381"/>
                    <a:pt x="1052" y="363"/>
                  </a:cubicBezTo>
                  <a:cubicBezTo>
                    <a:pt x="1086" y="187"/>
                    <a:pt x="853" y="94"/>
                    <a:pt x="718" y="48"/>
                  </a:cubicBezTo>
                  <a:cubicBezTo>
                    <a:pt x="633" y="17"/>
                    <a:pt x="535" y="0"/>
                    <a:pt x="439"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p58"/>
            <p:cNvSpPr/>
            <p:nvPr/>
          </p:nvSpPr>
          <p:spPr>
            <a:xfrm>
              <a:off x="1554725" y="402600"/>
              <a:ext cx="19300" cy="34525"/>
            </a:xfrm>
            <a:custGeom>
              <a:rect b="b" l="l" r="r" t="t"/>
              <a:pathLst>
                <a:path extrusionOk="0" h="1381" w="772">
                  <a:moveTo>
                    <a:pt x="117" y="0"/>
                  </a:moveTo>
                  <a:cubicBezTo>
                    <a:pt x="58" y="0"/>
                    <a:pt x="33" y="163"/>
                    <a:pt x="39" y="430"/>
                  </a:cubicBezTo>
                  <a:cubicBezTo>
                    <a:pt x="44" y="662"/>
                    <a:pt x="0" y="1381"/>
                    <a:pt x="140" y="1381"/>
                  </a:cubicBezTo>
                  <a:cubicBezTo>
                    <a:pt x="141" y="1381"/>
                    <a:pt x="142" y="1381"/>
                    <a:pt x="143" y="1381"/>
                  </a:cubicBezTo>
                  <a:cubicBezTo>
                    <a:pt x="222" y="1376"/>
                    <a:pt x="523" y="1335"/>
                    <a:pt x="662" y="1195"/>
                  </a:cubicBezTo>
                  <a:cubicBezTo>
                    <a:pt x="772" y="1082"/>
                    <a:pt x="626" y="852"/>
                    <a:pt x="473" y="531"/>
                  </a:cubicBezTo>
                  <a:cubicBezTo>
                    <a:pt x="304" y="175"/>
                    <a:pt x="197" y="34"/>
                    <a:pt x="134" y="5"/>
                  </a:cubicBezTo>
                  <a:cubicBezTo>
                    <a:pt x="128" y="2"/>
                    <a:pt x="123" y="0"/>
                    <a:pt x="117" y="0"/>
                  </a:cubicBez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48" name="Google Shape;548;p58"/>
          <p:cNvSpPr txBox="1"/>
          <p:nvPr>
            <p:ph idx="2" type="ctrTitle"/>
          </p:nvPr>
        </p:nvSpPr>
        <p:spPr>
          <a:xfrm flipH="1">
            <a:off x="496600" y="1450825"/>
            <a:ext cx="3945300" cy="2835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2200">
                <a:latin typeface="Dosis"/>
                <a:ea typeface="Dosis"/>
                <a:cs typeface="Dosis"/>
                <a:sym typeface="Dosis"/>
              </a:rPr>
              <a:t>Team Captains: </a:t>
            </a:r>
            <a:r>
              <a:rPr lang="en-US" sz="2200"/>
              <a:t>Submit your team name and captain on your mobile device in this format:</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US" sz="2200"/>
              <a:t>Team 1: Invisible Hands</a:t>
            </a:r>
            <a:endParaRPr sz="2200"/>
          </a:p>
          <a:p>
            <a:pPr indent="0" lvl="0" marL="0" rtl="0" algn="l">
              <a:spcBef>
                <a:spcPts val="0"/>
              </a:spcBef>
              <a:spcAft>
                <a:spcPts val="0"/>
              </a:spcAft>
              <a:buNone/>
            </a:pPr>
            <a:r>
              <a:rPr lang="en-US" sz="2200"/>
              <a:t>Team 1 Captain: Sammy</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US" sz="2200"/>
              <a:t> </a:t>
            </a:r>
            <a:r>
              <a:rPr i="1" lang="en-US" sz="1800"/>
              <a:t>(Team number is your breakout room number)</a:t>
            </a:r>
            <a:endParaRPr i="1" sz="1800"/>
          </a:p>
        </p:txBody>
      </p:sp>
      <p:grpSp>
        <p:nvGrpSpPr>
          <p:cNvPr id="549" name="Google Shape;549;p58"/>
          <p:cNvGrpSpPr/>
          <p:nvPr/>
        </p:nvGrpSpPr>
        <p:grpSpPr>
          <a:xfrm flipH="1">
            <a:off x="7128872" y="2825397"/>
            <a:ext cx="1217990" cy="3907231"/>
            <a:chOff x="2704400" y="238125"/>
            <a:chExt cx="2176925" cy="5237575"/>
          </a:xfrm>
        </p:grpSpPr>
        <p:sp>
          <p:nvSpPr>
            <p:cNvPr id="550" name="Google Shape;550;p58"/>
            <p:cNvSpPr/>
            <p:nvPr/>
          </p:nvSpPr>
          <p:spPr>
            <a:xfrm>
              <a:off x="2964150" y="4503800"/>
              <a:ext cx="1684275" cy="971900"/>
            </a:xfrm>
            <a:custGeom>
              <a:rect b="b" l="l" r="r" t="t"/>
              <a:pathLst>
                <a:path extrusionOk="0" h="38876" w="67371">
                  <a:moveTo>
                    <a:pt x="33685" y="0"/>
                  </a:moveTo>
                  <a:cubicBezTo>
                    <a:pt x="24752" y="0"/>
                    <a:pt x="16184" y="2048"/>
                    <a:pt x="9866" y="5694"/>
                  </a:cubicBezTo>
                  <a:cubicBezTo>
                    <a:pt x="3549" y="9338"/>
                    <a:pt x="0" y="14282"/>
                    <a:pt x="0" y="19438"/>
                  </a:cubicBezTo>
                  <a:cubicBezTo>
                    <a:pt x="0" y="24593"/>
                    <a:pt x="3549" y="29537"/>
                    <a:pt x="9866" y="33182"/>
                  </a:cubicBezTo>
                  <a:cubicBezTo>
                    <a:pt x="16184" y="36827"/>
                    <a:pt x="24752" y="38875"/>
                    <a:pt x="33685" y="38875"/>
                  </a:cubicBezTo>
                  <a:cubicBezTo>
                    <a:pt x="42619" y="38875"/>
                    <a:pt x="51188" y="36827"/>
                    <a:pt x="57505" y="33182"/>
                  </a:cubicBezTo>
                  <a:cubicBezTo>
                    <a:pt x="63822" y="29537"/>
                    <a:pt x="67370" y="24593"/>
                    <a:pt x="67370" y="19438"/>
                  </a:cubicBezTo>
                  <a:cubicBezTo>
                    <a:pt x="67370" y="14282"/>
                    <a:pt x="63822" y="9338"/>
                    <a:pt x="57505" y="5694"/>
                  </a:cubicBezTo>
                  <a:cubicBezTo>
                    <a:pt x="51188" y="2048"/>
                    <a:pt x="42619" y="0"/>
                    <a:pt x="33685" y="0"/>
                  </a:cubicBezTo>
                  <a:close/>
                </a:path>
              </a:pathLst>
            </a:custGeom>
            <a:solidFill>
              <a:srgbClr val="EAEC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1" name="Google Shape;551;p58"/>
            <p:cNvSpPr/>
            <p:nvPr/>
          </p:nvSpPr>
          <p:spPr>
            <a:xfrm>
              <a:off x="3949725" y="880600"/>
              <a:ext cx="931600" cy="1742875"/>
            </a:xfrm>
            <a:custGeom>
              <a:rect b="b" l="l" r="r" t="t"/>
              <a:pathLst>
                <a:path extrusionOk="0" h="69715" w="37264">
                  <a:moveTo>
                    <a:pt x="3307" y="1"/>
                  </a:moveTo>
                  <a:cubicBezTo>
                    <a:pt x="1719" y="1"/>
                    <a:pt x="582" y="1433"/>
                    <a:pt x="388" y="5710"/>
                  </a:cubicBezTo>
                  <a:cubicBezTo>
                    <a:pt x="126" y="11563"/>
                    <a:pt x="0" y="22851"/>
                    <a:pt x="1691" y="30655"/>
                  </a:cubicBezTo>
                  <a:cubicBezTo>
                    <a:pt x="2509" y="34439"/>
                    <a:pt x="4339" y="40369"/>
                    <a:pt x="8443" y="47152"/>
                  </a:cubicBezTo>
                  <a:cubicBezTo>
                    <a:pt x="11312" y="51890"/>
                    <a:pt x="14338" y="55071"/>
                    <a:pt x="18194" y="59047"/>
                  </a:cubicBezTo>
                  <a:cubicBezTo>
                    <a:pt x="19245" y="60131"/>
                    <a:pt x="19756" y="61196"/>
                    <a:pt x="21516" y="63498"/>
                  </a:cubicBezTo>
                  <a:cubicBezTo>
                    <a:pt x="23277" y="65801"/>
                    <a:pt x="25862" y="68036"/>
                    <a:pt x="28108" y="68952"/>
                  </a:cubicBezTo>
                  <a:cubicBezTo>
                    <a:pt x="29457" y="69503"/>
                    <a:pt x="30340" y="69715"/>
                    <a:pt x="30913" y="69715"/>
                  </a:cubicBezTo>
                  <a:cubicBezTo>
                    <a:pt x="31293" y="69715"/>
                    <a:pt x="31536" y="69622"/>
                    <a:pt x="31689" y="69473"/>
                  </a:cubicBezTo>
                  <a:cubicBezTo>
                    <a:pt x="32172" y="69006"/>
                    <a:pt x="31913" y="68424"/>
                    <a:pt x="30936" y="67888"/>
                  </a:cubicBezTo>
                  <a:cubicBezTo>
                    <a:pt x="29959" y="67351"/>
                    <a:pt x="28250" y="66625"/>
                    <a:pt x="26606" y="64877"/>
                  </a:cubicBezTo>
                  <a:lnTo>
                    <a:pt x="26606" y="64877"/>
                  </a:lnTo>
                  <a:cubicBezTo>
                    <a:pt x="26606" y="64877"/>
                    <a:pt x="28684" y="66157"/>
                    <a:pt x="29996" y="66812"/>
                  </a:cubicBezTo>
                  <a:cubicBezTo>
                    <a:pt x="31307" y="67467"/>
                    <a:pt x="32681" y="67903"/>
                    <a:pt x="33681" y="68085"/>
                  </a:cubicBezTo>
                  <a:cubicBezTo>
                    <a:pt x="33776" y="68103"/>
                    <a:pt x="33873" y="68111"/>
                    <a:pt x="33968" y="68111"/>
                  </a:cubicBezTo>
                  <a:cubicBezTo>
                    <a:pt x="35113" y="68111"/>
                    <a:pt x="36173" y="66948"/>
                    <a:pt x="35277" y="66425"/>
                  </a:cubicBezTo>
                  <a:cubicBezTo>
                    <a:pt x="34301" y="65858"/>
                    <a:pt x="33400" y="65687"/>
                    <a:pt x="31471" y="64687"/>
                  </a:cubicBezTo>
                  <a:cubicBezTo>
                    <a:pt x="29717" y="63778"/>
                    <a:pt x="28613" y="62766"/>
                    <a:pt x="28613" y="62766"/>
                  </a:cubicBezTo>
                  <a:lnTo>
                    <a:pt x="28613" y="62766"/>
                  </a:lnTo>
                  <a:cubicBezTo>
                    <a:pt x="28614" y="62766"/>
                    <a:pt x="30762" y="63739"/>
                    <a:pt x="32715" y="64214"/>
                  </a:cubicBezTo>
                  <a:cubicBezTo>
                    <a:pt x="33613" y="64432"/>
                    <a:pt x="34289" y="64506"/>
                    <a:pt x="34815" y="64506"/>
                  </a:cubicBezTo>
                  <a:cubicBezTo>
                    <a:pt x="35431" y="64506"/>
                    <a:pt x="35840" y="64404"/>
                    <a:pt x="36157" y="64314"/>
                  </a:cubicBezTo>
                  <a:cubicBezTo>
                    <a:pt x="36744" y="64146"/>
                    <a:pt x="37263" y="63154"/>
                    <a:pt x="35965" y="62611"/>
                  </a:cubicBezTo>
                  <a:cubicBezTo>
                    <a:pt x="34798" y="62126"/>
                    <a:pt x="33117" y="62013"/>
                    <a:pt x="31035" y="60740"/>
                  </a:cubicBezTo>
                  <a:cubicBezTo>
                    <a:pt x="29523" y="59814"/>
                    <a:pt x="28584" y="58952"/>
                    <a:pt x="28922" y="58846"/>
                  </a:cubicBezTo>
                  <a:cubicBezTo>
                    <a:pt x="28949" y="58838"/>
                    <a:pt x="28980" y="58834"/>
                    <a:pt x="29014" y="58834"/>
                  </a:cubicBezTo>
                  <a:cubicBezTo>
                    <a:pt x="29402" y="58834"/>
                    <a:pt x="30236" y="59355"/>
                    <a:pt x="31653" y="59457"/>
                  </a:cubicBezTo>
                  <a:cubicBezTo>
                    <a:pt x="31744" y="59463"/>
                    <a:pt x="31835" y="59467"/>
                    <a:pt x="31926" y="59467"/>
                  </a:cubicBezTo>
                  <a:cubicBezTo>
                    <a:pt x="33306" y="59467"/>
                    <a:pt x="34634" y="58738"/>
                    <a:pt x="34628" y="57958"/>
                  </a:cubicBezTo>
                  <a:cubicBezTo>
                    <a:pt x="34622" y="57128"/>
                    <a:pt x="34307" y="57536"/>
                    <a:pt x="32809" y="57193"/>
                  </a:cubicBezTo>
                  <a:cubicBezTo>
                    <a:pt x="31312" y="56848"/>
                    <a:pt x="30143" y="55987"/>
                    <a:pt x="27997" y="55670"/>
                  </a:cubicBezTo>
                  <a:cubicBezTo>
                    <a:pt x="26105" y="55391"/>
                    <a:pt x="24882" y="55147"/>
                    <a:pt x="23258" y="54417"/>
                  </a:cubicBezTo>
                  <a:cubicBezTo>
                    <a:pt x="21634" y="53688"/>
                    <a:pt x="18075" y="48744"/>
                    <a:pt x="15350" y="44280"/>
                  </a:cubicBezTo>
                  <a:cubicBezTo>
                    <a:pt x="12134" y="39015"/>
                    <a:pt x="9958" y="31870"/>
                    <a:pt x="9742" y="28422"/>
                  </a:cubicBezTo>
                  <a:cubicBezTo>
                    <a:pt x="9372" y="22588"/>
                    <a:pt x="9643" y="10878"/>
                    <a:pt x="9329" y="6826"/>
                  </a:cubicBezTo>
                  <a:cubicBezTo>
                    <a:pt x="9015" y="2775"/>
                    <a:pt x="7379" y="1517"/>
                    <a:pt x="5219" y="512"/>
                  </a:cubicBezTo>
                  <a:cubicBezTo>
                    <a:pt x="4537" y="195"/>
                    <a:pt x="3891" y="1"/>
                    <a:pt x="3307"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p58"/>
            <p:cNvSpPr/>
            <p:nvPr/>
          </p:nvSpPr>
          <p:spPr>
            <a:xfrm>
              <a:off x="3935000" y="880250"/>
              <a:ext cx="267325" cy="509900"/>
            </a:xfrm>
            <a:custGeom>
              <a:rect b="b" l="l" r="r" t="t"/>
              <a:pathLst>
                <a:path extrusionOk="0" h="20396" w="10693">
                  <a:moveTo>
                    <a:pt x="4121" y="0"/>
                  </a:moveTo>
                  <a:cubicBezTo>
                    <a:pt x="4062" y="0"/>
                    <a:pt x="4031" y="2"/>
                    <a:pt x="4031" y="2"/>
                  </a:cubicBezTo>
                  <a:lnTo>
                    <a:pt x="1" y="17823"/>
                  </a:lnTo>
                  <a:cubicBezTo>
                    <a:pt x="2770" y="19906"/>
                    <a:pt x="5604" y="20396"/>
                    <a:pt x="7658" y="20396"/>
                  </a:cubicBezTo>
                  <a:cubicBezTo>
                    <a:pt x="9483" y="20396"/>
                    <a:pt x="10692" y="20009"/>
                    <a:pt x="10692" y="20009"/>
                  </a:cubicBezTo>
                  <a:cubicBezTo>
                    <a:pt x="10692" y="20009"/>
                    <a:pt x="10630" y="10080"/>
                    <a:pt x="10255" y="7099"/>
                  </a:cubicBezTo>
                  <a:cubicBezTo>
                    <a:pt x="9881" y="4118"/>
                    <a:pt x="9380" y="2525"/>
                    <a:pt x="7507" y="1209"/>
                  </a:cubicBezTo>
                  <a:cubicBezTo>
                    <a:pt x="5895" y="79"/>
                    <a:pt x="4484" y="0"/>
                    <a:pt x="4121"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p58"/>
            <p:cNvSpPr/>
            <p:nvPr/>
          </p:nvSpPr>
          <p:spPr>
            <a:xfrm>
              <a:off x="3900500" y="4542000"/>
              <a:ext cx="570725" cy="390975"/>
            </a:xfrm>
            <a:custGeom>
              <a:rect b="b" l="l" r="r" t="t"/>
              <a:pathLst>
                <a:path extrusionOk="0" h="15639" w="22829">
                  <a:moveTo>
                    <a:pt x="7586" y="1"/>
                  </a:moveTo>
                  <a:lnTo>
                    <a:pt x="1079" y="45"/>
                  </a:lnTo>
                  <a:cubicBezTo>
                    <a:pt x="1079" y="45"/>
                    <a:pt x="919" y="1605"/>
                    <a:pt x="592" y="2884"/>
                  </a:cubicBezTo>
                  <a:cubicBezTo>
                    <a:pt x="266" y="4163"/>
                    <a:pt x="1" y="6274"/>
                    <a:pt x="248" y="7305"/>
                  </a:cubicBezTo>
                  <a:cubicBezTo>
                    <a:pt x="494" y="8337"/>
                    <a:pt x="2949" y="9768"/>
                    <a:pt x="4587" y="9960"/>
                  </a:cubicBezTo>
                  <a:cubicBezTo>
                    <a:pt x="6227" y="10151"/>
                    <a:pt x="8782" y="11858"/>
                    <a:pt x="9726" y="13023"/>
                  </a:cubicBezTo>
                  <a:cubicBezTo>
                    <a:pt x="10938" y="14519"/>
                    <a:pt x="13928" y="15638"/>
                    <a:pt x="16175" y="15638"/>
                  </a:cubicBezTo>
                  <a:cubicBezTo>
                    <a:pt x="16432" y="15638"/>
                    <a:pt x="16680" y="15623"/>
                    <a:pt x="16914" y="15593"/>
                  </a:cubicBezTo>
                  <a:cubicBezTo>
                    <a:pt x="19192" y="15298"/>
                    <a:pt x="21756" y="14721"/>
                    <a:pt x="22292" y="13791"/>
                  </a:cubicBezTo>
                  <a:cubicBezTo>
                    <a:pt x="22829" y="12861"/>
                    <a:pt x="22048" y="11841"/>
                    <a:pt x="17211" y="8501"/>
                  </a:cubicBezTo>
                  <a:cubicBezTo>
                    <a:pt x="12374" y="5161"/>
                    <a:pt x="9137" y="3141"/>
                    <a:pt x="7586" y="1"/>
                  </a:cubicBez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p58"/>
            <p:cNvSpPr/>
            <p:nvPr/>
          </p:nvSpPr>
          <p:spPr>
            <a:xfrm>
              <a:off x="3347000" y="4707450"/>
              <a:ext cx="256325" cy="564575"/>
            </a:xfrm>
            <a:custGeom>
              <a:rect b="b" l="l" r="r" t="t"/>
              <a:pathLst>
                <a:path extrusionOk="0" h="22583" w="10253">
                  <a:moveTo>
                    <a:pt x="1890" y="0"/>
                  </a:moveTo>
                  <a:cubicBezTo>
                    <a:pt x="1393" y="1289"/>
                    <a:pt x="442" y="2013"/>
                    <a:pt x="706" y="5399"/>
                  </a:cubicBezTo>
                  <a:cubicBezTo>
                    <a:pt x="969" y="8785"/>
                    <a:pt x="671" y="10137"/>
                    <a:pt x="336" y="12905"/>
                  </a:cubicBezTo>
                  <a:cubicBezTo>
                    <a:pt x="0" y="15673"/>
                    <a:pt x="1413" y="19470"/>
                    <a:pt x="2737" y="21235"/>
                  </a:cubicBezTo>
                  <a:cubicBezTo>
                    <a:pt x="3356" y="22061"/>
                    <a:pt x="4477" y="22582"/>
                    <a:pt x="5613" y="22582"/>
                  </a:cubicBezTo>
                  <a:cubicBezTo>
                    <a:pt x="6906" y="22582"/>
                    <a:pt x="8219" y="21906"/>
                    <a:pt x="8829" y="20231"/>
                  </a:cubicBezTo>
                  <a:cubicBezTo>
                    <a:pt x="9978" y="17087"/>
                    <a:pt x="10253" y="14435"/>
                    <a:pt x="9448" y="11272"/>
                  </a:cubicBezTo>
                  <a:cubicBezTo>
                    <a:pt x="8644" y="8108"/>
                    <a:pt x="9713" y="5694"/>
                    <a:pt x="9183" y="3575"/>
                  </a:cubicBezTo>
                  <a:cubicBezTo>
                    <a:pt x="8653" y="1456"/>
                    <a:pt x="7904" y="2"/>
                    <a:pt x="7904" y="2"/>
                  </a:cubicBezTo>
                  <a:lnTo>
                    <a:pt x="1890" y="0"/>
                  </a:ln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5" name="Google Shape;555;p58"/>
            <p:cNvSpPr/>
            <p:nvPr/>
          </p:nvSpPr>
          <p:spPr>
            <a:xfrm>
              <a:off x="3371500" y="2316000"/>
              <a:ext cx="886750" cy="2413275"/>
            </a:xfrm>
            <a:custGeom>
              <a:rect b="b" l="l" r="r" t="t"/>
              <a:pathLst>
                <a:path extrusionOk="0" h="96531" w="35470">
                  <a:moveTo>
                    <a:pt x="33594" y="1"/>
                  </a:moveTo>
                  <a:lnTo>
                    <a:pt x="910" y="8376"/>
                  </a:lnTo>
                  <a:cubicBezTo>
                    <a:pt x="1025" y="11927"/>
                    <a:pt x="2130" y="27344"/>
                    <a:pt x="2624" y="35508"/>
                  </a:cubicBezTo>
                  <a:cubicBezTo>
                    <a:pt x="3119" y="43673"/>
                    <a:pt x="3847" y="53173"/>
                    <a:pt x="3847" y="53173"/>
                  </a:cubicBezTo>
                  <a:cubicBezTo>
                    <a:pt x="3847" y="53173"/>
                    <a:pt x="1822" y="59619"/>
                    <a:pt x="910" y="66611"/>
                  </a:cubicBezTo>
                  <a:cubicBezTo>
                    <a:pt x="0" y="73603"/>
                    <a:pt x="910" y="95658"/>
                    <a:pt x="910" y="95658"/>
                  </a:cubicBezTo>
                  <a:cubicBezTo>
                    <a:pt x="910" y="95658"/>
                    <a:pt x="2082" y="96531"/>
                    <a:pt x="3864" y="96531"/>
                  </a:cubicBezTo>
                  <a:cubicBezTo>
                    <a:pt x="4755" y="96531"/>
                    <a:pt x="5798" y="96313"/>
                    <a:pt x="6924" y="95658"/>
                  </a:cubicBezTo>
                  <a:cubicBezTo>
                    <a:pt x="6924" y="95658"/>
                    <a:pt x="11070" y="76221"/>
                    <a:pt x="12812" y="68268"/>
                  </a:cubicBezTo>
                  <a:cubicBezTo>
                    <a:pt x="14555" y="60315"/>
                    <a:pt x="16354" y="56548"/>
                    <a:pt x="16703" y="51549"/>
                  </a:cubicBezTo>
                  <a:cubicBezTo>
                    <a:pt x="17053" y="46548"/>
                    <a:pt x="18815" y="18783"/>
                    <a:pt x="18815" y="18783"/>
                  </a:cubicBezTo>
                  <a:lnTo>
                    <a:pt x="19759" y="18836"/>
                  </a:lnTo>
                  <a:lnTo>
                    <a:pt x="21929" y="46637"/>
                  </a:lnTo>
                  <a:cubicBezTo>
                    <a:pt x="21929" y="46637"/>
                    <a:pt x="20790" y="51663"/>
                    <a:pt x="20409" y="56501"/>
                  </a:cubicBezTo>
                  <a:cubicBezTo>
                    <a:pt x="20003" y="61649"/>
                    <a:pt x="22241" y="89085"/>
                    <a:pt x="22241" y="89085"/>
                  </a:cubicBezTo>
                  <a:cubicBezTo>
                    <a:pt x="22241" y="89085"/>
                    <a:pt x="23519" y="90021"/>
                    <a:pt x="25425" y="90021"/>
                  </a:cubicBezTo>
                  <a:cubicBezTo>
                    <a:pt x="26398" y="90021"/>
                    <a:pt x="27534" y="89777"/>
                    <a:pt x="28747" y="89041"/>
                  </a:cubicBezTo>
                  <a:cubicBezTo>
                    <a:pt x="28747" y="89041"/>
                    <a:pt x="32897" y="51875"/>
                    <a:pt x="34183" y="48693"/>
                  </a:cubicBezTo>
                  <a:cubicBezTo>
                    <a:pt x="35470" y="45512"/>
                    <a:pt x="33594" y="1"/>
                    <a:pt x="33594" y="1"/>
                  </a:cubicBezTo>
                  <a:close/>
                </a:path>
              </a:pathLst>
            </a:custGeom>
            <a:solidFill>
              <a:srgbClr val="7FA8E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6" name="Google Shape;556;p58"/>
            <p:cNvSpPr/>
            <p:nvPr/>
          </p:nvSpPr>
          <p:spPr>
            <a:xfrm>
              <a:off x="3371450" y="2478050"/>
              <a:ext cx="235675" cy="2251125"/>
            </a:xfrm>
            <a:custGeom>
              <a:rect b="b" l="l" r="r" t="t"/>
              <a:pathLst>
                <a:path extrusionOk="0" h="90045" w="9427">
                  <a:moveTo>
                    <a:pt x="8300" y="1"/>
                  </a:moveTo>
                  <a:lnTo>
                    <a:pt x="912" y="1894"/>
                  </a:lnTo>
                  <a:cubicBezTo>
                    <a:pt x="1027" y="5445"/>
                    <a:pt x="2132" y="20863"/>
                    <a:pt x="2626" y="29026"/>
                  </a:cubicBezTo>
                  <a:cubicBezTo>
                    <a:pt x="3121" y="37191"/>
                    <a:pt x="3849" y="46691"/>
                    <a:pt x="3849" y="46691"/>
                  </a:cubicBezTo>
                  <a:cubicBezTo>
                    <a:pt x="3849" y="46691"/>
                    <a:pt x="1824" y="53137"/>
                    <a:pt x="912" y="60129"/>
                  </a:cubicBezTo>
                  <a:cubicBezTo>
                    <a:pt x="0" y="67121"/>
                    <a:pt x="912" y="89176"/>
                    <a:pt x="912" y="89176"/>
                  </a:cubicBezTo>
                  <a:cubicBezTo>
                    <a:pt x="912" y="89176"/>
                    <a:pt x="2084" y="90044"/>
                    <a:pt x="3863" y="90044"/>
                  </a:cubicBezTo>
                  <a:cubicBezTo>
                    <a:pt x="3946" y="90044"/>
                    <a:pt x="4029" y="90043"/>
                    <a:pt x="4114" y="90039"/>
                  </a:cubicBezTo>
                  <a:cubicBezTo>
                    <a:pt x="4080" y="89946"/>
                    <a:pt x="2459" y="85529"/>
                    <a:pt x="3064" y="72028"/>
                  </a:cubicBezTo>
                  <a:cubicBezTo>
                    <a:pt x="3677" y="58381"/>
                    <a:pt x="7137" y="52270"/>
                    <a:pt x="7443" y="46771"/>
                  </a:cubicBezTo>
                  <a:cubicBezTo>
                    <a:pt x="7749" y="41273"/>
                    <a:pt x="7341" y="16016"/>
                    <a:pt x="7443" y="5608"/>
                  </a:cubicBezTo>
                  <a:lnTo>
                    <a:pt x="9426" y="3809"/>
                  </a:lnTo>
                  <a:lnTo>
                    <a:pt x="8300" y="1"/>
                  </a:lnTo>
                  <a:close/>
                </a:path>
              </a:pathLst>
            </a:custGeom>
            <a:solidFill>
              <a:srgbClr val="6795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7" name="Google Shape;557;p58"/>
            <p:cNvSpPr/>
            <p:nvPr/>
          </p:nvSpPr>
          <p:spPr>
            <a:xfrm>
              <a:off x="3841850" y="2676650"/>
              <a:ext cx="205300" cy="664925"/>
            </a:xfrm>
            <a:custGeom>
              <a:rect b="b" l="l" r="r" t="t"/>
              <a:pathLst>
                <a:path extrusionOk="0" h="26597" w="8212">
                  <a:moveTo>
                    <a:pt x="8212" y="0"/>
                  </a:moveTo>
                  <a:cubicBezTo>
                    <a:pt x="5340" y="2207"/>
                    <a:pt x="1" y="4357"/>
                    <a:pt x="1" y="4357"/>
                  </a:cubicBezTo>
                  <a:lnTo>
                    <a:pt x="945" y="4411"/>
                  </a:lnTo>
                  <a:lnTo>
                    <a:pt x="2677" y="26597"/>
                  </a:lnTo>
                  <a:cubicBezTo>
                    <a:pt x="2677" y="26597"/>
                    <a:pt x="2515" y="4770"/>
                    <a:pt x="3928" y="3886"/>
                  </a:cubicBezTo>
                  <a:cubicBezTo>
                    <a:pt x="5340" y="3002"/>
                    <a:pt x="8211" y="1"/>
                    <a:pt x="8212" y="0"/>
                  </a:cubicBezTo>
                  <a:close/>
                </a:path>
              </a:pathLst>
            </a:custGeom>
            <a:solidFill>
              <a:srgbClr val="6795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8" name="Google Shape;558;p58"/>
            <p:cNvSpPr/>
            <p:nvPr/>
          </p:nvSpPr>
          <p:spPr>
            <a:xfrm>
              <a:off x="3474650" y="809750"/>
              <a:ext cx="565150" cy="524450"/>
            </a:xfrm>
            <a:custGeom>
              <a:rect b="b" l="l" r="r" t="t"/>
              <a:pathLst>
                <a:path extrusionOk="0" h="20978" w="22606">
                  <a:moveTo>
                    <a:pt x="5297" y="0"/>
                  </a:moveTo>
                  <a:cubicBezTo>
                    <a:pt x="5297" y="1"/>
                    <a:pt x="5694" y="7745"/>
                    <a:pt x="5522" y="8429"/>
                  </a:cubicBezTo>
                  <a:cubicBezTo>
                    <a:pt x="5352" y="9114"/>
                    <a:pt x="1969" y="11384"/>
                    <a:pt x="985" y="12196"/>
                  </a:cubicBezTo>
                  <a:cubicBezTo>
                    <a:pt x="0" y="13009"/>
                    <a:pt x="6335" y="19260"/>
                    <a:pt x="9420" y="20674"/>
                  </a:cubicBezTo>
                  <a:cubicBezTo>
                    <a:pt x="9870" y="20880"/>
                    <a:pt x="10462" y="20977"/>
                    <a:pt x="11146" y="20977"/>
                  </a:cubicBezTo>
                  <a:cubicBezTo>
                    <a:pt x="15148" y="20977"/>
                    <a:pt x="22289" y="17662"/>
                    <a:pt x="22434" y="13567"/>
                  </a:cubicBezTo>
                  <a:cubicBezTo>
                    <a:pt x="22606" y="8771"/>
                    <a:pt x="20765" y="4747"/>
                    <a:pt x="19266" y="4533"/>
                  </a:cubicBezTo>
                  <a:cubicBezTo>
                    <a:pt x="17769" y="4318"/>
                    <a:pt x="5297" y="1"/>
                    <a:pt x="5297" y="0"/>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9" name="Google Shape;559;p58"/>
            <p:cNvSpPr/>
            <p:nvPr/>
          </p:nvSpPr>
          <p:spPr>
            <a:xfrm>
              <a:off x="3607050" y="809750"/>
              <a:ext cx="343500" cy="247975"/>
            </a:xfrm>
            <a:custGeom>
              <a:rect b="b" l="l" r="r" t="t"/>
              <a:pathLst>
                <a:path extrusionOk="0" h="9919" w="13740">
                  <a:moveTo>
                    <a:pt x="1" y="0"/>
                  </a:moveTo>
                  <a:cubicBezTo>
                    <a:pt x="1" y="0"/>
                    <a:pt x="87" y="1785"/>
                    <a:pt x="141" y="3030"/>
                  </a:cubicBezTo>
                  <a:cubicBezTo>
                    <a:pt x="141" y="4482"/>
                    <a:pt x="1056" y="5966"/>
                    <a:pt x="2212" y="6845"/>
                  </a:cubicBezTo>
                  <a:cubicBezTo>
                    <a:pt x="3079" y="7507"/>
                    <a:pt x="4224" y="8298"/>
                    <a:pt x="5665" y="8858"/>
                  </a:cubicBezTo>
                  <a:cubicBezTo>
                    <a:pt x="6461" y="9166"/>
                    <a:pt x="8105" y="9919"/>
                    <a:pt x="9800" y="9919"/>
                  </a:cubicBezTo>
                  <a:cubicBezTo>
                    <a:pt x="10811" y="9919"/>
                    <a:pt x="11841" y="9651"/>
                    <a:pt x="12720" y="8861"/>
                  </a:cubicBezTo>
                  <a:cubicBezTo>
                    <a:pt x="13740" y="7943"/>
                    <a:pt x="12564" y="5910"/>
                    <a:pt x="11859" y="4496"/>
                  </a:cubicBezTo>
                  <a:cubicBezTo>
                    <a:pt x="8662" y="3530"/>
                    <a:pt x="1" y="1"/>
                    <a:pt x="1" y="0"/>
                  </a:cubicBezTo>
                  <a:close/>
                </a:path>
              </a:pathLst>
            </a:custGeom>
            <a:solidFill>
              <a:srgbClr val="E07C7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0" name="Google Shape;560;p58"/>
            <p:cNvSpPr/>
            <p:nvPr/>
          </p:nvSpPr>
          <p:spPr>
            <a:xfrm>
              <a:off x="3344100" y="878725"/>
              <a:ext cx="885075" cy="1762025"/>
            </a:xfrm>
            <a:custGeom>
              <a:rect b="b" l="l" r="r" t="t"/>
              <a:pathLst>
                <a:path extrusionOk="0" h="70481" w="35403">
                  <a:moveTo>
                    <a:pt x="27076" y="0"/>
                  </a:moveTo>
                  <a:cubicBezTo>
                    <a:pt x="24985" y="0"/>
                    <a:pt x="22374" y="2107"/>
                    <a:pt x="22374" y="2107"/>
                  </a:cubicBezTo>
                  <a:cubicBezTo>
                    <a:pt x="25796" y="4878"/>
                    <a:pt x="27996" y="10355"/>
                    <a:pt x="21716" y="13419"/>
                  </a:cubicBezTo>
                  <a:cubicBezTo>
                    <a:pt x="20808" y="13862"/>
                    <a:pt x="19918" y="14053"/>
                    <a:pt x="19059" y="14053"/>
                  </a:cubicBezTo>
                  <a:cubicBezTo>
                    <a:pt x="13768" y="14053"/>
                    <a:pt x="9642" y="6825"/>
                    <a:pt x="9642" y="6825"/>
                  </a:cubicBezTo>
                  <a:cubicBezTo>
                    <a:pt x="9642" y="6825"/>
                    <a:pt x="8048" y="7593"/>
                    <a:pt x="4100" y="10396"/>
                  </a:cubicBezTo>
                  <a:cubicBezTo>
                    <a:pt x="1166" y="12483"/>
                    <a:pt x="0" y="12364"/>
                    <a:pt x="394" y="18218"/>
                  </a:cubicBezTo>
                  <a:cubicBezTo>
                    <a:pt x="790" y="24071"/>
                    <a:pt x="2320" y="29475"/>
                    <a:pt x="3280" y="36714"/>
                  </a:cubicBezTo>
                  <a:cubicBezTo>
                    <a:pt x="4239" y="43952"/>
                    <a:pt x="1669" y="58976"/>
                    <a:pt x="1314" y="64732"/>
                  </a:cubicBezTo>
                  <a:cubicBezTo>
                    <a:pt x="2682" y="67612"/>
                    <a:pt x="5960" y="69009"/>
                    <a:pt x="9927" y="69935"/>
                  </a:cubicBezTo>
                  <a:cubicBezTo>
                    <a:pt x="11405" y="70279"/>
                    <a:pt x="12926" y="70481"/>
                    <a:pt x="14530" y="70481"/>
                  </a:cubicBezTo>
                  <a:cubicBezTo>
                    <a:pt x="18146" y="70481"/>
                    <a:pt x="22183" y="69455"/>
                    <a:pt x="27091" y="66720"/>
                  </a:cubicBezTo>
                  <a:cubicBezTo>
                    <a:pt x="34175" y="62773"/>
                    <a:pt x="35279" y="57464"/>
                    <a:pt x="35279" y="57464"/>
                  </a:cubicBezTo>
                  <a:cubicBezTo>
                    <a:pt x="35279" y="57464"/>
                    <a:pt x="35140" y="32372"/>
                    <a:pt x="35271" y="24157"/>
                  </a:cubicBezTo>
                  <a:cubicBezTo>
                    <a:pt x="35402" y="15943"/>
                    <a:pt x="33954" y="10655"/>
                    <a:pt x="32508" y="6238"/>
                  </a:cubicBezTo>
                  <a:cubicBezTo>
                    <a:pt x="31060" y="1821"/>
                    <a:pt x="27667" y="63"/>
                    <a:pt x="27667" y="63"/>
                  </a:cubicBezTo>
                  <a:cubicBezTo>
                    <a:pt x="27477" y="20"/>
                    <a:pt x="27279" y="0"/>
                    <a:pt x="27076"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1" name="Google Shape;561;p58"/>
            <p:cNvSpPr/>
            <p:nvPr/>
          </p:nvSpPr>
          <p:spPr>
            <a:xfrm>
              <a:off x="3353225" y="1304150"/>
              <a:ext cx="262000" cy="1314075"/>
            </a:xfrm>
            <a:custGeom>
              <a:rect b="b" l="l" r="r" t="t"/>
              <a:pathLst>
                <a:path extrusionOk="0" h="52563" w="10480">
                  <a:moveTo>
                    <a:pt x="7106" y="0"/>
                  </a:moveTo>
                  <a:lnTo>
                    <a:pt x="0" y="634"/>
                  </a:lnTo>
                  <a:cubicBezTo>
                    <a:pt x="9" y="823"/>
                    <a:pt x="17" y="1000"/>
                    <a:pt x="29" y="1201"/>
                  </a:cubicBezTo>
                  <a:cubicBezTo>
                    <a:pt x="425" y="7054"/>
                    <a:pt x="1955" y="12458"/>
                    <a:pt x="2915" y="19697"/>
                  </a:cubicBezTo>
                  <a:cubicBezTo>
                    <a:pt x="3874" y="26935"/>
                    <a:pt x="1304" y="41959"/>
                    <a:pt x="949" y="47715"/>
                  </a:cubicBezTo>
                  <a:cubicBezTo>
                    <a:pt x="2153" y="50252"/>
                    <a:pt x="4840" y="51636"/>
                    <a:pt x="8172" y="52562"/>
                  </a:cubicBezTo>
                  <a:cubicBezTo>
                    <a:pt x="8729" y="44073"/>
                    <a:pt x="9896" y="38124"/>
                    <a:pt x="10155" y="32778"/>
                  </a:cubicBezTo>
                  <a:cubicBezTo>
                    <a:pt x="10480" y="26048"/>
                    <a:pt x="8101" y="19135"/>
                    <a:pt x="7658" y="13475"/>
                  </a:cubicBezTo>
                  <a:cubicBezTo>
                    <a:pt x="7341" y="9432"/>
                    <a:pt x="7743" y="2472"/>
                    <a:pt x="7106" y="0"/>
                  </a:cubicBezTo>
                  <a:close/>
                </a:path>
              </a:pathLst>
            </a:custGeom>
            <a:solidFill>
              <a:srgbClr val="E8EAE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2" name="Google Shape;562;p58"/>
            <p:cNvSpPr/>
            <p:nvPr/>
          </p:nvSpPr>
          <p:spPr>
            <a:xfrm>
              <a:off x="3467800" y="265325"/>
              <a:ext cx="606175" cy="707700"/>
            </a:xfrm>
            <a:custGeom>
              <a:rect b="b" l="l" r="r" t="t"/>
              <a:pathLst>
                <a:path extrusionOk="0" h="28308" w="24247">
                  <a:moveTo>
                    <a:pt x="12294" y="0"/>
                  </a:moveTo>
                  <a:cubicBezTo>
                    <a:pt x="12079" y="0"/>
                    <a:pt x="11861" y="6"/>
                    <a:pt x="11641" y="19"/>
                  </a:cubicBezTo>
                  <a:cubicBezTo>
                    <a:pt x="5048" y="386"/>
                    <a:pt x="1" y="6027"/>
                    <a:pt x="367" y="12620"/>
                  </a:cubicBezTo>
                  <a:cubicBezTo>
                    <a:pt x="580" y="16476"/>
                    <a:pt x="2611" y="19751"/>
                    <a:pt x="5571" y="21776"/>
                  </a:cubicBezTo>
                  <a:cubicBezTo>
                    <a:pt x="5571" y="21776"/>
                    <a:pt x="6138" y="23946"/>
                    <a:pt x="6529" y="24403"/>
                  </a:cubicBezTo>
                  <a:cubicBezTo>
                    <a:pt x="8558" y="26776"/>
                    <a:pt x="14386" y="28308"/>
                    <a:pt x="16753" y="28308"/>
                  </a:cubicBezTo>
                  <a:cubicBezTo>
                    <a:pt x="16944" y="28308"/>
                    <a:pt x="17112" y="28298"/>
                    <a:pt x="17254" y="28278"/>
                  </a:cubicBezTo>
                  <a:cubicBezTo>
                    <a:pt x="19699" y="27928"/>
                    <a:pt x="21024" y="26908"/>
                    <a:pt x="22189" y="24236"/>
                  </a:cubicBezTo>
                  <a:cubicBezTo>
                    <a:pt x="24246" y="19518"/>
                    <a:pt x="23600" y="13209"/>
                    <a:pt x="23092" y="10239"/>
                  </a:cubicBezTo>
                  <a:cubicBezTo>
                    <a:pt x="22200" y="4442"/>
                    <a:pt x="18142" y="0"/>
                    <a:pt x="12294" y="0"/>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p58"/>
            <p:cNvSpPr/>
            <p:nvPr/>
          </p:nvSpPr>
          <p:spPr>
            <a:xfrm>
              <a:off x="3467225" y="265350"/>
              <a:ext cx="555350" cy="544375"/>
            </a:xfrm>
            <a:custGeom>
              <a:rect b="b" l="l" r="r" t="t"/>
              <a:pathLst>
                <a:path extrusionOk="0" h="21775" w="22214">
                  <a:moveTo>
                    <a:pt x="12326" y="0"/>
                  </a:moveTo>
                  <a:cubicBezTo>
                    <a:pt x="11511" y="0"/>
                    <a:pt x="10676" y="84"/>
                    <a:pt x="9830" y="260"/>
                  </a:cubicBezTo>
                  <a:cubicBezTo>
                    <a:pt x="4782" y="1310"/>
                    <a:pt x="891" y="5685"/>
                    <a:pt x="423" y="10819"/>
                  </a:cubicBezTo>
                  <a:cubicBezTo>
                    <a:pt x="1" y="15437"/>
                    <a:pt x="2194" y="19440"/>
                    <a:pt x="5592" y="21775"/>
                  </a:cubicBezTo>
                  <a:cubicBezTo>
                    <a:pt x="5461" y="21370"/>
                    <a:pt x="2337" y="16698"/>
                    <a:pt x="5555" y="15666"/>
                  </a:cubicBezTo>
                  <a:lnTo>
                    <a:pt x="5555" y="15666"/>
                  </a:lnTo>
                  <a:cubicBezTo>
                    <a:pt x="6067" y="16259"/>
                    <a:pt x="6201" y="17169"/>
                    <a:pt x="6224" y="18115"/>
                  </a:cubicBezTo>
                  <a:cubicBezTo>
                    <a:pt x="6224" y="18115"/>
                    <a:pt x="7819" y="17965"/>
                    <a:pt x="7461" y="16095"/>
                  </a:cubicBezTo>
                  <a:cubicBezTo>
                    <a:pt x="7360" y="15574"/>
                    <a:pt x="7267" y="15095"/>
                    <a:pt x="7182" y="14666"/>
                  </a:cubicBezTo>
                  <a:cubicBezTo>
                    <a:pt x="6897" y="13214"/>
                    <a:pt x="7271" y="11749"/>
                    <a:pt x="8097" y="10521"/>
                  </a:cubicBezTo>
                  <a:cubicBezTo>
                    <a:pt x="8765" y="9532"/>
                    <a:pt x="9334" y="8158"/>
                    <a:pt x="8943" y="6618"/>
                  </a:cubicBezTo>
                  <a:lnTo>
                    <a:pt x="8943" y="6618"/>
                  </a:lnTo>
                  <a:cubicBezTo>
                    <a:pt x="8943" y="6618"/>
                    <a:pt x="11289" y="7668"/>
                    <a:pt x="14682" y="7668"/>
                  </a:cubicBezTo>
                  <a:cubicBezTo>
                    <a:pt x="15708" y="7668"/>
                    <a:pt x="16831" y="7572"/>
                    <a:pt x="18013" y="7321"/>
                  </a:cubicBezTo>
                  <a:cubicBezTo>
                    <a:pt x="20160" y="6867"/>
                    <a:pt x="21617" y="6059"/>
                    <a:pt x="22214" y="5393"/>
                  </a:cubicBezTo>
                  <a:cubicBezTo>
                    <a:pt x="20075" y="2143"/>
                    <a:pt x="16446" y="0"/>
                    <a:pt x="12326" y="0"/>
                  </a:cubicBezTo>
                  <a:close/>
                </a:path>
              </a:pathLst>
            </a:custGeom>
            <a:solidFill>
              <a:srgbClr val="6D293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p58"/>
            <p:cNvSpPr/>
            <p:nvPr/>
          </p:nvSpPr>
          <p:spPr>
            <a:xfrm>
              <a:off x="3506800" y="238125"/>
              <a:ext cx="647100" cy="258150"/>
            </a:xfrm>
            <a:custGeom>
              <a:rect b="b" l="l" r="r" t="t"/>
              <a:pathLst>
                <a:path extrusionOk="0" h="10326" w="25884">
                  <a:moveTo>
                    <a:pt x="8989" y="0"/>
                  </a:moveTo>
                  <a:cubicBezTo>
                    <a:pt x="6767" y="0"/>
                    <a:pt x="4745" y="550"/>
                    <a:pt x="3046" y="1838"/>
                  </a:cubicBezTo>
                  <a:cubicBezTo>
                    <a:pt x="0" y="4147"/>
                    <a:pt x="742" y="6510"/>
                    <a:pt x="742" y="6510"/>
                  </a:cubicBezTo>
                  <a:cubicBezTo>
                    <a:pt x="1163" y="6415"/>
                    <a:pt x="1601" y="6375"/>
                    <a:pt x="2043" y="6375"/>
                  </a:cubicBezTo>
                  <a:cubicBezTo>
                    <a:pt x="4498" y="6375"/>
                    <a:pt x="7066" y="7614"/>
                    <a:pt x="7360" y="7707"/>
                  </a:cubicBezTo>
                  <a:cubicBezTo>
                    <a:pt x="9440" y="9433"/>
                    <a:pt x="12682" y="10326"/>
                    <a:pt x="15824" y="10326"/>
                  </a:cubicBezTo>
                  <a:cubicBezTo>
                    <a:pt x="19995" y="10326"/>
                    <a:pt x="23989" y="8752"/>
                    <a:pt x="24851" y="5463"/>
                  </a:cubicBezTo>
                  <a:cubicBezTo>
                    <a:pt x="25884" y="1528"/>
                    <a:pt x="20561" y="3202"/>
                    <a:pt x="17129" y="1838"/>
                  </a:cubicBezTo>
                  <a:cubicBezTo>
                    <a:pt x="14278" y="704"/>
                    <a:pt x="11505" y="0"/>
                    <a:pt x="8989" y="0"/>
                  </a:cubicBezTo>
                  <a:close/>
                </a:path>
              </a:pathLst>
            </a:custGeom>
            <a:solidFill>
              <a:srgbClr val="6D293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p58"/>
            <p:cNvSpPr/>
            <p:nvPr/>
          </p:nvSpPr>
          <p:spPr>
            <a:xfrm>
              <a:off x="3014025" y="1186050"/>
              <a:ext cx="508875" cy="1805075"/>
            </a:xfrm>
            <a:custGeom>
              <a:rect b="b" l="l" r="r" t="t"/>
              <a:pathLst>
                <a:path extrusionOk="0" h="72203" w="20355">
                  <a:moveTo>
                    <a:pt x="15350" y="1"/>
                  </a:moveTo>
                  <a:cubicBezTo>
                    <a:pt x="13772" y="1"/>
                    <a:pt x="11936" y="1270"/>
                    <a:pt x="10241" y="4459"/>
                  </a:cubicBezTo>
                  <a:cubicBezTo>
                    <a:pt x="7493" y="9631"/>
                    <a:pt x="3598" y="19256"/>
                    <a:pt x="1776" y="27032"/>
                  </a:cubicBezTo>
                  <a:cubicBezTo>
                    <a:pt x="892" y="30800"/>
                    <a:pt x="0" y="36941"/>
                    <a:pt x="798" y="44830"/>
                  </a:cubicBezTo>
                  <a:cubicBezTo>
                    <a:pt x="1356" y="50341"/>
                    <a:pt x="2725" y="54512"/>
                    <a:pt x="4501" y="59757"/>
                  </a:cubicBezTo>
                  <a:cubicBezTo>
                    <a:pt x="5388" y="62377"/>
                    <a:pt x="5097" y="65326"/>
                    <a:pt x="6635" y="67696"/>
                  </a:cubicBezTo>
                  <a:cubicBezTo>
                    <a:pt x="7074" y="68372"/>
                    <a:pt x="7525" y="69060"/>
                    <a:pt x="8151" y="69568"/>
                  </a:cubicBezTo>
                  <a:cubicBezTo>
                    <a:pt x="8901" y="70177"/>
                    <a:pt x="9845" y="70483"/>
                    <a:pt x="10765" y="70777"/>
                  </a:cubicBezTo>
                  <a:cubicBezTo>
                    <a:pt x="12645" y="71376"/>
                    <a:pt x="14556" y="71984"/>
                    <a:pt x="16531" y="72160"/>
                  </a:cubicBezTo>
                  <a:cubicBezTo>
                    <a:pt x="16754" y="72180"/>
                    <a:pt x="17095" y="72202"/>
                    <a:pt x="17467" y="72202"/>
                  </a:cubicBezTo>
                  <a:cubicBezTo>
                    <a:pt x="18690" y="72202"/>
                    <a:pt x="20244" y="71960"/>
                    <a:pt x="19024" y="70602"/>
                  </a:cubicBezTo>
                  <a:cubicBezTo>
                    <a:pt x="18178" y="69662"/>
                    <a:pt x="16707" y="68839"/>
                    <a:pt x="15375" y="66795"/>
                  </a:cubicBezTo>
                  <a:cubicBezTo>
                    <a:pt x="14425" y="65340"/>
                    <a:pt x="13946" y="64177"/>
                    <a:pt x="14257" y="64177"/>
                  </a:cubicBezTo>
                  <a:cubicBezTo>
                    <a:pt x="14264" y="64177"/>
                    <a:pt x="14270" y="64178"/>
                    <a:pt x="14277" y="64179"/>
                  </a:cubicBezTo>
                  <a:cubicBezTo>
                    <a:pt x="14628" y="64228"/>
                    <a:pt x="15138" y="65140"/>
                    <a:pt x="16483" y="65902"/>
                  </a:cubicBezTo>
                  <a:cubicBezTo>
                    <a:pt x="17097" y="66250"/>
                    <a:pt x="17804" y="66420"/>
                    <a:pt x="18414" y="66420"/>
                  </a:cubicBezTo>
                  <a:cubicBezTo>
                    <a:pt x="19080" y="66420"/>
                    <a:pt x="19629" y="66218"/>
                    <a:pt x="19813" y="65825"/>
                  </a:cubicBezTo>
                  <a:cubicBezTo>
                    <a:pt x="20164" y="65071"/>
                    <a:pt x="20084" y="65208"/>
                    <a:pt x="18878" y="64255"/>
                  </a:cubicBezTo>
                  <a:cubicBezTo>
                    <a:pt x="17674" y="63301"/>
                    <a:pt x="16902" y="62083"/>
                    <a:pt x="15098" y="60876"/>
                  </a:cubicBezTo>
                  <a:cubicBezTo>
                    <a:pt x="13509" y="59811"/>
                    <a:pt x="12873" y="59345"/>
                    <a:pt x="11885" y="57864"/>
                  </a:cubicBezTo>
                  <a:cubicBezTo>
                    <a:pt x="10814" y="56258"/>
                    <a:pt x="9667" y="50800"/>
                    <a:pt x="9122" y="45598"/>
                  </a:cubicBezTo>
                  <a:cubicBezTo>
                    <a:pt x="8477" y="39462"/>
                    <a:pt x="9806" y="31589"/>
                    <a:pt x="10848" y="28296"/>
                  </a:cubicBezTo>
                  <a:cubicBezTo>
                    <a:pt x="12964" y="21610"/>
                    <a:pt x="17444" y="12578"/>
                    <a:pt x="18900" y="8784"/>
                  </a:cubicBezTo>
                  <a:cubicBezTo>
                    <a:pt x="20354" y="4989"/>
                    <a:pt x="19416" y="3153"/>
                    <a:pt x="17897" y="1318"/>
                  </a:cubicBezTo>
                  <a:cubicBezTo>
                    <a:pt x="17212" y="492"/>
                    <a:pt x="16331" y="1"/>
                    <a:pt x="15350"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p58"/>
            <p:cNvSpPr/>
            <p:nvPr/>
          </p:nvSpPr>
          <p:spPr>
            <a:xfrm>
              <a:off x="2704400" y="2869775"/>
              <a:ext cx="866050" cy="1111925"/>
            </a:xfrm>
            <a:custGeom>
              <a:rect b="b" l="l" r="r" t="t"/>
              <a:pathLst>
                <a:path extrusionOk="0" h="44477" w="34642">
                  <a:moveTo>
                    <a:pt x="14527" y="0"/>
                  </a:moveTo>
                  <a:cubicBezTo>
                    <a:pt x="3146" y="0"/>
                    <a:pt x="0" y="29570"/>
                    <a:pt x="2722" y="34538"/>
                  </a:cubicBezTo>
                  <a:cubicBezTo>
                    <a:pt x="5590" y="39777"/>
                    <a:pt x="16371" y="44343"/>
                    <a:pt x="20045" y="44468"/>
                  </a:cubicBezTo>
                  <a:cubicBezTo>
                    <a:pt x="20213" y="44474"/>
                    <a:pt x="20382" y="44476"/>
                    <a:pt x="20552" y="44476"/>
                  </a:cubicBezTo>
                  <a:cubicBezTo>
                    <a:pt x="24094" y="44476"/>
                    <a:pt x="27993" y="43190"/>
                    <a:pt x="31240" y="38904"/>
                  </a:cubicBezTo>
                  <a:cubicBezTo>
                    <a:pt x="34642" y="34413"/>
                    <a:pt x="31878" y="11492"/>
                    <a:pt x="30405" y="7874"/>
                  </a:cubicBezTo>
                  <a:cubicBezTo>
                    <a:pt x="28931" y="4256"/>
                    <a:pt x="22094" y="1826"/>
                    <a:pt x="16464" y="273"/>
                  </a:cubicBezTo>
                  <a:cubicBezTo>
                    <a:pt x="15793" y="88"/>
                    <a:pt x="15148" y="0"/>
                    <a:pt x="14527"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58"/>
            <p:cNvSpPr/>
            <p:nvPr/>
          </p:nvSpPr>
          <p:spPr>
            <a:xfrm>
              <a:off x="2781925" y="3431150"/>
              <a:ext cx="383500" cy="424400"/>
            </a:xfrm>
            <a:custGeom>
              <a:rect b="b" l="l" r="r" t="t"/>
              <a:pathLst>
                <a:path extrusionOk="0" h="16976" w="15340">
                  <a:moveTo>
                    <a:pt x="1975" y="1"/>
                  </a:moveTo>
                  <a:cubicBezTo>
                    <a:pt x="1689" y="1"/>
                    <a:pt x="1510" y="70"/>
                    <a:pt x="1467" y="222"/>
                  </a:cubicBezTo>
                  <a:cubicBezTo>
                    <a:pt x="1067" y="1636"/>
                    <a:pt x="1" y="8273"/>
                    <a:pt x="1418" y="10412"/>
                  </a:cubicBezTo>
                  <a:cubicBezTo>
                    <a:pt x="3266" y="13204"/>
                    <a:pt x="11161" y="16976"/>
                    <a:pt x="13677" y="16976"/>
                  </a:cubicBezTo>
                  <a:cubicBezTo>
                    <a:pt x="14140" y="16976"/>
                    <a:pt x="14421" y="16848"/>
                    <a:pt x="14448" y="16562"/>
                  </a:cubicBezTo>
                  <a:cubicBezTo>
                    <a:pt x="14619" y="14724"/>
                    <a:pt x="15339" y="6952"/>
                    <a:pt x="15339" y="6952"/>
                  </a:cubicBezTo>
                  <a:cubicBezTo>
                    <a:pt x="14207" y="4807"/>
                    <a:pt x="4358" y="1"/>
                    <a:pt x="1975"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8" name="Google Shape;568;p58"/>
            <p:cNvSpPr/>
            <p:nvPr/>
          </p:nvSpPr>
          <p:spPr>
            <a:xfrm>
              <a:off x="3213700" y="3043250"/>
              <a:ext cx="356800" cy="926100"/>
            </a:xfrm>
            <a:custGeom>
              <a:rect b="b" l="l" r="r" t="t"/>
              <a:pathLst>
                <a:path extrusionOk="0" h="37044" w="14272">
                  <a:moveTo>
                    <a:pt x="8603" y="1"/>
                  </a:moveTo>
                  <a:cubicBezTo>
                    <a:pt x="6707" y="1"/>
                    <a:pt x="4482" y="1998"/>
                    <a:pt x="3204" y="8378"/>
                  </a:cubicBezTo>
                  <a:cubicBezTo>
                    <a:pt x="1680" y="15980"/>
                    <a:pt x="241" y="28577"/>
                    <a:pt x="113" y="31965"/>
                  </a:cubicBezTo>
                  <a:cubicBezTo>
                    <a:pt x="1" y="34943"/>
                    <a:pt x="1107" y="37043"/>
                    <a:pt x="3355" y="37043"/>
                  </a:cubicBezTo>
                  <a:cubicBezTo>
                    <a:pt x="3551" y="37043"/>
                    <a:pt x="3757" y="37027"/>
                    <a:pt x="3971" y="36994"/>
                  </a:cubicBezTo>
                  <a:cubicBezTo>
                    <a:pt x="6360" y="36274"/>
                    <a:pt x="8752" y="34758"/>
                    <a:pt x="10868" y="31965"/>
                  </a:cubicBezTo>
                  <a:cubicBezTo>
                    <a:pt x="14271" y="27474"/>
                    <a:pt x="11506" y="4553"/>
                    <a:pt x="10033" y="935"/>
                  </a:cubicBezTo>
                  <a:cubicBezTo>
                    <a:pt x="9927" y="680"/>
                    <a:pt x="9797" y="436"/>
                    <a:pt x="9647" y="204"/>
                  </a:cubicBezTo>
                  <a:cubicBezTo>
                    <a:pt x="9317" y="74"/>
                    <a:pt x="8966" y="1"/>
                    <a:pt x="8603"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p58"/>
            <p:cNvSpPr/>
            <p:nvPr/>
          </p:nvSpPr>
          <p:spPr>
            <a:xfrm>
              <a:off x="2830150" y="3197050"/>
              <a:ext cx="463625" cy="183650"/>
            </a:xfrm>
            <a:custGeom>
              <a:rect b="b" l="l" r="r" t="t"/>
              <a:pathLst>
                <a:path extrusionOk="0" h="7346" w="18545">
                  <a:moveTo>
                    <a:pt x="0" y="0"/>
                  </a:moveTo>
                  <a:cubicBezTo>
                    <a:pt x="1" y="1"/>
                    <a:pt x="866" y="3279"/>
                    <a:pt x="7388" y="5836"/>
                  </a:cubicBezTo>
                  <a:cubicBezTo>
                    <a:pt x="9840" y="6799"/>
                    <a:pt x="11966" y="7345"/>
                    <a:pt x="13686" y="7345"/>
                  </a:cubicBezTo>
                  <a:cubicBezTo>
                    <a:pt x="16541" y="7345"/>
                    <a:pt x="18280" y="5839"/>
                    <a:pt x="18545" y="2226"/>
                  </a:cubicBezTo>
                  <a:lnTo>
                    <a:pt x="18545" y="2226"/>
                  </a:lnTo>
                  <a:cubicBezTo>
                    <a:pt x="18397" y="3589"/>
                    <a:pt x="17458" y="5633"/>
                    <a:pt x="14090" y="5633"/>
                  </a:cubicBezTo>
                  <a:cubicBezTo>
                    <a:pt x="13397" y="5633"/>
                    <a:pt x="12601" y="5546"/>
                    <a:pt x="11689" y="5349"/>
                  </a:cubicBezTo>
                  <a:cubicBezTo>
                    <a:pt x="6340" y="4198"/>
                    <a:pt x="1436" y="1925"/>
                    <a:pt x="0" y="0"/>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58"/>
            <p:cNvSpPr/>
            <p:nvPr/>
          </p:nvSpPr>
          <p:spPr>
            <a:xfrm>
              <a:off x="3326175" y="2818125"/>
              <a:ext cx="122500" cy="190975"/>
            </a:xfrm>
            <a:custGeom>
              <a:rect b="b" l="l" r="r" t="t"/>
              <a:pathLst>
                <a:path extrusionOk="0" h="7639" w="4900">
                  <a:moveTo>
                    <a:pt x="2014" y="1"/>
                  </a:moveTo>
                  <a:cubicBezTo>
                    <a:pt x="2014" y="1"/>
                    <a:pt x="995" y="4183"/>
                    <a:pt x="0" y="5308"/>
                  </a:cubicBezTo>
                  <a:cubicBezTo>
                    <a:pt x="2" y="5308"/>
                    <a:pt x="2474" y="7045"/>
                    <a:pt x="3753" y="7639"/>
                  </a:cubicBezTo>
                  <a:cubicBezTo>
                    <a:pt x="3753" y="7639"/>
                    <a:pt x="4899" y="5065"/>
                    <a:pt x="4731" y="3676"/>
                  </a:cubicBezTo>
                  <a:cubicBezTo>
                    <a:pt x="4562" y="2285"/>
                    <a:pt x="2014" y="1"/>
                    <a:pt x="2014"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p58"/>
            <p:cNvSpPr/>
            <p:nvPr/>
          </p:nvSpPr>
          <p:spPr>
            <a:xfrm>
              <a:off x="3090375" y="1138675"/>
              <a:ext cx="456625" cy="621200"/>
            </a:xfrm>
            <a:custGeom>
              <a:rect b="b" l="l" r="r" t="t"/>
              <a:pathLst>
                <a:path extrusionOk="0" h="24848" w="18265">
                  <a:moveTo>
                    <a:pt x="14249" y="0"/>
                  </a:moveTo>
                  <a:cubicBezTo>
                    <a:pt x="10069" y="776"/>
                    <a:pt x="7629" y="2672"/>
                    <a:pt x="5018" y="7820"/>
                  </a:cubicBezTo>
                  <a:cubicBezTo>
                    <a:pt x="2459" y="12868"/>
                    <a:pt x="0" y="19353"/>
                    <a:pt x="0" y="19353"/>
                  </a:cubicBezTo>
                  <a:cubicBezTo>
                    <a:pt x="0" y="19353"/>
                    <a:pt x="3689" y="24847"/>
                    <a:pt x="10646" y="24847"/>
                  </a:cubicBezTo>
                  <a:cubicBezTo>
                    <a:pt x="10769" y="24847"/>
                    <a:pt x="10893" y="24846"/>
                    <a:pt x="11018" y="24842"/>
                  </a:cubicBezTo>
                  <a:cubicBezTo>
                    <a:pt x="11018" y="24842"/>
                    <a:pt x="15813" y="13129"/>
                    <a:pt x="16940" y="10016"/>
                  </a:cubicBezTo>
                  <a:cubicBezTo>
                    <a:pt x="18068" y="6905"/>
                    <a:pt x="18265" y="1114"/>
                    <a:pt x="14249"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p58"/>
            <p:cNvSpPr/>
            <p:nvPr/>
          </p:nvSpPr>
          <p:spPr>
            <a:xfrm>
              <a:off x="3453625" y="632200"/>
              <a:ext cx="153450" cy="193975"/>
            </a:xfrm>
            <a:custGeom>
              <a:rect b="b" l="l" r="r" t="t"/>
              <a:pathLst>
                <a:path extrusionOk="0" h="7759" w="6138">
                  <a:moveTo>
                    <a:pt x="3792" y="1"/>
                  </a:moveTo>
                  <a:cubicBezTo>
                    <a:pt x="3011" y="1"/>
                    <a:pt x="2228" y="301"/>
                    <a:pt x="1730" y="1081"/>
                  </a:cubicBezTo>
                  <a:cubicBezTo>
                    <a:pt x="1" y="3787"/>
                    <a:pt x="2458" y="7758"/>
                    <a:pt x="4611" y="7758"/>
                  </a:cubicBezTo>
                  <a:cubicBezTo>
                    <a:pt x="4640" y="7758"/>
                    <a:pt x="4669" y="7758"/>
                    <a:pt x="4697" y="7756"/>
                  </a:cubicBezTo>
                  <a:cubicBezTo>
                    <a:pt x="5861" y="7697"/>
                    <a:pt x="6138" y="7061"/>
                    <a:pt x="6138" y="7061"/>
                  </a:cubicBezTo>
                  <a:lnTo>
                    <a:pt x="6101" y="992"/>
                  </a:lnTo>
                  <a:cubicBezTo>
                    <a:pt x="5663" y="434"/>
                    <a:pt x="4729" y="1"/>
                    <a:pt x="3792"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3" name="Google Shape;573;p58"/>
            <p:cNvSpPr/>
            <p:nvPr/>
          </p:nvSpPr>
          <p:spPr>
            <a:xfrm>
              <a:off x="3978275" y="612900"/>
              <a:ext cx="45425" cy="47225"/>
            </a:xfrm>
            <a:custGeom>
              <a:rect b="b" l="l" r="r" t="t"/>
              <a:pathLst>
                <a:path extrusionOk="0" h="1889" w="1817">
                  <a:moveTo>
                    <a:pt x="909" y="0"/>
                  </a:moveTo>
                  <a:cubicBezTo>
                    <a:pt x="407" y="0"/>
                    <a:pt x="1" y="424"/>
                    <a:pt x="1" y="944"/>
                  </a:cubicBezTo>
                  <a:cubicBezTo>
                    <a:pt x="1" y="1467"/>
                    <a:pt x="407" y="1889"/>
                    <a:pt x="909" y="1889"/>
                  </a:cubicBezTo>
                  <a:cubicBezTo>
                    <a:pt x="1412" y="1889"/>
                    <a:pt x="1816" y="1467"/>
                    <a:pt x="1816" y="944"/>
                  </a:cubicBezTo>
                  <a:cubicBezTo>
                    <a:pt x="1816" y="424"/>
                    <a:pt x="1410" y="0"/>
                    <a:pt x="909" y="0"/>
                  </a:cubicBezTo>
                  <a:close/>
                </a:path>
              </a:pathLst>
            </a:custGeom>
            <a:solidFill>
              <a:srgbClr val="291D5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4" name="Google Shape;574;p58"/>
            <p:cNvSpPr/>
            <p:nvPr/>
          </p:nvSpPr>
          <p:spPr>
            <a:xfrm>
              <a:off x="3788000" y="625175"/>
              <a:ext cx="45425" cy="47250"/>
            </a:xfrm>
            <a:custGeom>
              <a:rect b="b" l="l" r="r" t="t"/>
              <a:pathLst>
                <a:path extrusionOk="0" h="1890" w="1817">
                  <a:moveTo>
                    <a:pt x="909" y="1"/>
                  </a:moveTo>
                  <a:cubicBezTo>
                    <a:pt x="407" y="1"/>
                    <a:pt x="0" y="424"/>
                    <a:pt x="0" y="945"/>
                  </a:cubicBezTo>
                  <a:cubicBezTo>
                    <a:pt x="0" y="1467"/>
                    <a:pt x="407" y="1889"/>
                    <a:pt x="909" y="1889"/>
                  </a:cubicBezTo>
                  <a:cubicBezTo>
                    <a:pt x="1411" y="1889"/>
                    <a:pt x="1816" y="1467"/>
                    <a:pt x="1816" y="945"/>
                  </a:cubicBezTo>
                  <a:cubicBezTo>
                    <a:pt x="1816" y="424"/>
                    <a:pt x="1411" y="1"/>
                    <a:pt x="909" y="1"/>
                  </a:cubicBezTo>
                  <a:close/>
                </a:path>
              </a:pathLst>
            </a:custGeom>
            <a:solidFill>
              <a:srgbClr val="291D5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5" name="Google Shape;575;p58"/>
            <p:cNvSpPr/>
            <p:nvPr/>
          </p:nvSpPr>
          <p:spPr>
            <a:xfrm>
              <a:off x="3896725" y="634175"/>
              <a:ext cx="90900" cy="154500"/>
            </a:xfrm>
            <a:custGeom>
              <a:rect b="b" l="l" r="r" t="t"/>
              <a:pathLst>
                <a:path extrusionOk="0" h="6180" w="3636">
                  <a:moveTo>
                    <a:pt x="640" y="0"/>
                  </a:moveTo>
                  <a:cubicBezTo>
                    <a:pt x="350" y="0"/>
                    <a:pt x="114" y="780"/>
                    <a:pt x="139" y="2005"/>
                  </a:cubicBezTo>
                  <a:cubicBezTo>
                    <a:pt x="162" y="3076"/>
                    <a:pt x="0" y="6000"/>
                    <a:pt x="699" y="6158"/>
                  </a:cubicBezTo>
                  <a:cubicBezTo>
                    <a:pt x="759" y="6172"/>
                    <a:pt x="851" y="6179"/>
                    <a:pt x="966" y="6179"/>
                  </a:cubicBezTo>
                  <a:cubicBezTo>
                    <a:pt x="1522" y="6179"/>
                    <a:pt x="2604" y="6000"/>
                    <a:pt x="3130" y="5464"/>
                  </a:cubicBezTo>
                  <a:cubicBezTo>
                    <a:pt x="3635" y="4948"/>
                    <a:pt x="2964" y="3895"/>
                    <a:pt x="2269" y="2429"/>
                  </a:cubicBezTo>
                  <a:cubicBezTo>
                    <a:pt x="1496" y="798"/>
                    <a:pt x="1005" y="152"/>
                    <a:pt x="716" y="18"/>
                  </a:cubicBezTo>
                  <a:cubicBezTo>
                    <a:pt x="690" y="6"/>
                    <a:pt x="665" y="0"/>
                    <a:pt x="640" y="0"/>
                  </a:cubicBezTo>
                  <a:close/>
                </a:path>
              </a:pathLst>
            </a:custGeom>
            <a:solidFill>
              <a:srgbClr val="E07C7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p58"/>
            <p:cNvSpPr/>
            <p:nvPr/>
          </p:nvSpPr>
          <p:spPr>
            <a:xfrm>
              <a:off x="3806075" y="811350"/>
              <a:ext cx="137525" cy="62775"/>
            </a:xfrm>
            <a:custGeom>
              <a:rect b="b" l="l" r="r" t="t"/>
              <a:pathLst>
                <a:path extrusionOk="0" h="2511" w="5501">
                  <a:moveTo>
                    <a:pt x="52" y="0"/>
                  </a:moveTo>
                  <a:cubicBezTo>
                    <a:pt x="21" y="0"/>
                    <a:pt x="0" y="14"/>
                    <a:pt x="11" y="54"/>
                  </a:cubicBezTo>
                  <a:cubicBezTo>
                    <a:pt x="496" y="1753"/>
                    <a:pt x="2045" y="2511"/>
                    <a:pt x="3461" y="2511"/>
                  </a:cubicBezTo>
                  <a:cubicBezTo>
                    <a:pt x="3930" y="2511"/>
                    <a:pt x="4386" y="2427"/>
                    <a:pt x="4782" y="2267"/>
                  </a:cubicBezTo>
                  <a:cubicBezTo>
                    <a:pt x="5408" y="2014"/>
                    <a:pt x="5501" y="1446"/>
                    <a:pt x="4956" y="1446"/>
                  </a:cubicBezTo>
                  <a:cubicBezTo>
                    <a:pt x="4895" y="1446"/>
                    <a:pt x="4827" y="1453"/>
                    <a:pt x="4751" y="1468"/>
                  </a:cubicBezTo>
                  <a:cubicBezTo>
                    <a:pt x="4317" y="1554"/>
                    <a:pt x="3914" y="1595"/>
                    <a:pt x="3539" y="1595"/>
                  </a:cubicBezTo>
                  <a:cubicBezTo>
                    <a:pt x="2113" y="1595"/>
                    <a:pt x="1083" y="1003"/>
                    <a:pt x="174" y="46"/>
                  </a:cubicBezTo>
                  <a:cubicBezTo>
                    <a:pt x="154" y="26"/>
                    <a:pt x="94" y="0"/>
                    <a:pt x="52" y="0"/>
                  </a:cubicBezTo>
                  <a:close/>
                </a:path>
              </a:pathLst>
            </a:custGeom>
            <a:solidFill>
              <a:srgbClr val="CC6D6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p58"/>
            <p:cNvSpPr/>
            <p:nvPr/>
          </p:nvSpPr>
          <p:spPr>
            <a:xfrm>
              <a:off x="3723900" y="554125"/>
              <a:ext cx="128300" cy="49225"/>
            </a:xfrm>
            <a:custGeom>
              <a:rect b="b" l="l" r="r" t="t"/>
              <a:pathLst>
                <a:path extrusionOk="0" h="1969" w="5132">
                  <a:moveTo>
                    <a:pt x="3813" y="1"/>
                  </a:moveTo>
                  <a:cubicBezTo>
                    <a:pt x="3471" y="1"/>
                    <a:pt x="3130" y="46"/>
                    <a:pt x="2887" y="82"/>
                  </a:cubicBezTo>
                  <a:cubicBezTo>
                    <a:pt x="1958" y="221"/>
                    <a:pt x="655" y="897"/>
                    <a:pt x="125" y="1688"/>
                  </a:cubicBezTo>
                  <a:cubicBezTo>
                    <a:pt x="1" y="1873"/>
                    <a:pt x="281" y="1969"/>
                    <a:pt x="455" y="1969"/>
                  </a:cubicBezTo>
                  <a:cubicBezTo>
                    <a:pt x="490" y="1969"/>
                    <a:pt x="520" y="1965"/>
                    <a:pt x="543" y="1957"/>
                  </a:cubicBezTo>
                  <a:cubicBezTo>
                    <a:pt x="1079" y="1770"/>
                    <a:pt x="1549" y="1379"/>
                    <a:pt x="2090" y="1228"/>
                  </a:cubicBezTo>
                  <a:cubicBezTo>
                    <a:pt x="2354" y="1154"/>
                    <a:pt x="2623" y="1128"/>
                    <a:pt x="2894" y="1128"/>
                  </a:cubicBezTo>
                  <a:cubicBezTo>
                    <a:pt x="3496" y="1128"/>
                    <a:pt x="4107" y="1256"/>
                    <a:pt x="4697" y="1272"/>
                  </a:cubicBezTo>
                  <a:cubicBezTo>
                    <a:pt x="4707" y="1273"/>
                    <a:pt x="4716" y="1273"/>
                    <a:pt x="4726" y="1273"/>
                  </a:cubicBezTo>
                  <a:cubicBezTo>
                    <a:pt x="4797" y="1273"/>
                    <a:pt x="4869" y="1266"/>
                    <a:pt x="4932" y="1234"/>
                  </a:cubicBezTo>
                  <a:cubicBezTo>
                    <a:pt x="5054" y="1173"/>
                    <a:pt x="5119" y="1030"/>
                    <a:pt x="5120" y="894"/>
                  </a:cubicBezTo>
                  <a:cubicBezTo>
                    <a:pt x="5132" y="169"/>
                    <a:pt x="4470" y="1"/>
                    <a:pt x="3813" y="1"/>
                  </a:cubicBezTo>
                  <a:close/>
                </a:path>
              </a:pathLst>
            </a:custGeom>
            <a:solidFill>
              <a:srgbClr val="43284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8" name="Google Shape;578;p58"/>
            <p:cNvSpPr/>
            <p:nvPr/>
          </p:nvSpPr>
          <p:spPr>
            <a:xfrm>
              <a:off x="3947875" y="529525"/>
              <a:ext cx="112025" cy="57375"/>
            </a:xfrm>
            <a:custGeom>
              <a:rect b="b" l="l" r="r" t="t"/>
              <a:pathLst>
                <a:path extrusionOk="0" h="2295" w="4481">
                  <a:moveTo>
                    <a:pt x="1098" y="0"/>
                  </a:moveTo>
                  <a:cubicBezTo>
                    <a:pt x="916" y="0"/>
                    <a:pt x="739" y="28"/>
                    <a:pt x="577" y="97"/>
                  </a:cubicBezTo>
                  <a:cubicBezTo>
                    <a:pt x="320" y="207"/>
                    <a:pt x="0" y="556"/>
                    <a:pt x="175" y="848"/>
                  </a:cubicBezTo>
                  <a:cubicBezTo>
                    <a:pt x="388" y="1210"/>
                    <a:pt x="1111" y="1250"/>
                    <a:pt x="1465" y="1290"/>
                  </a:cubicBezTo>
                  <a:cubicBezTo>
                    <a:pt x="2493" y="1406"/>
                    <a:pt x="3304" y="1793"/>
                    <a:pt x="4209" y="2261"/>
                  </a:cubicBezTo>
                  <a:cubicBezTo>
                    <a:pt x="4254" y="2284"/>
                    <a:pt x="4291" y="2295"/>
                    <a:pt x="4320" y="2295"/>
                  </a:cubicBezTo>
                  <a:cubicBezTo>
                    <a:pt x="4481" y="2295"/>
                    <a:pt x="4419" y="1988"/>
                    <a:pt x="4377" y="1872"/>
                  </a:cubicBezTo>
                  <a:cubicBezTo>
                    <a:pt x="4102" y="1105"/>
                    <a:pt x="3206" y="575"/>
                    <a:pt x="2459" y="317"/>
                  </a:cubicBezTo>
                  <a:cubicBezTo>
                    <a:pt x="2063" y="180"/>
                    <a:pt x="1562" y="0"/>
                    <a:pt x="1098" y="0"/>
                  </a:cubicBezTo>
                  <a:close/>
                </a:path>
              </a:pathLst>
            </a:custGeom>
            <a:solidFill>
              <a:srgbClr val="43284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79" name="Google Shape;579;p58"/>
          <p:cNvGrpSpPr/>
          <p:nvPr/>
        </p:nvGrpSpPr>
        <p:grpSpPr>
          <a:xfrm flipH="1">
            <a:off x="5053808" y="2393997"/>
            <a:ext cx="1197132" cy="4338625"/>
            <a:chOff x="4146785" y="238125"/>
            <a:chExt cx="539516" cy="1331970"/>
          </a:xfrm>
        </p:grpSpPr>
        <p:sp>
          <p:nvSpPr>
            <p:cNvPr id="580" name="Google Shape;580;p58"/>
            <p:cNvSpPr/>
            <p:nvPr/>
          </p:nvSpPr>
          <p:spPr>
            <a:xfrm>
              <a:off x="4146785" y="1258798"/>
              <a:ext cx="539516" cy="311297"/>
            </a:xfrm>
            <a:custGeom>
              <a:rect b="b" l="l" r="r" t="t"/>
              <a:pathLst>
                <a:path extrusionOk="0" h="9866" w="17099">
                  <a:moveTo>
                    <a:pt x="8550" y="0"/>
                  </a:moveTo>
                  <a:cubicBezTo>
                    <a:pt x="6282" y="0"/>
                    <a:pt x="4108" y="520"/>
                    <a:pt x="2505" y="1445"/>
                  </a:cubicBezTo>
                  <a:cubicBezTo>
                    <a:pt x="901" y="2370"/>
                    <a:pt x="1" y="3625"/>
                    <a:pt x="1" y="4933"/>
                  </a:cubicBezTo>
                  <a:cubicBezTo>
                    <a:pt x="1" y="6241"/>
                    <a:pt x="901" y="7497"/>
                    <a:pt x="2505" y="8421"/>
                  </a:cubicBezTo>
                  <a:cubicBezTo>
                    <a:pt x="4108" y="9346"/>
                    <a:pt x="6282" y="9866"/>
                    <a:pt x="8550" y="9866"/>
                  </a:cubicBezTo>
                  <a:cubicBezTo>
                    <a:pt x="10817" y="9866"/>
                    <a:pt x="12992" y="9346"/>
                    <a:pt x="14595" y="8421"/>
                  </a:cubicBezTo>
                  <a:cubicBezTo>
                    <a:pt x="16198" y="7497"/>
                    <a:pt x="17098" y="6241"/>
                    <a:pt x="17098" y="4933"/>
                  </a:cubicBezTo>
                  <a:cubicBezTo>
                    <a:pt x="17098" y="3625"/>
                    <a:pt x="16198" y="2370"/>
                    <a:pt x="14595" y="1445"/>
                  </a:cubicBezTo>
                  <a:cubicBezTo>
                    <a:pt x="12992" y="520"/>
                    <a:pt x="10817" y="0"/>
                    <a:pt x="8550" y="0"/>
                  </a:cubicBezTo>
                  <a:close/>
                </a:path>
              </a:pathLst>
            </a:custGeom>
            <a:solidFill>
              <a:srgbClr val="EA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8"/>
            <p:cNvSpPr/>
            <p:nvPr/>
          </p:nvSpPr>
          <p:spPr>
            <a:xfrm>
              <a:off x="4342050" y="260725"/>
              <a:ext cx="240850" cy="311300"/>
            </a:xfrm>
            <a:custGeom>
              <a:rect b="b" l="l" r="r" t="t"/>
              <a:pathLst>
                <a:path extrusionOk="0" h="12452" w="9634">
                  <a:moveTo>
                    <a:pt x="6560" y="0"/>
                  </a:moveTo>
                  <a:cubicBezTo>
                    <a:pt x="6525" y="0"/>
                    <a:pt x="6505" y="4"/>
                    <a:pt x="6505" y="4"/>
                  </a:cubicBezTo>
                  <a:lnTo>
                    <a:pt x="1894" y="3754"/>
                  </a:lnTo>
                  <a:cubicBezTo>
                    <a:pt x="1915" y="5100"/>
                    <a:pt x="1389" y="5941"/>
                    <a:pt x="695" y="6977"/>
                  </a:cubicBezTo>
                  <a:cubicBezTo>
                    <a:pt x="0" y="8014"/>
                    <a:pt x="21" y="9938"/>
                    <a:pt x="695" y="10840"/>
                  </a:cubicBezTo>
                  <a:cubicBezTo>
                    <a:pt x="1271" y="11615"/>
                    <a:pt x="2958" y="12452"/>
                    <a:pt x="5214" y="12452"/>
                  </a:cubicBezTo>
                  <a:cubicBezTo>
                    <a:pt x="5592" y="12452"/>
                    <a:pt x="5986" y="12428"/>
                    <a:pt x="6394" y="12377"/>
                  </a:cubicBezTo>
                  <a:cubicBezTo>
                    <a:pt x="9233" y="12020"/>
                    <a:pt x="9633" y="10043"/>
                    <a:pt x="9381" y="8865"/>
                  </a:cubicBezTo>
                  <a:cubicBezTo>
                    <a:pt x="9128" y="7687"/>
                    <a:pt x="8434" y="6866"/>
                    <a:pt x="8135" y="5414"/>
                  </a:cubicBezTo>
                  <a:cubicBezTo>
                    <a:pt x="7835" y="3962"/>
                    <a:pt x="8012" y="1588"/>
                    <a:pt x="7529" y="746"/>
                  </a:cubicBezTo>
                  <a:cubicBezTo>
                    <a:pt x="7139" y="65"/>
                    <a:pt x="6710" y="0"/>
                    <a:pt x="6560" y="0"/>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8"/>
            <p:cNvSpPr/>
            <p:nvPr/>
          </p:nvSpPr>
          <p:spPr>
            <a:xfrm>
              <a:off x="4354125" y="238125"/>
              <a:ext cx="74400" cy="129075"/>
            </a:xfrm>
            <a:custGeom>
              <a:rect b="b" l="l" r="r" t="t"/>
              <a:pathLst>
                <a:path extrusionOk="0" h="5163" w="2976">
                  <a:moveTo>
                    <a:pt x="2111" y="0"/>
                  </a:moveTo>
                  <a:cubicBezTo>
                    <a:pt x="1736" y="0"/>
                    <a:pt x="1268" y="150"/>
                    <a:pt x="766" y="665"/>
                  </a:cubicBezTo>
                  <a:cubicBezTo>
                    <a:pt x="0" y="1452"/>
                    <a:pt x="39" y="2973"/>
                    <a:pt x="212" y="3640"/>
                  </a:cubicBezTo>
                  <a:cubicBezTo>
                    <a:pt x="386" y="4308"/>
                    <a:pt x="1010" y="5112"/>
                    <a:pt x="1542" y="5162"/>
                  </a:cubicBezTo>
                  <a:cubicBezTo>
                    <a:pt x="1544" y="5162"/>
                    <a:pt x="1547" y="5163"/>
                    <a:pt x="1550" y="5163"/>
                  </a:cubicBezTo>
                  <a:cubicBezTo>
                    <a:pt x="2083" y="5163"/>
                    <a:pt x="2975" y="291"/>
                    <a:pt x="2975" y="291"/>
                  </a:cubicBezTo>
                  <a:cubicBezTo>
                    <a:pt x="2975" y="291"/>
                    <a:pt x="2634" y="0"/>
                    <a:pt x="2111" y="0"/>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8"/>
            <p:cNvSpPr/>
            <p:nvPr/>
          </p:nvSpPr>
          <p:spPr>
            <a:xfrm>
              <a:off x="4196575" y="428825"/>
              <a:ext cx="225375" cy="403350"/>
            </a:xfrm>
            <a:custGeom>
              <a:rect b="b" l="l" r="r" t="t"/>
              <a:pathLst>
                <a:path extrusionOk="0" h="16134" w="9015">
                  <a:moveTo>
                    <a:pt x="8285" y="1"/>
                  </a:moveTo>
                  <a:cubicBezTo>
                    <a:pt x="8154" y="1"/>
                    <a:pt x="8008" y="40"/>
                    <a:pt x="7852" y="107"/>
                  </a:cubicBezTo>
                  <a:cubicBezTo>
                    <a:pt x="7299" y="343"/>
                    <a:pt x="6832" y="792"/>
                    <a:pt x="6885" y="1866"/>
                  </a:cubicBezTo>
                  <a:cubicBezTo>
                    <a:pt x="6929" y="2761"/>
                    <a:pt x="6837" y="5139"/>
                    <a:pt x="6515" y="6994"/>
                  </a:cubicBezTo>
                  <a:cubicBezTo>
                    <a:pt x="6366" y="7854"/>
                    <a:pt x="5982" y="8788"/>
                    <a:pt x="5495" y="9825"/>
                  </a:cubicBezTo>
                  <a:cubicBezTo>
                    <a:pt x="4934" y="11022"/>
                    <a:pt x="4022" y="12161"/>
                    <a:pt x="3606" y="12332"/>
                  </a:cubicBezTo>
                  <a:cubicBezTo>
                    <a:pt x="3190" y="12503"/>
                    <a:pt x="2880" y="12555"/>
                    <a:pt x="2400" y="12611"/>
                  </a:cubicBezTo>
                  <a:cubicBezTo>
                    <a:pt x="1855" y="12674"/>
                    <a:pt x="1554" y="12881"/>
                    <a:pt x="1172" y="12957"/>
                  </a:cubicBezTo>
                  <a:cubicBezTo>
                    <a:pt x="792" y="13032"/>
                    <a:pt x="715" y="12925"/>
                    <a:pt x="706" y="13136"/>
                  </a:cubicBezTo>
                  <a:cubicBezTo>
                    <a:pt x="699" y="13338"/>
                    <a:pt x="1048" y="13539"/>
                    <a:pt x="1407" y="13539"/>
                  </a:cubicBezTo>
                  <a:cubicBezTo>
                    <a:pt x="1420" y="13539"/>
                    <a:pt x="1432" y="13539"/>
                    <a:pt x="1445" y="13538"/>
                  </a:cubicBezTo>
                  <a:cubicBezTo>
                    <a:pt x="1800" y="13524"/>
                    <a:pt x="2014" y="13401"/>
                    <a:pt x="2113" y="13401"/>
                  </a:cubicBezTo>
                  <a:cubicBezTo>
                    <a:pt x="2123" y="13401"/>
                    <a:pt x="2132" y="13402"/>
                    <a:pt x="2140" y="13405"/>
                  </a:cubicBezTo>
                  <a:cubicBezTo>
                    <a:pt x="2224" y="13434"/>
                    <a:pt x="1981" y="13644"/>
                    <a:pt x="1592" y="13866"/>
                  </a:cubicBezTo>
                  <a:cubicBezTo>
                    <a:pt x="1056" y="14170"/>
                    <a:pt x="630" y="14186"/>
                    <a:pt x="332" y="14300"/>
                  </a:cubicBezTo>
                  <a:cubicBezTo>
                    <a:pt x="0" y="14426"/>
                    <a:pt x="124" y="14681"/>
                    <a:pt x="270" y="14728"/>
                  </a:cubicBezTo>
                  <a:cubicBezTo>
                    <a:pt x="357" y="14756"/>
                    <a:pt x="472" y="14788"/>
                    <a:pt x="655" y="14788"/>
                  </a:cubicBezTo>
                  <a:cubicBezTo>
                    <a:pt x="780" y="14788"/>
                    <a:pt x="938" y="14773"/>
                    <a:pt x="1140" y="14731"/>
                  </a:cubicBezTo>
                  <a:cubicBezTo>
                    <a:pt x="1637" y="14627"/>
                    <a:pt x="2187" y="14397"/>
                    <a:pt x="2187" y="14397"/>
                  </a:cubicBezTo>
                  <a:lnTo>
                    <a:pt x="2187" y="14397"/>
                  </a:lnTo>
                  <a:cubicBezTo>
                    <a:pt x="2187" y="14397"/>
                    <a:pt x="1901" y="14644"/>
                    <a:pt x="1451" y="14859"/>
                  </a:cubicBezTo>
                  <a:cubicBezTo>
                    <a:pt x="956" y="15096"/>
                    <a:pt x="726" y="15133"/>
                    <a:pt x="476" y="15269"/>
                  </a:cubicBezTo>
                  <a:cubicBezTo>
                    <a:pt x="242" y="15395"/>
                    <a:pt x="511" y="15704"/>
                    <a:pt x="805" y="15704"/>
                  </a:cubicBezTo>
                  <a:cubicBezTo>
                    <a:pt x="825" y="15704"/>
                    <a:pt x="845" y="15703"/>
                    <a:pt x="865" y="15700"/>
                  </a:cubicBezTo>
                  <a:cubicBezTo>
                    <a:pt x="1119" y="15662"/>
                    <a:pt x="1469" y="15563"/>
                    <a:pt x="1806" y="15408"/>
                  </a:cubicBezTo>
                  <a:cubicBezTo>
                    <a:pt x="2142" y="15253"/>
                    <a:pt x="2678" y="14946"/>
                    <a:pt x="2678" y="14946"/>
                  </a:cubicBezTo>
                  <a:lnTo>
                    <a:pt x="2678" y="14946"/>
                  </a:lnTo>
                  <a:cubicBezTo>
                    <a:pt x="2248" y="15374"/>
                    <a:pt x="1812" y="15544"/>
                    <a:pt x="1561" y="15671"/>
                  </a:cubicBezTo>
                  <a:cubicBezTo>
                    <a:pt x="1310" y="15800"/>
                    <a:pt x="1239" y="15944"/>
                    <a:pt x="1358" y="16066"/>
                  </a:cubicBezTo>
                  <a:cubicBezTo>
                    <a:pt x="1398" y="16108"/>
                    <a:pt x="1464" y="16134"/>
                    <a:pt x="1571" y="16134"/>
                  </a:cubicBezTo>
                  <a:cubicBezTo>
                    <a:pt x="1716" y="16134"/>
                    <a:pt x="1936" y="16086"/>
                    <a:pt x="2267" y="15964"/>
                  </a:cubicBezTo>
                  <a:cubicBezTo>
                    <a:pt x="2841" y="15750"/>
                    <a:pt x="3511" y="15207"/>
                    <a:pt x="3973" y="14639"/>
                  </a:cubicBezTo>
                  <a:cubicBezTo>
                    <a:pt x="4437" y="14071"/>
                    <a:pt x="4574" y="13806"/>
                    <a:pt x="4848" y="13540"/>
                  </a:cubicBezTo>
                  <a:cubicBezTo>
                    <a:pt x="5853" y="12568"/>
                    <a:pt x="6667" y="11655"/>
                    <a:pt x="7340" y="10428"/>
                  </a:cubicBezTo>
                  <a:cubicBezTo>
                    <a:pt x="8074" y="9088"/>
                    <a:pt x="8274" y="8463"/>
                    <a:pt x="8512" y="7515"/>
                  </a:cubicBezTo>
                  <a:cubicBezTo>
                    <a:pt x="9000" y="5557"/>
                    <a:pt x="9014" y="2995"/>
                    <a:pt x="8994" y="1516"/>
                  </a:cubicBezTo>
                  <a:cubicBezTo>
                    <a:pt x="8979" y="391"/>
                    <a:pt x="8702" y="1"/>
                    <a:pt x="828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8"/>
            <p:cNvSpPr/>
            <p:nvPr/>
          </p:nvSpPr>
          <p:spPr>
            <a:xfrm>
              <a:off x="4292500" y="1307025"/>
              <a:ext cx="143575" cy="99875"/>
            </a:xfrm>
            <a:custGeom>
              <a:rect b="b" l="l" r="r" t="t"/>
              <a:pathLst>
                <a:path extrusionOk="0" h="3995" w="5743">
                  <a:moveTo>
                    <a:pt x="5448" y="0"/>
                  </a:moveTo>
                  <a:lnTo>
                    <a:pt x="3805" y="13"/>
                  </a:lnTo>
                  <a:cubicBezTo>
                    <a:pt x="3423" y="812"/>
                    <a:pt x="2613" y="1334"/>
                    <a:pt x="1404" y="2195"/>
                  </a:cubicBezTo>
                  <a:cubicBezTo>
                    <a:pt x="195" y="3056"/>
                    <a:pt x="0" y="3317"/>
                    <a:pt x="140" y="3550"/>
                  </a:cubicBezTo>
                  <a:cubicBezTo>
                    <a:pt x="278" y="3783"/>
                    <a:pt x="928" y="3919"/>
                    <a:pt x="1505" y="3986"/>
                  </a:cubicBezTo>
                  <a:cubicBezTo>
                    <a:pt x="1557" y="3992"/>
                    <a:pt x="1611" y="3995"/>
                    <a:pt x="1667" y="3995"/>
                  </a:cubicBezTo>
                  <a:cubicBezTo>
                    <a:pt x="2237" y="3995"/>
                    <a:pt x="3005" y="3698"/>
                    <a:pt x="3311" y="3309"/>
                  </a:cubicBezTo>
                  <a:cubicBezTo>
                    <a:pt x="3545" y="3012"/>
                    <a:pt x="4184" y="2572"/>
                    <a:pt x="4597" y="2518"/>
                  </a:cubicBezTo>
                  <a:cubicBezTo>
                    <a:pt x="5012" y="2463"/>
                    <a:pt x="5626" y="2092"/>
                    <a:pt x="5685" y="1830"/>
                  </a:cubicBezTo>
                  <a:cubicBezTo>
                    <a:pt x="5742" y="1570"/>
                    <a:pt x="5668" y="1038"/>
                    <a:pt x="5581" y="716"/>
                  </a:cubicBezTo>
                  <a:cubicBezTo>
                    <a:pt x="5494" y="394"/>
                    <a:pt x="5448" y="0"/>
                    <a:pt x="5448"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8"/>
            <p:cNvSpPr/>
            <p:nvPr/>
          </p:nvSpPr>
          <p:spPr>
            <a:xfrm>
              <a:off x="4476000" y="1363275"/>
              <a:ext cx="64750" cy="142625"/>
            </a:xfrm>
            <a:custGeom>
              <a:rect b="b" l="l" r="r" t="t"/>
              <a:pathLst>
                <a:path extrusionOk="0" h="5705" w="2590">
                  <a:moveTo>
                    <a:pt x="2113" y="0"/>
                  </a:moveTo>
                  <a:lnTo>
                    <a:pt x="593" y="1"/>
                  </a:lnTo>
                  <a:cubicBezTo>
                    <a:pt x="593" y="1"/>
                    <a:pt x="404" y="367"/>
                    <a:pt x="270" y="903"/>
                  </a:cubicBezTo>
                  <a:cubicBezTo>
                    <a:pt x="136" y="1439"/>
                    <a:pt x="406" y="2049"/>
                    <a:pt x="203" y="2847"/>
                  </a:cubicBezTo>
                  <a:cubicBezTo>
                    <a:pt x="0" y="3645"/>
                    <a:pt x="69" y="4316"/>
                    <a:pt x="358" y="5110"/>
                  </a:cubicBezTo>
                  <a:cubicBezTo>
                    <a:pt x="514" y="5533"/>
                    <a:pt x="845" y="5704"/>
                    <a:pt x="1172" y="5704"/>
                  </a:cubicBezTo>
                  <a:cubicBezTo>
                    <a:pt x="1459" y="5704"/>
                    <a:pt x="1742" y="5573"/>
                    <a:pt x="1899" y="5364"/>
                  </a:cubicBezTo>
                  <a:cubicBezTo>
                    <a:pt x="2232" y="4918"/>
                    <a:pt x="2590" y="3959"/>
                    <a:pt x="2505" y="3260"/>
                  </a:cubicBezTo>
                  <a:cubicBezTo>
                    <a:pt x="2421" y="2560"/>
                    <a:pt x="2344" y="2219"/>
                    <a:pt x="2411" y="1364"/>
                  </a:cubicBezTo>
                  <a:cubicBezTo>
                    <a:pt x="2478" y="508"/>
                    <a:pt x="2237" y="325"/>
                    <a:pt x="211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8"/>
            <p:cNvSpPr/>
            <p:nvPr/>
          </p:nvSpPr>
          <p:spPr>
            <a:xfrm>
              <a:off x="4335750" y="759125"/>
              <a:ext cx="235125" cy="609675"/>
            </a:xfrm>
            <a:custGeom>
              <a:rect b="b" l="l" r="r" t="t"/>
              <a:pathLst>
                <a:path extrusionOk="0" h="24387" w="9405">
                  <a:moveTo>
                    <a:pt x="740" y="1"/>
                  </a:moveTo>
                  <a:cubicBezTo>
                    <a:pt x="0" y="2196"/>
                    <a:pt x="405" y="11640"/>
                    <a:pt x="576" y="12549"/>
                  </a:cubicBezTo>
                  <a:cubicBezTo>
                    <a:pt x="762" y="13535"/>
                    <a:pt x="2074" y="21929"/>
                    <a:pt x="2074" y="21929"/>
                  </a:cubicBezTo>
                  <a:cubicBezTo>
                    <a:pt x="2371" y="22109"/>
                    <a:pt x="2651" y="22170"/>
                    <a:pt x="2891" y="22170"/>
                  </a:cubicBezTo>
                  <a:cubicBezTo>
                    <a:pt x="3385" y="22170"/>
                    <a:pt x="3718" y="21915"/>
                    <a:pt x="3718" y="21915"/>
                  </a:cubicBezTo>
                  <a:cubicBezTo>
                    <a:pt x="3718" y="21915"/>
                    <a:pt x="3975" y="15798"/>
                    <a:pt x="3975" y="14494"/>
                  </a:cubicBezTo>
                  <a:cubicBezTo>
                    <a:pt x="3975" y="13546"/>
                    <a:pt x="3431" y="12368"/>
                    <a:pt x="3431" y="12368"/>
                  </a:cubicBezTo>
                  <a:lnTo>
                    <a:pt x="4162" y="4178"/>
                  </a:lnTo>
                  <a:lnTo>
                    <a:pt x="4404" y="4110"/>
                  </a:lnTo>
                  <a:cubicBezTo>
                    <a:pt x="4404" y="4110"/>
                    <a:pt x="4865" y="11220"/>
                    <a:pt x="5139" y="12775"/>
                  </a:cubicBezTo>
                  <a:cubicBezTo>
                    <a:pt x="5359" y="14022"/>
                    <a:pt x="5444" y="15579"/>
                    <a:pt x="5697" y="17712"/>
                  </a:cubicBezTo>
                  <a:cubicBezTo>
                    <a:pt x="5938" y="19754"/>
                    <a:pt x="6203" y="24166"/>
                    <a:pt x="6203" y="24166"/>
                  </a:cubicBezTo>
                  <a:cubicBezTo>
                    <a:pt x="6487" y="24331"/>
                    <a:pt x="6751" y="24386"/>
                    <a:pt x="6976" y="24386"/>
                  </a:cubicBezTo>
                  <a:cubicBezTo>
                    <a:pt x="7426" y="24386"/>
                    <a:pt x="7723" y="24166"/>
                    <a:pt x="7723" y="24166"/>
                  </a:cubicBezTo>
                  <a:cubicBezTo>
                    <a:pt x="7723" y="24166"/>
                    <a:pt x="8764" y="19066"/>
                    <a:pt x="8795" y="17285"/>
                  </a:cubicBezTo>
                  <a:cubicBezTo>
                    <a:pt x="8826" y="15609"/>
                    <a:pt x="8196" y="13433"/>
                    <a:pt x="8196" y="13433"/>
                  </a:cubicBezTo>
                  <a:cubicBezTo>
                    <a:pt x="8196" y="13433"/>
                    <a:pt x="8379" y="11033"/>
                    <a:pt x="8504" y="8971"/>
                  </a:cubicBezTo>
                  <a:cubicBezTo>
                    <a:pt x="8629" y="6908"/>
                    <a:pt x="9405" y="2929"/>
                    <a:pt x="8819" y="417"/>
                  </a:cubicBezTo>
                  <a:lnTo>
                    <a:pt x="740"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8"/>
            <p:cNvSpPr/>
            <p:nvPr/>
          </p:nvSpPr>
          <p:spPr>
            <a:xfrm>
              <a:off x="4382350" y="378625"/>
              <a:ext cx="145700" cy="153150"/>
            </a:xfrm>
            <a:custGeom>
              <a:rect b="b" l="l" r="r" t="t"/>
              <a:pathLst>
                <a:path extrusionOk="0" h="6126" w="5828">
                  <a:moveTo>
                    <a:pt x="4490" y="1"/>
                  </a:moveTo>
                  <a:cubicBezTo>
                    <a:pt x="4490" y="1"/>
                    <a:pt x="2957" y="532"/>
                    <a:pt x="1900" y="872"/>
                  </a:cubicBezTo>
                  <a:lnTo>
                    <a:pt x="1834" y="2018"/>
                  </a:lnTo>
                  <a:cubicBezTo>
                    <a:pt x="1819" y="2020"/>
                    <a:pt x="1798" y="2021"/>
                    <a:pt x="1773" y="2021"/>
                  </a:cubicBezTo>
                  <a:cubicBezTo>
                    <a:pt x="1695" y="2021"/>
                    <a:pt x="1576" y="2014"/>
                    <a:pt x="1454" y="2014"/>
                  </a:cubicBezTo>
                  <a:cubicBezTo>
                    <a:pt x="1354" y="2014"/>
                    <a:pt x="1251" y="2019"/>
                    <a:pt x="1167" y="2036"/>
                  </a:cubicBezTo>
                  <a:cubicBezTo>
                    <a:pt x="843" y="2337"/>
                    <a:pt x="0" y="3198"/>
                    <a:pt x="158" y="4304"/>
                  </a:cubicBezTo>
                  <a:cubicBezTo>
                    <a:pt x="304" y="5323"/>
                    <a:pt x="2067" y="6125"/>
                    <a:pt x="3073" y="6125"/>
                  </a:cubicBezTo>
                  <a:cubicBezTo>
                    <a:pt x="3251" y="6125"/>
                    <a:pt x="3406" y="6100"/>
                    <a:pt x="3523" y="6046"/>
                  </a:cubicBezTo>
                  <a:cubicBezTo>
                    <a:pt x="4303" y="5689"/>
                    <a:pt x="5828" y="3288"/>
                    <a:pt x="5578" y="3082"/>
                  </a:cubicBezTo>
                  <a:cubicBezTo>
                    <a:pt x="5330" y="2877"/>
                    <a:pt x="4444" y="2710"/>
                    <a:pt x="4402" y="2538"/>
                  </a:cubicBezTo>
                  <a:cubicBezTo>
                    <a:pt x="4359" y="2364"/>
                    <a:pt x="4490" y="1"/>
                    <a:pt x="449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8"/>
            <p:cNvSpPr/>
            <p:nvPr/>
          </p:nvSpPr>
          <p:spPr>
            <a:xfrm>
              <a:off x="4428500" y="378625"/>
              <a:ext cx="66100" cy="56550"/>
            </a:xfrm>
            <a:custGeom>
              <a:rect b="b" l="l" r="r" t="t"/>
              <a:pathLst>
                <a:path extrusionOk="0" h="2262" w="2644">
                  <a:moveTo>
                    <a:pt x="2644" y="1"/>
                  </a:moveTo>
                  <a:lnTo>
                    <a:pt x="806" y="625"/>
                  </a:lnTo>
                  <a:lnTo>
                    <a:pt x="54" y="872"/>
                  </a:lnTo>
                  <a:lnTo>
                    <a:pt x="0" y="1799"/>
                  </a:lnTo>
                  <a:cubicBezTo>
                    <a:pt x="47" y="2158"/>
                    <a:pt x="408" y="2261"/>
                    <a:pt x="732" y="2261"/>
                  </a:cubicBezTo>
                  <a:cubicBezTo>
                    <a:pt x="929" y="2261"/>
                    <a:pt x="1111" y="2223"/>
                    <a:pt x="1200" y="2181"/>
                  </a:cubicBezTo>
                  <a:cubicBezTo>
                    <a:pt x="2535" y="1551"/>
                    <a:pt x="2610" y="742"/>
                    <a:pt x="2610" y="742"/>
                  </a:cubicBezTo>
                  <a:cubicBezTo>
                    <a:pt x="2623" y="429"/>
                    <a:pt x="2644" y="1"/>
                    <a:pt x="2644"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8"/>
            <p:cNvSpPr/>
            <p:nvPr/>
          </p:nvSpPr>
          <p:spPr>
            <a:xfrm>
              <a:off x="4377125" y="241125"/>
              <a:ext cx="152750" cy="182650"/>
            </a:xfrm>
            <a:custGeom>
              <a:rect b="b" l="l" r="r" t="t"/>
              <a:pathLst>
                <a:path extrusionOk="0" h="7306" w="6110">
                  <a:moveTo>
                    <a:pt x="3003" y="0"/>
                  </a:moveTo>
                  <a:cubicBezTo>
                    <a:pt x="1526" y="0"/>
                    <a:pt x="501" y="1122"/>
                    <a:pt x="275" y="2586"/>
                  </a:cubicBezTo>
                  <a:cubicBezTo>
                    <a:pt x="148" y="3337"/>
                    <a:pt x="0" y="4703"/>
                    <a:pt x="622" y="6164"/>
                  </a:cubicBezTo>
                  <a:cubicBezTo>
                    <a:pt x="894" y="6806"/>
                    <a:pt x="1338" y="7215"/>
                    <a:pt x="1753" y="7283"/>
                  </a:cubicBezTo>
                  <a:cubicBezTo>
                    <a:pt x="1842" y="7298"/>
                    <a:pt x="1935" y="7305"/>
                    <a:pt x="2032" y="7305"/>
                  </a:cubicBezTo>
                  <a:cubicBezTo>
                    <a:pt x="2883" y="7305"/>
                    <a:pt x="3962" y="6746"/>
                    <a:pt x="4459" y="6164"/>
                  </a:cubicBezTo>
                  <a:cubicBezTo>
                    <a:pt x="4558" y="6049"/>
                    <a:pt x="4699" y="5501"/>
                    <a:pt x="4699" y="5501"/>
                  </a:cubicBezTo>
                  <a:cubicBezTo>
                    <a:pt x="5446" y="4990"/>
                    <a:pt x="5962" y="4161"/>
                    <a:pt x="6016" y="3188"/>
                  </a:cubicBezTo>
                  <a:cubicBezTo>
                    <a:pt x="6109" y="1522"/>
                    <a:pt x="4833" y="97"/>
                    <a:pt x="3168" y="5"/>
                  </a:cubicBezTo>
                  <a:cubicBezTo>
                    <a:pt x="3113" y="2"/>
                    <a:pt x="3058" y="0"/>
                    <a:pt x="30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8"/>
            <p:cNvSpPr/>
            <p:nvPr/>
          </p:nvSpPr>
          <p:spPr>
            <a:xfrm>
              <a:off x="4386750" y="240350"/>
              <a:ext cx="147700" cy="138300"/>
            </a:xfrm>
            <a:custGeom>
              <a:rect b="b" l="l" r="r" t="t"/>
              <a:pathLst>
                <a:path extrusionOk="0" h="5532" w="5908">
                  <a:moveTo>
                    <a:pt x="2632" y="1"/>
                  </a:moveTo>
                  <a:cubicBezTo>
                    <a:pt x="1569" y="1"/>
                    <a:pt x="554" y="526"/>
                    <a:pt x="1" y="1672"/>
                  </a:cubicBezTo>
                  <a:cubicBezTo>
                    <a:pt x="96" y="1577"/>
                    <a:pt x="212" y="1455"/>
                    <a:pt x="372" y="1455"/>
                  </a:cubicBezTo>
                  <a:cubicBezTo>
                    <a:pt x="550" y="1455"/>
                    <a:pt x="782" y="1606"/>
                    <a:pt x="1100" y="2112"/>
                  </a:cubicBezTo>
                  <a:cubicBezTo>
                    <a:pt x="1526" y="1633"/>
                    <a:pt x="1928" y="1478"/>
                    <a:pt x="2268" y="1478"/>
                  </a:cubicBezTo>
                  <a:cubicBezTo>
                    <a:pt x="2403" y="1478"/>
                    <a:pt x="2528" y="1503"/>
                    <a:pt x="2642" y="1540"/>
                  </a:cubicBezTo>
                  <a:cubicBezTo>
                    <a:pt x="3064" y="1680"/>
                    <a:pt x="3371" y="2047"/>
                    <a:pt x="3506" y="2470"/>
                  </a:cubicBezTo>
                  <a:cubicBezTo>
                    <a:pt x="3561" y="2643"/>
                    <a:pt x="3601" y="2792"/>
                    <a:pt x="3692" y="2928"/>
                  </a:cubicBezTo>
                  <a:cubicBezTo>
                    <a:pt x="3902" y="3237"/>
                    <a:pt x="3887" y="3482"/>
                    <a:pt x="3894" y="3845"/>
                  </a:cubicBezTo>
                  <a:cubicBezTo>
                    <a:pt x="3897" y="3956"/>
                    <a:pt x="3872" y="4183"/>
                    <a:pt x="3868" y="4317"/>
                  </a:cubicBezTo>
                  <a:cubicBezTo>
                    <a:pt x="3856" y="4764"/>
                    <a:pt x="4177" y="4787"/>
                    <a:pt x="4242" y="4787"/>
                  </a:cubicBezTo>
                  <a:cubicBezTo>
                    <a:pt x="4250" y="4787"/>
                    <a:pt x="4254" y="4787"/>
                    <a:pt x="4254" y="4787"/>
                  </a:cubicBezTo>
                  <a:cubicBezTo>
                    <a:pt x="4295" y="4521"/>
                    <a:pt x="4314" y="4102"/>
                    <a:pt x="4326" y="3989"/>
                  </a:cubicBezTo>
                  <a:lnTo>
                    <a:pt x="4326" y="3989"/>
                  </a:lnTo>
                  <a:cubicBezTo>
                    <a:pt x="5139" y="4250"/>
                    <a:pt x="4347" y="5429"/>
                    <a:pt x="4314" y="5532"/>
                  </a:cubicBezTo>
                  <a:cubicBezTo>
                    <a:pt x="5316" y="4844"/>
                    <a:pt x="5908" y="3581"/>
                    <a:pt x="5513" y="2168"/>
                  </a:cubicBezTo>
                  <a:cubicBezTo>
                    <a:pt x="5213" y="1091"/>
                    <a:pt x="4369" y="274"/>
                    <a:pt x="3270" y="63"/>
                  </a:cubicBezTo>
                  <a:cubicBezTo>
                    <a:pt x="3058" y="22"/>
                    <a:pt x="2844" y="1"/>
                    <a:pt x="2632" y="1"/>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8"/>
            <p:cNvSpPr/>
            <p:nvPr/>
          </p:nvSpPr>
          <p:spPr>
            <a:xfrm>
              <a:off x="4494575" y="333800"/>
              <a:ext cx="38875" cy="49000"/>
            </a:xfrm>
            <a:custGeom>
              <a:rect b="b" l="l" r="r" t="t"/>
              <a:pathLst>
                <a:path extrusionOk="0" h="1960" w="1555">
                  <a:moveTo>
                    <a:pt x="595" y="0"/>
                  </a:moveTo>
                  <a:cubicBezTo>
                    <a:pt x="359" y="0"/>
                    <a:pt x="123" y="109"/>
                    <a:pt x="13" y="250"/>
                  </a:cubicBezTo>
                  <a:lnTo>
                    <a:pt x="1" y="1794"/>
                  </a:lnTo>
                  <a:cubicBezTo>
                    <a:pt x="1" y="1794"/>
                    <a:pt x="74" y="1944"/>
                    <a:pt x="368" y="1959"/>
                  </a:cubicBezTo>
                  <a:cubicBezTo>
                    <a:pt x="375" y="1959"/>
                    <a:pt x="382" y="1960"/>
                    <a:pt x="389" y="1960"/>
                  </a:cubicBezTo>
                  <a:cubicBezTo>
                    <a:pt x="933" y="1960"/>
                    <a:pt x="1555" y="957"/>
                    <a:pt x="1118" y="273"/>
                  </a:cubicBezTo>
                  <a:cubicBezTo>
                    <a:pt x="991" y="76"/>
                    <a:pt x="793" y="0"/>
                    <a:pt x="59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8"/>
            <p:cNvSpPr/>
            <p:nvPr/>
          </p:nvSpPr>
          <p:spPr>
            <a:xfrm>
              <a:off x="4316900" y="428800"/>
              <a:ext cx="239350" cy="385350"/>
            </a:xfrm>
            <a:custGeom>
              <a:rect b="b" l="l" r="r" t="t"/>
              <a:pathLst>
                <a:path extrusionOk="0" h="15414" w="9574">
                  <a:moveTo>
                    <a:pt x="3985" y="1"/>
                  </a:moveTo>
                  <a:cubicBezTo>
                    <a:pt x="3856" y="1"/>
                    <a:pt x="3722" y="6"/>
                    <a:pt x="3626" y="21"/>
                  </a:cubicBezTo>
                  <a:cubicBezTo>
                    <a:pt x="1821" y="1813"/>
                    <a:pt x="1" y="4117"/>
                    <a:pt x="2143" y="5976"/>
                  </a:cubicBezTo>
                  <a:cubicBezTo>
                    <a:pt x="2157" y="6847"/>
                    <a:pt x="2392" y="8085"/>
                    <a:pt x="2392" y="8085"/>
                  </a:cubicBezTo>
                  <a:cubicBezTo>
                    <a:pt x="2278" y="9041"/>
                    <a:pt x="2121" y="9483"/>
                    <a:pt x="1837" y="10710"/>
                  </a:cubicBezTo>
                  <a:cubicBezTo>
                    <a:pt x="1366" y="12749"/>
                    <a:pt x="1332" y="13879"/>
                    <a:pt x="1332" y="13879"/>
                  </a:cubicBezTo>
                  <a:cubicBezTo>
                    <a:pt x="1871" y="14467"/>
                    <a:pt x="3413" y="15414"/>
                    <a:pt x="5525" y="15414"/>
                  </a:cubicBezTo>
                  <a:cubicBezTo>
                    <a:pt x="5887" y="15414"/>
                    <a:pt x="6266" y="15386"/>
                    <a:pt x="6660" y="15324"/>
                  </a:cubicBezTo>
                  <a:cubicBezTo>
                    <a:pt x="8529" y="15028"/>
                    <a:pt x="9142" y="14088"/>
                    <a:pt x="9574" y="13628"/>
                  </a:cubicBezTo>
                  <a:cubicBezTo>
                    <a:pt x="9371" y="12326"/>
                    <a:pt x="8274" y="10737"/>
                    <a:pt x="7734" y="9954"/>
                  </a:cubicBezTo>
                  <a:cubicBezTo>
                    <a:pt x="7195" y="9172"/>
                    <a:pt x="7224" y="8730"/>
                    <a:pt x="7385" y="8423"/>
                  </a:cubicBezTo>
                  <a:cubicBezTo>
                    <a:pt x="7743" y="7766"/>
                    <a:pt x="8303" y="6825"/>
                    <a:pt x="8792" y="5518"/>
                  </a:cubicBezTo>
                  <a:cubicBezTo>
                    <a:pt x="9362" y="3996"/>
                    <a:pt x="9093" y="1998"/>
                    <a:pt x="8971" y="1573"/>
                  </a:cubicBezTo>
                  <a:cubicBezTo>
                    <a:pt x="8864" y="1210"/>
                    <a:pt x="8105" y="858"/>
                    <a:pt x="7442" y="758"/>
                  </a:cubicBezTo>
                  <a:cubicBezTo>
                    <a:pt x="6674" y="1190"/>
                    <a:pt x="6444" y="1865"/>
                    <a:pt x="5960" y="2387"/>
                  </a:cubicBezTo>
                  <a:cubicBezTo>
                    <a:pt x="5474" y="2912"/>
                    <a:pt x="5033" y="3183"/>
                    <a:pt x="4533" y="3183"/>
                  </a:cubicBezTo>
                  <a:cubicBezTo>
                    <a:pt x="4303" y="3183"/>
                    <a:pt x="4060" y="3125"/>
                    <a:pt x="3795" y="3008"/>
                  </a:cubicBezTo>
                  <a:cubicBezTo>
                    <a:pt x="3217" y="2754"/>
                    <a:pt x="2989" y="2034"/>
                    <a:pt x="3289" y="1348"/>
                  </a:cubicBezTo>
                  <a:cubicBezTo>
                    <a:pt x="3617" y="598"/>
                    <a:pt x="4278" y="10"/>
                    <a:pt x="4278" y="10"/>
                  </a:cubicBezTo>
                  <a:cubicBezTo>
                    <a:pt x="4200" y="5"/>
                    <a:pt x="4094" y="1"/>
                    <a:pt x="3985"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8"/>
            <p:cNvSpPr/>
            <p:nvPr/>
          </p:nvSpPr>
          <p:spPr>
            <a:xfrm>
              <a:off x="4439750" y="480325"/>
              <a:ext cx="105600" cy="188300"/>
            </a:xfrm>
            <a:custGeom>
              <a:rect b="b" l="l" r="r" t="t"/>
              <a:pathLst>
                <a:path extrusionOk="0" h="7532" w="4224">
                  <a:moveTo>
                    <a:pt x="2495" y="0"/>
                  </a:moveTo>
                  <a:cubicBezTo>
                    <a:pt x="2375" y="931"/>
                    <a:pt x="2474" y="1519"/>
                    <a:pt x="2597" y="2412"/>
                  </a:cubicBezTo>
                  <a:cubicBezTo>
                    <a:pt x="2721" y="3304"/>
                    <a:pt x="2361" y="4798"/>
                    <a:pt x="1554" y="5464"/>
                  </a:cubicBezTo>
                  <a:cubicBezTo>
                    <a:pt x="748" y="6131"/>
                    <a:pt x="0" y="6424"/>
                    <a:pt x="134" y="6611"/>
                  </a:cubicBezTo>
                  <a:cubicBezTo>
                    <a:pt x="267" y="6798"/>
                    <a:pt x="1093" y="6951"/>
                    <a:pt x="1093" y="6951"/>
                  </a:cubicBezTo>
                  <a:lnTo>
                    <a:pt x="2597" y="7532"/>
                  </a:lnTo>
                  <a:lnTo>
                    <a:pt x="2600" y="7532"/>
                  </a:lnTo>
                  <a:cubicBezTo>
                    <a:pt x="2300" y="6970"/>
                    <a:pt x="2338" y="6618"/>
                    <a:pt x="2471" y="6362"/>
                  </a:cubicBezTo>
                  <a:cubicBezTo>
                    <a:pt x="2829" y="5707"/>
                    <a:pt x="3389" y="4764"/>
                    <a:pt x="3878" y="3457"/>
                  </a:cubicBezTo>
                  <a:cubicBezTo>
                    <a:pt x="4113" y="2831"/>
                    <a:pt x="4205" y="2124"/>
                    <a:pt x="4223" y="1478"/>
                  </a:cubicBezTo>
                  <a:lnTo>
                    <a:pt x="3654" y="584"/>
                  </a:lnTo>
                  <a:lnTo>
                    <a:pt x="2917" y="0"/>
                  </a:lnTo>
                  <a:close/>
                </a:path>
              </a:pathLst>
            </a:custGeom>
            <a:solidFill>
              <a:srgbClr val="E8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8"/>
            <p:cNvSpPr/>
            <p:nvPr/>
          </p:nvSpPr>
          <p:spPr>
            <a:xfrm>
              <a:off x="4314975" y="650225"/>
              <a:ext cx="316625" cy="297875"/>
            </a:xfrm>
            <a:custGeom>
              <a:rect b="b" l="l" r="r" t="t"/>
              <a:pathLst>
                <a:path extrusionOk="0" h="11915" w="12665">
                  <a:moveTo>
                    <a:pt x="2349" y="1"/>
                  </a:moveTo>
                  <a:cubicBezTo>
                    <a:pt x="2349" y="1"/>
                    <a:pt x="551" y="6117"/>
                    <a:pt x="1" y="9760"/>
                  </a:cubicBezTo>
                  <a:cubicBezTo>
                    <a:pt x="1" y="9760"/>
                    <a:pt x="1053" y="11914"/>
                    <a:pt x="5113" y="11914"/>
                  </a:cubicBezTo>
                  <a:cubicBezTo>
                    <a:pt x="5423" y="11914"/>
                    <a:pt x="5751" y="11902"/>
                    <a:pt x="6097" y="11875"/>
                  </a:cubicBezTo>
                  <a:cubicBezTo>
                    <a:pt x="11098" y="11482"/>
                    <a:pt x="12665" y="8002"/>
                    <a:pt x="12665" y="8002"/>
                  </a:cubicBezTo>
                  <a:cubicBezTo>
                    <a:pt x="11225" y="4168"/>
                    <a:pt x="8003" y="2050"/>
                    <a:pt x="7459" y="213"/>
                  </a:cubicBezTo>
                  <a:cubicBezTo>
                    <a:pt x="7459" y="213"/>
                    <a:pt x="6164" y="816"/>
                    <a:pt x="4730" y="816"/>
                  </a:cubicBezTo>
                  <a:cubicBezTo>
                    <a:pt x="3910" y="816"/>
                    <a:pt x="3045" y="619"/>
                    <a:pt x="2349"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8"/>
            <p:cNvSpPr/>
            <p:nvPr/>
          </p:nvSpPr>
          <p:spPr>
            <a:xfrm>
              <a:off x="4356625" y="646675"/>
              <a:ext cx="274975" cy="301400"/>
            </a:xfrm>
            <a:custGeom>
              <a:rect b="b" l="l" r="r" t="t"/>
              <a:pathLst>
                <a:path extrusionOk="0" h="12056" w="10999">
                  <a:moveTo>
                    <a:pt x="5701" y="1"/>
                  </a:moveTo>
                  <a:cubicBezTo>
                    <a:pt x="5279" y="122"/>
                    <a:pt x="4851" y="221"/>
                    <a:pt x="4418" y="297"/>
                  </a:cubicBezTo>
                  <a:cubicBezTo>
                    <a:pt x="4929" y="702"/>
                    <a:pt x="5372" y="1215"/>
                    <a:pt x="5922" y="2274"/>
                  </a:cubicBezTo>
                  <a:cubicBezTo>
                    <a:pt x="6473" y="3330"/>
                    <a:pt x="7816" y="6161"/>
                    <a:pt x="6187" y="9261"/>
                  </a:cubicBezTo>
                  <a:cubicBezTo>
                    <a:pt x="5202" y="11136"/>
                    <a:pt x="3145" y="11506"/>
                    <a:pt x="1672" y="11506"/>
                  </a:cubicBezTo>
                  <a:cubicBezTo>
                    <a:pt x="753" y="11506"/>
                    <a:pt x="61" y="11362"/>
                    <a:pt x="1" y="11349"/>
                  </a:cubicBezTo>
                  <a:lnTo>
                    <a:pt x="1" y="11349"/>
                  </a:lnTo>
                  <a:cubicBezTo>
                    <a:pt x="783" y="11739"/>
                    <a:pt x="1894" y="12055"/>
                    <a:pt x="3449" y="12055"/>
                  </a:cubicBezTo>
                  <a:cubicBezTo>
                    <a:pt x="3758" y="12055"/>
                    <a:pt x="4086" y="12043"/>
                    <a:pt x="4431" y="12016"/>
                  </a:cubicBezTo>
                  <a:cubicBezTo>
                    <a:pt x="9432" y="11624"/>
                    <a:pt x="10999" y="8144"/>
                    <a:pt x="10999" y="8144"/>
                  </a:cubicBezTo>
                  <a:cubicBezTo>
                    <a:pt x="9563" y="4322"/>
                    <a:pt x="6358" y="2204"/>
                    <a:pt x="5799" y="371"/>
                  </a:cubicBezTo>
                  <a:cubicBezTo>
                    <a:pt x="5756" y="250"/>
                    <a:pt x="5724" y="127"/>
                    <a:pt x="5701"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8"/>
            <p:cNvSpPr/>
            <p:nvPr/>
          </p:nvSpPr>
          <p:spPr>
            <a:xfrm>
              <a:off x="4370575" y="638200"/>
              <a:ext cx="134150" cy="42125"/>
            </a:xfrm>
            <a:custGeom>
              <a:rect b="b" l="l" r="r" t="t"/>
              <a:pathLst>
                <a:path extrusionOk="0" h="1685" w="5366">
                  <a:moveTo>
                    <a:pt x="206" y="1"/>
                  </a:moveTo>
                  <a:cubicBezTo>
                    <a:pt x="206" y="1"/>
                    <a:pt x="0" y="491"/>
                    <a:pt x="22" y="838"/>
                  </a:cubicBezTo>
                  <a:cubicBezTo>
                    <a:pt x="612" y="1519"/>
                    <a:pt x="1360" y="1684"/>
                    <a:pt x="2434" y="1684"/>
                  </a:cubicBezTo>
                  <a:cubicBezTo>
                    <a:pt x="2453" y="1684"/>
                    <a:pt x="2473" y="1684"/>
                    <a:pt x="2493" y="1684"/>
                  </a:cubicBezTo>
                  <a:cubicBezTo>
                    <a:pt x="3751" y="1677"/>
                    <a:pt x="5163" y="1202"/>
                    <a:pt x="5366" y="1036"/>
                  </a:cubicBezTo>
                  <a:cubicBezTo>
                    <a:pt x="5364" y="1036"/>
                    <a:pt x="5193" y="647"/>
                    <a:pt x="5143" y="340"/>
                  </a:cubicBezTo>
                  <a:cubicBezTo>
                    <a:pt x="5143" y="340"/>
                    <a:pt x="3727" y="767"/>
                    <a:pt x="2539" y="767"/>
                  </a:cubicBezTo>
                  <a:cubicBezTo>
                    <a:pt x="2416" y="767"/>
                    <a:pt x="2295" y="762"/>
                    <a:pt x="2179" y="752"/>
                  </a:cubicBezTo>
                  <a:cubicBezTo>
                    <a:pt x="802" y="632"/>
                    <a:pt x="369" y="255"/>
                    <a:pt x="206"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8"/>
            <p:cNvSpPr/>
            <p:nvPr/>
          </p:nvSpPr>
          <p:spPr>
            <a:xfrm>
              <a:off x="4475250" y="457700"/>
              <a:ext cx="151900" cy="395675"/>
            </a:xfrm>
            <a:custGeom>
              <a:rect b="b" l="l" r="r" t="t"/>
              <a:pathLst>
                <a:path extrusionOk="0" h="15827" w="6076">
                  <a:moveTo>
                    <a:pt x="2046" y="0"/>
                  </a:moveTo>
                  <a:cubicBezTo>
                    <a:pt x="1820" y="0"/>
                    <a:pt x="1608" y="111"/>
                    <a:pt x="1406" y="297"/>
                  </a:cubicBezTo>
                  <a:cubicBezTo>
                    <a:pt x="963" y="705"/>
                    <a:pt x="913" y="1459"/>
                    <a:pt x="1341" y="2209"/>
                  </a:cubicBezTo>
                  <a:cubicBezTo>
                    <a:pt x="1787" y="2987"/>
                    <a:pt x="2288" y="3636"/>
                    <a:pt x="3239" y="5308"/>
                  </a:cubicBezTo>
                  <a:cubicBezTo>
                    <a:pt x="3670" y="6066"/>
                    <a:pt x="4105" y="7004"/>
                    <a:pt x="3736" y="8519"/>
                  </a:cubicBezTo>
                  <a:cubicBezTo>
                    <a:pt x="3425" y="9802"/>
                    <a:pt x="2958" y="10986"/>
                    <a:pt x="2629" y="11429"/>
                  </a:cubicBezTo>
                  <a:cubicBezTo>
                    <a:pt x="2362" y="11790"/>
                    <a:pt x="2084" y="11989"/>
                    <a:pt x="1650" y="12202"/>
                  </a:cubicBezTo>
                  <a:cubicBezTo>
                    <a:pt x="1158" y="12444"/>
                    <a:pt x="943" y="12740"/>
                    <a:pt x="610" y="12938"/>
                  </a:cubicBezTo>
                  <a:cubicBezTo>
                    <a:pt x="276" y="13137"/>
                    <a:pt x="168" y="13062"/>
                    <a:pt x="231" y="13263"/>
                  </a:cubicBezTo>
                  <a:cubicBezTo>
                    <a:pt x="272" y="13392"/>
                    <a:pt x="461" y="13467"/>
                    <a:pt x="684" y="13467"/>
                  </a:cubicBezTo>
                  <a:cubicBezTo>
                    <a:pt x="806" y="13467"/>
                    <a:pt x="939" y="13444"/>
                    <a:pt x="1062" y="13395"/>
                  </a:cubicBezTo>
                  <a:cubicBezTo>
                    <a:pt x="1425" y="13249"/>
                    <a:pt x="1582" y="13037"/>
                    <a:pt x="1673" y="13037"/>
                  </a:cubicBezTo>
                  <a:cubicBezTo>
                    <a:pt x="1673" y="13037"/>
                    <a:pt x="1673" y="13037"/>
                    <a:pt x="1673" y="13037"/>
                  </a:cubicBezTo>
                  <a:cubicBezTo>
                    <a:pt x="1761" y="13037"/>
                    <a:pt x="1601" y="13317"/>
                    <a:pt x="1310" y="13655"/>
                  </a:cubicBezTo>
                  <a:cubicBezTo>
                    <a:pt x="907" y="14121"/>
                    <a:pt x="511" y="14279"/>
                    <a:pt x="267" y="14486"/>
                  </a:cubicBezTo>
                  <a:cubicBezTo>
                    <a:pt x="0" y="14713"/>
                    <a:pt x="194" y="14909"/>
                    <a:pt x="347" y="14909"/>
                  </a:cubicBezTo>
                  <a:cubicBezTo>
                    <a:pt x="349" y="14909"/>
                    <a:pt x="351" y="14909"/>
                    <a:pt x="353" y="14909"/>
                  </a:cubicBezTo>
                  <a:cubicBezTo>
                    <a:pt x="507" y="14904"/>
                    <a:pt x="740" y="14885"/>
                    <a:pt x="1173" y="14620"/>
                  </a:cubicBezTo>
                  <a:cubicBezTo>
                    <a:pt x="1607" y="14356"/>
                    <a:pt x="2048" y="13956"/>
                    <a:pt x="2048" y="13956"/>
                  </a:cubicBezTo>
                  <a:lnTo>
                    <a:pt x="2048" y="13956"/>
                  </a:lnTo>
                  <a:cubicBezTo>
                    <a:pt x="2048" y="13956"/>
                    <a:pt x="1860" y="14285"/>
                    <a:pt x="1509" y="14639"/>
                  </a:cubicBezTo>
                  <a:cubicBezTo>
                    <a:pt x="1121" y="15028"/>
                    <a:pt x="917" y="15139"/>
                    <a:pt x="727" y="15351"/>
                  </a:cubicBezTo>
                  <a:cubicBezTo>
                    <a:pt x="581" y="15512"/>
                    <a:pt x="795" y="15677"/>
                    <a:pt x="1030" y="15677"/>
                  </a:cubicBezTo>
                  <a:cubicBezTo>
                    <a:pt x="1101" y="15677"/>
                    <a:pt x="1173" y="15662"/>
                    <a:pt x="1239" y="15627"/>
                  </a:cubicBezTo>
                  <a:cubicBezTo>
                    <a:pt x="1465" y="15506"/>
                    <a:pt x="1762" y="15296"/>
                    <a:pt x="2028" y="15036"/>
                  </a:cubicBezTo>
                  <a:cubicBezTo>
                    <a:pt x="2292" y="14778"/>
                    <a:pt x="2694" y="14310"/>
                    <a:pt x="2694" y="14310"/>
                  </a:cubicBezTo>
                  <a:lnTo>
                    <a:pt x="2694" y="14310"/>
                  </a:lnTo>
                  <a:cubicBezTo>
                    <a:pt x="2432" y="14858"/>
                    <a:pt x="2078" y="15163"/>
                    <a:pt x="1883" y="15368"/>
                  </a:cubicBezTo>
                  <a:cubicBezTo>
                    <a:pt x="1690" y="15572"/>
                    <a:pt x="1672" y="15732"/>
                    <a:pt x="1825" y="15807"/>
                  </a:cubicBezTo>
                  <a:cubicBezTo>
                    <a:pt x="1849" y="15819"/>
                    <a:pt x="1878" y="15826"/>
                    <a:pt x="1913" y="15826"/>
                  </a:cubicBezTo>
                  <a:cubicBezTo>
                    <a:pt x="2049" y="15826"/>
                    <a:pt x="2272" y="15720"/>
                    <a:pt x="2647" y="15406"/>
                  </a:cubicBezTo>
                  <a:cubicBezTo>
                    <a:pt x="3115" y="15013"/>
                    <a:pt x="3565" y="14277"/>
                    <a:pt x="3812" y="13587"/>
                  </a:cubicBezTo>
                  <a:cubicBezTo>
                    <a:pt x="4058" y="12897"/>
                    <a:pt x="4100" y="12602"/>
                    <a:pt x="4269" y="12259"/>
                  </a:cubicBezTo>
                  <a:cubicBezTo>
                    <a:pt x="4890" y="11007"/>
                    <a:pt x="5285" y="10102"/>
                    <a:pt x="5610" y="8740"/>
                  </a:cubicBezTo>
                  <a:cubicBezTo>
                    <a:pt x="6075" y="6793"/>
                    <a:pt x="5815" y="5897"/>
                    <a:pt x="5471" y="4982"/>
                  </a:cubicBezTo>
                  <a:cubicBezTo>
                    <a:pt x="4852" y="3335"/>
                    <a:pt x="4035" y="2215"/>
                    <a:pt x="3239" y="969"/>
                  </a:cubicBezTo>
                  <a:cubicBezTo>
                    <a:pt x="2796" y="276"/>
                    <a:pt x="2404" y="0"/>
                    <a:pt x="204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8"/>
            <p:cNvSpPr/>
            <p:nvPr/>
          </p:nvSpPr>
          <p:spPr>
            <a:xfrm>
              <a:off x="4404350" y="383250"/>
              <a:ext cx="30375" cy="7550"/>
            </a:xfrm>
            <a:custGeom>
              <a:rect b="b" l="l" r="r" t="t"/>
              <a:pathLst>
                <a:path extrusionOk="0" h="302" w="1215">
                  <a:moveTo>
                    <a:pt x="239" y="0"/>
                  </a:moveTo>
                  <a:cubicBezTo>
                    <a:pt x="54" y="0"/>
                    <a:pt x="1" y="112"/>
                    <a:pt x="147" y="198"/>
                  </a:cubicBezTo>
                  <a:cubicBezTo>
                    <a:pt x="263" y="260"/>
                    <a:pt x="378" y="302"/>
                    <a:pt x="532" y="302"/>
                  </a:cubicBezTo>
                  <a:cubicBezTo>
                    <a:pt x="697" y="302"/>
                    <a:pt x="908" y="254"/>
                    <a:pt x="1215" y="133"/>
                  </a:cubicBezTo>
                  <a:lnTo>
                    <a:pt x="1215" y="133"/>
                  </a:lnTo>
                  <a:cubicBezTo>
                    <a:pt x="1185" y="135"/>
                    <a:pt x="1155" y="136"/>
                    <a:pt x="1127" y="136"/>
                  </a:cubicBezTo>
                  <a:cubicBezTo>
                    <a:pt x="823" y="136"/>
                    <a:pt x="583" y="26"/>
                    <a:pt x="276" y="2"/>
                  </a:cubicBezTo>
                  <a:cubicBezTo>
                    <a:pt x="263" y="1"/>
                    <a:pt x="251" y="0"/>
                    <a:pt x="239" y="0"/>
                  </a:cubicBezTo>
                  <a:close/>
                </a:path>
              </a:pathLst>
            </a:custGeom>
            <a:solidFill>
              <a:srgbClr val="D830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8"/>
            <p:cNvSpPr/>
            <p:nvPr/>
          </p:nvSpPr>
          <p:spPr>
            <a:xfrm>
              <a:off x="4405950" y="386800"/>
              <a:ext cx="28200" cy="12350"/>
            </a:xfrm>
            <a:custGeom>
              <a:rect b="b" l="l" r="r" t="t"/>
              <a:pathLst>
                <a:path extrusionOk="0" h="494" w="1128">
                  <a:moveTo>
                    <a:pt x="1127" y="0"/>
                  </a:moveTo>
                  <a:lnTo>
                    <a:pt x="1127" y="0"/>
                  </a:lnTo>
                  <a:cubicBezTo>
                    <a:pt x="854" y="82"/>
                    <a:pt x="628" y="126"/>
                    <a:pt x="438" y="126"/>
                  </a:cubicBezTo>
                  <a:cubicBezTo>
                    <a:pt x="302" y="126"/>
                    <a:pt x="185" y="104"/>
                    <a:pt x="83" y="57"/>
                  </a:cubicBezTo>
                  <a:lnTo>
                    <a:pt x="83" y="57"/>
                  </a:lnTo>
                  <a:cubicBezTo>
                    <a:pt x="83" y="57"/>
                    <a:pt x="1" y="424"/>
                    <a:pt x="376" y="481"/>
                  </a:cubicBezTo>
                  <a:cubicBezTo>
                    <a:pt x="431" y="490"/>
                    <a:pt x="481" y="493"/>
                    <a:pt x="528" y="493"/>
                  </a:cubicBezTo>
                  <a:cubicBezTo>
                    <a:pt x="1062" y="493"/>
                    <a:pt x="1127" y="1"/>
                    <a:pt x="1127" y="0"/>
                  </a:cubicBezTo>
                  <a:close/>
                </a:path>
              </a:pathLst>
            </a:custGeom>
            <a:solidFill>
              <a:srgbClr val="E943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8"/>
            <p:cNvSpPr/>
            <p:nvPr/>
          </p:nvSpPr>
          <p:spPr>
            <a:xfrm>
              <a:off x="4430050" y="335975"/>
              <a:ext cx="14625" cy="12400"/>
            </a:xfrm>
            <a:custGeom>
              <a:rect b="b" l="l" r="r" t="t"/>
              <a:pathLst>
                <a:path extrusionOk="0" h="496" w="585">
                  <a:moveTo>
                    <a:pt x="325" y="0"/>
                  </a:moveTo>
                  <a:cubicBezTo>
                    <a:pt x="257" y="0"/>
                    <a:pt x="189" y="28"/>
                    <a:pt x="138" y="88"/>
                  </a:cubicBezTo>
                  <a:cubicBezTo>
                    <a:pt x="1" y="250"/>
                    <a:pt x="119" y="496"/>
                    <a:pt x="325" y="496"/>
                  </a:cubicBezTo>
                  <a:cubicBezTo>
                    <a:pt x="332" y="496"/>
                    <a:pt x="339" y="495"/>
                    <a:pt x="347" y="495"/>
                  </a:cubicBezTo>
                  <a:cubicBezTo>
                    <a:pt x="484" y="482"/>
                    <a:pt x="584" y="363"/>
                    <a:pt x="573" y="227"/>
                  </a:cubicBezTo>
                  <a:cubicBezTo>
                    <a:pt x="561" y="87"/>
                    <a:pt x="445" y="0"/>
                    <a:pt x="325"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8"/>
            <p:cNvSpPr/>
            <p:nvPr/>
          </p:nvSpPr>
          <p:spPr>
            <a:xfrm>
              <a:off x="4385700" y="332450"/>
              <a:ext cx="14625" cy="12400"/>
            </a:xfrm>
            <a:custGeom>
              <a:rect b="b" l="l" r="r" t="t"/>
              <a:pathLst>
                <a:path extrusionOk="0" h="496" w="585">
                  <a:moveTo>
                    <a:pt x="325" y="1"/>
                  </a:moveTo>
                  <a:cubicBezTo>
                    <a:pt x="258" y="1"/>
                    <a:pt x="189" y="28"/>
                    <a:pt x="138" y="89"/>
                  </a:cubicBezTo>
                  <a:cubicBezTo>
                    <a:pt x="1" y="251"/>
                    <a:pt x="120" y="496"/>
                    <a:pt x="325" y="496"/>
                  </a:cubicBezTo>
                  <a:cubicBezTo>
                    <a:pt x="332" y="496"/>
                    <a:pt x="340" y="496"/>
                    <a:pt x="347" y="495"/>
                  </a:cubicBezTo>
                  <a:cubicBezTo>
                    <a:pt x="484" y="483"/>
                    <a:pt x="584" y="364"/>
                    <a:pt x="573" y="227"/>
                  </a:cubicBezTo>
                  <a:cubicBezTo>
                    <a:pt x="562" y="87"/>
                    <a:pt x="445" y="1"/>
                    <a:pt x="32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8"/>
            <p:cNvSpPr/>
            <p:nvPr/>
          </p:nvSpPr>
          <p:spPr>
            <a:xfrm>
              <a:off x="4429525" y="318975"/>
              <a:ext cx="27375" cy="12725"/>
            </a:xfrm>
            <a:custGeom>
              <a:rect b="b" l="l" r="r" t="t"/>
              <a:pathLst>
                <a:path extrusionOk="0" h="509" w="1095">
                  <a:moveTo>
                    <a:pt x="371" y="1"/>
                  </a:moveTo>
                  <a:cubicBezTo>
                    <a:pt x="282" y="1"/>
                    <a:pt x="195" y="18"/>
                    <a:pt x="120" y="57"/>
                  </a:cubicBezTo>
                  <a:cubicBezTo>
                    <a:pt x="38" y="98"/>
                    <a:pt x="1" y="254"/>
                    <a:pt x="104" y="288"/>
                  </a:cubicBezTo>
                  <a:cubicBezTo>
                    <a:pt x="203" y="323"/>
                    <a:pt x="305" y="299"/>
                    <a:pt x="408" y="318"/>
                  </a:cubicBezTo>
                  <a:cubicBezTo>
                    <a:pt x="485" y="333"/>
                    <a:pt x="553" y="362"/>
                    <a:pt x="625" y="391"/>
                  </a:cubicBezTo>
                  <a:cubicBezTo>
                    <a:pt x="709" y="424"/>
                    <a:pt x="875" y="509"/>
                    <a:pt x="975" y="509"/>
                  </a:cubicBezTo>
                  <a:cubicBezTo>
                    <a:pt x="981" y="509"/>
                    <a:pt x="986" y="509"/>
                    <a:pt x="992" y="508"/>
                  </a:cubicBezTo>
                  <a:cubicBezTo>
                    <a:pt x="1014" y="505"/>
                    <a:pt x="1028" y="476"/>
                    <a:pt x="1035" y="458"/>
                  </a:cubicBezTo>
                  <a:cubicBezTo>
                    <a:pt x="1094" y="288"/>
                    <a:pt x="876" y="163"/>
                    <a:pt x="750" y="96"/>
                  </a:cubicBezTo>
                  <a:cubicBezTo>
                    <a:pt x="639" y="38"/>
                    <a:pt x="503" y="1"/>
                    <a:pt x="371"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8"/>
            <p:cNvSpPr/>
            <p:nvPr/>
          </p:nvSpPr>
          <p:spPr>
            <a:xfrm>
              <a:off x="4378925" y="313650"/>
              <a:ext cx="27325" cy="11825"/>
            </a:xfrm>
            <a:custGeom>
              <a:rect b="b" l="l" r="r" t="t"/>
              <a:pathLst>
                <a:path extrusionOk="0" h="473" w="1093">
                  <a:moveTo>
                    <a:pt x="695" y="1"/>
                  </a:moveTo>
                  <a:cubicBezTo>
                    <a:pt x="577" y="1"/>
                    <a:pt x="457" y="28"/>
                    <a:pt x="356" y="74"/>
                  </a:cubicBezTo>
                  <a:cubicBezTo>
                    <a:pt x="225" y="133"/>
                    <a:pt x="0" y="244"/>
                    <a:pt x="49" y="418"/>
                  </a:cubicBezTo>
                  <a:cubicBezTo>
                    <a:pt x="54" y="436"/>
                    <a:pt x="66" y="467"/>
                    <a:pt x="88" y="470"/>
                  </a:cubicBezTo>
                  <a:cubicBezTo>
                    <a:pt x="97" y="472"/>
                    <a:pt x="107" y="473"/>
                    <a:pt x="118" y="473"/>
                  </a:cubicBezTo>
                  <a:cubicBezTo>
                    <a:pt x="219" y="473"/>
                    <a:pt x="380" y="403"/>
                    <a:pt x="463" y="376"/>
                  </a:cubicBezTo>
                  <a:cubicBezTo>
                    <a:pt x="535" y="352"/>
                    <a:pt x="606" y="327"/>
                    <a:pt x="683" y="317"/>
                  </a:cubicBezTo>
                  <a:cubicBezTo>
                    <a:pt x="702" y="315"/>
                    <a:pt x="721" y="314"/>
                    <a:pt x="739" y="314"/>
                  </a:cubicBezTo>
                  <a:cubicBezTo>
                    <a:pt x="789" y="314"/>
                    <a:pt x="837" y="320"/>
                    <a:pt x="886" y="320"/>
                  </a:cubicBezTo>
                  <a:cubicBezTo>
                    <a:pt x="920" y="320"/>
                    <a:pt x="954" y="317"/>
                    <a:pt x="989" y="307"/>
                  </a:cubicBezTo>
                  <a:cubicBezTo>
                    <a:pt x="1093" y="278"/>
                    <a:pt x="1066" y="120"/>
                    <a:pt x="988" y="74"/>
                  </a:cubicBezTo>
                  <a:cubicBezTo>
                    <a:pt x="902" y="23"/>
                    <a:pt x="799" y="1"/>
                    <a:pt x="69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8"/>
            <p:cNvSpPr/>
            <p:nvPr/>
          </p:nvSpPr>
          <p:spPr>
            <a:xfrm>
              <a:off x="4401375" y="336675"/>
              <a:ext cx="19925" cy="34500"/>
            </a:xfrm>
            <a:custGeom>
              <a:rect b="b" l="l" r="r" t="t"/>
              <a:pathLst>
                <a:path extrusionOk="0" h="1380" w="797">
                  <a:moveTo>
                    <a:pt x="566" y="0"/>
                  </a:moveTo>
                  <a:cubicBezTo>
                    <a:pt x="560" y="0"/>
                    <a:pt x="553" y="2"/>
                    <a:pt x="547" y="5"/>
                  </a:cubicBezTo>
                  <a:cubicBezTo>
                    <a:pt x="486" y="41"/>
                    <a:pt x="392" y="190"/>
                    <a:pt x="252" y="560"/>
                  </a:cubicBezTo>
                  <a:cubicBezTo>
                    <a:pt x="127" y="892"/>
                    <a:pt x="0" y="1133"/>
                    <a:pt x="120" y="1236"/>
                  </a:cubicBezTo>
                  <a:cubicBezTo>
                    <a:pt x="265" y="1361"/>
                    <a:pt x="552" y="1379"/>
                    <a:pt x="643" y="1379"/>
                  </a:cubicBezTo>
                  <a:cubicBezTo>
                    <a:pt x="646" y="1379"/>
                    <a:pt x="650" y="1379"/>
                    <a:pt x="652" y="1379"/>
                  </a:cubicBezTo>
                  <a:cubicBezTo>
                    <a:pt x="797" y="1378"/>
                    <a:pt x="693" y="656"/>
                    <a:pt x="677" y="423"/>
                  </a:cubicBezTo>
                  <a:cubicBezTo>
                    <a:pt x="660" y="160"/>
                    <a:pt x="622" y="0"/>
                    <a:pt x="566"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05" name="Google Shape;605;p58">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606" name="Google Shape;606;p58">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9"/>
          <p:cNvSpPr txBox="1"/>
          <p:nvPr>
            <p:ph type="title"/>
          </p:nvPr>
        </p:nvSpPr>
        <p:spPr>
          <a:xfrm>
            <a:off x="342900" y="783138"/>
            <a:ext cx="61722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200"/>
              <a:buFont typeface="Calibri"/>
              <a:buNone/>
            </a:pPr>
            <a:r>
              <a:rPr lang="en-US" sz="3700"/>
              <a:t>The Producers…</a:t>
            </a:r>
            <a:endParaRPr sz="3700"/>
          </a:p>
        </p:txBody>
      </p:sp>
      <p:sp>
        <p:nvSpPr>
          <p:cNvPr id="613" name="Google Shape;613;p59"/>
          <p:cNvSpPr txBox="1"/>
          <p:nvPr>
            <p:ph idx="1" type="body"/>
          </p:nvPr>
        </p:nvSpPr>
        <p:spPr>
          <a:xfrm>
            <a:off x="342900" y="1600200"/>
            <a:ext cx="5264400" cy="4526100"/>
          </a:xfrm>
          <a:prstGeom prst="rect">
            <a:avLst/>
          </a:prstGeom>
          <a:noFill/>
          <a:ln>
            <a:noFill/>
          </a:ln>
        </p:spPr>
        <p:txBody>
          <a:bodyPr anchorCtr="0" anchor="t" bIns="45700" lIns="91425" spcFirstLastPara="1" rIns="91425" wrap="square" tIns="45700">
            <a:noAutofit/>
          </a:bodyPr>
          <a:lstStyle/>
          <a:p>
            <a:pPr indent="-444500" lvl="0" marL="457200" rtl="0" algn="l">
              <a:spcBef>
                <a:spcPts val="640"/>
              </a:spcBef>
              <a:spcAft>
                <a:spcPts val="0"/>
              </a:spcAft>
              <a:buSzPts val="3400"/>
              <a:buChar char="•"/>
            </a:pPr>
            <a:r>
              <a:rPr lang="en-US" sz="3400"/>
              <a:t>6 companies…</a:t>
            </a:r>
            <a:endParaRPr sz="3400"/>
          </a:p>
          <a:p>
            <a:pPr indent="0" lvl="0" marL="0" rtl="0" algn="l">
              <a:spcBef>
                <a:spcPts val="640"/>
              </a:spcBef>
              <a:spcAft>
                <a:spcPts val="0"/>
              </a:spcAft>
              <a:buNone/>
            </a:pPr>
            <a:r>
              <a:t/>
            </a:r>
            <a:endParaRPr sz="3400"/>
          </a:p>
          <a:p>
            <a:pPr indent="-444500" lvl="0" marL="457200" rtl="0" algn="l">
              <a:spcBef>
                <a:spcPts val="640"/>
              </a:spcBef>
              <a:spcAft>
                <a:spcPts val="0"/>
              </a:spcAft>
              <a:buSzPts val="3400"/>
              <a:buChar char="•"/>
            </a:pPr>
            <a:r>
              <a:rPr lang="en-US" sz="3400"/>
              <a:t>Do 98% of the business in this industry.</a:t>
            </a:r>
            <a:endParaRPr sz="3400"/>
          </a:p>
        </p:txBody>
      </p:sp>
      <p:grpSp>
        <p:nvGrpSpPr>
          <p:cNvPr id="614" name="Google Shape;614;p59"/>
          <p:cNvGrpSpPr/>
          <p:nvPr/>
        </p:nvGrpSpPr>
        <p:grpSpPr>
          <a:xfrm>
            <a:off x="5842408" y="1863768"/>
            <a:ext cx="2633428" cy="3244575"/>
            <a:chOff x="2650597" y="3381777"/>
            <a:chExt cx="341511" cy="324994"/>
          </a:xfrm>
        </p:grpSpPr>
        <p:sp>
          <p:nvSpPr>
            <p:cNvPr id="615" name="Google Shape;615;p59"/>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p59"/>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p59"/>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8" name="Google Shape;618;p59"/>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9" name="Google Shape;619;p59"/>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0" name="Google Shape;620;p59"/>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59"/>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p59"/>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p59"/>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p59"/>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5" name="Google Shape;625;p59"/>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p59"/>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7" name="Google Shape;627;p59"/>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59"/>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59"/>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0" name="Google Shape;630;p59"/>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p59"/>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p59"/>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3" name="Google Shape;633;p59"/>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4" name="Google Shape;634;p59"/>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p59"/>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59"/>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7" name="Google Shape;637;p59"/>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8" name="Google Shape;638;p59"/>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9" name="Google Shape;639;p59"/>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0" name="Google Shape;640;p59"/>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1" name="Google Shape;641;p59"/>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2" name="Google Shape;642;p59"/>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3" name="Google Shape;643;p59"/>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4" name="Google Shape;644;p59"/>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5" name="Google Shape;645;p59"/>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6" name="Google Shape;646;p59"/>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7" name="Google Shape;647;p59"/>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8" name="Google Shape;648;p59"/>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9" name="Google Shape;649;p59"/>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0"/>
          <p:cNvSpPr txBox="1"/>
          <p:nvPr>
            <p:ph type="title"/>
          </p:nvPr>
        </p:nvSpPr>
        <p:spPr>
          <a:xfrm>
            <a:off x="342900" y="851863"/>
            <a:ext cx="61722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200"/>
              <a:buFont typeface="Calibri"/>
              <a:buNone/>
            </a:pPr>
            <a:r>
              <a:rPr lang="en-US"/>
              <a:t>The Incentive</a:t>
            </a:r>
            <a:endParaRPr/>
          </a:p>
        </p:txBody>
      </p:sp>
      <p:sp>
        <p:nvSpPr>
          <p:cNvPr id="655" name="Google Shape;655;p60"/>
          <p:cNvSpPr txBox="1"/>
          <p:nvPr>
            <p:ph idx="1" type="body"/>
          </p:nvPr>
        </p:nvSpPr>
        <p:spPr>
          <a:xfrm>
            <a:off x="628650" y="1751651"/>
            <a:ext cx="7886700" cy="4253400"/>
          </a:xfrm>
          <a:prstGeom prst="rect">
            <a:avLst/>
          </a:prstGeom>
          <a:noFill/>
          <a:ln>
            <a:noFill/>
          </a:ln>
        </p:spPr>
        <p:txBody>
          <a:bodyPr anchorCtr="0" anchor="t" bIns="45700" lIns="91425" spcFirstLastPara="1" rIns="91425" wrap="square" tIns="45700">
            <a:noAutofit/>
          </a:bodyPr>
          <a:lstStyle/>
          <a:p>
            <a:pPr indent="-552450" lvl="0" marL="457200" rtl="0" algn="l">
              <a:spcBef>
                <a:spcPts val="640"/>
              </a:spcBef>
              <a:spcAft>
                <a:spcPts val="0"/>
              </a:spcAft>
              <a:buSzPts val="5100"/>
              <a:buChar char="•"/>
            </a:pPr>
            <a:r>
              <a:rPr lang="en-US" sz="3100"/>
              <a:t>Your goal:  make as much profit as possible</a:t>
            </a:r>
            <a:endParaRPr sz="3100"/>
          </a:p>
          <a:p>
            <a:pPr indent="-552450" lvl="0" marL="457200" rtl="0" algn="l">
              <a:spcBef>
                <a:spcPts val="0"/>
              </a:spcBef>
              <a:spcAft>
                <a:spcPts val="0"/>
              </a:spcAft>
              <a:buSzPts val="5100"/>
              <a:buChar char="•"/>
            </a:pPr>
            <a:r>
              <a:rPr lang="en-US" sz="3100"/>
              <a:t>Prizes for ALL companies that earn MORE than $200 profit!</a:t>
            </a:r>
            <a:endParaRPr sz="3100"/>
          </a:p>
          <a:p>
            <a:pPr indent="-425450" lvl="1" marL="914400" rtl="0" algn="l">
              <a:spcBef>
                <a:spcPts val="0"/>
              </a:spcBef>
              <a:spcAft>
                <a:spcPts val="0"/>
              </a:spcAft>
              <a:buClr>
                <a:srgbClr val="38761D"/>
              </a:buClr>
              <a:buSzPts val="3100"/>
              <a:buFont typeface="Raleway"/>
              <a:buChar char="–"/>
            </a:pPr>
            <a:r>
              <a:rPr b="1" lang="en-US" sz="3100">
                <a:solidFill>
                  <a:srgbClr val="38761D"/>
                </a:solidFill>
                <a:latin typeface="Raleway"/>
                <a:ea typeface="Raleway"/>
                <a:cs typeface="Raleway"/>
                <a:sym typeface="Raleway"/>
              </a:rPr>
              <a:t>$1 Stiglbuck per person</a:t>
            </a:r>
            <a:endParaRPr b="1" sz="3100">
              <a:solidFill>
                <a:srgbClr val="38761D"/>
              </a:solidFill>
              <a:latin typeface="Raleway"/>
              <a:ea typeface="Raleway"/>
              <a:cs typeface="Raleway"/>
              <a:sym typeface="Raleway"/>
            </a:endParaRPr>
          </a:p>
          <a:p>
            <a:pPr indent="-552450" lvl="0" marL="457200" rtl="0" algn="l">
              <a:spcBef>
                <a:spcPts val="0"/>
              </a:spcBef>
              <a:spcAft>
                <a:spcPts val="0"/>
              </a:spcAft>
              <a:buSzPts val="5100"/>
              <a:buChar char="•"/>
            </a:pPr>
            <a:r>
              <a:rPr lang="en-US" sz="3100"/>
              <a:t>Additional prize for company that earns the MOST profit!</a:t>
            </a:r>
            <a:endParaRPr sz="3100"/>
          </a:p>
          <a:p>
            <a:pPr indent="-425450" lvl="1" marL="914400" rtl="0" algn="l">
              <a:spcBef>
                <a:spcPts val="0"/>
              </a:spcBef>
              <a:spcAft>
                <a:spcPts val="0"/>
              </a:spcAft>
              <a:buClr>
                <a:srgbClr val="38761D"/>
              </a:buClr>
              <a:buSzPts val="3100"/>
              <a:buFont typeface="Raleway"/>
              <a:buChar char="–"/>
            </a:pPr>
            <a:r>
              <a:rPr b="1" lang="en-US" sz="3100">
                <a:solidFill>
                  <a:srgbClr val="38761D"/>
                </a:solidFill>
                <a:latin typeface="Raleway"/>
                <a:ea typeface="Raleway"/>
                <a:cs typeface="Raleway"/>
                <a:sym typeface="Raleway"/>
              </a:rPr>
              <a:t>$5 Stiglbucks per person</a:t>
            </a:r>
            <a:endParaRPr b="1" sz="3100">
              <a:solidFill>
                <a:srgbClr val="38761D"/>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34"/>
          <p:cNvPicPr preferRelativeResize="0"/>
          <p:nvPr/>
        </p:nvPicPr>
        <p:blipFill>
          <a:blip r:embed="rId3">
            <a:alphaModFix/>
          </a:blip>
          <a:stretch>
            <a:fillRect/>
          </a:stretch>
        </p:blipFill>
        <p:spPr>
          <a:xfrm>
            <a:off x="149450" y="1586422"/>
            <a:ext cx="8845100" cy="4048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1"/>
          <p:cNvSpPr txBox="1"/>
          <p:nvPr>
            <p:ph type="title"/>
          </p:nvPr>
        </p:nvSpPr>
        <p:spPr>
          <a:xfrm>
            <a:off x="-935250" y="1016788"/>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Directions</a:t>
            </a:r>
            <a:endParaRPr b="1"/>
          </a:p>
        </p:txBody>
      </p:sp>
      <p:sp>
        <p:nvSpPr>
          <p:cNvPr id="662" name="Google Shape;662;p61"/>
          <p:cNvSpPr txBox="1"/>
          <p:nvPr>
            <p:ph idx="1" type="body"/>
          </p:nvPr>
        </p:nvSpPr>
        <p:spPr>
          <a:xfrm>
            <a:off x="232975" y="1847375"/>
            <a:ext cx="73947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The interaction of market demand and market supply will determine the market-clearing price, the price at which the units you produce will sell.</a:t>
            </a:r>
            <a:endParaRPr/>
          </a:p>
          <a:p>
            <a:pPr indent="-431800" lvl="0" marL="457200" rtl="0" algn="l">
              <a:spcBef>
                <a:spcPts val="0"/>
              </a:spcBef>
              <a:spcAft>
                <a:spcPts val="0"/>
              </a:spcAft>
              <a:buSzPts val="3200"/>
              <a:buChar char="•"/>
            </a:pPr>
            <a:r>
              <a:rPr lang="en-US"/>
              <a:t>In each round, a forecast of market demand will be displayed.  Remember that this is only a forecast, and actual demand may vary from the forecast somewhat.</a:t>
            </a:r>
            <a:endParaRPr/>
          </a:p>
          <a:p>
            <a:pPr indent="0" lvl="0" marL="0" rtl="0" algn="l">
              <a:spcBef>
                <a:spcPts val="640"/>
              </a:spcBef>
              <a:spcAft>
                <a:spcPts val="0"/>
              </a:spcAft>
              <a:buNone/>
            </a:pPr>
            <a:r>
              <a:t/>
            </a:r>
            <a:endParaRPr/>
          </a:p>
        </p:txBody>
      </p:sp>
      <p:pic>
        <p:nvPicPr>
          <p:cNvPr id="663" name="Google Shape;663;p61"/>
          <p:cNvPicPr preferRelativeResize="0"/>
          <p:nvPr/>
        </p:nvPicPr>
        <p:blipFill>
          <a:blip r:embed="rId3">
            <a:alphaModFix/>
          </a:blip>
          <a:stretch>
            <a:fillRect/>
          </a:stretch>
        </p:blipFill>
        <p:spPr>
          <a:xfrm>
            <a:off x="7236156" y="3353425"/>
            <a:ext cx="1847382" cy="18473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2"/>
          <p:cNvSpPr txBox="1"/>
          <p:nvPr>
            <p:ph idx="4294967295" type="title"/>
          </p:nvPr>
        </p:nvSpPr>
        <p:spPr>
          <a:xfrm>
            <a:off x="231296" y="2103300"/>
            <a:ext cx="4413900" cy="132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Demand Forecast</a:t>
            </a:r>
            <a:endParaRPr sz="6000"/>
          </a:p>
        </p:txBody>
      </p:sp>
      <p:graphicFrame>
        <p:nvGraphicFramePr>
          <p:cNvPr id="669" name="Google Shape;669;p62"/>
          <p:cNvGraphicFramePr/>
          <p:nvPr/>
        </p:nvGraphicFramePr>
        <p:xfrm>
          <a:off x="5696606" y="123070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1800">
                          <a:latin typeface="Raleway"/>
                          <a:ea typeface="Raleway"/>
                          <a:cs typeface="Raleway"/>
                          <a:sym typeface="Raleway"/>
                        </a:rPr>
                        <a:t>Market Demand (QD)</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800">
                          <a:latin typeface="Raleway"/>
                          <a:ea typeface="Raleway"/>
                          <a:cs typeface="Raleway"/>
                          <a:sym typeface="Raleway"/>
                        </a:rPr>
                        <a:t>Price</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0-6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7-13</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$100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14-19</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$75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20-26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27-32</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$30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33-40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41-50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3"/>
          <p:cNvSpPr txBox="1"/>
          <p:nvPr>
            <p:ph type="title"/>
          </p:nvPr>
        </p:nvSpPr>
        <p:spPr>
          <a:xfrm>
            <a:off x="-179350" y="1075513"/>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Directions</a:t>
            </a:r>
            <a:endParaRPr b="1"/>
          </a:p>
        </p:txBody>
      </p:sp>
      <p:sp>
        <p:nvSpPr>
          <p:cNvPr id="676" name="Google Shape;676;p63"/>
          <p:cNvSpPr txBox="1"/>
          <p:nvPr>
            <p:ph idx="1" type="body"/>
          </p:nvPr>
        </p:nvSpPr>
        <p:spPr>
          <a:xfrm>
            <a:off x="628650" y="1978925"/>
            <a:ext cx="7886700" cy="28326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You will have to make your own forecast, or prediction, of </a:t>
            </a:r>
            <a:r>
              <a:rPr b="1" lang="en-US">
                <a:latin typeface="Raleway"/>
                <a:ea typeface="Raleway"/>
                <a:cs typeface="Raleway"/>
                <a:sym typeface="Raleway"/>
              </a:rPr>
              <a:t>market supply</a:t>
            </a:r>
            <a:r>
              <a:rPr lang="en-US"/>
              <a:t>.  You will know how many units your own company will produce, but the TOTAL market supply will include not only your own production, but also that of the other companies in the class.</a:t>
            </a:r>
            <a:endParaRPr/>
          </a:p>
          <a:p>
            <a:pPr indent="0" lvl="0" marL="0" rtl="0" algn="l">
              <a:spcBef>
                <a:spcPts val="640"/>
              </a:spcBef>
              <a:spcAft>
                <a:spcPts val="0"/>
              </a:spcAft>
              <a:buNone/>
            </a:pPr>
            <a:r>
              <a:t/>
            </a:r>
            <a:endParaRPr/>
          </a:p>
          <a:p>
            <a:pPr indent="0" lvl="0" marL="0" rtl="0" algn="l">
              <a:spcBef>
                <a:spcPts val="640"/>
              </a:spcBef>
              <a:spcAft>
                <a:spcPts val="0"/>
              </a:spcAft>
              <a:buNone/>
            </a:pPr>
            <a:r>
              <a:t/>
            </a:r>
            <a:endParaRPr/>
          </a:p>
        </p:txBody>
      </p:sp>
      <p:grpSp>
        <p:nvGrpSpPr>
          <p:cNvPr id="677" name="Google Shape;677;p63"/>
          <p:cNvGrpSpPr/>
          <p:nvPr/>
        </p:nvGrpSpPr>
        <p:grpSpPr>
          <a:xfrm>
            <a:off x="4349089" y="-60502"/>
            <a:ext cx="1570781" cy="1581875"/>
            <a:chOff x="2650597" y="3381777"/>
            <a:chExt cx="341511" cy="324994"/>
          </a:xfrm>
        </p:grpSpPr>
        <p:sp>
          <p:nvSpPr>
            <p:cNvPr id="678" name="Google Shape;678;p63"/>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9" name="Google Shape;679;p63"/>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0" name="Google Shape;680;p63"/>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1" name="Google Shape;681;p63"/>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2" name="Google Shape;682;p63"/>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3" name="Google Shape;683;p63"/>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4" name="Google Shape;684;p63"/>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5" name="Google Shape;685;p63"/>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6" name="Google Shape;686;p63"/>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p63"/>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p63"/>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9" name="Google Shape;689;p63"/>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0" name="Google Shape;690;p63"/>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1" name="Google Shape;691;p63"/>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2" name="Google Shape;692;p63"/>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3" name="Google Shape;693;p63"/>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4" name="Google Shape;694;p63"/>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p63"/>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p63"/>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7" name="Google Shape;697;p63"/>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8" name="Google Shape;698;p63"/>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9" name="Google Shape;699;p63"/>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0" name="Google Shape;700;p63"/>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1" name="Google Shape;701;p63"/>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2" name="Google Shape;702;p63"/>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p63"/>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p63"/>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p63"/>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6" name="Google Shape;706;p63"/>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7" name="Google Shape;707;p63"/>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8" name="Google Shape;708;p63"/>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p63"/>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63"/>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p63"/>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p63"/>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13" name="Google Shape;713;p63"/>
          <p:cNvGrpSpPr/>
          <p:nvPr/>
        </p:nvGrpSpPr>
        <p:grpSpPr>
          <a:xfrm>
            <a:off x="5641420" y="471723"/>
            <a:ext cx="1570781" cy="1581875"/>
            <a:chOff x="2650597" y="3381777"/>
            <a:chExt cx="341511" cy="324994"/>
          </a:xfrm>
        </p:grpSpPr>
        <p:sp>
          <p:nvSpPr>
            <p:cNvPr id="714" name="Google Shape;714;p63"/>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p63"/>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63"/>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63"/>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p63"/>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p63"/>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p63"/>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p63"/>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p63"/>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p63"/>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63"/>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63"/>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p63"/>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p63"/>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p63"/>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9" name="Google Shape;729;p63"/>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63"/>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1" name="Google Shape;731;p63"/>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2" name="Google Shape;732;p63"/>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p63"/>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p63"/>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5" name="Google Shape;735;p63"/>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6" name="Google Shape;736;p63"/>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63"/>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8" name="Google Shape;738;p63"/>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9" name="Google Shape;739;p63"/>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63"/>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63"/>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p63"/>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p63"/>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4" name="Google Shape;744;p63"/>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63"/>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63"/>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p63"/>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p63"/>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49" name="Google Shape;749;p63"/>
          <p:cNvGrpSpPr/>
          <p:nvPr/>
        </p:nvGrpSpPr>
        <p:grpSpPr>
          <a:xfrm>
            <a:off x="7394283" y="5000273"/>
            <a:ext cx="1570781" cy="1581875"/>
            <a:chOff x="2650597" y="3381777"/>
            <a:chExt cx="341511" cy="324994"/>
          </a:xfrm>
        </p:grpSpPr>
        <p:sp>
          <p:nvSpPr>
            <p:cNvPr id="750" name="Google Shape;750;p63"/>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p63"/>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2" name="Google Shape;752;p63"/>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63"/>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p63"/>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5" name="Google Shape;755;p63"/>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6" name="Google Shape;756;p63"/>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p63"/>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8" name="Google Shape;758;p63"/>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p63"/>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0" name="Google Shape;760;p63"/>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p63"/>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63"/>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p63"/>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4" name="Google Shape;764;p63"/>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5" name="Google Shape;765;p63"/>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6" name="Google Shape;766;p63"/>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7" name="Google Shape;767;p63"/>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8" name="Google Shape;768;p63"/>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9" name="Google Shape;769;p63"/>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p63"/>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63"/>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p63"/>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3" name="Google Shape;773;p63"/>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63"/>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5" name="Google Shape;775;p63"/>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p63"/>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p63"/>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p63"/>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9" name="Google Shape;779;p63"/>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p63"/>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p63"/>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p63"/>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3" name="Google Shape;783;p63"/>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p63"/>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85" name="Google Shape;785;p63"/>
          <p:cNvGrpSpPr/>
          <p:nvPr/>
        </p:nvGrpSpPr>
        <p:grpSpPr>
          <a:xfrm>
            <a:off x="1859827" y="5099623"/>
            <a:ext cx="1570781" cy="1581875"/>
            <a:chOff x="2650597" y="3381777"/>
            <a:chExt cx="341511" cy="324994"/>
          </a:xfrm>
        </p:grpSpPr>
        <p:sp>
          <p:nvSpPr>
            <p:cNvPr id="786" name="Google Shape;786;p63"/>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p63"/>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p63"/>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p63"/>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p63"/>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63"/>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2" name="Google Shape;792;p63"/>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p63"/>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4" name="Google Shape;794;p63"/>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p63"/>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6" name="Google Shape;796;p63"/>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7" name="Google Shape;797;p63"/>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p63"/>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9" name="Google Shape;799;p63"/>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0" name="Google Shape;800;p63"/>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1" name="Google Shape;801;p63"/>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2" name="Google Shape;802;p63"/>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3" name="Google Shape;803;p63"/>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4" name="Google Shape;804;p63"/>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p63"/>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6" name="Google Shape;806;p63"/>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7" name="Google Shape;807;p63"/>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63"/>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63"/>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63"/>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p63"/>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63"/>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3" name="Google Shape;813;p63"/>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4" name="Google Shape;814;p63"/>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5" name="Google Shape;815;p63"/>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p63"/>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p63"/>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p63"/>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63"/>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63"/>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21" name="Google Shape;821;p63"/>
          <p:cNvGrpSpPr/>
          <p:nvPr/>
        </p:nvGrpSpPr>
        <p:grpSpPr>
          <a:xfrm>
            <a:off x="3519895" y="5099623"/>
            <a:ext cx="1570781" cy="1581875"/>
            <a:chOff x="2650597" y="3381777"/>
            <a:chExt cx="341511" cy="324994"/>
          </a:xfrm>
        </p:grpSpPr>
        <p:sp>
          <p:nvSpPr>
            <p:cNvPr id="822" name="Google Shape;822;p63"/>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p63"/>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63"/>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5" name="Google Shape;825;p63"/>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p63"/>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63"/>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p63"/>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63"/>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63"/>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63"/>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2" name="Google Shape;832;p63"/>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p63"/>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p63"/>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5" name="Google Shape;835;p63"/>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6" name="Google Shape;836;p63"/>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p63"/>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p63"/>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9" name="Google Shape;839;p63"/>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0" name="Google Shape;840;p63"/>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63"/>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2" name="Google Shape;842;p63"/>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p63"/>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4" name="Google Shape;844;p63"/>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63"/>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6" name="Google Shape;846;p63"/>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p63"/>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63"/>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p63"/>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p63"/>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p63"/>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2" name="Google Shape;852;p63"/>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3" name="Google Shape;853;p63"/>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p63"/>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p63"/>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6" name="Google Shape;856;p63"/>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57" name="Google Shape;857;p63"/>
          <p:cNvGrpSpPr/>
          <p:nvPr/>
        </p:nvGrpSpPr>
        <p:grpSpPr>
          <a:xfrm>
            <a:off x="5641420" y="5116323"/>
            <a:ext cx="1570781" cy="1581875"/>
            <a:chOff x="2650597" y="3381777"/>
            <a:chExt cx="341511" cy="324994"/>
          </a:xfrm>
        </p:grpSpPr>
        <p:sp>
          <p:nvSpPr>
            <p:cNvPr id="858" name="Google Shape;858;p63"/>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9" name="Google Shape;859;p63"/>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0" name="Google Shape;860;p63"/>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1" name="Google Shape;861;p63"/>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2" name="Google Shape;862;p63"/>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3" name="Google Shape;863;p63"/>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p63"/>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p63"/>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6" name="Google Shape;866;p63"/>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7" name="Google Shape;867;p63"/>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8" name="Google Shape;868;p63"/>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9" name="Google Shape;869;p63"/>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0" name="Google Shape;870;p63"/>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1" name="Google Shape;871;p63"/>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2" name="Google Shape;872;p63"/>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3" name="Google Shape;873;p63"/>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4" name="Google Shape;874;p63"/>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5" name="Google Shape;875;p63"/>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p63"/>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p63"/>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8" name="Google Shape;878;p63"/>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9" name="Google Shape;879;p63"/>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63"/>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p63"/>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2" name="Google Shape;882;p63"/>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3" name="Google Shape;883;p63"/>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p63"/>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5" name="Google Shape;885;p63"/>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6" name="Google Shape;886;p63"/>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7" name="Google Shape;887;p63"/>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8" name="Google Shape;888;p63"/>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9" name="Google Shape;889;p63"/>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0" name="Google Shape;890;p63"/>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1" name="Google Shape;891;p63"/>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2" name="Google Shape;892;p63"/>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1000"/>
                                        <p:tgtEl>
                                          <p:spTgt spid="713"/>
                                        </p:tgtEl>
                                      </p:cBhvr>
                                    </p:animEffect>
                                  </p:childTnLst>
                                </p:cTn>
                              </p:par>
                              <p:par>
                                <p:cTn fill="hold" nodeType="with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1000"/>
                                        <p:tgtEl>
                                          <p:spTgt spid="7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64"/>
          <p:cNvSpPr txBox="1"/>
          <p:nvPr>
            <p:ph idx="4294967295" type="title"/>
          </p:nvPr>
        </p:nvSpPr>
        <p:spPr>
          <a:xfrm>
            <a:off x="135100" y="667475"/>
            <a:ext cx="7886700" cy="1174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Example</a:t>
            </a:r>
            <a:endParaRPr sz="6000"/>
          </a:p>
        </p:txBody>
      </p:sp>
      <p:sp>
        <p:nvSpPr>
          <p:cNvPr id="898" name="Google Shape;898;p64"/>
          <p:cNvSpPr txBox="1"/>
          <p:nvPr>
            <p:ph idx="4294967295" type="body"/>
          </p:nvPr>
        </p:nvSpPr>
        <p:spPr>
          <a:xfrm>
            <a:off x="240900" y="1881438"/>
            <a:ext cx="3827100" cy="3984900"/>
          </a:xfrm>
          <a:prstGeom prst="rect">
            <a:avLst/>
          </a:prstGeom>
          <a:solidFill>
            <a:schemeClr val="lt2"/>
          </a:solidFill>
        </p:spPr>
        <p:txBody>
          <a:bodyPr anchorCtr="0" anchor="t" bIns="45700" lIns="91425" spcFirstLastPara="1" rIns="91425" wrap="square" tIns="45700">
            <a:noAutofit/>
          </a:bodyPr>
          <a:lstStyle/>
          <a:p>
            <a:pPr indent="-292100" lvl="0" marL="171450" rtl="0" algn="l">
              <a:spcBef>
                <a:spcPts val="0"/>
              </a:spcBef>
              <a:spcAft>
                <a:spcPts val="0"/>
              </a:spcAft>
              <a:buSzPts val="2800"/>
              <a:buChar char="•"/>
            </a:pPr>
            <a:r>
              <a:rPr lang="en-US" sz="2800"/>
              <a:t>If you produce </a:t>
            </a:r>
            <a:r>
              <a:rPr b="1" lang="en-US" sz="2800">
                <a:latin typeface="Raleway"/>
                <a:ea typeface="Raleway"/>
                <a:cs typeface="Raleway"/>
                <a:sym typeface="Raleway"/>
              </a:rPr>
              <a:t>1 unit</a:t>
            </a:r>
            <a:r>
              <a:rPr lang="en-US" sz="2800"/>
              <a:t> and so do all the other companies, the total supply will be </a:t>
            </a:r>
            <a:r>
              <a:rPr b="1" lang="en-US" sz="2800">
                <a:latin typeface="Raleway"/>
                <a:ea typeface="Raleway"/>
                <a:cs typeface="Raleway"/>
                <a:sym typeface="Raleway"/>
              </a:rPr>
              <a:t>6 units</a:t>
            </a:r>
            <a:r>
              <a:rPr lang="en-US" sz="2800"/>
              <a:t>.  </a:t>
            </a:r>
            <a:endParaRPr sz="2800"/>
          </a:p>
          <a:p>
            <a:pPr indent="-292100" lvl="0" marL="171450" rtl="0" algn="l">
              <a:spcBef>
                <a:spcPts val="1800"/>
              </a:spcBef>
              <a:spcAft>
                <a:spcPts val="1800"/>
              </a:spcAft>
              <a:buSzPts val="2800"/>
              <a:buChar char="•"/>
            </a:pPr>
            <a:r>
              <a:rPr lang="en-US" sz="2800"/>
              <a:t>According to the demand forecast, what will the market price be?  Drag your dot...</a:t>
            </a:r>
            <a:endParaRPr sz="4400"/>
          </a:p>
        </p:txBody>
      </p:sp>
      <p:pic>
        <p:nvPicPr>
          <p:cNvPr id="899" name="Google Shape;899;p64">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900" name="Google Shape;900;p64">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01" name="Google Shape;901;p64"/>
          <p:cNvGraphicFramePr/>
          <p:nvPr/>
        </p:nvGraphicFramePr>
        <p:xfrm>
          <a:off x="5804313" y="1158813"/>
          <a:ext cx="3000000" cy="3000000"/>
        </p:xfrm>
        <a:graphic>
          <a:graphicData uri="http://schemas.openxmlformats.org/drawingml/2006/table">
            <a:tbl>
              <a:tblPr>
                <a:noFill/>
                <a:tableStyleId>{3DD72F20-879E-4987-81A6-B56BD9ECE6B8}</a:tableStyleId>
              </a:tblPr>
              <a:tblGrid>
                <a:gridCol w="1761575"/>
                <a:gridCol w="1333250"/>
              </a:tblGrid>
              <a:tr h="950250">
                <a:tc>
                  <a:txBody>
                    <a:bodyPr/>
                    <a:lstStyle/>
                    <a:p>
                      <a:pPr indent="0" lvl="0" marL="0" rtl="0" algn="ctr">
                        <a:spcBef>
                          <a:spcPts val="0"/>
                        </a:spcBef>
                        <a:spcAft>
                          <a:spcPts val="0"/>
                        </a:spcAft>
                        <a:buNone/>
                      </a:pPr>
                      <a:r>
                        <a:rPr lang="en-US" sz="1600">
                          <a:latin typeface="Raleway"/>
                          <a:ea typeface="Raleway"/>
                          <a:cs typeface="Raleway"/>
                          <a:sym typeface="Raleway"/>
                        </a:rPr>
                        <a:t>Market Demand (QD)</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Price</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0-6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7-13</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$100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14-19</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$75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20-26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27-32</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$30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33-40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41-50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65"/>
          <p:cNvSpPr txBox="1"/>
          <p:nvPr>
            <p:ph type="title"/>
          </p:nvPr>
        </p:nvSpPr>
        <p:spPr>
          <a:xfrm>
            <a:off x="384125" y="1138788"/>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5200"/>
              <a:t>Example (continued)</a:t>
            </a:r>
            <a:endParaRPr b="1" sz="5200"/>
          </a:p>
        </p:txBody>
      </p:sp>
      <p:sp>
        <p:nvSpPr>
          <p:cNvPr id="908" name="Google Shape;908;p65"/>
          <p:cNvSpPr txBox="1"/>
          <p:nvPr>
            <p:ph idx="1" type="body"/>
          </p:nvPr>
        </p:nvSpPr>
        <p:spPr>
          <a:xfrm>
            <a:off x="518725" y="2281800"/>
            <a:ext cx="7886700" cy="45762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Your decision must also take into account your production cost.</a:t>
            </a:r>
            <a:endParaRPr/>
          </a:p>
          <a:p>
            <a:pPr indent="-431800" lvl="0" marL="457200" rtl="0" algn="l">
              <a:spcBef>
                <a:spcPts val="640"/>
              </a:spcBef>
              <a:spcAft>
                <a:spcPts val="0"/>
              </a:spcAft>
              <a:buSzPts val="3200"/>
              <a:buChar char="•"/>
            </a:pPr>
            <a:r>
              <a:rPr lang="en-US"/>
              <a:t>Suppose your cost is $25 per unit and you sell that unit for $125:</a:t>
            </a:r>
            <a:endParaRPr/>
          </a:p>
          <a:p>
            <a:pPr indent="0" lvl="0" marL="0" rtl="0" algn="l">
              <a:spcBef>
                <a:spcPts val="640"/>
              </a:spcBef>
              <a:spcAft>
                <a:spcPts val="0"/>
              </a:spcAft>
              <a:buNone/>
            </a:pPr>
            <a:r>
              <a:rPr lang="en-US"/>
              <a:t>					 $125   total revenue</a:t>
            </a:r>
            <a:endParaRPr/>
          </a:p>
          <a:p>
            <a:pPr indent="0" lvl="0" marL="0" rtl="0" algn="l">
              <a:spcBef>
                <a:spcPts val="640"/>
              </a:spcBef>
              <a:spcAft>
                <a:spcPts val="0"/>
              </a:spcAft>
              <a:buNone/>
            </a:pPr>
            <a:r>
              <a:rPr lang="en-US"/>
              <a:t>					</a:t>
            </a:r>
            <a:r>
              <a:rPr lang="en-US" u="sng"/>
              <a:t>- $25 </a:t>
            </a:r>
            <a:r>
              <a:rPr lang="en-US"/>
              <a:t>   total cost</a:t>
            </a:r>
            <a:endParaRPr/>
          </a:p>
          <a:p>
            <a:pPr indent="0" lvl="0" marL="0" rtl="0" algn="l">
              <a:spcBef>
                <a:spcPts val="640"/>
              </a:spcBef>
              <a:spcAft>
                <a:spcPts val="0"/>
              </a:spcAft>
              <a:buNone/>
            </a:pPr>
            <a:r>
              <a:rPr lang="en-US"/>
              <a:t>					 $100    profit</a:t>
            </a:r>
            <a:endParaRPr/>
          </a:p>
          <a:p>
            <a:pPr indent="0" lvl="0" marL="0" rtl="0" algn="l">
              <a:spcBef>
                <a:spcPts val="640"/>
              </a:spcBef>
              <a:spcAft>
                <a:spcPts val="0"/>
              </a:spcAft>
              <a:buNone/>
            </a:pPr>
            <a:r>
              <a:t/>
            </a:r>
            <a:endParaRPr/>
          </a:p>
          <a:p>
            <a:pPr indent="0" lvl="0" marL="0" rtl="0" algn="l">
              <a:spcBef>
                <a:spcPts val="640"/>
              </a:spcBef>
              <a:spcAft>
                <a:spcPts val="0"/>
              </a:spcAft>
              <a:buNone/>
            </a:pPr>
            <a:r>
              <a:t/>
            </a:r>
            <a:endParaRPr/>
          </a:p>
          <a:p>
            <a:pPr indent="0" lvl="0" marL="0" rtl="0" algn="l">
              <a:spcBef>
                <a:spcPts val="64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66"/>
          <p:cNvSpPr txBox="1"/>
          <p:nvPr>
            <p:ph idx="4294967295" type="title"/>
          </p:nvPr>
        </p:nvSpPr>
        <p:spPr>
          <a:xfrm>
            <a:off x="807325" y="970800"/>
            <a:ext cx="7886700" cy="96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t>Now you try...</a:t>
            </a:r>
            <a:endParaRPr sz="6000"/>
          </a:p>
        </p:txBody>
      </p:sp>
      <p:sp>
        <p:nvSpPr>
          <p:cNvPr id="914" name="Google Shape;914;p66"/>
          <p:cNvSpPr txBox="1"/>
          <p:nvPr>
            <p:ph idx="4294967295" type="body"/>
          </p:nvPr>
        </p:nvSpPr>
        <p:spPr>
          <a:xfrm>
            <a:off x="415394" y="1885900"/>
            <a:ext cx="5266200" cy="3520200"/>
          </a:xfrm>
          <a:prstGeom prst="rect">
            <a:avLst/>
          </a:prstGeom>
          <a:solidFill>
            <a:schemeClr val="lt2"/>
          </a:solidFill>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600"/>
              <a:t>Suppose your company produces 3 units, total market supply is 19 units, and your production cost is $25 per unit.</a:t>
            </a:r>
            <a:endParaRPr sz="2600"/>
          </a:p>
          <a:p>
            <a:pPr indent="-361950" lvl="0" marL="457200" rtl="0" algn="l">
              <a:spcBef>
                <a:spcPts val="1800"/>
              </a:spcBef>
              <a:spcAft>
                <a:spcPts val="0"/>
              </a:spcAft>
              <a:buSzPts val="2100"/>
              <a:buAutoNum type="arabicPeriod"/>
            </a:pPr>
            <a:r>
              <a:rPr lang="en-US" sz="2100"/>
              <a:t>Cost of production x #units produced = Total cost of production.</a:t>
            </a:r>
            <a:endParaRPr sz="2100"/>
          </a:p>
          <a:p>
            <a:pPr indent="-361950" lvl="0" marL="457200" rtl="0" algn="l">
              <a:spcBef>
                <a:spcPts val="0"/>
              </a:spcBef>
              <a:spcAft>
                <a:spcPts val="0"/>
              </a:spcAft>
              <a:buSzPts val="2100"/>
              <a:buAutoNum type="arabicPeriod"/>
            </a:pPr>
            <a:r>
              <a:rPr lang="en-US" sz="2100"/>
              <a:t>Units sold x price = Total Revenue</a:t>
            </a:r>
            <a:endParaRPr sz="2100"/>
          </a:p>
          <a:p>
            <a:pPr indent="-381000" lvl="0" marL="457200" rtl="0" algn="l">
              <a:spcBef>
                <a:spcPts val="0"/>
              </a:spcBef>
              <a:spcAft>
                <a:spcPts val="0"/>
              </a:spcAft>
              <a:buSzPts val="2400"/>
              <a:buAutoNum type="arabicPeriod"/>
            </a:pPr>
            <a:r>
              <a:rPr lang="en-US" sz="2500"/>
              <a:t>T</a:t>
            </a:r>
            <a:r>
              <a:rPr lang="en-US" sz="2100"/>
              <a:t>otal Revenue - Total cost = profit or loss</a:t>
            </a:r>
            <a:endParaRPr sz="2100"/>
          </a:p>
        </p:txBody>
      </p:sp>
      <p:pic>
        <p:nvPicPr>
          <p:cNvPr id="915" name="Google Shape;915;p66">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916" name="Google Shape;916;p66">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66"/>
          <p:cNvSpPr/>
          <p:nvPr/>
        </p:nvSpPr>
        <p:spPr>
          <a:xfrm>
            <a:off x="4439244" y="5167925"/>
            <a:ext cx="1320900" cy="1577100"/>
          </a:xfrm>
          <a:prstGeom prst="ellipse">
            <a:avLst/>
          </a:prstGeom>
          <a:solidFill>
            <a:srgbClr val="FFDB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6"/>
          <p:cNvSpPr txBox="1"/>
          <p:nvPr/>
        </p:nvSpPr>
        <p:spPr>
          <a:xfrm>
            <a:off x="4572006" y="5167925"/>
            <a:ext cx="1055400" cy="118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latin typeface="Raleway"/>
                <a:ea typeface="Raleway"/>
                <a:cs typeface="Raleway"/>
                <a:sym typeface="Raleway"/>
              </a:rPr>
              <a:t>Enter profit/loss number on your mobile device.</a:t>
            </a:r>
            <a:endParaRPr b="1" sz="1300">
              <a:latin typeface="Raleway"/>
              <a:ea typeface="Raleway"/>
              <a:cs typeface="Raleway"/>
              <a:sym typeface="Raleway"/>
            </a:endParaRPr>
          </a:p>
        </p:txBody>
      </p:sp>
      <p:graphicFrame>
        <p:nvGraphicFramePr>
          <p:cNvPr id="919" name="Google Shape;919;p66"/>
          <p:cNvGraphicFramePr/>
          <p:nvPr/>
        </p:nvGraphicFramePr>
        <p:xfrm>
          <a:off x="6087363" y="1302138"/>
          <a:ext cx="3000000" cy="3000000"/>
        </p:xfrm>
        <a:graphic>
          <a:graphicData uri="http://schemas.openxmlformats.org/drawingml/2006/table">
            <a:tbl>
              <a:tblPr>
                <a:noFill/>
                <a:tableStyleId>{3DD72F20-879E-4987-81A6-B56BD9ECE6B8}</a:tableStyleId>
              </a:tblPr>
              <a:tblGrid>
                <a:gridCol w="1761575"/>
                <a:gridCol w="1058375"/>
              </a:tblGrid>
              <a:tr h="345550">
                <a:tc>
                  <a:txBody>
                    <a:bodyPr/>
                    <a:lstStyle/>
                    <a:p>
                      <a:pPr indent="0" lvl="0" marL="0" rtl="0" algn="ctr">
                        <a:spcBef>
                          <a:spcPts val="0"/>
                        </a:spcBef>
                        <a:spcAft>
                          <a:spcPts val="0"/>
                        </a:spcAft>
                        <a:buNone/>
                      </a:pPr>
                      <a:r>
                        <a:rPr lang="en-US" sz="1300">
                          <a:latin typeface="Raleway"/>
                          <a:ea typeface="Raleway"/>
                          <a:cs typeface="Raleway"/>
                          <a:sym typeface="Raleway"/>
                        </a:rPr>
                        <a:t>Market Demand (QD)</a:t>
                      </a:r>
                      <a:endParaRPr sz="13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300">
                          <a:latin typeface="Raleway"/>
                          <a:ea typeface="Raleway"/>
                          <a:cs typeface="Raleway"/>
                          <a:sym typeface="Raleway"/>
                        </a:rPr>
                        <a:t>Price</a:t>
                      </a:r>
                      <a:endParaRPr sz="13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0-6</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$125</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7-13</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$100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14-19</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$75</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20-26</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$50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27-32</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$30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33-40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$25</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41-50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$20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67"/>
          <p:cNvSpPr txBox="1"/>
          <p:nvPr>
            <p:ph type="title"/>
          </p:nvPr>
        </p:nvSpPr>
        <p:spPr>
          <a:xfrm>
            <a:off x="616644" y="651310"/>
            <a:ext cx="3817500" cy="250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4600"/>
              <a:t>Production Decision Worksheet</a:t>
            </a:r>
            <a:endParaRPr sz="4000"/>
          </a:p>
        </p:txBody>
      </p:sp>
      <p:sp>
        <p:nvSpPr>
          <p:cNvPr id="925" name="Google Shape;925;p67"/>
          <p:cNvSpPr txBox="1"/>
          <p:nvPr>
            <p:ph idx="1" type="body"/>
          </p:nvPr>
        </p:nvSpPr>
        <p:spPr>
          <a:xfrm>
            <a:off x="616650" y="3266650"/>
            <a:ext cx="3359400" cy="2748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Calibri"/>
              <a:buNone/>
            </a:pPr>
            <a:r>
              <a:rPr lang="en-US"/>
              <a:t>Open the Balance Sheet using the link shared in the Zoom chat.</a:t>
            </a:r>
            <a:endParaRPr/>
          </a:p>
          <a:p>
            <a:pPr indent="0" lvl="0" marL="0" rtl="0" algn="l">
              <a:spcBef>
                <a:spcPts val="1800"/>
              </a:spcBef>
              <a:spcAft>
                <a:spcPts val="0"/>
              </a:spcAft>
              <a:buClr>
                <a:schemeClr val="dk1"/>
              </a:buClr>
              <a:buSzPts val="4400"/>
              <a:buFont typeface="Calibri"/>
              <a:buNone/>
            </a:pPr>
            <a:r>
              <a:rPr lang="en-US"/>
              <a:t>Make a copy for yourself so you can edit.</a:t>
            </a:r>
            <a:endParaRPr/>
          </a:p>
          <a:p>
            <a:pPr indent="-228600" lvl="0" marL="228600" rtl="0" algn="l">
              <a:lnSpc>
                <a:spcPct val="90000"/>
              </a:lnSpc>
              <a:spcBef>
                <a:spcPts val="1800"/>
              </a:spcBef>
              <a:spcAft>
                <a:spcPts val="0"/>
              </a:spcAft>
              <a:buClr>
                <a:schemeClr val="dk1"/>
              </a:buClr>
              <a:buSzPts val="4400"/>
              <a:buFont typeface="Calibri"/>
              <a:buNone/>
            </a:pPr>
            <a:r>
              <a:t/>
            </a:r>
            <a:endParaRPr/>
          </a:p>
          <a:p>
            <a:pPr indent="-228600" lvl="0" marL="228600" rtl="0" algn="l">
              <a:lnSpc>
                <a:spcPct val="90000"/>
              </a:lnSpc>
              <a:spcBef>
                <a:spcPts val="1000"/>
              </a:spcBef>
              <a:spcAft>
                <a:spcPts val="1800"/>
              </a:spcAft>
              <a:buClr>
                <a:schemeClr val="dk1"/>
              </a:buClr>
              <a:buSzPts val="4400"/>
              <a:buFont typeface="Calibri"/>
              <a:buNone/>
            </a:pPr>
            <a:r>
              <a:t/>
            </a:r>
            <a:endParaRPr/>
          </a:p>
        </p:txBody>
      </p:sp>
      <p:pic>
        <p:nvPicPr>
          <p:cNvPr id="926" name="Google Shape;926;p67"/>
          <p:cNvPicPr preferRelativeResize="0"/>
          <p:nvPr/>
        </p:nvPicPr>
        <p:blipFill>
          <a:blip r:embed="rId3">
            <a:alphaModFix/>
          </a:blip>
          <a:stretch>
            <a:fillRect/>
          </a:stretch>
        </p:blipFill>
        <p:spPr>
          <a:xfrm>
            <a:off x="5566126" y="1095925"/>
            <a:ext cx="3293200" cy="55072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68"/>
          <p:cNvSpPr txBox="1"/>
          <p:nvPr>
            <p:ph type="title"/>
          </p:nvPr>
        </p:nvSpPr>
        <p:spPr>
          <a:xfrm>
            <a:off x="616644" y="651310"/>
            <a:ext cx="3817500" cy="250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4600"/>
              <a:t>Production Decision Worksheet</a:t>
            </a:r>
            <a:endParaRPr sz="4000"/>
          </a:p>
        </p:txBody>
      </p:sp>
      <p:sp>
        <p:nvSpPr>
          <p:cNvPr id="932" name="Google Shape;932;p68"/>
          <p:cNvSpPr txBox="1"/>
          <p:nvPr>
            <p:ph idx="1" type="body"/>
          </p:nvPr>
        </p:nvSpPr>
        <p:spPr>
          <a:xfrm>
            <a:off x="616650" y="3266650"/>
            <a:ext cx="3359400" cy="2748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Calibri"/>
              <a:buNone/>
            </a:pPr>
            <a:r>
              <a:rPr lang="en-US"/>
              <a:t>Open the Balance Sheet using the link shared in the Zoom chat.</a:t>
            </a:r>
            <a:endParaRPr/>
          </a:p>
          <a:p>
            <a:pPr indent="0" lvl="0" marL="0" rtl="0" algn="l">
              <a:spcBef>
                <a:spcPts val="1800"/>
              </a:spcBef>
              <a:spcAft>
                <a:spcPts val="0"/>
              </a:spcAft>
              <a:buClr>
                <a:schemeClr val="dk1"/>
              </a:buClr>
              <a:buSzPts val="4400"/>
              <a:buFont typeface="Calibri"/>
              <a:buNone/>
            </a:pPr>
            <a:r>
              <a:rPr lang="en-US"/>
              <a:t>Make a copy for yourself so you can edit.</a:t>
            </a:r>
            <a:endParaRPr/>
          </a:p>
          <a:p>
            <a:pPr indent="-228600" lvl="0" marL="228600" rtl="0" algn="l">
              <a:lnSpc>
                <a:spcPct val="90000"/>
              </a:lnSpc>
              <a:spcBef>
                <a:spcPts val="1800"/>
              </a:spcBef>
              <a:spcAft>
                <a:spcPts val="0"/>
              </a:spcAft>
              <a:buClr>
                <a:schemeClr val="dk1"/>
              </a:buClr>
              <a:buSzPts val="4400"/>
              <a:buFont typeface="Calibri"/>
              <a:buNone/>
            </a:pPr>
            <a:r>
              <a:t/>
            </a:r>
            <a:endParaRPr/>
          </a:p>
          <a:p>
            <a:pPr indent="-228600" lvl="0" marL="228600" rtl="0" algn="l">
              <a:lnSpc>
                <a:spcPct val="90000"/>
              </a:lnSpc>
              <a:spcBef>
                <a:spcPts val="1000"/>
              </a:spcBef>
              <a:spcAft>
                <a:spcPts val="1800"/>
              </a:spcAft>
              <a:buClr>
                <a:schemeClr val="dk1"/>
              </a:buClr>
              <a:buSzPts val="4400"/>
              <a:buFont typeface="Calibri"/>
              <a:buNone/>
            </a:pPr>
            <a:r>
              <a:t/>
            </a:r>
            <a:endParaRPr/>
          </a:p>
        </p:txBody>
      </p:sp>
      <p:pic>
        <p:nvPicPr>
          <p:cNvPr id="933" name="Google Shape;933;p68"/>
          <p:cNvPicPr preferRelativeResize="0"/>
          <p:nvPr/>
        </p:nvPicPr>
        <p:blipFill>
          <a:blip r:embed="rId3">
            <a:alphaModFix/>
          </a:blip>
          <a:stretch>
            <a:fillRect/>
          </a:stretch>
        </p:blipFill>
        <p:spPr>
          <a:xfrm>
            <a:off x="4750638" y="1590138"/>
            <a:ext cx="4321969" cy="4221956"/>
          </a:xfrm>
          <a:prstGeom prst="rect">
            <a:avLst/>
          </a:prstGeom>
          <a:noFill/>
          <a:ln>
            <a:noFill/>
          </a:ln>
        </p:spPr>
      </p:pic>
      <p:sp>
        <p:nvSpPr>
          <p:cNvPr id="934" name="Google Shape;934;p68"/>
          <p:cNvSpPr/>
          <p:nvPr/>
        </p:nvSpPr>
        <p:spPr>
          <a:xfrm>
            <a:off x="7616163" y="3157800"/>
            <a:ext cx="1055400" cy="787200"/>
          </a:xfrm>
          <a:prstGeom prst="ellipse">
            <a:avLst/>
          </a:prstGeom>
          <a:no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69"/>
          <p:cNvSpPr txBox="1"/>
          <p:nvPr>
            <p:ph type="title"/>
          </p:nvPr>
        </p:nvSpPr>
        <p:spPr>
          <a:xfrm>
            <a:off x="616644" y="733760"/>
            <a:ext cx="3817500" cy="250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5400"/>
              <a:t>Production Decision Worksheet</a:t>
            </a:r>
            <a:endParaRPr/>
          </a:p>
        </p:txBody>
      </p:sp>
      <p:sp>
        <p:nvSpPr>
          <p:cNvPr id="940" name="Google Shape;940;p69"/>
          <p:cNvSpPr txBox="1"/>
          <p:nvPr>
            <p:ph idx="1" type="body"/>
          </p:nvPr>
        </p:nvSpPr>
        <p:spPr>
          <a:xfrm>
            <a:off x="616650" y="3047250"/>
            <a:ext cx="3359400" cy="1577100"/>
          </a:xfrm>
          <a:prstGeom prst="rect">
            <a:avLst/>
          </a:prstGeom>
          <a:noFill/>
          <a:ln>
            <a:noFill/>
          </a:ln>
        </p:spPr>
        <p:txBody>
          <a:bodyPr anchorCtr="0" anchor="t" bIns="45700" lIns="91425" spcFirstLastPara="1" rIns="91425" wrap="square" tIns="45700">
            <a:noAutofit/>
          </a:bodyPr>
          <a:lstStyle/>
          <a:p>
            <a:pPr indent="-361950" lvl="0" marL="457200" rtl="0" algn="l">
              <a:spcBef>
                <a:spcPts val="0"/>
              </a:spcBef>
              <a:spcAft>
                <a:spcPts val="0"/>
              </a:spcAft>
              <a:buSzPts val="2100"/>
              <a:buChar char="●"/>
            </a:pPr>
            <a:r>
              <a:rPr lang="en-US"/>
              <a:t>Notice Balance is $150 to start.</a:t>
            </a:r>
            <a:endParaRPr/>
          </a:p>
          <a:p>
            <a:pPr indent="-361950" lvl="0" marL="457200" rtl="0" algn="l">
              <a:spcBef>
                <a:spcPts val="1800"/>
              </a:spcBef>
              <a:spcAft>
                <a:spcPts val="0"/>
              </a:spcAft>
              <a:buSzPts val="2100"/>
              <a:buChar char="●"/>
            </a:pPr>
            <a:r>
              <a:rPr lang="en-US"/>
              <a:t>What must your balance be at the end to have $200 profit?</a:t>
            </a:r>
            <a:endParaRPr/>
          </a:p>
          <a:p>
            <a:pPr indent="0" lvl="0" marL="0" rtl="0" algn="l">
              <a:spcBef>
                <a:spcPts val="1800"/>
              </a:spcBef>
              <a:spcAft>
                <a:spcPts val="0"/>
              </a:spcAft>
              <a:buClr>
                <a:schemeClr val="dk1"/>
              </a:buClr>
              <a:buSzPts val="4400"/>
              <a:buFont typeface="Calibri"/>
              <a:buNone/>
            </a:pPr>
            <a:r>
              <a:t/>
            </a:r>
            <a:endParaRPr/>
          </a:p>
          <a:p>
            <a:pPr indent="-228600" lvl="0" marL="228600" rtl="0" algn="l">
              <a:lnSpc>
                <a:spcPct val="90000"/>
              </a:lnSpc>
              <a:spcBef>
                <a:spcPts val="1800"/>
              </a:spcBef>
              <a:spcAft>
                <a:spcPts val="1800"/>
              </a:spcAft>
              <a:buClr>
                <a:schemeClr val="dk1"/>
              </a:buClr>
              <a:buSzPts val="4400"/>
              <a:buFont typeface="Calibri"/>
              <a:buNone/>
            </a:pPr>
            <a:r>
              <a:t/>
            </a:r>
            <a:endParaRPr/>
          </a:p>
        </p:txBody>
      </p:sp>
      <p:pic>
        <p:nvPicPr>
          <p:cNvPr id="941" name="Google Shape;941;p69"/>
          <p:cNvPicPr preferRelativeResize="0"/>
          <p:nvPr/>
        </p:nvPicPr>
        <p:blipFill>
          <a:blip r:embed="rId3">
            <a:alphaModFix/>
          </a:blip>
          <a:stretch>
            <a:fillRect/>
          </a:stretch>
        </p:blipFill>
        <p:spPr>
          <a:xfrm>
            <a:off x="4545038" y="614363"/>
            <a:ext cx="4321969" cy="4221956"/>
          </a:xfrm>
          <a:prstGeom prst="rect">
            <a:avLst/>
          </a:prstGeom>
          <a:noFill/>
          <a:ln>
            <a:noFill/>
          </a:ln>
        </p:spPr>
      </p:pic>
      <p:pic>
        <p:nvPicPr>
          <p:cNvPr id="942" name="Google Shape;942;p69">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943" name="Google Shape;943;p69">
            <a:hlinkClick r:id="rId6"/>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9"/>
          <p:cNvSpPr/>
          <p:nvPr/>
        </p:nvSpPr>
        <p:spPr>
          <a:xfrm>
            <a:off x="3365888" y="4624350"/>
            <a:ext cx="1320900" cy="1577100"/>
          </a:xfrm>
          <a:prstGeom prst="ellipse">
            <a:avLst/>
          </a:prstGeom>
          <a:solidFill>
            <a:srgbClr val="FFDB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69"/>
          <p:cNvSpPr txBox="1"/>
          <p:nvPr/>
        </p:nvSpPr>
        <p:spPr>
          <a:xfrm>
            <a:off x="3498750" y="4822350"/>
            <a:ext cx="1055400" cy="118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latin typeface="Raleway"/>
                <a:ea typeface="Raleway"/>
                <a:cs typeface="Raleway"/>
                <a:sym typeface="Raleway"/>
              </a:rPr>
              <a:t>Enter number on your mobile device.</a:t>
            </a:r>
            <a:endParaRPr b="1" sz="1600">
              <a:latin typeface="Raleway"/>
              <a:ea typeface="Raleway"/>
              <a:cs typeface="Raleway"/>
              <a:sym typeface="Raleway"/>
            </a:endParaRPr>
          </a:p>
        </p:txBody>
      </p:sp>
      <p:sp>
        <p:nvSpPr>
          <p:cNvPr id="946" name="Google Shape;946;p69"/>
          <p:cNvSpPr/>
          <p:nvPr/>
        </p:nvSpPr>
        <p:spPr>
          <a:xfrm>
            <a:off x="7423763" y="2125300"/>
            <a:ext cx="1055400" cy="787200"/>
          </a:xfrm>
          <a:prstGeom prst="ellipse">
            <a:avLst/>
          </a:prstGeom>
          <a:no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1000"/>
                                        <p:tgtEl>
                                          <p:spTgt spid="9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1000"/>
                                        <p:tgtEl>
                                          <p:spTgt spid="945"/>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1000"/>
                                        <p:tgtEl>
                                          <p:spTgt spid="9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70"/>
          <p:cNvSpPr txBox="1"/>
          <p:nvPr>
            <p:ph type="title"/>
          </p:nvPr>
        </p:nvSpPr>
        <p:spPr>
          <a:xfrm>
            <a:off x="616644" y="678778"/>
            <a:ext cx="3817500" cy="1804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5100"/>
              <a:t>Production Costs</a:t>
            </a:r>
            <a:endParaRPr sz="4500"/>
          </a:p>
        </p:txBody>
      </p:sp>
      <p:sp>
        <p:nvSpPr>
          <p:cNvPr id="952" name="Google Shape;952;p70"/>
          <p:cNvSpPr txBox="1"/>
          <p:nvPr>
            <p:ph idx="1" type="body"/>
          </p:nvPr>
        </p:nvSpPr>
        <p:spPr>
          <a:xfrm>
            <a:off x="616650" y="2263050"/>
            <a:ext cx="3359400" cy="2361300"/>
          </a:xfrm>
          <a:prstGeom prst="rect">
            <a:avLst/>
          </a:prstGeom>
          <a:noFill/>
          <a:ln>
            <a:noFill/>
          </a:ln>
        </p:spPr>
        <p:txBody>
          <a:bodyPr anchorCtr="0" anchor="t" bIns="45700" lIns="91425" spcFirstLastPara="1" rIns="91425" wrap="square" tIns="45700">
            <a:noAutofit/>
          </a:bodyPr>
          <a:lstStyle/>
          <a:p>
            <a:pPr indent="-361950" lvl="0" marL="457200" rtl="0" algn="l">
              <a:spcBef>
                <a:spcPts val="0"/>
              </a:spcBef>
              <a:spcAft>
                <a:spcPts val="0"/>
              </a:spcAft>
              <a:buSzPts val="2100"/>
              <a:buChar char="●"/>
            </a:pPr>
            <a:r>
              <a:rPr lang="en-US"/>
              <a:t>You must pay your production costs up front (from your balance).</a:t>
            </a:r>
            <a:endParaRPr/>
          </a:p>
          <a:p>
            <a:pPr indent="-361950" lvl="0" marL="457200" rtl="0" algn="l">
              <a:spcBef>
                <a:spcPts val="1800"/>
              </a:spcBef>
              <a:spcAft>
                <a:spcPts val="0"/>
              </a:spcAft>
              <a:buSzPts val="2100"/>
              <a:buChar char="●"/>
            </a:pPr>
            <a:r>
              <a:rPr lang="en-US"/>
              <a:t>Production costs for all rounds will be </a:t>
            </a:r>
            <a:r>
              <a:rPr b="1" lang="en-US">
                <a:latin typeface="Raleway"/>
                <a:ea typeface="Raleway"/>
                <a:cs typeface="Raleway"/>
                <a:sym typeface="Raleway"/>
              </a:rPr>
              <a:t>$30</a:t>
            </a:r>
            <a:r>
              <a:rPr lang="en-US"/>
              <a:t>.</a:t>
            </a:r>
            <a:endParaRPr/>
          </a:p>
          <a:p>
            <a:pPr indent="-361950" lvl="0" marL="457200" rtl="0" algn="l">
              <a:spcBef>
                <a:spcPts val="1800"/>
              </a:spcBef>
              <a:spcAft>
                <a:spcPts val="0"/>
              </a:spcAft>
              <a:buSzPts val="2100"/>
              <a:buChar char="●"/>
            </a:pPr>
            <a:r>
              <a:rPr lang="en-US"/>
              <a:t>What is the </a:t>
            </a:r>
            <a:r>
              <a:rPr b="1" lang="en-US">
                <a:latin typeface="Raleway"/>
                <a:ea typeface="Raleway"/>
                <a:cs typeface="Raleway"/>
                <a:sym typeface="Raleway"/>
              </a:rPr>
              <a:t>most </a:t>
            </a:r>
            <a:r>
              <a:rPr lang="en-US"/>
              <a:t>any team could produce in round 1?</a:t>
            </a:r>
            <a:endParaRPr/>
          </a:p>
          <a:p>
            <a:pPr indent="0" lvl="0" marL="0" rtl="0" algn="l">
              <a:spcBef>
                <a:spcPts val="1800"/>
              </a:spcBef>
              <a:spcAft>
                <a:spcPts val="0"/>
              </a:spcAft>
              <a:buClr>
                <a:schemeClr val="dk1"/>
              </a:buClr>
              <a:buSzPts val="4400"/>
              <a:buFont typeface="Calibri"/>
              <a:buNone/>
            </a:pPr>
            <a:r>
              <a:t/>
            </a:r>
            <a:endParaRPr/>
          </a:p>
          <a:p>
            <a:pPr indent="-228600" lvl="0" marL="228600" rtl="0" algn="l">
              <a:lnSpc>
                <a:spcPct val="90000"/>
              </a:lnSpc>
              <a:spcBef>
                <a:spcPts val="1800"/>
              </a:spcBef>
              <a:spcAft>
                <a:spcPts val="1800"/>
              </a:spcAft>
              <a:buClr>
                <a:schemeClr val="dk1"/>
              </a:buClr>
              <a:buSzPts val="4400"/>
              <a:buFont typeface="Calibri"/>
              <a:buNone/>
            </a:pPr>
            <a:r>
              <a:t/>
            </a:r>
            <a:endParaRPr/>
          </a:p>
        </p:txBody>
      </p:sp>
      <p:pic>
        <p:nvPicPr>
          <p:cNvPr id="953" name="Google Shape;953;p70"/>
          <p:cNvPicPr preferRelativeResize="0"/>
          <p:nvPr/>
        </p:nvPicPr>
        <p:blipFill>
          <a:blip r:embed="rId3">
            <a:alphaModFix/>
          </a:blip>
          <a:stretch>
            <a:fillRect/>
          </a:stretch>
        </p:blipFill>
        <p:spPr>
          <a:xfrm>
            <a:off x="4545038" y="614363"/>
            <a:ext cx="4321969" cy="4221956"/>
          </a:xfrm>
          <a:prstGeom prst="rect">
            <a:avLst/>
          </a:prstGeom>
          <a:noFill/>
          <a:ln>
            <a:noFill/>
          </a:ln>
        </p:spPr>
      </p:pic>
      <p:pic>
        <p:nvPicPr>
          <p:cNvPr id="954" name="Google Shape;954;p70">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955" name="Google Shape;955;p70">
            <a:hlinkClick r:id="rId6"/>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70"/>
          <p:cNvSpPr/>
          <p:nvPr/>
        </p:nvSpPr>
        <p:spPr>
          <a:xfrm>
            <a:off x="3683213" y="4624350"/>
            <a:ext cx="1320900" cy="1577100"/>
          </a:xfrm>
          <a:prstGeom prst="ellipse">
            <a:avLst/>
          </a:prstGeom>
          <a:solidFill>
            <a:srgbClr val="FFDB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70"/>
          <p:cNvSpPr txBox="1"/>
          <p:nvPr/>
        </p:nvSpPr>
        <p:spPr>
          <a:xfrm>
            <a:off x="3816075" y="4822350"/>
            <a:ext cx="1055400" cy="118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latin typeface="Raleway"/>
                <a:ea typeface="Raleway"/>
                <a:cs typeface="Raleway"/>
                <a:sym typeface="Raleway"/>
              </a:rPr>
              <a:t>Enter number on your mobile device.</a:t>
            </a:r>
            <a:endParaRPr b="1" sz="1600">
              <a:latin typeface="Raleway"/>
              <a:ea typeface="Raleway"/>
              <a:cs typeface="Raleway"/>
              <a:sym typeface="Raleway"/>
            </a:endParaRPr>
          </a:p>
        </p:txBody>
      </p:sp>
      <p:sp>
        <p:nvSpPr>
          <p:cNvPr id="958" name="Google Shape;958;p70"/>
          <p:cNvSpPr/>
          <p:nvPr/>
        </p:nvSpPr>
        <p:spPr>
          <a:xfrm>
            <a:off x="7423763" y="2125300"/>
            <a:ext cx="1055400" cy="787200"/>
          </a:xfrm>
          <a:prstGeom prst="ellipse">
            <a:avLst/>
          </a:prstGeom>
          <a:no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10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5"/>
          <p:cNvSpPr txBox="1"/>
          <p:nvPr>
            <p:ph type="title"/>
          </p:nvPr>
        </p:nvSpPr>
        <p:spPr>
          <a:xfrm>
            <a:off x="0" y="1051350"/>
            <a:ext cx="91440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Characteristics of Perfect Competition</a:t>
            </a:r>
            <a:endParaRPr/>
          </a:p>
        </p:txBody>
      </p:sp>
      <p:sp>
        <p:nvSpPr>
          <p:cNvPr id="151" name="Google Shape;151;p35"/>
          <p:cNvSpPr txBox="1"/>
          <p:nvPr>
            <p:ph idx="1" type="body"/>
          </p:nvPr>
        </p:nvSpPr>
        <p:spPr>
          <a:xfrm>
            <a:off x="341525" y="2013325"/>
            <a:ext cx="8229600" cy="4526100"/>
          </a:xfrm>
          <a:prstGeom prst="rect">
            <a:avLst/>
          </a:prstGeom>
        </p:spPr>
        <p:txBody>
          <a:bodyPr anchorCtr="0" anchor="t" bIns="91425" lIns="91425" spcFirstLastPara="1" rIns="91425" wrap="square" tIns="91425">
            <a:noAutofit/>
          </a:bodyPr>
          <a:lstStyle/>
          <a:p>
            <a:pPr indent="-292100" lvl="0" marL="342900" rtl="0" algn="l">
              <a:lnSpc>
                <a:spcPct val="90000"/>
              </a:lnSpc>
              <a:spcBef>
                <a:spcPts val="0"/>
              </a:spcBef>
              <a:spcAft>
                <a:spcPts val="0"/>
              </a:spcAft>
              <a:buClr>
                <a:srgbClr val="3333CC"/>
              </a:buClr>
              <a:buSzPts val="2400"/>
              <a:buChar char="•"/>
            </a:pPr>
            <a:r>
              <a:rPr lang="en-US" sz="2400">
                <a:solidFill>
                  <a:srgbClr val="3333CC"/>
                </a:solidFill>
                <a:latin typeface="Arial"/>
                <a:ea typeface="Arial"/>
                <a:cs typeface="Arial"/>
                <a:sym typeface="Arial"/>
              </a:rPr>
              <a:t>Many sellers— “price takers”</a:t>
            </a:r>
            <a:endParaRPr sz="2400">
              <a:solidFill>
                <a:srgbClr val="3333CC"/>
              </a:solidFill>
              <a:latin typeface="Arial"/>
              <a:ea typeface="Arial"/>
              <a:cs typeface="Arial"/>
              <a:sym typeface="Arial"/>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latin typeface="Arial"/>
                <a:ea typeface="Arial"/>
                <a:cs typeface="Arial"/>
                <a:sym typeface="Arial"/>
              </a:rPr>
              <a:t>Price taken from market</a:t>
            </a:r>
            <a:endParaRPr sz="2400"/>
          </a:p>
          <a:p>
            <a:pPr indent="-260350" lvl="1" marL="742950" rtl="0" algn="l">
              <a:lnSpc>
                <a:spcPct val="90000"/>
              </a:lnSpc>
              <a:spcBef>
                <a:spcPts val="560"/>
              </a:spcBef>
              <a:spcAft>
                <a:spcPts val="0"/>
              </a:spcAft>
              <a:buClr>
                <a:srgbClr val="3333CC"/>
              </a:buClr>
              <a:buSzPts val="2400"/>
              <a:buChar char="–"/>
            </a:pPr>
            <a:r>
              <a:rPr lang="en-US" sz="2400">
                <a:solidFill>
                  <a:srgbClr val="3333CC"/>
                </a:solidFill>
                <a:latin typeface="Arial"/>
                <a:ea typeface="Arial"/>
                <a:cs typeface="Arial"/>
                <a:sym typeface="Arial"/>
              </a:rPr>
              <a:t>Sell all they supply at market price</a:t>
            </a:r>
            <a:endParaRPr sz="2400">
              <a:solidFill>
                <a:srgbClr val="3333CC"/>
              </a:solidFill>
              <a:latin typeface="Arial"/>
              <a:ea typeface="Arial"/>
              <a:cs typeface="Arial"/>
              <a:sym typeface="Arial"/>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latin typeface="Arial"/>
                <a:ea typeface="Arial"/>
                <a:cs typeface="Arial"/>
                <a:sym typeface="Arial"/>
              </a:rPr>
              <a:t>Buyers/sellers too small to have impact</a:t>
            </a:r>
            <a:endParaRPr sz="2400">
              <a:solidFill>
                <a:srgbClr val="3333CC"/>
              </a:solidFill>
              <a:latin typeface="Arial"/>
              <a:ea typeface="Arial"/>
              <a:cs typeface="Arial"/>
              <a:sym typeface="Arial"/>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latin typeface="Arial"/>
                <a:ea typeface="Arial"/>
                <a:cs typeface="Arial"/>
                <a:sym typeface="Arial"/>
              </a:rPr>
              <a:t>No incentive to lower price</a:t>
            </a:r>
            <a:endParaRPr sz="2400"/>
          </a:p>
          <a:p>
            <a:pPr indent="-292100" lvl="0" marL="342900" rtl="0" algn="l">
              <a:lnSpc>
                <a:spcPct val="90000"/>
              </a:lnSpc>
              <a:spcBef>
                <a:spcPts val="640"/>
              </a:spcBef>
              <a:spcAft>
                <a:spcPts val="0"/>
              </a:spcAft>
              <a:buClr>
                <a:srgbClr val="FF6600"/>
              </a:buClr>
              <a:buSzPts val="2400"/>
              <a:buChar char="•"/>
            </a:pPr>
            <a:r>
              <a:rPr lang="en-US" sz="2400">
                <a:solidFill>
                  <a:srgbClr val="FF6600"/>
                </a:solidFill>
                <a:latin typeface="Arial"/>
                <a:ea typeface="Arial"/>
                <a:cs typeface="Arial"/>
                <a:sym typeface="Arial"/>
              </a:rPr>
              <a:t>identical product</a:t>
            </a:r>
            <a:endParaRPr sz="2400"/>
          </a:p>
          <a:p>
            <a:pPr indent="-292100" lvl="0" marL="342900" rtl="0" algn="l">
              <a:lnSpc>
                <a:spcPct val="90000"/>
              </a:lnSpc>
              <a:spcBef>
                <a:spcPts val="640"/>
              </a:spcBef>
              <a:spcAft>
                <a:spcPts val="0"/>
              </a:spcAft>
              <a:buClr>
                <a:srgbClr val="FF0000"/>
              </a:buClr>
              <a:buSzPts val="2400"/>
              <a:buChar char="•"/>
            </a:pPr>
            <a:r>
              <a:rPr lang="en-US" sz="2400">
                <a:solidFill>
                  <a:srgbClr val="FF0000"/>
                </a:solidFill>
                <a:latin typeface="Arial"/>
                <a:ea typeface="Arial"/>
                <a:cs typeface="Arial"/>
                <a:sym typeface="Arial"/>
              </a:rPr>
              <a:t>Free entry and exit</a:t>
            </a:r>
            <a:endParaRPr sz="2400"/>
          </a:p>
          <a:p>
            <a:pPr indent="-292100" lvl="0" marL="342900" rtl="0" algn="l">
              <a:lnSpc>
                <a:spcPct val="90000"/>
              </a:lnSpc>
              <a:spcBef>
                <a:spcPts val="640"/>
              </a:spcBef>
              <a:spcAft>
                <a:spcPts val="0"/>
              </a:spcAft>
              <a:buSzPts val="2400"/>
              <a:buChar char="•"/>
            </a:pPr>
            <a:r>
              <a:rPr lang="en-US" sz="2400">
                <a:latin typeface="Arial"/>
                <a:ea typeface="Arial"/>
                <a:cs typeface="Arial"/>
                <a:sym typeface="Arial"/>
              </a:rPr>
              <a:t>Zero </a:t>
            </a:r>
            <a:r>
              <a:rPr b="1" lang="en-US" sz="2400" u="sng">
                <a:solidFill>
                  <a:srgbClr val="009900"/>
                </a:solidFill>
                <a:latin typeface="Arial"/>
                <a:ea typeface="Arial"/>
                <a:cs typeface="Arial"/>
                <a:sym typeface="Arial"/>
              </a:rPr>
              <a:t>economic profits</a:t>
            </a:r>
            <a:r>
              <a:rPr lang="en-US" sz="2400">
                <a:latin typeface="Arial"/>
                <a:ea typeface="Arial"/>
                <a:cs typeface="Arial"/>
                <a:sym typeface="Arial"/>
              </a:rPr>
              <a:t> (long run)**</a:t>
            </a:r>
            <a:endParaRPr sz="2400"/>
          </a:p>
          <a:p>
            <a:pPr indent="-260350" lvl="1" marL="742950" rtl="0" algn="l">
              <a:lnSpc>
                <a:spcPct val="90000"/>
              </a:lnSpc>
              <a:spcBef>
                <a:spcPts val="560"/>
              </a:spcBef>
              <a:spcAft>
                <a:spcPts val="0"/>
              </a:spcAft>
              <a:buSzPts val="2400"/>
              <a:buChar char="–"/>
            </a:pPr>
            <a:r>
              <a:rPr lang="en-US" sz="2400">
                <a:latin typeface="Arial"/>
                <a:ea typeface="Arial"/>
                <a:cs typeface="Arial"/>
                <a:sym typeface="Arial"/>
              </a:rPr>
              <a:t>Same as earning a </a:t>
            </a:r>
            <a:r>
              <a:rPr b="1" lang="en-US" sz="2400" u="sng">
                <a:solidFill>
                  <a:srgbClr val="009900"/>
                </a:solidFill>
                <a:latin typeface="Arial"/>
                <a:ea typeface="Arial"/>
                <a:cs typeface="Arial"/>
                <a:sym typeface="Arial"/>
              </a:rPr>
              <a:t>normal profit</a:t>
            </a:r>
            <a:r>
              <a:rPr lang="en-US" sz="2400">
                <a:latin typeface="Arial"/>
                <a:ea typeface="Arial"/>
                <a:cs typeface="Arial"/>
                <a:sym typeface="Arial"/>
              </a:rPr>
              <a:t> </a:t>
            </a:r>
            <a:endParaRPr sz="2400"/>
          </a:p>
          <a:p>
            <a:pPr indent="-285750" lvl="1" marL="742950" rtl="0" algn="l">
              <a:lnSpc>
                <a:spcPct val="90000"/>
              </a:lnSpc>
              <a:spcBef>
                <a:spcPts val="560"/>
              </a:spcBef>
              <a:spcAft>
                <a:spcPts val="0"/>
              </a:spcAft>
              <a:buClr>
                <a:schemeClr val="dk1"/>
              </a:buClr>
              <a:buSzPts val="2800"/>
              <a:buFont typeface="Arial"/>
              <a:buNone/>
            </a:pPr>
            <a:r>
              <a:rPr lang="en-US" sz="2400">
                <a:latin typeface="Arial"/>
                <a:ea typeface="Arial"/>
                <a:cs typeface="Arial"/>
                <a:sym typeface="Arial"/>
              </a:rPr>
              <a:t>(return equivalent to opportunity cost of their time)</a:t>
            </a:r>
            <a:endParaRPr sz="2400">
              <a:latin typeface="Arial"/>
              <a:ea typeface="Arial"/>
              <a:cs typeface="Arial"/>
              <a:sym typeface="Arial"/>
            </a:endParaRPr>
          </a:p>
          <a:p>
            <a:pPr indent="-285750" lvl="1" marL="742950" rtl="0" algn="l">
              <a:lnSpc>
                <a:spcPct val="90000"/>
              </a:lnSpc>
              <a:spcBef>
                <a:spcPts val="560"/>
              </a:spcBef>
              <a:spcAft>
                <a:spcPts val="0"/>
              </a:spcAft>
              <a:buClr>
                <a:schemeClr val="dk1"/>
              </a:buClr>
              <a:buSzPts val="2800"/>
              <a:buFont typeface="Arial"/>
              <a:buNone/>
            </a:pPr>
            <a:r>
              <a:rPr lang="en-US" sz="2400">
                <a:latin typeface="Arial"/>
                <a:ea typeface="Arial"/>
                <a:cs typeface="Arial"/>
                <a:sym typeface="Arial"/>
              </a:rPr>
              <a:t>Still may earn ACCOUNTING profit</a:t>
            </a:r>
            <a:endParaRPr sz="24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71"/>
          <p:cNvSpPr txBox="1"/>
          <p:nvPr>
            <p:ph type="title"/>
          </p:nvPr>
        </p:nvSpPr>
        <p:spPr>
          <a:xfrm>
            <a:off x="616650" y="67876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5700"/>
              <a:t>Round 1</a:t>
            </a:r>
            <a:endParaRPr sz="5700"/>
          </a:p>
        </p:txBody>
      </p:sp>
      <p:sp>
        <p:nvSpPr>
          <p:cNvPr id="964" name="Google Shape;964;p71"/>
          <p:cNvSpPr txBox="1"/>
          <p:nvPr>
            <p:ph idx="1" type="body"/>
          </p:nvPr>
        </p:nvSpPr>
        <p:spPr>
          <a:xfrm>
            <a:off x="616650" y="2136750"/>
            <a:ext cx="4032600" cy="38784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Make your production decisions.</a:t>
            </a:r>
            <a:endParaRPr sz="2400"/>
          </a:p>
          <a:p>
            <a:pPr indent="-381000" lvl="0" marL="457200" rtl="0" algn="l">
              <a:spcBef>
                <a:spcPts val="0"/>
              </a:spcBef>
              <a:spcAft>
                <a:spcPts val="0"/>
              </a:spcAft>
              <a:buSzPts val="2400"/>
              <a:buChar char="●"/>
            </a:pPr>
            <a:r>
              <a:rPr lang="en-US" sz="2400"/>
              <a:t>Team captains submit to me by </a:t>
            </a:r>
            <a:r>
              <a:rPr b="1" lang="en-US" sz="2400">
                <a:latin typeface="Raleway"/>
                <a:ea typeface="Raleway"/>
                <a:cs typeface="Raleway"/>
                <a:sym typeface="Raleway"/>
              </a:rPr>
              <a:t>Pear Deck.</a:t>
            </a:r>
            <a:endParaRPr b="1" sz="2400">
              <a:latin typeface="Raleway"/>
              <a:ea typeface="Raleway"/>
              <a:cs typeface="Raleway"/>
              <a:sym typeface="Raleway"/>
            </a:endParaRPr>
          </a:p>
          <a:p>
            <a:pPr indent="-381000" lvl="1" marL="914400" rtl="0" algn="l">
              <a:spcBef>
                <a:spcPts val="0"/>
              </a:spcBef>
              <a:spcAft>
                <a:spcPts val="0"/>
              </a:spcAft>
              <a:buSzPts val="2400"/>
              <a:buChar char="○"/>
            </a:pPr>
            <a:r>
              <a:rPr i="1" lang="en-US" sz="2400"/>
              <a:t>“Team 1: # Produced”</a:t>
            </a:r>
            <a:endParaRPr i="1" sz="2400"/>
          </a:p>
          <a:p>
            <a:pPr indent="-381000" lvl="0" marL="457200" rtl="0" algn="l">
              <a:spcBef>
                <a:spcPts val="0"/>
              </a:spcBef>
              <a:spcAft>
                <a:spcPts val="0"/>
              </a:spcAft>
              <a:buSzPts val="2400"/>
              <a:buChar char="●"/>
            </a:pPr>
            <a:r>
              <a:rPr lang="en-US" sz="2400"/>
              <a:t>Return to the main room after you have submitted your production decision.</a:t>
            </a:r>
            <a:endParaRPr sz="2400"/>
          </a:p>
          <a:p>
            <a:pPr indent="-381000" lvl="0" marL="457200" rtl="0" algn="l">
              <a:spcBef>
                <a:spcPts val="0"/>
              </a:spcBef>
              <a:spcAft>
                <a:spcPts val="0"/>
              </a:spcAft>
              <a:buSzPts val="2400"/>
              <a:buChar char="●"/>
            </a:pPr>
            <a:r>
              <a:rPr lang="en-US" sz="2400"/>
              <a:t>Use the Zoom “ask for help” button if you have a question.</a:t>
            </a:r>
            <a:endParaRPr sz="2400"/>
          </a:p>
        </p:txBody>
      </p:sp>
      <p:sp>
        <p:nvSpPr>
          <p:cNvPr id="965" name="Google Shape;965;p71"/>
          <p:cNvSpPr txBox="1"/>
          <p:nvPr>
            <p:ph type="title"/>
          </p:nvPr>
        </p:nvSpPr>
        <p:spPr>
          <a:xfrm>
            <a:off x="4003612" y="219700"/>
            <a:ext cx="1852200" cy="7635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sz="2300">
                <a:solidFill>
                  <a:schemeClr val="dk1"/>
                </a:solidFill>
              </a:rPr>
              <a:t>Breakout Rooms: </a:t>
            </a:r>
            <a:endParaRPr sz="2300">
              <a:solidFill>
                <a:schemeClr val="dk1"/>
              </a:solidFill>
            </a:endParaRPr>
          </a:p>
          <a:p>
            <a:pPr indent="0" lvl="0" marL="0" rtl="0" algn="r">
              <a:spcBef>
                <a:spcPts val="0"/>
              </a:spcBef>
              <a:spcAft>
                <a:spcPts val="0"/>
              </a:spcAft>
              <a:buNone/>
            </a:pPr>
            <a:r>
              <a:rPr lang="en-US" sz="2300">
                <a:solidFill>
                  <a:schemeClr val="dk1"/>
                </a:solidFill>
              </a:rPr>
              <a:t>About 4 minutes</a:t>
            </a:r>
            <a:endParaRPr sz="2300">
              <a:solidFill>
                <a:schemeClr val="dk1"/>
              </a:solidFill>
            </a:endParaRPr>
          </a:p>
        </p:txBody>
      </p:sp>
      <p:grpSp>
        <p:nvGrpSpPr>
          <p:cNvPr id="966" name="Google Shape;966;p71"/>
          <p:cNvGrpSpPr/>
          <p:nvPr/>
        </p:nvGrpSpPr>
        <p:grpSpPr>
          <a:xfrm>
            <a:off x="4572005" y="1991552"/>
            <a:ext cx="899632" cy="1220944"/>
            <a:chOff x="5873617" y="2309901"/>
            <a:chExt cx="345720" cy="345720"/>
          </a:xfrm>
        </p:grpSpPr>
        <p:sp>
          <p:nvSpPr>
            <p:cNvPr id="967" name="Google Shape;967;p71"/>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71"/>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71"/>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71"/>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71"/>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71"/>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1"/>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1"/>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71"/>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71"/>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71"/>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1"/>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71"/>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1"/>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71"/>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1"/>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1"/>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71"/>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1"/>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986" name="Google Shape;986;p71"/>
          <p:cNvGraphicFramePr/>
          <p:nvPr/>
        </p:nvGraphicFramePr>
        <p:xfrm>
          <a:off x="5687663" y="1448413"/>
          <a:ext cx="3000000" cy="3000000"/>
        </p:xfrm>
        <a:graphic>
          <a:graphicData uri="http://schemas.openxmlformats.org/drawingml/2006/table">
            <a:tbl>
              <a:tblPr>
                <a:noFill/>
                <a:tableStyleId>{3DD72F20-879E-4987-81A6-B56BD9ECE6B8}</a:tableStyleId>
              </a:tblPr>
              <a:tblGrid>
                <a:gridCol w="1911800"/>
                <a:gridCol w="1148650"/>
              </a:tblGrid>
              <a:tr h="688325">
                <a:tc>
                  <a:txBody>
                    <a:bodyPr/>
                    <a:lstStyle/>
                    <a:p>
                      <a:pPr indent="0" lvl="0" marL="0" rtl="0" algn="ctr">
                        <a:spcBef>
                          <a:spcPts val="0"/>
                        </a:spcBef>
                        <a:spcAft>
                          <a:spcPts val="0"/>
                        </a:spcAft>
                        <a:buNone/>
                      </a:pPr>
                      <a:r>
                        <a:rPr lang="en-US" sz="1600">
                          <a:latin typeface="Raleway"/>
                          <a:ea typeface="Raleway"/>
                          <a:cs typeface="Raleway"/>
                          <a:sym typeface="Raleway"/>
                        </a:rPr>
                        <a:t>Market Demand (QD)</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Price</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0-6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7-13</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$100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14-19</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$75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20-26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27-32</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$30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33-40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41-50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pic>
        <p:nvPicPr>
          <p:cNvPr id="987" name="Google Shape;987;p71">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988" name="Google Shape;988;p71">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72"/>
          <p:cNvSpPr txBox="1"/>
          <p:nvPr>
            <p:ph type="title"/>
          </p:nvPr>
        </p:nvSpPr>
        <p:spPr>
          <a:xfrm>
            <a:off x="451775" y="1424642"/>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1 Results</a:t>
            </a:r>
            <a:endParaRPr sz="6000"/>
          </a:p>
        </p:txBody>
      </p:sp>
      <p:sp>
        <p:nvSpPr>
          <p:cNvPr id="994" name="Google Shape;994;p72"/>
          <p:cNvSpPr txBox="1"/>
          <p:nvPr>
            <p:ph idx="1" type="body"/>
          </p:nvPr>
        </p:nvSpPr>
        <p:spPr>
          <a:xfrm>
            <a:off x="616650" y="2136750"/>
            <a:ext cx="4290900" cy="38784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Market supply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So price is….</a:t>
            </a:r>
            <a:endParaRPr sz="2400"/>
          </a:p>
          <a:p>
            <a:pPr indent="0" lvl="0" marL="457200" rtl="0" algn="l">
              <a:spcBef>
                <a:spcPts val="1800"/>
              </a:spcBef>
              <a:spcAft>
                <a:spcPts val="1800"/>
              </a:spcAft>
              <a:buNone/>
            </a:pPr>
            <a:r>
              <a:t/>
            </a:r>
            <a:endParaRPr sz="2400"/>
          </a:p>
        </p:txBody>
      </p:sp>
      <p:graphicFrame>
        <p:nvGraphicFramePr>
          <p:cNvPr id="995" name="Google Shape;995;p72"/>
          <p:cNvGraphicFramePr/>
          <p:nvPr/>
        </p:nvGraphicFramePr>
        <p:xfrm>
          <a:off x="5696606" y="123070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1700">
                          <a:latin typeface="Raleway"/>
                          <a:ea typeface="Raleway"/>
                          <a:cs typeface="Raleway"/>
                          <a:sym typeface="Raleway"/>
                        </a:rPr>
                        <a:t>Market Demand (QD)</a:t>
                      </a:r>
                      <a:endParaRPr sz="17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700">
                          <a:latin typeface="Raleway"/>
                          <a:ea typeface="Raleway"/>
                          <a:cs typeface="Raleway"/>
                          <a:sym typeface="Raleway"/>
                        </a:rPr>
                        <a:t>Price</a:t>
                      </a:r>
                      <a:endParaRPr sz="17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0-6</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$125</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7-13</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$100</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14-19</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$75</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20-26</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$50</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27-32</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$30</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33-40</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$25</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000">
                          <a:latin typeface="Raleway"/>
                          <a:ea typeface="Raleway"/>
                          <a:cs typeface="Raleway"/>
                          <a:sym typeface="Raleway"/>
                        </a:rPr>
                        <a:t>41-50</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000">
                          <a:latin typeface="Raleway"/>
                          <a:ea typeface="Raleway"/>
                          <a:cs typeface="Raleway"/>
                          <a:sym typeface="Raleway"/>
                        </a:rPr>
                        <a:t>$20</a:t>
                      </a:r>
                      <a:endParaRPr sz="20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id="1000" name="Google Shape;1000;p73"/>
          <p:cNvPicPr preferRelativeResize="0"/>
          <p:nvPr/>
        </p:nvPicPr>
        <p:blipFill>
          <a:blip r:embed="rId3">
            <a:alphaModFix/>
          </a:blip>
          <a:stretch>
            <a:fillRect/>
          </a:stretch>
        </p:blipFill>
        <p:spPr>
          <a:xfrm>
            <a:off x="4776722" y="980038"/>
            <a:ext cx="4321969" cy="4221956"/>
          </a:xfrm>
          <a:prstGeom prst="rect">
            <a:avLst/>
          </a:prstGeom>
          <a:noFill/>
          <a:ln>
            <a:noFill/>
          </a:ln>
        </p:spPr>
      </p:pic>
      <p:sp>
        <p:nvSpPr>
          <p:cNvPr id="1001" name="Google Shape;1001;p73"/>
          <p:cNvSpPr txBox="1"/>
          <p:nvPr>
            <p:ph type="title"/>
          </p:nvPr>
        </p:nvSpPr>
        <p:spPr>
          <a:xfrm>
            <a:off x="491200" y="1132292"/>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5400"/>
              <a:t>Round 1 Results</a:t>
            </a:r>
            <a:endParaRPr sz="5400"/>
          </a:p>
        </p:txBody>
      </p:sp>
      <p:sp>
        <p:nvSpPr>
          <p:cNvPr id="1002" name="Google Shape;1002;p73"/>
          <p:cNvSpPr txBox="1"/>
          <p:nvPr>
            <p:ph idx="1" type="body"/>
          </p:nvPr>
        </p:nvSpPr>
        <p:spPr>
          <a:xfrm>
            <a:off x="491194" y="2018675"/>
            <a:ext cx="4748100" cy="35601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When you return to breakout rooms.</a:t>
            </a:r>
            <a:endParaRPr sz="2400"/>
          </a:p>
          <a:p>
            <a:pPr indent="-381000" lvl="0" marL="457200" rtl="0" algn="l">
              <a:spcBef>
                <a:spcPts val="0"/>
              </a:spcBef>
              <a:spcAft>
                <a:spcPts val="0"/>
              </a:spcAft>
              <a:buSzPts val="2400"/>
              <a:buChar char="●"/>
            </a:pPr>
            <a:r>
              <a:rPr lang="en-US" sz="2400"/>
              <a:t>Calculate your revenue from Round 1 sales. (price x # produced)</a:t>
            </a:r>
            <a:endParaRPr sz="2400"/>
          </a:p>
          <a:p>
            <a:pPr indent="-381000" lvl="0" marL="457200" rtl="0" algn="l">
              <a:spcBef>
                <a:spcPts val="0"/>
              </a:spcBef>
              <a:spcAft>
                <a:spcPts val="0"/>
              </a:spcAft>
              <a:buSzPts val="2400"/>
              <a:buChar char="●"/>
            </a:pPr>
            <a:r>
              <a:rPr lang="en-US" sz="2400"/>
              <a:t>Calculate your new balance going into Round 2.</a:t>
            </a:r>
            <a:endParaRPr sz="2400"/>
          </a:p>
          <a:p>
            <a:pPr indent="-381000" lvl="0" marL="457200" rtl="0" algn="l">
              <a:spcBef>
                <a:spcPts val="0"/>
              </a:spcBef>
              <a:spcAft>
                <a:spcPts val="0"/>
              </a:spcAft>
              <a:buSzPts val="2400"/>
              <a:buChar char="●"/>
            </a:pPr>
            <a:r>
              <a:rPr lang="en-US" sz="2400"/>
              <a:t>Questions?</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74"/>
          <p:cNvSpPr txBox="1"/>
          <p:nvPr>
            <p:ph type="title"/>
          </p:nvPr>
        </p:nvSpPr>
        <p:spPr>
          <a:xfrm>
            <a:off x="630425" y="99486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2</a:t>
            </a:r>
            <a:endParaRPr sz="6000"/>
          </a:p>
        </p:txBody>
      </p:sp>
      <p:sp>
        <p:nvSpPr>
          <p:cNvPr id="1008" name="Google Shape;1008;p74"/>
          <p:cNvSpPr txBox="1"/>
          <p:nvPr>
            <p:ph idx="1" type="body"/>
          </p:nvPr>
        </p:nvSpPr>
        <p:spPr>
          <a:xfrm>
            <a:off x="410450" y="1528875"/>
            <a:ext cx="5198400" cy="4494900"/>
          </a:xfrm>
          <a:prstGeom prst="rect">
            <a:avLst/>
          </a:prstGeom>
          <a:noFill/>
          <a:ln>
            <a:noFill/>
          </a:ln>
        </p:spPr>
        <p:txBody>
          <a:bodyPr anchorCtr="0" anchor="b" bIns="45700" lIns="91425" spcFirstLastPara="1" rIns="91425" wrap="square" tIns="45700">
            <a:noAutofit/>
          </a:bodyPr>
          <a:lstStyle/>
          <a:p>
            <a:pPr indent="-355600" lvl="0" marL="457200" rtl="0" algn="l">
              <a:spcBef>
                <a:spcPts val="0"/>
              </a:spcBef>
              <a:spcAft>
                <a:spcPts val="0"/>
              </a:spcAft>
              <a:buSzPts val="2000"/>
              <a:buChar char="●"/>
            </a:pPr>
            <a:r>
              <a:rPr lang="en-US" sz="2000"/>
              <a:t>Calculate your revenue from Round 1 sales. (price x # produced)</a:t>
            </a:r>
            <a:endParaRPr sz="2000"/>
          </a:p>
          <a:p>
            <a:pPr indent="-355600" lvl="0" marL="457200" rtl="0" algn="l">
              <a:spcBef>
                <a:spcPts val="0"/>
              </a:spcBef>
              <a:spcAft>
                <a:spcPts val="0"/>
              </a:spcAft>
              <a:buSzPts val="2000"/>
              <a:buChar char="●"/>
            </a:pPr>
            <a:r>
              <a:rPr lang="en-US" sz="2000"/>
              <a:t>Calculate your new balance going into Round 2.</a:t>
            </a:r>
            <a:endParaRPr sz="2000"/>
          </a:p>
          <a:p>
            <a:pPr indent="-355600" lvl="0" marL="457200" rtl="0" algn="l">
              <a:spcBef>
                <a:spcPts val="0"/>
              </a:spcBef>
              <a:spcAft>
                <a:spcPts val="0"/>
              </a:spcAft>
              <a:buSzPts val="2000"/>
              <a:buChar char="●"/>
            </a:pPr>
            <a:r>
              <a:rPr lang="en-US" sz="2000"/>
              <a:t>Make production decision for Round 2.</a:t>
            </a:r>
            <a:endParaRPr sz="2000"/>
          </a:p>
          <a:p>
            <a:pPr indent="-355600" lvl="0" marL="457200" rtl="0" algn="l">
              <a:spcBef>
                <a:spcPts val="0"/>
              </a:spcBef>
              <a:spcAft>
                <a:spcPts val="0"/>
              </a:spcAft>
              <a:buSzPts val="2000"/>
              <a:buChar char="●"/>
            </a:pPr>
            <a:r>
              <a:rPr lang="en-US" sz="2000"/>
              <a:t>Team captains submit by </a:t>
            </a:r>
            <a:r>
              <a:rPr b="1" lang="en-US" sz="2000">
                <a:latin typeface="Raleway"/>
                <a:ea typeface="Raleway"/>
                <a:cs typeface="Raleway"/>
                <a:sym typeface="Raleway"/>
              </a:rPr>
              <a:t>Pear Deck</a:t>
            </a:r>
            <a:r>
              <a:rPr lang="en-US" sz="2000"/>
              <a:t>.</a:t>
            </a:r>
            <a:endParaRPr sz="2000"/>
          </a:p>
          <a:p>
            <a:pPr indent="-355600" lvl="1" marL="914400" rtl="0" algn="l">
              <a:spcBef>
                <a:spcPts val="0"/>
              </a:spcBef>
              <a:spcAft>
                <a:spcPts val="0"/>
              </a:spcAft>
              <a:buSzPts val="2000"/>
              <a:buChar char="○"/>
            </a:pPr>
            <a:r>
              <a:rPr i="1" lang="en-US" sz="2000"/>
              <a:t>“Team 1: # Produced”</a:t>
            </a:r>
            <a:endParaRPr i="1" sz="2000"/>
          </a:p>
          <a:p>
            <a:pPr indent="-355600" lvl="0" marL="457200" rtl="0" algn="l">
              <a:spcBef>
                <a:spcPts val="0"/>
              </a:spcBef>
              <a:spcAft>
                <a:spcPts val="0"/>
              </a:spcAft>
              <a:buSzPts val="2000"/>
              <a:buChar char="●"/>
            </a:pPr>
            <a:r>
              <a:rPr lang="en-US" sz="2000"/>
              <a:t>Return to the main room after you have submitted your production decision.</a:t>
            </a:r>
            <a:endParaRPr sz="2000"/>
          </a:p>
          <a:p>
            <a:pPr indent="-355600" lvl="0" marL="457200" rtl="0" algn="l">
              <a:spcBef>
                <a:spcPts val="0"/>
              </a:spcBef>
              <a:spcAft>
                <a:spcPts val="0"/>
              </a:spcAft>
              <a:buSzPts val="2000"/>
              <a:buChar char="●"/>
            </a:pPr>
            <a:r>
              <a:rPr lang="en-US" sz="2000"/>
              <a:t>Use the Zoom “ask for help” button if you have a question.</a:t>
            </a:r>
            <a:endParaRPr sz="2000"/>
          </a:p>
        </p:txBody>
      </p:sp>
      <p:sp>
        <p:nvSpPr>
          <p:cNvPr id="1009" name="Google Shape;1009;p74"/>
          <p:cNvSpPr txBox="1"/>
          <p:nvPr>
            <p:ph type="title"/>
          </p:nvPr>
        </p:nvSpPr>
        <p:spPr>
          <a:xfrm>
            <a:off x="4329196" y="291950"/>
            <a:ext cx="2392500" cy="7635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sz="2400">
                <a:solidFill>
                  <a:schemeClr val="dk1"/>
                </a:solidFill>
              </a:rPr>
              <a:t>Breakout Rooms: </a:t>
            </a:r>
            <a:endParaRPr sz="2400">
              <a:solidFill>
                <a:schemeClr val="dk1"/>
              </a:solidFill>
            </a:endParaRPr>
          </a:p>
          <a:p>
            <a:pPr indent="0" lvl="0" marL="0" rtl="0" algn="r">
              <a:spcBef>
                <a:spcPts val="0"/>
              </a:spcBef>
              <a:spcAft>
                <a:spcPts val="0"/>
              </a:spcAft>
              <a:buNone/>
            </a:pPr>
            <a:r>
              <a:rPr lang="en-US" sz="2400">
                <a:solidFill>
                  <a:schemeClr val="dk1"/>
                </a:solidFill>
              </a:rPr>
              <a:t>About 4 minutes</a:t>
            </a:r>
            <a:endParaRPr sz="2400">
              <a:solidFill>
                <a:schemeClr val="dk1"/>
              </a:solidFill>
            </a:endParaRPr>
          </a:p>
        </p:txBody>
      </p:sp>
      <p:grpSp>
        <p:nvGrpSpPr>
          <p:cNvPr id="1010" name="Google Shape;1010;p74"/>
          <p:cNvGrpSpPr/>
          <p:nvPr/>
        </p:nvGrpSpPr>
        <p:grpSpPr>
          <a:xfrm>
            <a:off x="3077693" y="63227"/>
            <a:ext cx="899632" cy="1220944"/>
            <a:chOff x="5873617" y="2309901"/>
            <a:chExt cx="345720" cy="345720"/>
          </a:xfrm>
        </p:grpSpPr>
        <p:sp>
          <p:nvSpPr>
            <p:cNvPr id="1011" name="Google Shape;1011;p74"/>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74"/>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74"/>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74"/>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74"/>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74"/>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74"/>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74"/>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74"/>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74"/>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74"/>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74"/>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4"/>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74"/>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74"/>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74"/>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4"/>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4"/>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4"/>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030" name="Google Shape;1030;p74"/>
          <p:cNvGraphicFramePr/>
          <p:nvPr/>
        </p:nvGraphicFramePr>
        <p:xfrm>
          <a:off x="6009694" y="1528875"/>
          <a:ext cx="3000000" cy="3000000"/>
        </p:xfrm>
        <a:graphic>
          <a:graphicData uri="http://schemas.openxmlformats.org/drawingml/2006/table">
            <a:tbl>
              <a:tblPr>
                <a:noFill/>
                <a:tableStyleId>{3DD72F20-879E-4987-81A6-B56BD9ECE6B8}</a:tableStyleId>
              </a:tblPr>
              <a:tblGrid>
                <a:gridCol w="1761575"/>
                <a:gridCol w="1058375"/>
              </a:tblGrid>
              <a:tr h="469225">
                <a:tc>
                  <a:txBody>
                    <a:bodyPr/>
                    <a:lstStyle/>
                    <a:p>
                      <a:pPr indent="0" lvl="0" marL="0" rtl="0" algn="ctr">
                        <a:spcBef>
                          <a:spcPts val="0"/>
                        </a:spcBef>
                        <a:spcAft>
                          <a:spcPts val="0"/>
                        </a:spcAft>
                        <a:buNone/>
                      </a:pPr>
                      <a:r>
                        <a:rPr lang="en-US" sz="1300">
                          <a:latin typeface="Raleway"/>
                          <a:ea typeface="Raleway"/>
                          <a:cs typeface="Raleway"/>
                          <a:sym typeface="Raleway"/>
                        </a:rPr>
                        <a:t>Market Demand (QD)</a:t>
                      </a:r>
                      <a:endParaRPr sz="13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300">
                          <a:latin typeface="Raleway"/>
                          <a:ea typeface="Raleway"/>
                          <a:cs typeface="Raleway"/>
                          <a:sym typeface="Raleway"/>
                        </a:rPr>
                        <a:t>Price</a:t>
                      </a:r>
                      <a:endParaRPr sz="13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0-6</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$125</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7-13</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$100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14-19</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$75</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20-26</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$50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27-32</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$30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33-40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$25</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600">
                          <a:latin typeface="Raleway"/>
                          <a:ea typeface="Raleway"/>
                          <a:cs typeface="Raleway"/>
                          <a:sym typeface="Raleway"/>
                        </a:rPr>
                        <a:t>41-50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$20</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pic>
        <p:nvPicPr>
          <p:cNvPr id="1031" name="Google Shape;1031;p74">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032" name="Google Shape;1032;p74">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75"/>
          <p:cNvSpPr txBox="1"/>
          <p:nvPr>
            <p:ph type="title"/>
          </p:nvPr>
        </p:nvSpPr>
        <p:spPr>
          <a:xfrm>
            <a:off x="300600" y="109106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2 Results</a:t>
            </a:r>
            <a:endParaRPr sz="6000"/>
          </a:p>
        </p:txBody>
      </p:sp>
      <p:sp>
        <p:nvSpPr>
          <p:cNvPr id="1038" name="Google Shape;1038;p75"/>
          <p:cNvSpPr txBox="1"/>
          <p:nvPr>
            <p:ph idx="1" type="body"/>
          </p:nvPr>
        </p:nvSpPr>
        <p:spPr>
          <a:xfrm>
            <a:off x="616650" y="1780925"/>
            <a:ext cx="4290900" cy="42342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Market supply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So price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Update Balance Sheet back in break-out rooms</a:t>
            </a:r>
            <a:endParaRPr sz="2400"/>
          </a:p>
        </p:txBody>
      </p:sp>
      <p:graphicFrame>
        <p:nvGraphicFramePr>
          <p:cNvPr id="1039" name="Google Shape;1039;p75"/>
          <p:cNvGraphicFramePr/>
          <p:nvPr/>
        </p:nvGraphicFramePr>
        <p:xfrm>
          <a:off x="5696606" y="123070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1900">
                          <a:latin typeface="Raleway"/>
                          <a:ea typeface="Raleway"/>
                          <a:cs typeface="Raleway"/>
                          <a:sym typeface="Raleway"/>
                        </a:rPr>
                        <a:t>Market Demand (QD)</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Price</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0-6</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$125</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7-13</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$100</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14-19</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$75</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20-26</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$50</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27-32</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$30</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33-40</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$25</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200">
                          <a:latin typeface="Raleway"/>
                          <a:ea typeface="Raleway"/>
                          <a:cs typeface="Raleway"/>
                          <a:sym typeface="Raleway"/>
                        </a:rPr>
                        <a:t>41-50</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200">
                          <a:latin typeface="Raleway"/>
                          <a:ea typeface="Raleway"/>
                          <a:cs typeface="Raleway"/>
                          <a:sym typeface="Raleway"/>
                        </a:rPr>
                        <a:t>$20</a:t>
                      </a:r>
                      <a:endParaRPr sz="22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76"/>
          <p:cNvSpPr txBox="1"/>
          <p:nvPr>
            <p:ph type="title"/>
          </p:nvPr>
        </p:nvSpPr>
        <p:spPr>
          <a:xfrm>
            <a:off x="273100" y="109311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3</a:t>
            </a:r>
            <a:endParaRPr sz="6000"/>
          </a:p>
        </p:txBody>
      </p:sp>
      <p:sp>
        <p:nvSpPr>
          <p:cNvPr id="1045" name="Google Shape;1045;p76"/>
          <p:cNvSpPr txBox="1"/>
          <p:nvPr>
            <p:ph idx="1" type="body"/>
          </p:nvPr>
        </p:nvSpPr>
        <p:spPr>
          <a:xfrm>
            <a:off x="616650" y="1672675"/>
            <a:ext cx="5198400" cy="18597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Update Balance Sheet.</a:t>
            </a:r>
            <a:endParaRPr sz="2400"/>
          </a:p>
          <a:p>
            <a:pPr indent="-381000" lvl="0" marL="457200" rtl="0" algn="l">
              <a:spcBef>
                <a:spcPts val="0"/>
              </a:spcBef>
              <a:spcAft>
                <a:spcPts val="0"/>
              </a:spcAft>
              <a:buSzPts val="2400"/>
              <a:buChar char="●"/>
            </a:pPr>
            <a:r>
              <a:rPr lang="en-US" sz="2400"/>
              <a:t>Discuss production decision for Round 3.</a:t>
            </a:r>
            <a:endParaRPr sz="2400"/>
          </a:p>
        </p:txBody>
      </p:sp>
      <p:grpSp>
        <p:nvGrpSpPr>
          <p:cNvPr id="1046" name="Google Shape;1046;p76"/>
          <p:cNvGrpSpPr/>
          <p:nvPr/>
        </p:nvGrpSpPr>
        <p:grpSpPr>
          <a:xfrm>
            <a:off x="4572005" y="1048602"/>
            <a:ext cx="899632" cy="1220944"/>
            <a:chOff x="5873617" y="2309901"/>
            <a:chExt cx="345720" cy="345720"/>
          </a:xfrm>
        </p:grpSpPr>
        <p:sp>
          <p:nvSpPr>
            <p:cNvPr id="1047" name="Google Shape;1047;p76"/>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76"/>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76"/>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76"/>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76"/>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76"/>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76"/>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76"/>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76"/>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76"/>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76"/>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76"/>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76"/>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76"/>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76"/>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76"/>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76"/>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6"/>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76"/>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066" name="Google Shape;1066;p76"/>
          <p:cNvGraphicFramePr/>
          <p:nvPr/>
        </p:nvGraphicFramePr>
        <p:xfrm>
          <a:off x="5869866" y="1421525"/>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1800">
                          <a:latin typeface="Raleway"/>
                          <a:ea typeface="Raleway"/>
                          <a:cs typeface="Raleway"/>
                          <a:sym typeface="Raleway"/>
                        </a:rPr>
                        <a:t>Market Demand (QD)</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800">
                          <a:latin typeface="Raleway"/>
                          <a:ea typeface="Raleway"/>
                          <a:cs typeface="Raleway"/>
                          <a:sym typeface="Raleway"/>
                        </a:rPr>
                        <a:t>Price</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0-6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7-13</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$100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14-19</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$75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20-26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27-32</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$30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33-40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41-50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77"/>
          <p:cNvSpPr txBox="1"/>
          <p:nvPr>
            <p:ph type="title"/>
          </p:nvPr>
        </p:nvSpPr>
        <p:spPr>
          <a:xfrm>
            <a:off x="602950" y="69251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3</a:t>
            </a:r>
            <a:endParaRPr sz="6000"/>
          </a:p>
        </p:txBody>
      </p:sp>
      <p:sp>
        <p:nvSpPr>
          <p:cNvPr id="1072" name="Google Shape;1072;p77"/>
          <p:cNvSpPr txBox="1"/>
          <p:nvPr>
            <p:ph idx="1" type="body"/>
          </p:nvPr>
        </p:nvSpPr>
        <p:spPr>
          <a:xfrm>
            <a:off x="602944" y="1881975"/>
            <a:ext cx="5081100" cy="3978600"/>
          </a:xfrm>
          <a:prstGeom prst="rect">
            <a:avLst/>
          </a:prstGeom>
          <a:solidFill>
            <a:srgbClr val="FFF2CC"/>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000">
                <a:latin typeface="Raleway"/>
                <a:ea typeface="Raleway"/>
                <a:cs typeface="Raleway"/>
                <a:sym typeface="Raleway"/>
              </a:rPr>
              <a:t>Exciting News!</a:t>
            </a:r>
            <a:endParaRPr b="1" sz="3000">
              <a:latin typeface="Raleway"/>
              <a:ea typeface="Raleway"/>
              <a:cs typeface="Raleway"/>
              <a:sym typeface="Raleway"/>
            </a:endParaRPr>
          </a:p>
          <a:p>
            <a:pPr indent="-381000" lvl="0" marL="457200" rtl="0" algn="l">
              <a:spcBef>
                <a:spcPts val="1800"/>
              </a:spcBef>
              <a:spcAft>
                <a:spcPts val="0"/>
              </a:spcAft>
              <a:buSzPts val="2400"/>
              <a:buChar char="●"/>
            </a:pPr>
            <a:r>
              <a:rPr lang="en-US" sz="2400"/>
              <a:t>Trade Convention for Industry Executives.</a:t>
            </a:r>
            <a:endParaRPr sz="2400"/>
          </a:p>
          <a:p>
            <a:pPr indent="-381000" lvl="0" marL="457200" rtl="0" algn="l">
              <a:spcBef>
                <a:spcPts val="0"/>
              </a:spcBef>
              <a:spcAft>
                <a:spcPts val="0"/>
              </a:spcAft>
              <a:buSzPts val="2400"/>
              <a:buChar char="●"/>
            </a:pPr>
            <a:r>
              <a:rPr lang="en-US" sz="2400"/>
              <a:t>Each company can send 1 person (does not have to be team captain)</a:t>
            </a:r>
            <a:endParaRPr sz="2400"/>
          </a:p>
          <a:p>
            <a:pPr indent="-381000" lvl="0" marL="457200" rtl="0" algn="l">
              <a:spcBef>
                <a:spcPts val="0"/>
              </a:spcBef>
              <a:spcAft>
                <a:spcPts val="0"/>
              </a:spcAft>
              <a:buSzPts val="2400"/>
              <a:buChar char="●"/>
            </a:pPr>
            <a:r>
              <a:rPr lang="en-US" sz="2400"/>
              <a:t>Round 3 production decisions will not be made until they return.</a:t>
            </a:r>
            <a:endParaRPr sz="2400"/>
          </a:p>
          <a:p>
            <a:pPr indent="-381000" lvl="0" marL="457200" rtl="0" algn="l">
              <a:spcBef>
                <a:spcPts val="0"/>
              </a:spcBef>
              <a:spcAft>
                <a:spcPts val="0"/>
              </a:spcAft>
              <a:buSzPts val="2400"/>
              <a:buChar char="●"/>
            </a:pPr>
            <a:r>
              <a:rPr lang="en-US" sz="2400"/>
              <a:t>To attend: Leave the breakout room and return to the main room.</a:t>
            </a:r>
            <a:endParaRPr sz="2400"/>
          </a:p>
        </p:txBody>
      </p:sp>
      <p:grpSp>
        <p:nvGrpSpPr>
          <p:cNvPr id="1073" name="Google Shape;1073;p77"/>
          <p:cNvGrpSpPr/>
          <p:nvPr/>
        </p:nvGrpSpPr>
        <p:grpSpPr>
          <a:xfrm>
            <a:off x="4827880" y="144502"/>
            <a:ext cx="899632" cy="1220944"/>
            <a:chOff x="5873617" y="2309901"/>
            <a:chExt cx="345720" cy="345720"/>
          </a:xfrm>
        </p:grpSpPr>
        <p:sp>
          <p:nvSpPr>
            <p:cNvPr id="1074" name="Google Shape;1074;p77"/>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77"/>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77"/>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77"/>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7"/>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7"/>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7"/>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77"/>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77"/>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77"/>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77"/>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77"/>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77"/>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77"/>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77"/>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77"/>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77"/>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77"/>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77"/>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093" name="Google Shape;1093;p77"/>
          <p:cNvGraphicFramePr/>
          <p:nvPr/>
        </p:nvGraphicFramePr>
        <p:xfrm>
          <a:off x="6134925" y="136545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1800">
                          <a:latin typeface="Raleway"/>
                          <a:ea typeface="Raleway"/>
                          <a:cs typeface="Raleway"/>
                          <a:sym typeface="Raleway"/>
                        </a:rPr>
                        <a:t>Market Demand (QD)</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800">
                          <a:latin typeface="Raleway"/>
                          <a:ea typeface="Raleway"/>
                          <a:cs typeface="Raleway"/>
                          <a:sym typeface="Raleway"/>
                        </a:rPr>
                        <a:t>Price</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0-6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7-13</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$100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14-19</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$75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20-26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27-32</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$30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33-40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41-50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78"/>
          <p:cNvSpPr txBox="1"/>
          <p:nvPr>
            <p:ph type="title"/>
          </p:nvPr>
        </p:nvSpPr>
        <p:spPr>
          <a:xfrm>
            <a:off x="341825" y="87116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3</a:t>
            </a:r>
            <a:endParaRPr sz="6000"/>
          </a:p>
        </p:txBody>
      </p:sp>
      <p:sp>
        <p:nvSpPr>
          <p:cNvPr id="1099" name="Google Shape;1099;p78"/>
          <p:cNvSpPr txBox="1"/>
          <p:nvPr>
            <p:ph idx="1" type="body"/>
          </p:nvPr>
        </p:nvSpPr>
        <p:spPr>
          <a:xfrm>
            <a:off x="450694" y="1723313"/>
            <a:ext cx="5198400" cy="4494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b="1" lang="en-US" sz="3000">
                <a:latin typeface="Raleway"/>
                <a:ea typeface="Raleway"/>
                <a:cs typeface="Raleway"/>
                <a:sym typeface="Raleway"/>
              </a:rPr>
              <a:t>Executives Returning….</a:t>
            </a:r>
            <a:endParaRPr b="1" sz="3000">
              <a:latin typeface="Raleway"/>
              <a:ea typeface="Raleway"/>
              <a:cs typeface="Raleway"/>
              <a:sym typeface="Raleway"/>
            </a:endParaRPr>
          </a:p>
          <a:p>
            <a:pPr indent="-381000" lvl="0" marL="457200" rtl="0" algn="l">
              <a:spcBef>
                <a:spcPts val="1800"/>
              </a:spcBef>
              <a:spcAft>
                <a:spcPts val="0"/>
              </a:spcAft>
              <a:buSzPts val="2400"/>
              <a:buChar char="●"/>
            </a:pPr>
            <a:r>
              <a:rPr lang="en-US" sz="2400"/>
              <a:t>Make production decision for Round 3.</a:t>
            </a:r>
            <a:endParaRPr sz="2400"/>
          </a:p>
          <a:p>
            <a:pPr indent="-381000" lvl="0" marL="457200" rtl="0" algn="l">
              <a:spcBef>
                <a:spcPts val="0"/>
              </a:spcBef>
              <a:spcAft>
                <a:spcPts val="0"/>
              </a:spcAft>
              <a:buSzPts val="2400"/>
              <a:buChar char="●"/>
            </a:pPr>
            <a:r>
              <a:rPr lang="en-US" sz="2400"/>
              <a:t>Team captains submit by </a:t>
            </a:r>
            <a:r>
              <a:rPr b="1" lang="en-US" sz="2400">
                <a:latin typeface="Raleway"/>
                <a:ea typeface="Raleway"/>
                <a:cs typeface="Raleway"/>
                <a:sym typeface="Raleway"/>
              </a:rPr>
              <a:t>Pear Deck</a:t>
            </a:r>
            <a:r>
              <a:rPr lang="en-US" sz="2400"/>
              <a:t>.</a:t>
            </a:r>
            <a:endParaRPr sz="2400"/>
          </a:p>
          <a:p>
            <a:pPr indent="-381000" lvl="1" marL="914400" rtl="0" algn="l">
              <a:spcBef>
                <a:spcPts val="0"/>
              </a:spcBef>
              <a:spcAft>
                <a:spcPts val="0"/>
              </a:spcAft>
              <a:buSzPts val="2400"/>
              <a:buChar char="○"/>
            </a:pPr>
            <a:r>
              <a:rPr i="1" lang="en-US" sz="2400"/>
              <a:t>“Team 1: # Produced”</a:t>
            </a:r>
            <a:endParaRPr i="1" sz="2400"/>
          </a:p>
          <a:p>
            <a:pPr indent="-381000" lvl="0" marL="457200" rtl="0" algn="l">
              <a:spcBef>
                <a:spcPts val="0"/>
              </a:spcBef>
              <a:spcAft>
                <a:spcPts val="0"/>
              </a:spcAft>
              <a:buSzPts val="2400"/>
              <a:buChar char="●"/>
            </a:pPr>
            <a:r>
              <a:rPr lang="en-US" sz="2400"/>
              <a:t>Everyone return to the main room after you have submitted your production decision.</a:t>
            </a:r>
            <a:endParaRPr sz="2400"/>
          </a:p>
          <a:p>
            <a:pPr indent="-381000" lvl="0" marL="457200" rtl="0" algn="l">
              <a:spcBef>
                <a:spcPts val="0"/>
              </a:spcBef>
              <a:spcAft>
                <a:spcPts val="0"/>
              </a:spcAft>
              <a:buSzPts val="2400"/>
              <a:buChar char="●"/>
            </a:pPr>
            <a:r>
              <a:rPr lang="en-US" sz="2400"/>
              <a:t>Use the Zoom “ask for help” button if you have a question.</a:t>
            </a:r>
            <a:endParaRPr sz="2400"/>
          </a:p>
        </p:txBody>
      </p:sp>
      <p:graphicFrame>
        <p:nvGraphicFramePr>
          <p:cNvPr id="1100" name="Google Shape;1100;p78"/>
          <p:cNvGraphicFramePr/>
          <p:nvPr/>
        </p:nvGraphicFramePr>
        <p:xfrm>
          <a:off x="6090188" y="1235250"/>
          <a:ext cx="3000000" cy="3000000"/>
        </p:xfrm>
        <a:graphic>
          <a:graphicData uri="http://schemas.openxmlformats.org/drawingml/2006/table">
            <a:tbl>
              <a:tblPr>
                <a:noFill/>
                <a:tableStyleId>{3DD72F20-879E-4987-81A6-B56BD9ECE6B8}</a:tableStyleId>
              </a:tblPr>
              <a:tblGrid>
                <a:gridCol w="1761575"/>
                <a:gridCol w="1058375"/>
              </a:tblGrid>
              <a:tr h="634150">
                <a:tc>
                  <a:txBody>
                    <a:bodyPr/>
                    <a:lstStyle/>
                    <a:p>
                      <a:pPr indent="0" lvl="0" marL="0" rtl="0" algn="ctr">
                        <a:spcBef>
                          <a:spcPts val="0"/>
                        </a:spcBef>
                        <a:spcAft>
                          <a:spcPts val="0"/>
                        </a:spcAft>
                        <a:buNone/>
                      </a:pPr>
                      <a:r>
                        <a:rPr lang="en-US" sz="1600">
                          <a:latin typeface="Raleway"/>
                          <a:ea typeface="Raleway"/>
                          <a:cs typeface="Raleway"/>
                          <a:sym typeface="Raleway"/>
                        </a:rPr>
                        <a:t>Market Demand (QD)</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Price</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0-6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7-13</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$100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14-19</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$75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20-26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27-32</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$30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33-40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41-50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pic>
        <p:nvPicPr>
          <p:cNvPr id="1101" name="Google Shape;1101;p78">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102" name="Google Shape;1102;p78">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79"/>
          <p:cNvSpPr txBox="1"/>
          <p:nvPr>
            <p:ph type="title"/>
          </p:nvPr>
        </p:nvSpPr>
        <p:spPr>
          <a:xfrm>
            <a:off x="410525" y="1132292"/>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3 Results</a:t>
            </a:r>
            <a:endParaRPr sz="6000"/>
          </a:p>
        </p:txBody>
      </p:sp>
      <p:sp>
        <p:nvSpPr>
          <p:cNvPr id="1108" name="Google Shape;1108;p79"/>
          <p:cNvSpPr txBox="1"/>
          <p:nvPr>
            <p:ph idx="1" type="body"/>
          </p:nvPr>
        </p:nvSpPr>
        <p:spPr>
          <a:xfrm>
            <a:off x="616650" y="1780925"/>
            <a:ext cx="4290900" cy="42342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Market supply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So price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Questions?</a:t>
            </a:r>
            <a:endParaRPr sz="2400"/>
          </a:p>
        </p:txBody>
      </p:sp>
      <p:graphicFrame>
        <p:nvGraphicFramePr>
          <p:cNvPr id="1109" name="Google Shape;1109;p79"/>
          <p:cNvGraphicFramePr/>
          <p:nvPr/>
        </p:nvGraphicFramePr>
        <p:xfrm>
          <a:off x="5696606" y="123070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2100">
                          <a:latin typeface="Raleway"/>
                          <a:ea typeface="Raleway"/>
                          <a:cs typeface="Raleway"/>
                          <a:sym typeface="Raleway"/>
                        </a:rPr>
                        <a:t>Market Demand (QD)</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Price</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0-6</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$125</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7-13</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$100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14-19</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$75</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20-26</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$50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27-32</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$30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33-40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$25</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41-50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$20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80"/>
          <p:cNvSpPr txBox="1"/>
          <p:nvPr>
            <p:ph type="title"/>
          </p:nvPr>
        </p:nvSpPr>
        <p:spPr>
          <a:xfrm>
            <a:off x="602950" y="69251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4</a:t>
            </a:r>
            <a:endParaRPr sz="6000"/>
          </a:p>
        </p:txBody>
      </p:sp>
      <p:sp>
        <p:nvSpPr>
          <p:cNvPr id="1115" name="Google Shape;1115;p80"/>
          <p:cNvSpPr txBox="1"/>
          <p:nvPr>
            <p:ph idx="1" type="body"/>
          </p:nvPr>
        </p:nvSpPr>
        <p:spPr>
          <a:xfrm>
            <a:off x="602944" y="1881975"/>
            <a:ext cx="5081100" cy="3978600"/>
          </a:xfrm>
          <a:prstGeom prst="rect">
            <a:avLst/>
          </a:prstGeom>
          <a:solidFill>
            <a:srgbClr val="FFF2CC"/>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000">
                <a:latin typeface="Raleway"/>
                <a:ea typeface="Raleway"/>
                <a:cs typeface="Raleway"/>
                <a:sym typeface="Raleway"/>
              </a:rPr>
              <a:t>Exciting News!</a:t>
            </a:r>
            <a:endParaRPr b="1" sz="3000">
              <a:latin typeface="Raleway"/>
              <a:ea typeface="Raleway"/>
              <a:cs typeface="Raleway"/>
              <a:sym typeface="Raleway"/>
            </a:endParaRPr>
          </a:p>
          <a:p>
            <a:pPr indent="-381000" lvl="0" marL="457200" rtl="0" algn="l">
              <a:spcBef>
                <a:spcPts val="1800"/>
              </a:spcBef>
              <a:spcAft>
                <a:spcPts val="0"/>
              </a:spcAft>
              <a:buSzPts val="2400"/>
              <a:buChar char="●"/>
            </a:pPr>
            <a:r>
              <a:rPr lang="en-US" sz="2400"/>
              <a:t>Trade Convention for Industry Executives.</a:t>
            </a:r>
            <a:endParaRPr sz="2400"/>
          </a:p>
          <a:p>
            <a:pPr indent="-381000" lvl="0" marL="457200" rtl="0" algn="l">
              <a:spcBef>
                <a:spcPts val="0"/>
              </a:spcBef>
              <a:spcAft>
                <a:spcPts val="0"/>
              </a:spcAft>
              <a:buSzPts val="2400"/>
              <a:buChar char="●"/>
            </a:pPr>
            <a:r>
              <a:rPr lang="en-US" sz="2400"/>
              <a:t>Each company can send 1 person (does not have to be team captain)</a:t>
            </a:r>
            <a:endParaRPr sz="2400"/>
          </a:p>
          <a:p>
            <a:pPr indent="-381000" lvl="0" marL="457200" rtl="0" algn="l">
              <a:spcBef>
                <a:spcPts val="0"/>
              </a:spcBef>
              <a:spcAft>
                <a:spcPts val="0"/>
              </a:spcAft>
              <a:buSzPts val="2400"/>
              <a:buChar char="●"/>
            </a:pPr>
            <a:r>
              <a:rPr lang="en-US" sz="2400"/>
              <a:t>Round 3 production decisions will not be made until they return.</a:t>
            </a:r>
            <a:endParaRPr sz="2400"/>
          </a:p>
          <a:p>
            <a:pPr indent="-381000" lvl="0" marL="457200" rtl="0" algn="l">
              <a:spcBef>
                <a:spcPts val="0"/>
              </a:spcBef>
              <a:spcAft>
                <a:spcPts val="0"/>
              </a:spcAft>
              <a:buSzPts val="2400"/>
              <a:buChar char="●"/>
            </a:pPr>
            <a:r>
              <a:rPr lang="en-US" sz="2400"/>
              <a:t>To attend: Leave the breakout room and return to the main room.</a:t>
            </a:r>
            <a:endParaRPr sz="2400"/>
          </a:p>
        </p:txBody>
      </p:sp>
      <p:grpSp>
        <p:nvGrpSpPr>
          <p:cNvPr id="1116" name="Google Shape;1116;p80"/>
          <p:cNvGrpSpPr/>
          <p:nvPr/>
        </p:nvGrpSpPr>
        <p:grpSpPr>
          <a:xfrm>
            <a:off x="4827880" y="144502"/>
            <a:ext cx="899632" cy="1220944"/>
            <a:chOff x="5873617" y="2309901"/>
            <a:chExt cx="345720" cy="345720"/>
          </a:xfrm>
        </p:grpSpPr>
        <p:sp>
          <p:nvSpPr>
            <p:cNvPr id="1117" name="Google Shape;1117;p80"/>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80"/>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80"/>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80"/>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80"/>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80"/>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80"/>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80"/>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80"/>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80"/>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80"/>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80"/>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80"/>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80"/>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80"/>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80"/>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80"/>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80"/>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80"/>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136" name="Google Shape;1136;p80"/>
          <p:cNvGraphicFramePr/>
          <p:nvPr/>
        </p:nvGraphicFramePr>
        <p:xfrm>
          <a:off x="6134925" y="136545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1800">
                          <a:latin typeface="Raleway"/>
                          <a:ea typeface="Raleway"/>
                          <a:cs typeface="Raleway"/>
                          <a:sym typeface="Raleway"/>
                        </a:rPr>
                        <a:t>Market Demand (QD)</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800">
                          <a:latin typeface="Raleway"/>
                          <a:ea typeface="Raleway"/>
                          <a:cs typeface="Raleway"/>
                          <a:sym typeface="Raleway"/>
                        </a:rPr>
                        <a:t>Price</a:t>
                      </a:r>
                      <a:endParaRPr sz="1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0-6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7-13</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$100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14-19</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$75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20-26</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27-32</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$30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33-40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$25</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100">
                          <a:latin typeface="Raleway"/>
                          <a:ea typeface="Raleway"/>
                          <a:cs typeface="Raleway"/>
                          <a:sym typeface="Raleway"/>
                        </a:rPr>
                        <a:t>41-50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$20</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6"/>
          <p:cNvSpPr txBox="1"/>
          <p:nvPr>
            <p:ph type="title"/>
          </p:nvPr>
        </p:nvSpPr>
        <p:spPr>
          <a:xfrm>
            <a:off x="482550" y="-2"/>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t>Examples</a:t>
            </a:r>
            <a:endParaRPr/>
          </a:p>
        </p:txBody>
      </p:sp>
      <p:pic>
        <p:nvPicPr>
          <p:cNvPr id="158" name="Google Shape;158;p36"/>
          <p:cNvPicPr preferRelativeResize="0"/>
          <p:nvPr/>
        </p:nvPicPr>
        <p:blipFill>
          <a:blip r:embed="rId3">
            <a:alphaModFix/>
          </a:blip>
          <a:stretch>
            <a:fillRect/>
          </a:stretch>
        </p:blipFill>
        <p:spPr>
          <a:xfrm>
            <a:off x="2903023" y="4459475"/>
            <a:ext cx="4767275" cy="1906900"/>
          </a:xfrm>
          <a:prstGeom prst="rect">
            <a:avLst/>
          </a:prstGeom>
          <a:noFill/>
          <a:ln>
            <a:noFill/>
          </a:ln>
        </p:spPr>
      </p:pic>
      <p:pic>
        <p:nvPicPr>
          <p:cNvPr id="159" name="Google Shape;159;p36"/>
          <p:cNvPicPr preferRelativeResize="0"/>
          <p:nvPr/>
        </p:nvPicPr>
        <p:blipFill>
          <a:blip r:embed="rId4">
            <a:alphaModFix/>
          </a:blip>
          <a:stretch>
            <a:fillRect/>
          </a:stretch>
        </p:blipFill>
        <p:spPr>
          <a:xfrm rot="-1388666">
            <a:off x="468420" y="2125817"/>
            <a:ext cx="3726389" cy="2224146"/>
          </a:xfrm>
          <a:prstGeom prst="rect">
            <a:avLst/>
          </a:prstGeom>
          <a:noFill/>
          <a:ln>
            <a:noFill/>
          </a:ln>
        </p:spPr>
      </p:pic>
      <p:pic>
        <p:nvPicPr>
          <p:cNvPr id="160" name="Google Shape;160;p36"/>
          <p:cNvPicPr preferRelativeResize="0"/>
          <p:nvPr/>
        </p:nvPicPr>
        <p:blipFill>
          <a:blip r:embed="rId5">
            <a:alphaModFix/>
          </a:blip>
          <a:stretch>
            <a:fillRect/>
          </a:stretch>
        </p:blipFill>
        <p:spPr>
          <a:xfrm>
            <a:off x="5109425" y="1483000"/>
            <a:ext cx="3602725" cy="264832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81"/>
          <p:cNvSpPr txBox="1"/>
          <p:nvPr>
            <p:ph type="title"/>
          </p:nvPr>
        </p:nvSpPr>
        <p:spPr>
          <a:xfrm>
            <a:off x="341825" y="871167"/>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4</a:t>
            </a:r>
            <a:endParaRPr sz="6000"/>
          </a:p>
        </p:txBody>
      </p:sp>
      <p:sp>
        <p:nvSpPr>
          <p:cNvPr id="1142" name="Google Shape;1142;p81"/>
          <p:cNvSpPr txBox="1"/>
          <p:nvPr>
            <p:ph idx="1" type="body"/>
          </p:nvPr>
        </p:nvSpPr>
        <p:spPr>
          <a:xfrm>
            <a:off x="450694" y="1723313"/>
            <a:ext cx="5198400" cy="4494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b="1" lang="en-US" sz="3000">
                <a:latin typeface="Raleway"/>
                <a:ea typeface="Raleway"/>
                <a:cs typeface="Raleway"/>
                <a:sym typeface="Raleway"/>
              </a:rPr>
              <a:t>Executives Returning….</a:t>
            </a:r>
            <a:endParaRPr b="1" sz="3000">
              <a:latin typeface="Raleway"/>
              <a:ea typeface="Raleway"/>
              <a:cs typeface="Raleway"/>
              <a:sym typeface="Raleway"/>
            </a:endParaRPr>
          </a:p>
          <a:p>
            <a:pPr indent="-381000" lvl="0" marL="457200" rtl="0" algn="l">
              <a:spcBef>
                <a:spcPts val="1800"/>
              </a:spcBef>
              <a:spcAft>
                <a:spcPts val="0"/>
              </a:spcAft>
              <a:buSzPts val="2400"/>
              <a:buChar char="●"/>
            </a:pPr>
            <a:r>
              <a:rPr lang="en-US" sz="2400"/>
              <a:t>Make production decision for Round 3.</a:t>
            </a:r>
            <a:endParaRPr sz="2400"/>
          </a:p>
          <a:p>
            <a:pPr indent="-381000" lvl="0" marL="457200" rtl="0" algn="l">
              <a:spcBef>
                <a:spcPts val="0"/>
              </a:spcBef>
              <a:spcAft>
                <a:spcPts val="0"/>
              </a:spcAft>
              <a:buSzPts val="2400"/>
              <a:buChar char="●"/>
            </a:pPr>
            <a:r>
              <a:rPr lang="en-US" sz="2400"/>
              <a:t>Team captains submit by </a:t>
            </a:r>
            <a:r>
              <a:rPr b="1" lang="en-US" sz="2400">
                <a:latin typeface="Raleway"/>
                <a:ea typeface="Raleway"/>
                <a:cs typeface="Raleway"/>
                <a:sym typeface="Raleway"/>
              </a:rPr>
              <a:t>Pear Deck</a:t>
            </a:r>
            <a:r>
              <a:rPr lang="en-US" sz="2400"/>
              <a:t>.</a:t>
            </a:r>
            <a:endParaRPr sz="2400"/>
          </a:p>
          <a:p>
            <a:pPr indent="-381000" lvl="1" marL="914400" rtl="0" algn="l">
              <a:spcBef>
                <a:spcPts val="0"/>
              </a:spcBef>
              <a:spcAft>
                <a:spcPts val="0"/>
              </a:spcAft>
              <a:buSzPts val="2400"/>
              <a:buChar char="○"/>
            </a:pPr>
            <a:r>
              <a:rPr i="1" lang="en-US" sz="2400"/>
              <a:t>“Team 1: # Produced”</a:t>
            </a:r>
            <a:endParaRPr i="1" sz="2400"/>
          </a:p>
          <a:p>
            <a:pPr indent="-381000" lvl="0" marL="457200" rtl="0" algn="l">
              <a:spcBef>
                <a:spcPts val="0"/>
              </a:spcBef>
              <a:spcAft>
                <a:spcPts val="0"/>
              </a:spcAft>
              <a:buSzPts val="2400"/>
              <a:buChar char="●"/>
            </a:pPr>
            <a:r>
              <a:rPr lang="en-US" sz="2400"/>
              <a:t>Everyone return to the main room after you have submitted your production decision.</a:t>
            </a:r>
            <a:endParaRPr sz="2400"/>
          </a:p>
          <a:p>
            <a:pPr indent="-381000" lvl="0" marL="457200" rtl="0" algn="l">
              <a:spcBef>
                <a:spcPts val="0"/>
              </a:spcBef>
              <a:spcAft>
                <a:spcPts val="0"/>
              </a:spcAft>
              <a:buSzPts val="2400"/>
              <a:buChar char="●"/>
            </a:pPr>
            <a:r>
              <a:rPr lang="en-US" sz="2400"/>
              <a:t>Use the Zoom “ask for help” button if you have a question.</a:t>
            </a:r>
            <a:endParaRPr sz="2400"/>
          </a:p>
        </p:txBody>
      </p:sp>
      <p:graphicFrame>
        <p:nvGraphicFramePr>
          <p:cNvPr id="1143" name="Google Shape;1143;p81"/>
          <p:cNvGraphicFramePr/>
          <p:nvPr/>
        </p:nvGraphicFramePr>
        <p:xfrm>
          <a:off x="6090188" y="1235250"/>
          <a:ext cx="3000000" cy="3000000"/>
        </p:xfrm>
        <a:graphic>
          <a:graphicData uri="http://schemas.openxmlformats.org/drawingml/2006/table">
            <a:tbl>
              <a:tblPr>
                <a:noFill/>
                <a:tableStyleId>{3DD72F20-879E-4987-81A6-B56BD9ECE6B8}</a:tableStyleId>
              </a:tblPr>
              <a:tblGrid>
                <a:gridCol w="1761575"/>
                <a:gridCol w="1058375"/>
              </a:tblGrid>
              <a:tr h="634150">
                <a:tc>
                  <a:txBody>
                    <a:bodyPr/>
                    <a:lstStyle/>
                    <a:p>
                      <a:pPr indent="0" lvl="0" marL="0" rtl="0" algn="ctr">
                        <a:spcBef>
                          <a:spcPts val="0"/>
                        </a:spcBef>
                        <a:spcAft>
                          <a:spcPts val="0"/>
                        </a:spcAft>
                        <a:buNone/>
                      </a:pPr>
                      <a:r>
                        <a:rPr lang="en-US" sz="1600">
                          <a:latin typeface="Raleway"/>
                          <a:ea typeface="Raleway"/>
                          <a:cs typeface="Raleway"/>
                          <a:sym typeface="Raleway"/>
                        </a:rPr>
                        <a:t>Market Demand (QD)</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1600">
                          <a:latin typeface="Raleway"/>
                          <a:ea typeface="Raleway"/>
                          <a:cs typeface="Raleway"/>
                          <a:sym typeface="Raleway"/>
                        </a:rPr>
                        <a:t>Price</a:t>
                      </a:r>
                      <a:endParaRPr sz="16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0-6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7-13</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$100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14-19</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$75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20-26</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27-32</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$30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33-40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$25</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1900">
                          <a:latin typeface="Raleway"/>
                          <a:ea typeface="Raleway"/>
                          <a:cs typeface="Raleway"/>
                          <a:sym typeface="Raleway"/>
                        </a:rPr>
                        <a:t>41-50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900">
                          <a:latin typeface="Raleway"/>
                          <a:ea typeface="Raleway"/>
                          <a:cs typeface="Raleway"/>
                          <a:sym typeface="Raleway"/>
                        </a:rPr>
                        <a:t>$20</a:t>
                      </a:r>
                      <a:endParaRPr sz="19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pic>
        <p:nvPicPr>
          <p:cNvPr id="1144" name="Google Shape;1144;p81">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145" name="Google Shape;1145;p81">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82"/>
          <p:cNvSpPr txBox="1"/>
          <p:nvPr>
            <p:ph type="title"/>
          </p:nvPr>
        </p:nvSpPr>
        <p:spPr>
          <a:xfrm>
            <a:off x="410525" y="1132292"/>
            <a:ext cx="3817500" cy="113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t>Round 4 Results</a:t>
            </a:r>
            <a:endParaRPr sz="6000"/>
          </a:p>
        </p:txBody>
      </p:sp>
      <p:sp>
        <p:nvSpPr>
          <p:cNvPr id="1151" name="Google Shape;1151;p82"/>
          <p:cNvSpPr txBox="1"/>
          <p:nvPr>
            <p:ph idx="1" type="body"/>
          </p:nvPr>
        </p:nvSpPr>
        <p:spPr>
          <a:xfrm>
            <a:off x="616650" y="1780925"/>
            <a:ext cx="4290900" cy="4234200"/>
          </a:xfrm>
          <a:prstGeom prst="rect">
            <a:avLst/>
          </a:prstGeom>
          <a:noFill/>
          <a:ln>
            <a:noFill/>
          </a:ln>
        </p:spPr>
        <p:txBody>
          <a:bodyPr anchorCtr="0" anchor="b" bIns="45700" lIns="91425" spcFirstLastPara="1" rIns="91425" wrap="square" tIns="45700">
            <a:noAutofit/>
          </a:bodyPr>
          <a:lstStyle/>
          <a:p>
            <a:pPr indent="-381000" lvl="0" marL="457200" rtl="0" algn="l">
              <a:spcBef>
                <a:spcPts val="0"/>
              </a:spcBef>
              <a:spcAft>
                <a:spcPts val="0"/>
              </a:spcAft>
              <a:buSzPts val="2400"/>
              <a:buChar char="●"/>
            </a:pPr>
            <a:r>
              <a:rPr lang="en-US" sz="2400"/>
              <a:t>Market supply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So price is….</a:t>
            </a:r>
            <a:endParaRPr sz="2400"/>
          </a:p>
          <a:p>
            <a:pPr indent="0" lvl="0" marL="457200" rtl="0" algn="l">
              <a:spcBef>
                <a:spcPts val="1800"/>
              </a:spcBef>
              <a:spcAft>
                <a:spcPts val="0"/>
              </a:spcAft>
              <a:buNone/>
            </a:pPr>
            <a:r>
              <a:t/>
            </a:r>
            <a:endParaRPr sz="2400"/>
          </a:p>
          <a:p>
            <a:pPr indent="-381000" lvl="0" marL="457200" rtl="0" algn="l">
              <a:spcBef>
                <a:spcPts val="1800"/>
              </a:spcBef>
              <a:spcAft>
                <a:spcPts val="0"/>
              </a:spcAft>
              <a:buSzPts val="2400"/>
              <a:buChar char="●"/>
            </a:pPr>
            <a:r>
              <a:rPr lang="en-US" sz="2400"/>
              <a:t>Questions?</a:t>
            </a:r>
            <a:endParaRPr sz="2400"/>
          </a:p>
        </p:txBody>
      </p:sp>
      <p:graphicFrame>
        <p:nvGraphicFramePr>
          <p:cNvPr id="1152" name="Google Shape;1152;p82"/>
          <p:cNvGraphicFramePr/>
          <p:nvPr/>
        </p:nvGraphicFramePr>
        <p:xfrm>
          <a:off x="5696606" y="1230700"/>
          <a:ext cx="3000000" cy="3000000"/>
        </p:xfrm>
        <a:graphic>
          <a:graphicData uri="http://schemas.openxmlformats.org/drawingml/2006/table">
            <a:tbl>
              <a:tblPr>
                <a:noFill/>
                <a:tableStyleId>{3DD72F20-879E-4987-81A6-B56BD9ECE6B8}</a:tableStyleId>
              </a:tblPr>
              <a:tblGrid>
                <a:gridCol w="1761575"/>
                <a:gridCol w="1058375"/>
              </a:tblGrid>
              <a:tr h="950250">
                <a:tc>
                  <a:txBody>
                    <a:bodyPr/>
                    <a:lstStyle/>
                    <a:p>
                      <a:pPr indent="0" lvl="0" marL="0" rtl="0" algn="ctr">
                        <a:spcBef>
                          <a:spcPts val="0"/>
                        </a:spcBef>
                        <a:spcAft>
                          <a:spcPts val="0"/>
                        </a:spcAft>
                        <a:buNone/>
                      </a:pPr>
                      <a:r>
                        <a:rPr lang="en-US" sz="2100">
                          <a:latin typeface="Raleway"/>
                          <a:ea typeface="Raleway"/>
                          <a:cs typeface="Raleway"/>
                          <a:sym typeface="Raleway"/>
                        </a:rPr>
                        <a:t>Market Demand (QD)</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en-US" sz="2100">
                          <a:latin typeface="Raleway"/>
                          <a:ea typeface="Raleway"/>
                          <a:cs typeface="Raleway"/>
                          <a:sym typeface="Raleway"/>
                        </a:rPr>
                        <a:t>Price</a:t>
                      </a:r>
                      <a:endParaRPr sz="21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0-6</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$125</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7-13</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$100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14-19</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$75</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20-26</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$50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27-32</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$30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33-40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$25</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r h="614975">
                <a:tc>
                  <a:txBody>
                    <a:bodyPr/>
                    <a:lstStyle/>
                    <a:p>
                      <a:pPr indent="0" lvl="0" marL="0" rtl="0" algn="ctr">
                        <a:spcBef>
                          <a:spcPts val="0"/>
                        </a:spcBef>
                        <a:spcAft>
                          <a:spcPts val="0"/>
                        </a:spcAft>
                        <a:buNone/>
                      </a:pPr>
                      <a:r>
                        <a:rPr lang="en-US" sz="2400">
                          <a:latin typeface="Raleway"/>
                          <a:ea typeface="Raleway"/>
                          <a:cs typeface="Raleway"/>
                          <a:sym typeface="Raleway"/>
                        </a:rPr>
                        <a:t>41-50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2400">
                          <a:latin typeface="Raleway"/>
                          <a:ea typeface="Raleway"/>
                          <a:cs typeface="Raleway"/>
                          <a:sym typeface="Raleway"/>
                        </a:rPr>
                        <a:t>$20</a:t>
                      </a:r>
                      <a:endParaRPr sz="24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83"/>
          <p:cNvSpPr txBox="1"/>
          <p:nvPr>
            <p:ph idx="1" type="body"/>
          </p:nvPr>
        </p:nvSpPr>
        <p:spPr>
          <a:xfrm>
            <a:off x="700313" y="1799800"/>
            <a:ext cx="7886700" cy="42534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en-US" sz="3700">
                <a:solidFill>
                  <a:schemeClr val="accent3"/>
                </a:solidFill>
                <a:latin typeface="Raleway"/>
                <a:ea typeface="Raleway"/>
                <a:cs typeface="Raleway"/>
                <a:sym typeface="Raleway"/>
              </a:rPr>
              <a:t>Profit = Current Balance - $150</a:t>
            </a:r>
            <a:r>
              <a:rPr lang="en-US"/>
              <a:t> </a:t>
            </a:r>
            <a:r>
              <a:rPr lang="en-US" sz="2400"/>
              <a:t>(your starting balance)</a:t>
            </a:r>
            <a:endParaRPr sz="2400"/>
          </a:p>
          <a:p>
            <a:pPr indent="0" lvl="0" marL="0" rtl="0" algn="l">
              <a:spcBef>
                <a:spcPts val="640"/>
              </a:spcBef>
              <a:spcAft>
                <a:spcPts val="0"/>
              </a:spcAft>
              <a:buNone/>
            </a:pPr>
            <a:r>
              <a:t/>
            </a:r>
            <a:endParaRPr/>
          </a:p>
          <a:p>
            <a:pPr indent="0" lvl="0" marL="0" rtl="0" algn="l">
              <a:spcBef>
                <a:spcPts val="640"/>
              </a:spcBef>
              <a:spcAft>
                <a:spcPts val="0"/>
              </a:spcAft>
              <a:buNone/>
            </a:pPr>
            <a:r>
              <a:rPr lang="en-US"/>
              <a:t>Accountants calculate your company’s profit and be prepared to submit via </a:t>
            </a:r>
            <a:r>
              <a:rPr b="1" lang="en-US">
                <a:latin typeface="Raleway"/>
                <a:ea typeface="Raleway"/>
                <a:cs typeface="Raleway"/>
                <a:sym typeface="Raleway"/>
              </a:rPr>
              <a:t>Pear Deck</a:t>
            </a:r>
            <a:r>
              <a:rPr lang="en-US"/>
              <a:t> at the end of the session.  </a:t>
            </a:r>
            <a:endParaRPr/>
          </a:p>
          <a:p>
            <a:pPr indent="0" lvl="0" marL="0" rtl="0" algn="ctr">
              <a:spcBef>
                <a:spcPts val="640"/>
              </a:spcBef>
              <a:spcAft>
                <a:spcPts val="0"/>
              </a:spcAft>
              <a:buNone/>
            </a:pPr>
            <a:r>
              <a:t/>
            </a:r>
            <a:endParaRPr/>
          </a:p>
          <a:p>
            <a:pPr indent="0" lvl="0" marL="0" rtl="0" algn="l">
              <a:spcBef>
                <a:spcPts val="640"/>
              </a:spcBef>
              <a:spcAft>
                <a:spcPts val="0"/>
              </a:spcAft>
              <a:buNone/>
            </a:pPr>
            <a:r>
              <a:t/>
            </a:r>
            <a:endParaRPr/>
          </a:p>
        </p:txBody>
      </p:sp>
      <p:sp>
        <p:nvSpPr>
          <p:cNvPr id="1159" name="Google Shape;1159;p83"/>
          <p:cNvSpPr txBox="1"/>
          <p:nvPr>
            <p:ph type="title"/>
          </p:nvPr>
        </p:nvSpPr>
        <p:spPr>
          <a:xfrm>
            <a:off x="246700" y="893088"/>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And the winners are...</a:t>
            </a:r>
            <a:endParaRPr/>
          </a:p>
        </p:txBody>
      </p:sp>
      <p:sp>
        <p:nvSpPr>
          <p:cNvPr id="1160" name="Google Shape;1160;p83">
            <a:hlinkClick r:id="rId3"/>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84"/>
          <p:cNvSpPr txBox="1"/>
          <p:nvPr>
            <p:ph type="title"/>
          </p:nvPr>
        </p:nvSpPr>
        <p:spPr>
          <a:xfrm>
            <a:off x="-440475" y="838113"/>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Debrief</a:t>
            </a:r>
            <a:endParaRPr b="1"/>
          </a:p>
        </p:txBody>
      </p:sp>
      <p:sp>
        <p:nvSpPr>
          <p:cNvPr id="1167" name="Google Shape;1167;p84"/>
          <p:cNvSpPr txBox="1"/>
          <p:nvPr>
            <p:ph idx="1" type="body"/>
          </p:nvPr>
        </p:nvSpPr>
        <p:spPr>
          <a:xfrm>
            <a:off x="342900" y="1600200"/>
            <a:ext cx="81780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What happened?</a:t>
            </a:r>
            <a:endParaRPr/>
          </a:p>
          <a:p>
            <a:pPr indent="-431800" lvl="0" marL="457200" rtl="0" algn="l">
              <a:spcBef>
                <a:spcPts val="0"/>
              </a:spcBef>
              <a:spcAft>
                <a:spcPts val="0"/>
              </a:spcAft>
              <a:buSzPts val="3200"/>
              <a:buChar char="•"/>
            </a:pPr>
            <a:r>
              <a:rPr lang="en-US"/>
              <a:t>Why did you want to talk to the other companies?</a:t>
            </a:r>
            <a:endParaRPr/>
          </a:p>
          <a:p>
            <a:pPr indent="-431800" lvl="0" marL="457200" rtl="0" algn="l">
              <a:spcBef>
                <a:spcPts val="0"/>
              </a:spcBef>
              <a:spcAft>
                <a:spcPts val="0"/>
              </a:spcAft>
              <a:buSzPts val="3200"/>
              <a:buChar char="•"/>
            </a:pPr>
            <a:r>
              <a:rPr lang="en-US"/>
              <a:t>Did it work?</a:t>
            </a:r>
            <a:endParaRPr/>
          </a:p>
          <a:p>
            <a:pPr indent="-431800" lvl="0" marL="457200" rtl="0" algn="l">
              <a:spcBef>
                <a:spcPts val="0"/>
              </a:spcBef>
              <a:spcAft>
                <a:spcPts val="0"/>
              </a:spcAft>
              <a:buSzPts val="3200"/>
              <a:buChar char="•"/>
            </a:pPr>
            <a:r>
              <a:rPr lang="en-US"/>
              <a:t>What motivated you to collude?</a:t>
            </a:r>
            <a:endParaRPr/>
          </a:p>
          <a:p>
            <a:pPr indent="-431800" lvl="0" marL="457200" rtl="0" algn="l">
              <a:spcBef>
                <a:spcPts val="0"/>
              </a:spcBef>
              <a:spcAft>
                <a:spcPts val="0"/>
              </a:spcAft>
              <a:buSzPts val="3200"/>
              <a:buChar char="•"/>
            </a:pPr>
            <a:r>
              <a:rPr lang="en-US"/>
              <a:t>What motivated you to cheat on that collusive agreement?</a:t>
            </a:r>
            <a:endParaRPr/>
          </a:p>
        </p:txBody>
      </p:sp>
      <p:pic>
        <p:nvPicPr>
          <p:cNvPr id="1168" name="Google Shape;1168;p84">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169" name="Google Shape;1169;p84">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xEl>
                                              <p:pRg end="0" st="0"/>
                                            </p:txEl>
                                          </p:spTgt>
                                        </p:tgtEl>
                                        <p:attrNameLst>
                                          <p:attrName>style.visibility</p:attrName>
                                        </p:attrNameLst>
                                      </p:cBhvr>
                                      <p:to>
                                        <p:strVal val="visible"/>
                                      </p:to>
                                    </p:set>
                                    <p:animEffect filter="fade" transition="in">
                                      <p:cBhvr>
                                        <p:cTn dur="1000"/>
                                        <p:tgtEl>
                                          <p:spTgt spid="11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xEl>
                                              <p:pRg end="1" st="1"/>
                                            </p:txEl>
                                          </p:spTgt>
                                        </p:tgtEl>
                                        <p:attrNameLst>
                                          <p:attrName>style.visibility</p:attrName>
                                        </p:attrNameLst>
                                      </p:cBhvr>
                                      <p:to>
                                        <p:strVal val="visible"/>
                                      </p:to>
                                    </p:set>
                                    <p:animEffect filter="fade" transition="in">
                                      <p:cBhvr>
                                        <p:cTn dur="1000"/>
                                        <p:tgtEl>
                                          <p:spTgt spid="11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xEl>
                                              <p:pRg end="2" st="2"/>
                                            </p:txEl>
                                          </p:spTgt>
                                        </p:tgtEl>
                                        <p:attrNameLst>
                                          <p:attrName>style.visibility</p:attrName>
                                        </p:attrNameLst>
                                      </p:cBhvr>
                                      <p:to>
                                        <p:strVal val="visible"/>
                                      </p:to>
                                    </p:set>
                                    <p:animEffect filter="fade" transition="in">
                                      <p:cBhvr>
                                        <p:cTn dur="1000"/>
                                        <p:tgtEl>
                                          <p:spTgt spid="11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xEl>
                                              <p:pRg end="3" st="3"/>
                                            </p:txEl>
                                          </p:spTgt>
                                        </p:tgtEl>
                                        <p:attrNameLst>
                                          <p:attrName>style.visibility</p:attrName>
                                        </p:attrNameLst>
                                      </p:cBhvr>
                                      <p:to>
                                        <p:strVal val="visible"/>
                                      </p:to>
                                    </p:set>
                                    <p:animEffect filter="fade" transition="in">
                                      <p:cBhvr>
                                        <p:cTn dur="1000"/>
                                        <p:tgtEl>
                                          <p:spTgt spid="11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xEl>
                                              <p:pRg end="4" st="4"/>
                                            </p:txEl>
                                          </p:spTgt>
                                        </p:tgtEl>
                                        <p:attrNameLst>
                                          <p:attrName>style.visibility</p:attrName>
                                        </p:attrNameLst>
                                      </p:cBhvr>
                                      <p:to>
                                        <p:strVal val="visible"/>
                                      </p:to>
                                    </p:set>
                                    <p:animEffect filter="fade" transition="in">
                                      <p:cBhvr>
                                        <p:cTn dur="1000"/>
                                        <p:tgtEl>
                                          <p:spTgt spid="116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85"/>
          <p:cNvSpPr txBox="1"/>
          <p:nvPr>
            <p:ph type="title"/>
          </p:nvPr>
        </p:nvSpPr>
        <p:spPr>
          <a:xfrm>
            <a:off x="851425" y="865613"/>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Debrief</a:t>
            </a:r>
            <a:endParaRPr b="1"/>
          </a:p>
        </p:txBody>
      </p:sp>
      <p:sp>
        <p:nvSpPr>
          <p:cNvPr id="1176" name="Google Shape;1176;p85"/>
          <p:cNvSpPr txBox="1"/>
          <p:nvPr>
            <p:ph idx="1" type="body"/>
          </p:nvPr>
        </p:nvSpPr>
        <p:spPr>
          <a:xfrm>
            <a:off x="342900" y="1600200"/>
            <a:ext cx="83430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Whose voice isn’t represented in this conversation?</a:t>
            </a:r>
            <a:endParaRPr/>
          </a:p>
          <a:p>
            <a:pPr indent="-406400" lvl="1" marL="914400" rtl="0" algn="l">
              <a:spcBef>
                <a:spcPts val="0"/>
              </a:spcBef>
              <a:spcAft>
                <a:spcPts val="0"/>
              </a:spcAft>
              <a:buSzPts val="2800"/>
              <a:buChar char="–"/>
            </a:pPr>
            <a:r>
              <a:rPr lang="en-US"/>
              <a:t>Consumers!</a:t>
            </a:r>
            <a:endParaRPr/>
          </a:p>
          <a:p>
            <a:pPr indent="-431800" lvl="0" marL="457200" rtl="0" algn="l">
              <a:spcBef>
                <a:spcPts val="0"/>
              </a:spcBef>
              <a:spcAft>
                <a:spcPts val="0"/>
              </a:spcAft>
              <a:buSzPts val="3200"/>
              <a:buChar char="•"/>
            </a:pPr>
            <a:r>
              <a:rPr lang="en-US"/>
              <a:t>How would consumers they perceive this outcome?</a:t>
            </a:r>
            <a:endParaRPr/>
          </a:p>
          <a:p>
            <a:pPr indent="-431800" lvl="0" marL="457200" rtl="0" algn="l">
              <a:spcBef>
                <a:spcPts val="0"/>
              </a:spcBef>
              <a:spcAft>
                <a:spcPts val="0"/>
              </a:spcAft>
              <a:buSzPts val="3200"/>
              <a:buChar char="•"/>
            </a:pPr>
            <a:r>
              <a:rPr lang="en-US"/>
              <a:t>People respond to incentives…</a:t>
            </a:r>
            <a:endParaRPr/>
          </a:p>
          <a:p>
            <a:pPr indent="-406400" lvl="1" marL="914400" rtl="0" algn="l">
              <a:spcBef>
                <a:spcPts val="0"/>
              </a:spcBef>
              <a:spcAft>
                <a:spcPts val="0"/>
              </a:spcAft>
              <a:buSzPts val="2800"/>
              <a:buChar char="–"/>
            </a:pPr>
            <a:r>
              <a:rPr lang="en-US"/>
              <a:t>Buyers, sellers, business executives… even high school students!</a:t>
            </a:r>
            <a:endParaRPr/>
          </a:p>
          <a:p>
            <a:pPr indent="-431800" lvl="0" marL="457200" rtl="0" algn="l">
              <a:spcBef>
                <a:spcPts val="0"/>
              </a:spcBef>
              <a:spcAft>
                <a:spcPts val="0"/>
              </a:spcAft>
              <a:buSzPts val="3200"/>
              <a:buChar char="•"/>
            </a:pPr>
            <a:r>
              <a:rPr lang="en-US"/>
              <a:t>There’s an incentive to collude.</a:t>
            </a:r>
            <a:endParaRPr/>
          </a:p>
        </p:txBody>
      </p:sp>
      <p:pic>
        <p:nvPicPr>
          <p:cNvPr id="1177" name="Google Shape;1177;p85">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178" name="Google Shape;1178;p85">
            <a:hlinkClick r:id="rId5"/>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xEl>
                                              <p:pRg end="0" st="0"/>
                                            </p:txEl>
                                          </p:spTgt>
                                        </p:tgtEl>
                                        <p:attrNameLst>
                                          <p:attrName>style.visibility</p:attrName>
                                        </p:attrNameLst>
                                      </p:cBhvr>
                                      <p:to>
                                        <p:strVal val="visible"/>
                                      </p:to>
                                    </p:set>
                                    <p:animEffect filter="fade" transition="in">
                                      <p:cBhvr>
                                        <p:cTn dur="1000"/>
                                        <p:tgtEl>
                                          <p:spTgt spid="11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xEl>
                                              <p:pRg end="1" st="1"/>
                                            </p:txEl>
                                          </p:spTgt>
                                        </p:tgtEl>
                                        <p:attrNameLst>
                                          <p:attrName>style.visibility</p:attrName>
                                        </p:attrNameLst>
                                      </p:cBhvr>
                                      <p:to>
                                        <p:strVal val="visible"/>
                                      </p:to>
                                    </p:set>
                                    <p:animEffect filter="fade" transition="in">
                                      <p:cBhvr>
                                        <p:cTn dur="1000"/>
                                        <p:tgtEl>
                                          <p:spTgt spid="11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xEl>
                                              <p:pRg end="2" st="2"/>
                                            </p:txEl>
                                          </p:spTgt>
                                        </p:tgtEl>
                                        <p:attrNameLst>
                                          <p:attrName>style.visibility</p:attrName>
                                        </p:attrNameLst>
                                      </p:cBhvr>
                                      <p:to>
                                        <p:strVal val="visible"/>
                                      </p:to>
                                    </p:set>
                                    <p:animEffect filter="fade" transition="in">
                                      <p:cBhvr>
                                        <p:cTn dur="1000"/>
                                        <p:tgtEl>
                                          <p:spTgt spid="11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xEl>
                                              <p:pRg end="3" st="3"/>
                                            </p:txEl>
                                          </p:spTgt>
                                        </p:tgtEl>
                                        <p:attrNameLst>
                                          <p:attrName>style.visibility</p:attrName>
                                        </p:attrNameLst>
                                      </p:cBhvr>
                                      <p:to>
                                        <p:strVal val="visible"/>
                                      </p:to>
                                    </p:set>
                                    <p:animEffect filter="fade" transition="in">
                                      <p:cBhvr>
                                        <p:cTn dur="1000"/>
                                        <p:tgtEl>
                                          <p:spTgt spid="11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xEl>
                                              <p:pRg end="4" st="4"/>
                                            </p:txEl>
                                          </p:spTgt>
                                        </p:tgtEl>
                                        <p:attrNameLst>
                                          <p:attrName>style.visibility</p:attrName>
                                        </p:attrNameLst>
                                      </p:cBhvr>
                                      <p:to>
                                        <p:strVal val="visible"/>
                                      </p:to>
                                    </p:set>
                                    <p:animEffect filter="fade" transition="in">
                                      <p:cBhvr>
                                        <p:cTn dur="1000"/>
                                        <p:tgtEl>
                                          <p:spTgt spid="11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xEl>
                                              <p:pRg end="5" st="5"/>
                                            </p:txEl>
                                          </p:spTgt>
                                        </p:tgtEl>
                                        <p:attrNameLst>
                                          <p:attrName>style.visibility</p:attrName>
                                        </p:attrNameLst>
                                      </p:cBhvr>
                                      <p:to>
                                        <p:strVal val="visible"/>
                                      </p:to>
                                    </p:set>
                                    <p:animEffect filter="fade" transition="in">
                                      <p:cBhvr>
                                        <p:cTn dur="1000"/>
                                        <p:tgtEl>
                                          <p:spTgt spid="117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86"/>
          <p:cNvSpPr txBox="1"/>
          <p:nvPr>
            <p:ph type="title"/>
          </p:nvPr>
        </p:nvSpPr>
        <p:spPr>
          <a:xfrm>
            <a:off x="342900" y="274638"/>
            <a:ext cx="61722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Conclusion</a:t>
            </a:r>
            <a:endParaRPr/>
          </a:p>
        </p:txBody>
      </p:sp>
      <p:sp>
        <p:nvSpPr>
          <p:cNvPr id="1185" name="Google Shape;1185;p86"/>
          <p:cNvSpPr txBox="1"/>
          <p:nvPr>
            <p:ph idx="1" type="body"/>
          </p:nvPr>
        </p:nvSpPr>
        <p:spPr>
          <a:xfrm>
            <a:off x="628650" y="1978925"/>
            <a:ext cx="4487100" cy="40260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Incentives matter.</a:t>
            </a:r>
            <a:endParaRPr/>
          </a:p>
          <a:p>
            <a:pPr indent="-431800" lvl="0" marL="457200" rtl="0" algn="l">
              <a:spcBef>
                <a:spcPts val="640"/>
              </a:spcBef>
              <a:spcAft>
                <a:spcPts val="0"/>
              </a:spcAft>
              <a:buSzPts val="3200"/>
              <a:buChar char="•"/>
            </a:pPr>
            <a:r>
              <a:rPr lang="en-US"/>
              <a:t>Desire for </a:t>
            </a:r>
            <a:r>
              <a:rPr b="1" lang="en-US">
                <a:latin typeface="Raleway"/>
                <a:ea typeface="Raleway"/>
                <a:cs typeface="Raleway"/>
                <a:sym typeface="Raleway"/>
              </a:rPr>
              <a:t>profit </a:t>
            </a:r>
            <a:r>
              <a:rPr lang="en-US"/>
              <a:t>and </a:t>
            </a:r>
            <a:r>
              <a:rPr b="1" lang="en-US">
                <a:latin typeface="Raleway"/>
                <a:ea typeface="Raleway"/>
                <a:cs typeface="Raleway"/>
                <a:sym typeface="Raleway"/>
              </a:rPr>
              <a:t>competition </a:t>
            </a:r>
            <a:r>
              <a:rPr lang="en-US"/>
              <a:t>undermine collusive agreements.</a:t>
            </a:r>
            <a:endParaRPr/>
          </a:p>
          <a:p>
            <a:pPr indent="0" lvl="0" marL="0" rtl="0" algn="l">
              <a:spcBef>
                <a:spcPts val="640"/>
              </a:spcBef>
              <a:spcAft>
                <a:spcPts val="0"/>
              </a:spcAft>
              <a:buNone/>
            </a:pPr>
            <a:r>
              <a:t/>
            </a:r>
            <a:endParaRPr/>
          </a:p>
        </p:txBody>
      </p:sp>
      <p:sp>
        <p:nvSpPr>
          <p:cNvPr id="1186" name="Google Shape;1186;p86">
            <a:hlinkClick r:id="rId3"/>
          </p:cNvPr>
          <p:cNvSpPr/>
          <p:nvPr/>
        </p:nvSpPr>
        <p:spPr>
          <a:xfrm>
            <a:off x="0" y="5207000"/>
            <a:ext cx="9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7" name="Google Shape;1187;p86"/>
          <p:cNvGrpSpPr/>
          <p:nvPr/>
        </p:nvGrpSpPr>
        <p:grpSpPr>
          <a:xfrm>
            <a:off x="5354354" y="1786262"/>
            <a:ext cx="3483471" cy="3507689"/>
            <a:chOff x="359507" y="-109181"/>
            <a:chExt cx="4067100" cy="3071531"/>
          </a:xfrm>
        </p:grpSpPr>
        <p:sp>
          <p:nvSpPr>
            <p:cNvPr id="1188" name="Google Shape;1188;p86"/>
            <p:cNvSpPr/>
            <p:nvPr/>
          </p:nvSpPr>
          <p:spPr>
            <a:xfrm>
              <a:off x="359507" y="-109181"/>
              <a:ext cx="4067100" cy="2756400"/>
            </a:xfrm>
            <a:prstGeom prst="roundRect">
              <a:avLst>
                <a:gd fmla="val 50000" name="adj"/>
              </a:avLst>
            </a:prstGeom>
            <a:solidFill>
              <a:srgbClr val="E2E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86"/>
            <p:cNvSpPr/>
            <p:nvPr/>
          </p:nvSpPr>
          <p:spPr>
            <a:xfrm rot="10800000">
              <a:off x="2599025" y="2592150"/>
              <a:ext cx="597000" cy="370200"/>
            </a:xfrm>
            <a:prstGeom prst="rtTriangle">
              <a:avLst/>
            </a:prstGeom>
            <a:solidFill>
              <a:srgbClr val="E2E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0" name="Google Shape;1190;p86"/>
          <p:cNvSpPr txBox="1"/>
          <p:nvPr/>
        </p:nvSpPr>
        <p:spPr>
          <a:xfrm>
            <a:off x="5512875" y="1933025"/>
            <a:ext cx="3148800" cy="296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000">
                <a:solidFill>
                  <a:srgbClr val="FF66A7"/>
                </a:solidFill>
                <a:latin typeface="Dosis SemiBold"/>
                <a:ea typeface="Dosis SemiBold"/>
                <a:cs typeface="Dosis SemiBold"/>
                <a:sym typeface="Dosis SemiBold"/>
              </a:rPr>
              <a:t>Profit is the motivator.  Competition is the regulator.</a:t>
            </a:r>
            <a:endParaRPr sz="4000">
              <a:solidFill>
                <a:srgbClr val="FF66A7"/>
              </a:solidFill>
              <a:latin typeface="Dosis SemiBold"/>
              <a:ea typeface="Dosis SemiBold"/>
              <a:cs typeface="Dosis SemiBold"/>
              <a:sym typeface="Dosi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xEl>
                                              <p:pRg end="0" st="0"/>
                                            </p:txEl>
                                          </p:spTgt>
                                        </p:tgtEl>
                                        <p:attrNameLst>
                                          <p:attrName>style.visibility</p:attrName>
                                        </p:attrNameLst>
                                      </p:cBhvr>
                                      <p:to>
                                        <p:strVal val="visible"/>
                                      </p:to>
                                    </p:set>
                                    <p:animEffect filter="fade" transition="in">
                                      <p:cBhvr>
                                        <p:cTn dur="1000"/>
                                        <p:tgtEl>
                                          <p:spTgt spid="11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xEl>
                                              <p:pRg end="1" st="1"/>
                                            </p:txEl>
                                          </p:spTgt>
                                        </p:tgtEl>
                                        <p:attrNameLst>
                                          <p:attrName>style.visibility</p:attrName>
                                        </p:attrNameLst>
                                      </p:cBhvr>
                                      <p:to>
                                        <p:strVal val="visible"/>
                                      </p:to>
                                    </p:set>
                                    <p:animEffect filter="fade" transition="in">
                                      <p:cBhvr>
                                        <p:cTn dur="1000"/>
                                        <p:tgtEl>
                                          <p:spTgt spid="11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xEl>
                                              <p:pRg end="2" st="2"/>
                                            </p:txEl>
                                          </p:spTgt>
                                        </p:tgtEl>
                                        <p:attrNameLst>
                                          <p:attrName>style.visibility</p:attrName>
                                        </p:attrNameLst>
                                      </p:cBhvr>
                                      <p:to>
                                        <p:strVal val="visible"/>
                                      </p:to>
                                    </p:set>
                                    <p:animEffect filter="fade" transition="in">
                                      <p:cBhvr>
                                        <p:cTn dur="1000"/>
                                        <p:tgtEl>
                                          <p:spTgt spid="11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1000"/>
                                        <p:tgtEl>
                                          <p:spTgt spid="1190"/>
                                        </p:tgtEl>
                                      </p:cBhvr>
                                    </p:animEffect>
                                  </p:childTnLst>
                                </p:cTn>
                              </p:par>
                              <p:par>
                                <p:cTn fill="hold" nodeType="with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1000"/>
                                        <p:tgtEl>
                                          <p:spTgt spid="1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87"/>
          <p:cNvSpPr txBox="1"/>
          <p:nvPr>
            <p:ph type="title"/>
          </p:nvPr>
        </p:nvSpPr>
        <p:spPr>
          <a:xfrm>
            <a:off x="457200" y="112682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Oligopoly Resources</a:t>
            </a:r>
            <a:endParaRPr/>
          </a:p>
        </p:txBody>
      </p:sp>
      <p:sp>
        <p:nvSpPr>
          <p:cNvPr id="1197" name="Google Shape;1197;p87"/>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u="sng">
                <a:solidFill>
                  <a:schemeClr val="hlink"/>
                </a:solidFill>
                <a:hlinkClick r:id="rId3"/>
              </a:rPr>
              <a:t>Cartels &amp; Competition </a:t>
            </a:r>
            <a:r>
              <a:rPr lang="en-US"/>
              <a:t>- FTE Lesson</a:t>
            </a:r>
            <a:endParaRPr/>
          </a:p>
          <a:p>
            <a:pPr indent="-342900" lvl="0" marL="342900" rtl="0" algn="l">
              <a:spcBef>
                <a:spcPts val="0"/>
              </a:spcBef>
              <a:spcAft>
                <a:spcPts val="0"/>
              </a:spcAft>
              <a:buClr>
                <a:schemeClr val="dk1"/>
              </a:buClr>
              <a:buSzPts val="2800"/>
              <a:buChar char="•"/>
            </a:pPr>
            <a:r>
              <a:rPr lang="en-US"/>
              <a:t>EconMovies – </a:t>
            </a:r>
            <a:r>
              <a:rPr lang="en-US" u="sng">
                <a:solidFill>
                  <a:schemeClr val="hlink"/>
                </a:solidFill>
                <a:hlinkClick r:id="rId4"/>
              </a:rPr>
              <a:t>The Dark Knight</a:t>
            </a:r>
            <a:endParaRPr/>
          </a:p>
          <a:p>
            <a:pPr indent="-342900" lvl="0" marL="342900" rtl="0" algn="l">
              <a:spcBef>
                <a:spcPts val="1800"/>
              </a:spcBef>
              <a:spcAft>
                <a:spcPts val="0"/>
              </a:spcAft>
              <a:buClr>
                <a:schemeClr val="dk1"/>
              </a:buClr>
              <a:buSzPts val="2800"/>
              <a:buChar char="•"/>
            </a:pPr>
            <a:r>
              <a:rPr lang="en-US" u="sng">
                <a:solidFill>
                  <a:schemeClr val="hlink"/>
                </a:solidFill>
                <a:hlinkClick r:id="rId5"/>
              </a:rPr>
              <a:t>Oligopoly and Game Theory </a:t>
            </a:r>
            <a:r>
              <a:rPr lang="en-US"/>
              <a:t>– Crash Course </a:t>
            </a:r>
            <a:endParaRPr/>
          </a:p>
          <a:p>
            <a:pPr indent="-342900" lvl="0" marL="342900" rtl="0" algn="l">
              <a:spcBef>
                <a:spcPts val="1800"/>
              </a:spcBef>
              <a:spcAft>
                <a:spcPts val="0"/>
              </a:spcAft>
              <a:buSzPts val="2800"/>
              <a:buChar char="•"/>
            </a:pPr>
            <a:r>
              <a:rPr lang="en-US"/>
              <a:t>The Evolution of Trust-</a:t>
            </a:r>
            <a:r>
              <a:rPr lang="en-US" u="sng">
                <a:solidFill>
                  <a:schemeClr val="hlink"/>
                </a:solidFill>
                <a:latin typeface="Arial"/>
                <a:ea typeface="Arial"/>
                <a:cs typeface="Arial"/>
                <a:sym typeface="Arial"/>
                <a:hlinkClick r:id="rId6"/>
              </a:rPr>
              <a:t>https://ncase.me/trust/</a:t>
            </a:r>
            <a:endParaRPr/>
          </a:p>
          <a:p>
            <a:pPr indent="-165100" lvl="0" marL="342900" rtl="0" algn="l">
              <a:spcBef>
                <a:spcPts val="1800"/>
              </a:spcBef>
              <a:spcAft>
                <a:spcPts val="0"/>
              </a:spcAft>
              <a:buClr>
                <a:schemeClr val="dk1"/>
              </a:buClr>
              <a:buSzPts val="2800"/>
              <a:buNone/>
            </a:pPr>
            <a:r>
              <a:t/>
            </a:r>
            <a:endParaRPr/>
          </a:p>
          <a:p>
            <a:pPr indent="-165100" lvl="0" marL="342900" rtl="0" algn="l">
              <a:spcBef>
                <a:spcPts val="1800"/>
              </a:spcBef>
              <a:spcAft>
                <a:spcPts val="0"/>
              </a:spcAft>
              <a:buClr>
                <a:schemeClr val="dk1"/>
              </a:buClr>
              <a:buSzPts val="28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88"/>
          <p:cNvSpPr txBox="1"/>
          <p:nvPr>
            <p:ph idx="1" type="subTitle"/>
          </p:nvPr>
        </p:nvSpPr>
        <p:spPr>
          <a:xfrm>
            <a:off x="3103275" y="134365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1800"/>
              </a:spcAft>
              <a:buNone/>
            </a:pPr>
            <a:r>
              <a:rPr lang="en-US"/>
              <a:t>Utilizing AP Classroom</a:t>
            </a:r>
            <a:endParaRPr/>
          </a:p>
        </p:txBody>
      </p:sp>
      <p:pic>
        <p:nvPicPr>
          <p:cNvPr id="1204" name="Google Shape;1204;p88"/>
          <p:cNvPicPr preferRelativeResize="0"/>
          <p:nvPr/>
        </p:nvPicPr>
        <p:blipFill>
          <a:blip r:embed="rId3">
            <a:alphaModFix/>
          </a:blip>
          <a:stretch>
            <a:fillRect/>
          </a:stretch>
        </p:blipFill>
        <p:spPr>
          <a:xfrm>
            <a:off x="166150" y="1499275"/>
            <a:ext cx="3097675" cy="2843675"/>
          </a:xfrm>
          <a:prstGeom prst="rect">
            <a:avLst/>
          </a:prstGeom>
          <a:noFill/>
          <a:ln>
            <a:noFill/>
          </a:ln>
        </p:spPr>
      </p:pic>
      <p:pic>
        <p:nvPicPr>
          <p:cNvPr id="1205" name="Google Shape;1205;p88"/>
          <p:cNvPicPr preferRelativeResize="0"/>
          <p:nvPr/>
        </p:nvPicPr>
        <p:blipFill>
          <a:blip r:embed="rId4">
            <a:alphaModFix/>
          </a:blip>
          <a:stretch>
            <a:fillRect/>
          </a:stretch>
        </p:blipFill>
        <p:spPr>
          <a:xfrm>
            <a:off x="3196325" y="3276150"/>
            <a:ext cx="5575375" cy="31361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89"/>
          <p:cNvSpPr txBox="1"/>
          <p:nvPr>
            <p:ph idx="4294967295" type="ctrTitle"/>
          </p:nvPr>
        </p:nvSpPr>
        <p:spPr>
          <a:xfrm>
            <a:off x="381000" y="-381000"/>
            <a:ext cx="8382000" cy="2649600"/>
          </a:xfrm>
          <a:prstGeom prst="rect">
            <a:avLst/>
          </a:prstGeom>
          <a:noFill/>
          <a:ln>
            <a:noFill/>
          </a:ln>
        </p:spPr>
        <p:txBody>
          <a:bodyPr anchorCtr="0" anchor="ctr" bIns="44450" lIns="90475" spcFirstLastPara="1" rIns="90475" wrap="square" tIns="44450">
            <a:noAutofit/>
          </a:bodyPr>
          <a:lstStyle/>
          <a:p>
            <a:pPr indent="0" lvl="0" marL="0" marR="0" rtl="0" algn="ctr">
              <a:lnSpc>
                <a:spcPct val="100000"/>
              </a:lnSpc>
              <a:spcBef>
                <a:spcPts val="0"/>
              </a:spcBef>
              <a:spcAft>
                <a:spcPts val="0"/>
              </a:spcAft>
              <a:buClr>
                <a:schemeClr val="dk2"/>
              </a:buClr>
              <a:buSzPts val="6000"/>
              <a:buFont typeface="Times New Roman"/>
              <a:buNone/>
            </a:pPr>
            <a:r>
              <a:rPr b="1" i="0" lang="en-US" sz="6000" u="none" cap="none" strike="noStrike">
                <a:solidFill>
                  <a:schemeClr val="dk2"/>
                </a:solidFill>
                <a:latin typeface="Times New Roman"/>
                <a:ea typeface="Times New Roman"/>
                <a:cs typeface="Times New Roman"/>
                <a:sym typeface="Times New Roman"/>
              </a:rPr>
              <a:t>Perfectly </a:t>
            </a:r>
            <a:r>
              <a:rPr b="1" i="0" lang="en-US" sz="5400" u="none" cap="none" strike="noStrike">
                <a:solidFill>
                  <a:schemeClr val="dk2"/>
                </a:solidFill>
                <a:latin typeface="Times New Roman"/>
                <a:ea typeface="Times New Roman"/>
                <a:cs typeface="Times New Roman"/>
                <a:sym typeface="Times New Roman"/>
              </a:rPr>
              <a:t>Competitive</a:t>
            </a:r>
            <a:r>
              <a:rPr b="1" i="0" lang="en-US" sz="6000" u="none" cap="none" strike="noStrike">
                <a:solidFill>
                  <a:schemeClr val="dk2"/>
                </a:solidFill>
                <a:latin typeface="Times New Roman"/>
                <a:ea typeface="Times New Roman"/>
                <a:cs typeface="Times New Roman"/>
                <a:sym typeface="Times New Roman"/>
              </a:rPr>
              <a:t> Labor Market and Firm</a:t>
            </a:r>
            <a:endParaRPr b="0" i="0" sz="4400" u="none" cap="none" strike="noStrike">
              <a:solidFill>
                <a:schemeClr val="dk2"/>
              </a:solidFill>
              <a:latin typeface="Times New Roman"/>
              <a:ea typeface="Times New Roman"/>
              <a:cs typeface="Times New Roman"/>
              <a:sym typeface="Times New Roman"/>
            </a:endParaRPr>
          </a:p>
        </p:txBody>
      </p:sp>
      <p:sp>
        <p:nvSpPr>
          <p:cNvPr id="1211" name="Google Shape;1211;p89"/>
          <p:cNvSpPr/>
          <p:nvPr/>
        </p:nvSpPr>
        <p:spPr>
          <a:xfrm>
            <a:off x="1692275" y="2905125"/>
            <a:ext cx="2254200" cy="2879700"/>
          </a:xfrm>
          <a:custGeom>
            <a:rect b="b" l="l" r="r" t="t"/>
            <a:pathLst>
              <a:path extrusionOk="0" h="120000" w="120000">
                <a:moveTo>
                  <a:pt x="0" y="0"/>
                </a:moveTo>
                <a:lnTo>
                  <a:pt x="11004" y="18527"/>
                </a:lnTo>
                <a:lnTo>
                  <a:pt x="23261" y="36257"/>
                </a:lnTo>
                <a:lnTo>
                  <a:pt x="36703" y="52944"/>
                </a:lnTo>
                <a:lnTo>
                  <a:pt x="51329" y="68711"/>
                </a:lnTo>
                <a:lnTo>
                  <a:pt x="66999" y="83251"/>
                </a:lnTo>
                <a:lnTo>
                  <a:pt x="83714" y="96748"/>
                </a:lnTo>
                <a:lnTo>
                  <a:pt x="101334" y="108957"/>
                </a:lnTo>
                <a:lnTo>
                  <a:pt x="119930" y="119938"/>
                </a:lnTo>
              </a:path>
            </a:pathLst>
          </a:custGeom>
          <a:noFill/>
          <a:ln cap="rnd" cmpd="sng" w="76200">
            <a:solidFill>
              <a:srgbClr val="0000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212" name="Google Shape;1212;p89"/>
          <p:cNvSpPr/>
          <p:nvPr/>
        </p:nvSpPr>
        <p:spPr>
          <a:xfrm>
            <a:off x="1574800" y="2840037"/>
            <a:ext cx="2092200" cy="2897100"/>
          </a:xfrm>
          <a:custGeom>
            <a:rect b="b" l="l" r="r" t="t"/>
            <a:pathLst>
              <a:path extrusionOk="0" h="120000" w="120000">
                <a:moveTo>
                  <a:pt x="0" y="119938"/>
                </a:moveTo>
                <a:lnTo>
                  <a:pt x="20562" y="110788"/>
                </a:lnTo>
                <a:lnTo>
                  <a:pt x="39924" y="99623"/>
                </a:lnTo>
                <a:lnTo>
                  <a:pt x="57711" y="86751"/>
                </a:lnTo>
                <a:lnTo>
                  <a:pt x="73921" y="72170"/>
                </a:lnTo>
                <a:lnTo>
                  <a:pt x="88330" y="56126"/>
                </a:lnTo>
                <a:lnTo>
                  <a:pt x="100938" y="38617"/>
                </a:lnTo>
                <a:lnTo>
                  <a:pt x="111519" y="19888"/>
                </a:lnTo>
                <a:lnTo>
                  <a:pt x="119924" y="0"/>
                </a:lnTo>
              </a:path>
            </a:pathLst>
          </a:custGeom>
          <a:noFill/>
          <a:ln cap="rnd" cmpd="sng" w="76200">
            <a:solidFill>
              <a:srgbClr val="CC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213" name="Google Shape;1213;p89"/>
          <p:cNvSpPr txBox="1"/>
          <p:nvPr/>
        </p:nvSpPr>
        <p:spPr>
          <a:xfrm>
            <a:off x="3444875" y="2295525"/>
            <a:ext cx="7335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a:t>
            </a:r>
            <a:r>
              <a:rPr b="1" baseline="-25000" i="0" lang="en-US" sz="28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sp>
        <p:nvSpPr>
          <p:cNvPr id="1214" name="Google Shape;1214;p89"/>
          <p:cNvSpPr txBox="1"/>
          <p:nvPr/>
        </p:nvSpPr>
        <p:spPr>
          <a:xfrm>
            <a:off x="3854450" y="5689600"/>
            <a:ext cx="8097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Arial"/>
                <a:ea typeface="Arial"/>
                <a:cs typeface="Arial"/>
                <a:sym typeface="Arial"/>
              </a:rPr>
              <a:t>D</a:t>
            </a:r>
            <a:r>
              <a:rPr b="1" baseline="-25000" i="1" lang="en-US" sz="28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sp>
        <p:nvSpPr>
          <p:cNvPr id="1215" name="Google Shape;1215;p89"/>
          <p:cNvSpPr txBox="1"/>
          <p:nvPr/>
        </p:nvSpPr>
        <p:spPr>
          <a:xfrm>
            <a:off x="6111875" y="3286125"/>
            <a:ext cx="1066800" cy="225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00"/>
              </a:buClr>
              <a:buSzPts val="14200"/>
              <a:buFont typeface="Times New Roman"/>
              <a:buNone/>
            </a:pPr>
            <a:r>
              <a:rPr b="1" i="0" lang="en-US" sz="14200" u="none" cap="none" strike="noStrike">
                <a:solidFill>
                  <a:srgbClr val="99000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cxnSp>
        <p:nvCxnSpPr>
          <p:cNvPr id="1216" name="Google Shape;1216;p89"/>
          <p:cNvCxnSpPr/>
          <p:nvPr/>
        </p:nvCxnSpPr>
        <p:spPr>
          <a:xfrm rot="10800000">
            <a:off x="1422400" y="4668837"/>
            <a:ext cx="1295400" cy="0"/>
          </a:xfrm>
          <a:prstGeom prst="straightConnector1">
            <a:avLst/>
          </a:prstGeom>
          <a:noFill/>
          <a:ln cap="flat" cmpd="sng" w="28575">
            <a:solidFill>
              <a:srgbClr val="000000"/>
            </a:solidFill>
            <a:prstDash val="dash"/>
            <a:miter lim="800000"/>
            <a:headEnd len="sm" w="sm" type="none"/>
            <a:tailEnd len="sm" w="sm" type="none"/>
          </a:ln>
        </p:spPr>
      </p:cxnSp>
      <p:cxnSp>
        <p:nvCxnSpPr>
          <p:cNvPr id="1217" name="Google Shape;1217;p89"/>
          <p:cNvCxnSpPr/>
          <p:nvPr/>
        </p:nvCxnSpPr>
        <p:spPr>
          <a:xfrm>
            <a:off x="2794000" y="4745037"/>
            <a:ext cx="0" cy="1484400"/>
          </a:xfrm>
          <a:prstGeom prst="straightConnector1">
            <a:avLst/>
          </a:prstGeom>
          <a:noFill/>
          <a:ln cap="flat" cmpd="sng" w="28575">
            <a:solidFill>
              <a:srgbClr val="000000"/>
            </a:solidFill>
            <a:prstDash val="dash"/>
            <a:miter lim="800000"/>
            <a:headEnd len="sm" w="sm" type="none"/>
            <a:tailEnd len="sm" w="sm" type="none"/>
          </a:ln>
        </p:spPr>
      </p:cxnSp>
      <p:sp>
        <p:nvSpPr>
          <p:cNvPr id="1218" name="Google Shape;1218;p89"/>
          <p:cNvSpPr txBox="1"/>
          <p:nvPr/>
        </p:nvSpPr>
        <p:spPr>
          <a:xfrm>
            <a:off x="4206875" y="2490787"/>
            <a:ext cx="1135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219" name="Google Shape;1219;p89"/>
          <p:cNvSpPr txBox="1"/>
          <p:nvPr/>
        </p:nvSpPr>
        <p:spPr>
          <a:xfrm>
            <a:off x="7847012" y="6194425"/>
            <a:ext cx="457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sp>
        <p:nvSpPr>
          <p:cNvPr id="1220" name="Google Shape;1220;p89"/>
          <p:cNvSpPr txBox="1"/>
          <p:nvPr/>
        </p:nvSpPr>
        <p:spPr>
          <a:xfrm>
            <a:off x="549275" y="2447925"/>
            <a:ext cx="10668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221" name="Google Shape;1221;p89"/>
          <p:cNvSpPr txBox="1"/>
          <p:nvPr/>
        </p:nvSpPr>
        <p:spPr>
          <a:xfrm>
            <a:off x="3973512" y="6181725"/>
            <a:ext cx="457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sp>
        <p:nvSpPr>
          <p:cNvPr id="1222" name="Google Shape;1222;p89"/>
          <p:cNvSpPr txBox="1"/>
          <p:nvPr/>
        </p:nvSpPr>
        <p:spPr>
          <a:xfrm>
            <a:off x="2378075" y="6257925"/>
            <a:ext cx="1066800" cy="4539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400"/>
              <a:buFont typeface="Times New Roman"/>
              <a:buNone/>
            </a:pPr>
            <a:r>
              <a:rPr b="1" i="0" lang="en-US" sz="2400" u="none" cap="none" strike="noStrike">
                <a:solidFill>
                  <a:srgbClr val="000000"/>
                </a:solidFill>
                <a:latin typeface="Times New Roman"/>
                <a:ea typeface="Times New Roman"/>
                <a:cs typeface="Times New Roman"/>
                <a:sym typeface="Times New Roman"/>
              </a:rPr>
              <a:t>5000</a:t>
            </a:r>
            <a:endParaRPr b="0" i="0" sz="1400" u="none" cap="none" strike="noStrike">
              <a:solidFill>
                <a:srgbClr val="000000"/>
              </a:solidFill>
              <a:latin typeface="Arial"/>
              <a:ea typeface="Arial"/>
              <a:cs typeface="Arial"/>
              <a:sym typeface="Arial"/>
            </a:endParaRPr>
          </a:p>
        </p:txBody>
      </p:sp>
      <p:sp>
        <p:nvSpPr>
          <p:cNvPr id="1223" name="Google Shape;1223;p89"/>
          <p:cNvSpPr txBox="1"/>
          <p:nvPr/>
        </p:nvSpPr>
        <p:spPr>
          <a:xfrm>
            <a:off x="736600" y="4440237"/>
            <a:ext cx="7143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$10</a:t>
            </a:r>
            <a:endParaRPr b="0" i="0" sz="1400" u="none" cap="none" strike="noStrike">
              <a:solidFill>
                <a:srgbClr val="000000"/>
              </a:solidFill>
              <a:latin typeface="Arial"/>
              <a:ea typeface="Arial"/>
              <a:cs typeface="Arial"/>
              <a:sym typeface="Arial"/>
            </a:endParaRPr>
          </a:p>
        </p:txBody>
      </p:sp>
      <p:grpSp>
        <p:nvGrpSpPr>
          <p:cNvPr id="1224" name="Google Shape;1224;p89"/>
          <p:cNvGrpSpPr/>
          <p:nvPr/>
        </p:nvGrpSpPr>
        <p:grpSpPr>
          <a:xfrm>
            <a:off x="5232400" y="2916237"/>
            <a:ext cx="2852700" cy="3363900"/>
            <a:chOff x="2222500" y="2001837"/>
            <a:chExt cx="2852700" cy="3363900"/>
          </a:xfrm>
        </p:grpSpPr>
        <p:cxnSp>
          <p:nvCxnSpPr>
            <p:cNvPr id="1225" name="Google Shape;1225;p89"/>
            <p:cNvCxnSpPr/>
            <p:nvPr/>
          </p:nvCxnSpPr>
          <p:spPr>
            <a:xfrm>
              <a:off x="2252662" y="2001837"/>
              <a:ext cx="0" cy="3363900"/>
            </a:xfrm>
            <a:prstGeom prst="straightConnector1">
              <a:avLst/>
            </a:prstGeom>
            <a:noFill/>
            <a:ln cap="flat" cmpd="sng" w="76200">
              <a:solidFill>
                <a:srgbClr val="000000"/>
              </a:solidFill>
              <a:prstDash val="solid"/>
              <a:miter lim="800000"/>
              <a:headEnd len="sm" w="sm" type="none"/>
              <a:tailEnd len="sm" w="sm" type="none"/>
            </a:ln>
          </p:spPr>
        </p:cxnSp>
        <p:cxnSp>
          <p:nvCxnSpPr>
            <p:cNvPr id="1226" name="Google Shape;1226;p89"/>
            <p:cNvCxnSpPr/>
            <p:nvPr/>
          </p:nvCxnSpPr>
          <p:spPr>
            <a:xfrm>
              <a:off x="2222500" y="5326062"/>
              <a:ext cx="2852700" cy="0"/>
            </a:xfrm>
            <a:prstGeom prst="straightConnector1">
              <a:avLst/>
            </a:prstGeom>
            <a:noFill/>
            <a:ln cap="flat" cmpd="sng" w="76200">
              <a:solidFill>
                <a:srgbClr val="000000"/>
              </a:solidFill>
              <a:prstDash val="solid"/>
              <a:miter lim="800000"/>
              <a:headEnd len="sm" w="sm" type="none"/>
              <a:tailEnd len="sm" w="sm" type="none"/>
            </a:ln>
          </p:spPr>
        </p:cxnSp>
      </p:grpSp>
      <p:grpSp>
        <p:nvGrpSpPr>
          <p:cNvPr id="1227" name="Google Shape;1227;p89"/>
          <p:cNvGrpSpPr/>
          <p:nvPr/>
        </p:nvGrpSpPr>
        <p:grpSpPr>
          <a:xfrm>
            <a:off x="1422649" y="2916203"/>
            <a:ext cx="2825860" cy="3362204"/>
            <a:chOff x="5326062" y="1635125"/>
            <a:chExt cx="3081300" cy="3625800"/>
          </a:xfrm>
        </p:grpSpPr>
        <p:cxnSp>
          <p:nvCxnSpPr>
            <p:cNvPr id="1228" name="Google Shape;1228;p89"/>
            <p:cNvCxnSpPr/>
            <p:nvPr/>
          </p:nvCxnSpPr>
          <p:spPr>
            <a:xfrm>
              <a:off x="5364162" y="1635125"/>
              <a:ext cx="0" cy="3625800"/>
            </a:xfrm>
            <a:prstGeom prst="straightConnector1">
              <a:avLst/>
            </a:prstGeom>
            <a:noFill/>
            <a:ln cap="flat" cmpd="sng" w="76200">
              <a:solidFill>
                <a:srgbClr val="000000"/>
              </a:solidFill>
              <a:prstDash val="solid"/>
              <a:miter lim="800000"/>
              <a:headEnd len="sm" w="sm" type="none"/>
              <a:tailEnd len="sm" w="sm" type="none"/>
            </a:ln>
          </p:spPr>
        </p:cxnSp>
        <p:cxnSp>
          <p:nvCxnSpPr>
            <p:cNvPr id="1229" name="Google Shape;1229;p89"/>
            <p:cNvCxnSpPr/>
            <p:nvPr/>
          </p:nvCxnSpPr>
          <p:spPr>
            <a:xfrm>
              <a:off x="5326062" y="5232400"/>
              <a:ext cx="3081300" cy="0"/>
            </a:xfrm>
            <a:prstGeom prst="straightConnector1">
              <a:avLst/>
            </a:prstGeom>
            <a:noFill/>
            <a:ln cap="flat" cmpd="sng" w="76200">
              <a:solidFill>
                <a:srgbClr val="000000"/>
              </a:solidFill>
              <a:prstDash val="solid"/>
              <a:miter lim="800000"/>
              <a:headEnd len="sm" w="sm" type="none"/>
              <a:tailEnd len="sm" w="sm" type="none"/>
            </a:ln>
          </p:spPr>
        </p:cxnSp>
      </p:grpSp>
      <p:sp>
        <p:nvSpPr>
          <p:cNvPr id="1230" name="Google Shape;1230;p89"/>
          <p:cNvSpPr txBox="1"/>
          <p:nvPr/>
        </p:nvSpPr>
        <p:spPr>
          <a:xfrm>
            <a:off x="2070100" y="2157412"/>
            <a:ext cx="2065200" cy="5829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Market</a:t>
            </a:r>
            <a:endParaRPr b="0" i="0" sz="1400" u="none" cap="none" strike="noStrike">
              <a:solidFill>
                <a:srgbClr val="000000"/>
              </a:solidFill>
              <a:latin typeface="Arial"/>
              <a:ea typeface="Arial"/>
              <a:cs typeface="Arial"/>
              <a:sym typeface="Arial"/>
            </a:endParaRPr>
          </a:p>
        </p:txBody>
      </p:sp>
      <p:sp>
        <p:nvSpPr>
          <p:cNvPr id="1231" name="Google Shape;1231;p89"/>
          <p:cNvSpPr txBox="1"/>
          <p:nvPr/>
        </p:nvSpPr>
        <p:spPr>
          <a:xfrm>
            <a:off x="5600700" y="2209800"/>
            <a:ext cx="2116200" cy="5763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Firm</a:t>
            </a:r>
            <a:endParaRPr b="0" i="0" sz="1400" u="none" cap="none" strike="noStrike">
              <a:solidFill>
                <a:srgbClr val="000000"/>
              </a:solidFill>
              <a:latin typeface="Arial"/>
              <a:ea typeface="Arial"/>
              <a:cs typeface="Arial"/>
              <a:sym typeface="Arial"/>
            </a:endParaRPr>
          </a:p>
        </p:txBody>
      </p:sp>
      <p:sp>
        <p:nvSpPr>
          <p:cNvPr id="1232" name="Google Shape;1232;p89"/>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500"/>
                                        <p:tgtEl>
                                          <p:spTgt spid="1211"/>
                                        </p:tgtEl>
                                      </p:cBhvr>
                                    </p:animEffect>
                                  </p:childTnLst>
                                </p:cTn>
                              </p:par>
                              <p:par>
                                <p:cTn fill="hold" nodeType="with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500"/>
                                        <p:tgtEl>
                                          <p:spTgt spid="1212"/>
                                        </p:tgtEl>
                                      </p:cBhvr>
                                    </p:animEffect>
                                  </p:childTnLst>
                                </p:cTn>
                              </p:par>
                              <p:par>
                                <p:cTn fill="hold" nodeType="with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500"/>
                                        <p:tgtEl>
                                          <p:spTgt spid="1213"/>
                                        </p:tgtEl>
                                      </p:cBhvr>
                                    </p:animEffect>
                                  </p:childTnLst>
                                </p:cTn>
                              </p:par>
                              <p:par>
                                <p:cTn fill="hold" nodeType="withEffect" presetClass="entr" presetID="10" presetSubtype="0">
                                  <p:stCondLst>
                                    <p:cond delay="0"/>
                                  </p:stCondLst>
                                  <p:childTnLst>
                                    <p:set>
                                      <p:cBhvr>
                                        <p:cTn dur="1" fill="hold">
                                          <p:stCondLst>
                                            <p:cond delay="0"/>
                                          </p:stCondLst>
                                        </p:cTn>
                                        <p:tgtEl>
                                          <p:spTgt spid="1214"/>
                                        </p:tgtEl>
                                        <p:attrNameLst>
                                          <p:attrName>style.visibility</p:attrName>
                                        </p:attrNameLst>
                                      </p:cBhvr>
                                      <p:to>
                                        <p:strVal val="visible"/>
                                      </p:to>
                                    </p:set>
                                    <p:animEffect filter="fade" transition="in">
                                      <p:cBhvr>
                                        <p:cTn dur="500"/>
                                        <p:tgtEl>
                                          <p:spTgt spid="1214"/>
                                        </p:tgtEl>
                                      </p:cBhvr>
                                    </p:animEffect>
                                  </p:childTnLst>
                                </p:cTn>
                              </p:par>
                              <p:par>
                                <p:cTn fill="hold" nodeType="with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500"/>
                                        <p:tgtEl>
                                          <p:spTgt spid="1215"/>
                                        </p:tgtEl>
                                      </p:cBhvr>
                                    </p:animEffect>
                                  </p:childTnLst>
                                </p:cTn>
                              </p:par>
                              <p:par>
                                <p:cTn fill="hold" nodeType="with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500"/>
                                        <p:tgtEl>
                                          <p:spTgt spid="1216"/>
                                        </p:tgtEl>
                                      </p:cBhvr>
                                    </p:animEffect>
                                  </p:childTnLst>
                                </p:cTn>
                              </p:par>
                              <p:par>
                                <p:cTn fill="hold" nodeType="with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par>
                                <p:cTn fill="hold" nodeType="with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500"/>
                                        <p:tgtEl>
                                          <p:spTgt spid="1218"/>
                                        </p:tgtEl>
                                      </p:cBhvr>
                                    </p:animEffect>
                                  </p:childTnLst>
                                </p:cTn>
                              </p:par>
                              <p:par>
                                <p:cTn fill="hold" nodeType="with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500"/>
                                        <p:tgtEl>
                                          <p:spTgt spid="1221"/>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par>
                                <p:cTn fill="hold" nodeType="with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500"/>
                                        <p:tgtEl>
                                          <p:spTgt spid="1223"/>
                                        </p:tgtEl>
                                      </p:cBhvr>
                                    </p:animEffect>
                                  </p:childTnLst>
                                </p:cTn>
                              </p:par>
                              <p:par>
                                <p:cTn fill="hold" nodeType="withEffect" presetClass="entr" presetID="10" presetSubtype="0">
                                  <p:stCondLst>
                                    <p:cond delay="0"/>
                                  </p:stCondLst>
                                  <p:childTnLst>
                                    <p:set>
                                      <p:cBhvr>
                                        <p:cTn dur="1" fill="hold">
                                          <p:stCondLst>
                                            <p:cond delay="0"/>
                                          </p:stCondLst>
                                        </p:cTn>
                                        <p:tgtEl>
                                          <p:spTgt spid="1230"/>
                                        </p:tgtEl>
                                        <p:attrNameLst>
                                          <p:attrName>style.visibility</p:attrName>
                                        </p:attrNameLst>
                                      </p:cBhvr>
                                      <p:to>
                                        <p:strVal val="visible"/>
                                      </p:to>
                                    </p:set>
                                    <p:animEffect filter="fade" transition="in">
                                      <p:cBhvr>
                                        <p:cTn dur="500"/>
                                        <p:tgtEl>
                                          <p:spTgt spid="1230"/>
                                        </p:tgtEl>
                                      </p:cBhvr>
                                    </p:animEffect>
                                  </p:childTnLst>
                                </p:cTn>
                              </p:par>
                              <p:par>
                                <p:cTn fill="hold" nodeType="withEffect" presetClass="entr" presetID="10" presetSubtype="0">
                                  <p:stCondLst>
                                    <p:cond delay="0"/>
                                  </p:stCondLst>
                                  <p:childTnLst>
                                    <p:set>
                                      <p:cBhvr>
                                        <p:cTn dur="1" fill="hold">
                                          <p:stCondLst>
                                            <p:cond delay="0"/>
                                          </p:stCondLst>
                                        </p:cTn>
                                        <p:tgtEl>
                                          <p:spTgt spid="1231"/>
                                        </p:tgtEl>
                                        <p:attrNameLst>
                                          <p:attrName>style.visibility</p:attrName>
                                        </p:attrNameLst>
                                      </p:cBhvr>
                                      <p:to>
                                        <p:strVal val="visible"/>
                                      </p:to>
                                    </p:set>
                                    <p:animEffect filter="fade" transition="in">
                                      <p:cBhvr>
                                        <p:cTn dur="500"/>
                                        <p:tgtEl>
                                          <p:spTgt spid="1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90"/>
          <p:cNvSpPr txBox="1"/>
          <p:nvPr>
            <p:ph type="ctrTitle"/>
          </p:nvPr>
        </p:nvSpPr>
        <p:spPr>
          <a:xfrm>
            <a:off x="381000" y="3124200"/>
            <a:ext cx="8382000" cy="1143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7200"/>
              <a:buFont typeface="Times New Roman"/>
              <a:buNone/>
            </a:pPr>
            <a:r>
              <a:rPr b="1" lang="en-US" sz="7200">
                <a:solidFill>
                  <a:schemeClr val="dk2"/>
                </a:solidFill>
                <a:latin typeface="Times New Roman"/>
                <a:ea typeface="Times New Roman"/>
                <a:cs typeface="Times New Roman"/>
                <a:sym typeface="Times New Roman"/>
              </a:rPr>
              <a:t>The Push Up Machine</a:t>
            </a:r>
            <a:endParaRPr b="1" sz="7200">
              <a:solidFill>
                <a:schemeClr val="dk2"/>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2"/>
              </a:buClr>
              <a:buSzPts val="7200"/>
              <a:buFont typeface="Times New Roman"/>
              <a:buNone/>
            </a:pPr>
            <a:r>
              <a:rPr b="1" lang="en-US" sz="7200">
                <a:solidFill>
                  <a:schemeClr val="dk2"/>
                </a:solidFill>
                <a:latin typeface="Times New Roman"/>
                <a:ea typeface="Times New Roman"/>
                <a:cs typeface="Times New Roman"/>
                <a:sym typeface="Times New Roman"/>
              </a:rPr>
              <a:t>MRP = MRC</a:t>
            </a:r>
            <a:endParaRPr b="1" sz="7200">
              <a:solidFill>
                <a:schemeClr val="dk2"/>
              </a:solidFill>
              <a:latin typeface="Times New Roman"/>
              <a:ea typeface="Times New Roman"/>
              <a:cs typeface="Times New Roman"/>
              <a:sym typeface="Times New Roman"/>
            </a:endParaRPr>
          </a:p>
        </p:txBody>
      </p:sp>
      <p:sp>
        <p:nvSpPr>
          <p:cNvPr id="1238" name="Google Shape;1238;p90"/>
          <p:cNvSpPr txBox="1"/>
          <p:nvPr/>
        </p:nvSpPr>
        <p:spPr>
          <a:xfrm>
            <a:off x="8229600" y="6553200"/>
            <a:ext cx="914400" cy="304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Monopoly </a:t>
            </a:r>
            <a:endParaRPr/>
          </a:p>
        </p:txBody>
      </p:sp>
      <p:pic>
        <p:nvPicPr>
          <p:cNvPr descr="Alexander City Utilities | Alexander City Alabama" id="166" name="Google Shape;166;p37"/>
          <p:cNvPicPr preferRelativeResize="0"/>
          <p:nvPr/>
        </p:nvPicPr>
        <p:blipFill rotWithShape="1">
          <a:blip r:embed="rId3">
            <a:alphaModFix/>
          </a:blip>
          <a:srcRect b="0" l="0" r="0" t="0"/>
          <a:stretch/>
        </p:blipFill>
        <p:spPr>
          <a:xfrm>
            <a:off x="1482425" y="2297025"/>
            <a:ext cx="6514125" cy="42700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91"/>
          <p:cNvSpPr txBox="1"/>
          <p:nvPr/>
        </p:nvSpPr>
        <p:spPr>
          <a:xfrm>
            <a:off x="-649287" y="1516062"/>
            <a:ext cx="914400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cxnSp>
        <p:nvCxnSpPr>
          <p:cNvPr id="1244" name="Google Shape;1244;p91"/>
          <p:cNvCxnSpPr/>
          <p:nvPr/>
        </p:nvCxnSpPr>
        <p:spPr>
          <a:xfrm>
            <a:off x="4953000" y="5207000"/>
            <a:ext cx="0" cy="1276500"/>
          </a:xfrm>
          <a:prstGeom prst="straightConnector1">
            <a:avLst/>
          </a:prstGeom>
          <a:noFill/>
          <a:ln cap="flat" cmpd="sng" w="28575">
            <a:solidFill>
              <a:srgbClr val="000000"/>
            </a:solidFill>
            <a:prstDash val="dash"/>
            <a:miter lim="800000"/>
            <a:headEnd len="sm" w="sm" type="none"/>
            <a:tailEnd len="sm" w="sm" type="none"/>
          </a:ln>
        </p:spPr>
      </p:cxnSp>
      <p:sp>
        <p:nvSpPr>
          <p:cNvPr id="1245" name="Google Shape;1245;p91"/>
          <p:cNvSpPr txBox="1"/>
          <p:nvPr/>
        </p:nvSpPr>
        <p:spPr>
          <a:xfrm>
            <a:off x="2155825" y="3590925"/>
            <a:ext cx="10572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246" name="Google Shape;1246;p91"/>
          <p:cNvSpPr txBox="1"/>
          <p:nvPr/>
        </p:nvSpPr>
        <p:spPr>
          <a:xfrm>
            <a:off x="5746750" y="6272212"/>
            <a:ext cx="4269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grpSp>
        <p:nvGrpSpPr>
          <p:cNvPr id="1247" name="Google Shape;1247;p91"/>
          <p:cNvGrpSpPr/>
          <p:nvPr/>
        </p:nvGrpSpPr>
        <p:grpSpPr>
          <a:xfrm>
            <a:off x="3157517" y="3851185"/>
            <a:ext cx="2659002" cy="2631915"/>
            <a:chOff x="2222500" y="2001837"/>
            <a:chExt cx="2852700" cy="3363900"/>
          </a:xfrm>
        </p:grpSpPr>
        <p:cxnSp>
          <p:nvCxnSpPr>
            <p:cNvPr id="1248" name="Google Shape;1248;p91"/>
            <p:cNvCxnSpPr/>
            <p:nvPr/>
          </p:nvCxnSpPr>
          <p:spPr>
            <a:xfrm>
              <a:off x="2252662" y="2001837"/>
              <a:ext cx="0" cy="3363900"/>
            </a:xfrm>
            <a:prstGeom prst="straightConnector1">
              <a:avLst/>
            </a:prstGeom>
            <a:noFill/>
            <a:ln cap="flat" cmpd="sng" w="76200">
              <a:solidFill>
                <a:srgbClr val="000000"/>
              </a:solidFill>
              <a:prstDash val="solid"/>
              <a:miter lim="800000"/>
              <a:headEnd len="sm" w="sm" type="none"/>
              <a:tailEnd len="sm" w="sm" type="none"/>
            </a:ln>
          </p:spPr>
        </p:cxnSp>
        <p:cxnSp>
          <p:nvCxnSpPr>
            <p:cNvPr id="1249" name="Google Shape;1249;p91"/>
            <p:cNvCxnSpPr/>
            <p:nvPr/>
          </p:nvCxnSpPr>
          <p:spPr>
            <a:xfrm>
              <a:off x="2222500" y="5326062"/>
              <a:ext cx="2852700" cy="0"/>
            </a:xfrm>
            <a:prstGeom prst="straightConnector1">
              <a:avLst/>
            </a:prstGeom>
            <a:noFill/>
            <a:ln cap="flat" cmpd="sng" w="76200">
              <a:solidFill>
                <a:srgbClr val="000000"/>
              </a:solidFill>
              <a:prstDash val="solid"/>
              <a:miter lim="800000"/>
              <a:headEnd len="sm" w="sm" type="none"/>
              <a:tailEnd len="sm" w="sm" type="none"/>
            </a:ln>
          </p:spPr>
        </p:cxnSp>
      </p:grpSp>
      <p:cxnSp>
        <p:nvCxnSpPr>
          <p:cNvPr id="1250" name="Google Shape;1250;p91"/>
          <p:cNvCxnSpPr/>
          <p:nvPr/>
        </p:nvCxnSpPr>
        <p:spPr>
          <a:xfrm>
            <a:off x="3222625" y="5207000"/>
            <a:ext cx="2813100" cy="0"/>
          </a:xfrm>
          <a:prstGeom prst="straightConnector1">
            <a:avLst/>
          </a:prstGeom>
          <a:noFill/>
          <a:ln cap="flat" cmpd="sng" w="76200">
            <a:solidFill>
              <a:srgbClr val="CC0000"/>
            </a:solidFill>
            <a:prstDash val="solid"/>
            <a:miter lim="800000"/>
            <a:headEnd len="sm" w="sm" type="none"/>
            <a:tailEnd len="sm" w="sm" type="none"/>
          </a:ln>
        </p:spPr>
      </p:cxnSp>
      <p:sp>
        <p:nvSpPr>
          <p:cNvPr id="1251" name="Google Shape;1251;p91"/>
          <p:cNvSpPr txBox="1"/>
          <p:nvPr/>
        </p:nvSpPr>
        <p:spPr>
          <a:xfrm>
            <a:off x="4735512" y="6386512"/>
            <a:ext cx="841500" cy="4587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400"/>
              <a:buFont typeface="Times New Roman"/>
              <a:buNone/>
            </a:pPr>
            <a:r>
              <a:rPr b="1" i="0" lang="en-US" sz="2400" u="none" cap="none" strike="noStrike">
                <a:solidFill>
                  <a:srgbClr val="000000"/>
                </a:solidFill>
                <a:latin typeface="Times New Roman"/>
                <a:ea typeface="Times New Roman"/>
                <a:cs typeface="Times New Roman"/>
                <a:sym typeface="Times New Roman"/>
              </a:rPr>
              <a:t>Q</a:t>
            </a:r>
            <a:r>
              <a:rPr b="1" baseline="-25000" i="0" lang="en-US" sz="24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sp>
        <p:nvSpPr>
          <p:cNvPr id="1252" name="Google Shape;1252;p91"/>
          <p:cNvSpPr txBox="1"/>
          <p:nvPr/>
        </p:nvSpPr>
        <p:spPr>
          <a:xfrm>
            <a:off x="5341937" y="5891212"/>
            <a:ext cx="23670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Arial"/>
                <a:ea typeface="Arial"/>
                <a:cs typeface="Arial"/>
                <a:sym typeface="Arial"/>
              </a:rPr>
              <a:t>D</a:t>
            </a:r>
            <a:r>
              <a:rPr b="1" baseline="-25000" i="1" lang="en-US" sz="2800" u="none" cap="none" strike="noStrike">
                <a:solidFill>
                  <a:srgbClr val="000000"/>
                </a:solidFill>
                <a:latin typeface="Arial"/>
                <a:ea typeface="Arial"/>
                <a:cs typeface="Arial"/>
                <a:sym typeface="Arial"/>
              </a:rPr>
              <a:t>L</a:t>
            </a:r>
            <a:r>
              <a:rPr b="1" i="1" lang="en-US" sz="2800" u="none" cap="none" strike="noStrike">
                <a:solidFill>
                  <a:srgbClr val="000000"/>
                </a:solidFill>
                <a:latin typeface="Arial"/>
                <a:ea typeface="Arial"/>
                <a:cs typeface="Arial"/>
                <a:sym typeface="Arial"/>
              </a:rPr>
              <a:t>=MRP</a:t>
            </a:r>
            <a:endParaRPr b="0" i="0" sz="1400" u="none" cap="none" strike="noStrike">
              <a:solidFill>
                <a:srgbClr val="000000"/>
              </a:solidFill>
              <a:latin typeface="Arial"/>
              <a:ea typeface="Arial"/>
              <a:cs typeface="Arial"/>
              <a:sym typeface="Arial"/>
            </a:endParaRPr>
          </a:p>
        </p:txBody>
      </p:sp>
      <p:sp>
        <p:nvSpPr>
          <p:cNvPr id="1253" name="Google Shape;1253;p91"/>
          <p:cNvSpPr txBox="1"/>
          <p:nvPr/>
        </p:nvSpPr>
        <p:spPr>
          <a:xfrm>
            <a:off x="6021387" y="4946650"/>
            <a:ext cx="20034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a:t>
            </a:r>
            <a:r>
              <a:rPr b="1" baseline="-25000" i="0" lang="en-US" sz="2800" u="none" cap="none" strike="noStrike">
                <a:solidFill>
                  <a:srgbClr val="000000"/>
                </a:solidFill>
                <a:latin typeface="Arial"/>
                <a:ea typeface="Arial"/>
                <a:cs typeface="Arial"/>
                <a:sym typeface="Arial"/>
              </a:rPr>
              <a:t>L</a:t>
            </a:r>
            <a:r>
              <a:rPr b="1" i="0" lang="en-US" sz="2800" u="none" cap="none" strike="noStrike">
                <a:solidFill>
                  <a:srgbClr val="000000"/>
                </a:solidFill>
                <a:latin typeface="Arial"/>
                <a:ea typeface="Arial"/>
                <a:cs typeface="Arial"/>
                <a:sym typeface="Arial"/>
              </a:rPr>
              <a:t>=MRC</a:t>
            </a:r>
            <a:endParaRPr b="0" i="0" sz="1400" u="none" cap="none" strike="noStrike">
              <a:solidFill>
                <a:srgbClr val="000000"/>
              </a:solidFill>
              <a:latin typeface="Arial"/>
              <a:ea typeface="Arial"/>
              <a:cs typeface="Arial"/>
              <a:sym typeface="Arial"/>
            </a:endParaRPr>
          </a:p>
        </p:txBody>
      </p:sp>
      <p:sp>
        <p:nvSpPr>
          <p:cNvPr id="1254" name="Google Shape;1254;p91"/>
          <p:cNvSpPr txBox="1"/>
          <p:nvPr/>
        </p:nvSpPr>
        <p:spPr>
          <a:xfrm>
            <a:off x="9525" y="0"/>
            <a:ext cx="9144000" cy="1087500"/>
          </a:xfrm>
          <a:prstGeom prst="rect">
            <a:avLst/>
          </a:prstGeom>
          <a:noFill/>
          <a:ln>
            <a:noFill/>
          </a:ln>
        </p:spPr>
        <p:txBody>
          <a:bodyPr anchorCtr="0" anchor="t" bIns="44450" lIns="90475" spcFirstLastPara="1" rIns="90475" wrap="square" tIns="44450">
            <a:noAutofit/>
          </a:bodyPr>
          <a:lstStyle/>
          <a:p>
            <a:pPr indent="0" lvl="0" marL="0" marR="0" rtl="0" algn="ctr">
              <a:lnSpc>
                <a:spcPct val="90000"/>
              </a:lnSpc>
              <a:spcBef>
                <a:spcPts val="0"/>
              </a:spcBef>
              <a:spcAft>
                <a:spcPts val="0"/>
              </a:spcAft>
              <a:buClr>
                <a:schemeClr val="dk1"/>
              </a:buClr>
              <a:buSzPts val="3600"/>
              <a:buFont typeface="Times New Roman"/>
              <a:buNone/>
            </a:pPr>
            <a:r>
              <a:rPr b="1" i="0" lang="en-US" sz="3400" u="none" cap="none" strike="noStrike">
                <a:solidFill>
                  <a:schemeClr val="dk1"/>
                </a:solidFill>
                <a:latin typeface="Times New Roman"/>
                <a:ea typeface="Times New Roman"/>
                <a:cs typeface="Times New Roman"/>
                <a:sym typeface="Times New Roman"/>
              </a:rPr>
              <a:t>Perfect Competition Product Market vs. Resource Market</a:t>
            </a:r>
            <a:endParaRPr b="0" i="0" sz="3400" u="none" cap="none" strike="noStrike">
              <a:solidFill>
                <a:srgbClr val="000000"/>
              </a:solidFill>
              <a:latin typeface="Arial"/>
              <a:ea typeface="Arial"/>
              <a:cs typeface="Arial"/>
              <a:sym typeface="Arial"/>
            </a:endParaRPr>
          </a:p>
        </p:txBody>
      </p:sp>
      <p:grpSp>
        <p:nvGrpSpPr>
          <p:cNvPr id="1255" name="Google Shape;1255;p91"/>
          <p:cNvGrpSpPr/>
          <p:nvPr/>
        </p:nvGrpSpPr>
        <p:grpSpPr>
          <a:xfrm>
            <a:off x="3181330" y="1087511"/>
            <a:ext cx="2659002" cy="2506778"/>
            <a:chOff x="2222500" y="2001837"/>
            <a:chExt cx="2852700" cy="3363900"/>
          </a:xfrm>
        </p:grpSpPr>
        <p:cxnSp>
          <p:nvCxnSpPr>
            <p:cNvPr id="1256" name="Google Shape;1256;p91"/>
            <p:cNvCxnSpPr/>
            <p:nvPr/>
          </p:nvCxnSpPr>
          <p:spPr>
            <a:xfrm>
              <a:off x="2252662" y="2001837"/>
              <a:ext cx="0" cy="3363900"/>
            </a:xfrm>
            <a:prstGeom prst="straightConnector1">
              <a:avLst/>
            </a:prstGeom>
            <a:noFill/>
            <a:ln cap="flat" cmpd="sng" w="76200">
              <a:solidFill>
                <a:srgbClr val="000000"/>
              </a:solidFill>
              <a:prstDash val="solid"/>
              <a:miter lim="800000"/>
              <a:headEnd len="sm" w="sm" type="none"/>
              <a:tailEnd len="sm" w="sm" type="none"/>
            </a:ln>
          </p:spPr>
        </p:cxnSp>
        <p:cxnSp>
          <p:nvCxnSpPr>
            <p:cNvPr id="1257" name="Google Shape;1257;p91"/>
            <p:cNvCxnSpPr/>
            <p:nvPr/>
          </p:nvCxnSpPr>
          <p:spPr>
            <a:xfrm>
              <a:off x="2222500" y="5326062"/>
              <a:ext cx="2852700" cy="0"/>
            </a:xfrm>
            <a:prstGeom prst="straightConnector1">
              <a:avLst/>
            </a:prstGeom>
            <a:noFill/>
            <a:ln cap="flat" cmpd="sng" w="76200">
              <a:solidFill>
                <a:srgbClr val="000000"/>
              </a:solidFill>
              <a:prstDash val="solid"/>
              <a:miter lim="800000"/>
              <a:headEnd len="sm" w="sm" type="none"/>
              <a:tailEnd len="sm" w="sm" type="none"/>
            </a:ln>
          </p:spPr>
        </p:cxnSp>
      </p:grpSp>
      <p:sp>
        <p:nvSpPr>
          <p:cNvPr id="1258" name="Google Shape;1258;p91"/>
          <p:cNvSpPr txBox="1"/>
          <p:nvPr/>
        </p:nvSpPr>
        <p:spPr>
          <a:xfrm>
            <a:off x="2163762" y="995362"/>
            <a:ext cx="10590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Price</a:t>
            </a:r>
            <a:endParaRPr b="0" i="0" sz="1400" u="none" cap="none" strike="noStrike">
              <a:solidFill>
                <a:srgbClr val="000000"/>
              </a:solidFill>
              <a:latin typeface="Arial"/>
              <a:ea typeface="Arial"/>
              <a:cs typeface="Arial"/>
              <a:sym typeface="Arial"/>
            </a:endParaRPr>
          </a:p>
        </p:txBody>
      </p:sp>
      <p:sp>
        <p:nvSpPr>
          <p:cNvPr id="1259" name="Google Shape;1259;p91"/>
          <p:cNvSpPr/>
          <p:nvPr/>
        </p:nvSpPr>
        <p:spPr>
          <a:xfrm>
            <a:off x="3336925" y="1255712"/>
            <a:ext cx="2141400" cy="1950900"/>
          </a:xfrm>
          <a:custGeom>
            <a:rect b="b" l="l" r="r" t="t"/>
            <a:pathLst>
              <a:path extrusionOk="0" h="120000" w="120000">
                <a:moveTo>
                  <a:pt x="0" y="83699"/>
                </a:moveTo>
                <a:lnTo>
                  <a:pt x="15522" y="98674"/>
                </a:lnTo>
                <a:lnTo>
                  <a:pt x="26590" y="108300"/>
                </a:lnTo>
                <a:lnTo>
                  <a:pt x="33340" y="114852"/>
                </a:lnTo>
                <a:lnTo>
                  <a:pt x="36739" y="118061"/>
                </a:lnTo>
                <a:lnTo>
                  <a:pt x="39816" y="119465"/>
                </a:lnTo>
                <a:lnTo>
                  <a:pt x="43168" y="119933"/>
                </a:lnTo>
                <a:lnTo>
                  <a:pt x="46567" y="118061"/>
                </a:lnTo>
                <a:lnTo>
                  <a:pt x="49919" y="115788"/>
                </a:lnTo>
                <a:lnTo>
                  <a:pt x="57129" y="108768"/>
                </a:lnTo>
                <a:lnTo>
                  <a:pt x="66130" y="97805"/>
                </a:lnTo>
                <a:lnTo>
                  <a:pt x="73111" y="87376"/>
                </a:lnTo>
                <a:lnTo>
                  <a:pt x="77703" y="80757"/>
                </a:lnTo>
                <a:lnTo>
                  <a:pt x="82801" y="72133"/>
                </a:lnTo>
                <a:lnTo>
                  <a:pt x="90562" y="58027"/>
                </a:lnTo>
                <a:lnTo>
                  <a:pt x="103237" y="34362"/>
                </a:lnTo>
                <a:lnTo>
                  <a:pt x="119954" y="0"/>
                </a:lnTo>
              </a:path>
            </a:pathLst>
          </a:custGeom>
          <a:noFill/>
          <a:ln cap="rnd" cmpd="sng" w="76200">
            <a:solidFill>
              <a:srgbClr val="CC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260" name="Google Shape;1260;p91"/>
          <p:cNvSpPr/>
          <p:nvPr/>
        </p:nvSpPr>
        <p:spPr>
          <a:xfrm flipH="1" rot="10800000">
            <a:off x="3317875" y="4306887"/>
            <a:ext cx="2141400" cy="1676400"/>
          </a:xfrm>
          <a:custGeom>
            <a:rect b="b" l="l" r="r" t="t"/>
            <a:pathLst>
              <a:path extrusionOk="0" h="120000" w="120000">
                <a:moveTo>
                  <a:pt x="0" y="83699"/>
                </a:moveTo>
                <a:lnTo>
                  <a:pt x="15522" y="98674"/>
                </a:lnTo>
                <a:lnTo>
                  <a:pt x="26590" y="108300"/>
                </a:lnTo>
                <a:lnTo>
                  <a:pt x="33340" y="114852"/>
                </a:lnTo>
                <a:lnTo>
                  <a:pt x="36739" y="118061"/>
                </a:lnTo>
                <a:lnTo>
                  <a:pt x="39816" y="119465"/>
                </a:lnTo>
                <a:lnTo>
                  <a:pt x="43168" y="119933"/>
                </a:lnTo>
                <a:lnTo>
                  <a:pt x="46567" y="118061"/>
                </a:lnTo>
                <a:lnTo>
                  <a:pt x="49919" y="115788"/>
                </a:lnTo>
                <a:lnTo>
                  <a:pt x="57129" y="108768"/>
                </a:lnTo>
                <a:lnTo>
                  <a:pt x="66130" y="97805"/>
                </a:lnTo>
                <a:lnTo>
                  <a:pt x="73111" y="87376"/>
                </a:lnTo>
                <a:lnTo>
                  <a:pt x="77703" y="80757"/>
                </a:lnTo>
                <a:lnTo>
                  <a:pt x="82801" y="72133"/>
                </a:lnTo>
                <a:lnTo>
                  <a:pt x="90562" y="58027"/>
                </a:lnTo>
                <a:lnTo>
                  <a:pt x="103237" y="34362"/>
                </a:lnTo>
                <a:lnTo>
                  <a:pt x="119954" y="0"/>
                </a:lnTo>
              </a:path>
            </a:pathLst>
          </a:custGeom>
          <a:noFill/>
          <a:ln cap="rnd" cmpd="sng" w="76200">
            <a:solidFill>
              <a:srgbClr val="0000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cxnSp>
        <p:nvCxnSpPr>
          <p:cNvPr id="1261" name="Google Shape;1261;p91"/>
          <p:cNvCxnSpPr/>
          <p:nvPr/>
        </p:nvCxnSpPr>
        <p:spPr>
          <a:xfrm>
            <a:off x="3209925" y="2232025"/>
            <a:ext cx="2814600" cy="0"/>
          </a:xfrm>
          <a:prstGeom prst="straightConnector1">
            <a:avLst/>
          </a:prstGeom>
          <a:noFill/>
          <a:ln cap="flat" cmpd="sng" w="76200">
            <a:solidFill>
              <a:srgbClr val="000099"/>
            </a:solidFill>
            <a:prstDash val="solid"/>
            <a:miter lim="800000"/>
            <a:headEnd len="sm" w="sm" type="none"/>
            <a:tailEnd len="sm" w="sm" type="none"/>
          </a:ln>
        </p:spPr>
      </p:cxnSp>
      <p:cxnSp>
        <p:nvCxnSpPr>
          <p:cNvPr id="1262" name="Google Shape;1262;p91"/>
          <p:cNvCxnSpPr/>
          <p:nvPr/>
        </p:nvCxnSpPr>
        <p:spPr>
          <a:xfrm>
            <a:off x="4953000" y="2287587"/>
            <a:ext cx="0" cy="1276500"/>
          </a:xfrm>
          <a:prstGeom prst="straightConnector1">
            <a:avLst/>
          </a:prstGeom>
          <a:noFill/>
          <a:ln cap="flat" cmpd="sng" w="28575">
            <a:solidFill>
              <a:srgbClr val="000000"/>
            </a:solidFill>
            <a:prstDash val="dash"/>
            <a:miter lim="800000"/>
            <a:headEnd len="sm" w="sm" type="none"/>
            <a:tailEnd len="sm" w="sm" type="none"/>
          </a:ln>
        </p:spPr>
      </p:cxnSp>
      <p:sp>
        <p:nvSpPr>
          <p:cNvPr id="1263" name="Google Shape;1263;p91"/>
          <p:cNvSpPr txBox="1"/>
          <p:nvPr/>
        </p:nvSpPr>
        <p:spPr>
          <a:xfrm>
            <a:off x="6024562" y="1951037"/>
            <a:ext cx="23670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Arial"/>
                <a:ea typeface="Arial"/>
                <a:cs typeface="Arial"/>
                <a:sym typeface="Arial"/>
              </a:rPr>
              <a:t>D=MR</a:t>
            </a:r>
            <a:endParaRPr b="0" i="0" sz="1400" u="none" cap="none" strike="noStrike">
              <a:solidFill>
                <a:srgbClr val="000000"/>
              </a:solidFill>
              <a:latin typeface="Arial"/>
              <a:ea typeface="Arial"/>
              <a:cs typeface="Arial"/>
              <a:sym typeface="Arial"/>
            </a:endParaRPr>
          </a:p>
        </p:txBody>
      </p:sp>
      <p:sp>
        <p:nvSpPr>
          <p:cNvPr id="1264" name="Google Shape;1264;p91"/>
          <p:cNvSpPr txBox="1"/>
          <p:nvPr/>
        </p:nvSpPr>
        <p:spPr>
          <a:xfrm>
            <a:off x="5157225" y="1162062"/>
            <a:ext cx="20034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   S=MC</a:t>
            </a:r>
            <a:endParaRPr b="0" i="0" sz="1400" u="none" cap="none" strike="noStrike">
              <a:solidFill>
                <a:srgbClr val="000000"/>
              </a:solidFill>
              <a:latin typeface="Arial"/>
              <a:ea typeface="Arial"/>
              <a:cs typeface="Arial"/>
              <a:sym typeface="Arial"/>
            </a:endParaRPr>
          </a:p>
        </p:txBody>
      </p:sp>
      <p:sp>
        <p:nvSpPr>
          <p:cNvPr id="1265" name="Google Shape;1265;p91"/>
          <p:cNvSpPr txBox="1"/>
          <p:nvPr/>
        </p:nvSpPr>
        <p:spPr>
          <a:xfrm>
            <a:off x="5746750" y="3303587"/>
            <a:ext cx="426900" cy="5208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sp>
        <p:nvSpPr>
          <p:cNvPr id="1266" name="Google Shape;1266;p91"/>
          <p:cNvSpPr txBox="1"/>
          <p:nvPr/>
        </p:nvSpPr>
        <p:spPr>
          <a:xfrm>
            <a:off x="4751387" y="3557587"/>
            <a:ext cx="841500" cy="4587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400"/>
              <a:buFont typeface="Times New Roman"/>
              <a:buNone/>
            </a:pPr>
            <a:r>
              <a:rPr b="1" i="0" lang="en-US" sz="2400" u="none" cap="none" strike="noStrike">
                <a:solidFill>
                  <a:srgbClr val="000000"/>
                </a:solidFill>
                <a:latin typeface="Times New Roman"/>
                <a:ea typeface="Times New Roman"/>
                <a:cs typeface="Times New Roman"/>
                <a:sym typeface="Times New Roman"/>
              </a:rPr>
              <a:t>Q</a:t>
            </a:r>
            <a:r>
              <a:rPr b="1" baseline="-25000" i="0" lang="en-US" sz="24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sp>
        <p:nvSpPr>
          <p:cNvPr id="1267" name="Google Shape;1267;p91"/>
          <p:cNvSpPr txBox="1"/>
          <p:nvPr/>
        </p:nvSpPr>
        <p:spPr>
          <a:xfrm>
            <a:off x="9525" y="1563687"/>
            <a:ext cx="2684400" cy="13812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rgbClr val="000099"/>
              </a:buClr>
              <a:buSzPts val="2800"/>
              <a:buFont typeface="Times New Roman"/>
              <a:buNone/>
            </a:pPr>
            <a:r>
              <a:rPr b="1" i="0" lang="en-US" sz="2800" u="none" cap="none" strike="noStrike">
                <a:solidFill>
                  <a:srgbClr val="000099"/>
                </a:solidFill>
                <a:latin typeface="Times New Roman"/>
                <a:ea typeface="Times New Roman"/>
                <a:cs typeface="Times New Roman"/>
                <a:sym typeface="Times New Roman"/>
              </a:rPr>
              <a:t>Product Market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800"/>
              <a:buFont typeface="Times New Roman"/>
              <a:buNone/>
            </a:pPr>
            <a:r>
              <a:rPr b="1" i="0" lang="en-US" sz="2800" u="none" cap="none" strike="noStrike">
                <a:solidFill>
                  <a:srgbClr val="990000"/>
                </a:solidFill>
                <a:latin typeface="Times New Roman"/>
                <a:ea typeface="Times New Roman"/>
                <a:cs typeface="Times New Roman"/>
                <a:sym typeface="Times New Roman"/>
              </a:rPr>
              <a:t>Firm Producing Oranges</a:t>
            </a:r>
            <a:endParaRPr b="0" i="0" sz="1400" u="none" cap="none" strike="noStrike">
              <a:solidFill>
                <a:srgbClr val="000000"/>
              </a:solidFill>
              <a:latin typeface="Arial"/>
              <a:ea typeface="Arial"/>
              <a:cs typeface="Arial"/>
              <a:sym typeface="Arial"/>
            </a:endParaRPr>
          </a:p>
        </p:txBody>
      </p:sp>
      <p:sp>
        <p:nvSpPr>
          <p:cNvPr id="1268" name="Google Shape;1268;p91"/>
          <p:cNvSpPr txBox="1"/>
          <p:nvPr/>
        </p:nvSpPr>
        <p:spPr>
          <a:xfrm>
            <a:off x="0" y="4732337"/>
            <a:ext cx="2913000" cy="13812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rgbClr val="000099"/>
              </a:buClr>
              <a:buSzPts val="2800"/>
              <a:buFont typeface="Times New Roman"/>
              <a:buNone/>
            </a:pPr>
            <a:r>
              <a:rPr b="1" i="0" lang="en-US" sz="2800" u="none" cap="none" strike="noStrike">
                <a:solidFill>
                  <a:srgbClr val="000099"/>
                </a:solidFill>
                <a:latin typeface="Times New Roman"/>
                <a:ea typeface="Times New Roman"/>
                <a:cs typeface="Times New Roman"/>
                <a:sym typeface="Times New Roman"/>
              </a:rPr>
              <a:t>Resource Market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800"/>
              <a:buFont typeface="Times New Roman"/>
              <a:buNone/>
            </a:pPr>
            <a:r>
              <a:rPr b="1" i="0" lang="en-US" sz="2800" u="none" cap="none" strike="noStrike">
                <a:solidFill>
                  <a:srgbClr val="990000"/>
                </a:solidFill>
                <a:latin typeface="Times New Roman"/>
                <a:ea typeface="Times New Roman"/>
                <a:cs typeface="Times New Roman"/>
                <a:sym typeface="Times New Roman"/>
              </a:rPr>
              <a:t>Firm Hiring  Orange Pickers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500"/>
                                        <p:tgtEl>
                                          <p:spTgt spid="1243"/>
                                        </p:tgtEl>
                                      </p:cBhvr>
                                    </p:animEffect>
                                  </p:childTnLst>
                                </p:cTn>
                              </p:par>
                              <p:par>
                                <p:cTn fill="hold" nodeType="with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par>
                                <p:cTn fill="hold" nodeType="with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500"/>
                                        <p:tgtEl>
                                          <p:spTgt spid="1259"/>
                                        </p:tgtEl>
                                      </p:cBhvr>
                                    </p:animEffect>
                                  </p:childTnLst>
                                </p:cTn>
                              </p:par>
                              <p:par>
                                <p:cTn fill="hold" nodeType="with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500"/>
                                        <p:tgtEl>
                                          <p:spTgt spid="1261"/>
                                        </p:tgtEl>
                                      </p:cBhvr>
                                    </p:animEffect>
                                  </p:childTnLst>
                                </p:cTn>
                              </p:par>
                              <p:par>
                                <p:cTn fill="hold" nodeType="with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500"/>
                                        <p:tgtEl>
                                          <p:spTgt spid="1262"/>
                                        </p:tgtEl>
                                      </p:cBhvr>
                                    </p:animEffect>
                                  </p:childTnLst>
                                </p:cTn>
                              </p:par>
                              <p:par>
                                <p:cTn fill="hold" nodeType="with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
                                        <p:tgtEl>
                                          <p:spTgt spid="1263"/>
                                        </p:tgtEl>
                                      </p:cBhvr>
                                    </p:animEffect>
                                  </p:childTnLst>
                                </p:cTn>
                              </p:par>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par>
                                <p:cTn fill="hold" nodeType="with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par>
                                <p:cTn fill="hold" nodeType="with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500"/>
                                        <p:tgtEl>
                                          <p:spTgt spid="1244"/>
                                        </p:tgtEl>
                                      </p:cBhvr>
                                    </p:animEffect>
                                  </p:childTnLst>
                                </p:cTn>
                              </p:par>
                              <p:par>
                                <p:cTn fill="hold" nodeType="with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500"/>
                                        <p:tgtEl>
                                          <p:spTgt spid="1245"/>
                                        </p:tgtEl>
                                      </p:cBhvr>
                                    </p:animEffect>
                                  </p:childTnLst>
                                </p:cTn>
                              </p:par>
                              <p:par>
                                <p:cTn fill="hold" nodeType="with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500"/>
                                        <p:tgtEl>
                                          <p:spTgt spid="1246"/>
                                        </p:tgtEl>
                                      </p:cBhvr>
                                    </p:animEffect>
                                  </p:childTnLst>
                                </p:cTn>
                              </p:par>
                              <p:par>
                                <p:cTn fill="hold" nodeType="with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par>
                                <p:cTn fill="hold" nodeType="with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500"/>
                                        <p:tgtEl>
                                          <p:spTgt spid="1251"/>
                                        </p:tgtEl>
                                      </p:cBhvr>
                                    </p:animEffect>
                                  </p:childTnLst>
                                </p:cTn>
                              </p:par>
                              <p:par>
                                <p:cTn fill="hold" nodeType="with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500"/>
                                        <p:tgtEl>
                                          <p:spTgt spid="1252"/>
                                        </p:tgtEl>
                                      </p:cBhvr>
                                    </p:animEffect>
                                  </p:childTnLst>
                                </p:cTn>
                              </p:par>
                              <p:par>
                                <p:cTn fill="hold" nodeType="with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par>
                                <p:cTn fill="hold" nodeType="with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500"/>
                                        <p:tgtEl>
                                          <p:spTgt spid="1260"/>
                                        </p:tgtEl>
                                      </p:cBhvr>
                                    </p:animEffect>
                                  </p:childTnLst>
                                </p:cTn>
                              </p:par>
                              <p:par>
                                <p:cTn fill="hold" nodeType="with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92"/>
          <p:cNvSpPr txBox="1"/>
          <p:nvPr/>
        </p:nvSpPr>
        <p:spPr>
          <a:xfrm>
            <a:off x="304800" y="825500"/>
            <a:ext cx="8839200" cy="6032400"/>
          </a:xfrm>
          <a:prstGeom prst="rect">
            <a:avLst/>
          </a:prstGeom>
          <a:noFill/>
          <a:ln>
            <a:noFill/>
          </a:ln>
        </p:spPr>
        <p:txBody>
          <a:bodyPr anchorCtr="0" anchor="t" bIns="44450" lIns="90475" spcFirstLastPara="1" rIns="90475" wrap="square" tIns="44450">
            <a:noAutofit/>
          </a:bodyPr>
          <a:lstStyle/>
          <a:p>
            <a:pPr indent="-339725" lvl="0" marL="339725" marR="0" rtl="0" algn="l">
              <a:lnSpc>
                <a:spcPct val="100000"/>
              </a:lnSpc>
              <a:spcBef>
                <a:spcPts val="0"/>
              </a:spcBef>
              <a:spcAft>
                <a:spcPts val="0"/>
              </a:spcAft>
              <a:buClr>
                <a:srgbClr val="000099"/>
              </a:buClr>
              <a:buSzPts val="3000"/>
              <a:buFont typeface="Times New Roman"/>
              <a:buChar char="•"/>
            </a:pPr>
            <a:r>
              <a:rPr b="1" lang="en-US" sz="3000">
                <a:solidFill>
                  <a:srgbClr val="000099"/>
                </a:solidFill>
                <a:latin typeface="Times New Roman"/>
                <a:ea typeface="Times New Roman"/>
                <a:cs typeface="Times New Roman"/>
                <a:sym typeface="Times New Roman"/>
              </a:rPr>
              <a:t>A</a:t>
            </a:r>
            <a:r>
              <a:rPr b="1" i="0" lang="en-US" sz="3000" u="none" cap="none" strike="noStrike">
                <a:solidFill>
                  <a:srgbClr val="000099"/>
                </a:solidFill>
                <a:latin typeface="Times New Roman"/>
                <a:ea typeface="Times New Roman"/>
                <a:cs typeface="Times New Roman"/>
                <a:sym typeface="Times New Roman"/>
              </a:rPr>
              <a:t> new generator converts human push ups into safe and clean electrical energy. </a:t>
            </a:r>
            <a:endParaRPr b="1" i="0" sz="3000" u="none" cap="none" strike="noStrike">
              <a:solidFill>
                <a:srgbClr val="000099"/>
              </a:solidFill>
              <a:latin typeface="Times New Roman"/>
              <a:ea typeface="Times New Roman"/>
              <a:cs typeface="Times New Roman"/>
              <a:sym typeface="Times New Roman"/>
            </a:endParaRPr>
          </a:p>
          <a:p>
            <a:pPr indent="-339725" lvl="0" marL="339725" marR="0" rtl="0" algn="l">
              <a:lnSpc>
                <a:spcPct val="100000"/>
              </a:lnSpc>
              <a:spcBef>
                <a:spcPts val="0"/>
              </a:spcBef>
              <a:spcAft>
                <a:spcPts val="0"/>
              </a:spcAft>
              <a:buClr>
                <a:srgbClr val="000099"/>
              </a:buClr>
              <a:buSzPts val="3000"/>
              <a:buFont typeface="Times New Roman"/>
              <a:buChar char="•"/>
            </a:pPr>
            <a:r>
              <a:rPr b="1" i="0" lang="en-US" sz="3000" u="none" cap="none" strike="noStrike">
                <a:solidFill>
                  <a:srgbClr val="000099"/>
                </a:solidFill>
                <a:latin typeface="Times New Roman"/>
                <a:ea typeface="Times New Roman"/>
                <a:cs typeface="Times New Roman"/>
                <a:sym typeface="Times New Roman"/>
              </a:rPr>
              <a:t>Each push up generat</a:t>
            </a:r>
            <a:r>
              <a:rPr b="1" lang="en-US" sz="3000">
                <a:solidFill>
                  <a:srgbClr val="000099"/>
                </a:solidFill>
                <a:latin typeface="Times New Roman"/>
                <a:ea typeface="Times New Roman"/>
                <a:cs typeface="Times New Roman"/>
                <a:sym typeface="Times New Roman"/>
              </a:rPr>
              <a:t>es</a:t>
            </a:r>
            <a:r>
              <a:rPr b="1" i="0" lang="en-US" sz="3000" u="none" cap="none" strike="noStrike">
                <a:solidFill>
                  <a:srgbClr val="000099"/>
                </a:solidFill>
                <a:latin typeface="Times New Roman"/>
                <a:ea typeface="Times New Roman"/>
                <a:cs typeface="Times New Roman"/>
                <a:sym typeface="Times New Roman"/>
              </a:rPr>
              <a:t> $1 worth of energy.</a:t>
            </a:r>
            <a:endParaRPr b="0" i="0" sz="1400" u="none" cap="none" strike="noStrike">
              <a:solidFill>
                <a:srgbClr val="000099"/>
              </a:solidFill>
              <a:latin typeface="Arial"/>
              <a:ea typeface="Arial"/>
              <a:cs typeface="Arial"/>
              <a:sym typeface="Arial"/>
            </a:endParaRPr>
          </a:p>
          <a:p>
            <a:pPr indent="-339725" lvl="0" marL="339725" marR="0" rtl="0" algn="l">
              <a:lnSpc>
                <a:spcPct val="100000"/>
              </a:lnSpc>
              <a:spcBef>
                <a:spcPts val="0"/>
              </a:spcBef>
              <a:spcAft>
                <a:spcPts val="0"/>
              </a:spcAft>
              <a:buClr>
                <a:srgbClr val="000099"/>
              </a:buClr>
              <a:buSzPts val="3000"/>
              <a:buFont typeface="Times New Roman"/>
              <a:buChar char="•"/>
            </a:pPr>
            <a:r>
              <a:rPr b="1" i="0" lang="en-US" sz="3000" u="none" cap="none" strike="noStrike">
                <a:solidFill>
                  <a:srgbClr val="000099"/>
                </a:solidFill>
                <a:latin typeface="Times New Roman"/>
                <a:ea typeface="Times New Roman"/>
                <a:cs typeface="Times New Roman"/>
                <a:sym typeface="Times New Roman"/>
              </a:rPr>
              <a:t>Supply and demand in the labor market has resulted in a equilibrium wage of $10 (MRC = $10). </a:t>
            </a:r>
            <a:endParaRPr b="0" i="0" sz="1400" u="none" cap="none" strike="noStrike">
              <a:solidFill>
                <a:srgbClr val="000099"/>
              </a:solidFill>
              <a:latin typeface="Arial"/>
              <a:ea typeface="Arial"/>
              <a:cs typeface="Arial"/>
              <a:sym typeface="Arial"/>
            </a:endParaRPr>
          </a:p>
          <a:p>
            <a:pPr indent="-339725" lvl="0" marL="339725" marR="0" rtl="0" algn="l">
              <a:lnSpc>
                <a:spcPct val="100000"/>
              </a:lnSpc>
              <a:spcBef>
                <a:spcPts val="0"/>
              </a:spcBef>
              <a:spcAft>
                <a:spcPts val="0"/>
              </a:spcAft>
              <a:buClr>
                <a:srgbClr val="000099"/>
              </a:buClr>
              <a:buSzPts val="3000"/>
              <a:buFont typeface="Times New Roman"/>
              <a:buChar char="•"/>
            </a:pPr>
            <a:r>
              <a:rPr b="1" i="0" lang="en-US" sz="3000" u="none" cap="none" strike="noStrike">
                <a:solidFill>
                  <a:srgbClr val="000099"/>
                </a:solidFill>
                <a:latin typeface="Times New Roman"/>
                <a:ea typeface="Times New Roman"/>
                <a:cs typeface="Times New Roman"/>
                <a:sym typeface="Times New Roman"/>
              </a:rPr>
              <a:t>The supply curve for the firm is perfectly elastic at $10…how much will you work for? </a:t>
            </a:r>
            <a:endParaRPr b="0" i="0" sz="1400" u="none" cap="none" strike="noStrike">
              <a:solidFill>
                <a:srgbClr val="000099"/>
              </a:solidFill>
              <a:latin typeface="Arial"/>
              <a:ea typeface="Arial"/>
              <a:cs typeface="Arial"/>
              <a:sym typeface="Arial"/>
            </a:endParaRPr>
          </a:p>
          <a:p>
            <a:pPr indent="-339725" lvl="0" marL="339725" marR="0" rtl="0" algn="l">
              <a:lnSpc>
                <a:spcPct val="100000"/>
              </a:lnSpc>
              <a:spcBef>
                <a:spcPts val="0"/>
              </a:spcBef>
              <a:spcAft>
                <a:spcPts val="0"/>
              </a:spcAft>
              <a:buClr>
                <a:srgbClr val="000099"/>
              </a:buClr>
              <a:buSzPts val="3000"/>
              <a:buFont typeface="Times New Roman"/>
              <a:buChar char="•"/>
            </a:pPr>
            <a:r>
              <a:rPr b="1" i="0" lang="en-US" sz="3000" u="none" cap="none" strike="noStrike">
                <a:solidFill>
                  <a:srgbClr val="000099"/>
                </a:solidFill>
                <a:latin typeface="Times New Roman"/>
                <a:ea typeface="Times New Roman"/>
                <a:cs typeface="Times New Roman"/>
                <a:sym typeface="Times New Roman"/>
              </a:rPr>
              <a:t>Assuming identical skills, hire the first worker</a:t>
            </a:r>
            <a:endParaRPr b="1" sz="3000">
              <a:solidFill>
                <a:srgbClr val="000099"/>
              </a:solidFill>
              <a:latin typeface="Times New Roman"/>
              <a:ea typeface="Times New Roman"/>
              <a:cs typeface="Times New Roman"/>
              <a:sym typeface="Times New Roman"/>
            </a:endParaRPr>
          </a:p>
          <a:p>
            <a:pPr indent="-339725" lvl="0" marL="339725" marR="0" rtl="0" algn="l">
              <a:lnSpc>
                <a:spcPct val="100000"/>
              </a:lnSpc>
              <a:spcBef>
                <a:spcPts val="0"/>
              </a:spcBef>
              <a:spcAft>
                <a:spcPts val="0"/>
              </a:spcAft>
              <a:buClr>
                <a:srgbClr val="000099"/>
              </a:buClr>
              <a:buSzPts val="3000"/>
              <a:buFont typeface="Times New Roman"/>
              <a:buChar char="•"/>
            </a:pPr>
            <a:r>
              <a:rPr b="1" i="0" lang="en-US" sz="3000" u="none" cap="none" strike="noStrike">
                <a:solidFill>
                  <a:srgbClr val="000099"/>
                </a:solidFill>
                <a:latin typeface="Times New Roman"/>
                <a:ea typeface="Times New Roman"/>
                <a:cs typeface="Times New Roman"/>
                <a:sym typeface="Times New Roman"/>
              </a:rPr>
              <a:t>Let’s </a:t>
            </a:r>
            <a:r>
              <a:rPr b="1" lang="en-US" sz="3000">
                <a:solidFill>
                  <a:srgbClr val="000099"/>
                </a:solidFill>
                <a:latin typeface="Times New Roman"/>
                <a:ea typeface="Times New Roman"/>
                <a:cs typeface="Times New Roman"/>
                <a:sym typeface="Times New Roman"/>
              </a:rPr>
              <a:t>figure out how many workers to hire!</a:t>
            </a:r>
            <a:endParaRPr b="0" i="0" sz="1400" u="none" cap="none" strike="noStrike">
              <a:solidFill>
                <a:srgbClr val="000099"/>
              </a:solidFill>
              <a:latin typeface="Arial"/>
              <a:ea typeface="Arial"/>
              <a:cs typeface="Arial"/>
              <a:sym typeface="Arial"/>
            </a:endParaRPr>
          </a:p>
        </p:txBody>
      </p:sp>
      <p:sp>
        <p:nvSpPr>
          <p:cNvPr id="1274" name="Google Shape;1274;p92"/>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1275" name="Google Shape;1275;p92"/>
          <p:cNvSpPr txBox="1"/>
          <p:nvPr/>
        </p:nvSpPr>
        <p:spPr>
          <a:xfrm>
            <a:off x="0" y="152400"/>
            <a:ext cx="9144000" cy="6891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4600"/>
              <a:buFont typeface="Times New Roman"/>
              <a:buNone/>
            </a:pPr>
            <a:r>
              <a:rPr b="1" i="0" lang="en-US" sz="4600" u="none" cap="none" strike="noStrike">
                <a:solidFill>
                  <a:schemeClr val="dk1"/>
                </a:solidFill>
                <a:latin typeface="Architects Daughter"/>
                <a:ea typeface="Architects Daughter"/>
                <a:cs typeface="Architects Daughter"/>
                <a:sym typeface="Architects Daughter"/>
              </a:rPr>
              <a:t>The Push-Up Machine</a:t>
            </a:r>
            <a:endParaRPr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0" st="0"/>
                                            </p:txEl>
                                          </p:spTgt>
                                        </p:tgtEl>
                                        <p:attrNameLst>
                                          <p:attrName>style.visibility</p:attrName>
                                        </p:attrNameLst>
                                      </p:cBhvr>
                                      <p:to>
                                        <p:strVal val="visible"/>
                                      </p:to>
                                    </p:set>
                                    <p:animEffect filter="fade" transition="in">
                                      <p:cBhvr>
                                        <p:cTn dur="500"/>
                                        <p:tgtEl>
                                          <p:spTgt spid="12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1" st="1"/>
                                            </p:txEl>
                                          </p:spTgt>
                                        </p:tgtEl>
                                        <p:attrNameLst>
                                          <p:attrName>style.visibility</p:attrName>
                                        </p:attrNameLst>
                                      </p:cBhvr>
                                      <p:to>
                                        <p:strVal val="visible"/>
                                      </p:to>
                                    </p:set>
                                    <p:animEffect filter="fade" transition="in">
                                      <p:cBhvr>
                                        <p:cTn dur="500"/>
                                        <p:tgtEl>
                                          <p:spTgt spid="12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2" st="2"/>
                                            </p:txEl>
                                          </p:spTgt>
                                        </p:tgtEl>
                                        <p:attrNameLst>
                                          <p:attrName>style.visibility</p:attrName>
                                        </p:attrNameLst>
                                      </p:cBhvr>
                                      <p:to>
                                        <p:strVal val="visible"/>
                                      </p:to>
                                    </p:set>
                                    <p:animEffect filter="fade" transition="in">
                                      <p:cBhvr>
                                        <p:cTn dur="500"/>
                                        <p:tgtEl>
                                          <p:spTgt spid="12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3" st="3"/>
                                            </p:txEl>
                                          </p:spTgt>
                                        </p:tgtEl>
                                        <p:attrNameLst>
                                          <p:attrName>style.visibility</p:attrName>
                                        </p:attrNameLst>
                                      </p:cBhvr>
                                      <p:to>
                                        <p:strVal val="visible"/>
                                      </p:to>
                                    </p:set>
                                    <p:animEffect filter="fade" transition="in">
                                      <p:cBhvr>
                                        <p:cTn dur="500"/>
                                        <p:tgtEl>
                                          <p:spTgt spid="12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4" st="4"/>
                                            </p:txEl>
                                          </p:spTgt>
                                        </p:tgtEl>
                                        <p:attrNameLst>
                                          <p:attrName>style.visibility</p:attrName>
                                        </p:attrNameLst>
                                      </p:cBhvr>
                                      <p:to>
                                        <p:strVal val="visible"/>
                                      </p:to>
                                    </p:set>
                                    <p:animEffect filter="fade" transition="in">
                                      <p:cBhvr>
                                        <p:cTn dur="500"/>
                                        <p:tgtEl>
                                          <p:spTgt spid="12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5" st="5"/>
                                            </p:txEl>
                                          </p:spTgt>
                                        </p:tgtEl>
                                        <p:attrNameLst>
                                          <p:attrName>style.visibility</p:attrName>
                                        </p:attrNameLst>
                                      </p:cBhvr>
                                      <p:to>
                                        <p:strVal val="visible"/>
                                      </p:to>
                                    </p:set>
                                    <p:animEffect filter="fade" transition="in">
                                      <p:cBhvr>
                                        <p:cTn dur="500"/>
                                        <p:tgtEl>
                                          <p:spTgt spid="127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93"/>
          <p:cNvSpPr txBox="1"/>
          <p:nvPr/>
        </p:nvSpPr>
        <p:spPr>
          <a:xfrm>
            <a:off x="304800" y="914400"/>
            <a:ext cx="8839200" cy="301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The additional cost of an additional resource (worker).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In perfectly competitive labor markets the  MRC equals the wage set by the market and is constant.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Ex: The MRC of an unskilled worker is $</a:t>
            </a:r>
            <a:r>
              <a:rPr b="1" lang="en-US" sz="3200">
                <a:solidFill>
                  <a:schemeClr val="dk1"/>
                </a:solidFill>
                <a:latin typeface="Times New Roman"/>
                <a:ea typeface="Times New Roman"/>
                <a:cs typeface="Times New Roman"/>
                <a:sym typeface="Times New Roman"/>
              </a:rPr>
              <a:t>7.25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99"/>
              </a:buClr>
              <a:buSzPts val="3200"/>
              <a:buFont typeface="Times New Roman"/>
              <a:buNone/>
            </a:pPr>
            <a:r>
              <a:rPr b="1" i="0" lang="en-US" sz="3200" u="none" cap="none" strike="noStrike">
                <a:solidFill>
                  <a:srgbClr val="000099"/>
                </a:solidFill>
                <a:latin typeface="Times New Roman"/>
                <a:ea typeface="Times New Roman"/>
                <a:cs typeface="Times New Roman"/>
                <a:sym typeface="Times New Roman"/>
              </a:rPr>
              <a:t>Another way to calculate MRC is:</a:t>
            </a:r>
            <a:endParaRPr b="0" i="0" sz="1400" u="none" cap="none" strike="noStrike">
              <a:solidFill>
                <a:srgbClr val="000000"/>
              </a:solidFill>
              <a:latin typeface="Arial"/>
              <a:ea typeface="Arial"/>
              <a:cs typeface="Arial"/>
              <a:sym typeface="Arial"/>
            </a:endParaRPr>
          </a:p>
        </p:txBody>
      </p:sp>
      <p:grpSp>
        <p:nvGrpSpPr>
          <p:cNvPr id="1281" name="Google Shape;1281;p93"/>
          <p:cNvGrpSpPr/>
          <p:nvPr/>
        </p:nvGrpSpPr>
        <p:grpSpPr>
          <a:xfrm>
            <a:off x="1000600" y="4668908"/>
            <a:ext cx="6746465" cy="1892267"/>
            <a:chOff x="1681637" y="4940333"/>
            <a:chExt cx="6746465" cy="1892267"/>
          </a:xfrm>
        </p:grpSpPr>
        <p:sp>
          <p:nvSpPr>
            <p:cNvPr id="1282" name="Google Shape;1282;p93"/>
            <p:cNvSpPr txBox="1"/>
            <p:nvPr/>
          </p:nvSpPr>
          <p:spPr>
            <a:xfrm>
              <a:off x="1681637" y="5109325"/>
              <a:ext cx="2148300" cy="155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Marginal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Resource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Cost</a:t>
              </a:r>
              <a:endParaRPr b="0" i="0" sz="1400" u="none" cap="none" strike="noStrike">
                <a:solidFill>
                  <a:srgbClr val="000000"/>
                </a:solidFill>
                <a:latin typeface="Arial"/>
                <a:ea typeface="Arial"/>
                <a:cs typeface="Arial"/>
                <a:sym typeface="Arial"/>
              </a:endParaRPr>
            </a:p>
          </p:txBody>
        </p:sp>
        <p:grpSp>
          <p:nvGrpSpPr>
            <p:cNvPr id="1283" name="Google Shape;1283;p93"/>
            <p:cNvGrpSpPr/>
            <p:nvPr/>
          </p:nvGrpSpPr>
          <p:grpSpPr>
            <a:xfrm>
              <a:off x="3954518" y="5248275"/>
              <a:ext cx="4473584" cy="762000"/>
              <a:chOff x="3582987" y="5222875"/>
              <a:chExt cx="4908475" cy="762000"/>
            </a:xfrm>
          </p:grpSpPr>
          <p:sp>
            <p:nvSpPr>
              <p:cNvPr id="1284" name="Google Shape;1284;p93"/>
              <p:cNvSpPr txBox="1"/>
              <p:nvPr/>
            </p:nvSpPr>
            <p:spPr>
              <a:xfrm>
                <a:off x="3582987" y="5222875"/>
                <a:ext cx="552300" cy="7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00"/>
                  </a:buClr>
                  <a:buSzPts val="4400"/>
                  <a:buFont typeface="Times New Roman"/>
                  <a:buNone/>
                </a:pPr>
                <a:r>
                  <a:rPr b="1" i="0" lang="en-US" sz="4400" u="none" cap="none" strike="noStrike">
                    <a:solidFill>
                      <a:srgbClr val="99000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cxnSp>
            <p:nvCxnSpPr>
              <p:cNvPr id="1285" name="Google Shape;1285;p93"/>
              <p:cNvCxnSpPr/>
              <p:nvPr/>
            </p:nvCxnSpPr>
            <p:spPr>
              <a:xfrm>
                <a:off x="4271962" y="5861058"/>
                <a:ext cx="4219500" cy="0"/>
              </a:xfrm>
              <a:prstGeom prst="straightConnector1">
                <a:avLst/>
              </a:prstGeom>
              <a:noFill/>
              <a:ln cap="flat" cmpd="sng" w="76200">
                <a:solidFill>
                  <a:srgbClr val="990000"/>
                </a:solidFill>
                <a:prstDash val="solid"/>
                <a:miter lim="800000"/>
                <a:headEnd len="sm" w="sm" type="none"/>
                <a:tailEnd len="sm" w="sm" type="none"/>
              </a:ln>
            </p:spPr>
          </p:cxnSp>
        </p:grpSp>
        <p:sp>
          <p:nvSpPr>
            <p:cNvPr id="1286" name="Google Shape;1286;p93"/>
            <p:cNvSpPr txBox="1"/>
            <p:nvPr/>
          </p:nvSpPr>
          <p:spPr>
            <a:xfrm>
              <a:off x="5805487" y="4940333"/>
              <a:ext cx="1547700" cy="82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Change 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Total Cost</a:t>
              </a:r>
              <a:endParaRPr b="0" i="0" sz="1400" u="none" cap="none" strike="noStrike">
                <a:solidFill>
                  <a:srgbClr val="000000"/>
                </a:solidFill>
                <a:latin typeface="Arial"/>
                <a:ea typeface="Arial"/>
                <a:cs typeface="Arial"/>
                <a:sym typeface="Arial"/>
              </a:endParaRPr>
            </a:p>
          </p:txBody>
        </p:sp>
        <p:sp>
          <p:nvSpPr>
            <p:cNvPr id="1287" name="Google Shape;1287;p93"/>
            <p:cNvSpPr txBox="1"/>
            <p:nvPr/>
          </p:nvSpPr>
          <p:spPr>
            <a:xfrm>
              <a:off x="5711162" y="6010300"/>
              <a:ext cx="1841700" cy="82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Change in Q</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Inputs</a:t>
              </a:r>
              <a:endParaRPr b="0" i="0" sz="1400" u="none" cap="none" strike="noStrike">
                <a:solidFill>
                  <a:srgbClr val="000000"/>
                </a:solidFill>
                <a:latin typeface="Arial"/>
                <a:ea typeface="Arial"/>
                <a:cs typeface="Arial"/>
                <a:sym typeface="Arial"/>
              </a:endParaRPr>
            </a:p>
          </p:txBody>
        </p:sp>
      </p:grpSp>
      <p:sp>
        <p:nvSpPr>
          <p:cNvPr id="1288" name="Google Shape;1288;p93"/>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1289" name="Google Shape;1289;p93"/>
          <p:cNvSpPr txBox="1"/>
          <p:nvPr/>
        </p:nvSpPr>
        <p:spPr>
          <a:xfrm>
            <a:off x="0" y="228600"/>
            <a:ext cx="9144000" cy="6096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4000"/>
              <a:buFont typeface="Times New Roman"/>
              <a:buNone/>
            </a:pPr>
            <a:r>
              <a:rPr b="1" i="0" lang="en-US" sz="4000" u="sng" cap="none" strike="noStrike">
                <a:solidFill>
                  <a:schemeClr val="dk1"/>
                </a:solidFill>
                <a:latin typeface="Times New Roman"/>
                <a:ea typeface="Times New Roman"/>
                <a:cs typeface="Times New Roman"/>
                <a:sym typeface="Times New Roman"/>
              </a:rPr>
              <a:t>Marginal Resource Cost (MRC)</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xEl>
                                              <p:pRg end="0" st="0"/>
                                            </p:txEl>
                                          </p:spTgt>
                                        </p:tgtEl>
                                        <p:attrNameLst>
                                          <p:attrName>style.visibility</p:attrName>
                                        </p:attrNameLst>
                                      </p:cBhvr>
                                      <p:to>
                                        <p:strVal val="visible"/>
                                      </p:to>
                                    </p:set>
                                    <p:animEffect filter="fade" transition="in">
                                      <p:cBhvr>
                                        <p:cTn dur="500"/>
                                        <p:tgtEl>
                                          <p:spTgt spid="12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xEl>
                                              <p:pRg end="1" st="1"/>
                                            </p:txEl>
                                          </p:spTgt>
                                        </p:tgtEl>
                                        <p:attrNameLst>
                                          <p:attrName>style.visibility</p:attrName>
                                        </p:attrNameLst>
                                      </p:cBhvr>
                                      <p:to>
                                        <p:strVal val="visible"/>
                                      </p:to>
                                    </p:set>
                                    <p:animEffect filter="fade" transition="in">
                                      <p:cBhvr>
                                        <p:cTn dur="500"/>
                                        <p:tgtEl>
                                          <p:spTgt spid="12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xEl>
                                              <p:pRg end="2" st="2"/>
                                            </p:txEl>
                                          </p:spTgt>
                                        </p:tgtEl>
                                        <p:attrNameLst>
                                          <p:attrName>style.visibility</p:attrName>
                                        </p:attrNameLst>
                                      </p:cBhvr>
                                      <p:to>
                                        <p:strVal val="visible"/>
                                      </p:to>
                                    </p:set>
                                    <p:animEffect filter="fade" transition="in">
                                      <p:cBhvr>
                                        <p:cTn dur="500"/>
                                        <p:tgtEl>
                                          <p:spTgt spid="12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xEl>
                                              <p:pRg end="3" st="3"/>
                                            </p:txEl>
                                          </p:spTgt>
                                        </p:tgtEl>
                                        <p:attrNameLst>
                                          <p:attrName>style.visibility</p:attrName>
                                        </p:attrNameLst>
                                      </p:cBhvr>
                                      <p:to>
                                        <p:strVal val="visible"/>
                                      </p:to>
                                    </p:set>
                                    <p:animEffect filter="fade" transition="in">
                                      <p:cBhvr>
                                        <p:cTn dur="500"/>
                                        <p:tgtEl>
                                          <p:spTgt spid="128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94"/>
          <p:cNvSpPr txBox="1"/>
          <p:nvPr/>
        </p:nvSpPr>
        <p:spPr>
          <a:xfrm>
            <a:off x="381000" y="228600"/>
            <a:ext cx="8763000" cy="48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Times New Roman"/>
              <a:buNone/>
            </a:pPr>
            <a:r>
              <a:t/>
            </a:r>
            <a:endParaRPr b="1" i="0" sz="4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CC"/>
              </a:buClr>
              <a:buSzPts val="3200"/>
              <a:buFont typeface="Times New Roman"/>
              <a:buNone/>
            </a:pPr>
            <a:r>
              <a:rPr b="1" i="0" lang="en-US" sz="2000" u="none" cap="none" strike="noStrike">
                <a:solidFill>
                  <a:srgbClr val="0000CC"/>
                </a:solidFill>
                <a:latin typeface="Times New Roman"/>
                <a:ea typeface="Times New Roman"/>
                <a:cs typeface="Times New Roman"/>
                <a:sym typeface="Times New Roman"/>
              </a:rPr>
              <a:t>The additional revenue generated by an additional worker (resource). </a:t>
            </a:r>
            <a:endParaRPr b="1" i="0" sz="2000" u="none" cap="none" strike="noStrike">
              <a:solidFill>
                <a:srgbClr val="0000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CC"/>
              </a:buClr>
              <a:buSzPts val="3200"/>
              <a:buFont typeface="Times New Roman"/>
              <a:buNone/>
            </a:pPr>
            <a:r>
              <a:rPr b="1" i="0" lang="en-US" sz="2000" u="none" cap="none" strike="noStrike">
                <a:solidFill>
                  <a:srgbClr val="0000CC"/>
                </a:solidFill>
                <a:latin typeface="Times New Roman"/>
                <a:ea typeface="Times New Roman"/>
                <a:cs typeface="Times New Roman"/>
                <a:sym typeface="Times New Roman"/>
              </a:rPr>
              <a:t>In perfectly competitive product markets the  MRP equals the marginal product of the resource times the price of the product </a:t>
            </a:r>
            <a:r>
              <a:rPr b="1" lang="en-US" sz="2000">
                <a:solidFill>
                  <a:srgbClr val="0000CC"/>
                </a:solidFill>
                <a:latin typeface="Times New Roman"/>
                <a:ea typeface="Times New Roman"/>
                <a:cs typeface="Times New Roman"/>
                <a:sym typeface="Times New Roman"/>
              </a:rPr>
              <a:t>(MPxP)</a:t>
            </a:r>
            <a:r>
              <a:rPr b="1" i="0" lang="en-US" sz="2000" u="none" cap="none" strike="noStrike">
                <a:solidFill>
                  <a:srgbClr val="0000CC"/>
                </a:solidFill>
                <a:latin typeface="Times New Roman"/>
                <a:ea typeface="Times New Roman"/>
                <a:cs typeface="Times New Roman"/>
                <a:sym typeface="Times New Roman"/>
              </a:rPr>
              <a:t>.</a:t>
            </a:r>
            <a:endParaRPr b="1" i="0" sz="2000" u="none" cap="none" strike="noStrike">
              <a:solidFill>
                <a:srgbClr val="0000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Ex: If the Marginal Product of the 3</a:t>
            </a:r>
            <a:r>
              <a:rPr b="1" baseline="30000" i="0" lang="en-US" sz="2800" u="none" cap="none" strike="noStrike">
                <a:solidFill>
                  <a:schemeClr val="dk1"/>
                </a:solidFill>
                <a:latin typeface="Times New Roman"/>
                <a:ea typeface="Times New Roman"/>
                <a:cs typeface="Times New Roman"/>
                <a:sym typeface="Times New Roman"/>
              </a:rPr>
              <a:t>rd</a:t>
            </a:r>
            <a:r>
              <a:rPr b="1" i="0" lang="en-US" sz="2800" u="none" cap="none" strike="noStrike">
                <a:solidFill>
                  <a:schemeClr val="dk1"/>
                </a:solidFill>
                <a:latin typeface="Times New Roman"/>
                <a:ea typeface="Times New Roman"/>
                <a:cs typeface="Times New Roman"/>
                <a:sym typeface="Times New Roman"/>
              </a:rPr>
              <a:t> worker is 5 and the price of the good is constant at $20 the MRP 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$100</a:t>
            </a:r>
            <a:endParaRPr b="1" i="0" sz="16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99"/>
              </a:buClr>
              <a:buSzPts val="2800"/>
              <a:buFont typeface="Times New Roman"/>
              <a:buNone/>
            </a:pPr>
            <a:r>
              <a:rPr b="1" i="0" lang="en-US" sz="2800" u="none" cap="none" strike="noStrike">
                <a:solidFill>
                  <a:srgbClr val="000099"/>
                </a:solidFill>
                <a:latin typeface="Times New Roman"/>
                <a:ea typeface="Times New Roman"/>
                <a:cs typeface="Times New Roman"/>
                <a:sym typeface="Times New Roman"/>
              </a:rPr>
              <a:t>Another way to calculate MRP is:</a:t>
            </a:r>
            <a:endParaRPr b="0" i="0" sz="1400" u="none" cap="none" strike="noStrike">
              <a:solidFill>
                <a:srgbClr val="000000"/>
              </a:solidFill>
              <a:latin typeface="Arial"/>
              <a:ea typeface="Arial"/>
              <a:cs typeface="Arial"/>
              <a:sym typeface="Arial"/>
            </a:endParaRPr>
          </a:p>
        </p:txBody>
      </p:sp>
      <p:grpSp>
        <p:nvGrpSpPr>
          <p:cNvPr id="1295" name="Google Shape;1295;p94"/>
          <p:cNvGrpSpPr/>
          <p:nvPr/>
        </p:nvGrpSpPr>
        <p:grpSpPr>
          <a:xfrm>
            <a:off x="1033475" y="4743967"/>
            <a:ext cx="6713591" cy="1950495"/>
            <a:chOff x="1714512" y="4528067"/>
            <a:chExt cx="6713591" cy="1950495"/>
          </a:xfrm>
        </p:grpSpPr>
        <p:sp>
          <p:nvSpPr>
            <p:cNvPr id="1296" name="Google Shape;1296;p94"/>
            <p:cNvSpPr txBox="1"/>
            <p:nvPr/>
          </p:nvSpPr>
          <p:spPr>
            <a:xfrm>
              <a:off x="1714512" y="4795825"/>
              <a:ext cx="2071800" cy="155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Marginal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Revenue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Product</a:t>
              </a:r>
              <a:endParaRPr b="0" i="0" sz="1400" u="none" cap="none" strike="noStrike">
                <a:solidFill>
                  <a:srgbClr val="000000"/>
                </a:solidFill>
                <a:latin typeface="Arial"/>
                <a:ea typeface="Arial"/>
                <a:cs typeface="Arial"/>
                <a:sym typeface="Arial"/>
              </a:endParaRPr>
            </a:p>
          </p:txBody>
        </p:sp>
        <p:grpSp>
          <p:nvGrpSpPr>
            <p:cNvPr id="1297" name="Google Shape;1297;p94"/>
            <p:cNvGrpSpPr/>
            <p:nvPr/>
          </p:nvGrpSpPr>
          <p:grpSpPr>
            <a:xfrm>
              <a:off x="3954519" y="5248275"/>
              <a:ext cx="4473584" cy="762000"/>
              <a:chOff x="3582987" y="5222875"/>
              <a:chExt cx="4908475" cy="762000"/>
            </a:xfrm>
          </p:grpSpPr>
          <p:sp>
            <p:nvSpPr>
              <p:cNvPr id="1298" name="Google Shape;1298;p94"/>
              <p:cNvSpPr txBox="1"/>
              <p:nvPr/>
            </p:nvSpPr>
            <p:spPr>
              <a:xfrm>
                <a:off x="3582987" y="5222875"/>
                <a:ext cx="552300" cy="7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00"/>
                  </a:buClr>
                  <a:buSzPts val="4400"/>
                  <a:buFont typeface="Times New Roman"/>
                  <a:buNone/>
                </a:pPr>
                <a:r>
                  <a:rPr b="1" i="0" lang="en-US" sz="4400" u="none" cap="none" strike="noStrike">
                    <a:solidFill>
                      <a:srgbClr val="99000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cxnSp>
            <p:nvCxnSpPr>
              <p:cNvPr id="1299" name="Google Shape;1299;p94"/>
              <p:cNvCxnSpPr/>
              <p:nvPr/>
            </p:nvCxnSpPr>
            <p:spPr>
              <a:xfrm>
                <a:off x="4271962" y="5603875"/>
                <a:ext cx="4219500" cy="0"/>
              </a:xfrm>
              <a:prstGeom prst="straightConnector1">
                <a:avLst/>
              </a:prstGeom>
              <a:noFill/>
              <a:ln cap="flat" cmpd="sng" w="76200">
                <a:solidFill>
                  <a:srgbClr val="990000"/>
                </a:solidFill>
                <a:prstDash val="solid"/>
                <a:miter lim="800000"/>
                <a:headEnd len="sm" w="sm" type="none"/>
                <a:tailEnd len="sm" w="sm" type="none"/>
              </a:ln>
            </p:spPr>
          </p:cxnSp>
        </p:grpSp>
        <p:sp>
          <p:nvSpPr>
            <p:cNvPr id="1300" name="Google Shape;1300;p94"/>
            <p:cNvSpPr txBox="1"/>
            <p:nvPr/>
          </p:nvSpPr>
          <p:spPr>
            <a:xfrm>
              <a:off x="5542650" y="4528067"/>
              <a:ext cx="2071800" cy="82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Change 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Total Revenue</a:t>
              </a:r>
              <a:endParaRPr b="0" i="0" sz="1400" u="none" cap="none" strike="noStrike">
                <a:solidFill>
                  <a:srgbClr val="000000"/>
                </a:solidFill>
                <a:latin typeface="Arial"/>
                <a:ea typeface="Arial"/>
                <a:cs typeface="Arial"/>
                <a:sym typeface="Arial"/>
              </a:endParaRPr>
            </a:p>
          </p:txBody>
        </p:sp>
        <p:sp>
          <p:nvSpPr>
            <p:cNvPr id="1301" name="Google Shape;1301;p94"/>
            <p:cNvSpPr txBox="1"/>
            <p:nvPr/>
          </p:nvSpPr>
          <p:spPr>
            <a:xfrm>
              <a:off x="5821362" y="5656262"/>
              <a:ext cx="1514400" cy="82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Change 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400"/>
                <a:buFont typeface="Times New Roman"/>
                <a:buNone/>
              </a:pPr>
              <a:r>
                <a:rPr b="1" lang="en-US" sz="2400">
                  <a:solidFill>
                    <a:srgbClr val="990000"/>
                  </a:solidFill>
                  <a:latin typeface="Times New Roman"/>
                  <a:ea typeface="Times New Roman"/>
                  <a:cs typeface="Times New Roman"/>
                  <a:sym typeface="Times New Roman"/>
                </a:rPr>
                <a:t>Q </a:t>
              </a:r>
              <a:r>
                <a:rPr b="1" i="0" lang="en-US" sz="2400" u="none" cap="none" strike="noStrike">
                  <a:solidFill>
                    <a:srgbClr val="990000"/>
                  </a:solidFill>
                  <a:latin typeface="Times New Roman"/>
                  <a:ea typeface="Times New Roman"/>
                  <a:cs typeface="Times New Roman"/>
                  <a:sym typeface="Times New Roman"/>
                </a:rPr>
                <a:t>Inputs</a:t>
              </a:r>
              <a:endParaRPr b="0" i="0" sz="1400" u="none" cap="none" strike="noStrike">
                <a:solidFill>
                  <a:srgbClr val="000000"/>
                </a:solidFill>
                <a:latin typeface="Arial"/>
                <a:ea typeface="Arial"/>
                <a:cs typeface="Arial"/>
                <a:sym typeface="Arial"/>
              </a:endParaRPr>
            </a:p>
          </p:txBody>
        </p:sp>
      </p:grpSp>
      <p:sp>
        <p:nvSpPr>
          <p:cNvPr id="1302" name="Google Shape;1302;p94"/>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1303" name="Google Shape;1303;p94"/>
          <p:cNvSpPr txBox="1"/>
          <p:nvPr/>
        </p:nvSpPr>
        <p:spPr>
          <a:xfrm>
            <a:off x="0" y="152400"/>
            <a:ext cx="9144000" cy="70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Times New Roman"/>
              <a:buNone/>
            </a:pPr>
            <a:r>
              <a:rPr b="1" i="0" lang="en-US" sz="4000" u="sng" cap="none" strike="noStrike">
                <a:solidFill>
                  <a:schemeClr val="dk1"/>
                </a:solidFill>
                <a:latin typeface="Times New Roman"/>
                <a:ea typeface="Times New Roman"/>
                <a:cs typeface="Times New Roman"/>
                <a:sym typeface="Times New Roman"/>
              </a:rPr>
              <a:t>Marginal Revenue Product</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95"/>
          <p:cNvSpPr txBox="1"/>
          <p:nvPr/>
        </p:nvSpPr>
        <p:spPr>
          <a:xfrm>
            <a:off x="78400" y="986000"/>
            <a:ext cx="9144000" cy="698400"/>
          </a:xfrm>
          <a:prstGeom prst="rect">
            <a:avLst/>
          </a:prstGeom>
          <a:noFill/>
          <a:ln>
            <a:noFill/>
          </a:ln>
        </p:spPr>
        <p:txBody>
          <a:bodyPr anchorCtr="0" anchor="t" bIns="44450" lIns="90475" spcFirstLastPara="1" rIns="90475" wrap="square" tIns="44450">
            <a:noAutofit/>
          </a:bodyPr>
          <a:lstStyle/>
          <a:p>
            <a:pPr indent="-339725" lvl="0" marL="339725" marR="0" rtl="0" algn="ctr">
              <a:lnSpc>
                <a:spcPct val="100000"/>
              </a:lnSpc>
              <a:spcBef>
                <a:spcPts val="0"/>
              </a:spcBef>
              <a:spcAft>
                <a:spcPts val="0"/>
              </a:spcAft>
              <a:buClr>
                <a:srgbClr val="000099"/>
              </a:buClr>
              <a:buSzPts val="4000"/>
              <a:buFont typeface="Times New Roman"/>
              <a:buNone/>
            </a:pPr>
            <a:r>
              <a:rPr b="1" i="0" lang="en-US" sz="4000" u="none" cap="none" strike="noStrike">
                <a:solidFill>
                  <a:srgbClr val="000099"/>
                </a:solidFill>
                <a:latin typeface="Times New Roman"/>
                <a:ea typeface="Times New Roman"/>
                <a:cs typeface="Times New Roman"/>
                <a:sym typeface="Times New Roman"/>
              </a:rPr>
              <a:t>Calculate MP and MRP</a:t>
            </a:r>
            <a:endParaRPr b="0" i="0" sz="1400" u="none" cap="none" strike="noStrike">
              <a:solidFill>
                <a:srgbClr val="000000"/>
              </a:solidFill>
              <a:latin typeface="Arial"/>
              <a:ea typeface="Arial"/>
              <a:cs typeface="Arial"/>
              <a:sym typeface="Arial"/>
            </a:endParaRPr>
          </a:p>
        </p:txBody>
      </p:sp>
      <p:sp>
        <p:nvSpPr>
          <p:cNvPr id="1309" name="Google Shape;1309;p95"/>
          <p:cNvSpPr txBox="1"/>
          <p:nvPr/>
        </p:nvSpPr>
        <p:spPr>
          <a:xfrm>
            <a:off x="0" y="152400"/>
            <a:ext cx="9144000" cy="6891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4600"/>
              <a:buFont typeface="Times New Roman"/>
              <a:buNone/>
            </a:pPr>
            <a:r>
              <a:rPr b="1" i="0" lang="en-US" sz="4600" u="sng" cap="none" strike="noStrike">
                <a:solidFill>
                  <a:schemeClr val="hlink"/>
                </a:solidFill>
                <a:latin typeface="Times New Roman"/>
                <a:ea typeface="Times New Roman"/>
                <a:cs typeface="Times New Roman"/>
                <a:sym typeface="Times New Roman"/>
                <a:hlinkClick r:id="rId3"/>
              </a:rPr>
              <a:t>The Push</a:t>
            </a:r>
            <a:r>
              <a:rPr b="1" lang="en-US" sz="4600" u="sng">
                <a:solidFill>
                  <a:schemeClr val="hlink"/>
                </a:solidFill>
                <a:latin typeface="Times New Roman"/>
                <a:ea typeface="Times New Roman"/>
                <a:cs typeface="Times New Roman"/>
                <a:sym typeface="Times New Roman"/>
                <a:hlinkClick r:id="rId4"/>
              </a:rPr>
              <a:t> </a:t>
            </a:r>
            <a:r>
              <a:rPr b="1" i="0" lang="en-US" sz="4600" u="sng" cap="none" strike="noStrike">
                <a:solidFill>
                  <a:schemeClr val="hlink"/>
                </a:solidFill>
                <a:latin typeface="Times New Roman"/>
                <a:ea typeface="Times New Roman"/>
                <a:cs typeface="Times New Roman"/>
                <a:sym typeface="Times New Roman"/>
                <a:hlinkClick r:id="rId5"/>
              </a:rPr>
              <a:t>Up Machine</a:t>
            </a:r>
            <a:endParaRPr b="0" i="0" sz="1400" u="none" cap="none" strike="noStrike">
              <a:solidFill>
                <a:srgbClr val="000000"/>
              </a:solidFill>
              <a:latin typeface="Arial"/>
              <a:ea typeface="Arial"/>
              <a:cs typeface="Arial"/>
              <a:sym typeface="Arial"/>
            </a:endParaRPr>
          </a:p>
        </p:txBody>
      </p:sp>
      <p:graphicFrame>
        <p:nvGraphicFramePr>
          <p:cNvPr id="1310" name="Google Shape;1310;p95"/>
          <p:cNvGraphicFramePr/>
          <p:nvPr/>
        </p:nvGraphicFramePr>
        <p:xfrm>
          <a:off x="215525" y="1955033"/>
          <a:ext cx="3000000" cy="3000000"/>
        </p:xfrm>
        <a:graphic>
          <a:graphicData uri="http://schemas.openxmlformats.org/drawingml/2006/table">
            <a:tbl>
              <a:tblPr>
                <a:noFill/>
                <a:tableStyleId>{7823320F-C0F1-4D16-AE1D-609EA1B00CFB}</a:tableStyleId>
              </a:tblPr>
              <a:tblGrid>
                <a:gridCol w="1676400"/>
                <a:gridCol w="2590800"/>
                <a:gridCol w="2133600"/>
                <a:gridCol w="2133600"/>
              </a:tblGrid>
              <a:tr h="822325">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Quantity Labor</a:t>
                      </a:r>
                      <a:endParaRPr sz="1500" u="none" cap="none" strike="noStrike"/>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Total Product</a:t>
                      </a:r>
                      <a:endParaRPr sz="1500" u="none" cap="none" strike="noStrike"/>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Marginal Product</a:t>
                      </a:r>
                      <a:endParaRPr sz="1500" u="none" cap="none" strike="noStrike"/>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MRP @ $1 Price</a:t>
                      </a:r>
                      <a:endParaRPr sz="1500" u="none" cap="none" strike="noStrike"/>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1"/>
                        </a:solidFill>
                        <a:latin typeface="Times New Roman"/>
                        <a:ea typeface="Times New Roman"/>
                        <a:cs typeface="Times New Roman"/>
                        <a:sym typeface="Times New Roman"/>
                      </a:endParaRPr>
                    </a:p>
                  </a:txBody>
                  <a:tcPr marT="45675" marB="45675" marR="0" marL="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1311" name="Google Shape;1311;p95"/>
          <p:cNvSpPr txBox="1"/>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8">
                                            <p:txEl>
                                              <p:pRg end="0" st="0"/>
                                            </p:txEl>
                                          </p:spTgt>
                                        </p:tgtEl>
                                        <p:attrNameLst>
                                          <p:attrName>style.visibility</p:attrName>
                                        </p:attrNameLst>
                                      </p:cBhvr>
                                      <p:to>
                                        <p:strVal val="visible"/>
                                      </p:to>
                                    </p:set>
                                    <p:animEffect filter="fade" transition="in">
                                      <p:cBhvr>
                                        <p:cTn dur="500"/>
                                        <p:tgtEl>
                                          <p:spTgt spid="130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96"/>
          <p:cNvSpPr txBox="1"/>
          <p:nvPr/>
        </p:nvSpPr>
        <p:spPr>
          <a:xfrm>
            <a:off x="304800" y="762000"/>
            <a:ext cx="8839200" cy="5538900"/>
          </a:xfrm>
          <a:prstGeom prst="rect">
            <a:avLst/>
          </a:prstGeom>
          <a:noFill/>
          <a:ln>
            <a:noFill/>
          </a:ln>
        </p:spPr>
        <p:txBody>
          <a:bodyPr anchorCtr="0" anchor="t" bIns="44450" lIns="90475" spcFirstLastPara="1" rIns="90475" wrap="square" tIns="44450">
            <a:noAutofit/>
          </a:bodyPr>
          <a:lstStyle/>
          <a:p>
            <a:pPr indent="-339725" lvl="0" marL="339725" marR="0" rtl="0" algn="l">
              <a:lnSpc>
                <a:spcPct val="100000"/>
              </a:lnSpc>
              <a:spcBef>
                <a:spcPts val="0"/>
              </a:spcBef>
              <a:spcAft>
                <a:spcPts val="0"/>
              </a:spcAft>
              <a:buClr>
                <a:schemeClr val="dk1"/>
              </a:buClr>
              <a:buSzPts val="3400"/>
              <a:buFont typeface="Times New Roman"/>
              <a:buNone/>
            </a:pPr>
            <a:r>
              <a:rPr b="1" i="0" lang="en-US" sz="3400" u="none" cap="none" strike="noStrike">
                <a:solidFill>
                  <a:schemeClr val="dk1"/>
                </a:solidFill>
                <a:latin typeface="Times New Roman"/>
                <a:ea typeface="Times New Roman"/>
                <a:cs typeface="Times New Roman"/>
                <a:sym typeface="Times New Roman"/>
              </a:rPr>
              <a:t>Supply</a:t>
            </a:r>
            <a:endParaRPr b="0" i="0" sz="1400" u="none" cap="none" strike="noStrike">
              <a:solidFill>
                <a:srgbClr val="000000"/>
              </a:solidFill>
              <a:latin typeface="Arial"/>
              <a:ea typeface="Arial"/>
              <a:cs typeface="Arial"/>
              <a:sym typeface="Arial"/>
            </a:endParaRPr>
          </a:p>
          <a:p>
            <a:pPr indent="-250825" lvl="0" marL="339725" marR="0" rtl="0" algn="l">
              <a:lnSpc>
                <a:spcPct val="100000"/>
              </a:lnSpc>
              <a:spcBef>
                <a:spcPts val="0"/>
              </a:spcBef>
              <a:spcAft>
                <a:spcPts val="0"/>
              </a:spcAft>
              <a:buClr>
                <a:srgbClr val="000099"/>
              </a:buClr>
              <a:buSzPts val="2000"/>
              <a:buFont typeface="Times New Roman"/>
              <a:buChar char="•"/>
            </a:pPr>
            <a:r>
              <a:rPr b="1" i="0" lang="en-US" sz="2000" u="none" cap="none" strike="noStrike">
                <a:solidFill>
                  <a:srgbClr val="000099"/>
                </a:solidFill>
                <a:latin typeface="Times New Roman"/>
                <a:ea typeface="Times New Roman"/>
                <a:cs typeface="Times New Roman"/>
                <a:sym typeface="Times New Roman"/>
              </a:rPr>
              <a:t>Supply and demand in the INDUSTRY GRAPH has resulted in a equilibrium wage of </a:t>
            </a:r>
            <a:r>
              <a:rPr b="1" i="0" lang="en-US" sz="2000" u="sng" cap="none" strike="noStrike">
                <a:solidFill>
                  <a:srgbClr val="FF0000"/>
                </a:solidFill>
                <a:latin typeface="Times New Roman"/>
                <a:ea typeface="Times New Roman"/>
                <a:cs typeface="Times New Roman"/>
                <a:sym typeface="Times New Roman"/>
              </a:rPr>
              <a:t>$10</a:t>
            </a:r>
            <a:r>
              <a:rPr b="1" i="0" lang="en-US" sz="2000" u="none" cap="none" strike="noStrike">
                <a:solidFill>
                  <a:srgbClr val="000099"/>
                </a:solidFill>
                <a:latin typeface="Times New Roman"/>
                <a:ea typeface="Times New Roman"/>
                <a:cs typeface="Times New Roman"/>
                <a:sym typeface="Times New Roman"/>
              </a:rPr>
              <a:t>. </a:t>
            </a:r>
            <a:endParaRPr b="0" i="0" sz="2000" u="none" cap="none" strike="noStrike">
              <a:solidFill>
                <a:srgbClr val="000000"/>
              </a:solidFill>
              <a:latin typeface="Arial"/>
              <a:ea typeface="Arial"/>
              <a:cs typeface="Arial"/>
              <a:sym typeface="Arial"/>
            </a:endParaRPr>
          </a:p>
          <a:p>
            <a:pPr indent="-250825" lvl="0" marL="339725" marR="0" rtl="0" algn="l">
              <a:lnSpc>
                <a:spcPct val="100000"/>
              </a:lnSpc>
              <a:spcBef>
                <a:spcPts val="0"/>
              </a:spcBef>
              <a:spcAft>
                <a:spcPts val="0"/>
              </a:spcAft>
              <a:buClr>
                <a:srgbClr val="000099"/>
              </a:buClr>
              <a:buSzPts val="2000"/>
              <a:buFont typeface="Times New Roman"/>
              <a:buChar char="•"/>
            </a:pPr>
            <a:r>
              <a:rPr b="1" i="0" lang="en-US" sz="2000" u="none" cap="none" strike="noStrike">
                <a:solidFill>
                  <a:srgbClr val="000099"/>
                </a:solidFill>
                <a:latin typeface="Times New Roman"/>
                <a:ea typeface="Times New Roman"/>
                <a:cs typeface="Times New Roman"/>
                <a:sym typeface="Times New Roman"/>
              </a:rPr>
              <a:t>How much MUST each worker work for?</a:t>
            </a:r>
            <a:endParaRPr b="0" i="0" sz="2000" u="none" cap="none" strike="noStrike">
              <a:solidFill>
                <a:srgbClr val="000000"/>
              </a:solidFill>
              <a:latin typeface="Arial"/>
              <a:ea typeface="Arial"/>
              <a:cs typeface="Arial"/>
              <a:sym typeface="Arial"/>
            </a:endParaRPr>
          </a:p>
          <a:p>
            <a:pPr indent="-250825" lvl="0" marL="339725" marR="0" rtl="0" algn="l">
              <a:lnSpc>
                <a:spcPct val="100000"/>
              </a:lnSpc>
              <a:spcBef>
                <a:spcPts val="0"/>
              </a:spcBef>
              <a:spcAft>
                <a:spcPts val="0"/>
              </a:spcAft>
              <a:buClr>
                <a:srgbClr val="000099"/>
              </a:buClr>
              <a:buSzPts val="2000"/>
              <a:buFont typeface="Times New Roman"/>
              <a:buChar char="•"/>
            </a:pPr>
            <a:r>
              <a:rPr b="1" i="0" lang="en-US" sz="2000" u="none" cap="none" strike="noStrike">
                <a:solidFill>
                  <a:srgbClr val="000099"/>
                </a:solidFill>
                <a:latin typeface="Times New Roman"/>
                <a:ea typeface="Times New Roman"/>
                <a:cs typeface="Times New Roman"/>
                <a:sym typeface="Times New Roman"/>
              </a:rPr>
              <a:t>Why not ask for more? Why not less?</a:t>
            </a:r>
            <a:endParaRPr b="0" i="0" sz="2000" u="none" cap="none" strike="noStrike">
              <a:solidFill>
                <a:srgbClr val="000000"/>
              </a:solidFill>
              <a:latin typeface="Arial"/>
              <a:ea typeface="Arial"/>
              <a:cs typeface="Arial"/>
              <a:sym typeface="Arial"/>
            </a:endParaRPr>
          </a:p>
          <a:p>
            <a:pPr indent="-339725" lvl="0" marL="339725" marR="0" rtl="0" algn="l">
              <a:lnSpc>
                <a:spcPct val="100000"/>
              </a:lnSpc>
              <a:spcBef>
                <a:spcPts val="0"/>
              </a:spcBef>
              <a:spcAft>
                <a:spcPts val="0"/>
              </a:spcAft>
              <a:buClr>
                <a:schemeClr val="dk1"/>
              </a:buClr>
              <a:buSzPts val="1800"/>
              <a:buFont typeface="Times New Roman"/>
              <a:buNone/>
            </a:pPr>
            <a:r>
              <a:t/>
            </a:r>
            <a:endParaRPr b="1" i="0" sz="1800" u="none" cap="none" strike="noStrike">
              <a:solidFill>
                <a:schemeClr val="dk1"/>
              </a:solidFill>
              <a:latin typeface="Times New Roman"/>
              <a:ea typeface="Times New Roman"/>
              <a:cs typeface="Times New Roman"/>
              <a:sym typeface="Times New Roman"/>
            </a:endParaRPr>
          </a:p>
          <a:p>
            <a:pPr indent="-339725" lvl="0" marL="339725" marR="0" rtl="0" algn="l">
              <a:lnSpc>
                <a:spcPct val="100000"/>
              </a:lnSpc>
              <a:spcBef>
                <a:spcPts val="0"/>
              </a:spcBef>
              <a:spcAft>
                <a:spcPts val="0"/>
              </a:spcAft>
              <a:buClr>
                <a:schemeClr val="dk1"/>
              </a:buClr>
              <a:buSzPts val="3400"/>
              <a:buFont typeface="Times New Roman"/>
              <a:buNone/>
            </a:pPr>
            <a:r>
              <a:rPr b="1" i="0" lang="en-US" sz="3400" u="none" cap="none" strike="noStrike">
                <a:solidFill>
                  <a:schemeClr val="dk1"/>
                </a:solidFill>
                <a:latin typeface="Times New Roman"/>
                <a:ea typeface="Times New Roman"/>
                <a:cs typeface="Times New Roman"/>
                <a:sym typeface="Times New Roman"/>
              </a:rPr>
              <a:t>Demand</a:t>
            </a:r>
            <a:endParaRPr b="0" i="0" sz="1400" u="none" cap="none" strike="noStrike">
              <a:solidFill>
                <a:srgbClr val="000000"/>
              </a:solidFill>
              <a:latin typeface="Arial"/>
              <a:ea typeface="Arial"/>
              <a:cs typeface="Arial"/>
              <a:sym typeface="Arial"/>
            </a:endParaRPr>
          </a:p>
          <a:p>
            <a:pPr indent="-276225" lvl="0" marL="339725" marR="0" rtl="0" algn="l">
              <a:lnSpc>
                <a:spcPct val="100000"/>
              </a:lnSpc>
              <a:spcBef>
                <a:spcPts val="0"/>
              </a:spcBef>
              <a:spcAft>
                <a:spcPts val="0"/>
              </a:spcAft>
              <a:buClr>
                <a:srgbClr val="000099"/>
              </a:buClr>
              <a:buSzPts val="2400"/>
              <a:buFont typeface="Times New Roman"/>
              <a:buChar char="•"/>
            </a:pPr>
            <a:r>
              <a:rPr b="1" i="0" lang="en-US" sz="2400" u="none" cap="none" strike="noStrike">
                <a:solidFill>
                  <a:srgbClr val="000099"/>
                </a:solidFill>
                <a:latin typeface="Times New Roman"/>
                <a:ea typeface="Times New Roman"/>
                <a:cs typeface="Times New Roman"/>
                <a:sym typeface="Times New Roman"/>
              </a:rPr>
              <a:t>If each push up generates $1 worth of energy, what is the MRP for each worker?</a:t>
            </a:r>
            <a:endParaRPr b="0" i="0" sz="2400" u="none" cap="none" strike="noStrike">
              <a:solidFill>
                <a:srgbClr val="000000"/>
              </a:solidFill>
              <a:latin typeface="Arial"/>
              <a:ea typeface="Arial"/>
              <a:cs typeface="Arial"/>
              <a:sym typeface="Arial"/>
            </a:endParaRPr>
          </a:p>
          <a:p>
            <a:pPr indent="-276225" lvl="0" marL="339725" marR="0" rtl="0" algn="l">
              <a:lnSpc>
                <a:spcPct val="100000"/>
              </a:lnSpc>
              <a:spcBef>
                <a:spcPts val="0"/>
              </a:spcBef>
              <a:spcAft>
                <a:spcPts val="0"/>
              </a:spcAft>
              <a:buClr>
                <a:srgbClr val="000099"/>
              </a:buClr>
              <a:buSzPts val="2400"/>
              <a:buFont typeface="Times New Roman"/>
              <a:buChar char="•"/>
            </a:pPr>
            <a:r>
              <a:rPr b="1" i="0" lang="en-US" sz="2400" u="none" cap="none" strike="noStrike">
                <a:solidFill>
                  <a:srgbClr val="000099"/>
                </a:solidFill>
                <a:latin typeface="Times New Roman"/>
                <a:ea typeface="Times New Roman"/>
                <a:cs typeface="Times New Roman"/>
                <a:sym typeface="Times New Roman"/>
              </a:rPr>
              <a:t>How much is each worker worth to the firm?</a:t>
            </a:r>
            <a:endParaRPr b="0" i="0" sz="2400" u="none" cap="none" strike="noStrike">
              <a:solidFill>
                <a:srgbClr val="000000"/>
              </a:solidFill>
              <a:latin typeface="Arial"/>
              <a:ea typeface="Arial"/>
              <a:cs typeface="Arial"/>
              <a:sym typeface="Arial"/>
            </a:endParaRPr>
          </a:p>
        </p:txBody>
      </p:sp>
      <p:sp>
        <p:nvSpPr>
          <p:cNvPr id="1317" name="Google Shape;1317;p96"/>
          <p:cNvSpPr txBox="1"/>
          <p:nvPr/>
        </p:nvSpPr>
        <p:spPr>
          <a:xfrm>
            <a:off x="0" y="152400"/>
            <a:ext cx="9144000" cy="6891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4600"/>
              <a:buFont typeface="Times New Roman"/>
              <a:buNone/>
            </a:pPr>
            <a:r>
              <a:rPr b="1" i="0" lang="en-US" sz="4600" u="none" cap="none" strike="noStrike">
                <a:solidFill>
                  <a:schemeClr val="dk1"/>
                </a:solidFill>
                <a:latin typeface="Times New Roman"/>
                <a:ea typeface="Times New Roman"/>
                <a:cs typeface="Times New Roman"/>
                <a:sym typeface="Times New Roman"/>
              </a:rPr>
              <a:t>The Push-Up Machine</a:t>
            </a:r>
            <a:endParaRPr b="0" i="0" sz="1400" u="none" cap="none" strike="noStrike">
              <a:solidFill>
                <a:srgbClr val="000000"/>
              </a:solidFill>
              <a:latin typeface="Arial"/>
              <a:ea typeface="Arial"/>
              <a:cs typeface="Arial"/>
              <a:sym typeface="Arial"/>
            </a:endParaRPr>
          </a:p>
        </p:txBody>
      </p:sp>
      <p:sp>
        <p:nvSpPr>
          <p:cNvPr id="1318" name="Google Shape;1318;p96"/>
          <p:cNvSpPr txBox="1"/>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0" st="0"/>
                                            </p:txEl>
                                          </p:spTgt>
                                        </p:tgtEl>
                                        <p:attrNameLst>
                                          <p:attrName>style.visibility</p:attrName>
                                        </p:attrNameLst>
                                      </p:cBhvr>
                                      <p:to>
                                        <p:strVal val="visible"/>
                                      </p:to>
                                    </p:set>
                                    <p:animEffect filter="fade" transition="in">
                                      <p:cBhvr>
                                        <p:cTn dur="500"/>
                                        <p:tgtEl>
                                          <p:spTgt spid="13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1" st="1"/>
                                            </p:txEl>
                                          </p:spTgt>
                                        </p:tgtEl>
                                        <p:attrNameLst>
                                          <p:attrName>style.visibility</p:attrName>
                                        </p:attrNameLst>
                                      </p:cBhvr>
                                      <p:to>
                                        <p:strVal val="visible"/>
                                      </p:to>
                                    </p:set>
                                    <p:animEffect filter="fade" transition="in">
                                      <p:cBhvr>
                                        <p:cTn dur="500"/>
                                        <p:tgtEl>
                                          <p:spTgt spid="13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2" st="2"/>
                                            </p:txEl>
                                          </p:spTgt>
                                        </p:tgtEl>
                                        <p:attrNameLst>
                                          <p:attrName>style.visibility</p:attrName>
                                        </p:attrNameLst>
                                      </p:cBhvr>
                                      <p:to>
                                        <p:strVal val="visible"/>
                                      </p:to>
                                    </p:set>
                                    <p:animEffect filter="fade" transition="in">
                                      <p:cBhvr>
                                        <p:cTn dur="500"/>
                                        <p:tgtEl>
                                          <p:spTgt spid="13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3" st="3"/>
                                            </p:txEl>
                                          </p:spTgt>
                                        </p:tgtEl>
                                        <p:attrNameLst>
                                          <p:attrName>style.visibility</p:attrName>
                                        </p:attrNameLst>
                                      </p:cBhvr>
                                      <p:to>
                                        <p:strVal val="visible"/>
                                      </p:to>
                                    </p:set>
                                    <p:animEffect filter="fade" transition="in">
                                      <p:cBhvr>
                                        <p:cTn dur="500"/>
                                        <p:tgtEl>
                                          <p:spTgt spid="13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4" st="4"/>
                                            </p:txEl>
                                          </p:spTgt>
                                        </p:tgtEl>
                                        <p:attrNameLst>
                                          <p:attrName>style.visibility</p:attrName>
                                        </p:attrNameLst>
                                      </p:cBhvr>
                                      <p:to>
                                        <p:strVal val="visible"/>
                                      </p:to>
                                    </p:set>
                                    <p:animEffect filter="fade" transition="in">
                                      <p:cBhvr>
                                        <p:cTn dur="500"/>
                                        <p:tgtEl>
                                          <p:spTgt spid="13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5" st="5"/>
                                            </p:txEl>
                                          </p:spTgt>
                                        </p:tgtEl>
                                        <p:attrNameLst>
                                          <p:attrName>style.visibility</p:attrName>
                                        </p:attrNameLst>
                                      </p:cBhvr>
                                      <p:to>
                                        <p:strVal val="visible"/>
                                      </p:to>
                                    </p:set>
                                    <p:animEffect filter="fade" transition="in">
                                      <p:cBhvr>
                                        <p:cTn dur="500"/>
                                        <p:tgtEl>
                                          <p:spTgt spid="13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6" st="6"/>
                                            </p:txEl>
                                          </p:spTgt>
                                        </p:tgtEl>
                                        <p:attrNameLst>
                                          <p:attrName>style.visibility</p:attrName>
                                        </p:attrNameLst>
                                      </p:cBhvr>
                                      <p:to>
                                        <p:strVal val="visible"/>
                                      </p:to>
                                    </p:set>
                                    <p:animEffect filter="fade" transition="in">
                                      <p:cBhvr>
                                        <p:cTn dur="500"/>
                                        <p:tgtEl>
                                          <p:spTgt spid="13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6">
                                            <p:txEl>
                                              <p:pRg end="7" st="7"/>
                                            </p:txEl>
                                          </p:spTgt>
                                        </p:tgtEl>
                                        <p:attrNameLst>
                                          <p:attrName>style.visibility</p:attrName>
                                        </p:attrNameLst>
                                      </p:cBhvr>
                                      <p:to>
                                        <p:strVal val="visible"/>
                                      </p:to>
                                    </p:set>
                                    <p:animEffect filter="fade" transition="in">
                                      <p:cBhvr>
                                        <p:cTn dur="500"/>
                                        <p:tgtEl>
                                          <p:spTgt spid="131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97"/>
          <p:cNvSpPr txBox="1"/>
          <p:nvPr/>
        </p:nvSpPr>
        <p:spPr>
          <a:xfrm>
            <a:off x="304800" y="939800"/>
            <a:ext cx="8839200" cy="5583300"/>
          </a:xfrm>
          <a:prstGeom prst="rect">
            <a:avLst/>
          </a:prstGeom>
          <a:noFill/>
          <a:ln>
            <a:noFill/>
          </a:ln>
        </p:spPr>
        <p:txBody>
          <a:bodyPr anchorCtr="0" anchor="t" bIns="44450" lIns="90475" spcFirstLastPara="1" rIns="90475" wrap="square" tIns="44450">
            <a:noAutofit/>
          </a:bodyPr>
          <a:lstStyle/>
          <a:p>
            <a:pPr indent="-339725" lvl="0" marL="339725" marR="0" rtl="0" algn="l">
              <a:lnSpc>
                <a:spcPct val="85000"/>
              </a:lnSpc>
              <a:spcBef>
                <a:spcPts val="0"/>
              </a:spcBef>
              <a:spcAft>
                <a:spcPts val="0"/>
              </a:spcAft>
              <a:buClr>
                <a:schemeClr val="dk1"/>
              </a:buClr>
              <a:buSzPts val="3400"/>
              <a:buFont typeface="Times New Roman"/>
              <a:buNone/>
            </a:pPr>
            <a:r>
              <a:rPr b="1" i="0" lang="en-US" sz="3400" u="none" cap="none" strike="noStrike">
                <a:solidFill>
                  <a:schemeClr val="dk1"/>
                </a:solidFill>
                <a:latin typeface="Times New Roman"/>
                <a:ea typeface="Times New Roman"/>
                <a:cs typeface="Times New Roman"/>
                <a:sym typeface="Times New Roman"/>
              </a:rPr>
              <a:t>Why does the MRP eventually fall?</a:t>
            </a:r>
            <a:endParaRPr b="1" i="0" sz="3400" u="none" cap="none" strike="noStrike">
              <a:solidFill>
                <a:srgbClr val="000099"/>
              </a:solidFill>
              <a:latin typeface="Times New Roman"/>
              <a:ea typeface="Times New Roman"/>
              <a:cs typeface="Times New Roman"/>
              <a:sym typeface="Times New Roman"/>
            </a:endParaRPr>
          </a:p>
          <a:p>
            <a:pPr indent="-276225" lvl="0" marL="339725" marR="0" rtl="0" algn="l">
              <a:lnSpc>
                <a:spcPct val="100000"/>
              </a:lnSpc>
              <a:spcBef>
                <a:spcPts val="0"/>
              </a:spcBef>
              <a:spcAft>
                <a:spcPts val="0"/>
              </a:spcAft>
              <a:buClr>
                <a:srgbClr val="000099"/>
              </a:buClr>
              <a:buSzPts val="2400"/>
              <a:buFont typeface="Times New Roman"/>
              <a:buChar char="•"/>
            </a:pPr>
            <a:r>
              <a:rPr b="1" i="0" lang="en-US" sz="2400" u="none" cap="none" strike="noStrike">
                <a:solidFill>
                  <a:srgbClr val="000099"/>
                </a:solidFill>
                <a:latin typeface="Times New Roman"/>
                <a:ea typeface="Times New Roman"/>
                <a:cs typeface="Times New Roman"/>
                <a:sym typeface="Times New Roman"/>
              </a:rPr>
              <a:t>Diminishing Marginal Returns.</a:t>
            </a:r>
            <a:endParaRPr b="0" i="0" sz="2400" u="none" cap="none" strike="noStrike">
              <a:solidFill>
                <a:srgbClr val="000000"/>
              </a:solidFill>
              <a:latin typeface="Arial"/>
              <a:ea typeface="Arial"/>
              <a:cs typeface="Arial"/>
              <a:sym typeface="Arial"/>
            </a:endParaRPr>
          </a:p>
          <a:p>
            <a:pPr indent="-276225" lvl="0" marL="339725" marR="0" rtl="0" algn="l">
              <a:lnSpc>
                <a:spcPct val="100000"/>
              </a:lnSpc>
              <a:spcBef>
                <a:spcPts val="0"/>
              </a:spcBef>
              <a:spcAft>
                <a:spcPts val="0"/>
              </a:spcAft>
              <a:buClr>
                <a:srgbClr val="000099"/>
              </a:buClr>
              <a:buSzPts val="2400"/>
              <a:buFont typeface="Times New Roman"/>
              <a:buChar char="•"/>
            </a:pPr>
            <a:r>
              <a:rPr b="1" i="0" lang="en-US" sz="2400" u="none" cap="none" strike="noStrike">
                <a:solidFill>
                  <a:srgbClr val="000099"/>
                </a:solidFill>
                <a:latin typeface="Times New Roman"/>
                <a:ea typeface="Times New Roman"/>
                <a:cs typeface="Times New Roman"/>
                <a:sym typeface="Times New Roman"/>
              </a:rPr>
              <a:t>Fixed resources means each worker will eventually add less than the previous workers.</a:t>
            </a:r>
            <a:endParaRPr b="1" i="0" sz="2400" u="none" cap="none" strike="noStrike">
              <a:solidFill>
                <a:srgbClr val="000099"/>
              </a:solidFill>
              <a:latin typeface="Times New Roman"/>
              <a:ea typeface="Times New Roman"/>
              <a:cs typeface="Times New Roman"/>
              <a:sym typeface="Times New Roman"/>
            </a:endParaRPr>
          </a:p>
          <a:p>
            <a:pPr indent="-339725" lvl="0" marL="339725" marR="0" rtl="0" algn="l">
              <a:lnSpc>
                <a:spcPct val="100000"/>
              </a:lnSpc>
              <a:spcBef>
                <a:spcPts val="0"/>
              </a:spcBef>
              <a:spcAft>
                <a:spcPts val="0"/>
              </a:spcAft>
              <a:buClr>
                <a:schemeClr val="dk1"/>
              </a:buClr>
              <a:buSzPts val="3400"/>
              <a:buFont typeface="Times New Roman"/>
              <a:buNone/>
            </a:pPr>
            <a:r>
              <a:rPr b="1" i="0" lang="en-US" sz="3400" u="none" cap="none" strike="noStrike">
                <a:solidFill>
                  <a:schemeClr val="dk1"/>
                </a:solidFill>
                <a:latin typeface="Times New Roman"/>
                <a:ea typeface="Times New Roman"/>
                <a:cs typeface="Times New Roman"/>
                <a:sym typeface="Times New Roman"/>
              </a:rPr>
              <a:t>The MRP determines the demand for labor  </a:t>
            </a:r>
            <a:endParaRPr b="0" i="0" sz="1400" u="none" cap="none" strike="noStrike">
              <a:solidFill>
                <a:srgbClr val="000000"/>
              </a:solidFill>
              <a:latin typeface="Arial"/>
              <a:ea typeface="Arial"/>
              <a:cs typeface="Arial"/>
              <a:sym typeface="Arial"/>
            </a:endParaRPr>
          </a:p>
          <a:p>
            <a:pPr indent="-276225" lvl="0" marL="339725" marR="0" rtl="0" algn="l">
              <a:lnSpc>
                <a:spcPct val="100000"/>
              </a:lnSpc>
              <a:spcBef>
                <a:spcPts val="0"/>
              </a:spcBef>
              <a:spcAft>
                <a:spcPts val="0"/>
              </a:spcAft>
              <a:buClr>
                <a:srgbClr val="000099"/>
              </a:buClr>
              <a:buSzPts val="2400"/>
              <a:buFont typeface="Times New Roman"/>
              <a:buChar char="•"/>
            </a:pPr>
            <a:r>
              <a:rPr b="1" i="0" lang="en-US" sz="2400" u="none" cap="none" strike="noStrike">
                <a:solidFill>
                  <a:srgbClr val="000099"/>
                </a:solidFill>
                <a:latin typeface="Times New Roman"/>
                <a:ea typeface="Times New Roman"/>
                <a:cs typeface="Times New Roman"/>
                <a:sym typeface="Times New Roman"/>
              </a:rPr>
              <a:t>The firm is </a:t>
            </a:r>
            <a:r>
              <a:rPr b="1" i="0" lang="en-US" sz="2400" u="none" cap="none" strike="noStrike">
                <a:solidFill>
                  <a:srgbClr val="990000"/>
                </a:solidFill>
                <a:latin typeface="Times New Roman"/>
                <a:ea typeface="Times New Roman"/>
                <a:cs typeface="Times New Roman"/>
                <a:sym typeface="Times New Roman"/>
              </a:rPr>
              <a:t>willing</a:t>
            </a:r>
            <a:r>
              <a:rPr b="1" i="0" lang="en-US" sz="2400" u="none" cap="none" strike="noStrike">
                <a:solidFill>
                  <a:srgbClr val="000099"/>
                </a:solidFill>
                <a:latin typeface="Times New Roman"/>
                <a:ea typeface="Times New Roman"/>
                <a:cs typeface="Times New Roman"/>
                <a:sym typeface="Times New Roman"/>
              </a:rPr>
              <a:t> and </a:t>
            </a:r>
            <a:r>
              <a:rPr b="1" i="0" lang="en-US" sz="2400" u="none" cap="none" strike="noStrike">
                <a:solidFill>
                  <a:srgbClr val="990000"/>
                </a:solidFill>
                <a:latin typeface="Times New Roman"/>
                <a:ea typeface="Times New Roman"/>
                <a:cs typeface="Times New Roman"/>
                <a:sym typeface="Times New Roman"/>
              </a:rPr>
              <a:t>able</a:t>
            </a:r>
            <a:r>
              <a:rPr b="1" i="0" lang="en-US" sz="2400" u="none" cap="none" strike="noStrike">
                <a:solidFill>
                  <a:srgbClr val="000099"/>
                </a:solidFill>
                <a:latin typeface="Times New Roman"/>
                <a:ea typeface="Times New Roman"/>
                <a:cs typeface="Times New Roman"/>
                <a:sym typeface="Times New Roman"/>
              </a:rPr>
              <a:t> to pay each worker up to the amount they generate.</a:t>
            </a:r>
            <a:endParaRPr b="0" i="0" sz="2400" u="none" cap="none" strike="noStrike">
              <a:solidFill>
                <a:srgbClr val="000000"/>
              </a:solidFill>
              <a:latin typeface="Arial"/>
              <a:ea typeface="Arial"/>
              <a:cs typeface="Arial"/>
              <a:sym typeface="Arial"/>
            </a:endParaRPr>
          </a:p>
          <a:p>
            <a:pPr indent="-276225" lvl="0" marL="339725" marR="0" rtl="0" algn="l">
              <a:lnSpc>
                <a:spcPct val="100000"/>
              </a:lnSpc>
              <a:spcBef>
                <a:spcPts val="0"/>
              </a:spcBef>
              <a:spcAft>
                <a:spcPts val="0"/>
              </a:spcAft>
              <a:buClr>
                <a:srgbClr val="000099"/>
              </a:buClr>
              <a:buSzPts val="2400"/>
              <a:buFont typeface="Times New Roman"/>
              <a:buChar char="•"/>
            </a:pPr>
            <a:r>
              <a:rPr b="1" i="0" lang="en-US" sz="2400" u="none" cap="none" strike="noStrike">
                <a:solidFill>
                  <a:srgbClr val="000099"/>
                </a:solidFill>
                <a:latin typeface="Times New Roman"/>
                <a:ea typeface="Times New Roman"/>
                <a:cs typeface="Times New Roman"/>
                <a:sym typeface="Times New Roman"/>
              </a:rPr>
              <a:t>Each worker is worth the amount of money they generate for the firm.</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t/>
            </a:r>
            <a:endParaRPr b="1" i="0" sz="3400" u="none" cap="none" strike="noStrike">
              <a:solidFill>
                <a:srgbClr val="000099"/>
              </a:solidFill>
              <a:latin typeface="Times New Roman"/>
              <a:ea typeface="Times New Roman"/>
              <a:cs typeface="Times New Roman"/>
              <a:sym typeface="Times New Roman"/>
            </a:endParaRPr>
          </a:p>
        </p:txBody>
      </p:sp>
      <p:sp>
        <p:nvSpPr>
          <p:cNvPr id="1324" name="Google Shape;1324;p97"/>
          <p:cNvSpPr txBox="1"/>
          <p:nvPr/>
        </p:nvSpPr>
        <p:spPr>
          <a:xfrm>
            <a:off x="0" y="152400"/>
            <a:ext cx="9144000" cy="6891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4600"/>
              <a:buFont typeface="Times New Roman"/>
              <a:buNone/>
            </a:pPr>
            <a:r>
              <a:rPr b="1" lang="en-US" sz="4600">
                <a:solidFill>
                  <a:schemeClr val="dk1"/>
                </a:solidFill>
                <a:latin typeface="Times New Roman"/>
                <a:ea typeface="Times New Roman"/>
                <a:cs typeface="Times New Roman"/>
                <a:sym typeface="Times New Roman"/>
              </a:rPr>
              <a:t>Debrief: </a:t>
            </a:r>
            <a:r>
              <a:rPr b="1" i="0" lang="en-US" sz="4600" u="none" cap="none" strike="noStrike">
                <a:solidFill>
                  <a:schemeClr val="dk1"/>
                </a:solidFill>
                <a:latin typeface="Times New Roman"/>
                <a:ea typeface="Times New Roman"/>
                <a:cs typeface="Times New Roman"/>
                <a:sym typeface="Times New Roman"/>
              </a:rPr>
              <a:t>The Push-Up Machine</a:t>
            </a:r>
            <a:endParaRPr b="0" i="0" sz="1400" u="none" cap="none" strike="noStrike">
              <a:solidFill>
                <a:srgbClr val="000000"/>
              </a:solidFill>
              <a:latin typeface="Arial"/>
              <a:ea typeface="Arial"/>
              <a:cs typeface="Arial"/>
              <a:sym typeface="Arial"/>
            </a:endParaRPr>
          </a:p>
        </p:txBody>
      </p:sp>
      <p:sp>
        <p:nvSpPr>
          <p:cNvPr id="1325" name="Google Shape;1325;p97"/>
          <p:cNvSpPr txBox="1"/>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0" st="0"/>
                                            </p:txEl>
                                          </p:spTgt>
                                        </p:tgtEl>
                                        <p:attrNameLst>
                                          <p:attrName>style.visibility</p:attrName>
                                        </p:attrNameLst>
                                      </p:cBhvr>
                                      <p:to>
                                        <p:strVal val="visible"/>
                                      </p:to>
                                    </p:set>
                                    <p:animEffect filter="fade" transition="in">
                                      <p:cBhvr>
                                        <p:cTn dur="500"/>
                                        <p:tgtEl>
                                          <p:spTgt spid="13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1" st="1"/>
                                            </p:txEl>
                                          </p:spTgt>
                                        </p:tgtEl>
                                        <p:attrNameLst>
                                          <p:attrName>style.visibility</p:attrName>
                                        </p:attrNameLst>
                                      </p:cBhvr>
                                      <p:to>
                                        <p:strVal val="visible"/>
                                      </p:to>
                                    </p:set>
                                    <p:animEffect filter="fade" transition="in">
                                      <p:cBhvr>
                                        <p:cTn dur="500"/>
                                        <p:tgtEl>
                                          <p:spTgt spid="13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2" st="2"/>
                                            </p:txEl>
                                          </p:spTgt>
                                        </p:tgtEl>
                                        <p:attrNameLst>
                                          <p:attrName>style.visibility</p:attrName>
                                        </p:attrNameLst>
                                      </p:cBhvr>
                                      <p:to>
                                        <p:strVal val="visible"/>
                                      </p:to>
                                    </p:set>
                                    <p:animEffect filter="fade" transition="in">
                                      <p:cBhvr>
                                        <p:cTn dur="500"/>
                                        <p:tgtEl>
                                          <p:spTgt spid="13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3" st="3"/>
                                            </p:txEl>
                                          </p:spTgt>
                                        </p:tgtEl>
                                        <p:attrNameLst>
                                          <p:attrName>style.visibility</p:attrName>
                                        </p:attrNameLst>
                                      </p:cBhvr>
                                      <p:to>
                                        <p:strVal val="visible"/>
                                      </p:to>
                                    </p:set>
                                    <p:animEffect filter="fade" transition="in">
                                      <p:cBhvr>
                                        <p:cTn dur="500"/>
                                        <p:tgtEl>
                                          <p:spTgt spid="13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4" st="4"/>
                                            </p:txEl>
                                          </p:spTgt>
                                        </p:tgtEl>
                                        <p:attrNameLst>
                                          <p:attrName>style.visibility</p:attrName>
                                        </p:attrNameLst>
                                      </p:cBhvr>
                                      <p:to>
                                        <p:strVal val="visible"/>
                                      </p:to>
                                    </p:set>
                                    <p:animEffect filter="fade" transition="in">
                                      <p:cBhvr>
                                        <p:cTn dur="500"/>
                                        <p:tgtEl>
                                          <p:spTgt spid="132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5" st="5"/>
                                            </p:txEl>
                                          </p:spTgt>
                                        </p:tgtEl>
                                        <p:attrNameLst>
                                          <p:attrName>style.visibility</p:attrName>
                                        </p:attrNameLst>
                                      </p:cBhvr>
                                      <p:to>
                                        <p:strVal val="visible"/>
                                      </p:to>
                                    </p:set>
                                    <p:animEffect filter="fade" transition="in">
                                      <p:cBhvr>
                                        <p:cTn dur="500"/>
                                        <p:tgtEl>
                                          <p:spTgt spid="132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6" st="6"/>
                                            </p:txEl>
                                          </p:spTgt>
                                        </p:tgtEl>
                                        <p:attrNameLst>
                                          <p:attrName>style.visibility</p:attrName>
                                        </p:attrNameLst>
                                      </p:cBhvr>
                                      <p:to>
                                        <p:strVal val="visible"/>
                                      </p:to>
                                    </p:set>
                                    <p:animEffect filter="fade" transition="in">
                                      <p:cBhvr>
                                        <p:cTn dur="500"/>
                                        <p:tgtEl>
                                          <p:spTgt spid="132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98"/>
          <p:cNvSpPr txBox="1"/>
          <p:nvPr/>
        </p:nvSpPr>
        <p:spPr>
          <a:xfrm>
            <a:off x="304800" y="3048000"/>
            <a:ext cx="8305800" cy="1795500"/>
          </a:xfrm>
          <a:prstGeom prst="rect">
            <a:avLst/>
          </a:prstGeom>
          <a:noFill/>
          <a:ln>
            <a:noFill/>
          </a:ln>
        </p:spPr>
        <p:txBody>
          <a:bodyPr anchorCtr="0" anchor="t" bIns="44450" lIns="90475" spcFirstLastPara="1" rIns="90475" wrap="square" tIns="44450">
            <a:noAutofit/>
          </a:bodyPr>
          <a:lstStyle/>
          <a:p>
            <a:pPr indent="-339725" lvl="0" marL="339725" marR="0" rtl="0" algn="ctr">
              <a:lnSpc>
                <a:spcPct val="100000"/>
              </a:lnSpc>
              <a:spcBef>
                <a:spcPts val="0"/>
              </a:spcBef>
              <a:spcAft>
                <a:spcPts val="0"/>
              </a:spcAft>
              <a:buClr>
                <a:schemeClr val="dk1"/>
              </a:buClr>
              <a:buSzPts val="4500"/>
              <a:buFont typeface="Times New Roman"/>
              <a:buNone/>
            </a:pPr>
            <a:r>
              <a:rPr b="1" i="0" lang="en-US" sz="4500" u="none" cap="none" strike="noStrike">
                <a:solidFill>
                  <a:schemeClr val="dk1"/>
                </a:solidFill>
                <a:latin typeface="Times New Roman"/>
                <a:ea typeface="Times New Roman"/>
                <a:cs typeface="Times New Roman"/>
                <a:sym typeface="Times New Roman"/>
              </a:rPr>
              <a:t>Continue to hire until…</a:t>
            </a:r>
            <a:endParaRPr b="0" i="0" sz="1400" u="none" cap="none" strike="noStrike">
              <a:solidFill>
                <a:srgbClr val="000000"/>
              </a:solidFill>
              <a:latin typeface="Arial"/>
              <a:ea typeface="Arial"/>
              <a:cs typeface="Arial"/>
              <a:sym typeface="Arial"/>
            </a:endParaRPr>
          </a:p>
          <a:p>
            <a:pPr indent="-339725" lvl="0" marL="339725" marR="0" rtl="0" algn="ctr">
              <a:lnSpc>
                <a:spcPct val="100000"/>
              </a:lnSpc>
              <a:spcBef>
                <a:spcPts val="0"/>
              </a:spcBef>
              <a:spcAft>
                <a:spcPts val="0"/>
              </a:spcAft>
              <a:buClr>
                <a:srgbClr val="000099"/>
              </a:buClr>
              <a:buSzPts val="6700"/>
              <a:buFont typeface="Times New Roman"/>
              <a:buNone/>
            </a:pPr>
            <a:r>
              <a:rPr b="1" i="0" lang="en-US" sz="6700" u="none" cap="none" strike="noStrike">
                <a:solidFill>
                  <a:srgbClr val="000099"/>
                </a:solidFill>
                <a:latin typeface="Times New Roman"/>
                <a:ea typeface="Times New Roman"/>
                <a:cs typeface="Times New Roman"/>
                <a:sym typeface="Times New Roman"/>
              </a:rPr>
              <a:t>MRP = MRC</a:t>
            </a:r>
            <a:endParaRPr b="0" i="0" sz="1400" u="none" cap="none" strike="noStrike">
              <a:solidFill>
                <a:srgbClr val="000000"/>
              </a:solidFill>
              <a:latin typeface="Arial"/>
              <a:ea typeface="Arial"/>
              <a:cs typeface="Arial"/>
              <a:sym typeface="Arial"/>
            </a:endParaRPr>
          </a:p>
        </p:txBody>
      </p:sp>
      <p:sp>
        <p:nvSpPr>
          <p:cNvPr id="1331" name="Google Shape;1331;p98"/>
          <p:cNvSpPr txBox="1"/>
          <p:nvPr/>
        </p:nvSpPr>
        <p:spPr>
          <a:xfrm>
            <a:off x="341250" y="1778700"/>
            <a:ext cx="8461500" cy="10251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rgbClr val="0000CC"/>
              </a:buClr>
              <a:buSzPts val="3600"/>
              <a:buFont typeface="Times New Roman"/>
              <a:buNone/>
            </a:pPr>
            <a:r>
              <a:rPr b="1" i="0" lang="en-US" sz="3600" u="none" cap="none" strike="noStrike">
                <a:solidFill>
                  <a:srgbClr val="0000CC"/>
                </a:solidFill>
                <a:latin typeface="Times New Roman"/>
                <a:ea typeface="Times New Roman"/>
                <a:cs typeface="Times New Roman"/>
                <a:sym typeface="Times New Roman"/>
              </a:rPr>
              <a:t>How do you know how many resources (workers) to employ?</a:t>
            </a:r>
            <a:endParaRPr b="0" i="0" sz="1400" u="none" cap="none" strike="noStrike">
              <a:solidFill>
                <a:srgbClr val="000000"/>
              </a:solidFill>
              <a:latin typeface="Arial"/>
              <a:ea typeface="Arial"/>
              <a:cs typeface="Arial"/>
              <a:sym typeface="Arial"/>
            </a:endParaRPr>
          </a:p>
        </p:txBody>
      </p:sp>
      <p:sp>
        <p:nvSpPr>
          <p:cNvPr id="1332" name="Google Shape;1332;p98"/>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31"/>
                                        </p:tgtEl>
                                        <p:attrNameLst>
                                          <p:attrName>style.visibility</p:attrName>
                                        </p:attrNameLst>
                                      </p:cBhvr>
                                      <p:to>
                                        <p:strVal val="visible"/>
                                      </p:to>
                                    </p:set>
                                    <p:anim calcmode="lin" valueType="num">
                                      <p:cBhvr additive="base">
                                        <p:cTn dur="500"/>
                                        <p:tgtEl>
                                          <p:spTgt spid="133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0">
                                            <p:txEl>
                                              <p:pRg end="0" st="0"/>
                                            </p:txEl>
                                          </p:spTgt>
                                        </p:tgtEl>
                                        <p:attrNameLst>
                                          <p:attrName>style.visibility</p:attrName>
                                        </p:attrNameLst>
                                      </p:cBhvr>
                                      <p:to>
                                        <p:strVal val="visible"/>
                                      </p:to>
                                    </p:set>
                                    <p:animEffect filter="fade" transition="in">
                                      <p:cBhvr>
                                        <p:cTn dur="500"/>
                                        <p:tgtEl>
                                          <p:spTgt spid="13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0">
                                            <p:txEl>
                                              <p:pRg end="1" st="1"/>
                                            </p:txEl>
                                          </p:spTgt>
                                        </p:tgtEl>
                                        <p:attrNameLst>
                                          <p:attrName>style.visibility</p:attrName>
                                        </p:attrNameLst>
                                      </p:cBhvr>
                                      <p:to>
                                        <p:strVal val="visible"/>
                                      </p:to>
                                    </p:set>
                                    <p:animEffect filter="fade" transition="in">
                                      <p:cBhvr>
                                        <p:cTn dur="500"/>
                                        <p:tgtEl>
                                          <p:spTgt spid="133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99"/>
          <p:cNvSpPr txBox="1"/>
          <p:nvPr>
            <p:ph idx="4294967295" type="ctrTitle"/>
          </p:nvPr>
        </p:nvSpPr>
        <p:spPr>
          <a:xfrm>
            <a:off x="381000" y="-381000"/>
            <a:ext cx="8382000" cy="2649600"/>
          </a:xfrm>
          <a:prstGeom prst="rect">
            <a:avLst/>
          </a:prstGeom>
          <a:noFill/>
          <a:ln>
            <a:noFill/>
          </a:ln>
        </p:spPr>
        <p:txBody>
          <a:bodyPr anchorCtr="0" anchor="ctr" bIns="44450" lIns="90475" spcFirstLastPara="1" rIns="90475" wrap="square" tIns="44450">
            <a:noAutofit/>
          </a:bodyPr>
          <a:lstStyle/>
          <a:p>
            <a:pPr indent="0" lvl="0" marL="0" marR="0" rtl="0" algn="ctr">
              <a:lnSpc>
                <a:spcPct val="100000"/>
              </a:lnSpc>
              <a:spcBef>
                <a:spcPts val="0"/>
              </a:spcBef>
              <a:spcAft>
                <a:spcPts val="0"/>
              </a:spcAft>
              <a:buClr>
                <a:schemeClr val="dk2"/>
              </a:buClr>
              <a:buSzPts val="6000"/>
              <a:buFont typeface="Times New Roman"/>
              <a:buNone/>
            </a:pPr>
            <a:r>
              <a:rPr b="1" i="0" lang="en-US" sz="6000" u="none" cap="none" strike="noStrike">
                <a:solidFill>
                  <a:schemeClr val="dk2"/>
                </a:solidFill>
                <a:latin typeface="Times New Roman"/>
                <a:ea typeface="Times New Roman"/>
                <a:cs typeface="Times New Roman"/>
                <a:sym typeface="Times New Roman"/>
              </a:rPr>
              <a:t>Perfectly </a:t>
            </a:r>
            <a:r>
              <a:rPr b="1" i="0" lang="en-US" sz="5400" u="none" cap="none" strike="noStrike">
                <a:solidFill>
                  <a:schemeClr val="dk2"/>
                </a:solidFill>
                <a:latin typeface="Times New Roman"/>
                <a:ea typeface="Times New Roman"/>
                <a:cs typeface="Times New Roman"/>
                <a:sym typeface="Times New Roman"/>
              </a:rPr>
              <a:t>Competitive</a:t>
            </a:r>
            <a:r>
              <a:rPr b="1" i="0" lang="en-US" sz="6000" u="none" cap="none" strike="noStrike">
                <a:solidFill>
                  <a:schemeClr val="dk2"/>
                </a:solidFill>
                <a:latin typeface="Times New Roman"/>
                <a:ea typeface="Times New Roman"/>
                <a:cs typeface="Times New Roman"/>
                <a:sym typeface="Times New Roman"/>
              </a:rPr>
              <a:t> Labor Market and Firm</a:t>
            </a:r>
            <a:endParaRPr b="0" i="0" sz="4400" u="none" cap="none" strike="noStrike">
              <a:solidFill>
                <a:schemeClr val="dk2"/>
              </a:solidFill>
              <a:latin typeface="Times New Roman"/>
              <a:ea typeface="Times New Roman"/>
              <a:cs typeface="Times New Roman"/>
              <a:sym typeface="Times New Roman"/>
            </a:endParaRPr>
          </a:p>
        </p:txBody>
      </p:sp>
      <p:sp>
        <p:nvSpPr>
          <p:cNvPr id="1338" name="Google Shape;1338;p99"/>
          <p:cNvSpPr/>
          <p:nvPr/>
        </p:nvSpPr>
        <p:spPr>
          <a:xfrm>
            <a:off x="1295400" y="2438400"/>
            <a:ext cx="2254200" cy="2879700"/>
          </a:xfrm>
          <a:custGeom>
            <a:rect b="b" l="l" r="r" t="t"/>
            <a:pathLst>
              <a:path extrusionOk="0" h="120000" w="120000">
                <a:moveTo>
                  <a:pt x="0" y="0"/>
                </a:moveTo>
                <a:lnTo>
                  <a:pt x="11004" y="18527"/>
                </a:lnTo>
                <a:lnTo>
                  <a:pt x="23261" y="36257"/>
                </a:lnTo>
                <a:lnTo>
                  <a:pt x="36703" y="52944"/>
                </a:lnTo>
                <a:lnTo>
                  <a:pt x="51329" y="68711"/>
                </a:lnTo>
                <a:lnTo>
                  <a:pt x="66999" y="83251"/>
                </a:lnTo>
                <a:lnTo>
                  <a:pt x="83714" y="96748"/>
                </a:lnTo>
                <a:lnTo>
                  <a:pt x="101334" y="108957"/>
                </a:lnTo>
                <a:lnTo>
                  <a:pt x="119930" y="119938"/>
                </a:lnTo>
              </a:path>
            </a:pathLst>
          </a:custGeom>
          <a:noFill/>
          <a:ln cap="rnd" cmpd="sng" w="76200">
            <a:solidFill>
              <a:srgbClr val="0000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339" name="Google Shape;1339;p99"/>
          <p:cNvSpPr/>
          <p:nvPr/>
        </p:nvSpPr>
        <p:spPr>
          <a:xfrm>
            <a:off x="1177925" y="2373312"/>
            <a:ext cx="2092200" cy="2897100"/>
          </a:xfrm>
          <a:custGeom>
            <a:rect b="b" l="l" r="r" t="t"/>
            <a:pathLst>
              <a:path extrusionOk="0" h="120000" w="120000">
                <a:moveTo>
                  <a:pt x="0" y="119938"/>
                </a:moveTo>
                <a:lnTo>
                  <a:pt x="20562" y="110788"/>
                </a:lnTo>
                <a:lnTo>
                  <a:pt x="39924" y="99623"/>
                </a:lnTo>
                <a:lnTo>
                  <a:pt x="57711" y="86751"/>
                </a:lnTo>
                <a:lnTo>
                  <a:pt x="73921" y="72170"/>
                </a:lnTo>
                <a:lnTo>
                  <a:pt x="88330" y="56126"/>
                </a:lnTo>
                <a:lnTo>
                  <a:pt x="100938" y="38617"/>
                </a:lnTo>
                <a:lnTo>
                  <a:pt x="111519" y="19888"/>
                </a:lnTo>
                <a:lnTo>
                  <a:pt x="119924" y="0"/>
                </a:lnTo>
              </a:path>
            </a:pathLst>
          </a:custGeom>
          <a:noFill/>
          <a:ln cap="rnd" cmpd="sng" w="76200">
            <a:solidFill>
              <a:srgbClr val="CC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340" name="Google Shape;1340;p99"/>
          <p:cNvSpPr txBox="1"/>
          <p:nvPr/>
        </p:nvSpPr>
        <p:spPr>
          <a:xfrm>
            <a:off x="3457575" y="5222875"/>
            <a:ext cx="8097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Arial"/>
                <a:ea typeface="Arial"/>
                <a:cs typeface="Arial"/>
                <a:sym typeface="Arial"/>
              </a:rPr>
              <a:t>D</a:t>
            </a:r>
            <a:r>
              <a:rPr b="1" baseline="-25000" i="1" lang="en-US" sz="28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sp>
        <p:nvSpPr>
          <p:cNvPr id="1341" name="Google Shape;1341;p99"/>
          <p:cNvSpPr txBox="1"/>
          <p:nvPr/>
        </p:nvSpPr>
        <p:spPr>
          <a:xfrm>
            <a:off x="5715000" y="2819400"/>
            <a:ext cx="1066800" cy="225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00"/>
              </a:buClr>
              <a:buSzPts val="14200"/>
              <a:buFont typeface="Times New Roman"/>
              <a:buNone/>
            </a:pPr>
            <a:r>
              <a:rPr b="1" i="0" lang="en-US" sz="14200" u="none" cap="none" strike="noStrike">
                <a:solidFill>
                  <a:srgbClr val="99000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cxnSp>
        <p:nvCxnSpPr>
          <p:cNvPr id="1342" name="Google Shape;1342;p99"/>
          <p:cNvCxnSpPr/>
          <p:nvPr/>
        </p:nvCxnSpPr>
        <p:spPr>
          <a:xfrm rot="10800000">
            <a:off x="1025525" y="4202112"/>
            <a:ext cx="1295400" cy="0"/>
          </a:xfrm>
          <a:prstGeom prst="straightConnector1">
            <a:avLst/>
          </a:prstGeom>
          <a:noFill/>
          <a:ln cap="flat" cmpd="sng" w="28575">
            <a:solidFill>
              <a:srgbClr val="000000"/>
            </a:solidFill>
            <a:prstDash val="dash"/>
            <a:miter lim="800000"/>
            <a:headEnd len="sm" w="sm" type="none"/>
            <a:tailEnd len="sm" w="sm" type="none"/>
          </a:ln>
        </p:spPr>
      </p:cxnSp>
      <p:cxnSp>
        <p:nvCxnSpPr>
          <p:cNvPr id="1343" name="Google Shape;1343;p99"/>
          <p:cNvCxnSpPr/>
          <p:nvPr/>
        </p:nvCxnSpPr>
        <p:spPr>
          <a:xfrm>
            <a:off x="2397125" y="4278312"/>
            <a:ext cx="0" cy="1484400"/>
          </a:xfrm>
          <a:prstGeom prst="straightConnector1">
            <a:avLst/>
          </a:prstGeom>
          <a:noFill/>
          <a:ln cap="flat" cmpd="sng" w="28575">
            <a:solidFill>
              <a:srgbClr val="000000"/>
            </a:solidFill>
            <a:prstDash val="dash"/>
            <a:miter lim="800000"/>
            <a:headEnd len="sm" w="sm" type="none"/>
            <a:tailEnd len="sm" w="sm" type="none"/>
          </a:ln>
        </p:spPr>
      </p:cxnSp>
      <p:sp>
        <p:nvSpPr>
          <p:cNvPr id="1344" name="Google Shape;1344;p99"/>
          <p:cNvSpPr txBox="1"/>
          <p:nvPr/>
        </p:nvSpPr>
        <p:spPr>
          <a:xfrm>
            <a:off x="3810000" y="2024062"/>
            <a:ext cx="1135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345" name="Google Shape;1345;p99"/>
          <p:cNvSpPr txBox="1"/>
          <p:nvPr/>
        </p:nvSpPr>
        <p:spPr>
          <a:xfrm>
            <a:off x="7450137" y="5727700"/>
            <a:ext cx="457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sp>
        <p:nvSpPr>
          <p:cNvPr id="1346" name="Google Shape;1346;p99"/>
          <p:cNvSpPr txBox="1"/>
          <p:nvPr/>
        </p:nvSpPr>
        <p:spPr>
          <a:xfrm>
            <a:off x="152400" y="1981200"/>
            <a:ext cx="10668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347" name="Google Shape;1347;p99"/>
          <p:cNvSpPr txBox="1"/>
          <p:nvPr/>
        </p:nvSpPr>
        <p:spPr>
          <a:xfrm>
            <a:off x="3576637" y="5715000"/>
            <a:ext cx="457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sp>
        <p:nvSpPr>
          <p:cNvPr id="1348" name="Google Shape;1348;p99"/>
          <p:cNvSpPr txBox="1"/>
          <p:nvPr/>
        </p:nvSpPr>
        <p:spPr>
          <a:xfrm>
            <a:off x="2133600" y="5791200"/>
            <a:ext cx="6174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r>
              <a:rPr b="1" baseline="-25000" i="0" lang="en-US" sz="28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sp>
        <p:nvSpPr>
          <p:cNvPr id="1349" name="Google Shape;1349;p99"/>
          <p:cNvSpPr txBox="1"/>
          <p:nvPr/>
        </p:nvSpPr>
        <p:spPr>
          <a:xfrm>
            <a:off x="339725" y="3973512"/>
            <a:ext cx="6969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t>
            </a:r>
            <a:r>
              <a:rPr b="1" baseline="-25000" i="0" lang="en-US" sz="28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grpSp>
        <p:nvGrpSpPr>
          <p:cNvPr id="1350" name="Google Shape;1350;p99"/>
          <p:cNvGrpSpPr/>
          <p:nvPr/>
        </p:nvGrpSpPr>
        <p:grpSpPr>
          <a:xfrm>
            <a:off x="4835525" y="2449512"/>
            <a:ext cx="2852700" cy="3363900"/>
            <a:chOff x="2222500" y="2001837"/>
            <a:chExt cx="2852700" cy="3363900"/>
          </a:xfrm>
        </p:grpSpPr>
        <p:cxnSp>
          <p:nvCxnSpPr>
            <p:cNvPr id="1351" name="Google Shape;1351;p99"/>
            <p:cNvCxnSpPr/>
            <p:nvPr/>
          </p:nvCxnSpPr>
          <p:spPr>
            <a:xfrm>
              <a:off x="2252662" y="2001837"/>
              <a:ext cx="0" cy="3363900"/>
            </a:xfrm>
            <a:prstGeom prst="straightConnector1">
              <a:avLst/>
            </a:prstGeom>
            <a:noFill/>
            <a:ln cap="flat" cmpd="sng" w="76200">
              <a:solidFill>
                <a:srgbClr val="000000"/>
              </a:solidFill>
              <a:prstDash val="solid"/>
              <a:miter lim="800000"/>
              <a:headEnd len="sm" w="sm" type="none"/>
              <a:tailEnd len="sm" w="sm" type="none"/>
            </a:ln>
          </p:spPr>
        </p:cxnSp>
        <p:cxnSp>
          <p:nvCxnSpPr>
            <p:cNvPr id="1352" name="Google Shape;1352;p99"/>
            <p:cNvCxnSpPr/>
            <p:nvPr/>
          </p:nvCxnSpPr>
          <p:spPr>
            <a:xfrm>
              <a:off x="2222500" y="5326062"/>
              <a:ext cx="2852700" cy="0"/>
            </a:xfrm>
            <a:prstGeom prst="straightConnector1">
              <a:avLst/>
            </a:prstGeom>
            <a:noFill/>
            <a:ln cap="flat" cmpd="sng" w="76200">
              <a:solidFill>
                <a:srgbClr val="000000"/>
              </a:solidFill>
              <a:prstDash val="solid"/>
              <a:miter lim="800000"/>
              <a:headEnd len="sm" w="sm" type="none"/>
              <a:tailEnd len="sm" w="sm" type="none"/>
            </a:ln>
          </p:spPr>
        </p:cxnSp>
      </p:grpSp>
      <p:grpSp>
        <p:nvGrpSpPr>
          <p:cNvPr id="1353" name="Google Shape;1353;p99"/>
          <p:cNvGrpSpPr/>
          <p:nvPr/>
        </p:nvGrpSpPr>
        <p:grpSpPr>
          <a:xfrm>
            <a:off x="1025774" y="2449478"/>
            <a:ext cx="2825860" cy="3362204"/>
            <a:chOff x="5326062" y="1635125"/>
            <a:chExt cx="3081300" cy="3625800"/>
          </a:xfrm>
        </p:grpSpPr>
        <p:cxnSp>
          <p:nvCxnSpPr>
            <p:cNvPr id="1354" name="Google Shape;1354;p99"/>
            <p:cNvCxnSpPr/>
            <p:nvPr/>
          </p:nvCxnSpPr>
          <p:spPr>
            <a:xfrm>
              <a:off x="5364162" y="1635125"/>
              <a:ext cx="0" cy="3625800"/>
            </a:xfrm>
            <a:prstGeom prst="straightConnector1">
              <a:avLst/>
            </a:prstGeom>
            <a:noFill/>
            <a:ln cap="flat" cmpd="sng" w="76200">
              <a:solidFill>
                <a:srgbClr val="000000"/>
              </a:solidFill>
              <a:prstDash val="solid"/>
              <a:miter lim="800000"/>
              <a:headEnd len="sm" w="sm" type="none"/>
              <a:tailEnd len="sm" w="sm" type="none"/>
            </a:ln>
          </p:spPr>
        </p:cxnSp>
        <p:cxnSp>
          <p:nvCxnSpPr>
            <p:cNvPr id="1355" name="Google Shape;1355;p99"/>
            <p:cNvCxnSpPr/>
            <p:nvPr/>
          </p:nvCxnSpPr>
          <p:spPr>
            <a:xfrm>
              <a:off x="5326062" y="5232400"/>
              <a:ext cx="3081300" cy="0"/>
            </a:xfrm>
            <a:prstGeom prst="straightConnector1">
              <a:avLst/>
            </a:prstGeom>
            <a:noFill/>
            <a:ln cap="flat" cmpd="sng" w="76200">
              <a:solidFill>
                <a:srgbClr val="000000"/>
              </a:solidFill>
              <a:prstDash val="solid"/>
              <a:miter lim="800000"/>
              <a:headEnd len="sm" w="sm" type="none"/>
              <a:tailEnd len="sm" w="sm" type="none"/>
            </a:ln>
          </p:spPr>
        </p:cxnSp>
      </p:grpSp>
      <p:sp>
        <p:nvSpPr>
          <p:cNvPr id="1356" name="Google Shape;1356;p99"/>
          <p:cNvSpPr txBox="1"/>
          <p:nvPr/>
        </p:nvSpPr>
        <p:spPr>
          <a:xfrm>
            <a:off x="1600200" y="6281737"/>
            <a:ext cx="2065200" cy="5763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Industry</a:t>
            </a:r>
            <a:endParaRPr b="0" i="0" sz="1400" u="none" cap="none" strike="noStrike">
              <a:solidFill>
                <a:srgbClr val="000000"/>
              </a:solidFill>
              <a:latin typeface="Arial"/>
              <a:ea typeface="Arial"/>
              <a:cs typeface="Arial"/>
              <a:sym typeface="Arial"/>
            </a:endParaRPr>
          </a:p>
        </p:txBody>
      </p:sp>
      <p:sp>
        <p:nvSpPr>
          <p:cNvPr id="1357" name="Google Shape;1357;p99"/>
          <p:cNvSpPr txBox="1"/>
          <p:nvPr/>
        </p:nvSpPr>
        <p:spPr>
          <a:xfrm>
            <a:off x="5410200" y="6281737"/>
            <a:ext cx="2116200" cy="5763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Firm</a:t>
            </a:r>
            <a:endParaRPr b="0" i="0" sz="1400" u="none" cap="none" strike="noStrike">
              <a:solidFill>
                <a:srgbClr val="000000"/>
              </a:solidFill>
              <a:latin typeface="Arial"/>
              <a:ea typeface="Arial"/>
              <a:cs typeface="Arial"/>
              <a:sym typeface="Arial"/>
            </a:endParaRPr>
          </a:p>
        </p:txBody>
      </p:sp>
      <p:sp>
        <p:nvSpPr>
          <p:cNvPr id="1358" name="Google Shape;1358;p99"/>
          <p:cNvSpPr txBox="1"/>
          <p:nvPr/>
        </p:nvSpPr>
        <p:spPr>
          <a:xfrm>
            <a:off x="3048000" y="1828800"/>
            <a:ext cx="7335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a:t>
            </a:r>
            <a:r>
              <a:rPr b="1" baseline="-25000" i="0" lang="en-US" sz="28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sp>
        <p:nvSpPr>
          <p:cNvPr id="1359" name="Google Shape;1359;p99"/>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cxnSp>
        <p:nvCxnSpPr>
          <p:cNvPr id="1364" name="Google Shape;1364;p100"/>
          <p:cNvCxnSpPr/>
          <p:nvPr/>
        </p:nvCxnSpPr>
        <p:spPr>
          <a:xfrm>
            <a:off x="6172200" y="4191000"/>
            <a:ext cx="0" cy="1484400"/>
          </a:xfrm>
          <a:prstGeom prst="straightConnector1">
            <a:avLst/>
          </a:prstGeom>
          <a:noFill/>
          <a:ln cap="flat" cmpd="sng" w="28575">
            <a:solidFill>
              <a:srgbClr val="000000"/>
            </a:solidFill>
            <a:prstDash val="dash"/>
            <a:miter lim="800000"/>
            <a:headEnd len="sm" w="sm" type="none"/>
            <a:tailEnd len="sm" w="sm" type="none"/>
          </a:ln>
        </p:spPr>
      </p:cxnSp>
      <p:sp>
        <p:nvSpPr>
          <p:cNvPr id="1365" name="Google Shape;1365;p100"/>
          <p:cNvSpPr/>
          <p:nvPr/>
        </p:nvSpPr>
        <p:spPr>
          <a:xfrm>
            <a:off x="1295400" y="2438400"/>
            <a:ext cx="2254200" cy="2879700"/>
          </a:xfrm>
          <a:custGeom>
            <a:rect b="b" l="l" r="r" t="t"/>
            <a:pathLst>
              <a:path extrusionOk="0" h="120000" w="120000">
                <a:moveTo>
                  <a:pt x="0" y="0"/>
                </a:moveTo>
                <a:lnTo>
                  <a:pt x="11004" y="18527"/>
                </a:lnTo>
                <a:lnTo>
                  <a:pt x="23261" y="36257"/>
                </a:lnTo>
                <a:lnTo>
                  <a:pt x="36703" y="52944"/>
                </a:lnTo>
                <a:lnTo>
                  <a:pt x="51329" y="68711"/>
                </a:lnTo>
                <a:lnTo>
                  <a:pt x="66999" y="83251"/>
                </a:lnTo>
                <a:lnTo>
                  <a:pt x="83714" y="96748"/>
                </a:lnTo>
                <a:lnTo>
                  <a:pt x="101334" y="108957"/>
                </a:lnTo>
                <a:lnTo>
                  <a:pt x="119930" y="119938"/>
                </a:lnTo>
              </a:path>
            </a:pathLst>
          </a:custGeom>
          <a:noFill/>
          <a:ln cap="rnd" cmpd="sng" w="76200">
            <a:solidFill>
              <a:srgbClr val="0000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366" name="Google Shape;1366;p100"/>
          <p:cNvSpPr/>
          <p:nvPr/>
        </p:nvSpPr>
        <p:spPr>
          <a:xfrm>
            <a:off x="1177925" y="2373312"/>
            <a:ext cx="2092200" cy="2897100"/>
          </a:xfrm>
          <a:custGeom>
            <a:rect b="b" l="l" r="r" t="t"/>
            <a:pathLst>
              <a:path extrusionOk="0" h="120000" w="120000">
                <a:moveTo>
                  <a:pt x="0" y="119938"/>
                </a:moveTo>
                <a:lnTo>
                  <a:pt x="20562" y="110788"/>
                </a:lnTo>
                <a:lnTo>
                  <a:pt x="39924" y="99623"/>
                </a:lnTo>
                <a:lnTo>
                  <a:pt x="57711" y="86751"/>
                </a:lnTo>
                <a:lnTo>
                  <a:pt x="73921" y="72170"/>
                </a:lnTo>
                <a:lnTo>
                  <a:pt x="88330" y="56126"/>
                </a:lnTo>
                <a:lnTo>
                  <a:pt x="100938" y="38617"/>
                </a:lnTo>
                <a:lnTo>
                  <a:pt x="111519" y="19888"/>
                </a:lnTo>
                <a:lnTo>
                  <a:pt x="119924" y="0"/>
                </a:lnTo>
              </a:path>
            </a:pathLst>
          </a:custGeom>
          <a:noFill/>
          <a:ln cap="rnd" cmpd="sng" w="76200">
            <a:solidFill>
              <a:srgbClr val="CC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367" name="Google Shape;1367;p100"/>
          <p:cNvSpPr txBox="1"/>
          <p:nvPr/>
        </p:nvSpPr>
        <p:spPr>
          <a:xfrm>
            <a:off x="3048000" y="1828800"/>
            <a:ext cx="7335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a:t>
            </a:r>
            <a:r>
              <a:rPr b="1" baseline="-25000" i="0" lang="en-US" sz="28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sp>
        <p:nvSpPr>
          <p:cNvPr id="1368" name="Google Shape;1368;p100"/>
          <p:cNvSpPr txBox="1"/>
          <p:nvPr/>
        </p:nvSpPr>
        <p:spPr>
          <a:xfrm>
            <a:off x="3457575" y="5222875"/>
            <a:ext cx="8097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Arial"/>
                <a:ea typeface="Arial"/>
                <a:cs typeface="Arial"/>
                <a:sym typeface="Arial"/>
              </a:rPr>
              <a:t>D</a:t>
            </a:r>
            <a:r>
              <a:rPr b="1" baseline="-25000" i="1" lang="en-US" sz="2800" u="none" cap="none" strike="noStrike">
                <a:solidFill>
                  <a:srgbClr val="000000"/>
                </a:solidFill>
                <a:latin typeface="Arial"/>
                <a:ea typeface="Arial"/>
                <a:cs typeface="Arial"/>
                <a:sym typeface="Arial"/>
              </a:rPr>
              <a:t>L</a:t>
            </a:r>
            <a:endParaRPr b="0" i="0" sz="1400" u="none" cap="none" strike="noStrike">
              <a:solidFill>
                <a:srgbClr val="000000"/>
              </a:solidFill>
              <a:latin typeface="Arial"/>
              <a:ea typeface="Arial"/>
              <a:cs typeface="Arial"/>
              <a:sym typeface="Arial"/>
            </a:endParaRPr>
          </a:p>
        </p:txBody>
      </p:sp>
      <p:cxnSp>
        <p:nvCxnSpPr>
          <p:cNvPr id="1369" name="Google Shape;1369;p100"/>
          <p:cNvCxnSpPr/>
          <p:nvPr/>
        </p:nvCxnSpPr>
        <p:spPr>
          <a:xfrm rot="10800000">
            <a:off x="1025525" y="4202112"/>
            <a:ext cx="1295400" cy="0"/>
          </a:xfrm>
          <a:prstGeom prst="straightConnector1">
            <a:avLst/>
          </a:prstGeom>
          <a:noFill/>
          <a:ln cap="flat" cmpd="sng" w="28575">
            <a:solidFill>
              <a:srgbClr val="000000"/>
            </a:solidFill>
            <a:prstDash val="dash"/>
            <a:miter lim="800000"/>
            <a:headEnd len="sm" w="sm" type="none"/>
            <a:tailEnd len="sm" w="sm" type="none"/>
          </a:ln>
        </p:spPr>
      </p:cxnSp>
      <p:cxnSp>
        <p:nvCxnSpPr>
          <p:cNvPr id="1370" name="Google Shape;1370;p100"/>
          <p:cNvCxnSpPr/>
          <p:nvPr/>
        </p:nvCxnSpPr>
        <p:spPr>
          <a:xfrm>
            <a:off x="2397125" y="4278312"/>
            <a:ext cx="0" cy="1484400"/>
          </a:xfrm>
          <a:prstGeom prst="straightConnector1">
            <a:avLst/>
          </a:prstGeom>
          <a:noFill/>
          <a:ln cap="flat" cmpd="sng" w="28575">
            <a:solidFill>
              <a:srgbClr val="000000"/>
            </a:solidFill>
            <a:prstDash val="dash"/>
            <a:miter lim="800000"/>
            <a:headEnd len="sm" w="sm" type="none"/>
            <a:tailEnd len="sm" w="sm" type="none"/>
          </a:ln>
        </p:spPr>
      </p:cxnSp>
      <p:sp>
        <p:nvSpPr>
          <p:cNvPr id="1371" name="Google Shape;1371;p100"/>
          <p:cNvSpPr txBox="1"/>
          <p:nvPr/>
        </p:nvSpPr>
        <p:spPr>
          <a:xfrm>
            <a:off x="3810000" y="2024062"/>
            <a:ext cx="1135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372" name="Google Shape;1372;p100"/>
          <p:cNvSpPr txBox="1"/>
          <p:nvPr/>
        </p:nvSpPr>
        <p:spPr>
          <a:xfrm>
            <a:off x="7450137" y="5727700"/>
            <a:ext cx="457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sp>
        <p:nvSpPr>
          <p:cNvPr id="1373" name="Google Shape;1373;p100"/>
          <p:cNvSpPr txBox="1"/>
          <p:nvPr/>
        </p:nvSpPr>
        <p:spPr>
          <a:xfrm>
            <a:off x="152400" y="1981200"/>
            <a:ext cx="10668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Wage</a:t>
            </a:r>
            <a:endParaRPr b="0" i="0" sz="1400" u="none" cap="none" strike="noStrike">
              <a:solidFill>
                <a:srgbClr val="000000"/>
              </a:solidFill>
              <a:latin typeface="Arial"/>
              <a:ea typeface="Arial"/>
              <a:cs typeface="Arial"/>
              <a:sym typeface="Arial"/>
            </a:endParaRPr>
          </a:p>
        </p:txBody>
      </p:sp>
      <p:sp>
        <p:nvSpPr>
          <p:cNvPr id="1374" name="Google Shape;1374;p100"/>
          <p:cNvSpPr txBox="1"/>
          <p:nvPr/>
        </p:nvSpPr>
        <p:spPr>
          <a:xfrm>
            <a:off x="3576637" y="5715000"/>
            <a:ext cx="4572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endParaRPr b="0" i="0" sz="1400" u="none" cap="none" strike="noStrike">
              <a:solidFill>
                <a:srgbClr val="000000"/>
              </a:solidFill>
              <a:latin typeface="Arial"/>
              <a:ea typeface="Arial"/>
              <a:cs typeface="Arial"/>
              <a:sym typeface="Arial"/>
            </a:endParaRPr>
          </a:p>
        </p:txBody>
      </p:sp>
      <p:grpSp>
        <p:nvGrpSpPr>
          <p:cNvPr id="1375" name="Google Shape;1375;p100"/>
          <p:cNvGrpSpPr/>
          <p:nvPr/>
        </p:nvGrpSpPr>
        <p:grpSpPr>
          <a:xfrm>
            <a:off x="4835525" y="2449512"/>
            <a:ext cx="2852700" cy="3363900"/>
            <a:chOff x="2222500" y="2001837"/>
            <a:chExt cx="2852700" cy="3363900"/>
          </a:xfrm>
        </p:grpSpPr>
        <p:cxnSp>
          <p:nvCxnSpPr>
            <p:cNvPr id="1376" name="Google Shape;1376;p100"/>
            <p:cNvCxnSpPr/>
            <p:nvPr/>
          </p:nvCxnSpPr>
          <p:spPr>
            <a:xfrm>
              <a:off x="2252662" y="2001837"/>
              <a:ext cx="0" cy="3363900"/>
            </a:xfrm>
            <a:prstGeom prst="straightConnector1">
              <a:avLst/>
            </a:prstGeom>
            <a:noFill/>
            <a:ln cap="flat" cmpd="sng" w="76200">
              <a:solidFill>
                <a:srgbClr val="000000"/>
              </a:solidFill>
              <a:prstDash val="solid"/>
              <a:miter lim="800000"/>
              <a:headEnd len="sm" w="sm" type="none"/>
              <a:tailEnd len="sm" w="sm" type="none"/>
            </a:ln>
          </p:spPr>
        </p:cxnSp>
        <p:cxnSp>
          <p:nvCxnSpPr>
            <p:cNvPr id="1377" name="Google Shape;1377;p100"/>
            <p:cNvCxnSpPr/>
            <p:nvPr/>
          </p:nvCxnSpPr>
          <p:spPr>
            <a:xfrm>
              <a:off x="2222500" y="5326062"/>
              <a:ext cx="2852700" cy="0"/>
            </a:xfrm>
            <a:prstGeom prst="straightConnector1">
              <a:avLst/>
            </a:prstGeom>
            <a:noFill/>
            <a:ln cap="flat" cmpd="sng" w="76200">
              <a:solidFill>
                <a:srgbClr val="000000"/>
              </a:solidFill>
              <a:prstDash val="solid"/>
              <a:miter lim="800000"/>
              <a:headEnd len="sm" w="sm" type="none"/>
              <a:tailEnd len="sm" w="sm" type="none"/>
            </a:ln>
          </p:spPr>
        </p:cxnSp>
      </p:grpSp>
      <p:grpSp>
        <p:nvGrpSpPr>
          <p:cNvPr id="1378" name="Google Shape;1378;p100"/>
          <p:cNvGrpSpPr/>
          <p:nvPr/>
        </p:nvGrpSpPr>
        <p:grpSpPr>
          <a:xfrm>
            <a:off x="1025774" y="2449478"/>
            <a:ext cx="2825860" cy="3362204"/>
            <a:chOff x="5326062" y="1635125"/>
            <a:chExt cx="3081300" cy="3625800"/>
          </a:xfrm>
        </p:grpSpPr>
        <p:cxnSp>
          <p:nvCxnSpPr>
            <p:cNvPr id="1379" name="Google Shape;1379;p100"/>
            <p:cNvCxnSpPr/>
            <p:nvPr/>
          </p:nvCxnSpPr>
          <p:spPr>
            <a:xfrm>
              <a:off x="5364162" y="1635125"/>
              <a:ext cx="0" cy="3625800"/>
            </a:xfrm>
            <a:prstGeom prst="straightConnector1">
              <a:avLst/>
            </a:prstGeom>
            <a:noFill/>
            <a:ln cap="flat" cmpd="sng" w="76200">
              <a:solidFill>
                <a:srgbClr val="000000"/>
              </a:solidFill>
              <a:prstDash val="solid"/>
              <a:miter lim="800000"/>
              <a:headEnd len="sm" w="sm" type="none"/>
              <a:tailEnd len="sm" w="sm" type="none"/>
            </a:ln>
          </p:spPr>
        </p:cxnSp>
        <p:cxnSp>
          <p:nvCxnSpPr>
            <p:cNvPr id="1380" name="Google Shape;1380;p100"/>
            <p:cNvCxnSpPr/>
            <p:nvPr/>
          </p:nvCxnSpPr>
          <p:spPr>
            <a:xfrm>
              <a:off x="5326062" y="5232400"/>
              <a:ext cx="3081300" cy="0"/>
            </a:xfrm>
            <a:prstGeom prst="straightConnector1">
              <a:avLst/>
            </a:prstGeom>
            <a:noFill/>
            <a:ln cap="flat" cmpd="sng" w="76200">
              <a:solidFill>
                <a:srgbClr val="000000"/>
              </a:solidFill>
              <a:prstDash val="solid"/>
              <a:miter lim="800000"/>
              <a:headEnd len="sm" w="sm" type="none"/>
              <a:tailEnd len="sm" w="sm" type="none"/>
            </a:ln>
          </p:spPr>
        </p:cxnSp>
      </p:grpSp>
      <p:sp>
        <p:nvSpPr>
          <p:cNvPr id="1381" name="Google Shape;1381;p100"/>
          <p:cNvSpPr txBox="1"/>
          <p:nvPr/>
        </p:nvSpPr>
        <p:spPr>
          <a:xfrm>
            <a:off x="1600200" y="6281737"/>
            <a:ext cx="2065200" cy="5763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Industry</a:t>
            </a:r>
            <a:endParaRPr b="0" i="0" sz="1400" u="none" cap="none" strike="noStrike">
              <a:solidFill>
                <a:srgbClr val="000000"/>
              </a:solidFill>
              <a:latin typeface="Arial"/>
              <a:ea typeface="Arial"/>
              <a:cs typeface="Arial"/>
              <a:sym typeface="Arial"/>
            </a:endParaRPr>
          </a:p>
        </p:txBody>
      </p:sp>
      <p:sp>
        <p:nvSpPr>
          <p:cNvPr id="1382" name="Google Shape;1382;p100"/>
          <p:cNvSpPr txBox="1"/>
          <p:nvPr/>
        </p:nvSpPr>
        <p:spPr>
          <a:xfrm>
            <a:off x="5410200" y="6281737"/>
            <a:ext cx="2116200" cy="5763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Firm</a:t>
            </a:r>
            <a:endParaRPr b="0" i="0" sz="1400" u="none" cap="none" strike="noStrike">
              <a:solidFill>
                <a:srgbClr val="000000"/>
              </a:solidFill>
              <a:latin typeface="Arial"/>
              <a:ea typeface="Arial"/>
              <a:cs typeface="Arial"/>
              <a:sym typeface="Arial"/>
            </a:endParaRPr>
          </a:p>
        </p:txBody>
      </p:sp>
      <p:sp>
        <p:nvSpPr>
          <p:cNvPr id="1383" name="Google Shape;1383;p100"/>
          <p:cNvSpPr/>
          <p:nvPr/>
        </p:nvSpPr>
        <p:spPr>
          <a:xfrm>
            <a:off x="5029200" y="2667000"/>
            <a:ext cx="2438400" cy="2590800"/>
          </a:xfrm>
          <a:custGeom>
            <a:rect b="b" l="l" r="r" t="t"/>
            <a:pathLst>
              <a:path extrusionOk="0" h="120000" w="120000">
                <a:moveTo>
                  <a:pt x="0" y="0"/>
                </a:moveTo>
                <a:lnTo>
                  <a:pt x="12076" y="19662"/>
                </a:lnTo>
                <a:lnTo>
                  <a:pt x="25193" y="38168"/>
                </a:lnTo>
                <a:lnTo>
                  <a:pt x="39144" y="55325"/>
                </a:lnTo>
                <a:lnTo>
                  <a:pt x="53927" y="71228"/>
                </a:lnTo>
                <a:lnTo>
                  <a:pt x="69404" y="85590"/>
                </a:lnTo>
                <a:lnTo>
                  <a:pt x="85644" y="98602"/>
                </a:lnTo>
                <a:lnTo>
                  <a:pt x="102510" y="109975"/>
                </a:lnTo>
                <a:lnTo>
                  <a:pt x="119930" y="119903"/>
                </a:lnTo>
              </a:path>
            </a:pathLst>
          </a:custGeom>
          <a:noFill/>
          <a:ln cap="rnd" cmpd="sng" w="76200">
            <a:solidFill>
              <a:srgbClr val="0000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cxnSp>
        <p:nvCxnSpPr>
          <p:cNvPr id="1384" name="Google Shape;1384;p100"/>
          <p:cNvCxnSpPr/>
          <p:nvPr/>
        </p:nvCxnSpPr>
        <p:spPr>
          <a:xfrm>
            <a:off x="4876800" y="4191000"/>
            <a:ext cx="2590800" cy="0"/>
          </a:xfrm>
          <a:prstGeom prst="straightConnector1">
            <a:avLst/>
          </a:prstGeom>
          <a:noFill/>
          <a:ln cap="flat" cmpd="sng" w="76200">
            <a:solidFill>
              <a:srgbClr val="CC0000"/>
            </a:solidFill>
            <a:prstDash val="solid"/>
            <a:miter lim="800000"/>
            <a:headEnd len="sm" w="sm" type="none"/>
            <a:tailEnd len="sm" w="sm" type="none"/>
          </a:ln>
        </p:spPr>
      </p:cxnSp>
      <p:cxnSp>
        <p:nvCxnSpPr>
          <p:cNvPr id="1385" name="Google Shape;1385;p100"/>
          <p:cNvCxnSpPr/>
          <p:nvPr/>
        </p:nvCxnSpPr>
        <p:spPr>
          <a:xfrm rot="10800000">
            <a:off x="2438400" y="4191000"/>
            <a:ext cx="2438400" cy="0"/>
          </a:xfrm>
          <a:prstGeom prst="straightConnector1">
            <a:avLst/>
          </a:prstGeom>
          <a:noFill/>
          <a:ln cap="flat" cmpd="sng" w="28575">
            <a:solidFill>
              <a:srgbClr val="000000"/>
            </a:solidFill>
            <a:prstDash val="dash"/>
            <a:miter lim="800000"/>
            <a:headEnd len="sm" w="sm" type="none"/>
            <a:tailEnd len="sm" w="sm" type="none"/>
          </a:ln>
        </p:spPr>
      </p:cxnSp>
      <p:sp>
        <p:nvSpPr>
          <p:cNvPr id="1386" name="Google Shape;1386;p100"/>
          <p:cNvSpPr txBox="1"/>
          <p:nvPr/>
        </p:nvSpPr>
        <p:spPr>
          <a:xfrm>
            <a:off x="2133600" y="5791200"/>
            <a:ext cx="6174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r>
              <a:rPr b="1" baseline="-25000" i="0" lang="en-US" sz="28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sp>
        <p:nvSpPr>
          <p:cNvPr id="1387" name="Google Shape;1387;p100"/>
          <p:cNvSpPr txBox="1"/>
          <p:nvPr/>
        </p:nvSpPr>
        <p:spPr>
          <a:xfrm>
            <a:off x="339725" y="3973512"/>
            <a:ext cx="6969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W</a:t>
            </a:r>
            <a:r>
              <a:rPr b="1" baseline="-25000" i="0" lang="en-US" sz="28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sp>
        <p:nvSpPr>
          <p:cNvPr id="1388" name="Google Shape;1388;p100"/>
          <p:cNvSpPr txBox="1"/>
          <p:nvPr/>
        </p:nvSpPr>
        <p:spPr>
          <a:xfrm>
            <a:off x="5943600" y="5715000"/>
            <a:ext cx="5637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Q</a:t>
            </a:r>
            <a:r>
              <a:rPr b="1" baseline="-25000" i="0" lang="en-US" sz="2800" u="none" cap="none" strike="noStrike">
                <a:solidFill>
                  <a:srgbClr val="000000"/>
                </a:solidFill>
                <a:latin typeface="Times New Roman"/>
                <a:ea typeface="Times New Roman"/>
                <a:cs typeface="Times New Roman"/>
                <a:sym typeface="Times New Roman"/>
              </a:rPr>
              <a:t>e</a:t>
            </a:r>
            <a:endParaRPr b="0" i="0" sz="1400" u="none" cap="none" strike="noStrike">
              <a:solidFill>
                <a:srgbClr val="000000"/>
              </a:solidFill>
              <a:latin typeface="Arial"/>
              <a:ea typeface="Arial"/>
              <a:cs typeface="Arial"/>
              <a:sym typeface="Arial"/>
            </a:endParaRPr>
          </a:p>
        </p:txBody>
      </p:sp>
      <p:sp>
        <p:nvSpPr>
          <p:cNvPr id="1389" name="Google Shape;1389;p100"/>
          <p:cNvSpPr txBox="1"/>
          <p:nvPr/>
        </p:nvSpPr>
        <p:spPr>
          <a:xfrm>
            <a:off x="7467600" y="5105400"/>
            <a:ext cx="16764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Arial"/>
                <a:ea typeface="Arial"/>
                <a:cs typeface="Arial"/>
                <a:sym typeface="Arial"/>
              </a:rPr>
              <a:t>D</a:t>
            </a:r>
            <a:r>
              <a:rPr b="1" baseline="-25000" i="1" lang="en-US" sz="2800" u="none" cap="none" strike="noStrike">
                <a:solidFill>
                  <a:srgbClr val="000000"/>
                </a:solidFill>
                <a:latin typeface="Arial"/>
                <a:ea typeface="Arial"/>
                <a:cs typeface="Arial"/>
                <a:sym typeface="Arial"/>
              </a:rPr>
              <a:t>L</a:t>
            </a:r>
            <a:r>
              <a:rPr b="1" i="1" lang="en-US" sz="2800" u="none" cap="none" strike="noStrike">
                <a:solidFill>
                  <a:srgbClr val="000000"/>
                </a:solidFill>
                <a:latin typeface="Arial"/>
                <a:ea typeface="Arial"/>
                <a:cs typeface="Arial"/>
                <a:sym typeface="Arial"/>
              </a:rPr>
              <a:t>=MRP</a:t>
            </a:r>
            <a:endParaRPr b="0" i="0" sz="1400" u="none" cap="none" strike="noStrike">
              <a:solidFill>
                <a:srgbClr val="000000"/>
              </a:solidFill>
              <a:latin typeface="Arial"/>
              <a:ea typeface="Arial"/>
              <a:cs typeface="Arial"/>
              <a:sym typeface="Arial"/>
            </a:endParaRPr>
          </a:p>
        </p:txBody>
      </p:sp>
      <p:sp>
        <p:nvSpPr>
          <p:cNvPr id="1390" name="Google Shape;1390;p100"/>
          <p:cNvSpPr txBox="1"/>
          <p:nvPr/>
        </p:nvSpPr>
        <p:spPr>
          <a:xfrm>
            <a:off x="7467600" y="3886200"/>
            <a:ext cx="1676400" cy="5160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a:t>
            </a:r>
            <a:r>
              <a:rPr b="1" baseline="-25000" i="0" lang="en-US" sz="2800" u="none" cap="none" strike="noStrike">
                <a:solidFill>
                  <a:srgbClr val="000000"/>
                </a:solidFill>
                <a:latin typeface="Arial"/>
                <a:ea typeface="Arial"/>
                <a:cs typeface="Arial"/>
                <a:sym typeface="Arial"/>
              </a:rPr>
              <a:t>L</a:t>
            </a:r>
            <a:r>
              <a:rPr b="1" i="0" lang="en-US" sz="2800" u="none" cap="none" strike="noStrike">
                <a:solidFill>
                  <a:srgbClr val="000000"/>
                </a:solidFill>
                <a:latin typeface="Arial"/>
                <a:ea typeface="Arial"/>
                <a:cs typeface="Arial"/>
                <a:sym typeface="Arial"/>
              </a:rPr>
              <a:t>=MRC</a:t>
            </a:r>
            <a:endParaRPr b="0" i="0" sz="1400" u="none" cap="none" strike="noStrike">
              <a:solidFill>
                <a:srgbClr val="000000"/>
              </a:solidFill>
              <a:latin typeface="Arial"/>
              <a:ea typeface="Arial"/>
              <a:cs typeface="Arial"/>
              <a:sym typeface="Arial"/>
            </a:endParaRPr>
          </a:p>
        </p:txBody>
      </p:sp>
      <p:sp>
        <p:nvSpPr>
          <p:cNvPr id="1391" name="Google Shape;1391;p100"/>
          <p:cNvSpPr txBox="1"/>
          <p:nvPr/>
        </p:nvSpPr>
        <p:spPr>
          <a:xfrm>
            <a:off x="609600" y="152400"/>
            <a:ext cx="8153400" cy="14289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chemeClr val="dk1"/>
              </a:buClr>
              <a:buSzPts val="4400"/>
              <a:buFont typeface="Times New Roman"/>
              <a:buNone/>
            </a:pPr>
            <a:r>
              <a:rPr b="1" i="0" lang="en-US" sz="4400" u="none" cap="none" strike="noStrike">
                <a:solidFill>
                  <a:schemeClr val="dk1"/>
                </a:solidFill>
                <a:latin typeface="Times New Roman"/>
                <a:ea typeface="Times New Roman"/>
                <a:cs typeface="Times New Roman"/>
                <a:sym typeface="Times New Roman"/>
              </a:rPr>
              <a:t>Side-by-side graph showing Market and Firm</a:t>
            </a:r>
            <a:endParaRPr b="0" i="0" sz="1400" u="none" cap="none" strike="noStrike">
              <a:solidFill>
                <a:srgbClr val="000000"/>
              </a:solidFill>
              <a:latin typeface="Arial"/>
              <a:ea typeface="Arial"/>
              <a:cs typeface="Arial"/>
              <a:sym typeface="Arial"/>
            </a:endParaRPr>
          </a:p>
        </p:txBody>
      </p:sp>
      <p:sp>
        <p:nvSpPr>
          <p:cNvPr id="1392" name="Google Shape;1392;p100"/>
          <p:cNvSpPr txBox="1"/>
          <p:nvPr/>
        </p:nvSpPr>
        <p:spPr>
          <a:xfrm>
            <a:off x="8610600" y="6629400"/>
            <a:ext cx="533400" cy="22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500"/>
                                        <p:tgtEl>
                                          <p:spTgt spid="1364"/>
                                        </p:tgtEl>
                                      </p:cBhvr>
                                    </p:animEffect>
                                  </p:childTnLst>
                                </p:cTn>
                              </p:par>
                              <p:par>
                                <p:cTn fill="hold" nodeType="with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500"/>
                                        <p:tgtEl>
                                          <p:spTgt spid="1383"/>
                                        </p:tgtEl>
                                      </p:cBhvr>
                                    </p:animEffect>
                                  </p:childTnLst>
                                </p:cTn>
                              </p:par>
                              <p:par>
                                <p:cTn fill="hold" nodeType="withEffect" presetClass="entr" presetID="10" presetSubtype="0">
                                  <p:stCondLst>
                                    <p:cond delay="0"/>
                                  </p:stCondLst>
                                  <p:childTnLst>
                                    <p:set>
                                      <p:cBhvr>
                                        <p:cTn dur="1" fill="hold">
                                          <p:stCondLst>
                                            <p:cond delay="0"/>
                                          </p:stCondLst>
                                        </p:cTn>
                                        <p:tgtEl>
                                          <p:spTgt spid="1389"/>
                                        </p:tgtEl>
                                        <p:attrNameLst>
                                          <p:attrName>style.visibility</p:attrName>
                                        </p:attrNameLst>
                                      </p:cBhvr>
                                      <p:to>
                                        <p:strVal val="visible"/>
                                      </p:to>
                                    </p:set>
                                    <p:animEffect filter="fade" transition="in">
                                      <p:cBhvr>
                                        <p:cTn dur="500"/>
                                        <p:tgtEl>
                                          <p:spTgt spid="1389"/>
                                        </p:tgtEl>
                                      </p:cBhvr>
                                    </p:animEffect>
                                  </p:childTnLst>
                                </p:cTn>
                              </p:par>
                              <p:par>
                                <p:cTn fill="hold" nodeType="withEffect" presetClass="entr" presetID="10" presetSubtype="0">
                                  <p:stCondLst>
                                    <p:cond delay="0"/>
                                  </p:stCondLst>
                                  <p:childTnLst>
                                    <p:set>
                                      <p:cBhvr>
                                        <p:cTn dur="1" fill="hold">
                                          <p:stCondLst>
                                            <p:cond delay="0"/>
                                          </p:stCondLst>
                                        </p:cTn>
                                        <p:tgtEl>
                                          <p:spTgt spid="1390"/>
                                        </p:tgtEl>
                                        <p:attrNameLst>
                                          <p:attrName>style.visibility</p:attrName>
                                        </p:attrNameLst>
                                      </p:cBhvr>
                                      <p:to>
                                        <p:strVal val="visible"/>
                                      </p:to>
                                    </p:set>
                                    <p:animEffect filter="fade" transition="in">
                                      <p:cBhvr>
                                        <p:cTn dur="500"/>
                                        <p:tgtEl>
                                          <p:spTgt spid="1390"/>
                                        </p:tgtEl>
                                      </p:cBhvr>
                                    </p:animEffect>
                                  </p:childTnLst>
                                </p:cTn>
                              </p:par>
                              <p:par>
                                <p:cTn fill="hold" nodeType="withEffect" presetClass="entr" presetID="10" presetSubtype="0">
                                  <p:stCondLst>
                                    <p:cond delay="0"/>
                                  </p:stCondLst>
                                  <p:childTnLst>
                                    <p:set>
                                      <p:cBhvr>
                                        <p:cTn dur="1" fill="hold">
                                          <p:stCondLst>
                                            <p:cond delay="0"/>
                                          </p:stCondLst>
                                        </p:cTn>
                                        <p:tgtEl>
                                          <p:spTgt spid="1388"/>
                                        </p:tgtEl>
                                        <p:attrNameLst>
                                          <p:attrName>style.visibility</p:attrName>
                                        </p:attrNameLst>
                                      </p:cBhvr>
                                      <p:to>
                                        <p:strVal val="visible"/>
                                      </p:to>
                                    </p:set>
                                    <p:animEffect filter="fade" transition="in">
                                      <p:cBhvr>
                                        <p:cTn dur="500"/>
                                        <p:tgtEl>
                                          <p:spTgt spid="1388"/>
                                        </p:tgtEl>
                                      </p:cBhvr>
                                    </p:animEffect>
                                  </p:childTnLst>
                                </p:cTn>
                              </p:par>
                              <p:par>
                                <p:cTn fill="hold" nodeType="withEffect" presetClass="entr" presetID="10" presetSubtype="0">
                                  <p:stCondLst>
                                    <p:cond delay="0"/>
                                  </p:stCondLst>
                                  <p:childTnLst>
                                    <p:set>
                                      <p:cBhvr>
                                        <p:cTn dur="1" fill="hold">
                                          <p:stCondLst>
                                            <p:cond delay="0"/>
                                          </p:stCondLst>
                                        </p:cTn>
                                        <p:tgtEl>
                                          <p:spTgt spid="1385"/>
                                        </p:tgtEl>
                                        <p:attrNameLst>
                                          <p:attrName>style.visibility</p:attrName>
                                        </p:attrNameLst>
                                      </p:cBhvr>
                                      <p:to>
                                        <p:strVal val="visible"/>
                                      </p:to>
                                    </p:set>
                                    <p:animEffect filter="fade" transition="in">
                                      <p:cBhvr>
                                        <p:cTn dur="500"/>
                                        <p:tgtEl>
                                          <p:spTgt spid="1385"/>
                                        </p:tgtEl>
                                      </p:cBhvr>
                                    </p:animEffect>
                                  </p:childTnLst>
                                </p:cTn>
                              </p:par>
                              <p:par>
                                <p:cTn fill="hold" nodeType="with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xEl>
                                              <p:pRg end="0" st="0"/>
                                            </p:txEl>
                                          </p:spTgt>
                                        </p:tgtEl>
                                        <p:attrNameLst>
                                          <p:attrName>style.visibility</p:attrName>
                                        </p:attrNameLst>
                                      </p:cBhvr>
                                      <p:to>
                                        <p:strVal val="visible"/>
                                      </p:to>
                                    </p:set>
                                    <p:animEffect filter="fade" transition="in">
                                      <p:cBhvr>
                                        <p:cTn dur="500"/>
                                        <p:tgtEl>
                                          <p:spTgt spid="139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8"/>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Pure Monopolies</a:t>
            </a:r>
            <a:endParaRPr/>
          </a:p>
        </p:txBody>
      </p:sp>
      <p:sp>
        <p:nvSpPr>
          <p:cNvPr id="172" name="Google Shape;172;p38"/>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rgbClr val="6600FF"/>
              </a:buClr>
              <a:buSzPts val="2000"/>
              <a:buFont typeface="Arial"/>
              <a:buChar char="•"/>
            </a:pPr>
            <a:r>
              <a:rPr lang="en-US" sz="2000">
                <a:solidFill>
                  <a:srgbClr val="6600FF"/>
                </a:solidFill>
                <a:latin typeface="Calibri"/>
                <a:ea typeface="Calibri"/>
                <a:cs typeface="Calibri"/>
                <a:sym typeface="Calibri"/>
              </a:rPr>
              <a:t>Single Seller</a:t>
            </a:r>
            <a:endParaRPr/>
          </a:p>
          <a:p>
            <a:pPr indent="-342900" lvl="0" marL="342900" rtl="0" algn="l">
              <a:lnSpc>
                <a:spcPct val="80000"/>
              </a:lnSpc>
              <a:spcBef>
                <a:spcPts val="400"/>
              </a:spcBef>
              <a:spcAft>
                <a:spcPts val="0"/>
              </a:spcAft>
              <a:buClr>
                <a:schemeClr val="hlink"/>
              </a:buClr>
              <a:buSzPts val="2000"/>
              <a:buFont typeface="Arial"/>
              <a:buChar char="•"/>
            </a:pPr>
            <a:r>
              <a:rPr lang="en-US" sz="2000">
                <a:solidFill>
                  <a:schemeClr val="hlink"/>
                </a:solidFill>
                <a:latin typeface="Calibri"/>
                <a:ea typeface="Calibri"/>
                <a:cs typeface="Calibri"/>
                <a:sym typeface="Calibri"/>
              </a:rPr>
              <a:t>No close substitutes</a:t>
            </a:r>
            <a:endParaRPr/>
          </a:p>
          <a:p>
            <a:pPr indent="-342900" lvl="0" marL="342900" rtl="0" algn="l">
              <a:lnSpc>
                <a:spcPct val="80000"/>
              </a:lnSpc>
              <a:spcBef>
                <a:spcPts val="400"/>
              </a:spcBef>
              <a:spcAft>
                <a:spcPts val="0"/>
              </a:spcAft>
              <a:buClr>
                <a:srgbClr val="3333CC"/>
              </a:buClr>
              <a:buSzPts val="2000"/>
              <a:buFont typeface="Arial"/>
              <a:buChar char="•"/>
            </a:pPr>
            <a:r>
              <a:rPr lang="en-US" sz="2000">
                <a:solidFill>
                  <a:srgbClr val="3333CC"/>
                </a:solidFill>
                <a:latin typeface="Calibri"/>
                <a:ea typeface="Calibri"/>
                <a:cs typeface="Calibri"/>
                <a:sym typeface="Calibri"/>
              </a:rPr>
              <a:t>“Price Maker”</a:t>
            </a:r>
            <a:endParaRPr/>
          </a:p>
          <a:p>
            <a:pPr indent="-342900" lvl="0" marL="342900" rtl="0" algn="l">
              <a:lnSpc>
                <a:spcPct val="80000"/>
              </a:lnSpc>
              <a:spcBef>
                <a:spcPts val="400"/>
              </a:spcBef>
              <a:spcAft>
                <a:spcPts val="0"/>
              </a:spcAft>
              <a:buClr>
                <a:srgbClr val="800000"/>
              </a:buClr>
              <a:buSzPts val="2000"/>
              <a:buFont typeface="Arial"/>
              <a:buChar char="•"/>
            </a:pPr>
            <a:r>
              <a:rPr lang="en-US" sz="2000">
                <a:solidFill>
                  <a:srgbClr val="800000"/>
                </a:solidFill>
                <a:latin typeface="Calibri"/>
                <a:ea typeface="Calibri"/>
                <a:cs typeface="Calibri"/>
                <a:sym typeface="Calibri"/>
              </a:rPr>
              <a:t>Blocked Entry</a:t>
            </a:r>
            <a:endParaRPr/>
          </a:p>
          <a:p>
            <a:pPr indent="0" lvl="0" marL="0" rtl="0" algn="l">
              <a:lnSpc>
                <a:spcPct val="80000"/>
              </a:lnSpc>
              <a:spcBef>
                <a:spcPts val="400"/>
              </a:spcBef>
              <a:spcAft>
                <a:spcPts val="0"/>
              </a:spcAft>
              <a:buClr>
                <a:srgbClr val="6600FF"/>
              </a:buClr>
              <a:buSzPts val="2000"/>
              <a:buNone/>
            </a:pPr>
            <a:r>
              <a:rPr lang="en-US" sz="2000">
                <a:solidFill>
                  <a:srgbClr val="6600FF"/>
                </a:solidFill>
                <a:latin typeface="Calibri"/>
                <a:ea typeface="Calibri"/>
                <a:cs typeface="Calibri"/>
                <a:sym typeface="Calibri"/>
              </a:rPr>
              <a:t>Examples:</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 Beers diamonds</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Professional sports teams</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Utilities</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Cable</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Taxis*</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lottery</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Patents on prescriptions </a:t>
            </a:r>
            <a:endParaRPr/>
          </a:p>
          <a:p>
            <a:pPr indent="-285750" lvl="1" marL="742950" rtl="0" algn="l">
              <a:lnSpc>
                <a:spcPct val="80000"/>
              </a:lnSpc>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Small, isolated communities</a:t>
            </a:r>
            <a:endParaRPr/>
          </a:p>
          <a:p>
            <a:pPr indent="-285750" lvl="1" marL="742950" rtl="0" algn="l">
              <a:lnSpc>
                <a:spcPct val="80000"/>
              </a:lnSpc>
              <a:spcBef>
                <a:spcPts val="36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Natural monopolies</a:t>
            </a:r>
            <a:r>
              <a:rPr lang="en-US" sz="1800">
                <a:solidFill>
                  <a:schemeClr val="dk1"/>
                </a:solidFill>
                <a:latin typeface="Calibri"/>
                <a:ea typeface="Calibri"/>
                <a:cs typeface="Calibri"/>
                <a:sym typeface="Calibri"/>
              </a:rPr>
              <a:t> – </a:t>
            </a:r>
            <a:r>
              <a:rPr lang="en-US" sz="1800"/>
              <a:t>downward sloping ATC (economies of scale)</a:t>
            </a:r>
            <a:endParaRPr/>
          </a:p>
          <a:p>
            <a:pPr indent="-165100" lvl="0" marL="342900" rtl="0" algn="l">
              <a:spcBef>
                <a:spcPts val="0"/>
              </a:spcBef>
              <a:spcAft>
                <a:spcPts val="0"/>
              </a:spcAft>
              <a:buClr>
                <a:schemeClr val="dk1"/>
              </a:buClr>
              <a:buSzPts val="2800"/>
              <a:buNone/>
            </a:pPr>
            <a:r>
              <a:t/>
            </a:r>
            <a:endParaRPr/>
          </a:p>
        </p:txBody>
      </p:sp>
      <p:pic>
        <p:nvPicPr>
          <p:cNvPr descr="monopoly_man" id="173" name="Google Shape;173;p38"/>
          <p:cNvPicPr preferRelativeResize="0"/>
          <p:nvPr/>
        </p:nvPicPr>
        <p:blipFill rotWithShape="1">
          <a:blip r:embed="rId3">
            <a:alphaModFix/>
          </a:blip>
          <a:srcRect b="0" l="0" r="0" t="0"/>
          <a:stretch/>
        </p:blipFill>
        <p:spPr>
          <a:xfrm>
            <a:off x="5903167" y="2377440"/>
            <a:ext cx="2171700" cy="304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01"/>
          <p:cNvSpPr txBox="1"/>
          <p:nvPr>
            <p:ph type="ctrTitle"/>
          </p:nvPr>
        </p:nvSpPr>
        <p:spPr>
          <a:xfrm>
            <a:off x="457212" y="1046650"/>
            <a:ext cx="8382000" cy="1447500"/>
          </a:xfrm>
          <a:prstGeom prst="rect">
            <a:avLst/>
          </a:prstGeom>
          <a:noFill/>
          <a:ln>
            <a:noFill/>
          </a:ln>
        </p:spPr>
        <p:txBody>
          <a:bodyPr anchorCtr="0" anchor="ctr" bIns="44450" lIns="90475" spcFirstLastPara="1" rIns="90475" wrap="square" tIns="44450">
            <a:noAutofit/>
          </a:bodyPr>
          <a:lstStyle/>
          <a:p>
            <a:pPr indent="0" lvl="0" marL="0" marR="0" rtl="0" algn="ctr">
              <a:lnSpc>
                <a:spcPct val="100000"/>
              </a:lnSpc>
              <a:spcBef>
                <a:spcPts val="0"/>
              </a:spcBef>
              <a:spcAft>
                <a:spcPts val="0"/>
              </a:spcAft>
              <a:buClr>
                <a:schemeClr val="dk2"/>
              </a:buClr>
              <a:buSzPts val="8800"/>
              <a:buFont typeface="Times New Roman"/>
              <a:buNone/>
            </a:pPr>
            <a:r>
              <a:rPr b="1" i="0" lang="en-US" sz="8800" u="none" cap="none" strike="noStrike">
                <a:solidFill>
                  <a:srgbClr val="000099"/>
                </a:solidFill>
                <a:latin typeface="Architects Daughter"/>
                <a:ea typeface="Architects Daughter"/>
                <a:cs typeface="Architects Daughter"/>
                <a:sym typeface="Architects Daughter"/>
              </a:rPr>
              <a:t>Minimum Wage</a:t>
            </a:r>
            <a:endParaRPr>
              <a:solidFill>
                <a:srgbClr val="000099"/>
              </a:solidFill>
              <a:latin typeface="Architects Daughter"/>
              <a:ea typeface="Architects Daughter"/>
              <a:cs typeface="Architects Daughter"/>
              <a:sym typeface="Architects Daughter"/>
            </a:endParaRPr>
          </a:p>
        </p:txBody>
      </p:sp>
      <p:sp>
        <p:nvSpPr>
          <p:cNvPr id="1398" name="Google Shape;1398;p101"/>
          <p:cNvSpPr txBox="1"/>
          <p:nvPr/>
        </p:nvSpPr>
        <p:spPr>
          <a:xfrm>
            <a:off x="212025" y="5417167"/>
            <a:ext cx="8534400" cy="23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Times New Roman"/>
              <a:buNone/>
            </a:pPr>
            <a:r>
              <a:rPr b="1" i="0" lang="en-US" sz="3000" u="none" cap="none" strike="noStrike">
                <a:solidFill>
                  <a:schemeClr val="dk1"/>
                </a:solidFill>
                <a:latin typeface="Times New Roman"/>
                <a:ea typeface="Times New Roman"/>
                <a:cs typeface="Times New Roman"/>
                <a:sym typeface="Times New Roman"/>
              </a:rPr>
              <a:t>A minimum amount employers are allowed to pay their workers (</a:t>
            </a:r>
            <a:r>
              <a:rPr b="1" lang="en-US" sz="3000">
                <a:solidFill>
                  <a:schemeClr val="dk1"/>
                </a:solidFill>
                <a:latin typeface="Times New Roman"/>
                <a:ea typeface="Times New Roman"/>
                <a:cs typeface="Times New Roman"/>
                <a:sym typeface="Times New Roman"/>
              </a:rPr>
              <a:t>a wage floor</a:t>
            </a:r>
            <a:r>
              <a:rPr b="1" i="0" lang="en-US" sz="3000" u="none" cap="none" strike="noStrike">
                <a:solidFill>
                  <a:schemeClr val="dk1"/>
                </a:solidFill>
                <a:latin typeface="Times New Roman"/>
                <a:ea typeface="Times New Roman"/>
                <a:cs typeface="Times New Roman"/>
                <a:sym typeface="Times New Roman"/>
              </a:rPr>
              <a:t>)</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3600"/>
              <a:buFont typeface="Times New Roman"/>
              <a:buNone/>
            </a:pPr>
            <a:r>
              <a:t/>
            </a:r>
            <a:endParaRPr b="0" i="0" sz="800" u="none" cap="none" strike="noStrike">
              <a:solidFill>
                <a:srgbClr val="000000"/>
              </a:solidFill>
              <a:latin typeface="Arial"/>
              <a:ea typeface="Arial"/>
              <a:cs typeface="Arial"/>
              <a:sym typeface="Arial"/>
            </a:endParaRPr>
          </a:p>
        </p:txBody>
      </p:sp>
      <p:pic>
        <p:nvPicPr>
          <p:cNvPr id="1399" name="Google Shape;1399;p101"/>
          <p:cNvPicPr preferRelativeResize="0"/>
          <p:nvPr/>
        </p:nvPicPr>
        <p:blipFill>
          <a:blip r:embed="rId3">
            <a:alphaModFix/>
          </a:blip>
          <a:stretch>
            <a:fillRect/>
          </a:stretch>
        </p:blipFill>
        <p:spPr>
          <a:xfrm>
            <a:off x="2421750" y="2644975"/>
            <a:ext cx="4452900" cy="2772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0" st="0"/>
                                            </p:txEl>
                                          </p:spTgt>
                                        </p:tgtEl>
                                        <p:attrNameLst>
                                          <p:attrName>style.visibility</p:attrName>
                                        </p:attrNameLst>
                                      </p:cBhvr>
                                      <p:to>
                                        <p:strVal val="visible"/>
                                      </p:to>
                                    </p:set>
                                    <p:animEffect filter="fade" transition="in">
                                      <p:cBhvr>
                                        <p:cTn dur="500"/>
                                        <p:tgtEl>
                                          <p:spTgt spid="13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8">
                                            <p:txEl>
                                              <p:pRg end="1" st="1"/>
                                            </p:txEl>
                                          </p:spTgt>
                                        </p:tgtEl>
                                        <p:attrNameLst>
                                          <p:attrName>style.visibility</p:attrName>
                                        </p:attrNameLst>
                                      </p:cBhvr>
                                      <p:to>
                                        <p:strVal val="visible"/>
                                      </p:to>
                                    </p:set>
                                    <p:animEffect filter="fade" transition="in">
                                      <p:cBhvr>
                                        <p:cTn dur="500"/>
                                        <p:tgtEl>
                                          <p:spTgt spid="139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BCD"/>
        </a:solidFill>
      </p:bgPr>
    </p:bg>
    <p:spTree>
      <p:nvGrpSpPr>
        <p:cNvPr id="1403" name="Shape 1403"/>
        <p:cNvGrpSpPr/>
        <p:nvPr/>
      </p:nvGrpSpPr>
      <p:grpSpPr>
        <a:xfrm>
          <a:off x="0" y="0"/>
          <a:ext cx="0" cy="0"/>
          <a:chOff x="0" y="0"/>
          <a:chExt cx="0" cy="0"/>
        </a:xfrm>
      </p:grpSpPr>
      <p:sp>
        <p:nvSpPr>
          <p:cNvPr id="1404" name="Google Shape;1404;p102"/>
          <p:cNvSpPr/>
          <p:nvPr/>
        </p:nvSpPr>
        <p:spPr>
          <a:xfrm>
            <a:off x="220050" y="340033"/>
            <a:ext cx="8703900" cy="5967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5" name="Google Shape;1405;p102"/>
          <p:cNvPicPr preferRelativeResize="0"/>
          <p:nvPr/>
        </p:nvPicPr>
        <p:blipFill>
          <a:blip r:embed="rId3">
            <a:alphaModFix/>
          </a:blip>
          <a:stretch>
            <a:fillRect/>
          </a:stretch>
        </p:blipFill>
        <p:spPr>
          <a:xfrm>
            <a:off x="430050" y="1163059"/>
            <a:ext cx="8269200" cy="3780506"/>
          </a:xfrm>
          <a:prstGeom prst="rect">
            <a:avLst/>
          </a:prstGeom>
          <a:noFill/>
          <a:ln>
            <a:noFill/>
          </a:ln>
        </p:spPr>
      </p:pic>
      <p:pic>
        <p:nvPicPr>
          <p:cNvPr id="1406" name="Google Shape;1406;p102"/>
          <p:cNvPicPr preferRelativeResize="0"/>
          <p:nvPr/>
        </p:nvPicPr>
        <p:blipFill rotWithShape="1">
          <a:blip r:embed="rId4">
            <a:alphaModFix/>
          </a:blip>
          <a:srcRect b="9229" l="8474" r="8032" t="8803"/>
          <a:stretch/>
        </p:blipFill>
        <p:spPr>
          <a:xfrm>
            <a:off x="6172055" y="2022800"/>
            <a:ext cx="2303870" cy="2261700"/>
          </a:xfrm>
          <a:prstGeom prst="rect">
            <a:avLst/>
          </a:prstGeom>
          <a:noFill/>
          <a:ln>
            <a:noFill/>
          </a:ln>
        </p:spPr>
      </p:pic>
      <p:pic>
        <p:nvPicPr>
          <p:cNvPr id="1407" name="Google Shape;1407;p102"/>
          <p:cNvPicPr preferRelativeResize="0"/>
          <p:nvPr/>
        </p:nvPicPr>
        <p:blipFill rotWithShape="1">
          <a:blip r:embed="rId5">
            <a:alphaModFix/>
          </a:blip>
          <a:srcRect b="9229" l="8441" r="8065" t="8803"/>
          <a:stretch/>
        </p:blipFill>
        <p:spPr>
          <a:xfrm>
            <a:off x="713988" y="2022800"/>
            <a:ext cx="2303870" cy="2261700"/>
          </a:xfrm>
          <a:prstGeom prst="rect">
            <a:avLst/>
          </a:prstGeom>
          <a:noFill/>
          <a:ln>
            <a:noFill/>
          </a:ln>
        </p:spPr>
      </p:pic>
      <p:sp>
        <p:nvSpPr>
          <p:cNvPr id="1408" name="Google Shape;1408;p102"/>
          <p:cNvSpPr txBox="1"/>
          <p:nvPr>
            <p:ph type="title"/>
          </p:nvPr>
        </p:nvSpPr>
        <p:spPr>
          <a:xfrm>
            <a:off x="520950" y="570833"/>
            <a:ext cx="8102100" cy="6195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US" sz="2400">
                <a:solidFill>
                  <a:srgbClr val="0A3534"/>
                </a:solidFill>
                <a:latin typeface="Proxima Nova Semibold"/>
                <a:ea typeface="Proxima Nova Semibold"/>
                <a:cs typeface="Proxima Nova Semibold"/>
                <a:sym typeface="Proxima Nova Semibold"/>
              </a:rPr>
              <a:t>The government should raise the federal minimum wage to $15 per hour.</a:t>
            </a:r>
            <a:endParaRPr sz="2400"/>
          </a:p>
        </p:txBody>
      </p:sp>
      <p:sp>
        <p:nvSpPr>
          <p:cNvPr id="1409" name="Google Shape;1409;p102"/>
          <p:cNvSpPr txBox="1"/>
          <p:nvPr/>
        </p:nvSpPr>
        <p:spPr>
          <a:xfrm>
            <a:off x="859125" y="3208567"/>
            <a:ext cx="2013600" cy="61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Proxima Nova Semibold"/>
                <a:ea typeface="Proxima Nova Semibold"/>
                <a:cs typeface="Proxima Nova Semibold"/>
                <a:sym typeface="Proxima Nova Semibold"/>
              </a:rPr>
              <a:t>Agree</a:t>
            </a:r>
            <a:endParaRPr sz="2400">
              <a:solidFill>
                <a:srgbClr val="FFFFFF"/>
              </a:solidFill>
              <a:latin typeface="Proxima Nova Semibold"/>
              <a:ea typeface="Proxima Nova Semibold"/>
              <a:cs typeface="Proxima Nova Semibold"/>
              <a:sym typeface="Proxima Nova Semibold"/>
            </a:endParaRPr>
          </a:p>
        </p:txBody>
      </p:sp>
      <p:sp>
        <p:nvSpPr>
          <p:cNvPr id="1410" name="Google Shape;1410;p102"/>
          <p:cNvSpPr txBox="1"/>
          <p:nvPr/>
        </p:nvSpPr>
        <p:spPr>
          <a:xfrm>
            <a:off x="6317200" y="3208567"/>
            <a:ext cx="2013600" cy="61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Proxima Nova Semibold"/>
                <a:ea typeface="Proxima Nova Semibold"/>
                <a:cs typeface="Proxima Nova Semibold"/>
                <a:sym typeface="Proxima Nova Semibold"/>
              </a:rPr>
              <a:t>Disagree</a:t>
            </a:r>
            <a:endParaRPr sz="2400">
              <a:solidFill>
                <a:srgbClr val="FFFFFF"/>
              </a:solidFill>
              <a:latin typeface="Proxima Nova Semibold"/>
              <a:ea typeface="Proxima Nova Semibold"/>
              <a:cs typeface="Proxima Nova Semibold"/>
              <a:sym typeface="Proxima Nova Semibold"/>
            </a:endParaRPr>
          </a:p>
        </p:txBody>
      </p:sp>
      <p:pic>
        <p:nvPicPr>
          <p:cNvPr id="1411" name="Google Shape;1411;p102">
            <a:hlinkClick r:id="rId6"/>
          </p:cNvPr>
          <p:cNvPicPr preferRelativeResize="0"/>
          <p:nvPr/>
        </p:nvPicPr>
        <p:blipFill>
          <a:blip r:embed="rId7">
            <a:alphaModFix/>
          </a:blip>
          <a:stretch>
            <a:fillRect/>
          </a:stretch>
        </p:blipFill>
        <p:spPr>
          <a:xfrm>
            <a:off x="0" y="5905500"/>
            <a:ext cx="9144000" cy="714375"/>
          </a:xfrm>
          <a:prstGeom prst="rect">
            <a:avLst/>
          </a:prstGeom>
          <a:noFill/>
          <a:ln>
            <a:noFill/>
          </a:ln>
        </p:spPr>
      </p:pic>
      <p:sp>
        <p:nvSpPr>
          <p:cNvPr id="1412" name="Google Shape;1412;p102">
            <a:hlinkClick r:id="rId8"/>
          </p:cNvPr>
          <p:cNvSpPr/>
          <p:nvPr/>
        </p:nvSpPr>
        <p:spPr>
          <a:xfrm>
            <a:off x="-63500" y="-635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03"/>
          <p:cNvSpPr txBox="1"/>
          <p:nvPr/>
        </p:nvSpPr>
        <p:spPr>
          <a:xfrm>
            <a:off x="287337" y="2057400"/>
            <a:ext cx="8534400" cy="28389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100000"/>
              </a:lnSpc>
              <a:spcBef>
                <a:spcPts val="0"/>
              </a:spcBef>
              <a:spcAft>
                <a:spcPts val="0"/>
              </a:spcAft>
              <a:buClr>
                <a:schemeClr val="dk1"/>
              </a:buClr>
              <a:buSzPts val="3000"/>
              <a:buFont typeface="Architects Daughter"/>
              <a:buChar char="●"/>
            </a:pPr>
            <a:r>
              <a:rPr b="1" lang="en-US" sz="3000">
                <a:solidFill>
                  <a:schemeClr val="dk1"/>
                </a:solidFill>
                <a:latin typeface="Architects Daughter"/>
                <a:ea typeface="Architects Daughter"/>
                <a:cs typeface="Architects Daughter"/>
                <a:sym typeface="Architects Daughter"/>
              </a:rPr>
              <a:t>Should the government raise the federal minimum wage to $15/hour? </a:t>
            </a:r>
            <a:endParaRPr i="0" sz="3000" u="none" cap="none" strike="noStrike">
              <a:solidFill>
                <a:srgbClr val="000000"/>
              </a:solidFill>
              <a:latin typeface="Architects Daughter"/>
              <a:ea typeface="Architects Daughter"/>
              <a:cs typeface="Architects Daughter"/>
              <a:sym typeface="Architects Daughter"/>
            </a:endParaRPr>
          </a:p>
          <a:p>
            <a:pPr indent="-419100" lvl="0" marL="457200" marR="0" rtl="0" algn="l">
              <a:lnSpc>
                <a:spcPct val="100000"/>
              </a:lnSpc>
              <a:spcBef>
                <a:spcPts val="0"/>
              </a:spcBef>
              <a:spcAft>
                <a:spcPts val="0"/>
              </a:spcAft>
              <a:buClr>
                <a:srgbClr val="990000"/>
              </a:buClr>
              <a:buSzPts val="3000"/>
              <a:buFont typeface="Architects Daughter"/>
              <a:buChar char="●"/>
            </a:pPr>
            <a:r>
              <a:rPr b="1" i="0" lang="en-US" sz="3000" u="none" cap="none" strike="noStrike">
                <a:solidFill>
                  <a:srgbClr val="990000"/>
                </a:solidFill>
                <a:latin typeface="Architects Daughter"/>
                <a:ea typeface="Architects Daughter"/>
                <a:cs typeface="Architects Daughter"/>
                <a:sym typeface="Architects Daughter"/>
              </a:rPr>
              <a:t>What would be the purpose of this policy? </a:t>
            </a:r>
            <a:endParaRPr i="0" sz="3000" u="none" cap="none" strike="noStrike">
              <a:solidFill>
                <a:srgbClr val="000000"/>
              </a:solidFill>
              <a:latin typeface="Architects Daughter"/>
              <a:ea typeface="Architects Daughter"/>
              <a:cs typeface="Architects Daughter"/>
              <a:sym typeface="Architects Daughter"/>
            </a:endParaRPr>
          </a:p>
          <a:p>
            <a:pPr indent="-419100" lvl="0" marL="457200" marR="0" rtl="0" algn="l">
              <a:lnSpc>
                <a:spcPct val="100000"/>
              </a:lnSpc>
              <a:spcBef>
                <a:spcPts val="0"/>
              </a:spcBef>
              <a:spcAft>
                <a:spcPts val="0"/>
              </a:spcAft>
              <a:buClr>
                <a:srgbClr val="990000"/>
              </a:buClr>
              <a:buSzPts val="3000"/>
              <a:buFont typeface="Architects Daughter"/>
              <a:buChar char="●"/>
            </a:pPr>
            <a:r>
              <a:rPr b="1" i="0" lang="en-US" sz="3000" u="none" cap="none" strike="noStrike">
                <a:solidFill>
                  <a:srgbClr val="990000"/>
                </a:solidFill>
                <a:latin typeface="Architects Daughter"/>
                <a:ea typeface="Architects Daughter"/>
                <a:cs typeface="Architects Daughter"/>
                <a:sym typeface="Architects Daughter"/>
              </a:rPr>
              <a:t>Do you believe that a $15 minimum wage would successfully accomplish its goal? Why or why not?</a:t>
            </a:r>
            <a:endParaRPr i="0" sz="30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xEl>
                                              <p:pRg end="0" st="0"/>
                                            </p:txEl>
                                          </p:spTgt>
                                        </p:tgtEl>
                                        <p:attrNameLst>
                                          <p:attrName>style.visibility</p:attrName>
                                        </p:attrNameLst>
                                      </p:cBhvr>
                                      <p:to>
                                        <p:strVal val="visible"/>
                                      </p:to>
                                    </p:set>
                                    <p:animEffect filter="fade" transition="in">
                                      <p:cBhvr>
                                        <p:cTn dur="500"/>
                                        <p:tgtEl>
                                          <p:spTgt spid="14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xEl>
                                              <p:pRg end="1" st="1"/>
                                            </p:txEl>
                                          </p:spTgt>
                                        </p:tgtEl>
                                        <p:attrNameLst>
                                          <p:attrName>style.visibility</p:attrName>
                                        </p:attrNameLst>
                                      </p:cBhvr>
                                      <p:to>
                                        <p:strVal val="visible"/>
                                      </p:to>
                                    </p:set>
                                    <p:animEffect filter="fade" transition="in">
                                      <p:cBhvr>
                                        <p:cTn dur="500"/>
                                        <p:tgtEl>
                                          <p:spTgt spid="14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xEl>
                                              <p:pRg end="2" st="2"/>
                                            </p:txEl>
                                          </p:spTgt>
                                        </p:tgtEl>
                                        <p:attrNameLst>
                                          <p:attrName>style.visibility</p:attrName>
                                        </p:attrNameLst>
                                      </p:cBhvr>
                                      <p:to>
                                        <p:strVal val="visible"/>
                                      </p:to>
                                    </p:set>
                                    <p:animEffect filter="fade" transition="in">
                                      <p:cBhvr>
                                        <p:cTn dur="500"/>
                                        <p:tgtEl>
                                          <p:spTgt spid="141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04"/>
          <p:cNvSpPr txBox="1"/>
          <p:nvPr/>
        </p:nvSpPr>
        <p:spPr>
          <a:xfrm>
            <a:off x="6496050" y="1819275"/>
            <a:ext cx="4206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S</a:t>
            </a:r>
            <a:endParaRPr b="0" i="0" sz="1400" u="none" cap="none" strike="noStrike">
              <a:solidFill>
                <a:srgbClr val="000000"/>
              </a:solidFill>
              <a:latin typeface="Arial"/>
              <a:ea typeface="Arial"/>
              <a:cs typeface="Arial"/>
              <a:sym typeface="Arial"/>
            </a:endParaRPr>
          </a:p>
        </p:txBody>
      </p:sp>
      <p:grpSp>
        <p:nvGrpSpPr>
          <p:cNvPr id="1423" name="Google Shape;1423;p104"/>
          <p:cNvGrpSpPr/>
          <p:nvPr/>
        </p:nvGrpSpPr>
        <p:grpSpPr>
          <a:xfrm>
            <a:off x="1884282" y="1190665"/>
            <a:ext cx="5306920" cy="5189472"/>
            <a:chOff x="2338387" y="1504950"/>
            <a:chExt cx="4745100" cy="4324200"/>
          </a:xfrm>
        </p:grpSpPr>
        <p:cxnSp>
          <p:nvCxnSpPr>
            <p:cNvPr id="1424" name="Google Shape;1424;p104"/>
            <p:cNvCxnSpPr/>
            <p:nvPr/>
          </p:nvCxnSpPr>
          <p:spPr>
            <a:xfrm>
              <a:off x="2363787" y="1504950"/>
              <a:ext cx="0" cy="4324200"/>
            </a:xfrm>
            <a:prstGeom prst="straightConnector1">
              <a:avLst/>
            </a:prstGeom>
            <a:noFill/>
            <a:ln cap="flat" cmpd="sng" w="50800">
              <a:solidFill>
                <a:schemeClr val="dk1"/>
              </a:solidFill>
              <a:prstDash val="solid"/>
              <a:miter lim="800000"/>
              <a:headEnd len="sm" w="sm" type="none"/>
              <a:tailEnd len="sm" w="sm" type="none"/>
            </a:ln>
          </p:spPr>
        </p:cxnSp>
        <p:cxnSp>
          <p:nvCxnSpPr>
            <p:cNvPr id="1425" name="Google Shape;1425;p104"/>
            <p:cNvCxnSpPr/>
            <p:nvPr/>
          </p:nvCxnSpPr>
          <p:spPr>
            <a:xfrm>
              <a:off x="2338387" y="5802312"/>
              <a:ext cx="4745100" cy="0"/>
            </a:xfrm>
            <a:prstGeom prst="straightConnector1">
              <a:avLst/>
            </a:prstGeom>
            <a:noFill/>
            <a:ln cap="flat" cmpd="sng" w="50800">
              <a:solidFill>
                <a:schemeClr val="dk1"/>
              </a:solidFill>
              <a:prstDash val="solid"/>
              <a:miter lim="800000"/>
              <a:headEnd len="sm" w="sm" type="none"/>
              <a:tailEnd len="sm" w="sm" type="none"/>
            </a:ln>
          </p:spPr>
        </p:cxnSp>
      </p:grpSp>
      <p:sp>
        <p:nvSpPr>
          <p:cNvPr id="1426" name="Google Shape;1426;p104"/>
          <p:cNvSpPr txBox="1"/>
          <p:nvPr/>
        </p:nvSpPr>
        <p:spPr>
          <a:xfrm>
            <a:off x="838200" y="685800"/>
            <a:ext cx="11334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Wage</a:t>
            </a:r>
            <a:endParaRPr b="0" i="0" sz="1400" u="none" cap="none" strike="noStrike">
              <a:solidFill>
                <a:srgbClr val="000000"/>
              </a:solidFill>
              <a:latin typeface="Arial"/>
              <a:ea typeface="Arial"/>
              <a:cs typeface="Arial"/>
              <a:sym typeface="Arial"/>
            </a:endParaRPr>
          </a:p>
        </p:txBody>
      </p:sp>
      <p:sp>
        <p:nvSpPr>
          <p:cNvPr id="1427" name="Google Shape;1427;p104"/>
          <p:cNvSpPr txBox="1"/>
          <p:nvPr/>
        </p:nvSpPr>
        <p:spPr>
          <a:xfrm>
            <a:off x="7121525" y="6338887"/>
            <a:ext cx="15477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Q Labor</a:t>
            </a:r>
            <a:endParaRPr b="0" i="0" sz="1400" u="none" cap="none" strike="noStrike">
              <a:solidFill>
                <a:srgbClr val="000000"/>
              </a:solidFill>
              <a:latin typeface="Arial"/>
              <a:ea typeface="Arial"/>
              <a:cs typeface="Arial"/>
              <a:sym typeface="Arial"/>
            </a:endParaRPr>
          </a:p>
        </p:txBody>
      </p:sp>
      <p:sp>
        <p:nvSpPr>
          <p:cNvPr id="1428" name="Google Shape;1428;p104"/>
          <p:cNvSpPr txBox="1"/>
          <p:nvPr/>
        </p:nvSpPr>
        <p:spPr>
          <a:xfrm>
            <a:off x="6705600" y="5715000"/>
            <a:ext cx="4413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cxnSp>
        <p:nvCxnSpPr>
          <p:cNvPr id="1429" name="Google Shape;1429;p104"/>
          <p:cNvCxnSpPr/>
          <p:nvPr/>
        </p:nvCxnSpPr>
        <p:spPr>
          <a:xfrm>
            <a:off x="2254250" y="2198687"/>
            <a:ext cx="4457700" cy="3962400"/>
          </a:xfrm>
          <a:prstGeom prst="straightConnector1">
            <a:avLst/>
          </a:prstGeom>
          <a:noFill/>
          <a:ln cap="flat" cmpd="sng" w="76200">
            <a:solidFill>
              <a:srgbClr val="990000"/>
            </a:solidFill>
            <a:prstDash val="solid"/>
            <a:miter lim="800000"/>
            <a:headEnd len="sm" w="sm" type="none"/>
            <a:tailEnd len="sm" w="sm" type="none"/>
          </a:ln>
        </p:spPr>
      </p:cxnSp>
      <p:cxnSp>
        <p:nvCxnSpPr>
          <p:cNvPr id="1430" name="Google Shape;1430;p104"/>
          <p:cNvCxnSpPr/>
          <p:nvPr/>
        </p:nvCxnSpPr>
        <p:spPr>
          <a:xfrm flipH="1" rot="10800000">
            <a:off x="1949450" y="1931837"/>
            <a:ext cx="4457700" cy="3943500"/>
          </a:xfrm>
          <a:prstGeom prst="straightConnector1">
            <a:avLst/>
          </a:prstGeom>
          <a:noFill/>
          <a:ln cap="flat" cmpd="sng" w="76200">
            <a:solidFill>
              <a:srgbClr val="000099"/>
            </a:solidFill>
            <a:prstDash val="solid"/>
            <a:miter lim="800000"/>
            <a:headEnd len="sm" w="sm" type="none"/>
            <a:tailEnd len="sm" w="sm" type="none"/>
          </a:ln>
        </p:spPr>
      </p:cxnSp>
      <p:sp>
        <p:nvSpPr>
          <p:cNvPr id="1431" name="Google Shape;1431;p104"/>
          <p:cNvSpPr/>
          <p:nvPr/>
        </p:nvSpPr>
        <p:spPr>
          <a:xfrm>
            <a:off x="4114800" y="3810000"/>
            <a:ext cx="152400" cy="152400"/>
          </a:xfrm>
          <a:prstGeom prst="ellipse">
            <a:avLst/>
          </a:prstGeom>
          <a:solidFill>
            <a:srgbClr val="FFFF00"/>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432" name="Google Shape;1432;p104"/>
          <p:cNvSpPr txBox="1"/>
          <p:nvPr/>
        </p:nvSpPr>
        <p:spPr>
          <a:xfrm>
            <a:off x="838200" y="2743200"/>
            <a:ext cx="1060500" cy="222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$15</a:t>
            </a:r>
            <a:endParaRPr b="1" i="0" sz="3200" u="none" cap="none" strike="noStrike">
              <a:solidFill>
                <a:srgbClr val="000099"/>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cxnSp>
        <p:nvCxnSpPr>
          <p:cNvPr id="1433" name="Google Shape;1433;p104"/>
          <p:cNvCxnSpPr/>
          <p:nvPr/>
        </p:nvCxnSpPr>
        <p:spPr>
          <a:xfrm rot="10800000">
            <a:off x="4140200" y="4008137"/>
            <a:ext cx="0" cy="2362500"/>
          </a:xfrm>
          <a:prstGeom prst="straightConnector1">
            <a:avLst/>
          </a:prstGeom>
          <a:noFill/>
          <a:ln cap="rnd" cmpd="sng" w="28575">
            <a:solidFill>
              <a:schemeClr val="dk1"/>
            </a:solidFill>
            <a:prstDash val="dash"/>
            <a:miter lim="800000"/>
            <a:headEnd len="sm" w="sm" type="none"/>
            <a:tailEnd len="sm" w="sm" type="none"/>
          </a:ln>
        </p:spPr>
      </p:cxnSp>
      <p:cxnSp>
        <p:nvCxnSpPr>
          <p:cNvPr id="1434" name="Google Shape;1434;p104"/>
          <p:cNvCxnSpPr/>
          <p:nvPr/>
        </p:nvCxnSpPr>
        <p:spPr>
          <a:xfrm>
            <a:off x="1949450" y="3875087"/>
            <a:ext cx="2076300" cy="0"/>
          </a:xfrm>
          <a:prstGeom prst="straightConnector1">
            <a:avLst/>
          </a:prstGeom>
          <a:noFill/>
          <a:ln cap="rnd" cmpd="sng" w="28575">
            <a:solidFill>
              <a:schemeClr val="dk1"/>
            </a:solidFill>
            <a:prstDash val="dash"/>
            <a:miter lim="800000"/>
            <a:headEnd len="sm" w="sm" type="none"/>
            <a:tailEnd len="sm" w="sm" type="none"/>
          </a:ln>
        </p:spPr>
      </p:cxnSp>
      <p:sp>
        <p:nvSpPr>
          <p:cNvPr id="1435" name="Google Shape;1435;p104"/>
          <p:cNvSpPr txBox="1"/>
          <p:nvPr/>
        </p:nvSpPr>
        <p:spPr>
          <a:xfrm>
            <a:off x="4724400" y="3276600"/>
            <a:ext cx="4419600" cy="118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The government wants to “help” workers because the equilibrium wage is too low</a:t>
            </a:r>
            <a:endParaRPr b="0" i="0" sz="1400" u="none" cap="none" strike="noStrike">
              <a:solidFill>
                <a:srgbClr val="000000"/>
              </a:solidFill>
              <a:latin typeface="Arial"/>
              <a:ea typeface="Arial"/>
              <a:cs typeface="Arial"/>
              <a:sym typeface="Arial"/>
            </a:endParaRPr>
          </a:p>
        </p:txBody>
      </p:sp>
      <p:sp>
        <p:nvSpPr>
          <p:cNvPr id="1436" name="Google Shape;1436;p104"/>
          <p:cNvSpPr txBox="1"/>
          <p:nvPr/>
        </p:nvSpPr>
        <p:spPr>
          <a:xfrm>
            <a:off x="7239000" y="6553200"/>
            <a:ext cx="1905000" cy="304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1437" name="Google Shape;1437;p104"/>
          <p:cNvSpPr txBox="1"/>
          <p:nvPr/>
        </p:nvSpPr>
        <p:spPr>
          <a:xfrm>
            <a:off x="2057400" y="6338887"/>
            <a:ext cx="3449700" cy="51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5  6  7  8  9 10 11 12</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105"/>
          <p:cNvSpPr txBox="1"/>
          <p:nvPr/>
        </p:nvSpPr>
        <p:spPr>
          <a:xfrm>
            <a:off x="6496050" y="1819275"/>
            <a:ext cx="4206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S</a:t>
            </a:r>
            <a:endParaRPr b="0" i="0" sz="1400" u="none" cap="none" strike="noStrike">
              <a:solidFill>
                <a:srgbClr val="000000"/>
              </a:solidFill>
              <a:latin typeface="Arial"/>
              <a:ea typeface="Arial"/>
              <a:cs typeface="Arial"/>
              <a:sym typeface="Arial"/>
            </a:endParaRPr>
          </a:p>
        </p:txBody>
      </p:sp>
      <p:grpSp>
        <p:nvGrpSpPr>
          <p:cNvPr id="1443" name="Google Shape;1443;p105"/>
          <p:cNvGrpSpPr/>
          <p:nvPr/>
        </p:nvGrpSpPr>
        <p:grpSpPr>
          <a:xfrm>
            <a:off x="1884282" y="1190665"/>
            <a:ext cx="5306920" cy="5189472"/>
            <a:chOff x="2338387" y="1504950"/>
            <a:chExt cx="4745100" cy="4324200"/>
          </a:xfrm>
        </p:grpSpPr>
        <p:cxnSp>
          <p:nvCxnSpPr>
            <p:cNvPr id="1444" name="Google Shape;1444;p105"/>
            <p:cNvCxnSpPr/>
            <p:nvPr/>
          </p:nvCxnSpPr>
          <p:spPr>
            <a:xfrm>
              <a:off x="2363787" y="1504950"/>
              <a:ext cx="0" cy="4324200"/>
            </a:xfrm>
            <a:prstGeom prst="straightConnector1">
              <a:avLst/>
            </a:prstGeom>
            <a:noFill/>
            <a:ln cap="flat" cmpd="sng" w="50800">
              <a:solidFill>
                <a:schemeClr val="dk1"/>
              </a:solidFill>
              <a:prstDash val="solid"/>
              <a:miter lim="800000"/>
              <a:headEnd len="sm" w="sm" type="none"/>
              <a:tailEnd len="sm" w="sm" type="none"/>
            </a:ln>
          </p:spPr>
        </p:cxnSp>
        <p:cxnSp>
          <p:nvCxnSpPr>
            <p:cNvPr id="1445" name="Google Shape;1445;p105"/>
            <p:cNvCxnSpPr/>
            <p:nvPr/>
          </p:nvCxnSpPr>
          <p:spPr>
            <a:xfrm>
              <a:off x="2338387" y="5802312"/>
              <a:ext cx="4745100" cy="0"/>
            </a:xfrm>
            <a:prstGeom prst="straightConnector1">
              <a:avLst/>
            </a:prstGeom>
            <a:noFill/>
            <a:ln cap="flat" cmpd="sng" w="50800">
              <a:solidFill>
                <a:schemeClr val="dk1"/>
              </a:solidFill>
              <a:prstDash val="solid"/>
              <a:miter lim="800000"/>
              <a:headEnd len="sm" w="sm" type="none"/>
              <a:tailEnd len="sm" w="sm" type="none"/>
            </a:ln>
          </p:spPr>
        </p:cxnSp>
      </p:grpSp>
      <p:sp>
        <p:nvSpPr>
          <p:cNvPr id="1446" name="Google Shape;1446;p105"/>
          <p:cNvSpPr txBox="1"/>
          <p:nvPr/>
        </p:nvSpPr>
        <p:spPr>
          <a:xfrm>
            <a:off x="838200" y="685800"/>
            <a:ext cx="11334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Wage</a:t>
            </a:r>
            <a:endParaRPr b="0" i="0" sz="1400" u="none" cap="none" strike="noStrike">
              <a:solidFill>
                <a:srgbClr val="000000"/>
              </a:solidFill>
              <a:latin typeface="Arial"/>
              <a:ea typeface="Arial"/>
              <a:cs typeface="Arial"/>
              <a:sym typeface="Arial"/>
            </a:endParaRPr>
          </a:p>
        </p:txBody>
      </p:sp>
      <p:sp>
        <p:nvSpPr>
          <p:cNvPr id="1447" name="Google Shape;1447;p105"/>
          <p:cNvSpPr txBox="1"/>
          <p:nvPr/>
        </p:nvSpPr>
        <p:spPr>
          <a:xfrm>
            <a:off x="7121525" y="6338887"/>
            <a:ext cx="15477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Q Labor</a:t>
            </a:r>
            <a:endParaRPr b="0" i="0" sz="1400" u="none" cap="none" strike="noStrike">
              <a:solidFill>
                <a:srgbClr val="000000"/>
              </a:solidFill>
              <a:latin typeface="Arial"/>
              <a:ea typeface="Arial"/>
              <a:cs typeface="Arial"/>
              <a:sym typeface="Arial"/>
            </a:endParaRPr>
          </a:p>
        </p:txBody>
      </p:sp>
      <p:sp>
        <p:nvSpPr>
          <p:cNvPr id="1448" name="Google Shape;1448;p105"/>
          <p:cNvSpPr txBox="1"/>
          <p:nvPr/>
        </p:nvSpPr>
        <p:spPr>
          <a:xfrm>
            <a:off x="6705600" y="5715000"/>
            <a:ext cx="4413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cxnSp>
        <p:nvCxnSpPr>
          <p:cNvPr id="1449" name="Google Shape;1449;p105"/>
          <p:cNvCxnSpPr/>
          <p:nvPr/>
        </p:nvCxnSpPr>
        <p:spPr>
          <a:xfrm>
            <a:off x="2254250" y="2198687"/>
            <a:ext cx="4457700" cy="3962400"/>
          </a:xfrm>
          <a:prstGeom prst="straightConnector1">
            <a:avLst/>
          </a:prstGeom>
          <a:noFill/>
          <a:ln cap="flat" cmpd="sng" w="76200">
            <a:solidFill>
              <a:srgbClr val="990000"/>
            </a:solidFill>
            <a:prstDash val="solid"/>
            <a:miter lim="800000"/>
            <a:headEnd len="sm" w="sm" type="none"/>
            <a:tailEnd len="sm" w="sm" type="none"/>
          </a:ln>
        </p:spPr>
      </p:cxnSp>
      <p:cxnSp>
        <p:nvCxnSpPr>
          <p:cNvPr id="1450" name="Google Shape;1450;p105"/>
          <p:cNvCxnSpPr/>
          <p:nvPr/>
        </p:nvCxnSpPr>
        <p:spPr>
          <a:xfrm flipH="1" rot="10800000">
            <a:off x="1949450" y="1931837"/>
            <a:ext cx="4457700" cy="3943500"/>
          </a:xfrm>
          <a:prstGeom prst="straightConnector1">
            <a:avLst/>
          </a:prstGeom>
          <a:noFill/>
          <a:ln cap="flat" cmpd="sng" w="76200">
            <a:solidFill>
              <a:srgbClr val="000099"/>
            </a:solidFill>
            <a:prstDash val="solid"/>
            <a:miter lim="800000"/>
            <a:headEnd len="sm" w="sm" type="none"/>
            <a:tailEnd len="sm" w="sm" type="none"/>
          </a:ln>
        </p:spPr>
      </p:cxnSp>
      <p:sp>
        <p:nvSpPr>
          <p:cNvPr id="1451" name="Google Shape;1451;p105"/>
          <p:cNvSpPr txBox="1"/>
          <p:nvPr/>
        </p:nvSpPr>
        <p:spPr>
          <a:xfrm>
            <a:off x="2057400" y="457200"/>
            <a:ext cx="5383800" cy="625500"/>
          </a:xfrm>
          <a:prstGeom prst="rect">
            <a:avLst/>
          </a:prstGeom>
          <a:noFill/>
          <a:ln>
            <a:noFill/>
          </a:ln>
        </p:spPr>
        <p:txBody>
          <a:bodyPr anchorCtr="0" anchor="t" bIns="44450" lIns="90475" spcFirstLastPara="1" rIns="90475" wrap="square" tIns="44450">
            <a:noAutofit/>
          </a:bodyPr>
          <a:lstStyle/>
          <a:p>
            <a:pPr indent="0" lvl="0" marL="0" marR="0" rtl="0" algn="ctr">
              <a:lnSpc>
                <a:spcPct val="80000"/>
              </a:lnSpc>
              <a:spcBef>
                <a:spcPts val="0"/>
              </a:spcBef>
              <a:spcAft>
                <a:spcPts val="0"/>
              </a:spcAft>
              <a:buClr>
                <a:srgbClr val="000099"/>
              </a:buClr>
              <a:buSzPts val="4400"/>
              <a:buFont typeface="Times New Roman"/>
              <a:buNone/>
            </a:pPr>
            <a:r>
              <a:rPr b="1" lang="en-US" sz="3800">
                <a:solidFill>
                  <a:srgbClr val="000099"/>
                </a:solidFill>
                <a:latin typeface="Times New Roman"/>
                <a:ea typeface="Times New Roman"/>
                <a:cs typeface="Times New Roman"/>
                <a:sym typeface="Times New Roman"/>
              </a:rPr>
              <a:t>SALES ASSOCIATES</a:t>
            </a:r>
            <a:endParaRPr b="0" i="0" sz="800" u="none" cap="none" strike="noStrike">
              <a:solidFill>
                <a:srgbClr val="000000"/>
              </a:solidFill>
              <a:latin typeface="Arial"/>
              <a:ea typeface="Arial"/>
              <a:cs typeface="Arial"/>
              <a:sym typeface="Arial"/>
            </a:endParaRPr>
          </a:p>
        </p:txBody>
      </p:sp>
      <p:cxnSp>
        <p:nvCxnSpPr>
          <p:cNvPr id="1452" name="Google Shape;1452;p105"/>
          <p:cNvCxnSpPr/>
          <p:nvPr/>
        </p:nvCxnSpPr>
        <p:spPr>
          <a:xfrm rot="10800000">
            <a:off x="4140200" y="4008137"/>
            <a:ext cx="0" cy="2362500"/>
          </a:xfrm>
          <a:prstGeom prst="straightConnector1">
            <a:avLst/>
          </a:prstGeom>
          <a:noFill/>
          <a:ln cap="rnd" cmpd="sng" w="28575">
            <a:solidFill>
              <a:schemeClr val="dk1"/>
            </a:solidFill>
            <a:prstDash val="dash"/>
            <a:miter lim="800000"/>
            <a:headEnd len="sm" w="sm" type="none"/>
            <a:tailEnd len="sm" w="sm" type="none"/>
          </a:ln>
        </p:spPr>
      </p:cxnSp>
      <p:cxnSp>
        <p:nvCxnSpPr>
          <p:cNvPr id="1453" name="Google Shape;1453;p105"/>
          <p:cNvCxnSpPr/>
          <p:nvPr/>
        </p:nvCxnSpPr>
        <p:spPr>
          <a:xfrm>
            <a:off x="1949450" y="3875087"/>
            <a:ext cx="2076300" cy="0"/>
          </a:xfrm>
          <a:prstGeom prst="straightConnector1">
            <a:avLst/>
          </a:prstGeom>
          <a:noFill/>
          <a:ln cap="rnd" cmpd="sng" w="28575">
            <a:solidFill>
              <a:schemeClr val="dk1"/>
            </a:solidFill>
            <a:prstDash val="dash"/>
            <a:miter lim="800000"/>
            <a:headEnd len="sm" w="sm" type="none"/>
            <a:tailEnd len="sm" w="sm" type="none"/>
          </a:ln>
        </p:spPr>
      </p:cxnSp>
      <p:sp>
        <p:nvSpPr>
          <p:cNvPr id="1454" name="Google Shape;1454;p105"/>
          <p:cNvSpPr txBox="1"/>
          <p:nvPr/>
        </p:nvSpPr>
        <p:spPr>
          <a:xfrm>
            <a:off x="5181600" y="3200400"/>
            <a:ext cx="3505200" cy="160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sng" cap="none" strike="noStrike">
                <a:solidFill>
                  <a:schemeClr val="dk1"/>
                </a:solidFill>
                <a:latin typeface="Times New Roman"/>
                <a:ea typeface="Times New Roman"/>
                <a:cs typeface="Times New Roman"/>
                <a:sym typeface="Times New Roman"/>
              </a:rPr>
              <a:t>Minimum wage </a:t>
            </a:r>
            <a:r>
              <a:rPr b="1" i="0" lang="en-US" sz="2800" u="none" cap="none" strike="noStrike">
                <a:solidFill>
                  <a:schemeClr val="dk1"/>
                </a:solidFill>
                <a:latin typeface="Times New Roman"/>
                <a:ea typeface="Times New Roman"/>
                <a:cs typeface="Times New Roman"/>
                <a:sym typeface="Times New Roman"/>
              </a:rPr>
              <a:t>is a “WAGE FLOOR.”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40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Where?</a:t>
            </a:r>
            <a:endParaRPr b="0" i="0" sz="1400" u="none" cap="none" strike="noStrike">
              <a:solidFill>
                <a:srgbClr val="000000"/>
              </a:solidFill>
              <a:latin typeface="Arial"/>
              <a:ea typeface="Arial"/>
              <a:cs typeface="Arial"/>
              <a:sym typeface="Arial"/>
            </a:endParaRPr>
          </a:p>
        </p:txBody>
      </p:sp>
      <p:sp>
        <p:nvSpPr>
          <p:cNvPr id="1455" name="Google Shape;1455;p105"/>
          <p:cNvSpPr txBox="1"/>
          <p:nvPr/>
        </p:nvSpPr>
        <p:spPr>
          <a:xfrm>
            <a:off x="7239000" y="6553200"/>
            <a:ext cx="1905000" cy="304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1456" name="Google Shape;1456;p105"/>
          <p:cNvSpPr txBox="1"/>
          <p:nvPr/>
        </p:nvSpPr>
        <p:spPr>
          <a:xfrm>
            <a:off x="838200" y="2743200"/>
            <a:ext cx="1060500" cy="222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$15</a:t>
            </a:r>
            <a:endParaRPr b="1" i="0" sz="3200" u="none" cap="none" strike="noStrike">
              <a:solidFill>
                <a:srgbClr val="000099"/>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1457" name="Google Shape;1457;p105"/>
          <p:cNvSpPr txBox="1"/>
          <p:nvPr/>
        </p:nvSpPr>
        <p:spPr>
          <a:xfrm>
            <a:off x="2057400" y="6338887"/>
            <a:ext cx="3449700" cy="51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5  6  7  8  9 10 11 12</a:t>
            </a:r>
            <a:endParaRPr b="0" i="0" sz="1400" u="none" cap="none" strike="noStrike">
              <a:solidFill>
                <a:srgbClr val="000000"/>
              </a:solidFill>
              <a:latin typeface="Arial"/>
              <a:ea typeface="Arial"/>
              <a:cs typeface="Arial"/>
              <a:sym typeface="Arial"/>
            </a:endParaRPr>
          </a:p>
        </p:txBody>
      </p:sp>
      <p:sp>
        <p:nvSpPr>
          <p:cNvPr id="1458" name="Google Shape;1458;p105"/>
          <p:cNvSpPr/>
          <p:nvPr/>
        </p:nvSpPr>
        <p:spPr>
          <a:xfrm>
            <a:off x="4114800" y="3810000"/>
            <a:ext cx="152400" cy="152400"/>
          </a:xfrm>
          <a:prstGeom prst="ellipse">
            <a:avLst/>
          </a:prstGeom>
          <a:solidFill>
            <a:srgbClr val="FFFF00"/>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4">
                                            <p:txEl>
                                              <p:pRg end="0" st="0"/>
                                            </p:txEl>
                                          </p:spTgt>
                                        </p:tgtEl>
                                        <p:attrNameLst>
                                          <p:attrName>style.visibility</p:attrName>
                                        </p:attrNameLst>
                                      </p:cBhvr>
                                      <p:to>
                                        <p:strVal val="visible"/>
                                      </p:to>
                                    </p:set>
                                    <p:animEffect filter="fade" transition="in">
                                      <p:cBhvr>
                                        <p:cTn dur="500"/>
                                        <p:tgtEl>
                                          <p:spTgt spid="1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4">
                                            <p:txEl>
                                              <p:pRg end="1" st="1"/>
                                            </p:txEl>
                                          </p:spTgt>
                                        </p:tgtEl>
                                        <p:attrNameLst>
                                          <p:attrName>style.visibility</p:attrName>
                                        </p:attrNameLst>
                                      </p:cBhvr>
                                      <p:to>
                                        <p:strVal val="visible"/>
                                      </p:to>
                                    </p:set>
                                    <p:animEffect filter="fade" transition="in">
                                      <p:cBhvr>
                                        <p:cTn dur="500"/>
                                        <p:tgtEl>
                                          <p:spTgt spid="145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06"/>
          <p:cNvSpPr txBox="1"/>
          <p:nvPr/>
        </p:nvSpPr>
        <p:spPr>
          <a:xfrm>
            <a:off x="6496050" y="1819275"/>
            <a:ext cx="4206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S</a:t>
            </a:r>
            <a:endParaRPr b="0" i="0" sz="1400" u="none" cap="none" strike="noStrike">
              <a:solidFill>
                <a:srgbClr val="000000"/>
              </a:solidFill>
              <a:latin typeface="Arial"/>
              <a:ea typeface="Arial"/>
              <a:cs typeface="Arial"/>
              <a:sym typeface="Arial"/>
            </a:endParaRPr>
          </a:p>
        </p:txBody>
      </p:sp>
      <p:grpSp>
        <p:nvGrpSpPr>
          <p:cNvPr id="1464" name="Google Shape;1464;p106"/>
          <p:cNvGrpSpPr/>
          <p:nvPr/>
        </p:nvGrpSpPr>
        <p:grpSpPr>
          <a:xfrm>
            <a:off x="1884282" y="1190665"/>
            <a:ext cx="5306920" cy="5189472"/>
            <a:chOff x="2338387" y="1504950"/>
            <a:chExt cx="4745100" cy="4324200"/>
          </a:xfrm>
        </p:grpSpPr>
        <p:cxnSp>
          <p:nvCxnSpPr>
            <p:cNvPr id="1465" name="Google Shape;1465;p106"/>
            <p:cNvCxnSpPr/>
            <p:nvPr/>
          </p:nvCxnSpPr>
          <p:spPr>
            <a:xfrm>
              <a:off x="2363787" y="1504950"/>
              <a:ext cx="0" cy="4324200"/>
            </a:xfrm>
            <a:prstGeom prst="straightConnector1">
              <a:avLst/>
            </a:prstGeom>
            <a:noFill/>
            <a:ln cap="flat" cmpd="sng" w="50800">
              <a:solidFill>
                <a:schemeClr val="dk1"/>
              </a:solidFill>
              <a:prstDash val="solid"/>
              <a:miter lim="800000"/>
              <a:headEnd len="sm" w="sm" type="none"/>
              <a:tailEnd len="sm" w="sm" type="none"/>
            </a:ln>
          </p:spPr>
        </p:cxnSp>
        <p:cxnSp>
          <p:nvCxnSpPr>
            <p:cNvPr id="1466" name="Google Shape;1466;p106"/>
            <p:cNvCxnSpPr/>
            <p:nvPr/>
          </p:nvCxnSpPr>
          <p:spPr>
            <a:xfrm>
              <a:off x="2338387" y="5802312"/>
              <a:ext cx="4745100" cy="0"/>
            </a:xfrm>
            <a:prstGeom prst="straightConnector1">
              <a:avLst/>
            </a:prstGeom>
            <a:noFill/>
            <a:ln cap="flat" cmpd="sng" w="50800">
              <a:solidFill>
                <a:schemeClr val="dk1"/>
              </a:solidFill>
              <a:prstDash val="solid"/>
              <a:miter lim="800000"/>
              <a:headEnd len="sm" w="sm" type="none"/>
              <a:tailEnd len="sm" w="sm" type="none"/>
            </a:ln>
          </p:spPr>
        </p:cxnSp>
      </p:grpSp>
      <p:sp>
        <p:nvSpPr>
          <p:cNvPr id="1467" name="Google Shape;1467;p106"/>
          <p:cNvSpPr txBox="1"/>
          <p:nvPr/>
        </p:nvSpPr>
        <p:spPr>
          <a:xfrm>
            <a:off x="750875" y="1190675"/>
            <a:ext cx="11334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Wage</a:t>
            </a:r>
            <a:endParaRPr b="0" i="0" sz="1400" u="none" cap="none" strike="noStrike">
              <a:solidFill>
                <a:srgbClr val="000000"/>
              </a:solidFill>
              <a:latin typeface="Arial"/>
              <a:ea typeface="Arial"/>
              <a:cs typeface="Arial"/>
              <a:sym typeface="Arial"/>
            </a:endParaRPr>
          </a:p>
        </p:txBody>
      </p:sp>
      <p:sp>
        <p:nvSpPr>
          <p:cNvPr id="1468" name="Google Shape;1468;p106"/>
          <p:cNvSpPr txBox="1"/>
          <p:nvPr/>
        </p:nvSpPr>
        <p:spPr>
          <a:xfrm>
            <a:off x="7146900" y="6077762"/>
            <a:ext cx="15477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Q Labor</a:t>
            </a:r>
            <a:endParaRPr b="0" i="0" sz="1400" u="none" cap="none" strike="noStrike">
              <a:solidFill>
                <a:srgbClr val="000000"/>
              </a:solidFill>
              <a:latin typeface="Arial"/>
              <a:ea typeface="Arial"/>
              <a:cs typeface="Arial"/>
              <a:sym typeface="Arial"/>
            </a:endParaRPr>
          </a:p>
        </p:txBody>
      </p:sp>
      <p:sp>
        <p:nvSpPr>
          <p:cNvPr id="1469" name="Google Shape;1469;p106"/>
          <p:cNvSpPr txBox="1"/>
          <p:nvPr/>
        </p:nvSpPr>
        <p:spPr>
          <a:xfrm>
            <a:off x="6705600" y="5715000"/>
            <a:ext cx="4413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cxnSp>
        <p:nvCxnSpPr>
          <p:cNvPr id="1470" name="Google Shape;1470;p106"/>
          <p:cNvCxnSpPr/>
          <p:nvPr/>
        </p:nvCxnSpPr>
        <p:spPr>
          <a:xfrm>
            <a:off x="2254250" y="2198687"/>
            <a:ext cx="4457700" cy="3962400"/>
          </a:xfrm>
          <a:prstGeom prst="straightConnector1">
            <a:avLst/>
          </a:prstGeom>
          <a:noFill/>
          <a:ln cap="flat" cmpd="sng" w="76200">
            <a:solidFill>
              <a:srgbClr val="990000"/>
            </a:solidFill>
            <a:prstDash val="solid"/>
            <a:miter lim="800000"/>
            <a:headEnd len="sm" w="sm" type="none"/>
            <a:tailEnd len="sm" w="sm" type="none"/>
          </a:ln>
        </p:spPr>
      </p:cxnSp>
      <p:cxnSp>
        <p:nvCxnSpPr>
          <p:cNvPr id="1471" name="Google Shape;1471;p106"/>
          <p:cNvCxnSpPr/>
          <p:nvPr/>
        </p:nvCxnSpPr>
        <p:spPr>
          <a:xfrm flipH="1" rot="10800000">
            <a:off x="1949450" y="1931837"/>
            <a:ext cx="4457700" cy="3943500"/>
          </a:xfrm>
          <a:prstGeom prst="straightConnector1">
            <a:avLst/>
          </a:prstGeom>
          <a:noFill/>
          <a:ln cap="flat" cmpd="sng" w="76200">
            <a:solidFill>
              <a:srgbClr val="000099"/>
            </a:solidFill>
            <a:prstDash val="solid"/>
            <a:miter lim="800000"/>
            <a:headEnd len="sm" w="sm" type="none"/>
            <a:tailEnd len="sm" w="sm" type="none"/>
          </a:ln>
        </p:spPr>
      </p:cxnSp>
      <p:sp>
        <p:nvSpPr>
          <p:cNvPr id="1472" name="Google Shape;1472;p106"/>
          <p:cNvSpPr txBox="1"/>
          <p:nvPr/>
        </p:nvSpPr>
        <p:spPr>
          <a:xfrm>
            <a:off x="2429488" y="1157575"/>
            <a:ext cx="4216500" cy="625500"/>
          </a:xfrm>
          <a:prstGeom prst="rect">
            <a:avLst/>
          </a:prstGeom>
          <a:noFill/>
          <a:ln>
            <a:noFill/>
          </a:ln>
        </p:spPr>
        <p:txBody>
          <a:bodyPr anchorCtr="0" anchor="t" bIns="44450" lIns="90475" spcFirstLastPara="1" rIns="90475" wrap="square" tIns="44450">
            <a:noAutofit/>
          </a:bodyPr>
          <a:lstStyle/>
          <a:p>
            <a:pPr indent="0" lvl="0" marL="0" marR="0" rtl="0" algn="ctr">
              <a:lnSpc>
                <a:spcPct val="80000"/>
              </a:lnSpc>
              <a:spcBef>
                <a:spcPts val="0"/>
              </a:spcBef>
              <a:spcAft>
                <a:spcPts val="0"/>
              </a:spcAft>
              <a:buClr>
                <a:srgbClr val="000099"/>
              </a:buClr>
              <a:buSzPts val="4400"/>
              <a:buFont typeface="Times New Roman"/>
              <a:buNone/>
            </a:pPr>
            <a:r>
              <a:rPr b="1" i="0" lang="en-US" sz="4400" u="none" cap="none" strike="noStrike">
                <a:solidFill>
                  <a:srgbClr val="000099"/>
                </a:solidFill>
                <a:latin typeface="Architects Daughter"/>
                <a:ea typeface="Architects Daughter"/>
                <a:cs typeface="Architects Daughter"/>
                <a:sym typeface="Architects Daughter"/>
              </a:rPr>
              <a:t>Minimum Wage </a:t>
            </a:r>
            <a:endParaRPr i="0" sz="1400" u="none" cap="none" strike="noStrike">
              <a:solidFill>
                <a:srgbClr val="000000"/>
              </a:solidFill>
              <a:latin typeface="Architects Daughter"/>
              <a:ea typeface="Architects Daughter"/>
              <a:cs typeface="Architects Daughter"/>
              <a:sym typeface="Architects Daughter"/>
            </a:endParaRPr>
          </a:p>
        </p:txBody>
      </p:sp>
      <p:cxnSp>
        <p:nvCxnSpPr>
          <p:cNvPr id="1473" name="Google Shape;1473;p106"/>
          <p:cNvCxnSpPr/>
          <p:nvPr/>
        </p:nvCxnSpPr>
        <p:spPr>
          <a:xfrm rot="10800000">
            <a:off x="4140200" y="4008137"/>
            <a:ext cx="0" cy="2362500"/>
          </a:xfrm>
          <a:prstGeom prst="straightConnector1">
            <a:avLst/>
          </a:prstGeom>
          <a:noFill/>
          <a:ln cap="rnd" cmpd="sng" w="28575">
            <a:solidFill>
              <a:schemeClr val="dk1"/>
            </a:solidFill>
            <a:prstDash val="dash"/>
            <a:miter lim="800000"/>
            <a:headEnd len="sm" w="sm" type="none"/>
            <a:tailEnd len="sm" w="sm" type="none"/>
          </a:ln>
        </p:spPr>
      </p:cxnSp>
      <p:cxnSp>
        <p:nvCxnSpPr>
          <p:cNvPr id="1474" name="Google Shape;1474;p106"/>
          <p:cNvCxnSpPr/>
          <p:nvPr/>
        </p:nvCxnSpPr>
        <p:spPr>
          <a:xfrm>
            <a:off x="1949450" y="3875087"/>
            <a:ext cx="2076300" cy="0"/>
          </a:xfrm>
          <a:prstGeom prst="straightConnector1">
            <a:avLst/>
          </a:prstGeom>
          <a:noFill/>
          <a:ln cap="rnd" cmpd="sng" w="28575">
            <a:solidFill>
              <a:schemeClr val="dk1"/>
            </a:solidFill>
            <a:prstDash val="dash"/>
            <a:miter lim="800000"/>
            <a:headEnd len="sm" w="sm" type="none"/>
            <a:tailEnd len="sm" w="sm" type="none"/>
          </a:ln>
        </p:spPr>
      </p:cxnSp>
      <p:sp>
        <p:nvSpPr>
          <p:cNvPr id="1475" name="Google Shape;1475;p106"/>
          <p:cNvSpPr txBox="1"/>
          <p:nvPr/>
        </p:nvSpPr>
        <p:spPr>
          <a:xfrm>
            <a:off x="5334000" y="3200400"/>
            <a:ext cx="350520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Wage Floor above equilibrium</a:t>
            </a:r>
            <a:endParaRPr b="0" i="0" sz="1400" u="none" cap="none" strike="noStrike">
              <a:solidFill>
                <a:srgbClr val="000000"/>
              </a:solidFill>
              <a:latin typeface="Arial"/>
              <a:ea typeface="Arial"/>
              <a:cs typeface="Arial"/>
              <a:sym typeface="Arial"/>
            </a:endParaRPr>
          </a:p>
        </p:txBody>
      </p:sp>
      <p:cxnSp>
        <p:nvCxnSpPr>
          <p:cNvPr id="1476" name="Google Shape;1476;p106"/>
          <p:cNvCxnSpPr/>
          <p:nvPr/>
        </p:nvCxnSpPr>
        <p:spPr>
          <a:xfrm>
            <a:off x="1905000" y="2895600"/>
            <a:ext cx="5943600" cy="0"/>
          </a:xfrm>
          <a:prstGeom prst="straightConnector1">
            <a:avLst/>
          </a:prstGeom>
          <a:noFill/>
          <a:ln cap="flat" cmpd="sng" w="76200">
            <a:solidFill>
              <a:schemeClr val="dk1"/>
            </a:solidFill>
            <a:prstDash val="solid"/>
            <a:miter lim="800000"/>
            <a:headEnd len="sm" w="sm" type="none"/>
            <a:tailEnd len="sm" w="sm" type="none"/>
          </a:ln>
        </p:spPr>
      </p:cxnSp>
      <p:sp>
        <p:nvSpPr>
          <p:cNvPr id="1477" name="Google Shape;1477;p106"/>
          <p:cNvSpPr txBox="1"/>
          <p:nvPr/>
        </p:nvSpPr>
        <p:spPr>
          <a:xfrm>
            <a:off x="838200" y="2743200"/>
            <a:ext cx="1060500" cy="222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$15</a:t>
            </a:r>
            <a:endParaRPr b="1" i="0" sz="3200" u="none" cap="none" strike="noStrike">
              <a:solidFill>
                <a:srgbClr val="000099"/>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1478" name="Google Shape;1478;p106"/>
          <p:cNvSpPr txBox="1"/>
          <p:nvPr/>
        </p:nvSpPr>
        <p:spPr>
          <a:xfrm>
            <a:off x="2057400" y="6338875"/>
            <a:ext cx="4588500" cy="51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5  6  7  8  9 10 11 12</a:t>
            </a:r>
            <a:endParaRPr b="0" i="0" sz="1400" u="none" cap="none" strike="noStrike">
              <a:solidFill>
                <a:srgbClr val="000000"/>
              </a:solidFill>
              <a:latin typeface="Arial"/>
              <a:ea typeface="Arial"/>
              <a:cs typeface="Arial"/>
              <a:sym typeface="Arial"/>
            </a:endParaRPr>
          </a:p>
        </p:txBody>
      </p:sp>
      <p:sp>
        <p:nvSpPr>
          <p:cNvPr id="1479" name="Google Shape;1479;p106"/>
          <p:cNvSpPr/>
          <p:nvPr/>
        </p:nvSpPr>
        <p:spPr>
          <a:xfrm>
            <a:off x="4114800" y="3810000"/>
            <a:ext cx="152400" cy="152400"/>
          </a:xfrm>
          <a:prstGeom prst="ellipse">
            <a:avLst/>
          </a:prstGeom>
          <a:solidFill>
            <a:srgbClr val="FFFF00"/>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xEl>
                                              <p:pRg end="0" st="0"/>
                                            </p:txEl>
                                          </p:spTgt>
                                        </p:tgtEl>
                                        <p:attrNameLst>
                                          <p:attrName>style.visibility</p:attrName>
                                        </p:attrNameLst>
                                      </p:cBhvr>
                                      <p:to>
                                        <p:strVal val="visible"/>
                                      </p:to>
                                    </p:set>
                                    <p:animEffect filter="fade" transition="in">
                                      <p:cBhvr>
                                        <p:cTn dur="500"/>
                                        <p:tgtEl>
                                          <p:spTgt spid="14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gtEl>
                                        <p:attrNameLst>
                                          <p:attrName>style.visibility</p:attrName>
                                        </p:attrNameLst>
                                      </p:cBhvr>
                                      <p:to>
                                        <p:strVal val="visible"/>
                                      </p:to>
                                    </p:set>
                                    <p:animEffect filter="fade" transition="in">
                                      <p:cBhvr>
                                        <p:cTn dur="500"/>
                                        <p:tgtEl>
                                          <p:spTgt spid="1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107"/>
          <p:cNvSpPr txBox="1"/>
          <p:nvPr/>
        </p:nvSpPr>
        <p:spPr>
          <a:xfrm>
            <a:off x="6496050" y="1819275"/>
            <a:ext cx="4206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S</a:t>
            </a:r>
            <a:endParaRPr b="0" i="0" sz="1400" u="none" cap="none" strike="noStrike">
              <a:solidFill>
                <a:srgbClr val="000000"/>
              </a:solidFill>
              <a:latin typeface="Arial"/>
              <a:ea typeface="Arial"/>
              <a:cs typeface="Arial"/>
              <a:sym typeface="Arial"/>
            </a:endParaRPr>
          </a:p>
        </p:txBody>
      </p:sp>
      <p:grpSp>
        <p:nvGrpSpPr>
          <p:cNvPr id="1485" name="Google Shape;1485;p107"/>
          <p:cNvGrpSpPr/>
          <p:nvPr/>
        </p:nvGrpSpPr>
        <p:grpSpPr>
          <a:xfrm>
            <a:off x="1884282" y="1190665"/>
            <a:ext cx="5306920" cy="5189472"/>
            <a:chOff x="2338387" y="1504950"/>
            <a:chExt cx="4745100" cy="4324200"/>
          </a:xfrm>
        </p:grpSpPr>
        <p:cxnSp>
          <p:nvCxnSpPr>
            <p:cNvPr id="1486" name="Google Shape;1486;p107"/>
            <p:cNvCxnSpPr/>
            <p:nvPr/>
          </p:nvCxnSpPr>
          <p:spPr>
            <a:xfrm>
              <a:off x="2363787" y="1504950"/>
              <a:ext cx="0" cy="4324200"/>
            </a:xfrm>
            <a:prstGeom prst="straightConnector1">
              <a:avLst/>
            </a:prstGeom>
            <a:noFill/>
            <a:ln cap="flat" cmpd="sng" w="50800">
              <a:solidFill>
                <a:schemeClr val="dk1"/>
              </a:solidFill>
              <a:prstDash val="solid"/>
              <a:miter lim="800000"/>
              <a:headEnd len="sm" w="sm" type="none"/>
              <a:tailEnd len="sm" w="sm" type="none"/>
            </a:ln>
          </p:spPr>
        </p:cxnSp>
        <p:cxnSp>
          <p:nvCxnSpPr>
            <p:cNvPr id="1487" name="Google Shape;1487;p107"/>
            <p:cNvCxnSpPr/>
            <p:nvPr/>
          </p:nvCxnSpPr>
          <p:spPr>
            <a:xfrm>
              <a:off x="2338387" y="5802312"/>
              <a:ext cx="4745100" cy="0"/>
            </a:xfrm>
            <a:prstGeom prst="straightConnector1">
              <a:avLst/>
            </a:prstGeom>
            <a:noFill/>
            <a:ln cap="flat" cmpd="sng" w="50800">
              <a:solidFill>
                <a:schemeClr val="dk1"/>
              </a:solidFill>
              <a:prstDash val="solid"/>
              <a:miter lim="800000"/>
              <a:headEnd len="sm" w="sm" type="none"/>
              <a:tailEnd len="sm" w="sm" type="none"/>
            </a:ln>
          </p:spPr>
        </p:cxnSp>
      </p:grpSp>
      <p:sp>
        <p:nvSpPr>
          <p:cNvPr id="1488" name="Google Shape;1488;p107"/>
          <p:cNvSpPr txBox="1"/>
          <p:nvPr/>
        </p:nvSpPr>
        <p:spPr>
          <a:xfrm>
            <a:off x="659525" y="1190675"/>
            <a:ext cx="11334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Wage</a:t>
            </a:r>
            <a:endParaRPr b="0" i="0" sz="1400" u="none" cap="none" strike="noStrike">
              <a:solidFill>
                <a:srgbClr val="000000"/>
              </a:solidFill>
              <a:latin typeface="Arial"/>
              <a:ea typeface="Arial"/>
              <a:cs typeface="Arial"/>
              <a:sym typeface="Arial"/>
            </a:endParaRPr>
          </a:p>
        </p:txBody>
      </p:sp>
      <p:sp>
        <p:nvSpPr>
          <p:cNvPr id="1489" name="Google Shape;1489;p107"/>
          <p:cNvSpPr txBox="1"/>
          <p:nvPr/>
        </p:nvSpPr>
        <p:spPr>
          <a:xfrm>
            <a:off x="7121525" y="6338887"/>
            <a:ext cx="15477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Q Labor</a:t>
            </a:r>
            <a:endParaRPr b="0" i="0" sz="1400" u="none" cap="none" strike="noStrike">
              <a:solidFill>
                <a:srgbClr val="000000"/>
              </a:solidFill>
              <a:latin typeface="Arial"/>
              <a:ea typeface="Arial"/>
              <a:cs typeface="Arial"/>
              <a:sym typeface="Arial"/>
            </a:endParaRPr>
          </a:p>
        </p:txBody>
      </p:sp>
      <p:sp>
        <p:nvSpPr>
          <p:cNvPr id="1490" name="Google Shape;1490;p107"/>
          <p:cNvSpPr txBox="1"/>
          <p:nvPr/>
        </p:nvSpPr>
        <p:spPr>
          <a:xfrm>
            <a:off x="6705600" y="5715000"/>
            <a:ext cx="441300" cy="5187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cxnSp>
        <p:nvCxnSpPr>
          <p:cNvPr id="1491" name="Google Shape;1491;p107"/>
          <p:cNvCxnSpPr/>
          <p:nvPr/>
        </p:nvCxnSpPr>
        <p:spPr>
          <a:xfrm>
            <a:off x="2254250" y="2198687"/>
            <a:ext cx="4457700" cy="3962400"/>
          </a:xfrm>
          <a:prstGeom prst="straightConnector1">
            <a:avLst/>
          </a:prstGeom>
          <a:noFill/>
          <a:ln cap="flat" cmpd="sng" w="76200">
            <a:solidFill>
              <a:srgbClr val="990000"/>
            </a:solidFill>
            <a:prstDash val="solid"/>
            <a:miter lim="800000"/>
            <a:headEnd len="sm" w="sm" type="none"/>
            <a:tailEnd len="sm" w="sm" type="none"/>
          </a:ln>
        </p:spPr>
      </p:cxnSp>
      <p:cxnSp>
        <p:nvCxnSpPr>
          <p:cNvPr id="1492" name="Google Shape;1492;p107"/>
          <p:cNvCxnSpPr/>
          <p:nvPr/>
        </p:nvCxnSpPr>
        <p:spPr>
          <a:xfrm flipH="1" rot="10800000">
            <a:off x="1949450" y="1931837"/>
            <a:ext cx="4457700" cy="3943500"/>
          </a:xfrm>
          <a:prstGeom prst="straightConnector1">
            <a:avLst/>
          </a:prstGeom>
          <a:noFill/>
          <a:ln cap="flat" cmpd="sng" w="76200">
            <a:solidFill>
              <a:srgbClr val="000099"/>
            </a:solidFill>
            <a:prstDash val="solid"/>
            <a:miter lim="800000"/>
            <a:headEnd len="sm" w="sm" type="none"/>
            <a:tailEnd len="sm" w="sm" type="none"/>
          </a:ln>
        </p:spPr>
      </p:cxnSp>
      <p:cxnSp>
        <p:nvCxnSpPr>
          <p:cNvPr id="1493" name="Google Shape;1493;p107"/>
          <p:cNvCxnSpPr/>
          <p:nvPr/>
        </p:nvCxnSpPr>
        <p:spPr>
          <a:xfrm rot="10800000">
            <a:off x="4140200" y="4008137"/>
            <a:ext cx="0" cy="2362500"/>
          </a:xfrm>
          <a:prstGeom prst="straightConnector1">
            <a:avLst/>
          </a:prstGeom>
          <a:noFill/>
          <a:ln cap="rnd" cmpd="sng" w="28575">
            <a:solidFill>
              <a:schemeClr val="dk1"/>
            </a:solidFill>
            <a:prstDash val="dash"/>
            <a:miter lim="800000"/>
            <a:headEnd len="sm" w="sm" type="none"/>
            <a:tailEnd len="sm" w="sm" type="none"/>
          </a:ln>
        </p:spPr>
      </p:cxnSp>
      <p:cxnSp>
        <p:nvCxnSpPr>
          <p:cNvPr id="1494" name="Google Shape;1494;p107"/>
          <p:cNvCxnSpPr/>
          <p:nvPr/>
        </p:nvCxnSpPr>
        <p:spPr>
          <a:xfrm>
            <a:off x="1949450" y="3875087"/>
            <a:ext cx="2076300" cy="0"/>
          </a:xfrm>
          <a:prstGeom prst="straightConnector1">
            <a:avLst/>
          </a:prstGeom>
          <a:noFill/>
          <a:ln cap="rnd" cmpd="sng" w="28575">
            <a:solidFill>
              <a:schemeClr val="dk1"/>
            </a:solidFill>
            <a:prstDash val="dash"/>
            <a:miter lim="800000"/>
            <a:headEnd len="sm" w="sm" type="none"/>
            <a:tailEnd len="sm" w="sm" type="none"/>
          </a:ln>
        </p:spPr>
      </p:cxnSp>
      <p:sp>
        <p:nvSpPr>
          <p:cNvPr id="1495" name="Google Shape;1495;p107"/>
          <p:cNvSpPr txBox="1"/>
          <p:nvPr/>
        </p:nvSpPr>
        <p:spPr>
          <a:xfrm>
            <a:off x="5334000" y="3200400"/>
            <a:ext cx="3810000" cy="156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Times New Roman"/>
              <a:buNone/>
            </a:pPr>
            <a:r>
              <a:rPr b="1" i="0" lang="en-US" sz="3200" u="none" cap="none" strike="noStrike">
                <a:solidFill>
                  <a:schemeClr val="dk1"/>
                </a:solidFill>
                <a:latin typeface="Times New Roman"/>
                <a:ea typeface="Times New Roman"/>
                <a:cs typeface="Times New Roman"/>
                <a:sym typeface="Times New Roman"/>
              </a:rPr>
              <a:t>What’s the result?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Q demanded falls.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990000"/>
              </a:solidFill>
              <a:latin typeface="Times New Roman"/>
              <a:ea typeface="Times New Roman"/>
              <a:cs typeface="Times New Roman"/>
              <a:sym typeface="Times New Roman"/>
            </a:endParaRPr>
          </a:p>
        </p:txBody>
      </p:sp>
      <p:cxnSp>
        <p:nvCxnSpPr>
          <p:cNvPr id="1496" name="Google Shape;1496;p107"/>
          <p:cNvCxnSpPr/>
          <p:nvPr/>
        </p:nvCxnSpPr>
        <p:spPr>
          <a:xfrm>
            <a:off x="1905000" y="2895600"/>
            <a:ext cx="5943600" cy="0"/>
          </a:xfrm>
          <a:prstGeom prst="straightConnector1">
            <a:avLst/>
          </a:prstGeom>
          <a:noFill/>
          <a:ln cap="flat" cmpd="sng" w="76200">
            <a:solidFill>
              <a:schemeClr val="dk1"/>
            </a:solidFill>
            <a:prstDash val="solid"/>
            <a:miter lim="800000"/>
            <a:headEnd len="sm" w="sm" type="none"/>
            <a:tailEnd len="sm" w="sm" type="none"/>
          </a:ln>
        </p:spPr>
      </p:cxnSp>
      <p:sp>
        <p:nvSpPr>
          <p:cNvPr id="1497" name="Google Shape;1497;p107"/>
          <p:cNvSpPr/>
          <p:nvPr/>
        </p:nvSpPr>
        <p:spPr>
          <a:xfrm rot="-5400000">
            <a:off x="3942749" y="1580549"/>
            <a:ext cx="572700" cy="1905000"/>
          </a:xfrm>
          <a:prstGeom prst="rightBrace">
            <a:avLst>
              <a:gd fmla="val 8333" name="adj1"/>
              <a:gd fmla="val 50000" name="adj2"/>
            </a:avLst>
          </a:prstGeom>
          <a:noFill/>
          <a:ln cap="flat" cmpd="sng" w="57150">
            <a:solidFill>
              <a:srgbClr val="99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7"/>
          <p:cNvSpPr txBox="1"/>
          <p:nvPr/>
        </p:nvSpPr>
        <p:spPr>
          <a:xfrm>
            <a:off x="3290581" y="2616777"/>
            <a:ext cx="1877100" cy="202500"/>
          </a:xfrm>
          <a:prstGeom prst="rect">
            <a:avLst/>
          </a:prstGeom>
          <a:noFill/>
          <a:ln>
            <a:noFill/>
          </a:ln>
        </p:spPr>
        <p:txBody>
          <a:bodyPr anchorCtr="0" anchor="ctr" bIns="46025" lIns="92075" spcFirstLastPara="1" rIns="92075" wrap="square" tIns="460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cxnSp>
        <p:nvCxnSpPr>
          <p:cNvPr id="1499" name="Google Shape;1499;p107"/>
          <p:cNvCxnSpPr/>
          <p:nvPr/>
        </p:nvCxnSpPr>
        <p:spPr>
          <a:xfrm rot="10800000">
            <a:off x="3047000" y="2940838"/>
            <a:ext cx="0" cy="3352800"/>
          </a:xfrm>
          <a:prstGeom prst="straightConnector1">
            <a:avLst/>
          </a:prstGeom>
          <a:noFill/>
          <a:ln cap="rnd" cmpd="sng" w="28575">
            <a:solidFill>
              <a:schemeClr val="dk1"/>
            </a:solidFill>
            <a:prstDash val="dash"/>
            <a:miter lim="800000"/>
            <a:headEnd len="sm" w="sm" type="none"/>
            <a:tailEnd len="sm" w="sm" type="none"/>
          </a:ln>
        </p:spPr>
      </p:cxnSp>
      <p:cxnSp>
        <p:nvCxnSpPr>
          <p:cNvPr id="1500" name="Google Shape;1500;p107"/>
          <p:cNvCxnSpPr/>
          <p:nvPr/>
        </p:nvCxnSpPr>
        <p:spPr>
          <a:xfrm rot="10800000">
            <a:off x="5252625" y="2986075"/>
            <a:ext cx="0" cy="3352800"/>
          </a:xfrm>
          <a:prstGeom prst="straightConnector1">
            <a:avLst/>
          </a:prstGeom>
          <a:noFill/>
          <a:ln cap="rnd" cmpd="sng" w="28575">
            <a:solidFill>
              <a:schemeClr val="dk1"/>
            </a:solidFill>
            <a:prstDash val="dash"/>
            <a:miter lim="800000"/>
            <a:headEnd len="sm" w="sm" type="none"/>
            <a:tailEnd len="sm" w="sm" type="none"/>
          </a:ln>
        </p:spPr>
      </p:cxnSp>
      <p:sp>
        <p:nvSpPr>
          <p:cNvPr id="1501" name="Google Shape;1501;p107"/>
          <p:cNvSpPr txBox="1"/>
          <p:nvPr/>
        </p:nvSpPr>
        <p:spPr>
          <a:xfrm>
            <a:off x="5391150" y="4191000"/>
            <a:ext cx="38829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00"/>
              </a:buClr>
              <a:buSzPts val="3200"/>
              <a:buFont typeface="Times New Roman"/>
              <a:buNone/>
            </a:pPr>
            <a:r>
              <a:rPr b="1" i="0" lang="en-US" sz="3200" u="none" cap="none" strike="noStrike">
                <a:solidFill>
                  <a:srgbClr val="990000"/>
                </a:solidFill>
                <a:latin typeface="Times New Roman"/>
                <a:ea typeface="Times New Roman"/>
                <a:cs typeface="Times New Roman"/>
                <a:sym typeface="Times New Roman"/>
              </a:rPr>
              <a:t>Q supplied increases.</a:t>
            </a:r>
            <a:endParaRPr b="0" i="0" sz="1400" u="none" cap="none" strike="noStrike">
              <a:solidFill>
                <a:srgbClr val="000000"/>
              </a:solidFill>
              <a:latin typeface="Arial"/>
              <a:ea typeface="Arial"/>
              <a:cs typeface="Arial"/>
              <a:sym typeface="Arial"/>
            </a:endParaRPr>
          </a:p>
        </p:txBody>
      </p:sp>
      <p:sp>
        <p:nvSpPr>
          <p:cNvPr id="1502" name="Google Shape;1502;p107"/>
          <p:cNvSpPr txBox="1"/>
          <p:nvPr/>
        </p:nvSpPr>
        <p:spPr>
          <a:xfrm>
            <a:off x="7239000" y="6553200"/>
            <a:ext cx="1905000" cy="304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
        <p:nvSpPr>
          <p:cNvPr id="1503" name="Google Shape;1503;p107"/>
          <p:cNvSpPr txBox="1"/>
          <p:nvPr/>
        </p:nvSpPr>
        <p:spPr>
          <a:xfrm>
            <a:off x="838200" y="2743200"/>
            <a:ext cx="1060500" cy="222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$15</a:t>
            </a:r>
            <a:endParaRPr b="1" i="0" sz="3200" u="none" cap="none" strike="noStrike">
              <a:solidFill>
                <a:srgbClr val="000099"/>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t/>
            </a:r>
            <a:endParaRPr b="1"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1504" name="Google Shape;1504;p107"/>
          <p:cNvSpPr txBox="1"/>
          <p:nvPr/>
        </p:nvSpPr>
        <p:spPr>
          <a:xfrm>
            <a:off x="2057400" y="6338887"/>
            <a:ext cx="3449700" cy="51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5  6  7  8  9 10 11 12</a:t>
            </a:r>
            <a:endParaRPr b="0" i="0" sz="1400" u="none" cap="none" strike="noStrike">
              <a:solidFill>
                <a:srgbClr val="000000"/>
              </a:solidFill>
              <a:latin typeface="Arial"/>
              <a:ea typeface="Arial"/>
              <a:cs typeface="Arial"/>
              <a:sym typeface="Arial"/>
            </a:endParaRPr>
          </a:p>
        </p:txBody>
      </p:sp>
      <p:sp>
        <p:nvSpPr>
          <p:cNvPr id="1505" name="Google Shape;1505;p107"/>
          <p:cNvSpPr txBox="1"/>
          <p:nvPr/>
        </p:nvSpPr>
        <p:spPr>
          <a:xfrm>
            <a:off x="2819400" y="1371600"/>
            <a:ext cx="2964000" cy="82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Surplus of workers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990000"/>
              </a:buClr>
              <a:buSzPts val="2400"/>
              <a:buFont typeface="Times New Roman"/>
              <a:buNone/>
            </a:pPr>
            <a:r>
              <a:rPr b="1" i="0" lang="en-US" sz="2400" u="none" cap="none" strike="noStrike">
                <a:solidFill>
                  <a:srgbClr val="990000"/>
                </a:solidFill>
                <a:latin typeface="Times New Roman"/>
                <a:ea typeface="Times New Roman"/>
                <a:cs typeface="Times New Roman"/>
                <a:sym typeface="Times New Roman"/>
              </a:rPr>
              <a:t>(Unemployment)</a:t>
            </a:r>
            <a:endParaRPr b="0" i="0" sz="1400" u="none" cap="none" strike="noStrike">
              <a:solidFill>
                <a:srgbClr val="000000"/>
              </a:solidFill>
              <a:latin typeface="Arial"/>
              <a:ea typeface="Arial"/>
              <a:cs typeface="Arial"/>
              <a:sym typeface="Arial"/>
            </a:endParaRPr>
          </a:p>
        </p:txBody>
      </p:sp>
      <p:sp>
        <p:nvSpPr>
          <p:cNvPr id="1506" name="Google Shape;1506;p107"/>
          <p:cNvSpPr txBox="1"/>
          <p:nvPr/>
        </p:nvSpPr>
        <p:spPr>
          <a:xfrm>
            <a:off x="2514600" y="228600"/>
            <a:ext cx="4216500" cy="625500"/>
          </a:xfrm>
          <a:prstGeom prst="rect">
            <a:avLst/>
          </a:prstGeom>
          <a:noFill/>
          <a:ln>
            <a:noFill/>
          </a:ln>
        </p:spPr>
        <p:txBody>
          <a:bodyPr anchorCtr="0" anchor="t" bIns="44450" lIns="90475" spcFirstLastPara="1" rIns="90475" wrap="square" tIns="44450">
            <a:noAutofit/>
          </a:bodyPr>
          <a:lstStyle/>
          <a:p>
            <a:pPr indent="0" lvl="0" marL="0" marR="0" rtl="0" algn="ctr">
              <a:lnSpc>
                <a:spcPct val="80000"/>
              </a:lnSpc>
              <a:spcBef>
                <a:spcPts val="0"/>
              </a:spcBef>
              <a:spcAft>
                <a:spcPts val="0"/>
              </a:spcAft>
              <a:buClr>
                <a:srgbClr val="000099"/>
              </a:buClr>
              <a:buSzPts val="4400"/>
              <a:buFont typeface="Times New Roman"/>
              <a:buNone/>
            </a:pPr>
            <a:r>
              <a:rPr b="1" i="0" lang="en-US" sz="4400" u="none" cap="none" strike="noStrike">
                <a:solidFill>
                  <a:srgbClr val="000099"/>
                </a:solidFill>
                <a:latin typeface="Times New Roman"/>
                <a:ea typeface="Times New Roman"/>
                <a:cs typeface="Times New Roman"/>
                <a:sym typeface="Times New Roman"/>
              </a:rPr>
              <a:t>Minimum Wage </a:t>
            </a:r>
            <a:endParaRPr b="0" i="0" sz="1400" u="none" cap="none" strike="noStrike">
              <a:solidFill>
                <a:srgbClr val="000000"/>
              </a:solidFill>
              <a:latin typeface="Arial"/>
              <a:ea typeface="Arial"/>
              <a:cs typeface="Arial"/>
              <a:sym typeface="Arial"/>
            </a:endParaRPr>
          </a:p>
        </p:txBody>
      </p:sp>
      <p:sp>
        <p:nvSpPr>
          <p:cNvPr id="1507" name="Google Shape;1507;p107"/>
          <p:cNvSpPr/>
          <p:nvPr/>
        </p:nvSpPr>
        <p:spPr>
          <a:xfrm>
            <a:off x="4114800" y="3810000"/>
            <a:ext cx="152400" cy="152400"/>
          </a:xfrm>
          <a:prstGeom prst="ellipse">
            <a:avLst/>
          </a:prstGeom>
          <a:solidFill>
            <a:srgbClr val="FFFF00"/>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5">
                                            <p:txEl>
                                              <p:pRg end="0" st="0"/>
                                            </p:txEl>
                                          </p:spTgt>
                                        </p:tgtEl>
                                        <p:attrNameLst>
                                          <p:attrName>style.visibility</p:attrName>
                                        </p:attrNameLst>
                                      </p:cBhvr>
                                      <p:to>
                                        <p:strVal val="visible"/>
                                      </p:to>
                                    </p:set>
                                    <p:animEffect filter="fade" transition="in">
                                      <p:cBhvr>
                                        <p:cTn dur="500"/>
                                        <p:tgtEl>
                                          <p:spTgt spid="14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5">
                                            <p:txEl>
                                              <p:pRg end="1" st="1"/>
                                            </p:txEl>
                                          </p:spTgt>
                                        </p:tgtEl>
                                        <p:attrNameLst>
                                          <p:attrName>style.visibility</p:attrName>
                                        </p:attrNameLst>
                                      </p:cBhvr>
                                      <p:to>
                                        <p:strVal val="visible"/>
                                      </p:to>
                                    </p:set>
                                    <p:animEffect filter="fade" transition="in">
                                      <p:cBhvr>
                                        <p:cTn dur="500"/>
                                        <p:tgtEl>
                                          <p:spTgt spid="14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5">
                                            <p:txEl>
                                              <p:pRg end="2" st="2"/>
                                            </p:txEl>
                                          </p:spTgt>
                                        </p:tgtEl>
                                        <p:attrNameLst>
                                          <p:attrName>style.visibility</p:attrName>
                                        </p:attrNameLst>
                                      </p:cBhvr>
                                      <p:to>
                                        <p:strVal val="visible"/>
                                      </p:to>
                                    </p:set>
                                    <p:animEffect filter="fade" transition="in">
                                      <p:cBhvr>
                                        <p:cTn dur="500"/>
                                        <p:tgtEl>
                                          <p:spTgt spid="14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9"/>
                                        </p:tgtEl>
                                        <p:attrNameLst>
                                          <p:attrName>style.visibility</p:attrName>
                                        </p:attrNameLst>
                                      </p:cBhvr>
                                      <p:to>
                                        <p:strVal val="visible"/>
                                      </p:to>
                                    </p:set>
                                    <p:animEffect filter="fade" transition="in">
                                      <p:cBhvr>
                                        <p:cTn dur="500"/>
                                        <p:tgtEl>
                                          <p:spTgt spid="1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1"/>
                                        </p:tgtEl>
                                        <p:attrNameLst>
                                          <p:attrName>style.visibility</p:attrName>
                                        </p:attrNameLst>
                                      </p:cBhvr>
                                      <p:to>
                                        <p:strVal val="visible"/>
                                      </p:to>
                                    </p:set>
                                    <p:animEffect filter="fade" transition="in">
                                      <p:cBhvr>
                                        <p:cTn dur="500"/>
                                        <p:tgtEl>
                                          <p:spTgt spid="1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500"/>
                                        <p:tgtEl>
                                          <p:spTgt spid="1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gtEl>
                                        <p:attrNameLst>
                                          <p:attrName>style.visibility</p:attrName>
                                        </p:attrNameLst>
                                      </p:cBhvr>
                                      <p:to>
                                        <p:strVal val="visible"/>
                                      </p:to>
                                    </p:set>
                                    <p:animEffect filter="fade" transition="in">
                                      <p:cBhvr>
                                        <p:cTn dur="500"/>
                                        <p:tgtEl>
                                          <p:spTgt spid="1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5"/>
                                        </p:tgtEl>
                                        <p:attrNameLst>
                                          <p:attrName>style.visibility</p:attrName>
                                        </p:attrNameLst>
                                      </p:cBhvr>
                                      <p:to>
                                        <p:strVal val="visible"/>
                                      </p:to>
                                    </p:set>
                                    <p:animEffect filter="fade" transition="in">
                                      <p:cBhvr>
                                        <p:cTn dur="500"/>
                                        <p:tgtEl>
                                          <p:spTgt spid="1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108"/>
          <p:cNvSpPr txBox="1"/>
          <p:nvPr/>
        </p:nvSpPr>
        <p:spPr>
          <a:xfrm>
            <a:off x="5580062" y="1625600"/>
            <a:ext cx="1382700" cy="5241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Supply</a:t>
            </a:r>
            <a:endParaRPr b="0" i="0" sz="1400" u="none" cap="none" strike="noStrike">
              <a:solidFill>
                <a:srgbClr val="000000"/>
              </a:solidFill>
              <a:latin typeface="Arial"/>
              <a:ea typeface="Arial"/>
              <a:cs typeface="Arial"/>
              <a:sym typeface="Arial"/>
            </a:endParaRPr>
          </a:p>
        </p:txBody>
      </p:sp>
      <p:grpSp>
        <p:nvGrpSpPr>
          <p:cNvPr id="1513" name="Google Shape;1513;p108"/>
          <p:cNvGrpSpPr/>
          <p:nvPr/>
        </p:nvGrpSpPr>
        <p:grpSpPr>
          <a:xfrm>
            <a:off x="1863645" y="1547883"/>
            <a:ext cx="5306920" cy="4635542"/>
            <a:chOff x="2338387" y="1504950"/>
            <a:chExt cx="4745100" cy="4324200"/>
          </a:xfrm>
        </p:grpSpPr>
        <p:cxnSp>
          <p:nvCxnSpPr>
            <p:cNvPr id="1514" name="Google Shape;1514;p108"/>
            <p:cNvCxnSpPr/>
            <p:nvPr/>
          </p:nvCxnSpPr>
          <p:spPr>
            <a:xfrm>
              <a:off x="2363787" y="1504950"/>
              <a:ext cx="0" cy="4324200"/>
            </a:xfrm>
            <a:prstGeom prst="straightConnector1">
              <a:avLst/>
            </a:prstGeom>
            <a:noFill/>
            <a:ln cap="flat" cmpd="sng" w="50800">
              <a:solidFill>
                <a:schemeClr val="dk1"/>
              </a:solidFill>
              <a:prstDash val="solid"/>
              <a:miter lim="800000"/>
              <a:headEnd len="sm" w="sm" type="none"/>
              <a:tailEnd len="sm" w="sm" type="none"/>
            </a:ln>
          </p:spPr>
        </p:cxnSp>
        <p:cxnSp>
          <p:nvCxnSpPr>
            <p:cNvPr id="1515" name="Google Shape;1515;p108"/>
            <p:cNvCxnSpPr/>
            <p:nvPr/>
          </p:nvCxnSpPr>
          <p:spPr>
            <a:xfrm>
              <a:off x="2338387" y="5802312"/>
              <a:ext cx="4745100" cy="0"/>
            </a:xfrm>
            <a:prstGeom prst="straightConnector1">
              <a:avLst/>
            </a:prstGeom>
            <a:noFill/>
            <a:ln cap="flat" cmpd="sng" w="50800">
              <a:solidFill>
                <a:schemeClr val="dk1"/>
              </a:solidFill>
              <a:prstDash val="solid"/>
              <a:miter lim="800000"/>
              <a:headEnd len="sm" w="sm" type="none"/>
              <a:tailEnd len="sm" w="sm" type="none"/>
            </a:ln>
          </p:spPr>
        </p:cxnSp>
      </p:grpSp>
      <p:sp>
        <p:nvSpPr>
          <p:cNvPr id="1516" name="Google Shape;1516;p108"/>
          <p:cNvSpPr txBox="1"/>
          <p:nvPr/>
        </p:nvSpPr>
        <p:spPr>
          <a:xfrm>
            <a:off x="679450" y="1312862"/>
            <a:ext cx="1131900" cy="5241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Wage</a:t>
            </a:r>
            <a:endParaRPr b="0" i="0" sz="1400" u="none" cap="none" strike="noStrike">
              <a:solidFill>
                <a:srgbClr val="000000"/>
              </a:solidFill>
              <a:latin typeface="Arial"/>
              <a:ea typeface="Arial"/>
              <a:cs typeface="Arial"/>
              <a:sym typeface="Arial"/>
            </a:endParaRPr>
          </a:p>
        </p:txBody>
      </p:sp>
      <p:sp>
        <p:nvSpPr>
          <p:cNvPr id="1517" name="Google Shape;1517;p108"/>
          <p:cNvSpPr txBox="1"/>
          <p:nvPr/>
        </p:nvSpPr>
        <p:spPr>
          <a:xfrm>
            <a:off x="6022975" y="6196012"/>
            <a:ext cx="1644600" cy="5241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Quantity</a:t>
            </a:r>
            <a:endParaRPr b="0" i="0" sz="1400" u="none" cap="none" strike="noStrike">
              <a:solidFill>
                <a:srgbClr val="000000"/>
              </a:solidFill>
              <a:latin typeface="Arial"/>
              <a:ea typeface="Arial"/>
              <a:cs typeface="Arial"/>
              <a:sym typeface="Arial"/>
            </a:endParaRPr>
          </a:p>
        </p:txBody>
      </p:sp>
      <p:sp>
        <p:nvSpPr>
          <p:cNvPr id="1518" name="Google Shape;1518;p108"/>
          <p:cNvSpPr txBox="1"/>
          <p:nvPr/>
        </p:nvSpPr>
        <p:spPr>
          <a:xfrm>
            <a:off x="5805487" y="5411787"/>
            <a:ext cx="1605000" cy="5241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Demand</a:t>
            </a:r>
            <a:endParaRPr b="0" i="0" sz="1400" u="none" cap="none" strike="noStrike">
              <a:solidFill>
                <a:srgbClr val="000000"/>
              </a:solidFill>
              <a:latin typeface="Arial"/>
              <a:ea typeface="Arial"/>
              <a:cs typeface="Arial"/>
              <a:sym typeface="Arial"/>
            </a:endParaRPr>
          </a:p>
        </p:txBody>
      </p:sp>
      <p:cxnSp>
        <p:nvCxnSpPr>
          <p:cNvPr id="1519" name="Google Shape;1519;p108"/>
          <p:cNvCxnSpPr/>
          <p:nvPr/>
        </p:nvCxnSpPr>
        <p:spPr>
          <a:xfrm rot="10800000">
            <a:off x="4232275" y="3678274"/>
            <a:ext cx="0" cy="2433600"/>
          </a:xfrm>
          <a:prstGeom prst="straightConnector1">
            <a:avLst/>
          </a:prstGeom>
          <a:noFill/>
          <a:ln cap="rnd" cmpd="sng" w="28575">
            <a:solidFill>
              <a:schemeClr val="dk1"/>
            </a:solidFill>
            <a:prstDash val="dash"/>
            <a:miter lim="800000"/>
            <a:headEnd len="sm" w="sm" type="none"/>
            <a:tailEnd len="sm" w="sm" type="none"/>
          </a:ln>
        </p:spPr>
      </p:cxnSp>
      <p:cxnSp>
        <p:nvCxnSpPr>
          <p:cNvPr id="1520" name="Google Shape;1520;p108"/>
          <p:cNvCxnSpPr/>
          <p:nvPr/>
        </p:nvCxnSpPr>
        <p:spPr>
          <a:xfrm>
            <a:off x="1890712" y="3678237"/>
            <a:ext cx="2397000" cy="0"/>
          </a:xfrm>
          <a:prstGeom prst="straightConnector1">
            <a:avLst/>
          </a:prstGeom>
          <a:noFill/>
          <a:ln cap="rnd" cmpd="sng" w="28575">
            <a:solidFill>
              <a:schemeClr val="dk1"/>
            </a:solidFill>
            <a:prstDash val="dash"/>
            <a:miter lim="800000"/>
            <a:headEnd len="sm" w="sm" type="none"/>
            <a:tailEnd len="sm" w="sm" type="none"/>
          </a:ln>
        </p:spPr>
      </p:cxnSp>
      <p:cxnSp>
        <p:nvCxnSpPr>
          <p:cNvPr id="1521" name="Google Shape;1521;p108"/>
          <p:cNvCxnSpPr/>
          <p:nvPr/>
        </p:nvCxnSpPr>
        <p:spPr>
          <a:xfrm rot="10800000">
            <a:off x="2833687" y="2690674"/>
            <a:ext cx="0" cy="3421200"/>
          </a:xfrm>
          <a:prstGeom prst="straightConnector1">
            <a:avLst/>
          </a:prstGeom>
          <a:noFill/>
          <a:ln cap="rnd" cmpd="sng" w="28575">
            <a:solidFill>
              <a:schemeClr val="dk1"/>
            </a:solidFill>
            <a:prstDash val="dash"/>
            <a:miter lim="800000"/>
            <a:headEnd len="sm" w="sm" type="none"/>
            <a:tailEnd len="sm" w="sm" type="none"/>
          </a:ln>
        </p:spPr>
      </p:cxnSp>
      <p:cxnSp>
        <p:nvCxnSpPr>
          <p:cNvPr id="1522" name="Google Shape;1522;p108"/>
          <p:cNvCxnSpPr/>
          <p:nvPr/>
        </p:nvCxnSpPr>
        <p:spPr>
          <a:xfrm>
            <a:off x="1928812" y="2640012"/>
            <a:ext cx="3613200" cy="0"/>
          </a:xfrm>
          <a:prstGeom prst="straightConnector1">
            <a:avLst/>
          </a:prstGeom>
          <a:noFill/>
          <a:ln cap="rnd" cmpd="sng" w="28575">
            <a:solidFill>
              <a:schemeClr val="dk1"/>
            </a:solidFill>
            <a:prstDash val="dash"/>
            <a:miter lim="800000"/>
            <a:headEnd len="sm" w="sm" type="none"/>
            <a:tailEnd len="sm" w="sm" type="none"/>
          </a:ln>
        </p:spPr>
      </p:cxnSp>
      <p:sp>
        <p:nvSpPr>
          <p:cNvPr id="1523" name="Google Shape;1523;p108"/>
          <p:cNvSpPr txBox="1"/>
          <p:nvPr/>
        </p:nvSpPr>
        <p:spPr>
          <a:xfrm>
            <a:off x="2481262" y="6145212"/>
            <a:ext cx="641400" cy="5859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70</a:t>
            </a:r>
            <a:endParaRPr b="0" i="0" sz="1400" u="none" cap="none" strike="noStrike">
              <a:solidFill>
                <a:srgbClr val="000000"/>
              </a:solidFill>
              <a:latin typeface="Arial"/>
              <a:ea typeface="Arial"/>
              <a:cs typeface="Arial"/>
              <a:sym typeface="Arial"/>
            </a:endParaRPr>
          </a:p>
        </p:txBody>
      </p:sp>
      <p:sp>
        <p:nvSpPr>
          <p:cNvPr id="1524" name="Google Shape;1524;p108"/>
          <p:cNvSpPr txBox="1"/>
          <p:nvPr/>
        </p:nvSpPr>
        <p:spPr>
          <a:xfrm>
            <a:off x="3808412" y="6134100"/>
            <a:ext cx="868500" cy="5859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100</a:t>
            </a:r>
            <a:endParaRPr b="0" i="0" sz="1400" u="none" cap="none" strike="noStrike">
              <a:solidFill>
                <a:srgbClr val="000000"/>
              </a:solidFill>
              <a:latin typeface="Arial"/>
              <a:ea typeface="Arial"/>
              <a:cs typeface="Arial"/>
              <a:sym typeface="Arial"/>
            </a:endParaRPr>
          </a:p>
        </p:txBody>
      </p:sp>
      <p:sp>
        <p:nvSpPr>
          <p:cNvPr id="1525" name="Google Shape;1525;p108"/>
          <p:cNvSpPr txBox="1"/>
          <p:nvPr/>
        </p:nvSpPr>
        <p:spPr>
          <a:xfrm>
            <a:off x="1023937" y="3371850"/>
            <a:ext cx="868500" cy="5859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sp>
        <p:nvSpPr>
          <p:cNvPr id="1526" name="Google Shape;1526;p108"/>
          <p:cNvSpPr txBox="1"/>
          <p:nvPr/>
        </p:nvSpPr>
        <p:spPr>
          <a:xfrm>
            <a:off x="1041400" y="2378075"/>
            <a:ext cx="868500" cy="5859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$20</a:t>
            </a:r>
            <a:endParaRPr b="0" i="0" sz="1400" u="none" cap="none" strike="noStrike">
              <a:solidFill>
                <a:srgbClr val="000000"/>
              </a:solidFill>
              <a:latin typeface="Arial"/>
              <a:ea typeface="Arial"/>
              <a:cs typeface="Arial"/>
              <a:sym typeface="Arial"/>
            </a:endParaRPr>
          </a:p>
        </p:txBody>
      </p:sp>
      <p:cxnSp>
        <p:nvCxnSpPr>
          <p:cNvPr id="1527" name="Google Shape;1527;p108"/>
          <p:cNvCxnSpPr/>
          <p:nvPr/>
        </p:nvCxnSpPr>
        <p:spPr>
          <a:xfrm flipH="1" rot="10800000">
            <a:off x="5503862" y="2639974"/>
            <a:ext cx="38100" cy="3471900"/>
          </a:xfrm>
          <a:prstGeom prst="straightConnector1">
            <a:avLst/>
          </a:prstGeom>
          <a:noFill/>
          <a:ln cap="rnd" cmpd="sng" w="28575">
            <a:solidFill>
              <a:schemeClr val="dk1"/>
            </a:solidFill>
            <a:prstDash val="dash"/>
            <a:miter lim="800000"/>
            <a:headEnd len="sm" w="sm" type="none"/>
            <a:tailEnd len="sm" w="sm" type="none"/>
          </a:ln>
        </p:spPr>
      </p:cxnSp>
      <p:sp>
        <p:nvSpPr>
          <p:cNvPr id="1528" name="Google Shape;1528;p108"/>
          <p:cNvSpPr txBox="1"/>
          <p:nvPr/>
        </p:nvSpPr>
        <p:spPr>
          <a:xfrm>
            <a:off x="5080000" y="6134100"/>
            <a:ext cx="868500" cy="5859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120</a:t>
            </a:r>
            <a:endParaRPr b="0" i="0" sz="1400" u="none" cap="none" strike="noStrike">
              <a:solidFill>
                <a:srgbClr val="000000"/>
              </a:solidFill>
              <a:latin typeface="Arial"/>
              <a:ea typeface="Arial"/>
              <a:cs typeface="Arial"/>
              <a:sym typeface="Arial"/>
            </a:endParaRPr>
          </a:p>
        </p:txBody>
      </p:sp>
      <p:cxnSp>
        <p:nvCxnSpPr>
          <p:cNvPr id="1529" name="Google Shape;1529;p108"/>
          <p:cNvCxnSpPr/>
          <p:nvPr/>
        </p:nvCxnSpPr>
        <p:spPr>
          <a:xfrm flipH="1" rot="10800000">
            <a:off x="1909762" y="2149475"/>
            <a:ext cx="4317900" cy="3352800"/>
          </a:xfrm>
          <a:prstGeom prst="straightConnector1">
            <a:avLst/>
          </a:prstGeom>
          <a:noFill/>
          <a:ln cap="flat" cmpd="sng" w="76200">
            <a:solidFill>
              <a:srgbClr val="000099"/>
            </a:solidFill>
            <a:prstDash val="solid"/>
            <a:miter lim="800000"/>
            <a:headEnd len="sm" w="sm" type="none"/>
            <a:tailEnd len="sm" w="sm" type="none"/>
          </a:ln>
        </p:spPr>
      </p:cxnSp>
      <p:cxnSp>
        <p:nvCxnSpPr>
          <p:cNvPr id="1530" name="Google Shape;1530;p108"/>
          <p:cNvCxnSpPr/>
          <p:nvPr/>
        </p:nvCxnSpPr>
        <p:spPr>
          <a:xfrm>
            <a:off x="1878012" y="1930400"/>
            <a:ext cx="4729200" cy="3572100"/>
          </a:xfrm>
          <a:prstGeom prst="straightConnector1">
            <a:avLst/>
          </a:prstGeom>
          <a:noFill/>
          <a:ln cap="flat" cmpd="sng" w="76200">
            <a:solidFill>
              <a:srgbClr val="990000"/>
            </a:solidFill>
            <a:prstDash val="solid"/>
            <a:miter lim="800000"/>
            <a:headEnd len="sm" w="sm" type="none"/>
            <a:tailEnd len="sm" w="sm" type="none"/>
          </a:ln>
        </p:spPr>
      </p:cxnSp>
      <p:sp>
        <p:nvSpPr>
          <p:cNvPr id="1531" name="Google Shape;1531;p108"/>
          <p:cNvSpPr txBox="1"/>
          <p:nvPr/>
        </p:nvSpPr>
        <p:spPr>
          <a:xfrm>
            <a:off x="0" y="6477000"/>
            <a:ext cx="15240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Times New Roman"/>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109"/>
          <p:cNvSpPr txBox="1"/>
          <p:nvPr>
            <p:ph type="ctrTitle"/>
          </p:nvPr>
        </p:nvSpPr>
        <p:spPr>
          <a:xfrm>
            <a:off x="685800" y="2840567"/>
            <a:ext cx="7772400" cy="1959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537" name="Google Shape;1537;p109"/>
          <p:cNvSpPr txBox="1"/>
          <p:nvPr>
            <p:ph idx="1" type="subTitle"/>
          </p:nvPr>
        </p:nvSpPr>
        <p:spPr>
          <a:xfrm>
            <a:off x="1371600" y="5181600"/>
            <a:ext cx="6400800" cy="2336700"/>
          </a:xfrm>
          <a:prstGeom prst="rect">
            <a:avLst/>
          </a:prstGeom>
        </p:spPr>
        <p:txBody>
          <a:bodyPr anchorCtr="0" anchor="t" bIns="45700" lIns="91425" spcFirstLastPara="1" rIns="91425" wrap="square" tIns="45700">
            <a:noAutofit/>
          </a:bodyPr>
          <a:lstStyle/>
          <a:p>
            <a:pPr indent="0" lvl="0" marL="0" rtl="0" algn="ctr">
              <a:spcBef>
                <a:spcPts val="0"/>
              </a:spcBef>
              <a:spcAft>
                <a:spcPts val="1800"/>
              </a:spcAft>
              <a:buNone/>
            </a:pPr>
            <a:r>
              <a:t/>
            </a:r>
            <a:endParaRPr/>
          </a:p>
        </p:txBody>
      </p:sp>
      <p:pic>
        <p:nvPicPr>
          <p:cNvPr id="1538" name="Google Shape;1538;p109"/>
          <p:cNvPicPr preferRelativeResize="0"/>
          <p:nvPr/>
        </p:nvPicPr>
        <p:blipFill>
          <a:blip r:embed="rId3">
            <a:alphaModFix/>
          </a:blip>
          <a:stretch>
            <a:fillRect/>
          </a:stretch>
        </p:blipFill>
        <p:spPr>
          <a:xfrm>
            <a:off x="924430" y="1248775"/>
            <a:ext cx="7295141"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10"/>
          <p:cNvSpPr txBox="1"/>
          <p:nvPr>
            <p:ph type="ctrTitle"/>
          </p:nvPr>
        </p:nvSpPr>
        <p:spPr>
          <a:xfrm>
            <a:off x="685800" y="2840567"/>
            <a:ext cx="7772400" cy="1959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1544" name="Google Shape;1544;p110"/>
          <p:cNvPicPr preferRelativeResize="0"/>
          <p:nvPr/>
        </p:nvPicPr>
        <p:blipFill>
          <a:blip r:embed="rId3">
            <a:alphaModFix/>
          </a:blip>
          <a:stretch>
            <a:fillRect/>
          </a:stretch>
        </p:blipFill>
        <p:spPr>
          <a:xfrm>
            <a:off x="141214" y="0"/>
            <a:ext cx="8861574"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29545"/>
              </a:lnSpc>
              <a:spcBef>
                <a:spcPts val="0"/>
              </a:spcBef>
              <a:spcAft>
                <a:spcPts val="0"/>
              </a:spcAft>
              <a:buSzPts val="4400"/>
              <a:buNone/>
            </a:pPr>
            <a:r>
              <a:t/>
            </a:r>
            <a:endParaRPr/>
          </a:p>
        </p:txBody>
      </p:sp>
      <p:sp>
        <p:nvSpPr>
          <p:cNvPr id="179" name="Google Shape;179;p3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p>
            <a:pPr indent="0" lvl="0" marL="0" rtl="0" algn="l">
              <a:spcBef>
                <a:spcPts val="640"/>
              </a:spcBef>
              <a:spcAft>
                <a:spcPts val="0"/>
              </a:spcAft>
              <a:buSzPts val="3200"/>
              <a:buNone/>
            </a:pPr>
            <a:r>
              <a:t/>
            </a:r>
            <a:endParaRPr/>
          </a:p>
        </p:txBody>
      </p:sp>
      <p:pic>
        <p:nvPicPr>
          <p:cNvPr id="180" name="Google Shape;180;p39"/>
          <p:cNvPicPr preferRelativeResize="0"/>
          <p:nvPr/>
        </p:nvPicPr>
        <p:blipFill rotWithShape="1">
          <a:blip r:embed="rId3">
            <a:alphaModFix/>
          </a:blip>
          <a:srcRect b="0" l="0" r="0" t="0"/>
          <a:stretch/>
        </p:blipFill>
        <p:spPr>
          <a:xfrm>
            <a:off x="285750" y="214313"/>
            <a:ext cx="8572500" cy="6429375"/>
          </a:xfrm>
          <a:prstGeom prst="rect">
            <a:avLst/>
          </a:prstGeom>
          <a:noFill/>
          <a:ln>
            <a:noFill/>
          </a:ln>
        </p:spPr>
      </p:pic>
      <p:sp>
        <p:nvSpPr>
          <p:cNvPr id="181" name="Google Shape;181;p39"/>
          <p:cNvSpPr txBox="1"/>
          <p:nvPr/>
        </p:nvSpPr>
        <p:spPr>
          <a:xfrm>
            <a:off x="944550" y="4590400"/>
            <a:ext cx="6973800" cy="1731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FF0000"/>
              </a:buClr>
              <a:buSzPts val="4800"/>
              <a:buFont typeface="Calibri"/>
              <a:buNone/>
            </a:pPr>
            <a:r>
              <a:rPr b="1" i="0" lang="en-US" sz="4800" u="none" cap="none" strike="noStrike">
                <a:solidFill>
                  <a:srgbClr val="FF0000"/>
                </a:solidFill>
                <a:latin typeface="Calibri"/>
                <a:ea typeface="Calibri"/>
                <a:cs typeface="Calibri"/>
                <a:sym typeface="Calibri"/>
              </a:rPr>
              <a:t>RIP MR.DARP</a:t>
            </a:r>
            <a:endParaRPr b="1" i="0" sz="4800" u="none" cap="none" strike="noStrike">
              <a:solidFill>
                <a:srgbClr val="FF0000"/>
              </a:solidFill>
              <a:latin typeface="Calibri"/>
              <a:ea typeface="Calibri"/>
              <a:cs typeface="Calibri"/>
              <a:sym typeface="Calibri"/>
            </a:endParaRPr>
          </a:p>
          <a:p>
            <a:pPr indent="0" lvl="0" marL="0" marR="0" rtl="0" algn="ctr">
              <a:spcBef>
                <a:spcPts val="0"/>
              </a:spcBef>
              <a:spcAft>
                <a:spcPts val="0"/>
              </a:spcAft>
              <a:buClr>
                <a:srgbClr val="FF0000"/>
              </a:buClr>
              <a:buSzPts val="4800"/>
              <a:buFont typeface="Calibri"/>
              <a:buNone/>
            </a:pPr>
            <a:r>
              <a:rPr b="0" i="0" lang="en-US" sz="4800" u="none" cap="none" strike="noStrike">
                <a:solidFill>
                  <a:srgbClr val="FF0000"/>
                </a:solidFill>
                <a:latin typeface="Calibri"/>
                <a:ea typeface="Calibri"/>
                <a:cs typeface="Calibri"/>
                <a:sym typeface="Calibri"/>
              </a:rPr>
              <a:t>October 30 - Today</a:t>
            </a:r>
            <a:endParaRPr b="0" i="0" sz="4800" u="none" cap="none" strike="noStrike">
              <a:solidFill>
                <a:srgbClr val="FF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11"/>
          <p:cNvSpPr txBox="1"/>
          <p:nvPr>
            <p:ph type="title"/>
          </p:nvPr>
        </p:nvSpPr>
        <p:spPr>
          <a:xfrm>
            <a:off x="457200" y="1181713"/>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Minimum Wage Debate</a:t>
            </a:r>
            <a:endParaRPr/>
          </a:p>
        </p:txBody>
      </p:sp>
      <p:sp>
        <p:nvSpPr>
          <p:cNvPr id="1551" name="Google Shape;1551;p111"/>
          <p:cNvSpPr txBox="1"/>
          <p:nvPr>
            <p:ph idx="1" type="body"/>
          </p:nvPr>
        </p:nvSpPr>
        <p:spPr>
          <a:xfrm>
            <a:off x="457200" y="2177425"/>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u="sng">
                <a:solidFill>
                  <a:schemeClr val="hlink"/>
                </a:solidFill>
                <a:hlinkClick r:id="rId3"/>
              </a:rPr>
              <a:t>Padlet </a:t>
            </a:r>
            <a:endParaRPr/>
          </a:p>
        </p:txBody>
      </p:sp>
      <p:pic>
        <p:nvPicPr>
          <p:cNvPr id="1552" name="Google Shape;1552;p111"/>
          <p:cNvPicPr preferRelativeResize="0"/>
          <p:nvPr/>
        </p:nvPicPr>
        <p:blipFill>
          <a:blip r:embed="rId4">
            <a:alphaModFix/>
          </a:blip>
          <a:stretch>
            <a:fillRect/>
          </a:stretch>
        </p:blipFill>
        <p:spPr>
          <a:xfrm>
            <a:off x="2883925" y="2324725"/>
            <a:ext cx="3932851" cy="393285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112"/>
          <p:cNvSpPr txBox="1"/>
          <p:nvPr>
            <p:ph type="title"/>
          </p:nvPr>
        </p:nvSpPr>
        <p:spPr>
          <a:xfrm>
            <a:off x="457200" y="9892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2400" u="sng">
                <a:solidFill>
                  <a:schemeClr val="hlink"/>
                </a:solidFill>
                <a:hlinkClick r:id="rId3"/>
              </a:rPr>
              <a:t>Minimum Wage Structured Debate (EconLowDown)</a:t>
            </a:r>
            <a:r>
              <a:rPr lang="en-US" sz="2400" u="sng">
                <a:solidFill>
                  <a:schemeClr val="hlink"/>
                </a:solidFill>
                <a:hlinkClick r:id="rId4"/>
              </a:rPr>
              <a:t> </a:t>
            </a:r>
            <a:endParaRPr sz="2400"/>
          </a:p>
        </p:txBody>
      </p:sp>
      <p:sp>
        <p:nvSpPr>
          <p:cNvPr id="1558" name="Google Shape;1558;p112"/>
          <p:cNvSpPr txBox="1"/>
          <p:nvPr>
            <p:ph idx="1" type="body"/>
          </p:nvPr>
        </p:nvSpPr>
        <p:spPr>
          <a:xfrm>
            <a:off x="457200" y="1943775"/>
            <a:ext cx="8229600" cy="4526100"/>
          </a:xfrm>
          <a:prstGeom prst="rect">
            <a:avLst/>
          </a:prstGeom>
        </p:spPr>
        <p:txBody>
          <a:bodyPr anchorCtr="0" anchor="t" bIns="91425" lIns="91425" spcFirstLastPara="1" rIns="91425" wrap="square" tIns="91425">
            <a:noAutofit/>
          </a:bodyPr>
          <a:lstStyle/>
          <a:p>
            <a:pPr indent="0" lvl="0" marL="0" rtl="0" algn="l">
              <a:lnSpc>
                <a:spcPct val="129545"/>
              </a:lnSpc>
              <a:spcBef>
                <a:spcPts val="0"/>
              </a:spcBef>
              <a:spcAft>
                <a:spcPts val="0"/>
              </a:spcAft>
              <a:buClr>
                <a:schemeClr val="dk1"/>
              </a:buClr>
              <a:buSzPts val="1100"/>
              <a:buFont typeface="Arial"/>
              <a:buNone/>
            </a:pPr>
            <a:r>
              <a:rPr lang="en-US" sz="2400"/>
              <a:t>As a class, we will be debating the minimum wage issue in class. </a:t>
            </a:r>
            <a:endParaRPr sz="2400"/>
          </a:p>
          <a:p>
            <a:pPr indent="0" lvl="0" marL="0" rtl="0" algn="l">
              <a:lnSpc>
                <a:spcPct val="129545"/>
              </a:lnSpc>
              <a:spcBef>
                <a:spcPts val="0"/>
              </a:spcBef>
              <a:spcAft>
                <a:spcPts val="0"/>
              </a:spcAft>
              <a:buClr>
                <a:schemeClr val="dk1"/>
              </a:buClr>
              <a:buSzPts val="1100"/>
              <a:buFont typeface="Arial"/>
              <a:buNone/>
            </a:pPr>
            <a:r>
              <a:rPr lang="en-US" sz="2400">
                <a:solidFill>
                  <a:srgbClr val="FF0000"/>
                </a:solidFill>
              </a:rPr>
              <a:t>The central debate topic (advocacy statement) for this debate is, “The minimum wage should be increased to $15 per hour.”</a:t>
            </a:r>
            <a:endParaRPr sz="2400"/>
          </a:p>
          <a:p>
            <a:pPr indent="0" lvl="0" marL="0" rtl="0" algn="l">
              <a:lnSpc>
                <a:spcPct val="129545"/>
              </a:lnSpc>
              <a:spcBef>
                <a:spcPts val="0"/>
              </a:spcBef>
              <a:spcAft>
                <a:spcPts val="0"/>
              </a:spcAft>
              <a:buClr>
                <a:schemeClr val="dk1"/>
              </a:buClr>
              <a:buSzPts val="1100"/>
              <a:buFont typeface="Arial"/>
              <a:buNone/>
            </a:pPr>
            <a:r>
              <a:rPr lang="en-US" sz="2400"/>
              <a:t>• Those who support and will argue for increasing the minimum wage to $15 </a:t>
            </a:r>
            <a:endParaRPr sz="2400"/>
          </a:p>
          <a:p>
            <a:pPr indent="0" lvl="0" marL="0" rtl="0" algn="l">
              <a:lnSpc>
                <a:spcPct val="129545"/>
              </a:lnSpc>
              <a:spcBef>
                <a:spcPts val="0"/>
              </a:spcBef>
              <a:spcAft>
                <a:spcPts val="0"/>
              </a:spcAft>
              <a:buClr>
                <a:schemeClr val="dk1"/>
              </a:buClr>
              <a:buSzPts val="1100"/>
              <a:buFont typeface="Arial"/>
              <a:buNone/>
            </a:pPr>
            <a:r>
              <a:rPr lang="en-US" sz="2400"/>
              <a:t>• Those who oppose and will argue against increasing the minimum wage to $15 </a:t>
            </a:r>
            <a:endParaRPr sz="2400"/>
          </a:p>
          <a:p>
            <a:pPr indent="0" lvl="0" marL="0" rtl="0" algn="l">
              <a:lnSpc>
                <a:spcPct val="129545"/>
              </a:lnSpc>
              <a:spcBef>
                <a:spcPts val="0"/>
              </a:spcBef>
              <a:spcAft>
                <a:spcPts val="0"/>
              </a:spcAft>
              <a:buClr>
                <a:schemeClr val="dk1"/>
              </a:buClr>
              <a:buSzPts val="1100"/>
              <a:buFont typeface="Arial"/>
              <a:buNone/>
            </a:pPr>
            <a:r>
              <a:rPr lang="en-US" sz="2400"/>
              <a:t>• A panel of debate moderators composed of four students who will prepare and ask the debate questions </a:t>
            </a:r>
            <a:endParaRPr sz="2400"/>
          </a:p>
          <a:p>
            <a:pPr indent="0" lvl="0" marL="0" rtl="0" algn="l">
              <a:spcBef>
                <a:spcPts val="64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113"/>
          <p:cNvSpPr txBox="1"/>
          <p:nvPr>
            <p:ph type="title"/>
          </p:nvPr>
        </p:nvSpPr>
        <p:spPr>
          <a:xfrm>
            <a:off x="457200" y="1167963"/>
            <a:ext cx="8229600" cy="1143000"/>
          </a:xfrm>
          <a:prstGeom prst="rect">
            <a:avLst/>
          </a:prstGeom>
        </p:spPr>
        <p:txBody>
          <a:bodyPr anchorCtr="0" anchor="ctr" bIns="91425" lIns="91425" spcFirstLastPara="1" rIns="91425" wrap="square" tIns="91425">
            <a:noAutofit/>
          </a:bodyPr>
          <a:lstStyle/>
          <a:p>
            <a:pPr indent="0" lvl="0" marL="0" rtl="0" algn="ctr">
              <a:lnSpc>
                <a:spcPct val="86363"/>
              </a:lnSpc>
              <a:spcBef>
                <a:spcPts val="0"/>
              </a:spcBef>
              <a:spcAft>
                <a:spcPts val="0"/>
              </a:spcAft>
              <a:buClr>
                <a:schemeClr val="dk1"/>
              </a:buClr>
              <a:buSzPts val="1100"/>
              <a:buFont typeface="Arial"/>
              <a:buNone/>
            </a:pPr>
            <a:r>
              <a:rPr b="1" lang="en-US" sz="4800">
                <a:solidFill>
                  <a:schemeClr val="accent2"/>
                </a:solidFill>
                <a:latin typeface="Chewy"/>
                <a:ea typeface="Chewy"/>
                <a:cs typeface="Chewy"/>
                <a:sym typeface="Chewy"/>
              </a:rPr>
              <a:t>Good Suggestions/Practices</a:t>
            </a:r>
            <a:endParaRPr b="1" sz="4800">
              <a:solidFill>
                <a:schemeClr val="accent2"/>
              </a:solidFill>
              <a:latin typeface="Chewy"/>
              <a:ea typeface="Chewy"/>
              <a:cs typeface="Chewy"/>
              <a:sym typeface="Chewy"/>
            </a:endParaRPr>
          </a:p>
          <a:p>
            <a:pPr indent="0" lvl="0" marL="0" rtl="0" algn="ctr">
              <a:spcBef>
                <a:spcPts val="0"/>
              </a:spcBef>
              <a:spcAft>
                <a:spcPts val="0"/>
              </a:spcAft>
              <a:buNone/>
            </a:pPr>
            <a:r>
              <a:t/>
            </a:r>
            <a:endParaRPr/>
          </a:p>
        </p:txBody>
      </p:sp>
      <p:sp>
        <p:nvSpPr>
          <p:cNvPr id="1565" name="Google Shape;1565;p113"/>
          <p:cNvSpPr txBox="1"/>
          <p:nvPr>
            <p:ph idx="1" type="body"/>
          </p:nvPr>
        </p:nvSpPr>
        <p:spPr>
          <a:xfrm>
            <a:off x="84900" y="1976017"/>
            <a:ext cx="8974200" cy="4555200"/>
          </a:xfrm>
          <a:prstGeom prst="rect">
            <a:avLst/>
          </a:prstGeom>
        </p:spPr>
        <p:txBody>
          <a:bodyPr anchorCtr="0" anchor="t" bIns="91425" lIns="91425" spcFirstLastPara="1" rIns="91425" wrap="square" tIns="91425">
            <a:noAutofit/>
          </a:bodyPr>
          <a:lstStyle/>
          <a:p>
            <a:pPr indent="-355600" lvl="0" marL="457200" rtl="0" algn="l">
              <a:spcBef>
                <a:spcPts val="640"/>
              </a:spcBef>
              <a:spcAft>
                <a:spcPts val="0"/>
              </a:spcAft>
              <a:buSzPts val="2000"/>
              <a:buChar char="•"/>
            </a:pPr>
            <a:r>
              <a:rPr b="1" lang="en-US" sz="2000" u="sng"/>
              <a:t>Pro</a:t>
            </a:r>
            <a:r>
              <a:rPr lang="en-US" sz="2000"/>
              <a:t>:  find key arguments provided by “left-leaning” think tanks such as the Center for American Progress, Political Economy Research Institute, Urban Institute, and National Employment Law Project. A search engine inquiry of “pro minimum wage increase arguments” will result in many sources.</a:t>
            </a:r>
            <a:endParaRPr sz="2000"/>
          </a:p>
          <a:p>
            <a:pPr indent="-355600" lvl="0" marL="457200" rtl="0" algn="l">
              <a:spcBef>
                <a:spcPts val="0"/>
              </a:spcBef>
              <a:spcAft>
                <a:spcPts val="0"/>
              </a:spcAft>
              <a:buSzPts val="2000"/>
              <a:buChar char="•"/>
            </a:pPr>
            <a:r>
              <a:rPr b="1" lang="en-US" sz="2000" u="sng"/>
              <a:t>Anti-minimum wage</a:t>
            </a:r>
            <a:r>
              <a:rPr lang="en-US" sz="2000"/>
              <a:t>: could include short articles from libertarian or “right-leaning” think tanks such as the Cato Institute, Acton Institute, Heritage Foundation, and American Enterprise Institute. A search engine inquiry of “anti minimum wage increase arguments” will result in many sources.</a:t>
            </a:r>
            <a:endParaRPr sz="2000"/>
          </a:p>
          <a:p>
            <a:pPr indent="-355600" lvl="0" marL="457200" rtl="0" algn="l">
              <a:spcBef>
                <a:spcPts val="0"/>
              </a:spcBef>
              <a:spcAft>
                <a:spcPts val="0"/>
              </a:spcAft>
              <a:buSzPts val="2000"/>
              <a:buChar char="•"/>
            </a:pPr>
            <a:r>
              <a:rPr b="1" lang="en-US" sz="2000" u="sng"/>
              <a:t>Moderators</a:t>
            </a:r>
            <a:r>
              <a:rPr lang="en-US" sz="2000"/>
              <a:t>: Prepare at least 10 questions for each side. These should be targeted toward each side of the issue and range from very broad to very specific. https://research.stlouisfed.org/ publications/page1-econ/2014/03/01/would-increasing-the-minimum-wage-reduce-poverty.  </a:t>
            </a:r>
            <a:endParaRPr sz="2000"/>
          </a:p>
          <a:p>
            <a:pPr indent="0" lvl="0" marL="0" rtl="0" algn="l">
              <a:spcBef>
                <a:spcPts val="640"/>
              </a:spcBef>
              <a:spcAft>
                <a:spcPts val="0"/>
              </a:spcAft>
              <a:buNone/>
            </a:pPr>
            <a:r>
              <a:t/>
            </a:r>
            <a:endParaRPr sz="20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14"/>
          <p:cNvSpPr txBox="1"/>
          <p:nvPr>
            <p:ph type="title"/>
          </p:nvPr>
        </p:nvSpPr>
        <p:spPr>
          <a:xfrm>
            <a:off x="349175" y="291567"/>
            <a:ext cx="8520600" cy="1122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Class Layout</a:t>
            </a:r>
            <a:endParaRPr/>
          </a:p>
        </p:txBody>
      </p:sp>
      <p:pic>
        <p:nvPicPr>
          <p:cNvPr id="1571" name="Google Shape;1571;p114"/>
          <p:cNvPicPr preferRelativeResize="0"/>
          <p:nvPr/>
        </p:nvPicPr>
        <p:blipFill>
          <a:blip r:embed="rId3">
            <a:alphaModFix/>
          </a:blip>
          <a:stretch>
            <a:fillRect/>
          </a:stretch>
        </p:blipFill>
        <p:spPr>
          <a:xfrm>
            <a:off x="1158625" y="1631433"/>
            <a:ext cx="7327466" cy="377822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115"/>
          <p:cNvSpPr txBox="1"/>
          <p:nvPr/>
        </p:nvSpPr>
        <p:spPr>
          <a:xfrm>
            <a:off x="-76200" y="1113225"/>
            <a:ext cx="9144000" cy="1308000"/>
          </a:xfrm>
          <a:prstGeom prst="rect">
            <a:avLst/>
          </a:prstGeom>
          <a:noFill/>
          <a:ln>
            <a:noFill/>
          </a:ln>
        </p:spPr>
        <p:txBody>
          <a:bodyPr anchorCtr="0" anchor="t" bIns="44450" lIns="90475" spcFirstLastPara="1" rIns="90475" wrap="square" tIns="44450">
            <a:noAutofit/>
          </a:bodyPr>
          <a:lstStyle/>
          <a:p>
            <a:pPr indent="0" lvl="0" marL="0" marR="0" rtl="0" algn="ctr">
              <a:lnSpc>
                <a:spcPct val="100000"/>
              </a:lnSpc>
              <a:spcBef>
                <a:spcPts val="0"/>
              </a:spcBef>
              <a:spcAft>
                <a:spcPts val="0"/>
              </a:spcAft>
              <a:buClr>
                <a:schemeClr val="dk1"/>
              </a:buClr>
              <a:buSzPts val="3200"/>
              <a:buFont typeface="Times New Roman"/>
              <a:buNone/>
            </a:pPr>
            <a:r>
              <a:rPr b="1" lang="en-US" sz="3200">
                <a:solidFill>
                  <a:schemeClr val="dk1"/>
                </a:solidFill>
                <a:latin typeface="Architects Daughter"/>
                <a:ea typeface="Architects Daughter"/>
                <a:cs typeface="Architects Daughter"/>
                <a:sym typeface="Architects Daughter"/>
              </a:rPr>
              <a:t>Reasons for Wage Differences</a:t>
            </a:r>
            <a:endParaRPr i="0" sz="14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p:txBody>
      </p:sp>
      <p:sp>
        <p:nvSpPr>
          <p:cNvPr id="1577" name="Google Shape;1577;p115"/>
          <p:cNvSpPr txBox="1"/>
          <p:nvPr/>
        </p:nvSpPr>
        <p:spPr>
          <a:xfrm>
            <a:off x="76200" y="1880275"/>
            <a:ext cx="8991600" cy="6063900"/>
          </a:xfrm>
          <a:prstGeom prst="rect">
            <a:avLst/>
          </a:prstGeom>
          <a:noFill/>
          <a:ln>
            <a:noFill/>
          </a:ln>
        </p:spPr>
        <p:txBody>
          <a:bodyPr anchorCtr="0" anchor="t" bIns="44450" lIns="90475" spcFirstLastPara="1" rIns="90475" wrap="square" tIns="44450">
            <a:noAutofit/>
          </a:bodyPr>
          <a:lstStyle/>
          <a:p>
            <a:pPr indent="0" lvl="0" marL="0" marR="0" rtl="0" algn="l">
              <a:lnSpc>
                <a:spcPct val="100000"/>
              </a:lnSpc>
              <a:spcBef>
                <a:spcPts val="0"/>
              </a:spcBef>
              <a:spcAft>
                <a:spcPts val="0"/>
              </a:spcAft>
              <a:buClr>
                <a:srgbClr val="000099"/>
              </a:buClr>
              <a:buSzPts val="3200"/>
              <a:buFont typeface="Times New Roman"/>
              <a:buNone/>
            </a:pPr>
            <a:r>
              <a:rPr b="1" i="0" lang="en-US" sz="2300" u="none" cap="none" strike="noStrike">
                <a:solidFill>
                  <a:srgbClr val="000099"/>
                </a:solidFill>
                <a:latin typeface="Architects Daughter"/>
                <a:ea typeface="Architects Daughter"/>
                <a:cs typeface="Architects Daughter"/>
                <a:sym typeface="Architects Daughter"/>
              </a:rPr>
              <a:t>Labor Market Imperfections- </a:t>
            </a:r>
            <a:endParaRPr i="0" sz="2300" u="none" cap="none" strike="noStrike">
              <a:solidFill>
                <a:srgbClr val="000000"/>
              </a:solidFill>
              <a:latin typeface="Architects Daughter"/>
              <a:ea typeface="Architects Daughter"/>
              <a:cs typeface="Architects Daughter"/>
              <a:sym typeface="Architects Daughter"/>
            </a:endParaRPr>
          </a:p>
          <a:p>
            <a:pPr indent="-177800" lvl="1" marL="692150" marR="0" rtl="0" algn="l">
              <a:lnSpc>
                <a:spcPct val="100000"/>
              </a:lnSpc>
              <a:spcBef>
                <a:spcPts val="0"/>
              </a:spcBef>
              <a:spcAft>
                <a:spcPts val="0"/>
              </a:spcAft>
              <a:buClr>
                <a:schemeClr val="dk1"/>
              </a:buClr>
              <a:buSzPts val="2300"/>
              <a:buFont typeface="Architects Daughter"/>
              <a:buChar char="•"/>
            </a:pPr>
            <a:r>
              <a:rPr b="1" i="0" lang="en-US" sz="2300" u="none" cap="none" strike="noStrike">
                <a:solidFill>
                  <a:schemeClr val="dk1"/>
                </a:solidFill>
                <a:latin typeface="Architects Daughter"/>
                <a:ea typeface="Architects Daughter"/>
                <a:cs typeface="Architects Daughter"/>
                <a:sym typeface="Architects Daughter"/>
              </a:rPr>
              <a:t>Insufficient/misleading job information-</a:t>
            </a:r>
            <a:endParaRPr i="0" sz="2300" u="none" cap="none" strike="noStrike">
              <a:solidFill>
                <a:srgbClr val="000000"/>
              </a:solidFill>
              <a:latin typeface="Architects Daughter"/>
              <a:ea typeface="Architects Daughter"/>
              <a:cs typeface="Architects Daughter"/>
              <a:sym typeface="Architects Daughter"/>
            </a:endParaRPr>
          </a:p>
          <a:p>
            <a:pPr indent="-146050" lvl="2" marL="914400" marR="0" rtl="0" algn="l">
              <a:lnSpc>
                <a:spcPct val="100000"/>
              </a:lnSpc>
              <a:spcBef>
                <a:spcPts val="0"/>
              </a:spcBef>
              <a:spcAft>
                <a:spcPts val="0"/>
              </a:spcAft>
              <a:buClr>
                <a:srgbClr val="990000"/>
              </a:buClr>
              <a:buSzPts val="2300"/>
              <a:buFont typeface="Architects Daughter"/>
              <a:buChar char="•"/>
            </a:pPr>
            <a:r>
              <a:rPr b="1" i="0" lang="en-US" sz="2300" u="none" cap="none" strike="noStrike">
                <a:solidFill>
                  <a:srgbClr val="990000"/>
                </a:solidFill>
                <a:latin typeface="Architects Daughter"/>
                <a:ea typeface="Architects Daughter"/>
                <a:cs typeface="Architects Daughter"/>
                <a:sym typeface="Architects Daughter"/>
              </a:rPr>
              <a:t>This prevents workers from seeking better employment.</a:t>
            </a:r>
            <a:endParaRPr i="0" sz="2300" u="none" cap="none" strike="noStrike">
              <a:solidFill>
                <a:srgbClr val="000000"/>
              </a:solidFill>
              <a:latin typeface="Architects Daughter"/>
              <a:ea typeface="Architects Daughter"/>
              <a:cs typeface="Architects Daughter"/>
              <a:sym typeface="Architects Daughter"/>
            </a:endParaRPr>
          </a:p>
          <a:p>
            <a:pPr indent="-177800" lvl="1" marL="692150" marR="0" rtl="0" algn="l">
              <a:lnSpc>
                <a:spcPct val="100000"/>
              </a:lnSpc>
              <a:spcBef>
                <a:spcPts val="0"/>
              </a:spcBef>
              <a:spcAft>
                <a:spcPts val="0"/>
              </a:spcAft>
              <a:buClr>
                <a:schemeClr val="dk1"/>
              </a:buClr>
              <a:buSzPts val="2300"/>
              <a:buFont typeface="Architects Daughter"/>
              <a:buChar char="•"/>
            </a:pPr>
            <a:r>
              <a:rPr b="1" i="0" lang="en-US" sz="2300" u="none" cap="none" strike="noStrike">
                <a:solidFill>
                  <a:schemeClr val="dk1"/>
                </a:solidFill>
                <a:latin typeface="Architects Daughter"/>
                <a:ea typeface="Architects Daughter"/>
                <a:cs typeface="Architects Daughter"/>
                <a:sym typeface="Architects Daughter"/>
              </a:rPr>
              <a:t>Geographical Immobility- </a:t>
            </a:r>
            <a:endParaRPr i="0" sz="2300" u="none" cap="none" strike="noStrike">
              <a:solidFill>
                <a:srgbClr val="000000"/>
              </a:solidFill>
              <a:latin typeface="Architects Daughter"/>
              <a:ea typeface="Architects Daughter"/>
              <a:cs typeface="Architects Daughter"/>
              <a:sym typeface="Architects Daughter"/>
            </a:endParaRPr>
          </a:p>
          <a:p>
            <a:pPr indent="-146050" lvl="2" marL="914400" marR="0" rtl="0" algn="l">
              <a:lnSpc>
                <a:spcPct val="100000"/>
              </a:lnSpc>
              <a:spcBef>
                <a:spcPts val="0"/>
              </a:spcBef>
              <a:spcAft>
                <a:spcPts val="0"/>
              </a:spcAft>
              <a:buClr>
                <a:srgbClr val="990000"/>
              </a:buClr>
              <a:buSzPts val="2300"/>
              <a:buFont typeface="Architects Daughter"/>
              <a:buChar char="•"/>
            </a:pPr>
            <a:r>
              <a:rPr b="1" i="0" lang="en-US" sz="2300" u="none" cap="none" strike="noStrike">
                <a:solidFill>
                  <a:srgbClr val="990000"/>
                </a:solidFill>
                <a:latin typeface="Architects Daughter"/>
                <a:ea typeface="Architects Daughter"/>
                <a:cs typeface="Architects Daughter"/>
                <a:sym typeface="Architects Daughter"/>
              </a:rPr>
              <a:t>Many people are reluctant or too poor to move so they accept a lower wage</a:t>
            </a:r>
            <a:endParaRPr i="0" sz="2300" u="none" cap="none" strike="noStrike">
              <a:solidFill>
                <a:srgbClr val="000000"/>
              </a:solidFill>
              <a:latin typeface="Architects Daughter"/>
              <a:ea typeface="Architects Daughter"/>
              <a:cs typeface="Architects Daughter"/>
              <a:sym typeface="Architects Daughter"/>
            </a:endParaRPr>
          </a:p>
          <a:p>
            <a:pPr indent="-177800" lvl="1" marL="692150" marR="0" rtl="0" algn="l">
              <a:lnSpc>
                <a:spcPct val="100000"/>
              </a:lnSpc>
              <a:spcBef>
                <a:spcPts val="0"/>
              </a:spcBef>
              <a:spcAft>
                <a:spcPts val="0"/>
              </a:spcAft>
              <a:buClr>
                <a:schemeClr val="dk1"/>
              </a:buClr>
              <a:buSzPts val="2300"/>
              <a:buFont typeface="Architects Daughter"/>
              <a:buChar char="•"/>
            </a:pPr>
            <a:r>
              <a:rPr b="1" i="0" lang="en-US" sz="2300" u="none" cap="none" strike="noStrike">
                <a:solidFill>
                  <a:schemeClr val="dk1"/>
                </a:solidFill>
                <a:latin typeface="Architects Daughter"/>
                <a:ea typeface="Architects Daughter"/>
                <a:cs typeface="Architects Daughter"/>
                <a:sym typeface="Architects Daughter"/>
              </a:rPr>
              <a:t>Unions </a:t>
            </a:r>
            <a:endParaRPr i="0" sz="2300" u="none" cap="none" strike="noStrike">
              <a:solidFill>
                <a:srgbClr val="000000"/>
              </a:solidFill>
              <a:latin typeface="Architects Daughter"/>
              <a:ea typeface="Architects Daughter"/>
              <a:cs typeface="Architects Daughter"/>
              <a:sym typeface="Architects Daughter"/>
            </a:endParaRPr>
          </a:p>
          <a:p>
            <a:pPr indent="-146050" lvl="2" marL="914400" marR="0" rtl="0" algn="l">
              <a:lnSpc>
                <a:spcPct val="100000"/>
              </a:lnSpc>
              <a:spcBef>
                <a:spcPts val="0"/>
              </a:spcBef>
              <a:spcAft>
                <a:spcPts val="0"/>
              </a:spcAft>
              <a:buClr>
                <a:srgbClr val="990000"/>
              </a:buClr>
              <a:buSzPts val="2300"/>
              <a:buFont typeface="Architects Daughter"/>
              <a:buChar char="•"/>
            </a:pPr>
            <a:r>
              <a:rPr b="1" i="0" lang="en-US" sz="2300" u="none" cap="none" strike="noStrike">
                <a:solidFill>
                  <a:srgbClr val="990000"/>
                </a:solidFill>
                <a:latin typeface="Architects Daughter"/>
                <a:ea typeface="Architects Daughter"/>
                <a:cs typeface="Architects Daughter"/>
                <a:sym typeface="Architects Daughter"/>
              </a:rPr>
              <a:t>Collective bargaining and threats to strike often lead to higher that equilibrium wages  </a:t>
            </a:r>
            <a:endParaRPr i="0" sz="2300" u="none" cap="none" strike="noStrike">
              <a:solidFill>
                <a:srgbClr val="000000"/>
              </a:solidFill>
              <a:latin typeface="Architects Daughter"/>
              <a:ea typeface="Architects Daughter"/>
              <a:cs typeface="Architects Daughter"/>
              <a:sym typeface="Architects Daughter"/>
            </a:endParaRPr>
          </a:p>
          <a:p>
            <a:pPr indent="-177800" lvl="1" marL="692150" marR="0" rtl="0" algn="l">
              <a:lnSpc>
                <a:spcPct val="100000"/>
              </a:lnSpc>
              <a:spcBef>
                <a:spcPts val="0"/>
              </a:spcBef>
              <a:spcAft>
                <a:spcPts val="0"/>
              </a:spcAft>
              <a:buClr>
                <a:schemeClr val="dk1"/>
              </a:buClr>
              <a:buSzPts val="2300"/>
              <a:buFont typeface="Architects Daughter"/>
              <a:buChar char="•"/>
            </a:pPr>
            <a:r>
              <a:rPr b="1" i="0" lang="en-US" sz="2300" u="none" cap="none" strike="noStrike">
                <a:solidFill>
                  <a:schemeClr val="dk1"/>
                </a:solidFill>
                <a:latin typeface="Architects Daughter"/>
                <a:ea typeface="Architects Daughter"/>
                <a:cs typeface="Architects Daughter"/>
                <a:sym typeface="Architects Daughter"/>
              </a:rPr>
              <a:t>Wage Discrimination-</a:t>
            </a:r>
            <a:endParaRPr i="0" sz="2300" u="none" cap="none" strike="noStrike">
              <a:solidFill>
                <a:srgbClr val="000000"/>
              </a:solidFill>
              <a:latin typeface="Architects Daughter"/>
              <a:ea typeface="Architects Daughter"/>
              <a:cs typeface="Architects Daughter"/>
              <a:sym typeface="Architects Daughter"/>
            </a:endParaRPr>
          </a:p>
          <a:p>
            <a:pPr indent="-146050" lvl="2" marL="914400" marR="0" rtl="0" algn="l">
              <a:lnSpc>
                <a:spcPct val="100000"/>
              </a:lnSpc>
              <a:spcBef>
                <a:spcPts val="0"/>
              </a:spcBef>
              <a:spcAft>
                <a:spcPts val="0"/>
              </a:spcAft>
              <a:buClr>
                <a:srgbClr val="990000"/>
              </a:buClr>
              <a:buSzPts val="2300"/>
              <a:buFont typeface="Architects Daughter"/>
              <a:buChar char="•"/>
            </a:pPr>
            <a:r>
              <a:rPr b="1" i="0" lang="en-US" sz="2300" u="none" cap="none" strike="noStrike">
                <a:solidFill>
                  <a:srgbClr val="990000"/>
                </a:solidFill>
                <a:latin typeface="Architects Daughter"/>
                <a:ea typeface="Architects Daughter"/>
                <a:cs typeface="Architects Daughter"/>
                <a:sym typeface="Architects Daughter"/>
              </a:rPr>
              <a:t>Some people get paid differently for doing the same job based on race or gender </a:t>
            </a:r>
            <a:r>
              <a:rPr b="1" i="0" lang="en-US" sz="2300" u="none" cap="none" strike="noStrike">
                <a:solidFill>
                  <a:srgbClr val="000099"/>
                </a:solidFill>
                <a:latin typeface="Architects Daughter"/>
                <a:ea typeface="Architects Daughter"/>
                <a:cs typeface="Architects Daughter"/>
                <a:sym typeface="Architects Daughter"/>
              </a:rPr>
              <a:t>(Very illegal!).</a:t>
            </a:r>
            <a:endParaRPr i="0" sz="23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0" st="0"/>
                                            </p:txEl>
                                          </p:spTgt>
                                        </p:tgtEl>
                                        <p:attrNameLst>
                                          <p:attrName>style.visibility</p:attrName>
                                        </p:attrNameLst>
                                      </p:cBhvr>
                                      <p:to>
                                        <p:strVal val="visible"/>
                                      </p:to>
                                    </p:set>
                                    <p:animEffect filter="fade" transition="in">
                                      <p:cBhvr>
                                        <p:cTn dur="500"/>
                                        <p:tgtEl>
                                          <p:spTgt spid="15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1" st="1"/>
                                            </p:txEl>
                                          </p:spTgt>
                                        </p:tgtEl>
                                        <p:attrNameLst>
                                          <p:attrName>style.visibility</p:attrName>
                                        </p:attrNameLst>
                                      </p:cBhvr>
                                      <p:to>
                                        <p:strVal val="visible"/>
                                      </p:to>
                                    </p:set>
                                    <p:animEffect filter="fade" transition="in">
                                      <p:cBhvr>
                                        <p:cTn dur="500"/>
                                        <p:tgtEl>
                                          <p:spTgt spid="15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2" st="2"/>
                                            </p:txEl>
                                          </p:spTgt>
                                        </p:tgtEl>
                                        <p:attrNameLst>
                                          <p:attrName>style.visibility</p:attrName>
                                        </p:attrNameLst>
                                      </p:cBhvr>
                                      <p:to>
                                        <p:strVal val="visible"/>
                                      </p:to>
                                    </p:set>
                                    <p:animEffect filter="fade" transition="in">
                                      <p:cBhvr>
                                        <p:cTn dur="500"/>
                                        <p:tgtEl>
                                          <p:spTgt spid="15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3" st="3"/>
                                            </p:txEl>
                                          </p:spTgt>
                                        </p:tgtEl>
                                        <p:attrNameLst>
                                          <p:attrName>style.visibility</p:attrName>
                                        </p:attrNameLst>
                                      </p:cBhvr>
                                      <p:to>
                                        <p:strVal val="visible"/>
                                      </p:to>
                                    </p:set>
                                    <p:animEffect filter="fade" transition="in">
                                      <p:cBhvr>
                                        <p:cTn dur="500"/>
                                        <p:tgtEl>
                                          <p:spTgt spid="15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4" st="4"/>
                                            </p:txEl>
                                          </p:spTgt>
                                        </p:tgtEl>
                                        <p:attrNameLst>
                                          <p:attrName>style.visibility</p:attrName>
                                        </p:attrNameLst>
                                      </p:cBhvr>
                                      <p:to>
                                        <p:strVal val="visible"/>
                                      </p:to>
                                    </p:set>
                                    <p:animEffect filter="fade" transition="in">
                                      <p:cBhvr>
                                        <p:cTn dur="500"/>
                                        <p:tgtEl>
                                          <p:spTgt spid="15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5" st="5"/>
                                            </p:txEl>
                                          </p:spTgt>
                                        </p:tgtEl>
                                        <p:attrNameLst>
                                          <p:attrName>style.visibility</p:attrName>
                                        </p:attrNameLst>
                                      </p:cBhvr>
                                      <p:to>
                                        <p:strVal val="visible"/>
                                      </p:to>
                                    </p:set>
                                    <p:animEffect filter="fade" transition="in">
                                      <p:cBhvr>
                                        <p:cTn dur="500"/>
                                        <p:tgtEl>
                                          <p:spTgt spid="15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6" st="6"/>
                                            </p:txEl>
                                          </p:spTgt>
                                        </p:tgtEl>
                                        <p:attrNameLst>
                                          <p:attrName>style.visibility</p:attrName>
                                        </p:attrNameLst>
                                      </p:cBhvr>
                                      <p:to>
                                        <p:strVal val="visible"/>
                                      </p:to>
                                    </p:set>
                                    <p:animEffect filter="fade" transition="in">
                                      <p:cBhvr>
                                        <p:cTn dur="500"/>
                                        <p:tgtEl>
                                          <p:spTgt spid="157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7" st="7"/>
                                            </p:txEl>
                                          </p:spTgt>
                                        </p:tgtEl>
                                        <p:attrNameLst>
                                          <p:attrName>style.visibility</p:attrName>
                                        </p:attrNameLst>
                                      </p:cBhvr>
                                      <p:to>
                                        <p:strVal val="visible"/>
                                      </p:to>
                                    </p:set>
                                    <p:animEffect filter="fade" transition="in">
                                      <p:cBhvr>
                                        <p:cTn dur="500"/>
                                        <p:tgtEl>
                                          <p:spTgt spid="157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xEl>
                                              <p:pRg end="8" st="8"/>
                                            </p:txEl>
                                          </p:spTgt>
                                        </p:tgtEl>
                                        <p:attrNameLst>
                                          <p:attrName>style.visibility</p:attrName>
                                        </p:attrNameLst>
                                      </p:cBhvr>
                                      <p:to>
                                        <p:strVal val="visible"/>
                                      </p:to>
                                    </p:set>
                                    <p:animEffect filter="fade" transition="in">
                                      <p:cBhvr>
                                        <p:cTn dur="500"/>
                                        <p:tgtEl>
                                          <p:spTgt spid="157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16"/>
          <p:cNvSpPr txBox="1"/>
          <p:nvPr>
            <p:ph type="ctrTitle"/>
          </p:nvPr>
        </p:nvSpPr>
        <p:spPr>
          <a:xfrm>
            <a:off x="685800" y="1066800"/>
            <a:ext cx="7772400" cy="3429000"/>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Clr>
                <a:srgbClr val="005CB8"/>
              </a:buClr>
              <a:buSzPts val="5400"/>
              <a:buFont typeface="Calibri"/>
              <a:buNone/>
            </a:pPr>
            <a:br>
              <a:rPr lang="en-US" sz="5400"/>
            </a:br>
            <a:br>
              <a:rPr lang="en-US" sz="5400"/>
            </a:br>
            <a:r>
              <a:rPr lang="en-US" sz="4000"/>
              <a:t>AP Microeconomics Bootcamp</a:t>
            </a:r>
            <a:endParaRPr sz="4000"/>
          </a:p>
          <a:p>
            <a:pPr indent="0" lvl="0" marL="0" rtl="0" algn="ctr">
              <a:lnSpc>
                <a:spcPct val="105555"/>
              </a:lnSpc>
              <a:spcBef>
                <a:spcPts val="0"/>
              </a:spcBef>
              <a:spcAft>
                <a:spcPts val="0"/>
              </a:spcAft>
              <a:buClr>
                <a:srgbClr val="005CB8"/>
              </a:buClr>
              <a:buSzPts val="5400"/>
              <a:buFont typeface="Calibri"/>
              <a:buNone/>
            </a:pPr>
            <a:r>
              <a:rPr lang="en-US" sz="5400"/>
              <a:t>Market Structures &amp; Labor Markets</a:t>
            </a:r>
            <a:endParaRPr sz="5400"/>
          </a:p>
          <a:p>
            <a:pPr indent="0" lvl="0" marL="0" rtl="0" algn="ctr">
              <a:lnSpc>
                <a:spcPct val="105555"/>
              </a:lnSpc>
              <a:spcBef>
                <a:spcPts val="0"/>
              </a:spcBef>
              <a:spcAft>
                <a:spcPts val="0"/>
              </a:spcAft>
              <a:buClr>
                <a:srgbClr val="005CB8"/>
              </a:buClr>
              <a:buSzPts val="5400"/>
              <a:buFont typeface="Calibri"/>
              <a:buNone/>
            </a:pPr>
            <a:r>
              <a:rPr i="1" lang="en-US" sz="1979">
                <a:solidFill>
                  <a:schemeClr val="dk1"/>
                </a:solidFill>
                <a:latin typeface="Calibri"/>
                <a:ea typeface="Calibri"/>
                <a:cs typeface="Calibri"/>
                <a:sym typeface="Calibri"/>
              </a:rPr>
              <a:t>Presented by Amanda Stiglbauer</a:t>
            </a:r>
            <a:br>
              <a:rPr i="1" lang="en-US" sz="1979">
                <a:solidFill>
                  <a:schemeClr val="dk1"/>
                </a:solidFill>
                <a:latin typeface="Calibri"/>
                <a:ea typeface="Calibri"/>
                <a:cs typeface="Calibri"/>
                <a:sym typeface="Calibri"/>
              </a:rPr>
            </a:br>
            <a:r>
              <a:rPr i="1" lang="en-US" sz="1979">
                <a:solidFill>
                  <a:schemeClr val="dk1"/>
                </a:solidFill>
                <a:latin typeface="Calibri"/>
                <a:ea typeface="Calibri"/>
                <a:cs typeface="Calibri"/>
                <a:sym typeface="Calibri"/>
              </a:rPr>
              <a:t>Blythewood High School</a:t>
            </a:r>
            <a:br>
              <a:rPr i="1" lang="en-US" sz="1979">
                <a:solidFill>
                  <a:schemeClr val="dk1"/>
                </a:solidFill>
                <a:latin typeface="Calibri"/>
                <a:ea typeface="Calibri"/>
                <a:cs typeface="Calibri"/>
                <a:sym typeface="Calibri"/>
              </a:rPr>
            </a:br>
            <a:r>
              <a:rPr i="1" lang="en-US" sz="1979">
                <a:solidFill>
                  <a:schemeClr val="dk1"/>
                </a:solidFill>
                <a:latin typeface="Calibri"/>
                <a:ea typeface="Calibri"/>
                <a:cs typeface="Calibri"/>
                <a:sym typeface="Calibri"/>
              </a:rPr>
              <a:t>Blythewood, SC</a:t>
            </a:r>
            <a:br>
              <a:rPr lang="en-US" sz="1440"/>
            </a:br>
            <a:r>
              <a:rPr lang="en-US" sz="1979">
                <a:solidFill>
                  <a:schemeClr val="dk1"/>
                </a:solidFill>
              </a:rPr>
              <a:t>February 22, 2022</a:t>
            </a:r>
            <a:endParaRPr sz="1979">
              <a:solidFill>
                <a:schemeClr val="dk1"/>
              </a:solidFill>
            </a:endParaRPr>
          </a:p>
          <a:p>
            <a:pPr indent="0" lvl="0" marL="0" rtl="0" algn="ctr">
              <a:lnSpc>
                <a:spcPct val="105555"/>
              </a:lnSpc>
              <a:spcBef>
                <a:spcPts val="0"/>
              </a:spcBef>
              <a:spcAft>
                <a:spcPts val="0"/>
              </a:spcAft>
              <a:buClr>
                <a:srgbClr val="005CB8"/>
              </a:buClr>
              <a:buSzPts val="5400"/>
              <a:buFont typeface="Calibri"/>
              <a:buNone/>
            </a:pPr>
            <a:r>
              <a:rPr lang="en-US" sz="1979" u="sng">
                <a:solidFill>
                  <a:schemeClr val="hlink"/>
                </a:solidFill>
                <a:hlinkClick r:id="rId3"/>
              </a:rPr>
              <a:t>astiglbauer@richland2.org</a:t>
            </a:r>
            <a:r>
              <a:rPr lang="en-US" sz="1979" u="sng">
                <a:solidFill>
                  <a:schemeClr val="hlink"/>
                </a:solidFill>
              </a:rPr>
              <a:t> </a:t>
            </a:r>
            <a:endParaRPr sz="1979">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40"/>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t>Monopolist’s MR&lt;D</a:t>
            </a:r>
            <a:endParaRPr/>
          </a:p>
        </p:txBody>
      </p:sp>
      <p:sp>
        <p:nvSpPr>
          <p:cNvPr id="187" name="Google Shape;187;p40"/>
          <p:cNvSpPr txBox="1"/>
          <p:nvPr>
            <p:ph idx="1" type="body"/>
          </p:nvPr>
        </p:nvSpPr>
        <p:spPr>
          <a:xfrm>
            <a:off x="457200" y="2377440"/>
            <a:ext cx="6074229" cy="377952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Arial"/>
              <a:buChar char="•"/>
            </a:pPr>
            <a:r>
              <a:rPr lang="en-US">
                <a:solidFill>
                  <a:schemeClr val="dk1"/>
                </a:solidFill>
                <a:latin typeface="Calibri"/>
                <a:ea typeface="Calibri"/>
                <a:cs typeface="Calibri"/>
                <a:sym typeface="Calibri"/>
              </a:rPr>
              <a:t>Because monopolist must set a lower price to obtain greater sales, marginal revenue is less than price for every level of output except the first.</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Lower price applies to all units sold.</a:t>
            </a:r>
            <a:endParaRPr/>
          </a:p>
          <a:p>
            <a:pPr indent="-285750" lvl="1" marL="742950" rtl="0" algn="l">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Think about it this way: MR decreases for all units sold previously because you must charge same price for all.</a:t>
            </a:r>
            <a:endParaRPr/>
          </a:p>
          <a:p>
            <a:pPr indent="-165100" lvl="0" marL="342900" rtl="0" algn="l">
              <a:spcBef>
                <a:spcPts val="0"/>
              </a:spcBef>
              <a:spcAft>
                <a:spcPts val="0"/>
              </a:spcAft>
              <a:buClr>
                <a:schemeClr val="dk1"/>
              </a:buClr>
              <a:buSzPts val="2800"/>
              <a:buNone/>
            </a:pPr>
            <a:r>
              <a:t/>
            </a:r>
            <a:endParaRPr/>
          </a:p>
        </p:txBody>
      </p:sp>
      <p:pic>
        <p:nvPicPr>
          <p:cNvPr descr="monopoly-man" id="188" name="Google Shape;188;p40"/>
          <p:cNvPicPr preferRelativeResize="0"/>
          <p:nvPr/>
        </p:nvPicPr>
        <p:blipFill rotWithShape="1">
          <a:blip r:embed="rId3">
            <a:alphaModFix/>
          </a:blip>
          <a:srcRect b="0" l="0" r="0" t="0"/>
          <a:stretch/>
        </p:blipFill>
        <p:spPr>
          <a:xfrm>
            <a:off x="6531429" y="2350070"/>
            <a:ext cx="2183363" cy="38068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