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512" r:id="rId5"/>
    <p:sldId id="267" r:id="rId6"/>
    <p:sldId id="632" r:id="rId7"/>
    <p:sldId id="493" r:id="rId8"/>
    <p:sldId id="688" r:id="rId9"/>
    <p:sldId id="531" r:id="rId10"/>
    <p:sldId id="631" r:id="rId11"/>
    <p:sldId id="667" r:id="rId12"/>
    <p:sldId id="658" r:id="rId13"/>
    <p:sldId id="654" r:id="rId14"/>
    <p:sldId id="659" r:id="rId15"/>
    <p:sldId id="660" r:id="rId16"/>
    <p:sldId id="646" r:id="rId17"/>
    <p:sldId id="275" r:id="rId18"/>
    <p:sldId id="661" r:id="rId19"/>
    <p:sldId id="544" r:id="rId20"/>
    <p:sldId id="555" r:id="rId21"/>
    <p:sldId id="556" r:id="rId22"/>
    <p:sldId id="554" r:id="rId23"/>
    <p:sldId id="553" r:id="rId24"/>
    <p:sldId id="276" r:id="rId25"/>
    <p:sldId id="536" r:id="rId26"/>
    <p:sldId id="547" r:id="rId27"/>
    <p:sldId id="548" r:id="rId28"/>
    <p:sldId id="546" r:id="rId29"/>
    <p:sldId id="686" r:id="rId30"/>
    <p:sldId id="607" r:id="rId31"/>
    <p:sldId id="655" r:id="rId32"/>
    <p:sldId id="662" r:id="rId33"/>
    <p:sldId id="263" r:id="rId34"/>
    <p:sldId id="339" r:id="rId35"/>
    <p:sldId id="340" r:id="rId36"/>
    <p:sldId id="663" r:id="rId37"/>
    <p:sldId id="666" r:id="rId38"/>
    <p:sldId id="341" r:id="rId39"/>
    <p:sldId id="447" r:id="rId40"/>
    <p:sldId id="444" r:id="rId41"/>
    <p:sldId id="440" r:id="rId42"/>
    <p:sldId id="687" r:id="rId43"/>
    <p:sldId id="265" r:id="rId44"/>
    <p:sldId id="266" r:id="rId45"/>
    <p:sldId id="26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FFFF66"/>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53" autoAdjust="0"/>
    <p:restoredTop sz="94660"/>
  </p:normalViewPr>
  <p:slideViewPr>
    <p:cSldViewPr snapToGrid="0">
      <p:cViewPr varScale="1">
        <p:scale>
          <a:sx n="82" d="100"/>
          <a:sy n="82" d="100"/>
        </p:scale>
        <p:origin x="95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5/14/2022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3</a:t>
            </a:fld>
            <a:endParaRPr lang="en-US" dirty="0"/>
          </a:p>
        </p:txBody>
      </p:sp>
    </p:spTree>
    <p:extLst>
      <p:ext uri="{BB962C8B-B14F-4D97-AF65-F5344CB8AC3E}">
        <p14:creationId xmlns:p14="http://schemas.microsoft.com/office/powerpoint/2010/main" val="375776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5</a:t>
            </a:fld>
            <a:endParaRPr lang="en-US" dirty="0"/>
          </a:p>
        </p:txBody>
      </p:sp>
    </p:spTree>
    <p:extLst>
      <p:ext uri="{BB962C8B-B14F-4D97-AF65-F5344CB8AC3E}">
        <p14:creationId xmlns:p14="http://schemas.microsoft.com/office/powerpoint/2010/main" val="94309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dirty="0"/>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29EB0-1218-4509-94C3-B62ACBBB0891}" type="datetime1">
              <a:rPr lang="en-US" smtClean="0">
                <a:solidFill>
                  <a:prstClr val="black">
                    <a:lumMod val="75000"/>
                    <a:lumOff val="25000"/>
                  </a:prstClr>
                </a:solidFill>
              </a:rPr>
              <a:pPr/>
              <a:t>5/14/2022</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75000"/>
                    <a:lumOff val="25000"/>
                  </a:prstClr>
                </a:solidFill>
              </a:rPr>
              <a:t>Rebecca Booth, Director of the Center for Economic Education at Lynchburg College</a:t>
            </a:r>
          </a:p>
        </p:txBody>
      </p:sp>
      <p:sp>
        <p:nvSpPr>
          <p:cNvPr id="6" name="Slide Number Placeholder 5"/>
          <p:cNvSpPr>
            <a:spLocks noGrp="1"/>
          </p:cNvSpPr>
          <p:nvPr>
            <p:ph type="sldNum" sz="quarter" idx="12"/>
          </p:nvPr>
        </p:nvSpPr>
        <p:spPr/>
        <p:txBody>
          <a:bodyPr/>
          <a:lstStyle/>
          <a:p>
            <a:fld id="{DF3AC4AA-6A2F-4491-949D-71AAA042022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1455597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adl.org/media/12859/downloa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www.youtube.com/watch?v=vyFlz0XpbTc"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conedlink.org/resources/how-expensive-are-payday-loans/?view=teacher"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texasbluebonnetaward2019.wordpress.com/stef-soto-taco-que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jenntorres.files.wordpress.com/2016/09/taco-truck_printable.pdf"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5.jpeg"/><Relationship Id="rId7" Type="http://schemas.openxmlformats.org/officeDocument/2006/relationships/image" Target="../media/image63.jpeg"/><Relationship Id="rId2" Type="http://schemas.openxmlformats.org/officeDocument/2006/relationships/image" Target="../media/image61.jpeg"/><Relationship Id="rId1" Type="http://schemas.openxmlformats.org/officeDocument/2006/relationships/slideLayout" Target="../slideLayouts/slideLayout12.xml"/><Relationship Id="rId6" Type="http://schemas.openxmlformats.org/officeDocument/2006/relationships/image" Target="../media/image62.jpeg"/><Relationship Id="rId5" Type="http://schemas.openxmlformats.org/officeDocument/2006/relationships/image" Target="../media/image52.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C5825D-DB30-4122-AEE2-6EE1165F7EE4}"/>
              </a:ext>
            </a:extLst>
          </p:cNvPr>
          <p:cNvSpPr txBox="1"/>
          <p:nvPr/>
        </p:nvSpPr>
        <p:spPr>
          <a:xfrm>
            <a:off x="2961751" y="5595699"/>
            <a:ext cx="3429000" cy="738664"/>
          </a:xfrm>
          <a:prstGeom prst="rect">
            <a:avLst/>
          </a:prstGeom>
          <a:noFill/>
        </p:spPr>
        <p:txBody>
          <a:bodyPr wrap="square" rtlCol="0">
            <a:spAutoFit/>
          </a:bodyPr>
          <a:lstStyle/>
          <a:p>
            <a:pPr algn="ctr"/>
            <a:r>
              <a:rPr lang="en-US" sz="1400" dirty="0"/>
              <a:t>Lynne Farrell Stover</a:t>
            </a:r>
          </a:p>
          <a:p>
            <a:pPr algn="ctr"/>
            <a:r>
              <a:rPr lang="en-US" sz="1400" dirty="0"/>
              <a:t>JMU Center for Economic Education</a:t>
            </a:r>
          </a:p>
          <a:p>
            <a:pPr algn="ctr"/>
            <a:r>
              <a:rPr lang="en-US" sz="1400" dirty="0"/>
              <a:t>stoverlf@jmu.edu</a:t>
            </a:r>
          </a:p>
        </p:txBody>
      </p:sp>
      <p:sp>
        <p:nvSpPr>
          <p:cNvPr id="3" name="TextBox 2">
            <a:extLst>
              <a:ext uri="{FF2B5EF4-FFF2-40B4-BE49-F238E27FC236}">
                <a16:creationId xmlns:a16="http://schemas.microsoft.com/office/drawing/2014/main" id="{DC4B45BA-859D-250D-0D94-DFC75F94E4E0}"/>
              </a:ext>
            </a:extLst>
          </p:cNvPr>
          <p:cNvSpPr txBox="1"/>
          <p:nvPr/>
        </p:nvSpPr>
        <p:spPr>
          <a:xfrm>
            <a:off x="256234" y="1262301"/>
            <a:ext cx="8485832" cy="738664"/>
          </a:xfrm>
          <a:prstGeom prst="rect">
            <a:avLst/>
          </a:prstGeom>
          <a:noFill/>
        </p:spPr>
        <p:txBody>
          <a:bodyPr wrap="square" rtlCol="0">
            <a:spAutoFit/>
          </a:bodyPr>
          <a:lstStyle/>
          <a:p>
            <a:pPr algn="ctr"/>
            <a:r>
              <a:rPr lang="en-US" sz="2100" b="1" dirty="0">
                <a:solidFill>
                  <a:srgbClr val="4D206E"/>
                </a:solidFill>
                <a:latin typeface="Rockwell" panose="02060603020205020403" pitchFamily="18" charset="0"/>
                <a:cs typeface="MV Boli" panose="02000500030200090000" pitchFamily="2" charset="0"/>
              </a:rPr>
              <a:t>Dreamers and Wishers Part II </a:t>
            </a:r>
          </a:p>
          <a:p>
            <a:pPr algn="ctr"/>
            <a:r>
              <a:rPr lang="en-US" sz="2100" b="1" dirty="0">
                <a:solidFill>
                  <a:srgbClr val="4D206E"/>
                </a:solidFill>
                <a:latin typeface="Rockwell" panose="02060603020205020403" pitchFamily="18" charset="0"/>
                <a:cs typeface="MV Boli" panose="02000500030200090000" pitchFamily="2" charset="0"/>
              </a:rPr>
              <a:t>Children’s Chapter Books Featuring the Immigrant Experience</a:t>
            </a:r>
          </a:p>
        </p:txBody>
      </p:sp>
      <p:pic>
        <p:nvPicPr>
          <p:cNvPr id="12" name="Picture 11">
            <a:extLst>
              <a:ext uri="{FF2B5EF4-FFF2-40B4-BE49-F238E27FC236}">
                <a16:creationId xmlns:a16="http://schemas.microsoft.com/office/drawing/2014/main" id="{6B3D03D5-FAB0-8BEB-E13E-4402BD6EB5F7}"/>
              </a:ext>
            </a:extLst>
          </p:cNvPr>
          <p:cNvPicPr>
            <a:picLocks noChangeAspect="1"/>
          </p:cNvPicPr>
          <p:nvPr/>
        </p:nvPicPr>
        <p:blipFill>
          <a:blip r:embed="rId2"/>
          <a:stretch>
            <a:fillRect/>
          </a:stretch>
        </p:blipFill>
        <p:spPr>
          <a:xfrm>
            <a:off x="1426858" y="2000965"/>
            <a:ext cx="6697594" cy="3233508"/>
          </a:xfrm>
          <a:prstGeom prst="rect">
            <a:avLst/>
          </a:prstGeom>
        </p:spPr>
      </p:pic>
    </p:spTree>
    <p:extLst>
      <p:ext uri="{BB962C8B-B14F-4D97-AF65-F5344CB8AC3E}">
        <p14:creationId xmlns:p14="http://schemas.microsoft.com/office/powerpoint/2010/main" val="245308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6CF432-28B4-F91B-2C27-7519EDD0EEC1}"/>
              </a:ext>
            </a:extLst>
          </p:cNvPr>
          <p:cNvPicPr>
            <a:picLocks noGrp="1" noChangeAspect="1"/>
          </p:cNvPicPr>
          <p:nvPr>
            <p:ph idx="1"/>
          </p:nvPr>
        </p:nvPicPr>
        <p:blipFill>
          <a:blip r:embed="rId2"/>
          <a:stretch>
            <a:fillRect/>
          </a:stretch>
        </p:blipFill>
        <p:spPr>
          <a:xfrm>
            <a:off x="3001791" y="2198453"/>
            <a:ext cx="3842852" cy="3837993"/>
          </a:xfrm>
        </p:spPr>
      </p:pic>
      <p:sp>
        <p:nvSpPr>
          <p:cNvPr id="6" name="TextBox 5">
            <a:extLst>
              <a:ext uri="{FF2B5EF4-FFF2-40B4-BE49-F238E27FC236}">
                <a16:creationId xmlns:a16="http://schemas.microsoft.com/office/drawing/2014/main" id="{7095269D-A8C9-11D4-4286-0A7DEF3E64E8}"/>
              </a:ext>
            </a:extLst>
          </p:cNvPr>
          <p:cNvSpPr txBox="1"/>
          <p:nvPr/>
        </p:nvSpPr>
        <p:spPr>
          <a:xfrm>
            <a:off x="384350" y="2025372"/>
            <a:ext cx="2092928" cy="1477328"/>
          </a:xfrm>
          <a:prstGeom prst="rect">
            <a:avLst/>
          </a:prstGeom>
          <a:noFill/>
        </p:spPr>
        <p:txBody>
          <a:bodyPr wrap="square" rtlCol="0">
            <a:spAutoFit/>
          </a:bodyPr>
          <a:lstStyle/>
          <a:p>
            <a:r>
              <a:rPr lang="en-US" b="0" i="0" dirty="0">
                <a:solidFill>
                  <a:srgbClr val="231F20"/>
                </a:solidFill>
                <a:effectLst/>
                <a:latin typeface="ReithSans"/>
              </a:rPr>
              <a:t>Migration usually happens as a result of a combination of these push and pull factors.</a:t>
            </a:r>
            <a:endParaRPr lang="en-US" dirty="0"/>
          </a:p>
        </p:txBody>
      </p:sp>
      <p:pic>
        <p:nvPicPr>
          <p:cNvPr id="3" name="Picture 2">
            <a:extLst>
              <a:ext uri="{FF2B5EF4-FFF2-40B4-BE49-F238E27FC236}">
                <a16:creationId xmlns:a16="http://schemas.microsoft.com/office/drawing/2014/main" id="{DE00B155-60AE-419F-976F-D8FEB3488955}"/>
              </a:ext>
            </a:extLst>
          </p:cNvPr>
          <p:cNvPicPr>
            <a:picLocks noChangeAspect="1"/>
          </p:cNvPicPr>
          <p:nvPr/>
        </p:nvPicPr>
        <p:blipFill>
          <a:blip r:embed="rId3"/>
          <a:stretch>
            <a:fillRect/>
          </a:stretch>
        </p:blipFill>
        <p:spPr>
          <a:xfrm>
            <a:off x="7088013" y="2198453"/>
            <a:ext cx="1671638" cy="921544"/>
          </a:xfrm>
          <a:prstGeom prst="rect">
            <a:avLst/>
          </a:prstGeom>
        </p:spPr>
      </p:pic>
      <p:sp>
        <p:nvSpPr>
          <p:cNvPr id="4" name="TextBox 3">
            <a:extLst>
              <a:ext uri="{FF2B5EF4-FFF2-40B4-BE49-F238E27FC236}">
                <a16:creationId xmlns:a16="http://schemas.microsoft.com/office/drawing/2014/main" id="{A8C7CC66-FB4E-490A-839E-602F6088F675}"/>
              </a:ext>
            </a:extLst>
          </p:cNvPr>
          <p:cNvSpPr txBox="1"/>
          <p:nvPr/>
        </p:nvSpPr>
        <p:spPr>
          <a:xfrm>
            <a:off x="2050401" y="1072153"/>
            <a:ext cx="5955263" cy="507831"/>
          </a:xfrm>
          <a:prstGeom prst="rect">
            <a:avLst/>
          </a:prstGeom>
          <a:noFill/>
        </p:spPr>
        <p:txBody>
          <a:bodyPr wrap="square" rtlCol="0">
            <a:spAutoFit/>
          </a:bodyPr>
          <a:lstStyle/>
          <a:p>
            <a:r>
              <a:rPr lang="en-US" sz="2700" b="1" dirty="0">
                <a:solidFill>
                  <a:srgbClr val="FF0000"/>
                </a:solidFill>
                <a:effectLst>
                  <a:outerShdw blurRad="38100" dist="38100" dir="2700000" algn="tl">
                    <a:srgbClr val="000000">
                      <a:alpha val="43137"/>
                    </a:srgbClr>
                  </a:outerShdw>
                </a:effectLst>
              </a:rPr>
              <a:t>Push Pull Factors in Immigration </a:t>
            </a:r>
          </a:p>
        </p:txBody>
      </p:sp>
    </p:spTree>
    <p:extLst>
      <p:ext uri="{BB962C8B-B14F-4D97-AF65-F5344CB8AC3E}">
        <p14:creationId xmlns:p14="http://schemas.microsoft.com/office/powerpoint/2010/main" val="3915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DF50BD-529D-DD48-BFAA-B6FA8E3EEF88}"/>
              </a:ext>
            </a:extLst>
          </p:cNvPr>
          <p:cNvPicPr>
            <a:picLocks noGrp="1" noChangeAspect="1"/>
          </p:cNvPicPr>
          <p:nvPr>
            <p:ph idx="1"/>
          </p:nvPr>
        </p:nvPicPr>
        <p:blipFill>
          <a:blip r:embed="rId2"/>
          <a:stretch>
            <a:fillRect/>
          </a:stretch>
        </p:blipFill>
        <p:spPr>
          <a:xfrm>
            <a:off x="1436945" y="2616989"/>
            <a:ext cx="5546527" cy="2657142"/>
          </a:xfrm>
          <a:ln w="76200">
            <a:solidFill>
              <a:srgbClr val="C00000"/>
            </a:solidFill>
          </a:ln>
        </p:spPr>
      </p:pic>
      <p:sp>
        <p:nvSpPr>
          <p:cNvPr id="3" name="Rectangle 2">
            <a:extLst>
              <a:ext uri="{FF2B5EF4-FFF2-40B4-BE49-F238E27FC236}">
                <a16:creationId xmlns:a16="http://schemas.microsoft.com/office/drawing/2014/main" id="{34908A00-D69B-4AE4-A667-FA09DB7A3F9C}"/>
              </a:ext>
            </a:extLst>
          </p:cNvPr>
          <p:cNvSpPr/>
          <p:nvPr/>
        </p:nvSpPr>
        <p:spPr>
          <a:xfrm>
            <a:off x="1637267" y="6045363"/>
            <a:ext cx="6006837" cy="369332"/>
          </a:xfrm>
          <a:prstGeom prst="rect">
            <a:avLst/>
          </a:prstGeom>
        </p:spPr>
        <p:txBody>
          <a:bodyPr wrap="none">
            <a:spAutoFit/>
          </a:bodyPr>
          <a:lstStyle/>
          <a:p>
            <a:r>
              <a:rPr lang="en-US" dirty="0"/>
              <a:t>https://www.bbc.co.uk/bitesize/guides/z3p4b82/revision/1</a:t>
            </a:r>
          </a:p>
        </p:txBody>
      </p:sp>
      <p:sp>
        <p:nvSpPr>
          <p:cNvPr id="4" name="Rectangle 3">
            <a:extLst>
              <a:ext uri="{FF2B5EF4-FFF2-40B4-BE49-F238E27FC236}">
                <a16:creationId xmlns:a16="http://schemas.microsoft.com/office/drawing/2014/main" id="{32CB5D07-C9D8-46DF-9580-BE50DB567FA0}"/>
              </a:ext>
            </a:extLst>
          </p:cNvPr>
          <p:cNvSpPr/>
          <p:nvPr/>
        </p:nvSpPr>
        <p:spPr>
          <a:xfrm>
            <a:off x="1093555" y="1309883"/>
            <a:ext cx="6233309" cy="1200329"/>
          </a:xfrm>
          <a:prstGeom prst="rect">
            <a:avLst/>
          </a:prstGeom>
        </p:spPr>
        <p:txBody>
          <a:bodyPr wrap="square">
            <a:spAutoFit/>
          </a:bodyPr>
          <a:lstStyle/>
          <a:p>
            <a:pPr marL="214313" indent="-214313">
              <a:buFont typeface="Arial" panose="020B0604020202020204" pitchFamily="34" charset="0"/>
              <a:buChar char="•"/>
            </a:pPr>
            <a:r>
              <a:rPr lang="en-US" b="1" dirty="0">
                <a:solidFill>
                  <a:srgbClr val="231F20"/>
                </a:solidFill>
                <a:latin typeface="ReithSans"/>
              </a:rPr>
              <a:t>Push Factors</a:t>
            </a:r>
            <a:r>
              <a:rPr lang="en-US" dirty="0">
                <a:solidFill>
                  <a:srgbClr val="231F20"/>
                </a:solidFill>
                <a:latin typeface="ReithSans"/>
              </a:rPr>
              <a:t> are negative things that make people want to relocate to a new are, such a war.  </a:t>
            </a:r>
          </a:p>
          <a:p>
            <a:pPr marL="214313" indent="-214313">
              <a:buFont typeface="Arial" panose="020B0604020202020204" pitchFamily="34" charset="0"/>
              <a:buChar char="•"/>
            </a:pPr>
            <a:r>
              <a:rPr lang="en-US" b="1" dirty="0">
                <a:solidFill>
                  <a:srgbClr val="231F20"/>
                </a:solidFill>
                <a:latin typeface="ReithSans"/>
              </a:rPr>
              <a:t>Pull Factors</a:t>
            </a:r>
            <a:r>
              <a:rPr lang="en-US" dirty="0">
                <a:solidFill>
                  <a:srgbClr val="231F20"/>
                </a:solidFill>
                <a:latin typeface="ReithSans"/>
              </a:rPr>
              <a:t> are positive aspects that attract people to relocate to a place such a good job opportunities </a:t>
            </a:r>
            <a:endParaRPr lang="en-US" b="0" i="0" dirty="0">
              <a:solidFill>
                <a:srgbClr val="231F20"/>
              </a:solidFill>
              <a:effectLst/>
              <a:latin typeface="ReithSans"/>
            </a:endParaRPr>
          </a:p>
        </p:txBody>
      </p:sp>
      <p:pic>
        <p:nvPicPr>
          <p:cNvPr id="7" name="Picture 6">
            <a:extLst>
              <a:ext uri="{FF2B5EF4-FFF2-40B4-BE49-F238E27FC236}">
                <a16:creationId xmlns:a16="http://schemas.microsoft.com/office/drawing/2014/main" id="{158992A6-17EF-4FE8-887F-78EC077FFDB9}"/>
              </a:ext>
            </a:extLst>
          </p:cNvPr>
          <p:cNvPicPr>
            <a:picLocks noChangeAspect="1"/>
          </p:cNvPicPr>
          <p:nvPr/>
        </p:nvPicPr>
        <p:blipFill>
          <a:blip r:embed="rId3"/>
          <a:stretch>
            <a:fillRect/>
          </a:stretch>
        </p:blipFill>
        <p:spPr>
          <a:xfrm>
            <a:off x="7106864" y="2359900"/>
            <a:ext cx="1671638" cy="921544"/>
          </a:xfrm>
          <a:prstGeom prst="rect">
            <a:avLst/>
          </a:prstGeom>
        </p:spPr>
      </p:pic>
    </p:spTree>
    <p:extLst>
      <p:ext uri="{BB962C8B-B14F-4D97-AF65-F5344CB8AC3E}">
        <p14:creationId xmlns:p14="http://schemas.microsoft.com/office/powerpoint/2010/main" val="53779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C784A-EFD9-2B24-9C88-1E79B7E548BD}"/>
              </a:ext>
            </a:extLst>
          </p:cNvPr>
          <p:cNvSpPr>
            <a:spLocks noGrp="1"/>
          </p:cNvSpPr>
          <p:nvPr>
            <p:ph idx="1"/>
          </p:nvPr>
        </p:nvSpPr>
        <p:spPr>
          <a:xfrm>
            <a:off x="628650" y="464418"/>
            <a:ext cx="7886700" cy="3263504"/>
          </a:xfrm>
        </p:spPr>
        <p:txBody>
          <a:bodyPr/>
          <a:lstStyle/>
          <a:p>
            <a:pPr marL="0" indent="0" algn="ctr">
              <a:buNone/>
            </a:pPr>
            <a:r>
              <a:rPr lang="en-US" sz="2000" b="1" i="0" dirty="0">
                <a:solidFill>
                  <a:srgbClr val="231F20"/>
                </a:solidFill>
                <a:effectLst/>
                <a:latin typeface="+mn-lt"/>
              </a:rPr>
              <a:t>Barriers to Migration</a:t>
            </a:r>
          </a:p>
          <a:p>
            <a:r>
              <a:rPr lang="en-US" sz="2000" dirty="0">
                <a:solidFill>
                  <a:srgbClr val="231F20"/>
                </a:solidFill>
                <a:effectLst/>
                <a:latin typeface="+mn-lt"/>
              </a:rPr>
              <a:t>Migration movements are rarely smooth.</a:t>
            </a:r>
          </a:p>
          <a:p>
            <a:r>
              <a:rPr lang="en-US" sz="2000" dirty="0">
                <a:solidFill>
                  <a:srgbClr val="231F20"/>
                </a:solidFill>
                <a:effectLst/>
                <a:latin typeface="+mn-lt"/>
              </a:rPr>
              <a:t>People who are migrating have to negotiate a number of barriers when moving between countries.</a:t>
            </a:r>
          </a:p>
          <a:p>
            <a:r>
              <a:rPr lang="en-US" sz="2000" dirty="0">
                <a:solidFill>
                  <a:srgbClr val="231F20"/>
                </a:solidFill>
                <a:effectLst/>
                <a:latin typeface="+mn-lt"/>
              </a:rPr>
              <a:t>A number of obstacles can get in the way such as legal restrictions, family attachments, and costs incurred</a:t>
            </a:r>
            <a:r>
              <a:rPr lang="en-US" dirty="0">
                <a:solidFill>
                  <a:srgbClr val="231F20"/>
                </a:solidFill>
                <a:effectLst/>
              </a:rPr>
              <a:t>.</a:t>
            </a:r>
          </a:p>
          <a:p>
            <a:endParaRPr lang="en-US" dirty="0"/>
          </a:p>
        </p:txBody>
      </p:sp>
      <p:pic>
        <p:nvPicPr>
          <p:cNvPr id="5" name="Picture 4">
            <a:extLst>
              <a:ext uri="{FF2B5EF4-FFF2-40B4-BE49-F238E27FC236}">
                <a16:creationId xmlns:a16="http://schemas.microsoft.com/office/drawing/2014/main" id="{CBC0C26D-6632-36B3-33DA-A159F084C893}"/>
              </a:ext>
            </a:extLst>
          </p:cNvPr>
          <p:cNvPicPr>
            <a:picLocks noChangeAspect="1"/>
          </p:cNvPicPr>
          <p:nvPr/>
        </p:nvPicPr>
        <p:blipFill>
          <a:blip r:embed="rId2"/>
          <a:stretch>
            <a:fillRect/>
          </a:stretch>
        </p:blipFill>
        <p:spPr>
          <a:xfrm>
            <a:off x="2914456" y="3175463"/>
            <a:ext cx="3315088" cy="3009967"/>
          </a:xfrm>
          <a:prstGeom prst="rect">
            <a:avLst/>
          </a:prstGeom>
        </p:spPr>
      </p:pic>
    </p:spTree>
    <p:extLst>
      <p:ext uri="{BB962C8B-B14F-4D97-AF65-F5344CB8AC3E}">
        <p14:creationId xmlns:p14="http://schemas.microsoft.com/office/powerpoint/2010/main" val="28053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C5AD8-590B-3F12-F2F5-FB8DE5EDDBE2}"/>
              </a:ext>
            </a:extLst>
          </p:cNvPr>
          <p:cNvSpPr>
            <a:spLocks noGrp="1"/>
          </p:cNvSpPr>
          <p:nvPr>
            <p:ph idx="1"/>
          </p:nvPr>
        </p:nvSpPr>
        <p:spPr>
          <a:xfrm>
            <a:off x="4129873" y="1668785"/>
            <a:ext cx="4516733" cy="1110212"/>
          </a:xfrm>
        </p:spPr>
        <p:txBody>
          <a:bodyPr>
            <a:normAutofit fontScale="77500" lnSpcReduction="20000"/>
          </a:bodyPr>
          <a:lstStyle/>
          <a:p>
            <a:pPr marL="0" indent="0">
              <a:buNone/>
            </a:pPr>
            <a:r>
              <a:rPr lang="en-US" i="1" dirty="0"/>
              <a:t>Immigration: Thematic Unit</a:t>
            </a:r>
          </a:p>
          <a:p>
            <a:pPr marL="0" indent="0">
              <a:buNone/>
            </a:pPr>
            <a:r>
              <a:rPr lang="en-US" dirty="0"/>
              <a:t>Teacher Created Materials, Inc., 1993</a:t>
            </a:r>
          </a:p>
        </p:txBody>
      </p:sp>
      <p:pic>
        <p:nvPicPr>
          <p:cNvPr id="1026" name="Picture 2">
            <a:extLst>
              <a:ext uri="{FF2B5EF4-FFF2-40B4-BE49-F238E27FC236}">
                <a16:creationId xmlns:a16="http://schemas.microsoft.com/office/drawing/2014/main" id="{D4082DF1-F54A-5099-D31E-9DFC6E43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63" y="1817712"/>
            <a:ext cx="2937082" cy="380204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F88EFC-B467-7C2C-4C73-2DB521A0388A}"/>
              </a:ext>
            </a:extLst>
          </p:cNvPr>
          <p:cNvSpPr txBox="1"/>
          <p:nvPr/>
        </p:nvSpPr>
        <p:spPr>
          <a:xfrm>
            <a:off x="4303962" y="2579159"/>
            <a:ext cx="3150158" cy="3693319"/>
          </a:xfrm>
          <a:prstGeom prst="rect">
            <a:avLst/>
          </a:prstGeom>
          <a:noFill/>
        </p:spPr>
        <p:txBody>
          <a:bodyPr wrap="square" rtlCol="0">
            <a:spAutoFit/>
          </a:bodyPr>
          <a:lstStyle/>
          <a:p>
            <a:r>
              <a:rPr lang="en-US" dirty="0"/>
              <a:t>Content includes:</a:t>
            </a:r>
          </a:p>
          <a:p>
            <a:pPr marL="214313" indent="-214313">
              <a:buFont typeface="Arial" panose="020B0604020202020204" pitchFamily="34" charset="0"/>
              <a:buChar char="•"/>
            </a:pPr>
            <a:r>
              <a:rPr lang="en-US" dirty="0"/>
              <a:t>Family Trees  &amp; Genealogy </a:t>
            </a:r>
          </a:p>
          <a:p>
            <a:pPr marL="214313" indent="-214313">
              <a:buFont typeface="Arial" panose="020B0604020202020204" pitchFamily="34" charset="0"/>
              <a:buChar char="•"/>
            </a:pPr>
            <a:r>
              <a:rPr lang="en-US" dirty="0"/>
              <a:t>Teaching Units: </a:t>
            </a:r>
            <a:r>
              <a:rPr lang="en-US" i="1" dirty="0"/>
              <a:t>Molly’s Pilgrim</a:t>
            </a:r>
            <a:r>
              <a:rPr lang="en-US" dirty="0"/>
              <a:t>, </a:t>
            </a:r>
            <a:r>
              <a:rPr lang="en-US" i="1" dirty="0"/>
              <a:t>How Many Days to America</a:t>
            </a:r>
            <a:r>
              <a:rPr lang="en-US" dirty="0"/>
              <a:t>, and </a:t>
            </a:r>
            <a:r>
              <a:rPr lang="en-US" i="1" dirty="0"/>
              <a:t>Hello My Name is Scrambled Eggs</a:t>
            </a:r>
          </a:p>
          <a:p>
            <a:pPr marL="214313" indent="-214313">
              <a:buFont typeface="Arial" panose="020B0604020202020204" pitchFamily="34" charset="0"/>
              <a:buChar char="•"/>
            </a:pPr>
            <a:r>
              <a:rPr lang="en-US" dirty="0"/>
              <a:t>Immigration Word Bank</a:t>
            </a:r>
          </a:p>
          <a:p>
            <a:pPr marL="214313" indent="-214313">
              <a:buFont typeface="Arial" panose="020B0604020202020204" pitchFamily="34" charset="0"/>
              <a:buChar char="•"/>
            </a:pPr>
            <a:r>
              <a:rPr lang="en-US" dirty="0"/>
              <a:t>Statue of Liberty Math</a:t>
            </a:r>
          </a:p>
          <a:p>
            <a:pPr marL="214313" indent="-214313">
              <a:buFont typeface="Arial" panose="020B0604020202020204" pitchFamily="34" charset="0"/>
              <a:buChar char="•"/>
            </a:pPr>
            <a:r>
              <a:rPr lang="en-US" dirty="0"/>
              <a:t>Ellis Island</a:t>
            </a:r>
          </a:p>
          <a:p>
            <a:pPr marL="214313" indent="-214313">
              <a:buFont typeface="Arial" panose="020B0604020202020204" pitchFamily="34" charset="0"/>
              <a:buChar char="•"/>
            </a:pPr>
            <a:r>
              <a:rPr lang="en-US" dirty="0"/>
              <a:t>Easy-to-make Pinata</a:t>
            </a:r>
          </a:p>
          <a:p>
            <a:pPr marL="214313" indent="-214313">
              <a:buFont typeface="Arial" panose="020B0604020202020204" pitchFamily="34" charset="0"/>
              <a:buChar char="•"/>
            </a:pPr>
            <a:r>
              <a:rPr lang="en-US" dirty="0"/>
              <a:t>Thanksgiving</a:t>
            </a:r>
          </a:p>
          <a:p>
            <a:pPr marL="214313" indent="-214313">
              <a:buFont typeface="Arial" panose="020B0604020202020204" pitchFamily="34" charset="0"/>
              <a:buChar char="•"/>
            </a:pPr>
            <a:r>
              <a:rPr lang="en-US" dirty="0"/>
              <a:t>Idioms </a:t>
            </a:r>
          </a:p>
        </p:txBody>
      </p:sp>
      <p:sp>
        <p:nvSpPr>
          <p:cNvPr id="5" name="TextBox 4">
            <a:extLst>
              <a:ext uri="{FF2B5EF4-FFF2-40B4-BE49-F238E27FC236}">
                <a16:creationId xmlns:a16="http://schemas.microsoft.com/office/drawing/2014/main" id="{A93BD3CA-4D61-815D-6A08-FB121840101F}"/>
              </a:ext>
            </a:extLst>
          </p:cNvPr>
          <p:cNvSpPr txBox="1"/>
          <p:nvPr/>
        </p:nvSpPr>
        <p:spPr>
          <a:xfrm>
            <a:off x="497394" y="1180771"/>
            <a:ext cx="4872872" cy="600164"/>
          </a:xfrm>
          <a:prstGeom prst="rect">
            <a:avLst/>
          </a:prstGeom>
          <a:noFill/>
        </p:spPr>
        <p:txBody>
          <a:bodyPr wrap="square" rtlCol="0">
            <a:spAutoFit/>
          </a:bodyPr>
          <a:lstStyle/>
          <a:p>
            <a:r>
              <a:rPr lang="en-US" sz="3300" dirty="0"/>
              <a:t>Times have changed…</a:t>
            </a:r>
          </a:p>
        </p:txBody>
      </p:sp>
      <p:pic>
        <p:nvPicPr>
          <p:cNvPr id="1028" name="Picture 4" descr="Hello, My Name Is Scrambled Eggs">
            <a:extLst>
              <a:ext uri="{FF2B5EF4-FFF2-40B4-BE49-F238E27FC236}">
                <a16:creationId xmlns:a16="http://schemas.microsoft.com/office/drawing/2014/main" id="{E832D201-6D8A-66C1-EB0B-C0E8F00BF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208" y="2681345"/>
            <a:ext cx="1018398" cy="157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6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ont Desk">
            <a:extLst>
              <a:ext uri="{FF2B5EF4-FFF2-40B4-BE49-F238E27FC236}">
                <a16:creationId xmlns:a16="http://schemas.microsoft.com/office/drawing/2014/main" id="{7B8AF86A-1129-4C4C-B5FE-602C552D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06" y="1207625"/>
            <a:ext cx="3303085" cy="4819951"/>
          </a:xfrm>
          <a:prstGeom prst="rect">
            <a:avLst/>
          </a:prstGeom>
          <a:noFill/>
          <a:ln w="28575">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EF7F51-9EFA-47A9-B78F-C85A93889669}"/>
              </a:ext>
            </a:extLst>
          </p:cNvPr>
          <p:cNvSpPr txBox="1"/>
          <p:nvPr/>
        </p:nvSpPr>
        <p:spPr>
          <a:xfrm>
            <a:off x="3209030" y="177883"/>
            <a:ext cx="2925593" cy="877163"/>
          </a:xfrm>
          <a:prstGeom prst="rect">
            <a:avLst/>
          </a:prstGeom>
          <a:noFill/>
        </p:spPr>
        <p:txBody>
          <a:bodyPr wrap="square" rtlCol="0">
            <a:spAutoFit/>
          </a:bodyPr>
          <a:lstStyle/>
          <a:p>
            <a:pPr algn="ctr"/>
            <a:r>
              <a:rPr lang="en-US" sz="3300" b="1" i="1" dirty="0">
                <a:solidFill>
                  <a:srgbClr val="7A9900"/>
                </a:solidFill>
              </a:rPr>
              <a:t>Front Desk</a:t>
            </a:r>
          </a:p>
          <a:p>
            <a:pPr algn="ctr"/>
            <a:r>
              <a:rPr lang="en-US" dirty="0"/>
              <a:t>by Kelly Yang</a:t>
            </a:r>
          </a:p>
        </p:txBody>
      </p:sp>
      <p:sp>
        <p:nvSpPr>
          <p:cNvPr id="2" name="TextBox 1">
            <a:extLst>
              <a:ext uri="{FF2B5EF4-FFF2-40B4-BE49-F238E27FC236}">
                <a16:creationId xmlns:a16="http://schemas.microsoft.com/office/drawing/2014/main" id="{B8AA9184-2925-D8F3-C433-107596F849E4}"/>
              </a:ext>
            </a:extLst>
          </p:cNvPr>
          <p:cNvSpPr txBox="1"/>
          <p:nvPr/>
        </p:nvSpPr>
        <p:spPr>
          <a:xfrm>
            <a:off x="4208603" y="5016864"/>
            <a:ext cx="2715208" cy="1200329"/>
          </a:xfrm>
          <a:prstGeom prst="rect">
            <a:avLst/>
          </a:prstGeom>
          <a:noFill/>
          <a:ln w="28575">
            <a:solidFill>
              <a:srgbClr val="0070C0"/>
            </a:solidFill>
          </a:ln>
        </p:spPr>
        <p:txBody>
          <a:bodyPr wrap="square" rtlCol="0">
            <a:spAutoFit/>
          </a:bodyPr>
          <a:lstStyle/>
          <a:p>
            <a:pPr marL="285750" indent="-285750">
              <a:buFont typeface="Arial" panose="020B0604020202020204" pitchFamily="34" charset="0"/>
              <a:buChar char="•"/>
            </a:pPr>
            <a:r>
              <a:rPr lang="en-US" sz="1800" b="1" i="0" dirty="0">
                <a:solidFill>
                  <a:srgbClr val="333333"/>
                </a:solidFill>
                <a:effectLst/>
                <a:latin typeface="+mn-lt"/>
              </a:rPr>
              <a:t>Publisher:</a:t>
            </a:r>
            <a:r>
              <a:rPr lang="en-US" sz="1800" b="0" i="0" dirty="0">
                <a:solidFill>
                  <a:srgbClr val="333333"/>
                </a:solidFill>
                <a:effectLst/>
                <a:latin typeface="+mn-lt"/>
              </a:rPr>
              <a:t> S</a:t>
            </a:r>
            <a:r>
              <a:rPr lang="en-US" sz="1800" dirty="0">
                <a:solidFill>
                  <a:srgbClr val="333333"/>
                </a:solidFill>
                <a:latin typeface="+mn-lt"/>
              </a:rPr>
              <a:t>c</a:t>
            </a:r>
            <a:r>
              <a:rPr lang="en-US" sz="1800" b="0" i="0" dirty="0">
                <a:solidFill>
                  <a:srgbClr val="333333"/>
                </a:solidFill>
                <a:effectLst/>
                <a:latin typeface="+mn-lt"/>
              </a:rPr>
              <a:t>holastic </a:t>
            </a:r>
          </a:p>
          <a:p>
            <a:pPr marL="285750" indent="-285750">
              <a:buFont typeface="Arial" panose="020B0604020202020204" pitchFamily="34" charset="0"/>
              <a:buChar char="•"/>
            </a:pPr>
            <a:r>
              <a:rPr lang="en-US" sz="1800" b="1" i="0" dirty="0">
                <a:solidFill>
                  <a:srgbClr val="333333"/>
                </a:solidFill>
                <a:effectLst/>
                <a:latin typeface="+mn-lt"/>
              </a:rPr>
              <a:t>Copyright Date:</a:t>
            </a:r>
            <a:r>
              <a:rPr lang="en-US" sz="1800" b="0" i="0" dirty="0">
                <a:solidFill>
                  <a:srgbClr val="333333"/>
                </a:solidFill>
                <a:effectLst/>
                <a:latin typeface="+mn-lt"/>
              </a:rPr>
              <a:t> 2019</a:t>
            </a:r>
          </a:p>
          <a:p>
            <a:pPr marL="285750" indent="-285750">
              <a:buFont typeface="Arial" panose="020B0604020202020204" pitchFamily="34" charset="0"/>
              <a:buChar char="•"/>
            </a:pPr>
            <a:r>
              <a:rPr lang="en-US" sz="1800" b="1" i="0" dirty="0">
                <a:solidFill>
                  <a:srgbClr val="333333"/>
                </a:solidFill>
                <a:effectLst/>
                <a:latin typeface="+mn-lt"/>
              </a:rPr>
              <a:t>Reading Level:</a:t>
            </a:r>
            <a:r>
              <a:rPr lang="en-US" sz="1800" b="0" i="0" dirty="0">
                <a:solidFill>
                  <a:srgbClr val="333333"/>
                </a:solidFill>
                <a:effectLst/>
                <a:latin typeface="+mn-lt"/>
              </a:rPr>
              <a:t> 4.5</a:t>
            </a:r>
          </a:p>
          <a:p>
            <a:pPr marL="285750" indent="-285750">
              <a:buFont typeface="Arial" panose="020B0604020202020204" pitchFamily="34" charset="0"/>
              <a:buChar char="•"/>
            </a:pPr>
            <a:r>
              <a:rPr lang="en-US" sz="1800" b="1" i="0" dirty="0">
                <a:solidFill>
                  <a:srgbClr val="333333"/>
                </a:solidFill>
                <a:effectLst/>
                <a:latin typeface="+mn-lt"/>
              </a:rPr>
              <a:t>Interest Level:</a:t>
            </a:r>
            <a:r>
              <a:rPr lang="en-US" sz="1800" b="0" i="0" dirty="0">
                <a:solidFill>
                  <a:srgbClr val="333333"/>
                </a:solidFill>
                <a:effectLst/>
                <a:latin typeface="+mn-lt"/>
              </a:rPr>
              <a:t> 4-7</a:t>
            </a:r>
          </a:p>
        </p:txBody>
      </p:sp>
      <p:pic>
        <p:nvPicPr>
          <p:cNvPr id="2052" name="Picture 4" descr="Front Desk Praise and Awards">
            <a:extLst>
              <a:ext uri="{FF2B5EF4-FFF2-40B4-BE49-F238E27FC236}">
                <a16:creationId xmlns:a16="http://schemas.microsoft.com/office/drawing/2014/main" id="{67BEA3E5-7A1B-066B-5C64-90A059DFE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159" y="898071"/>
            <a:ext cx="3060294" cy="395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634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9D78-6D22-4567-9280-00F9E4522395}"/>
              </a:ext>
            </a:extLst>
          </p:cNvPr>
          <p:cNvSpPr>
            <a:spLocks noGrp="1"/>
          </p:cNvSpPr>
          <p:nvPr>
            <p:ph idx="1"/>
          </p:nvPr>
        </p:nvSpPr>
        <p:spPr>
          <a:xfrm>
            <a:off x="2491272" y="2639680"/>
            <a:ext cx="6382140" cy="3135970"/>
          </a:xfrm>
          <a:ln w="28575">
            <a:solidFill>
              <a:schemeClr val="tx1"/>
            </a:solidFill>
          </a:ln>
        </p:spPr>
        <p:txBody>
          <a:bodyPr>
            <a:noAutofit/>
          </a:bodyPr>
          <a:lstStyle/>
          <a:p>
            <a:pPr marL="0" indent="0">
              <a:buNone/>
            </a:pPr>
            <a:r>
              <a:rPr lang="en-US" sz="1800" b="1" dirty="0">
                <a:latin typeface="Lato"/>
              </a:rPr>
              <a:t>Story Synopsis</a:t>
            </a:r>
            <a:r>
              <a:rPr lang="en-US" sz="1800" b="1" dirty="0"/>
              <a:t>: </a:t>
            </a:r>
            <a:r>
              <a:rPr lang="en-US" sz="1800" dirty="0"/>
              <a:t>It is the early 1990s in Anaheim, California and ten-year-old Mia Tang and her parents are desperate for work and money. </a:t>
            </a:r>
          </a:p>
          <a:p>
            <a:pPr marL="0" indent="0">
              <a:buNone/>
            </a:pPr>
            <a:r>
              <a:rPr lang="en-US" sz="1800" dirty="0"/>
              <a:t>Mia’s parents take a job managing a rundown motel. Exploited by the motel’s owner, the family struggles physically and financially. As her mother -- who was an engineer in China -- does the cleaning, Mia works the front desk and tries to cope with demanding customers and other recent immigrants, not to mention being only one of two Chinese students in her class, the other being Mr. Yao's son, Jason.</a:t>
            </a:r>
            <a:r>
              <a:rPr lang="en-US" sz="1800" dirty="0">
                <a:latin typeface="Lato"/>
              </a:rPr>
              <a:t> </a:t>
            </a:r>
            <a:endParaRPr lang="en-US" sz="1800" dirty="0"/>
          </a:p>
        </p:txBody>
      </p:sp>
      <p:pic>
        <p:nvPicPr>
          <p:cNvPr id="1026" name="Picture 2" descr="Front Desk: Yang, Kelly: 9781338157796: Amazon.com: Books">
            <a:extLst>
              <a:ext uri="{FF2B5EF4-FFF2-40B4-BE49-F238E27FC236}">
                <a16:creationId xmlns:a16="http://schemas.microsoft.com/office/drawing/2014/main" id="{3A28A05E-2C11-4B0C-B547-A779CC186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9" y="1352938"/>
            <a:ext cx="1900148" cy="27861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658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33881-5693-43ED-9675-8545D2D1DF00}"/>
              </a:ext>
            </a:extLst>
          </p:cNvPr>
          <p:cNvSpPr>
            <a:spLocks noGrp="1"/>
          </p:cNvSpPr>
          <p:nvPr>
            <p:ph idx="1"/>
          </p:nvPr>
        </p:nvSpPr>
        <p:spPr>
          <a:xfrm>
            <a:off x="2638260" y="1482970"/>
            <a:ext cx="6291136" cy="3956777"/>
          </a:xfrm>
          <a:ln w="19050">
            <a:solidFill>
              <a:srgbClr val="002060"/>
            </a:solidFill>
          </a:ln>
        </p:spPr>
        <p:txBody>
          <a:bodyPr/>
          <a:lstStyle/>
          <a:p>
            <a:pPr marL="0" indent="0">
              <a:buNone/>
            </a:pPr>
            <a:r>
              <a:rPr lang="en-US" sz="1800" dirty="0">
                <a:latin typeface="+mn-lt"/>
              </a:rPr>
              <a:t>Author Kelly Yang immigrated to America when she was 6 years old and grew up in Southern California, where she and her parents worked in three different motels. She eventually left the motels and went to college at the age of 13 and law school at the age of 17. She is a graduate of UC Berkeley, where she majored in Political Science, and Harvard Law School. After law school, she gave up law to pursue her passion of writing and teaching children writing. She is the founder of The Kelly Yang Project (kellyyang.edu.hk), a leading writing and debating program for kids in Asia. Before turning to fiction, she was also a columnist for the South China Morning Post for many years. Her writing has been published in The New York Times, The Washington Post, and The Atlantic. She has three children and splits her time between Hong Kong and San Francisco, California. </a:t>
            </a:r>
          </a:p>
          <a:p>
            <a:pPr marL="0" indent="0">
              <a:buNone/>
            </a:pPr>
            <a:endParaRPr lang="en-US" dirty="0"/>
          </a:p>
        </p:txBody>
      </p:sp>
      <p:pic>
        <p:nvPicPr>
          <p:cNvPr id="5" name="Picture 4">
            <a:extLst>
              <a:ext uri="{FF2B5EF4-FFF2-40B4-BE49-F238E27FC236}">
                <a16:creationId xmlns:a16="http://schemas.microsoft.com/office/drawing/2014/main" id="{074A19CF-3567-495E-B576-EE0860C13C5F}"/>
              </a:ext>
            </a:extLst>
          </p:cNvPr>
          <p:cNvPicPr>
            <a:picLocks noChangeAspect="1"/>
          </p:cNvPicPr>
          <p:nvPr/>
        </p:nvPicPr>
        <p:blipFill>
          <a:blip r:embed="rId2"/>
          <a:stretch>
            <a:fillRect/>
          </a:stretch>
        </p:blipFill>
        <p:spPr>
          <a:xfrm>
            <a:off x="443630" y="1148847"/>
            <a:ext cx="1771528" cy="2659300"/>
          </a:xfrm>
          <a:prstGeom prst="rect">
            <a:avLst/>
          </a:prstGeom>
          <a:ln w="38100">
            <a:solidFill>
              <a:schemeClr val="accent2">
                <a:lumMod val="75000"/>
              </a:schemeClr>
            </a:solidFill>
          </a:ln>
        </p:spPr>
      </p:pic>
      <p:pic>
        <p:nvPicPr>
          <p:cNvPr id="4" name="Picture 3">
            <a:extLst>
              <a:ext uri="{FF2B5EF4-FFF2-40B4-BE49-F238E27FC236}">
                <a16:creationId xmlns:a16="http://schemas.microsoft.com/office/drawing/2014/main" id="{7C44E939-8931-318C-72DB-5893940610E5}"/>
              </a:ext>
            </a:extLst>
          </p:cNvPr>
          <p:cNvPicPr>
            <a:picLocks noChangeAspect="1"/>
          </p:cNvPicPr>
          <p:nvPr/>
        </p:nvPicPr>
        <p:blipFill>
          <a:blip r:embed="rId3"/>
          <a:stretch>
            <a:fillRect/>
          </a:stretch>
        </p:blipFill>
        <p:spPr>
          <a:xfrm>
            <a:off x="527906" y="4206312"/>
            <a:ext cx="1687252" cy="1960041"/>
          </a:xfrm>
          <a:prstGeom prst="rect">
            <a:avLst/>
          </a:prstGeom>
          <a:ln w="28575">
            <a:solidFill>
              <a:schemeClr val="tx1"/>
            </a:solidFill>
          </a:ln>
        </p:spPr>
      </p:pic>
    </p:spTree>
    <p:extLst>
      <p:ext uri="{BB962C8B-B14F-4D97-AF65-F5344CB8AC3E}">
        <p14:creationId xmlns:p14="http://schemas.microsoft.com/office/powerpoint/2010/main" val="421037886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1BD5-107D-42E2-9AF2-DA72513FAF20}"/>
              </a:ext>
            </a:extLst>
          </p:cNvPr>
          <p:cNvSpPr>
            <a:spLocks noGrp="1"/>
          </p:cNvSpPr>
          <p:nvPr>
            <p:ph type="title"/>
          </p:nvPr>
        </p:nvSpPr>
        <p:spPr>
          <a:xfrm>
            <a:off x="1565747" y="1235438"/>
            <a:ext cx="6172200" cy="857250"/>
          </a:xfrm>
        </p:spPr>
        <p:txBody>
          <a:bodyPr/>
          <a:lstStyle/>
          <a:p>
            <a:r>
              <a:rPr lang="en-US" sz="2100" dirty="0">
                <a:solidFill>
                  <a:srgbClr val="7A9900"/>
                </a:solidFill>
                <a:effectLst>
                  <a:outerShdw blurRad="38100" dist="38100" dir="2700000" algn="tl">
                    <a:srgbClr val="000000">
                      <a:alpha val="43137"/>
                    </a:srgbClr>
                  </a:outerShdw>
                </a:effectLst>
              </a:rPr>
              <a:t>Anti-Defamation League’s 4 page Educator’s Guide</a:t>
            </a:r>
            <a:br>
              <a:rPr lang="en-US" sz="4950" dirty="0">
                <a:solidFill>
                  <a:srgbClr val="7A9900"/>
                </a:solidFill>
                <a:effectLst>
                  <a:outerShdw blurRad="38100" dist="38100" dir="2700000" algn="tl">
                    <a:srgbClr val="000000">
                      <a:alpha val="43137"/>
                    </a:srgbClr>
                  </a:outerShdw>
                </a:effectLst>
              </a:rPr>
            </a:br>
            <a:endParaRPr lang="en-US" dirty="0">
              <a:solidFill>
                <a:srgbClr val="7A9900"/>
              </a:solidFill>
            </a:endParaRPr>
          </a:p>
        </p:txBody>
      </p:sp>
      <p:pic>
        <p:nvPicPr>
          <p:cNvPr id="5" name="Content Placeholder 4">
            <a:extLst>
              <a:ext uri="{FF2B5EF4-FFF2-40B4-BE49-F238E27FC236}">
                <a16:creationId xmlns:a16="http://schemas.microsoft.com/office/drawing/2014/main" id="{306F554C-420A-4F65-80F4-A76F8B9D50F4}"/>
              </a:ext>
            </a:extLst>
          </p:cNvPr>
          <p:cNvPicPr>
            <a:picLocks noGrp="1" noChangeAspect="1"/>
          </p:cNvPicPr>
          <p:nvPr>
            <p:ph idx="1"/>
          </p:nvPr>
        </p:nvPicPr>
        <p:blipFill>
          <a:blip r:embed="rId2"/>
          <a:stretch>
            <a:fillRect/>
          </a:stretch>
        </p:blipFill>
        <p:spPr>
          <a:xfrm>
            <a:off x="261257" y="1567038"/>
            <a:ext cx="3160675" cy="4031350"/>
          </a:xfrm>
        </p:spPr>
      </p:pic>
      <p:pic>
        <p:nvPicPr>
          <p:cNvPr id="7" name="Picture 6">
            <a:extLst>
              <a:ext uri="{FF2B5EF4-FFF2-40B4-BE49-F238E27FC236}">
                <a16:creationId xmlns:a16="http://schemas.microsoft.com/office/drawing/2014/main" id="{D4F6EFD7-E6E6-4479-8D4A-6D7F571F5C31}"/>
              </a:ext>
            </a:extLst>
          </p:cNvPr>
          <p:cNvPicPr>
            <a:picLocks noChangeAspect="1"/>
          </p:cNvPicPr>
          <p:nvPr/>
        </p:nvPicPr>
        <p:blipFill>
          <a:blip r:embed="rId3"/>
          <a:stretch>
            <a:fillRect/>
          </a:stretch>
        </p:blipFill>
        <p:spPr>
          <a:xfrm>
            <a:off x="4711317" y="1745278"/>
            <a:ext cx="3026629" cy="3853110"/>
          </a:xfrm>
          <a:prstGeom prst="rect">
            <a:avLst/>
          </a:prstGeom>
        </p:spPr>
      </p:pic>
      <p:sp>
        <p:nvSpPr>
          <p:cNvPr id="9" name="TextBox 8">
            <a:extLst>
              <a:ext uri="{FF2B5EF4-FFF2-40B4-BE49-F238E27FC236}">
                <a16:creationId xmlns:a16="http://schemas.microsoft.com/office/drawing/2014/main" id="{A666D938-6791-4071-9271-39A2607A450E}"/>
              </a:ext>
            </a:extLst>
          </p:cNvPr>
          <p:cNvSpPr txBox="1"/>
          <p:nvPr/>
        </p:nvSpPr>
        <p:spPr>
          <a:xfrm>
            <a:off x="2214485" y="5697506"/>
            <a:ext cx="4993666" cy="646331"/>
          </a:xfrm>
          <a:prstGeom prst="rect">
            <a:avLst/>
          </a:prstGeom>
          <a:noFill/>
        </p:spPr>
        <p:txBody>
          <a:bodyPr wrap="square">
            <a:spAutoFit/>
          </a:bodyPr>
          <a:lstStyle/>
          <a:p>
            <a:r>
              <a:rPr lang="en-US" dirty="0">
                <a:hlinkClick r:id="rId4"/>
              </a:rPr>
              <a:t>https://www.adl.org/media/12859/download</a:t>
            </a:r>
            <a:endParaRPr lang="en-US" dirty="0"/>
          </a:p>
          <a:p>
            <a:endParaRPr lang="en-US" dirty="0"/>
          </a:p>
        </p:txBody>
      </p:sp>
    </p:spTree>
    <p:extLst>
      <p:ext uri="{BB962C8B-B14F-4D97-AF65-F5344CB8AC3E}">
        <p14:creationId xmlns:p14="http://schemas.microsoft.com/office/powerpoint/2010/main" val="265098583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8775C-45D0-402B-B20F-E31B247EFEA9}"/>
              </a:ext>
            </a:extLst>
          </p:cNvPr>
          <p:cNvSpPr>
            <a:spLocks noGrp="1"/>
          </p:cNvSpPr>
          <p:nvPr>
            <p:ph idx="1"/>
          </p:nvPr>
        </p:nvSpPr>
        <p:spPr>
          <a:xfrm>
            <a:off x="1485900" y="1203614"/>
            <a:ext cx="6709064" cy="4271357"/>
          </a:xfrm>
        </p:spPr>
        <p:txBody>
          <a:bodyPr/>
          <a:lstStyle/>
          <a:p>
            <a:pPr marL="0" indent="0" algn="ctr">
              <a:buNone/>
            </a:pPr>
            <a:r>
              <a:rPr lang="en-US" dirty="0"/>
              <a:t>https://frontdeskthebook.com/for-teachers/</a:t>
            </a:r>
          </a:p>
        </p:txBody>
      </p:sp>
      <p:pic>
        <p:nvPicPr>
          <p:cNvPr id="5" name="Picture 4">
            <a:extLst>
              <a:ext uri="{FF2B5EF4-FFF2-40B4-BE49-F238E27FC236}">
                <a16:creationId xmlns:a16="http://schemas.microsoft.com/office/drawing/2014/main" id="{F79130FB-6FE1-42FD-A4F2-0162E3BEBF55}"/>
              </a:ext>
            </a:extLst>
          </p:cNvPr>
          <p:cNvPicPr>
            <a:picLocks noChangeAspect="1"/>
          </p:cNvPicPr>
          <p:nvPr/>
        </p:nvPicPr>
        <p:blipFill>
          <a:blip r:embed="rId2"/>
          <a:stretch>
            <a:fillRect/>
          </a:stretch>
        </p:blipFill>
        <p:spPr>
          <a:xfrm>
            <a:off x="2208478" y="3053585"/>
            <a:ext cx="5080028" cy="3113949"/>
          </a:xfrm>
          <a:prstGeom prst="rect">
            <a:avLst/>
          </a:prstGeom>
        </p:spPr>
      </p:pic>
      <p:pic>
        <p:nvPicPr>
          <p:cNvPr id="7" name="Picture 6">
            <a:extLst>
              <a:ext uri="{FF2B5EF4-FFF2-40B4-BE49-F238E27FC236}">
                <a16:creationId xmlns:a16="http://schemas.microsoft.com/office/drawing/2014/main" id="{D4F618A0-83E4-46EA-8924-F4034FB733AD}"/>
              </a:ext>
            </a:extLst>
          </p:cNvPr>
          <p:cNvPicPr>
            <a:picLocks noChangeAspect="1"/>
          </p:cNvPicPr>
          <p:nvPr/>
        </p:nvPicPr>
        <p:blipFill>
          <a:blip r:embed="rId3"/>
          <a:stretch>
            <a:fillRect/>
          </a:stretch>
        </p:blipFill>
        <p:spPr>
          <a:xfrm>
            <a:off x="442647" y="1695451"/>
            <a:ext cx="8477577" cy="1139759"/>
          </a:xfrm>
          <a:prstGeom prst="rect">
            <a:avLst/>
          </a:prstGeom>
        </p:spPr>
      </p:pic>
    </p:spTree>
    <p:extLst>
      <p:ext uri="{BB962C8B-B14F-4D97-AF65-F5344CB8AC3E}">
        <p14:creationId xmlns:p14="http://schemas.microsoft.com/office/powerpoint/2010/main" val="29135724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FB303B-E0B0-45B4-840A-4D9040573E11}"/>
              </a:ext>
            </a:extLst>
          </p:cNvPr>
          <p:cNvPicPr>
            <a:picLocks noGrp="1" noChangeAspect="1"/>
          </p:cNvPicPr>
          <p:nvPr>
            <p:ph idx="1"/>
          </p:nvPr>
        </p:nvPicPr>
        <p:blipFill>
          <a:blip r:embed="rId2"/>
          <a:stretch>
            <a:fillRect/>
          </a:stretch>
        </p:blipFill>
        <p:spPr>
          <a:xfrm>
            <a:off x="1095462" y="1936123"/>
            <a:ext cx="7185820" cy="1213435"/>
          </a:xfrm>
          <a:ln>
            <a:solidFill>
              <a:schemeClr val="tx1"/>
            </a:solidFill>
          </a:ln>
        </p:spPr>
      </p:pic>
      <p:pic>
        <p:nvPicPr>
          <p:cNvPr id="7" name="Picture 6">
            <a:extLst>
              <a:ext uri="{FF2B5EF4-FFF2-40B4-BE49-F238E27FC236}">
                <a16:creationId xmlns:a16="http://schemas.microsoft.com/office/drawing/2014/main" id="{1CADF14C-DDED-4BF1-999E-492F113765E4}"/>
              </a:ext>
            </a:extLst>
          </p:cNvPr>
          <p:cNvPicPr>
            <a:picLocks noChangeAspect="1"/>
          </p:cNvPicPr>
          <p:nvPr/>
        </p:nvPicPr>
        <p:blipFill>
          <a:blip r:embed="rId3"/>
          <a:stretch>
            <a:fillRect/>
          </a:stretch>
        </p:blipFill>
        <p:spPr>
          <a:xfrm>
            <a:off x="5159828" y="3499816"/>
            <a:ext cx="3121454" cy="1736176"/>
          </a:xfrm>
          <a:prstGeom prst="rect">
            <a:avLst/>
          </a:prstGeom>
        </p:spPr>
      </p:pic>
      <p:pic>
        <p:nvPicPr>
          <p:cNvPr id="9" name="Picture 8">
            <a:extLst>
              <a:ext uri="{FF2B5EF4-FFF2-40B4-BE49-F238E27FC236}">
                <a16:creationId xmlns:a16="http://schemas.microsoft.com/office/drawing/2014/main" id="{F2AB10D5-C3CB-472C-8A48-A1CC504D5A80}"/>
              </a:ext>
            </a:extLst>
          </p:cNvPr>
          <p:cNvPicPr>
            <a:picLocks noChangeAspect="1"/>
          </p:cNvPicPr>
          <p:nvPr/>
        </p:nvPicPr>
        <p:blipFill>
          <a:blip r:embed="rId4"/>
          <a:stretch>
            <a:fillRect/>
          </a:stretch>
        </p:blipFill>
        <p:spPr>
          <a:xfrm rot="21429069">
            <a:off x="1713459" y="3682963"/>
            <a:ext cx="2731574" cy="1514212"/>
          </a:xfrm>
          <a:prstGeom prst="rect">
            <a:avLst/>
          </a:prstGeom>
        </p:spPr>
      </p:pic>
      <p:sp>
        <p:nvSpPr>
          <p:cNvPr id="11" name="TextBox 10">
            <a:extLst>
              <a:ext uri="{FF2B5EF4-FFF2-40B4-BE49-F238E27FC236}">
                <a16:creationId xmlns:a16="http://schemas.microsoft.com/office/drawing/2014/main" id="{95FEFE94-1F5D-45D8-A020-64B96B2EE9B2}"/>
              </a:ext>
            </a:extLst>
          </p:cNvPr>
          <p:cNvSpPr txBox="1"/>
          <p:nvPr/>
        </p:nvSpPr>
        <p:spPr>
          <a:xfrm>
            <a:off x="1921660" y="5614379"/>
            <a:ext cx="5537469" cy="646331"/>
          </a:xfrm>
          <a:prstGeom prst="rect">
            <a:avLst/>
          </a:prstGeom>
          <a:noFill/>
        </p:spPr>
        <p:txBody>
          <a:bodyPr wrap="square">
            <a:spAutoFit/>
          </a:bodyPr>
          <a:lstStyle/>
          <a:p>
            <a:pPr algn="ctr"/>
            <a:r>
              <a:rPr lang="en-US" dirty="0">
                <a:hlinkClick r:id="rId5"/>
              </a:rPr>
              <a:t>https://www.youtube.com/watch?v=vyFlz0XpbTc</a:t>
            </a:r>
            <a:endParaRPr lang="en-US" dirty="0"/>
          </a:p>
          <a:p>
            <a:pPr algn="ctr"/>
            <a:endParaRPr lang="en-US" dirty="0"/>
          </a:p>
        </p:txBody>
      </p:sp>
      <p:sp>
        <p:nvSpPr>
          <p:cNvPr id="12" name="TextBox 11">
            <a:extLst>
              <a:ext uri="{FF2B5EF4-FFF2-40B4-BE49-F238E27FC236}">
                <a16:creationId xmlns:a16="http://schemas.microsoft.com/office/drawing/2014/main" id="{B42C8E4C-FC2F-4445-9DF1-7168E484A10F}"/>
              </a:ext>
            </a:extLst>
          </p:cNvPr>
          <p:cNvSpPr txBox="1"/>
          <p:nvPr/>
        </p:nvSpPr>
        <p:spPr>
          <a:xfrm>
            <a:off x="410547" y="1225321"/>
            <a:ext cx="8649477" cy="369332"/>
          </a:xfrm>
          <a:prstGeom prst="rect">
            <a:avLst/>
          </a:prstGeom>
          <a:noFill/>
        </p:spPr>
        <p:txBody>
          <a:bodyPr wrap="square" rtlCol="0">
            <a:spAutoFit/>
          </a:bodyPr>
          <a:lstStyle/>
          <a:p>
            <a:pPr algn="ctr"/>
            <a:r>
              <a:rPr lang="en-US" i="1" dirty="0">
                <a:latin typeface="+mj-lt"/>
              </a:rPr>
              <a:t>What is a payday loan and why is it getting so many of the Tangs’ friends in trouble? </a:t>
            </a:r>
          </a:p>
        </p:txBody>
      </p:sp>
      <p:sp>
        <p:nvSpPr>
          <p:cNvPr id="13" name="TextBox 12">
            <a:extLst>
              <a:ext uri="{FF2B5EF4-FFF2-40B4-BE49-F238E27FC236}">
                <a16:creationId xmlns:a16="http://schemas.microsoft.com/office/drawing/2014/main" id="{2588DFBC-1661-4CCC-A69C-64A0D7E5B4DA}"/>
              </a:ext>
            </a:extLst>
          </p:cNvPr>
          <p:cNvSpPr txBox="1"/>
          <p:nvPr/>
        </p:nvSpPr>
        <p:spPr>
          <a:xfrm>
            <a:off x="2128105" y="550589"/>
            <a:ext cx="4939319" cy="415498"/>
          </a:xfrm>
          <a:prstGeom prst="rect">
            <a:avLst/>
          </a:prstGeom>
          <a:noFill/>
        </p:spPr>
        <p:txBody>
          <a:bodyPr wrap="square" rtlCol="0">
            <a:spAutoFit/>
          </a:bodyPr>
          <a:lstStyle/>
          <a:p>
            <a:pPr algn="ctr"/>
            <a:r>
              <a:rPr lang="en-US" sz="2100" b="1" dirty="0">
                <a:solidFill>
                  <a:srgbClr val="7A9900"/>
                </a:solidFill>
              </a:rPr>
              <a:t>Introduction to Pay Day Loans </a:t>
            </a:r>
          </a:p>
        </p:txBody>
      </p:sp>
    </p:spTree>
    <p:extLst>
      <p:ext uri="{BB962C8B-B14F-4D97-AF65-F5344CB8AC3E}">
        <p14:creationId xmlns:p14="http://schemas.microsoft.com/office/powerpoint/2010/main" val="3418423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87C3F-B884-423D-84DD-06DFD5227088}"/>
              </a:ext>
            </a:extLst>
          </p:cNvPr>
          <p:cNvSpPr>
            <a:spLocks noGrp="1"/>
          </p:cNvSpPr>
          <p:nvPr>
            <p:ph idx="1"/>
          </p:nvPr>
        </p:nvSpPr>
        <p:spPr>
          <a:xfrm>
            <a:off x="1668906" y="1129135"/>
            <a:ext cx="7168032" cy="495625"/>
          </a:xfrm>
        </p:spPr>
        <p:txBody>
          <a:bodyPr/>
          <a:lstStyle/>
          <a:p>
            <a:pPr marL="0" indent="0">
              <a:buNone/>
            </a:pPr>
            <a:r>
              <a:rPr lang="en-US" sz="1350" dirty="0">
                <a:hlinkClick r:id="rId2"/>
              </a:rPr>
              <a:t>https://www.econedlink.org/resources/how-expensive-are-payday-loans/?view=teacher</a:t>
            </a:r>
            <a:endParaRPr lang="en-US" sz="1350" dirty="0"/>
          </a:p>
          <a:p>
            <a:pPr marL="0" indent="0">
              <a:buNone/>
            </a:pPr>
            <a:endParaRPr lang="en-US" sz="1350" dirty="0"/>
          </a:p>
        </p:txBody>
      </p:sp>
      <p:pic>
        <p:nvPicPr>
          <p:cNvPr id="5" name="Picture 4">
            <a:extLst>
              <a:ext uri="{FF2B5EF4-FFF2-40B4-BE49-F238E27FC236}">
                <a16:creationId xmlns:a16="http://schemas.microsoft.com/office/drawing/2014/main" id="{DFF29B0B-971F-4BB9-89F1-2E6FEA80C513}"/>
              </a:ext>
            </a:extLst>
          </p:cNvPr>
          <p:cNvPicPr>
            <a:picLocks noChangeAspect="1"/>
          </p:cNvPicPr>
          <p:nvPr/>
        </p:nvPicPr>
        <p:blipFill>
          <a:blip r:embed="rId3"/>
          <a:stretch>
            <a:fillRect/>
          </a:stretch>
        </p:blipFill>
        <p:spPr>
          <a:xfrm>
            <a:off x="1090090" y="2146042"/>
            <a:ext cx="6937793" cy="4068146"/>
          </a:xfrm>
          <a:prstGeom prst="rect">
            <a:avLst/>
          </a:prstGeom>
          <a:ln w="19050">
            <a:solidFill>
              <a:schemeClr val="accent1"/>
            </a:solidFill>
          </a:ln>
        </p:spPr>
      </p:pic>
      <p:pic>
        <p:nvPicPr>
          <p:cNvPr id="7" name="Picture 6">
            <a:extLst>
              <a:ext uri="{FF2B5EF4-FFF2-40B4-BE49-F238E27FC236}">
                <a16:creationId xmlns:a16="http://schemas.microsoft.com/office/drawing/2014/main" id="{6FC851F6-C856-45B3-A934-82B9254E612E}"/>
              </a:ext>
            </a:extLst>
          </p:cNvPr>
          <p:cNvPicPr>
            <a:picLocks noChangeAspect="1"/>
          </p:cNvPicPr>
          <p:nvPr/>
        </p:nvPicPr>
        <p:blipFill>
          <a:blip r:embed="rId4"/>
          <a:stretch>
            <a:fillRect/>
          </a:stretch>
        </p:blipFill>
        <p:spPr>
          <a:xfrm>
            <a:off x="3393543" y="166283"/>
            <a:ext cx="2897665" cy="780302"/>
          </a:xfrm>
          <a:prstGeom prst="rect">
            <a:avLst/>
          </a:prstGeom>
        </p:spPr>
      </p:pic>
      <p:pic>
        <p:nvPicPr>
          <p:cNvPr id="8" name="Content Placeholder 5">
            <a:extLst>
              <a:ext uri="{FF2B5EF4-FFF2-40B4-BE49-F238E27FC236}">
                <a16:creationId xmlns:a16="http://schemas.microsoft.com/office/drawing/2014/main" id="{2EB20669-C73D-4CD3-9F35-2AB319669D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1205" flipV="1">
            <a:off x="7068184" y="3506871"/>
            <a:ext cx="1904796" cy="96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1193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A60609-6FB6-41E6-B931-7F398B0FA672}"/>
              </a:ext>
            </a:extLst>
          </p:cNvPr>
          <p:cNvSpPr txBox="1"/>
          <p:nvPr/>
        </p:nvSpPr>
        <p:spPr>
          <a:xfrm>
            <a:off x="2369131" y="575993"/>
            <a:ext cx="4041843" cy="877163"/>
          </a:xfrm>
          <a:prstGeom prst="rect">
            <a:avLst/>
          </a:prstGeom>
          <a:noFill/>
        </p:spPr>
        <p:txBody>
          <a:bodyPr wrap="square" rtlCol="0">
            <a:spAutoFit/>
          </a:bodyPr>
          <a:lstStyle/>
          <a:p>
            <a:pPr algn="ctr"/>
            <a:r>
              <a:rPr lang="en-US" sz="3300" b="1" i="1" dirty="0">
                <a:solidFill>
                  <a:srgbClr val="7A9900"/>
                </a:solidFill>
              </a:rPr>
              <a:t>Three Keys</a:t>
            </a:r>
          </a:p>
          <a:p>
            <a:pPr algn="ctr"/>
            <a:r>
              <a:rPr lang="en-US" dirty="0"/>
              <a:t>by Kelly Yang </a:t>
            </a:r>
          </a:p>
        </p:txBody>
      </p:sp>
      <p:pic>
        <p:nvPicPr>
          <p:cNvPr id="2054" name="Picture 6" descr="MAIKE PLENZKE — “Three Keys” by Kelly Yang, the follow-up to...">
            <a:extLst>
              <a:ext uri="{FF2B5EF4-FFF2-40B4-BE49-F238E27FC236}">
                <a16:creationId xmlns:a16="http://schemas.microsoft.com/office/drawing/2014/main" id="{436EA72B-FAC9-4D69-9A38-D3D3A0C11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06" y="1471732"/>
            <a:ext cx="5730220" cy="3225902"/>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C4BF5E-7553-E7A8-D017-0842077CD9A1}"/>
              </a:ext>
            </a:extLst>
          </p:cNvPr>
          <p:cNvSpPr txBox="1"/>
          <p:nvPr/>
        </p:nvSpPr>
        <p:spPr>
          <a:xfrm>
            <a:off x="3079101" y="5159829"/>
            <a:ext cx="2621902" cy="1200329"/>
          </a:xfrm>
          <a:prstGeom prst="rect">
            <a:avLst/>
          </a:prstGeom>
          <a:noFill/>
          <a:ln w="12700">
            <a:solidFill>
              <a:srgbClr val="004080"/>
            </a:solidFill>
          </a:ln>
        </p:spPr>
        <p:txBody>
          <a:bodyPr wrap="square" rtlCol="0">
            <a:spAutoFit/>
          </a:bodyPr>
          <a:lstStyle/>
          <a:p>
            <a:pPr marL="0" indent="0">
              <a:buNone/>
            </a:pPr>
            <a:r>
              <a:rPr lang="en-US" sz="1800" b="1" dirty="0">
                <a:solidFill>
                  <a:srgbClr val="333333"/>
                </a:solidFill>
              </a:rPr>
              <a:t>Publisher:</a:t>
            </a:r>
            <a:r>
              <a:rPr lang="en-US" sz="1800" dirty="0">
                <a:solidFill>
                  <a:srgbClr val="333333"/>
                </a:solidFill>
              </a:rPr>
              <a:t> Scholastic</a:t>
            </a:r>
          </a:p>
          <a:p>
            <a:pPr marL="0" indent="0">
              <a:buNone/>
            </a:pPr>
            <a:r>
              <a:rPr lang="en-US" sz="1800" b="1" dirty="0">
                <a:solidFill>
                  <a:srgbClr val="333333"/>
                </a:solidFill>
              </a:rPr>
              <a:t>Copyright Date:</a:t>
            </a:r>
            <a:r>
              <a:rPr lang="en-US" sz="1800" dirty="0">
                <a:solidFill>
                  <a:srgbClr val="333333"/>
                </a:solidFill>
              </a:rPr>
              <a:t> 2020</a:t>
            </a:r>
          </a:p>
          <a:p>
            <a:pPr marL="0" indent="0">
              <a:buNone/>
            </a:pPr>
            <a:r>
              <a:rPr lang="en-US" sz="1800" b="1" dirty="0">
                <a:solidFill>
                  <a:srgbClr val="333333"/>
                </a:solidFill>
              </a:rPr>
              <a:t>Reading Level:</a:t>
            </a:r>
            <a:r>
              <a:rPr lang="en-US" sz="1800" dirty="0">
                <a:solidFill>
                  <a:srgbClr val="333333"/>
                </a:solidFill>
              </a:rPr>
              <a:t> 4.8</a:t>
            </a:r>
          </a:p>
          <a:p>
            <a:pPr marL="0" indent="0">
              <a:buNone/>
            </a:pPr>
            <a:r>
              <a:rPr lang="en-US" sz="1800" b="1" dirty="0">
                <a:solidFill>
                  <a:srgbClr val="333333"/>
                </a:solidFill>
              </a:rPr>
              <a:t>Interest Level:</a:t>
            </a:r>
            <a:r>
              <a:rPr lang="en-US" sz="1800" dirty="0">
                <a:solidFill>
                  <a:srgbClr val="333333"/>
                </a:solidFill>
              </a:rPr>
              <a:t> 4-7</a:t>
            </a:r>
            <a:endParaRPr lang="en-US" sz="1800" dirty="0">
              <a:solidFill>
                <a:srgbClr val="333333"/>
              </a:solidFill>
              <a:latin typeface="Lato"/>
            </a:endParaRPr>
          </a:p>
        </p:txBody>
      </p:sp>
    </p:spTree>
    <p:extLst>
      <p:ext uri="{BB962C8B-B14F-4D97-AF65-F5344CB8AC3E}">
        <p14:creationId xmlns:p14="http://schemas.microsoft.com/office/powerpoint/2010/main" val="254492594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F5344-F0D5-4F1D-B334-EC1389A9FCDD}"/>
              </a:ext>
            </a:extLst>
          </p:cNvPr>
          <p:cNvSpPr>
            <a:spLocks noGrp="1"/>
          </p:cNvSpPr>
          <p:nvPr>
            <p:ph idx="1"/>
          </p:nvPr>
        </p:nvSpPr>
        <p:spPr>
          <a:xfrm>
            <a:off x="3648269" y="1369867"/>
            <a:ext cx="5260204" cy="4124131"/>
          </a:xfrm>
          <a:ln w="28575">
            <a:solidFill>
              <a:schemeClr val="accent1"/>
            </a:solidFill>
          </a:ln>
        </p:spPr>
        <p:txBody>
          <a:bodyPr>
            <a:noAutofit/>
          </a:bodyPr>
          <a:lstStyle/>
          <a:p>
            <a:pPr marL="0" indent="0">
              <a:buNone/>
            </a:pPr>
            <a:r>
              <a:rPr lang="en-US" sz="1800" b="1" dirty="0">
                <a:latin typeface="+mj-lt"/>
              </a:rPr>
              <a:t>Story Synopsis: </a:t>
            </a:r>
            <a:r>
              <a:rPr lang="en-US" sz="1800" dirty="0">
                <a:latin typeface="+mj-lt"/>
              </a:rPr>
              <a:t>In this sequel to </a:t>
            </a:r>
            <a:r>
              <a:rPr lang="en-US" sz="1800" i="1" dirty="0">
                <a:latin typeface="+mj-lt"/>
              </a:rPr>
              <a:t>Front Desk</a:t>
            </a:r>
            <a:r>
              <a:rPr lang="en-US" sz="1800" b="1" dirty="0">
                <a:latin typeface="+mj-lt"/>
              </a:rPr>
              <a:t>, </a:t>
            </a:r>
            <a:r>
              <a:rPr lang="en-US" sz="1800" dirty="0">
                <a:latin typeface="+mj-lt"/>
              </a:rPr>
              <a:t>sixth grade Chinese- American Mia Tang continues to help run their motel in Anaheim, California.  While business is good, negative political ads during the impending 1994 gubernatorial election proposing to kick undocumented children out of California schools are making life difficult for Mia and other marginalized classmates. When Mia's best friend Lupe reveals she and her family are undocumented, matters intensify.  Lupe’s mother is stranded in Mexico and her father is arrested and threatened with deportation.  Mia and her friends work hard to find a way to sway public opinion, and keep Lupe’s family from being separated.</a:t>
            </a:r>
          </a:p>
        </p:txBody>
      </p:sp>
      <p:pic>
        <p:nvPicPr>
          <p:cNvPr id="3074" name="Picture 2" descr="Kelly Yang on Twitter: &quot;Last chance to win a signed first edition copy of  FRONT DESK by subscribing to my new website https://t.co/Kj2WA7PwwF! I've  just added more teacher resources including a VIDEO">
            <a:extLst>
              <a:ext uri="{FF2B5EF4-FFF2-40B4-BE49-F238E27FC236}">
                <a16:creationId xmlns:a16="http://schemas.microsoft.com/office/drawing/2014/main" id="{C4622095-947C-419E-92FD-62197EB99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42" y="1638808"/>
            <a:ext cx="2993270" cy="31460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70866A-0474-4029-8D43-627AA3B4D047}"/>
              </a:ext>
            </a:extLst>
          </p:cNvPr>
          <p:cNvSpPr txBox="1"/>
          <p:nvPr/>
        </p:nvSpPr>
        <p:spPr>
          <a:xfrm>
            <a:off x="907613" y="5034526"/>
            <a:ext cx="2098964" cy="369332"/>
          </a:xfrm>
          <a:prstGeom prst="rect">
            <a:avLst/>
          </a:prstGeom>
          <a:noFill/>
        </p:spPr>
        <p:txBody>
          <a:bodyPr wrap="square" rtlCol="0">
            <a:spAutoFit/>
          </a:bodyPr>
          <a:lstStyle/>
          <a:p>
            <a:pPr algn="ctr"/>
            <a:r>
              <a:rPr lang="en-US" dirty="0"/>
              <a:t>Character Cards</a:t>
            </a:r>
          </a:p>
        </p:txBody>
      </p:sp>
    </p:spTree>
    <p:extLst>
      <p:ext uri="{BB962C8B-B14F-4D97-AF65-F5344CB8AC3E}">
        <p14:creationId xmlns:p14="http://schemas.microsoft.com/office/powerpoint/2010/main" val="148218393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F3C5C4-32B7-4884-AC3D-120441E0894C}"/>
              </a:ext>
            </a:extLst>
          </p:cNvPr>
          <p:cNvSpPr txBox="1"/>
          <p:nvPr/>
        </p:nvSpPr>
        <p:spPr>
          <a:xfrm>
            <a:off x="729067" y="2774227"/>
            <a:ext cx="8081364" cy="3139321"/>
          </a:xfrm>
          <a:prstGeom prst="rect">
            <a:avLst/>
          </a:prstGeom>
          <a:noFill/>
        </p:spPr>
        <p:txBody>
          <a:bodyPr wrap="square" rtlCol="0">
            <a:spAutoFit/>
          </a:bodyPr>
          <a:lstStyle/>
          <a:p>
            <a:pPr algn="l" fontAlgn="base" latinLnBrk="0"/>
            <a:r>
              <a:rPr lang="en-US" dirty="0">
                <a:solidFill>
                  <a:srgbClr val="0071BB"/>
                </a:solidFill>
                <a:latin typeface="effra"/>
              </a:rPr>
              <a:t>Credit</a:t>
            </a:r>
          </a:p>
          <a:p>
            <a:pPr algn="l" fontAlgn="base" latinLnBrk="0"/>
            <a:r>
              <a:rPr lang="en-US" dirty="0">
                <a:solidFill>
                  <a:srgbClr val="404040"/>
                </a:solidFill>
                <a:latin typeface="effra"/>
              </a:rPr>
              <a:t>The ability of a customer to obtain goods or services before payment, based on an agreement to pay later.</a:t>
            </a:r>
          </a:p>
          <a:p>
            <a:pPr algn="l" fontAlgn="base" latinLnBrk="0"/>
            <a:r>
              <a:rPr lang="en-US" dirty="0">
                <a:solidFill>
                  <a:srgbClr val="0071BB"/>
                </a:solidFill>
                <a:latin typeface="effra"/>
              </a:rPr>
              <a:t>Credit Application</a:t>
            </a:r>
          </a:p>
          <a:p>
            <a:pPr algn="l" fontAlgn="base" latinLnBrk="0"/>
            <a:r>
              <a:rPr lang="en-US" dirty="0">
                <a:solidFill>
                  <a:srgbClr val="404040"/>
                </a:solidFill>
                <a:latin typeface="effra"/>
              </a:rPr>
              <a:t>A request for a loan, submitted to a lender (for example, a bank or a credit union) by a prospective borrower. The credit application provides background information which the lender uses to assess the prospective borrower’s creditworthiness — his or her ability to repay the loan.</a:t>
            </a:r>
          </a:p>
          <a:p>
            <a:pPr algn="l" fontAlgn="base" latinLnBrk="0"/>
            <a:r>
              <a:rPr lang="en-US" dirty="0">
                <a:solidFill>
                  <a:srgbClr val="0071BB"/>
                </a:solidFill>
                <a:latin typeface="effra"/>
              </a:rPr>
              <a:t>Credit Card</a:t>
            </a:r>
          </a:p>
          <a:p>
            <a:pPr algn="l" fontAlgn="base" latinLnBrk="0"/>
            <a:r>
              <a:rPr lang="en-US" dirty="0">
                <a:solidFill>
                  <a:srgbClr val="404040"/>
                </a:solidFill>
                <a:latin typeface="effra"/>
              </a:rPr>
              <a:t>A small, specially coded plastic card issued by a bank, business, etc., authorizing the cardholder to purchase goods or services on credit.</a:t>
            </a:r>
          </a:p>
        </p:txBody>
      </p:sp>
      <p:pic>
        <p:nvPicPr>
          <p:cNvPr id="1028" name="Picture 4" descr="Image result for credit card clipart">
            <a:extLst>
              <a:ext uri="{FF2B5EF4-FFF2-40B4-BE49-F238E27FC236}">
                <a16:creationId xmlns:a16="http://schemas.microsoft.com/office/drawing/2014/main" id="{500CC904-3B9E-4D21-A9F0-97BFD74766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882" y="2252857"/>
            <a:ext cx="769701" cy="7697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6FB95D5-A01C-4C88-864C-B89B3DE35E31}"/>
              </a:ext>
            </a:extLst>
          </p:cNvPr>
          <p:cNvSpPr>
            <a:spLocks noGrp="1"/>
          </p:cNvSpPr>
          <p:nvPr>
            <p:ph idx="1"/>
          </p:nvPr>
        </p:nvSpPr>
        <p:spPr>
          <a:xfrm>
            <a:off x="552450" y="2240323"/>
            <a:ext cx="8442260" cy="4207130"/>
          </a:xfrm>
          <a:ln w="28575">
            <a:solidFill>
              <a:schemeClr val="tx1"/>
            </a:solidFill>
          </a:ln>
        </p:spPr>
        <p:txBody>
          <a:bodyPr/>
          <a:lstStyle/>
          <a:p>
            <a:pPr marL="0" indent="0">
              <a:buNone/>
            </a:pPr>
            <a:r>
              <a:rPr lang="en-US" dirty="0"/>
              <a:t>Vocabulary </a:t>
            </a:r>
          </a:p>
        </p:txBody>
      </p:sp>
      <p:sp>
        <p:nvSpPr>
          <p:cNvPr id="7" name="TextBox 6">
            <a:extLst>
              <a:ext uri="{FF2B5EF4-FFF2-40B4-BE49-F238E27FC236}">
                <a16:creationId xmlns:a16="http://schemas.microsoft.com/office/drawing/2014/main" id="{507BCFB4-C481-4479-BA70-6CAE89A9C0E6}"/>
              </a:ext>
            </a:extLst>
          </p:cNvPr>
          <p:cNvSpPr txBox="1"/>
          <p:nvPr/>
        </p:nvSpPr>
        <p:spPr>
          <a:xfrm>
            <a:off x="368170" y="1180474"/>
            <a:ext cx="8626539" cy="923330"/>
          </a:xfrm>
          <a:prstGeom prst="rect">
            <a:avLst/>
          </a:prstGeom>
          <a:noFill/>
        </p:spPr>
        <p:txBody>
          <a:bodyPr wrap="square" rtlCol="0">
            <a:spAutoFit/>
          </a:bodyPr>
          <a:lstStyle/>
          <a:p>
            <a:r>
              <a:rPr lang="en-US" dirty="0"/>
              <a:t>The year is 1994 and Mrs. Tang, Mia’s mother, would like to have her own credit card.  She discovers applying for a credit card is not going to be as easy as she thought… </a:t>
            </a:r>
          </a:p>
        </p:txBody>
      </p:sp>
    </p:spTree>
    <p:extLst>
      <p:ext uri="{BB962C8B-B14F-4D97-AF65-F5344CB8AC3E}">
        <p14:creationId xmlns:p14="http://schemas.microsoft.com/office/powerpoint/2010/main" val="761083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BCC6-EAD1-40C2-A7D6-C628823D4ACD}"/>
              </a:ext>
            </a:extLst>
          </p:cNvPr>
          <p:cNvSpPr>
            <a:spLocks noGrp="1"/>
          </p:cNvSpPr>
          <p:nvPr>
            <p:ph type="title"/>
          </p:nvPr>
        </p:nvSpPr>
        <p:spPr/>
        <p:txBody>
          <a:bodyPr/>
          <a:lstStyle/>
          <a:p>
            <a:pPr algn="ctr"/>
            <a:r>
              <a:rPr lang="en-US" sz="2100" dirty="0"/>
              <a:t>https://www.youtube.com/watch?v=XbtSftL6dbY</a:t>
            </a:r>
          </a:p>
        </p:txBody>
      </p:sp>
      <p:pic>
        <p:nvPicPr>
          <p:cNvPr id="9" name="Picture 8">
            <a:extLst>
              <a:ext uri="{FF2B5EF4-FFF2-40B4-BE49-F238E27FC236}">
                <a16:creationId xmlns:a16="http://schemas.microsoft.com/office/drawing/2014/main" id="{A7C8B7DF-C687-4FC8-9314-C5882729CBDE}"/>
              </a:ext>
            </a:extLst>
          </p:cNvPr>
          <p:cNvPicPr>
            <a:picLocks noChangeAspect="1"/>
          </p:cNvPicPr>
          <p:nvPr/>
        </p:nvPicPr>
        <p:blipFill>
          <a:blip r:embed="rId2"/>
          <a:stretch>
            <a:fillRect/>
          </a:stretch>
        </p:blipFill>
        <p:spPr>
          <a:xfrm>
            <a:off x="2098742" y="2400300"/>
            <a:ext cx="5121614" cy="3042693"/>
          </a:xfrm>
          <a:prstGeom prst="rect">
            <a:avLst/>
          </a:prstGeom>
          <a:ln w="38100">
            <a:solidFill>
              <a:schemeClr val="tx2"/>
            </a:solidFill>
          </a:ln>
        </p:spPr>
      </p:pic>
    </p:spTree>
    <p:extLst>
      <p:ext uri="{BB962C8B-B14F-4D97-AF65-F5344CB8AC3E}">
        <p14:creationId xmlns:p14="http://schemas.microsoft.com/office/powerpoint/2010/main" val="354401057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F1A8-F9FD-461B-9DBE-B66CB01EA6CF}"/>
              </a:ext>
            </a:extLst>
          </p:cNvPr>
          <p:cNvSpPr>
            <a:spLocks noGrp="1"/>
          </p:cNvSpPr>
          <p:nvPr>
            <p:ph type="title"/>
          </p:nvPr>
        </p:nvSpPr>
        <p:spPr>
          <a:xfrm>
            <a:off x="279918" y="-506987"/>
            <a:ext cx="8229600" cy="2841171"/>
          </a:xfrm>
        </p:spPr>
        <p:txBody>
          <a:bodyPr/>
          <a:lstStyle/>
          <a:p>
            <a:pPr algn="ctr"/>
            <a:r>
              <a:rPr lang="en-US" sz="1500" dirty="0"/>
              <a:t>https://www.econedlink.org/resources/debit-cards-vs-credit-cards/</a:t>
            </a:r>
          </a:p>
        </p:txBody>
      </p:sp>
      <p:pic>
        <p:nvPicPr>
          <p:cNvPr id="5" name="Content Placeholder 4">
            <a:extLst>
              <a:ext uri="{FF2B5EF4-FFF2-40B4-BE49-F238E27FC236}">
                <a16:creationId xmlns:a16="http://schemas.microsoft.com/office/drawing/2014/main" id="{E25408B0-12C5-4646-AE7A-CBA225FD59A0}"/>
              </a:ext>
            </a:extLst>
          </p:cNvPr>
          <p:cNvPicPr>
            <a:picLocks noGrp="1" noChangeAspect="1"/>
          </p:cNvPicPr>
          <p:nvPr>
            <p:ph idx="1"/>
          </p:nvPr>
        </p:nvPicPr>
        <p:blipFill>
          <a:blip r:embed="rId2"/>
          <a:stretch>
            <a:fillRect/>
          </a:stretch>
        </p:blipFill>
        <p:spPr>
          <a:xfrm>
            <a:off x="1688840" y="1412200"/>
            <a:ext cx="5411755" cy="2536761"/>
          </a:xfrm>
          <a:ln w="38100">
            <a:solidFill>
              <a:schemeClr val="tx1"/>
            </a:solidFill>
          </a:ln>
        </p:spPr>
      </p:pic>
      <p:pic>
        <p:nvPicPr>
          <p:cNvPr id="4" name="Picture 3">
            <a:extLst>
              <a:ext uri="{FF2B5EF4-FFF2-40B4-BE49-F238E27FC236}">
                <a16:creationId xmlns:a16="http://schemas.microsoft.com/office/drawing/2014/main" id="{E63241F6-988D-B800-6938-73D60350AB04}"/>
              </a:ext>
            </a:extLst>
          </p:cNvPr>
          <p:cNvPicPr>
            <a:picLocks noChangeAspect="1"/>
          </p:cNvPicPr>
          <p:nvPr/>
        </p:nvPicPr>
        <p:blipFill>
          <a:blip r:embed="rId3"/>
          <a:stretch>
            <a:fillRect/>
          </a:stretch>
        </p:blipFill>
        <p:spPr>
          <a:xfrm>
            <a:off x="3004458" y="4204190"/>
            <a:ext cx="1686866" cy="2127752"/>
          </a:xfrm>
          <a:prstGeom prst="rect">
            <a:avLst/>
          </a:prstGeom>
        </p:spPr>
      </p:pic>
      <p:pic>
        <p:nvPicPr>
          <p:cNvPr id="6" name="Content Placeholder 6">
            <a:extLst>
              <a:ext uri="{FF2B5EF4-FFF2-40B4-BE49-F238E27FC236}">
                <a16:creationId xmlns:a16="http://schemas.microsoft.com/office/drawing/2014/main" id="{CC6242C7-3266-597D-A98A-A3C158AAE616}"/>
              </a:ext>
            </a:extLst>
          </p:cNvPr>
          <p:cNvPicPr>
            <a:picLocks noChangeAspect="1"/>
          </p:cNvPicPr>
          <p:nvPr/>
        </p:nvPicPr>
        <p:blipFill>
          <a:blip r:embed="rId4"/>
          <a:stretch>
            <a:fillRect/>
          </a:stretch>
        </p:blipFill>
        <p:spPr bwMode="auto">
          <a:xfrm>
            <a:off x="580506" y="3429000"/>
            <a:ext cx="2216668" cy="2852424"/>
          </a:xfrm>
          <a:prstGeom prst="rect">
            <a:avLst/>
          </a:prstGeom>
          <a:noFill/>
          <a:ln w="9525">
            <a:noFill/>
            <a:miter lim="800000"/>
            <a:headEnd/>
            <a:tailEnd/>
          </a:ln>
        </p:spPr>
      </p:pic>
      <p:pic>
        <p:nvPicPr>
          <p:cNvPr id="7" name="Picture 6">
            <a:extLst>
              <a:ext uri="{FF2B5EF4-FFF2-40B4-BE49-F238E27FC236}">
                <a16:creationId xmlns:a16="http://schemas.microsoft.com/office/drawing/2014/main" id="{6E21CF08-D15B-A61F-07BF-CEF5C042136F}"/>
              </a:ext>
            </a:extLst>
          </p:cNvPr>
          <p:cNvPicPr>
            <a:picLocks noChangeAspect="1"/>
          </p:cNvPicPr>
          <p:nvPr/>
        </p:nvPicPr>
        <p:blipFill>
          <a:blip r:embed="rId5"/>
          <a:stretch>
            <a:fillRect/>
          </a:stretch>
        </p:blipFill>
        <p:spPr>
          <a:xfrm>
            <a:off x="5374306" y="4253371"/>
            <a:ext cx="1373466" cy="1781007"/>
          </a:xfrm>
          <a:prstGeom prst="rect">
            <a:avLst/>
          </a:prstGeom>
        </p:spPr>
      </p:pic>
      <p:pic>
        <p:nvPicPr>
          <p:cNvPr id="8" name="Picture 7">
            <a:extLst>
              <a:ext uri="{FF2B5EF4-FFF2-40B4-BE49-F238E27FC236}">
                <a16:creationId xmlns:a16="http://schemas.microsoft.com/office/drawing/2014/main" id="{F84B9CC3-F401-35D3-6180-61A822C14ECC}"/>
              </a:ext>
            </a:extLst>
          </p:cNvPr>
          <p:cNvPicPr>
            <a:picLocks noChangeAspect="1"/>
          </p:cNvPicPr>
          <p:nvPr/>
        </p:nvPicPr>
        <p:blipFill>
          <a:blip r:embed="rId6"/>
          <a:stretch>
            <a:fillRect/>
          </a:stretch>
        </p:blipFill>
        <p:spPr>
          <a:xfrm>
            <a:off x="6808769" y="3684476"/>
            <a:ext cx="2039178" cy="2657936"/>
          </a:xfrm>
          <a:prstGeom prst="rect">
            <a:avLst/>
          </a:prstGeom>
        </p:spPr>
      </p:pic>
    </p:spTree>
    <p:extLst>
      <p:ext uri="{BB962C8B-B14F-4D97-AF65-F5344CB8AC3E}">
        <p14:creationId xmlns:p14="http://schemas.microsoft.com/office/powerpoint/2010/main" val="290465401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CDE-1503-45A4-B191-E02541D1F608}"/>
              </a:ext>
            </a:extLst>
          </p:cNvPr>
          <p:cNvSpPr>
            <a:spLocks noGrp="1"/>
          </p:cNvSpPr>
          <p:nvPr>
            <p:ph type="title"/>
          </p:nvPr>
        </p:nvSpPr>
        <p:spPr>
          <a:xfrm>
            <a:off x="531845" y="-7190"/>
            <a:ext cx="8229600" cy="1143000"/>
          </a:xfrm>
        </p:spPr>
        <p:txBody>
          <a:bodyPr>
            <a:normAutofit/>
          </a:bodyPr>
          <a:lstStyle/>
          <a:p>
            <a:pPr algn="ctr"/>
            <a:r>
              <a:rPr lang="en-US" sz="4500" i="1" dirty="0">
                <a:solidFill>
                  <a:srgbClr val="00B0F0"/>
                </a:solidFill>
                <a:effectLst>
                  <a:outerShdw blurRad="38100" dist="38100" dir="2700000" algn="tl">
                    <a:srgbClr val="000000">
                      <a:alpha val="43137"/>
                    </a:srgbClr>
                  </a:outerShdw>
                </a:effectLst>
              </a:rPr>
              <a:t>Room to Dream</a:t>
            </a:r>
          </a:p>
        </p:txBody>
      </p:sp>
      <p:pic>
        <p:nvPicPr>
          <p:cNvPr id="10242" name="Picture 2" descr="Room to Dream">
            <a:extLst>
              <a:ext uri="{FF2B5EF4-FFF2-40B4-BE49-F238E27FC236}">
                <a16:creationId xmlns:a16="http://schemas.microsoft.com/office/drawing/2014/main" id="{A02B9D91-3C63-4D0F-BA6E-554C6726D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56" y="1335347"/>
            <a:ext cx="2795642" cy="418730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F976B3-73A6-4EAC-B90D-72B77D77383E}"/>
              </a:ext>
            </a:extLst>
          </p:cNvPr>
          <p:cNvSpPr txBox="1"/>
          <p:nvPr/>
        </p:nvSpPr>
        <p:spPr>
          <a:xfrm>
            <a:off x="3294058" y="2136338"/>
            <a:ext cx="5597238" cy="2585323"/>
          </a:xfrm>
          <a:prstGeom prst="rect">
            <a:avLst/>
          </a:prstGeom>
          <a:noFill/>
          <a:ln w="28575">
            <a:solidFill>
              <a:schemeClr val="tx1"/>
            </a:solidFill>
          </a:ln>
        </p:spPr>
        <p:txBody>
          <a:bodyPr wrap="square" rtlCol="0">
            <a:spAutoFit/>
          </a:bodyPr>
          <a:lstStyle/>
          <a:p>
            <a:r>
              <a:rPr lang="en-US" b="1" dirty="0">
                <a:latin typeface="+mn-lt"/>
              </a:rPr>
              <a:t>Story Synopsis: </a:t>
            </a:r>
            <a:r>
              <a:rPr lang="en-US" dirty="0">
                <a:latin typeface="+mn-lt"/>
              </a:rPr>
              <a:t>Seventh grader Mia Tang’s family is busy running the Calivista Motel and businesses is doing well.  However, a big cooperation is systematically taking over all the Mom &amp; Pop shops in their neighborhood. Mia’s friends Jason and Lupe are finding their roles in life as Mia and her family return to China for a six-week visit. They discover that China, as well a family members have changed a great deal.  Mia learns to use her voice to address racism, exploitation and personal consent. </a:t>
            </a:r>
          </a:p>
        </p:txBody>
      </p:sp>
      <p:sp>
        <p:nvSpPr>
          <p:cNvPr id="5" name="TextBox 4">
            <a:extLst>
              <a:ext uri="{FF2B5EF4-FFF2-40B4-BE49-F238E27FC236}">
                <a16:creationId xmlns:a16="http://schemas.microsoft.com/office/drawing/2014/main" id="{31FBAB93-F962-2110-B93F-01B1BC5F37B4}"/>
              </a:ext>
            </a:extLst>
          </p:cNvPr>
          <p:cNvSpPr txBox="1"/>
          <p:nvPr/>
        </p:nvSpPr>
        <p:spPr>
          <a:xfrm>
            <a:off x="4478694" y="4982547"/>
            <a:ext cx="2463281" cy="1200329"/>
          </a:xfrm>
          <a:prstGeom prst="rect">
            <a:avLst/>
          </a:prstGeom>
          <a:noFill/>
          <a:ln w="12700">
            <a:solidFill>
              <a:schemeClr val="tx1"/>
            </a:solidFill>
          </a:ln>
        </p:spPr>
        <p:txBody>
          <a:bodyPr wrap="square" rtlCol="0">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Scholastic</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2021</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4.5</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4-7</a:t>
            </a:r>
          </a:p>
        </p:txBody>
      </p:sp>
    </p:spTree>
    <p:extLst>
      <p:ext uri="{BB962C8B-B14F-4D97-AF65-F5344CB8AC3E}">
        <p14:creationId xmlns:p14="http://schemas.microsoft.com/office/powerpoint/2010/main" val="143949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08490-C0AB-4232-9D48-197F3BB93E26}"/>
              </a:ext>
            </a:extLst>
          </p:cNvPr>
          <p:cNvSpPr txBox="1"/>
          <p:nvPr/>
        </p:nvSpPr>
        <p:spPr>
          <a:xfrm>
            <a:off x="1168008" y="2698373"/>
            <a:ext cx="3058759" cy="3370153"/>
          </a:xfrm>
          <a:prstGeom prst="rect">
            <a:avLst/>
          </a:prstGeom>
          <a:noFill/>
          <a:ln w="38100">
            <a:solidFill>
              <a:schemeClr val="tx1"/>
            </a:solidFill>
          </a:ln>
        </p:spPr>
        <p:txBody>
          <a:bodyPr wrap="square" rtlCol="0">
            <a:spAutoFit/>
          </a:bodyPr>
          <a:lstStyle/>
          <a:p>
            <a:r>
              <a:rPr lang="en-US" sz="1500" b="1" dirty="0"/>
              <a:t>Featuring the concepts of…</a:t>
            </a:r>
          </a:p>
          <a:p>
            <a:pPr marL="160735" indent="-160735">
              <a:buFont typeface="Arial" panose="020B0604020202020204" pitchFamily="34" charset="0"/>
              <a:buChar char="•"/>
            </a:pPr>
            <a:r>
              <a:rPr lang="en-US" b="0" i="0" dirty="0">
                <a:effectLst/>
                <a:latin typeface="effra"/>
              </a:rPr>
              <a:t>Cost-Benefit Analysis</a:t>
            </a:r>
            <a:endParaRPr lang="en-US" dirty="0"/>
          </a:p>
          <a:p>
            <a:pPr marL="160735" indent="-160735">
              <a:buFont typeface="Arial" panose="020B0604020202020204" pitchFamily="34" charset="0"/>
              <a:buChar char="•"/>
            </a:pPr>
            <a:r>
              <a:rPr lang="en-US" dirty="0"/>
              <a:t>Debt </a:t>
            </a:r>
          </a:p>
          <a:p>
            <a:pPr marL="160735" indent="-160735">
              <a:buFont typeface="Arial" panose="020B0604020202020204" pitchFamily="34" charset="0"/>
              <a:buChar char="•"/>
            </a:pPr>
            <a:r>
              <a:rPr lang="en-US" b="0" i="0" dirty="0">
                <a:effectLst/>
                <a:latin typeface="effra"/>
              </a:rPr>
              <a:t>Dividend</a:t>
            </a:r>
            <a:endParaRPr lang="en-US" dirty="0"/>
          </a:p>
          <a:p>
            <a:pPr marL="160735" indent="-160735">
              <a:buFont typeface="Arial" panose="020B0604020202020204" pitchFamily="34" charset="0"/>
              <a:buChar char="•"/>
            </a:pPr>
            <a:r>
              <a:rPr lang="en-US" b="0" i="0" dirty="0">
                <a:effectLst/>
                <a:latin typeface="effra"/>
              </a:rPr>
              <a:t>Division of Labor</a:t>
            </a:r>
            <a:endParaRPr lang="en-US" dirty="0"/>
          </a:p>
          <a:p>
            <a:pPr marL="160735" indent="-160735">
              <a:buFont typeface="Arial" panose="020B0604020202020204" pitchFamily="34" charset="0"/>
              <a:buChar char="•"/>
            </a:pPr>
            <a:r>
              <a:rPr lang="en-US" dirty="0"/>
              <a:t>Human capital</a:t>
            </a:r>
          </a:p>
          <a:p>
            <a:pPr marL="160735" indent="-160735">
              <a:buFont typeface="Arial" panose="020B0604020202020204" pitchFamily="34" charset="0"/>
              <a:buChar char="•"/>
            </a:pPr>
            <a:r>
              <a:rPr lang="en-US" dirty="0"/>
              <a:t>Investment </a:t>
            </a:r>
          </a:p>
          <a:p>
            <a:pPr marL="160735" indent="-160735">
              <a:buFont typeface="Arial" panose="020B0604020202020204" pitchFamily="34" charset="0"/>
              <a:buChar char="•"/>
            </a:pPr>
            <a:r>
              <a:rPr lang="en-US" b="0" i="0" dirty="0">
                <a:effectLst/>
                <a:latin typeface="effra"/>
              </a:rPr>
              <a:t>Monopoly</a:t>
            </a:r>
          </a:p>
          <a:p>
            <a:pPr marL="160735" indent="-160735">
              <a:buFont typeface="Arial" panose="020B0604020202020204" pitchFamily="34" charset="0"/>
              <a:buChar char="•"/>
            </a:pPr>
            <a:r>
              <a:rPr lang="en-US" dirty="0">
                <a:latin typeface="effra"/>
              </a:rPr>
              <a:t>Profit </a:t>
            </a:r>
            <a:endParaRPr lang="en-US" dirty="0"/>
          </a:p>
          <a:p>
            <a:pPr marL="160735" indent="-160735">
              <a:buFont typeface="Arial" panose="020B0604020202020204" pitchFamily="34" charset="0"/>
              <a:buChar char="•"/>
            </a:pPr>
            <a:r>
              <a:rPr lang="en-US" dirty="0"/>
              <a:t>Scarcity</a:t>
            </a:r>
          </a:p>
          <a:p>
            <a:pPr marL="160735" indent="-160735">
              <a:buFont typeface="Arial" panose="020B0604020202020204" pitchFamily="34" charset="0"/>
              <a:buChar char="•"/>
            </a:pPr>
            <a:r>
              <a:rPr lang="en-US" dirty="0"/>
              <a:t>Specialization</a:t>
            </a:r>
          </a:p>
          <a:p>
            <a:pPr marL="160735" indent="-160735">
              <a:buFont typeface="Arial" panose="020B0604020202020204" pitchFamily="34" charset="0"/>
              <a:buChar char="•"/>
            </a:pPr>
            <a:r>
              <a:rPr lang="en-US" dirty="0"/>
              <a:t>Unemployment </a:t>
            </a:r>
          </a:p>
        </p:txBody>
      </p:sp>
      <p:pic>
        <p:nvPicPr>
          <p:cNvPr id="2050" name="Picture 2" descr="Under Construction Coming Soon, HD Png Download , Transparent Png Image -  PNGitem">
            <a:extLst>
              <a:ext uri="{FF2B5EF4-FFF2-40B4-BE49-F238E27FC236}">
                <a16:creationId xmlns:a16="http://schemas.microsoft.com/office/drawing/2014/main" id="{624CCCE2-D824-4EDF-A483-25002DBB09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67" y="1565963"/>
            <a:ext cx="2022157" cy="11324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E3989E-CD96-49BB-A1F6-D65E55512082}"/>
              </a:ext>
            </a:extLst>
          </p:cNvPr>
          <p:cNvSpPr txBox="1"/>
          <p:nvPr/>
        </p:nvSpPr>
        <p:spPr>
          <a:xfrm>
            <a:off x="2697387" y="233796"/>
            <a:ext cx="4578494" cy="715581"/>
          </a:xfrm>
          <a:prstGeom prst="rect">
            <a:avLst/>
          </a:prstGeom>
          <a:noFill/>
        </p:spPr>
        <p:txBody>
          <a:bodyPr wrap="square">
            <a:spAutoFit/>
          </a:bodyPr>
          <a:lstStyle/>
          <a:p>
            <a:r>
              <a:rPr lang="en-US" sz="4050" b="1" i="1" dirty="0">
                <a:solidFill>
                  <a:srgbClr val="00B0F0"/>
                </a:solidFill>
                <a:effectLst>
                  <a:outerShdw blurRad="38100" dist="38100" dir="2700000" algn="tl">
                    <a:srgbClr val="000000">
                      <a:alpha val="43137"/>
                    </a:srgbClr>
                  </a:outerShdw>
                </a:effectLst>
              </a:rPr>
              <a:t>Room to Dream</a:t>
            </a:r>
            <a:endParaRPr lang="en-US" sz="4050" dirty="0"/>
          </a:p>
        </p:txBody>
      </p:sp>
      <p:pic>
        <p:nvPicPr>
          <p:cNvPr id="11266" name="Picture 2" descr="Room to Dream (A Front Desk Novel) (Front Desk, 3): Yang, Kelly:  9781338621129: Amazon.com: Books">
            <a:extLst>
              <a:ext uri="{FF2B5EF4-FFF2-40B4-BE49-F238E27FC236}">
                <a16:creationId xmlns:a16="http://schemas.microsoft.com/office/drawing/2014/main" id="{EE922F0E-783C-4237-9171-C88E55A06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562" y="1960238"/>
            <a:ext cx="2654193" cy="39483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4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from Here">
            <a:extLst>
              <a:ext uri="{FF2B5EF4-FFF2-40B4-BE49-F238E27FC236}">
                <a16:creationId xmlns:a16="http://schemas.microsoft.com/office/drawing/2014/main" id="{F88C726C-909F-213A-5733-253FCE01C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77" y="1226337"/>
            <a:ext cx="2750205" cy="4155866"/>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D2C086-BE68-3530-BD0F-CE375CF48115}"/>
              </a:ext>
            </a:extLst>
          </p:cNvPr>
          <p:cNvSpPr txBox="1"/>
          <p:nvPr/>
        </p:nvSpPr>
        <p:spPr>
          <a:xfrm>
            <a:off x="4172903" y="4634356"/>
            <a:ext cx="3692803" cy="1200329"/>
          </a:xfrm>
          <a:prstGeom prst="rect">
            <a:avLst/>
          </a:prstGeom>
          <a:noFill/>
          <a:ln w="12700">
            <a:solidFill>
              <a:schemeClr val="tx1"/>
            </a:solidFill>
          </a:ln>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Simon &amp; Schuster </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2022</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4.0</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4-7</a:t>
            </a:r>
          </a:p>
        </p:txBody>
      </p:sp>
      <p:pic>
        <p:nvPicPr>
          <p:cNvPr id="4100" name="Picture 4" descr="Sam Schickler – Kelly Yang">
            <a:extLst>
              <a:ext uri="{FF2B5EF4-FFF2-40B4-BE49-F238E27FC236}">
                <a16:creationId xmlns:a16="http://schemas.microsoft.com/office/drawing/2014/main" id="{7E040AB5-7D69-4284-9645-D4E8BC5C2F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336" y="1023315"/>
            <a:ext cx="3216766" cy="321676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5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AE86-8C38-09E2-3CC6-30047C7BCE00}"/>
              </a:ext>
            </a:extLst>
          </p:cNvPr>
          <p:cNvSpPr>
            <a:spLocks noGrp="1"/>
          </p:cNvSpPr>
          <p:nvPr>
            <p:ph type="title"/>
          </p:nvPr>
        </p:nvSpPr>
        <p:spPr>
          <a:xfrm>
            <a:off x="628650" y="1131094"/>
            <a:ext cx="6090805" cy="994172"/>
          </a:xfrm>
        </p:spPr>
        <p:txBody>
          <a:bodyPr/>
          <a:lstStyle/>
          <a:p>
            <a:pPr algn="ctr"/>
            <a:r>
              <a:rPr lang="en-US" i="1" dirty="0">
                <a:solidFill>
                  <a:srgbClr val="0070C0"/>
                </a:solidFill>
                <a:effectLst>
                  <a:outerShdw blurRad="38100" dist="38100" dir="2700000" algn="tl">
                    <a:srgbClr val="000000">
                      <a:alpha val="43137"/>
                    </a:srgbClr>
                  </a:outerShdw>
                </a:effectLst>
              </a:rPr>
              <a:t>New From Here</a:t>
            </a:r>
          </a:p>
        </p:txBody>
      </p:sp>
      <p:sp>
        <p:nvSpPr>
          <p:cNvPr id="3" name="Content Placeholder 2">
            <a:extLst>
              <a:ext uri="{FF2B5EF4-FFF2-40B4-BE49-F238E27FC236}">
                <a16:creationId xmlns:a16="http://schemas.microsoft.com/office/drawing/2014/main" id="{7F2EAED6-884D-887B-63E6-A522E269E033}"/>
              </a:ext>
            </a:extLst>
          </p:cNvPr>
          <p:cNvSpPr>
            <a:spLocks noGrp="1"/>
          </p:cNvSpPr>
          <p:nvPr>
            <p:ph idx="1"/>
          </p:nvPr>
        </p:nvSpPr>
        <p:spPr>
          <a:xfrm>
            <a:off x="413624" y="2338437"/>
            <a:ext cx="6714259" cy="3263504"/>
          </a:xfrm>
          <a:ln w="19050">
            <a:solidFill>
              <a:srgbClr val="002060"/>
            </a:solidFill>
          </a:ln>
        </p:spPr>
        <p:txBody>
          <a:bodyPr>
            <a:normAutofit fontScale="55000" lnSpcReduction="20000"/>
          </a:bodyPr>
          <a:lstStyle/>
          <a:p>
            <a:pPr marL="0" indent="0">
              <a:buNone/>
            </a:pPr>
            <a:r>
              <a:rPr lang="en-US" b="1" i="0" dirty="0">
                <a:solidFill>
                  <a:srgbClr val="333333"/>
                </a:solidFill>
                <a:effectLst/>
                <a:latin typeface="+mj-lt"/>
              </a:rPr>
              <a:t>Story Synopsis: </a:t>
            </a:r>
            <a:r>
              <a:rPr lang="en-US" b="0" i="0" dirty="0">
                <a:solidFill>
                  <a:srgbClr val="333333"/>
                </a:solidFill>
                <a:effectLst/>
                <a:latin typeface="+mj-lt"/>
              </a:rPr>
              <a:t>When the coronavirus hits Hong Kong, ten-year-old Knox Wei-Evans’s mom makes the last-minute decision to move him and his siblings back to California, where they think they will be safe. Suddenly, Knox has two days to prepare for an international move—and for leaving his dad, who has to stay for work.</a:t>
            </a:r>
            <a:br>
              <a:rPr lang="en-US" dirty="0">
                <a:latin typeface="+mj-lt"/>
              </a:rPr>
            </a:br>
            <a:br>
              <a:rPr lang="en-US" dirty="0">
                <a:latin typeface="+mj-lt"/>
              </a:rPr>
            </a:br>
            <a:r>
              <a:rPr lang="en-US" b="0" i="0" dirty="0">
                <a:solidFill>
                  <a:srgbClr val="333333"/>
                </a:solidFill>
                <a:effectLst/>
                <a:latin typeface="+mj-lt"/>
              </a:rPr>
              <a:t>At his new school in California, Knox struggles with being the new kid. His classmates think that because he’s from Asia, he must have brought over the virus. At home, Mom just got fired and is panicking over the loss of health insurance, and Dad doesn’t even know when he’ll see them again, since the flights have been cancelled. And everyone struggles with Knox’s blurting-things-out problem.</a:t>
            </a:r>
            <a:br>
              <a:rPr lang="en-US" dirty="0">
                <a:latin typeface="+mj-lt"/>
              </a:rPr>
            </a:br>
            <a:br>
              <a:rPr lang="en-US" dirty="0">
                <a:latin typeface="+mj-lt"/>
              </a:rPr>
            </a:br>
            <a:r>
              <a:rPr lang="en-US" b="0" i="0" dirty="0">
                <a:solidFill>
                  <a:srgbClr val="333333"/>
                </a:solidFill>
                <a:effectLst/>
                <a:latin typeface="+mj-lt"/>
              </a:rPr>
              <a:t>As racism skyrockets during COVID-19, Knox tries to stand up to hate, while finding his place in his new country. Can you belong if you’re feared; can you protect if you’re new? And how do you keep a family together when you’re oceans apart? Sometimes when the world is spinning out of control, the best way to get through it is to embrace our own lovable uniqueness.</a:t>
            </a:r>
            <a:endParaRPr lang="en-US" dirty="0">
              <a:latin typeface="+mj-lt"/>
            </a:endParaRPr>
          </a:p>
        </p:txBody>
      </p:sp>
      <p:pic>
        <p:nvPicPr>
          <p:cNvPr id="4" name="Picture 2" descr="New from Here">
            <a:extLst>
              <a:ext uri="{FF2B5EF4-FFF2-40B4-BE49-F238E27FC236}">
                <a16:creationId xmlns:a16="http://schemas.microsoft.com/office/drawing/2014/main" id="{35E658E0-D623-49AB-82E9-ABC91D24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311" y="1461477"/>
            <a:ext cx="1366871" cy="206549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5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82" y="1124188"/>
            <a:ext cx="5343835" cy="742950"/>
          </a:xfrm>
        </p:spPr>
        <p:txBody>
          <a:bodyPr/>
          <a:lstStyle/>
          <a:p>
            <a:pPr algn="ctr"/>
            <a:r>
              <a:rPr lang="en" sz="3600" dirty="0">
                <a:latin typeface="Helvetica Neue"/>
                <a:ea typeface="Helvetica Neue"/>
                <a:cs typeface="Helvetica Neue"/>
                <a:sym typeface="Helvetica Neue"/>
              </a:rPr>
              <a:t>Session Agenda</a:t>
            </a:r>
            <a:endParaRPr lang="en-US" sz="3600" dirty="0">
              <a:effectLst>
                <a:glow>
                  <a:schemeClr val="accent1">
                    <a:alpha val="0"/>
                  </a:schemeClr>
                </a:glow>
                <a:reflection stA="0" endPos="65000" dist="50800" dir="5400000" sy="-100000" algn="bl" rotWithShape="0"/>
              </a:effectLst>
              <a:latin typeface="+mn-lt"/>
            </a:endParaRPr>
          </a:p>
        </p:txBody>
      </p:sp>
      <p:sp>
        <p:nvSpPr>
          <p:cNvPr id="4" name="TextBox 3">
            <a:extLst>
              <a:ext uri="{FF2B5EF4-FFF2-40B4-BE49-F238E27FC236}">
                <a16:creationId xmlns:a16="http://schemas.microsoft.com/office/drawing/2014/main" id="{B46A39A6-2A17-4742-8DD1-74D2431F2640}"/>
              </a:ext>
            </a:extLst>
          </p:cNvPr>
          <p:cNvSpPr txBox="1"/>
          <p:nvPr/>
        </p:nvSpPr>
        <p:spPr>
          <a:xfrm>
            <a:off x="475860" y="2170225"/>
            <a:ext cx="3818828" cy="415498"/>
          </a:xfrm>
          <a:prstGeom prst="rect">
            <a:avLst/>
          </a:prstGeom>
          <a:noFill/>
        </p:spPr>
        <p:txBody>
          <a:bodyPr wrap="square" rtlCol="0">
            <a:spAutoFit/>
          </a:bodyPr>
          <a:lstStyle/>
          <a:p>
            <a:r>
              <a:rPr lang="en-US" sz="2100" b="1" dirty="0"/>
              <a:t>In this session we will:</a:t>
            </a:r>
          </a:p>
        </p:txBody>
      </p:sp>
      <p:pic>
        <p:nvPicPr>
          <p:cNvPr id="5" name="Picture 2" descr="immigration people on world map background Clipart Image">
            <a:extLst>
              <a:ext uri="{FF2B5EF4-FFF2-40B4-BE49-F238E27FC236}">
                <a16:creationId xmlns:a16="http://schemas.microsoft.com/office/drawing/2014/main" id="{75FCB95B-D7D3-F76B-6239-799CE05B2D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936" y="1650186"/>
            <a:ext cx="1686949" cy="1778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B3E6AF-6469-B8E3-A80D-AC380CC27E6F}"/>
              </a:ext>
            </a:extLst>
          </p:cNvPr>
          <p:cNvSpPr txBox="1"/>
          <p:nvPr/>
        </p:nvSpPr>
        <p:spPr>
          <a:xfrm>
            <a:off x="475860" y="3000364"/>
            <a:ext cx="7464490" cy="2278765"/>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b="1" dirty="0">
                <a:latin typeface="+mn-lt"/>
              </a:rPr>
              <a:t>Examine</a:t>
            </a:r>
            <a:r>
              <a:rPr lang="en-US" sz="2400" dirty="0">
                <a:latin typeface="+mn-lt"/>
              </a:rPr>
              <a:t> Educational Standards</a:t>
            </a:r>
          </a:p>
          <a:p>
            <a:pPr marL="342900" indent="-342900">
              <a:lnSpc>
                <a:spcPct val="120000"/>
              </a:lnSpc>
              <a:buFont typeface="Arial" panose="020B0604020202020204" pitchFamily="34" charset="0"/>
              <a:buChar char="•"/>
            </a:pPr>
            <a:r>
              <a:rPr lang="en-US" sz="2400" b="1" dirty="0">
                <a:latin typeface="+mn-lt"/>
              </a:rPr>
              <a:t>Review</a:t>
            </a:r>
            <a:r>
              <a:rPr lang="en-US" sz="2400" dirty="0">
                <a:latin typeface="+mn-lt"/>
              </a:rPr>
              <a:t> basic vocabulary </a:t>
            </a:r>
          </a:p>
          <a:p>
            <a:pPr marL="342900" indent="-342900">
              <a:lnSpc>
                <a:spcPct val="120000"/>
              </a:lnSpc>
              <a:buFont typeface="Arial" panose="020B0604020202020204" pitchFamily="34" charset="0"/>
              <a:buChar char="•"/>
            </a:pPr>
            <a:r>
              <a:rPr lang="en-US" sz="2400" b="1" dirty="0">
                <a:latin typeface="+mn-lt"/>
              </a:rPr>
              <a:t>Explore</a:t>
            </a:r>
            <a:r>
              <a:rPr lang="en-US" sz="2400" dirty="0">
                <a:latin typeface="+mn-lt"/>
              </a:rPr>
              <a:t> featured titles and the lessons and activities based on their content</a:t>
            </a:r>
          </a:p>
          <a:p>
            <a:pPr marL="342900" indent="-342900">
              <a:lnSpc>
                <a:spcPct val="120000"/>
              </a:lnSpc>
              <a:buFont typeface="Arial" panose="020B0604020202020204" pitchFamily="34" charset="0"/>
              <a:buChar char="•"/>
            </a:pPr>
            <a:r>
              <a:rPr lang="en-US" sz="2400" b="1" dirty="0">
                <a:latin typeface="+mn-lt"/>
              </a:rPr>
              <a:t>Share</a:t>
            </a:r>
            <a:r>
              <a:rPr lang="en-US" sz="2400" dirty="0">
                <a:latin typeface="+mn-lt"/>
              </a:rPr>
              <a:t> a related bibliography &amp; additional resources </a:t>
            </a:r>
          </a:p>
        </p:txBody>
      </p:sp>
    </p:spTree>
    <p:extLst>
      <p:ext uri="{BB962C8B-B14F-4D97-AF65-F5344CB8AC3E}">
        <p14:creationId xmlns:p14="http://schemas.microsoft.com/office/powerpoint/2010/main" val="212466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3B00-141C-4D18-B8B3-9A0409D3D02B}"/>
              </a:ext>
            </a:extLst>
          </p:cNvPr>
          <p:cNvSpPr>
            <a:spLocks noGrp="1"/>
          </p:cNvSpPr>
          <p:nvPr>
            <p:ph type="title"/>
          </p:nvPr>
        </p:nvSpPr>
        <p:spPr>
          <a:xfrm>
            <a:off x="1552381" y="264471"/>
            <a:ext cx="6172200" cy="514350"/>
          </a:xfrm>
        </p:spPr>
        <p:txBody>
          <a:bodyPr>
            <a:normAutofit fontScale="90000"/>
          </a:bodyPr>
          <a:lstStyle/>
          <a:p>
            <a:pPr algn="ctr"/>
            <a:r>
              <a:rPr lang="en-US" sz="3600" dirty="0">
                <a:latin typeface="Monotype Corsiva" panose="03010101010201010101" pitchFamily="66" charset="0"/>
              </a:rPr>
              <a:t>STEF SOTO, Taco Queen</a:t>
            </a:r>
          </a:p>
        </p:txBody>
      </p:sp>
      <p:sp>
        <p:nvSpPr>
          <p:cNvPr id="3" name="Content Placeholder 2">
            <a:extLst>
              <a:ext uri="{FF2B5EF4-FFF2-40B4-BE49-F238E27FC236}">
                <a16:creationId xmlns:a16="http://schemas.microsoft.com/office/drawing/2014/main" id="{FBAF4530-07FD-4786-B098-952503BA875C}"/>
              </a:ext>
            </a:extLst>
          </p:cNvPr>
          <p:cNvSpPr>
            <a:spLocks noGrp="1"/>
          </p:cNvSpPr>
          <p:nvPr>
            <p:ph idx="1"/>
          </p:nvPr>
        </p:nvSpPr>
        <p:spPr>
          <a:xfrm>
            <a:off x="4409881" y="1695824"/>
            <a:ext cx="3314700" cy="1940193"/>
          </a:xfrm>
          <a:ln w="19050">
            <a:solidFill>
              <a:srgbClr val="004080"/>
            </a:solidFill>
          </a:ln>
        </p:spPr>
        <p:txBody>
          <a:bodyPr>
            <a:normAutofit/>
          </a:bodyPr>
          <a:lstStyle/>
          <a:p>
            <a:pPr marL="0" indent="0">
              <a:buNone/>
            </a:pPr>
            <a:r>
              <a:rPr lang="en-US" sz="2000" dirty="0">
                <a:latin typeface="+mn-lt"/>
              </a:rPr>
              <a:t>Can Mexican-American Stef Soto break free from her overprotective parents and embarrassing reputation from her family's taco truck business? </a:t>
            </a:r>
          </a:p>
        </p:txBody>
      </p:sp>
      <p:pic>
        <p:nvPicPr>
          <p:cNvPr id="12294" name="Picture 6" descr="Stef Soto, Taco Queen">
            <a:extLst>
              <a:ext uri="{FF2B5EF4-FFF2-40B4-BE49-F238E27FC236}">
                <a16:creationId xmlns:a16="http://schemas.microsoft.com/office/drawing/2014/main" id="{E8062526-C47D-4F37-840E-9C920EECB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73" y="1241586"/>
            <a:ext cx="3087019" cy="46237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AD6900-CDDE-8D65-42F3-5B7F263E0416}"/>
              </a:ext>
            </a:extLst>
          </p:cNvPr>
          <p:cNvSpPr txBox="1"/>
          <p:nvPr/>
        </p:nvSpPr>
        <p:spPr>
          <a:xfrm>
            <a:off x="4206940" y="4553020"/>
            <a:ext cx="3517641" cy="1200329"/>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b="1" dirty="0"/>
              <a:t>Publisher:</a:t>
            </a:r>
            <a:r>
              <a:rPr lang="en-US" dirty="0"/>
              <a:t> Little Brown &amp; Co. </a:t>
            </a:r>
          </a:p>
          <a:p>
            <a:pPr marL="285750" indent="-285750">
              <a:buFont typeface="Arial" panose="020B0604020202020204" pitchFamily="34" charset="0"/>
              <a:buChar char="•"/>
            </a:pPr>
            <a:r>
              <a:rPr lang="en-US" b="1" dirty="0"/>
              <a:t>Copyright Date:</a:t>
            </a:r>
            <a:r>
              <a:rPr lang="en-US" dirty="0"/>
              <a:t> 2018</a:t>
            </a:r>
          </a:p>
          <a:p>
            <a:pPr marL="285750" indent="-285750">
              <a:buFont typeface="Arial" panose="020B0604020202020204" pitchFamily="34" charset="0"/>
              <a:buChar char="•"/>
            </a:pPr>
            <a:r>
              <a:rPr lang="en-US" b="1" dirty="0"/>
              <a:t>Reading Level:</a:t>
            </a:r>
            <a:r>
              <a:rPr lang="en-US" dirty="0"/>
              <a:t> 4.8</a:t>
            </a:r>
          </a:p>
          <a:p>
            <a:pPr marL="285750" indent="-285750">
              <a:buFont typeface="Arial" panose="020B0604020202020204" pitchFamily="34" charset="0"/>
              <a:buChar char="•"/>
            </a:pPr>
            <a:r>
              <a:rPr lang="en-US" b="1" dirty="0"/>
              <a:t>Interest Level:</a:t>
            </a:r>
            <a:r>
              <a:rPr lang="en-US" dirty="0"/>
              <a:t> 3-6</a:t>
            </a:r>
          </a:p>
        </p:txBody>
      </p:sp>
    </p:spTree>
    <p:extLst>
      <p:ext uri="{BB962C8B-B14F-4D97-AF65-F5344CB8AC3E}">
        <p14:creationId xmlns:p14="http://schemas.microsoft.com/office/powerpoint/2010/main" val="388558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7F0C-AA86-4D4D-A43A-5F859740E800}"/>
              </a:ext>
            </a:extLst>
          </p:cNvPr>
          <p:cNvSpPr>
            <a:spLocks noGrp="1"/>
          </p:cNvSpPr>
          <p:nvPr>
            <p:ph type="title"/>
          </p:nvPr>
        </p:nvSpPr>
        <p:spPr/>
        <p:txBody>
          <a:bodyPr/>
          <a:lstStyle/>
          <a:p>
            <a:r>
              <a:rPr lang="en-US" sz="4400" dirty="0"/>
              <a:t>Lesson Plans &amp; Activities</a:t>
            </a:r>
          </a:p>
        </p:txBody>
      </p:sp>
      <p:sp>
        <p:nvSpPr>
          <p:cNvPr id="3" name="Content Placeholder 2">
            <a:extLst>
              <a:ext uri="{FF2B5EF4-FFF2-40B4-BE49-F238E27FC236}">
                <a16:creationId xmlns:a16="http://schemas.microsoft.com/office/drawing/2014/main" id="{3CBED4A5-8FDC-4A38-9C4F-57334F761A4A}"/>
              </a:ext>
            </a:extLst>
          </p:cNvPr>
          <p:cNvSpPr>
            <a:spLocks noGrp="1"/>
          </p:cNvSpPr>
          <p:nvPr>
            <p:ph idx="1"/>
          </p:nvPr>
        </p:nvSpPr>
        <p:spPr/>
        <p:txBody>
          <a:bodyPr/>
          <a:lstStyle/>
          <a:p>
            <a:pPr marL="0" indent="0" algn="ctr">
              <a:buNone/>
            </a:pPr>
            <a:r>
              <a:rPr lang="en-US" sz="2000" b="1" dirty="0">
                <a:hlinkClick r:id="rId2"/>
              </a:rPr>
              <a:t>https://texasbluebonnetaward2019.wordpress.com/stef-soto-taco-queen/</a:t>
            </a:r>
            <a:endParaRPr lang="en-US" sz="2000" b="1" dirty="0"/>
          </a:p>
        </p:txBody>
      </p:sp>
      <p:pic>
        <p:nvPicPr>
          <p:cNvPr id="4" name="Picture 3">
            <a:extLst>
              <a:ext uri="{FF2B5EF4-FFF2-40B4-BE49-F238E27FC236}">
                <a16:creationId xmlns:a16="http://schemas.microsoft.com/office/drawing/2014/main" id="{2C9F390A-73DC-4483-A967-7AF7FBF0AC52}"/>
              </a:ext>
            </a:extLst>
          </p:cNvPr>
          <p:cNvPicPr>
            <a:picLocks noChangeAspect="1"/>
          </p:cNvPicPr>
          <p:nvPr/>
        </p:nvPicPr>
        <p:blipFill>
          <a:blip r:embed="rId3"/>
          <a:stretch>
            <a:fillRect/>
          </a:stretch>
        </p:blipFill>
        <p:spPr>
          <a:xfrm>
            <a:off x="849422" y="3321699"/>
            <a:ext cx="7445156" cy="2433840"/>
          </a:xfrm>
          <a:prstGeom prst="rect">
            <a:avLst/>
          </a:prstGeom>
        </p:spPr>
      </p:pic>
    </p:spTree>
    <p:extLst>
      <p:ext uri="{BB962C8B-B14F-4D97-AF65-F5344CB8AC3E}">
        <p14:creationId xmlns:p14="http://schemas.microsoft.com/office/powerpoint/2010/main" val="245981146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9242-A82C-48A1-96EA-3E6D40EDEE6B}"/>
              </a:ext>
            </a:extLst>
          </p:cNvPr>
          <p:cNvSpPr>
            <a:spLocks noGrp="1"/>
          </p:cNvSpPr>
          <p:nvPr>
            <p:ph type="title"/>
          </p:nvPr>
        </p:nvSpPr>
        <p:spPr/>
        <p:txBody>
          <a:bodyPr/>
          <a:lstStyle/>
          <a:p>
            <a:pPr algn="ctr"/>
            <a:r>
              <a:rPr lang="en-US" sz="1500" dirty="0">
                <a:hlinkClick r:id="rId2"/>
              </a:rPr>
              <a:t>https://jenntorres.files.wordpress.com/2016/09/taco-truck_printable.pdf</a:t>
            </a:r>
            <a:endParaRPr lang="en-US" sz="1500" dirty="0"/>
          </a:p>
        </p:txBody>
      </p:sp>
      <p:sp>
        <p:nvSpPr>
          <p:cNvPr id="7" name="Rectangle 6">
            <a:extLst>
              <a:ext uri="{FF2B5EF4-FFF2-40B4-BE49-F238E27FC236}">
                <a16:creationId xmlns:a16="http://schemas.microsoft.com/office/drawing/2014/main" id="{D9CD535F-0949-4C02-997C-4172DEF05909}"/>
              </a:ext>
            </a:extLst>
          </p:cNvPr>
          <p:cNvSpPr/>
          <p:nvPr/>
        </p:nvSpPr>
        <p:spPr>
          <a:xfrm>
            <a:off x="1156995" y="2057399"/>
            <a:ext cx="7212563" cy="4110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B6DEE481-5F7C-438B-8D23-9502A3F9F4EC}"/>
              </a:ext>
            </a:extLst>
          </p:cNvPr>
          <p:cNvPicPr>
            <a:picLocks noGrp="1" noChangeAspect="1"/>
          </p:cNvPicPr>
          <p:nvPr>
            <p:ph idx="1"/>
          </p:nvPr>
        </p:nvPicPr>
        <p:blipFill>
          <a:blip r:embed="rId3"/>
          <a:stretch>
            <a:fillRect/>
          </a:stretch>
        </p:blipFill>
        <p:spPr>
          <a:xfrm>
            <a:off x="4857750" y="3886201"/>
            <a:ext cx="2821344" cy="1979890"/>
          </a:xfrm>
          <a:prstGeom prst="rect">
            <a:avLst/>
          </a:prstGeom>
        </p:spPr>
      </p:pic>
      <p:pic>
        <p:nvPicPr>
          <p:cNvPr id="4" name="Picture 3">
            <a:extLst>
              <a:ext uri="{FF2B5EF4-FFF2-40B4-BE49-F238E27FC236}">
                <a16:creationId xmlns:a16="http://schemas.microsoft.com/office/drawing/2014/main" id="{EF0D1654-55B9-40B3-B7CC-67931114563D}"/>
              </a:ext>
            </a:extLst>
          </p:cNvPr>
          <p:cNvPicPr>
            <a:picLocks noChangeAspect="1"/>
          </p:cNvPicPr>
          <p:nvPr/>
        </p:nvPicPr>
        <p:blipFill>
          <a:blip r:embed="rId4"/>
          <a:stretch>
            <a:fillRect/>
          </a:stretch>
        </p:blipFill>
        <p:spPr>
          <a:xfrm>
            <a:off x="1424085" y="2280237"/>
            <a:ext cx="2743201" cy="3452910"/>
          </a:xfrm>
          <a:prstGeom prst="rect">
            <a:avLst/>
          </a:prstGeom>
        </p:spPr>
      </p:pic>
      <p:pic>
        <p:nvPicPr>
          <p:cNvPr id="6" name="Picture 5">
            <a:extLst>
              <a:ext uri="{FF2B5EF4-FFF2-40B4-BE49-F238E27FC236}">
                <a16:creationId xmlns:a16="http://schemas.microsoft.com/office/drawing/2014/main" id="{7CB6750B-D7E1-4D4B-8CDE-2D0FFF38E39B}"/>
              </a:ext>
            </a:extLst>
          </p:cNvPr>
          <p:cNvPicPr>
            <a:picLocks noChangeAspect="1"/>
          </p:cNvPicPr>
          <p:nvPr/>
        </p:nvPicPr>
        <p:blipFill>
          <a:blip r:embed="rId5"/>
          <a:stretch>
            <a:fillRect/>
          </a:stretch>
        </p:blipFill>
        <p:spPr>
          <a:xfrm>
            <a:off x="6000750" y="2280237"/>
            <a:ext cx="1271588" cy="1299151"/>
          </a:xfrm>
          <a:prstGeom prst="rect">
            <a:avLst/>
          </a:prstGeom>
        </p:spPr>
      </p:pic>
    </p:spTree>
    <p:extLst>
      <p:ext uri="{BB962C8B-B14F-4D97-AF65-F5344CB8AC3E}">
        <p14:creationId xmlns:p14="http://schemas.microsoft.com/office/powerpoint/2010/main" val="24479999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ve Me a Seat">
            <a:extLst>
              <a:ext uri="{FF2B5EF4-FFF2-40B4-BE49-F238E27FC236}">
                <a16:creationId xmlns:a16="http://schemas.microsoft.com/office/drawing/2014/main" id="{2C065895-38A7-77E1-B267-0E2A0CBAA7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5004" y="1738026"/>
            <a:ext cx="2714617" cy="394431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DB180A-C611-F9D1-2ED5-800C67B5B481}"/>
              </a:ext>
            </a:extLst>
          </p:cNvPr>
          <p:cNvSpPr txBox="1"/>
          <p:nvPr/>
        </p:nvSpPr>
        <p:spPr>
          <a:xfrm>
            <a:off x="4572000" y="5082177"/>
            <a:ext cx="3578861" cy="1200329"/>
          </a:xfrm>
          <a:prstGeom prst="rect">
            <a:avLst/>
          </a:prstGeom>
          <a:noFill/>
          <a:ln w="12700">
            <a:solidFill>
              <a:schemeClr val="tx1"/>
            </a:solidFill>
          </a:ln>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Scholastic Books</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2018</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4.8</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3-6</a:t>
            </a:r>
          </a:p>
        </p:txBody>
      </p:sp>
      <p:sp>
        <p:nvSpPr>
          <p:cNvPr id="2" name="Rectangle 1">
            <a:extLst>
              <a:ext uri="{FF2B5EF4-FFF2-40B4-BE49-F238E27FC236}">
                <a16:creationId xmlns:a16="http://schemas.microsoft.com/office/drawing/2014/main" id="{CD839F8D-69EB-4241-92AB-35B034A6292F}"/>
              </a:ext>
            </a:extLst>
          </p:cNvPr>
          <p:cNvSpPr/>
          <p:nvPr/>
        </p:nvSpPr>
        <p:spPr>
          <a:xfrm>
            <a:off x="3876996" y="2988329"/>
            <a:ext cx="4572000" cy="1754326"/>
          </a:xfrm>
          <a:prstGeom prst="rect">
            <a:avLst/>
          </a:prstGeom>
          <a:ln>
            <a:solidFill>
              <a:srgbClr val="121ABE"/>
            </a:solidFill>
          </a:ln>
        </p:spPr>
        <p:txBody>
          <a:bodyPr wrap="square">
            <a:spAutoFit/>
          </a:bodyPr>
          <a:lstStyle/>
          <a:p>
            <a:r>
              <a:rPr lang="en-US" b="1" dirty="0"/>
              <a:t>Book Synopsis</a:t>
            </a:r>
            <a:r>
              <a:rPr lang="en-US" dirty="0"/>
              <a:t>: Recent immigrant Ravi and lifelong U.S. resident Joe become friends the first week of fifth grade when they are brought together by a common enemy, the biggest bully in school, and a shared need to take control of their lives</a:t>
            </a:r>
            <a:r>
              <a:rPr lang="en-US" dirty="0">
                <a:solidFill>
                  <a:srgbClr val="333333"/>
                </a:solidFill>
                <a:latin typeface="Lato" panose="020F0502020204030203" pitchFamily="34" charset="0"/>
              </a:rPr>
              <a:t>.</a:t>
            </a:r>
            <a:endParaRPr lang="en-US" dirty="0"/>
          </a:p>
        </p:txBody>
      </p:sp>
      <p:sp>
        <p:nvSpPr>
          <p:cNvPr id="3" name="TextBox 2">
            <a:extLst>
              <a:ext uri="{FF2B5EF4-FFF2-40B4-BE49-F238E27FC236}">
                <a16:creationId xmlns:a16="http://schemas.microsoft.com/office/drawing/2014/main" id="{B93AADF6-ED04-EFF3-81BB-87C5703BCA18}"/>
              </a:ext>
            </a:extLst>
          </p:cNvPr>
          <p:cNvSpPr txBox="1"/>
          <p:nvPr/>
        </p:nvSpPr>
        <p:spPr>
          <a:xfrm>
            <a:off x="2771191" y="301924"/>
            <a:ext cx="3862874"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n-lt"/>
              </a:rPr>
              <a:t>Save Me a Seat</a:t>
            </a:r>
          </a:p>
        </p:txBody>
      </p:sp>
      <p:pic>
        <p:nvPicPr>
          <p:cNvPr id="5" name="Picture 4">
            <a:extLst>
              <a:ext uri="{FF2B5EF4-FFF2-40B4-BE49-F238E27FC236}">
                <a16:creationId xmlns:a16="http://schemas.microsoft.com/office/drawing/2014/main" id="{BA83E40F-5240-74C6-A7EF-095BC3673896}"/>
              </a:ext>
            </a:extLst>
          </p:cNvPr>
          <p:cNvPicPr>
            <a:picLocks noChangeAspect="1"/>
          </p:cNvPicPr>
          <p:nvPr/>
        </p:nvPicPr>
        <p:blipFill>
          <a:blip r:embed="rId3"/>
          <a:stretch>
            <a:fillRect/>
          </a:stretch>
        </p:blipFill>
        <p:spPr>
          <a:xfrm>
            <a:off x="5329431" y="1115153"/>
            <a:ext cx="1509353" cy="1644721"/>
          </a:xfrm>
          <a:prstGeom prst="rect">
            <a:avLst/>
          </a:prstGeom>
        </p:spPr>
      </p:pic>
    </p:spTree>
    <p:extLst>
      <p:ext uri="{BB962C8B-B14F-4D97-AF65-F5344CB8AC3E}">
        <p14:creationId xmlns:p14="http://schemas.microsoft.com/office/powerpoint/2010/main" val="356394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Year I Flew Away">
            <a:extLst>
              <a:ext uri="{FF2B5EF4-FFF2-40B4-BE49-F238E27FC236}">
                <a16:creationId xmlns:a16="http://schemas.microsoft.com/office/drawing/2014/main" id="{B11CB415-F5A8-E6B5-0B9F-C461A1AA6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44" y="1040960"/>
            <a:ext cx="2565278" cy="384791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A86B46-D2EA-5A4F-753C-B2B166A9403E}"/>
              </a:ext>
            </a:extLst>
          </p:cNvPr>
          <p:cNvSpPr txBox="1"/>
          <p:nvPr/>
        </p:nvSpPr>
        <p:spPr>
          <a:xfrm>
            <a:off x="662744" y="5216875"/>
            <a:ext cx="2816456" cy="1200329"/>
          </a:xfrm>
          <a:prstGeom prst="rect">
            <a:avLst/>
          </a:prstGeom>
          <a:noFill/>
          <a:ln w="19050">
            <a:solidFill>
              <a:schemeClr val="tx1"/>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HarperCollins</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2022</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4.0</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4-7</a:t>
            </a:r>
          </a:p>
        </p:txBody>
      </p:sp>
      <p:sp>
        <p:nvSpPr>
          <p:cNvPr id="2" name="Rectangle 1">
            <a:extLst>
              <a:ext uri="{FF2B5EF4-FFF2-40B4-BE49-F238E27FC236}">
                <a16:creationId xmlns:a16="http://schemas.microsoft.com/office/drawing/2014/main" id="{A366F276-CDB6-4746-A7BC-0DCB9F029CFE}"/>
              </a:ext>
            </a:extLst>
          </p:cNvPr>
          <p:cNvSpPr/>
          <p:nvPr/>
        </p:nvSpPr>
        <p:spPr>
          <a:xfrm>
            <a:off x="3614274" y="1569722"/>
            <a:ext cx="5153891" cy="4247317"/>
          </a:xfrm>
          <a:prstGeom prst="rect">
            <a:avLst/>
          </a:prstGeom>
          <a:ln w="19050">
            <a:solidFill>
              <a:schemeClr val="tx1"/>
            </a:solidFill>
          </a:ln>
        </p:spPr>
        <p:txBody>
          <a:bodyPr wrap="square">
            <a:spAutoFit/>
          </a:bodyPr>
          <a:lstStyle/>
          <a:p>
            <a:r>
              <a:rPr lang="en-US" b="1" dirty="0">
                <a:solidFill>
                  <a:srgbClr val="0F1111"/>
                </a:solidFill>
                <a:latin typeface="Amazon Ember"/>
              </a:rPr>
              <a:t>Story Synopsis: </a:t>
            </a:r>
            <a:r>
              <a:rPr lang="en-US" dirty="0">
                <a:solidFill>
                  <a:srgbClr val="0F1111"/>
                </a:solidFill>
                <a:latin typeface="Amazon Ember"/>
              </a:rPr>
              <a:t>It’s 1985 and ten-year-old Gabrielle is excited to be moving from Haiti to America. Unfortunately, her parents won’t be able to join her yet and she’ll be living in a place called Brooklyn, New York, with relatives she has never met.</a:t>
            </a:r>
          </a:p>
          <a:p>
            <a:r>
              <a:rPr lang="en-US" dirty="0">
                <a:solidFill>
                  <a:srgbClr val="0F1111"/>
                </a:solidFill>
                <a:latin typeface="Amazon Ember"/>
              </a:rPr>
              <a:t>She promises her parents that she will behave, but life proves to be difficult in the United States, from learning the language to always feeling like she doesn’t fit in to being bullied. So when a witch offers her a chance to speak English perfectly and be “American,” she makes the deal.  But soon she realizes how much she has given up by trying to fit in and, along with her two new friends (one of them a talking rat), takes on the witch in an epic battle to try to reverse the spell. </a:t>
            </a:r>
          </a:p>
        </p:txBody>
      </p:sp>
      <p:sp>
        <p:nvSpPr>
          <p:cNvPr id="3" name="TextBox 2">
            <a:extLst>
              <a:ext uri="{FF2B5EF4-FFF2-40B4-BE49-F238E27FC236}">
                <a16:creationId xmlns:a16="http://schemas.microsoft.com/office/drawing/2014/main" id="{314264BD-ECB2-5140-7E84-E0D94FBF4B8D}"/>
              </a:ext>
            </a:extLst>
          </p:cNvPr>
          <p:cNvSpPr txBox="1"/>
          <p:nvPr/>
        </p:nvSpPr>
        <p:spPr>
          <a:xfrm>
            <a:off x="2584394" y="293881"/>
            <a:ext cx="3975211" cy="461665"/>
          </a:xfrm>
          <a:prstGeom prst="rect">
            <a:avLst/>
          </a:prstGeom>
          <a:noFill/>
        </p:spPr>
        <p:txBody>
          <a:bodyPr wrap="square" rtlCol="0">
            <a:spAutoFit/>
          </a:bodyPr>
          <a:lstStyle/>
          <a:p>
            <a:pPr algn="ctr"/>
            <a:r>
              <a:rPr lang="en-US" sz="2400" i="1" dirty="0"/>
              <a:t>The Year I Flew Away</a:t>
            </a:r>
          </a:p>
        </p:txBody>
      </p:sp>
    </p:spTree>
    <p:extLst>
      <p:ext uri="{BB962C8B-B14F-4D97-AF65-F5344CB8AC3E}">
        <p14:creationId xmlns:p14="http://schemas.microsoft.com/office/powerpoint/2010/main" val="326634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34654-ADAA-4F53-B0B3-E82C527AB588}"/>
              </a:ext>
            </a:extLst>
          </p:cNvPr>
          <p:cNvPicPr>
            <a:picLocks noChangeAspect="1"/>
          </p:cNvPicPr>
          <p:nvPr/>
        </p:nvPicPr>
        <p:blipFill>
          <a:blip r:embed="rId2"/>
          <a:stretch>
            <a:fillRect/>
          </a:stretch>
        </p:blipFill>
        <p:spPr>
          <a:xfrm>
            <a:off x="2222294" y="630047"/>
            <a:ext cx="4489031" cy="5597906"/>
          </a:xfrm>
          <a:prstGeom prst="rect">
            <a:avLst/>
          </a:prstGeom>
          <a:ln w="76200">
            <a:solidFill>
              <a:srgbClr val="0070C0"/>
            </a:solidFill>
          </a:ln>
        </p:spPr>
      </p:pic>
      <p:pic>
        <p:nvPicPr>
          <p:cNvPr id="6" name="Picture 2" descr="Save Me a Seat">
            <a:extLst>
              <a:ext uri="{FF2B5EF4-FFF2-40B4-BE49-F238E27FC236}">
                <a16:creationId xmlns:a16="http://schemas.microsoft.com/office/drawing/2014/main" id="{AC40CAB6-CFC8-4C51-8BDC-EEFBFA5E4F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910" y="1291608"/>
            <a:ext cx="1567710" cy="22778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Merci Suarez Changes Gears">
            <a:extLst>
              <a:ext uri="{FF2B5EF4-FFF2-40B4-BE49-F238E27FC236}">
                <a16:creationId xmlns:a16="http://schemas.microsoft.com/office/drawing/2014/main" id="{1D449F05-E65C-4F02-8850-E0E416B83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236" y="1291608"/>
            <a:ext cx="1337621" cy="2067233"/>
          </a:xfrm>
          <a:prstGeom prst="rect">
            <a:avLst/>
          </a:prstGeom>
          <a:solidFill>
            <a:schemeClr val="accent4">
              <a:lumMod val="20000"/>
              <a:lumOff val="80000"/>
            </a:schemeClr>
          </a:solidFill>
        </p:spPr>
      </p:pic>
      <p:pic>
        <p:nvPicPr>
          <p:cNvPr id="8" name="Picture 7">
            <a:extLst>
              <a:ext uri="{FF2B5EF4-FFF2-40B4-BE49-F238E27FC236}">
                <a16:creationId xmlns:a16="http://schemas.microsoft.com/office/drawing/2014/main" id="{421C5C3B-D0B1-4AD7-9D83-7011D0A8D4ED}"/>
              </a:ext>
            </a:extLst>
          </p:cNvPr>
          <p:cNvPicPr>
            <a:picLocks noChangeAspect="1"/>
          </p:cNvPicPr>
          <p:nvPr/>
        </p:nvPicPr>
        <p:blipFill>
          <a:blip r:embed="rId5"/>
          <a:stretch>
            <a:fillRect/>
          </a:stretch>
        </p:blipFill>
        <p:spPr>
          <a:xfrm rot="297560">
            <a:off x="7261405" y="3492302"/>
            <a:ext cx="1457056" cy="2056625"/>
          </a:xfrm>
          <a:prstGeom prst="rect">
            <a:avLst/>
          </a:prstGeom>
        </p:spPr>
      </p:pic>
      <p:pic>
        <p:nvPicPr>
          <p:cNvPr id="9" name="Content Placeholder 5">
            <a:extLst>
              <a:ext uri="{FF2B5EF4-FFF2-40B4-BE49-F238E27FC236}">
                <a16:creationId xmlns:a16="http://schemas.microsoft.com/office/drawing/2014/main" id="{E82639A6-39CD-B5CC-BE34-8A5DDCCDD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V="1">
            <a:off x="923058" y="4019349"/>
            <a:ext cx="1054435" cy="1599830"/>
          </a:xfrm>
          <a:prstGeom prst="rect">
            <a:avLst/>
          </a:prstGeom>
        </p:spPr>
      </p:pic>
    </p:spTree>
    <p:extLst>
      <p:ext uri="{BB962C8B-B14F-4D97-AF65-F5344CB8AC3E}">
        <p14:creationId xmlns:p14="http://schemas.microsoft.com/office/powerpoint/2010/main" val="155316290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932" y="1090348"/>
            <a:ext cx="7228892" cy="857250"/>
          </a:xfrm>
        </p:spPr>
        <p:txBody>
          <a:bodyPr/>
          <a:lstStyle/>
          <a:p>
            <a:pPr algn="ctr"/>
            <a:r>
              <a:rPr lang="en-US" sz="4800" b="1" dirty="0">
                <a:effectLst>
                  <a:outerShdw blurRad="38100" dist="38100" dir="2700000" algn="tl">
                    <a:srgbClr val="000000">
                      <a:alpha val="43137"/>
                    </a:srgbClr>
                  </a:outerShdw>
                </a:effectLst>
              </a:rPr>
              <a:t>Generic </a:t>
            </a:r>
            <a:r>
              <a:rPr lang="en-US" sz="4800" dirty="0">
                <a:effectLst>
                  <a:outerShdw blurRad="38100" dist="38100" dir="2700000" algn="tl">
                    <a:srgbClr val="000000">
                      <a:alpha val="43137"/>
                    </a:srgbClr>
                  </a:outerShdw>
                </a:effectLst>
              </a:rPr>
              <a:t>Diversity</a:t>
            </a:r>
            <a:r>
              <a:rPr lang="en-US" sz="4800" b="1" dirty="0">
                <a:effectLst>
                  <a:outerShdw blurRad="38100" dist="38100" dir="2700000" algn="tl">
                    <a:srgbClr val="000000">
                      <a:alpha val="43137"/>
                    </a:srgbClr>
                  </a:outerShdw>
                </a:effectLst>
              </a:rPr>
              <a:t> Activities</a:t>
            </a:r>
            <a:endParaRPr lang="en-US" sz="4800" dirty="0"/>
          </a:p>
        </p:txBody>
      </p:sp>
      <p:sp>
        <p:nvSpPr>
          <p:cNvPr id="3" name="Content Placeholder 2"/>
          <p:cNvSpPr>
            <a:spLocks noGrp="1"/>
          </p:cNvSpPr>
          <p:nvPr>
            <p:ph sz="quarter" idx="13"/>
          </p:nvPr>
        </p:nvSpPr>
        <p:spPr>
          <a:xfrm>
            <a:off x="1707502" y="2404798"/>
            <a:ext cx="6407799" cy="3968010"/>
          </a:xfrm>
          <a:solidFill>
            <a:schemeClr val="accent2">
              <a:lumMod val="20000"/>
              <a:lumOff val="80000"/>
            </a:schemeClr>
          </a:solidFill>
        </p:spPr>
        <p:txBody>
          <a:bodyPr/>
          <a:lstStyle/>
          <a:p>
            <a:pPr marL="0" indent="0">
              <a:buNone/>
            </a:pPr>
            <a:r>
              <a:rPr lang="en-US" dirty="0"/>
              <a:t>Write a short synopsis of the book. </a:t>
            </a:r>
          </a:p>
          <a:p>
            <a:pPr marL="0" indent="0">
              <a:buNone/>
            </a:pPr>
            <a:r>
              <a:rPr lang="en-US" dirty="0"/>
              <a:t>Include:</a:t>
            </a:r>
          </a:p>
          <a:p>
            <a:r>
              <a:rPr lang="en-US" dirty="0"/>
              <a:t>Title:</a:t>
            </a:r>
          </a:p>
          <a:p>
            <a:r>
              <a:rPr lang="en-US" dirty="0"/>
              <a:t>Author:</a:t>
            </a:r>
          </a:p>
          <a:p>
            <a:r>
              <a:rPr lang="en-US" dirty="0"/>
              <a:t>Publisher:</a:t>
            </a:r>
          </a:p>
          <a:p>
            <a:r>
              <a:rPr lang="en-US" dirty="0"/>
              <a:t>Copyright Date: </a:t>
            </a:r>
          </a:p>
        </p:txBody>
      </p:sp>
      <p:sp>
        <p:nvSpPr>
          <p:cNvPr id="7" name="Rectangle 6"/>
          <p:cNvSpPr/>
          <p:nvPr/>
        </p:nvSpPr>
        <p:spPr>
          <a:xfrm>
            <a:off x="5314950" y="3028950"/>
            <a:ext cx="1485900" cy="217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erci Suarez Changes Gears">
            <a:extLst>
              <a:ext uri="{FF2B5EF4-FFF2-40B4-BE49-F238E27FC236}">
                <a16:creationId xmlns:a16="http://schemas.microsoft.com/office/drawing/2014/main" id="{138856C6-794F-40DB-A29B-3FDF4F5454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5926" y="3086101"/>
            <a:ext cx="1314450" cy="2031422"/>
          </a:xfrm>
          <a:prstGeom prst="rect">
            <a:avLst/>
          </a:prstGeom>
          <a:solidFill>
            <a:schemeClr val="accent4">
              <a:lumMod val="20000"/>
              <a:lumOff val="80000"/>
            </a:schemeClr>
          </a:solidFill>
        </p:spPr>
      </p:pic>
    </p:spTree>
    <p:extLst>
      <p:ext uri="{BB962C8B-B14F-4D97-AF65-F5344CB8AC3E}">
        <p14:creationId xmlns:p14="http://schemas.microsoft.com/office/powerpoint/2010/main" val="171597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57" y="737684"/>
            <a:ext cx="6059686" cy="1111250"/>
          </a:xfrm>
        </p:spPr>
        <p:txBody>
          <a:bodyPr>
            <a:noAutofit/>
          </a:bodyPr>
          <a:lstStyle/>
          <a:p>
            <a:pPr algn="ctr"/>
            <a:r>
              <a:rPr lang="en-US" sz="3200" b="1" dirty="0">
                <a:effectLst>
                  <a:outerShdw blurRad="38100" dist="38100" dir="2700000" algn="tl">
                    <a:srgbClr val="000000">
                      <a:alpha val="43137"/>
                    </a:srgbClr>
                  </a:outerShdw>
                </a:effectLst>
              </a:rPr>
              <a:t>Generic </a:t>
            </a:r>
            <a:r>
              <a:rPr lang="en-US" sz="3200" dirty="0">
                <a:effectLst>
                  <a:outerShdw blurRad="38100" dist="38100" dir="2700000" algn="tl">
                    <a:srgbClr val="000000">
                      <a:alpha val="43137"/>
                    </a:srgbClr>
                  </a:outerShdw>
                </a:effectLst>
              </a:rPr>
              <a:t>Diversity</a:t>
            </a:r>
            <a:r>
              <a:rPr lang="en-US" sz="3200" b="1" dirty="0">
                <a:effectLst>
                  <a:outerShdw blurRad="38100" dist="38100" dir="2700000" algn="tl">
                    <a:srgbClr val="000000">
                      <a:alpha val="43137"/>
                    </a:srgbClr>
                  </a:outerShdw>
                </a:effectLst>
              </a:rPr>
              <a:t> Activities</a:t>
            </a:r>
            <a:endParaRPr lang="en-US" sz="3200" dirty="0"/>
          </a:p>
        </p:txBody>
      </p:sp>
      <p:sp>
        <p:nvSpPr>
          <p:cNvPr id="3" name="Content Placeholder 2"/>
          <p:cNvSpPr>
            <a:spLocks noGrp="1"/>
          </p:cNvSpPr>
          <p:nvPr>
            <p:ph sz="quarter" idx="13"/>
          </p:nvPr>
        </p:nvSpPr>
        <p:spPr>
          <a:xfrm>
            <a:off x="1673287" y="2006082"/>
            <a:ext cx="6229741" cy="3662549"/>
          </a:xfrm>
          <a:solidFill>
            <a:schemeClr val="accent1">
              <a:lumMod val="60000"/>
              <a:lumOff val="40000"/>
            </a:schemeClr>
          </a:solidFill>
        </p:spPr>
        <p:txBody>
          <a:bodyPr>
            <a:normAutofit/>
          </a:bodyPr>
          <a:lstStyle/>
          <a:p>
            <a:pPr marL="0" indent="0">
              <a:buNone/>
            </a:pPr>
            <a:r>
              <a:rPr lang="en-US" dirty="0"/>
              <a:t>The main character is a </a:t>
            </a:r>
            <a:r>
              <a:rPr lang="en-US" b="1" i="1" dirty="0"/>
              <a:t>human resource. </a:t>
            </a:r>
            <a:r>
              <a:rPr lang="en-US" dirty="0"/>
              <a:t>List the skills, talents, knowledge, and values that this character has.  Place a star after each item that you also possess. </a:t>
            </a:r>
          </a:p>
          <a:p>
            <a:pPr marL="0" indent="0">
              <a:buNone/>
            </a:pPr>
            <a:r>
              <a:rPr lang="en-US" dirty="0"/>
              <a:t>Example:</a:t>
            </a:r>
          </a:p>
          <a:p>
            <a:pPr marL="0" indent="0">
              <a:buNone/>
            </a:pPr>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D9B5701-D554-4159-BD27-7C9A22082B65}"/>
              </a:ext>
            </a:extLst>
          </p:cNvPr>
          <p:cNvPicPr>
            <a:picLocks noChangeAspect="1"/>
          </p:cNvPicPr>
          <p:nvPr/>
        </p:nvPicPr>
        <p:blipFill>
          <a:blip r:embed="rId2"/>
          <a:stretch>
            <a:fillRect/>
          </a:stretch>
        </p:blipFill>
        <p:spPr>
          <a:xfrm rot="297560">
            <a:off x="7279355" y="3995616"/>
            <a:ext cx="1602743" cy="2262262"/>
          </a:xfrm>
          <a:prstGeom prst="rect">
            <a:avLst/>
          </a:prstGeom>
        </p:spPr>
      </p:pic>
      <p:pic>
        <p:nvPicPr>
          <p:cNvPr id="6" name="Picture 5">
            <a:extLst>
              <a:ext uri="{FF2B5EF4-FFF2-40B4-BE49-F238E27FC236}">
                <a16:creationId xmlns:a16="http://schemas.microsoft.com/office/drawing/2014/main" id="{E6353634-0124-4EEF-9C7A-DD526890C44A}"/>
              </a:ext>
            </a:extLst>
          </p:cNvPr>
          <p:cNvPicPr>
            <a:picLocks noChangeAspect="1"/>
          </p:cNvPicPr>
          <p:nvPr/>
        </p:nvPicPr>
        <p:blipFill>
          <a:blip r:embed="rId3"/>
          <a:stretch>
            <a:fillRect/>
          </a:stretch>
        </p:blipFill>
        <p:spPr>
          <a:xfrm>
            <a:off x="3838819" y="4071647"/>
            <a:ext cx="2207419" cy="1493044"/>
          </a:xfrm>
          <a:prstGeom prst="rect">
            <a:avLst/>
          </a:prstGeom>
        </p:spPr>
      </p:pic>
    </p:spTree>
    <p:extLst>
      <p:ext uri="{BB962C8B-B14F-4D97-AF65-F5344CB8AC3E}">
        <p14:creationId xmlns:p14="http://schemas.microsoft.com/office/powerpoint/2010/main" val="1127033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430" y="1067444"/>
            <a:ext cx="7886700" cy="994172"/>
          </a:xfrm>
        </p:spPr>
        <p:txBody>
          <a:bodyPr/>
          <a:lstStyle/>
          <a:p>
            <a:pPr algn="ctr"/>
            <a:r>
              <a:rPr lang="en-US" sz="4000" b="1" dirty="0">
                <a:effectLst>
                  <a:outerShdw blurRad="38100" dist="38100" dir="2700000" algn="tl">
                    <a:srgbClr val="000000">
                      <a:alpha val="43137"/>
                    </a:srgbClr>
                  </a:outerShdw>
                </a:effectLst>
              </a:rPr>
              <a:t>Generic </a:t>
            </a:r>
            <a:r>
              <a:rPr lang="en-US" sz="4000" dirty="0">
                <a:effectLst>
                  <a:outerShdw blurRad="38100" dist="38100" dir="2700000" algn="tl">
                    <a:srgbClr val="000000">
                      <a:alpha val="43137"/>
                    </a:srgbClr>
                  </a:outerShdw>
                </a:effectLst>
              </a:rPr>
              <a:t>Diversity</a:t>
            </a:r>
            <a:r>
              <a:rPr lang="en-US" sz="4000" b="1" dirty="0">
                <a:effectLst>
                  <a:outerShdw blurRad="38100" dist="38100" dir="2700000" algn="tl">
                    <a:srgbClr val="000000">
                      <a:alpha val="43137"/>
                    </a:srgbClr>
                  </a:outerShdw>
                </a:effectLst>
              </a:rPr>
              <a:t> Activities</a:t>
            </a:r>
            <a:endParaRPr lang="en-US" sz="4000" dirty="0"/>
          </a:p>
        </p:txBody>
      </p:sp>
      <p:sp>
        <p:nvSpPr>
          <p:cNvPr id="3" name="Content Placeholder 2"/>
          <p:cNvSpPr>
            <a:spLocks noGrp="1"/>
          </p:cNvSpPr>
          <p:nvPr>
            <p:ph sz="quarter" idx="13"/>
          </p:nvPr>
        </p:nvSpPr>
        <p:spPr>
          <a:xfrm>
            <a:off x="640606" y="2213849"/>
            <a:ext cx="7999541" cy="3576707"/>
          </a:xfrm>
          <a:solidFill>
            <a:schemeClr val="accent1">
              <a:lumMod val="20000"/>
              <a:lumOff val="80000"/>
            </a:schemeClr>
          </a:solidFill>
        </p:spPr>
        <p:txBody>
          <a:bodyPr>
            <a:normAutofit fontScale="40000" lnSpcReduction="20000"/>
          </a:bodyPr>
          <a:lstStyle/>
          <a:p>
            <a:pPr marL="0" indent="0">
              <a:buNone/>
            </a:pPr>
            <a:r>
              <a:rPr lang="en-US" sz="5400" dirty="0"/>
              <a:t>What county does the family of the main character come from?</a:t>
            </a:r>
          </a:p>
          <a:p>
            <a:pPr marL="0" indent="0">
              <a:buNone/>
            </a:pPr>
            <a:r>
              <a:rPr lang="en-US" sz="5400" dirty="0"/>
              <a:t>Research this country and list five interesting facts about it.</a:t>
            </a:r>
          </a:p>
          <a:p>
            <a:pPr marL="0" indent="0">
              <a:buNone/>
            </a:pPr>
            <a:r>
              <a:rPr lang="en-US" sz="5550" dirty="0"/>
              <a:t>1.</a:t>
            </a:r>
          </a:p>
          <a:p>
            <a:pPr marL="0" indent="0">
              <a:buNone/>
            </a:pPr>
            <a:r>
              <a:rPr lang="en-US" sz="5550" dirty="0"/>
              <a:t>2.</a:t>
            </a:r>
          </a:p>
          <a:p>
            <a:pPr marL="0" indent="0">
              <a:buNone/>
            </a:pPr>
            <a:r>
              <a:rPr lang="en-US" sz="5550" dirty="0"/>
              <a:t>3.</a:t>
            </a:r>
          </a:p>
          <a:p>
            <a:pPr marL="0" indent="0">
              <a:buNone/>
            </a:pPr>
            <a:r>
              <a:rPr lang="en-US" sz="5550" dirty="0"/>
              <a:t>4.</a:t>
            </a:r>
          </a:p>
          <a:p>
            <a:pPr marL="0" indent="0">
              <a:buNone/>
            </a:pPr>
            <a:r>
              <a:rPr lang="en-US" sz="5550" dirty="0"/>
              <a:t>5. </a:t>
            </a:r>
          </a:p>
        </p:txBody>
      </p:sp>
      <p:pic>
        <p:nvPicPr>
          <p:cNvPr id="4" name="Picture 3">
            <a:extLst>
              <a:ext uri="{FF2B5EF4-FFF2-40B4-BE49-F238E27FC236}">
                <a16:creationId xmlns:a16="http://schemas.microsoft.com/office/drawing/2014/main" id="{A59A55DB-60D9-4FD9-AEC3-ABA233313032}"/>
              </a:ext>
            </a:extLst>
          </p:cNvPr>
          <p:cNvPicPr>
            <a:picLocks noChangeAspect="1"/>
          </p:cNvPicPr>
          <p:nvPr/>
        </p:nvPicPr>
        <p:blipFill>
          <a:blip r:embed="rId2"/>
          <a:stretch>
            <a:fillRect/>
          </a:stretch>
        </p:blipFill>
        <p:spPr>
          <a:xfrm>
            <a:off x="5177651" y="3336767"/>
            <a:ext cx="3549678" cy="2606022"/>
          </a:xfrm>
          <a:prstGeom prst="rect">
            <a:avLst/>
          </a:prstGeom>
        </p:spPr>
      </p:pic>
    </p:spTree>
    <p:extLst>
      <p:ext uri="{BB962C8B-B14F-4D97-AF65-F5344CB8AC3E}">
        <p14:creationId xmlns:p14="http://schemas.microsoft.com/office/powerpoint/2010/main" val="1847699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Year I Flew Away">
            <a:extLst>
              <a:ext uri="{FF2B5EF4-FFF2-40B4-BE49-F238E27FC236}">
                <a16:creationId xmlns:a16="http://schemas.microsoft.com/office/drawing/2014/main" id="{35CDF21D-02FB-4EEC-989D-D2F3C1F693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7062">
            <a:off x="308460" y="1022965"/>
            <a:ext cx="1028961" cy="15434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New from Here">
            <a:extLst>
              <a:ext uri="{FF2B5EF4-FFF2-40B4-BE49-F238E27FC236}">
                <a16:creationId xmlns:a16="http://schemas.microsoft.com/office/drawing/2014/main" id="{EF07728C-8449-40B9-9A26-12E3CE0B0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5216">
            <a:off x="7619657" y="3087480"/>
            <a:ext cx="959294" cy="144960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9" name="Picture 6" descr="Stef Soto, Taco Queen">
            <a:extLst>
              <a:ext uri="{FF2B5EF4-FFF2-40B4-BE49-F238E27FC236}">
                <a16:creationId xmlns:a16="http://schemas.microsoft.com/office/drawing/2014/main" id="{4420C872-A1EF-4745-AC3F-6122B8AA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833" y="1245435"/>
            <a:ext cx="1027971" cy="153969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Save Me a Seat">
            <a:extLst>
              <a:ext uri="{FF2B5EF4-FFF2-40B4-BE49-F238E27FC236}">
                <a16:creationId xmlns:a16="http://schemas.microsoft.com/office/drawing/2014/main" id="{2139E674-214A-B568-5F2B-AF1EADA79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891" y="4700701"/>
            <a:ext cx="1163913" cy="16456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nside out &amp; Back Again">
            <a:extLst>
              <a:ext uri="{FF2B5EF4-FFF2-40B4-BE49-F238E27FC236}">
                <a16:creationId xmlns:a16="http://schemas.microsoft.com/office/drawing/2014/main" id="{170EC46F-5507-C1FC-AD86-412FA91F1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83" y="4895718"/>
            <a:ext cx="1027971" cy="15396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Other Words for Home">
            <a:extLst>
              <a:ext uri="{FF2B5EF4-FFF2-40B4-BE49-F238E27FC236}">
                <a16:creationId xmlns:a16="http://schemas.microsoft.com/office/drawing/2014/main" id="{DC31A63A-F69F-9BEF-6728-168FF83BB2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26" y="2884171"/>
            <a:ext cx="1223486" cy="181653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44584C-783C-FE85-846A-EBD465146D48}"/>
              </a:ext>
            </a:extLst>
          </p:cNvPr>
          <p:cNvPicPr>
            <a:picLocks noChangeAspect="1"/>
          </p:cNvPicPr>
          <p:nvPr/>
        </p:nvPicPr>
        <p:blipFill>
          <a:blip r:embed="rId8"/>
          <a:stretch>
            <a:fillRect/>
          </a:stretch>
        </p:blipFill>
        <p:spPr>
          <a:xfrm>
            <a:off x="1757029" y="1129004"/>
            <a:ext cx="5234473" cy="5231448"/>
          </a:xfrm>
          <a:prstGeom prst="rect">
            <a:avLst/>
          </a:prstGeom>
          <a:ln w="28575">
            <a:solidFill>
              <a:schemeClr val="accent1">
                <a:lumMod val="75000"/>
              </a:schemeClr>
            </a:solidFill>
          </a:ln>
        </p:spPr>
      </p:pic>
    </p:spTree>
    <p:extLst>
      <p:ext uri="{BB962C8B-B14F-4D97-AF65-F5344CB8AC3E}">
        <p14:creationId xmlns:p14="http://schemas.microsoft.com/office/powerpoint/2010/main" val="404315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129092" y="2022381"/>
            <a:ext cx="8896574" cy="4604330"/>
          </a:xfrm>
        </p:spPr>
        <p:txBody>
          <a:bodyPr>
            <a:noAutofit/>
          </a:bodyPr>
          <a:lstStyle/>
          <a:p>
            <a:pPr marL="0" indent="0">
              <a:buNone/>
            </a:pPr>
            <a:r>
              <a:rPr lang="en-US" dirty="0">
                <a:latin typeface="+mn-lt"/>
              </a:rPr>
              <a:t>Teachers will be able to:</a:t>
            </a:r>
          </a:p>
          <a:p>
            <a:pPr lvl="0"/>
            <a:r>
              <a:rPr lang="en-US" b="1" dirty="0">
                <a:latin typeface="+mn-lt"/>
              </a:rPr>
              <a:t>Review</a:t>
            </a:r>
            <a:r>
              <a:rPr lang="en-US" dirty="0">
                <a:latin typeface="+mn-lt"/>
              </a:rPr>
              <a:t> related concepts.</a:t>
            </a:r>
          </a:p>
          <a:p>
            <a:pPr lvl="0"/>
            <a:r>
              <a:rPr lang="en-US" b="1" dirty="0">
                <a:latin typeface="+mn-lt"/>
              </a:rPr>
              <a:t>Explore</a:t>
            </a:r>
            <a:r>
              <a:rPr lang="en-US" dirty="0">
                <a:latin typeface="+mn-lt"/>
              </a:rPr>
              <a:t> children’s chapter books and identify the economic concepts found in them.</a:t>
            </a:r>
          </a:p>
          <a:p>
            <a:pPr lvl="0"/>
            <a:r>
              <a:rPr lang="en-US" b="1" dirty="0">
                <a:latin typeface="+mn-lt"/>
              </a:rPr>
              <a:t>Learn</a:t>
            </a:r>
            <a:r>
              <a:rPr lang="en-US" dirty="0">
                <a:latin typeface="+mn-lt"/>
              </a:rPr>
              <a:t> how to use book content to teach age- appropriate lessons and activities based on the featured concepts.</a:t>
            </a:r>
          </a:p>
          <a:p>
            <a:pPr lvl="0"/>
            <a:r>
              <a:rPr lang="en-US" b="1" dirty="0">
                <a:latin typeface="+mn-lt"/>
              </a:rPr>
              <a:t>Discuss </a:t>
            </a:r>
            <a:r>
              <a:rPr lang="en-US" dirty="0">
                <a:latin typeface="+mn-lt"/>
              </a:rPr>
              <a:t>the new titles’ social commentary and how to implement this in the classroom.</a:t>
            </a:r>
          </a:p>
          <a:p>
            <a:pPr marL="0" indent="0" defTabSz="905255">
              <a:buNone/>
              <a:defRPr sz="3168"/>
            </a:pPr>
            <a:endParaRPr lang="en-US" sz="2750" dirty="0"/>
          </a:p>
        </p:txBody>
      </p:sp>
    </p:spTree>
    <p:extLst>
      <p:ext uri="{BB962C8B-B14F-4D97-AF65-F5344CB8AC3E}">
        <p14:creationId xmlns:p14="http://schemas.microsoft.com/office/powerpoint/2010/main" val="29950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2885" y="1639954"/>
            <a:ext cx="8221945" cy="3930422"/>
          </a:xfrm>
        </p:spPr>
        <p:txBody>
          <a:bodyPr>
            <a:noAutofit/>
          </a:bodyPr>
          <a:lstStyle/>
          <a:p>
            <a:pPr marL="0" indent="0" defTabSz="678941">
              <a:buNone/>
              <a:defRPr sz="3168"/>
            </a:pPr>
            <a:r>
              <a:rPr lang="en-US" sz="2000" b="1" dirty="0"/>
              <a:t>For your consideration:</a:t>
            </a:r>
          </a:p>
          <a:p>
            <a:pPr marL="385763" indent="-385763" defTabSz="678941">
              <a:buAutoNum type="arabicPeriod"/>
              <a:defRPr sz="3168"/>
            </a:pPr>
            <a:r>
              <a:rPr lang="en-US" sz="1800" dirty="0">
                <a:latin typeface="+mn-lt"/>
              </a:rPr>
              <a:t>Do you think situations dealing with immigration and refugees are appropriate to address with younger students?  </a:t>
            </a:r>
          </a:p>
          <a:p>
            <a:pPr marL="385763" indent="-385763" defTabSz="678941">
              <a:buAutoNum type="arabicPeriod"/>
              <a:defRPr sz="3168"/>
            </a:pPr>
            <a:r>
              <a:rPr lang="en-US" sz="1800" dirty="0">
                <a:latin typeface="+mn-lt"/>
              </a:rPr>
              <a:t> Is it helpful for students to learn about how experiences characters in books were resolved…or not?  Are they able to apply “lessons learned” to their own lives?</a:t>
            </a:r>
          </a:p>
          <a:p>
            <a:pPr marL="385763" indent="-385763" defTabSz="678941">
              <a:buAutoNum type="arabicPeriod"/>
              <a:defRPr sz="3168"/>
            </a:pPr>
            <a:r>
              <a:rPr lang="en-US" sz="1800" dirty="0">
                <a:latin typeface="+mn-lt"/>
              </a:rPr>
              <a:t> Which do you think is more challenging: adapting a secondary lesson for an elementary classroom, or advancing an elementary lesson for high school students?</a:t>
            </a:r>
          </a:p>
          <a:p>
            <a:pPr marL="385763" indent="-385763" defTabSz="678941">
              <a:buAutoNum type="arabicPeriod"/>
              <a:defRPr sz="3168"/>
            </a:pPr>
            <a:r>
              <a:rPr lang="en-US" sz="1800" dirty="0">
                <a:latin typeface="+mn-lt"/>
              </a:rPr>
              <a:t> It seems that many new children’s books are addressing controversial social issues.  Why do you think this is so? </a:t>
            </a:r>
          </a:p>
          <a:p>
            <a:pPr marL="385763" indent="-385763" defTabSz="678941">
              <a:buAutoNum type="arabicPeriod"/>
              <a:defRPr sz="3168"/>
            </a:pPr>
            <a:endParaRPr lang="en-US" sz="2063" dirty="0"/>
          </a:p>
        </p:txBody>
      </p:sp>
      <p:pic>
        <p:nvPicPr>
          <p:cNvPr id="8194" name="Picture 2" descr="The use of language mentors to enhance employment in Norway | EPALE">
            <a:extLst>
              <a:ext uri="{FF2B5EF4-FFF2-40B4-BE49-F238E27FC236}">
                <a16:creationId xmlns:a16="http://schemas.microsoft.com/office/drawing/2014/main" id="{9C61718A-F97F-9FAC-3FA6-1CD1DABB9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1" y="130927"/>
            <a:ext cx="4009655" cy="164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205203" y="1989916"/>
            <a:ext cx="6733591" cy="265523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467" y="127562"/>
            <a:ext cx="6686234" cy="742950"/>
          </a:xfrm>
        </p:spPr>
        <p:txBody>
          <a:bodyPr>
            <a:normAutofit fontScale="90000"/>
          </a:bodyPr>
          <a:lstStyle/>
          <a:p>
            <a:pPr algn="ctr"/>
            <a:r>
              <a:rPr lang="en-US" sz="3600" dirty="0">
                <a:effectLst>
                  <a:glow>
                    <a:schemeClr val="accent1">
                      <a:alpha val="0"/>
                    </a:schemeClr>
                  </a:glow>
                  <a:reflection stA="0" endPos="65000" dist="50800" dir="5400000" sy="-100000" algn="bl" rotWithShape="0"/>
                </a:effectLst>
                <a:latin typeface="+mn-lt"/>
              </a:rPr>
              <a:t>Teaching Immigration</a:t>
            </a:r>
          </a:p>
        </p:txBody>
      </p:sp>
      <p:sp>
        <p:nvSpPr>
          <p:cNvPr id="3" name="Content Placeholder 2"/>
          <p:cNvSpPr>
            <a:spLocks noGrp="1"/>
          </p:cNvSpPr>
          <p:nvPr>
            <p:ph idx="1"/>
          </p:nvPr>
        </p:nvSpPr>
        <p:spPr>
          <a:xfrm>
            <a:off x="1014704" y="2453336"/>
            <a:ext cx="6629401" cy="2818414"/>
          </a:xfrm>
        </p:spPr>
        <p:txBody>
          <a:bodyPr>
            <a:normAutofit fontScale="77500" lnSpcReduction="20000"/>
          </a:bodyPr>
          <a:lstStyle/>
          <a:p>
            <a:pPr>
              <a:lnSpc>
                <a:spcPct val="120000"/>
              </a:lnSpc>
            </a:pPr>
            <a:r>
              <a:rPr lang="en-US" b="1" dirty="0">
                <a:latin typeface="+mn-lt"/>
              </a:rPr>
              <a:t>Define </a:t>
            </a:r>
            <a:r>
              <a:rPr lang="en-US" dirty="0">
                <a:latin typeface="+mn-lt"/>
              </a:rPr>
              <a:t>immigration </a:t>
            </a:r>
          </a:p>
          <a:p>
            <a:pPr>
              <a:lnSpc>
                <a:spcPct val="120000"/>
              </a:lnSpc>
            </a:pPr>
            <a:r>
              <a:rPr lang="en-US" b="1" dirty="0">
                <a:latin typeface="+mn-lt"/>
              </a:rPr>
              <a:t>Discuss </a:t>
            </a:r>
            <a:r>
              <a:rPr lang="en-US" dirty="0">
                <a:latin typeface="+mn-lt"/>
              </a:rPr>
              <a:t>why people immigrate</a:t>
            </a:r>
          </a:p>
          <a:p>
            <a:pPr>
              <a:lnSpc>
                <a:spcPct val="120000"/>
              </a:lnSpc>
              <a:buFont typeface="Arial" panose="020B0604020202020204" pitchFamily="34" charset="0"/>
              <a:buChar char="•"/>
            </a:pPr>
            <a:r>
              <a:rPr lang="en-US" b="1" dirty="0">
                <a:latin typeface="+mn-lt"/>
              </a:rPr>
              <a:t>Explore</a:t>
            </a:r>
            <a:r>
              <a:rPr lang="en-US" dirty="0">
                <a:latin typeface="+mn-lt"/>
              </a:rPr>
              <a:t> immigration stories</a:t>
            </a:r>
          </a:p>
          <a:p>
            <a:pPr>
              <a:lnSpc>
                <a:spcPct val="120000"/>
              </a:lnSpc>
              <a:buFont typeface="Arial" panose="020B0604020202020204" pitchFamily="34" charset="0"/>
              <a:buChar char="•"/>
            </a:pPr>
            <a:r>
              <a:rPr lang="en-US" b="1" dirty="0">
                <a:latin typeface="+mn-lt"/>
              </a:rPr>
              <a:t>Consider </a:t>
            </a:r>
            <a:r>
              <a:rPr lang="en-US" dirty="0">
                <a:latin typeface="+mn-lt"/>
              </a:rPr>
              <a:t>themes such as economic issues, living conditions, education, language difficulties, issues of prejudice</a:t>
            </a:r>
            <a:endParaRPr lang="en-US"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B46A39A6-2A17-4742-8DD1-74D2431F2640}"/>
              </a:ext>
            </a:extLst>
          </p:cNvPr>
          <p:cNvSpPr txBox="1"/>
          <p:nvPr/>
        </p:nvSpPr>
        <p:spPr>
          <a:xfrm>
            <a:off x="753172" y="1880761"/>
            <a:ext cx="4710619" cy="415498"/>
          </a:xfrm>
          <a:prstGeom prst="rect">
            <a:avLst/>
          </a:prstGeom>
          <a:noFill/>
        </p:spPr>
        <p:txBody>
          <a:bodyPr wrap="square" rtlCol="0">
            <a:spAutoFit/>
          </a:bodyPr>
          <a:lstStyle/>
          <a:p>
            <a:r>
              <a:rPr lang="en-US" sz="2100" dirty="0"/>
              <a:t>Possible considerations and topics:</a:t>
            </a:r>
          </a:p>
        </p:txBody>
      </p:sp>
      <p:pic>
        <p:nvPicPr>
          <p:cNvPr id="5" name="Picture 2" descr="21,246 Immigrant Illustrations &amp; Clip Art - iStock">
            <a:extLst>
              <a:ext uri="{FF2B5EF4-FFF2-40B4-BE49-F238E27FC236}">
                <a16:creationId xmlns:a16="http://schemas.microsoft.com/office/drawing/2014/main" id="{B4662D1F-DCB3-E8E7-358A-2361B94957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490" y="1868557"/>
            <a:ext cx="2238325" cy="136786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45ABD-1AD2-41DB-B3D3-06F87AF2E605}"/>
              </a:ext>
            </a:extLst>
          </p:cNvPr>
          <p:cNvPicPr>
            <a:picLocks noChangeAspect="1"/>
          </p:cNvPicPr>
          <p:nvPr/>
        </p:nvPicPr>
        <p:blipFill>
          <a:blip r:embed="rId2"/>
          <a:stretch>
            <a:fillRect/>
          </a:stretch>
        </p:blipFill>
        <p:spPr>
          <a:xfrm rot="422821">
            <a:off x="6198148" y="638391"/>
            <a:ext cx="918658" cy="1178916"/>
          </a:xfrm>
          <a:prstGeom prst="rect">
            <a:avLst/>
          </a:prstGeom>
        </p:spPr>
      </p:pic>
      <p:sp>
        <p:nvSpPr>
          <p:cNvPr id="7" name="TextBox 6">
            <a:extLst>
              <a:ext uri="{FF2B5EF4-FFF2-40B4-BE49-F238E27FC236}">
                <a16:creationId xmlns:a16="http://schemas.microsoft.com/office/drawing/2014/main" id="{58326A56-095F-4E9C-BCBD-23362DD27C92}"/>
              </a:ext>
            </a:extLst>
          </p:cNvPr>
          <p:cNvSpPr txBox="1"/>
          <p:nvPr/>
        </p:nvSpPr>
        <p:spPr>
          <a:xfrm>
            <a:off x="967852" y="1049993"/>
            <a:ext cx="5352067" cy="769441"/>
          </a:xfrm>
          <a:prstGeom prst="rect">
            <a:avLst/>
          </a:prstGeom>
          <a:noFill/>
        </p:spPr>
        <p:txBody>
          <a:bodyPr wrap="square">
            <a:spAutoFit/>
          </a:bodyPr>
          <a:lstStyle/>
          <a:p>
            <a:r>
              <a:rPr lang="en" sz="4400" dirty="0">
                <a:solidFill>
                  <a:srgbClr val="005CB8"/>
                </a:solidFill>
                <a:latin typeface="Helvetica Neue"/>
                <a:ea typeface="Helvetica Neue"/>
                <a:cs typeface="Helvetica Neue"/>
                <a:sym typeface="Helvetica Neue"/>
              </a:rPr>
              <a:t>National Standards</a:t>
            </a:r>
            <a:endParaRPr lang="en-US" sz="4400" dirty="0">
              <a:solidFill>
                <a:srgbClr val="005CB8"/>
              </a:solidFill>
            </a:endParaRPr>
          </a:p>
        </p:txBody>
      </p:sp>
      <p:pic>
        <p:nvPicPr>
          <p:cNvPr id="6" name="Picture 5">
            <a:extLst>
              <a:ext uri="{FF2B5EF4-FFF2-40B4-BE49-F238E27FC236}">
                <a16:creationId xmlns:a16="http://schemas.microsoft.com/office/drawing/2014/main" id="{33A5C2D0-78EA-47A2-9483-9B618E791550}"/>
              </a:ext>
            </a:extLst>
          </p:cNvPr>
          <p:cNvPicPr>
            <a:picLocks noChangeAspect="1"/>
          </p:cNvPicPr>
          <p:nvPr/>
        </p:nvPicPr>
        <p:blipFill>
          <a:blip r:embed="rId3"/>
          <a:stretch>
            <a:fillRect/>
          </a:stretch>
        </p:blipFill>
        <p:spPr>
          <a:xfrm>
            <a:off x="286424" y="4039680"/>
            <a:ext cx="8096250" cy="1790700"/>
          </a:xfrm>
          <a:prstGeom prst="rect">
            <a:avLst/>
          </a:prstGeom>
        </p:spPr>
      </p:pic>
      <p:pic>
        <p:nvPicPr>
          <p:cNvPr id="10" name="Picture 9">
            <a:extLst>
              <a:ext uri="{FF2B5EF4-FFF2-40B4-BE49-F238E27FC236}">
                <a16:creationId xmlns:a16="http://schemas.microsoft.com/office/drawing/2014/main" id="{5B3B0B5C-04BD-43A7-8C03-A880FA4D5878}"/>
              </a:ext>
            </a:extLst>
          </p:cNvPr>
          <p:cNvPicPr>
            <a:picLocks noChangeAspect="1"/>
          </p:cNvPicPr>
          <p:nvPr/>
        </p:nvPicPr>
        <p:blipFill>
          <a:blip r:embed="rId4"/>
          <a:stretch>
            <a:fillRect/>
          </a:stretch>
        </p:blipFill>
        <p:spPr>
          <a:xfrm>
            <a:off x="338811" y="2115630"/>
            <a:ext cx="7991475" cy="1924050"/>
          </a:xfrm>
          <a:prstGeom prst="rect">
            <a:avLst/>
          </a:prstGeom>
        </p:spPr>
      </p:pic>
      <p:sp>
        <p:nvSpPr>
          <p:cNvPr id="12" name="TextBox 11">
            <a:extLst>
              <a:ext uri="{FF2B5EF4-FFF2-40B4-BE49-F238E27FC236}">
                <a16:creationId xmlns:a16="http://schemas.microsoft.com/office/drawing/2014/main" id="{1A0C5233-D503-494B-AF58-6781F99EE01B}"/>
              </a:ext>
            </a:extLst>
          </p:cNvPr>
          <p:cNvSpPr txBox="1"/>
          <p:nvPr/>
        </p:nvSpPr>
        <p:spPr>
          <a:xfrm>
            <a:off x="165370" y="5963730"/>
            <a:ext cx="8813259" cy="646331"/>
          </a:xfrm>
          <a:prstGeom prst="rect">
            <a:avLst/>
          </a:prstGeom>
          <a:noFill/>
        </p:spPr>
        <p:txBody>
          <a:bodyPr wrap="square">
            <a:spAutoFit/>
          </a:bodyPr>
          <a:lstStyle/>
          <a:p>
            <a:pPr algn="ctr"/>
            <a:r>
              <a:rPr lang="en-US" dirty="0">
                <a:solidFill>
                  <a:srgbClr val="005CB8"/>
                </a:solidFill>
              </a:rPr>
              <a:t>https://www.councilforeconed.org/wp-content/uploads/2012/03/voluntary-national-content-standards-2010.pdf</a:t>
            </a:r>
          </a:p>
        </p:txBody>
      </p:sp>
    </p:spTree>
    <p:extLst>
      <p:ext uri="{BB962C8B-B14F-4D97-AF65-F5344CB8AC3E}">
        <p14:creationId xmlns:p14="http://schemas.microsoft.com/office/powerpoint/2010/main" val="40609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7253-4D91-4C98-87D7-B8DAB3B81535}"/>
              </a:ext>
            </a:extLst>
          </p:cNvPr>
          <p:cNvSpPr>
            <a:spLocks noGrp="1"/>
          </p:cNvSpPr>
          <p:nvPr>
            <p:ph type="title"/>
          </p:nvPr>
        </p:nvSpPr>
        <p:spPr>
          <a:xfrm>
            <a:off x="625509" y="1626791"/>
            <a:ext cx="8086410" cy="226088"/>
          </a:xfrm>
        </p:spPr>
        <p:txBody>
          <a:bodyPr>
            <a:normAutofit fontScale="90000"/>
          </a:bodyPr>
          <a:lstStyle/>
          <a:p>
            <a:r>
              <a:rPr lang="en-US" sz="2000" cap="all" dirty="0">
                <a:solidFill>
                  <a:srgbClr val="333333"/>
                </a:solidFill>
                <a:latin typeface="+mn-lt"/>
              </a:rPr>
              <a:t>Virginia HISTORY &amp; SOCIAL SCIENCE Standards of Learning </a:t>
            </a:r>
            <a:br>
              <a:rPr lang="en-US" b="0" i="0" cap="all" dirty="0">
                <a:solidFill>
                  <a:srgbClr val="333333"/>
                </a:solidFill>
                <a:effectLst/>
                <a:latin typeface="+mn-lt"/>
              </a:rPr>
            </a:br>
            <a:endParaRPr lang="en-US" dirty="0"/>
          </a:p>
        </p:txBody>
      </p:sp>
      <p:sp>
        <p:nvSpPr>
          <p:cNvPr id="3" name="Content Placeholder 2">
            <a:extLst>
              <a:ext uri="{FF2B5EF4-FFF2-40B4-BE49-F238E27FC236}">
                <a16:creationId xmlns:a16="http://schemas.microsoft.com/office/drawing/2014/main" id="{541BCE13-2738-4B80-87FD-AD590F45F5C7}"/>
              </a:ext>
            </a:extLst>
          </p:cNvPr>
          <p:cNvSpPr>
            <a:spLocks noGrp="1"/>
          </p:cNvSpPr>
          <p:nvPr>
            <p:ph idx="1"/>
          </p:nvPr>
        </p:nvSpPr>
        <p:spPr>
          <a:xfrm>
            <a:off x="755063" y="3576764"/>
            <a:ext cx="8086410" cy="2632991"/>
          </a:xfrm>
        </p:spPr>
        <p:txBody>
          <a:bodyPr/>
          <a:lstStyle/>
          <a:p>
            <a:pPr marL="0" indent="0">
              <a:buNone/>
            </a:pPr>
            <a:r>
              <a:rPr lang="en-US" sz="2400" b="0" i="0" dirty="0">
                <a:solidFill>
                  <a:srgbClr val="000000"/>
                </a:solidFill>
                <a:effectLst/>
              </a:rPr>
              <a:t>On January 28, 2021, The Virginia Board of Education authorized the Virginia Department of Education (VDOE) proceed with the review and revision process of the </a:t>
            </a:r>
            <a:r>
              <a:rPr lang="en-US" sz="2400" b="0" i="1" dirty="0">
                <a:solidFill>
                  <a:srgbClr val="000000"/>
                </a:solidFill>
                <a:effectLst/>
              </a:rPr>
              <a:t>History and Social Science Standards of Learning </a:t>
            </a:r>
            <a:r>
              <a:rPr lang="en-US" sz="2400" b="0" i="0" dirty="0">
                <a:solidFill>
                  <a:srgbClr val="000000"/>
                </a:solidFill>
                <a:effectLst/>
              </a:rPr>
              <a:t>consistent with the schedule adopted by the Board in September 2000.  It is anticipated that the Standards revision will be completed before November 2022.</a:t>
            </a:r>
            <a:endParaRPr lang="en-US" sz="2400" dirty="0"/>
          </a:p>
        </p:txBody>
      </p:sp>
      <p:pic>
        <p:nvPicPr>
          <p:cNvPr id="4" name="Picture 10" descr="Virginia Department of Education: Virginia is for Learners">
            <a:extLst>
              <a:ext uri="{FF2B5EF4-FFF2-40B4-BE49-F238E27FC236}">
                <a16:creationId xmlns:a16="http://schemas.microsoft.com/office/drawing/2014/main" id="{1965FC63-D676-4193-A94B-73A8D568D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614" y="333237"/>
            <a:ext cx="1898201" cy="5798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Under-Construction-Sign - Camp Nesher">
            <a:extLst>
              <a:ext uri="{FF2B5EF4-FFF2-40B4-BE49-F238E27FC236}">
                <a16:creationId xmlns:a16="http://schemas.microsoft.com/office/drawing/2014/main" id="{1E67D565-E4E1-04F1-04FE-8A99AC8FD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061" y="1731705"/>
            <a:ext cx="2987472" cy="140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474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195D2-7471-2CE2-E5B1-77813E125ED0}"/>
              </a:ext>
            </a:extLst>
          </p:cNvPr>
          <p:cNvSpPr>
            <a:spLocks noGrp="1"/>
          </p:cNvSpPr>
          <p:nvPr>
            <p:ph idx="1"/>
          </p:nvPr>
        </p:nvSpPr>
        <p:spPr>
          <a:xfrm>
            <a:off x="535435" y="1210269"/>
            <a:ext cx="7886700" cy="3529681"/>
          </a:xfrm>
        </p:spPr>
        <p:txBody>
          <a:bodyPr>
            <a:normAutofit fontScale="70000" lnSpcReduction="20000"/>
          </a:bodyPr>
          <a:lstStyle/>
          <a:p>
            <a:pPr marL="0" indent="0">
              <a:buNone/>
            </a:pPr>
            <a:r>
              <a:rPr lang="en-US" b="1" dirty="0">
                <a:solidFill>
                  <a:srgbClr val="231F20"/>
                </a:solidFill>
                <a:latin typeface="ReithSans"/>
              </a:rPr>
              <a:t>Terms and Definitions: </a:t>
            </a:r>
          </a:p>
          <a:p>
            <a:pPr algn="l"/>
            <a:r>
              <a:rPr lang="en-US" b="1" i="0" dirty="0">
                <a:solidFill>
                  <a:srgbClr val="231F20"/>
                </a:solidFill>
                <a:effectLst/>
                <a:latin typeface="ReithSans"/>
              </a:rPr>
              <a:t>Migration</a:t>
            </a:r>
            <a:r>
              <a:rPr lang="en-US" b="0" i="0" dirty="0">
                <a:solidFill>
                  <a:srgbClr val="231F20"/>
                </a:solidFill>
                <a:effectLst/>
                <a:latin typeface="ReithSans"/>
              </a:rPr>
              <a:t> can take place over short or long distances and it can be a one-way movement or temporary.  Some people choose to migrate (voluntary) or others may be forced to move (forced).</a:t>
            </a:r>
          </a:p>
          <a:p>
            <a:pPr algn="l">
              <a:buFont typeface="Arial" panose="020B0604020202020204" pitchFamily="34" charset="0"/>
              <a:buChar char="•"/>
            </a:pPr>
            <a:r>
              <a:rPr lang="en-US" b="1" i="0" dirty="0">
                <a:solidFill>
                  <a:srgbClr val="231F20"/>
                </a:solidFill>
                <a:effectLst/>
                <a:latin typeface="ReithSans"/>
              </a:rPr>
              <a:t>Emigration</a:t>
            </a:r>
            <a:r>
              <a:rPr lang="en-US" b="0" i="0" dirty="0">
                <a:solidFill>
                  <a:srgbClr val="231F20"/>
                </a:solidFill>
                <a:effectLst/>
                <a:latin typeface="ReithSans"/>
              </a:rPr>
              <a:t> is when people are leaving or exiting a country</a:t>
            </a:r>
          </a:p>
          <a:p>
            <a:pPr algn="l">
              <a:buFont typeface="Arial" panose="020B0604020202020204" pitchFamily="34" charset="0"/>
              <a:buChar char="•"/>
            </a:pPr>
            <a:r>
              <a:rPr lang="en-US" b="1" i="0" dirty="0">
                <a:solidFill>
                  <a:srgbClr val="231F20"/>
                </a:solidFill>
                <a:effectLst/>
                <a:latin typeface="ReithSans"/>
              </a:rPr>
              <a:t>Immigration</a:t>
            </a:r>
            <a:r>
              <a:rPr lang="en-US" b="0" i="0" dirty="0">
                <a:solidFill>
                  <a:srgbClr val="231F20"/>
                </a:solidFill>
                <a:effectLst/>
                <a:latin typeface="ReithSans"/>
              </a:rPr>
              <a:t> is when people are moving into a country</a:t>
            </a:r>
          </a:p>
          <a:p>
            <a:pPr algn="l">
              <a:buFont typeface="Arial" panose="020B0604020202020204" pitchFamily="34" charset="0"/>
              <a:buChar char="•"/>
            </a:pPr>
            <a:r>
              <a:rPr lang="en-US" b="0" i="0" dirty="0">
                <a:solidFill>
                  <a:srgbClr val="231F20"/>
                </a:solidFill>
                <a:effectLst/>
                <a:latin typeface="ReithSans"/>
              </a:rPr>
              <a:t>A </a:t>
            </a:r>
            <a:r>
              <a:rPr lang="en-US" b="1" i="0" dirty="0">
                <a:solidFill>
                  <a:srgbClr val="231F20"/>
                </a:solidFill>
                <a:effectLst/>
                <a:latin typeface="ReithSans"/>
              </a:rPr>
              <a:t>refugee</a:t>
            </a:r>
            <a:r>
              <a:rPr lang="en-US" b="0" i="0" dirty="0">
                <a:solidFill>
                  <a:srgbClr val="231F20"/>
                </a:solidFill>
                <a:effectLst/>
                <a:latin typeface="ReithSans"/>
              </a:rPr>
              <a:t> is someone who has left their home and does not have a new home to go to. Often refugees do not carry many possessions and have no idea of where they may finally settle.</a:t>
            </a:r>
          </a:p>
          <a:p>
            <a:endParaRPr lang="en-US" dirty="0"/>
          </a:p>
        </p:txBody>
      </p:sp>
      <p:pic>
        <p:nvPicPr>
          <p:cNvPr id="1028" name="Picture 4" descr="543 Immigrant Family Illustrations &amp; Clip Art - iStock">
            <a:extLst>
              <a:ext uri="{FF2B5EF4-FFF2-40B4-BE49-F238E27FC236}">
                <a16:creationId xmlns:a16="http://schemas.microsoft.com/office/drawing/2014/main" id="{68F93895-4082-45CB-A389-2876953BD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395" y="4846509"/>
            <a:ext cx="1672422" cy="16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4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9BCF-31E8-3F26-6401-29008E1CCD74}"/>
              </a:ext>
            </a:extLst>
          </p:cNvPr>
          <p:cNvSpPr>
            <a:spLocks noGrp="1"/>
          </p:cNvSpPr>
          <p:nvPr>
            <p:ph type="title"/>
          </p:nvPr>
        </p:nvSpPr>
        <p:spPr>
          <a:xfrm>
            <a:off x="1367973" y="352733"/>
            <a:ext cx="6021532" cy="994172"/>
          </a:xfrm>
        </p:spPr>
        <p:txBody>
          <a:bodyPr/>
          <a:lstStyle/>
          <a:p>
            <a:pPr algn="ctr"/>
            <a:r>
              <a:rPr lang="en-US" sz="2800" b="1" dirty="0">
                <a:solidFill>
                  <a:srgbClr val="231F20"/>
                </a:solidFill>
                <a:latin typeface="+mn-lt"/>
              </a:rPr>
              <a:t>Why do people migrate?</a:t>
            </a:r>
            <a:br>
              <a:rPr lang="en-US" b="1" dirty="0">
                <a:solidFill>
                  <a:srgbClr val="231F20"/>
                </a:solidFill>
                <a:latin typeface="ReithSans"/>
              </a:rPr>
            </a:br>
            <a:endParaRPr lang="en-US" dirty="0"/>
          </a:p>
        </p:txBody>
      </p:sp>
      <p:pic>
        <p:nvPicPr>
          <p:cNvPr id="1026" name="Picture 2" descr="5,447 Immigrant Stock Illustrations, Cliparts and Royalty Free Immigrant  Vectors">
            <a:extLst>
              <a:ext uri="{FF2B5EF4-FFF2-40B4-BE49-F238E27FC236}">
                <a16:creationId xmlns:a16="http://schemas.microsoft.com/office/drawing/2014/main" id="{EFE01DDA-B507-97CC-B216-092658B37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505" y="5187439"/>
            <a:ext cx="1464253" cy="1317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FA51BF-2F61-6F97-9AC2-54509821CB76}"/>
              </a:ext>
            </a:extLst>
          </p:cNvPr>
          <p:cNvSpPr txBox="1"/>
          <p:nvPr/>
        </p:nvSpPr>
        <p:spPr>
          <a:xfrm>
            <a:off x="514176" y="1465639"/>
            <a:ext cx="8128321" cy="3662541"/>
          </a:xfrm>
          <a:prstGeom prst="rect">
            <a:avLst/>
          </a:prstGeom>
          <a:noFill/>
          <a:ln w="19050">
            <a:solidFill>
              <a:schemeClr val="tx1"/>
            </a:solidFill>
          </a:ln>
        </p:spPr>
        <p:txBody>
          <a:bodyPr wrap="square">
            <a:spAutoFit/>
          </a:bodyPr>
          <a:lstStyle/>
          <a:p>
            <a:pPr marL="285750" indent="-285750" algn="l">
              <a:buFont typeface="Arial" panose="020B0604020202020204" pitchFamily="34" charset="0"/>
              <a:buChar char="•"/>
            </a:pPr>
            <a:r>
              <a:rPr lang="en-US" b="1" i="0" dirty="0">
                <a:solidFill>
                  <a:srgbClr val="231F20"/>
                </a:solidFill>
                <a:effectLst/>
                <a:latin typeface="+mn-lt"/>
              </a:rPr>
              <a:t>Economic migration</a:t>
            </a:r>
            <a:r>
              <a:rPr lang="en-US" b="0" i="0" dirty="0">
                <a:solidFill>
                  <a:srgbClr val="231F20"/>
                </a:solidFill>
                <a:effectLst/>
                <a:latin typeface="+mn-lt"/>
              </a:rPr>
              <a:t> - to find work or follow a particular career path.</a:t>
            </a:r>
          </a:p>
          <a:p>
            <a:pPr marL="285750" indent="-285750" algn="l">
              <a:buFont typeface="Arial" panose="020B0604020202020204" pitchFamily="34" charset="0"/>
              <a:buChar char="•"/>
            </a:pPr>
            <a:endParaRPr lang="en-US" b="0" i="0" dirty="0">
              <a:solidFill>
                <a:srgbClr val="231F20"/>
              </a:solidFill>
              <a:effectLst/>
              <a:latin typeface="+mn-lt"/>
            </a:endParaRPr>
          </a:p>
          <a:p>
            <a:pPr marL="285750" indent="-285750" algn="l">
              <a:buFont typeface="Arial" panose="020B0604020202020204" pitchFamily="34" charset="0"/>
              <a:buChar char="•"/>
            </a:pPr>
            <a:r>
              <a:rPr lang="en-US" b="1" i="0" dirty="0">
                <a:solidFill>
                  <a:srgbClr val="231F20"/>
                </a:solidFill>
                <a:effectLst/>
                <a:latin typeface="+mn-lt"/>
              </a:rPr>
              <a:t>Social migration</a:t>
            </a:r>
            <a:r>
              <a:rPr lang="en-US" b="0" i="0" dirty="0">
                <a:solidFill>
                  <a:srgbClr val="231F20"/>
                </a:solidFill>
                <a:effectLst/>
                <a:latin typeface="+mn-lt"/>
              </a:rPr>
              <a:t> - for a better quality of life or to be closer to family or friends.</a:t>
            </a:r>
          </a:p>
          <a:p>
            <a:pPr marL="285750" indent="-285750" algn="l">
              <a:buFont typeface="Arial" panose="020B0604020202020204" pitchFamily="34" charset="0"/>
              <a:buChar char="•"/>
            </a:pPr>
            <a:endParaRPr lang="en-US" b="0" i="0" dirty="0">
              <a:solidFill>
                <a:srgbClr val="231F20"/>
              </a:solidFill>
              <a:effectLst/>
              <a:latin typeface="+mn-lt"/>
            </a:endParaRPr>
          </a:p>
          <a:p>
            <a:pPr marL="285750" indent="-285750" algn="l">
              <a:buFont typeface="Arial" panose="020B0604020202020204" pitchFamily="34" charset="0"/>
              <a:buChar char="•"/>
            </a:pPr>
            <a:r>
              <a:rPr lang="en-US" b="1" i="0" dirty="0">
                <a:solidFill>
                  <a:srgbClr val="231F20"/>
                </a:solidFill>
                <a:effectLst/>
                <a:latin typeface="+mn-lt"/>
              </a:rPr>
              <a:t>Political migration</a:t>
            </a:r>
            <a:r>
              <a:rPr lang="en-US" b="0" i="0" dirty="0">
                <a:solidFill>
                  <a:srgbClr val="231F20"/>
                </a:solidFill>
                <a:effectLst/>
                <a:latin typeface="+mn-lt"/>
              </a:rPr>
              <a:t> - to escape political persecution or war.</a:t>
            </a:r>
          </a:p>
          <a:p>
            <a:pPr marL="285750" indent="-285750" algn="l">
              <a:buFont typeface="Arial" panose="020B0604020202020204" pitchFamily="34" charset="0"/>
              <a:buChar char="•"/>
            </a:pPr>
            <a:endParaRPr lang="en-US" b="0" i="0" dirty="0">
              <a:solidFill>
                <a:srgbClr val="231F20"/>
              </a:solidFill>
              <a:effectLst/>
              <a:latin typeface="+mn-lt"/>
            </a:endParaRPr>
          </a:p>
          <a:p>
            <a:pPr marL="285750" indent="-285750" algn="l">
              <a:buFont typeface="Arial" panose="020B0604020202020204" pitchFamily="34" charset="0"/>
              <a:buChar char="•"/>
            </a:pPr>
            <a:r>
              <a:rPr lang="en-US" b="1" i="0" dirty="0">
                <a:solidFill>
                  <a:srgbClr val="231F20"/>
                </a:solidFill>
                <a:effectLst/>
                <a:latin typeface="+mn-lt"/>
              </a:rPr>
              <a:t>Environmental</a:t>
            </a:r>
            <a:r>
              <a:rPr lang="en-US" b="0" i="0" dirty="0">
                <a:solidFill>
                  <a:srgbClr val="231F20"/>
                </a:solidFill>
                <a:effectLst/>
                <a:latin typeface="+mn-lt"/>
              </a:rPr>
              <a:t> - to escape natural disasters such as flooding.</a:t>
            </a:r>
          </a:p>
          <a:p>
            <a:pPr marL="285750" indent="-285750" algn="l">
              <a:buFont typeface="Arial" panose="020B0604020202020204" pitchFamily="34" charset="0"/>
              <a:buChar char="•"/>
            </a:pPr>
            <a:endParaRPr lang="en-US" b="0" i="0" dirty="0">
              <a:solidFill>
                <a:srgbClr val="231F20"/>
              </a:solidFill>
              <a:effectLst/>
              <a:latin typeface="+mn-lt"/>
            </a:endParaRPr>
          </a:p>
          <a:p>
            <a:pPr marL="285750" indent="-285750" algn="l">
              <a:buFont typeface="Arial" panose="020B0604020202020204" pitchFamily="34" charset="0"/>
              <a:buChar char="•"/>
            </a:pPr>
            <a:r>
              <a:rPr lang="en-US" b="1" i="0" dirty="0">
                <a:solidFill>
                  <a:srgbClr val="231F20"/>
                </a:solidFill>
                <a:effectLst/>
                <a:latin typeface="+mn-lt"/>
              </a:rPr>
              <a:t>Push Factors</a:t>
            </a:r>
            <a:r>
              <a:rPr lang="en-US" dirty="0">
                <a:solidFill>
                  <a:srgbClr val="231F20"/>
                </a:solidFill>
                <a:latin typeface="+mn-lt"/>
              </a:rPr>
              <a:t> -</a:t>
            </a:r>
            <a:r>
              <a:rPr lang="en-US" b="0" i="0" dirty="0">
                <a:solidFill>
                  <a:srgbClr val="231F20"/>
                </a:solidFill>
                <a:effectLst/>
                <a:latin typeface="+mn-lt"/>
              </a:rPr>
              <a:t> negative things that make people want to move to a new area.</a:t>
            </a:r>
          </a:p>
          <a:p>
            <a:pPr marL="285750" indent="-285750" algn="l">
              <a:buFont typeface="Arial" panose="020B0604020202020204" pitchFamily="34" charset="0"/>
              <a:buChar char="•"/>
            </a:pPr>
            <a:endParaRPr lang="en-US" b="0" i="0" dirty="0">
              <a:solidFill>
                <a:srgbClr val="231F20"/>
              </a:solidFill>
              <a:effectLst/>
              <a:latin typeface="+mn-lt"/>
            </a:endParaRPr>
          </a:p>
          <a:p>
            <a:pPr marL="285750" indent="-285750" algn="l">
              <a:buFont typeface="Arial" panose="020B0604020202020204" pitchFamily="34" charset="0"/>
              <a:buChar char="•"/>
            </a:pPr>
            <a:r>
              <a:rPr lang="en-US" b="1" i="0" dirty="0">
                <a:solidFill>
                  <a:srgbClr val="231F20"/>
                </a:solidFill>
                <a:effectLst/>
                <a:latin typeface="+mn-lt"/>
              </a:rPr>
              <a:t>Pull Factors</a:t>
            </a:r>
            <a:r>
              <a:rPr lang="en-US" b="0" i="0" dirty="0">
                <a:solidFill>
                  <a:srgbClr val="231F20"/>
                </a:solidFill>
                <a:effectLst/>
                <a:latin typeface="+mn-lt"/>
              </a:rPr>
              <a:t> - positive aspects that attract people to move to a place.</a:t>
            </a:r>
          </a:p>
          <a:p>
            <a:pPr algn="l"/>
            <a:endParaRPr lang="en-US" b="1" i="0" dirty="0">
              <a:solidFill>
                <a:srgbClr val="231F20"/>
              </a:solidFill>
              <a:effectLst/>
              <a:latin typeface="+mn-lt"/>
            </a:endParaRPr>
          </a:p>
          <a:p>
            <a:pPr algn="l"/>
            <a:r>
              <a:rPr lang="en-US" sz="1600" b="1" i="1" dirty="0">
                <a:solidFill>
                  <a:srgbClr val="231F20"/>
                </a:solidFill>
                <a:effectLst/>
                <a:latin typeface="+mn-lt"/>
              </a:rPr>
              <a:t>Migration</a:t>
            </a:r>
            <a:r>
              <a:rPr lang="en-US" sz="1600" b="0" i="1" dirty="0">
                <a:solidFill>
                  <a:srgbClr val="231F20"/>
                </a:solidFill>
                <a:effectLst/>
                <a:latin typeface="+mn-lt"/>
              </a:rPr>
              <a:t> usually happens as a result of a combination of these push and pull factors.</a:t>
            </a:r>
          </a:p>
        </p:txBody>
      </p:sp>
    </p:spTree>
    <p:extLst>
      <p:ext uri="{BB962C8B-B14F-4D97-AF65-F5344CB8AC3E}">
        <p14:creationId xmlns:p14="http://schemas.microsoft.com/office/powerpoint/2010/main" val="3593621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schemas.microsoft.com/office/2006/documentManagement/types"/>
    <ds:schemaRef ds:uri="http://purl.org/dc/terms/"/>
    <ds:schemaRef ds:uri="http://purl.org/dc/elements/1.1/"/>
    <ds:schemaRef ds:uri="bfa4db11-c700-41fb-b639-f7e6b4e680b5"/>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cd82c5b-74c9-4827-94f1-5bf219ae6b20"/>
  </ds:schemaRefs>
</ds:datastoreItem>
</file>

<file path=docProps/app.xml><?xml version="1.0" encoding="utf-8"?>
<Properties xmlns="http://schemas.openxmlformats.org/officeDocument/2006/extended-properties" xmlns:vt="http://schemas.openxmlformats.org/officeDocument/2006/docPropsVTypes">
  <Template/>
  <TotalTime>5462</TotalTime>
  <Words>2288</Words>
  <Application>Microsoft Office PowerPoint</Application>
  <PresentationFormat>On-screen Show (4:3)</PresentationFormat>
  <Paragraphs>189</Paragraphs>
  <Slides>42</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Amazon Ember</vt:lpstr>
      <vt:lpstr>Arial</vt:lpstr>
      <vt:lpstr>Arial,Sans-Serif</vt:lpstr>
      <vt:lpstr>Calibri</vt:lpstr>
      <vt:lpstr>Calibri Light</vt:lpstr>
      <vt:lpstr>effra</vt:lpstr>
      <vt:lpstr>Helvetica Neue</vt:lpstr>
      <vt:lpstr>Lato</vt:lpstr>
      <vt:lpstr>Monotype Corsiva</vt:lpstr>
      <vt:lpstr>ReithSans</vt:lpstr>
      <vt:lpstr>Rockwell</vt:lpstr>
      <vt:lpstr>Times New Roman</vt:lpstr>
      <vt:lpstr>Office Theme</vt:lpstr>
      <vt:lpstr>PowerPoint Presentation</vt:lpstr>
      <vt:lpstr>Professional Development Certificate</vt:lpstr>
      <vt:lpstr>Session Agenda</vt:lpstr>
      <vt:lpstr>Objectives</vt:lpstr>
      <vt:lpstr>Teaching Immigration</vt:lpstr>
      <vt:lpstr>PowerPoint Presentation</vt:lpstr>
      <vt:lpstr>Virginia HISTORY &amp; SOCIAL SCIENCE Standards of Learning  </vt:lpstr>
      <vt:lpstr>PowerPoint Presentation</vt:lpstr>
      <vt:lpstr>Why do people migrate?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Anti-Defamation League’s 4 page Educator’s Guide </vt:lpstr>
      <vt:lpstr>PowerPoint Presentation</vt:lpstr>
      <vt:lpstr>PowerPoint Presentation</vt:lpstr>
      <vt:lpstr>PowerPoint Presentation</vt:lpstr>
      <vt:lpstr>PowerPoint Presentation</vt:lpstr>
      <vt:lpstr>PowerPoint Presentation</vt:lpstr>
      <vt:lpstr>PowerPoint Presentation</vt:lpstr>
      <vt:lpstr>https://www.youtube.com/watch?v=XbtSftL6dbY</vt:lpstr>
      <vt:lpstr>https://www.econedlink.org/resources/debit-cards-vs-credit-cards/</vt:lpstr>
      <vt:lpstr>Room to Dream</vt:lpstr>
      <vt:lpstr>PowerPoint Presentation</vt:lpstr>
      <vt:lpstr>PowerPoint Presentation</vt:lpstr>
      <vt:lpstr>New From Here</vt:lpstr>
      <vt:lpstr>STEF SOTO, Taco Queen</vt:lpstr>
      <vt:lpstr>Lesson Plans &amp; Activities</vt:lpstr>
      <vt:lpstr>https://jenntorres.files.wordpress.com/2016/09/taco-truck_printable.pdf</vt:lpstr>
      <vt:lpstr>PowerPoint Presentation</vt:lpstr>
      <vt:lpstr>PowerPoint Presentation</vt:lpstr>
      <vt:lpstr>PowerPoint Presentation</vt:lpstr>
      <vt:lpstr>Generic Diversity Activities</vt:lpstr>
      <vt:lpstr>Generic Diversity Activities</vt:lpstr>
      <vt:lpstr>Generic Diversity Activities</vt:lpstr>
      <vt:lpstr>PowerPoint Presentation</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Stover, Lynne - stoverlf</cp:lastModifiedBy>
  <cp:revision>161</cp:revision>
  <dcterms:created xsi:type="dcterms:W3CDTF">2012-09-11T15:07:18Z</dcterms:created>
  <dcterms:modified xsi:type="dcterms:W3CDTF">2022-05-14T18:37:46Z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