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 name="Google Shape;43;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e9f332b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e9f332b9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3" name="Google Shape;113;g10e9f332b9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0e9f332b93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0e9f332b93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 name="Google Shape;121;g10e9f332b93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e9f332b93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0e9f332b93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0" name="Google Shape;130;g10e9f332b93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e9f332b93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e9f332b93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7" name="Google Shape;137;g10e9f332b93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e8974f4da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0e8974f4da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5" name="Google Shape;145;g10e8974f4da_0_1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e8974f4da_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e8974f4da_1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2" name="Google Shape;152;g10e8974f4da_1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e8974f4da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0e8974f4da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8" name="Google Shape;168;g10e8974f4da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e8974f4da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e8974f4da_1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https://metro.co.uk/2021/02/12/brits-describe-prison-camp-conditions-at-barbados-covid-facility-14069497/</a:t>
            </a:r>
            <a:endParaRPr/>
          </a:p>
        </p:txBody>
      </p:sp>
      <p:sp>
        <p:nvSpPr>
          <p:cNvPr id="175" name="Google Shape;175;g10e8974f4da_1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2" name="Google Shape;18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 name="Google Shape;4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i="1"/>
          </a:p>
        </p:txBody>
      </p:sp>
      <p:sp>
        <p:nvSpPr>
          <p:cNvPr id="49" name="Google Shape;4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8" name="Google Shape;18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0e8974f4da_1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0e8974f4da_1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5" name="Google Shape;195;g10e8974f4da_1_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e9f332b93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0e9f332b93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1" name="Google Shape;201;g10e9f332b93_0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e9f332b93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0e9f332b93_0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9" name="Google Shape;209;g10e9f332b93_0_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0e9f332b93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0e9f332b93_0_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0" name="Google Shape;220;g10e9f332b93_0_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SLIDES_API1886574727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SLIDES_API1886574727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2" name="Google Shape;232;SLIDES_API1886574727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e9f332b93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0e9f332b93_0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9" name="Google Shape;239;g10e9f332b93_0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e9f332b93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0e9f332b93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6" name="Google Shape;246;g10e9f332b93_0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SLIDES_API77562616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SLIDES_API77562616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SLIDES_API77562616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0e8974f4da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0e8974f4da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1" name="Google Shape;261;g10e8974f4da_0_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SLIDES_API145544520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SLIDES_API1455445205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 name="Google Shape;56;SLIDES_API1455445205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0e9f332b93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0e9f332b93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9" name="Google Shape;269;g10e9f332b93_0_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0e8974f4da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0e8974f4da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6" name="Google Shape;276;g10e8974f4da_0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e9f332b93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0e9f332b93_0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5" name="Google Shape;285;g10e9f332b93_0_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0e8974f4da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0e8974f4da_0_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4" name="Google Shape;294;g10e8974f4da_0_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e9f332b93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0e9f332b93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3" name="Google Shape;303;g10e9f332b93_0_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0e8974f4da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0e8974f4da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 name="Google Shape;309;g10e8974f4da_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e8974f4da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e8974f4da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7" name="Google Shape;317;g10e8974f4da_0_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e8974f4da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0e8974f4da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 name="Google Shape;329;g10e8974f4da_0_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0e8974f4da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0e8974f4da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 name="Google Shape;337;g10e8974f4da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0e9f332b93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0e9f332b93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0" name="Google Shape;350;g10e9f332b93_0_8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0e8974f4da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0e8974f4da_0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0" name="Google Shape;360;g10e8974f4da_0_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0e8974f4da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10e8974f4da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10e8974f4da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e8974f4d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e8974f4d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0" name="Google Shape;80;g10e8974f4d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e8974f4da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e8974f4da_0_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9" name="Google Shape;89;g10e8974f4da_0_1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0e8974f4da_0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0e8974f4da_0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https://barbados.loopnews.com/content/what-you-need-know-about-colour-coded-armband-system-travellers</a:t>
            </a:r>
            <a:endParaRPr/>
          </a:p>
        </p:txBody>
      </p:sp>
      <p:sp>
        <p:nvSpPr>
          <p:cNvPr id="97" name="Google Shape;97;g10e8974f4da_0_1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e8974f4da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e8974f4da_1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6" name="Google Shape;106;g10e8974f4da_1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rgbClr val="888888"/>
              </a:buClr>
              <a:buSzPts val="2800"/>
              <a:buNone/>
              <a:defRPr>
                <a:solidFill>
                  <a:srgbClr val="888888"/>
                </a:solidFill>
              </a:defRPr>
            </a:lvl1pPr>
            <a:lvl2pPr lvl="1" algn="ctr">
              <a:lnSpc>
                <a:spcPct val="100000"/>
              </a:lnSpc>
              <a:spcBef>
                <a:spcPts val="1800"/>
              </a:spcBef>
              <a:spcAft>
                <a:spcPts val="0"/>
              </a:spcAft>
              <a:buClr>
                <a:srgbClr val="888888"/>
              </a:buClr>
              <a:buSzPts val="2800"/>
              <a:buNone/>
              <a:defRPr>
                <a:solidFill>
                  <a:srgbClr val="888888"/>
                </a:solidFill>
              </a:defRPr>
            </a:lvl2pPr>
            <a:lvl3pPr lvl="2" algn="ctr">
              <a:lnSpc>
                <a:spcPct val="100000"/>
              </a:lnSpc>
              <a:spcBef>
                <a:spcPts val="1800"/>
              </a:spcBef>
              <a:spcAft>
                <a:spcPts val="0"/>
              </a:spcAft>
              <a:buClr>
                <a:srgbClr val="888888"/>
              </a:buClr>
              <a:buSzPts val="2800"/>
              <a:buNone/>
              <a:defRPr>
                <a:solidFill>
                  <a:srgbClr val="888888"/>
                </a:solidFill>
              </a:defRPr>
            </a:lvl3pPr>
            <a:lvl4pPr lvl="3" algn="ctr">
              <a:lnSpc>
                <a:spcPct val="100000"/>
              </a:lnSpc>
              <a:spcBef>
                <a:spcPts val="1800"/>
              </a:spcBef>
              <a:spcAft>
                <a:spcPts val="0"/>
              </a:spcAft>
              <a:buClr>
                <a:srgbClr val="888888"/>
              </a:buClr>
              <a:buSzPts val="2800"/>
              <a:buNone/>
              <a:defRPr>
                <a:solidFill>
                  <a:srgbClr val="888888"/>
                </a:solidFill>
              </a:defRPr>
            </a:lvl4pPr>
            <a:lvl5pPr lvl="4" algn="ctr">
              <a:lnSpc>
                <a:spcPct val="100000"/>
              </a:lnSpc>
              <a:spcBef>
                <a:spcPts val="1800"/>
              </a:spcBef>
              <a:spcAft>
                <a:spcPts val="0"/>
              </a:spcAft>
              <a:buClr>
                <a:srgbClr val="888888"/>
              </a:buClr>
              <a:buSzPts val="2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3"/>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 name="Google Shape;21;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888888"/>
              </a:buClr>
              <a:buSzPts val="2000"/>
              <a:buNone/>
              <a:defRPr sz="2000">
                <a:solidFill>
                  <a:srgbClr val="888888"/>
                </a:solidFill>
              </a:defRPr>
            </a:lvl1pPr>
            <a:lvl2pPr indent="-228600" lvl="1" marL="914400" algn="l">
              <a:lnSpc>
                <a:spcPct val="100000"/>
              </a:lnSpc>
              <a:spcBef>
                <a:spcPts val="1800"/>
              </a:spcBef>
              <a:spcAft>
                <a:spcPts val="0"/>
              </a:spcAft>
              <a:buClr>
                <a:srgbClr val="888888"/>
              </a:buClr>
              <a:buSzPts val="1800"/>
              <a:buNone/>
              <a:defRPr sz="1800">
                <a:solidFill>
                  <a:srgbClr val="888888"/>
                </a:solidFill>
              </a:defRPr>
            </a:lvl2pPr>
            <a:lvl3pPr indent="-228600" lvl="2" marL="1371600" algn="l">
              <a:lnSpc>
                <a:spcPct val="100000"/>
              </a:lnSpc>
              <a:spcBef>
                <a:spcPts val="1800"/>
              </a:spcBef>
              <a:spcAft>
                <a:spcPts val="0"/>
              </a:spcAft>
              <a:buClr>
                <a:srgbClr val="888888"/>
              </a:buClr>
              <a:buSzPts val="1600"/>
              <a:buNone/>
              <a:defRPr sz="1600">
                <a:solidFill>
                  <a:srgbClr val="888888"/>
                </a:solidFill>
              </a:defRPr>
            </a:lvl3pPr>
            <a:lvl4pPr indent="-228600" lvl="3" marL="1828800" algn="l">
              <a:lnSpc>
                <a:spcPct val="100000"/>
              </a:lnSpc>
              <a:spcBef>
                <a:spcPts val="1800"/>
              </a:spcBef>
              <a:spcAft>
                <a:spcPts val="0"/>
              </a:spcAft>
              <a:buClr>
                <a:srgbClr val="888888"/>
              </a:buClr>
              <a:buSzPts val="1400"/>
              <a:buNone/>
              <a:defRPr sz="1400">
                <a:solidFill>
                  <a:srgbClr val="888888"/>
                </a:solidFill>
              </a:defRPr>
            </a:lvl4pPr>
            <a:lvl5pPr indent="-228600" lvl="4" marL="2286000" algn="l">
              <a:lnSpc>
                <a:spcPct val="100000"/>
              </a:lnSpc>
              <a:spcBef>
                <a:spcPts val="1800"/>
              </a:spcBef>
              <a:spcAft>
                <a:spcPts val="0"/>
              </a:spcAft>
              <a:buClr>
                <a:srgbClr val="888888"/>
              </a:buClr>
              <a:buSzPts val="1400"/>
              <a:buNone/>
              <a:defRPr sz="1400">
                <a:solidFill>
                  <a:srgbClr val="888888"/>
                </a:solidFill>
              </a:defRPr>
            </a:lvl5pPr>
            <a:lvl6pPr indent="-228600" lvl="5" marL="2743200" algn="l">
              <a:lnSpc>
                <a:spcPct val="100000"/>
              </a:lnSpc>
              <a:spcBef>
                <a:spcPts val="180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 name="Google Shape;25;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 name="Shape 26"/>
        <p:cNvGrpSpPr/>
        <p:nvPr/>
      </p:nvGrpSpPr>
      <p:grpSpPr>
        <a:xfrm>
          <a:off x="0" y="0"/>
          <a:ext cx="0" cy="0"/>
          <a:chOff x="0" y="0"/>
          <a:chExt cx="0" cy="0"/>
        </a:xfrm>
      </p:grpSpPr>
      <p:sp>
        <p:nvSpPr>
          <p:cNvPr id="27" name="Google Shape;27;p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 name="Google Shape;28;p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0"/>
              </a:spcBef>
              <a:spcAft>
                <a:spcPts val="0"/>
              </a:spcAft>
              <a:buClr>
                <a:schemeClr val="dk1"/>
              </a:buClr>
              <a:buSzPts val="3200"/>
              <a:buChar char="•"/>
              <a:defRPr sz="3200"/>
            </a:lvl1pPr>
            <a:lvl2pPr indent="-406400" lvl="1" marL="914400" algn="l">
              <a:lnSpc>
                <a:spcPct val="100000"/>
              </a:lnSpc>
              <a:spcBef>
                <a:spcPts val="1800"/>
              </a:spcBef>
              <a:spcAft>
                <a:spcPts val="0"/>
              </a:spcAft>
              <a:buClr>
                <a:schemeClr val="dk1"/>
              </a:buClr>
              <a:buSzPts val="2800"/>
              <a:buChar char="–"/>
              <a:defRPr sz="2800"/>
            </a:lvl2pPr>
            <a:lvl3pPr indent="-381000" lvl="2" marL="1371600" algn="l">
              <a:lnSpc>
                <a:spcPct val="100000"/>
              </a:lnSpc>
              <a:spcBef>
                <a:spcPts val="1800"/>
              </a:spcBef>
              <a:spcAft>
                <a:spcPts val="0"/>
              </a:spcAft>
              <a:buClr>
                <a:schemeClr val="dk1"/>
              </a:buClr>
              <a:buSzPts val="2400"/>
              <a:buChar char="•"/>
              <a:defRPr sz="2400"/>
            </a:lvl3pPr>
            <a:lvl4pPr indent="-355600" lvl="3" marL="1828800" algn="l">
              <a:lnSpc>
                <a:spcPct val="100000"/>
              </a:lnSpc>
              <a:spcBef>
                <a:spcPts val="1800"/>
              </a:spcBef>
              <a:spcAft>
                <a:spcPts val="0"/>
              </a:spcAft>
              <a:buClr>
                <a:schemeClr val="dk1"/>
              </a:buClr>
              <a:buSzPts val="2000"/>
              <a:buChar char="–"/>
              <a:defRPr sz="2000"/>
            </a:lvl4pPr>
            <a:lvl5pPr indent="-355600" lvl="4" marL="2286000" algn="l">
              <a:lnSpc>
                <a:spcPct val="100000"/>
              </a:lnSpc>
              <a:spcBef>
                <a:spcPts val="1800"/>
              </a:spcBef>
              <a:spcAft>
                <a:spcPts val="0"/>
              </a:spcAft>
              <a:buClr>
                <a:schemeClr val="dk1"/>
              </a:buClr>
              <a:buSzPts val="2000"/>
              <a:buChar char="»"/>
              <a:defRPr sz="2000"/>
            </a:lvl5pPr>
            <a:lvl6pPr indent="-355600" lvl="5" marL="2743200" algn="l">
              <a:lnSpc>
                <a:spcPct val="100000"/>
              </a:lnSpc>
              <a:spcBef>
                <a:spcPts val="18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9" name="Google Shape;29;p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 name="Shape 30"/>
        <p:cNvGrpSpPr/>
        <p:nvPr/>
      </p:nvGrpSpPr>
      <p:grpSpPr>
        <a:xfrm>
          <a:off x="0" y="0"/>
          <a:ext cx="0" cy="0"/>
          <a:chOff x="0" y="0"/>
          <a:chExt cx="0" cy="0"/>
        </a:xfrm>
      </p:grpSpPr>
      <p:sp>
        <p:nvSpPr>
          <p:cNvPr id="31" name="Google Shape;31;p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8"/>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18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3" name="Google Shape;33;p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 name="Shape 34"/>
        <p:cNvGrpSpPr/>
        <p:nvPr/>
      </p:nvGrpSpPr>
      <p:grpSpPr>
        <a:xfrm>
          <a:off x="0" y="0"/>
          <a:ext cx="0" cy="0"/>
          <a:chOff x="0" y="0"/>
          <a:chExt cx="0" cy="0"/>
        </a:xfrm>
      </p:grpSpPr>
      <p:sp>
        <p:nvSpPr>
          <p:cNvPr id="35" name="Google Shape;35;p9"/>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9"/>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 name="Shape 37"/>
        <p:cNvGrpSpPr/>
        <p:nvPr/>
      </p:nvGrpSpPr>
      <p:grpSpPr>
        <a:xfrm>
          <a:off x="0" y="0"/>
          <a:ext cx="0" cy="0"/>
          <a:chOff x="0" y="0"/>
          <a:chExt cx="0" cy="0"/>
        </a:xfrm>
      </p:grpSpPr>
      <p:sp>
        <p:nvSpPr>
          <p:cNvPr id="38" name="Google Shape;38;p1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1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Clr>
                <a:srgbClr val="000000"/>
              </a:buClr>
              <a:buSzPts val="1400"/>
              <a:buFont typeface="Arial"/>
              <a:buNone/>
              <a:defRPr b="1" i="0" sz="6600" u="none" cap="none" strike="noStrike">
                <a:solidFill>
                  <a:srgbClr val="005CB8"/>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stiglbauer@richland2.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14.jpg"/><Relationship Id="rId6"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56.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7.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image" Target="../media/image28.jpg"/><Relationship Id="rId5" Type="http://schemas.openxmlformats.org/officeDocument/2006/relationships/image" Target="../media/image34.jpg"/><Relationship Id="rId6"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2.png"/><Relationship Id="rId5" Type="http://schemas.openxmlformats.org/officeDocument/2006/relationships/image" Target="../media/image2.jpg"/><Relationship Id="rId6"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40.png"/><Relationship Id="rId5"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4.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3.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9.jpg"/><Relationship Id="rId4" Type="http://schemas.openxmlformats.org/officeDocument/2006/relationships/image" Target="../media/image45.jpg"/><Relationship Id="rId5" Type="http://schemas.openxmlformats.org/officeDocument/2006/relationships/image" Target="../media/image47.jpg"/><Relationship Id="rId6" Type="http://schemas.openxmlformats.org/officeDocument/2006/relationships/image" Target="../media/image50.jpg"/><Relationship Id="rId7"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jpg"/><Relationship Id="rId4" Type="http://schemas.openxmlformats.org/officeDocument/2006/relationships/image" Target="../media/image67.jpg"/><Relationship Id="rId5" Type="http://schemas.openxmlformats.org/officeDocument/2006/relationships/image" Target="../media/image51.jpg"/><Relationship Id="rId6" Type="http://schemas.openxmlformats.org/officeDocument/2006/relationships/image" Target="../media/image59.jpg"/><Relationship Id="rId7" Type="http://schemas.openxmlformats.org/officeDocument/2006/relationships/image" Target="../media/image64.jpg"/><Relationship Id="rId8"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0.jpg"/><Relationship Id="rId4" Type="http://schemas.openxmlformats.org/officeDocument/2006/relationships/image" Target="../media/image63.jpg"/><Relationship Id="rId5" Type="http://schemas.openxmlformats.org/officeDocument/2006/relationships/image" Target="../media/image62.jpg"/><Relationship Id="rId6"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5.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mailto:astiglbauer@richland2.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councilforeconed.org/resources/local-affiliates/" TargetMode="Externa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bb.usembassy.gov/u-s-citizen-services/covid-19-information/"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11"/>
          <p:cNvSpPr txBox="1"/>
          <p:nvPr>
            <p:ph type="ctrTitle"/>
          </p:nvPr>
        </p:nvSpPr>
        <p:spPr>
          <a:xfrm>
            <a:off x="685800" y="1066800"/>
            <a:ext cx="7772400" cy="3428999"/>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SzPts val="1400"/>
              <a:buNone/>
            </a:pPr>
            <a:br>
              <a:rPr lang="en-US" sz="5400"/>
            </a:br>
            <a:br>
              <a:rPr lang="en-US" sz="5400"/>
            </a:br>
            <a:r>
              <a:rPr lang="en-US" sz="4700"/>
              <a:t>COVID Isolation Abroad: Economic Lessons from Barbados</a:t>
            </a:r>
            <a:endParaRPr sz="4700"/>
          </a:p>
          <a:p>
            <a:pPr indent="0" lvl="0" marL="0" rtl="0" algn="ctr">
              <a:lnSpc>
                <a:spcPct val="105555"/>
              </a:lnSpc>
              <a:spcBef>
                <a:spcPts val="0"/>
              </a:spcBef>
              <a:spcAft>
                <a:spcPts val="0"/>
              </a:spcAft>
              <a:buSzPts val="1400"/>
              <a:buNone/>
            </a:pPr>
            <a:r>
              <a:t/>
            </a:r>
            <a:endParaRPr sz="4700"/>
          </a:p>
          <a:p>
            <a:pPr indent="0" lvl="0" marL="0" rtl="0" algn="ctr">
              <a:lnSpc>
                <a:spcPct val="105555"/>
              </a:lnSpc>
              <a:spcBef>
                <a:spcPts val="0"/>
              </a:spcBef>
              <a:spcAft>
                <a:spcPts val="0"/>
              </a:spcAft>
              <a:buSzPts val="1400"/>
              <a:buNone/>
            </a:pPr>
            <a:r>
              <a:rPr i="1" lang="en-US" sz="1979">
                <a:solidFill>
                  <a:schemeClr val="dk1"/>
                </a:solidFill>
                <a:latin typeface="Calibri"/>
                <a:ea typeface="Calibri"/>
                <a:cs typeface="Calibri"/>
                <a:sym typeface="Calibri"/>
              </a:rPr>
              <a:t>Presented by Amanda Stiglbauer</a:t>
            </a:r>
            <a:br>
              <a:rPr lang="en-US" sz="1440"/>
            </a:br>
            <a:r>
              <a:rPr lang="en-US" sz="1979">
                <a:solidFill>
                  <a:schemeClr val="dk1"/>
                </a:solidFill>
              </a:rPr>
              <a:t>January 18, 2022</a:t>
            </a:r>
            <a:endParaRPr sz="1979">
              <a:solidFill>
                <a:schemeClr val="dk1"/>
              </a:solidFill>
            </a:endParaRPr>
          </a:p>
          <a:p>
            <a:pPr indent="0" lvl="0" marL="0" rtl="0" algn="ctr">
              <a:lnSpc>
                <a:spcPct val="105555"/>
              </a:lnSpc>
              <a:spcBef>
                <a:spcPts val="0"/>
              </a:spcBef>
              <a:spcAft>
                <a:spcPts val="0"/>
              </a:spcAft>
              <a:buSzPts val="1400"/>
              <a:buNone/>
            </a:pPr>
            <a:r>
              <a:rPr lang="en-US" sz="1979" u="sng">
                <a:solidFill>
                  <a:schemeClr val="hlink"/>
                </a:solidFill>
                <a:hlinkClick r:id="rId3"/>
              </a:rPr>
              <a:t>astiglbauer@richland2.org</a:t>
            </a:r>
            <a:r>
              <a:rPr lang="en-US" sz="1979">
                <a:solidFill>
                  <a:schemeClr val="dk1"/>
                </a:solidFill>
              </a:rPr>
              <a:t> </a:t>
            </a:r>
            <a:endParaRPr sz="1979">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5126575" y="1390125"/>
            <a:ext cx="3578250" cy="4771000"/>
          </a:xfrm>
          <a:prstGeom prst="rect">
            <a:avLst/>
          </a:prstGeom>
          <a:noFill/>
          <a:ln>
            <a:noFill/>
          </a:ln>
        </p:spPr>
      </p:pic>
      <p:sp>
        <p:nvSpPr>
          <p:cNvPr id="116" name="Google Shape;116;p20"/>
          <p:cNvSpPr txBox="1"/>
          <p:nvPr>
            <p:ph type="ctrTitle"/>
          </p:nvPr>
        </p:nvSpPr>
        <p:spPr>
          <a:xfrm>
            <a:off x="311100" y="1226850"/>
            <a:ext cx="42609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900"/>
              <a:t>1st Stop </a:t>
            </a:r>
            <a:endParaRPr sz="4900"/>
          </a:p>
          <a:p>
            <a:pPr indent="0" lvl="0" marL="0" rtl="0" algn="ctr">
              <a:spcBef>
                <a:spcPts val="0"/>
              </a:spcBef>
              <a:spcAft>
                <a:spcPts val="0"/>
              </a:spcAft>
              <a:buNone/>
            </a:pPr>
            <a:r>
              <a:rPr lang="en-US" sz="4900"/>
              <a:t>Airport COVID LAB!</a:t>
            </a:r>
            <a:endParaRPr sz="4900"/>
          </a:p>
        </p:txBody>
      </p:sp>
      <p:sp>
        <p:nvSpPr>
          <p:cNvPr id="117" name="Google Shape;117;p20"/>
          <p:cNvSpPr txBox="1"/>
          <p:nvPr>
            <p:ph idx="1" type="subTitle"/>
          </p:nvPr>
        </p:nvSpPr>
        <p:spPr>
          <a:xfrm>
            <a:off x="311100" y="3886200"/>
            <a:ext cx="46389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Why? We had our negative PCR Results!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US"/>
              <a:t>One day quarantine until results emailed from lab</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1"/>
          <p:cNvPicPr preferRelativeResize="0"/>
          <p:nvPr/>
        </p:nvPicPr>
        <p:blipFill>
          <a:blip r:embed="rId3">
            <a:alphaModFix/>
          </a:blip>
          <a:stretch>
            <a:fillRect/>
          </a:stretch>
        </p:blipFill>
        <p:spPr>
          <a:xfrm>
            <a:off x="544925" y="1285875"/>
            <a:ext cx="3699875" cy="4933176"/>
          </a:xfrm>
          <a:prstGeom prst="rect">
            <a:avLst/>
          </a:prstGeom>
          <a:noFill/>
          <a:ln>
            <a:noFill/>
          </a:ln>
        </p:spPr>
      </p:pic>
      <p:pic>
        <p:nvPicPr>
          <p:cNvPr id="124" name="Google Shape;124;p21"/>
          <p:cNvPicPr preferRelativeResize="0"/>
          <p:nvPr/>
        </p:nvPicPr>
        <p:blipFill>
          <a:blip r:embed="rId4">
            <a:alphaModFix/>
          </a:blip>
          <a:stretch>
            <a:fillRect/>
          </a:stretch>
        </p:blipFill>
        <p:spPr>
          <a:xfrm>
            <a:off x="4420350" y="1137075"/>
            <a:ext cx="4594399" cy="3445799"/>
          </a:xfrm>
          <a:prstGeom prst="rect">
            <a:avLst/>
          </a:prstGeom>
          <a:noFill/>
          <a:ln>
            <a:noFill/>
          </a:ln>
        </p:spPr>
      </p:pic>
      <p:pic>
        <p:nvPicPr>
          <p:cNvPr id="125" name="Google Shape;125;p21"/>
          <p:cNvPicPr preferRelativeResize="0"/>
          <p:nvPr/>
        </p:nvPicPr>
        <p:blipFill>
          <a:blip r:embed="rId5">
            <a:alphaModFix/>
          </a:blip>
          <a:stretch>
            <a:fillRect/>
          </a:stretch>
        </p:blipFill>
        <p:spPr>
          <a:xfrm>
            <a:off x="4351900" y="4183775"/>
            <a:ext cx="1797132" cy="2396175"/>
          </a:xfrm>
          <a:prstGeom prst="rect">
            <a:avLst/>
          </a:prstGeom>
          <a:noFill/>
          <a:ln>
            <a:noFill/>
          </a:ln>
        </p:spPr>
      </p:pic>
      <p:pic>
        <p:nvPicPr>
          <p:cNvPr id="126" name="Google Shape;126;p21"/>
          <p:cNvPicPr preferRelativeResize="0"/>
          <p:nvPr/>
        </p:nvPicPr>
        <p:blipFill>
          <a:blip r:embed="rId6">
            <a:alphaModFix/>
          </a:blip>
          <a:stretch>
            <a:fillRect/>
          </a:stretch>
        </p:blipFill>
        <p:spPr>
          <a:xfrm>
            <a:off x="6256124" y="4183775"/>
            <a:ext cx="3186054" cy="239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1957675" y="2768675"/>
            <a:ext cx="5555476" cy="3673551"/>
          </a:xfrm>
          <a:prstGeom prst="rect">
            <a:avLst/>
          </a:prstGeom>
          <a:noFill/>
          <a:ln>
            <a:noFill/>
          </a:ln>
        </p:spPr>
      </p:pic>
      <p:sp>
        <p:nvSpPr>
          <p:cNvPr id="133" name="Google Shape;133;p22"/>
          <p:cNvSpPr txBox="1"/>
          <p:nvPr>
            <p:ph type="ctrTitle"/>
          </p:nvPr>
        </p:nvSpPr>
        <p:spPr>
          <a:xfrm>
            <a:off x="685800" y="120367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Mask wearing was serious business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40" name="Google Shape;140;p23"/>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41" name="Google Shape;141;p23"/>
          <p:cNvPicPr preferRelativeResize="0"/>
          <p:nvPr/>
        </p:nvPicPr>
        <p:blipFill>
          <a:blip r:embed="rId3">
            <a:alphaModFix/>
          </a:blip>
          <a:stretch>
            <a:fillRect/>
          </a:stretch>
        </p:blipFill>
        <p:spPr>
          <a:xfrm>
            <a:off x="822500" y="1183400"/>
            <a:ext cx="7448800" cy="52096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4"/>
          <p:cNvPicPr preferRelativeResize="0"/>
          <p:nvPr/>
        </p:nvPicPr>
        <p:blipFill>
          <a:blip r:embed="rId3">
            <a:alphaModFix/>
          </a:blip>
          <a:stretch>
            <a:fillRect/>
          </a:stretch>
        </p:blipFill>
        <p:spPr>
          <a:xfrm>
            <a:off x="271475" y="1344625"/>
            <a:ext cx="8839199" cy="1685441"/>
          </a:xfrm>
          <a:prstGeom prst="rect">
            <a:avLst/>
          </a:prstGeom>
          <a:noFill/>
          <a:ln>
            <a:noFill/>
          </a:ln>
        </p:spPr>
      </p:pic>
      <p:pic>
        <p:nvPicPr>
          <p:cNvPr id="148" name="Google Shape;148;p24"/>
          <p:cNvPicPr preferRelativeResize="0"/>
          <p:nvPr/>
        </p:nvPicPr>
        <p:blipFill>
          <a:blip r:embed="rId4">
            <a:alphaModFix/>
          </a:blip>
          <a:stretch>
            <a:fillRect/>
          </a:stretch>
        </p:blipFill>
        <p:spPr>
          <a:xfrm>
            <a:off x="271475" y="3140875"/>
            <a:ext cx="8467724" cy="3185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55" name="Google Shape;155;p25"/>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56" name="Google Shape;156;p25"/>
          <p:cNvPicPr preferRelativeResize="0"/>
          <p:nvPr/>
        </p:nvPicPr>
        <p:blipFill>
          <a:blip r:embed="rId3">
            <a:alphaModFix/>
          </a:blip>
          <a:stretch>
            <a:fillRect/>
          </a:stretch>
        </p:blipFill>
        <p:spPr>
          <a:xfrm>
            <a:off x="152400" y="152400"/>
            <a:ext cx="8839204" cy="1622823"/>
          </a:xfrm>
          <a:prstGeom prst="rect">
            <a:avLst/>
          </a:prstGeom>
          <a:noFill/>
          <a:ln>
            <a:noFill/>
          </a:ln>
        </p:spPr>
      </p:pic>
      <p:pic>
        <p:nvPicPr>
          <p:cNvPr id="157" name="Google Shape;157;p25"/>
          <p:cNvPicPr preferRelativeResize="0"/>
          <p:nvPr/>
        </p:nvPicPr>
        <p:blipFill>
          <a:blip r:embed="rId4">
            <a:alphaModFix/>
          </a:blip>
          <a:stretch>
            <a:fillRect/>
          </a:stretch>
        </p:blipFill>
        <p:spPr>
          <a:xfrm>
            <a:off x="3788944" y="1323450"/>
            <a:ext cx="5202655" cy="5082775"/>
          </a:xfrm>
          <a:prstGeom prst="rect">
            <a:avLst/>
          </a:prstGeom>
          <a:noFill/>
          <a:ln>
            <a:noFill/>
          </a:ln>
        </p:spPr>
      </p:pic>
      <p:pic>
        <p:nvPicPr>
          <p:cNvPr id="158" name="Google Shape;158;p25"/>
          <p:cNvPicPr preferRelativeResize="0"/>
          <p:nvPr/>
        </p:nvPicPr>
        <p:blipFill>
          <a:blip r:embed="rId5">
            <a:alphaModFix/>
          </a:blip>
          <a:stretch>
            <a:fillRect/>
          </a:stretch>
        </p:blipFill>
        <p:spPr>
          <a:xfrm>
            <a:off x="-56124" y="2130425"/>
            <a:ext cx="4754656" cy="4051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Isolation Facility</a:t>
            </a:r>
            <a:endParaRPr/>
          </a:p>
        </p:txBody>
      </p:sp>
      <p:sp>
        <p:nvSpPr>
          <p:cNvPr id="164" name="Google Shape;164;p26"/>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“We will come get you.”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152400" y="152400"/>
            <a:ext cx="5829299" cy="4371974"/>
          </a:xfrm>
          <a:prstGeom prst="rect">
            <a:avLst/>
          </a:prstGeom>
          <a:noFill/>
          <a:ln>
            <a:noFill/>
          </a:ln>
        </p:spPr>
      </p:pic>
      <p:pic>
        <p:nvPicPr>
          <p:cNvPr id="171" name="Google Shape;171;p27"/>
          <p:cNvPicPr preferRelativeResize="0"/>
          <p:nvPr/>
        </p:nvPicPr>
        <p:blipFill>
          <a:blip r:embed="rId4">
            <a:alphaModFix/>
          </a:blip>
          <a:stretch>
            <a:fillRect/>
          </a:stretch>
        </p:blipFill>
        <p:spPr>
          <a:xfrm>
            <a:off x="4431201" y="3429000"/>
            <a:ext cx="4774606" cy="2984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200"/>
              <a:t>Conditions at the Isolation Facility</a:t>
            </a:r>
            <a:endParaRPr sz="4200"/>
          </a:p>
        </p:txBody>
      </p:sp>
      <p:pic>
        <p:nvPicPr>
          <p:cNvPr id="178" name="Google Shape;178;p28"/>
          <p:cNvPicPr preferRelativeResize="0"/>
          <p:nvPr/>
        </p:nvPicPr>
        <p:blipFill rotWithShape="1">
          <a:blip r:embed="rId3">
            <a:alphaModFix/>
          </a:blip>
          <a:srcRect b="31773" l="0" r="0" t="0"/>
          <a:stretch/>
        </p:blipFill>
        <p:spPr>
          <a:xfrm>
            <a:off x="2714625" y="2297900"/>
            <a:ext cx="6250775" cy="4264850"/>
          </a:xfrm>
          <a:prstGeom prst="rect">
            <a:avLst/>
          </a:prstGeom>
          <a:noFill/>
          <a:ln>
            <a:noFill/>
          </a:ln>
        </p:spPr>
      </p:pic>
      <p:pic>
        <p:nvPicPr>
          <p:cNvPr id="179" name="Google Shape;179;p28"/>
          <p:cNvPicPr preferRelativeResize="0"/>
          <p:nvPr/>
        </p:nvPicPr>
        <p:blipFill>
          <a:blip r:embed="rId4">
            <a:alphaModFix/>
          </a:blip>
          <a:stretch>
            <a:fillRect/>
          </a:stretch>
        </p:blipFill>
        <p:spPr>
          <a:xfrm>
            <a:off x="233500" y="1917700"/>
            <a:ext cx="3705224" cy="49402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5600"/>
              <a:t>Economic Lessons Learned </a:t>
            </a:r>
            <a:endParaRPr sz="5600"/>
          </a:p>
        </p:txBody>
      </p:sp>
      <p:sp>
        <p:nvSpPr>
          <p:cNvPr id="185" name="Google Shape;185;p29"/>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COVID has taken a toll on economies throughout the world. How they choose to recoup lost revenue differs. </a:t>
            </a:r>
            <a:endParaRPr/>
          </a:p>
          <a:p>
            <a:pPr indent="-342900" lvl="1" marL="914400" rtl="0" algn="l">
              <a:spcBef>
                <a:spcPts val="0"/>
              </a:spcBef>
              <a:spcAft>
                <a:spcPts val="0"/>
              </a:spcAft>
              <a:buSzPts val="1800"/>
              <a:buChar char="–"/>
            </a:pPr>
            <a:r>
              <a:rPr lang="en-US"/>
              <a:t>Welcome Stamp Visa</a:t>
            </a:r>
            <a:endParaRPr/>
          </a:p>
          <a:p>
            <a:pPr indent="-342900" lvl="0" marL="457200" rtl="0" algn="l">
              <a:spcBef>
                <a:spcPts val="0"/>
              </a:spcBef>
              <a:spcAft>
                <a:spcPts val="0"/>
              </a:spcAft>
              <a:buSzPts val="1800"/>
              <a:buChar char="•"/>
            </a:pPr>
            <a:r>
              <a:rPr lang="en-US"/>
              <a:t>Public vs. Private Goods/Services</a:t>
            </a:r>
            <a:endParaRPr/>
          </a:p>
          <a:p>
            <a:pPr indent="-342900" lvl="0" marL="457200" rtl="0" algn="l">
              <a:spcBef>
                <a:spcPts val="0"/>
              </a:spcBef>
              <a:spcAft>
                <a:spcPts val="0"/>
              </a:spcAft>
              <a:buSzPts val="1800"/>
              <a:buChar char="•"/>
            </a:pPr>
            <a:r>
              <a:rPr lang="en-US"/>
              <a:t>Cost-Benefit Analysis</a:t>
            </a:r>
            <a:endParaRPr/>
          </a:p>
          <a:p>
            <a:pPr indent="-342900" lvl="0" marL="457200" rtl="0" algn="l">
              <a:spcBef>
                <a:spcPts val="0"/>
              </a:spcBef>
              <a:spcAft>
                <a:spcPts val="0"/>
              </a:spcAft>
              <a:buSzPts val="1800"/>
              <a:buChar char="•"/>
            </a:pPr>
            <a:r>
              <a:rPr lang="en-US"/>
              <a:t>Price Gouging/Price Discrimination?</a:t>
            </a:r>
            <a:endParaRPr/>
          </a:p>
          <a:p>
            <a:pPr indent="-342900" lvl="0" marL="457200" rtl="0" algn="l">
              <a:spcBef>
                <a:spcPts val="0"/>
              </a:spcBef>
              <a:spcAft>
                <a:spcPts val="0"/>
              </a:spcAft>
              <a:buSzPts val="1800"/>
              <a:buChar char="•"/>
            </a:pPr>
            <a:r>
              <a:rPr lang="en-US"/>
              <a:t>Cost of 1st Vacation vs. Cost of Isolation Stay</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2"/>
          <p:cNvSpPr txBox="1"/>
          <p:nvPr>
            <p:ph type="title"/>
          </p:nvPr>
        </p:nvSpPr>
        <p:spPr>
          <a:xfrm>
            <a:off x="457200" y="90997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SzPts val="1400"/>
              <a:buNone/>
            </a:pPr>
            <a:r>
              <a:rPr lang="en-US" sz="5500"/>
              <a:t>Agenda</a:t>
            </a:r>
            <a:endParaRPr b="1" sz="5500">
              <a:solidFill>
                <a:srgbClr val="005CB8"/>
              </a:solidFill>
              <a:latin typeface="Calibri"/>
              <a:ea typeface="Calibri"/>
              <a:cs typeface="Calibri"/>
              <a:sym typeface="Calibri"/>
            </a:endParaRPr>
          </a:p>
        </p:txBody>
      </p:sp>
      <p:sp>
        <p:nvSpPr>
          <p:cNvPr id="52" name="Google Shape;52;p12"/>
          <p:cNvSpPr txBox="1"/>
          <p:nvPr>
            <p:ph idx="4294967295" type="body"/>
          </p:nvPr>
        </p:nvSpPr>
        <p:spPr>
          <a:xfrm>
            <a:off x="457200" y="1905493"/>
            <a:ext cx="8229600" cy="417576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500"/>
              <a:buChar char="•"/>
            </a:pPr>
            <a:r>
              <a:rPr lang="en-US" sz="2500"/>
              <a:t>Welcome and Introductions</a:t>
            </a:r>
            <a:endParaRPr sz="2500"/>
          </a:p>
          <a:p>
            <a:pPr indent="-342900" lvl="0" marL="342900" rtl="0" algn="l">
              <a:lnSpc>
                <a:spcPct val="100000"/>
              </a:lnSpc>
              <a:spcBef>
                <a:spcPts val="0"/>
              </a:spcBef>
              <a:spcAft>
                <a:spcPts val="0"/>
              </a:spcAft>
              <a:buSzPts val="2500"/>
              <a:buChar char="•"/>
            </a:pPr>
            <a:r>
              <a:rPr lang="en-US" sz="2500"/>
              <a:t>Background - the Play-by-Play</a:t>
            </a:r>
            <a:endParaRPr sz="2500"/>
          </a:p>
          <a:p>
            <a:pPr indent="-342900" lvl="0" marL="342900" rtl="0" algn="l">
              <a:lnSpc>
                <a:spcPct val="100000"/>
              </a:lnSpc>
              <a:spcBef>
                <a:spcPts val="0"/>
              </a:spcBef>
              <a:spcAft>
                <a:spcPts val="0"/>
              </a:spcAft>
              <a:buSzPts val="2500"/>
              <a:buChar char="•"/>
            </a:pPr>
            <a:r>
              <a:rPr lang="en-US" sz="2500"/>
              <a:t>Comparisons to Other Travel Destinations</a:t>
            </a:r>
            <a:endParaRPr sz="2500"/>
          </a:p>
          <a:p>
            <a:pPr indent="-342900" lvl="0" marL="342900" rtl="0" algn="l">
              <a:lnSpc>
                <a:spcPct val="100000"/>
              </a:lnSpc>
              <a:spcBef>
                <a:spcPts val="0"/>
              </a:spcBef>
              <a:spcAft>
                <a:spcPts val="0"/>
              </a:spcAft>
              <a:buSzPts val="2500"/>
              <a:buChar char="•"/>
            </a:pPr>
            <a:r>
              <a:rPr lang="en-US" sz="2500"/>
              <a:t>Economic Lessons Learned </a:t>
            </a:r>
            <a:endParaRPr sz="2500"/>
          </a:p>
          <a:p>
            <a:pPr indent="-342900" lvl="0" marL="342900" rtl="0" algn="l">
              <a:lnSpc>
                <a:spcPct val="100000"/>
              </a:lnSpc>
              <a:spcBef>
                <a:spcPts val="0"/>
              </a:spcBef>
              <a:spcAft>
                <a:spcPts val="0"/>
              </a:spcAft>
              <a:buSzPts val="2500"/>
              <a:buChar char="•"/>
            </a:pPr>
            <a:r>
              <a:rPr lang="en-US" sz="2500"/>
              <a:t> Inquiry Questions to Ponder</a:t>
            </a:r>
            <a:endParaRPr sz="2500"/>
          </a:p>
          <a:p>
            <a:pPr indent="-342900" lvl="0" marL="342900" rtl="0" algn="l">
              <a:lnSpc>
                <a:spcPct val="100000"/>
              </a:lnSpc>
              <a:spcBef>
                <a:spcPts val="0"/>
              </a:spcBef>
              <a:spcAft>
                <a:spcPts val="0"/>
              </a:spcAft>
              <a:buSzPts val="2500"/>
              <a:buChar char="•"/>
            </a:pPr>
            <a:r>
              <a:rPr lang="en-US" sz="2500"/>
              <a:t>Question and Answer Session </a:t>
            </a:r>
            <a:endParaRPr sz="2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txBox="1"/>
          <p:nvPr/>
        </p:nvSpPr>
        <p:spPr>
          <a:xfrm>
            <a:off x="1054175" y="1158450"/>
            <a:ext cx="7506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latin typeface="Calibri"/>
                <a:ea typeface="Calibri"/>
                <a:cs typeface="Calibri"/>
                <a:sym typeface="Calibri"/>
              </a:rPr>
              <a:t>Burning Question: Is COVID Isolation of Tourists an Economy Booster? </a:t>
            </a:r>
            <a:endParaRPr sz="2500">
              <a:latin typeface="Calibri"/>
              <a:ea typeface="Calibri"/>
              <a:cs typeface="Calibri"/>
              <a:sym typeface="Calibri"/>
            </a:endParaRPr>
          </a:p>
        </p:txBody>
      </p:sp>
      <p:pic>
        <p:nvPicPr>
          <p:cNvPr id="191" name="Google Shape;191;p30"/>
          <p:cNvPicPr preferRelativeResize="0"/>
          <p:nvPr/>
        </p:nvPicPr>
        <p:blipFill>
          <a:blip r:embed="rId3">
            <a:alphaModFix/>
          </a:blip>
          <a:stretch>
            <a:fillRect/>
          </a:stretch>
        </p:blipFill>
        <p:spPr>
          <a:xfrm>
            <a:off x="1682500" y="2112750"/>
            <a:ext cx="5778998" cy="43342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1"/>
          <p:cNvPicPr preferRelativeResize="0"/>
          <p:nvPr/>
        </p:nvPicPr>
        <p:blipFill>
          <a:blip r:embed="rId3">
            <a:alphaModFix/>
          </a:blip>
          <a:stretch>
            <a:fillRect/>
          </a:stretch>
        </p:blipFill>
        <p:spPr>
          <a:xfrm>
            <a:off x="1146849" y="1225125"/>
            <a:ext cx="7525676" cy="4842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type="title"/>
          </p:nvPr>
        </p:nvSpPr>
        <p:spPr>
          <a:xfrm>
            <a:off x="457200" y="768650"/>
            <a:ext cx="78534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2700"/>
              <a:t>Public (Isolation) Facility vs. Private Isolation Hotel</a:t>
            </a:r>
            <a:endParaRPr sz="2700"/>
          </a:p>
        </p:txBody>
      </p:sp>
      <p:sp>
        <p:nvSpPr>
          <p:cNvPr id="204" name="Google Shape;204;p32"/>
          <p:cNvSpPr txBox="1"/>
          <p:nvPr>
            <p:ph idx="1" type="body"/>
          </p:nvPr>
        </p:nvSpPr>
        <p:spPr>
          <a:xfrm>
            <a:off x="457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u="sng"/>
              <a:t>Public</a:t>
            </a:r>
            <a:endParaRPr b="1" u="sng"/>
          </a:p>
          <a:p>
            <a:pPr indent="0" lvl="0" marL="0" rtl="0" algn="l">
              <a:spcBef>
                <a:spcPts val="0"/>
              </a:spcBef>
              <a:spcAft>
                <a:spcPts val="0"/>
              </a:spcAft>
              <a:buNone/>
            </a:pPr>
            <a:r>
              <a:rPr lang="en-US"/>
              <a:t>-No charge </a:t>
            </a:r>
            <a:endParaRPr/>
          </a:p>
          <a:p>
            <a:pPr indent="0" lvl="0" marL="0" rtl="0" algn="l">
              <a:spcBef>
                <a:spcPts val="0"/>
              </a:spcBef>
              <a:spcAft>
                <a:spcPts val="0"/>
              </a:spcAft>
              <a:buNone/>
            </a:pPr>
            <a:r>
              <a:rPr lang="en-US"/>
              <a:t>-8-10 day stay, depending on condition</a:t>
            </a:r>
            <a:endParaRPr/>
          </a:p>
          <a:p>
            <a:pPr indent="0" lvl="0" marL="0" rtl="0" algn="l">
              <a:spcBef>
                <a:spcPts val="0"/>
              </a:spcBef>
              <a:spcAft>
                <a:spcPts val="0"/>
              </a:spcAft>
              <a:buNone/>
            </a:pPr>
            <a:r>
              <a:rPr lang="en-US"/>
              <a:t>-3 meals per day, no charge</a:t>
            </a:r>
            <a:endParaRPr/>
          </a:p>
        </p:txBody>
      </p:sp>
      <p:sp>
        <p:nvSpPr>
          <p:cNvPr id="205" name="Google Shape;205;p32"/>
          <p:cNvSpPr txBox="1"/>
          <p:nvPr>
            <p:ph idx="2" type="body"/>
          </p:nvPr>
        </p:nvSpPr>
        <p:spPr>
          <a:xfrm>
            <a:off x="4648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u="sng"/>
              <a:t>Private </a:t>
            </a:r>
            <a:endParaRPr b="1" u="sng"/>
          </a:p>
          <a:p>
            <a:pPr indent="0" lvl="0" marL="0" rtl="0" algn="l">
              <a:spcBef>
                <a:spcPts val="0"/>
              </a:spcBef>
              <a:spcAft>
                <a:spcPts val="0"/>
              </a:spcAft>
              <a:buNone/>
            </a:pPr>
            <a:r>
              <a:rPr lang="en-US"/>
              <a:t>-Pay for a hotel that is qualified to accept COVID positive isolation patients</a:t>
            </a:r>
            <a:endParaRPr/>
          </a:p>
          <a:p>
            <a:pPr indent="0" lvl="0" marL="0" rtl="0" algn="l">
              <a:spcBef>
                <a:spcPts val="0"/>
              </a:spcBef>
              <a:spcAft>
                <a:spcPts val="0"/>
              </a:spcAft>
              <a:buNone/>
            </a:pPr>
            <a:r>
              <a:rPr lang="en-US"/>
              <a:t>-Find the hotel and have them follow up with doctor</a:t>
            </a:r>
            <a:endParaRPr/>
          </a:p>
          <a:p>
            <a:pPr indent="0" lvl="0" marL="0" rtl="0" algn="l">
              <a:spcBef>
                <a:spcPts val="0"/>
              </a:spcBef>
              <a:spcAft>
                <a:spcPts val="0"/>
              </a:spcAft>
              <a:buNone/>
            </a:pPr>
            <a:r>
              <a:rPr lang="en-US"/>
              <a:t>-All other expenses my responsibility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3"/>
          <p:cNvSpPr txBox="1"/>
          <p:nvPr>
            <p:ph type="title"/>
          </p:nvPr>
        </p:nvSpPr>
        <p:spPr>
          <a:xfrm>
            <a:off x="457200" y="106984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12" name="Google Shape;212;p33"/>
          <p:cNvSpPr txBox="1"/>
          <p:nvPr>
            <p:ph idx="1" type="body"/>
          </p:nvPr>
        </p:nvSpPr>
        <p:spPr>
          <a:xfrm>
            <a:off x="457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33"/>
          <p:cNvSpPr txBox="1"/>
          <p:nvPr>
            <p:ph idx="2" type="body"/>
          </p:nvPr>
        </p:nvSpPr>
        <p:spPr>
          <a:xfrm>
            <a:off x="4648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14" name="Google Shape;214;p33"/>
          <p:cNvPicPr preferRelativeResize="0"/>
          <p:nvPr/>
        </p:nvPicPr>
        <p:blipFill>
          <a:blip r:embed="rId3">
            <a:alphaModFix/>
          </a:blip>
          <a:stretch>
            <a:fillRect/>
          </a:stretch>
        </p:blipFill>
        <p:spPr>
          <a:xfrm>
            <a:off x="159150" y="985600"/>
            <a:ext cx="3562449" cy="4749952"/>
          </a:xfrm>
          <a:prstGeom prst="rect">
            <a:avLst/>
          </a:prstGeom>
          <a:noFill/>
          <a:ln>
            <a:noFill/>
          </a:ln>
        </p:spPr>
      </p:pic>
      <p:pic>
        <p:nvPicPr>
          <p:cNvPr id="215" name="Google Shape;215;p33"/>
          <p:cNvPicPr preferRelativeResize="0"/>
          <p:nvPr/>
        </p:nvPicPr>
        <p:blipFill>
          <a:blip r:embed="rId4">
            <a:alphaModFix/>
          </a:blip>
          <a:stretch>
            <a:fillRect/>
          </a:stretch>
        </p:blipFill>
        <p:spPr>
          <a:xfrm>
            <a:off x="4046475" y="1355175"/>
            <a:ext cx="5242050" cy="3494700"/>
          </a:xfrm>
          <a:prstGeom prst="rect">
            <a:avLst/>
          </a:prstGeom>
          <a:noFill/>
          <a:ln>
            <a:noFill/>
          </a:ln>
        </p:spPr>
      </p:pic>
      <p:pic>
        <p:nvPicPr>
          <p:cNvPr id="216" name="Google Shape;216;p33"/>
          <p:cNvPicPr preferRelativeResize="0"/>
          <p:nvPr/>
        </p:nvPicPr>
        <p:blipFill rotWithShape="1">
          <a:blip r:embed="rId5">
            <a:alphaModFix/>
          </a:blip>
          <a:srcRect b="0" l="38578" r="0" t="0"/>
          <a:stretch/>
        </p:blipFill>
        <p:spPr>
          <a:xfrm>
            <a:off x="2272326" y="3672875"/>
            <a:ext cx="2854999" cy="2981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457200" y="106984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23" name="Google Shape;223;p34"/>
          <p:cNvSpPr txBox="1"/>
          <p:nvPr>
            <p:ph idx="1" type="body"/>
          </p:nvPr>
        </p:nvSpPr>
        <p:spPr>
          <a:xfrm>
            <a:off x="457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34"/>
          <p:cNvSpPr txBox="1"/>
          <p:nvPr>
            <p:ph idx="2" type="body"/>
          </p:nvPr>
        </p:nvSpPr>
        <p:spPr>
          <a:xfrm>
            <a:off x="4648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25" name="Google Shape;225;p34"/>
          <p:cNvPicPr preferRelativeResize="0"/>
          <p:nvPr/>
        </p:nvPicPr>
        <p:blipFill>
          <a:blip r:embed="rId3">
            <a:alphaModFix/>
          </a:blip>
          <a:stretch>
            <a:fillRect/>
          </a:stretch>
        </p:blipFill>
        <p:spPr>
          <a:xfrm>
            <a:off x="0" y="0"/>
            <a:ext cx="5785723" cy="4339300"/>
          </a:xfrm>
          <a:prstGeom prst="rect">
            <a:avLst/>
          </a:prstGeom>
          <a:noFill/>
          <a:ln>
            <a:noFill/>
          </a:ln>
        </p:spPr>
      </p:pic>
      <p:pic>
        <p:nvPicPr>
          <p:cNvPr id="226" name="Google Shape;226;p34"/>
          <p:cNvPicPr preferRelativeResize="0"/>
          <p:nvPr/>
        </p:nvPicPr>
        <p:blipFill>
          <a:blip r:embed="rId4">
            <a:alphaModFix/>
          </a:blip>
          <a:stretch>
            <a:fillRect/>
          </a:stretch>
        </p:blipFill>
        <p:spPr>
          <a:xfrm>
            <a:off x="0" y="3429000"/>
            <a:ext cx="4710026" cy="3532524"/>
          </a:xfrm>
          <a:prstGeom prst="rect">
            <a:avLst/>
          </a:prstGeom>
          <a:noFill/>
          <a:ln>
            <a:noFill/>
          </a:ln>
        </p:spPr>
      </p:pic>
      <p:pic>
        <p:nvPicPr>
          <p:cNvPr id="227" name="Google Shape;227;p34"/>
          <p:cNvPicPr preferRelativeResize="0"/>
          <p:nvPr/>
        </p:nvPicPr>
        <p:blipFill>
          <a:blip r:embed="rId5">
            <a:alphaModFix/>
          </a:blip>
          <a:stretch>
            <a:fillRect/>
          </a:stretch>
        </p:blipFill>
        <p:spPr>
          <a:xfrm>
            <a:off x="4709575" y="3956025"/>
            <a:ext cx="4434427" cy="2874536"/>
          </a:xfrm>
          <a:prstGeom prst="rect">
            <a:avLst/>
          </a:prstGeom>
          <a:noFill/>
          <a:ln>
            <a:noFill/>
          </a:ln>
        </p:spPr>
      </p:pic>
      <p:pic>
        <p:nvPicPr>
          <p:cNvPr id="228" name="Google Shape;228;p34"/>
          <p:cNvPicPr preferRelativeResize="0"/>
          <p:nvPr/>
        </p:nvPicPr>
        <p:blipFill rotWithShape="1">
          <a:blip r:embed="rId6">
            <a:alphaModFix/>
          </a:blip>
          <a:srcRect b="0" l="0" r="0" t="19048"/>
          <a:stretch/>
        </p:blipFill>
        <p:spPr>
          <a:xfrm>
            <a:off x="5614050" y="0"/>
            <a:ext cx="3665126" cy="39560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35" name="Google Shape;235;p3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Cost - Benefit Analysis</a:t>
            </a:r>
            <a:endParaRPr/>
          </a:p>
        </p:txBody>
      </p:sp>
      <p:sp>
        <p:nvSpPr>
          <p:cNvPr id="242" name="Google Shape;242;p36"/>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Public Isolation Facility</a:t>
            </a:r>
            <a:endParaRPr/>
          </a:p>
          <a:p>
            <a:pPr indent="0" lvl="0" marL="0" rtl="0" algn="ctr">
              <a:spcBef>
                <a:spcPts val="0"/>
              </a:spcBef>
              <a:spcAft>
                <a:spcPts val="0"/>
              </a:spcAft>
              <a:buNone/>
            </a:pPr>
            <a:r>
              <a:rPr lang="en-US"/>
              <a:t>vs. </a:t>
            </a:r>
            <a:endParaRPr/>
          </a:p>
          <a:p>
            <a:pPr indent="0" lvl="0" marL="0" rtl="0" algn="ctr">
              <a:spcBef>
                <a:spcPts val="0"/>
              </a:spcBef>
              <a:spcAft>
                <a:spcPts val="0"/>
              </a:spcAft>
              <a:buNone/>
            </a:pPr>
            <a:r>
              <a:rPr lang="en-US"/>
              <a:t>Private Hotel Isolation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457200" y="768650"/>
            <a:ext cx="78534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600"/>
              <a:t>Public vs. Private Doctor</a:t>
            </a:r>
            <a:endParaRPr sz="4600"/>
          </a:p>
        </p:txBody>
      </p:sp>
      <p:sp>
        <p:nvSpPr>
          <p:cNvPr id="249" name="Google Shape;249;p37"/>
          <p:cNvSpPr txBox="1"/>
          <p:nvPr>
            <p:ph idx="1" type="body"/>
          </p:nvPr>
        </p:nvSpPr>
        <p:spPr>
          <a:xfrm>
            <a:off x="457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Public</a:t>
            </a:r>
            <a:endParaRPr/>
          </a:p>
          <a:p>
            <a:pPr indent="0" lvl="0" marL="0" rtl="0" algn="l">
              <a:spcBef>
                <a:spcPts val="0"/>
              </a:spcBef>
              <a:spcAft>
                <a:spcPts val="0"/>
              </a:spcAft>
              <a:buNone/>
            </a:pPr>
            <a:r>
              <a:rPr lang="en-US"/>
              <a:t>-”Free” of course! </a:t>
            </a:r>
            <a:endParaRPr/>
          </a:p>
          <a:p>
            <a:pPr indent="0" lvl="0" marL="0" rtl="0" algn="l">
              <a:spcBef>
                <a:spcPts val="0"/>
              </a:spcBef>
              <a:spcAft>
                <a:spcPts val="0"/>
              </a:spcAft>
              <a:buNone/>
            </a:pPr>
            <a:r>
              <a:rPr lang="en-US"/>
              <a:t>-Released after mandatory 14 day isolation </a:t>
            </a:r>
            <a:endParaRPr/>
          </a:p>
        </p:txBody>
      </p:sp>
      <p:sp>
        <p:nvSpPr>
          <p:cNvPr id="250" name="Google Shape;250;p37"/>
          <p:cNvSpPr txBox="1"/>
          <p:nvPr>
            <p:ph idx="2" type="body"/>
          </p:nvPr>
        </p:nvSpPr>
        <p:spPr>
          <a:xfrm>
            <a:off x="4648200" y="1600200"/>
            <a:ext cx="4038600" cy="45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Private </a:t>
            </a:r>
            <a:endParaRPr/>
          </a:p>
          <a:p>
            <a:pPr indent="0" lvl="0" marL="0" rtl="0" algn="l">
              <a:spcBef>
                <a:spcPts val="0"/>
              </a:spcBef>
              <a:spcAft>
                <a:spcPts val="0"/>
              </a:spcAft>
              <a:buNone/>
            </a:pPr>
            <a:r>
              <a:rPr lang="en-US"/>
              <a:t>-$200 per visit</a:t>
            </a:r>
            <a:endParaRPr/>
          </a:p>
          <a:p>
            <a:pPr indent="0" lvl="0" marL="0" rtl="0" algn="l">
              <a:spcBef>
                <a:spcPts val="0"/>
              </a:spcBef>
              <a:spcAft>
                <a:spcPts val="0"/>
              </a:spcAft>
              <a:buNone/>
            </a:pPr>
            <a:r>
              <a:rPr lang="en-US"/>
              <a:t>-mandatory 2 visits </a:t>
            </a:r>
            <a:endParaRPr/>
          </a:p>
          <a:p>
            <a:pPr indent="0" lvl="0" marL="0" rtl="0" algn="l">
              <a:spcBef>
                <a:spcPts val="0"/>
              </a:spcBef>
              <a:spcAft>
                <a:spcPts val="0"/>
              </a:spcAft>
              <a:buNone/>
            </a:pPr>
            <a:r>
              <a:rPr lang="en-US"/>
              <a:t>-$50/test  Rapid COVID Antigen test</a:t>
            </a:r>
            <a:endParaRPr/>
          </a:p>
          <a:p>
            <a:pPr indent="0" lvl="0" marL="0" rtl="0" algn="l">
              <a:spcBef>
                <a:spcPts val="0"/>
              </a:spcBef>
              <a:spcAft>
                <a:spcPts val="0"/>
              </a:spcAft>
              <a:buNone/>
            </a:pPr>
            <a:r>
              <a:rPr lang="en-US"/>
              <a:t>-Isolation time dependent upon patient. Anywhere from 10-14 days.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57" name="Google Shape;257;p3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64" name="Google Shape;264;p39"/>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265" name="Google Shape;265;p39"/>
          <p:cNvPicPr preferRelativeResize="0"/>
          <p:nvPr/>
        </p:nvPicPr>
        <p:blipFill>
          <a:blip r:embed="rId3">
            <a:alphaModFix/>
          </a:blip>
          <a:stretch>
            <a:fillRect/>
          </a:stretch>
        </p:blipFill>
        <p:spPr>
          <a:xfrm>
            <a:off x="138225" y="1201475"/>
            <a:ext cx="7173751" cy="4880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9" name="Google Shape;59;p13"/>
          <p:cNvPicPr preferRelativeResize="0"/>
          <p:nvPr/>
        </p:nvPicPr>
        <p:blipFill>
          <a:blip r:embed="rId4">
            <a:alphaModFix/>
          </a:blip>
          <a:stretch>
            <a:fillRect/>
          </a:stretch>
        </p:blipFill>
        <p:spPr>
          <a:xfrm>
            <a:off x="0" y="0"/>
            <a:ext cx="9144002" cy="6858002"/>
          </a:xfrm>
          <a:prstGeom prst="rect">
            <a:avLst/>
          </a:prstGeom>
          <a:noFill/>
          <a:ln>
            <a:noFill/>
          </a:ln>
        </p:spPr>
      </p:pic>
      <p:pic>
        <p:nvPicPr>
          <p:cNvPr id="60" name="Google Shape;60;p13"/>
          <p:cNvPicPr preferRelativeResize="0"/>
          <p:nvPr/>
        </p:nvPicPr>
        <p:blipFill>
          <a:blip r:embed="rId5">
            <a:alphaModFix/>
          </a:blip>
          <a:stretch>
            <a:fillRect/>
          </a:stretch>
        </p:blipFill>
        <p:spPr>
          <a:xfrm>
            <a:off x="0" y="0"/>
            <a:ext cx="9144000" cy="6858000"/>
          </a:xfrm>
          <a:prstGeom prst="rect">
            <a:avLst/>
          </a:prstGeom>
          <a:noFill/>
          <a:ln>
            <a:noFill/>
          </a:ln>
        </p:spPr>
      </p:pic>
      <p:pic>
        <p:nvPicPr>
          <p:cNvPr id="61" name="Google Shape;61;p13"/>
          <p:cNvPicPr preferRelativeResize="0"/>
          <p:nvPr/>
        </p:nvPicPr>
        <p:blipFill>
          <a:blip r:embed="rId6">
            <a:alphaModFix/>
          </a:blip>
          <a:stretch>
            <a:fillRect/>
          </a:stretch>
        </p:blipFill>
        <p:spPr>
          <a:xfrm>
            <a:off x="0" y="0"/>
            <a:ext cx="9144002" cy="68580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Price Gouging or Price Discrimination?</a:t>
            </a:r>
            <a:endParaRPr/>
          </a:p>
        </p:txBody>
      </p:sp>
      <p:sp>
        <p:nvSpPr>
          <p:cNvPr id="272" name="Google Shape;272;p40"/>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You decide!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1"/>
          <p:cNvSpPr txBox="1"/>
          <p:nvPr>
            <p:ph type="ctrTitle"/>
          </p:nvPr>
        </p:nvSpPr>
        <p:spPr>
          <a:xfrm>
            <a:off x="3208900" y="2922088"/>
            <a:ext cx="34638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000"/>
              <a:t>$380/night 7 nights</a:t>
            </a:r>
            <a:endParaRPr sz="5000"/>
          </a:p>
        </p:txBody>
      </p:sp>
      <p:pic>
        <p:nvPicPr>
          <p:cNvPr id="279" name="Google Shape;279;p41"/>
          <p:cNvPicPr preferRelativeResize="0"/>
          <p:nvPr/>
        </p:nvPicPr>
        <p:blipFill>
          <a:blip r:embed="rId3">
            <a:alphaModFix/>
          </a:blip>
          <a:stretch>
            <a:fillRect/>
          </a:stretch>
        </p:blipFill>
        <p:spPr>
          <a:xfrm>
            <a:off x="5194950" y="1348447"/>
            <a:ext cx="3949051" cy="1399900"/>
          </a:xfrm>
          <a:prstGeom prst="rect">
            <a:avLst/>
          </a:prstGeom>
          <a:noFill/>
          <a:ln>
            <a:noFill/>
          </a:ln>
        </p:spPr>
      </p:pic>
      <p:pic>
        <p:nvPicPr>
          <p:cNvPr id="280" name="Google Shape;280;p41"/>
          <p:cNvPicPr preferRelativeResize="0"/>
          <p:nvPr/>
        </p:nvPicPr>
        <p:blipFill>
          <a:blip r:embed="rId4">
            <a:alphaModFix/>
          </a:blip>
          <a:stretch>
            <a:fillRect/>
          </a:stretch>
        </p:blipFill>
        <p:spPr>
          <a:xfrm>
            <a:off x="1735525" y="4303250"/>
            <a:ext cx="5833000" cy="2199326"/>
          </a:xfrm>
          <a:prstGeom prst="rect">
            <a:avLst/>
          </a:prstGeom>
          <a:noFill/>
          <a:ln>
            <a:noFill/>
          </a:ln>
        </p:spPr>
      </p:pic>
      <p:pic>
        <p:nvPicPr>
          <p:cNvPr id="281" name="Google Shape;281;p41"/>
          <p:cNvPicPr preferRelativeResize="0"/>
          <p:nvPr/>
        </p:nvPicPr>
        <p:blipFill rotWithShape="1">
          <a:blip r:embed="rId5">
            <a:alphaModFix/>
          </a:blip>
          <a:srcRect b="34486" l="0" r="30881" t="0"/>
          <a:stretch/>
        </p:blipFill>
        <p:spPr>
          <a:xfrm>
            <a:off x="0" y="1040800"/>
            <a:ext cx="4931548" cy="2015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88" name="Google Shape;288;p42"/>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289" name="Google Shape;289;p42"/>
          <p:cNvPicPr preferRelativeResize="0"/>
          <p:nvPr/>
        </p:nvPicPr>
        <p:blipFill>
          <a:blip r:embed="rId3">
            <a:alphaModFix/>
          </a:blip>
          <a:stretch>
            <a:fillRect/>
          </a:stretch>
        </p:blipFill>
        <p:spPr>
          <a:xfrm>
            <a:off x="4963825" y="1286725"/>
            <a:ext cx="3890999" cy="5187999"/>
          </a:xfrm>
          <a:prstGeom prst="rect">
            <a:avLst/>
          </a:prstGeom>
          <a:noFill/>
          <a:ln>
            <a:noFill/>
          </a:ln>
        </p:spPr>
      </p:pic>
      <p:pic>
        <p:nvPicPr>
          <p:cNvPr id="290" name="Google Shape;290;p42"/>
          <p:cNvPicPr preferRelativeResize="0"/>
          <p:nvPr/>
        </p:nvPicPr>
        <p:blipFill>
          <a:blip r:embed="rId4">
            <a:alphaModFix/>
          </a:blip>
          <a:stretch>
            <a:fillRect/>
          </a:stretch>
        </p:blipFill>
        <p:spPr>
          <a:xfrm>
            <a:off x="685800" y="1642650"/>
            <a:ext cx="3624050" cy="48320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97" name="Google Shape;297;p43"/>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298" name="Google Shape;298;p43"/>
          <p:cNvPicPr preferRelativeResize="0"/>
          <p:nvPr/>
        </p:nvPicPr>
        <p:blipFill>
          <a:blip r:embed="rId3">
            <a:alphaModFix/>
          </a:blip>
          <a:stretch>
            <a:fillRect/>
          </a:stretch>
        </p:blipFill>
        <p:spPr>
          <a:xfrm>
            <a:off x="-31050" y="1144775"/>
            <a:ext cx="9206077" cy="3802899"/>
          </a:xfrm>
          <a:prstGeom prst="rect">
            <a:avLst/>
          </a:prstGeom>
          <a:noFill/>
          <a:ln>
            <a:noFill/>
          </a:ln>
        </p:spPr>
      </p:pic>
      <p:pic>
        <p:nvPicPr>
          <p:cNvPr id="299" name="Google Shape;299;p43"/>
          <p:cNvPicPr preferRelativeResize="0"/>
          <p:nvPr/>
        </p:nvPicPr>
        <p:blipFill>
          <a:blip r:embed="rId4">
            <a:alphaModFix/>
          </a:blip>
          <a:stretch>
            <a:fillRect/>
          </a:stretch>
        </p:blipFill>
        <p:spPr>
          <a:xfrm>
            <a:off x="1754875" y="3202302"/>
            <a:ext cx="7853926" cy="43082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4"/>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 how did I get off the island?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ph type="ctrTitle"/>
          </p:nvPr>
        </p:nvSpPr>
        <p:spPr>
          <a:xfrm>
            <a:off x="685800" y="87930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12" name="Google Shape;312;p45"/>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313" name="Google Shape;313;p45"/>
          <p:cNvPicPr preferRelativeResize="0"/>
          <p:nvPr/>
        </p:nvPicPr>
        <p:blipFill>
          <a:blip r:embed="rId3">
            <a:alphaModFix/>
          </a:blip>
          <a:stretch>
            <a:fillRect/>
          </a:stretch>
        </p:blipFill>
        <p:spPr>
          <a:xfrm>
            <a:off x="1548625" y="2013050"/>
            <a:ext cx="6046749" cy="47669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6"/>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20" name="Google Shape;320;p46"/>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321" name="Google Shape;321;p46"/>
          <p:cNvPicPr preferRelativeResize="0"/>
          <p:nvPr/>
        </p:nvPicPr>
        <p:blipFill>
          <a:blip r:embed="rId3">
            <a:alphaModFix/>
          </a:blip>
          <a:stretch>
            <a:fillRect/>
          </a:stretch>
        </p:blipFill>
        <p:spPr>
          <a:xfrm>
            <a:off x="3091890" y="2619150"/>
            <a:ext cx="2766636" cy="3813550"/>
          </a:xfrm>
          <a:prstGeom prst="rect">
            <a:avLst/>
          </a:prstGeom>
          <a:noFill/>
          <a:ln>
            <a:noFill/>
          </a:ln>
        </p:spPr>
      </p:pic>
      <p:pic>
        <p:nvPicPr>
          <p:cNvPr id="322" name="Google Shape;322;p46"/>
          <p:cNvPicPr preferRelativeResize="0"/>
          <p:nvPr/>
        </p:nvPicPr>
        <p:blipFill>
          <a:blip r:embed="rId4">
            <a:alphaModFix/>
          </a:blip>
          <a:stretch>
            <a:fillRect/>
          </a:stretch>
        </p:blipFill>
        <p:spPr>
          <a:xfrm>
            <a:off x="-513929" y="2027276"/>
            <a:ext cx="3381158" cy="4660598"/>
          </a:xfrm>
          <a:prstGeom prst="rect">
            <a:avLst/>
          </a:prstGeom>
          <a:noFill/>
          <a:ln>
            <a:noFill/>
          </a:ln>
        </p:spPr>
      </p:pic>
      <p:pic>
        <p:nvPicPr>
          <p:cNvPr id="323" name="Google Shape;323;p46"/>
          <p:cNvPicPr preferRelativeResize="0"/>
          <p:nvPr/>
        </p:nvPicPr>
        <p:blipFill>
          <a:blip r:embed="rId5">
            <a:alphaModFix/>
          </a:blip>
          <a:stretch>
            <a:fillRect/>
          </a:stretch>
        </p:blipFill>
        <p:spPr>
          <a:xfrm>
            <a:off x="-513929" y="-1616149"/>
            <a:ext cx="3381158" cy="4660598"/>
          </a:xfrm>
          <a:prstGeom prst="rect">
            <a:avLst/>
          </a:prstGeom>
          <a:noFill/>
          <a:ln>
            <a:noFill/>
          </a:ln>
        </p:spPr>
      </p:pic>
      <p:pic>
        <p:nvPicPr>
          <p:cNvPr id="324" name="Google Shape;324;p46"/>
          <p:cNvPicPr preferRelativeResize="0"/>
          <p:nvPr/>
        </p:nvPicPr>
        <p:blipFill>
          <a:blip r:embed="rId6">
            <a:alphaModFix/>
          </a:blip>
          <a:stretch>
            <a:fillRect/>
          </a:stretch>
        </p:blipFill>
        <p:spPr>
          <a:xfrm>
            <a:off x="6555576" y="1137637"/>
            <a:ext cx="2506925" cy="3455575"/>
          </a:xfrm>
          <a:prstGeom prst="rect">
            <a:avLst/>
          </a:prstGeom>
          <a:noFill/>
          <a:ln>
            <a:noFill/>
          </a:ln>
        </p:spPr>
      </p:pic>
      <p:pic>
        <p:nvPicPr>
          <p:cNvPr id="325" name="Google Shape;325;p46"/>
          <p:cNvPicPr preferRelativeResize="0"/>
          <p:nvPr/>
        </p:nvPicPr>
        <p:blipFill rotWithShape="1">
          <a:blip r:embed="rId7">
            <a:alphaModFix/>
          </a:blip>
          <a:srcRect b="-39539" l="49760" r="-49759" t="39539"/>
          <a:stretch/>
        </p:blipFill>
        <p:spPr>
          <a:xfrm>
            <a:off x="3260651" y="-481999"/>
            <a:ext cx="6010952" cy="4660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32" name="Google Shape;332;p47"/>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333" name="Google Shape;333;p47"/>
          <p:cNvPicPr preferRelativeResize="0"/>
          <p:nvPr/>
        </p:nvPicPr>
        <p:blipFill>
          <a:blip r:embed="rId3">
            <a:alphaModFix/>
          </a:blip>
          <a:stretch>
            <a:fillRect/>
          </a:stretch>
        </p:blipFill>
        <p:spPr>
          <a:xfrm>
            <a:off x="2000250" y="0"/>
            <a:ext cx="5143500" cy="6857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40" name="Google Shape;340;p48"/>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341" name="Google Shape;341;p48"/>
          <p:cNvPicPr preferRelativeResize="0"/>
          <p:nvPr/>
        </p:nvPicPr>
        <p:blipFill>
          <a:blip r:embed="rId3">
            <a:alphaModFix/>
          </a:blip>
          <a:stretch>
            <a:fillRect/>
          </a:stretch>
        </p:blipFill>
        <p:spPr>
          <a:xfrm>
            <a:off x="5718125" y="1013637"/>
            <a:ext cx="3623052" cy="4830725"/>
          </a:xfrm>
          <a:prstGeom prst="rect">
            <a:avLst/>
          </a:prstGeom>
          <a:noFill/>
          <a:ln>
            <a:noFill/>
          </a:ln>
        </p:spPr>
      </p:pic>
      <p:pic>
        <p:nvPicPr>
          <p:cNvPr id="342" name="Google Shape;342;p48"/>
          <p:cNvPicPr preferRelativeResize="0"/>
          <p:nvPr/>
        </p:nvPicPr>
        <p:blipFill>
          <a:blip r:embed="rId4">
            <a:alphaModFix/>
          </a:blip>
          <a:stretch>
            <a:fillRect/>
          </a:stretch>
        </p:blipFill>
        <p:spPr>
          <a:xfrm>
            <a:off x="-1" y="3090500"/>
            <a:ext cx="2633701" cy="3512302"/>
          </a:xfrm>
          <a:prstGeom prst="rect">
            <a:avLst/>
          </a:prstGeom>
          <a:noFill/>
          <a:ln>
            <a:noFill/>
          </a:ln>
        </p:spPr>
      </p:pic>
      <p:pic>
        <p:nvPicPr>
          <p:cNvPr id="343" name="Google Shape;343;p48"/>
          <p:cNvPicPr preferRelativeResize="0"/>
          <p:nvPr/>
        </p:nvPicPr>
        <p:blipFill>
          <a:blip r:embed="rId5">
            <a:alphaModFix/>
          </a:blip>
          <a:stretch>
            <a:fillRect/>
          </a:stretch>
        </p:blipFill>
        <p:spPr>
          <a:xfrm>
            <a:off x="2633700" y="1013625"/>
            <a:ext cx="3077476" cy="3903452"/>
          </a:xfrm>
          <a:prstGeom prst="rect">
            <a:avLst/>
          </a:prstGeom>
          <a:noFill/>
          <a:ln>
            <a:noFill/>
          </a:ln>
        </p:spPr>
      </p:pic>
      <p:pic>
        <p:nvPicPr>
          <p:cNvPr id="344" name="Google Shape;344;p48"/>
          <p:cNvPicPr preferRelativeResize="0"/>
          <p:nvPr/>
        </p:nvPicPr>
        <p:blipFill>
          <a:blip r:embed="rId6">
            <a:alphaModFix/>
          </a:blip>
          <a:stretch>
            <a:fillRect/>
          </a:stretch>
        </p:blipFill>
        <p:spPr>
          <a:xfrm>
            <a:off x="0" y="1013625"/>
            <a:ext cx="2948777" cy="2211575"/>
          </a:xfrm>
          <a:prstGeom prst="rect">
            <a:avLst/>
          </a:prstGeom>
          <a:noFill/>
          <a:ln>
            <a:noFill/>
          </a:ln>
        </p:spPr>
      </p:pic>
      <p:pic>
        <p:nvPicPr>
          <p:cNvPr id="345" name="Google Shape;345;p48"/>
          <p:cNvPicPr preferRelativeResize="0"/>
          <p:nvPr/>
        </p:nvPicPr>
        <p:blipFill>
          <a:blip r:embed="rId7">
            <a:alphaModFix/>
          </a:blip>
          <a:stretch>
            <a:fillRect/>
          </a:stretch>
        </p:blipFill>
        <p:spPr>
          <a:xfrm>
            <a:off x="5120475" y="3886200"/>
            <a:ext cx="4080250" cy="2720176"/>
          </a:xfrm>
          <a:prstGeom prst="rect">
            <a:avLst/>
          </a:prstGeom>
          <a:noFill/>
          <a:ln>
            <a:noFill/>
          </a:ln>
        </p:spPr>
      </p:pic>
      <p:pic>
        <p:nvPicPr>
          <p:cNvPr id="346" name="Google Shape;346;p48"/>
          <p:cNvPicPr preferRelativeResize="0"/>
          <p:nvPr/>
        </p:nvPicPr>
        <p:blipFill>
          <a:blip r:embed="rId8">
            <a:alphaModFix/>
          </a:blip>
          <a:stretch>
            <a:fillRect/>
          </a:stretch>
        </p:blipFill>
        <p:spPr>
          <a:xfrm>
            <a:off x="2296627" y="4394795"/>
            <a:ext cx="2948777" cy="22115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type="ctrTitle"/>
          </p:nvPr>
        </p:nvSpPr>
        <p:spPr>
          <a:xfrm>
            <a:off x="685800" y="74790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It came at a cost….</a:t>
            </a:r>
            <a:endParaRPr/>
          </a:p>
        </p:txBody>
      </p:sp>
      <p:pic>
        <p:nvPicPr>
          <p:cNvPr id="353" name="Google Shape;353;p49"/>
          <p:cNvPicPr preferRelativeResize="0"/>
          <p:nvPr/>
        </p:nvPicPr>
        <p:blipFill>
          <a:blip r:embed="rId3">
            <a:alphaModFix/>
          </a:blip>
          <a:stretch>
            <a:fillRect/>
          </a:stretch>
        </p:blipFill>
        <p:spPr>
          <a:xfrm>
            <a:off x="5" y="2671425"/>
            <a:ext cx="2933230" cy="3910973"/>
          </a:xfrm>
          <a:prstGeom prst="rect">
            <a:avLst/>
          </a:prstGeom>
          <a:noFill/>
          <a:ln>
            <a:noFill/>
          </a:ln>
        </p:spPr>
      </p:pic>
      <p:pic>
        <p:nvPicPr>
          <p:cNvPr id="354" name="Google Shape;354;p49"/>
          <p:cNvPicPr preferRelativeResize="0"/>
          <p:nvPr/>
        </p:nvPicPr>
        <p:blipFill>
          <a:blip r:embed="rId4">
            <a:alphaModFix/>
          </a:blip>
          <a:stretch>
            <a:fillRect/>
          </a:stretch>
        </p:blipFill>
        <p:spPr>
          <a:xfrm>
            <a:off x="2518619" y="2671425"/>
            <a:ext cx="3037256" cy="4049674"/>
          </a:xfrm>
          <a:prstGeom prst="rect">
            <a:avLst/>
          </a:prstGeom>
          <a:noFill/>
          <a:ln>
            <a:noFill/>
          </a:ln>
        </p:spPr>
      </p:pic>
      <p:pic>
        <p:nvPicPr>
          <p:cNvPr id="355" name="Google Shape;355;p49"/>
          <p:cNvPicPr preferRelativeResize="0"/>
          <p:nvPr/>
        </p:nvPicPr>
        <p:blipFill>
          <a:blip r:embed="rId5">
            <a:alphaModFix/>
          </a:blip>
          <a:stretch>
            <a:fillRect/>
          </a:stretch>
        </p:blipFill>
        <p:spPr>
          <a:xfrm>
            <a:off x="5555875" y="1813763"/>
            <a:ext cx="3394775" cy="2546074"/>
          </a:xfrm>
          <a:prstGeom prst="rect">
            <a:avLst/>
          </a:prstGeom>
          <a:noFill/>
          <a:ln>
            <a:noFill/>
          </a:ln>
        </p:spPr>
      </p:pic>
      <p:pic>
        <p:nvPicPr>
          <p:cNvPr id="356" name="Google Shape;356;p49"/>
          <p:cNvPicPr preferRelativeResize="0"/>
          <p:nvPr/>
        </p:nvPicPr>
        <p:blipFill>
          <a:blip r:embed="rId6">
            <a:alphaModFix/>
          </a:blip>
          <a:stretch>
            <a:fillRect/>
          </a:stretch>
        </p:blipFill>
        <p:spPr>
          <a:xfrm>
            <a:off x="5708275" y="4512225"/>
            <a:ext cx="3394775" cy="21933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SzPts val="1400"/>
              <a:buNone/>
            </a:pPr>
            <a:r>
              <a:rPr lang="en-US" sz="5500"/>
              <a:t>National Standards</a:t>
            </a:r>
            <a:endParaRPr b="1" sz="5500"/>
          </a:p>
        </p:txBody>
      </p:sp>
      <p:sp>
        <p:nvSpPr>
          <p:cNvPr id="68" name="Google Shape;68;p14"/>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800"/>
              </a:spcBef>
              <a:spcAft>
                <a:spcPts val="0"/>
              </a:spcAft>
              <a:buClr>
                <a:schemeClr val="dk1"/>
              </a:buClr>
              <a:buSzPts val="2500"/>
              <a:buNone/>
            </a:pPr>
            <a:r>
              <a:rPr lang="en-US" sz="2400"/>
              <a:t>National Standards for Economics</a:t>
            </a:r>
            <a:endParaRPr sz="2400"/>
          </a:p>
          <a:p>
            <a:pPr indent="0" lvl="0" marL="69850" rtl="0" algn="l">
              <a:lnSpc>
                <a:spcPct val="100000"/>
              </a:lnSpc>
              <a:spcBef>
                <a:spcPts val="1800"/>
              </a:spcBef>
              <a:spcAft>
                <a:spcPts val="0"/>
              </a:spcAft>
              <a:buSzPts val="2500"/>
              <a:buNone/>
            </a:pPr>
            <a:r>
              <a:rPr b="1" lang="en-US" sz="2400"/>
              <a:t>Role of Government and Market Failure Standard: 16</a:t>
            </a:r>
            <a:endParaRPr/>
          </a:p>
          <a:p>
            <a:pPr indent="-406400" lvl="0" marL="457200" rtl="0" algn="l">
              <a:lnSpc>
                <a:spcPct val="100000"/>
              </a:lnSpc>
              <a:spcBef>
                <a:spcPts val="0"/>
              </a:spcBef>
              <a:spcAft>
                <a:spcPts val="0"/>
              </a:spcAft>
              <a:buSzPts val="2800"/>
              <a:buChar char="•"/>
            </a:pPr>
            <a:r>
              <a:rPr lang="en-US" sz="2400"/>
              <a:t>Students will understand that: There is an economic role for government in a market economy whenever the benefits of a government policy outweigh its costs. Governments often provide for national defense, address environmental concerns, define and protect property rights, and attempt to make markets more competitive. Most government policies also have direct or indirect effects on people's incomes.</a:t>
            </a:r>
            <a:endParaRPr/>
          </a:p>
          <a:p>
            <a:pPr indent="0" lvl="0" marL="0" rtl="0" algn="l">
              <a:lnSpc>
                <a:spcPct val="100000"/>
              </a:lnSpc>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
                                            <p:txEl>
                                              <p:pRg end="0" st="0"/>
                                            </p:txEl>
                                          </p:spTgt>
                                        </p:tgtEl>
                                        <p:attrNameLst>
                                          <p:attrName>style.visibility</p:attrName>
                                        </p:attrNameLst>
                                      </p:cBhvr>
                                      <p:to>
                                        <p:strVal val="visible"/>
                                      </p:to>
                                    </p:set>
                                    <p:anim calcmode="lin" valueType="num">
                                      <p:cBhvr additive="base">
                                        <p:cTn dur="500"/>
                                        <p:tgtEl>
                                          <p:spTgt spid="6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
                                            <p:txEl>
                                              <p:pRg end="1" st="1"/>
                                            </p:txEl>
                                          </p:spTgt>
                                        </p:tgtEl>
                                        <p:attrNameLst>
                                          <p:attrName>style.visibility</p:attrName>
                                        </p:attrNameLst>
                                      </p:cBhvr>
                                      <p:to>
                                        <p:strVal val="visible"/>
                                      </p:to>
                                    </p:set>
                                    <p:anim calcmode="lin" valueType="num">
                                      <p:cBhvr additive="base">
                                        <p:cTn dur="500"/>
                                        <p:tgtEl>
                                          <p:spTgt spid="6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
                                            <p:txEl>
                                              <p:pRg end="2" st="2"/>
                                            </p:txEl>
                                          </p:spTgt>
                                        </p:tgtEl>
                                        <p:attrNameLst>
                                          <p:attrName>style.visibility</p:attrName>
                                        </p:attrNameLst>
                                      </p:cBhvr>
                                      <p:to>
                                        <p:strVal val="visible"/>
                                      </p:to>
                                    </p:set>
                                    <p:anim calcmode="lin" valueType="num">
                                      <p:cBhvr additive="base">
                                        <p:cTn dur="500"/>
                                        <p:tgtEl>
                                          <p:spTgt spid="6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
                                            <p:txEl>
                                              <p:pRg end="3" st="3"/>
                                            </p:txEl>
                                          </p:spTgt>
                                        </p:tgtEl>
                                        <p:attrNameLst>
                                          <p:attrName>style.visibility</p:attrName>
                                        </p:attrNameLst>
                                      </p:cBhvr>
                                      <p:to>
                                        <p:strVal val="visible"/>
                                      </p:to>
                                    </p:set>
                                    <p:anim calcmode="lin" valueType="num">
                                      <p:cBhvr additive="base">
                                        <p:cTn dur="500"/>
                                        <p:tgtEl>
                                          <p:spTgt spid="6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0"/>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63" name="Google Shape;363;p50"/>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364" name="Google Shape;364;p50"/>
          <p:cNvPicPr preferRelativeResize="0"/>
          <p:nvPr/>
        </p:nvPicPr>
        <p:blipFill rotWithShape="1">
          <a:blip r:embed="rId3">
            <a:alphaModFix/>
          </a:blip>
          <a:srcRect b="29303" l="0" r="0" t="0"/>
          <a:stretch/>
        </p:blipFill>
        <p:spPr>
          <a:xfrm>
            <a:off x="299625" y="2130425"/>
            <a:ext cx="4391551" cy="4139628"/>
          </a:xfrm>
          <a:prstGeom prst="rect">
            <a:avLst/>
          </a:prstGeom>
          <a:noFill/>
          <a:ln>
            <a:noFill/>
          </a:ln>
        </p:spPr>
      </p:pic>
      <p:pic>
        <p:nvPicPr>
          <p:cNvPr id="365" name="Google Shape;365;p50"/>
          <p:cNvPicPr preferRelativeResize="0"/>
          <p:nvPr/>
        </p:nvPicPr>
        <p:blipFill>
          <a:blip r:embed="rId4">
            <a:alphaModFix/>
          </a:blip>
          <a:stretch>
            <a:fillRect/>
          </a:stretch>
        </p:blipFill>
        <p:spPr>
          <a:xfrm>
            <a:off x="5195032" y="1176675"/>
            <a:ext cx="3820044" cy="50933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1"/>
          <p:cNvSpPr txBox="1"/>
          <p:nvPr>
            <p:ph type="ctrTitle"/>
          </p:nvPr>
        </p:nvSpPr>
        <p:spPr>
          <a:xfrm>
            <a:off x="685800" y="1066800"/>
            <a:ext cx="7772400" cy="3429000"/>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SzPts val="1400"/>
              <a:buNone/>
            </a:pPr>
            <a:br>
              <a:rPr lang="en-US" sz="5400"/>
            </a:br>
            <a:br>
              <a:rPr lang="en-US" sz="5400"/>
            </a:br>
            <a:r>
              <a:rPr lang="en-US" sz="4700"/>
              <a:t>COVID Isolation Abroad: Economic Lessons from Barbados</a:t>
            </a:r>
            <a:endParaRPr sz="4700"/>
          </a:p>
          <a:p>
            <a:pPr indent="0" lvl="0" marL="0" rtl="0" algn="ctr">
              <a:lnSpc>
                <a:spcPct val="105555"/>
              </a:lnSpc>
              <a:spcBef>
                <a:spcPts val="0"/>
              </a:spcBef>
              <a:spcAft>
                <a:spcPts val="0"/>
              </a:spcAft>
              <a:buSzPts val="1400"/>
              <a:buNone/>
            </a:pPr>
            <a:r>
              <a:rPr i="1" lang="en-US" sz="1979">
                <a:solidFill>
                  <a:schemeClr val="dk1"/>
                </a:solidFill>
                <a:latin typeface="Calibri"/>
                <a:ea typeface="Calibri"/>
                <a:cs typeface="Calibri"/>
                <a:sym typeface="Calibri"/>
              </a:rPr>
              <a:t>Presented by Amanda Stiglbauer</a:t>
            </a:r>
            <a:br>
              <a:rPr lang="en-US" sz="1440"/>
            </a:br>
            <a:r>
              <a:rPr lang="en-US" sz="1979">
                <a:solidFill>
                  <a:schemeClr val="dk1"/>
                </a:solidFill>
              </a:rPr>
              <a:t>January 18, 2022</a:t>
            </a:r>
            <a:endParaRPr sz="1979">
              <a:solidFill>
                <a:schemeClr val="dk1"/>
              </a:solidFill>
            </a:endParaRPr>
          </a:p>
          <a:p>
            <a:pPr indent="0" lvl="0" marL="0" rtl="0" algn="ctr">
              <a:lnSpc>
                <a:spcPct val="105555"/>
              </a:lnSpc>
              <a:spcBef>
                <a:spcPts val="0"/>
              </a:spcBef>
              <a:spcAft>
                <a:spcPts val="0"/>
              </a:spcAft>
              <a:buSzPts val="1400"/>
              <a:buNone/>
            </a:pPr>
            <a:r>
              <a:rPr lang="en-US" sz="1979" u="sng">
                <a:solidFill>
                  <a:schemeClr val="hlink"/>
                </a:solidFill>
                <a:hlinkClick r:id="rId3"/>
              </a:rPr>
              <a:t>astiglbauer@richland2.org</a:t>
            </a:r>
            <a:r>
              <a:rPr lang="en-US" sz="1979">
                <a:solidFill>
                  <a:schemeClr val="dk1"/>
                </a:solidFill>
              </a:rPr>
              <a:t> </a:t>
            </a:r>
            <a:endParaRPr sz="1979">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SzPts val="1400"/>
              <a:buNone/>
            </a:pPr>
            <a:r>
              <a:rPr lang="en-US" sz="5500">
                <a:latin typeface="Calibri"/>
                <a:ea typeface="Calibri"/>
                <a:cs typeface="Calibri"/>
                <a:sym typeface="Calibri"/>
              </a:rPr>
              <a:t>CEE Affiliates</a:t>
            </a:r>
            <a:endParaRPr b="1" sz="5500"/>
          </a:p>
        </p:txBody>
      </p:sp>
      <p:sp>
        <p:nvSpPr>
          <p:cNvPr id="378" name="Google Shape;378;p52"/>
          <p:cNvSpPr txBox="1"/>
          <p:nvPr/>
        </p:nvSpPr>
        <p:spPr>
          <a:xfrm>
            <a:off x="1501666" y="5134678"/>
            <a:ext cx="6140667"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https://www.councilforeconed.org/resources/local-affiliates/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bird&#10;&#10;Description generated with very high confidence" id="379" name="Google Shape;379;p52"/>
          <p:cNvPicPr preferRelativeResize="0"/>
          <p:nvPr/>
        </p:nvPicPr>
        <p:blipFill rotWithShape="1">
          <a:blip r:embed="rId4">
            <a:alphaModFix/>
          </a:blip>
          <a:srcRect b="0" l="0" r="0" t="0"/>
          <a:stretch/>
        </p:blipFill>
        <p:spPr>
          <a:xfrm>
            <a:off x="1524001" y="2335947"/>
            <a:ext cx="6095999" cy="24038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SzPts val="1400"/>
              <a:buNone/>
            </a:pPr>
            <a:r>
              <a:rPr lang="en-US" sz="5500"/>
              <a:t>Objectives</a:t>
            </a:r>
            <a:endParaRPr b="1" sz="5500"/>
          </a:p>
        </p:txBody>
      </p:sp>
      <p:sp>
        <p:nvSpPr>
          <p:cNvPr id="75" name="Google Shape;75;p15"/>
          <p:cNvSpPr txBox="1"/>
          <p:nvPr>
            <p:ph idx="4294967295" type="body"/>
          </p:nvPr>
        </p:nvSpPr>
        <p:spPr>
          <a:xfrm>
            <a:off x="457200" y="2377450"/>
            <a:ext cx="4350900" cy="417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sz="2500"/>
              <a:t>I can:</a:t>
            </a:r>
            <a:endParaRPr sz="2500"/>
          </a:p>
          <a:p>
            <a:pPr indent="-463550" lvl="0" marL="457200" rtl="0" algn="l">
              <a:lnSpc>
                <a:spcPct val="115000"/>
              </a:lnSpc>
              <a:spcBef>
                <a:spcPts val="0"/>
              </a:spcBef>
              <a:spcAft>
                <a:spcPts val="0"/>
              </a:spcAft>
              <a:buSzPts val="3700"/>
              <a:buChar char="•"/>
            </a:pPr>
            <a:r>
              <a:rPr lang="en-US" sz="2300">
                <a:latin typeface="Arial"/>
                <a:ea typeface="Arial"/>
                <a:cs typeface="Arial"/>
                <a:sym typeface="Arial"/>
              </a:rPr>
              <a:t>describe COVID isolation and quarantine policies in different countries. </a:t>
            </a:r>
            <a:endParaRPr sz="2300">
              <a:latin typeface="Arial"/>
              <a:ea typeface="Arial"/>
              <a:cs typeface="Arial"/>
              <a:sym typeface="Arial"/>
            </a:endParaRPr>
          </a:p>
          <a:p>
            <a:pPr indent="-463550" lvl="0" marL="457200" rtl="0" algn="l">
              <a:lnSpc>
                <a:spcPct val="115000"/>
              </a:lnSpc>
              <a:spcBef>
                <a:spcPts val="0"/>
              </a:spcBef>
              <a:spcAft>
                <a:spcPts val="0"/>
              </a:spcAft>
              <a:buSzPts val="3700"/>
              <a:buChar char="•"/>
            </a:pPr>
            <a:r>
              <a:rPr lang="en-US" sz="2300">
                <a:latin typeface="Arial"/>
                <a:ea typeface="Arial"/>
                <a:cs typeface="Arial"/>
                <a:sym typeface="Arial"/>
              </a:rPr>
              <a:t>evaluate the economic impact of being isolated in a foreign country due to COVID 19. </a:t>
            </a:r>
            <a:endParaRPr sz="2300">
              <a:latin typeface="Arial"/>
              <a:ea typeface="Arial"/>
              <a:cs typeface="Arial"/>
              <a:sym typeface="Arial"/>
            </a:endParaRPr>
          </a:p>
          <a:p>
            <a:pPr indent="0" lvl="0" marL="457200" rtl="0" algn="l">
              <a:lnSpc>
                <a:spcPct val="100000"/>
              </a:lnSpc>
              <a:spcBef>
                <a:spcPts val="0"/>
              </a:spcBef>
              <a:spcAft>
                <a:spcPts val="0"/>
              </a:spcAft>
              <a:buNone/>
            </a:pPr>
            <a:r>
              <a:t/>
            </a:r>
            <a:endParaRPr sz="2500"/>
          </a:p>
          <a:p>
            <a:pPr indent="0" lvl="0" marL="0" rtl="0" algn="l">
              <a:lnSpc>
                <a:spcPct val="100000"/>
              </a:lnSpc>
              <a:spcBef>
                <a:spcPts val="1800"/>
              </a:spcBef>
              <a:spcAft>
                <a:spcPts val="0"/>
              </a:spcAft>
              <a:buClr>
                <a:schemeClr val="dk1"/>
              </a:buClr>
              <a:buSzPts val="2750"/>
              <a:buNone/>
            </a:pPr>
            <a:r>
              <a:t/>
            </a:r>
            <a:endParaRPr sz="2750"/>
          </a:p>
        </p:txBody>
      </p:sp>
      <p:pic>
        <p:nvPicPr>
          <p:cNvPr id="76" name="Google Shape;76;p15"/>
          <p:cNvPicPr preferRelativeResize="0"/>
          <p:nvPr/>
        </p:nvPicPr>
        <p:blipFill rotWithShape="1">
          <a:blip r:embed="rId3">
            <a:alphaModFix/>
          </a:blip>
          <a:srcRect b="0" l="0" r="0" t="0"/>
          <a:stretch/>
        </p:blipFill>
        <p:spPr>
          <a:xfrm>
            <a:off x="4808100" y="2849798"/>
            <a:ext cx="4031101" cy="259142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 calcmode="lin" valueType="num">
                                      <p:cBhvr additive="base">
                                        <p:cTn dur="500"/>
                                        <p:tgtEl>
                                          <p:spTgt spid="7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 calcmode="lin" valueType="num">
                                      <p:cBhvr additive="base">
                                        <p:cTn dur="500"/>
                                        <p:tgtEl>
                                          <p:spTgt spid="7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 calcmode="lin" valueType="num">
                                      <p:cBhvr additive="base">
                                        <p:cTn dur="500"/>
                                        <p:tgtEl>
                                          <p:spTgt spid="7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 calcmode="lin" valueType="num">
                                      <p:cBhvr additive="base">
                                        <p:cTn dur="500"/>
                                        <p:tgtEl>
                                          <p:spTgt spid="7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 calcmode="lin" valueType="num">
                                      <p:cBhvr additive="base">
                                        <p:cTn dur="500"/>
                                        <p:tgtEl>
                                          <p:spTgt spid="7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ctrTitle"/>
          </p:nvPr>
        </p:nvSpPr>
        <p:spPr>
          <a:xfrm>
            <a:off x="732150" y="87927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Where is Barbados?</a:t>
            </a:r>
            <a:endParaRPr/>
          </a:p>
        </p:txBody>
      </p:sp>
      <p:sp>
        <p:nvSpPr>
          <p:cNvPr id="83" name="Google Shape;83;p16"/>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84" name="Google Shape;84;p16"/>
          <p:cNvPicPr preferRelativeResize="0"/>
          <p:nvPr/>
        </p:nvPicPr>
        <p:blipFill>
          <a:blip r:embed="rId3">
            <a:alphaModFix/>
          </a:blip>
          <a:stretch>
            <a:fillRect/>
          </a:stretch>
        </p:blipFill>
        <p:spPr>
          <a:xfrm>
            <a:off x="488850" y="2114400"/>
            <a:ext cx="4571576" cy="4380126"/>
          </a:xfrm>
          <a:prstGeom prst="rect">
            <a:avLst/>
          </a:prstGeom>
          <a:noFill/>
          <a:ln>
            <a:noFill/>
          </a:ln>
        </p:spPr>
      </p:pic>
      <p:pic>
        <p:nvPicPr>
          <p:cNvPr id="85" name="Google Shape;85;p16"/>
          <p:cNvPicPr preferRelativeResize="0"/>
          <p:nvPr/>
        </p:nvPicPr>
        <p:blipFill>
          <a:blip r:embed="rId4">
            <a:alphaModFix/>
          </a:blip>
          <a:stretch>
            <a:fillRect/>
          </a:stretch>
        </p:blipFill>
        <p:spPr>
          <a:xfrm>
            <a:off x="5260600" y="2349275"/>
            <a:ext cx="3559052" cy="39103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ctrTitle"/>
          </p:nvPr>
        </p:nvSpPr>
        <p:spPr>
          <a:xfrm>
            <a:off x="614900" y="76640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6000"/>
              <a:t>Entry Requirements</a:t>
            </a:r>
            <a:endParaRPr sz="6000"/>
          </a:p>
          <a:p>
            <a:pPr indent="0" lvl="0" marL="0" rtl="0" algn="ctr">
              <a:spcBef>
                <a:spcPts val="0"/>
              </a:spcBef>
              <a:spcAft>
                <a:spcPts val="0"/>
              </a:spcAft>
              <a:buNone/>
            </a:pPr>
            <a:r>
              <a:rPr lang="en-US" sz="6000"/>
              <a:t>Source: </a:t>
            </a:r>
            <a:r>
              <a:rPr lang="en-US" sz="3800" u="sng">
                <a:solidFill>
                  <a:schemeClr val="hlink"/>
                </a:solidFill>
                <a:hlinkClick r:id="rId3"/>
              </a:rPr>
              <a:t>U.S. Embassy</a:t>
            </a:r>
            <a:endParaRPr sz="3800"/>
          </a:p>
        </p:txBody>
      </p:sp>
      <p:sp>
        <p:nvSpPr>
          <p:cNvPr id="92" name="Google Shape;92;p17"/>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93" name="Google Shape;93;p17"/>
          <p:cNvPicPr preferRelativeResize="0"/>
          <p:nvPr/>
        </p:nvPicPr>
        <p:blipFill>
          <a:blip r:embed="rId4">
            <a:alphaModFix/>
          </a:blip>
          <a:stretch>
            <a:fillRect/>
          </a:stretch>
        </p:blipFill>
        <p:spPr>
          <a:xfrm>
            <a:off x="855900" y="2236400"/>
            <a:ext cx="7290401" cy="4344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idx="1" type="subTitle"/>
          </p:nvPr>
        </p:nvSpPr>
        <p:spPr>
          <a:xfrm>
            <a:off x="4100925" y="2955825"/>
            <a:ext cx="3405000" cy="1752600"/>
          </a:xfrm>
          <a:prstGeom prst="rect">
            <a:avLst/>
          </a:prstGeom>
        </p:spPr>
        <p:txBody>
          <a:bodyPr anchorCtr="0" anchor="t" bIns="45700" lIns="91425" spcFirstLastPara="1" rIns="91425" wrap="square" tIns="45700">
            <a:noAutofit/>
          </a:bodyPr>
          <a:lstStyle/>
          <a:p>
            <a:pPr indent="-406400" lvl="0" marL="457200" rtl="0" algn="l">
              <a:spcBef>
                <a:spcPts val="0"/>
              </a:spcBef>
              <a:spcAft>
                <a:spcPts val="0"/>
              </a:spcAft>
              <a:buSzPts val="2800"/>
              <a:buChar char="●"/>
            </a:pPr>
            <a:r>
              <a:rPr lang="en-US"/>
              <a:t>Red</a:t>
            </a:r>
            <a:endParaRPr/>
          </a:p>
          <a:p>
            <a:pPr indent="-406400" lvl="0" marL="457200" rtl="0" algn="l">
              <a:spcBef>
                <a:spcPts val="0"/>
              </a:spcBef>
              <a:spcAft>
                <a:spcPts val="0"/>
              </a:spcAft>
              <a:buSzPts val="2800"/>
              <a:buChar char="●"/>
            </a:pPr>
            <a:r>
              <a:rPr lang="en-US"/>
              <a:t>Orange</a:t>
            </a:r>
            <a:endParaRPr/>
          </a:p>
          <a:p>
            <a:pPr indent="-406400" lvl="0" marL="457200" rtl="0" algn="l">
              <a:spcBef>
                <a:spcPts val="0"/>
              </a:spcBef>
              <a:spcAft>
                <a:spcPts val="0"/>
              </a:spcAft>
              <a:buSzPts val="2800"/>
              <a:buChar char="●"/>
            </a:pPr>
            <a:r>
              <a:rPr lang="en-US"/>
              <a:t>Yellow</a:t>
            </a:r>
            <a:endParaRPr/>
          </a:p>
          <a:p>
            <a:pPr indent="-406400" lvl="0" marL="457200" rtl="0" algn="l">
              <a:spcBef>
                <a:spcPts val="0"/>
              </a:spcBef>
              <a:spcAft>
                <a:spcPts val="0"/>
              </a:spcAft>
              <a:buSzPts val="2800"/>
              <a:buChar char="●"/>
            </a:pPr>
            <a:r>
              <a:rPr lang="en-US"/>
              <a:t>Green</a:t>
            </a:r>
            <a:endParaRPr/>
          </a:p>
        </p:txBody>
      </p:sp>
      <p:pic>
        <p:nvPicPr>
          <p:cNvPr id="100" name="Google Shape;100;p18"/>
          <p:cNvPicPr preferRelativeResize="0"/>
          <p:nvPr/>
        </p:nvPicPr>
        <p:blipFill>
          <a:blip r:embed="rId3">
            <a:alphaModFix/>
          </a:blip>
          <a:stretch>
            <a:fillRect/>
          </a:stretch>
        </p:blipFill>
        <p:spPr>
          <a:xfrm>
            <a:off x="82875" y="2725800"/>
            <a:ext cx="4070100" cy="2488875"/>
          </a:xfrm>
          <a:prstGeom prst="rect">
            <a:avLst/>
          </a:prstGeom>
          <a:noFill/>
          <a:ln>
            <a:noFill/>
          </a:ln>
        </p:spPr>
      </p:pic>
      <p:sp>
        <p:nvSpPr>
          <p:cNvPr id="101" name="Google Shape;101;p18"/>
          <p:cNvSpPr txBox="1"/>
          <p:nvPr/>
        </p:nvSpPr>
        <p:spPr>
          <a:xfrm>
            <a:off x="695075" y="1170025"/>
            <a:ext cx="79470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400">
                <a:solidFill>
                  <a:srgbClr val="005CB8"/>
                </a:solidFill>
                <a:latin typeface="Calibri"/>
                <a:ea typeface="Calibri"/>
                <a:cs typeface="Calibri"/>
                <a:sym typeface="Calibri"/>
              </a:rPr>
              <a:t>Armband Tracking</a:t>
            </a:r>
            <a:endParaRPr sz="6400">
              <a:solidFill>
                <a:srgbClr val="005CB8"/>
              </a:solidFill>
              <a:latin typeface="Calibri"/>
              <a:ea typeface="Calibri"/>
              <a:cs typeface="Calibri"/>
              <a:sym typeface="Calibri"/>
            </a:endParaRPr>
          </a:p>
        </p:txBody>
      </p:sp>
      <p:pic>
        <p:nvPicPr>
          <p:cNvPr id="102" name="Google Shape;102;p18"/>
          <p:cNvPicPr preferRelativeResize="0"/>
          <p:nvPr/>
        </p:nvPicPr>
        <p:blipFill>
          <a:blip r:embed="rId4">
            <a:alphaModFix/>
          </a:blip>
          <a:stretch>
            <a:fillRect/>
          </a:stretch>
        </p:blipFill>
        <p:spPr>
          <a:xfrm>
            <a:off x="5757475" y="2336212"/>
            <a:ext cx="3268026" cy="3268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600"/>
              <a:t>Comparison to Other Travel Destinations</a:t>
            </a:r>
            <a:endParaRPr sz="3600"/>
          </a:p>
        </p:txBody>
      </p:sp>
      <p:sp>
        <p:nvSpPr>
          <p:cNvPr id="109" name="Google Shape;109;p19"/>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3700"/>
          </a:p>
          <a:p>
            <a:pPr indent="-400050" lvl="0" marL="457200" rtl="0" algn="l">
              <a:spcBef>
                <a:spcPts val="0"/>
              </a:spcBef>
              <a:spcAft>
                <a:spcPts val="0"/>
              </a:spcAft>
              <a:buSzPts val="2700"/>
              <a:buChar char="•"/>
            </a:pPr>
            <a:r>
              <a:rPr lang="en-US" sz="3700"/>
              <a:t>St. Kitts and Nevis - Only fully vaccinated travelers</a:t>
            </a:r>
            <a:endParaRPr sz="3700"/>
          </a:p>
          <a:p>
            <a:pPr indent="-400050" lvl="0" marL="457200" rtl="0" algn="l">
              <a:spcBef>
                <a:spcPts val="0"/>
              </a:spcBef>
              <a:spcAft>
                <a:spcPts val="0"/>
              </a:spcAft>
              <a:buSzPts val="2700"/>
              <a:buChar char="•"/>
            </a:pPr>
            <a:r>
              <a:rPr lang="en-US" sz="3700"/>
              <a:t>Mexico (Cancun)- “You will pass the COVID test”</a:t>
            </a:r>
            <a:endParaRPr sz="3700"/>
          </a:p>
          <a:p>
            <a:pPr indent="0" lvl="0" marL="0" rtl="0" algn="l">
              <a:spcBef>
                <a:spcPts val="0"/>
              </a:spcBef>
              <a:spcAft>
                <a:spcPts val="0"/>
              </a:spcAft>
              <a:buNone/>
            </a:pPr>
            <a:r>
              <a:t/>
            </a:r>
            <a:endParaRPr>
              <a:highlight>
                <a:srgbClr val="FFFF00"/>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