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46"/>
  </p:notesMasterIdLst>
  <p:sldIdLst>
    <p:sldId id="258" r:id="rId6"/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Proxima Nova" panose="020B0604020202020204" charset="0"/>
      <p:regular r:id="rId51"/>
      <p:bold r:id="rId52"/>
      <p:italic r:id="rId53"/>
      <p:boldItalic r:id="rId54"/>
    </p:embeddedFont>
    <p:embeddedFont>
      <p:font typeface="Proxima Nova Semibold" panose="020B0604020202020204" charset="0"/>
      <p:regular r:id="rId55"/>
      <p:bold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3658A-3A1D-4BBF-AC61-5B633070C4AF}" v="10" dt="2021-11-01T19:17:17.470"/>
  </p1510:revLst>
</p1510:revInfo>
</file>

<file path=ppt/tableStyles.xml><?xml version="1.0" encoding="utf-8"?>
<a:tblStyleLst xmlns:a="http://schemas.openxmlformats.org/drawingml/2006/main" def="{EB803D51-433C-4A46-8331-1B5DED37100C}">
  <a:tblStyle styleId="{EB803D51-433C-4A46-8331-1B5DED3710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3" autoAdjust="0"/>
  </p:normalViewPr>
  <p:slideViewPr>
    <p:cSldViewPr snapToGrid="0">
      <p:cViewPr varScale="1">
        <p:scale>
          <a:sx n="64" d="100"/>
          <a:sy n="64" d="100"/>
        </p:scale>
        <p:origin x="20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77e3717e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f77e3717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8c44f0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f8c44f0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&lt;a href='https://www.macrotrends.net/2526/sp-500-historical-annual-returns'&gt;S&amp;P 500 Historical Annual Returns&lt;/a&gt;</a:t>
            </a: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77e3717e1_0_21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&lt;a href='https://www.macrotrends.net/2526/sp-500-historical-annual-returns'&gt;S&amp;P 500 Historical Annual Returns&lt;/a&gt;</a:t>
            </a:r>
            <a:endParaRPr/>
          </a:p>
        </p:txBody>
      </p:sp>
      <p:sp>
        <p:nvSpPr>
          <p:cNvPr id="316" name="Google Shape;316;gf77e3717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77e3717e1_0_8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&lt;a href='https://www.macrotrends.net/2526/sp-500-historical-annual-returns'&gt;S&amp;P 500 Historical Annual Returns&lt;/a&gt;</a:t>
            </a:r>
            <a:endParaRPr/>
          </a:p>
        </p:txBody>
      </p:sp>
      <p:sp>
        <p:nvSpPr>
          <p:cNvPr id="328" name="Google Shape;328;gf77e3717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8c44f036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f8c44f036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f8c44f0364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6" name="Google Shape;4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8c44f0364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f8c44f0364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f8c44f0364_1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8c44f036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f8c44f036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8c44f0364_1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f8c44f0364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u="sng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6311900"/>
            <a:ext cx="9144000" cy="5460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0" y="6356350"/>
            <a:ext cx="908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Council for Economic Education’s 60</a:t>
            </a:r>
            <a:r>
              <a:rPr lang="en-US" sz="1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Annual Financial Literacy and Economic Education Conference</a:t>
            </a:r>
            <a:endParaRPr/>
          </a:p>
        </p:txBody>
      </p:sp>
      <p:pic>
        <p:nvPicPr>
          <p:cNvPr id="66" name="Google Shape;66;p15" descr="Logo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2135981" cy="1051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ZyZWVSZXNwb25zZS10ZXh0Iiwic2xpZGVJZCI6InA5IiwiY29udGVudEluc3RhbmNlSWQiOiIxeTJreW9nT3RWbkd0eTFYRmhoNGdjOTJGbFhzb1BGeHpyYXROSUctRzdBay9iYTg4MzAwYS1mOWE4LTRiNGItYjhhOC02MDIyN2FiYWQxYjkifQ==pearId=magic-pear-metadata-identifier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/?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EyMjM1MDQyMDM3MjY0MzI4MzcwIiwiY29udGVudEluc3RhbmNlSWQiOiI3ZDdlNjUzMDZkZjI0YjM3YmVhZjdkZTA5NGZiN2QzMyJ9pearId=magic-pear-metadata-identifier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ntchangethislink.peardeckmagic.zone/?eyJ0eXBlIjoiZHJhZ2dhYmxlIiwiZHJhZ2dhYmxlcyI6W3siaWQiOiJkcmFnZ2FibGUwIiwidHlwZSI6Imljb24iLCJpY29uIjp7ImlkIjoiZGVmYXVsdC1jaXJjbGUifSwiY29sb3IiOiIjNDFCREVCIn1dLCJkcmFnZ2FibGVTaXplIjoxMywiZW1iZWRkYWJsZVVybCI6Imh0dHBzOi8vIiwiYW5zd2VycyI6W119pearId=magic-pear-shape-identifier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NlbGwhIiwiQnV5LCBpZiBzdHJhdGVnaWMiLCJIb2xkIG9uIiwiT3RoZXIiXX0=pearId=magic-pear-shape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11bHRpcGxlQ2hvaWNlIiwic2xpZGVJZCI6InAxNyIsImNvbnRlbnRJbnN0YW5jZUlkIjoiMXkya3lvZ090Vm5HdHkxWEZoaDRnYzkyRmxYc29QRnh6cmF0TklHLUc3QWsvYmQ3N2Y4NDgtZGM1NS00ZGQ1LWI5NDQtMzhiMDBjNzIwOTJhIn0=pearId=magic-pear-metadata-identifie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dontchangethislink.peardeckmagic.zone/?eyJ0eXBlIjoiZ29vZ2xlLXNsaWRlcy1hZGRvbi10ZW1wbGF0ZS1saWJyYXJ5IiwiY2xhc3NUaW1lIjoiZHVyaW5nIiwiY29udGVudElkIjoiaHR0cHM6Ly9kb2NzLmdvb2dsZS5jb20vcHJlc2VudGF0aW9uL2QvMW5rZUR4aGhMSk1RUnpkYkxmUDFZR1pNeVhXdkZsSDZ6bFJsSWY2aEZnVWsvZWRpdCNzbGlkZT1pZC5nNWMyZTJlZGFjMl8wXzE4NCIsInNsaWRlSWQiOiJnNWMyZTJlZGFjMl8wXzE4NCIsInByZXNlbnRhdGlvbklkIjoiMW5rZUR4aGhMSk1RUnpkYkxmUDFZR1pNeVhXdkZsSDZ6bFJsSWY2aEZnVWsiLCJ0ZW1wbGF0ZU5hbWUiOiJEcmFnIHlvdXIgZG90IHRvIGluZGljYXRlIHdoZXRoZXIgeW91IGFncmVlIG9yIGRpc2FncmVlIiwibGFzdEVkaXRlZEJ5IjoiMTEyMjM1MDQyMDM3MjY0MzI4MzcwIiwiY29udGVudEluc3RhbmNlSWQiOiI3ZDdlNjUzMDZkZjI0YjM3YmVhZjdkZTA5NGZiN2QzMyJ9pearId=magic-pear-metadata-identifier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ontchangethislink.peardeckmagic.zone/?eyJ0eXBlIjoiZHJhZ2dhYmxlIiwiZHJhZ2dhYmxlcyI6W3siaWQiOiJkcmFnZ2FibGUwIiwidHlwZSI6Imljb24iLCJpY29uIjp7ImlkIjoiZGVmYXVsdC1jaXJjbGUifSwiY29sb3IiOiIjNDFCREVCIn1dLCJkcmFnZ2FibGVTaXplIjoxMywiZW1iZWRkYWJsZVVybCI6Imh0dHBzOi8vIiwiYW5zd2VycyI6W119pearId=magic-pear-shape-identifier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ZyZWVSZXNwb25zZS10ZXh0Iiwic2xpZGVJZCI6InAyOCIsImNvbnRlbnRJbnN0YW5jZUlkIjoiMXkya3lvZ090Vm5HdHkxWEZoaDRnYzkyRmxYc29QRnh6cmF0TklHLUc3QWsvNjUwNGJmYjctNDkyNC00Mjc3LTg0YTktNGNiNzE0ODBlYmM5In0=pearId=magic-pear-metadata-identifier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RyYWdnYWJsZSIsInNsaWRlSWQiOiJwMjkiLCJjb250ZW50SW5zdGFuY2VJZCI6IjF5Mmt5b2dPdFZuR3R5MVhGaGg0Z2M5MkZsWHNvUEZ4enJhdE5JRy1HN0FrLzEzYTllOTg5LTQ2NDMtNGFjZS05MjEzLTVlN2U4NDNkZDMyNSJ9pearId=magic-pear-metadata-identifier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YTU0NWM1In1dLCJkcmFnZ2FibGVTaXplIjoxMi42LCJlbWJlZGRhYmxlVXJsIjoiaHR0cHM6Ly8iLCJhbnN3ZXJzIjpbXX0=pearId=magic-pear-shape-identifier" TargetMode="Externa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professional-development-upcomin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m/Teachers-Can-Financially-Fit-Economists/dp/3030493555" TargetMode="External"/><Relationship Id="rId4" Type="http://schemas.openxmlformats.org/officeDocument/2006/relationships/hyperlink" Target="https://store.councilforeconed.org/shopping_product_detail.asp?pid=5242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5Mmt5b2dPdFZuR3R5MVhGaGg0Z2M5MkZsWHNvUEZ4enJhdE5JRy1HN0FrIiwiY29udGVudElkIjoiY3VzdG9tLXJlc3BvbnNlLWZyZWVSZXNwb25zZS10ZXh0Iiwic2xpZGVJZCI6InAxIiwiY29udGVudEluc3RhbmNlSWQiOiIxeTJreW9nT3RWbkd0eTFYRmhoNGdjOTJGbFhzb1BGeHpyYXROSUctRzdBay8wZDIwMmNjNi1iNWY2LTRlY2ItOGU5ZS01ZjVhNzY3Mzc2MTMifQ==pearId=magic-pear-metadata-identifier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iallyfitteacher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councilforeconed.org/resource/national-standards-for-financial-literacy/#sthash.KIRpxqce.dpb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000" dirty="0"/>
            </a:br>
            <a:br>
              <a:rPr lang="en-US" sz="6700" dirty="0"/>
            </a:br>
            <a:r>
              <a:rPr lang="en-US" sz="4000" dirty="0"/>
              <a:t>Your Personal Finance for Teachers: </a:t>
            </a:r>
            <a:br>
              <a:rPr lang="en-US" sz="3522" dirty="0"/>
            </a:br>
            <a:r>
              <a:rPr lang="en-US" sz="3522" dirty="0">
                <a:solidFill>
                  <a:schemeClr val="accent3">
                    <a:lumMod val="75000"/>
                  </a:schemeClr>
                </a:solidFill>
              </a:rPr>
              <a:t>Making Informed Decisions Around Current Events</a:t>
            </a:r>
            <a:br>
              <a:rPr lang="en-US" sz="6000" b="1" dirty="0"/>
            </a:br>
            <a:r>
              <a:rPr lang="en-US" sz="3177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Teachers Can Be Financially Fit, Too</a:t>
            </a:r>
            <a:br>
              <a:rPr lang="en-US" sz="3177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177" dirty="0">
                <a:solidFill>
                  <a:schemeClr val="tx1"/>
                </a:solidFill>
              </a:rPr>
            </a:br>
            <a:r>
              <a:rPr lang="en-US" sz="2377" dirty="0">
                <a:solidFill>
                  <a:schemeClr val="tx1"/>
                </a:solidFill>
              </a:rPr>
              <a:t>Tawni Hunt Ferrarini, PhD</a:t>
            </a:r>
            <a:br>
              <a:rPr lang="en-US" sz="2377" dirty="0">
                <a:solidFill>
                  <a:schemeClr val="tx1"/>
                </a:solidFill>
              </a:rPr>
            </a:br>
            <a:r>
              <a:rPr lang="en-US" sz="2377" dirty="0">
                <a:solidFill>
                  <a:schemeClr val="tx1"/>
                </a:solidFill>
              </a:rPr>
              <a:t>Lindenwood University</a:t>
            </a:r>
            <a:br>
              <a:rPr lang="en-US" sz="2377" dirty="0">
                <a:solidFill>
                  <a:schemeClr val="tx1"/>
                </a:solidFill>
              </a:rPr>
            </a:br>
            <a:r>
              <a:rPr lang="en-US" sz="2377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tferrarini@lindenwood.edu</a:t>
            </a:r>
            <a:br>
              <a:rPr lang="en-US" sz="2377" dirty="0">
                <a:solidFill>
                  <a:schemeClr val="tx1"/>
                </a:solidFill>
              </a:rPr>
            </a:br>
            <a:r>
              <a:rPr lang="en-US" sz="2377" dirty="0">
                <a:solidFill>
                  <a:schemeClr val="tx1"/>
                </a:solidFill>
              </a:rPr>
              <a:t>Tawni.org</a:t>
            </a:r>
            <a:br>
              <a:rPr lang="en-US" sz="2377" dirty="0"/>
            </a:br>
            <a:endParaRPr sz="2377" dirty="0">
              <a:solidFill>
                <a:schemeClr val="dk1"/>
              </a:solidFill>
            </a:endParaRPr>
          </a:p>
        </p:txBody>
      </p:sp>
      <p:pic>
        <p:nvPicPr>
          <p:cNvPr id="156" name="Google Shape;156;p29" descr="A picture containing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7624" y="4836994"/>
            <a:ext cx="1121058" cy="118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Teacher’s </a:t>
            </a:r>
            <a:r>
              <a:rPr lang="en-US" sz="6000">
                <a:solidFill>
                  <a:schemeClr val="dk1"/>
                </a:solidFill>
              </a:rPr>
              <a:t>Financial 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>
            <a:off x="820572" y="3842932"/>
            <a:ext cx="3125336" cy="21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Name two challenges unique to teachers.</a:t>
            </a:r>
            <a:endParaRPr/>
          </a:p>
        </p:txBody>
      </p:sp>
      <p:pic>
        <p:nvPicPr>
          <p:cNvPr id="219" name="Google Shape;219;p3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627" y="2531473"/>
            <a:ext cx="241300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>
            <a:off x="220050" y="340033"/>
            <a:ext cx="87039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50" y="1163059"/>
            <a:ext cx="8269200" cy="378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7"/>
          <p:cNvPicPr preferRelativeResize="0"/>
          <p:nvPr/>
        </p:nvPicPr>
        <p:blipFill rotWithShape="1">
          <a:blip r:embed="rId4">
            <a:alphaModFix/>
          </a:blip>
          <a:srcRect l="8474" t="8803" r="8032" b="9228"/>
          <a:stretch/>
        </p:blipFill>
        <p:spPr>
          <a:xfrm>
            <a:off x="6172055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 rotWithShape="1">
          <a:blip r:embed="rId5">
            <a:alphaModFix/>
          </a:blip>
          <a:srcRect l="8441" t="8803" r="8064" b="9228"/>
          <a:stretch/>
        </p:blipFill>
        <p:spPr>
          <a:xfrm>
            <a:off x="713988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520950" y="570833"/>
            <a:ext cx="81021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534"/>
              </a:buClr>
              <a:buSzPts val="2800"/>
              <a:buFont typeface="Proxima Nova Semibold"/>
              <a:buNone/>
            </a:pPr>
            <a:r>
              <a:rPr lang="en-US" sz="240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Drag your dot to indicate whether you agree or disagree:</a:t>
            </a:r>
            <a:endParaRPr sz="2400"/>
          </a:p>
        </p:txBody>
      </p:sp>
      <p:sp>
        <p:nvSpPr>
          <p:cNvPr id="231" name="Google Shape;231;p37"/>
          <p:cNvSpPr txBox="1"/>
          <p:nvPr/>
        </p:nvSpPr>
        <p:spPr>
          <a:xfrm>
            <a:off x="859125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</a:pPr>
            <a:r>
              <a:rPr lang="en-U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Agree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6317200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</a:pPr>
            <a:r>
              <a:rPr lang="en-U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Disagree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33" name="Google Shape;233;p3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336150" y="4962850"/>
            <a:ext cx="6599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1">
              <a:solidFill>
                <a:srgbClr val="0A353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RESPOND: I could “retire” comfortably at the end of this academic term if offered 50% of one year’s pay as severance or laid off.</a:t>
            </a:r>
            <a:endParaRPr sz="1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229885" y="18429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</a:pPr>
            <a:r>
              <a:rPr lang="en-US"/>
              <a:t>Realities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111050" y="1536625"/>
            <a:ext cx="907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3600" dirty="0"/>
              <a:t>Every living being retires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3600" dirty="0"/>
              <a:t>Every profession faces periods of unemployment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229885" y="18429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2800"/>
              <a:buFont typeface="Calibri"/>
              <a:buNone/>
            </a:pPr>
            <a:r>
              <a:rPr lang="en-US"/>
              <a:t>Problems</a:t>
            </a: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111050" y="1536625"/>
            <a:ext cx="907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4400"/>
              <a:t>How do you want to navigate in light of current events?</a:t>
            </a: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4400"/>
              <a:t>What are your short and long-run alternatives and their associated benefits/costs/risks?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Framing the Task</a:t>
            </a:r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118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Different people save and invest for different reasons, including large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purchases</a:t>
            </a:r>
            <a:r>
              <a:rPr lang="en-US" dirty="0"/>
              <a:t> (such as higher education, autos and homes), covering unexpected expenses, and retirement 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People’s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choices</a:t>
            </a:r>
            <a:r>
              <a:rPr lang="en-US" dirty="0"/>
              <a:t> about how much to save and for what to save are based on their tastes, preferences and circumstances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409073" y="11309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Framing the Main Task</a:t>
            </a: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158817" y="2377440"/>
            <a:ext cx="8884118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Choose comfortable and secure financial living </a:t>
            </a:r>
            <a:r>
              <a:rPr lang="en-US" sz="3600"/>
              <a:t>as a key goal.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Use the present </a:t>
            </a:r>
            <a:r>
              <a:rPr lang="en-US" sz="3600"/>
              <a:t>to build a </a:t>
            </a:r>
            <a:r>
              <a:rPr lang="en-US" sz="3600" b="1"/>
              <a:t>future income stream based on research</a:t>
            </a:r>
            <a:r>
              <a:rPr lang="en-US" sz="3600"/>
              <a:t>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 b="1"/>
              <a:t>Current events</a:t>
            </a:r>
            <a:r>
              <a:rPr lang="en-US" sz="3600"/>
              <a:t> come and go. 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457200" y="10828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Investing </a:t>
            </a:r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1"/>
          </p:nvPr>
        </p:nvSpPr>
        <p:spPr>
          <a:xfrm>
            <a:off x="457200" y="2159755"/>
            <a:ext cx="82296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Financial investment </a:t>
            </a:r>
            <a:r>
              <a:rPr lang="en-US"/>
              <a:t>involves the purchase of financial assets. The intent is to increase income  in the future or build wealth over time.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Investors choose among stocks, bonds, savings, and and various other </a:t>
            </a:r>
            <a:r>
              <a:rPr lang="en-US" b="1"/>
              <a:t>financial instruments</a:t>
            </a:r>
            <a:r>
              <a:rPr lang="en-US"/>
              <a:t>.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has </a:t>
            </a:r>
            <a:r>
              <a:rPr lang="en-US" b="1"/>
              <a:t>different risks and expected rates of return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72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3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3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550" y="359733"/>
            <a:ext cx="8178900" cy="55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 txBox="1"/>
          <p:nvPr/>
        </p:nvSpPr>
        <p:spPr>
          <a:xfrm>
            <a:off x="607441" y="6294805"/>
            <a:ext cx="81787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https://www.fool.com/investing/general/2014/08/17/the-pyramid-approach-to-retirement-planning.aspx</a:t>
            </a:r>
            <a:endParaRPr/>
          </a:p>
        </p:txBody>
      </p:sp>
      <p:sp>
        <p:nvSpPr>
          <p:cNvPr id="274" name="Google Shape;274;p43"/>
          <p:cNvSpPr txBox="1"/>
          <p:nvPr/>
        </p:nvSpPr>
        <p:spPr>
          <a:xfrm>
            <a:off x="436815" y="995939"/>
            <a:ext cx="2847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Consult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an objective, third-party with financial expertise.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Devise a plan that makes sense for you.</a:t>
            </a:r>
            <a:endParaRPr/>
          </a:p>
        </p:txBody>
      </p:sp>
      <p:sp>
        <p:nvSpPr>
          <p:cNvPr id="275" name="Google Shape;275;p43"/>
          <p:cNvSpPr/>
          <p:nvPr/>
        </p:nvSpPr>
        <p:spPr>
          <a:xfrm>
            <a:off x="6543325" y="1166125"/>
            <a:ext cx="1564200" cy="759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5AD3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teach</a:t>
            </a:r>
            <a:endParaRPr/>
          </a:p>
        </p:txBody>
      </p:sp>
      <p:sp>
        <p:nvSpPr>
          <p:cNvPr id="276" name="Google Shape;276;p43"/>
          <p:cNvSpPr/>
          <p:nvPr/>
        </p:nvSpPr>
        <p:spPr>
          <a:xfrm>
            <a:off x="8348050" y="2341525"/>
            <a:ext cx="388800" cy="3276300"/>
          </a:xfrm>
          <a:prstGeom prst="leftArrowCallout">
            <a:avLst>
              <a:gd name="adj1" fmla="val 0"/>
              <a:gd name="adj2" fmla="val 25000"/>
              <a:gd name="adj3" fmla="val 0"/>
              <a:gd name="adj4" fmla="val 73169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Droid Serif"/>
                <a:ea typeface="Droid Serif"/>
                <a:cs typeface="Droid Serif"/>
                <a:sym typeface="Droid Serif"/>
              </a:rPr>
              <a:t>Life</a:t>
            </a:r>
            <a:endParaRPr sz="2000" b="1">
              <a:solidFill>
                <a:srgbClr val="0000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192500" y="1814002"/>
            <a:ext cx="84942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Independent of where you are...</a:t>
            </a:r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457200" y="3887125"/>
            <a:ext cx="82296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do with your financial assets when the economy crashes?</a:t>
            </a:r>
            <a:endParaRPr/>
          </a:p>
        </p:txBody>
      </p:sp>
      <p:pic>
        <p:nvPicPr>
          <p:cNvPr id="283" name="Google Shape;283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" name="Google Shape;285;p44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7300" y="4534550"/>
            <a:ext cx="1588850" cy="15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192500" y="1814002"/>
            <a:ext cx="84942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Independent of your starting point and where you are…</a:t>
            </a:r>
            <a:endParaRPr sz="4800" dirty="0"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457200" y="3887125"/>
            <a:ext cx="82296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 not sell your retirement assets at the bottom of the market!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2483318" y="365760"/>
            <a:ext cx="578210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/>
              <a:t> Financial Investments</a:t>
            </a:r>
            <a:br>
              <a:rPr lang="en-US" sz="3700"/>
            </a:br>
            <a:r>
              <a:rPr lang="en-US" sz="3700"/>
              <a:t>- Don’t sell at the bottom</a:t>
            </a:r>
            <a:endParaRPr/>
          </a:p>
        </p:txBody>
      </p:sp>
      <p:sp>
        <p:nvSpPr>
          <p:cNvPr id="297" name="Google Shape;297;p46"/>
          <p:cNvSpPr/>
          <p:nvPr/>
        </p:nvSpPr>
        <p:spPr>
          <a:xfrm>
            <a:off x="0" y="1704942"/>
            <a:ext cx="9144000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0" y="1691641"/>
            <a:ext cx="728740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1240022" y="2176272"/>
            <a:ext cx="7025403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/>
              <a:t>Buy and hold, don’t buy and sell in a panic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/>
              <a:t>CASE STUDY: A teacher with $100,000 in retirement assets 1/1/2020.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□"/>
            </a:pPr>
            <a:r>
              <a:rPr lang="en-US" sz="2100" b="1"/>
              <a:t>If sold in panic on March 23, 2020, the teacher “preserves” $69,252 (Cut your losses! Scary time!)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□"/>
            </a:pPr>
            <a:r>
              <a:rPr lang="en-US" sz="2100" b="1"/>
              <a:t>But, hold until June 8, the portfolio value returns to $100,000 – hold until this week and you're at $108,000.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1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100" b="1"/>
              <a:t>Advice: Keep a long-term perspective and help others do the same</a:t>
            </a:r>
            <a:endParaRPr sz="2100" b="1"/>
          </a:p>
        </p:txBody>
      </p:sp>
      <p:sp>
        <p:nvSpPr>
          <p:cNvPr id="300" name="Google Shape;300;p46"/>
          <p:cNvSpPr txBox="1">
            <a:spLocks noGrp="1"/>
          </p:cNvSpPr>
          <p:nvPr>
            <p:ph type="ftr" idx="11"/>
          </p:nvPr>
        </p:nvSpPr>
        <p:spPr>
          <a:xfrm>
            <a:off x="2040556" y="6104573"/>
            <a:ext cx="4474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https://www.financiallyfitteachers.com/</a:t>
            </a:r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sldNum" idx="12"/>
          </p:nvPr>
        </p:nvSpPr>
        <p:spPr>
          <a:xfrm>
            <a:off x="6818386" y="6356350"/>
            <a:ext cx="1447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20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47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9" name="Google Shape;309;p47"/>
          <p:cNvSpPr txBox="1">
            <a:spLocks noGrp="1"/>
          </p:cNvSpPr>
          <p:nvPr>
            <p:ph type="title"/>
          </p:nvPr>
        </p:nvSpPr>
        <p:spPr>
          <a:xfrm>
            <a:off x="832485" y="4277356"/>
            <a:ext cx="7475220" cy="1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accent1"/>
                </a:solidFill>
              </a:rPr>
              <a:t>Stock market before and after the pandemic</a:t>
            </a:r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ftr" idx="11"/>
          </p:nvPr>
        </p:nvSpPr>
        <p:spPr>
          <a:xfrm>
            <a:off x="3028950" y="625958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https://www.financiallyfitteachers.com/</a:t>
            </a:r>
            <a:endParaRPr/>
          </a:p>
        </p:txBody>
      </p:sp>
      <p:sp>
        <p:nvSpPr>
          <p:cNvPr id="311" name="Google Shape;311;p47"/>
          <p:cNvSpPr txBox="1">
            <a:spLocks noGrp="1"/>
          </p:cNvSpPr>
          <p:nvPr>
            <p:ph type="sldNum" idx="12"/>
          </p:nvPr>
        </p:nvSpPr>
        <p:spPr>
          <a:xfrm>
            <a:off x="6457950" y="625958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5" y="188484"/>
            <a:ext cx="9143999" cy="389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/>
          <p:nvPr/>
        </p:nvSpPr>
        <p:spPr>
          <a:xfrm>
            <a:off x="182880" y="256540"/>
            <a:ext cx="8778300" cy="6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48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832485" y="4277356"/>
            <a:ext cx="7475100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accent1"/>
                </a:solidFill>
              </a:rPr>
              <a:t>Stock market before and after the pandemic</a:t>
            </a:r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ftr" idx="11"/>
          </p:nvPr>
        </p:nvSpPr>
        <p:spPr>
          <a:xfrm>
            <a:off x="3028950" y="625958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https://www.financiallyfitteachers.com/</a:t>
            </a: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ldNum" idx="12"/>
          </p:nvPr>
        </p:nvSpPr>
        <p:spPr>
          <a:xfrm>
            <a:off x="6457950" y="625958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788" y="369301"/>
            <a:ext cx="8562475" cy="41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182880" y="256540"/>
            <a:ext cx="8778300" cy="6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49"/>
          <p:cNvCxnSpPr/>
          <p:nvPr/>
        </p:nvCxnSpPr>
        <p:spPr>
          <a:xfrm>
            <a:off x="2171700" y="5768204"/>
            <a:ext cx="480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49"/>
          <p:cNvSpPr txBox="1">
            <a:spLocks noGrp="1"/>
          </p:cNvSpPr>
          <p:nvPr>
            <p:ph type="title"/>
          </p:nvPr>
        </p:nvSpPr>
        <p:spPr>
          <a:xfrm>
            <a:off x="832485" y="4277356"/>
            <a:ext cx="7475100" cy="1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accent1"/>
                </a:solidFill>
              </a:rPr>
              <a:t>Stock market before and after the pandemic</a:t>
            </a:r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3028950" y="625958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https://www.financiallyfitteachers.com/</a:t>
            </a:r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6457950" y="625958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9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63" y="471250"/>
            <a:ext cx="8475525" cy="32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0"/>
          <p:cNvSpPr txBox="1"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Important disclosures</a:t>
            </a:r>
            <a:endParaRPr/>
          </a:p>
        </p:txBody>
      </p:sp>
      <p:sp>
        <p:nvSpPr>
          <p:cNvPr id="344" name="Google Shape;344;p50"/>
          <p:cNvSpPr/>
          <p:nvPr/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0"/>
          <p:cNvSpPr/>
          <p:nvPr/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https://www.financiallyfitteachers.com/</a:t>
            </a:r>
            <a:endParaRPr/>
          </a:p>
        </p:txBody>
      </p:sp>
      <p:sp>
        <p:nvSpPr>
          <p:cNvPr id="347" name="Google Shape;347;p50"/>
          <p:cNvSpPr txBox="1">
            <a:spLocks noGrp="1"/>
          </p:cNvSpPr>
          <p:nvPr>
            <p:ph type="sldNum" idx="12"/>
          </p:nvPr>
        </p:nvSpPr>
        <p:spPr>
          <a:xfrm>
            <a:off x="6537960" y="6356350"/>
            <a:ext cx="19751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24</a:t>
            </a:fld>
            <a:endParaRPr>
              <a:solidFill>
                <a:srgbClr val="7F7F7F"/>
              </a:solidFill>
            </a:endParaRPr>
          </a:p>
        </p:txBody>
      </p:sp>
      <p:grpSp>
        <p:nvGrpSpPr>
          <p:cNvPr id="348" name="Google Shape;348;p50"/>
          <p:cNvGrpSpPr/>
          <p:nvPr/>
        </p:nvGrpSpPr>
        <p:grpSpPr>
          <a:xfrm>
            <a:off x="628650" y="1737913"/>
            <a:ext cx="7879842" cy="4534317"/>
            <a:chOff x="0" y="553"/>
            <a:chExt cx="7879842" cy="4534317"/>
          </a:xfrm>
        </p:grpSpPr>
        <p:sp>
          <p:nvSpPr>
            <p:cNvPr id="349" name="Google Shape;349;p50"/>
            <p:cNvSpPr/>
            <p:nvPr/>
          </p:nvSpPr>
          <p:spPr>
            <a:xfrm>
              <a:off x="0" y="553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0"/>
            <p:cNvSpPr/>
            <p:nvPr/>
          </p:nvSpPr>
          <p:spPr>
            <a:xfrm>
              <a:off x="391894" y="292045"/>
              <a:ext cx="712535" cy="7125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0"/>
            <p:cNvSpPr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0"/>
            <p:cNvSpPr txBox="1"/>
            <p:nvPr/>
          </p:nvSpPr>
          <p:spPr>
            <a:xfrm>
              <a:off x="1496324" y="553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one knows where financial markets will go in the future.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0"/>
            <p:cNvSpPr/>
            <p:nvPr/>
          </p:nvSpPr>
          <p:spPr>
            <a:xfrm>
              <a:off x="0" y="1619952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0"/>
            <p:cNvSpPr/>
            <p:nvPr/>
          </p:nvSpPr>
          <p:spPr>
            <a:xfrm>
              <a:off x="391894" y="1911444"/>
              <a:ext cx="712535" cy="7125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0"/>
            <p:cNvSpPr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0"/>
            <p:cNvSpPr txBox="1"/>
            <p:nvPr/>
          </p:nvSpPr>
          <p:spPr>
            <a:xfrm>
              <a:off x="1496324" y="1619952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Even in this case, after June 8 there were again times when that teacher’s investment portfolio was worth less than $100,000. At other times, it was worth more.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0"/>
            <p:cNvSpPr/>
            <p:nvPr/>
          </p:nvSpPr>
          <p:spPr>
            <a:xfrm>
              <a:off x="0" y="3239351"/>
              <a:ext cx="7879842" cy="129551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50"/>
            <p:cNvSpPr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0"/>
            <p:cNvSpPr txBox="1"/>
            <p:nvPr/>
          </p:nvSpPr>
          <p:spPr>
            <a:xfrm>
              <a:off x="1496324" y="3239351"/>
              <a:ext cx="6383517" cy="1295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But this much is certain: Panic selling during troubled times will lock in loss.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50" descr="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612" y="51773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title"/>
          </p:nvPr>
        </p:nvSpPr>
        <p:spPr>
          <a:xfrm>
            <a:off x="2180122" y="365127"/>
            <a:ext cx="6335228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400" dirty="0"/>
              <a:t>Take Inventory</a:t>
            </a:r>
            <a:endParaRPr sz="5400" dirty="0"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1"/>
          </p:nvPr>
        </p:nvSpPr>
        <p:spPr>
          <a:xfrm>
            <a:off x="628650" y="1033671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Step back and take an inventory of your financial assets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Financial assets </a:t>
            </a:r>
            <a:r>
              <a:rPr lang="en-US" dirty="0"/>
              <a:t>include a wide variety of financial instruments including bank deposits, stocks, bonds, and mutual funds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dirty="0"/>
              <a:t>Identify all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income streams </a:t>
            </a:r>
            <a:r>
              <a:rPr lang="en-US" dirty="0"/>
              <a:t>- earned income, passive income, dividends, interest, and more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dirty="0"/>
              <a:t>Real estate and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commodities </a:t>
            </a:r>
            <a:r>
              <a:rPr lang="en-US" dirty="0"/>
              <a:t>are also often viewed as financial assets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dirty="0"/>
              <a:t>Cryptocurrencies, Game Stop Stocks and such are speculative assets with high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volatility and risk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Pensions </a:t>
            </a:r>
            <a:r>
              <a:rPr lang="en-US" dirty="0"/>
              <a:t>are, too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3056020" y="365127"/>
            <a:ext cx="5459329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6000" dirty="0"/>
              <a:t>Evaluate</a:t>
            </a:r>
            <a:endParaRPr sz="6000" dirty="0"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628650" y="1245704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Evaluate their expected returns and risks.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Leverage them against your debt and spending habits through a monthly budget and financial plan for life.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Identify where you are in the retirement process. 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Individuals who are early may take on higher risks and expect higher returns.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Individuals who are close to retirement will want low risks and low and steady returns.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1123095" y="1269411"/>
            <a:ext cx="7886700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/>
              <a:t>Case Study: Two Investors</a:t>
            </a:r>
            <a:endParaRPr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1"/>
          </p:nvPr>
        </p:nvSpPr>
        <p:spPr>
          <a:xfrm>
            <a:off x="669419" y="2474611"/>
            <a:ext cx="7886700" cy="49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solidFill>
                  <a:schemeClr val="accent3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Ana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 is a young teacher, 22 years old, and accepts her first job.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She is aware that investing involves an opportunity cost—givin</a:t>
            </a:r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g up 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the next-best thing. It could be new clothes, car, vacation, or whatever she do alternatively with her invested money.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In her financial plan, Ana decided to save $2,000 a year, drive a used car financed with a loan, and rent a moderately nice apartment with a friend.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Ana was committed to save. She understand the power of compound interest and Rule of 70.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Ana invested $2,000 a year. After 12 years, decided to buy a Tesla without touching her investments. They were for retirement.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She planned on retiring at age 65. </a:t>
            </a:r>
            <a:endParaRPr dirty="0"/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000" y="1269401"/>
            <a:ext cx="1720700" cy="114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body" idx="1"/>
          </p:nvPr>
        </p:nvSpPr>
        <p:spPr>
          <a:xfrm>
            <a:off x="128875" y="2095942"/>
            <a:ext cx="78867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solidFill>
                  <a:schemeClr val="accent3">
                    <a:lumMod val="7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Shaun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 entered teaching at 34 years old.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He also graduated from college at 22, but traveled, worked to live, and bought a new car, lived in a luxurious apartment, and went around the world.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Like Ana, his choices included 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opportunity costs.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At age 34, Shaun married and decided to start saving and </a:t>
            </a:r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investing 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for his financial future.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dirty="0">
                <a:latin typeface="Avenir"/>
                <a:ea typeface="Avenir"/>
                <a:cs typeface="Avenir"/>
                <a:sym typeface="Avenir"/>
              </a:rPr>
              <a:t>He did his research and learned that w</a:t>
            </a: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hat you have earned is not what matters most but what you save and invest is what determines your lifetime wealth.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Shaun estimated that he had 25 to 30 productive years in his career.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□"/>
            </a:pPr>
            <a:r>
              <a:rPr lang="en-US" sz="1800" b="0" i="0" u="none" strike="noStrike" dirty="0">
                <a:latin typeface="Avenir"/>
                <a:ea typeface="Avenir"/>
                <a:cs typeface="Avenir"/>
                <a:sym typeface="Avenir"/>
              </a:rPr>
              <a:t>So, with this focus, Shaun saved $2,000 a year for the next 32 years until he retired at the end of his 65th year.</a:t>
            </a:r>
            <a:endParaRPr dirty="0"/>
          </a:p>
        </p:txBody>
      </p:sp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1123095" y="1269411"/>
            <a:ext cx="7886700" cy="66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/>
              <a:t>Case Study: Two Investors Cont’d 2</a:t>
            </a:r>
            <a:endParaRPr/>
          </a:p>
        </p:txBody>
      </p:sp>
      <p:pic>
        <p:nvPicPr>
          <p:cNvPr id="386" name="Google Shape;38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2502" y="3049475"/>
            <a:ext cx="1386725" cy="9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title"/>
          </p:nvPr>
        </p:nvSpPr>
        <p:spPr>
          <a:xfrm>
            <a:off x="530225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Wealth</a:t>
            </a:r>
            <a:endParaRPr/>
          </a:p>
        </p:txBody>
      </p:sp>
      <p:sp>
        <p:nvSpPr>
          <p:cNvPr id="392" name="Google Shape;392;p5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Ana</a:t>
            </a:r>
            <a:r>
              <a:rPr lang="en-US" dirty="0"/>
              <a:t>	</a:t>
            </a:r>
            <a:endParaRPr dirty="0"/>
          </a:p>
        </p:txBody>
      </p:sp>
      <p:sp>
        <p:nvSpPr>
          <p:cNvPr id="393" name="Google Shape;393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Invests $2000 a year for 12 years from age 22 - 34.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Stops, and invests nothing for 31 years from age 34-65.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Retires at age 65.</a:t>
            </a:r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Shaun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Invests $0 a year for 12 years from age 22 - 34.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Invests $2000 a year for 31 years from age 34 - 65.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Retires at age 65.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96" name="Google Shape;396;p55"/>
          <p:cNvSpPr txBox="1"/>
          <p:nvPr/>
        </p:nvSpPr>
        <p:spPr>
          <a:xfrm>
            <a:off x="2306386" y="1118671"/>
            <a:ext cx="546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Case Study: Two Investors Cont’d 3</a:t>
            </a:r>
            <a:endParaRPr/>
          </a:p>
        </p:txBody>
      </p:sp>
      <p:pic>
        <p:nvPicPr>
          <p:cNvPr id="397" name="Google Shape;39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500" y="4636775"/>
            <a:ext cx="2711700" cy="18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5"/>
          <p:cNvSpPr txBox="1"/>
          <p:nvPr/>
        </p:nvSpPr>
        <p:spPr>
          <a:xfrm>
            <a:off x="3415125" y="5090275"/>
            <a:ext cx="1156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Let’s evaluate  the two strategies.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 your professional development certificate for this webinar: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45-minutes, and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automatically be e-mailed to you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 presentations, lesson plan materials, and activities for each webinar at </a:t>
            </a:r>
            <a:r>
              <a:rPr lang="en-US" sz="1600" b="1" i="1" u="sng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EconEdLink.org/professional-development/</a:t>
            </a:r>
            <a:endParaRPr sz="16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7" name="Google Shape;407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220050" y="340033"/>
            <a:ext cx="8703900" cy="59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050" y="1163059"/>
            <a:ext cx="8269200" cy="378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6"/>
          <p:cNvPicPr preferRelativeResize="0"/>
          <p:nvPr/>
        </p:nvPicPr>
        <p:blipFill rotWithShape="1">
          <a:blip r:embed="rId4">
            <a:alphaModFix/>
          </a:blip>
          <a:srcRect l="8474" t="8803" r="8032" b="9228"/>
          <a:stretch/>
        </p:blipFill>
        <p:spPr>
          <a:xfrm>
            <a:off x="6172055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6"/>
          <p:cNvPicPr preferRelativeResize="0"/>
          <p:nvPr/>
        </p:nvPicPr>
        <p:blipFill rotWithShape="1">
          <a:blip r:embed="rId5">
            <a:alphaModFix/>
          </a:blip>
          <a:srcRect l="8441" t="8803" r="8064" b="9228"/>
          <a:stretch/>
        </p:blipFill>
        <p:spPr>
          <a:xfrm>
            <a:off x="713988" y="2022800"/>
            <a:ext cx="2303870" cy="22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6"/>
          <p:cNvSpPr txBox="1"/>
          <p:nvPr/>
        </p:nvSpPr>
        <p:spPr>
          <a:xfrm>
            <a:off x="520950" y="570833"/>
            <a:ext cx="81021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0A3534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Drag your dot to indicate who will retire with the most wealth at age 65.</a:t>
            </a:r>
            <a:endParaRPr sz="2400" b="1" i="0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6"/>
          <p:cNvSpPr txBox="1"/>
          <p:nvPr/>
        </p:nvSpPr>
        <p:spPr>
          <a:xfrm>
            <a:off x="859125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</a:pPr>
            <a:r>
              <a:rPr lang="en-US"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Ana</a:t>
            </a:r>
            <a:endParaRPr sz="24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4" name="Google Shape;414;p56"/>
          <p:cNvSpPr txBox="1"/>
          <p:nvPr/>
        </p:nvSpPr>
        <p:spPr>
          <a:xfrm>
            <a:off x="6317200" y="3208567"/>
            <a:ext cx="2013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 Semibold"/>
              <a:buNone/>
            </a:pPr>
            <a:r>
              <a:rPr lang="en-US"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Shaun</a:t>
            </a:r>
            <a:endParaRPr sz="24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415" name="Google Shape;415;p5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6">
            <a:hlinkClick r:id="rId8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6"/>
          <p:cNvSpPr txBox="1"/>
          <p:nvPr/>
        </p:nvSpPr>
        <p:spPr>
          <a:xfrm>
            <a:off x="1336150" y="4962850"/>
            <a:ext cx="65991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$2000 a year for 12 years or $24K over 12 years (Ana at 22)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rgbClr val="0A3534"/>
                </a:solidFill>
                <a:latin typeface="Proxima Nova"/>
                <a:ea typeface="Proxima Nova"/>
                <a:cs typeface="Proxima Nova"/>
                <a:sym typeface="Proxima Nova"/>
              </a:rPr>
              <a:t>$2000 a year for 31 years or $62K over 31 years (Shaun at 32)</a:t>
            </a:r>
            <a:endParaRPr sz="18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FFFL, 9-12, Lesson 20</a:t>
            </a:r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24" name="Google Shape;42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7200"/>
            <a:ext cx="9144000" cy="1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6644" y="4310800"/>
            <a:ext cx="9257288" cy="108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Wow! Just wow!</a:t>
            </a:r>
            <a:endParaRPr dirty="0"/>
          </a:p>
        </p:txBody>
      </p:sp>
      <p:sp>
        <p:nvSpPr>
          <p:cNvPr id="432" name="Google Shape;432;p58"/>
          <p:cNvSpPr txBox="1"/>
          <p:nvPr/>
        </p:nvSpPr>
        <p:spPr>
          <a:xfrm>
            <a:off x="971774" y="2776524"/>
            <a:ext cx="7546583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Apply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Rule of 70/72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:  Double your earn income through the power of compounding.</a:t>
            </a:r>
            <a:endParaRPr sz="2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number of years to double = 70/(rate of expected returns)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= 70/10% (hypothetical rate of return is 10%. Selected because math is easy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Putting your some of your income to work by letting others invest it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6984"/>
              <a:buFont typeface="Arial"/>
              <a:buNone/>
            </a:pPr>
            <a:r>
              <a:rPr lang="en-US" sz="3850"/>
              <a:t>Advise the following teacher</a:t>
            </a:r>
            <a:endParaRPr/>
          </a:p>
        </p:txBody>
      </p:sp>
      <p:sp>
        <p:nvSpPr>
          <p:cNvPr id="438" name="Google Shape;438;p59"/>
          <p:cNvSpPr txBox="1">
            <a:spLocks noGrp="1"/>
          </p:cNvSpPr>
          <p:nvPr>
            <p:ph type="body" idx="1"/>
          </p:nvPr>
        </p:nvSpPr>
        <p:spPr>
          <a:xfrm>
            <a:off x="220274" y="2495857"/>
            <a:ext cx="6247383" cy="378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</a:pPr>
            <a:r>
              <a:rPr lang="en-US" sz="2400"/>
              <a:t>Background: Young public-school teacher with student debt, single, and renting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</a:pPr>
            <a:r>
              <a:rPr lang="en-US" sz="2400"/>
              <a:t>Debt financing options:</a:t>
            </a:r>
            <a:endParaRPr/>
          </a:p>
          <a:p>
            <a:pPr marL="914400" lvl="1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2400"/>
              <a:t>Pay off no debt in hope of loan forgiveness and let the pension plan cover retirement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2400"/>
              <a:t>Pay off debt first; do not set private money aside for retirement; depend on defined-contributions pension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2400"/>
              <a:t>Put a plan in place to pay off debt; contribute to Roth IRA (expected return is 6%), and participate in defined contributions pension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endParaRPr/>
          </a:p>
        </p:txBody>
      </p:sp>
      <p:sp>
        <p:nvSpPr>
          <p:cNvPr id="439" name="Google Shape;439;p59"/>
          <p:cNvSpPr/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A96E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9"/>
          <p:cNvSpPr/>
          <p:nvPr/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 cap="flat" cmpd="sng">
            <a:solidFill>
              <a:srgbClr val="F5A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5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964" y="2865141"/>
            <a:ext cx="1143455" cy="114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9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0"/>
          <p:cNvSpPr txBox="1"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5600"/>
              <a:t>More Information</a:t>
            </a:r>
            <a:endParaRPr/>
          </a:p>
        </p:txBody>
      </p:sp>
      <p:sp>
        <p:nvSpPr>
          <p:cNvPr id="449" name="Google Shape;449;p60"/>
          <p:cNvSpPr/>
          <p:nvPr/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A784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0"/>
          <p:cNvSpPr/>
          <p:nvPr/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60" descr="Though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04" y="903421"/>
            <a:ext cx="2269998" cy="226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0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504" y="3545545"/>
            <a:ext cx="2269997" cy="226999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0"/>
          <p:cNvSpPr txBox="1">
            <a:spLocks noGrp="1"/>
          </p:cNvSpPr>
          <p:nvPr>
            <p:ph type="body" idx="1"/>
          </p:nvPr>
        </p:nvSpPr>
        <p:spPr>
          <a:xfrm>
            <a:off x="3837660" y="2438400"/>
            <a:ext cx="4817136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</a:pPr>
            <a:r>
              <a:rPr lang="en-US" sz="1700"/>
              <a:t>Background: Young public-school teacher with student debt, single, and renting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□"/>
            </a:pPr>
            <a:r>
              <a:rPr lang="en-US" sz="1700"/>
              <a:t>Retirement planning options: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700"/>
              <a:t>Pay off no debt in hope of loan forgiveness (uncertain), poor credit history (higher interest rates on future loans) and let the pension plan cover retirement (risky, possibly 0%)</a:t>
            </a:r>
            <a:endParaRPr sz="17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700"/>
              <a:t>Pay off debt first (4%); do not set private money aside for retirement (0%); depend on defined-contributions pension (2%)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US" sz="1700"/>
              <a:t>Put a plan in place to pay off debt (4%); contribute to Roth IRA (expected return is 6%), and participate in defined contributions pension (6%) </a:t>
            </a:r>
            <a:endParaRPr/>
          </a:p>
        </p:txBody>
      </p:sp>
      <p:pic>
        <p:nvPicPr>
          <p:cNvPr id="454" name="Google Shape;454;p6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0">
            <a:hlinkClick r:id="rId7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References</a:t>
            </a:r>
            <a:endParaRPr sz="5500" b="1"/>
          </a:p>
        </p:txBody>
      </p:sp>
      <p:sp>
        <p:nvSpPr>
          <p:cNvPr id="462" name="Google Shape;462;p61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3"/>
              </a:rPr>
              <a:t>EconEdLink.org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4"/>
              </a:rPr>
              <a:t>Financial Fitness for Life, Grades 9-12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linkClick r:id="rId5"/>
              </a:rPr>
              <a:t>Teachers Can Be Financially Fit, Too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469" name="Google Shape;4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0040"/>
            <a:ext cx="9144000" cy="534192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2"/>
          <p:cNvSpPr/>
          <p:nvPr/>
        </p:nvSpPr>
        <p:spPr>
          <a:xfrm>
            <a:off x="5076075" y="4798450"/>
            <a:ext cx="934800" cy="601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Nov 10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Once over, lightly</a:t>
            </a:r>
            <a:endParaRPr sz="6000" dirty="0"/>
          </a:p>
        </p:txBody>
      </p:sp>
      <p:sp>
        <p:nvSpPr>
          <p:cNvPr id="476" name="Google Shape;476;p63"/>
          <p:cNvSpPr txBox="1">
            <a:spLocks noGrp="1"/>
          </p:cNvSpPr>
          <p:nvPr>
            <p:ph type="body" idx="1"/>
          </p:nvPr>
        </p:nvSpPr>
        <p:spPr>
          <a:xfrm>
            <a:off x="521266" y="1812492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Established links to national and regional standards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Defined retirement for</a:t>
            </a:r>
            <a:r>
              <a:rPr lang="en-US" dirty="0"/>
              <a:t> you, the teacher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Linked today’s spending and saving to future retirement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Explored strategies to meet retirement goals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Identified resources – we have two upcoming webinars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Committed to </a:t>
            </a:r>
            <a:r>
              <a:rPr lang="en-US" dirty="0"/>
              <a:t>beginning today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title"/>
          </p:nvPr>
        </p:nvSpPr>
        <p:spPr>
          <a:xfrm>
            <a:off x="2368500" y="1373442"/>
            <a:ext cx="440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488" name="Google Shape;488;p65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65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Starter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820572" y="3842932"/>
            <a:ext cx="3125336" cy="216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rPr lang="en-US" sz="3600"/>
              <a:t>Which current events interest you most?</a:t>
            </a:r>
            <a:endParaRPr/>
          </a:p>
        </p:txBody>
      </p:sp>
      <p:sp>
        <p:nvSpPr>
          <p:cNvPr id="164" name="Google Shape;164;p30"/>
          <p:cNvSpPr/>
          <p:nvPr/>
        </p:nvSpPr>
        <p:spPr>
          <a:xfrm>
            <a:off x="4132777" y="851518"/>
            <a:ext cx="4638605" cy="5154967"/>
          </a:xfrm>
          <a:custGeom>
            <a:avLst/>
            <a:gdLst/>
            <a:ahLst/>
            <a:cxnLst/>
            <a:rect l="l" t="t" r="r" b="b"/>
            <a:pathLst>
              <a:path w="6184806" h="5154967" extrusionOk="0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rgbClr val="7F7F7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627" y="2531473"/>
            <a:ext cx="2413000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495" name="Google Shape;495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496" name="Google Shape;49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2762075" y="365125"/>
            <a:ext cx="575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Little Background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684200" y="1730700"/>
            <a:ext cx="6340500" cy="4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 dirty="0"/>
              <a:t>Teachers Can Be Financially Fit: Economist’s Advice for Educators</a:t>
            </a:r>
            <a:endParaRPr i="1" dirty="0"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Written by four teachers for teachers (Mark </a:t>
            </a:r>
            <a:r>
              <a:rPr lang="en-US" dirty="0" err="1"/>
              <a:t>Schug</a:t>
            </a:r>
            <a:r>
              <a:rPr lang="en-US" dirty="0"/>
              <a:t>, Bill Wood, Scott Niederjohn and Tawni Ferrarini)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This 14-chapter book customized personal finance for teachers and includes case studies and 911s. 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book can be ordered from Springer (the publisher, it offers bulk order discounts) or Amazon.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This site overs financial tools and curriculum links for teachers. </a:t>
            </a:r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www.financiallyfitteachers.com</a:t>
            </a:r>
            <a:endParaRPr dirty="0">
              <a:solidFill>
                <a:srgbClr val="FF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74" name="Google Shape;174;p31" descr="Teachers Can Be Financially Fit: Economists’ Advice for Educa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300" y="3084719"/>
            <a:ext cx="1647350" cy="247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Agenda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Welcome to </a:t>
            </a:r>
            <a:r>
              <a:rPr lang="en-US" sz="2500" dirty="0"/>
              <a:t>“Your Personal Finance for Teachers: Making Informed Decisions Around Current Events”</a:t>
            </a:r>
            <a:endParaRPr sz="2500"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Review key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financial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objectives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Link the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investment decisions 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of today to future </a:t>
            </a:r>
            <a:r>
              <a:rPr lang="en-US" sz="2500" dirty="0"/>
              <a:t>finances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Complete two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case studies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Identify useful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Review – </a:t>
            </a:r>
            <a:r>
              <a:rPr lang="en-US" sz="2500" dirty="0"/>
              <a:t>o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nce over lightly</a:t>
            </a:r>
            <a:endParaRPr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Objectives</a:t>
            </a:r>
            <a:endParaRPr sz="5500" b="1"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4294967295"/>
          </p:nvPr>
        </p:nvSpPr>
        <p:spPr>
          <a:xfrm>
            <a:off x="113097" y="1929864"/>
            <a:ext cx="8917806" cy="459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Establish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links to national and regional standards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Define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/>
              <a:t>finances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for teachers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today’s spending and saving to future retirement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Explore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strategies to live comfortably and securely </a:t>
            </a:r>
            <a:r>
              <a:rPr lang="en-US" sz="2500" dirty="0"/>
              <a:t>given current events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Identify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resources to leverage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Identify</a:t>
            </a:r>
            <a:r>
              <a:rPr lang="en-US" sz="2500" dirty="0">
                <a:latin typeface="Calibri"/>
                <a:ea typeface="Calibri"/>
                <a:cs typeface="Calibri"/>
                <a:sym typeface="Calibri"/>
              </a:rPr>
              <a:t> where you will learn about how to put financial literacy to good use </a:t>
            </a:r>
            <a:r>
              <a:rPr lang="en-US" sz="2500" dirty="0"/>
              <a:t>as a teacher</a:t>
            </a:r>
            <a:endParaRPr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 sz="4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3C4C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241173" y="2423160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61" y="3540972"/>
            <a:ext cx="3730752" cy="166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/>
          <p:nvPr/>
        </p:nvSpPr>
        <p:spPr>
          <a:xfrm>
            <a:off x="4691061" y="2423160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3887" y="3630510"/>
            <a:ext cx="3730752" cy="15202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34"/>
          <p:cNvGraphicFramePr/>
          <p:nvPr/>
        </p:nvGraphicFramePr>
        <p:xfrm>
          <a:off x="1524000" y="139700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{EB803D51-433C-4A46-8331-1B5DED37100C}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" name="Google Shape;201;p34"/>
          <p:cNvSpPr txBox="1"/>
          <p:nvPr/>
        </p:nvSpPr>
        <p:spPr>
          <a:xfrm>
            <a:off x="5789596" y="5495825"/>
            <a:ext cx="3031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343435"/>
                </a:solidFill>
                <a:latin typeface="Arial"/>
                <a:ea typeface="Arial"/>
                <a:cs typeface="Arial"/>
                <a:sym typeface="Arial"/>
              </a:rPr>
              <a:t>5. Financial Investing</a:t>
            </a:r>
            <a:endParaRPr/>
          </a:p>
        </p:txBody>
      </p:sp>
      <p:sp>
        <p:nvSpPr>
          <p:cNvPr id="202" name="Google Shape;202;p34"/>
          <p:cNvSpPr txBox="1"/>
          <p:nvPr/>
        </p:nvSpPr>
        <p:spPr>
          <a:xfrm>
            <a:off x="437949" y="5495825"/>
            <a:ext cx="35950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Allocation &amp; 12. Interest Rates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Standards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4294967295"/>
          </p:nvPr>
        </p:nvSpPr>
        <p:spPr>
          <a:xfrm>
            <a:off x="486698" y="2438400"/>
            <a:ext cx="2629120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Find your list of corresponding regional standards with your favorite browser.</a:t>
            </a:r>
            <a:endParaRPr/>
          </a:p>
          <a:p>
            <a:pPr marL="342900" lvl="0" indent="-1206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206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107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5"/>
          <p:cNvSpPr/>
          <p:nvPr/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396" y="1954522"/>
            <a:ext cx="4514498" cy="294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DDE83-D952-45BC-A4F7-1DB2900FAE28}">
  <ds:schemaRefs>
    <ds:schemaRef ds:uri="http://purl.org/dc/elements/1.1/"/>
    <ds:schemaRef ds:uri="http://www.w3.org/XML/1998/namespace"/>
    <ds:schemaRef ds:uri="bfa4db11-c700-41fb-b639-f7e6b4e680b5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cd82c5b-74c9-4827-94f1-5bf219ae6b2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5B3E4C-79B2-4026-9DC7-E3F042BB7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E31832-254E-4ED0-B204-9AE6902216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1966</Words>
  <Application>Microsoft Office PowerPoint</Application>
  <PresentationFormat>On-screen Show (4:3)</PresentationFormat>
  <Paragraphs>199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Office Theme</vt:lpstr>
      <vt:lpstr>  Your Personal Finance for Teachers:  Making Informed Decisions Around Current Events Teachers Can Be Financially Fit, Too  Tawni Hunt Ferrarini, PhD Lindenwood University tferrarini@lindenwood.edu Tawni.org </vt:lpstr>
      <vt:lpstr>EconEdLink Membership</vt:lpstr>
      <vt:lpstr>Professional Development Certificate</vt:lpstr>
      <vt:lpstr>Discussion Starter</vt:lpstr>
      <vt:lpstr>A Little Background</vt:lpstr>
      <vt:lpstr>Agenda</vt:lpstr>
      <vt:lpstr>Objectives</vt:lpstr>
      <vt:lpstr>National Standards</vt:lpstr>
      <vt:lpstr>State Standards</vt:lpstr>
      <vt:lpstr>Teacher’s Financial Challenges</vt:lpstr>
      <vt:lpstr>Drag your dot to indicate whether you agree or disagree:</vt:lpstr>
      <vt:lpstr>Realities</vt:lpstr>
      <vt:lpstr>Problems</vt:lpstr>
      <vt:lpstr>Framing the Task</vt:lpstr>
      <vt:lpstr>Framing the Main Task</vt:lpstr>
      <vt:lpstr>Financial Investing </vt:lpstr>
      <vt:lpstr>PowerPoint Presentation</vt:lpstr>
      <vt:lpstr>Independent of where you are...</vt:lpstr>
      <vt:lpstr>Independent of your starting point and where you are…</vt:lpstr>
      <vt:lpstr> Financial Investments - Don’t sell at the bottom</vt:lpstr>
      <vt:lpstr>Stock market before and after the pandemic</vt:lpstr>
      <vt:lpstr>Stock market before and after the pandemic</vt:lpstr>
      <vt:lpstr>Stock market before and after the pandemic</vt:lpstr>
      <vt:lpstr>Important disclosures</vt:lpstr>
      <vt:lpstr>Take Inventory</vt:lpstr>
      <vt:lpstr>Evaluate</vt:lpstr>
      <vt:lpstr>Case Study: Two Investors</vt:lpstr>
      <vt:lpstr>Case Study: Two Investors Cont’d 2</vt:lpstr>
      <vt:lpstr>Wealth</vt:lpstr>
      <vt:lpstr>PowerPoint Presentation</vt:lpstr>
      <vt:lpstr>FFFL, 9-12, Lesson 20</vt:lpstr>
      <vt:lpstr>Wow! Just wow!</vt:lpstr>
      <vt:lpstr>Advise the following teacher</vt:lpstr>
      <vt:lpstr>More Information</vt:lpstr>
      <vt:lpstr>References</vt:lpstr>
      <vt:lpstr>PowerPoint Presentation</vt:lpstr>
      <vt:lpstr>Once over, lightly</vt:lpstr>
      <vt:lpstr>Questions?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Your Personal Finance for Teachers:  Making Informed Decisions Around Current Events Teachers Can Be Financially Fit, Too  Tawni Hunt Ferrarini, PhD Lindenwood University tferrarini@lindenwood.edu Tawni.org </dc:title>
  <cp:lastModifiedBy>Jarvon Carson</cp:lastModifiedBy>
  <cp:revision>2</cp:revision>
  <dcterms:modified xsi:type="dcterms:W3CDTF">2021-11-01T19:29:06Z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