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4"/>
    <p:sldMasterId id="2147483668" r:id="rId5"/>
  </p:sldMasterIdLst>
  <p:notesMasterIdLst>
    <p:notesMasterId r:id="rId9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Lst>
  <p:sldSz cx="9144000" cy="6858000" type="screen4x3"/>
  <p:notesSz cx="6858000" cy="9144000"/>
  <p:embeddedFontLst>
    <p:embeddedFont>
      <p:font typeface="Calibri" panose="020F0502020204030204" pitchFamily="34" charset="0"/>
      <p:regular r:id="rId92"/>
      <p:bold r:id="rId93"/>
      <p:italic r:id="rId94"/>
      <p:boldItalic r:id="rId95"/>
    </p:embeddedFont>
    <p:embeddedFont>
      <p:font typeface="Gill Sans" panose="020B0604020202020204" charset="0"/>
      <p:regular r:id="rId96"/>
      <p:bold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4.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3.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2.fntdata"/><Relationship Id="rId98"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afbb055e6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afbb055e6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 name="Google Shape;184;gdafbb055e6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afbb055e6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dafbb055e6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4" name="Google Shape;194;gdafbb055e6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afbb055e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afbb055e6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1" name="Google Shape;201;gdafbb055e6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afbb055e6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afbb055e6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gdafbb055e6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dafbb055e6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dafbb055e6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5" name="Google Shape;215;gdafbb055e6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afbb055e6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dafbb055e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 name="Google Shape;222;gdafbb055e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afa105c7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afa105c7c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gdafa105c7c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afa105c7c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dafa105c7c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 name="Google Shape;235;gdafa105c7c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afa105c7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dafa105c7c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2" name="Google Shape;242;gdafa105c7c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dafa105c7c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dafa105c7c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9" name="Google Shape;249;gdafa105c7c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27" name="Google Shape;12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dafa105c7c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dafa105c7c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5" name="Google Shape;255;gdafa105c7c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afa105c7c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dafa105c7c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1" name="Google Shape;261;gdafa105c7c_0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afa105c7c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dafa105c7c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7" name="Google Shape;267;gdafa105c7c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afa105c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dafa105c7c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3" name="Google Shape;273;gdafa105c7c_0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e6902506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de6902506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0" name="Google Shape;280;gde6902506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afa105c7c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dafa105c7c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 name="Google Shape;286;gdafa105c7c_0_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de6902506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de69025061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gde69025061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afbb055e6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dafbb055e6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0" name="Google Shape;300;gdafbb055e6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db1242fb2d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db1242fb2d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7" name="Google Shape;307;gdb1242fb2d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db1242fb2d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db1242fb2d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4" name="Google Shape;314;gdb1242fb2d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34" name="Google Shape;13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db1242fb2d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db1242fb2d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0" name="Google Shape;320;gdb1242fb2d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b1242fb2d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b1242fb2d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0" name="Google Shape;330;gdb1242fb2d_0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db1242fb2d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db1242fb2d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9" name="Google Shape;339;gdb1242fb2d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b1242fb2d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db1242fb2d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5" name="Google Shape;345;gdb1242fb2d_0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db1242fb2d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db1242fb2d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1" name="Google Shape;351;gdb1242fb2d_0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db1242fb2d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db1242fb2d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7" name="Google Shape;357;gdb1242fb2d_0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e8c48742b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e8c48742b_0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3" name="Google Shape;363;gde8c48742b_0_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b1242fb2d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db1242fb2d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9" name="Google Shape;369;gdb1242fb2d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db1242fb2d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db1242fb2d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5" name="Google Shape;375;gdb1242fb2d_0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db1242fb2d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db1242fb2d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1" name="Google Shape;381;gdb1242fb2d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db1242fb2d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db1242fb2d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7" name="Google Shape;387;gdb1242fb2d_0_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b1242fb2d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db1242fb2d_0_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3" name="Google Shape;393;gdb1242fb2d_0_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e6d1b491d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e6d1b491d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9" name="Google Shape;399;gde6d1b491d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de6902506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de69025061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5" name="Google Shape;405;gde69025061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e69025061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e69025061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1" name="Google Shape;411;gde69025061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e69025061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e69025061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7" name="Google Shape;417;gde69025061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e69025061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e69025061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3" name="Google Shape;423;gde69025061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de69025061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de69025061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9" name="Google Shape;429;gde69025061_0_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de69025061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de69025061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6" name="Google Shape;436;gde69025061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de69025061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de69025061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3" name="Google Shape;443;gde69025061_0_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de69025061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de69025061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9" name="Google Shape;449;gde69025061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de69025061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de69025061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5" name="Google Shape;455;gde69025061_0_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de69025061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de69025061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5" name="Google Shape;465;gde69025061_0_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de69025061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de69025061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2" name="Google Shape;472;gde69025061_0_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de69025061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de69025061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9" name="Google Shape;479;gde69025061_0_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e6d1b491d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e6d1b491d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6" name="Google Shape;486;gde6d1b491d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e6d1b491d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de6d1b491d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3" name="Google Shape;493;gde6d1b491d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de6d1b491d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de6d1b491d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9" name="Google Shape;499;gde6d1b491d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e6d1b491d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de6d1b491d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9" name="Google Shape;509;gde6d1b491d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de6d1b491d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de6d1b491d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6" name="Google Shape;516;gde6d1b491d_0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de6d1b491d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de6d1b491d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4" name="Google Shape;524;gde6d1b491d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de6d1b491d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de6d1b491d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3" name="Google Shape;533;gde6d1b491d_0_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de8c486eb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de8c486eb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0" name="Google Shape;540;gde8c486eb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de8c486ebe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de8c486ebe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8" name="Google Shape;548;gde8c486ebe_0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8c486ebe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8c486ebe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5" name="Google Shape;555;gde8c486ebe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e8c48728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de8c48728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2" name="Google Shape;562;gde8c48728b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de8c48728b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de8c48728b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9" name="Google Shape;569;gde8c48728b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de8c48728b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de8c48728b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8" name="Google Shape;578;gde8c48728b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e8c48742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e8c48742b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8" name="Google Shape;588;gde8c48742b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de8c48742b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de8c48742b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5" name="Google Shape;595;gde8c48742b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e8c48742b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de8c48742b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1" name="Google Shape;601;gde8c48742b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e8c48742b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e8c48742b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8" name="Google Shape;608;gde8c48742b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e8c48742b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e8c48742b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5" name="Google Shape;615;gde8c48742b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de8c48742b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de8c48742b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2" name="Google Shape;622;gde8c48742b_0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de8c48742b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de8c48742b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9" name="Google Shape;629;gde8c48742b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de8c48742b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de8c48742b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6" name="Google Shape;636;gde8c48742b_0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baf284f1e1_0_4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baf284f1e1_0_4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3" name="Google Shape;643;gbaf284f1e1_0_4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de8c48742b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de8c48742b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de8c48742b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dd6be547b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dd6be547be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7" name="Google Shape;657;gdd6be547be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dd6be547be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dd6be547be_0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3" name="Google Shape;663;gdd6be547be_0_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e6902506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de69025061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de69025061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dd6be547be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dd6be547be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9" name="Google Shape;669;gdd6be547be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dd6be547be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dd6be547be_1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5" name="Google Shape;675;gdd6be547be_1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dd6be547be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dd6be547be_1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1" name="Google Shape;681;gdd6be547be_1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f37cc259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f37cc259e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7" name="Google Shape;687;gaf37cc259e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1" name="Google Shape;70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dafa105c7c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dafa105c7c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7" name="Google Shape;177;gdafa105c7c_0_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opics">
  <p:cSld name="Topics">
    <p:spTree>
      <p:nvGrpSpPr>
        <p:cNvPr id="1" name="Shape 48"/>
        <p:cNvGrpSpPr/>
        <p:nvPr/>
      </p:nvGrpSpPr>
      <p:grpSpPr>
        <a:xfrm>
          <a:off x="0" y="0"/>
          <a:ext cx="0" cy="0"/>
          <a:chOff x="0" y="0"/>
          <a:chExt cx="0" cy="0"/>
        </a:xfrm>
      </p:grpSpPr>
      <p:cxnSp>
        <p:nvCxnSpPr>
          <p:cNvPr id="49" name="Google Shape;49;p13"/>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0" name="Google Shape;50;p13"/>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3"/>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13"/>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9"/>
        <p:cNvGrpSpPr/>
        <p:nvPr/>
      </p:nvGrpSpPr>
      <p:grpSpPr>
        <a:xfrm>
          <a:off x="0" y="0"/>
          <a:ext cx="0" cy="0"/>
          <a:chOff x="0" y="0"/>
          <a:chExt cx="0" cy="0"/>
        </a:xfrm>
      </p:grpSpPr>
      <p:cxnSp>
        <p:nvCxnSpPr>
          <p:cNvPr id="60" name="Google Shape;60;p15"/>
          <p:cNvCxnSpPr/>
          <p:nvPr/>
        </p:nvCxnSpPr>
        <p:spPr>
          <a:xfrm>
            <a:off x="990600" y="2286000"/>
            <a:ext cx="7162800" cy="0"/>
          </a:xfrm>
          <a:prstGeom prst="straightConnector1">
            <a:avLst/>
          </a:prstGeom>
          <a:noFill/>
          <a:ln w="15875" cap="flat" cmpd="sng">
            <a:solidFill>
              <a:srgbClr val="C0C0C0"/>
            </a:solidFill>
            <a:prstDash val="solid"/>
            <a:round/>
            <a:headEnd type="none" w="sm" len="sm"/>
            <a:tailEnd type="none" w="sm" len="sm"/>
          </a:ln>
        </p:spPr>
      </p:cxnSp>
      <p:cxnSp>
        <p:nvCxnSpPr>
          <p:cNvPr id="61" name="Google Shape;61;p15"/>
          <p:cNvCxnSpPr/>
          <p:nvPr/>
        </p:nvCxnSpPr>
        <p:spPr>
          <a:xfrm>
            <a:off x="990600" y="3657600"/>
            <a:ext cx="7162800" cy="0"/>
          </a:xfrm>
          <a:prstGeom prst="straightConnector1">
            <a:avLst/>
          </a:prstGeom>
          <a:noFill/>
          <a:ln w="15875" cap="flat" cmpd="sng">
            <a:solidFill>
              <a:srgbClr val="C0C0C0"/>
            </a:solidFill>
            <a:prstDash val="solid"/>
            <a:round/>
            <a:headEnd type="none" w="sm" len="sm"/>
            <a:tailEnd type="none" w="sm" len="sm"/>
          </a:ln>
        </p:spPr>
      </p:cxnSp>
      <p:sp>
        <p:nvSpPr>
          <p:cNvPr id="62" name="Google Shape;62;p15"/>
          <p:cNvSpPr txBox="1">
            <a:spLocks noGrp="1"/>
          </p:cNvSpPr>
          <p:nvPr>
            <p:ph type="ctrTitle"/>
          </p:nvPr>
        </p:nvSpPr>
        <p:spPr>
          <a:xfrm>
            <a:off x="1028699" y="2548219"/>
            <a:ext cx="7086600" cy="8415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4400" b="1"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3" name="Google Shape;63;p15"/>
          <p:cNvSpPr/>
          <p:nvPr/>
        </p:nvSpPr>
        <p:spPr>
          <a:xfrm>
            <a:off x="1028699" y="3930196"/>
            <a:ext cx="70866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Date</a:t>
            </a:r>
            <a:endParaRPr/>
          </a:p>
          <a:p>
            <a:pPr marL="0" marR="0" lvl="0" indent="0" algn="ctr" rtl="0">
              <a:spcBef>
                <a:spcPts val="0"/>
              </a:spcBef>
              <a:spcAft>
                <a:spcPts val="0"/>
              </a:spcAft>
              <a:buNone/>
            </a:pPr>
            <a:endParaRPr sz="32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Presenter:</a:t>
            </a:r>
            <a:endParaRPr sz="3200" b="1" i="0" u="none" strike="noStrike" cap="none">
              <a:solidFill>
                <a:schemeClr val="dk1"/>
              </a:solidFill>
              <a:latin typeface="Arial"/>
              <a:ea typeface="Arial"/>
              <a:cs typeface="Arial"/>
              <a:sym typeface="Arial"/>
            </a:endParaRPr>
          </a:p>
        </p:txBody>
      </p:sp>
      <p:pic>
        <p:nvPicPr>
          <p:cNvPr id="64" name="Google Shape;64;p15"/>
          <p:cNvPicPr preferRelativeResize="0"/>
          <p:nvPr/>
        </p:nvPicPr>
        <p:blipFill rotWithShape="1">
          <a:blip r:embed="rId2">
            <a:alphaModFix/>
          </a:blip>
          <a:srcRect/>
          <a:stretch/>
        </p:blipFill>
        <p:spPr>
          <a:xfrm>
            <a:off x="2971800" y="938553"/>
            <a:ext cx="3124201" cy="117090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opics">
  <p:cSld name="Topics">
    <p:spTree>
      <p:nvGrpSpPr>
        <p:cNvPr id="1" name="Shape 65"/>
        <p:cNvGrpSpPr/>
        <p:nvPr/>
      </p:nvGrpSpPr>
      <p:grpSpPr>
        <a:xfrm>
          <a:off x="0" y="0"/>
          <a:ext cx="0" cy="0"/>
          <a:chOff x="0" y="0"/>
          <a:chExt cx="0" cy="0"/>
        </a:xfrm>
      </p:grpSpPr>
      <p:cxnSp>
        <p:nvCxnSpPr>
          <p:cNvPr id="66" name="Google Shape;66;p16"/>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67" name="Google Shape;67;p16"/>
          <p:cNvSpPr txBox="1">
            <a:spLocks noGrp="1"/>
          </p:cNvSpPr>
          <p:nvPr>
            <p:ph type="body" idx="1"/>
          </p:nvPr>
        </p:nvSpPr>
        <p:spPr>
          <a:xfrm>
            <a:off x="1028700" y="1752600"/>
            <a:ext cx="7086600" cy="36576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6"/>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9" name="Google Shape;69;p16"/>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0" name="Google Shape;70;p16"/>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6"/>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7"/>
          <p:cNvSpPr txBox="1">
            <a:spLocks noGrp="1"/>
          </p:cNvSpPr>
          <p:nvPr>
            <p:ph type="ftr" idx="11"/>
          </p:nvPr>
        </p:nvSpPr>
        <p:spPr>
          <a:xfrm>
            <a:off x="3124200" y="6477000"/>
            <a:ext cx="28956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5" name="Google Shape;75;p17"/>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7"/>
          <p:cNvSpPr txBox="1">
            <a:spLocks noGrp="1"/>
          </p:cNvSpPr>
          <p:nvPr>
            <p:ph type="dt" idx="10"/>
          </p:nvPr>
        </p:nvSpPr>
        <p:spPr>
          <a:xfrm>
            <a:off x="685800" y="64770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Monopoly Cards w/o Subhead">
  <p:cSld name="Monopoly Cards w/o Subhead">
    <p:spTree>
      <p:nvGrpSpPr>
        <p:cNvPr id="1" name="Shape 77"/>
        <p:cNvGrpSpPr/>
        <p:nvPr/>
      </p:nvGrpSpPr>
      <p:grpSpPr>
        <a:xfrm>
          <a:off x="0" y="0"/>
          <a:ext cx="0" cy="0"/>
          <a:chOff x="0" y="0"/>
          <a:chExt cx="0" cy="0"/>
        </a:xfrm>
      </p:grpSpPr>
      <p:cxnSp>
        <p:nvCxnSpPr>
          <p:cNvPr id="78" name="Google Shape;78;p18"/>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79" name="Google Shape;79;p18"/>
          <p:cNvSpPr txBox="1">
            <a:spLocks noGrp="1"/>
          </p:cNvSpPr>
          <p:nvPr>
            <p:ph type="body" idx="1"/>
          </p:nvPr>
        </p:nvSpPr>
        <p:spPr>
          <a:xfrm>
            <a:off x="457200" y="1535113"/>
            <a:ext cx="4038600" cy="598500"/>
          </a:xfrm>
          <a:prstGeom prst="rect">
            <a:avLst/>
          </a:prstGeom>
          <a:solidFill>
            <a:srgbClr val="215BAE"/>
          </a:solidFill>
          <a:ln>
            <a:noFill/>
          </a:ln>
        </p:spPr>
        <p:txBody>
          <a:bodyPr spcFirstLastPara="1" wrap="square" lIns="91425" tIns="91425" rIns="91425" bIns="91425" anchor="ctr" anchorCtr="0">
            <a:noAutofit/>
          </a:bodyPr>
          <a:lstStyle>
            <a:lvl1pPr marL="457200" marR="0" lvl="0" indent="-228600" algn="ctr" rtl="0">
              <a:spcBef>
                <a:spcPts val="400"/>
              </a:spcBef>
              <a:spcAft>
                <a:spcPts val="0"/>
              </a:spcAft>
              <a:buClr>
                <a:schemeClr val="lt1"/>
              </a:buClr>
              <a:buSzPts val="2000"/>
              <a:buFont typeface="Gill Sans"/>
              <a:buNone/>
              <a:defRPr sz="2000" b="1"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80" name="Google Shape;80;p18"/>
          <p:cNvSpPr txBox="1">
            <a:spLocks noGrp="1"/>
          </p:cNvSpPr>
          <p:nvPr>
            <p:ph type="body" idx="2"/>
          </p:nvPr>
        </p:nvSpPr>
        <p:spPr>
          <a:xfrm>
            <a:off x="457200" y="2133600"/>
            <a:ext cx="4040100" cy="39513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3"/>
          </p:nvPr>
        </p:nvSpPr>
        <p:spPr>
          <a:xfrm>
            <a:off x="4648200" y="2133600"/>
            <a:ext cx="4041900" cy="39513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body" idx="4"/>
          </p:nvPr>
        </p:nvSpPr>
        <p:spPr>
          <a:xfrm>
            <a:off x="4648200" y="1524000"/>
            <a:ext cx="4038600" cy="598500"/>
          </a:xfrm>
          <a:prstGeom prst="rect">
            <a:avLst/>
          </a:prstGeom>
          <a:solidFill>
            <a:srgbClr val="215BAE"/>
          </a:solidFill>
          <a:ln>
            <a:noFill/>
          </a:ln>
        </p:spPr>
        <p:txBody>
          <a:bodyPr spcFirstLastPara="1" wrap="square" lIns="91425" tIns="91425" rIns="91425" bIns="91425" anchor="ctr" anchorCtr="0">
            <a:noAutofit/>
          </a:bodyPr>
          <a:lstStyle>
            <a:lvl1pPr marL="457200" marR="0" lvl="0" indent="-228600" algn="ctr" rtl="0">
              <a:spcBef>
                <a:spcPts val="400"/>
              </a:spcBef>
              <a:spcAft>
                <a:spcPts val="0"/>
              </a:spcAft>
              <a:buClr>
                <a:schemeClr val="lt1"/>
              </a:buClr>
              <a:buSzPts val="2000"/>
              <a:buFont typeface="Gill Sans"/>
              <a:buNone/>
              <a:defRPr sz="2000" b="1"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4" name="Google Shape;84;p18"/>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8"/>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86" name="Google Shape;86;p18"/>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Monopoly Cards w/ Subhead">
  <p:cSld name="Monopoly Cards w/ Subhead">
    <p:spTree>
      <p:nvGrpSpPr>
        <p:cNvPr id="1" name="Shape 87"/>
        <p:cNvGrpSpPr/>
        <p:nvPr/>
      </p:nvGrpSpPr>
      <p:grpSpPr>
        <a:xfrm>
          <a:off x="0" y="0"/>
          <a:ext cx="0" cy="0"/>
          <a:chOff x="0" y="0"/>
          <a:chExt cx="0" cy="0"/>
        </a:xfrm>
      </p:grpSpPr>
      <p:sp>
        <p:nvSpPr>
          <p:cNvPr id="88" name="Google Shape;88;p19"/>
          <p:cNvSpPr/>
          <p:nvPr/>
        </p:nvSpPr>
        <p:spPr>
          <a:xfrm>
            <a:off x="457200" y="2438400"/>
            <a:ext cx="4038600" cy="3657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89" name="Google Shape;89;p19"/>
          <p:cNvSpPr/>
          <p:nvPr/>
        </p:nvSpPr>
        <p:spPr>
          <a:xfrm>
            <a:off x="457200" y="1828800"/>
            <a:ext cx="4038600" cy="609600"/>
          </a:xfrm>
          <a:prstGeom prst="rect">
            <a:avLst/>
          </a:prstGeom>
          <a:solidFill>
            <a:srgbClr val="6EA92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cxnSp>
        <p:nvCxnSpPr>
          <p:cNvPr id="90" name="Google Shape;90;p19"/>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91" name="Google Shape;91;p19"/>
          <p:cNvSpPr/>
          <p:nvPr/>
        </p:nvSpPr>
        <p:spPr>
          <a:xfrm>
            <a:off x="4648200" y="1828800"/>
            <a:ext cx="4038600" cy="609600"/>
          </a:xfrm>
          <a:prstGeom prst="rect">
            <a:avLst/>
          </a:prstGeom>
          <a:solidFill>
            <a:srgbClr val="6EA92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2" name="Google Shape;92;p19"/>
          <p:cNvSpPr/>
          <p:nvPr/>
        </p:nvSpPr>
        <p:spPr>
          <a:xfrm>
            <a:off x="4648200" y="2438400"/>
            <a:ext cx="4038600" cy="3657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3" name="Google Shape;93;p19"/>
          <p:cNvSpPr txBox="1">
            <a:spLocks noGrp="1"/>
          </p:cNvSpPr>
          <p:nvPr>
            <p:ph type="body" idx="1"/>
          </p:nvPr>
        </p:nvSpPr>
        <p:spPr>
          <a:xfrm>
            <a:off x="457200" y="1839913"/>
            <a:ext cx="4038600" cy="5985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0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4" name="Google Shape;94;p19"/>
          <p:cNvSpPr txBox="1">
            <a:spLocks noGrp="1"/>
          </p:cNvSpPr>
          <p:nvPr>
            <p:ph type="body" idx="2"/>
          </p:nvPr>
        </p:nvSpPr>
        <p:spPr>
          <a:xfrm>
            <a:off x="457200" y="2438400"/>
            <a:ext cx="4040100" cy="36576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95" name="Google Shape;95;p19"/>
          <p:cNvSpPr txBox="1">
            <a:spLocks noGrp="1"/>
          </p:cNvSpPr>
          <p:nvPr>
            <p:ph type="body" idx="3"/>
          </p:nvPr>
        </p:nvSpPr>
        <p:spPr>
          <a:xfrm>
            <a:off x="4648200" y="2438400"/>
            <a:ext cx="4041900" cy="36576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96" name="Google Shape;96;p19"/>
          <p:cNvSpPr txBox="1">
            <a:spLocks noGrp="1"/>
          </p:cNvSpPr>
          <p:nvPr>
            <p:ph type="body" idx="4"/>
          </p:nvPr>
        </p:nvSpPr>
        <p:spPr>
          <a:xfrm>
            <a:off x="4648200" y="1828800"/>
            <a:ext cx="4038600" cy="5985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0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7" name="Google Shape;97;p19"/>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8" name="Google Shape;98;p19"/>
          <p:cNvSpPr txBox="1">
            <a:spLocks noGrp="1"/>
          </p:cNvSpPr>
          <p:nvPr>
            <p:ph type="body" idx="5"/>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9" name="Google Shape;99;p19"/>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0" name="Google Shape;100;p19"/>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101" name="Google Shape;101;p19"/>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Blank">
  <p:cSld name="Content Blank">
    <p:spTree>
      <p:nvGrpSpPr>
        <p:cNvPr id="1" name="Shape 102"/>
        <p:cNvGrpSpPr/>
        <p:nvPr/>
      </p:nvGrpSpPr>
      <p:grpSpPr>
        <a:xfrm>
          <a:off x="0" y="0"/>
          <a:ext cx="0" cy="0"/>
          <a:chOff x="0" y="0"/>
          <a:chExt cx="0" cy="0"/>
        </a:xfrm>
      </p:grpSpPr>
      <p:cxnSp>
        <p:nvCxnSpPr>
          <p:cNvPr id="103" name="Google Shape;103;p20"/>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104" name="Google Shape;104;p20"/>
          <p:cNvSpPr txBox="1">
            <a:spLocks noGrp="1"/>
          </p:cNvSpPr>
          <p:nvPr>
            <p:ph type="body" idx="1"/>
          </p:nvPr>
        </p:nvSpPr>
        <p:spPr>
          <a:xfrm>
            <a:off x="857250" y="2133600"/>
            <a:ext cx="7429500" cy="3733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rgbClr val="6EA92C"/>
              </a:buClr>
              <a:buSzPts val="2400"/>
              <a:buFont typeface="Arial"/>
              <a:buNone/>
              <a:defRPr sz="2400" b="0" i="0" u="none" strike="noStrike" cap="none">
                <a:solidFill>
                  <a:srgbClr val="6EA92C"/>
                </a:solidFill>
                <a:latin typeface="Gill Sans"/>
                <a:ea typeface="Gill Sans"/>
                <a:cs typeface="Gill Sans"/>
                <a:sym typeface="Gill Sans"/>
              </a:defRPr>
            </a:lvl1pPr>
            <a:lvl2pPr marL="914400" marR="0" lvl="1" indent="-381000" algn="l" rtl="0">
              <a:spcBef>
                <a:spcPts val="480"/>
              </a:spcBef>
              <a:spcAft>
                <a:spcPts val="0"/>
              </a:spcAft>
              <a:buClr>
                <a:srgbClr val="004A80"/>
              </a:buClr>
              <a:buSzPts val="2400"/>
              <a:buFont typeface="Arial"/>
              <a:buChar char="»"/>
              <a:defRPr sz="24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20"/>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32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6" name="Google Shape;106;p20"/>
          <p:cNvSpPr txBox="1">
            <a:spLocks noGrp="1"/>
          </p:cNvSpPr>
          <p:nvPr>
            <p:ph type="body" idx="2"/>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sldNum" idx="12"/>
          </p:nvPr>
        </p:nvSpPr>
        <p:spPr>
          <a:xfrm>
            <a:off x="7848600" y="6248400"/>
            <a:ext cx="609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8" name="Google Shape;108;p20"/>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109" name="Google Shape;109;p20"/>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 Bullets">
  <p:cSld name="Content + Bullets">
    <p:spTree>
      <p:nvGrpSpPr>
        <p:cNvPr id="1" name="Shape 110"/>
        <p:cNvGrpSpPr/>
        <p:nvPr/>
      </p:nvGrpSpPr>
      <p:grpSpPr>
        <a:xfrm>
          <a:off x="0" y="0"/>
          <a:ext cx="0" cy="0"/>
          <a:chOff x="0" y="0"/>
          <a:chExt cx="0" cy="0"/>
        </a:xfrm>
      </p:grpSpPr>
      <p:cxnSp>
        <p:nvCxnSpPr>
          <p:cNvPr id="111" name="Google Shape;111;p21"/>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112" name="Google Shape;112;p21"/>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 name="Google Shape;113;p21"/>
          <p:cNvSpPr txBox="1">
            <a:spLocks noGrp="1"/>
          </p:cNvSpPr>
          <p:nvPr>
            <p:ph type="body" idx="1"/>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14" name="Google Shape;114;p21"/>
          <p:cNvSpPr txBox="1">
            <a:spLocks noGrp="1"/>
          </p:cNvSpPr>
          <p:nvPr>
            <p:ph type="body" idx="2"/>
          </p:nvPr>
        </p:nvSpPr>
        <p:spPr>
          <a:xfrm>
            <a:off x="609600" y="1905001"/>
            <a:ext cx="7924800" cy="43434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3pPr>
            <a:lvl4pPr marL="1828800" marR="0" lvl="3"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4pPr>
            <a:lvl5pPr marL="2286000" marR="0" lvl="4"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1"/>
          <p:cNvSpPr txBox="1">
            <a:spLocks noGrp="1"/>
          </p:cNvSpPr>
          <p:nvPr>
            <p:ph type="ftr" idx="11"/>
          </p:nvPr>
        </p:nvSpPr>
        <p:spPr>
          <a:xfrm>
            <a:off x="609600" y="64008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6" name="Google Shape;116;p21"/>
          <p:cNvSpPr txBox="1">
            <a:spLocks noGrp="1"/>
          </p:cNvSpPr>
          <p:nvPr>
            <p:ph type="sldNum" idx="12"/>
          </p:nvPr>
        </p:nvSpPr>
        <p:spPr>
          <a:xfrm>
            <a:off x="7162800" y="6553200"/>
            <a:ext cx="12954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17" name="Google Shape;117;p21"/>
          <p:cNvPicPr preferRelativeResize="0"/>
          <p:nvPr/>
        </p:nvPicPr>
        <p:blipFill rotWithShape="1">
          <a:blip r:embed="rId2">
            <a:alphaModFix/>
          </a:blip>
          <a:srcRect/>
          <a:stretch/>
        </p:blipFill>
        <p:spPr>
          <a:xfrm>
            <a:off x="6710362" y="609600"/>
            <a:ext cx="2200275" cy="533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ftr" idx="11"/>
          </p:nvPr>
        </p:nvSpPr>
        <p:spPr>
          <a:xfrm>
            <a:off x="3124200" y="6477000"/>
            <a:ext cx="28956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4"/>
          <p:cNvSpPr txBox="1">
            <a:spLocks noGrp="1"/>
          </p:cNvSpPr>
          <p:nvPr>
            <p:ph type="dt" idx="10"/>
          </p:nvPr>
        </p:nvSpPr>
        <p:spPr>
          <a:xfrm>
            <a:off x="685800" y="64770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usatoday.com/storytelling/coronavirus-reopening-america-map/"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jacobinmag.com/2021/04/nyc-real-estate-covid-pandemic-big-tech-retail-closures" TargetMode="External"/><Relationship Id="rId7"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forbes.com/sites/jackkelly/2020/10/16/amazon-apple-google-and-facebook-are-all-scooping-up-office-space-in-new-york-despite-predictions-of-the-citys-demise/?sh=3a106e572c0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bloomberg.com/news/articles/2020-06-30/a-case-for-turning-empty-malls-into-housing?srnd=citylab" TargetMode="External"/><Relationship Id="rId7"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www.fastcompany.com/3044037/forget-desert-solar-farms-we-can-get-more-than-enough-solar-energy-from-cities"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nysed.gov/common/nysed/files/programs/curriculum-instruction/ss-framework-9-1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https://www.npr.org/2020/02/21/807372536/a-studio-at-your-fingertips-5-apps-teachers-are-using-to-make-student-podcasts"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hyperlink" Target="https://www.sketchup.com/plans-and-pricing/sketchup-free" TargetMode="External"/><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s://www.weforum.org/agenda/2020/08/future-of-cities-covid-19/" TargetMode="External"/><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81.jpg"/></Relationships>
</file>

<file path=ppt/slides/_rels/slide75.xml.rels><?xml version="1.0" encoding="UTF-8" standalone="yes"?>
<Relationships xmlns="http://schemas.openxmlformats.org/package/2006/relationships"><Relationship Id="rId3" Type="http://schemas.openxmlformats.org/officeDocument/2006/relationships/hyperlink" Target="http://www.socrative.com" TargetMode="External"/><Relationship Id="rId7" Type="http://schemas.openxmlformats.org/officeDocument/2006/relationships/hyperlink" Target="https://www.blooket.com/" TargetMode="External"/><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hyperlink" Target="https://quizlet.com/" TargetMode="External"/><Relationship Id="rId5" Type="http://schemas.openxmlformats.org/officeDocument/2006/relationships/hyperlink" Target="https://www.polleverywhere.com/" TargetMode="External"/><Relationship Id="rId4" Type="http://schemas.openxmlformats.org/officeDocument/2006/relationships/hyperlink" Target="https://www.google.com/forms/about/"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hyperlink" Target="https://www.worldbank.org/en/news/feature/2021/03/02/future-of-cities-will-shape-post-covid-19-world"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www.wired.com/story/pandemic-opportunity-remake-cities/" TargetMode="External"/><Relationship Id="rId4" Type="http://schemas.openxmlformats.org/officeDocument/2006/relationships/hyperlink" Target="https://www.theatlantic.com/international/archive/2020/06/coronavirus-pandemic-urban-suburbs-cities/612760/"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theguardian.com/business/2020/aug/30/the-reversal-of-gentrification-how-covid-19-could-remake-australias-cities"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www.weforum.org/agenda/2020/08/future-of-cities-covid-19/" TargetMode="External"/><Relationship Id="rId5" Type="http://schemas.openxmlformats.org/officeDocument/2006/relationships/hyperlink" Target="https://www.brookings.edu/research/even-before-coronavirus-census-shows-u-s-cities-growth-was-stagnating/" TargetMode="External"/><Relationship Id="rId4" Type="http://schemas.openxmlformats.org/officeDocument/2006/relationships/hyperlink" Target="https://www.bloomberg.com/news/features/2020-07-02/how-coronavirus-will-reshape-u-s-cities"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bloomberg.com/news/articles/2020-06-30/a-case-for-turning-empty-malls-into-housing?srnd=citylab" TargetMode="External"/><Relationship Id="rId7" Type="http://schemas.openxmlformats.org/officeDocument/2006/relationships/hyperlink" Target="https://www.bloomberg.com/news/articles/2015-02-05/is-your-neighborhood-changing-it-might-be-youthification-not-gentrification"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cityobservatory.org/youthmovement/" TargetMode="External"/><Relationship Id="rId5" Type="http://schemas.openxmlformats.org/officeDocument/2006/relationships/hyperlink" Target="https://www.brookings.edu/research/even-before-coronavirus-census-shows-u-s-cities-growth-was-stagnating/" TargetMode="External"/><Relationship Id="rId4" Type="http://schemas.openxmlformats.org/officeDocument/2006/relationships/hyperlink" Target="https://www.housingwire.com/articles/47649-freddie-mac-housing-market-is-short-25-million-unit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bloomberg.com/news/articles/2020-06-30/a-case-for-turning-empty-malls-into-housing?srnd=citylab" TargetMode="External"/><Relationship Id="rId7" Type="http://schemas.openxmlformats.org/officeDocument/2006/relationships/hyperlink" Target="https://www.vox.com/cities-and-urbanism/2020/4/13/21218759/coronavirus-cities-lockdown-covid-19-brent-toderian"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s://www.bloomberg.com/news/articles/2015-02-05/is-your-neighborhood-changing-it-might-be-youthification-not-gentrification" TargetMode="External"/><Relationship Id="rId5" Type="http://schemas.openxmlformats.org/officeDocument/2006/relationships/hyperlink" Target="https://cityobservatory.org/youthmovement/" TargetMode="External"/><Relationship Id="rId4" Type="http://schemas.openxmlformats.org/officeDocument/2006/relationships/hyperlink" Target="https://www.brookings.edu/research/even-before-coronavirus-census-shows-u-s-cities-growth-was-stagnatin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bloomberg.com/news/articles/2020-06-30/a-case-for-turning-empty-malls-into-housing?srnd=citylab" TargetMode="External"/><Relationship Id="rId7" Type="http://schemas.openxmlformats.org/officeDocument/2006/relationships/hyperlink" Target="https://www.brookings.edu/blog/the-avenue/2020/03/31/when-will-your-city-feel-the-fiscal-impact-of-covid-19/"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s://www.bloomberg.com/news/articles/2020-06-23/cities-are-looking-to-lure-newly-remote-workers" TargetMode="External"/><Relationship Id="rId5" Type="http://schemas.openxmlformats.org/officeDocument/2006/relationships/hyperlink" Target="https://content-static.upwork.com/blog/uploads/sites/6/2020/05/26131624/Upwork_EconomistReport_FWR_052020.pdf" TargetMode="External"/><Relationship Id="rId4" Type="http://schemas.openxmlformats.org/officeDocument/2006/relationships/hyperlink" Target="https://www.vox.com/cities-and-urbanism/2020/4/13/21218759/coronavirus-cities-lockdown-covid-19-brent-toderian"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bloomberg.com/news/articles/2020-06-30/a-case-for-turning-empty-malls-into-housing?srnd=citylab"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hyperlink" Target="https://www.greentechmedia.com/articles/read/remaking-the-climate-resilient-city" TargetMode="External"/><Relationship Id="rId4" Type="http://schemas.openxmlformats.org/officeDocument/2006/relationships/hyperlink" Target="https://www.wbur.org/onpoint/2020/06/26/how-coronavirus-will-change-city-life"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nearpod.com" TargetMode="External"/><Relationship Id="rId7" Type="http://schemas.openxmlformats.org/officeDocument/2006/relationships/hyperlink" Target="http://www.blooket.com"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www.gimkit.com" TargetMode="External"/><Relationship Id="rId5" Type="http://schemas.openxmlformats.org/officeDocument/2006/relationships/hyperlink" Target="http://www.kahoot.com" TargetMode="External"/><Relationship Id="rId4" Type="http://schemas.openxmlformats.org/officeDocument/2006/relationships/hyperlink" Target="http://www.quizlet.com/live"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Google Shape;123;p22"/>
          <p:cNvSpPr txBox="1">
            <a:spLocks noGrp="1"/>
          </p:cNvSpPr>
          <p:nvPr>
            <p:ph type="ctrTitle"/>
          </p:nvPr>
        </p:nvSpPr>
        <p:spPr>
          <a:xfrm>
            <a:off x="685800" y="1066800"/>
            <a:ext cx="7772400" cy="3428999"/>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br>
              <a:rPr lang="en-US" sz="5400" dirty="0"/>
            </a:br>
            <a:br>
              <a:rPr lang="en-US" sz="5400" dirty="0"/>
            </a:br>
            <a:r>
              <a:rPr lang="en-US" sz="4560" dirty="0">
                <a:solidFill>
                  <a:srgbClr val="1155CC"/>
                </a:solidFill>
              </a:rPr>
              <a:t>COVID 19 and the Economic Future of Cities: </a:t>
            </a:r>
            <a:r>
              <a:rPr lang="en-US" sz="4560" dirty="0">
                <a:solidFill>
                  <a:schemeClr val="accent3">
                    <a:lumMod val="75000"/>
                  </a:schemeClr>
                </a:solidFill>
              </a:rPr>
              <a:t>Deurbanization, Adaptation and Innovation</a:t>
            </a:r>
            <a:br>
              <a:rPr lang="en-US" sz="5400" b="1" dirty="0"/>
            </a:br>
            <a:br>
              <a:rPr lang="en-US" sz="3959" dirty="0"/>
            </a:br>
            <a:r>
              <a:rPr lang="en-US" sz="1979" i="1" dirty="0">
                <a:solidFill>
                  <a:schemeClr val="dk1"/>
                </a:solidFill>
                <a:latin typeface="Calibri"/>
                <a:ea typeface="Calibri"/>
                <a:cs typeface="Calibri"/>
                <a:sym typeface="Calibri"/>
              </a:rPr>
              <a:t>Presented by Theodore Opderbeck</a:t>
            </a:r>
            <a:br>
              <a:rPr lang="en-US" sz="1440" dirty="0"/>
            </a:br>
            <a:r>
              <a:rPr lang="en-US" sz="1979" dirty="0">
                <a:solidFill>
                  <a:schemeClr val="dk1"/>
                </a:solidFill>
              </a:rPr>
              <a:t>6/8/21</a:t>
            </a:r>
            <a:br>
              <a:rPr lang="en-US" sz="1440" dirty="0">
                <a:solidFill>
                  <a:schemeClr val="dk1"/>
                </a:solidFill>
                <a:latin typeface="Calibri"/>
                <a:ea typeface="Calibri"/>
                <a:cs typeface="Calibri"/>
                <a:sym typeface="Calibri"/>
              </a:rPr>
            </a:br>
            <a:r>
              <a:rPr lang="en-US" sz="1979" dirty="0">
                <a:solidFill>
                  <a:schemeClr val="dk1"/>
                </a:solidFill>
              </a:rPr>
              <a:t>opderbeckt@waldwickschools.org</a:t>
            </a:r>
            <a:endParaRPr sz="1979"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85"/>
        <p:cNvGrpSpPr/>
        <p:nvPr/>
      </p:nvGrpSpPr>
      <p:grpSpPr>
        <a:xfrm>
          <a:off x="0" y="0"/>
          <a:ext cx="0" cy="0"/>
          <a:chOff x="0" y="0"/>
          <a:chExt cx="0" cy="0"/>
        </a:xfrm>
      </p:grpSpPr>
      <p:pic>
        <p:nvPicPr>
          <p:cNvPr id="186" name="Google Shape;186;p31"/>
          <p:cNvPicPr preferRelativeResize="0"/>
          <p:nvPr/>
        </p:nvPicPr>
        <p:blipFill>
          <a:blip r:embed="rId3">
            <a:alphaModFix/>
          </a:blip>
          <a:stretch>
            <a:fillRect/>
          </a:stretch>
        </p:blipFill>
        <p:spPr>
          <a:xfrm>
            <a:off x="152400" y="1629875"/>
            <a:ext cx="5040350" cy="2175150"/>
          </a:xfrm>
          <a:prstGeom prst="rect">
            <a:avLst/>
          </a:prstGeom>
          <a:noFill/>
          <a:ln>
            <a:noFill/>
          </a:ln>
        </p:spPr>
      </p:pic>
      <p:pic>
        <p:nvPicPr>
          <p:cNvPr id="187" name="Google Shape;187;p31"/>
          <p:cNvPicPr preferRelativeResize="0"/>
          <p:nvPr/>
        </p:nvPicPr>
        <p:blipFill>
          <a:blip r:embed="rId4">
            <a:alphaModFix/>
          </a:blip>
          <a:stretch>
            <a:fillRect/>
          </a:stretch>
        </p:blipFill>
        <p:spPr>
          <a:xfrm>
            <a:off x="432099" y="3867030"/>
            <a:ext cx="3268668" cy="2175150"/>
          </a:xfrm>
          <a:prstGeom prst="rect">
            <a:avLst/>
          </a:prstGeom>
          <a:noFill/>
          <a:ln>
            <a:noFill/>
          </a:ln>
        </p:spPr>
      </p:pic>
      <p:pic>
        <p:nvPicPr>
          <p:cNvPr id="188" name="Google Shape;188;p31"/>
          <p:cNvPicPr preferRelativeResize="0"/>
          <p:nvPr/>
        </p:nvPicPr>
        <p:blipFill>
          <a:blip r:embed="rId5">
            <a:alphaModFix/>
          </a:blip>
          <a:stretch>
            <a:fillRect/>
          </a:stretch>
        </p:blipFill>
        <p:spPr>
          <a:xfrm>
            <a:off x="3077375" y="4347175"/>
            <a:ext cx="2989250" cy="2145075"/>
          </a:xfrm>
          <a:prstGeom prst="rect">
            <a:avLst/>
          </a:prstGeom>
          <a:noFill/>
          <a:ln>
            <a:noFill/>
          </a:ln>
        </p:spPr>
      </p:pic>
      <p:pic>
        <p:nvPicPr>
          <p:cNvPr id="189" name="Google Shape;189;p31"/>
          <p:cNvPicPr preferRelativeResize="0"/>
          <p:nvPr/>
        </p:nvPicPr>
        <p:blipFill>
          <a:blip r:embed="rId6">
            <a:alphaModFix/>
          </a:blip>
          <a:stretch>
            <a:fillRect/>
          </a:stretch>
        </p:blipFill>
        <p:spPr>
          <a:xfrm>
            <a:off x="4572000" y="1173890"/>
            <a:ext cx="3646451" cy="2051129"/>
          </a:xfrm>
          <a:prstGeom prst="rect">
            <a:avLst/>
          </a:prstGeom>
          <a:noFill/>
          <a:ln>
            <a:noFill/>
          </a:ln>
        </p:spPr>
      </p:pic>
      <p:pic>
        <p:nvPicPr>
          <p:cNvPr id="190" name="Google Shape;190;p31"/>
          <p:cNvPicPr preferRelativeResize="0"/>
          <p:nvPr/>
        </p:nvPicPr>
        <p:blipFill>
          <a:blip r:embed="rId7">
            <a:alphaModFix/>
          </a:blip>
          <a:stretch>
            <a:fillRect/>
          </a:stretch>
        </p:blipFill>
        <p:spPr>
          <a:xfrm>
            <a:off x="4857772" y="3235447"/>
            <a:ext cx="3074905" cy="20511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95"/>
        <p:cNvGrpSpPr/>
        <p:nvPr/>
      </p:nvGrpSpPr>
      <p:grpSpPr>
        <a:xfrm>
          <a:off x="0" y="0"/>
          <a:ext cx="0" cy="0"/>
          <a:chOff x="0" y="0"/>
          <a:chExt cx="0" cy="0"/>
        </a:xfrm>
      </p:grpSpPr>
      <p:sp>
        <p:nvSpPr>
          <p:cNvPr id="196" name="Google Shape;196;p32"/>
          <p:cNvSpPr txBox="1">
            <a:spLocks noGrp="1"/>
          </p:cNvSpPr>
          <p:nvPr>
            <p:ph type="body" idx="1"/>
          </p:nvPr>
        </p:nvSpPr>
        <p:spPr>
          <a:xfrm>
            <a:off x="457200" y="1410520"/>
            <a:ext cx="8229600" cy="193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150" b="1" dirty="0">
                <a:solidFill>
                  <a:schemeClr val="dk2"/>
                </a:solidFill>
                <a:highlight>
                  <a:schemeClr val="lt1"/>
                </a:highlight>
                <a:latin typeface="Calibri" panose="020F0502020204030204" pitchFamily="34" charset="0"/>
                <a:ea typeface="Gill Sans"/>
                <a:cs typeface="Calibri" panose="020F0502020204030204" pitchFamily="34" charset="0"/>
                <a:sym typeface="Gill Sans"/>
              </a:rPr>
              <a:t> Derek Thompson, “The Atlantic”: </a:t>
            </a:r>
            <a:endParaRPr sz="2150" b="1" dirty="0">
              <a:solidFill>
                <a:schemeClr val="dk2"/>
              </a:solidFill>
              <a:highlight>
                <a:schemeClr val="lt1"/>
              </a:highlight>
              <a:latin typeface="Calibri" panose="020F0502020204030204" pitchFamily="34" charset="0"/>
              <a:ea typeface="Gill Sans"/>
              <a:cs typeface="Calibri" panose="020F0502020204030204" pitchFamily="34" charset="0"/>
              <a:sym typeface="Gill Sans"/>
            </a:endParaRPr>
          </a:p>
          <a:p>
            <a:pPr marL="0" lvl="0" indent="0" algn="ctr" rtl="0">
              <a:spcBef>
                <a:spcPts val="1800"/>
              </a:spcBef>
              <a:spcAft>
                <a:spcPts val="0"/>
              </a:spcAft>
              <a:buClr>
                <a:schemeClr val="dk1"/>
              </a:buClr>
              <a:buSzPts val="1100"/>
              <a:buFont typeface="Arial"/>
              <a:buNone/>
            </a:pPr>
            <a:r>
              <a:rPr lang="en-US" sz="2350" dirty="0">
                <a:solidFill>
                  <a:srgbClr val="38761D"/>
                </a:solidFill>
                <a:highlight>
                  <a:schemeClr val="lt1"/>
                </a:highlight>
                <a:latin typeface="Calibri" panose="020F0502020204030204" pitchFamily="34" charset="0"/>
                <a:ea typeface="Gill Sans"/>
                <a:cs typeface="Calibri" panose="020F0502020204030204" pitchFamily="34" charset="0"/>
                <a:sym typeface="Gill Sans"/>
              </a:rPr>
              <a:t>“The coming urban reset [can be compared] to the effects of a forest fire that rages through the underbrush leaving what looks to be death and ruin, but eventually as new light streams in, sets in motion a renewed cycle of growth.”</a:t>
            </a:r>
            <a:endParaRPr sz="2350" dirty="0">
              <a:solidFill>
                <a:srgbClr val="38761D"/>
              </a:solidFill>
              <a:highlight>
                <a:schemeClr val="lt1"/>
              </a:highlight>
              <a:latin typeface="Calibri" panose="020F0502020204030204" pitchFamily="34" charset="0"/>
              <a:ea typeface="Gill Sans"/>
              <a:cs typeface="Calibri" panose="020F0502020204030204" pitchFamily="34" charset="0"/>
              <a:sym typeface="Gill Sans"/>
            </a:endParaRPr>
          </a:p>
          <a:p>
            <a:pPr marL="0" lvl="0" indent="0" algn="l" rtl="0">
              <a:spcBef>
                <a:spcPts val="1800"/>
              </a:spcBef>
              <a:spcAft>
                <a:spcPts val="1800"/>
              </a:spcAft>
              <a:buNone/>
            </a:pPr>
            <a:endParaRPr dirty="0"/>
          </a:p>
        </p:txBody>
      </p:sp>
      <p:pic>
        <p:nvPicPr>
          <p:cNvPr id="197" name="Google Shape;197;p32"/>
          <p:cNvPicPr preferRelativeResize="0"/>
          <p:nvPr/>
        </p:nvPicPr>
        <p:blipFill>
          <a:blip r:embed="rId3">
            <a:alphaModFix/>
          </a:blip>
          <a:stretch>
            <a:fillRect/>
          </a:stretch>
        </p:blipFill>
        <p:spPr>
          <a:xfrm>
            <a:off x="2596349" y="3739650"/>
            <a:ext cx="4379625" cy="2464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331875" y="1411575"/>
            <a:ext cx="8229600" cy="60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800" b="1" dirty="0">
                <a:solidFill>
                  <a:srgbClr val="0070C0"/>
                </a:solidFill>
                <a:latin typeface="Calibri" panose="020F0502020204030204" pitchFamily="34" charset="0"/>
                <a:cs typeface="Calibri" panose="020F0502020204030204" pitchFamily="34" charset="0"/>
              </a:rPr>
              <a:t>Some Generalizations ...</a:t>
            </a:r>
            <a:endParaRPr sz="2800" b="1" dirty="0">
              <a:solidFill>
                <a:srgbClr val="0070C0"/>
              </a:solidFill>
              <a:latin typeface="Calibri" panose="020F0502020204030204" pitchFamily="34" charset="0"/>
              <a:cs typeface="Calibri" panose="020F0502020204030204" pitchFamily="34" charset="0"/>
            </a:endParaRPr>
          </a:p>
        </p:txBody>
      </p:sp>
      <p:sp>
        <p:nvSpPr>
          <p:cNvPr id="204" name="Google Shape;204;p33"/>
          <p:cNvSpPr txBox="1">
            <a:spLocks noGrp="1"/>
          </p:cNvSpPr>
          <p:nvPr>
            <p:ph type="body" idx="1"/>
          </p:nvPr>
        </p:nvSpPr>
        <p:spPr>
          <a:xfrm>
            <a:off x="331875" y="2021175"/>
            <a:ext cx="8229600" cy="3657600"/>
          </a:xfrm>
          <a:prstGeom prst="rect">
            <a:avLst/>
          </a:prstGeom>
        </p:spPr>
        <p:txBody>
          <a:bodyPr spcFirstLastPara="1" wrap="square" lIns="91425" tIns="45700" rIns="91425" bIns="45700" anchor="t" anchorCtr="0">
            <a:noAutofit/>
          </a:bodyPr>
          <a:lstStyle/>
          <a:p>
            <a:pPr marL="457200" lvl="0" indent="-330200" algn="l" rtl="0">
              <a:spcBef>
                <a:spcPts val="360"/>
              </a:spcBef>
              <a:spcAft>
                <a:spcPts val="0"/>
              </a:spcAft>
              <a:buClr>
                <a:srgbClr val="38761D"/>
              </a:buClr>
              <a:buSzPts val="1600"/>
              <a:buChar char="•"/>
            </a:pPr>
            <a:r>
              <a:rPr lang="en-US" sz="2600" dirty="0">
                <a:solidFill>
                  <a:srgbClr val="38761D"/>
                </a:solidFill>
                <a:latin typeface="Calibri" panose="020F0502020204030204" pitchFamily="34" charset="0"/>
                <a:cs typeface="Calibri" panose="020F0502020204030204" pitchFamily="34" charset="0"/>
              </a:rPr>
              <a:t>COVID exacerbated economic and social trends that were already in play.  COVID - “The Great Accelerator”</a:t>
            </a:r>
            <a:endParaRPr sz="2600" dirty="0">
              <a:solidFill>
                <a:srgbClr val="38761D"/>
              </a:solidFill>
              <a:latin typeface="Calibri" panose="020F0502020204030204" pitchFamily="34" charset="0"/>
              <a:cs typeface="Calibri" panose="020F0502020204030204" pitchFamily="34" charset="0"/>
            </a:endParaRPr>
          </a:p>
          <a:p>
            <a:pPr marL="457200" lvl="0" indent="-330200" algn="l" rtl="0">
              <a:spcBef>
                <a:spcPts val="1000"/>
              </a:spcBef>
              <a:spcAft>
                <a:spcPts val="0"/>
              </a:spcAft>
              <a:buClr>
                <a:srgbClr val="38761D"/>
              </a:buClr>
              <a:buSzPts val="1600"/>
              <a:buChar char="•"/>
            </a:pPr>
            <a:r>
              <a:rPr lang="en-US" sz="2600" dirty="0">
                <a:solidFill>
                  <a:srgbClr val="38761D"/>
                </a:solidFill>
                <a:latin typeface="Calibri" panose="020F0502020204030204" pitchFamily="34" charset="0"/>
                <a:cs typeface="Calibri" panose="020F0502020204030204" pitchFamily="34" charset="0"/>
              </a:rPr>
              <a:t>Cities have been affected asymmetrically, specifically in regards to geography and size</a:t>
            </a:r>
            <a:endParaRPr sz="2600" dirty="0">
              <a:solidFill>
                <a:srgbClr val="38761D"/>
              </a:solidFill>
              <a:latin typeface="Calibri" panose="020F0502020204030204" pitchFamily="34" charset="0"/>
              <a:cs typeface="Calibri" panose="020F0502020204030204" pitchFamily="34" charset="0"/>
            </a:endParaRPr>
          </a:p>
          <a:p>
            <a:pPr marL="457200" lvl="0" indent="-330200" algn="l" rtl="0">
              <a:spcBef>
                <a:spcPts val="1000"/>
              </a:spcBef>
              <a:spcAft>
                <a:spcPts val="1000"/>
              </a:spcAft>
              <a:buClr>
                <a:srgbClr val="38761D"/>
              </a:buClr>
              <a:buSzPts val="1600"/>
              <a:buChar char="•"/>
            </a:pPr>
            <a:r>
              <a:rPr lang="en-US" sz="2600" dirty="0">
                <a:solidFill>
                  <a:srgbClr val="38761D"/>
                </a:solidFill>
                <a:latin typeface="Calibri" panose="020F0502020204030204" pitchFamily="34" charset="0"/>
                <a:cs typeface="Calibri" panose="020F0502020204030204" pitchFamily="34" charset="0"/>
              </a:rPr>
              <a:t>There is much uncertainty as to the speed and extent of the economic recovery in cities (“V” shaped vs. “K” shaped;   forces of supply and demand”;  “pent up demand”)</a:t>
            </a:r>
            <a:endParaRPr sz="2600" dirty="0">
              <a:solidFill>
                <a:srgbClr val="38761D"/>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554019" y="812520"/>
            <a:ext cx="8229600" cy="607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Pre-Covid Urban Population Trends</a:t>
            </a:r>
            <a:r>
              <a:rPr lang="en-US" sz="4300" dirty="0"/>
              <a:t> </a:t>
            </a:r>
            <a:endParaRPr sz="4300" dirty="0"/>
          </a:p>
        </p:txBody>
      </p:sp>
      <p:sp>
        <p:nvSpPr>
          <p:cNvPr id="211" name="Google Shape;211;p34"/>
          <p:cNvSpPr txBox="1">
            <a:spLocks noGrp="1"/>
          </p:cNvSpPr>
          <p:nvPr>
            <p:ph type="body" idx="1"/>
          </p:nvPr>
        </p:nvSpPr>
        <p:spPr>
          <a:xfrm>
            <a:off x="554019" y="2385227"/>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Globally:  large scale urbanization</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U.S.:  early 2010’s (post Great Recession) - increase in “large city” population;  later 2010’s - flattening and decrease in large city population</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Later 2010’s:  rise of smaller southern and western urban centers.</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100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Immigration to major cities slowed in late 2010’s</a:t>
            </a:r>
            <a:endParaRPr dirty="0">
              <a:solidFill>
                <a:srgbClr val="38761D"/>
              </a:solidFill>
              <a:latin typeface="Calibri" panose="020F0502020204030204" pitchFamily="34" charset="0"/>
              <a:ea typeface="Gill Sans"/>
              <a:cs typeface="Calibri" panose="020F0502020204030204" pitchFamily="34" charset="0"/>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16"/>
        <p:cNvGrpSpPr/>
        <p:nvPr/>
      </p:nvGrpSpPr>
      <p:grpSpPr>
        <a:xfrm>
          <a:off x="0" y="0"/>
          <a:ext cx="0" cy="0"/>
          <a:chOff x="0" y="0"/>
          <a:chExt cx="0" cy="0"/>
        </a:xfrm>
      </p:grpSpPr>
      <p:pic>
        <p:nvPicPr>
          <p:cNvPr id="217" name="Google Shape;217;p35"/>
          <p:cNvPicPr preferRelativeResize="0"/>
          <p:nvPr/>
        </p:nvPicPr>
        <p:blipFill>
          <a:blip r:embed="rId3">
            <a:alphaModFix/>
          </a:blip>
          <a:stretch>
            <a:fillRect/>
          </a:stretch>
        </p:blipFill>
        <p:spPr>
          <a:xfrm>
            <a:off x="355002" y="1331824"/>
            <a:ext cx="8283389" cy="5036703"/>
          </a:xfrm>
          <a:prstGeom prst="rect">
            <a:avLst/>
          </a:prstGeom>
          <a:noFill/>
          <a:ln>
            <a:noFill/>
          </a:ln>
        </p:spPr>
      </p:pic>
      <p:sp>
        <p:nvSpPr>
          <p:cNvPr id="218" name="Google Shape;218;p35"/>
          <p:cNvSpPr txBox="1"/>
          <p:nvPr/>
        </p:nvSpPr>
        <p:spPr>
          <a:xfrm>
            <a:off x="2164525" y="281275"/>
            <a:ext cx="4433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rgbClr val="005CB8"/>
                </a:solidFill>
                <a:latin typeface="Calibri"/>
                <a:ea typeface="Calibri"/>
                <a:cs typeface="Calibri"/>
                <a:sym typeface="Calibri"/>
              </a:rPr>
              <a:t>Global urban population growth is increasing rapidly …</a:t>
            </a:r>
            <a:endParaRPr sz="2100" b="1" dirty="0">
              <a:solidFill>
                <a:srgbClr val="005CB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pic>
        <p:nvPicPr>
          <p:cNvPr id="224" name="Google Shape;224;p36"/>
          <p:cNvPicPr preferRelativeResize="0"/>
          <p:nvPr/>
        </p:nvPicPr>
        <p:blipFill>
          <a:blip r:embed="rId3">
            <a:alphaModFix/>
          </a:blip>
          <a:stretch>
            <a:fillRect/>
          </a:stretch>
        </p:blipFill>
        <p:spPr>
          <a:xfrm>
            <a:off x="182880" y="236668"/>
            <a:ext cx="8778240" cy="59530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29"/>
        <p:cNvGrpSpPr/>
        <p:nvPr/>
      </p:nvGrpSpPr>
      <p:grpSpPr>
        <a:xfrm>
          <a:off x="0" y="0"/>
          <a:ext cx="0" cy="0"/>
          <a:chOff x="0" y="0"/>
          <a:chExt cx="0" cy="0"/>
        </a:xfrm>
      </p:grpSpPr>
      <p:pic>
        <p:nvPicPr>
          <p:cNvPr id="230" name="Google Shape;230;p37"/>
          <p:cNvPicPr preferRelativeResize="0"/>
          <p:nvPr/>
        </p:nvPicPr>
        <p:blipFill>
          <a:blip r:embed="rId3">
            <a:alphaModFix/>
          </a:blip>
          <a:stretch>
            <a:fillRect/>
          </a:stretch>
        </p:blipFill>
        <p:spPr>
          <a:xfrm>
            <a:off x="193950" y="1009650"/>
            <a:ext cx="8756100" cy="5461150"/>
          </a:xfrm>
          <a:prstGeom prst="rect">
            <a:avLst/>
          </a:prstGeom>
          <a:noFill/>
          <a:ln>
            <a:noFill/>
          </a:ln>
        </p:spPr>
      </p:pic>
      <p:sp>
        <p:nvSpPr>
          <p:cNvPr id="231" name="Google Shape;231;p37"/>
          <p:cNvSpPr txBox="1"/>
          <p:nvPr/>
        </p:nvSpPr>
        <p:spPr>
          <a:xfrm>
            <a:off x="2169925" y="442025"/>
            <a:ext cx="5022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0070C0"/>
                </a:solidFill>
                <a:latin typeface="Calibri"/>
                <a:ea typeface="Calibri"/>
                <a:cs typeface="Calibri"/>
                <a:sym typeface="Calibri"/>
              </a:rPr>
              <a:t>Population growth in major U.S. cities increased in the 2010’s …</a:t>
            </a:r>
            <a:endParaRPr sz="2000" b="1" dirty="0">
              <a:solidFill>
                <a:srgbClr val="0070C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36"/>
        <p:cNvGrpSpPr/>
        <p:nvPr/>
      </p:nvGrpSpPr>
      <p:grpSpPr>
        <a:xfrm>
          <a:off x="0" y="0"/>
          <a:ext cx="0" cy="0"/>
          <a:chOff x="0" y="0"/>
          <a:chExt cx="0" cy="0"/>
        </a:xfrm>
      </p:grpSpPr>
      <p:pic>
        <p:nvPicPr>
          <p:cNvPr id="237" name="Google Shape;237;p38"/>
          <p:cNvPicPr preferRelativeResize="0"/>
          <p:nvPr/>
        </p:nvPicPr>
        <p:blipFill>
          <a:blip r:embed="rId3">
            <a:alphaModFix/>
          </a:blip>
          <a:stretch>
            <a:fillRect/>
          </a:stretch>
        </p:blipFill>
        <p:spPr>
          <a:xfrm>
            <a:off x="0" y="925025"/>
            <a:ext cx="9144000" cy="5760850"/>
          </a:xfrm>
          <a:prstGeom prst="rect">
            <a:avLst/>
          </a:prstGeom>
          <a:noFill/>
          <a:ln>
            <a:noFill/>
          </a:ln>
        </p:spPr>
      </p:pic>
      <p:sp>
        <p:nvSpPr>
          <p:cNvPr id="238" name="Google Shape;238;p38"/>
          <p:cNvSpPr txBox="1"/>
          <p:nvPr/>
        </p:nvSpPr>
        <p:spPr>
          <a:xfrm>
            <a:off x="2169925" y="401825"/>
            <a:ext cx="5183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solidFill>
                  <a:srgbClr val="0070C0"/>
                </a:solidFill>
                <a:latin typeface="Calibri"/>
                <a:ea typeface="Calibri"/>
                <a:cs typeface="Calibri"/>
                <a:sym typeface="Calibri"/>
              </a:rPr>
              <a:t>But slowed in the late 2010’s ...</a:t>
            </a:r>
            <a:endParaRPr sz="2200" b="1" dirty="0">
              <a:solidFill>
                <a:srgbClr val="0070C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43"/>
        <p:cNvGrpSpPr/>
        <p:nvPr/>
      </p:nvGrpSpPr>
      <p:grpSpPr>
        <a:xfrm>
          <a:off x="0" y="0"/>
          <a:ext cx="0" cy="0"/>
          <a:chOff x="0" y="0"/>
          <a:chExt cx="0" cy="0"/>
        </a:xfrm>
      </p:grpSpPr>
      <p:pic>
        <p:nvPicPr>
          <p:cNvPr id="244" name="Google Shape;244;p39"/>
          <p:cNvPicPr preferRelativeResize="0"/>
          <p:nvPr/>
        </p:nvPicPr>
        <p:blipFill>
          <a:blip r:embed="rId3">
            <a:alphaModFix/>
          </a:blip>
          <a:stretch>
            <a:fillRect/>
          </a:stretch>
        </p:blipFill>
        <p:spPr>
          <a:xfrm>
            <a:off x="152400" y="1312433"/>
            <a:ext cx="8839199" cy="5066852"/>
          </a:xfrm>
          <a:prstGeom prst="rect">
            <a:avLst/>
          </a:prstGeom>
          <a:noFill/>
          <a:ln>
            <a:noFill/>
          </a:ln>
        </p:spPr>
      </p:pic>
      <p:sp>
        <p:nvSpPr>
          <p:cNvPr id="245" name="Google Shape;245;p39"/>
          <p:cNvSpPr txBox="1"/>
          <p:nvPr/>
        </p:nvSpPr>
        <p:spPr>
          <a:xfrm>
            <a:off x="2027099" y="139021"/>
            <a:ext cx="50898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dirty="0">
                <a:solidFill>
                  <a:srgbClr val="0070C0"/>
                </a:solidFill>
                <a:latin typeface="Calibri"/>
                <a:ea typeface="Calibri"/>
                <a:cs typeface="Calibri"/>
                <a:sym typeface="Calibri"/>
              </a:rPr>
              <a:t>While growth in the biggest cities flattened or diminished, other cities grew in terms of population …</a:t>
            </a:r>
            <a:endParaRPr sz="1900" b="1" dirty="0">
              <a:solidFill>
                <a:srgbClr val="0070C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50"/>
        <p:cNvGrpSpPr/>
        <p:nvPr/>
      </p:nvGrpSpPr>
      <p:grpSpPr>
        <a:xfrm>
          <a:off x="0" y="0"/>
          <a:ext cx="0" cy="0"/>
          <a:chOff x="0" y="0"/>
          <a:chExt cx="0" cy="0"/>
        </a:xfrm>
      </p:grpSpPr>
      <p:pic>
        <p:nvPicPr>
          <p:cNvPr id="251" name="Google Shape;251;p40"/>
          <p:cNvPicPr preferRelativeResize="0"/>
          <p:nvPr/>
        </p:nvPicPr>
        <p:blipFill>
          <a:blip r:embed="rId3">
            <a:alphaModFix/>
          </a:blip>
          <a:stretch>
            <a:fillRect/>
          </a:stretch>
        </p:blipFill>
        <p:spPr>
          <a:xfrm>
            <a:off x="258313" y="205975"/>
            <a:ext cx="8627374" cy="6223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130" name="Google Shape;130;p23"/>
          <p:cNvSpPr txBox="1"/>
          <p:nvPr/>
        </p:nvSpPr>
        <p:spPr>
          <a:xfrm>
            <a:off x="482538" y="2114894"/>
            <a:ext cx="8175171"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hlink"/>
                </a:solidFill>
                <a:latin typeface="Arial"/>
                <a:ea typeface="Arial"/>
                <a:cs typeface="Arial"/>
                <a:sym typeface="Arial"/>
                <a:hlinkClick r:id="rId3"/>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56"/>
        <p:cNvGrpSpPr/>
        <p:nvPr/>
      </p:nvGrpSpPr>
      <p:grpSpPr>
        <a:xfrm>
          <a:off x="0" y="0"/>
          <a:ext cx="0" cy="0"/>
          <a:chOff x="0" y="0"/>
          <a:chExt cx="0" cy="0"/>
        </a:xfrm>
      </p:grpSpPr>
      <p:pic>
        <p:nvPicPr>
          <p:cNvPr id="257" name="Google Shape;257;p41"/>
          <p:cNvPicPr preferRelativeResize="0"/>
          <p:nvPr/>
        </p:nvPicPr>
        <p:blipFill>
          <a:blip r:embed="rId3">
            <a:alphaModFix/>
          </a:blip>
          <a:stretch>
            <a:fillRect/>
          </a:stretch>
        </p:blipFill>
        <p:spPr>
          <a:xfrm>
            <a:off x="1" y="161365"/>
            <a:ext cx="9144000" cy="63577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62"/>
        <p:cNvGrpSpPr/>
        <p:nvPr/>
      </p:nvGrpSpPr>
      <p:grpSpPr>
        <a:xfrm>
          <a:off x="0" y="0"/>
          <a:ext cx="0" cy="0"/>
          <a:chOff x="0" y="0"/>
          <a:chExt cx="0" cy="0"/>
        </a:xfrm>
      </p:grpSpPr>
      <p:pic>
        <p:nvPicPr>
          <p:cNvPr id="263" name="Google Shape;263;p42"/>
          <p:cNvPicPr preferRelativeResize="0"/>
          <p:nvPr/>
        </p:nvPicPr>
        <p:blipFill>
          <a:blip r:embed="rId3">
            <a:alphaModFix/>
          </a:blip>
          <a:stretch>
            <a:fillRect/>
          </a:stretch>
        </p:blipFill>
        <p:spPr>
          <a:xfrm>
            <a:off x="75304" y="0"/>
            <a:ext cx="9068696" cy="66159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68"/>
        <p:cNvGrpSpPr/>
        <p:nvPr/>
      </p:nvGrpSpPr>
      <p:grpSpPr>
        <a:xfrm>
          <a:off x="0" y="0"/>
          <a:ext cx="0" cy="0"/>
          <a:chOff x="0" y="0"/>
          <a:chExt cx="0" cy="0"/>
        </a:xfrm>
      </p:grpSpPr>
      <p:pic>
        <p:nvPicPr>
          <p:cNvPr id="269" name="Google Shape;269;p43"/>
          <p:cNvPicPr preferRelativeResize="0"/>
          <p:nvPr/>
        </p:nvPicPr>
        <p:blipFill>
          <a:blip r:embed="rId3">
            <a:alphaModFix/>
          </a:blip>
          <a:stretch>
            <a:fillRect/>
          </a:stretch>
        </p:blipFill>
        <p:spPr>
          <a:xfrm>
            <a:off x="0" y="152400"/>
            <a:ext cx="9144000" cy="6705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74"/>
        <p:cNvGrpSpPr/>
        <p:nvPr/>
      </p:nvGrpSpPr>
      <p:grpSpPr>
        <a:xfrm>
          <a:off x="0" y="0"/>
          <a:ext cx="0" cy="0"/>
          <a:chOff x="0" y="0"/>
          <a:chExt cx="0" cy="0"/>
        </a:xfrm>
      </p:grpSpPr>
      <p:pic>
        <p:nvPicPr>
          <p:cNvPr id="275" name="Google Shape;275;p44"/>
          <p:cNvPicPr preferRelativeResize="0"/>
          <p:nvPr/>
        </p:nvPicPr>
        <p:blipFill rotWithShape="1">
          <a:blip r:embed="rId3">
            <a:alphaModFix/>
          </a:blip>
          <a:srcRect l="840" t="-4760" r="-840" b="4760"/>
          <a:stretch/>
        </p:blipFill>
        <p:spPr>
          <a:xfrm>
            <a:off x="1545450" y="1038225"/>
            <a:ext cx="6343650" cy="4781550"/>
          </a:xfrm>
          <a:prstGeom prst="rect">
            <a:avLst/>
          </a:prstGeom>
          <a:noFill/>
          <a:ln>
            <a:noFill/>
          </a:ln>
        </p:spPr>
      </p:pic>
      <p:sp>
        <p:nvSpPr>
          <p:cNvPr id="276" name="Google Shape;276;p44"/>
          <p:cNvSpPr txBox="1"/>
          <p:nvPr/>
        </p:nvSpPr>
        <p:spPr>
          <a:xfrm>
            <a:off x="2156775" y="206925"/>
            <a:ext cx="5121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rgbClr val="0070C0"/>
                </a:solidFill>
                <a:latin typeface="Calibri"/>
                <a:ea typeface="Calibri"/>
                <a:cs typeface="Calibri"/>
                <a:sym typeface="Calibri"/>
              </a:rPr>
              <a:t>Domestic immigration into major cities declined …</a:t>
            </a:r>
            <a:endParaRPr sz="2100" b="1" dirty="0">
              <a:solidFill>
                <a:srgbClr val="0070C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81"/>
        <p:cNvGrpSpPr/>
        <p:nvPr/>
      </p:nvGrpSpPr>
      <p:grpSpPr>
        <a:xfrm>
          <a:off x="0" y="0"/>
          <a:ext cx="0" cy="0"/>
          <a:chOff x="0" y="0"/>
          <a:chExt cx="0" cy="0"/>
        </a:xfrm>
      </p:grpSpPr>
      <p:pic>
        <p:nvPicPr>
          <p:cNvPr id="282" name="Google Shape;282;p45"/>
          <p:cNvPicPr preferRelativeResize="0"/>
          <p:nvPr/>
        </p:nvPicPr>
        <p:blipFill>
          <a:blip r:embed="rId3">
            <a:alphaModFix/>
          </a:blip>
          <a:stretch>
            <a:fillRect/>
          </a:stretch>
        </p:blipFill>
        <p:spPr>
          <a:xfrm>
            <a:off x="152400" y="152400"/>
            <a:ext cx="8839200" cy="54714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pic>
        <p:nvPicPr>
          <p:cNvPr id="288" name="Google Shape;288;p46"/>
          <p:cNvPicPr preferRelativeResize="0"/>
          <p:nvPr/>
        </p:nvPicPr>
        <p:blipFill>
          <a:blip r:embed="rId3">
            <a:alphaModFix/>
          </a:blip>
          <a:stretch>
            <a:fillRect/>
          </a:stretch>
        </p:blipFill>
        <p:spPr>
          <a:xfrm>
            <a:off x="768550" y="1143600"/>
            <a:ext cx="7161900" cy="5379525"/>
          </a:xfrm>
          <a:prstGeom prst="rect">
            <a:avLst/>
          </a:prstGeom>
          <a:noFill/>
          <a:ln>
            <a:noFill/>
          </a:ln>
        </p:spPr>
      </p:pic>
      <p:sp>
        <p:nvSpPr>
          <p:cNvPr id="289" name="Google Shape;289;p46"/>
          <p:cNvSpPr txBox="1"/>
          <p:nvPr/>
        </p:nvSpPr>
        <p:spPr>
          <a:xfrm>
            <a:off x="2288250" y="160750"/>
            <a:ext cx="45675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dirty="0">
                <a:solidFill>
                  <a:srgbClr val="7A9900"/>
                </a:solidFill>
                <a:latin typeface="Calibri"/>
                <a:ea typeface="Calibri"/>
                <a:cs typeface="Calibri"/>
                <a:sym typeface="Calibri"/>
              </a:rPr>
              <a:t>Some cities experienced increased domestic immigration</a:t>
            </a:r>
            <a:endParaRPr sz="2200" b="1" dirty="0">
              <a:solidFill>
                <a:srgbClr val="7A99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pic>
        <p:nvPicPr>
          <p:cNvPr id="295" name="Google Shape;295;p47"/>
          <p:cNvPicPr preferRelativeResize="0"/>
          <p:nvPr/>
        </p:nvPicPr>
        <p:blipFill>
          <a:blip r:embed="rId3">
            <a:alphaModFix/>
          </a:blip>
          <a:stretch>
            <a:fillRect/>
          </a:stretch>
        </p:blipFill>
        <p:spPr>
          <a:xfrm>
            <a:off x="527125" y="1335875"/>
            <a:ext cx="7928386" cy="5132750"/>
          </a:xfrm>
          <a:prstGeom prst="rect">
            <a:avLst/>
          </a:prstGeom>
          <a:noFill/>
          <a:ln>
            <a:noFill/>
          </a:ln>
        </p:spPr>
      </p:pic>
      <p:sp>
        <p:nvSpPr>
          <p:cNvPr id="296" name="Google Shape;296;p47"/>
          <p:cNvSpPr txBox="1"/>
          <p:nvPr/>
        </p:nvSpPr>
        <p:spPr>
          <a:xfrm>
            <a:off x="2077100" y="250675"/>
            <a:ext cx="5013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0070C0"/>
                </a:solidFill>
                <a:latin typeface="Calibri"/>
                <a:ea typeface="Calibri"/>
                <a:cs typeface="Calibri"/>
                <a:sym typeface="Calibri"/>
              </a:rPr>
              <a:t>International Immigration to Major Cities Accelerated ...</a:t>
            </a:r>
            <a:endParaRPr sz="2400" b="1" dirty="0">
              <a:solidFill>
                <a:srgbClr val="0070C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sp>
        <p:nvSpPr>
          <p:cNvPr id="302" name="Google Shape;302;p48"/>
          <p:cNvSpPr txBox="1">
            <a:spLocks noGrp="1"/>
          </p:cNvSpPr>
          <p:nvPr>
            <p:ph type="body" idx="1"/>
          </p:nvPr>
        </p:nvSpPr>
        <p:spPr>
          <a:xfrm>
            <a:off x="1028700" y="1863825"/>
            <a:ext cx="7086600" cy="3657600"/>
          </a:xfrm>
          <a:prstGeom prst="rect">
            <a:avLst/>
          </a:prstGeom>
        </p:spPr>
        <p:txBody>
          <a:bodyPr spcFirstLastPara="1" wrap="square" lIns="91425" tIns="45700" rIns="91425" bIns="45700" anchor="t" anchorCtr="0">
            <a:noAutofit/>
          </a:bodyPr>
          <a:lstStyle/>
          <a:p>
            <a:pPr marL="457200" lvl="0" indent="-374650" algn="l" rtl="0">
              <a:spcBef>
                <a:spcPts val="36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Rising demand for housing in early 2010’s caused rapid increase in urban real estate prices</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Middle/lower income families were pushed out of overly expensive large cities</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Demographics </a:t>
            </a:r>
            <a:endParaRPr sz="2300" dirty="0">
              <a:solidFill>
                <a:srgbClr val="38761D"/>
              </a:solidFill>
              <a:latin typeface="Calibri" panose="020F0502020204030204" pitchFamily="34" charset="0"/>
              <a:cs typeface="Calibri" panose="020F0502020204030204" pitchFamily="34" charset="0"/>
            </a:endParaRPr>
          </a:p>
          <a:p>
            <a:pPr marL="914400" lvl="1" indent="-374650" algn="l" rtl="0">
              <a:spcBef>
                <a:spcPts val="0"/>
              </a:spcBef>
              <a:spcAft>
                <a:spcPts val="0"/>
              </a:spcAft>
              <a:buSzPts val="2300"/>
              <a:buChar char="»"/>
            </a:pPr>
            <a:r>
              <a:rPr lang="en-US" sz="2300" dirty="0">
                <a:solidFill>
                  <a:srgbClr val="0070C0"/>
                </a:solidFill>
                <a:latin typeface="Calibri" panose="020F0502020204030204" pitchFamily="34" charset="0"/>
                <a:cs typeface="Calibri" panose="020F0502020204030204" pitchFamily="34" charset="0"/>
              </a:rPr>
              <a:t>Millennial families approaching their 30’s moving out of large cities in favor of smaller cities and suburbs</a:t>
            </a:r>
            <a:endParaRPr sz="2300" dirty="0">
              <a:solidFill>
                <a:srgbClr val="0070C0"/>
              </a:solidFill>
              <a:latin typeface="Calibri" panose="020F0502020204030204" pitchFamily="34" charset="0"/>
              <a:cs typeface="Calibri" panose="020F0502020204030204" pitchFamily="34" charset="0"/>
            </a:endParaRPr>
          </a:p>
          <a:p>
            <a:pPr marL="914400" lvl="1" indent="-374650" algn="l" rtl="0">
              <a:spcBef>
                <a:spcPts val="0"/>
              </a:spcBef>
              <a:spcAft>
                <a:spcPts val="0"/>
              </a:spcAft>
              <a:buSzPts val="2300"/>
              <a:buChar char="»"/>
            </a:pPr>
            <a:r>
              <a:rPr lang="en-US" sz="2300" dirty="0">
                <a:solidFill>
                  <a:srgbClr val="0070C0"/>
                </a:solidFill>
                <a:latin typeface="Calibri" panose="020F0502020204030204" pitchFamily="34" charset="0"/>
                <a:cs typeface="Calibri" panose="020F0502020204030204" pitchFamily="34" charset="0"/>
              </a:rPr>
              <a:t>Baby boomers retiring to more affordable locations</a:t>
            </a:r>
            <a:endParaRPr sz="2300" dirty="0">
              <a:solidFill>
                <a:srgbClr val="0070C0"/>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More restrictive immigration policies post 2016</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Decimation of retail due to technological changes</a:t>
            </a:r>
            <a:endParaRPr sz="2300" dirty="0">
              <a:solidFill>
                <a:srgbClr val="38761D"/>
              </a:solidFill>
              <a:latin typeface="Calibri" panose="020F0502020204030204" pitchFamily="34" charset="0"/>
              <a:cs typeface="Calibri" panose="020F0502020204030204" pitchFamily="34" charset="0"/>
            </a:endParaRPr>
          </a:p>
        </p:txBody>
      </p:sp>
      <p:sp>
        <p:nvSpPr>
          <p:cNvPr id="303" name="Google Shape;303;p48"/>
          <p:cNvSpPr txBox="1">
            <a:spLocks noGrp="1"/>
          </p:cNvSpPr>
          <p:nvPr>
            <p:ph type="title"/>
          </p:nvPr>
        </p:nvSpPr>
        <p:spPr>
          <a:xfrm>
            <a:off x="457200" y="12542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solidFill>
                  <a:srgbClr val="0070C0"/>
                </a:solidFill>
                <a:latin typeface="Calibri"/>
                <a:ea typeface="Calibri"/>
                <a:cs typeface="Calibri"/>
                <a:sym typeface="Calibri"/>
              </a:rPr>
              <a:t>Factors Affecting </a:t>
            </a:r>
            <a:r>
              <a:rPr lang="en-US" sz="2600" b="1" u="sng" dirty="0">
                <a:solidFill>
                  <a:srgbClr val="0070C0"/>
                </a:solidFill>
                <a:latin typeface="Calibri"/>
                <a:ea typeface="Calibri"/>
                <a:cs typeface="Calibri"/>
                <a:sym typeface="Calibri"/>
              </a:rPr>
              <a:t>Pre-Covid</a:t>
            </a:r>
            <a:r>
              <a:rPr lang="en-US" sz="2600" b="1" dirty="0">
                <a:solidFill>
                  <a:srgbClr val="0070C0"/>
                </a:solidFill>
                <a:latin typeface="Calibri"/>
                <a:ea typeface="Calibri"/>
                <a:cs typeface="Calibri"/>
                <a:sym typeface="Calibri"/>
              </a:rPr>
              <a:t> Urbanization Trends</a:t>
            </a:r>
            <a:endParaRPr sz="2600" b="1" dirty="0">
              <a:solidFill>
                <a:srgbClr val="0070C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457200" y="672670"/>
            <a:ext cx="8229600" cy="607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COVID 19 and Immediate Shocks to Cities</a:t>
            </a:r>
            <a:r>
              <a:rPr lang="en-US" sz="4300" dirty="0"/>
              <a:t> </a:t>
            </a:r>
            <a:endParaRPr sz="4300" dirty="0"/>
          </a:p>
        </p:txBody>
      </p:sp>
      <p:sp>
        <p:nvSpPr>
          <p:cNvPr id="310" name="Google Shape;310;p49"/>
          <p:cNvSpPr txBox="1">
            <a:spLocks noGrp="1"/>
          </p:cNvSpPr>
          <p:nvPr>
            <p:ph type="body" idx="1"/>
          </p:nvPr>
        </p:nvSpPr>
        <p:spPr>
          <a:xfrm>
            <a:off x="457200" y="1879616"/>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Epicenters of Covid cases - strain on resources, finances, human capital</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Massive shutdowns - retail, offices, restaurants, entertainment, transit</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Increased unemployment/ remote work</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Some migration out of cities:  commercial and residential</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100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Commercial real estate vacancies</a:t>
            </a:r>
            <a:endParaRPr dirty="0">
              <a:solidFill>
                <a:srgbClr val="38761D"/>
              </a:solidFill>
              <a:latin typeface="Calibri" panose="020F0502020204030204" pitchFamily="34" charset="0"/>
              <a:ea typeface="Gill Sans"/>
              <a:cs typeface="Calibri" panose="020F0502020204030204" pitchFamily="34" charset="0"/>
              <a:sym typeface="Gill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15"/>
        <p:cNvGrpSpPr/>
        <p:nvPr/>
      </p:nvGrpSpPr>
      <p:grpSpPr>
        <a:xfrm>
          <a:off x="0" y="0"/>
          <a:ext cx="0" cy="0"/>
          <a:chOff x="0" y="0"/>
          <a:chExt cx="0" cy="0"/>
        </a:xfrm>
      </p:grpSpPr>
      <p:pic>
        <p:nvPicPr>
          <p:cNvPr id="316" name="Google Shape;316;p50"/>
          <p:cNvPicPr preferRelativeResize="0"/>
          <p:nvPr/>
        </p:nvPicPr>
        <p:blipFill>
          <a:blip r:embed="rId3">
            <a:alphaModFix/>
          </a:blip>
          <a:stretch>
            <a:fillRect/>
          </a:stretch>
        </p:blipFill>
        <p:spPr>
          <a:xfrm>
            <a:off x="0" y="152400"/>
            <a:ext cx="9143999" cy="65926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137" name="Google Shape;137;p24"/>
          <p:cNvSpPr txBox="1"/>
          <p:nvPr/>
        </p:nvSpPr>
        <p:spPr>
          <a:xfrm>
            <a:off x="588955" y="2359260"/>
            <a:ext cx="8175171"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a:solidFill>
                  <a:srgbClr val="005CB8"/>
                </a:solidFill>
                <a:latin typeface="Arial"/>
                <a:ea typeface="Arial"/>
                <a:cs typeface="Arial"/>
                <a:sym typeface="Arial"/>
              </a:rPr>
              <a:t>EconEdLink.org/professional-development/</a:t>
            </a:r>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321"/>
        <p:cNvGrpSpPr/>
        <p:nvPr/>
      </p:nvGrpSpPr>
      <p:grpSpPr>
        <a:xfrm>
          <a:off x="0" y="0"/>
          <a:ext cx="0" cy="0"/>
          <a:chOff x="0" y="0"/>
          <a:chExt cx="0" cy="0"/>
        </a:xfrm>
      </p:grpSpPr>
      <p:pic>
        <p:nvPicPr>
          <p:cNvPr id="322" name="Google Shape;322;p51"/>
          <p:cNvPicPr preferRelativeResize="0"/>
          <p:nvPr/>
        </p:nvPicPr>
        <p:blipFill>
          <a:blip r:embed="rId3">
            <a:alphaModFix/>
          </a:blip>
          <a:stretch>
            <a:fillRect/>
          </a:stretch>
        </p:blipFill>
        <p:spPr>
          <a:xfrm>
            <a:off x="259550" y="1130200"/>
            <a:ext cx="3459975" cy="2593475"/>
          </a:xfrm>
          <a:prstGeom prst="rect">
            <a:avLst/>
          </a:prstGeom>
          <a:noFill/>
          <a:ln>
            <a:noFill/>
          </a:ln>
        </p:spPr>
      </p:pic>
      <p:pic>
        <p:nvPicPr>
          <p:cNvPr id="323" name="Google Shape;323;p51"/>
          <p:cNvPicPr preferRelativeResize="0"/>
          <p:nvPr/>
        </p:nvPicPr>
        <p:blipFill>
          <a:blip r:embed="rId4">
            <a:alphaModFix/>
          </a:blip>
          <a:stretch>
            <a:fillRect/>
          </a:stretch>
        </p:blipFill>
        <p:spPr>
          <a:xfrm>
            <a:off x="530175" y="3651675"/>
            <a:ext cx="4041825" cy="2272000"/>
          </a:xfrm>
          <a:prstGeom prst="rect">
            <a:avLst/>
          </a:prstGeom>
          <a:noFill/>
          <a:ln>
            <a:noFill/>
          </a:ln>
        </p:spPr>
      </p:pic>
      <p:pic>
        <p:nvPicPr>
          <p:cNvPr id="324" name="Google Shape;324;p51"/>
          <p:cNvPicPr preferRelativeResize="0"/>
          <p:nvPr/>
        </p:nvPicPr>
        <p:blipFill>
          <a:blip r:embed="rId5">
            <a:alphaModFix/>
          </a:blip>
          <a:stretch>
            <a:fillRect/>
          </a:stretch>
        </p:blipFill>
        <p:spPr>
          <a:xfrm>
            <a:off x="2879797" y="1608375"/>
            <a:ext cx="2956574" cy="2217425"/>
          </a:xfrm>
          <a:prstGeom prst="rect">
            <a:avLst/>
          </a:prstGeom>
          <a:noFill/>
          <a:ln>
            <a:noFill/>
          </a:ln>
        </p:spPr>
      </p:pic>
      <p:pic>
        <p:nvPicPr>
          <p:cNvPr id="325" name="Google Shape;325;p51"/>
          <p:cNvPicPr preferRelativeResize="0"/>
          <p:nvPr/>
        </p:nvPicPr>
        <p:blipFill>
          <a:blip r:embed="rId6">
            <a:alphaModFix/>
          </a:blip>
          <a:stretch>
            <a:fillRect/>
          </a:stretch>
        </p:blipFill>
        <p:spPr>
          <a:xfrm>
            <a:off x="3656700" y="3396562"/>
            <a:ext cx="4267200" cy="2782214"/>
          </a:xfrm>
          <a:prstGeom prst="rect">
            <a:avLst/>
          </a:prstGeom>
          <a:noFill/>
          <a:ln>
            <a:noFill/>
          </a:ln>
        </p:spPr>
      </p:pic>
      <p:pic>
        <p:nvPicPr>
          <p:cNvPr id="326" name="Google Shape;326;p51"/>
          <p:cNvPicPr preferRelativeResize="0"/>
          <p:nvPr/>
        </p:nvPicPr>
        <p:blipFill>
          <a:blip r:embed="rId7">
            <a:alphaModFix/>
          </a:blip>
          <a:stretch>
            <a:fillRect/>
          </a:stretch>
        </p:blipFill>
        <p:spPr>
          <a:xfrm>
            <a:off x="5836374" y="1680226"/>
            <a:ext cx="3322401" cy="18692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331"/>
        <p:cNvGrpSpPr/>
        <p:nvPr/>
      </p:nvGrpSpPr>
      <p:grpSpPr>
        <a:xfrm>
          <a:off x="0" y="0"/>
          <a:ext cx="0" cy="0"/>
          <a:chOff x="0" y="0"/>
          <a:chExt cx="0" cy="0"/>
        </a:xfrm>
      </p:grpSpPr>
      <p:pic>
        <p:nvPicPr>
          <p:cNvPr id="332" name="Google Shape;332;p52"/>
          <p:cNvPicPr preferRelativeResize="0"/>
          <p:nvPr/>
        </p:nvPicPr>
        <p:blipFill>
          <a:blip r:embed="rId3">
            <a:alphaModFix/>
          </a:blip>
          <a:stretch>
            <a:fillRect/>
          </a:stretch>
        </p:blipFill>
        <p:spPr>
          <a:xfrm>
            <a:off x="646425" y="1200075"/>
            <a:ext cx="3891800" cy="2523600"/>
          </a:xfrm>
          <a:prstGeom prst="rect">
            <a:avLst/>
          </a:prstGeom>
          <a:noFill/>
          <a:ln>
            <a:noFill/>
          </a:ln>
        </p:spPr>
      </p:pic>
      <p:pic>
        <p:nvPicPr>
          <p:cNvPr id="333" name="Google Shape;333;p52"/>
          <p:cNvPicPr preferRelativeResize="0"/>
          <p:nvPr/>
        </p:nvPicPr>
        <p:blipFill>
          <a:blip r:embed="rId4">
            <a:alphaModFix/>
          </a:blip>
          <a:stretch>
            <a:fillRect/>
          </a:stretch>
        </p:blipFill>
        <p:spPr>
          <a:xfrm>
            <a:off x="4751748" y="1200075"/>
            <a:ext cx="3584674" cy="2688499"/>
          </a:xfrm>
          <a:prstGeom prst="rect">
            <a:avLst/>
          </a:prstGeom>
          <a:noFill/>
          <a:ln>
            <a:noFill/>
          </a:ln>
        </p:spPr>
      </p:pic>
      <p:pic>
        <p:nvPicPr>
          <p:cNvPr id="334" name="Google Shape;334;p52"/>
          <p:cNvPicPr preferRelativeResize="0"/>
          <p:nvPr/>
        </p:nvPicPr>
        <p:blipFill>
          <a:blip r:embed="rId5">
            <a:alphaModFix/>
          </a:blip>
          <a:stretch>
            <a:fillRect/>
          </a:stretch>
        </p:blipFill>
        <p:spPr>
          <a:xfrm>
            <a:off x="5851" y="3888576"/>
            <a:ext cx="4745897" cy="2664623"/>
          </a:xfrm>
          <a:prstGeom prst="rect">
            <a:avLst/>
          </a:prstGeom>
          <a:noFill/>
          <a:ln>
            <a:noFill/>
          </a:ln>
        </p:spPr>
      </p:pic>
      <p:pic>
        <p:nvPicPr>
          <p:cNvPr id="335" name="Google Shape;335;p52"/>
          <p:cNvPicPr preferRelativeResize="0"/>
          <p:nvPr/>
        </p:nvPicPr>
        <p:blipFill>
          <a:blip r:embed="rId6">
            <a:alphaModFix/>
          </a:blip>
          <a:stretch>
            <a:fillRect/>
          </a:stretch>
        </p:blipFill>
        <p:spPr>
          <a:xfrm>
            <a:off x="4943757" y="4132416"/>
            <a:ext cx="3873928" cy="217694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pic>
        <p:nvPicPr>
          <p:cNvPr id="341" name="Google Shape;341;p53"/>
          <p:cNvPicPr preferRelativeResize="0"/>
          <p:nvPr/>
        </p:nvPicPr>
        <p:blipFill>
          <a:blip r:embed="rId3">
            <a:alphaModFix/>
          </a:blip>
          <a:stretch>
            <a:fillRect/>
          </a:stretch>
        </p:blipFill>
        <p:spPr>
          <a:xfrm>
            <a:off x="152400" y="311972"/>
            <a:ext cx="8839201" cy="58434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46"/>
        <p:cNvGrpSpPr/>
        <p:nvPr/>
      </p:nvGrpSpPr>
      <p:grpSpPr>
        <a:xfrm>
          <a:off x="0" y="0"/>
          <a:ext cx="0" cy="0"/>
          <a:chOff x="0" y="0"/>
          <a:chExt cx="0" cy="0"/>
        </a:xfrm>
      </p:grpSpPr>
      <p:pic>
        <p:nvPicPr>
          <p:cNvPr id="347" name="Google Shape;347;p54"/>
          <p:cNvPicPr preferRelativeResize="0"/>
          <p:nvPr/>
        </p:nvPicPr>
        <p:blipFill>
          <a:blip r:embed="rId3">
            <a:alphaModFix/>
          </a:blip>
          <a:stretch>
            <a:fillRect/>
          </a:stretch>
        </p:blipFill>
        <p:spPr>
          <a:xfrm>
            <a:off x="152400" y="1277550"/>
            <a:ext cx="8839200" cy="4972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52"/>
        <p:cNvGrpSpPr/>
        <p:nvPr/>
      </p:nvGrpSpPr>
      <p:grpSpPr>
        <a:xfrm>
          <a:off x="0" y="0"/>
          <a:ext cx="0" cy="0"/>
          <a:chOff x="0" y="0"/>
          <a:chExt cx="0" cy="0"/>
        </a:xfrm>
      </p:grpSpPr>
      <p:pic>
        <p:nvPicPr>
          <p:cNvPr id="353" name="Google Shape;353;p55"/>
          <p:cNvPicPr preferRelativeResize="0"/>
          <p:nvPr/>
        </p:nvPicPr>
        <p:blipFill>
          <a:blip r:embed="rId3">
            <a:alphaModFix/>
          </a:blip>
          <a:stretch>
            <a:fillRect/>
          </a:stretch>
        </p:blipFill>
        <p:spPr>
          <a:xfrm>
            <a:off x="42013" y="1496050"/>
            <a:ext cx="9059974" cy="48571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58"/>
        <p:cNvGrpSpPr/>
        <p:nvPr/>
      </p:nvGrpSpPr>
      <p:grpSpPr>
        <a:xfrm>
          <a:off x="0" y="0"/>
          <a:ext cx="0" cy="0"/>
          <a:chOff x="0" y="0"/>
          <a:chExt cx="0" cy="0"/>
        </a:xfrm>
      </p:grpSpPr>
      <p:pic>
        <p:nvPicPr>
          <p:cNvPr id="359" name="Google Shape;359;p56"/>
          <p:cNvPicPr preferRelativeResize="0"/>
          <p:nvPr/>
        </p:nvPicPr>
        <p:blipFill>
          <a:blip r:embed="rId3">
            <a:alphaModFix/>
          </a:blip>
          <a:stretch>
            <a:fillRect/>
          </a:stretch>
        </p:blipFill>
        <p:spPr>
          <a:xfrm>
            <a:off x="0" y="236668"/>
            <a:ext cx="9144000" cy="64689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64"/>
        <p:cNvGrpSpPr/>
        <p:nvPr/>
      </p:nvGrpSpPr>
      <p:grpSpPr>
        <a:xfrm>
          <a:off x="0" y="0"/>
          <a:ext cx="0" cy="0"/>
          <a:chOff x="0" y="0"/>
          <a:chExt cx="0" cy="0"/>
        </a:xfrm>
      </p:grpSpPr>
      <p:pic>
        <p:nvPicPr>
          <p:cNvPr id="365" name="Google Shape;365;p57"/>
          <p:cNvPicPr preferRelativeResize="0"/>
          <p:nvPr/>
        </p:nvPicPr>
        <p:blipFill>
          <a:blip r:embed="rId3">
            <a:alphaModFix/>
          </a:blip>
          <a:stretch>
            <a:fillRect/>
          </a:stretch>
        </p:blipFill>
        <p:spPr>
          <a:xfrm>
            <a:off x="178430" y="200849"/>
            <a:ext cx="8782690" cy="60601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70"/>
        <p:cNvGrpSpPr/>
        <p:nvPr/>
      </p:nvGrpSpPr>
      <p:grpSpPr>
        <a:xfrm>
          <a:off x="0" y="0"/>
          <a:ext cx="0" cy="0"/>
          <a:chOff x="0" y="0"/>
          <a:chExt cx="0" cy="0"/>
        </a:xfrm>
      </p:grpSpPr>
      <p:pic>
        <p:nvPicPr>
          <p:cNvPr id="371" name="Google Shape;371;p58"/>
          <p:cNvPicPr preferRelativeResize="0"/>
          <p:nvPr/>
        </p:nvPicPr>
        <p:blipFill>
          <a:blip r:embed="rId3">
            <a:alphaModFix/>
          </a:blip>
          <a:stretch>
            <a:fillRect/>
          </a:stretch>
        </p:blipFill>
        <p:spPr>
          <a:xfrm>
            <a:off x="0" y="0"/>
            <a:ext cx="9144000" cy="60480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76"/>
        <p:cNvGrpSpPr/>
        <p:nvPr/>
      </p:nvGrpSpPr>
      <p:grpSpPr>
        <a:xfrm>
          <a:off x="0" y="0"/>
          <a:ext cx="0" cy="0"/>
          <a:chOff x="0" y="0"/>
          <a:chExt cx="0" cy="0"/>
        </a:xfrm>
      </p:grpSpPr>
      <p:pic>
        <p:nvPicPr>
          <p:cNvPr id="377" name="Google Shape;377;p59"/>
          <p:cNvPicPr preferRelativeResize="0"/>
          <p:nvPr/>
        </p:nvPicPr>
        <p:blipFill>
          <a:blip r:embed="rId3">
            <a:alphaModFix/>
          </a:blip>
          <a:stretch>
            <a:fillRect/>
          </a:stretch>
        </p:blipFill>
        <p:spPr>
          <a:xfrm>
            <a:off x="0" y="152400"/>
            <a:ext cx="9144000" cy="6705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82"/>
        <p:cNvGrpSpPr/>
        <p:nvPr/>
      </p:nvGrpSpPr>
      <p:grpSpPr>
        <a:xfrm>
          <a:off x="0" y="0"/>
          <a:ext cx="0" cy="0"/>
          <a:chOff x="0" y="0"/>
          <a:chExt cx="0" cy="0"/>
        </a:xfrm>
      </p:grpSpPr>
      <p:pic>
        <p:nvPicPr>
          <p:cNvPr id="383" name="Google Shape;383;p60"/>
          <p:cNvPicPr preferRelativeResize="0"/>
          <p:nvPr/>
        </p:nvPicPr>
        <p:blipFill>
          <a:blip r:embed="rId3">
            <a:alphaModFix/>
          </a:blip>
          <a:stretch>
            <a:fillRect/>
          </a:stretch>
        </p:blipFill>
        <p:spPr>
          <a:xfrm>
            <a:off x="152400" y="107576"/>
            <a:ext cx="8839200" cy="61282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819450" y="1163899"/>
            <a:ext cx="7505100" cy="6342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dirty="0"/>
              <a:t>Agenda</a:t>
            </a:r>
            <a:endParaRPr sz="5000" b="1" dirty="0">
              <a:solidFill>
                <a:srgbClr val="005CB8"/>
              </a:solidFill>
              <a:latin typeface="Calibri"/>
              <a:ea typeface="Calibri"/>
              <a:cs typeface="Calibri"/>
              <a:sym typeface="Calibri"/>
            </a:endParaRPr>
          </a:p>
        </p:txBody>
      </p:sp>
      <p:sp>
        <p:nvSpPr>
          <p:cNvPr id="144" name="Google Shape;144;p25"/>
          <p:cNvSpPr txBox="1">
            <a:spLocks noGrp="1"/>
          </p:cNvSpPr>
          <p:nvPr>
            <p:ph type="body" idx="4294967295"/>
          </p:nvPr>
        </p:nvSpPr>
        <p:spPr>
          <a:xfrm>
            <a:off x="528825" y="170839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700" dirty="0">
              <a:solidFill>
                <a:srgbClr val="38761D"/>
              </a:solidFill>
            </a:endParaRPr>
          </a:p>
          <a:p>
            <a:pPr marL="342900" lvl="0" indent="-342900" algn="l" rtl="0">
              <a:spcBef>
                <a:spcPts val="0"/>
              </a:spcBef>
              <a:spcAft>
                <a:spcPts val="0"/>
              </a:spcAft>
              <a:buClr>
                <a:srgbClr val="38761D"/>
              </a:buClr>
              <a:buSzPts val="2500"/>
              <a:buFont typeface="Gill Sans"/>
              <a:buChar char="•"/>
            </a:pPr>
            <a:r>
              <a:rPr lang="en-US" sz="2500" dirty="0">
                <a:solidFill>
                  <a:srgbClr val="38761D"/>
                </a:solidFill>
                <a:latin typeface="Calibri" panose="020F0502020204030204" pitchFamily="34" charset="0"/>
                <a:ea typeface="Gill Sans"/>
                <a:cs typeface="Calibri" panose="020F0502020204030204" pitchFamily="34" charset="0"/>
                <a:sym typeface="Gill Sans"/>
              </a:rPr>
              <a:t>Discuss the economic impact of COVID 19 on American cities</a:t>
            </a: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342900" lvl="0" indent="-342900" algn="l" rtl="0">
              <a:spcBef>
                <a:spcPts val="0"/>
              </a:spcBef>
              <a:spcAft>
                <a:spcPts val="0"/>
              </a:spcAft>
              <a:buClr>
                <a:srgbClr val="38761D"/>
              </a:buClr>
              <a:buSzPts val="2500"/>
              <a:buFont typeface="Gill Sans"/>
              <a:buChar char="•"/>
            </a:pPr>
            <a:r>
              <a:rPr lang="en-US" sz="2500" dirty="0">
                <a:solidFill>
                  <a:srgbClr val="38761D"/>
                </a:solidFill>
                <a:latin typeface="Calibri" panose="020F0502020204030204" pitchFamily="34" charset="0"/>
                <a:ea typeface="Gill Sans"/>
                <a:cs typeface="Calibri" panose="020F0502020204030204" pitchFamily="34" charset="0"/>
                <a:sym typeface="Gill Sans"/>
              </a:rPr>
              <a:t>Analyze future demographic and economic predictions pertaining to cities</a:t>
            </a: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342900" lvl="0" indent="-342900" algn="l" rtl="0">
              <a:spcBef>
                <a:spcPts val="0"/>
              </a:spcBef>
              <a:spcAft>
                <a:spcPts val="0"/>
              </a:spcAft>
              <a:buClr>
                <a:srgbClr val="38761D"/>
              </a:buClr>
              <a:buSzPts val="2500"/>
              <a:buFont typeface="Gill Sans"/>
              <a:buChar char="•"/>
            </a:pPr>
            <a:r>
              <a:rPr lang="en-US" sz="2500" dirty="0">
                <a:solidFill>
                  <a:srgbClr val="38761D"/>
                </a:solidFill>
                <a:latin typeface="Calibri" panose="020F0502020204030204" pitchFamily="34" charset="0"/>
                <a:ea typeface="Gill Sans"/>
                <a:cs typeface="Calibri" panose="020F0502020204030204" pitchFamily="34" charset="0"/>
                <a:sym typeface="Gill Sans"/>
              </a:rPr>
              <a:t>Discuss innovative, entrepreneurial ideas as cities remake themselves in the wake of COVID 19</a:t>
            </a: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342900" lvl="0" indent="-342900" algn="l" rtl="0">
              <a:spcBef>
                <a:spcPts val="0"/>
              </a:spcBef>
              <a:spcAft>
                <a:spcPts val="0"/>
              </a:spcAft>
              <a:buClr>
                <a:srgbClr val="38761D"/>
              </a:buClr>
              <a:buSzPts val="2500"/>
              <a:buFont typeface="Gill Sans"/>
              <a:buChar char="•"/>
            </a:pPr>
            <a:r>
              <a:rPr lang="en-US" sz="2500" dirty="0">
                <a:solidFill>
                  <a:srgbClr val="38761D"/>
                </a:solidFill>
                <a:latin typeface="Calibri" panose="020F0502020204030204" pitchFamily="34" charset="0"/>
                <a:ea typeface="Gill Sans"/>
                <a:cs typeface="Calibri" panose="020F0502020204030204" pitchFamily="34" charset="0"/>
                <a:sym typeface="Gill Sans"/>
              </a:rPr>
              <a:t>Examine creative lesson ideas for students to engage in the content</a:t>
            </a: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342900" lvl="0" indent="-342900" algn="l" rtl="0">
              <a:spcBef>
                <a:spcPts val="0"/>
              </a:spcBef>
              <a:spcAft>
                <a:spcPts val="0"/>
              </a:spcAft>
              <a:buClr>
                <a:srgbClr val="38761D"/>
              </a:buClr>
              <a:buSzPts val="2500"/>
              <a:buFont typeface="Gill Sans"/>
              <a:buChar char="•"/>
            </a:pPr>
            <a:r>
              <a:rPr lang="en-US" sz="2500" dirty="0">
                <a:solidFill>
                  <a:srgbClr val="38761D"/>
                </a:solidFill>
                <a:latin typeface="Calibri" panose="020F0502020204030204" pitchFamily="34" charset="0"/>
                <a:ea typeface="Gill Sans"/>
                <a:cs typeface="Calibri" panose="020F0502020204030204" pitchFamily="34" charset="0"/>
                <a:sym typeface="Gill Sans"/>
              </a:rPr>
              <a:t>Explore digital formative assessment options</a:t>
            </a: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0"/>
              </a:spcBef>
              <a:spcAft>
                <a:spcPts val="0"/>
              </a:spcAft>
              <a:buNone/>
            </a:pPr>
            <a:endParaRPr sz="2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88"/>
        <p:cNvGrpSpPr/>
        <p:nvPr/>
      </p:nvGrpSpPr>
      <p:grpSpPr>
        <a:xfrm>
          <a:off x="0" y="0"/>
          <a:ext cx="0" cy="0"/>
          <a:chOff x="0" y="0"/>
          <a:chExt cx="0" cy="0"/>
        </a:xfrm>
      </p:grpSpPr>
      <p:pic>
        <p:nvPicPr>
          <p:cNvPr id="389" name="Google Shape;389;p61"/>
          <p:cNvPicPr preferRelativeResize="0"/>
          <p:nvPr/>
        </p:nvPicPr>
        <p:blipFill>
          <a:blip r:embed="rId3">
            <a:alphaModFix/>
          </a:blip>
          <a:stretch>
            <a:fillRect/>
          </a:stretch>
        </p:blipFill>
        <p:spPr>
          <a:xfrm>
            <a:off x="0" y="1"/>
            <a:ext cx="9144000" cy="68579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94"/>
        <p:cNvGrpSpPr/>
        <p:nvPr/>
      </p:nvGrpSpPr>
      <p:grpSpPr>
        <a:xfrm>
          <a:off x="0" y="0"/>
          <a:ext cx="0" cy="0"/>
          <a:chOff x="0" y="0"/>
          <a:chExt cx="0" cy="0"/>
        </a:xfrm>
      </p:grpSpPr>
      <p:pic>
        <p:nvPicPr>
          <p:cNvPr id="395" name="Google Shape;395;p62"/>
          <p:cNvPicPr preferRelativeResize="0"/>
          <p:nvPr/>
        </p:nvPicPr>
        <p:blipFill>
          <a:blip r:embed="rId3">
            <a:alphaModFix/>
          </a:blip>
          <a:stretch>
            <a:fillRect/>
          </a:stretch>
        </p:blipFill>
        <p:spPr>
          <a:xfrm>
            <a:off x="0" y="58650"/>
            <a:ext cx="9143999" cy="6799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400"/>
        <p:cNvGrpSpPr/>
        <p:nvPr/>
      </p:nvGrpSpPr>
      <p:grpSpPr>
        <a:xfrm>
          <a:off x="0" y="0"/>
          <a:ext cx="0" cy="0"/>
          <a:chOff x="0" y="0"/>
          <a:chExt cx="0" cy="0"/>
        </a:xfrm>
      </p:grpSpPr>
      <p:pic>
        <p:nvPicPr>
          <p:cNvPr id="401" name="Google Shape;401;p63"/>
          <p:cNvPicPr preferRelativeResize="0"/>
          <p:nvPr/>
        </p:nvPicPr>
        <p:blipFill>
          <a:blip r:embed="rId3">
            <a:alphaModFix/>
          </a:blip>
          <a:stretch>
            <a:fillRect/>
          </a:stretch>
        </p:blipFill>
        <p:spPr>
          <a:xfrm>
            <a:off x="0" y="152400"/>
            <a:ext cx="9144000" cy="6705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406"/>
        <p:cNvGrpSpPr/>
        <p:nvPr/>
      </p:nvGrpSpPr>
      <p:grpSpPr>
        <a:xfrm>
          <a:off x="0" y="0"/>
          <a:ext cx="0" cy="0"/>
          <a:chOff x="0" y="0"/>
          <a:chExt cx="0" cy="0"/>
        </a:xfrm>
      </p:grpSpPr>
      <p:pic>
        <p:nvPicPr>
          <p:cNvPr id="407" name="Google Shape;407;p64"/>
          <p:cNvPicPr preferRelativeResize="0"/>
          <p:nvPr/>
        </p:nvPicPr>
        <p:blipFill>
          <a:blip r:embed="rId3">
            <a:alphaModFix/>
          </a:blip>
          <a:stretch>
            <a:fillRect/>
          </a:stretch>
        </p:blipFill>
        <p:spPr>
          <a:xfrm>
            <a:off x="152400" y="1054250"/>
            <a:ext cx="8839200" cy="549354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412"/>
        <p:cNvGrpSpPr/>
        <p:nvPr/>
      </p:nvGrpSpPr>
      <p:grpSpPr>
        <a:xfrm>
          <a:off x="0" y="0"/>
          <a:ext cx="0" cy="0"/>
          <a:chOff x="0" y="0"/>
          <a:chExt cx="0" cy="0"/>
        </a:xfrm>
      </p:grpSpPr>
      <p:pic>
        <p:nvPicPr>
          <p:cNvPr id="413" name="Google Shape;413;p65"/>
          <p:cNvPicPr preferRelativeResize="0"/>
          <p:nvPr/>
        </p:nvPicPr>
        <p:blipFill>
          <a:blip r:embed="rId3">
            <a:alphaModFix/>
          </a:blip>
          <a:stretch>
            <a:fillRect/>
          </a:stretch>
        </p:blipFill>
        <p:spPr>
          <a:xfrm>
            <a:off x="0" y="1182500"/>
            <a:ext cx="9144000" cy="487375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18"/>
        <p:cNvGrpSpPr/>
        <p:nvPr/>
      </p:nvGrpSpPr>
      <p:grpSpPr>
        <a:xfrm>
          <a:off x="0" y="0"/>
          <a:ext cx="0" cy="0"/>
          <a:chOff x="0" y="0"/>
          <a:chExt cx="0" cy="0"/>
        </a:xfrm>
      </p:grpSpPr>
      <p:pic>
        <p:nvPicPr>
          <p:cNvPr id="419" name="Google Shape;419;p66"/>
          <p:cNvPicPr preferRelativeResize="0"/>
          <p:nvPr/>
        </p:nvPicPr>
        <p:blipFill>
          <a:blip r:embed="rId3">
            <a:alphaModFix/>
          </a:blip>
          <a:stretch>
            <a:fillRect/>
          </a:stretch>
        </p:blipFill>
        <p:spPr>
          <a:xfrm>
            <a:off x="0" y="1439050"/>
            <a:ext cx="8839200" cy="380085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24"/>
        <p:cNvGrpSpPr/>
        <p:nvPr/>
      </p:nvGrpSpPr>
      <p:grpSpPr>
        <a:xfrm>
          <a:off x="0" y="0"/>
          <a:ext cx="0" cy="0"/>
          <a:chOff x="0" y="0"/>
          <a:chExt cx="0" cy="0"/>
        </a:xfrm>
      </p:grpSpPr>
      <p:pic>
        <p:nvPicPr>
          <p:cNvPr id="425" name="Google Shape;425;p67"/>
          <p:cNvPicPr preferRelativeResize="0"/>
          <p:nvPr/>
        </p:nvPicPr>
        <p:blipFill>
          <a:blip r:embed="rId3">
            <a:alphaModFix/>
          </a:blip>
          <a:stretch>
            <a:fillRect/>
          </a:stretch>
        </p:blipFill>
        <p:spPr>
          <a:xfrm>
            <a:off x="0" y="152400"/>
            <a:ext cx="9144000" cy="6705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430"/>
        <p:cNvGrpSpPr/>
        <p:nvPr/>
      </p:nvGrpSpPr>
      <p:grpSpPr>
        <a:xfrm>
          <a:off x="0" y="0"/>
          <a:ext cx="0" cy="0"/>
          <a:chOff x="0" y="0"/>
          <a:chExt cx="0" cy="0"/>
        </a:xfrm>
      </p:grpSpPr>
      <p:sp>
        <p:nvSpPr>
          <p:cNvPr id="431" name="Google Shape;431;p68"/>
          <p:cNvSpPr txBox="1">
            <a:spLocks noGrp="1"/>
          </p:cNvSpPr>
          <p:nvPr>
            <p:ph type="title"/>
          </p:nvPr>
        </p:nvSpPr>
        <p:spPr>
          <a:xfrm>
            <a:off x="457200" y="640397"/>
            <a:ext cx="8229600" cy="607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Moving Forward:  Questions to Consider</a:t>
            </a:r>
            <a:r>
              <a:rPr lang="en-US" sz="4300" dirty="0"/>
              <a:t> </a:t>
            </a:r>
            <a:endParaRPr sz="4300" dirty="0"/>
          </a:p>
        </p:txBody>
      </p:sp>
      <p:sp>
        <p:nvSpPr>
          <p:cNvPr id="432" name="Google Shape;432;p68"/>
          <p:cNvSpPr txBox="1">
            <a:spLocks noGrp="1"/>
          </p:cNvSpPr>
          <p:nvPr>
            <p:ph type="body" idx="1"/>
          </p:nvPr>
        </p:nvSpPr>
        <p:spPr>
          <a:xfrm>
            <a:off x="457200" y="1837815"/>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With recent restrictions easing, how fast can economic activity recover?</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To what extent will temporary remote work become a permanent reality?</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Will decreasing residential and commercial real estate prices draw renters/buyers back to major cities?</a:t>
            </a:r>
            <a:endParaRPr dirty="0">
              <a:solidFill>
                <a:srgbClr val="38761D"/>
              </a:solidFill>
              <a:latin typeface="Calibri" panose="020F0502020204030204" pitchFamily="34" charset="0"/>
              <a:ea typeface="Gill Sans"/>
              <a:cs typeface="Calibri" panose="020F0502020204030204" pitchFamily="34" charset="0"/>
              <a:sym typeface="Gill Sans"/>
            </a:endParaRPr>
          </a:p>
          <a:p>
            <a:pPr marL="457200" lvl="0" indent="-342900" algn="l" rtl="0">
              <a:spcBef>
                <a:spcPts val="1000"/>
              </a:spcBef>
              <a:spcAft>
                <a:spcPts val="1000"/>
              </a:spcAft>
              <a:buClr>
                <a:srgbClr val="38761D"/>
              </a:buClr>
              <a:buSzPts val="1800"/>
              <a:buFont typeface="Gill Sans"/>
              <a:buChar char="•"/>
            </a:pPr>
            <a:r>
              <a:rPr lang="en-US" dirty="0">
                <a:solidFill>
                  <a:srgbClr val="38761D"/>
                </a:solidFill>
                <a:latin typeface="Calibri" panose="020F0502020204030204" pitchFamily="34" charset="0"/>
                <a:ea typeface="Gill Sans"/>
                <a:cs typeface="Calibri" panose="020F0502020204030204" pitchFamily="34" charset="0"/>
                <a:sym typeface="Gill Sans"/>
              </a:rPr>
              <a:t>Will smaller cities (</a:t>
            </a:r>
            <a:r>
              <a:rPr lang="en-US" dirty="0" err="1">
                <a:solidFill>
                  <a:srgbClr val="38761D"/>
                </a:solidFill>
                <a:latin typeface="Calibri" panose="020F0502020204030204" pitchFamily="34" charset="0"/>
                <a:ea typeface="Gill Sans"/>
                <a:cs typeface="Calibri" panose="020F0502020204030204" pitchFamily="34" charset="0"/>
                <a:sym typeface="Gill Sans"/>
              </a:rPr>
              <a:t>esp</a:t>
            </a:r>
            <a:r>
              <a:rPr lang="en-US" dirty="0">
                <a:solidFill>
                  <a:srgbClr val="38761D"/>
                </a:solidFill>
                <a:latin typeface="Calibri" panose="020F0502020204030204" pitchFamily="34" charset="0"/>
                <a:ea typeface="Gill Sans"/>
                <a:cs typeface="Calibri" panose="020F0502020204030204" pitchFamily="34" charset="0"/>
                <a:sym typeface="Gill Sans"/>
              </a:rPr>
              <a:t> in the South and West) continue to grow despite the COVID aftermath?</a:t>
            </a:r>
            <a:endParaRPr dirty="0">
              <a:solidFill>
                <a:srgbClr val="38761D"/>
              </a:solidFill>
              <a:latin typeface="Calibri" panose="020F0502020204030204" pitchFamily="34" charset="0"/>
              <a:ea typeface="Gill Sans"/>
              <a:cs typeface="Calibri" panose="020F0502020204030204" pitchFamily="34" charset="0"/>
              <a:sym typeface="Gill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37"/>
        <p:cNvGrpSpPr/>
        <p:nvPr/>
      </p:nvGrpSpPr>
      <p:grpSpPr>
        <a:xfrm>
          <a:off x="0" y="0"/>
          <a:ext cx="0" cy="0"/>
          <a:chOff x="0" y="0"/>
          <a:chExt cx="0" cy="0"/>
        </a:xfrm>
      </p:grpSpPr>
      <p:sp>
        <p:nvSpPr>
          <p:cNvPr id="438" name="Google Shape;438;p69"/>
          <p:cNvSpPr txBox="1"/>
          <p:nvPr/>
        </p:nvSpPr>
        <p:spPr>
          <a:xfrm>
            <a:off x="1647350" y="1163925"/>
            <a:ext cx="5640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u="sng">
                <a:solidFill>
                  <a:schemeClr val="hlink"/>
                </a:solidFill>
                <a:hlinkClick r:id="rId3"/>
              </a:rPr>
              <a:t>https://www.usatoday.com/storytelling/coronavirus-reopening-america-map/</a:t>
            </a:r>
            <a:endParaRPr sz="2000">
              <a:solidFill>
                <a:srgbClr val="7A9900"/>
              </a:solidFill>
            </a:endParaRPr>
          </a:p>
          <a:p>
            <a:pPr marL="0" lvl="0" indent="0" algn="ctr" rtl="0">
              <a:spcBef>
                <a:spcPts val="0"/>
              </a:spcBef>
              <a:spcAft>
                <a:spcPts val="0"/>
              </a:spcAft>
              <a:buNone/>
            </a:pPr>
            <a:endParaRPr sz="2000">
              <a:solidFill>
                <a:srgbClr val="7A9900"/>
              </a:solidFill>
            </a:endParaRPr>
          </a:p>
        </p:txBody>
      </p:sp>
      <p:pic>
        <p:nvPicPr>
          <p:cNvPr id="439" name="Google Shape;439;p69"/>
          <p:cNvPicPr preferRelativeResize="0"/>
          <p:nvPr/>
        </p:nvPicPr>
        <p:blipFill>
          <a:blip r:embed="rId4">
            <a:alphaModFix/>
          </a:blip>
          <a:stretch>
            <a:fillRect/>
          </a:stretch>
        </p:blipFill>
        <p:spPr>
          <a:xfrm>
            <a:off x="1522000" y="2103950"/>
            <a:ext cx="6504125" cy="43382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44"/>
        <p:cNvGrpSpPr/>
        <p:nvPr/>
      </p:nvGrpSpPr>
      <p:grpSpPr>
        <a:xfrm>
          <a:off x="0" y="0"/>
          <a:ext cx="0" cy="0"/>
          <a:chOff x="0" y="0"/>
          <a:chExt cx="0" cy="0"/>
        </a:xfrm>
      </p:grpSpPr>
      <p:pic>
        <p:nvPicPr>
          <p:cNvPr id="445" name="Google Shape;445;p70"/>
          <p:cNvPicPr preferRelativeResize="0"/>
          <p:nvPr/>
        </p:nvPicPr>
        <p:blipFill>
          <a:blip r:embed="rId3">
            <a:alphaModFix/>
          </a:blip>
          <a:stretch>
            <a:fillRect/>
          </a:stretch>
        </p:blipFill>
        <p:spPr>
          <a:xfrm>
            <a:off x="0" y="1674375"/>
            <a:ext cx="9144000" cy="3876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349775" y="1343775"/>
            <a:ext cx="8229600" cy="6096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b="1" dirty="0">
                <a:solidFill>
                  <a:srgbClr val="0070C0"/>
                </a:solidFill>
                <a:latin typeface="Calibri" panose="020F0502020204030204" pitchFamily="34" charset="0"/>
                <a:cs typeface="Calibri" panose="020F0502020204030204" pitchFamily="34" charset="0"/>
              </a:rPr>
              <a:t>Objectives</a:t>
            </a:r>
            <a:endParaRPr sz="5000" b="1" dirty="0">
              <a:solidFill>
                <a:srgbClr val="0070C0"/>
              </a:solidFill>
              <a:latin typeface="Calibri" panose="020F0502020204030204" pitchFamily="34" charset="0"/>
              <a:cs typeface="Calibri" panose="020F0502020204030204" pitchFamily="34" charset="0"/>
            </a:endParaRPr>
          </a:p>
        </p:txBody>
      </p:sp>
      <p:sp>
        <p:nvSpPr>
          <p:cNvPr id="151" name="Google Shape;151;p26"/>
          <p:cNvSpPr txBox="1">
            <a:spLocks noGrp="1"/>
          </p:cNvSpPr>
          <p:nvPr>
            <p:ph type="body" idx="4294967295"/>
          </p:nvPr>
        </p:nvSpPr>
        <p:spPr>
          <a:xfrm>
            <a:off x="457200" y="2199266"/>
            <a:ext cx="8229600" cy="4175700"/>
          </a:xfrm>
          <a:prstGeom prst="rect">
            <a:avLst/>
          </a:prstGeom>
          <a:noFill/>
          <a:ln>
            <a:noFill/>
          </a:ln>
        </p:spPr>
        <p:txBody>
          <a:bodyPr spcFirstLastPara="1" wrap="square" lIns="91425" tIns="45700" rIns="91425" bIns="45700" anchor="t" anchorCtr="0">
            <a:noAutofit/>
          </a:bodyPr>
          <a:lstStyle/>
          <a:p>
            <a:pPr marL="342900" lvl="0" indent="-336550" algn="l" rtl="0">
              <a:spcBef>
                <a:spcPts val="0"/>
              </a:spcBef>
              <a:spcAft>
                <a:spcPts val="0"/>
              </a:spcAft>
              <a:buClr>
                <a:srgbClr val="38761D"/>
              </a:buClr>
              <a:buSzPts val="2700"/>
              <a:buFont typeface="Gill Sans"/>
              <a:buChar char="•"/>
            </a:pPr>
            <a:r>
              <a:rPr lang="en-US" sz="2700" dirty="0">
                <a:solidFill>
                  <a:srgbClr val="38761D"/>
                </a:solidFill>
                <a:latin typeface="Calibri" panose="020F0502020204030204" pitchFamily="34" charset="0"/>
                <a:ea typeface="Gill Sans"/>
                <a:cs typeface="Calibri" panose="020F0502020204030204" pitchFamily="34" charset="0"/>
                <a:sym typeface="Gill Sans"/>
              </a:rPr>
              <a:t>To discuss the negative effects of COVID 19 on the economies of American cities</a:t>
            </a:r>
            <a:endParaRPr sz="2700" dirty="0">
              <a:solidFill>
                <a:srgbClr val="38761D"/>
              </a:solidFill>
              <a:latin typeface="Calibri" panose="020F0502020204030204" pitchFamily="34" charset="0"/>
              <a:ea typeface="Gill Sans"/>
              <a:cs typeface="Calibri" panose="020F0502020204030204" pitchFamily="34" charset="0"/>
              <a:sym typeface="Gill Sans"/>
            </a:endParaRPr>
          </a:p>
          <a:p>
            <a:pPr marL="342900" lvl="0" indent="-336550" algn="l" rtl="0">
              <a:spcBef>
                <a:spcPts val="0"/>
              </a:spcBef>
              <a:spcAft>
                <a:spcPts val="0"/>
              </a:spcAft>
              <a:buClr>
                <a:srgbClr val="38761D"/>
              </a:buClr>
              <a:buSzPts val="2700"/>
              <a:buFont typeface="Gill Sans"/>
              <a:buChar char="•"/>
            </a:pPr>
            <a:r>
              <a:rPr lang="en-US" sz="2700" dirty="0">
                <a:solidFill>
                  <a:srgbClr val="38761D"/>
                </a:solidFill>
                <a:latin typeface="Calibri" panose="020F0502020204030204" pitchFamily="34" charset="0"/>
                <a:ea typeface="Gill Sans"/>
                <a:cs typeface="Calibri" panose="020F0502020204030204" pitchFamily="34" charset="0"/>
                <a:sym typeface="Gill Sans"/>
              </a:rPr>
              <a:t>To examine short term and long term effects of the pandemic on population trends and economies of cities</a:t>
            </a:r>
            <a:endParaRPr sz="2700" dirty="0">
              <a:solidFill>
                <a:srgbClr val="38761D"/>
              </a:solidFill>
              <a:latin typeface="Calibri" panose="020F0502020204030204" pitchFamily="34" charset="0"/>
              <a:ea typeface="Gill Sans"/>
              <a:cs typeface="Calibri" panose="020F0502020204030204" pitchFamily="34" charset="0"/>
              <a:sym typeface="Gill Sans"/>
            </a:endParaRPr>
          </a:p>
          <a:p>
            <a:pPr marL="342900" lvl="0" indent="-336550" algn="l" rtl="0">
              <a:spcBef>
                <a:spcPts val="0"/>
              </a:spcBef>
              <a:spcAft>
                <a:spcPts val="0"/>
              </a:spcAft>
              <a:buClr>
                <a:srgbClr val="38761D"/>
              </a:buClr>
              <a:buSzPts val="2700"/>
              <a:buFont typeface="Gill Sans"/>
              <a:buChar char="•"/>
            </a:pPr>
            <a:r>
              <a:rPr lang="en-US" sz="2700" dirty="0">
                <a:solidFill>
                  <a:srgbClr val="38761D"/>
                </a:solidFill>
                <a:latin typeface="Calibri" panose="020F0502020204030204" pitchFamily="34" charset="0"/>
                <a:ea typeface="Gill Sans"/>
                <a:cs typeface="Calibri" panose="020F0502020204030204" pitchFamily="34" charset="0"/>
                <a:sym typeface="Gill Sans"/>
              </a:rPr>
              <a:t>To predict some future trends regarding innovation and entrepreneurship as cities remake themselves</a:t>
            </a:r>
            <a:endParaRPr sz="2700" dirty="0">
              <a:solidFill>
                <a:srgbClr val="38761D"/>
              </a:solidFill>
              <a:latin typeface="Calibri" panose="020F0502020204030204" pitchFamily="34" charset="0"/>
              <a:ea typeface="Gill Sans"/>
              <a:cs typeface="Calibri" panose="020F0502020204030204" pitchFamily="34" charset="0"/>
              <a:sym typeface="Gill Sans"/>
            </a:endParaRPr>
          </a:p>
          <a:p>
            <a:pPr marL="342900" lvl="0" indent="-336550" algn="l" rtl="0">
              <a:spcBef>
                <a:spcPts val="0"/>
              </a:spcBef>
              <a:spcAft>
                <a:spcPts val="0"/>
              </a:spcAft>
              <a:buClr>
                <a:srgbClr val="38761D"/>
              </a:buClr>
              <a:buSzPts val="2700"/>
              <a:buFont typeface="Gill Sans"/>
              <a:buChar char="•"/>
            </a:pPr>
            <a:r>
              <a:rPr lang="en-US" sz="2700" dirty="0">
                <a:solidFill>
                  <a:srgbClr val="38761D"/>
                </a:solidFill>
                <a:latin typeface="Calibri" panose="020F0502020204030204" pitchFamily="34" charset="0"/>
                <a:ea typeface="Gill Sans"/>
                <a:cs typeface="Calibri" panose="020F0502020204030204" pitchFamily="34" charset="0"/>
                <a:sym typeface="Gill Sans"/>
              </a:rPr>
              <a:t>To explore creative lesson plans and learning activities</a:t>
            </a:r>
            <a:endParaRPr sz="2700" dirty="0">
              <a:solidFill>
                <a:srgbClr val="38761D"/>
              </a:solidFill>
              <a:latin typeface="Calibri" panose="020F0502020204030204" pitchFamily="34" charset="0"/>
              <a:ea typeface="Gill Sans"/>
              <a:cs typeface="Calibri" panose="020F0502020204030204" pitchFamily="34" charset="0"/>
              <a:sym typeface="Gill Sans"/>
            </a:endParaRPr>
          </a:p>
          <a:p>
            <a:pPr marL="342900" lvl="0" indent="-336550" algn="l" rtl="0">
              <a:spcBef>
                <a:spcPts val="0"/>
              </a:spcBef>
              <a:spcAft>
                <a:spcPts val="0"/>
              </a:spcAft>
              <a:buClr>
                <a:srgbClr val="38761D"/>
              </a:buClr>
              <a:buSzPts val="2700"/>
              <a:buFont typeface="Gill Sans"/>
              <a:buChar char="•"/>
            </a:pPr>
            <a:r>
              <a:rPr lang="en-US" sz="2700" dirty="0">
                <a:solidFill>
                  <a:srgbClr val="38761D"/>
                </a:solidFill>
                <a:latin typeface="Calibri" panose="020F0502020204030204" pitchFamily="34" charset="0"/>
                <a:ea typeface="Gill Sans"/>
                <a:cs typeface="Calibri" panose="020F0502020204030204" pitchFamily="34" charset="0"/>
                <a:sym typeface="Gill Sans"/>
              </a:rPr>
              <a:t>To model formative assessment options to use in class</a:t>
            </a:r>
            <a:endParaRPr sz="2700"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anim calcmode="lin" valueType="num">
                                      <p:cBhvr additive="base">
                                        <p:cTn id="7" dur="500"/>
                                        <p:tgtEl>
                                          <p:spTgt spid="1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1">
                                            <p:txEl>
                                              <p:pRg st="1" end="1"/>
                                            </p:txEl>
                                          </p:spTgt>
                                        </p:tgtEl>
                                        <p:attrNameLst>
                                          <p:attrName>style.visibility</p:attrName>
                                        </p:attrNameLst>
                                      </p:cBhvr>
                                      <p:to>
                                        <p:strVal val="visible"/>
                                      </p:to>
                                    </p:set>
                                    <p:anim calcmode="lin" valueType="num">
                                      <p:cBhvr additive="base">
                                        <p:cTn id="12" dur="500"/>
                                        <p:tgtEl>
                                          <p:spTgt spid="1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1">
                                            <p:txEl>
                                              <p:pRg st="2" end="2"/>
                                            </p:txEl>
                                          </p:spTgt>
                                        </p:tgtEl>
                                        <p:attrNameLst>
                                          <p:attrName>style.visibility</p:attrName>
                                        </p:attrNameLst>
                                      </p:cBhvr>
                                      <p:to>
                                        <p:strVal val="visible"/>
                                      </p:to>
                                    </p:set>
                                    <p:anim calcmode="lin" valueType="num">
                                      <p:cBhvr additive="base">
                                        <p:cTn id="17" dur="500"/>
                                        <p:tgtEl>
                                          <p:spTgt spid="1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1">
                                            <p:txEl>
                                              <p:pRg st="3" end="3"/>
                                            </p:txEl>
                                          </p:spTgt>
                                        </p:tgtEl>
                                        <p:attrNameLst>
                                          <p:attrName>style.visibility</p:attrName>
                                        </p:attrNameLst>
                                      </p:cBhvr>
                                      <p:to>
                                        <p:strVal val="visible"/>
                                      </p:to>
                                    </p:set>
                                    <p:anim calcmode="lin" valueType="num">
                                      <p:cBhvr additive="base">
                                        <p:cTn id="22" dur="500"/>
                                        <p:tgtEl>
                                          <p:spTgt spid="1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1">
                                            <p:txEl>
                                              <p:pRg st="4" end="4"/>
                                            </p:txEl>
                                          </p:spTgt>
                                        </p:tgtEl>
                                        <p:attrNameLst>
                                          <p:attrName>style.visibility</p:attrName>
                                        </p:attrNameLst>
                                      </p:cBhvr>
                                      <p:to>
                                        <p:strVal val="visible"/>
                                      </p:to>
                                    </p:set>
                                    <p:anim calcmode="lin" valueType="num">
                                      <p:cBhvr additive="base">
                                        <p:cTn id="27" dur="500"/>
                                        <p:tgtEl>
                                          <p:spTgt spid="1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450"/>
        <p:cNvGrpSpPr/>
        <p:nvPr/>
      </p:nvGrpSpPr>
      <p:grpSpPr>
        <a:xfrm>
          <a:off x="0" y="0"/>
          <a:ext cx="0" cy="0"/>
          <a:chOff x="0" y="0"/>
          <a:chExt cx="0" cy="0"/>
        </a:xfrm>
      </p:grpSpPr>
      <p:pic>
        <p:nvPicPr>
          <p:cNvPr id="451" name="Google Shape;451;p71"/>
          <p:cNvPicPr preferRelativeResize="0"/>
          <p:nvPr/>
        </p:nvPicPr>
        <p:blipFill>
          <a:blip r:embed="rId3">
            <a:alphaModFix/>
          </a:blip>
          <a:stretch>
            <a:fillRect/>
          </a:stretch>
        </p:blipFill>
        <p:spPr>
          <a:xfrm>
            <a:off x="152400" y="1173050"/>
            <a:ext cx="8839200" cy="49720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456"/>
        <p:cNvGrpSpPr/>
        <p:nvPr/>
      </p:nvGrpSpPr>
      <p:grpSpPr>
        <a:xfrm>
          <a:off x="0" y="0"/>
          <a:ext cx="0" cy="0"/>
          <a:chOff x="0" y="0"/>
          <a:chExt cx="0" cy="0"/>
        </a:xfrm>
      </p:grpSpPr>
      <p:sp>
        <p:nvSpPr>
          <p:cNvPr id="457" name="Google Shape;457;p72"/>
          <p:cNvSpPr txBox="1">
            <a:spLocks noGrp="1"/>
          </p:cNvSpPr>
          <p:nvPr>
            <p:ph type="body" idx="1"/>
          </p:nvPr>
        </p:nvSpPr>
        <p:spPr>
          <a:xfrm>
            <a:off x="447650" y="1432475"/>
            <a:ext cx="8362200" cy="2453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00" dirty="0">
                <a:latin typeface="Calibri" panose="020F0502020204030204" pitchFamily="34" charset="0"/>
                <a:cs typeface="Calibri" panose="020F0502020204030204" pitchFamily="34" charset="0"/>
              </a:rPr>
              <a:t>Big Tech Snatching Up Cheaper CRE:  </a:t>
            </a:r>
            <a:endParaRPr sz="24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2300" u="sng" dirty="0">
                <a:solidFill>
                  <a:schemeClr val="hlink"/>
                </a:solidFill>
                <a:latin typeface="Calibri" panose="020F0502020204030204" pitchFamily="34" charset="0"/>
                <a:ea typeface="Calibri"/>
                <a:cs typeface="Calibri" panose="020F0502020204030204" pitchFamily="34" charset="0"/>
                <a:sym typeface="Calibri"/>
                <a:hlinkClick r:id="rId3"/>
              </a:rPr>
              <a:t>https://www.jacobinmag.com/2021/04/nyc-real-estate-covid-pandemic-big-tech-retail-closures</a:t>
            </a:r>
            <a:endParaRPr sz="1900" dirty="0">
              <a:latin typeface="Calibri" panose="020F0502020204030204" pitchFamily="34" charset="0"/>
              <a:cs typeface="Calibri" panose="020F0502020204030204" pitchFamily="34" charset="0"/>
            </a:endParaRPr>
          </a:p>
          <a:p>
            <a:pPr marL="0" lvl="0" indent="0" algn="l" rtl="0">
              <a:spcBef>
                <a:spcPts val="180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1800"/>
              </a:spcBef>
              <a:spcAft>
                <a:spcPts val="0"/>
              </a:spcAft>
              <a:buNone/>
            </a:pPr>
            <a:r>
              <a:rPr lang="en-US" sz="2300" u="sng" dirty="0">
                <a:solidFill>
                  <a:schemeClr val="hlink"/>
                </a:solidFill>
                <a:latin typeface="Calibri" panose="020F0502020204030204" pitchFamily="34" charset="0"/>
                <a:ea typeface="Calibri"/>
                <a:cs typeface="Calibri" panose="020F0502020204030204" pitchFamily="34" charset="0"/>
                <a:sym typeface="Calibri"/>
                <a:hlinkClick r:id="rId4"/>
              </a:rPr>
              <a:t>https://www.forbes.com/sites/jackkelly/2020/10/16/amazon-apple-google-and-facebook-are-all-scooping-up-office-space-in-new-york-despite-predictions-of-the-citys-demise/?sh=3a106e572c0f</a:t>
            </a:r>
            <a:endParaRPr sz="1900" dirty="0">
              <a:latin typeface="Calibri" panose="020F0502020204030204" pitchFamily="34" charset="0"/>
              <a:cs typeface="Calibri" panose="020F0502020204030204" pitchFamily="34" charset="0"/>
            </a:endParaRPr>
          </a:p>
          <a:p>
            <a:pPr marL="0" lvl="0" indent="0" algn="l" rtl="0">
              <a:spcBef>
                <a:spcPts val="1800"/>
              </a:spcBef>
              <a:spcAft>
                <a:spcPts val="0"/>
              </a:spcAft>
              <a:buNone/>
            </a:pPr>
            <a:endParaRPr sz="2400" dirty="0">
              <a:latin typeface="Calibri" panose="020F0502020204030204" pitchFamily="34" charset="0"/>
              <a:cs typeface="Calibri" panose="020F0502020204030204" pitchFamily="34" charset="0"/>
            </a:endParaRPr>
          </a:p>
          <a:p>
            <a:pPr marL="0" lvl="0" indent="0" algn="l" rtl="0">
              <a:spcBef>
                <a:spcPts val="1800"/>
              </a:spcBef>
              <a:spcAft>
                <a:spcPts val="1800"/>
              </a:spcAft>
              <a:buClr>
                <a:schemeClr val="dk1"/>
              </a:buClr>
              <a:buSzPts val="1100"/>
              <a:buFont typeface="Arial"/>
              <a:buNone/>
            </a:pPr>
            <a:endParaRPr sz="2400" dirty="0"/>
          </a:p>
        </p:txBody>
      </p:sp>
      <p:sp>
        <p:nvSpPr>
          <p:cNvPr id="458" name="Google Shape;458;p72"/>
          <p:cNvSpPr txBox="1">
            <a:spLocks noGrp="1"/>
          </p:cNvSpPr>
          <p:nvPr>
            <p:ph type="title"/>
          </p:nvPr>
        </p:nvSpPr>
        <p:spPr>
          <a:xfrm>
            <a:off x="2523795" y="552450"/>
            <a:ext cx="3876000" cy="60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Commercial Real Estate</a:t>
            </a:r>
            <a:endParaRPr dirty="0">
              <a:latin typeface="Calibri" panose="020F0502020204030204" pitchFamily="34" charset="0"/>
              <a:cs typeface="Calibri" panose="020F0502020204030204" pitchFamily="34" charset="0"/>
            </a:endParaRPr>
          </a:p>
        </p:txBody>
      </p:sp>
      <p:pic>
        <p:nvPicPr>
          <p:cNvPr id="459" name="Google Shape;459;p72"/>
          <p:cNvPicPr preferRelativeResize="0"/>
          <p:nvPr/>
        </p:nvPicPr>
        <p:blipFill>
          <a:blip r:embed="rId5">
            <a:alphaModFix/>
          </a:blip>
          <a:stretch>
            <a:fillRect/>
          </a:stretch>
        </p:blipFill>
        <p:spPr>
          <a:xfrm>
            <a:off x="241925" y="4739975"/>
            <a:ext cx="2658852" cy="1495601"/>
          </a:xfrm>
          <a:prstGeom prst="rect">
            <a:avLst/>
          </a:prstGeom>
          <a:noFill/>
          <a:ln>
            <a:noFill/>
          </a:ln>
        </p:spPr>
      </p:pic>
      <p:pic>
        <p:nvPicPr>
          <p:cNvPr id="460" name="Google Shape;460;p72"/>
          <p:cNvPicPr preferRelativeResize="0"/>
          <p:nvPr/>
        </p:nvPicPr>
        <p:blipFill>
          <a:blip r:embed="rId6">
            <a:alphaModFix/>
          </a:blip>
          <a:stretch>
            <a:fillRect/>
          </a:stretch>
        </p:blipFill>
        <p:spPr>
          <a:xfrm>
            <a:off x="2982938" y="4593925"/>
            <a:ext cx="3178125" cy="1787700"/>
          </a:xfrm>
          <a:prstGeom prst="rect">
            <a:avLst/>
          </a:prstGeom>
          <a:noFill/>
          <a:ln>
            <a:noFill/>
          </a:ln>
        </p:spPr>
      </p:pic>
      <p:pic>
        <p:nvPicPr>
          <p:cNvPr id="461" name="Google Shape;461;p72"/>
          <p:cNvPicPr preferRelativeResize="0"/>
          <p:nvPr/>
        </p:nvPicPr>
        <p:blipFill>
          <a:blip r:embed="rId7">
            <a:alphaModFix/>
          </a:blip>
          <a:stretch>
            <a:fillRect/>
          </a:stretch>
        </p:blipFill>
        <p:spPr>
          <a:xfrm>
            <a:off x="6243256" y="4670000"/>
            <a:ext cx="2907645" cy="1635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466"/>
        <p:cNvGrpSpPr/>
        <p:nvPr/>
      </p:nvGrpSpPr>
      <p:grpSpPr>
        <a:xfrm>
          <a:off x="0" y="0"/>
          <a:ext cx="0" cy="0"/>
          <a:chOff x="0" y="0"/>
          <a:chExt cx="0" cy="0"/>
        </a:xfrm>
      </p:grpSpPr>
      <p:sp>
        <p:nvSpPr>
          <p:cNvPr id="467" name="Google Shape;467;p73"/>
          <p:cNvSpPr txBox="1">
            <a:spLocks noGrp="1"/>
          </p:cNvSpPr>
          <p:nvPr>
            <p:ph type="ctrTitle"/>
          </p:nvPr>
        </p:nvSpPr>
        <p:spPr>
          <a:xfrm>
            <a:off x="685800" y="1020275"/>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t>A Post Covid Path Forward for Cities</a:t>
            </a:r>
            <a:endParaRPr sz="3900"/>
          </a:p>
        </p:txBody>
      </p:sp>
      <p:pic>
        <p:nvPicPr>
          <p:cNvPr id="468" name="Google Shape;468;p73"/>
          <p:cNvPicPr preferRelativeResize="0"/>
          <p:nvPr/>
        </p:nvPicPr>
        <p:blipFill>
          <a:blip r:embed="rId3">
            <a:alphaModFix/>
          </a:blip>
          <a:stretch>
            <a:fillRect/>
          </a:stretch>
        </p:blipFill>
        <p:spPr>
          <a:xfrm>
            <a:off x="1334200" y="2356175"/>
            <a:ext cx="6777334" cy="38122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473"/>
        <p:cNvGrpSpPr/>
        <p:nvPr/>
      </p:nvGrpSpPr>
      <p:grpSpPr>
        <a:xfrm>
          <a:off x="0" y="0"/>
          <a:ext cx="0" cy="0"/>
          <a:chOff x="0" y="0"/>
          <a:chExt cx="0" cy="0"/>
        </a:xfrm>
      </p:grpSpPr>
      <p:sp>
        <p:nvSpPr>
          <p:cNvPr id="474" name="Google Shape;474;p74"/>
          <p:cNvSpPr txBox="1">
            <a:spLocks noGrp="1"/>
          </p:cNvSpPr>
          <p:nvPr>
            <p:ph type="title"/>
          </p:nvPr>
        </p:nvSpPr>
        <p:spPr>
          <a:xfrm>
            <a:off x="457200" y="13437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A Path Forward Post Covid:  Key Areas of Concern and New Opportunities ...</a:t>
            </a:r>
            <a:endParaRPr b="1" dirty="0">
              <a:solidFill>
                <a:srgbClr val="0070C0"/>
              </a:solidFill>
              <a:latin typeface="Calibri" panose="020F0502020204030204" pitchFamily="34" charset="0"/>
              <a:cs typeface="Calibri" panose="020F0502020204030204" pitchFamily="34" charset="0"/>
            </a:endParaRPr>
          </a:p>
        </p:txBody>
      </p:sp>
      <p:sp>
        <p:nvSpPr>
          <p:cNvPr id="475" name="Google Shape;475;p74"/>
          <p:cNvSpPr txBox="1">
            <a:spLocks noGrp="1"/>
          </p:cNvSpPr>
          <p:nvPr>
            <p:ph type="body" idx="1"/>
          </p:nvPr>
        </p:nvSpPr>
        <p:spPr>
          <a:xfrm>
            <a:off x="706425" y="2239850"/>
            <a:ext cx="7086600" cy="3657600"/>
          </a:xfrm>
          <a:prstGeom prst="rect">
            <a:avLst/>
          </a:prstGeom>
        </p:spPr>
        <p:txBody>
          <a:bodyPr spcFirstLastPara="1" wrap="square" lIns="91425" tIns="45700" rIns="91425" bIns="45700" anchor="t" anchorCtr="0">
            <a:noAutofit/>
          </a:bodyPr>
          <a:lstStyle/>
          <a:p>
            <a:pPr marL="457200" lvl="0" indent="-406400" algn="l" rtl="0">
              <a:spcBef>
                <a:spcPts val="360"/>
              </a:spcBef>
              <a:spcAft>
                <a:spcPts val="0"/>
              </a:spcAft>
              <a:buClr>
                <a:srgbClr val="38761D"/>
              </a:buClr>
              <a:buSzPts val="2800"/>
              <a:buChar char="•"/>
            </a:pPr>
            <a:r>
              <a:rPr lang="en-US" sz="2800" dirty="0">
                <a:solidFill>
                  <a:srgbClr val="38761D"/>
                </a:solidFill>
                <a:latin typeface="Calibri" panose="020F0502020204030204" pitchFamily="34" charset="0"/>
                <a:cs typeface="Calibri" panose="020F0502020204030204" pitchFamily="34" charset="0"/>
              </a:rPr>
              <a:t>Housing affordability and income inequality</a:t>
            </a:r>
            <a:endParaRPr sz="2800" dirty="0">
              <a:solidFill>
                <a:srgbClr val="38761D"/>
              </a:solidFill>
              <a:latin typeface="Calibri" panose="020F0502020204030204" pitchFamily="34" charset="0"/>
              <a:cs typeface="Calibri" panose="020F0502020204030204" pitchFamily="34" charset="0"/>
            </a:endParaRPr>
          </a:p>
          <a:p>
            <a:pPr marL="457200" lvl="0" indent="-406400" algn="l" rtl="0">
              <a:spcBef>
                <a:spcPts val="0"/>
              </a:spcBef>
              <a:spcAft>
                <a:spcPts val="0"/>
              </a:spcAft>
              <a:buClr>
                <a:srgbClr val="38761D"/>
              </a:buClr>
              <a:buSzPts val="2800"/>
              <a:buChar char="•"/>
            </a:pPr>
            <a:r>
              <a:rPr lang="en-US" sz="2800" dirty="0">
                <a:solidFill>
                  <a:srgbClr val="38761D"/>
                </a:solidFill>
                <a:latin typeface="Calibri" panose="020F0502020204030204" pitchFamily="34" charset="0"/>
                <a:cs typeface="Calibri" panose="020F0502020204030204" pitchFamily="34" charset="0"/>
              </a:rPr>
              <a:t>Access to public space/ open areas</a:t>
            </a:r>
            <a:endParaRPr sz="2800" dirty="0">
              <a:solidFill>
                <a:srgbClr val="38761D"/>
              </a:solidFill>
              <a:latin typeface="Calibri" panose="020F0502020204030204" pitchFamily="34" charset="0"/>
              <a:cs typeface="Calibri" panose="020F0502020204030204" pitchFamily="34" charset="0"/>
            </a:endParaRPr>
          </a:p>
          <a:p>
            <a:pPr marL="457200" lvl="0" indent="-406400" algn="l" rtl="0">
              <a:spcBef>
                <a:spcPts val="0"/>
              </a:spcBef>
              <a:spcAft>
                <a:spcPts val="0"/>
              </a:spcAft>
              <a:buClr>
                <a:srgbClr val="38761D"/>
              </a:buClr>
              <a:buSzPts val="2800"/>
              <a:buChar char="•"/>
            </a:pPr>
            <a:r>
              <a:rPr lang="en-US" sz="2800" dirty="0">
                <a:solidFill>
                  <a:srgbClr val="38761D"/>
                </a:solidFill>
                <a:latin typeface="Calibri" panose="020F0502020204030204" pitchFamily="34" charset="0"/>
                <a:cs typeface="Calibri" panose="020F0502020204030204" pitchFamily="34" charset="0"/>
              </a:rPr>
              <a:t>Entrepreneurial opportunities for small businesses/ new emerging industries</a:t>
            </a:r>
            <a:endParaRPr sz="2800" dirty="0">
              <a:solidFill>
                <a:srgbClr val="38761D"/>
              </a:solidFill>
              <a:latin typeface="Calibri" panose="020F0502020204030204" pitchFamily="34" charset="0"/>
              <a:cs typeface="Calibri" panose="020F0502020204030204" pitchFamily="34" charset="0"/>
            </a:endParaRPr>
          </a:p>
          <a:p>
            <a:pPr marL="457200" lvl="0" indent="-406400" algn="l" rtl="0">
              <a:spcBef>
                <a:spcPts val="0"/>
              </a:spcBef>
              <a:spcAft>
                <a:spcPts val="0"/>
              </a:spcAft>
              <a:buClr>
                <a:srgbClr val="38761D"/>
              </a:buClr>
              <a:buSzPts val="2800"/>
              <a:buChar char="•"/>
            </a:pPr>
            <a:r>
              <a:rPr lang="en-US" sz="2800" dirty="0">
                <a:solidFill>
                  <a:srgbClr val="38761D"/>
                </a:solidFill>
                <a:latin typeface="Calibri" panose="020F0502020204030204" pitchFamily="34" charset="0"/>
                <a:cs typeface="Calibri" panose="020F0502020204030204" pitchFamily="34" charset="0"/>
              </a:rPr>
              <a:t>Declining population growth/ restrictive immigration/ demographics</a:t>
            </a:r>
            <a:endParaRPr sz="2800" dirty="0">
              <a:solidFill>
                <a:srgbClr val="38761D"/>
              </a:solidFill>
              <a:latin typeface="Calibri" panose="020F0502020204030204" pitchFamily="34" charset="0"/>
              <a:cs typeface="Calibri" panose="020F0502020204030204" pitchFamily="34" charset="0"/>
            </a:endParaRPr>
          </a:p>
          <a:p>
            <a:pPr marL="457200" lvl="0" indent="-406400" algn="l" rtl="0">
              <a:spcBef>
                <a:spcPts val="0"/>
              </a:spcBef>
              <a:spcAft>
                <a:spcPts val="0"/>
              </a:spcAft>
              <a:buClr>
                <a:srgbClr val="38761D"/>
              </a:buClr>
              <a:buSzPts val="2800"/>
              <a:buChar char="•"/>
            </a:pPr>
            <a:r>
              <a:rPr lang="en-US" sz="2800" dirty="0">
                <a:solidFill>
                  <a:srgbClr val="38761D"/>
                </a:solidFill>
                <a:latin typeface="Calibri" panose="020F0502020204030204" pitchFamily="34" charset="0"/>
                <a:cs typeface="Calibri" panose="020F0502020204030204" pitchFamily="34" charset="0"/>
              </a:rPr>
              <a:t>Quality of life/recreation/ entertainment</a:t>
            </a:r>
            <a:endParaRPr sz="2800" dirty="0">
              <a:solidFill>
                <a:srgbClr val="38761D"/>
              </a:solidFill>
              <a:latin typeface="Calibri" panose="020F0502020204030204" pitchFamily="34" charset="0"/>
              <a:cs typeface="Calibri" panose="020F0502020204030204" pitchFamily="34" charset="0"/>
            </a:endParaRPr>
          </a:p>
          <a:p>
            <a:pPr marL="457200" lvl="0" indent="-406400" algn="l" rtl="0">
              <a:spcBef>
                <a:spcPts val="0"/>
              </a:spcBef>
              <a:spcAft>
                <a:spcPts val="0"/>
              </a:spcAft>
              <a:buClr>
                <a:srgbClr val="38761D"/>
              </a:buClr>
              <a:buSzPts val="2800"/>
              <a:buChar char="•"/>
            </a:pPr>
            <a:r>
              <a:rPr lang="en-US" sz="2800" dirty="0">
                <a:solidFill>
                  <a:srgbClr val="38761D"/>
                </a:solidFill>
                <a:latin typeface="Calibri" panose="020F0502020204030204" pitchFamily="34" charset="0"/>
                <a:cs typeface="Calibri" panose="020F0502020204030204" pitchFamily="34" charset="0"/>
              </a:rPr>
              <a:t>Future of retail</a:t>
            </a:r>
            <a:endParaRPr sz="2800" dirty="0">
              <a:solidFill>
                <a:srgbClr val="38761D"/>
              </a:solidFill>
              <a:latin typeface="Calibri" panose="020F0502020204030204" pitchFamily="34" charset="0"/>
              <a:cs typeface="Calibri" panose="020F0502020204030204" pitchFamily="34" charset="0"/>
            </a:endParaRPr>
          </a:p>
          <a:p>
            <a:pPr marL="457200" lvl="0" indent="-406400" algn="l" rtl="0">
              <a:spcBef>
                <a:spcPts val="0"/>
              </a:spcBef>
              <a:spcAft>
                <a:spcPts val="0"/>
              </a:spcAft>
              <a:buClr>
                <a:srgbClr val="38761D"/>
              </a:buClr>
              <a:buSzPts val="2800"/>
              <a:buChar char="•"/>
            </a:pPr>
            <a:r>
              <a:rPr lang="en-US" sz="2800" dirty="0">
                <a:solidFill>
                  <a:srgbClr val="38761D"/>
                </a:solidFill>
                <a:latin typeface="Calibri" panose="020F0502020204030204" pitchFamily="34" charset="0"/>
                <a:cs typeface="Calibri" panose="020F0502020204030204" pitchFamily="34" charset="0"/>
              </a:rPr>
              <a:t>Climate change and green infrastructure</a:t>
            </a:r>
            <a:endParaRPr sz="2800" dirty="0">
              <a:solidFill>
                <a:srgbClr val="38761D"/>
              </a:solidFill>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480"/>
        <p:cNvGrpSpPr/>
        <p:nvPr/>
      </p:nvGrpSpPr>
      <p:grpSpPr>
        <a:xfrm>
          <a:off x="0" y="0"/>
          <a:ext cx="0" cy="0"/>
          <a:chOff x="0" y="0"/>
          <a:chExt cx="0" cy="0"/>
        </a:xfrm>
      </p:grpSpPr>
      <p:sp>
        <p:nvSpPr>
          <p:cNvPr id="481" name="Google Shape;481;p75"/>
          <p:cNvSpPr txBox="1">
            <a:spLocks noGrp="1"/>
          </p:cNvSpPr>
          <p:nvPr>
            <p:ph type="subTitle" idx="1"/>
          </p:nvPr>
        </p:nvSpPr>
        <p:spPr>
          <a:xfrm>
            <a:off x="1532775" y="2776750"/>
            <a:ext cx="6400800" cy="1752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500">
                <a:solidFill>
                  <a:srgbClr val="38761D"/>
                </a:solidFill>
                <a:highlight>
                  <a:srgbClr val="FFFFFF"/>
                </a:highlight>
                <a:latin typeface="Arial"/>
                <a:ea typeface="Arial"/>
                <a:cs typeface="Arial"/>
                <a:sym typeface="Arial"/>
              </a:rPr>
              <a:t>“Transforming existing cities by combining available resources with human creativity, prompted by new thinking about new and old urban problems”</a:t>
            </a:r>
            <a:endParaRPr sz="2500">
              <a:solidFill>
                <a:srgbClr val="38761D"/>
              </a:solidFill>
              <a:highlight>
                <a:srgbClr val="FFFFFF"/>
              </a:highlight>
              <a:latin typeface="Arial"/>
              <a:ea typeface="Arial"/>
              <a:cs typeface="Arial"/>
              <a:sym typeface="Arial"/>
            </a:endParaRPr>
          </a:p>
          <a:p>
            <a:pPr marL="0" lvl="0" indent="0" algn="ctr" rtl="0">
              <a:spcBef>
                <a:spcPts val="1800"/>
              </a:spcBef>
              <a:spcAft>
                <a:spcPts val="1800"/>
              </a:spcAft>
              <a:buNone/>
            </a:pPr>
            <a:r>
              <a:rPr lang="en-US" sz="2500" b="1" i="1">
                <a:solidFill>
                  <a:srgbClr val="38761D"/>
                </a:solidFill>
                <a:highlight>
                  <a:srgbClr val="FFFFFF"/>
                </a:highlight>
                <a:latin typeface="Arial"/>
                <a:ea typeface="Arial"/>
                <a:cs typeface="Arial"/>
                <a:sym typeface="Arial"/>
              </a:rPr>
              <a:t>Remaking Cities, </a:t>
            </a:r>
            <a:r>
              <a:rPr lang="en-US" sz="2500" b="1">
                <a:solidFill>
                  <a:srgbClr val="38761D"/>
                </a:solidFill>
                <a:highlight>
                  <a:srgbClr val="FFFFFF"/>
                </a:highlight>
                <a:latin typeface="Arial"/>
                <a:ea typeface="Arial"/>
                <a:cs typeface="Arial"/>
                <a:sym typeface="Arial"/>
              </a:rPr>
              <a:t>Tony Fry</a:t>
            </a:r>
            <a:endParaRPr sz="2500" b="1">
              <a:solidFill>
                <a:srgbClr val="38761D"/>
              </a:solidFill>
              <a:highlight>
                <a:srgbClr val="FFFFFF"/>
              </a:highlight>
              <a:latin typeface="Arial"/>
              <a:ea typeface="Arial"/>
              <a:cs typeface="Arial"/>
              <a:sym typeface="Arial"/>
            </a:endParaRPr>
          </a:p>
        </p:txBody>
      </p:sp>
      <p:sp>
        <p:nvSpPr>
          <p:cNvPr id="482" name="Google Shape;482;p75"/>
          <p:cNvSpPr txBox="1">
            <a:spLocks noGrp="1"/>
          </p:cNvSpPr>
          <p:nvPr>
            <p:ph type="ctrTitle"/>
          </p:nvPr>
        </p:nvSpPr>
        <p:spPr>
          <a:xfrm>
            <a:off x="685800" y="1306750"/>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Urban “Metrofitting”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487"/>
        <p:cNvGrpSpPr/>
        <p:nvPr/>
      </p:nvGrpSpPr>
      <p:grpSpPr>
        <a:xfrm>
          <a:off x="0" y="0"/>
          <a:ext cx="0" cy="0"/>
          <a:chOff x="0" y="0"/>
          <a:chExt cx="0" cy="0"/>
        </a:xfrm>
      </p:grpSpPr>
      <p:sp>
        <p:nvSpPr>
          <p:cNvPr id="488" name="Google Shape;488;p76"/>
          <p:cNvSpPr txBox="1">
            <a:spLocks noGrp="1"/>
          </p:cNvSpPr>
          <p:nvPr>
            <p:ph type="title"/>
          </p:nvPr>
        </p:nvSpPr>
        <p:spPr>
          <a:xfrm>
            <a:off x="403600" y="12257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rPr>
              <a:t>Addressing Housing Affordability and Shortages</a:t>
            </a:r>
            <a:endParaRPr b="1" dirty="0">
              <a:solidFill>
                <a:srgbClr val="0070C0"/>
              </a:solidFill>
            </a:endParaRPr>
          </a:p>
        </p:txBody>
      </p:sp>
      <p:sp>
        <p:nvSpPr>
          <p:cNvPr id="489" name="Google Shape;489;p76"/>
          <p:cNvSpPr txBox="1">
            <a:spLocks noGrp="1"/>
          </p:cNvSpPr>
          <p:nvPr>
            <p:ph type="body" idx="1"/>
          </p:nvPr>
        </p:nvSpPr>
        <p:spPr>
          <a:xfrm>
            <a:off x="403675" y="1835350"/>
            <a:ext cx="8229600" cy="3657600"/>
          </a:xfrm>
          <a:prstGeom prst="rect">
            <a:avLst/>
          </a:prstGeom>
        </p:spPr>
        <p:txBody>
          <a:bodyPr spcFirstLastPara="1" wrap="square" lIns="91425" tIns="45700" rIns="91425" bIns="45700" anchor="t" anchorCtr="0">
            <a:noAutofit/>
          </a:bodyPr>
          <a:lstStyle/>
          <a:p>
            <a:pPr marL="457200" lvl="0" indent="-355600" algn="l" rtl="0">
              <a:spcBef>
                <a:spcPts val="360"/>
              </a:spcBef>
              <a:spcAft>
                <a:spcPts val="0"/>
              </a:spcAft>
              <a:buClr>
                <a:srgbClr val="38761D"/>
              </a:buClr>
              <a:buSzPts val="2000"/>
              <a:buChar char="•"/>
            </a:pPr>
            <a:r>
              <a:rPr lang="en-US" sz="2000" dirty="0">
                <a:solidFill>
                  <a:srgbClr val="38761D"/>
                </a:solidFill>
                <a:latin typeface="Calibri" panose="020F0502020204030204" pitchFamily="34" charset="0"/>
                <a:cs typeface="Calibri" panose="020F0502020204030204" pitchFamily="34" charset="0"/>
              </a:rPr>
              <a:t>Promote policies that protect and expand affordable housing in “high opportunity neighborhoods.”   Use of subsidies, grants, and public funding</a:t>
            </a:r>
            <a:endParaRPr sz="2000" dirty="0">
              <a:solidFill>
                <a:srgbClr val="38761D"/>
              </a:solidFill>
              <a:latin typeface="Calibri" panose="020F0502020204030204" pitchFamily="34" charset="0"/>
              <a:cs typeface="Calibri" panose="020F0502020204030204" pitchFamily="34" charset="0"/>
            </a:endParaRPr>
          </a:p>
          <a:p>
            <a:pPr marL="457200" lvl="0" indent="-355600" algn="l" rtl="0">
              <a:spcBef>
                <a:spcPts val="0"/>
              </a:spcBef>
              <a:spcAft>
                <a:spcPts val="0"/>
              </a:spcAft>
              <a:buClr>
                <a:srgbClr val="38761D"/>
              </a:buClr>
              <a:buSzPts val="2000"/>
              <a:buChar char="•"/>
            </a:pPr>
            <a:r>
              <a:rPr lang="en-US" sz="2000" dirty="0">
                <a:solidFill>
                  <a:srgbClr val="38761D"/>
                </a:solidFill>
                <a:latin typeface="Calibri" panose="020F0502020204030204" pitchFamily="34" charset="0"/>
                <a:cs typeface="Calibri" panose="020F0502020204030204" pitchFamily="34" charset="0"/>
              </a:rPr>
              <a:t>Purchasing unused commercial real estate and convert to affordable housing:</a:t>
            </a:r>
            <a:endParaRPr sz="2000" dirty="0">
              <a:solidFill>
                <a:srgbClr val="38761D"/>
              </a:solidFill>
              <a:latin typeface="Calibri" panose="020F0502020204030204" pitchFamily="34" charset="0"/>
              <a:cs typeface="Calibri" panose="020F0502020204030204" pitchFamily="34" charset="0"/>
            </a:endParaRPr>
          </a:p>
          <a:p>
            <a:pPr marL="914400" lvl="1" indent="-355600" algn="l" rtl="0">
              <a:spcBef>
                <a:spcPts val="0"/>
              </a:spcBef>
              <a:spcAft>
                <a:spcPts val="0"/>
              </a:spcAft>
              <a:buClr>
                <a:srgbClr val="38761D"/>
              </a:buClr>
              <a:buSzPts val="2000"/>
              <a:buChar char="»"/>
            </a:pPr>
            <a:r>
              <a:rPr lang="en-US" sz="2000" dirty="0">
                <a:solidFill>
                  <a:srgbClr val="38761D"/>
                </a:solidFill>
                <a:latin typeface="Calibri" panose="020F0502020204030204" pitchFamily="34" charset="0"/>
                <a:cs typeface="Calibri" panose="020F0502020204030204" pitchFamily="34" charset="0"/>
              </a:rPr>
              <a:t>Some cities are purchasing shopping malls and retail centers and creating symbiotic housing and retail</a:t>
            </a:r>
            <a:endParaRPr sz="2000" dirty="0">
              <a:solidFill>
                <a:srgbClr val="38761D"/>
              </a:solidFill>
              <a:latin typeface="Calibri" panose="020F0502020204030204" pitchFamily="34" charset="0"/>
              <a:cs typeface="Calibri" panose="020F0502020204030204" pitchFamily="34" charset="0"/>
            </a:endParaRPr>
          </a:p>
          <a:p>
            <a:pPr marL="914400" lvl="1" indent="-355600" algn="l" rtl="0">
              <a:spcBef>
                <a:spcPts val="0"/>
              </a:spcBef>
              <a:spcAft>
                <a:spcPts val="0"/>
              </a:spcAft>
              <a:buClr>
                <a:srgbClr val="38761D"/>
              </a:buClr>
              <a:buSzPts val="2000"/>
              <a:buChar char="»"/>
            </a:pPr>
            <a:r>
              <a:rPr lang="en-US" sz="2000" dirty="0">
                <a:solidFill>
                  <a:srgbClr val="38761D"/>
                </a:solidFill>
                <a:latin typeface="Calibri" panose="020F0502020204030204" pitchFamily="34" charset="0"/>
                <a:cs typeface="Calibri" panose="020F0502020204030204" pitchFamily="34" charset="0"/>
              </a:rPr>
              <a:t>Historical example:  NYC “Ten Year Plan” in the 1970’s offered subsidies for nonprofit and private developers to purchase abandoned lots and buildings and create over 200,000 affordable units.</a:t>
            </a:r>
            <a:endParaRPr sz="2000" dirty="0">
              <a:solidFill>
                <a:srgbClr val="38761D"/>
              </a:solidFill>
              <a:latin typeface="Calibri" panose="020F0502020204030204" pitchFamily="34" charset="0"/>
              <a:cs typeface="Calibri" panose="020F0502020204030204" pitchFamily="34" charset="0"/>
            </a:endParaRPr>
          </a:p>
          <a:p>
            <a:pPr marL="457200" lvl="0" indent="-355600" algn="l" rtl="0">
              <a:spcBef>
                <a:spcPts val="0"/>
              </a:spcBef>
              <a:spcAft>
                <a:spcPts val="0"/>
              </a:spcAft>
              <a:buClr>
                <a:srgbClr val="38761D"/>
              </a:buClr>
              <a:buSzPts val="2000"/>
              <a:buChar char="•"/>
            </a:pPr>
            <a:r>
              <a:rPr lang="en-US" sz="2000" dirty="0">
                <a:solidFill>
                  <a:srgbClr val="38761D"/>
                </a:solidFill>
                <a:latin typeface="Calibri" panose="020F0502020204030204" pitchFamily="34" charset="0"/>
                <a:cs typeface="Calibri" panose="020F0502020204030204" pitchFamily="34" charset="0"/>
              </a:rPr>
              <a:t>Create “Community Land Trusts”</a:t>
            </a:r>
            <a:endParaRPr sz="2000" dirty="0">
              <a:solidFill>
                <a:srgbClr val="38761D"/>
              </a:solidFill>
              <a:latin typeface="Calibri" panose="020F0502020204030204" pitchFamily="34" charset="0"/>
              <a:cs typeface="Calibri" panose="020F0502020204030204" pitchFamily="34" charset="0"/>
            </a:endParaRPr>
          </a:p>
          <a:p>
            <a:pPr marL="457200" lvl="0" indent="-355600" algn="l" rtl="0">
              <a:spcBef>
                <a:spcPts val="0"/>
              </a:spcBef>
              <a:spcAft>
                <a:spcPts val="0"/>
              </a:spcAft>
              <a:buClr>
                <a:srgbClr val="38761D"/>
              </a:buClr>
              <a:buSzPts val="2000"/>
              <a:buChar char="•"/>
            </a:pPr>
            <a:r>
              <a:rPr lang="en-US" sz="2000" dirty="0">
                <a:solidFill>
                  <a:srgbClr val="38761D"/>
                </a:solidFill>
                <a:latin typeface="Calibri" panose="020F0502020204030204" pitchFamily="34" charset="0"/>
                <a:cs typeface="Calibri" panose="020F0502020204030204" pitchFamily="34" charset="0"/>
              </a:rPr>
              <a:t>Neighborhood Stabilization Programs to protect against foreclosures and evictions</a:t>
            </a:r>
            <a:endParaRPr sz="2000" dirty="0">
              <a:solidFill>
                <a:srgbClr val="38761D"/>
              </a:solidFill>
              <a:latin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494"/>
        <p:cNvGrpSpPr/>
        <p:nvPr/>
      </p:nvGrpSpPr>
      <p:grpSpPr>
        <a:xfrm>
          <a:off x="0" y="0"/>
          <a:ext cx="0" cy="0"/>
          <a:chOff x="0" y="0"/>
          <a:chExt cx="0" cy="0"/>
        </a:xfrm>
      </p:grpSpPr>
      <p:pic>
        <p:nvPicPr>
          <p:cNvPr id="495" name="Google Shape;495;p77"/>
          <p:cNvPicPr preferRelativeResize="0"/>
          <p:nvPr/>
        </p:nvPicPr>
        <p:blipFill>
          <a:blip r:embed="rId3">
            <a:alphaModFix/>
          </a:blip>
          <a:stretch>
            <a:fillRect/>
          </a:stretch>
        </p:blipFill>
        <p:spPr>
          <a:xfrm>
            <a:off x="461962" y="1253818"/>
            <a:ext cx="8220075" cy="46672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500"/>
        <p:cNvGrpSpPr/>
        <p:nvPr/>
      </p:nvGrpSpPr>
      <p:grpSpPr>
        <a:xfrm>
          <a:off x="0" y="0"/>
          <a:ext cx="0" cy="0"/>
          <a:chOff x="0" y="0"/>
          <a:chExt cx="0" cy="0"/>
        </a:xfrm>
      </p:grpSpPr>
      <p:sp>
        <p:nvSpPr>
          <p:cNvPr id="501" name="Google Shape;501;p78"/>
          <p:cNvSpPr txBox="1"/>
          <p:nvPr/>
        </p:nvSpPr>
        <p:spPr>
          <a:xfrm>
            <a:off x="439800" y="5210475"/>
            <a:ext cx="82644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800"/>
              </a:spcAft>
              <a:buNone/>
            </a:pPr>
            <a:r>
              <a:rPr lang="en-US" sz="2100">
                <a:solidFill>
                  <a:schemeClr val="dk1"/>
                </a:solidFill>
                <a:latin typeface="Calibri"/>
                <a:ea typeface="Calibri"/>
                <a:cs typeface="Calibri"/>
                <a:sym typeface="Calibri"/>
              </a:rPr>
              <a:t>Empty Retail Space to Affordable housing:  </a:t>
            </a:r>
            <a:r>
              <a:rPr lang="en-US" sz="2100" u="sng">
                <a:solidFill>
                  <a:schemeClr val="hlink"/>
                </a:solidFill>
                <a:latin typeface="Calibri"/>
                <a:ea typeface="Calibri"/>
                <a:cs typeface="Calibri"/>
                <a:sym typeface="Calibri"/>
                <a:hlinkClick r:id="rId3"/>
              </a:rPr>
              <a:t>https://www.bloomberg.com/news/articles/2020-06-30/a-case-for-turning-empty-malls-into-housing?srnd=citylab</a:t>
            </a:r>
            <a:endParaRPr/>
          </a:p>
        </p:txBody>
      </p:sp>
      <p:pic>
        <p:nvPicPr>
          <p:cNvPr id="502" name="Google Shape;502;p78"/>
          <p:cNvPicPr preferRelativeResize="0"/>
          <p:nvPr/>
        </p:nvPicPr>
        <p:blipFill>
          <a:blip r:embed="rId4">
            <a:alphaModFix/>
          </a:blip>
          <a:stretch>
            <a:fillRect/>
          </a:stretch>
        </p:blipFill>
        <p:spPr>
          <a:xfrm>
            <a:off x="98825" y="125185"/>
            <a:ext cx="4165385" cy="2489764"/>
          </a:xfrm>
          <a:prstGeom prst="rect">
            <a:avLst/>
          </a:prstGeom>
          <a:noFill/>
          <a:ln>
            <a:noFill/>
          </a:ln>
        </p:spPr>
      </p:pic>
      <p:pic>
        <p:nvPicPr>
          <p:cNvPr id="503" name="Google Shape;503;p78"/>
          <p:cNvPicPr preferRelativeResize="0"/>
          <p:nvPr/>
        </p:nvPicPr>
        <p:blipFill>
          <a:blip r:embed="rId5">
            <a:alphaModFix/>
          </a:blip>
          <a:stretch>
            <a:fillRect/>
          </a:stretch>
        </p:blipFill>
        <p:spPr>
          <a:xfrm>
            <a:off x="5213298" y="125185"/>
            <a:ext cx="3490902" cy="3490902"/>
          </a:xfrm>
          <a:prstGeom prst="rect">
            <a:avLst/>
          </a:prstGeom>
          <a:noFill/>
          <a:ln>
            <a:noFill/>
          </a:ln>
        </p:spPr>
      </p:pic>
      <p:pic>
        <p:nvPicPr>
          <p:cNvPr id="504" name="Google Shape;504;p78"/>
          <p:cNvPicPr preferRelativeResize="0"/>
          <p:nvPr/>
        </p:nvPicPr>
        <p:blipFill>
          <a:blip r:embed="rId6">
            <a:alphaModFix/>
          </a:blip>
          <a:stretch>
            <a:fillRect/>
          </a:stretch>
        </p:blipFill>
        <p:spPr>
          <a:xfrm>
            <a:off x="498568" y="2482721"/>
            <a:ext cx="4265122" cy="2489765"/>
          </a:xfrm>
          <a:prstGeom prst="rect">
            <a:avLst/>
          </a:prstGeom>
          <a:noFill/>
          <a:ln>
            <a:noFill/>
          </a:ln>
        </p:spPr>
      </p:pic>
      <p:pic>
        <p:nvPicPr>
          <p:cNvPr id="505" name="Google Shape;505;p78"/>
          <p:cNvPicPr preferRelativeResize="0"/>
          <p:nvPr/>
        </p:nvPicPr>
        <p:blipFill>
          <a:blip r:embed="rId7">
            <a:alphaModFix/>
          </a:blip>
          <a:stretch>
            <a:fillRect/>
          </a:stretch>
        </p:blipFill>
        <p:spPr>
          <a:xfrm>
            <a:off x="4314082" y="3011411"/>
            <a:ext cx="4165375" cy="1961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510"/>
        <p:cNvGrpSpPr/>
        <p:nvPr/>
      </p:nvGrpSpPr>
      <p:grpSpPr>
        <a:xfrm>
          <a:off x="0" y="0"/>
          <a:ext cx="0" cy="0"/>
          <a:chOff x="0" y="0"/>
          <a:chExt cx="0" cy="0"/>
        </a:xfrm>
      </p:grpSpPr>
      <p:sp>
        <p:nvSpPr>
          <p:cNvPr id="511" name="Google Shape;511;p79"/>
          <p:cNvSpPr txBox="1">
            <a:spLocks noGrp="1"/>
          </p:cNvSpPr>
          <p:nvPr>
            <p:ph type="body" idx="1"/>
          </p:nvPr>
        </p:nvSpPr>
        <p:spPr>
          <a:xfrm>
            <a:off x="720625" y="2087450"/>
            <a:ext cx="7086600" cy="3657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More “pedestrian only blocks” in cities</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Widening sidewalks and creating new bicycle lanes</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Creating more public parks: </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Currently 15% of urban areas are parkland</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Convert abandoned areas to parks and open spaces</a:t>
            </a:r>
            <a:endParaRPr sz="2200" dirty="0">
              <a:solidFill>
                <a:srgbClr val="38761D"/>
              </a:solidFill>
              <a:latin typeface="Calibri" panose="020F0502020204030204" pitchFamily="34" charset="0"/>
              <a:cs typeface="Calibri" panose="020F0502020204030204" pitchFamily="34" charset="0"/>
            </a:endParaRPr>
          </a:p>
          <a:p>
            <a:pPr marL="1371600" lvl="2"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Ex:  Highline in NYC</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Utilizing “Privately Owned Public Spaces” (POPS)</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More public access to open space in cities promotes economic growth and employment opportunities</a:t>
            </a:r>
            <a:endParaRPr sz="2200" dirty="0">
              <a:solidFill>
                <a:srgbClr val="38761D"/>
              </a:solidFill>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sz="2200" dirty="0">
              <a:solidFill>
                <a:srgbClr val="38761D"/>
              </a:solidFill>
            </a:endParaRPr>
          </a:p>
        </p:txBody>
      </p:sp>
      <p:sp>
        <p:nvSpPr>
          <p:cNvPr id="512" name="Google Shape;512;p79"/>
          <p:cNvSpPr txBox="1">
            <a:spLocks noGrp="1"/>
          </p:cNvSpPr>
          <p:nvPr>
            <p:ph type="title"/>
          </p:nvPr>
        </p:nvSpPr>
        <p:spPr>
          <a:xfrm>
            <a:off x="644700" y="12793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Expanding Public Open Space </a:t>
            </a:r>
            <a:endParaRPr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517"/>
        <p:cNvGrpSpPr/>
        <p:nvPr/>
      </p:nvGrpSpPr>
      <p:grpSpPr>
        <a:xfrm>
          <a:off x="0" y="0"/>
          <a:ext cx="0" cy="0"/>
          <a:chOff x="0" y="0"/>
          <a:chExt cx="0" cy="0"/>
        </a:xfrm>
      </p:grpSpPr>
      <p:pic>
        <p:nvPicPr>
          <p:cNvPr id="518" name="Google Shape;518;p80"/>
          <p:cNvPicPr preferRelativeResize="0"/>
          <p:nvPr/>
        </p:nvPicPr>
        <p:blipFill>
          <a:blip r:embed="rId3">
            <a:alphaModFix/>
          </a:blip>
          <a:stretch>
            <a:fillRect/>
          </a:stretch>
        </p:blipFill>
        <p:spPr>
          <a:xfrm>
            <a:off x="152400" y="2035975"/>
            <a:ext cx="4601025" cy="3519775"/>
          </a:xfrm>
          <a:prstGeom prst="rect">
            <a:avLst/>
          </a:prstGeom>
          <a:noFill/>
          <a:ln>
            <a:noFill/>
          </a:ln>
        </p:spPr>
      </p:pic>
      <p:pic>
        <p:nvPicPr>
          <p:cNvPr id="519" name="Google Shape;519;p80"/>
          <p:cNvPicPr preferRelativeResize="0"/>
          <p:nvPr/>
        </p:nvPicPr>
        <p:blipFill>
          <a:blip r:embed="rId4">
            <a:alphaModFix/>
          </a:blip>
          <a:stretch>
            <a:fillRect/>
          </a:stretch>
        </p:blipFill>
        <p:spPr>
          <a:xfrm>
            <a:off x="4478053" y="3548051"/>
            <a:ext cx="4027848" cy="2900051"/>
          </a:xfrm>
          <a:prstGeom prst="rect">
            <a:avLst/>
          </a:prstGeom>
          <a:noFill/>
          <a:ln>
            <a:noFill/>
          </a:ln>
        </p:spPr>
      </p:pic>
      <p:pic>
        <p:nvPicPr>
          <p:cNvPr id="520" name="Google Shape;520;p80"/>
          <p:cNvPicPr preferRelativeResize="0"/>
          <p:nvPr/>
        </p:nvPicPr>
        <p:blipFill>
          <a:blip r:embed="rId5">
            <a:alphaModFix/>
          </a:blip>
          <a:stretch>
            <a:fillRect/>
          </a:stretch>
        </p:blipFill>
        <p:spPr>
          <a:xfrm>
            <a:off x="4657864" y="1010774"/>
            <a:ext cx="4085774" cy="2299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800" dirty="0"/>
              <a:t>National Standards</a:t>
            </a:r>
            <a:endParaRPr sz="4800" b="1" dirty="0"/>
          </a:p>
        </p:txBody>
      </p:sp>
      <p:sp>
        <p:nvSpPr>
          <p:cNvPr id="158" name="Google Shape;158;p27"/>
          <p:cNvSpPr txBox="1">
            <a:spLocks noGrp="1"/>
          </p:cNvSpPr>
          <p:nvPr>
            <p:ph type="body" idx="4294967295"/>
          </p:nvPr>
        </p:nvSpPr>
        <p:spPr>
          <a:xfrm>
            <a:off x="457200" y="22128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1" dirty="0">
                <a:solidFill>
                  <a:srgbClr val="38761D"/>
                </a:solidFill>
                <a:latin typeface="Calibri" panose="020F0502020204030204" pitchFamily="34" charset="0"/>
                <a:ea typeface="Gill Sans"/>
                <a:cs typeface="Calibri" panose="020F0502020204030204" pitchFamily="34" charset="0"/>
                <a:sym typeface="Gill Sans"/>
              </a:rPr>
              <a:t>Council for Econ Ed Standard 1: Scarcity </a:t>
            </a: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0"/>
              </a:spcBef>
              <a:spcAft>
                <a:spcPts val="0"/>
              </a:spcAft>
              <a:buNone/>
            </a:pP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0"/>
              </a:spcBef>
              <a:spcAft>
                <a:spcPts val="0"/>
              </a:spcAft>
              <a:buNone/>
            </a:pPr>
            <a:r>
              <a:rPr lang="en-US" sz="2500" b="1" dirty="0">
                <a:solidFill>
                  <a:srgbClr val="38761D"/>
                </a:solidFill>
                <a:latin typeface="Calibri" panose="020F0502020204030204" pitchFamily="34" charset="0"/>
                <a:ea typeface="Gill Sans"/>
                <a:cs typeface="Calibri" panose="020F0502020204030204" pitchFamily="34" charset="0"/>
                <a:sym typeface="Gill Sans"/>
              </a:rPr>
              <a:t>Council for Econ Ed Standard 2: Decision Making</a:t>
            </a: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0"/>
              </a:spcBef>
              <a:spcAft>
                <a:spcPts val="0"/>
              </a:spcAft>
              <a:buNone/>
            </a:pPr>
            <a:endParaRPr sz="2500"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0"/>
              </a:spcBef>
              <a:spcAft>
                <a:spcPts val="0"/>
              </a:spcAft>
              <a:buNone/>
            </a:pPr>
            <a:r>
              <a:rPr lang="en-US" sz="2500" b="1" dirty="0">
                <a:solidFill>
                  <a:srgbClr val="38761D"/>
                </a:solidFill>
                <a:latin typeface="Calibri" panose="020F0502020204030204" pitchFamily="34" charset="0"/>
                <a:ea typeface="Gill Sans"/>
                <a:cs typeface="Calibri" panose="020F0502020204030204" pitchFamily="34" charset="0"/>
                <a:sym typeface="Gill Sans"/>
              </a:rPr>
              <a:t>Council for Econ Ed Standard 7:  Markets and Prices</a:t>
            </a:r>
            <a:endParaRPr sz="2500" b="1"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0"/>
              </a:spcBef>
              <a:spcAft>
                <a:spcPts val="0"/>
              </a:spcAft>
              <a:buNone/>
            </a:pPr>
            <a:endParaRPr sz="2500" b="1"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0"/>
              </a:spcBef>
              <a:spcAft>
                <a:spcPts val="0"/>
              </a:spcAft>
              <a:buClr>
                <a:schemeClr val="dk1"/>
              </a:buClr>
              <a:buSzPts val="1100"/>
              <a:buFont typeface="Arial"/>
              <a:buNone/>
            </a:pPr>
            <a:r>
              <a:rPr lang="en-US" sz="2500" b="1" dirty="0">
                <a:solidFill>
                  <a:srgbClr val="38761D"/>
                </a:solidFill>
                <a:latin typeface="Calibri" panose="020F0502020204030204" pitchFamily="34" charset="0"/>
                <a:ea typeface="Gill Sans"/>
                <a:cs typeface="Calibri" panose="020F0502020204030204" pitchFamily="34" charset="0"/>
                <a:sym typeface="Gill Sans"/>
              </a:rPr>
              <a:t>Council for Econ Ed Standard 15:  Economic Growth</a:t>
            </a:r>
            <a:endParaRPr sz="2500" b="1"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1800"/>
              </a:spcBef>
              <a:spcAft>
                <a:spcPts val="0"/>
              </a:spcAft>
              <a:buClr>
                <a:schemeClr val="dk1"/>
              </a:buClr>
              <a:buSzPts val="2500"/>
              <a:buNone/>
            </a:pPr>
            <a:r>
              <a:rPr lang="en-US" sz="2500" dirty="0">
                <a:latin typeface="Calibri" panose="020F0502020204030204" pitchFamily="34" charset="0"/>
                <a:cs typeface="Calibri" panose="020F0502020204030204" pitchFamily="34" charset="0"/>
                <a:sym typeface="Calibri"/>
              </a:rPr>
              <a:t> </a:t>
            </a:r>
            <a:r>
              <a:rPr lang="en-US" sz="2500" u="sng" dirty="0">
                <a:solidFill>
                  <a:schemeClr val="hlink"/>
                </a:solidFill>
                <a:latin typeface="Calibri" panose="020F0502020204030204" pitchFamily="34" charset="0"/>
                <a:cs typeface="Calibri" panose="020F0502020204030204" pitchFamily="34" charset="0"/>
                <a:sym typeface="Calibri"/>
                <a:hlinkClick r:id="rId3"/>
              </a:rPr>
              <a:t>https://www.councilforeconed.org/wp-content/uploads/2012/03/voluntary-national-content-standards-2010.pdf</a:t>
            </a:r>
            <a:endParaRPr sz="2500" dirty="0">
              <a:latin typeface="Calibri" panose="020F0502020204030204" pitchFamily="34" charset="0"/>
              <a:cs typeface="Calibri" panose="020F0502020204030204" pitchFamily="34" charset="0"/>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 calcmode="lin" valueType="num">
                                      <p:cBhvr additive="base">
                                        <p:cTn id="7" dur="500"/>
                                        <p:tgtEl>
                                          <p:spTgt spid="1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8">
                                            <p:txEl>
                                              <p:pRg st="1" end="1"/>
                                            </p:txEl>
                                          </p:spTgt>
                                        </p:tgtEl>
                                        <p:attrNameLst>
                                          <p:attrName>style.visibility</p:attrName>
                                        </p:attrNameLst>
                                      </p:cBhvr>
                                      <p:to>
                                        <p:strVal val="visible"/>
                                      </p:to>
                                    </p:set>
                                    <p:anim calcmode="lin" valueType="num">
                                      <p:cBhvr additive="base">
                                        <p:cTn id="12" dur="500"/>
                                        <p:tgtEl>
                                          <p:spTgt spid="1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
                                            <p:txEl>
                                              <p:pRg st="2" end="2"/>
                                            </p:txEl>
                                          </p:spTgt>
                                        </p:tgtEl>
                                        <p:attrNameLst>
                                          <p:attrName>style.visibility</p:attrName>
                                        </p:attrNameLst>
                                      </p:cBhvr>
                                      <p:to>
                                        <p:strVal val="visible"/>
                                      </p:to>
                                    </p:set>
                                    <p:anim calcmode="lin" valueType="num">
                                      <p:cBhvr additive="base">
                                        <p:cTn id="17" dur="500"/>
                                        <p:tgtEl>
                                          <p:spTgt spid="1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8">
                                            <p:txEl>
                                              <p:pRg st="3" end="3"/>
                                            </p:txEl>
                                          </p:spTgt>
                                        </p:tgtEl>
                                        <p:attrNameLst>
                                          <p:attrName>style.visibility</p:attrName>
                                        </p:attrNameLst>
                                      </p:cBhvr>
                                      <p:to>
                                        <p:strVal val="visible"/>
                                      </p:to>
                                    </p:set>
                                    <p:anim calcmode="lin" valueType="num">
                                      <p:cBhvr additive="base">
                                        <p:cTn id="22" dur="500"/>
                                        <p:tgtEl>
                                          <p:spTgt spid="1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8">
                                            <p:txEl>
                                              <p:pRg st="4" end="4"/>
                                            </p:txEl>
                                          </p:spTgt>
                                        </p:tgtEl>
                                        <p:attrNameLst>
                                          <p:attrName>style.visibility</p:attrName>
                                        </p:attrNameLst>
                                      </p:cBhvr>
                                      <p:to>
                                        <p:strVal val="visible"/>
                                      </p:to>
                                    </p:set>
                                    <p:anim calcmode="lin" valueType="num">
                                      <p:cBhvr additive="base">
                                        <p:cTn id="27" dur="500"/>
                                        <p:tgtEl>
                                          <p:spTgt spid="15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8">
                                            <p:txEl>
                                              <p:pRg st="5" end="5"/>
                                            </p:txEl>
                                          </p:spTgt>
                                        </p:tgtEl>
                                        <p:attrNameLst>
                                          <p:attrName>style.visibility</p:attrName>
                                        </p:attrNameLst>
                                      </p:cBhvr>
                                      <p:to>
                                        <p:strVal val="visible"/>
                                      </p:to>
                                    </p:set>
                                    <p:anim calcmode="lin" valueType="num">
                                      <p:cBhvr additive="base">
                                        <p:cTn id="32" dur="500"/>
                                        <p:tgtEl>
                                          <p:spTgt spid="15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8">
                                            <p:txEl>
                                              <p:pRg st="6" end="6"/>
                                            </p:txEl>
                                          </p:spTgt>
                                        </p:tgtEl>
                                        <p:attrNameLst>
                                          <p:attrName>style.visibility</p:attrName>
                                        </p:attrNameLst>
                                      </p:cBhvr>
                                      <p:to>
                                        <p:strVal val="visible"/>
                                      </p:to>
                                    </p:set>
                                    <p:anim calcmode="lin" valueType="num">
                                      <p:cBhvr additive="base">
                                        <p:cTn id="37" dur="500"/>
                                        <p:tgtEl>
                                          <p:spTgt spid="15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8">
                                            <p:txEl>
                                              <p:pRg st="7" end="7"/>
                                            </p:txEl>
                                          </p:spTgt>
                                        </p:tgtEl>
                                        <p:attrNameLst>
                                          <p:attrName>style.visibility</p:attrName>
                                        </p:attrNameLst>
                                      </p:cBhvr>
                                      <p:to>
                                        <p:strVal val="visible"/>
                                      </p:to>
                                    </p:set>
                                    <p:anim calcmode="lin" valueType="num">
                                      <p:cBhvr additive="base">
                                        <p:cTn id="42" dur="500"/>
                                        <p:tgtEl>
                                          <p:spTgt spid="15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8">
                                            <p:txEl>
                                              <p:pRg st="8" end="8"/>
                                            </p:txEl>
                                          </p:spTgt>
                                        </p:tgtEl>
                                        <p:attrNameLst>
                                          <p:attrName>style.visibility</p:attrName>
                                        </p:attrNameLst>
                                      </p:cBhvr>
                                      <p:to>
                                        <p:strVal val="visible"/>
                                      </p:to>
                                    </p:set>
                                    <p:anim calcmode="lin" valueType="num">
                                      <p:cBhvr additive="base">
                                        <p:cTn id="47" dur="500"/>
                                        <p:tgtEl>
                                          <p:spTgt spid="15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525"/>
        <p:cNvGrpSpPr/>
        <p:nvPr/>
      </p:nvGrpSpPr>
      <p:grpSpPr>
        <a:xfrm>
          <a:off x="0" y="0"/>
          <a:ext cx="0" cy="0"/>
          <a:chOff x="0" y="0"/>
          <a:chExt cx="0" cy="0"/>
        </a:xfrm>
      </p:grpSpPr>
      <p:pic>
        <p:nvPicPr>
          <p:cNvPr id="526" name="Google Shape;526;p81"/>
          <p:cNvPicPr preferRelativeResize="0"/>
          <p:nvPr/>
        </p:nvPicPr>
        <p:blipFill>
          <a:blip r:embed="rId3">
            <a:alphaModFix/>
          </a:blip>
          <a:stretch>
            <a:fillRect/>
          </a:stretch>
        </p:blipFill>
        <p:spPr>
          <a:xfrm>
            <a:off x="0" y="1063225"/>
            <a:ext cx="6667500" cy="2495550"/>
          </a:xfrm>
          <a:prstGeom prst="rect">
            <a:avLst/>
          </a:prstGeom>
          <a:noFill/>
          <a:ln>
            <a:noFill/>
          </a:ln>
        </p:spPr>
      </p:pic>
      <p:pic>
        <p:nvPicPr>
          <p:cNvPr id="527" name="Google Shape;527;p81"/>
          <p:cNvPicPr preferRelativeResize="0"/>
          <p:nvPr/>
        </p:nvPicPr>
        <p:blipFill>
          <a:blip r:embed="rId4">
            <a:alphaModFix/>
          </a:blip>
          <a:stretch>
            <a:fillRect/>
          </a:stretch>
        </p:blipFill>
        <p:spPr>
          <a:xfrm>
            <a:off x="286325" y="3558775"/>
            <a:ext cx="4469291" cy="2994425"/>
          </a:xfrm>
          <a:prstGeom prst="rect">
            <a:avLst/>
          </a:prstGeom>
          <a:noFill/>
          <a:ln>
            <a:noFill/>
          </a:ln>
        </p:spPr>
      </p:pic>
      <p:pic>
        <p:nvPicPr>
          <p:cNvPr id="528" name="Google Shape;528;p81"/>
          <p:cNvPicPr preferRelativeResize="0"/>
          <p:nvPr/>
        </p:nvPicPr>
        <p:blipFill>
          <a:blip r:embed="rId5">
            <a:alphaModFix/>
          </a:blip>
          <a:stretch>
            <a:fillRect/>
          </a:stretch>
        </p:blipFill>
        <p:spPr>
          <a:xfrm>
            <a:off x="4687175" y="3368381"/>
            <a:ext cx="4083574" cy="3061722"/>
          </a:xfrm>
          <a:prstGeom prst="rect">
            <a:avLst/>
          </a:prstGeom>
          <a:noFill/>
          <a:ln>
            <a:noFill/>
          </a:ln>
        </p:spPr>
      </p:pic>
      <p:pic>
        <p:nvPicPr>
          <p:cNvPr id="529" name="Google Shape;529;p81"/>
          <p:cNvPicPr preferRelativeResize="0"/>
          <p:nvPr/>
        </p:nvPicPr>
        <p:blipFill>
          <a:blip r:embed="rId6">
            <a:alphaModFix/>
          </a:blip>
          <a:stretch>
            <a:fillRect/>
          </a:stretch>
        </p:blipFill>
        <p:spPr>
          <a:xfrm>
            <a:off x="5745742" y="1414850"/>
            <a:ext cx="2927050" cy="19535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534"/>
        <p:cNvGrpSpPr/>
        <p:nvPr/>
      </p:nvGrpSpPr>
      <p:grpSpPr>
        <a:xfrm>
          <a:off x="0" y="0"/>
          <a:ext cx="0" cy="0"/>
          <a:chOff x="0" y="0"/>
          <a:chExt cx="0" cy="0"/>
        </a:xfrm>
      </p:grpSpPr>
      <p:sp>
        <p:nvSpPr>
          <p:cNvPr id="535" name="Google Shape;535;p82"/>
          <p:cNvSpPr txBox="1">
            <a:spLocks noGrp="1"/>
          </p:cNvSpPr>
          <p:nvPr>
            <p:ph type="body" idx="1"/>
          </p:nvPr>
        </p:nvSpPr>
        <p:spPr>
          <a:xfrm>
            <a:off x="720625" y="2087450"/>
            <a:ext cx="7086600" cy="3657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Financial incentives:</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Some cities (ex: Topeka, Tulsa, Savannah) are offering up to $10,000 to relocate - small businesses and remote workers</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a:t>
            </a:r>
            <a:r>
              <a:rPr lang="en-US" sz="2200" dirty="0" err="1">
                <a:solidFill>
                  <a:srgbClr val="38761D"/>
                </a:solidFill>
                <a:latin typeface="Calibri" panose="020F0502020204030204" pitchFamily="34" charset="0"/>
                <a:cs typeface="Calibri" panose="020F0502020204030204" pitchFamily="34" charset="0"/>
              </a:rPr>
              <a:t>Youthification</a:t>
            </a:r>
            <a:r>
              <a:rPr lang="en-US" sz="2200" dirty="0">
                <a:solidFill>
                  <a:srgbClr val="38761D"/>
                </a:solidFill>
                <a:latin typeface="Calibri" panose="020F0502020204030204" pitchFamily="34" charset="0"/>
                <a:cs typeface="Calibri" panose="020F0502020204030204" pitchFamily="34" charset="0"/>
              </a:rPr>
              <a:t>” - the movement of young workers, businesses owners to cities.  Create a youth culture to attract young workers, entrepreneurs</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Invest in emerging industries/ technologies</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Property tax rebates</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International Immigration Policy</a:t>
            </a:r>
            <a:endParaRPr sz="2200" dirty="0">
              <a:solidFill>
                <a:srgbClr val="38761D"/>
              </a:solidFill>
              <a:latin typeface="Calibri" panose="020F0502020204030204" pitchFamily="34" charset="0"/>
              <a:cs typeface="Calibri" panose="020F0502020204030204" pitchFamily="34" charset="0"/>
            </a:endParaRPr>
          </a:p>
        </p:txBody>
      </p:sp>
      <p:sp>
        <p:nvSpPr>
          <p:cNvPr id="536" name="Google Shape;536;p82"/>
          <p:cNvSpPr txBox="1">
            <a:spLocks noGrp="1"/>
          </p:cNvSpPr>
          <p:nvPr>
            <p:ph type="title"/>
          </p:nvPr>
        </p:nvSpPr>
        <p:spPr>
          <a:xfrm>
            <a:off x="644700" y="12793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Fostering a Climate of Entrepreneurship/ Small Business Prosperity/Attracting Young Workers</a:t>
            </a:r>
            <a:endParaRPr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541"/>
        <p:cNvGrpSpPr/>
        <p:nvPr/>
      </p:nvGrpSpPr>
      <p:grpSpPr>
        <a:xfrm>
          <a:off x="0" y="0"/>
          <a:ext cx="0" cy="0"/>
          <a:chOff x="0" y="0"/>
          <a:chExt cx="0" cy="0"/>
        </a:xfrm>
      </p:grpSpPr>
      <p:pic>
        <p:nvPicPr>
          <p:cNvPr id="542" name="Google Shape;542;p83"/>
          <p:cNvPicPr preferRelativeResize="0"/>
          <p:nvPr/>
        </p:nvPicPr>
        <p:blipFill>
          <a:blip r:embed="rId3">
            <a:alphaModFix/>
          </a:blip>
          <a:stretch>
            <a:fillRect/>
          </a:stretch>
        </p:blipFill>
        <p:spPr>
          <a:xfrm>
            <a:off x="743300" y="1477425"/>
            <a:ext cx="2802101" cy="2802101"/>
          </a:xfrm>
          <a:prstGeom prst="rect">
            <a:avLst/>
          </a:prstGeom>
          <a:noFill/>
          <a:ln>
            <a:noFill/>
          </a:ln>
        </p:spPr>
      </p:pic>
      <p:pic>
        <p:nvPicPr>
          <p:cNvPr id="543" name="Google Shape;543;p83"/>
          <p:cNvPicPr preferRelativeResize="0"/>
          <p:nvPr/>
        </p:nvPicPr>
        <p:blipFill>
          <a:blip r:embed="rId4">
            <a:alphaModFix/>
          </a:blip>
          <a:stretch>
            <a:fillRect/>
          </a:stretch>
        </p:blipFill>
        <p:spPr>
          <a:xfrm>
            <a:off x="1746050" y="4127526"/>
            <a:ext cx="5975684" cy="2273675"/>
          </a:xfrm>
          <a:prstGeom prst="rect">
            <a:avLst/>
          </a:prstGeom>
          <a:noFill/>
          <a:ln>
            <a:noFill/>
          </a:ln>
        </p:spPr>
      </p:pic>
      <p:pic>
        <p:nvPicPr>
          <p:cNvPr id="544" name="Google Shape;544;p83"/>
          <p:cNvPicPr preferRelativeResize="0"/>
          <p:nvPr/>
        </p:nvPicPr>
        <p:blipFill>
          <a:blip r:embed="rId5">
            <a:alphaModFix/>
          </a:blip>
          <a:stretch>
            <a:fillRect/>
          </a:stretch>
        </p:blipFill>
        <p:spPr>
          <a:xfrm>
            <a:off x="3339676" y="1477425"/>
            <a:ext cx="5293804" cy="30656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549"/>
        <p:cNvGrpSpPr/>
        <p:nvPr/>
      </p:nvGrpSpPr>
      <p:grpSpPr>
        <a:xfrm>
          <a:off x="0" y="0"/>
          <a:ext cx="0" cy="0"/>
          <a:chOff x="0" y="0"/>
          <a:chExt cx="0" cy="0"/>
        </a:xfrm>
      </p:grpSpPr>
      <p:sp>
        <p:nvSpPr>
          <p:cNvPr id="550" name="Google Shape;550;p84"/>
          <p:cNvSpPr txBox="1">
            <a:spLocks noGrp="1"/>
          </p:cNvSpPr>
          <p:nvPr>
            <p:ph type="body" idx="1"/>
          </p:nvPr>
        </p:nvSpPr>
        <p:spPr>
          <a:xfrm>
            <a:off x="411925" y="1600200"/>
            <a:ext cx="7086600" cy="3657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Prioritize public health issues:</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Previous pandemics led to great public health reforms and new emphasis on health and sanitation</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Open subsidized testing sites, prevention screening, and programs to promote long term health</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Encourage more walking, bike riding, public transit and discourage mass commuting via automobile</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Reducing pollution, crowding, noise with smart traffic redirection</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Using abandoned buildings to create art galleries, open public space</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Emphasis on small scale, locally sourced art and culture</a:t>
            </a:r>
            <a:endParaRPr sz="2200" dirty="0">
              <a:solidFill>
                <a:srgbClr val="38761D"/>
              </a:solidFill>
              <a:latin typeface="Calibri" panose="020F0502020204030204" pitchFamily="34" charset="0"/>
              <a:cs typeface="Calibri" panose="020F0502020204030204" pitchFamily="34" charset="0"/>
            </a:endParaRPr>
          </a:p>
        </p:txBody>
      </p:sp>
      <p:sp>
        <p:nvSpPr>
          <p:cNvPr id="551" name="Google Shape;551;p84"/>
          <p:cNvSpPr txBox="1">
            <a:spLocks noGrp="1"/>
          </p:cNvSpPr>
          <p:nvPr>
            <p:ph type="title"/>
          </p:nvPr>
        </p:nvSpPr>
        <p:spPr>
          <a:xfrm>
            <a:off x="501450" y="11002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Improving Quality of Life</a:t>
            </a:r>
            <a:endParaRPr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556"/>
        <p:cNvGrpSpPr/>
        <p:nvPr/>
      </p:nvGrpSpPr>
      <p:grpSpPr>
        <a:xfrm>
          <a:off x="0" y="0"/>
          <a:ext cx="0" cy="0"/>
          <a:chOff x="0" y="0"/>
          <a:chExt cx="0" cy="0"/>
        </a:xfrm>
      </p:grpSpPr>
      <p:sp>
        <p:nvSpPr>
          <p:cNvPr id="557" name="Google Shape;557;p85"/>
          <p:cNvSpPr txBox="1">
            <a:spLocks noGrp="1"/>
          </p:cNvSpPr>
          <p:nvPr>
            <p:ph type="body" idx="1"/>
          </p:nvPr>
        </p:nvSpPr>
        <p:spPr>
          <a:xfrm>
            <a:off x="501450" y="1799400"/>
            <a:ext cx="7086600" cy="3657600"/>
          </a:xfrm>
          <a:prstGeom prst="rect">
            <a:avLst/>
          </a:prstGeom>
        </p:spPr>
        <p:txBody>
          <a:bodyPr spcFirstLastPara="1" wrap="square" lIns="91425" tIns="45700" rIns="91425" bIns="45700" anchor="t" anchorCtr="0">
            <a:noAutofit/>
          </a:bodyPr>
          <a:lstStyle/>
          <a:p>
            <a:pPr marL="457200" lvl="0" indent="-374650" algn="l" rtl="0">
              <a:spcBef>
                <a:spcPts val="36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Rethinking retail centers into more of a “destination”:</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Mixing public art and open space with stores</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Creating pedestrian greenways/gardens</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Offering free public entertainment/music</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Store vacancies present opportunities for reduced rents and a new brand of locally-focused retail</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Open air markets, street fairs</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“Pop Up” retail stores centered on events</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“Fifteen minute neighborhoods”</a:t>
            </a:r>
            <a:endParaRPr sz="2300" dirty="0">
              <a:solidFill>
                <a:srgbClr val="38761D"/>
              </a:solidFill>
              <a:latin typeface="Calibri" panose="020F0502020204030204" pitchFamily="34" charset="0"/>
              <a:cs typeface="Calibri" panose="020F0502020204030204" pitchFamily="34" charset="0"/>
            </a:endParaRPr>
          </a:p>
        </p:txBody>
      </p:sp>
      <p:sp>
        <p:nvSpPr>
          <p:cNvPr id="558" name="Google Shape;558;p85"/>
          <p:cNvSpPr txBox="1">
            <a:spLocks noGrp="1"/>
          </p:cNvSpPr>
          <p:nvPr>
            <p:ph type="title"/>
          </p:nvPr>
        </p:nvSpPr>
        <p:spPr>
          <a:xfrm>
            <a:off x="644700" y="11898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Revitalizing Urban Retail</a:t>
            </a:r>
            <a:endParaRPr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563"/>
        <p:cNvGrpSpPr/>
        <p:nvPr/>
      </p:nvGrpSpPr>
      <p:grpSpPr>
        <a:xfrm>
          <a:off x="0" y="0"/>
          <a:ext cx="0" cy="0"/>
          <a:chOff x="0" y="0"/>
          <a:chExt cx="0" cy="0"/>
        </a:xfrm>
      </p:grpSpPr>
      <p:sp>
        <p:nvSpPr>
          <p:cNvPr id="564" name="Google Shape;564;p86"/>
          <p:cNvSpPr txBox="1">
            <a:spLocks noGrp="1"/>
          </p:cNvSpPr>
          <p:nvPr>
            <p:ph type="body" idx="1"/>
          </p:nvPr>
        </p:nvSpPr>
        <p:spPr>
          <a:xfrm>
            <a:off x="501450" y="2157525"/>
            <a:ext cx="7086600" cy="3657600"/>
          </a:xfrm>
          <a:prstGeom prst="rect">
            <a:avLst/>
          </a:prstGeom>
        </p:spPr>
        <p:txBody>
          <a:bodyPr spcFirstLastPara="1" wrap="square" lIns="91425" tIns="45700" rIns="91425" bIns="45700" anchor="t" anchorCtr="0">
            <a:noAutofit/>
          </a:bodyPr>
          <a:lstStyle/>
          <a:p>
            <a:pPr marL="457200" lvl="0" indent="-374650" algn="l" rtl="0">
              <a:spcBef>
                <a:spcPts val="36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Both a challenge and an opportunity:</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Ex:  “Green collar” jobs</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Green Retrofit commercial buildings and skyscrapers:</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Centers of renewable energy - solar, wind</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Create vertical farms</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Improve energy efficiency of existing buildings</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Establishing “urban natural ecosystems”:</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More trees, better soil conservation, less asphalt</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Reinforcing or creating marshland, parks as buffers for storms</a:t>
            </a:r>
            <a:endParaRPr sz="2300" dirty="0">
              <a:solidFill>
                <a:srgbClr val="38761D"/>
              </a:solidFill>
              <a:latin typeface="Calibri" panose="020F0502020204030204" pitchFamily="34" charset="0"/>
              <a:cs typeface="Calibri" panose="020F0502020204030204" pitchFamily="34" charset="0"/>
            </a:endParaRPr>
          </a:p>
        </p:txBody>
      </p:sp>
      <p:sp>
        <p:nvSpPr>
          <p:cNvPr id="565" name="Google Shape;565;p86"/>
          <p:cNvSpPr txBox="1">
            <a:spLocks noGrp="1"/>
          </p:cNvSpPr>
          <p:nvPr>
            <p:ph type="title"/>
          </p:nvPr>
        </p:nvSpPr>
        <p:spPr>
          <a:xfrm>
            <a:off x="644700" y="11898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Dealing with Climate Change and Investing in Green Infrastructure</a:t>
            </a:r>
            <a:endParaRPr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570"/>
        <p:cNvGrpSpPr/>
        <p:nvPr/>
      </p:nvGrpSpPr>
      <p:grpSpPr>
        <a:xfrm>
          <a:off x="0" y="0"/>
          <a:ext cx="0" cy="0"/>
          <a:chOff x="0" y="0"/>
          <a:chExt cx="0" cy="0"/>
        </a:xfrm>
      </p:grpSpPr>
      <p:pic>
        <p:nvPicPr>
          <p:cNvPr id="571" name="Google Shape;571;p87"/>
          <p:cNvPicPr preferRelativeResize="0"/>
          <p:nvPr/>
        </p:nvPicPr>
        <p:blipFill>
          <a:blip r:embed="rId3">
            <a:alphaModFix/>
          </a:blip>
          <a:stretch>
            <a:fillRect/>
          </a:stretch>
        </p:blipFill>
        <p:spPr>
          <a:xfrm>
            <a:off x="134475" y="1334200"/>
            <a:ext cx="4574776" cy="2553199"/>
          </a:xfrm>
          <a:prstGeom prst="rect">
            <a:avLst/>
          </a:prstGeom>
          <a:noFill/>
          <a:ln>
            <a:noFill/>
          </a:ln>
        </p:spPr>
      </p:pic>
      <p:pic>
        <p:nvPicPr>
          <p:cNvPr id="572" name="Google Shape;572;p87"/>
          <p:cNvPicPr preferRelativeResize="0"/>
          <p:nvPr/>
        </p:nvPicPr>
        <p:blipFill>
          <a:blip r:embed="rId4">
            <a:alphaModFix/>
          </a:blip>
          <a:stretch>
            <a:fillRect/>
          </a:stretch>
        </p:blipFill>
        <p:spPr>
          <a:xfrm>
            <a:off x="259825" y="3887399"/>
            <a:ext cx="4739201" cy="2665800"/>
          </a:xfrm>
          <a:prstGeom prst="rect">
            <a:avLst/>
          </a:prstGeom>
          <a:noFill/>
          <a:ln>
            <a:noFill/>
          </a:ln>
        </p:spPr>
      </p:pic>
      <p:pic>
        <p:nvPicPr>
          <p:cNvPr id="573" name="Google Shape;573;p87"/>
          <p:cNvPicPr preferRelativeResize="0"/>
          <p:nvPr/>
        </p:nvPicPr>
        <p:blipFill>
          <a:blip r:embed="rId5">
            <a:alphaModFix/>
          </a:blip>
          <a:stretch>
            <a:fillRect/>
          </a:stretch>
        </p:blipFill>
        <p:spPr>
          <a:xfrm>
            <a:off x="3926542" y="1334200"/>
            <a:ext cx="4129949" cy="2819981"/>
          </a:xfrm>
          <a:prstGeom prst="rect">
            <a:avLst/>
          </a:prstGeom>
          <a:noFill/>
          <a:ln>
            <a:noFill/>
          </a:ln>
        </p:spPr>
      </p:pic>
      <p:pic>
        <p:nvPicPr>
          <p:cNvPr id="574" name="Google Shape;574;p87"/>
          <p:cNvPicPr preferRelativeResize="0"/>
          <p:nvPr/>
        </p:nvPicPr>
        <p:blipFill>
          <a:blip r:embed="rId6">
            <a:alphaModFix/>
          </a:blip>
          <a:stretch>
            <a:fillRect/>
          </a:stretch>
        </p:blipFill>
        <p:spPr>
          <a:xfrm>
            <a:off x="4709251" y="4041579"/>
            <a:ext cx="3595261" cy="239901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579"/>
        <p:cNvGrpSpPr/>
        <p:nvPr/>
      </p:nvGrpSpPr>
      <p:grpSpPr>
        <a:xfrm>
          <a:off x="0" y="0"/>
          <a:ext cx="0" cy="0"/>
          <a:chOff x="0" y="0"/>
          <a:chExt cx="0" cy="0"/>
        </a:xfrm>
      </p:grpSpPr>
      <p:pic>
        <p:nvPicPr>
          <p:cNvPr id="580" name="Google Shape;580;p88"/>
          <p:cNvPicPr preferRelativeResize="0"/>
          <p:nvPr/>
        </p:nvPicPr>
        <p:blipFill>
          <a:blip r:embed="rId3">
            <a:alphaModFix/>
          </a:blip>
          <a:stretch>
            <a:fillRect/>
          </a:stretch>
        </p:blipFill>
        <p:spPr>
          <a:xfrm>
            <a:off x="152400" y="1245325"/>
            <a:ext cx="3231825" cy="4851477"/>
          </a:xfrm>
          <a:prstGeom prst="rect">
            <a:avLst/>
          </a:prstGeom>
          <a:noFill/>
          <a:ln>
            <a:noFill/>
          </a:ln>
        </p:spPr>
      </p:pic>
      <p:sp>
        <p:nvSpPr>
          <p:cNvPr id="581" name="Google Shape;581;p88"/>
          <p:cNvSpPr txBox="1"/>
          <p:nvPr/>
        </p:nvSpPr>
        <p:spPr>
          <a:xfrm>
            <a:off x="6144000" y="5326345"/>
            <a:ext cx="3000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chemeClr val="hlink"/>
                </a:solidFill>
                <a:hlinkClick r:id="rId4"/>
              </a:rPr>
              <a:t>https://www.fastcompany.com/3044037/forget-desert-solar-farms-we-can-get-more-than-enough-solar-energy-from-cities</a:t>
            </a:r>
            <a:endParaRPr dirty="0"/>
          </a:p>
          <a:p>
            <a:pPr marL="0" lvl="0" indent="0" algn="l" rtl="0">
              <a:spcBef>
                <a:spcPts val="0"/>
              </a:spcBef>
              <a:spcAft>
                <a:spcPts val="0"/>
              </a:spcAft>
              <a:buNone/>
            </a:pPr>
            <a:endParaRPr dirty="0"/>
          </a:p>
        </p:txBody>
      </p:sp>
      <p:pic>
        <p:nvPicPr>
          <p:cNvPr id="582" name="Google Shape;582;p88"/>
          <p:cNvPicPr preferRelativeResize="0"/>
          <p:nvPr/>
        </p:nvPicPr>
        <p:blipFill>
          <a:blip r:embed="rId5">
            <a:alphaModFix/>
          </a:blip>
          <a:stretch>
            <a:fillRect/>
          </a:stretch>
        </p:blipFill>
        <p:spPr>
          <a:xfrm>
            <a:off x="2722407" y="1523375"/>
            <a:ext cx="3519250" cy="1980837"/>
          </a:xfrm>
          <a:prstGeom prst="rect">
            <a:avLst/>
          </a:prstGeom>
          <a:noFill/>
          <a:ln>
            <a:noFill/>
          </a:ln>
        </p:spPr>
      </p:pic>
      <p:pic>
        <p:nvPicPr>
          <p:cNvPr id="583" name="Google Shape;583;p88"/>
          <p:cNvPicPr preferRelativeResize="0"/>
          <p:nvPr/>
        </p:nvPicPr>
        <p:blipFill>
          <a:blip r:embed="rId6">
            <a:alphaModFix/>
          </a:blip>
          <a:stretch>
            <a:fillRect/>
          </a:stretch>
        </p:blipFill>
        <p:spPr>
          <a:xfrm>
            <a:off x="2539987" y="3992569"/>
            <a:ext cx="4064025" cy="2289600"/>
          </a:xfrm>
          <a:prstGeom prst="rect">
            <a:avLst/>
          </a:prstGeom>
          <a:noFill/>
          <a:ln>
            <a:noFill/>
          </a:ln>
        </p:spPr>
      </p:pic>
      <p:pic>
        <p:nvPicPr>
          <p:cNvPr id="584" name="Google Shape;584;p88"/>
          <p:cNvPicPr preferRelativeResize="0"/>
          <p:nvPr/>
        </p:nvPicPr>
        <p:blipFill>
          <a:blip r:embed="rId7">
            <a:alphaModFix/>
          </a:blip>
          <a:stretch>
            <a:fillRect/>
          </a:stretch>
        </p:blipFill>
        <p:spPr>
          <a:xfrm>
            <a:off x="5856172" y="2050377"/>
            <a:ext cx="3135427" cy="235157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589"/>
        <p:cNvGrpSpPr/>
        <p:nvPr/>
      </p:nvGrpSpPr>
      <p:grpSpPr>
        <a:xfrm>
          <a:off x="0" y="0"/>
          <a:ext cx="0" cy="0"/>
          <a:chOff x="0" y="0"/>
          <a:chExt cx="0" cy="0"/>
        </a:xfrm>
      </p:grpSpPr>
      <p:sp>
        <p:nvSpPr>
          <p:cNvPr id="590" name="Google Shape;590;p89"/>
          <p:cNvSpPr txBox="1">
            <a:spLocks noGrp="1"/>
          </p:cNvSpPr>
          <p:nvPr>
            <p:ph type="body" idx="1"/>
          </p:nvPr>
        </p:nvSpPr>
        <p:spPr>
          <a:xfrm>
            <a:off x="787950" y="1871025"/>
            <a:ext cx="7086600" cy="3657600"/>
          </a:xfrm>
          <a:prstGeom prst="rect">
            <a:avLst/>
          </a:prstGeom>
        </p:spPr>
        <p:txBody>
          <a:bodyPr spcFirstLastPara="1" wrap="square" lIns="91425" tIns="45700" rIns="91425" bIns="45700" anchor="t" anchorCtr="0">
            <a:noAutofit/>
          </a:bodyPr>
          <a:lstStyle/>
          <a:p>
            <a:pPr marL="457200" lvl="0" indent="-374650" algn="l" rtl="0">
              <a:spcBef>
                <a:spcPts val="36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Most workers and businesses agree that there will be a “hybrid” arrangement:</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A few days in the office a week</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Still a need for socializing, collaboration and face to face interaction</a:t>
            </a:r>
            <a:endParaRPr sz="2300" dirty="0">
              <a:solidFill>
                <a:srgbClr val="38761D"/>
              </a:solidFill>
              <a:latin typeface="Calibri" panose="020F0502020204030204" pitchFamily="34" charset="0"/>
              <a:cs typeface="Calibri" panose="020F0502020204030204" pitchFamily="34" charset="0"/>
            </a:endParaRPr>
          </a:p>
          <a:p>
            <a:pPr marL="457200" lvl="0"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Office space will be redesigned:</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Less “industrial,”  more “human”</a:t>
            </a:r>
            <a:endParaRPr sz="2300" dirty="0">
              <a:solidFill>
                <a:srgbClr val="38761D"/>
              </a:solidFill>
              <a:latin typeface="Calibri" panose="020F0502020204030204" pitchFamily="34" charset="0"/>
              <a:cs typeface="Calibri" panose="020F0502020204030204" pitchFamily="34" charset="0"/>
            </a:endParaRPr>
          </a:p>
          <a:p>
            <a:pPr marL="1371600" lvl="1" indent="-374650" algn="l" rtl="0">
              <a:spcBef>
                <a:spcPts val="0"/>
              </a:spcBef>
              <a:spcAft>
                <a:spcPts val="0"/>
              </a:spcAft>
              <a:buClr>
                <a:srgbClr val="38761D"/>
              </a:buClr>
              <a:buSzPts val="2300"/>
              <a:buChar char="»"/>
            </a:pPr>
            <a:r>
              <a:rPr lang="en-US" sz="2300" dirty="0">
                <a:solidFill>
                  <a:srgbClr val="38761D"/>
                </a:solidFill>
                <a:latin typeface="Calibri" panose="020F0502020204030204" pitchFamily="34" charset="0"/>
                <a:cs typeface="Calibri" panose="020F0502020204030204" pitchFamily="34" charset="0"/>
              </a:rPr>
              <a:t>More space to work, collaborate, learn and create</a:t>
            </a:r>
            <a:endParaRPr sz="2300" dirty="0">
              <a:solidFill>
                <a:srgbClr val="38761D"/>
              </a:solidFill>
              <a:latin typeface="Calibri" panose="020F0502020204030204" pitchFamily="34" charset="0"/>
              <a:cs typeface="Calibri" panose="020F0502020204030204" pitchFamily="34" charset="0"/>
            </a:endParaRPr>
          </a:p>
        </p:txBody>
      </p:sp>
      <p:sp>
        <p:nvSpPr>
          <p:cNvPr id="591" name="Google Shape;591;p89"/>
          <p:cNvSpPr txBox="1">
            <a:spLocks noGrp="1"/>
          </p:cNvSpPr>
          <p:nvPr>
            <p:ph type="title"/>
          </p:nvPr>
        </p:nvSpPr>
        <p:spPr>
          <a:xfrm>
            <a:off x="419548" y="1189800"/>
            <a:ext cx="8454752"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One last word about the future of the urban office workplace ...</a:t>
            </a:r>
            <a:endParaRPr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596"/>
        <p:cNvGrpSpPr/>
        <p:nvPr/>
      </p:nvGrpSpPr>
      <p:grpSpPr>
        <a:xfrm>
          <a:off x="0" y="0"/>
          <a:ext cx="0" cy="0"/>
          <a:chOff x="0" y="0"/>
          <a:chExt cx="0" cy="0"/>
        </a:xfrm>
      </p:grpSpPr>
      <p:pic>
        <p:nvPicPr>
          <p:cNvPr id="597" name="Google Shape;597;p90"/>
          <p:cNvPicPr preferRelativeResize="0"/>
          <p:nvPr/>
        </p:nvPicPr>
        <p:blipFill>
          <a:blip r:embed="rId3">
            <a:alphaModFix/>
          </a:blip>
          <a:stretch>
            <a:fillRect/>
          </a:stretch>
        </p:blipFill>
        <p:spPr>
          <a:xfrm>
            <a:off x="0" y="1352101"/>
            <a:ext cx="9144000" cy="38761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800" dirty="0"/>
              <a:t>State Standards</a:t>
            </a:r>
            <a:endParaRPr sz="4800" b="1" dirty="0"/>
          </a:p>
        </p:txBody>
      </p:sp>
      <p:sp>
        <p:nvSpPr>
          <p:cNvPr id="165" name="Google Shape;165;p28"/>
          <p:cNvSpPr txBox="1">
            <a:spLocks noGrp="1"/>
          </p:cNvSpPr>
          <p:nvPr>
            <p:ph type="body" idx="4294967295"/>
          </p:nvPr>
        </p:nvSpPr>
        <p:spPr>
          <a:xfrm>
            <a:off x="457200" y="1779252"/>
            <a:ext cx="8229600" cy="4973400"/>
          </a:xfrm>
          <a:prstGeom prst="rect">
            <a:avLst/>
          </a:prstGeom>
          <a:noFill/>
          <a:ln>
            <a:noFill/>
          </a:ln>
        </p:spPr>
        <p:txBody>
          <a:bodyPr spcFirstLastPara="1" wrap="square" lIns="91425" tIns="45700" rIns="91425" bIns="45700" anchor="t" anchorCtr="0">
            <a:noAutofit/>
          </a:bodyPr>
          <a:lstStyle/>
          <a:p>
            <a:pPr marL="342900" lvl="0" indent="-330200" algn="just" rtl="0">
              <a:spcBef>
                <a:spcPts val="0"/>
              </a:spcBef>
              <a:spcAft>
                <a:spcPts val="0"/>
              </a:spcAft>
              <a:buClr>
                <a:srgbClr val="38761D"/>
              </a:buClr>
              <a:buSzPts val="2300"/>
              <a:buFont typeface="Gill Sans"/>
              <a:buChar char="•"/>
            </a:pPr>
            <a:r>
              <a:rPr lang="en-US" sz="2300" dirty="0">
                <a:solidFill>
                  <a:srgbClr val="38761D"/>
                </a:solidFill>
                <a:latin typeface="Calibri" panose="020F0502020204030204" pitchFamily="34" charset="0"/>
                <a:ea typeface="Gill Sans"/>
                <a:cs typeface="Calibri" panose="020F0502020204030204" pitchFamily="34" charset="0"/>
                <a:sym typeface="Gill Sans"/>
              </a:rPr>
              <a:t>12. E2 INDIVIDUALS AND BUSINESSES IN THE PRODUCT AND FACTOR MARKETS: Free enterprise is a pillar of the United States economy and is based on the principle that individuals and businesses are free to make their own economic choices as they participate in these markets. Individuals buy the goods and services that they desire from businesses in the product markets, and they contribute to producing these goods and services by supplying the resources that they own to businesses in the factor markets. </a:t>
            </a:r>
            <a:endParaRPr sz="2300" dirty="0">
              <a:solidFill>
                <a:srgbClr val="38761D"/>
              </a:solidFill>
              <a:latin typeface="Calibri" panose="020F0502020204030204" pitchFamily="34" charset="0"/>
              <a:ea typeface="Gill Sans"/>
              <a:cs typeface="Calibri" panose="020F0502020204030204" pitchFamily="34" charset="0"/>
              <a:sym typeface="Gill Sans"/>
            </a:endParaRPr>
          </a:p>
          <a:p>
            <a:pPr marL="0" lvl="0" indent="0" algn="l" rtl="0">
              <a:spcBef>
                <a:spcPts val="0"/>
              </a:spcBef>
              <a:spcAft>
                <a:spcPts val="0"/>
              </a:spcAft>
              <a:buNone/>
            </a:pPr>
            <a:r>
              <a:rPr lang="en-US" sz="2500" u="sng" dirty="0">
                <a:solidFill>
                  <a:schemeClr val="hlink"/>
                </a:solidFill>
                <a:hlinkClick r:id="rId3"/>
              </a:rPr>
              <a:t>http://www.nysed.gov/common/nysed/files/programs/curriculum-instruction/ss-framework-9-12.pdf</a:t>
            </a:r>
            <a:endParaRPr sz="2500" dirty="0"/>
          </a:p>
          <a:p>
            <a:pPr marL="0" lvl="0" indent="0" algn="l" rtl="0">
              <a:spcBef>
                <a:spcPts val="0"/>
              </a:spcBef>
              <a:spcAft>
                <a:spcPts val="0"/>
              </a:spcAft>
              <a:buNone/>
            </a:pP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 calcmode="lin" valueType="num">
                                      <p:cBhvr additive="base">
                                        <p:cTn id="7" dur="500"/>
                                        <p:tgtEl>
                                          <p:spTgt spid="1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5">
                                            <p:txEl>
                                              <p:pRg st="1" end="1"/>
                                            </p:txEl>
                                          </p:spTgt>
                                        </p:tgtEl>
                                        <p:attrNameLst>
                                          <p:attrName>style.visibility</p:attrName>
                                        </p:attrNameLst>
                                      </p:cBhvr>
                                      <p:to>
                                        <p:strVal val="visible"/>
                                      </p:to>
                                    </p:set>
                                    <p:anim calcmode="lin" valueType="num">
                                      <p:cBhvr additive="base">
                                        <p:cTn id="12" dur="500"/>
                                        <p:tgtEl>
                                          <p:spTgt spid="1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5">
                                            <p:txEl>
                                              <p:pRg st="2" end="2"/>
                                            </p:txEl>
                                          </p:spTgt>
                                        </p:tgtEl>
                                        <p:attrNameLst>
                                          <p:attrName>style.visibility</p:attrName>
                                        </p:attrNameLst>
                                      </p:cBhvr>
                                      <p:to>
                                        <p:strVal val="visible"/>
                                      </p:to>
                                    </p:set>
                                    <p:anim calcmode="lin" valueType="num">
                                      <p:cBhvr additive="base">
                                        <p:cTn id="17" dur="500"/>
                                        <p:tgtEl>
                                          <p:spTgt spid="1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5">
                                            <p:txEl>
                                              <p:pRg st="3" end="3"/>
                                            </p:txEl>
                                          </p:spTgt>
                                        </p:tgtEl>
                                        <p:attrNameLst>
                                          <p:attrName>style.visibility</p:attrName>
                                        </p:attrNameLst>
                                      </p:cBhvr>
                                      <p:to>
                                        <p:strVal val="visible"/>
                                      </p:to>
                                    </p:set>
                                    <p:anim calcmode="lin" valueType="num">
                                      <p:cBhvr additive="base">
                                        <p:cTn id="22" dur="500"/>
                                        <p:tgtEl>
                                          <p:spTgt spid="1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 calcmode="lin" valueType="num">
                                      <p:cBhvr additive="base">
                                        <p:cTn id="27" dur="500"/>
                                        <p:tgtEl>
                                          <p:spTgt spid="1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5">
                                            <p:txEl>
                                              <p:pRg st="5" end="5"/>
                                            </p:txEl>
                                          </p:spTgt>
                                        </p:tgtEl>
                                        <p:attrNameLst>
                                          <p:attrName>style.visibility</p:attrName>
                                        </p:attrNameLst>
                                      </p:cBhvr>
                                      <p:to>
                                        <p:strVal val="visible"/>
                                      </p:to>
                                    </p:set>
                                    <p:anim calcmode="lin" valueType="num">
                                      <p:cBhvr additive="base">
                                        <p:cTn id="32" dur="500"/>
                                        <p:tgtEl>
                                          <p:spTgt spid="16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602"/>
        <p:cNvGrpSpPr/>
        <p:nvPr/>
      </p:nvGrpSpPr>
      <p:grpSpPr>
        <a:xfrm>
          <a:off x="0" y="0"/>
          <a:ext cx="0" cy="0"/>
          <a:chOff x="0" y="0"/>
          <a:chExt cx="0" cy="0"/>
        </a:xfrm>
      </p:grpSpPr>
      <p:sp>
        <p:nvSpPr>
          <p:cNvPr id="603" name="Google Shape;603;p91"/>
          <p:cNvSpPr txBox="1">
            <a:spLocks noGrp="1"/>
          </p:cNvSpPr>
          <p:nvPr>
            <p:ph type="ctrTitle"/>
          </p:nvPr>
        </p:nvSpPr>
        <p:spPr>
          <a:xfrm>
            <a:off x="685800" y="1020275"/>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t>Learning Activities for Students</a:t>
            </a:r>
            <a:endParaRPr sz="3900"/>
          </a:p>
        </p:txBody>
      </p:sp>
      <p:pic>
        <p:nvPicPr>
          <p:cNvPr id="604" name="Google Shape;604;p91"/>
          <p:cNvPicPr preferRelativeResize="0"/>
          <p:nvPr/>
        </p:nvPicPr>
        <p:blipFill>
          <a:blip r:embed="rId3">
            <a:alphaModFix/>
          </a:blip>
          <a:stretch>
            <a:fillRect/>
          </a:stretch>
        </p:blipFill>
        <p:spPr>
          <a:xfrm>
            <a:off x="1532800" y="2284550"/>
            <a:ext cx="6078395" cy="406292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609"/>
        <p:cNvGrpSpPr/>
        <p:nvPr/>
      </p:nvGrpSpPr>
      <p:grpSpPr>
        <a:xfrm>
          <a:off x="0" y="0"/>
          <a:ext cx="0" cy="0"/>
          <a:chOff x="0" y="0"/>
          <a:chExt cx="0" cy="0"/>
        </a:xfrm>
      </p:grpSpPr>
      <p:sp>
        <p:nvSpPr>
          <p:cNvPr id="610" name="Google Shape;610;p92"/>
          <p:cNvSpPr txBox="1">
            <a:spLocks noGrp="1"/>
          </p:cNvSpPr>
          <p:nvPr>
            <p:ph type="title"/>
          </p:nvPr>
        </p:nvSpPr>
        <p:spPr>
          <a:xfrm>
            <a:off x="331850" y="13616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City Council Mock Proposal for “City of the Future”</a:t>
            </a:r>
            <a:endParaRPr b="1" dirty="0">
              <a:solidFill>
                <a:srgbClr val="0070C0"/>
              </a:solidFill>
              <a:latin typeface="Calibri" panose="020F0502020204030204" pitchFamily="34" charset="0"/>
              <a:cs typeface="Calibri" panose="020F0502020204030204" pitchFamily="34" charset="0"/>
            </a:endParaRPr>
          </a:p>
        </p:txBody>
      </p:sp>
      <p:sp>
        <p:nvSpPr>
          <p:cNvPr id="611" name="Google Shape;611;p92"/>
          <p:cNvSpPr txBox="1">
            <a:spLocks noGrp="1"/>
          </p:cNvSpPr>
          <p:nvPr>
            <p:ph type="body" idx="1"/>
          </p:nvPr>
        </p:nvSpPr>
        <p:spPr>
          <a:xfrm>
            <a:off x="455700" y="1971250"/>
            <a:ext cx="7086600" cy="3657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Students research a city that has been affected by COVID</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Students create a presentation acting as consultants suggesting specific plans for the future in terms of the following:</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Housing, public space, entrepreneurship, retail, “</a:t>
            </a:r>
            <a:r>
              <a:rPr lang="en-US" sz="2200" dirty="0" err="1">
                <a:solidFill>
                  <a:srgbClr val="38761D"/>
                </a:solidFill>
                <a:latin typeface="Calibri" panose="020F0502020204030204" pitchFamily="34" charset="0"/>
                <a:cs typeface="Calibri" panose="020F0502020204030204" pitchFamily="34" charset="0"/>
              </a:rPr>
              <a:t>metrofitting</a:t>
            </a:r>
            <a:r>
              <a:rPr lang="en-US" sz="2200" dirty="0">
                <a:solidFill>
                  <a:srgbClr val="38761D"/>
                </a:solidFill>
                <a:latin typeface="Calibri" panose="020F0502020204030204" pitchFamily="34" charset="0"/>
                <a:cs typeface="Calibri" panose="020F0502020204030204" pitchFamily="34" charset="0"/>
              </a:rPr>
              <a:t>,” green infrastructure, working space, public health, etc.</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Have the rest of the class act as city council members voting on the specific plans</a:t>
            </a:r>
            <a:endParaRPr sz="2200" dirty="0">
              <a:solidFill>
                <a:srgbClr val="38761D"/>
              </a:solidFill>
              <a:latin typeface="Calibri" panose="020F0502020204030204" pitchFamily="34" charset="0"/>
              <a:cs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616"/>
        <p:cNvGrpSpPr/>
        <p:nvPr/>
      </p:nvGrpSpPr>
      <p:grpSpPr>
        <a:xfrm>
          <a:off x="0" y="0"/>
          <a:ext cx="0" cy="0"/>
          <a:chOff x="0" y="0"/>
          <a:chExt cx="0" cy="0"/>
        </a:xfrm>
      </p:grpSpPr>
      <p:sp>
        <p:nvSpPr>
          <p:cNvPr id="617" name="Google Shape;617;p93"/>
          <p:cNvSpPr txBox="1">
            <a:spLocks noGrp="1"/>
          </p:cNvSpPr>
          <p:nvPr>
            <p:ph type="title"/>
          </p:nvPr>
        </p:nvSpPr>
        <p:spPr>
          <a:xfrm>
            <a:off x="331850" y="13616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Students Create a Podcast:  Cities and COVID - Challenges and Possibilities</a:t>
            </a:r>
            <a:br>
              <a:rPr lang="en-US" b="1" dirty="0">
                <a:solidFill>
                  <a:srgbClr val="0070C0"/>
                </a:solidFill>
                <a:latin typeface="Calibri" panose="020F0502020204030204" pitchFamily="34" charset="0"/>
                <a:cs typeface="Calibri" panose="020F0502020204030204" pitchFamily="34" charset="0"/>
              </a:rPr>
            </a:br>
            <a:br>
              <a:rPr lang="en-US" b="1" dirty="0">
                <a:solidFill>
                  <a:srgbClr val="0070C0"/>
                </a:solidFill>
                <a:latin typeface="Calibri" panose="020F0502020204030204" pitchFamily="34" charset="0"/>
                <a:cs typeface="Calibri" panose="020F0502020204030204" pitchFamily="34" charset="0"/>
              </a:rPr>
            </a:br>
            <a:br>
              <a:rPr lang="en-US" b="1" dirty="0">
                <a:solidFill>
                  <a:srgbClr val="0070C0"/>
                </a:solidFill>
                <a:latin typeface="Calibri" panose="020F0502020204030204" pitchFamily="34" charset="0"/>
                <a:cs typeface="Calibri" panose="020F0502020204030204" pitchFamily="34" charset="0"/>
              </a:rPr>
            </a:br>
            <a:endParaRPr b="1" dirty="0">
              <a:solidFill>
                <a:srgbClr val="0070C0"/>
              </a:solidFill>
              <a:latin typeface="Calibri" panose="020F0502020204030204" pitchFamily="34" charset="0"/>
              <a:cs typeface="Calibri" panose="020F0502020204030204" pitchFamily="34" charset="0"/>
            </a:endParaRPr>
          </a:p>
        </p:txBody>
      </p:sp>
      <p:sp>
        <p:nvSpPr>
          <p:cNvPr id="618" name="Google Shape;618;p93"/>
          <p:cNvSpPr txBox="1">
            <a:spLocks noGrp="1"/>
          </p:cNvSpPr>
          <p:nvPr>
            <p:ph type="body" idx="1"/>
          </p:nvPr>
        </p:nvSpPr>
        <p:spPr>
          <a:xfrm>
            <a:off x="455700" y="2315495"/>
            <a:ext cx="7086600" cy="3657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Students research the economic and social impact of COVID on U.S. cities</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Students also research ways to remake cities post COVID</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Students create a 5-10 minute podcast modeled after an NPR type of broadcast.  Music, transitions, effects are encouraged</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Podcast apps for students:  </a:t>
            </a:r>
            <a:r>
              <a:rPr lang="en-US" sz="2200" u="sng" dirty="0">
                <a:solidFill>
                  <a:schemeClr val="hlink"/>
                </a:solidFill>
                <a:latin typeface="Calibri" panose="020F0502020204030204" pitchFamily="34" charset="0"/>
                <a:cs typeface="Calibri" panose="020F0502020204030204" pitchFamily="34" charset="0"/>
                <a:hlinkClick r:id="rId3"/>
              </a:rPr>
              <a:t>https://www.npr.org/2020/02/21/807372536/a-studio-at-your-fingertips-5-apps-teachers-are-using-to-make-student-podcasts</a:t>
            </a:r>
            <a:endParaRPr sz="2200" dirty="0">
              <a:solidFill>
                <a:srgbClr val="38761D"/>
              </a:solidFill>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sz="2200" dirty="0">
              <a:solidFill>
                <a:srgbClr val="38761D"/>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623"/>
        <p:cNvGrpSpPr/>
        <p:nvPr/>
      </p:nvGrpSpPr>
      <p:grpSpPr>
        <a:xfrm>
          <a:off x="0" y="0"/>
          <a:ext cx="0" cy="0"/>
          <a:chOff x="0" y="0"/>
          <a:chExt cx="0" cy="0"/>
        </a:xfrm>
      </p:grpSpPr>
      <p:sp>
        <p:nvSpPr>
          <p:cNvPr id="624" name="Google Shape;624;p94"/>
          <p:cNvSpPr txBox="1">
            <a:spLocks noGrp="1"/>
          </p:cNvSpPr>
          <p:nvPr>
            <p:ph type="title"/>
          </p:nvPr>
        </p:nvSpPr>
        <p:spPr>
          <a:xfrm>
            <a:off x="331850" y="13616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Students Create a Blueprint for a “City of the Future”</a:t>
            </a:r>
            <a:endParaRPr b="1" dirty="0">
              <a:solidFill>
                <a:srgbClr val="0070C0"/>
              </a:solidFill>
              <a:latin typeface="Calibri" panose="020F0502020204030204" pitchFamily="34" charset="0"/>
              <a:cs typeface="Calibri" panose="020F0502020204030204" pitchFamily="34" charset="0"/>
            </a:endParaRPr>
          </a:p>
        </p:txBody>
      </p:sp>
      <p:sp>
        <p:nvSpPr>
          <p:cNvPr id="625" name="Google Shape;625;p94"/>
          <p:cNvSpPr txBox="1">
            <a:spLocks noGrp="1"/>
          </p:cNvSpPr>
          <p:nvPr>
            <p:ph type="body" idx="1"/>
          </p:nvPr>
        </p:nvSpPr>
        <p:spPr>
          <a:xfrm>
            <a:off x="455700" y="1971250"/>
            <a:ext cx="7086600" cy="3657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200" dirty="0">
                <a:solidFill>
                  <a:srgbClr val="38761D"/>
                </a:solidFill>
                <a:latin typeface="Calibri" panose="020F0502020204030204" pitchFamily="34" charset="0"/>
                <a:cs typeface="Calibri" panose="020F0502020204030204" pitchFamily="34" charset="0"/>
              </a:rPr>
              <a:t>Moving forward from the aftermath of COVID, what do we want our cities to look and be like:</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36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Students create a visual representation of their ideas for a city of the future that is sustainable, inclusive, progressive, and offers new, fresh ways of living/working</a:t>
            </a:r>
            <a:endParaRPr sz="2200" dirty="0">
              <a:solidFill>
                <a:srgbClr val="38761D"/>
              </a:solidFill>
              <a:latin typeface="Calibri" panose="020F0502020204030204" pitchFamily="34" charset="0"/>
              <a:cs typeface="Calibri" panose="020F0502020204030204" pitchFamily="34" charset="0"/>
            </a:endParaRPr>
          </a:p>
          <a:p>
            <a:pPr marL="457200" lvl="0"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Possible Ideas to use:</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Drawn blueprints</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Minecraft</a:t>
            </a:r>
            <a:endParaRPr sz="2200" dirty="0">
              <a:solidFill>
                <a:srgbClr val="38761D"/>
              </a:solidFill>
              <a:latin typeface="Calibri" panose="020F0502020204030204" pitchFamily="34" charset="0"/>
              <a:cs typeface="Calibri" panose="020F0502020204030204" pitchFamily="34" charset="0"/>
            </a:endParaRPr>
          </a:p>
          <a:p>
            <a:pPr marL="914400" lvl="1" indent="-368300" algn="l" rtl="0">
              <a:spcBef>
                <a:spcPts val="0"/>
              </a:spcBef>
              <a:spcAft>
                <a:spcPts val="0"/>
              </a:spcAft>
              <a:buClr>
                <a:srgbClr val="38761D"/>
              </a:buClr>
              <a:buSzPts val="2200"/>
              <a:buChar char="»"/>
            </a:pPr>
            <a:r>
              <a:rPr lang="en-US" sz="2200" dirty="0">
                <a:solidFill>
                  <a:srgbClr val="38761D"/>
                </a:solidFill>
                <a:latin typeface="Calibri" panose="020F0502020204030204" pitchFamily="34" charset="0"/>
                <a:cs typeface="Calibri" panose="020F0502020204030204" pitchFamily="34" charset="0"/>
              </a:rPr>
              <a:t>Google Sketchup:  </a:t>
            </a:r>
            <a:r>
              <a:rPr lang="en-US" sz="2200" u="sng" dirty="0">
                <a:solidFill>
                  <a:schemeClr val="hlink"/>
                </a:solidFill>
                <a:latin typeface="Calibri" panose="020F0502020204030204" pitchFamily="34" charset="0"/>
                <a:cs typeface="Calibri" panose="020F0502020204030204" pitchFamily="34" charset="0"/>
                <a:hlinkClick r:id="rId3"/>
              </a:rPr>
              <a:t>https://www.sketchup.com/plans-and-pricing/sketchup-free</a:t>
            </a:r>
            <a:endParaRPr sz="2200" dirty="0">
              <a:solidFill>
                <a:srgbClr val="38761D"/>
              </a:solidFill>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sz="2200" dirty="0">
              <a:solidFill>
                <a:srgbClr val="38761D"/>
              </a:solidFill>
            </a:endParaRPr>
          </a:p>
          <a:p>
            <a:pPr marL="0" lvl="0" indent="0" algn="l" rtl="0">
              <a:spcBef>
                <a:spcPts val="360"/>
              </a:spcBef>
              <a:spcAft>
                <a:spcPts val="0"/>
              </a:spcAft>
              <a:buNone/>
            </a:pPr>
            <a:endParaRPr sz="2200" dirty="0">
              <a:solidFill>
                <a:srgbClr val="38761D"/>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630"/>
        <p:cNvGrpSpPr/>
        <p:nvPr/>
      </p:nvGrpSpPr>
      <p:grpSpPr>
        <a:xfrm>
          <a:off x="0" y="0"/>
          <a:ext cx="0" cy="0"/>
          <a:chOff x="0" y="0"/>
          <a:chExt cx="0" cy="0"/>
        </a:xfrm>
      </p:grpSpPr>
      <p:sp>
        <p:nvSpPr>
          <p:cNvPr id="631" name="Google Shape;631;p95"/>
          <p:cNvSpPr txBox="1">
            <a:spLocks noGrp="1"/>
          </p:cNvSpPr>
          <p:nvPr>
            <p:ph type="body" idx="1"/>
          </p:nvPr>
        </p:nvSpPr>
        <p:spPr>
          <a:xfrm>
            <a:off x="1360850" y="5998525"/>
            <a:ext cx="6702300" cy="486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u="sng">
                <a:solidFill>
                  <a:schemeClr val="hlink"/>
                </a:solidFill>
                <a:hlinkClick r:id="rId3"/>
              </a:rPr>
              <a:t>https://www.weforum.org/agenda/2020/08/future-of-cities-covid-19/</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pic>
        <p:nvPicPr>
          <p:cNvPr id="3" name="Picture 2" descr="Graphical user interface&#10;&#10;Description automatically generated">
            <a:extLst>
              <a:ext uri="{FF2B5EF4-FFF2-40B4-BE49-F238E27FC236}">
                <a16:creationId xmlns:a16="http://schemas.microsoft.com/office/drawing/2014/main" id="{AB15B885-6A7A-425C-8799-C64CED4D7C5C}"/>
              </a:ext>
            </a:extLst>
          </p:cNvPr>
          <p:cNvPicPr>
            <a:picLocks noChangeAspect="1"/>
          </p:cNvPicPr>
          <p:nvPr/>
        </p:nvPicPr>
        <p:blipFill>
          <a:blip r:embed="rId4"/>
          <a:stretch>
            <a:fillRect/>
          </a:stretch>
        </p:blipFill>
        <p:spPr>
          <a:xfrm>
            <a:off x="544762" y="1473797"/>
            <a:ext cx="8054475" cy="3743662"/>
          </a:xfrm>
          <a:prstGeom prst="rect">
            <a:avLst/>
          </a:prstGeom>
          <a:ln w="19050">
            <a:solidFill>
              <a:schemeClr val="tx1"/>
            </a:solid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638" name="Google Shape;638;p96"/>
          <p:cNvSpPr txBox="1">
            <a:spLocks noGrp="1"/>
          </p:cNvSpPr>
          <p:nvPr>
            <p:ph type="body" idx="1"/>
          </p:nvPr>
        </p:nvSpPr>
        <p:spPr>
          <a:xfrm>
            <a:off x="724300" y="2057000"/>
            <a:ext cx="7086600" cy="36576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Clr>
                <a:srgbClr val="38761D"/>
              </a:buClr>
              <a:buSzPts val="2400"/>
              <a:buChar char="•"/>
            </a:pPr>
            <a:r>
              <a:rPr lang="en-US" sz="2400" dirty="0">
                <a:solidFill>
                  <a:srgbClr val="38761D"/>
                </a:solidFill>
                <a:latin typeface="Calibri" panose="020F0502020204030204" pitchFamily="34" charset="0"/>
                <a:cs typeface="Calibri" panose="020F0502020204030204" pitchFamily="34" charset="0"/>
              </a:rPr>
              <a:t>Socrative:  </a:t>
            </a:r>
            <a:r>
              <a:rPr lang="en-US" sz="2400" u="sng" dirty="0">
                <a:solidFill>
                  <a:schemeClr val="hlink"/>
                </a:solidFill>
                <a:latin typeface="Calibri" panose="020F0502020204030204" pitchFamily="34" charset="0"/>
                <a:cs typeface="Calibri" panose="020F0502020204030204" pitchFamily="34" charset="0"/>
                <a:hlinkClick r:id="rId3"/>
              </a:rPr>
              <a:t>www.socrative.com</a:t>
            </a:r>
            <a:endParaRPr sz="2400" dirty="0">
              <a:solidFill>
                <a:srgbClr val="38761D"/>
              </a:solidFill>
              <a:latin typeface="Calibri" panose="020F0502020204030204" pitchFamily="34" charset="0"/>
              <a:cs typeface="Calibri" panose="020F0502020204030204" pitchFamily="34" charset="0"/>
            </a:endParaRPr>
          </a:p>
          <a:p>
            <a:pPr marL="457200" lvl="0" indent="-381000" algn="l" rtl="0">
              <a:spcBef>
                <a:spcPts val="0"/>
              </a:spcBef>
              <a:spcAft>
                <a:spcPts val="0"/>
              </a:spcAft>
              <a:buClr>
                <a:srgbClr val="38761D"/>
              </a:buClr>
              <a:buSzPts val="2400"/>
              <a:buChar char="•"/>
            </a:pPr>
            <a:r>
              <a:rPr lang="en-US" sz="2400" dirty="0">
                <a:solidFill>
                  <a:srgbClr val="38761D"/>
                </a:solidFill>
                <a:latin typeface="Calibri" panose="020F0502020204030204" pitchFamily="34" charset="0"/>
                <a:cs typeface="Calibri" panose="020F0502020204030204" pitchFamily="34" charset="0"/>
              </a:rPr>
              <a:t>Google Forms/Polls:  </a:t>
            </a:r>
            <a:r>
              <a:rPr lang="en-US" sz="2400" u="sng" dirty="0">
                <a:solidFill>
                  <a:schemeClr val="hlink"/>
                </a:solidFill>
                <a:latin typeface="Calibri" panose="020F0502020204030204" pitchFamily="34" charset="0"/>
                <a:cs typeface="Calibri" panose="020F0502020204030204" pitchFamily="34" charset="0"/>
                <a:hlinkClick r:id="rId4"/>
              </a:rPr>
              <a:t>https://www.google.com/forms/about/</a:t>
            </a:r>
            <a:endParaRPr sz="2400" dirty="0">
              <a:solidFill>
                <a:srgbClr val="38761D"/>
              </a:solidFill>
              <a:latin typeface="Calibri" panose="020F0502020204030204" pitchFamily="34" charset="0"/>
              <a:cs typeface="Calibri" panose="020F0502020204030204" pitchFamily="34" charset="0"/>
            </a:endParaRPr>
          </a:p>
          <a:p>
            <a:pPr marL="457200" lvl="0" indent="-381000" algn="l" rtl="0">
              <a:spcBef>
                <a:spcPts val="0"/>
              </a:spcBef>
              <a:spcAft>
                <a:spcPts val="0"/>
              </a:spcAft>
              <a:buClr>
                <a:srgbClr val="38761D"/>
              </a:buClr>
              <a:buSzPts val="2400"/>
              <a:buChar char="•"/>
            </a:pPr>
            <a:r>
              <a:rPr lang="en-US" sz="2400" dirty="0">
                <a:solidFill>
                  <a:srgbClr val="38761D"/>
                </a:solidFill>
                <a:latin typeface="Calibri" panose="020F0502020204030204" pitchFamily="34" charset="0"/>
                <a:cs typeface="Calibri" panose="020F0502020204030204" pitchFamily="34" charset="0"/>
              </a:rPr>
              <a:t>Poll Everywhere:  </a:t>
            </a:r>
            <a:r>
              <a:rPr lang="en-US" sz="2400" u="sng" dirty="0">
                <a:solidFill>
                  <a:schemeClr val="hlink"/>
                </a:solidFill>
                <a:latin typeface="Calibri" panose="020F0502020204030204" pitchFamily="34" charset="0"/>
                <a:cs typeface="Calibri" panose="020F0502020204030204" pitchFamily="34" charset="0"/>
                <a:hlinkClick r:id="rId5"/>
              </a:rPr>
              <a:t>https://www.polleverywhere.com/</a:t>
            </a:r>
            <a:endParaRPr sz="2400" dirty="0">
              <a:solidFill>
                <a:srgbClr val="38761D"/>
              </a:solidFill>
              <a:latin typeface="Calibri" panose="020F0502020204030204" pitchFamily="34" charset="0"/>
              <a:cs typeface="Calibri" panose="020F0502020204030204" pitchFamily="34" charset="0"/>
            </a:endParaRPr>
          </a:p>
          <a:p>
            <a:pPr marL="457200" lvl="0" indent="-381000" algn="l" rtl="0">
              <a:spcBef>
                <a:spcPts val="0"/>
              </a:spcBef>
              <a:spcAft>
                <a:spcPts val="0"/>
              </a:spcAft>
              <a:buClr>
                <a:srgbClr val="38761D"/>
              </a:buClr>
              <a:buSzPts val="2400"/>
              <a:buChar char="•"/>
            </a:pPr>
            <a:r>
              <a:rPr lang="en-US" sz="2400" dirty="0">
                <a:solidFill>
                  <a:srgbClr val="38761D"/>
                </a:solidFill>
                <a:latin typeface="Calibri" panose="020F0502020204030204" pitchFamily="34" charset="0"/>
                <a:cs typeface="Calibri" panose="020F0502020204030204" pitchFamily="34" charset="0"/>
              </a:rPr>
              <a:t>Quizlet:  </a:t>
            </a:r>
            <a:r>
              <a:rPr lang="en-US" sz="2400" u="sng" dirty="0">
                <a:solidFill>
                  <a:schemeClr val="hlink"/>
                </a:solidFill>
                <a:latin typeface="Calibri" panose="020F0502020204030204" pitchFamily="34" charset="0"/>
                <a:cs typeface="Calibri" panose="020F0502020204030204" pitchFamily="34" charset="0"/>
                <a:hlinkClick r:id="rId6"/>
              </a:rPr>
              <a:t>https://quizlet.com/</a:t>
            </a:r>
            <a:endParaRPr sz="2400" dirty="0">
              <a:solidFill>
                <a:srgbClr val="38761D"/>
              </a:solidFill>
              <a:latin typeface="Calibri" panose="020F0502020204030204" pitchFamily="34" charset="0"/>
              <a:cs typeface="Calibri" panose="020F0502020204030204" pitchFamily="34" charset="0"/>
            </a:endParaRPr>
          </a:p>
          <a:p>
            <a:pPr marL="457200" lvl="0" indent="-381000" algn="l" rtl="0">
              <a:spcBef>
                <a:spcPts val="0"/>
              </a:spcBef>
              <a:spcAft>
                <a:spcPts val="0"/>
              </a:spcAft>
              <a:buClr>
                <a:srgbClr val="38761D"/>
              </a:buClr>
              <a:buSzPts val="2400"/>
              <a:buChar char="•"/>
            </a:pPr>
            <a:r>
              <a:rPr lang="en-US" sz="2400" dirty="0" err="1">
                <a:solidFill>
                  <a:srgbClr val="38761D"/>
                </a:solidFill>
                <a:latin typeface="Calibri" panose="020F0502020204030204" pitchFamily="34" charset="0"/>
                <a:cs typeface="Calibri" panose="020F0502020204030204" pitchFamily="34" charset="0"/>
              </a:rPr>
              <a:t>Blooket</a:t>
            </a:r>
            <a:r>
              <a:rPr lang="en-US" sz="2400" dirty="0">
                <a:solidFill>
                  <a:srgbClr val="38761D"/>
                </a:solidFill>
                <a:latin typeface="Calibri" panose="020F0502020204030204" pitchFamily="34" charset="0"/>
                <a:cs typeface="Calibri" panose="020F0502020204030204" pitchFamily="34" charset="0"/>
              </a:rPr>
              <a:t>:  </a:t>
            </a:r>
            <a:r>
              <a:rPr lang="en-US" sz="2400" u="sng" dirty="0">
                <a:solidFill>
                  <a:schemeClr val="hlink"/>
                </a:solidFill>
                <a:latin typeface="Calibri" panose="020F0502020204030204" pitchFamily="34" charset="0"/>
                <a:cs typeface="Calibri" panose="020F0502020204030204" pitchFamily="34" charset="0"/>
                <a:hlinkClick r:id="rId7"/>
              </a:rPr>
              <a:t>https://www.blooket.com/</a:t>
            </a:r>
            <a:endParaRPr sz="2400" dirty="0">
              <a:solidFill>
                <a:srgbClr val="38761D"/>
              </a:solidFill>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sz="2400" dirty="0">
              <a:solidFill>
                <a:srgbClr val="38761D"/>
              </a:solidFill>
            </a:endParaRPr>
          </a:p>
          <a:p>
            <a:pPr marL="0" lvl="0" indent="0" algn="l" rtl="0">
              <a:spcBef>
                <a:spcPts val="360"/>
              </a:spcBef>
              <a:spcAft>
                <a:spcPts val="0"/>
              </a:spcAft>
              <a:buNone/>
            </a:pP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p:txBody>
      </p:sp>
      <p:sp>
        <p:nvSpPr>
          <p:cNvPr id="639" name="Google Shape;639;p96"/>
          <p:cNvSpPr txBox="1">
            <a:spLocks noGrp="1"/>
          </p:cNvSpPr>
          <p:nvPr>
            <p:ph type="title"/>
          </p:nvPr>
        </p:nvSpPr>
        <p:spPr>
          <a:xfrm>
            <a:off x="636250" y="1254225"/>
            <a:ext cx="8229600" cy="60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Digital Formative Assessment/Game Options</a:t>
            </a:r>
            <a:endParaRPr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644"/>
        <p:cNvGrpSpPr/>
        <p:nvPr/>
      </p:nvGrpSpPr>
      <p:grpSpPr>
        <a:xfrm>
          <a:off x="0" y="0"/>
          <a:ext cx="0" cy="0"/>
          <a:chOff x="0" y="0"/>
          <a:chExt cx="0" cy="0"/>
        </a:xfrm>
      </p:grpSpPr>
      <p:sp>
        <p:nvSpPr>
          <p:cNvPr id="645" name="Google Shape;645;p97"/>
          <p:cNvSpPr txBox="1">
            <a:spLocks noGrp="1"/>
          </p:cNvSpPr>
          <p:nvPr>
            <p:ph type="body" idx="1"/>
          </p:nvPr>
        </p:nvSpPr>
        <p:spPr>
          <a:xfrm>
            <a:off x="1028700" y="1752600"/>
            <a:ext cx="7086600" cy="3657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3700" dirty="0">
                <a:solidFill>
                  <a:srgbClr val="274E13"/>
                </a:solidFill>
                <a:latin typeface="Calibri" panose="020F0502020204030204" pitchFamily="34" charset="0"/>
                <a:cs typeface="Calibri" panose="020F0502020204030204" pitchFamily="34" charset="0"/>
              </a:rPr>
              <a:t>Socrative.com</a:t>
            </a:r>
            <a:endParaRPr sz="3700" dirty="0">
              <a:solidFill>
                <a:srgbClr val="274E13"/>
              </a:solidFill>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sz="3700" dirty="0">
              <a:solidFill>
                <a:srgbClr val="274E13"/>
              </a:solidFill>
              <a:latin typeface="Calibri" panose="020F0502020204030204" pitchFamily="34" charset="0"/>
              <a:cs typeface="Calibri" panose="020F0502020204030204" pitchFamily="34" charset="0"/>
            </a:endParaRPr>
          </a:p>
          <a:p>
            <a:pPr marL="0" lvl="0" indent="0" algn="l" rtl="0">
              <a:spcBef>
                <a:spcPts val="360"/>
              </a:spcBef>
              <a:spcAft>
                <a:spcPts val="0"/>
              </a:spcAft>
              <a:buNone/>
            </a:pPr>
            <a:r>
              <a:rPr lang="en-US" sz="3700" dirty="0">
                <a:solidFill>
                  <a:srgbClr val="274E13"/>
                </a:solidFill>
                <a:latin typeface="Calibri" panose="020F0502020204030204" pitchFamily="34" charset="0"/>
                <a:cs typeface="Calibri" panose="020F0502020204030204" pitchFamily="34" charset="0"/>
              </a:rPr>
              <a:t>Room Name: Opderbeck</a:t>
            </a:r>
            <a:endParaRPr sz="3700" dirty="0">
              <a:solidFill>
                <a:srgbClr val="274E13"/>
              </a:solidFill>
              <a:latin typeface="Calibri" panose="020F0502020204030204" pitchFamily="34" charset="0"/>
              <a:cs typeface="Calibri" panose="020F0502020204030204" pitchFamily="34" charset="0"/>
            </a:endParaRPr>
          </a:p>
        </p:txBody>
      </p:sp>
      <p:sp>
        <p:nvSpPr>
          <p:cNvPr id="646" name="Google Shape;646;p97"/>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Calibri" panose="020F0502020204030204" pitchFamily="34" charset="0"/>
                <a:cs typeface="Calibri" panose="020F0502020204030204" pitchFamily="34" charset="0"/>
              </a:rPr>
              <a:t>Review/ Assessment Questions - Socrative</a:t>
            </a:r>
            <a:endParaRPr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651"/>
        <p:cNvGrpSpPr/>
        <p:nvPr/>
      </p:nvGrpSpPr>
      <p:grpSpPr>
        <a:xfrm>
          <a:off x="0" y="0"/>
          <a:ext cx="0" cy="0"/>
          <a:chOff x="0" y="0"/>
          <a:chExt cx="0" cy="0"/>
        </a:xfrm>
      </p:grpSpPr>
      <p:sp>
        <p:nvSpPr>
          <p:cNvPr id="652" name="Google Shape;652;p98"/>
          <p:cNvSpPr txBox="1">
            <a:spLocks noGrp="1"/>
          </p:cNvSpPr>
          <p:nvPr>
            <p:ph type="title"/>
          </p:nvPr>
        </p:nvSpPr>
        <p:spPr>
          <a:xfrm>
            <a:off x="457200" y="98030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800" dirty="0"/>
              <a:t>References</a:t>
            </a:r>
            <a:endParaRPr sz="4800" b="1" dirty="0"/>
          </a:p>
        </p:txBody>
      </p:sp>
      <p:sp>
        <p:nvSpPr>
          <p:cNvPr id="653" name="Google Shape;653;p98"/>
          <p:cNvSpPr txBox="1">
            <a:spLocks noGrp="1"/>
          </p:cNvSpPr>
          <p:nvPr>
            <p:ph type="body" idx="1"/>
          </p:nvPr>
        </p:nvSpPr>
        <p:spPr>
          <a:xfrm>
            <a:off x="457200" y="1865127"/>
            <a:ext cx="8229600" cy="4374600"/>
          </a:xfrm>
          <a:prstGeom prst="rect">
            <a:avLst/>
          </a:prstGeom>
          <a:noFill/>
          <a:ln>
            <a:noFill/>
          </a:ln>
        </p:spPr>
        <p:txBody>
          <a:bodyPr spcFirstLastPara="1" wrap="square" lIns="91425" tIns="45700" rIns="91425" bIns="45700" anchor="t" anchorCtr="0">
            <a:noAutofit/>
          </a:bodyPr>
          <a:lstStyle/>
          <a:p>
            <a:pPr indent="-457200">
              <a:buSzPts val="1100"/>
            </a:pPr>
            <a:r>
              <a:rPr lang="en-US" sz="2100" u="sng" dirty="0">
                <a:solidFill>
                  <a:schemeClr val="hlink"/>
                </a:solidFill>
                <a:hlinkClick r:id="rId3"/>
              </a:rPr>
              <a:t>https://www.worldbank.org/en/news/feature/2021/03/02/future-of-cities-will-shape-post-covid-19-world</a:t>
            </a:r>
            <a:endParaRPr sz="2100" dirty="0"/>
          </a:p>
          <a:p>
            <a:pPr indent="-457200">
              <a:spcBef>
                <a:spcPts val="1800"/>
              </a:spcBef>
              <a:buSzPts val="1100"/>
            </a:pPr>
            <a:r>
              <a:rPr lang="en-US" sz="2100" u="sng" dirty="0">
                <a:solidFill>
                  <a:schemeClr val="hlink"/>
                </a:solidFill>
                <a:hlinkClick r:id="rId4"/>
              </a:rPr>
              <a:t>https://www.theatlantic.com/international/archive/2020/06/coronavirus-pandemic-urban-suburbs-cities/612760/</a:t>
            </a:r>
            <a:endParaRPr sz="2100" dirty="0"/>
          </a:p>
          <a:p>
            <a:pPr indent="-457200">
              <a:spcBef>
                <a:spcPts val="1800"/>
              </a:spcBef>
              <a:spcAft>
                <a:spcPts val="1800"/>
              </a:spcAft>
              <a:buSzPts val="1100"/>
            </a:pPr>
            <a:r>
              <a:rPr lang="en-US" sz="2100" u="sng" dirty="0">
                <a:solidFill>
                  <a:schemeClr val="hlink"/>
                </a:solidFill>
                <a:hlinkClick r:id="rId5"/>
              </a:rPr>
              <a:t>https://www.wired.com/story/pandemic-opportunity-remake-cities/</a:t>
            </a:r>
            <a:endParaRPr sz="21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658"/>
        <p:cNvGrpSpPr/>
        <p:nvPr/>
      </p:nvGrpSpPr>
      <p:grpSpPr>
        <a:xfrm>
          <a:off x="0" y="0"/>
          <a:ext cx="0" cy="0"/>
          <a:chOff x="0" y="0"/>
          <a:chExt cx="0" cy="0"/>
        </a:xfrm>
      </p:grpSpPr>
      <p:sp>
        <p:nvSpPr>
          <p:cNvPr id="659" name="Google Shape;659;p99"/>
          <p:cNvSpPr txBox="1">
            <a:spLocks noGrp="1"/>
          </p:cNvSpPr>
          <p:nvPr>
            <p:ph type="body" idx="1"/>
          </p:nvPr>
        </p:nvSpPr>
        <p:spPr>
          <a:xfrm>
            <a:off x="350050" y="1198728"/>
            <a:ext cx="8229600" cy="5056500"/>
          </a:xfrm>
          <a:prstGeom prst="rect">
            <a:avLst/>
          </a:prstGeom>
        </p:spPr>
        <p:txBody>
          <a:bodyPr spcFirstLastPara="1" wrap="square" lIns="91425" tIns="45700" rIns="91425" bIns="45700" anchor="t" anchorCtr="0">
            <a:noAutofit/>
          </a:bodyPr>
          <a:lstStyle/>
          <a:p>
            <a:pPr marL="0" indent="0" algn="ctr">
              <a:buNone/>
            </a:pPr>
            <a:r>
              <a:rPr lang="en-US" b="1" dirty="0">
                <a:solidFill>
                  <a:srgbClr val="0070C0"/>
                </a:solidFill>
              </a:rPr>
              <a:t>References cont’d</a:t>
            </a:r>
            <a:endParaRPr lang="en-US" b="1" dirty="0">
              <a:solidFill>
                <a:srgbClr val="0070C0"/>
              </a:solidFill>
              <a:hlinkClick r:id="rId3">
                <a:extLst>
                  <a:ext uri="{A12FA001-AC4F-418D-AE19-62706E023703}">
                    <ahyp:hlinkClr xmlns:ahyp="http://schemas.microsoft.com/office/drawing/2018/hyperlinkcolor" val="tx"/>
                  </a:ext>
                </a:extLst>
              </a:hlinkClick>
            </a:endParaRPr>
          </a:p>
          <a:p>
            <a:pPr indent="-457200"/>
            <a:endParaRPr lang="en-US" sz="2100" u="sng" dirty="0">
              <a:solidFill>
                <a:srgbClr val="0000FF"/>
              </a:solidFill>
              <a:hlinkClick r:id="rId3">
                <a:extLst>
                  <a:ext uri="{A12FA001-AC4F-418D-AE19-62706E023703}">
                    <ahyp:hlinkClr xmlns:ahyp="http://schemas.microsoft.com/office/drawing/2018/hyperlinkcolor" val="tx"/>
                  </a:ext>
                </a:extLst>
              </a:hlinkClick>
            </a:endParaRPr>
          </a:p>
          <a:p>
            <a:pPr indent="-457200"/>
            <a:endParaRPr lang="en-US" sz="2100" u="sng" dirty="0">
              <a:solidFill>
                <a:srgbClr val="0000FF"/>
              </a:solidFill>
              <a:hlinkClick r:id="rId3">
                <a:extLst>
                  <a:ext uri="{A12FA001-AC4F-418D-AE19-62706E023703}">
                    <ahyp:hlinkClr xmlns:ahyp="http://schemas.microsoft.com/office/drawing/2018/hyperlinkcolor" val="tx"/>
                  </a:ext>
                </a:extLst>
              </a:hlinkClick>
            </a:endParaRPr>
          </a:p>
          <a:p>
            <a:pPr indent="-457200"/>
            <a:r>
              <a:rPr lang="en-US" sz="2100" u="sng" dirty="0">
                <a:solidFill>
                  <a:srgbClr val="0000FF"/>
                </a:solidFill>
                <a:hlinkClick r:id="rId3">
                  <a:extLst>
                    <a:ext uri="{A12FA001-AC4F-418D-AE19-62706E023703}">
                      <ahyp:hlinkClr xmlns:ahyp="http://schemas.microsoft.com/office/drawing/2018/hyperlinkcolor" val="tx"/>
                    </a:ext>
                  </a:extLst>
                </a:hlinkClick>
              </a:rPr>
              <a:t>https://www.theguardian.com/business/2020/aug/30/the-reversal-of-gentrification-how-covid-19-could-remake-australias-cities</a:t>
            </a:r>
            <a:endParaRPr sz="2100" dirty="0"/>
          </a:p>
          <a:p>
            <a:pPr indent="-457200">
              <a:spcBef>
                <a:spcPts val="1800"/>
              </a:spcBef>
            </a:pPr>
            <a:r>
              <a:rPr lang="en-US" sz="2100" u="sng" dirty="0">
                <a:solidFill>
                  <a:schemeClr val="hlink"/>
                </a:solidFill>
                <a:hlinkClick r:id="rId4"/>
              </a:rPr>
              <a:t>https://www.bloomberg.com/news/features/2020-07-02/how-coronavirus-will-reshape-u-s-cities</a:t>
            </a:r>
            <a:endParaRPr sz="2100" dirty="0"/>
          </a:p>
          <a:p>
            <a:pPr indent="-457200">
              <a:spcBef>
                <a:spcPts val="1800"/>
              </a:spcBef>
            </a:pPr>
            <a:r>
              <a:rPr lang="en-US" sz="2100" u="sng" dirty="0">
                <a:solidFill>
                  <a:schemeClr val="hlink"/>
                </a:solidFill>
                <a:hlinkClick r:id="rId5"/>
              </a:rPr>
              <a:t>https://www.brookings.edu/research/even-before-coronavirus-census-shows-u-s-cities-growth-was-stagnating/</a:t>
            </a:r>
            <a:endParaRPr sz="2100" dirty="0"/>
          </a:p>
          <a:p>
            <a:pPr indent="-457200">
              <a:spcBef>
                <a:spcPts val="1800"/>
              </a:spcBef>
              <a:buSzPts val="1100"/>
            </a:pPr>
            <a:r>
              <a:rPr lang="en-US" sz="2100" u="sng" dirty="0">
                <a:solidFill>
                  <a:schemeClr val="hlink"/>
                </a:solidFill>
                <a:hlinkClick r:id="rId6"/>
              </a:rPr>
              <a:t>https://www.weforum.org/agenda/2020/08/future-of-cities-covid-19/</a:t>
            </a:r>
            <a:endParaRPr sz="2100"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664"/>
        <p:cNvGrpSpPr/>
        <p:nvPr/>
      </p:nvGrpSpPr>
      <p:grpSpPr>
        <a:xfrm>
          <a:off x="0" y="0"/>
          <a:ext cx="0" cy="0"/>
          <a:chOff x="0" y="0"/>
          <a:chExt cx="0" cy="0"/>
        </a:xfrm>
      </p:grpSpPr>
      <p:sp>
        <p:nvSpPr>
          <p:cNvPr id="665" name="Google Shape;665;p100"/>
          <p:cNvSpPr txBox="1">
            <a:spLocks noGrp="1"/>
          </p:cNvSpPr>
          <p:nvPr>
            <p:ph type="body" idx="1"/>
          </p:nvPr>
        </p:nvSpPr>
        <p:spPr>
          <a:xfrm>
            <a:off x="355310" y="1157693"/>
            <a:ext cx="8229600" cy="2056200"/>
          </a:xfrm>
          <a:prstGeom prst="rect">
            <a:avLst/>
          </a:prstGeom>
        </p:spPr>
        <p:txBody>
          <a:bodyPr spcFirstLastPara="1" wrap="square" lIns="91425" tIns="45700" rIns="91425" bIns="45700" anchor="t" anchorCtr="0">
            <a:noAutofit/>
          </a:bodyPr>
          <a:lstStyle/>
          <a:p>
            <a:pPr marL="0" indent="0" algn="ctr">
              <a:buNone/>
            </a:pPr>
            <a:r>
              <a:rPr lang="en-US" b="1" dirty="0">
                <a:solidFill>
                  <a:srgbClr val="0070C0"/>
                </a:solidFill>
              </a:rPr>
              <a:t>References cont’d</a:t>
            </a:r>
            <a:endParaRPr lang="en-US" u="sng" dirty="0">
              <a:solidFill>
                <a:schemeClr val="hlink"/>
              </a:solidFill>
              <a:hlinkClick r:id="rId3"/>
            </a:endParaRPr>
          </a:p>
          <a:p>
            <a:pPr marL="342900"/>
            <a:r>
              <a:rPr lang="en-US" sz="2400" u="sng" dirty="0">
                <a:solidFill>
                  <a:schemeClr val="hlink"/>
                </a:solidFill>
                <a:hlinkClick r:id="rId3"/>
              </a:rPr>
              <a:t>https://www.bloomberg.com/news/articles/2020-06-30/a-case-for-turning-empty-malls-into-housing?srnd=citylab</a:t>
            </a:r>
            <a:endParaRPr sz="2400" dirty="0"/>
          </a:p>
          <a:p>
            <a:pPr marL="342900">
              <a:spcBef>
                <a:spcPts val="1800"/>
              </a:spcBef>
            </a:pPr>
            <a:r>
              <a:rPr lang="en-US" sz="2400" u="sng" dirty="0">
                <a:solidFill>
                  <a:schemeClr val="hlink"/>
                </a:solidFill>
                <a:hlinkClick r:id="rId4"/>
              </a:rPr>
              <a:t>https://www.housingwire.com/articles/47649-freddie-mac-housing-market-is-short-25-million-units/</a:t>
            </a:r>
            <a:endParaRPr sz="2400" dirty="0"/>
          </a:p>
          <a:p>
            <a:pPr marL="342900">
              <a:spcBef>
                <a:spcPts val="1800"/>
              </a:spcBef>
              <a:buSzPts val="1100"/>
            </a:pPr>
            <a:r>
              <a:rPr lang="en-US" sz="2400" u="sng" dirty="0">
                <a:solidFill>
                  <a:schemeClr val="hlink"/>
                </a:solidFill>
                <a:hlinkClick r:id="rId5"/>
              </a:rPr>
              <a:t>https://www.brookings.edu/research/even-before-coronavirus-census-shows-u-s-cities-growth-was-stagnating/</a:t>
            </a:r>
            <a:endParaRPr sz="2400" dirty="0"/>
          </a:p>
          <a:p>
            <a:pPr marL="342900">
              <a:spcBef>
                <a:spcPts val="1800"/>
              </a:spcBef>
              <a:buSzPts val="1100"/>
            </a:pPr>
            <a:r>
              <a:rPr lang="en-US" sz="2400" dirty="0"/>
              <a:t> </a:t>
            </a:r>
            <a:r>
              <a:rPr lang="en-US" sz="2400" u="sng" dirty="0">
                <a:solidFill>
                  <a:schemeClr val="hlink"/>
                </a:solidFill>
                <a:hlinkClick r:id="rId6"/>
              </a:rPr>
              <a:t>https://cityobservatory.org/youthmovement/</a:t>
            </a:r>
            <a:endParaRPr sz="2400" dirty="0"/>
          </a:p>
          <a:p>
            <a:pPr marL="342900">
              <a:spcBef>
                <a:spcPts val="1800"/>
              </a:spcBef>
              <a:buSzPts val="1100"/>
            </a:pPr>
            <a:r>
              <a:rPr lang="en-US" sz="2400" u="sng" dirty="0">
                <a:solidFill>
                  <a:schemeClr val="hlink"/>
                </a:solidFill>
                <a:hlinkClick r:id="rId7"/>
              </a:rPr>
              <a:t>https://www.bloomberg.com/news/articles/2015-02-05/is-your-neighborhood-changing-it-might-be-youthification-not-gentrification</a:t>
            </a:r>
            <a:endParaRPr sz="2900" dirty="0"/>
          </a:p>
          <a:p>
            <a:pPr marL="0" lvl="0" indent="0" algn="l" rtl="0">
              <a:spcBef>
                <a:spcPts val="1800"/>
              </a:spcBef>
              <a:spcAft>
                <a:spcPts val="0"/>
              </a:spcAft>
              <a:buNone/>
            </a:pPr>
            <a:endParaRPr sz="2100" dirty="0"/>
          </a:p>
          <a:p>
            <a:pPr marL="0" lvl="0" indent="0" algn="l" rtl="0">
              <a:spcBef>
                <a:spcPts val="1800"/>
              </a:spcBef>
              <a:spcAft>
                <a:spcPts val="0"/>
              </a:spcAft>
              <a:buNone/>
            </a:pPr>
            <a:endParaRPr sz="2100" dirty="0"/>
          </a:p>
          <a:p>
            <a:pPr marL="0" lvl="0" indent="0" algn="l" rtl="0">
              <a:spcBef>
                <a:spcPts val="1800"/>
              </a:spcBef>
              <a:spcAft>
                <a:spcPts val="1800"/>
              </a:spcAft>
              <a:buNone/>
            </a:pPr>
            <a:endParaRPr sz="2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457200" y="111259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300"/>
              <a:t>Eco</a:t>
            </a:r>
            <a:r>
              <a:rPr lang="en-US" sz="4300">
                <a:solidFill>
                  <a:srgbClr val="005CB8"/>
                </a:solidFill>
              </a:rPr>
              <a:t>nomics and Cross</a:t>
            </a:r>
            <a:r>
              <a:rPr lang="en-US" sz="4300"/>
              <a:t> Curricular Applications</a:t>
            </a:r>
            <a:endParaRPr sz="4300" b="1"/>
          </a:p>
        </p:txBody>
      </p:sp>
      <p:sp>
        <p:nvSpPr>
          <p:cNvPr id="172" name="Google Shape;172;p29"/>
          <p:cNvSpPr txBox="1">
            <a:spLocks noGrp="1"/>
          </p:cNvSpPr>
          <p:nvPr>
            <p:ph type="body" idx="4294967295"/>
          </p:nvPr>
        </p:nvSpPr>
        <p:spPr>
          <a:xfrm>
            <a:off x="564650" y="2861350"/>
            <a:ext cx="41148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Scarcity and Opportunity Cost</a:t>
            </a:r>
            <a:endParaRPr sz="2500" dirty="0"/>
          </a:p>
          <a:p>
            <a:pPr marL="342900" lvl="0" indent="-342900" algn="l" rtl="0">
              <a:spcBef>
                <a:spcPts val="0"/>
              </a:spcBef>
              <a:spcAft>
                <a:spcPts val="0"/>
              </a:spcAft>
              <a:buSzPts val="2500"/>
              <a:buChar char="•"/>
            </a:pPr>
            <a:r>
              <a:rPr lang="en-US" sz="2500" dirty="0"/>
              <a:t>Supply and Demand</a:t>
            </a:r>
            <a:endParaRPr sz="2500" dirty="0"/>
          </a:p>
          <a:p>
            <a:pPr marL="342900" lvl="0" indent="-342900" algn="l" rtl="0">
              <a:spcBef>
                <a:spcPts val="0"/>
              </a:spcBef>
              <a:spcAft>
                <a:spcPts val="0"/>
              </a:spcAft>
              <a:buSzPts val="2500"/>
              <a:buChar char="•"/>
            </a:pPr>
            <a:r>
              <a:rPr lang="en-US" sz="2500" dirty="0"/>
              <a:t>Resource Allocation Models</a:t>
            </a:r>
            <a:endParaRPr sz="2500" dirty="0"/>
          </a:p>
          <a:p>
            <a:pPr marL="342900" lvl="0" indent="-342900" algn="l" rtl="0">
              <a:spcBef>
                <a:spcPts val="0"/>
              </a:spcBef>
              <a:spcAft>
                <a:spcPts val="0"/>
              </a:spcAft>
              <a:buSzPts val="2500"/>
              <a:buChar char="•"/>
            </a:pPr>
            <a:r>
              <a:rPr lang="en-US" sz="2500" dirty="0"/>
              <a:t>Fiscal Policy</a:t>
            </a: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
        <p:nvSpPr>
          <p:cNvPr id="173" name="Google Shape;173;p29"/>
          <p:cNvSpPr txBox="1"/>
          <p:nvPr/>
        </p:nvSpPr>
        <p:spPr>
          <a:xfrm>
            <a:off x="5092925" y="2556950"/>
            <a:ext cx="3396900" cy="31191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Arial" panose="020B0604020202020204" pitchFamily="34" charset="0"/>
              <a:buChar char="•"/>
            </a:pPr>
            <a:endParaRPr sz="2500" dirty="0">
              <a:latin typeface="Calibri"/>
              <a:ea typeface="Calibri"/>
              <a:cs typeface="Calibri"/>
              <a:sym typeface="Calibri"/>
            </a:endParaRPr>
          </a:p>
          <a:p>
            <a:pPr marL="412750" lvl="0" indent="-34290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Science/ Technology</a:t>
            </a:r>
            <a:endParaRPr sz="2500" dirty="0">
              <a:latin typeface="Calibri"/>
              <a:ea typeface="Calibri"/>
              <a:cs typeface="Calibri"/>
              <a:sym typeface="Calibri"/>
            </a:endParaRPr>
          </a:p>
          <a:p>
            <a:pPr marL="412750" lvl="0" indent="-34290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Public Policy</a:t>
            </a:r>
            <a:endParaRPr sz="2500" dirty="0">
              <a:latin typeface="Calibri"/>
              <a:ea typeface="Calibri"/>
              <a:cs typeface="Calibri"/>
              <a:sym typeface="Calibri"/>
            </a:endParaRPr>
          </a:p>
          <a:p>
            <a:pPr marL="412750" lvl="0" indent="-34290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Entrepreneurship</a:t>
            </a:r>
            <a:endParaRPr sz="2500" dirty="0">
              <a:latin typeface="Calibri"/>
              <a:ea typeface="Calibri"/>
              <a:cs typeface="Calibri"/>
              <a:sym typeface="Calibri"/>
            </a:endParaRPr>
          </a:p>
          <a:p>
            <a:pPr marL="412750" lvl="0" indent="-34290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Political Studies</a:t>
            </a:r>
            <a:endParaRPr sz="2500" dirty="0">
              <a:latin typeface="Calibri"/>
              <a:ea typeface="Calibri"/>
              <a:cs typeface="Calibri"/>
              <a:sym typeface="Calibri"/>
            </a:endParaRPr>
          </a:p>
          <a:p>
            <a:pPr marL="412750" lvl="0" indent="-34290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Geography</a:t>
            </a:r>
            <a:endParaRPr sz="25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anim calcmode="lin" valueType="num">
                                      <p:cBhvr additive="base">
                                        <p:cTn id="7" dur="500"/>
                                        <p:tgtEl>
                                          <p:spTgt spid="1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2">
                                            <p:txEl>
                                              <p:pRg st="1" end="1"/>
                                            </p:txEl>
                                          </p:spTgt>
                                        </p:tgtEl>
                                        <p:attrNameLst>
                                          <p:attrName>style.visibility</p:attrName>
                                        </p:attrNameLst>
                                      </p:cBhvr>
                                      <p:to>
                                        <p:strVal val="visible"/>
                                      </p:to>
                                    </p:set>
                                    <p:anim calcmode="lin" valueType="num">
                                      <p:cBhvr additive="base">
                                        <p:cTn id="12" dur="500"/>
                                        <p:tgtEl>
                                          <p:spTgt spid="17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
                                            <p:txEl>
                                              <p:pRg st="2" end="2"/>
                                            </p:txEl>
                                          </p:spTgt>
                                        </p:tgtEl>
                                        <p:attrNameLst>
                                          <p:attrName>style.visibility</p:attrName>
                                        </p:attrNameLst>
                                      </p:cBhvr>
                                      <p:to>
                                        <p:strVal val="visible"/>
                                      </p:to>
                                    </p:set>
                                    <p:anim calcmode="lin" valueType="num">
                                      <p:cBhvr additive="base">
                                        <p:cTn id="17" dur="500"/>
                                        <p:tgtEl>
                                          <p:spTgt spid="1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2">
                                            <p:txEl>
                                              <p:pRg st="3" end="3"/>
                                            </p:txEl>
                                          </p:spTgt>
                                        </p:tgtEl>
                                        <p:attrNameLst>
                                          <p:attrName>style.visibility</p:attrName>
                                        </p:attrNameLst>
                                      </p:cBhvr>
                                      <p:to>
                                        <p:strVal val="visible"/>
                                      </p:to>
                                    </p:set>
                                    <p:anim calcmode="lin" valueType="num">
                                      <p:cBhvr additive="base">
                                        <p:cTn id="22" dur="500"/>
                                        <p:tgtEl>
                                          <p:spTgt spid="17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2">
                                            <p:txEl>
                                              <p:pRg st="4" end="4"/>
                                            </p:txEl>
                                          </p:spTgt>
                                        </p:tgtEl>
                                        <p:attrNameLst>
                                          <p:attrName>style.visibility</p:attrName>
                                        </p:attrNameLst>
                                      </p:cBhvr>
                                      <p:to>
                                        <p:strVal val="visible"/>
                                      </p:to>
                                    </p:set>
                                    <p:anim calcmode="lin" valueType="num">
                                      <p:cBhvr additive="base">
                                        <p:cTn id="27" dur="500"/>
                                        <p:tgtEl>
                                          <p:spTgt spid="17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2">
                                            <p:txEl>
                                              <p:pRg st="5" end="5"/>
                                            </p:txEl>
                                          </p:spTgt>
                                        </p:tgtEl>
                                        <p:attrNameLst>
                                          <p:attrName>style.visibility</p:attrName>
                                        </p:attrNameLst>
                                      </p:cBhvr>
                                      <p:to>
                                        <p:strVal val="visible"/>
                                      </p:to>
                                    </p:set>
                                    <p:anim calcmode="lin" valueType="num">
                                      <p:cBhvr additive="base">
                                        <p:cTn id="32" dur="500"/>
                                        <p:tgtEl>
                                          <p:spTgt spid="17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2">
                                            <p:txEl>
                                              <p:pRg st="6" end="6"/>
                                            </p:txEl>
                                          </p:spTgt>
                                        </p:tgtEl>
                                        <p:attrNameLst>
                                          <p:attrName>style.visibility</p:attrName>
                                        </p:attrNameLst>
                                      </p:cBhvr>
                                      <p:to>
                                        <p:strVal val="visible"/>
                                      </p:to>
                                    </p:set>
                                    <p:anim calcmode="lin" valueType="num">
                                      <p:cBhvr additive="base">
                                        <p:cTn id="37" dur="500"/>
                                        <p:tgtEl>
                                          <p:spTgt spid="17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Google Shape;671;p101"/>
          <p:cNvSpPr txBox="1">
            <a:spLocks noGrp="1"/>
          </p:cNvSpPr>
          <p:nvPr>
            <p:ph type="body" idx="1"/>
          </p:nvPr>
        </p:nvSpPr>
        <p:spPr>
          <a:xfrm>
            <a:off x="457200" y="1292477"/>
            <a:ext cx="8229600" cy="4668000"/>
          </a:xfrm>
          <a:prstGeom prst="rect">
            <a:avLst/>
          </a:prstGeom>
        </p:spPr>
        <p:txBody>
          <a:bodyPr spcFirstLastPara="1" wrap="square" lIns="91425" tIns="45700" rIns="91425" bIns="45700" anchor="t" anchorCtr="0">
            <a:noAutofit/>
          </a:bodyPr>
          <a:lstStyle/>
          <a:p>
            <a:pPr marL="0" indent="0" algn="ctr">
              <a:buNone/>
            </a:pPr>
            <a:r>
              <a:rPr lang="en-US" sz="2400" b="1" dirty="0">
                <a:solidFill>
                  <a:srgbClr val="0070C0"/>
                </a:solidFill>
              </a:rPr>
              <a:t>References cont’d</a:t>
            </a:r>
            <a:endParaRPr lang="en-US" sz="2400" u="sng" dirty="0">
              <a:solidFill>
                <a:schemeClr val="hlink"/>
              </a:solidFill>
              <a:hlinkClick r:id="rId3"/>
            </a:endParaRPr>
          </a:p>
          <a:p>
            <a:pPr marL="0" indent="0">
              <a:buNone/>
            </a:pPr>
            <a:endParaRPr lang="en-US" sz="2400" u="sng" dirty="0">
              <a:solidFill>
                <a:schemeClr val="hlink"/>
              </a:solidFill>
              <a:hlinkClick r:id="rId4"/>
            </a:endParaRPr>
          </a:p>
          <a:p>
            <a:pPr marL="342900"/>
            <a:r>
              <a:rPr lang="en-US" sz="2400" u="sng" dirty="0">
                <a:solidFill>
                  <a:schemeClr val="hlink"/>
                </a:solidFill>
                <a:hlinkClick r:id="rId4"/>
              </a:rPr>
              <a:t>https://www.brookings.edu/research/even-before-coronavirus-census-shows-u-s-cities-growth-was-stagnating/</a:t>
            </a:r>
            <a:endParaRPr sz="2400" dirty="0"/>
          </a:p>
          <a:p>
            <a:pPr marL="342900">
              <a:spcBef>
                <a:spcPts val="1800"/>
              </a:spcBef>
            </a:pPr>
            <a:r>
              <a:rPr lang="en-US" sz="2400" dirty="0"/>
              <a:t> </a:t>
            </a:r>
            <a:r>
              <a:rPr lang="en-US" sz="2400" u="sng" dirty="0">
                <a:solidFill>
                  <a:schemeClr val="hlink"/>
                </a:solidFill>
                <a:hlinkClick r:id="rId5"/>
              </a:rPr>
              <a:t>https://cityobservatory.org/youthmovement/</a:t>
            </a:r>
            <a:endParaRPr sz="2400" dirty="0"/>
          </a:p>
          <a:p>
            <a:pPr marL="342900">
              <a:spcBef>
                <a:spcPts val="1800"/>
              </a:spcBef>
            </a:pPr>
            <a:r>
              <a:rPr lang="en-US" sz="2400" u="sng" dirty="0">
                <a:solidFill>
                  <a:schemeClr val="hlink"/>
                </a:solidFill>
                <a:hlinkClick r:id="rId6"/>
              </a:rPr>
              <a:t>https://www.bloomberg.com/news/articles/2015-02-05/is-your-neighborhood-changing-it-might-be-youthification-not-gentrification</a:t>
            </a:r>
            <a:endParaRPr sz="2400" dirty="0"/>
          </a:p>
          <a:p>
            <a:pPr marL="342900">
              <a:spcBef>
                <a:spcPts val="1800"/>
              </a:spcBef>
              <a:buSzPts val="1100"/>
            </a:pPr>
            <a:r>
              <a:rPr lang="en-US" sz="2400" u="sng" dirty="0">
                <a:solidFill>
                  <a:schemeClr val="hlink"/>
                </a:solidFill>
                <a:hlinkClick r:id="rId7"/>
              </a:rPr>
              <a:t>https://www.vox.com/cities-and-urbanism/2020/4/13/21218759/coronavirus-cities-lockdown-covid-19-brent-toderian</a:t>
            </a:r>
            <a:endParaRPr sz="2000" dirty="0"/>
          </a:p>
          <a:p>
            <a:pPr marL="0" lvl="0" indent="0" algn="l" rtl="0">
              <a:spcBef>
                <a:spcPts val="1800"/>
              </a:spcBef>
              <a:spcAft>
                <a:spcPts val="0"/>
              </a:spcAft>
              <a:buNone/>
            </a:pPr>
            <a:endParaRPr sz="1900" dirty="0"/>
          </a:p>
          <a:p>
            <a:pPr marL="0" lvl="0" indent="0" algn="l" rtl="0">
              <a:spcBef>
                <a:spcPts val="1800"/>
              </a:spcBef>
              <a:spcAft>
                <a:spcPts val="0"/>
              </a:spcAft>
              <a:buNone/>
            </a:pPr>
            <a:endParaRPr sz="1900" dirty="0"/>
          </a:p>
          <a:p>
            <a:pPr marL="0" lvl="0" indent="0" algn="l" rtl="0">
              <a:spcBef>
                <a:spcPts val="1800"/>
              </a:spcBef>
              <a:spcAft>
                <a:spcPts val="1800"/>
              </a:spcAft>
              <a:buNone/>
            </a:pP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676"/>
        <p:cNvGrpSpPr/>
        <p:nvPr/>
      </p:nvGrpSpPr>
      <p:grpSpPr>
        <a:xfrm>
          <a:off x="0" y="0"/>
          <a:ext cx="0" cy="0"/>
          <a:chOff x="0" y="0"/>
          <a:chExt cx="0" cy="0"/>
        </a:xfrm>
      </p:grpSpPr>
      <p:sp>
        <p:nvSpPr>
          <p:cNvPr id="677" name="Google Shape;677;p102"/>
          <p:cNvSpPr txBox="1">
            <a:spLocks noGrp="1"/>
          </p:cNvSpPr>
          <p:nvPr>
            <p:ph type="body" idx="1"/>
          </p:nvPr>
        </p:nvSpPr>
        <p:spPr>
          <a:xfrm>
            <a:off x="351192" y="1085107"/>
            <a:ext cx="8229600" cy="3779400"/>
          </a:xfrm>
          <a:prstGeom prst="rect">
            <a:avLst/>
          </a:prstGeom>
        </p:spPr>
        <p:txBody>
          <a:bodyPr spcFirstLastPara="1" wrap="square" lIns="91425" tIns="45700" rIns="91425" bIns="45700" anchor="t" anchorCtr="0">
            <a:noAutofit/>
          </a:bodyPr>
          <a:lstStyle/>
          <a:p>
            <a:pPr marL="0" indent="0" algn="ctr">
              <a:buNone/>
            </a:pPr>
            <a:r>
              <a:rPr lang="en-US" sz="2400" b="1" dirty="0">
                <a:solidFill>
                  <a:srgbClr val="0070C0"/>
                </a:solidFill>
              </a:rPr>
              <a:t>References cont’d</a:t>
            </a:r>
            <a:endParaRPr lang="en-US" sz="2400" u="sng" dirty="0">
              <a:solidFill>
                <a:schemeClr val="hlink"/>
              </a:solidFill>
              <a:hlinkClick r:id="rId3"/>
            </a:endParaRPr>
          </a:p>
          <a:p>
            <a:pPr marL="342900"/>
            <a:endParaRPr lang="en-US" sz="2400" u="sng" dirty="0">
              <a:solidFill>
                <a:schemeClr val="hlink"/>
              </a:solidFill>
              <a:hlinkClick r:id="rId4"/>
            </a:endParaRPr>
          </a:p>
          <a:p>
            <a:pPr marL="342900"/>
            <a:r>
              <a:rPr lang="en-US" sz="2400" u="sng" dirty="0">
                <a:solidFill>
                  <a:schemeClr val="hlink"/>
                </a:solidFill>
                <a:hlinkClick r:id="rId4"/>
              </a:rPr>
              <a:t>https://www.vox.com/cities-and-urbanism/2020/4/13/21218759/coronavirus-cities-lockdown-covid-19-brent-toderian</a:t>
            </a:r>
            <a:endParaRPr sz="2400" dirty="0"/>
          </a:p>
          <a:p>
            <a:pPr marL="342900">
              <a:spcBef>
                <a:spcPts val="1800"/>
              </a:spcBef>
            </a:pPr>
            <a:r>
              <a:rPr lang="en-US" sz="2400" u="sng" dirty="0">
                <a:solidFill>
                  <a:schemeClr val="hlink"/>
                </a:solidFill>
                <a:hlinkClick r:id="rId5"/>
              </a:rPr>
              <a:t>https://content-static.upwork.com/blog/uploads/sites/6/2020/05/26131624/Upwork_EconomistReport_FWR_052020.pdf</a:t>
            </a:r>
            <a:endParaRPr sz="2400" dirty="0"/>
          </a:p>
          <a:p>
            <a:pPr marL="342900">
              <a:spcBef>
                <a:spcPts val="1800"/>
              </a:spcBef>
            </a:pPr>
            <a:r>
              <a:rPr lang="en-US" sz="2400" u="sng" dirty="0">
                <a:solidFill>
                  <a:schemeClr val="hlink"/>
                </a:solidFill>
                <a:hlinkClick r:id="rId6"/>
              </a:rPr>
              <a:t>https://www.bloomberg.com/news/articles/2020-06-23/cities-are-looking-to-lure-newly-remote-workers</a:t>
            </a:r>
            <a:endParaRPr sz="2400" dirty="0"/>
          </a:p>
          <a:p>
            <a:pPr marL="342900">
              <a:spcBef>
                <a:spcPts val="1800"/>
              </a:spcBef>
            </a:pPr>
            <a:r>
              <a:rPr lang="en-US" sz="2400" u="sng" dirty="0">
                <a:solidFill>
                  <a:schemeClr val="hlink"/>
                </a:solidFill>
                <a:hlinkClick r:id="rId7"/>
              </a:rPr>
              <a:t>https://www.brookings.edu/blog/the-avenue/2020/03/31/when-will-your-city-feel-the-fiscal-impact-of-covid-19/</a:t>
            </a:r>
            <a:endParaRPr sz="2400" dirty="0"/>
          </a:p>
          <a:p>
            <a:pPr marL="0" lvl="0" indent="0" algn="l" rtl="0">
              <a:spcBef>
                <a:spcPts val="1800"/>
              </a:spcBef>
              <a:spcAft>
                <a:spcPts val="0"/>
              </a:spcAft>
              <a:buClr>
                <a:schemeClr val="dk1"/>
              </a:buClr>
              <a:buSzPts val="1100"/>
              <a:buFont typeface="Arial"/>
              <a:buNone/>
            </a:pPr>
            <a:endParaRPr sz="2400" dirty="0"/>
          </a:p>
          <a:p>
            <a:pPr marL="0" lvl="0" indent="0" algn="l" rtl="0">
              <a:spcBef>
                <a:spcPts val="1800"/>
              </a:spcBef>
              <a:spcAft>
                <a:spcPts val="1800"/>
              </a:spcAft>
              <a:buNone/>
            </a:pP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682"/>
        <p:cNvGrpSpPr/>
        <p:nvPr/>
      </p:nvGrpSpPr>
      <p:grpSpPr>
        <a:xfrm>
          <a:off x="0" y="0"/>
          <a:ext cx="0" cy="0"/>
          <a:chOff x="0" y="0"/>
          <a:chExt cx="0" cy="0"/>
        </a:xfrm>
      </p:grpSpPr>
      <p:sp>
        <p:nvSpPr>
          <p:cNvPr id="683" name="Google Shape;683;p103"/>
          <p:cNvSpPr txBox="1">
            <a:spLocks noGrp="1"/>
          </p:cNvSpPr>
          <p:nvPr>
            <p:ph type="body" idx="1"/>
          </p:nvPr>
        </p:nvSpPr>
        <p:spPr>
          <a:xfrm>
            <a:off x="457200" y="1261665"/>
            <a:ext cx="8229600" cy="3779400"/>
          </a:xfrm>
          <a:prstGeom prst="rect">
            <a:avLst/>
          </a:prstGeom>
        </p:spPr>
        <p:txBody>
          <a:bodyPr spcFirstLastPara="1" wrap="square" lIns="91425" tIns="45700" rIns="91425" bIns="45700" anchor="t" anchorCtr="0">
            <a:noAutofit/>
          </a:bodyPr>
          <a:lstStyle/>
          <a:p>
            <a:pPr marL="0" indent="0" algn="ctr">
              <a:buNone/>
            </a:pPr>
            <a:r>
              <a:rPr lang="en-US" b="1" dirty="0">
                <a:solidFill>
                  <a:srgbClr val="0070C0"/>
                </a:solidFill>
              </a:rPr>
              <a:t>References cont’d</a:t>
            </a:r>
            <a:endParaRPr lang="en-US" u="sng" dirty="0">
              <a:solidFill>
                <a:schemeClr val="hlink"/>
              </a:solidFill>
              <a:hlinkClick r:id="rId3"/>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Podcasts:  </a:t>
            </a:r>
          </a:p>
          <a:p>
            <a:pPr marL="342900"/>
            <a:r>
              <a:rPr lang="en-US" sz="2400" u="sng" dirty="0">
                <a:solidFill>
                  <a:schemeClr val="hlink"/>
                </a:solidFill>
                <a:hlinkClick r:id="rId4"/>
              </a:rPr>
              <a:t>https://www.wbur.org/onpoint/2020/06/26/how-coronavirus-will-change-city-life</a:t>
            </a:r>
            <a:endParaRPr sz="2400" dirty="0"/>
          </a:p>
          <a:p>
            <a:pPr marL="342900">
              <a:spcBef>
                <a:spcPts val="1800"/>
              </a:spcBef>
            </a:pPr>
            <a:r>
              <a:rPr lang="en-US" sz="2400" u="sng" dirty="0">
                <a:solidFill>
                  <a:schemeClr val="hlink"/>
                </a:solidFill>
                <a:hlinkClick r:id="rId5"/>
              </a:rPr>
              <a:t>https://www.greentechmedia.com/articles/read/remaking-the-climate-resilient-city</a:t>
            </a:r>
            <a:endParaRPr sz="2400"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Shape 688"/>
        <p:cNvGrpSpPr/>
        <p:nvPr/>
      </p:nvGrpSpPr>
      <p:grpSpPr>
        <a:xfrm>
          <a:off x="0" y="0"/>
          <a:ext cx="0" cy="0"/>
          <a:chOff x="0" y="0"/>
          <a:chExt cx="0" cy="0"/>
        </a:xfrm>
      </p:grpSpPr>
      <p:sp>
        <p:nvSpPr>
          <p:cNvPr id="689" name="Google Shape;689;p104"/>
          <p:cNvSpPr txBox="1">
            <a:spLocks noGrp="1"/>
          </p:cNvSpPr>
          <p:nvPr>
            <p:ph type="title"/>
          </p:nvPr>
        </p:nvSpPr>
        <p:spPr>
          <a:xfrm>
            <a:off x="1361100" y="1418145"/>
            <a:ext cx="6421800" cy="69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400" dirty="0"/>
              <a:t>Formative Assessment EdTech Tools</a:t>
            </a:r>
            <a:endParaRPr sz="2400" dirty="0"/>
          </a:p>
        </p:txBody>
      </p:sp>
      <p:sp>
        <p:nvSpPr>
          <p:cNvPr id="690" name="Google Shape;690;p104"/>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Nearpod:  </a:t>
            </a:r>
            <a:r>
              <a:rPr lang="en-US" u="sng">
                <a:solidFill>
                  <a:schemeClr val="hlink"/>
                </a:solidFill>
                <a:hlinkClick r:id="rId3"/>
              </a:rPr>
              <a:t>www.nearpod.com</a:t>
            </a:r>
            <a:endParaRPr/>
          </a:p>
          <a:p>
            <a:pPr marL="0" lvl="0" indent="0" algn="l" rtl="0">
              <a:spcBef>
                <a:spcPts val="1800"/>
              </a:spcBef>
              <a:spcAft>
                <a:spcPts val="0"/>
              </a:spcAft>
              <a:buNone/>
            </a:pPr>
            <a:r>
              <a:rPr lang="en-US"/>
              <a:t>Quizlet Live:  </a:t>
            </a:r>
            <a:r>
              <a:rPr lang="en-US" u="sng">
                <a:solidFill>
                  <a:schemeClr val="hlink"/>
                </a:solidFill>
                <a:hlinkClick r:id="rId4"/>
              </a:rPr>
              <a:t>www.quizlet.com</a:t>
            </a:r>
            <a:endParaRPr/>
          </a:p>
          <a:p>
            <a:pPr marL="0" lvl="0" indent="0" algn="l" rtl="0">
              <a:spcBef>
                <a:spcPts val="1800"/>
              </a:spcBef>
              <a:spcAft>
                <a:spcPts val="0"/>
              </a:spcAft>
              <a:buNone/>
            </a:pPr>
            <a:r>
              <a:rPr lang="en-US"/>
              <a:t>Kahoot:  </a:t>
            </a:r>
            <a:r>
              <a:rPr lang="en-US" u="sng">
                <a:solidFill>
                  <a:schemeClr val="hlink"/>
                </a:solidFill>
                <a:hlinkClick r:id="rId5"/>
              </a:rPr>
              <a:t>www.kahoot.com</a:t>
            </a:r>
            <a:endParaRPr/>
          </a:p>
          <a:p>
            <a:pPr marL="0" lvl="0" indent="0" algn="l" rtl="0">
              <a:spcBef>
                <a:spcPts val="1800"/>
              </a:spcBef>
              <a:spcAft>
                <a:spcPts val="0"/>
              </a:spcAft>
              <a:buNone/>
            </a:pPr>
            <a:r>
              <a:rPr lang="en-US"/>
              <a:t>Gimkit:  </a:t>
            </a:r>
            <a:r>
              <a:rPr lang="en-US" u="sng">
                <a:solidFill>
                  <a:schemeClr val="hlink"/>
                </a:solidFill>
                <a:hlinkClick r:id="rId6"/>
              </a:rPr>
              <a:t>www.gimkit.com</a:t>
            </a:r>
            <a:endParaRPr/>
          </a:p>
          <a:p>
            <a:pPr marL="0" lvl="0" indent="0" algn="l" rtl="0">
              <a:spcBef>
                <a:spcPts val="1800"/>
              </a:spcBef>
              <a:spcAft>
                <a:spcPts val="0"/>
              </a:spcAft>
              <a:buNone/>
            </a:pPr>
            <a:r>
              <a:rPr lang="en-US"/>
              <a:t>Blooket:  </a:t>
            </a:r>
            <a:r>
              <a:rPr lang="en-US" u="sng">
                <a:solidFill>
                  <a:schemeClr val="hlink"/>
                </a:solidFill>
                <a:hlinkClick r:id="rId7"/>
              </a:rPr>
              <a:t>www.blooket.com</a:t>
            </a: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10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697" name="Google Shape;697;p105"/>
          <p:cNvSpPr txBox="1"/>
          <p:nvPr/>
        </p:nvSpPr>
        <p:spPr>
          <a:xfrm>
            <a:off x="1501666" y="5134678"/>
            <a:ext cx="61406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98" name="Google Shape;698;p105"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702"/>
        <p:cNvGrpSpPr/>
        <p:nvPr/>
      </p:nvGrpSpPr>
      <p:grpSpPr>
        <a:xfrm>
          <a:off x="0" y="0"/>
          <a:ext cx="0" cy="0"/>
          <a:chOff x="0" y="0"/>
          <a:chExt cx="0" cy="0"/>
        </a:xfrm>
      </p:grpSpPr>
      <p:sp>
        <p:nvSpPr>
          <p:cNvPr id="703" name="Google Shape;703;p106"/>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704" name="Google Shape;704;p10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705" name="Google Shape;705;p106"/>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706" name="Google Shape;706;p106"/>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707" name="Google Shape;707;p106"/>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708" name="Google Shape;708;p106"/>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709" name="Google Shape;709;p106"/>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710" name="Google Shape;710;p106"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78"/>
        <p:cNvGrpSpPr/>
        <p:nvPr/>
      </p:nvGrpSpPr>
      <p:grpSpPr>
        <a:xfrm>
          <a:off x="0" y="0"/>
          <a:ext cx="0" cy="0"/>
          <a:chOff x="0" y="0"/>
          <a:chExt cx="0" cy="0"/>
        </a:xfrm>
      </p:grpSpPr>
      <p:sp>
        <p:nvSpPr>
          <p:cNvPr id="179" name="Google Shape;179;p30"/>
          <p:cNvSpPr txBox="1">
            <a:spLocks noGrp="1"/>
          </p:cNvSpPr>
          <p:nvPr>
            <p:ph type="body" idx="1"/>
          </p:nvPr>
        </p:nvSpPr>
        <p:spPr>
          <a:xfrm>
            <a:off x="457200" y="1320993"/>
            <a:ext cx="8229600" cy="12396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sz="3000" b="1" dirty="0">
                <a:solidFill>
                  <a:srgbClr val="0070C0"/>
                </a:solidFill>
              </a:rPr>
              <a:t>Vladimir Lenin</a:t>
            </a:r>
            <a:r>
              <a:rPr lang="en-US" dirty="0">
                <a:solidFill>
                  <a:srgbClr val="0070C0"/>
                </a:solidFill>
              </a:rPr>
              <a:t>:  </a:t>
            </a:r>
            <a:r>
              <a:rPr lang="en-US" dirty="0"/>
              <a:t>“There are decades where nothing happens; and there are weeks when decades happen”</a:t>
            </a:r>
            <a:endParaRPr dirty="0"/>
          </a:p>
        </p:txBody>
      </p:sp>
      <p:pic>
        <p:nvPicPr>
          <p:cNvPr id="180" name="Google Shape;180;p30"/>
          <p:cNvPicPr preferRelativeResize="0"/>
          <p:nvPr/>
        </p:nvPicPr>
        <p:blipFill>
          <a:blip r:embed="rId3">
            <a:alphaModFix/>
          </a:blip>
          <a:stretch>
            <a:fillRect/>
          </a:stretch>
        </p:blipFill>
        <p:spPr>
          <a:xfrm>
            <a:off x="1370025" y="2480218"/>
            <a:ext cx="6212580" cy="399260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5F8525-C1D7-4FAE-820F-D798AFAA5C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0515C0-FE0A-474C-9FA0-B85A66D67DA7}">
  <ds:schemaRefs>
    <ds:schemaRef ds:uri="http://schemas.microsoft.com/sharepoint/v3/contenttype/forms"/>
  </ds:schemaRefs>
</ds:datastoreItem>
</file>

<file path=customXml/itemProps3.xml><?xml version="1.0" encoding="utf-8"?>
<ds:datastoreItem xmlns:ds="http://schemas.openxmlformats.org/officeDocument/2006/customXml" ds:itemID="{E5CB872D-9A40-4AE6-B98C-1BD27ABA7577}">
  <ds:schemaRefs>
    <ds:schemaRef ds:uri="http://purl.org/dc/elements/1.1/"/>
    <ds:schemaRef ds:uri="http://www.w3.org/XML/1998/namespace"/>
    <ds:schemaRef ds:uri="http://schemas.microsoft.com/office/2006/metadata/properties"/>
    <ds:schemaRef ds:uri="http://schemas.microsoft.com/office/infopath/2007/PartnerControls"/>
    <ds:schemaRef ds:uri="http://purl.org/dc/dcmitype/"/>
    <ds:schemaRef ds:uri="bfa4db11-c700-41fb-b639-f7e6b4e680b5"/>
    <ds:schemaRef ds:uri="9cd82c5b-74c9-4827-94f1-5bf219ae6b20"/>
    <ds:schemaRef ds:uri="http://purl.org/dc/terms/"/>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65</TotalTime>
  <Words>2503</Words>
  <Application>Microsoft Office PowerPoint</Application>
  <PresentationFormat>On-screen Show (4:3)</PresentationFormat>
  <Paragraphs>340</Paragraphs>
  <Slides>85</Slides>
  <Notes>85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Times New Roman</vt:lpstr>
      <vt:lpstr>Gill Sans</vt:lpstr>
      <vt:lpstr>Calibri</vt:lpstr>
      <vt:lpstr>Arial</vt:lpstr>
      <vt:lpstr>Office Theme</vt:lpstr>
      <vt:lpstr>Blank Presentation</vt:lpstr>
      <vt:lpstr>  COVID 19 and the Economic Future of Cities: Deurbanization, Adaptation and Innovation  Presented by Theodore Opderbeck 6/8/21 opderbeckt@waldwickschools.org</vt:lpstr>
      <vt:lpstr>EconEdLink Membership</vt:lpstr>
      <vt:lpstr>Professional Development Certificate</vt:lpstr>
      <vt:lpstr>Agenda</vt:lpstr>
      <vt:lpstr>Objectives</vt:lpstr>
      <vt:lpstr>National Standards</vt:lpstr>
      <vt:lpstr>State Standards</vt:lpstr>
      <vt:lpstr>Economics and Cross Curricular Applications</vt:lpstr>
      <vt:lpstr>PowerPoint Presentation</vt:lpstr>
      <vt:lpstr>PowerPoint Presentation</vt:lpstr>
      <vt:lpstr>PowerPoint Presentation</vt:lpstr>
      <vt:lpstr>Some Generalizations ...</vt:lpstr>
      <vt:lpstr>Pre-Covid Urban Population Trends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Affecting Pre-Covid Urbanization Trends</vt:lpstr>
      <vt:lpstr>COVID 19 and Immediate Shocks to Cities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Forward:  Questions to Consider </vt:lpstr>
      <vt:lpstr>PowerPoint Presentation</vt:lpstr>
      <vt:lpstr>PowerPoint Presentation</vt:lpstr>
      <vt:lpstr>PowerPoint Presentation</vt:lpstr>
      <vt:lpstr>Commercial Real Estate</vt:lpstr>
      <vt:lpstr>A Post Covid Path Forward for Cities</vt:lpstr>
      <vt:lpstr>A Path Forward Post Covid:  Key Areas of Concern and New Opportunities ...</vt:lpstr>
      <vt:lpstr>Urban “Metrofitting”</vt:lpstr>
      <vt:lpstr>Addressing Housing Affordability and Shortages</vt:lpstr>
      <vt:lpstr>PowerPoint Presentation</vt:lpstr>
      <vt:lpstr>PowerPoint Presentation</vt:lpstr>
      <vt:lpstr>Expanding Public Open Space </vt:lpstr>
      <vt:lpstr>PowerPoint Presentation</vt:lpstr>
      <vt:lpstr>PowerPoint Presentation</vt:lpstr>
      <vt:lpstr>Fostering a Climate of Entrepreneurship/ Small Business Prosperity/Attracting Young Workers</vt:lpstr>
      <vt:lpstr>PowerPoint Presentation</vt:lpstr>
      <vt:lpstr>Improving Quality of Life</vt:lpstr>
      <vt:lpstr>Revitalizing Urban Retail</vt:lpstr>
      <vt:lpstr>Dealing with Climate Change and Investing in Green Infrastructure</vt:lpstr>
      <vt:lpstr>PowerPoint Presentation</vt:lpstr>
      <vt:lpstr>PowerPoint Presentation</vt:lpstr>
      <vt:lpstr>One last word about the future of the urban office workplace ...</vt:lpstr>
      <vt:lpstr>PowerPoint Presentation</vt:lpstr>
      <vt:lpstr>Learning Activities for Students</vt:lpstr>
      <vt:lpstr>City Council Mock Proposal for “City of the Future”</vt:lpstr>
      <vt:lpstr>Students Create a Podcast:  Cities and COVID - Challenges and Possibilities   </vt:lpstr>
      <vt:lpstr>Students Create a Blueprint for a “City of the Future”</vt:lpstr>
      <vt:lpstr>PowerPoint Presentation</vt:lpstr>
      <vt:lpstr>Digital Formative Assessment/Game Options</vt:lpstr>
      <vt:lpstr>Review/ Assessment Questions - Socrative</vt:lpstr>
      <vt:lpstr>References</vt:lpstr>
      <vt:lpstr>PowerPoint Presentation</vt:lpstr>
      <vt:lpstr>PowerPoint Presentation</vt:lpstr>
      <vt:lpstr>PowerPoint Presentation</vt:lpstr>
      <vt:lpstr>PowerPoint Presentation</vt:lpstr>
      <vt:lpstr>PowerPoint Presentation</vt:lpstr>
      <vt:lpstr>Formative Assessment EdTech Tools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COVID 19 and the Economic Future of Cities: Deurbanization, Adaptation, and Innovation  Presented by Theodore Opderbeck 6/8/21 opderbeckt@waldwickschools.org</dc:title>
  <cp:lastModifiedBy>Jarvon Carson</cp:lastModifiedBy>
  <cp:revision>2</cp:revision>
  <dcterms:modified xsi:type="dcterms:W3CDTF">2021-06-04T16:38:16Z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