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8"/>
  </p:notesMasterIdLst>
  <p:sldIdLst>
    <p:sldId id="256" r:id="rId5"/>
    <p:sldId id="261" r:id="rId6"/>
    <p:sldId id="267" r:id="rId7"/>
    <p:sldId id="273" r:id="rId8"/>
    <p:sldId id="274" r:id="rId9"/>
    <p:sldId id="262" r:id="rId10"/>
    <p:sldId id="258" r:id="rId11"/>
    <p:sldId id="486" r:id="rId12"/>
    <p:sldId id="307" r:id="rId13"/>
    <p:sldId id="583" r:id="rId14"/>
    <p:sldId id="282" r:id="rId15"/>
    <p:sldId id="279" r:id="rId16"/>
    <p:sldId id="293" r:id="rId17"/>
    <p:sldId id="280" r:id="rId18"/>
    <p:sldId id="487" r:id="rId19"/>
    <p:sldId id="595" r:id="rId20"/>
    <p:sldId id="592" r:id="rId21"/>
    <p:sldId id="593" r:id="rId22"/>
    <p:sldId id="591" r:id="rId23"/>
    <p:sldId id="312" r:id="rId24"/>
    <p:sldId id="318" r:id="rId25"/>
    <p:sldId id="320" r:id="rId26"/>
    <p:sldId id="315" r:id="rId27"/>
    <p:sldId id="317" r:id="rId28"/>
    <p:sldId id="322" r:id="rId29"/>
    <p:sldId id="323" r:id="rId30"/>
    <p:sldId id="319" r:id="rId31"/>
    <p:sldId id="594" r:id="rId32"/>
    <p:sldId id="579" r:id="rId33"/>
    <p:sldId id="580" r:id="rId34"/>
    <p:sldId id="581" r:id="rId35"/>
    <p:sldId id="584" r:id="rId36"/>
    <p:sldId id="596" r:id="rId37"/>
    <p:sldId id="537" r:id="rId38"/>
    <p:sldId id="281" r:id="rId39"/>
    <p:sldId id="601" r:id="rId40"/>
    <p:sldId id="586" r:id="rId41"/>
    <p:sldId id="589" r:id="rId42"/>
    <p:sldId id="602" r:id="rId43"/>
    <p:sldId id="597" r:id="rId44"/>
    <p:sldId id="285" r:id="rId45"/>
    <p:sldId id="275" r:id="rId46"/>
    <p:sldId id="284" r:id="rId47"/>
    <p:sldId id="484" r:id="rId48"/>
    <p:sldId id="485" r:id="rId49"/>
    <p:sldId id="283" r:id="rId50"/>
    <p:sldId id="598" r:id="rId51"/>
    <p:sldId id="600" r:id="rId52"/>
    <p:sldId id="599" r:id="rId53"/>
    <p:sldId id="265" r:id="rId54"/>
    <p:sldId id="582" r:id="rId55"/>
    <p:sldId id="266" r:id="rId56"/>
    <p:sldId id="269"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over, Lynne - stoverlf" initials="SL-s" lastIdx="2" clrIdx="0">
    <p:extLst>
      <p:ext uri="{19B8F6BF-5375-455C-9EA6-DF929625EA0E}">
        <p15:presenceInfo xmlns:p15="http://schemas.microsoft.com/office/powerpoint/2012/main" userId="S::stoverlf@jmu.edu::da401ec8-f34a-48fc-b2af-8ef102eb30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AF00"/>
    <a:srgbClr val="004080"/>
    <a:srgbClr val="FF9933"/>
    <a:srgbClr val="006600"/>
    <a:srgbClr val="FFCC99"/>
    <a:srgbClr val="CC6600"/>
    <a:srgbClr val="CBD49E"/>
    <a:srgbClr val="681846"/>
    <a:srgbClr val="FF6600"/>
    <a:srgbClr val="4E4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7D0C45-F6D2-4FBD-943F-B758AD2184EE}" v="7" dt="2021-09-30T20:14:44.181"/>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4660"/>
  </p:normalViewPr>
  <p:slideViewPr>
    <p:cSldViewPr snapToGrid="0">
      <p:cViewPr varScale="1">
        <p:scale>
          <a:sx n="71" d="100"/>
          <a:sy n="71" d="100"/>
        </p:scale>
        <p:origin x="1502"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von Carson" userId="f1f62c45-4a19-4f8e-934b-b4c64f876624" providerId="ADAL" clId="{147D0C45-F6D2-4FBD-943F-B758AD2184EE}"/>
    <pc:docChg chg="modSld">
      <pc:chgData name="Jarvon Carson" userId="f1f62c45-4a19-4f8e-934b-b4c64f876624" providerId="ADAL" clId="{147D0C45-F6D2-4FBD-943F-B758AD2184EE}" dt="2021-09-30T20:16:45.214" v="136" actId="20577"/>
      <pc:docMkLst>
        <pc:docMk/>
      </pc:docMkLst>
      <pc:sldChg chg="modSp mod">
        <pc:chgData name="Jarvon Carson" userId="f1f62c45-4a19-4f8e-934b-b4c64f876624" providerId="ADAL" clId="{147D0C45-F6D2-4FBD-943F-B758AD2184EE}" dt="2021-09-30T20:00:37.260" v="1" actId="20577"/>
        <pc:sldMkLst>
          <pc:docMk/>
          <pc:sldMk cId="0" sldId="256"/>
        </pc:sldMkLst>
        <pc:spChg chg="mod">
          <ac:chgData name="Jarvon Carson" userId="f1f62c45-4a19-4f8e-934b-b4c64f876624" providerId="ADAL" clId="{147D0C45-F6D2-4FBD-943F-B758AD2184EE}" dt="2021-09-30T20:00:37.260" v="1" actId="20577"/>
          <ac:spMkLst>
            <pc:docMk/>
            <pc:sldMk cId="0" sldId="256"/>
            <ac:spMk id="2" creationId="{00000000-0000-0000-0000-000000000000}"/>
          </ac:spMkLst>
        </pc:spChg>
      </pc:sldChg>
      <pc:sldChg chg="modSp mod">
        <pc:chgData name="Jarvon Carson" userId="f1f62c45-4a19-4f8e-934b-b4c64f876624" providerId="ADAL" clId="{147D0C45-F6D2-4FBD-943F-B758AD2184EE}" dt="2021-09-30T20:00:50.967" v="2" actId="20577"/>
        <pc:sldMkLst>
          <pc:docMk/>
          <pc:sldMk cId="1287334080" sldId="265"/>
        </pc:sldMkLst>
        <pc:spChg chg="mod">
          <ac:chgData name="Jarvon Carson" userId="f1f62c45-4a19-4f8e-934b-b4c64f876624" providerId="ADAL" clId="{147D0C45-F6D2-4FBD-943F-B758AD2184EE}" dt="2021-09-30T20:00:50.967" v="2" actId="20577"/>
          <ac:spMkLst>
            <pc:docMk/>
            <pc:sldMk cId="1287334080" sldId="265"/>
            <ac:spMk id="2" creationId="{00000000-0000-0000-0000-000000000000}"/>
          </ac:spMkLst>
        </pc:spChg>
      </pc:sldChg>
      <pc:sldChg chg="modSp mod">
        <pc:chgData name="Jarvon Carson" userId="f1f62c45-4a19-4f8e-934b-b4c64f876624" providerId="ADAL" clId="{147D0C45-F6D2-4FBD-943F-B758AD2184EE}" dt="2021-09-30T20:15:27.674" v="129" actId="113"/>
        <pc:sldMkLst>
          <pc:docMk/>
          <pc:sldMk cId="2125222500" sldId="279"/>
        </pc:sldMkLst>
        <pc:spChg chg="mod">
          <ac:chgData name="Jarvon Carson" userId="f1f62c45-4a19-4f8e-934b-b4c64f876624" providerId="ADAL" clId="{147D0C45-F6D2-4FBD-943F-B758AD2184EE}" dt="2021-09-30T20:15:27.674" v="129" actId="113"/>
          <ac:spMkLst>
            <pc:docMk/>
            <pc:sldMk cId="2125222500" sldId="279"/>
            <ac:spMk id="3" creationId="{00000000-0000-0000-0000-000000000000}"/>
          </ac:spMkLst>
        </pc:spChg>
      </pc:sldChg>
      <pc:sldChg chg="modSp mod">
        <pc:chgData name="Jarvon Carson" userId="f1f62c45-4a19-4f8e-934b-b4c64f876624" providerId="ADAL" clId="{147D0C45-F6D2-4FBD-943F-B758AD2184EE}" dt="2021-09-30T20:14:51.643" v="120" actId="1076"/>
        <pc:sldMkLst>
          <pc:docMk/>
          <pc:sldMk cId="2542991224" sldId="280"/>
        </pc:sldMkLst>
        <pc:spChg chg="mod">
          <ac:chgData name="Jarvon Carson" userId="f1f62c45-4a19-4f8e-934b-b4c64f876624" providerId="ADAL" clId="{147D0C45-F6D2-4FBD-943F-B758AD2184EE}" dt="2021-09-30T20:14:51.643" v="120" actId="1076"/>
          <ac:spMkLst>
            <pc:docMk/>
            <pc:sldMk cId="2542991224" sldId="280"/>
            <ac:spMk id="2" creationId="{00000000-0000-0000-0000-000000000000}"/>
          </ac:spMkLst>
        </pc:spChg>
      </pc:sldChg>
      <pc:sldChg chg="modSp mod">
        <pc:chgData name="Jarvon Carson" userId="f1f62c45-4a19-4f8e-934b-b4c64f876624" providerId="ADAL" clId="{147D0C45-F6D2-4FBD-943F-B758AD2184EE}" dt="2021-09-30T20:09:35.610" v="62" actId="207"/>
        <pc:sldMkLst>
          <pc:docMk/>
          <pc:sldMk cId="4079647975" sldId="281"/>
        </pc:sldMkLst>
        <pc:spChg chg="mod">
          <ac:chgData name="Jarvon Carson" userId="f1f62c45-4a19-4f8e-934b-b4c64f876624" providerId="ADAL" clId="{147D0C45-F6D2-4FBD-943F-B758AD2184EE}" dt="2021-09-30T20:09:21.217" v="57" actId="1076"/>
          <ac:spMkLst>
            <pc:docMk/>
            <pc:sldMk cId="4079647975" sldId="281"/>
            <ac:spMk id="2" creationId="{AE5AF03D-5EDB-4986-9728-C1B080749907}"/>
          </ac:spMkLst>
        </pc:spChg>
        <pc:spChg chg="mod">
          <ac:chgData name="Jarvon Carson" userId="f1f62c45-4a19-4f8e-934b-b4c64f876624" providerId="ADAL" clId="{147D0C45-F6D2-4FBD-943F-B758AD2184EE}" dt="2021-09-30T20:09:35.610" v="62" actId="207"/>
          <ac:spMkLst>
            <pc:docMk/>
            <pc:sldMk cId="4079647975" sldId="281"/>
            <ac:spMk id="4" creationId="{15F487B0-D27E-49C0-9C76-FCFC793F1EB7}"/>
          </ac:spMkLst>
        </pc:spChg>
        <pc:spChg chg="mod">
          <ac:chgData name="Jarvon Carson" userId="f1f62c45-4a19-4f8e-934b-b4c64f876624" providerId="ADAL" clId="{147D0C45-F6D2-4FBD-943F-B758AD2184EE}" dt="2021-09-30T20:09:23.927" v="58" actId="1076"/>
          <ac:spMkLst>
            <pc:docMk/>
            <pc:sldMk cId="4079647975" sldId="281"/>
            <ac:spMk id="7" creationId="{31325F67-7598-427E-BFF4-6E16F9274107}"/>
          </ac:spMkLst>
        </pc:spChg>
        <pc:picChg chg="mod">
          <ac:chgData name="Jarvon Carson" userId="f1f62c45-4a19-4f8e-934b-b4c64f876624" providerId="ADAL" clId="{147D0C45-F6D2-4FBD-943F-B758AD2184EE}" dt="2021-09-30T20:09:28.841" v="60" actId="14100"/>
          <ac:picMkLst>
            <pc:docMk/>
            <pc:sldMk cId="4079647975" sldId="281"/>
            <ac:picMk id="10" creationId="{AB3CA244-5836-4593-8524-FBA033F3E599}"/>
          </ac:picMkLst>
        </pc:picChg>
      </pc:sldChg>
      <pc:sldChg chg="modSp mod">
        <pc:chgData name="Jarvon Carson" userId="f1f62c45-4a19-4f8e-934b-b4c64f876624" providerId="ADAL" clId="{147D0C45-F6D2-4FBD-943F-B758AD2184EE}" dt="2021-09-30T20:16:45.214" v="136" actId="20577"/>
        <pc:sldMkLst>
          <pc:docMk/>
          <pc:sldMk cId="3043039916" sldId="282"/>
        </pc:sldMkLst>
        <pc:spChg chg="mod">
          <ac:chgData name="Jarvon Carson" userId="f1f62c45-4a19-4f8e-934b-b4c64f876624" providerId="ADAL" clId="{147D0C45-F6D2-4FBD-943F-B758AD2184EE}" dt="2021-09-30T20:15:43.171" v="130" actId="207"/>
          <ac:spMkLst>
            <pc:docMk/>
            <pc:sldMk cId="3043039916" sldId="282"/>
            <ac:spMk id="2" creationId="{00000000-0000-0000-0000-000000000000}"/>
          </ac:spMkLst>
        </pc:spChg>
        <pc:spChg chg="mod">
          <ac:chgData name="Jarvon Carson" userId="f1f62c45-4a19-4f8e-934b-b4c64f876624" providerId="ADAL" clId="{147D0C45-F6D2-4FBD-943F-B758AD2184EE}" dt="2021-09-30T20:16:45.214" v="136" actId="20577"/>
          <ac:spMkLst>
            <pc:docMk/>
            <pc:sldMk cId="3043039916" sldId="282"/>
            <ac:spMk id="3" creationId="{00000000-0000-0000-0000-000000000000}"/>
          </ac:spMkLst>
        </pc:spChg>
      </pc:sldChg>
      <pc:sldChg chg="modSp mod">
        <pc:chgData name="Jarvon Carson" userId="f1f62c45-4a19-4f8e-934b-b4c64f876624" providerId="ADAL" clId="{147D0C45-F6D2-4FBD-943F-B758AD2184EE}" dt="2021-09-30T20:05:13.305" v="27" actId="20577"/>
        <pc:sldMkLst>
          <pc:docMk/>
          <pc:sldMk cId="388351766" sldId="283"/>
        </pc:sldMkLst>
        <pc:spChg chg="mod">
          <ac:chgData name="Jarvon Carson" userId="f1f62c45-4a19-4f8e-934b-b4c64f876624" providerId="ADAL" clId="{147D0C45-F6D2-4FBD-943F-B758AD2184EE}" dt="2021-09-30T20:04:48.657" v="16" actId="20577"/>
          <ac:spMkLst>
            <pc:docMk/>
            <pc:sldMk cId="388351766" sldId="283"/>
            <ac:spMk id="2" creationId="{574D95A2-AFA4-4755-87FA-9EAA74698B3B}"/>
          </ac:spMkLst>
        </pc:spChg>
        <pc:spChg chg="mod">
          <ac:chgData name="Jarvon Carson" userId="f1f62c45-4a19-4f8e-934b-b4c64f876624" providerId="ADAL" clId="{147D0C45-F6D2-4FBD-943F-B758AD2184EE}" dt="2021-09-30T20:05:13.305" v="27" actId="20577"/>
          <ac:spMkLst>
            <pc:docMk/>
            <pc:sldMk cId="388351766" sldId="283"/>
            <ac:spMk id="8" creationId="{54CB281C-F55E-4CA7-89F5-9877497EF40D}"/>
          </ac:spMkLst>
        </pc:spChg>
      </pc:sldChg>
      <pc:sldChg chg="modSp mod">
        <pc:chgData name="Jarvon Carson" userId="f1f62c45-4a19-4f8e-934b-b4c64f876624" providerId="ADAL" clId="{147D0C45-F6D2-4FBD-943F-B758AD2184EE}" dt="2021-09-30T20:06:06.860" v="33" actId="207"/>
        <pc:sldMkLst>
          <pc:docMk/>
          <pc:sldMk cId="776294830" sldId="284"/>
        </pc:sldMkLst>
        <pc:spChg chg="mod">
          <ac:chgData name="Jarvon Carson" userId="f1f62c45-4a19-4f8e-934b-b4c64f876624" providerId="ADAL" clId="{147D0C45-F6D2-4FBD-943F-B758AD2184EE}" dt="2021-09-30T20:06:06.860" v="33" actId="207"/>
          <ac:spMkLst>
            <pc:docMk/>
            <pc:sldMk cId="776294830" sldId="284"/>
            <ac:spMk id="11" creationId="{A0F07844-8680-4EA8-944B-12423EAAAF18}"/>
          </ac:spMkLst>
        </pc:spChg>
      </pc:sldChg>
      <pc:sldChg chg="modSp mod">
        <pc:chgData name="Jarvon Carson" userId="f1f62c45-4a19-4f8e-934b-b4c64f876624" providerId="ADAL" clId="{147D0C45-F6D2-4FBD-943F-B758AD2184EE}" dt="2021-09-30T20:07:20.183" v="49" actId="20577"/>
        <pc:sldMkLst>
          <pc:docMk/>
          <pc:sldMk cId="3996271742" sldId="285"/>
        </pc:sldMkLst>
        <pc:spChg chg="mod">
          <ac:chgData name="Jarvon Carson" userId="f1f62c45-4a19-4f8e-934b-b4c64f876624" providerId="ADAL" clId="{147D0C45-F6D2-4FBD-943F-B758AD2184EE}" dt="2021-09-30T20:07:20.183" v="49" actId="20577"/>
          <ac:spMkLst>
            <pc:docMk/>
            <pc:sldMk cId="3996271742" sldId="285"/>
            <ac:spMk id="3" creationId="{7C47BED4-4F0E-4AB2-AAA9-3E0F8C73754A}"/>
          </ac:spMkLst>
        </pc:spChg>
      </pc:sldChg>
      <pc:sldChg chg="modSp mod">
        <pc:chgData name="Jarvon Carson" userId="f1f62c45-4a19-4f8e-934b-b4c64f876624" providerId="ADAL" clId="{147D0C45-F6D2-4FBD-943F-B758AD2184EE}" dt="2021-09-30T20:15:15.287" v="127" actId="1076"/>
        <pc:sldMkLst>
          <pc:docMk/>
          <pc:sldMk cId="2344752562" sldId="293"/>
        </pc:sldMkLst>
        <pc:spChg chg="mod">
          <ac:chgData name="Jarvon Carson" userId="f1f62c45-4a19-4f8e-934b-b4c64f876624" providerId="ADAL" clId="{147D0C45-F6D2-4FBD-943F-B758AD2184EE}" dt="2021-09-30T20:15:15.287" v="127" actId="1076"/>
          <ac:spMkLst>
            <pc:docMk/>
            <pc:sldMk cId="2344752562" sldId="293"/>
            <ac:spMk id="2" creationId="{00000000-0000-0000-0000-000000000000}"/>
          </ac:spMkLst>
        </pc:spChg>
      </pc:sldChg>
      <pc:sldChg chg="modSp mod">
        <pc:chgData name="Jarvon Carson" userId="f1f62c45-4a19-4f8e-934b-b4c64f876624" providerId="ADAL" clId="{147D0C45-F6D2-4FBD-943F-B758AD2184EE}" dt="2021-09-30T20:12:50.370" v="81" actId="20577"/>
        <pc:sldMkLst>
          <pc:docMk/>
          <pc:sldMk cId="4261229819" sldId="317"/>
        </pc:sldMkLst>
        <pc:spChg chg="mod">
          <ac:chgData name="Jarvon Carson" userId="f1f62c45-4a19-4f8e-934b-b4c64f876624" providerId="ADAL" clId="{147D0C45-F6D2-4FBD-943F-B758AD2184EE}" dt="2021-09-30T20:12:50.370" v="81" actId="20577"/>
          <ac:spMkLst>
            <pc:docMk/>
            <pc:sldMk cId="4261229819" sldId="317"/>
            <ac:spMk id="3" creationId="{00000000-0000-0000-0000-000000000000}"/>
          </ac:spMkLst>
        </pc:spChg>
      </pc:sldChg>
      <pc:sldChg chg="modSp mod">
        <pc:chgData name="Jarvon Carson" userId="f1f62c45-4a19-4f8e-934b-b4c64f876624" providerId="ADAL" clId="{147D0C45-F6D2-4FBD-943F-B758AD2184EE}" dt="2021-09-30T20:13:11.455" v="89" actId="20577"/>
        <pc:sldMkLst>
          <pc:docMk/>
          <pc:sldMk cId="3225768760" sldId="322"/>
        </pc:sldMkLst>
        <pc:spChg chg="mod">
          <ac:chgData name="Jarvon Carson" userId="f1f62c45-4a19-4f8e-934b-b4c64f876624" providerId="ADAL" clId="{147D0C45-F6D2-4FBD-943F-B758AD2184EE}" dt="2021-09-30T20:13:11.455" v="89" actId="20577"/>
          <ac:spMkLst>
            <pc:docMk/>
            <pc:sldMk cId="3225768760" sldId="322"/>
            <ac:spMk id="5" creationId="{00000000-0000-0000-0000-000000000000}"/>
          </ac:spMkLst>
        </pc:spChg>
      </pc:sldChg>
      <pc:sldChg chg="modSp mod">
        <pc:chgData name="Jarvon Carson" userId="f1f62c45-4a19-4f8e-934b-b4c64f876624" providerId="ADAL" clId="{147D0C45-F6D2-4FBD-943F-B758AD2184EE}" dt="2021-09-30T20:14:34.193" v="119" actId="1076"/>
        <pc:sldMkLst>
          <pc:docMk/>
          <pc:sldMk cId="937557211" sldId="487"/>
        </pc:sldMkLst>
        <pc:spChg chg="mod">
          <ac:chgData name="Jarvon Carson" userId="f1f62c45-4a19-4f8e-934b-b4c64f876624" providerId="ADAL" clId="{147D0C45-F6D2-4FBD-943F-B758AD2184EE}" dt="2021-09-30T20:14:34.193" v="119" actId="1076"/>
          <ac:spMkLst>
            <pc:docMk/>
            <pc:sldMk cId="937557211" sldId="487"/>
            <ac:spMk id="2" creationId="{8382DB96-B207-4FBD-9CF6-C4EFF4AB55C2}"/>
          </ac:spMkLst>
        </pc:spChg>
      </pc:sldChg>
      <pc:sldChg chg="modSp mod">
        <pc:chgData name="Jarvon Carson" userId="f1f62c45-4a19-4f8e-934b-b4c64f876624" providerId="ADAL" clId="{147D0C45-F6D2-4FBD-943F-B758AD2184EE}" dt="2021-09-30T20:09:55.518" v="67" actId="403"/>
        <pc:sldMkLst>
          <pc:docMk/>
          <pc:sldMk cId="1267291720" sldId="537"/>
        </pc:sldMkLst>
        <pc:spChg chg="mod">
          <ac:chgData name="Jarvon Carson" userId="f1f62c45-4a19-4f8e-934b-b4c64f876624" providerId="ADAL" clId="{147D0C45-F6D2-4FBD-943F-B758AD2184EE}" dt="2021-09-30T20:09:55.518" v="67" actId="403"/>
          <ac:spMkLst>
            <pc:docMk/>
            <pc:sldMk cId="1267291720" sldId="537"/>
            <ac:spMk id="2" creationId="{00000000-0000-0000-0000-000000000000}"/>
          </ac:spMkLst>
        </pc:spChg>
      </pc:sldChg>
      <pc:sldChg chg="modSp mod">
        <pc:chgData name="Jarvon Carson" userId="f1f62c45-4a19-4f8e-934b-b4c64f876624" providerId="ADAL" clId="{147D0C45-F6D2-4FBD-943F-B758AD2184EE}" dt="2021-09-30T20:11:33.653" v="68" actId="207"/>
        <pc:sldMkLst>
          <pc:docMk/>
          <pc:sldMk cId="4184975965" sldId="581"/>
        </pc:sldMkLst>
        <pc:spChg chg="mod">
          <ac:chgData name="Jarvon Carson" userId="f1f62c45-4a19-4f8e-934b-b4c64f876624" providerId="ADAL" clId="{147D0C45-F6D2-4FBD-943F-B758AD2184EE}" dt="2021-09-30T20:11:33.653" v="68" actId="207"/>
          <ac:spMkLst>
            <pc:docMk/>
            <pc:sldMk cId="4184975965" sldId="581"/>
            <ac:spMk id="9" creationId="{FD876979-DC15-45B4-B6F5-3C9EE8EC4F88}"/>
          </ac:spMkLst>
        </pc:spChg>
      </pc:sldChg>
      <pc:sldChg chg="modSp mod">
        <pc:chgData name="Jarvon Carson" userId="f1f62c45-4a19-4f8e-934b-b4c64f876624" providerId="ADAL" clId="{147D0C45-F6D2-4FBD-943F-B758AD2184EE}" dt="2021-09-30T20:15:53.511" v="131" actId="207"/>
        <pc:sldMkLst>
          <pc:docMk/>
          <pc:sldMk cId="1861198009" sldId="583"/>
        </pc:sldMkLst>
        <pc:spChg chg="mod">
          <ac:chgData name="Jarvon Carson" userId="f1f62c45-4a19-4f8e-934b-b4c64f876624" providerId="ADAL" clId="{147D0C45-F6D2-4FBD-943F-B758AD2184EE}" dt="2021-09-30T20:15:53.511" v="131" actId="207"/>
          <ac:spMkLst>
            <pc:docMk/>
            <pc:sldMk cId="1861198009" sldId="583"/>
            <ac:spMk id="2" creationId="{C6EAFF07-6D7F-4445-9097-BA887268544D}"/>
          </ac:spMkLst>
        </pc:spChg>
      </pc:sldChg>
      <pc:sldChg chg="modSp mod">
        <pc:chgData name="Jarvon Carson" userId="f1f62c45-4a19-4f8e-934b-b4c64f876624" providerId="ADAL" clId="{147D0C45-F6D2-4FBD-943F-B758AD2184EE}" dt="2021-09-30T20:13:51.958" v="97" actId="20577"/>
        <pc:sldMkLst>
          <pc:docMk/>
          <pc:sldMk cId="3788891595" sldId="591"/>
        </pc:sldMkLst>
        <pc:spChg chg="mod">
          <ac:chgData name="Jarvon Carson" userId="f1f62c45-4a19-4f8e-934b-b4c64f876624" providerId="ADAL" clId="{147D0C45-F6D2-4FBD-943F-B758AD2184EE}" dt="2021-09-30T20:13:51.958" v="97" actId="20577"/>
          <ac:spMkLst>
            <pc:docMk/>
            <pc:sldMk cId="3788891595" sldId="591"/>
            <ac:spMk id="10" creationId="{4BD87EA6-7809-4480-A316-B664881CE92B}"/>
          </ac:spMkLst>
        </pc:spChg>
        <pc:spChg chg="mod">
          <ac:chgData name="Jarvon Carson" userId="f1f62c45-4a19-4f8e-934b-b4c64f876624" providerId="ADAL" clId="{147D0C45-F6D2-4FBD-943F-B758AD2184EE}" dt="2021-09-30T20:13:33.126" v="90" actId="207"/>
          <ac:spMkLst>
            <pc:docMk/>
            <pc:sldMk cId="3788891595" sldId="591"/>
            <ac:spMk id="12" creationId="{4BB4FAE3-BAA1-4D20-A973-579FCB7C4C3A}"/>
          </ac:spMkLst>
        </pc:spChg>
      </pc:sldChg>
      <pc:sldChg chg="modSp mod">
        <pc:chgData name="Jarvon Carson" userId="f1f62c45-4a19-4f8e-934b-b4c64f876624" providerId="ADAL" clId="{147D0C45-F6D2-4FBD-943F-B758AD2184EE}" dt="2021-09-30T20:14:56.723" v="121" actId="207"/>
        <pc:sldMkLst>
          <pc:docMk/>
          <pc:sldMk cId="1774464209" sldId="595"/>
        </pc:sldMkLst>
        <pc:spChg chg="mod">
          <ac:chgData name="Jarvon Carson" userId="f1f62c45-4a19-4f8e-934b-b4c64f876624" providerId="ADAL" clId="{147D0C45-F6D2-4FBD-943F-B758AD2184EE}" dt="2021-09-30T20:14:56.723" v="121" actId="207"/>
          <ac:spMkLst>
            <pc:docMk/>
            <pc:sldMk cId="1774464209" sldId="595"/>
            <ac:spMk id="2" creationId="{D03A2FA0-C828-4BFE-9A6E-43E6F213B0E9}"/>
          </ac:spMkLst>
        </pc:spChg>
        <pc:spChg chg="mod">
          <ac:chgData name="Jarvon Carson" userId="f1f62c45-4a19-4f8e-934b-b4c64f876624" providerId="ADAL" clId="{147D0C45-F6D2-4FBD-943F-B758AD2184EE}" dt="2021-09-30T20:14:18.424" v="118" actId="20577"/>
          <ac:spMkLst>
            <pc:docMk/>
            <pc:sldMk cId="1774464209" sldId="595"/>
            <ac:spMk id="6" creationId="{80722091-F199-4073-9214-34D3CB604AC8}"/>
          </ac:spMkLst>
        </pc:spChg>
      </pc:sldChg>
      <pc:sldChg chg="modSp mod">
        <pc:chgData name="Jarvon Carson" userId="f1f62c45-4a19-4f8e-934b-b4c64f876624" providerId="ADAL" clId="{147D0C45-F6D2-4FBD-943F-B758AD2184EE}" dt="2021-09-30T20:04:39.191" v="15" actId="20577"/>
        <pc:sldMkLst>
          <pc:docMk/>
          <pc:sldMk cId="2693229072" sldId="598"/>
        </pc:sldMkLst>
        <pc:spChg chg="mod">
          <ac:chgData name="Jarvon Carson" userId="f1f62c45-4a19-4f8e-934b-b4c64f876624" providerId="ADAL" clId="{147D0C45-F6D2-4FBD-943F-B758AD2184EE}" dt="2021-09-30T20:04:39.191" v="15" actId="20577"/>
          <ac:spMkLst>
            <pc:docMk/>
            <pc:sldMk cId="2693229072" sldId="598"/>
            <ac:spMk id="5" creationId="{0695B861-19D2-40D7-9AE9-C3D8565369FD}"/>
          </ac:spMkLst>
        </pc:spChg>
      </pc:sldChg>
      <pc:sldChg chg="modSp mod">
        <pc:chgData name="Jarvon Carson" userId="f1f62c45-4a19-4f8e-934b-b4c64f876624" providerId="ADAL" clId="{147D0C45-F6D2-4FBD-943F-B758AD2184EE}" dt="2021-09-30T20:08:59.067" v="56" actId="1076"/>
        <pc:sldMkLst>
          <pc:docMk/>
          <pc:sldMk cId="2074439871" sldId="601"/>
        </pc:sldMkLst>
        <pc:spChg chg="mod">
          <ac:chgData name="Jarvon Carson" userId="f1f62c45-4a19-4f8e-934b-b4c64f876624" providerId="ADAL" clId="{147D0C45-F6D2-4FBD-943F-B758AD2184EE}" dt="2021-09-30T20:08:59.067" v="56" actId="1076"/>
          <ac:spMkLst>
            <pc:docMk/>
            <pc:sldMk cId="2074439871" sldId="601"/>
            <ac:spMk id="2" creationId="{59785811-FE78-4BFF-9738-860EB24261E1}"/>
          </ac:spMkLst>
        </pc:spChg>
      </pc:sldChg>
      <pc:sldChg chg="modSp mod">
        <pc:chgData name="Jarvon Carson" userId="f1f62c45-4a19-4f8e-934b-b4c64f876624" providerId="ADAL" clId="{147D0C45-F6D2-4FBD-943F-B758AD2184EE}" dt="2021-09-30T20:08:22.648" v="52" actId="404"/>
        <pc:sldMkLst>
          <pc:docMk/>
          <pc:sldMk cId="144516602" sldId="602"/>
        </pc:sldMkLst>
        <pc:spChg chg="mod">
          <ac:chgData name="Jarvon Carson" userId="f1f62c45-4a19-4f8e-934b-b4c64f876624" providerId="ADAL" clId="{147D0C45-F6D2-4FBD-943F-B758AD2184EE}" dt="2021-09-30T20:08:22.648" v="52" actId="404"/>
          <ac:spMkLst>
            <pc:docMk/>
            <pc:sldMk cId="144516602" sldId="602"/>
            <ac:spMk id="2" creationId="{782386E0-2125-41DF-89DC-3FCDDE66249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7AA5DFF-1E16-7F4C-8980-AB1611AD8891}" type="datetime1">
              <a:rPr lang="en-US"/>
              <a:pPr>
                <a:defRPr/>
              </a:pPr>
              <a:t>9/30/2021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483F68B-FDA9-C243-94A1-26FE62BE8226}" type="slidenum">
              <a:rPr lang="en-US"/>
              <a:pPr>
                <a:defRPr/>
              </a:pPr>
              <a:t>‹#›</a:t>
            </a:fld>
            <a:endParaRPr lang="en-US" dirty="0"/>
          </a:p>
        </p:txBody>
      </p:sp>
    </p:spTree>
    <p:extLst>
      <p:ext uri="{BB962C8B-B14F-4D97-AF65-F5344CB8AC3E}">
        <p14:creationId xmlns:p14="http://schemas.microsoft.com/office/powerpoint/2010/main" val="403977240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1</a:t>
            </a:fld>
            <a:endParaRPr lang="en-US" dirty="0"/>
          </a:p>
        </p:txBody>
      </p:sp>
    </p:spTree>
    <p:extLst>
      <p:ext uri="{BB962C8B-B14F-4D97-AF65-F5344CB8AC3E}">
        <p14:creationId xmlns:p14="http://schemas.microsoft.com/office/powerpoint/2010/main" val="44436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52</a:t>
            </a:fld>
            <a:endParaRPr lang="en-US" dirty="0"/>
          </a:p>
        </p:txBody>
      </p:sp>
    </p:spTree>
    <p:extLst>
      <p:ext uri="{BB962C8B-B14F-4D97-AF65-F5344CB8AC3E}">
        <p14:creationId xmlns:p14="http://schemas.microsoft.com/office/powerpoint/2010/main" val="357378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2</a:t>
            </a:fld>
            <a:endParaRPr lang="en-US" dirty="0"/>
          </a:p>
        </p:txBody>
      </p:sp>
    </p:spTree>
    <p:extLst>
      <p:ext uri="{BB962C8B-B14F-4D97-AF65-F5344CB8AC3E}">
        <p14:creationId xmlns:p14="http://schemas.microsoft.com/office/powerpoint/2010/main" val="3779805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a:t>
            </a:fld>
            <a:endParaRPr lang="en-US" dirty="0"/>
          </a:p>
        </p:txBody>
      </p:sp>
    </p:spTree>
    <p:extLst>
      <p:ext uri="{BB962C8B-B14F-4D97-AF65-F5344CB8AC3E}">
        <p14:creationId xmlns:p14="http://schemas.microsoft.com/office/powerpoint/2010/main" val="379333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a:t>
            </a:fld>
            <a:endParaRPr lang="en-US" dirty="0"/>
          </a:p>
        </p:txBody>
      </p:sp>
    </p:spTree>
    <p:extLst>
      <p:ext uri="{BB962C8B-B14F-4D97-AF65-F5344CB8AC3E}">
        <p14:creationId xmlns:p14="http://schemas.microsoft.com/office/powerpoint/2010/main" val="289650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a:t>
            </a:fld>
            <a:endParaRPr lang="en-US" dirty="0"/>
          </a:p>
        </p:txBody>
      </p:sp>
    </p:spTree>
    <p:extLst>
      <p:ext uri="{BB962C8B-B14F-4D97-AF65-F5344CB8AC3E}">
        <p14:creationId xmlns:p14="http://schemas.microsoft.com/office/powerpoint/2010/main" val="1091532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6</a:t>
            </a:fld>
            <a:endParaRPr lang="en-US" dirty="0"/>
          </a:p>
        </p:txBody>
      </p:sp>
    </p:spTree>
    <p:extLst>
      <p:ext uri="{BB962C8B-B14F-4D97-AF65-F5344CB8AC3E}">
        <p14:creationId xmlns:p14="http://schemas.microsoft.com/office/powerpoint/2010/main" val="3495815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7</a:t>
            </a:fld>
            <a:endParaRPr lang="en-US" dirty="0"/>
          </a:p>
        </p:txBody>
      </p:sp>
    </p:spTree>
    <p:extLst>
      <p:ext uri="{BB962C8B-B14F-4D97-AF65-F5344CB8AC3E}">
        <p14:creationId xmlns:p14="http://schemas.microsoft.com/office/powerpoint/2010/main" val="2009918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66D973-A7C7-4618-8397-A662CECF11D2}" type="slidenum">
              <a:rPr lang="en-US" smtClean="0"/>
              <a:t>34</a:t>
            </a:fld>
            <a:endParaRPr lang="en-US" dirty="0"/>
          </a:p>
        </p:txBody>
      </p:sp>
    </p:spTree>
    <p:extLst>
      <p:ext uri="{BB962C8B-B14F-4D97-AF65-F5344CB8AC3E}">
        <p14:creationId xmlns:p14="http://schemas.microsoft.com/office/powerpoint/2010/main" val="354530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50</a:t>
            </a:fld>
            <a:endParaRPr lang="en-US" dirty="0"/>
          </a:p>
        </p:txBody>
      </p:sp>
    </p:spTree>
    <p:extLst>
      <p:ext uri="{BB962C8B-B14F-4D97-AF65-F5344CB8AC3E}">
        <p14:creationId xmlns:p14="http://schemas.microsoft.com/office/powerpoint/2010/main" val="3331690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a:t>Click to edit Master title style</a:t>
            </a:r>
          </a:p>
        </p:txBody>
      </p:sp>
      <p:sp>
        <p:nvSpPr>
          <p:cNvPr id="3" name="Content Placeholder 2"/>
          <p:cNvSpPr>
            <a:spLocks noGrp="1"/>
          </p:cNvSpPr>
          <p:nvPr>
            <p:ph idx="1"/>
          </p:nvPr>
        </p:nvSpPr>
        <p:spPr>
          <a:xfrm>
            <a:off x="457200" y="2377440"/>
            <a:ext cx="82296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228600" y="205503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mailto:stoverlf@jmu.edu" TargetMode="External"/><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8K-MtzB62IU"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wmf"/><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hyperlink" Target="https://www.librarysparks.com/wp-content/uploads/2016/06/lsp_ll_fiction_apr16.pdf"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wqYvpOT_Mhc"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stlouisfed.org/-/media/project/frbstl/stlouisfed/education/lessons/pdf/the-tortilla-factory.pdf"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4.wmf"/><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vcee.org/elementary-school/reading-makes-cents/2018-19-featured-books/" TargetMode="Externa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T-5dkaakpXM" TargetMode="External"/><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monicabrown.net/teachers/Side_by_Side_Curriculum_Guide.pdf" TargetMode="Externa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librarysparks.com/wp-content/uploads/2016/06/lsp_aug09_lib_lessons.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councilforeconed.org/wp-content/uploads/2012/03/voluntary-national-content-standards-2010.pdf"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holidayhouse.com/wp-content/uploads/2019/01/Dreamers.pdf" TargetMode="Externa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C_HwgJT54fE" TargetMode="External"/><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images.randomhouse.com/teachers_guides/9780399257742.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2919" y="-1126483"/>
            <a:ext cx="8638162" cy="3649064"/>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lnSpc>
                <a:spcPct val="100000"/>
              </a:lnSpc>
              <a:spcAft>
                <a:spcPts val="0"/>
              </a:spcAft>
              <a:defRPr/>
            </a:pP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3600" b="1" dirty="0">
                <a:effectLst/>
                <a:latin typeface="Calibri" panose="020F0502020204030204" pitchFamily="34" charset="0"/>
                <a:ea typeface="Calibri" panose="020F0502020204030204" pitchFamily="34" charset="0"/>
                <a:cs typeface="Times New Roman" panose="02020603050405020304" pitchFamily="18" charset="0"/>
              </a:rPr>
            </a:br>
            <a:br>
              <a:rPr lang="en-US" sz="3600" b="1" dirty="0">
                <a:effectLst/>
                <a:latin typeface="Calibri" panose="020F0502020204030204" pitchFamily="34" charset="0"/>
                <a:ea typeface="Calibri" panose="020F0502020204030204" pitchFamily="34" charset="0"/>
                <a:cs typeface="Times New Roman" panose="02020603050405020304" pitchFamily="18" charset="0"/>
              </a:rPr>
            </a:br>
            <a:br>
              <a:rPr lang="en-US" sz="3600" b="1" dirty="0">
                <a:effectLst/>
                <a:latin typeface="Calibri" panose="020F0502020204030204" pitchFamily="34" charset="0"/>
                <a:ea typeface="Calibri" panose="020F0502020204030204" pitchFamily="34" charset="0"/>
                <a:cs typeface="Times New Roman" panose="02020603050405020304" pitchFamily="18" charset="0"/>
              </a:rPr>
            </a:br>
            <a:br>
              <a:rPr lang="en-US" sz="3600" b="1" dirty="0">
                <a:effectLst/>
                <a:latin typeface="Calibri" panose="020F0502020204030204" pitchFamily="34" charset="0"/>
                <a:ea typeface="Calibri" panose="020F0502020204030204" pitchFamily="34" charset="0"/>
                <a:cs typeface="Times New Roman" panose="02020603050405020304" pitchFamily="18" charset="0"/>
              </a:rPr>
            </a:br>
            <a:br>
              <a:rPr lang="en-US" sz="3600" b="1" dirty="0">
                <a:effectLst/>
                <a:latin typeface="Calibri" panose="020F0502020204030204" pitchFamily="34" charset="0"/>
                <a:ea typeface="Calibri" panose="020F0502020204030204" pitchFamily="34" charset="0"/>
                <a:cs typeface="Times New Roman" panose="02020603050405020304" pitchFamily="18" charset="0"/>
              </a:rPr>
            </a:br>
            <a:br>
              <a:rPr lang="en-US" sz="3600" b="1" dirty="0">
                <a:effectLst/>
                <a:latin typeface="Calibri" panose="020F0502020204030204" pitchFamily="34" charset="0"/>
                <a:ea typeface="Calibri" panose="020F0502020204030204" pitchFamily="34" charset="0"/>
                <a:cs typeface="Times New Roman" panose="02020603050405020304" pitchFamily="18" charset="0"/>
              </a:rPr>
            </a:br>
            <a:br>
              <a:rPr lang="en-US" sz="3600" b="1" dirty="0">
                <a:effectLst/>
                <a:latin typeface="Calibri" panose="020F0502020204030204" pitchFamily="34" charset="0"/>
                <a:ea typeface="Calibri" panose="020F0502020204030204" pitchFamily="34" charset="0"/>
                <a:cs typeface="Times New Roman" panose="02020603050405020304" pitchFamily="18" charset="0"/>
              </a:rPr>
            </a:br>
            <a:br>
              <a:rPr lang="en-US" sz="3600" b="1" dirty="0">
                <a:effectLst/>
                <a:latin typeface="Calibri" panose="020F0502020204030204" pitchFamily="34" charset="0"/>
                <a:ea typeface="Calibri" panose="020F0502020204030204" pitchFamily="34" charset="0"/>
                <a:cs typeface="Times New Roman" panose="02020603050405020304" pitchFamily="18" charset="0"/>
              </a:rPr>
            </a:br>
            <a:br>
              <a:rPr lang="en-US" sz="3600" b="1" dirty="0">
                <a:effectLst/>
                <a:latin typeface="Calibri" panose="020F0502020204030204" pitchFamily="34" charset="0"/>
                <a:ea typeface="Calibri" panose="020F0502020204030204" pitchFamily="34" charset="0"/>
                <a:cs typeface="Times New Roman" panose="02020603050405020304" pitchFamily="18" charset="0"/>
              </a:rPr>
            </a:br>
            <a:br>
              <a:rPr lang="en-US" sz="3600" b="1" dirty="0">
                <a:effectLst/>
                <a:latin typeface="Calibri" panose="020F0502020204030204" pitchFamily="34" charset="0"/>
                <a:ea typeface="Calibri" panose="020F0502020204030204" pitchFamily="34" charset="0"/>
                <a:cs typeface="Times New Roman" panose="02020603050405020304" pitchFamily="18" charset="0"/>
              </a:rPr>
            </a:br>
            <a:br>
              <a:rPr lang="en-US" sz="3600" b="1" dirty="0">
                <a:effectLst/>
                <a:latin typeface="Calibri" panose="020F0502020204030204" pitchFamily="34" charset="0"/>
                <a:ea typeface="Calibri" panose="020F0502020204030204" pitchFamily="34" charset="0"/>
                <a:cs typeface="Times New Roman" panose="02020603050405020304" pitchFamily="18" charset="0"/>
              </a:rPr>
            </a:br>
            <a:br>
              <a:rPr lang="en-US" sz="3600" b="1" dirty="0">
                <a:effectLst/>
                <a:latin typeface="Calibri" panose="020F0502020204030204" pitchFamily="34" charset="0"/>
                <a:ea typeface="Calibri" panose="020F0502020204030204" pitchFamily="34" charset="0"/>
                <a:cs typeface="Times New Roman" panose="02020603050405020304" pitchFamily="18" charset="0"/>
              </a:rPr>
            </a:br>
            <a:br>
              <a:rPr lang="en-US" sz="3600" b="1" dirty="0">
                <a:effectLst/>
                <a:latin typeface="Calibri" panose="020F0502020204030204" pitchFamily="34" charset="0"/>
                <a:ea typeface="Calibri" panose="020F0502020204030204" pitchFamily="34" charset="0"/>
                <a:cs typeface="Times New Roman" panose="02020603050405020304" pitchFamily="18" charset="0"/>
              </a:rPr>
            </a:br>
            <a:br>
              <a:rPr lang="en-US" sz="3600" b="1" dirty="0">
                <a:effectLst/>
                <a:latin typeface="Calibri" panose="020F0502020204030204" pitchFamily="34" charset="0"/>
                <a:ea typeface="Calibri" panose="020F0502020204030204" pitchFamily="34" charset="0"/>
                <a:cs typeface="Times New Roman" panose="02020603050405020304" pitchFamily="18" charset="0"/>
              </a:rPr>
            </a:br>
            <a:r>
              <a:rPr lang="en-US" sz="3600" b="1" dirty="0">
                <a:effectLst/>
                <a:latin typeface="Calibri" panose="020F0502020204030204" pitchFamily="34" charset="0"/>
                <a:ea typeface="Calibri" panose="020F0502020204030204" pitchFamily="34" charset="0"/>
                <a:cs typeface="Times New Roman" panose="02020603050405020304" pitchFamily="18" charset="0"/>
              </a:rPr>
              <a:t>Hispanic Heritage Month:</a:t>
            </a:r>
            <a:br>
              <a:rPr lang="en-US" sz="3600" b="1" dirty="0">
                <a:effectLst/>
                <a:latin typeface="Calibri" panose="020F0502020204030204" pitchFamily="34" charset="0"/>
                <a:ea typeface="Calibri" panose="020F0502020204030204" pitchFamily="34" charset="0"/>
                <a:cs typeface="Times New Roman" panose="02020603050405020304" pitchFamily="18" charset="0"/>
              </a:rPr>
            </a:br>
            <a:r>
              <a:rPr lang="en-US" sz="3600" b="1" dirty="0">
                <a:solidFill>
                  <a:srgbClr val="8BAF00"/>
                </a:solidFill>
                <a:effectLst/>
                <a:latin typeface="Calibri" panose="020F0502020204030204" pitchFamily="34" charset="0"/>
                <a:ea typeface="Calibri" panose="020F0502020204030204" pitchFamily="34" charset="0"/>
                <a:cs typeface="Times New Roman" panose="02020603050405020304" pitchFamily="18" charset="0"/>
              </a:rPr>
              <a:t>Using Picture Books to Teach Economics, Ethics and Civil Rights</a:t>
            </a:r>
            <a:br>
              <a:rPr lang="en-US" sz="4400" dirty="0">
                <a:solidFill>
                  <a:schemeClr val="tx1"/>
                </a:solidFill>
              </a:rPr>
            </a:br>
            <a:r>
              <a:rPr lang="en-US" sz="4400" dirty="0">
                <a:solidFill>
                  <a:schemeClr val="tx1"/>
                </a:solidFill>
              </a:rPr>
              <a:t>  </a:t>
            </a:r>
            <a:br>
              <a:rPr lang="en-US" sz="4400" dirty="0">
                <a:solidFill>
                  <a:schemeClr val="tx1"/>
                </a:solidFill>
              </a:rPr>
            </a:br>
            <a:br>
              <a:rPr lang="en-US" sz="4400" dirty="0">
                <a:solidFill>
                  <a:schemeClr val="tx1"/>
                </a:solidFill>
              </a:rPr>
            </a:br>
            <a:br>
              <a:rPr lang="en-US" sz="4400" dirty="0">
                <a:solidFill>
                  <a:schemeClr val="tx1"/>
                </a:solidFill>
              </a:rPr>
            </a:br>
            <a:r>
              <a:rPr lang="en-US" sz="4400" dirty="0">
                <a:solidFill>
                  <a:schemeClr val="tx1"/>
                </a:solidFill>
              </a:rPr>
              <a:t> </a:t>
            </a:r>
            <a:r>
              <a:rPr lang="en-US" sz="2000" dirty="0">
                <a:solidFill>
                  <a:schemeClr val="tx1"/>
                </a:solidFill>
              </a:rPr>
              <a:t>Lynne Farrell Stover</a:t>
            </a:r>
            <a:br>
              <a:rPr lang="en-US" sz="2000" dirty="0">
                <a:solidFill>
                  <a:schemeClr val="tx1"/>
                </a:solidFill>
              </a:rPr>
            </a:br>
            <a:r>
              <a:rPr lang="en-US" sz="2000" dirty="0">
                <a:solidFill>
                  <a:schemeClr val="tx1"/>
                </a:solidFill>
                <a:latin typeface="Calibri"/>
                <a:ea typeface="ＭＳ Ｐゴシック"/>
                <a:cs typeface="Calibri"/>
              </a:rPr>
              <a:t>October 5, 2021</a:t>
            </a:r>
            <a:br>
              <a:rPr lang="en-US" sz="2000" dirty="0">
                <a:solidFill>
                  <a:schemeClr val="tx1"/>
                </a:solidFill>
                <a:latin typeface="Calibri"/>
                <a:ea typeface="ＭＳ Ｐゴシック"/>
                <a:cs typeface="Calibri"/>
              </a:rPr>
            </a:br>
            <a:r>
              <a:rPr lang="en-US" sz="2000" dirty="0">
                <a:solidFill>
                  <a:schemeClr val="tx1"/>
                </a:solidFill>
                <a:latin typeface="Calibri"/>
                <a:ea typeface="ＭＳ Ｐゴシック"/>
                <a:cs typeface="Calibri"/>
                <a:hlinkClick r:id="rId3">
                  <a:extLst>
                    <a:ext uri="{A12FA001-AC4F-418D-AE19-62706E023703}">
                      <ahyp:hlinkClr xmlns:ahyp="http://schemas.microsoft.com/office/drawing/2018/hyperlinkcolor" val="tx"/>
                    </a:ext>
                  </a:extLst>
                </a:hlinkClick>
              </a:rPr>
              <a:t>stoverlf@jmu.edu</a:t>
            </a:r>
            <a:br>
              <a:rPr lang="en-US" sz="2000" dirty="0">
                <a:solidFill>
                  <a:schemeClr val="tx1"/>
                </a:solidFill>
                <a:latin typeface="Calibri"/>
                <a:ea typeface="ＭＳ Ｐゴシック"/>
                <a:cs typeface="Calibri"/>
              </a:rPr>
            </a:br>
            <a:br>
              <a:rPr lang="en-US" sz="2000" dirty="0">
                <a:solidFill>
                  <a:schemeClr val="tx1"/>
                </a:solidFill>
                <a:latin typeface="Calibri"/>
                <a:ea typeface="ＭＳ Ｐゴシック"/>
                <a:cs typeface="Calibri"/>
              </a:rPr>
            </a:br>
            <a:r>
              <a:rPr lang="en-US" sz="2000" dirty="0">
                <a:solidFill>
                  <a:schemeClr val="tx1"/>
                </a:solidFill>
                <a:latin typeface="Calibri"/>
                <a:ea typeface="ＭＳ Ｐゴシック"/>
                <a:cs typeface="Calibri"/>
              </a:rPr>
              <a:t> </a:t>
            </a:r>
            <a:br>
              <a:rPr lang="en-US" sz="2000" dirty="0">
                <a:solidFill>
                  <a:schemeClr val="tx1"/>
                </a:solidFill>
                <a:latin typeface="Calibri"/>
                <a:ea typeface="ＭＳ Ｐゴシック"/>
                <a:cs typeface="Calibri"/>
              </a:rPr>
            </a:br>
            <a:br>
              <a:rPr lang="en-US" sz="2000" dirty="0">
                <a:solidFill>
                  <a:schemeClr val="tx1"/>
                </a:solidFill>
                <a:latin typeface="Calibri"/>
                <a:ea typeface="ＭＳ Ｐゴシック"/>
                <a:cs typeface="Calibri"/>
              </a:rPr>
            </a:br>
            <a:br>
              <a:rPr lang="en-US" sz="2000" dirty="0">
                <a:solidFill>
                  <a:schemeClr val="tx1"/>
                </a:solidFill>
                <a:latin typeface="Calibri"/>
                <a:ea typeface="ＭＳ Ｐゴシック"/>
                <a:cs typeface="Calibri"/>
              </a:rPr>
            </a:br>
            <a:r>
              <a:rPr lang="en-US" sz="2000" dirty="0">
                <a:solidFill>
                  <a:schemeClr val="tx1"/>
                </a:solidFill>
                <a:latin typeface="Calibri"/>
                <a:ea typeface="ＭＳ Ｐゴシック"/>
                <a:cs typeface="Calibri"/>
              </a:rPr>
              <a:t>                                                                  </a:t>
            </a:r>
            <a:endParaRPr lang="en-US" sz="2000" dirty="0">
              <a:ln w="11430"/>
              <a:solidFill>
                <a:schemeClr val="tx1"/>
              </a:solidFill>
              <a:effectLst>
                <a:outerShdw blurRad="80000" dist="40000" dir="5040000" algn="tl">
                  <a:srgbClr val="000000">
                    <a:alpha val="0"/>
                  </a:srgbClr>
                </a:outerShdw>
              </a:effectLst>
              <a:ea typeface="+mj-ea"/>
              <a:cs typeface="Calibri"/>
            </a:endParaRPr>
          </a:p>
        </p:txBody>
      </p:sp>
      <p:pic>
        <p:nvPicPr>
          <p:cNvPr id="1026" name="Picture 2" descr="Side by Side = Lado a Lado: The Story of Dolores Huerta and Cesar Chavez = La Historia De Dolores Huerta Y Cesar Chavez">
            <a:extLst>
              <a:ext uri="{FF2B5EF4-FFF2-40B4-BE49-F238E27FC236}">
                <a16:creationId xmlns:a16="http://schemas.microsoft.com/office/drawing/2014/main" id="{F36BC082-FE98-4B63-B2DA-F39C5FB9A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425" y="2603241"/>
            <a:ext cx="1572768" cy="157276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Delores Huerta: A Hero to Migrant Workers">
            <a:extLst>
              <a:ext uri="{FF2B5EF4-FFF2-40B4-BE49-F238E27FC236}">
                <a16:creationId xmlns:a16="http://schemas.microsoft.com/office/drawing/2014/main" id="{7C6561EB-AF55-4E41-8264-9F742C3356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930" y="3906619"/>
            <a:ext cx="1136876" cy="147793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Harvesting Hope: The Story of Cesar Chavez">
            <a:extLst>
              <a:ext uri="{FF2B5EF4-FFF2-40B4-BE49-F238E27FC236}">
                <a16:creationId xmlns:a16="http://schemas.microsoft.com/office/drawing/2014/main" id="{7C90DB4D-9056-4F01-98B0-97285B435B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2173" y="4974073"/>
            <a:ext cx="1622701" cy="132412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descr="A Bike Like Sergio's">
            <a:extLst>
              <a:ext uri="{FF2B5EF4-FFF2-40B4-BE49-F238E27FC236}">
                <a16:creationId xmlns:a16="http://schemas.microsoft.com/office/drawing/2014/main" id="{CBA6D71A-2E50-441E-AC30-97B6A414BE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9973" y="2603241"/>
            <a:ext cx="1545961" cy="147793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64" name="Picture 40" descr="The Tortilla Factory">
            <a:extLst>
              <a:ext uri="{FF2B5EF4-FFF2-40B4-BE49-F238E27FC236}">
                <a16:creationId xmlns:a16="http://schemas.microsoft.com/office/drawing/2014/main" id="{672C6EEC-5396-41A7-8614-11D563EEC5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8586" y="3781711"/>
            <a:ext cx="1853362" cy="142338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6" name="Picture 24" descr="Tia Isa Wants a Car">
            <a:extLst>
              <a:ext uri="{FF2B5EF4-FFF2-40B4-BE49-F238E27FC236}">
                <a16:creationId xmlns:a16="http://schemas.microsoft.com/office/drawing/2014/main" id="{9237331E-A9A2-4D93-928F-21A7053097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4989" y="4861249"/>
            <a:ext cx="1363073" cy="160297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AFF07-6D7F-4445-9097-BA887268544D}"/>
              </a:ext>
            </a:extLst>
          </p:cNvPr>
          <p:cNvSpPr>
            <a:spLocks noGrp="1"/>
          </p:cNvSpPr>
          <p:nvPr>
            <p:ph type="title"/>
          </p:nvPr>
        </p:nvSpPr>
        <p:spPr>
          <a:xfrm>
            <a:off x="457200" y="914400"/>
            <a:ext cx="8229600" cy="199424"/>
          </a:xfrm>
        </p:spPr>
        <p:txBody>
          <a:bodyPr/>
          <a:lstStyle/>
          <a:p>
            <a:br>
              <a:rPr lang="en-US" dirty="0"/>
            </a:br>
            <a:r>
              <a:rPr lang="en-US" sz="3600" i="1" dirty="0">
                <a:solidFill>
                  <a:srgbClr val="8BAF00"/>
                </a:solidFill>
              </a:rPr>
              <a:t>Tia Isa Wants a Car</a:t>
            </a:r>
          </a:p>
        </p:txBody>
      </p:sp>
      <p:sp>
        <p:nvSpPr>
          <p:cNvPr id="3" name="Content Placeholder 2">
            <a:extLst>
              <a:ext uri="{FF2B5EF4-FFF2-40B4-BE49-F238E27FC236}">
                <a16:creationId xmlns:a16="http://schemas.microsoft.com/office/drawing/2014/main" id="{7795DDCB-D56B-4B06-B42F-3F7FA47500CC}"/>
              </a:ext>
            </a:extLst>
          </p:cNvPr>
          <p:cNvSpPr>
            <a:spLocks noGrp="1"/>
          </p:cNvSpPr>
          <p:nvPr>
            <p:ph idx="1"/>
          </p:nvPr>
        </p:nvSpPr>
        <p:spPr>
          <a:xfrm>
            <a:off x="457200" y="2140085"/>
            <a:ext cx="2791838" cy="1896893"/>
          </a:xfrm>
          <a:ln w="19050">
            <a:solidFill>
              <a:schemeClr val="bg2">
                <a:lumMod val="25000"/>
              </a:schemeClr>
            </a:solidFill>
          </a:ln>
        </p:spPr>
        <p:txBody>
          <a:bodyPr/>
          <a:lstStyle/>
          <a:p>
            <a:pPr marL="0" marR="0" lvl="0" indent="0">
              <a:lnSpc>
                <a:spcPct val="150000"/>
              </a:lnSpc>
              <a:spcBef>
                <a:spcPts val="0"/>
              </a:spcBef>
              <a:spcAft>
                <a:spcPts val="0"/>
              </a:spcAft>
              <a:buNone/>
              <a:tabLst>
                <a:tab pos="457200" algn="l"/>
              </a:tabLs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Publisher: </a:t>
            </a:r>
            <a:r>
              <a:rPr lang="en-US" sz="2000" dirty="0">
                <a:effectLst/>
                <a:latin typeface="Calibri" panose="020F0502020204030204" pitchFamily="34" charset="0"/>
                <a:ea typeface="Calibri" panose="020F0502020204030204" pitchFamily="34" charset="0"/>
                <a:cs typeface="Times New Roman" panose="02020603050405020304" pitchFamily="18" charset="0"/>
              </a:rPr>
              <a:t>Candlewick</a:t>
            </a:r>
          </a:p>
          <a:p>
            <a:pPr marL="0" marR="0" lvl="0" indent="0">
              <a:lnSpc>
                <a:spcPct val="150000"/>
              </a:lnSpc>
              <a:spcBef>
                <a:spcPts val="0"/>
              </a:spcBef>
              <a:spcAft>
                <a:spcPts val="0"/>
              </a:spcAft>
              <a:buNone/>
              <a:tabLst>
                <a:tab pos="457200" algn="l"/>
              </a:tabLs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Copyright: </a:t>
            </a:r>
            <a:r>
              <a:rPr lang="en-US" sz="2000" dirty="0">
                <a:effectLst/>
                <a:latin typeface="Calibri" panose="020F0502020204030204" pitchFamily="34" charset="0"/>
                <a:ea typeface="Calibri" panose="020F0502020204030204" pitchFamily="34" charset="0"/>
                <a:cs typeface="Times New Roman" panose="02020603050405020304" pitchFamily="18" charset="0"/>
              </a:rPr>
              <a:t>2011 </a:t>
            </a:r>
          </a:p>
          <a:p>
            <a:pPr marL="0" marR="0" lvl="0" indent="0">
              <a:lnSpc>
                <a:spcPct val="150000"/>
              </a:lnSpc>
              <a:spcBef>
                <a:spcPts val="0"/>
              </a:spcBef>
              <a:spcAft>
                <a:spcPts val="0"/>
              </a:spcAft>
              <a:buNone/>
              <a:tabLst>
                <a:tab pos="457200" algn="l"/>
              </a:tabLs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Reading Level:</a:t>
            </a:r>
            <a:r>
              <a:rPr lang="en-US" sz="2000" dirty="0">
                <a:effectLst/>
                <a:latin typeface="Calibri" panose="020F0502020204030204" pitchFamily="34" charset="0"/>
                <a:ea typeface="Calibri" panose="020F0502020204030204" pitchFamily="34" charset="0"/>
                <a:cs typeface="Times New Roman" panose="02020603050405020304" pitchFamily="18" charset="0"/>
              </a:rPr>
              <a:t> 3.0</a:t>
            </a:r>
          </a:p>
          <a:p>
            <a:pPr marL="0" marR="0" lvl="0" indent="0">
              <a:lnSpc>
                <a:spcPct val="150000"/>
              </a:lnSpc>
              <a:spcBef>
                <a:spcPts val="0"/>
              </a:spcBef>
              <a:spcAft>
                <a:spcPts val="0"/>
              </a:spcAft>
              <a:buNone/>
              <a:tabLst>
                <a:tab pos="457200" algn="l"/>
              </a:tabLs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Interest Level:</a:t>
            </a:r>
            <a:r>
              <a:rPr lang="en-US" sz="2000" dirty="0">
                <a:effectLst/>
                <a:latin typeface="Calibri" panose="020F0502020204030204" pitchFamily="34" charset="0"/>
                <a:ea typeface="Calibri" panose="020F0502020204030204" pitchFamily="34" charset="0"/>
                <a:cs typeface="Times New Roman" panose="02020603050405020304" pitchFamily="18" charset="0"/>
              </a:rPr>
              <a:t> P-2</a:t>
            </a:r>
          </a:p>
          <a:p>
            <a:endParaRPr lang="en-US" dirty="0"/>
          </a:p>
        </p:txBody>
      </p:sp>
      <p:pic>
        <p:nvPicPr>
          <p:cNvPr id="1032" name="Picture 8" descr="Tia Isa Wants a Car">
            <a:extLst>
              <a:ext uri="{FF2B5EF4-FFF2-40B4-BE49-F238E27FC236}">
                <a16:creationId xmlns:a16="http://schemas.microsoft.com/office/drawing/2014/main" id="{0E354315-E0C5-427C-A1EE-13ADC4107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873" y="1809909"/>
            <a:ext cx="2759921" cy="324566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Star: 7 Points 6">
            <a:extLst>
              <a:ext uri="{FF2B5EF4-FFF2-40B4-BE49-F238E27FC236}">
                <a16:creationId xmlns:a16="http://schemas.microsoft.com/office/drawing/2014/main" id="{706DAABD-A8AC-4E89-B3BE-C0DDADAEBEF5}"/>
              </a:ext>
            </a:extLst>
          </p:cNvPr>
          <p:cNvSpPr/>
          <p:nvPr/>
        </p:nvSpPr>
        <p:spPr>
          <a:xfrm>
            <a:off x="6564730" y="4483803"/>
            <a:ext cx="1975136" cy="1673157"/>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D26ACE0-5578-45A6-887E-CC974A64C0EC}"/>
              </a:ext>
            </a:extLst>
          </p:cNvPr>
          <p:cNvSpPr txBox="1"/>
          <p:nvPr/>
        </p:nvSpPr>
        <p:spPr>
          <a:xfrm>
            <a:off x="7023371" y="5048091"/>
            <a:ext cx="1040860" cy="646331"/>
          </a:xfrm>
          <a:prstGeom prst="rect">
            <a:avLst/>
          </a:prstGeom>
          <a:noFill/>
        </p:spPr>
        <p:txBody>
          <a:bodyPr wrap="square" rtlCol="0">
            <a:spAutoFit/>
          </a:bodyPr>
          <a:lstStyle/>
          <a:p>
            <a:pPr algn="ctr"/>
            <a:r>
              <a:rPr lang="en-US" dirty="0"/>
              <a:t>Spanish</a:t>
            </a:r>
          </a:p>
          <a:p>
            <a:pPr algn="ctr"/>
            <a:r>
              <a:rPr lang="en-US" dirty="0"/>
              <a:t>Edition</a:t>
            </a:r>
          </a:p>
        </p:txBody>
      </p:sp>
      <p:sp>
        <p:nvSpPr>
          <p:cNvPr id="9" name="TextBox 8">
            <a:extLst>
              <a:ext uri="{FF2B5EF4-FFF2-40B4-BE49-F238E27FC236}">
                <a16:creationId xmlns:a16="http://schemas.microsoft.com/office/drawing/2014/main" id="{EB099F1C-FDD0-453E-87E5-71418DA869A1}"/>
              </a:ext>
            </a:extLst>
          </p:cNvPr>
          <p:cNvSpPr txBox="1"/>
          <p:nvPr/>
        </p:nvSpPr>
        <p:spPr>
          <a:xfrm>
            <a:off x="547581" y="5417423"/>
            <a:ext cx="5726759" cy="646331"/>
          </a:xfrm>
          <a:prstGeom prst="rect">
            <a:avLst/>
          </a:prstGeom>
          <a:noFill/>
          <a:ln w="19050">
            <a:solidFill>
              <a:schemeClr val="tx1"/>
            </a:solidFill>
          </a:ln>
        </p:spPr>
        <p:txBody>
          <a:bodyPr wrap="square">
            <a:spAutoFit/>
          </a:bodyPr>
          <a:lstStyle/>
          <a:p>
            <a:pPr algn="ctr"/>
            <a:r>
              <a:rPr lang="en-US" dirty="0">
                <a:hlinkClick r:id="rId3"/>
              </a:rPr>
              <a:t>https://www.youtube.com/watch?v=8K-MtzB62IU</a:t>
            </a:r>
            <a:endParaRPr lang="en-US" dirty="0"/>
          </a:p>
          <a:p>
            <a:pPr algn="ctr"/>
            <a:r>
              <a:rPr lang="en-US" dirty="0"/>
              <a:t>Ten Minutes </a:t>
            </a:r>
          </a:p>
        </p:txBody>
      </p:sp>
      <p:pic>
        <p:nvPicPr>
          <p:cNvPr id="10" name="Picture 4" descr="Tia Isa Quiere un Carro (Tia Isa Wants A Car)">
            <a:extLst>
              <a:ext uri="{FF2B5EF4-FFF2-40B4-BE49-F238E27FC236}">
                <a16:creationId xmlns:a16="http://schemas.microsoft.com/office/drawing/2014/main" id="{DAFFF0F6-094E-40F1-A889-515F0A80F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8614">
            <a:off x="7037260" y="2353030"/>
            <a:ext cx="1829880" cy="215193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9800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45139"/>
            <a:ext cx="6979596" cy="1235413"/>
          </a:xfrm>
        </p:spPr>
        <p:txBody>
          <a:bodyPr/>
          <a:lstStyle/>
          <a:p>
            <a:r>
              <a:rPr lang="en-US" sz="4000" i="1" dirty="0">
                <a:solidFill>
                  <a:srgbClr val="8BAF00"/>
                </a:solidFill>
              </a:rPr>
              <a:t>Tía Isa Wants a Car</a:t>
            </a:r>
          </a:p>
        </p:txBody>
      </p:sp>
      <p:sp>
        <p:nvSpPr>
          <p:cNvPr id="3" name="Content Placeholder 2"/>
          <p:cNvSpPr>
            <a:spLocks noGrp="1"/>
          </p:cNvSpPr>
          <p:nvPr>
            <p:ph idx="1"/>
          </p:nvPr>
        </p:nvSpPr>
        <p:spPr>
          <a:xfrm>
            <a:off x="457200" y="2714017"/>
            <a:ext cx="8229600" cy="3305783"/>
          </a:xfrm>
          <a:ln>
            <a:solidFill>
              <a:schemeClr val="tx2">
                <a:lumMod val="75000"/>
              </a:schemeClr>
            </a:solidFill>
          </a:ln>
        </p:spPr>
        <p:txBody>
          <a:bodyPr>
            <a:normAutofit fontScale="92500"/>
          </a:bodyPr>
          <a:lstStyle/>
          <a:p>
            <a:pPr marL="0" indent="0">
              <a:buNone/>
            </a:pPr>
            <a:r>
              <a:rPr lang="en-US" sz="2200" b="1" dirty="0">
                <a:latin typeface="+mn-lt"/>
              </a:rPr>
              <a:t>Story Synopsis: </a:t>
            </a:r>
            <a:r>
              <a:rPr lang="en-US" sz="2200" dirty="0">
                <a:latin typeface="+mn-lt"/>
              </a:rPr>
              <a:t>One hot summer day Tía Isa makes a bold statement; she wants a car</a:t>
            </a:r>
            <a:r>
              <a:rPr lang="en-US" sz="2200" i="1" dirty="0">
                <a:latin typeface="+mn-lt"/>
              </a:rPr>
              <a:t>.</a:t>
            </a:r>
            <a:r>
              <a:rPr lang="en-US" sz="2200" dirty="0">
                <a:latin typeface="+mn-lt"/>
              </a:rPr>
              <a:t> Her niece, the story’s narrator, thinks this is a grand idea. Saving the money to buy a car is not going to be easy. Most of the money Tía Isa earns at the bakery is sent to help family members who are living on a faraway island. (This island could be Cuba. The author is Cuban-American.)</a:t>
            </a:r>
          </a:p>
          <a:p>
            <a:pPr marL="0" indent="0">
              <a:buNone/>
            </a:pPr>
            <a:r>
              <a:rPr lang="en-US" sz="2200" dirty="0">
                <a:latin typeface="+mn-lt"/>
              </a:rPr>
              <a:t> The young girl wants to help her aunt. Resourcefully, she finds jobs in the neighborhood and puts all of her earnings in a saving sock that grows into a “giant money sausage.” When enough is saved and the car is purchased, the first thing Tía Isa does is tape a picture of the family on the dashboard. </a:t>
            </a:r>
          </a:p>
          <a:p>
            <a:pPr marL="0" indent="0">
              <a:buNone/>
            </a:pPr>
            <a:endParaRPr lang="en-US" dirty="0"/>
          </a:p>
          <a:p>
            <a:endParaRPr lang="en-US" dirty="0"/>
          </a:p>
        </p:txBody>
      </p:sp>
      <p:pic>
        <p:nvPicPr>
          <p:cNvPr id="5" name="Picture 4" descr="http://media.btsb.com/TitleImages/6/635024/5020503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75375">
            <a:off x="6489302" y="948258"/>
            <a:ext cx="1279396" cy="1539746"/>
          </a:xfrm>
          <a:prstGeom prst="rect">
            <a:avLst/>
          </a:prstGeom>
          <a:noFill/>
          <a:ln w="19050">
            <a:solidFill>
              <a:schemeClr val="tx1"/>
            </a:solidFill>
          </a:ln>
        </p:spPr>
      </p:pic>
    </p:spTree>
    <p:extLst>
      <p:ext uri="{BB962C8B-B14F-4D97-AF65-F5344CB8AC3E}">
        <p14:creationId xmlns:p14="http://schemas.microsoft.com/office/powerpoint/2010/main" val="3043039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420" y="1410511"/>
            <a:ext cx="8304062" cy="945414"/>
          </a:xfrm>
          <a:ln w="19050">
            <a:solidFill>
              <a:schemeClr val="tx1"/>
            </a:solidFill>
          </a:ln>
        </p:spPr>
        <p:txBody>
          <a:bodyPr>
            <a:noAutofit/>
          </a:bodyPr>
          <a:lstStyle/>
          <a:p>
            <a:pPr marL="0" indent="0">
              <a:buNone/>
            </a:pPr>
            <a:r>
              <a:rPr lang="en-US" sz="1800" b="1" dirty="0">
                <a:latin typeface="+mn-lt"/>
              </a:rPr>
              <a:t>Lending a delightful Latin flavor are the Spanish words embedded throughout the text. This is not confusing and a glossary is not needed.  Claudio Munoz's animated illustrations in watercolor and ink, add detail and humor.  </a:t>
            </a:r>
          </a:p>
          <a:p>
            <a:endParaRPr lang="en-US" sz="1800" dirty="0">
              <a:latin typeface="+mn-lt"/>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411" y="3021968"/>
            <a:ext cx="5014088" cy="294525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43C6DB80-AF8F-4E37-AFF4-5D8EE1AB519A}"/>
              </a:ext>
            </a:extLst>
          </p:cNvPr>
          <p:cNvPicPr>
            <a:picLocks noChangeAspect="1"/>
          </p:cNvPicPr>
          <p:nvPr/>
        </p:nvPicPr>
        <p:blipFill>
          <a:blip r:embed="rId3"/>
          <a:stretch>
            <a:fillRect/>
          </a:stretch>
        </p:blipFill>
        <p:spPr>
          <a:xfrm>
            <a:off x="6154073" y="2590800"/>
            <a:ext cx="2172803" cy="3541794"/>
          </a:xfrm>
          <a:prstGeom prst="rect">
            <a:avLst/>
          </a:prstGeom>
          <a:ln w="28575">
            <a:solidFill>
              <a:schemeClr val="tx1"/>
            </a:solidFill>
          </a:ln>
        </p:spPr>
      </p:pic>
    </p:spTree>
    <p:extLst>
      <p:ext uri="{BB962C8B-B14F-4D97-AF65-F5344CB8AC3E}">
        <p14:creationId xmlns:p14="http://schemas.microsoft.com/office/powerpoint/2010/main" val="2125222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457" y="-110138"/>
            <a:ext cx="8229600" cy="1143000"/>
          </a:xfrm>
        </p:spPr>
        <p:txBody>
          <a:bodyPr>
            <a:normAutofit fontScale="90000"/>
          </a:bodyPr>
          <a:lstStyle/>
          <a:p>
            <a:br>
              <a:rPr lang="en-US" dirty="0"/>
            </a:br>
            <a:r>
              <a:rPr lang="en-US" sz="4900" dirty="0"/>
              <a:t>Incentives to Save</a:t>
            </a:r>
          </a:p>
        </p:txBody>
      </p:sp>
      <p:pic>
        <p:nvPicPr>
          <p:cNvPr id="4" name="Content Placeholder 3"/>
          <p:cNvPicPr>
            <a:picLocks noGrp="1" noChangeAspect="1"/>
          </p:cNvPicPr>
          <p:nvPr>
            <p:ph idx="1"/>
          </p:nvPr>
        </p:nvPicPr>
        <p:blipFill>
          <a:blip r:embed="rId2"/>
          <a:stretch>
            <a:fillRect/>
          </a:stretch>
        </p:blipFill>
        <p:spPr>
          <a:xfrm>
            <a:off x="2824176" y="1631285"/>
            <a:ext cx="3982382" cy="4558149"/>
          </a:xfrm>
          <a:prstGeom prst="rect">
            <a:avLst/>
          </a:prstGeom>
          <a:ln w="28575">
            <a:solidFill>
              <a:schemeClr val="tx1"/>
            </a:solidFill>
          </a:ln>
        </p:spPr>
      </p:pic>
      <p:pic>
        <p:nvPicPr>
          <p:cNvPr id="5" name="Picture 4"/>
          <p:cNvPicPr>
            <a:picLocks noChangeAspect="1"/>
          </p:cNvPicPr>
          <p:nvPr/>
        </p:nvPicPr>
        <p:blipFill>
          <a:blip r:embed="rId3"/>
          <a:stretch>
            <a:fillRect/>
          </a:stretch>
        </p:blipFill>
        <p:spPr>
          <a:xfrm rot="203749">
            <a:off x="6560832" y="3252920"/>
            <a:ext cx="2320956" cy="3077680"/>
          </a:xfrm>
          <a:prstGeom prst="rect">
            <a:avLst/>
          </a:prstGeom>
          <a:ln w="28575">
            <a:solidFill>
              <a:schemeClr val="tx1"/>
            </a:solidFill>
          </a:ln>
        </p:spPr>
      </p:pic>
      <p:pic>
        <p:nvPicPr>
          <p:cNvPr id="6" name="Picture 5"/>
          <p:cNvPicPr>
            <a:picLocks noChangeAspect="1"/>
          </p:cNvPicPr>
          <p:nvPr/>
        </p:nvPicPr>
        <p:blipFill>
          <a:blip r:embed="rId4"/>
          <a:stretch>
            <a:fillRect/>
          </a:stretch>
        </p:blipFill>
        <p:spPr>
          <a:xfrm>
            <a:off x="492981" y="1708685"/>
            <a:ext cx="1996355" cy="2837516"/>
          </a:xfrm>
          <a:prstGeom prst="rect">
            <a:avLst/>
          </a:prstGeom>
          <a:ln w="19050">
            <a:solidFill>
              <a:schemeClr val="tx1"/>
            </a:solidFill>
          </a:ln>
        </p:spPr>
      </p:pic>
      <p:pic>
        <p:nvPicPr>
          <p:cNvPr id="7" name="Content Placeholder 5">
            <a:extLst>
              <a:ext uri="{FF2B5EF4-FFF2-40B4-BE49-F238E27FC236}">
                <a16:creationId xmlns:a16="http://schemas.microsoft.com/office/drawing/2014/main" id="{342DA6B4-2C9E-4F3F-9515-16EB92D234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8601205" flipV="1">
            <a:off x="7167385" y="2151944"/>
            <a:ext cx="1777530" cy="89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752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56"/>
            <a:ext cx="8229600" cy="1143000"/>
          </a:xfrm>
        </p:spPr>
        <p:txBody>
          <a:bodyPr>
            <a:normAutofit fontScale="90000"/>
          </a:bodyPr>
          <a:lstStyle/>
          <a:p>
            <a:br>
              <a:rPr lang="en-US" dirty="0"/>
            </a:br>
            <a:r>
              <a:rPr lang="en-US" dirty="0"/>
              <a:t>Savings Goals </a:t>
            </a:r>
          </a:p>
        </p:txBody>
      </p:sp>
      <p:pic>
        <p:nvPicPr>
          <p:cNvPr id="4" name="Content Placeholder 3"/>
          <p:cNvPicPr>
            <a:picLocks noGrp="1" noChangeAspect="1"/>
          </p:cNvPicPr>
          <p:nvPr>
            <p:ph idx="1"/>
          </p:nvPr>
        </p:nvPicPr>
        <p:blipFill>
          <a:blip r:embed="rId2"/>
          <a:stretch>
            <a:fillRect/>
          </a:stretch>
        </p:blipFill>
        <p:spPr>
          <a:xfrm>
            <a:off x="1190291" y="1572972"/>
            <a:ext cx="3712176" cy="4745062"/>
          </a:xfrm>
          <a:prstGeom prst="rect">
            <a:avLst/>
          </a:prstGeom>
          <a:ln w="19050">
            <a:solidFill>
              <a:schemeClr val="tx1"/>
            </a:solidFill>
          </a:ln>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6666" y="1077932"/>
            <a:ext cx="1152525" cy="141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rot="571198">
            <a:off x="5910262" y="2267651"/>
            <a:ext cx="2403936" cy="3180429"/>
          </a:xfrm>
          <a:prstGeom prst="rect">
            <a:avLst/>
          </a:prstGeom>
          <a:ln w="19050">
            <a:solidFill>
              <a:schemeClr val="tx1"/>
            </a:solidFill>
          </a:ln>
        </p:spPr>
      </p:pic>
      <p:pic>
        <p:nvPicPr>
          <p:cNvPr id="7" name="Picture 7" descr="C:\Users\JMU Econed\AppData\Local\Microsoft\Windows\Temporary Internet Files\Content.IE5\WNZJDG6C\MC90012938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21122">
            <a:off x="5811707" y="4210224"/>
            <a:ext cx="1853109" cy="185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91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DB96-B207-4FBD-9CF6-C4EFF4AB55C2}"/>
              </a:ext>
            </a:extLst>
          </p:cNvPr>
          <p:cNvSpPr>
            <a:spLocks noGrp="1"/>
          </p:cNvSpPr>
          <p:nvPr>
            <p:ph type="title"/>
          </p:nvPr>
        </p:nvSpPr>
        <p:spPr>
          <a:xfrm>
            <a:off x="457200" y="494478"/>
            <a:ext cx="8229600" cy="1143000"/>
          </a:xfrm>
        </p:spPr>
        <p:txBody>
          <a:bodyPr/>
          <a:lstStyle/>
          <a:p>
            <a:r>
              <a:rPr lang="en-US" sz="1600" dirty="0">
                <a:hlinkClick r:id="rId2"/>
              </a:rPr>
              <a:t>https://www.librarysparks.com/wp-content/uploads/2016/06/lsp_ll_fiction_apr16.pdf</a:t>
            </a:r>
            <a:endParaRPr lang="en-US" sz="1600" dirty="0"/>
          </a:p>
        </p:txBody>
      </p:sp>
      <p:pic>
        <p:nvPicPr>
          <p:cNvPr id="4" name="Content Placeholder 3">
            <a:extLst>
              <a:ext uri="{FF2B5EF4-FFF2-40B4-BE49-F238E27FC236}">
                <a16:creationId xmlns:a16="http://schemas.microsoft.com/office/drawing/2014/main" id="{AF7B6F83-DB1E-4101-9B41-B26539DCB640}"/>
              </a:ext>
            </a:extLst>
          </p:cNvPr>
          <p:cNvPicPr>
            <a:picLocks noGrp="1" noChangeAspect="1"/>
          </p:cNvPicPr>
          <p:nvPr>
            <p:ph idx="1"/>
          </p:nvPr>
        </p:nvPicPr>
        <p:blipFill>
          <a:blip r:embed="rId3"/>
          <a:stretch>
            <a:fillRect/>
          </a:stretch>
        </p:blipFill>
        <p:spPr>
          <a:xfrm>
            <a:off x="407134" y="1466062"/>
            <a:ext cx="2111794" cy="2644640"/>
          </a:xfrm>
          <a:prstGeom prst="rect">
            <a:avLst/>
          </a:prstGeom>
        </p:spPr>
      </p:pic>
      <p:pic>
        <p:nvPicPr>
          <p:cNvPr id="5" name="Picture 4">
            <a:extLst>
              <a:ext uri="{FF2B5EF4-FFF2-40B4-BE49-F238E27FC236}">
                <a16:creationId xmlns:a16="http://schemas.microsoft.com/office/drawing/2014/main" id="{BE9EB564-02E6-43E3-B7FB-476212324829}"/>
              </a:ext>
            </a:extLst>
          </p:cNvPr>
          <p:cNvPicPr>
            <a:picLocks noChangeAspect="1"/>
          </p:cNvPicPr>
          <p:nvPr/>
        </p:nvPicPr>
        <p:blipFill>
          <a:blip r:embed="rId4"/>
          <a:stretch>
            <a:fillRect/>
          </a:stretch>
        </p:blipFill>
        <p:spPr>
          <a:xfrm rot="722665">
            <a:off x="2079346" y="1680162"/>
            <a:ext cx="2111794" cy="2697085"/>
          </a:xfrm>
          <a:prstGeom prst="rect">
            <a:avLst/>
          </a:prstGeom>
        </p:spPr>
      </p:pic>
      <p:pic>
        <p:nvPicPr>
          <p:cNvPr id="7" name="Picture 6">
            <a:extLst>
              <a:ext uri="{FF2B5EF4-FFF2-40B4-BE49-F238E27FC236}">
                <a16:creationId xmlns:a16="http://schemas.microsoft.com/office/drawing/2014/main" id="{7787AA52-290F-4040-9DCE-1A0760E1E065}"/>
              </a:ext>
            </a:extLst>
          </p:cNvPr>
          <p:cNvPicPr>
            <a:picLocks noChangeAspect="1"/>
          </p:cNvPicPr>
          <p:nvPr/>
        </p:nvPicPr>
        <p:blipFill>
          <a:blip r:embed="rId5"/>
          <a:stretch>
            <a:fillRect/>
          </a:stretch>
        </p:blipFill>
        <p:spPr>
          <a:xfrm>
            <a:off x="5974313" y="2367216"/>
            <a:ext cx="3006914" cy="3751695"/>
          </a:xfrm>
          <a:prstGeom prst="rect">
            <a:avLst/>
          </a:prstGeom>
        </p:spPr>
      </p:pic>
      <p:pic>
        <p:nvPicPr>
          <p:cNvPr id="8" name="Picture 7">
            <a:extLst>
              <a:ext uri="{FF2B5EF4-FFF2-40B4-BE49-F238E27FC236}">
                <a16:creationId xmlns:a16="http://schemas.microsoft.com/office/drawing/2014/main" id="{42AD182E-BB74-42E9-B74D-11CB2BD32474}"/>
              </a:ext>
            </a:extLst>
          </p:cNvPr>
          <p:cNvPicPr>
            <a:picLocks noChangeAspect="1"/>
          </p:cNvPicPr>
          <p:nvPr/>
        </p:nvPicPr>
        <p:blipFill>
          <a:blip r:embed="rId6"/>
          <a:stretch>
            <a:fillRect/>
          </a:stretch>
        </p:blipFill>
        <p:spPr>
          <a:xfrm>
            <a:off x="4694706" y="2050739"/>
            <a:ext cx="2424480" cy="3022487"/>
          </a:xfrm>
          <a:prstGeom prst="rect">
            <a:avLst/>
          </a:prstGeom>
        </p:spPr>
      </p:pic>
      <p:pic>
        <p:nvPicPr>
          <p:cNvPr id="9" name="Picture 8">
            <a:extLst>
              <a:ext uri="{FF2B5EF4-FFF2-40B4-BE49-F238E27FC236}">
                <a16:creationId xmlns:a16="http://schemas.microsoft.com/office/drawing/2014/main" id="{544E4622-9C58-4BB4-81E1-5F5272277C8D}"/>
              </a:ext>
            </a:extLst>
          </p:cNvPr>
          <p:cNvPicPr>
            <a:picLocks noChangeAspect="1"/>
          </p:cNvPicPr>
          <p:nvPr/>
        </p:nvPicPr>
        <p:blipFill>
          <a:blip r:embed="rId7"/>
          <a:stretch>
            <a:fillRect/>
          </a:stretch>
        </p:blipFill>
        <p:spPr>
          <a:xfrm rot="20890930">
            <a:off x="671943" y="4194041"/>
            <a:ext cx="1739311" cy="2189639"/>
          </a:xfrm>
          <a:prstGeom prst="rect">
            <a:avLst/>
          </a:prstGeom>
        </p:spPr>
      </p:pic>
      <p:pic>
        <p:nvPicPr>
          <p:cNvPr id="10" name="Picture 9">
            <a:extLst>
              <a:ext uri="{FF2B5EF4-FFF2-40B4-BE49-F238E27FC236}">
                <a16:creationId xmlns:a16="http://schemas.microsoft.com/office/drawing/2014/main" id="{6BE6B2ED-8DCB-477E-9606-BA148B93B735}"/>
              </a:ext>
            </a:extLst>
          </p:cNvPr>
          <p:cNvPicPr>
            <a:picLocks noChangeAspect="1"/>
          </p:cNvPicPr>
          <p:nvPr/>
        </p:nvPicPr>
        <p:blipFill>
          <a:blip r:embed="rId8"/>
          <a:stretch>
            <a:fillRect/>
          </a:stretch>
        </p:blipFill>
        <p:spPr>
          <a:xfrm>
            <a:off x="2764337" y="4743503"/>
            <a:ext cx="1219340" cy="1558816"/>
          </a:xfrm>
          <a:prstGeom prst="rect">
            <a:avLst/>
          </a:prstGeom>
        </p:spPr>
      </p:pic>
    </p:spTree>
    <p:extLst>
      <p:ext uri="{BB962C8B-B14F-4D97-AF65-F5344CB8AC3E}">
        <p14:creationId xmlns:p14="http://schemas.microsoft.com/office/powerpoint/2010/main" val="93755721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A2FA0-C828-4BFE-9A6E-43E6F213B0E9}"/>
              </a:ext>
            </a:extLst>
          </p:cNvPr>
          <p:cNvSpPr>
            <a:spLocks noGrp="1"/>
          </p:cNvSpPr>
          <p:nvPr>
            <p:ph type="title"/>
          </p:nvPr>
        </p:nvSpPr>
        <p:spPr/>
        <p:txBody>
          <a:bodyPr/>
          <a:lstStyle/>
          <a:p>
            <a:r>
              <a:rPr lang="en-US" i="1" dirty="0">
                <a:solidFill>
                  <a:srgbClr val="8BAF00"/>
                </a:solidFill>
              </a:rPr>
              <a:t>The Tortilla Factory</a:t>
            </a:r>
          </a:p>
        </p:txBody>
      </p:sp>
      <p:sp>
        <p:nvSpPr>
          <p:cNvPr id="4" name="AutoShape 2" descr="The Tortilla Factory">
            <a:extLst>
              <a:ext uri="{FF2B5EF4-FFF2-40B4-BE49-F238E27FC236}">
                <a16:creationId xmlns:a16="http://schemas.microsoft.com/office/drawing/2014/main" id="{BD72EBB2-ADE2-4A93-A7E7-CE5C205088D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00" name="Picture 4" descr="The Tortilla Factory">
            <a:extLst>
              <a:ext uri="{FF2B5EF4-FFF2-40B4-BE49-F238E27FC236}">
                <a16:creationId xmlns:a16="http://schemas.microsoft.com/office/drawing/2014/main" id="{ED347CD3-D647-401A-8F38-D1E0C49A76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938" y="1905000"/>
            <a:ext cx="2737161" cy="2102140"/>
          </a:xfrm>
          <a:prstGeom prst="rect">
            <a:avLst/>
          </a:prstGeom>
          <a:noFill/>
          <a:ln w="19050">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543608-B56A-4677-B697-996FFC739A8C}"/>
              </a:ext>
            </a:extLst>
          </p:cNvPr>
          <p:cNvSpPr txBox="1"/>
          <p:nvPr/>
        </p:nvSpPr>
        <p:spPr>
          <a:xfrm>
            <a:off x="4884574" y="2377931"/>
            <a:ext cx="3023119" cy="1200329"/>
          </a:xfrm>
          <a:prstGeom prst="rect">
            <a:avLst/>
          </a:prstGeom>
          <a:noFill/>
          <a:ln w="28575">
            <a:solidFill>
              <a:schemeClr val="tx1"/>
            </a:solidFill>
          </a:ln>
        </p:spPr>
        <p:txBody>
          <a:bodyPr wrap="square" rtlCol="0">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Houghton Mifflin</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1995</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2.7</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2-5</a:t>
            </a:r>
          </a:p>
        </p:txBody>
      </p:sp>
      <p:sp>
        <p:nvSpPr>
          <p:cNvPr id="6" name="TextBox 5">
            <a:extLst>
              <a:ext uri="{FF2B5EF4-FFF2-40B4-BE49-F238E27FC236}">
                <a16:creationId xmlns:a16="http://schemas.microsoft.com/office/drawing/2014/main" id="{80722091-F199-4073-9214-34D3CB604AC8}"/>
              </a:ext>
            </a:extLst>
          </p:cNvPr>
          <p:cNvSpPr txBox="1"/>
          <p:nvPr/>
        </p:nvSpPr>
        <p:spPr>
          <a:xfrm>
            <a:off x="702906" y="4480070"/>
            <a:ext cx="8229600" cy="1323439"/>
          </a:xfrm>
          <a:prstGeom prst="rect">
            <a:avLst/>
          </a:prstGeom>
          <a:noFill/>
          <a:ln w="28575">
            <a:solidFill>
              <a:schemeClr val="tx1"/>
            </a:solidFill>
          </a:ln>
        </p:spPr>
        <p:txBody>
          <a:bodyPr wrap="square" rtlCol="0">
            <a:spAutoFit/>
          </a:bodyPr>
          <a:lstStyle/>
          <a:p>
            <a:pPr algn="l"/>
            <a:r>
              <a:rPr lang="en-US" sz="1600" b="1" i="0" dirty="0">
                <a:solidFill>
                  <a:srgbClr val="333333"/>
                </a:solidFill>
                <a:effectLst/>
                <a:latin typeface="Lato" panose="020F0502020204030203" pitchFamily="34" charset="0"/>
              </a:rPr>
              <a:t>Synopsis </a:t>
            </a:r>
            <a:r>
              <a:rPr lang="en-US" sz="1600" b="0" i="0" dirty="0">
                <a:solidFill>
                  <a:srgbClr val="333333"/>
                </a:solidFill>
                <a:effectLst/>
                <a:latin typeface="Lato" panose="020F0502020204030203" pitchFamily="34" charset="0"/>
              </a:rPr>
              <a:t>The text traces the journey of corn from harvest and grinding to the tortilla factory. By concentrating on hands rather than on the individual faces of the workers, the oil-on-linen paintings demonstrate respect for the ethic of hard work and hold broad, universal appeal. Readers will embrace the book for its clear emphasis on the simple beauty found in the cycles of life for plants and human beings. Also available in Spanish.</a:t>
            </a:r>
          </a:p>
        </p:txBody>
      </p:sp>
      <p:sp>
        <p:nvSpPr>
          <p:cNvPr id="9" name="TextBox 8">
            <a:extLst>
              <a:ext uri="{FF2B5EF4-FFF2-40B4-BE49-F238E27FC236}">
                <a16:creationId xmlns:a16="http://schemas.microsoft.com/office/drawing/2014/main" id="{4627253F-FF79-4371-9FE8-F15FA3D032CF}"/>
              </a:ext>
            </a:extLst>
          </p:cNvPr>
          <p:cNvSpPr txBox="1"/>
          <p:nvPr/>
        </p:nvSpPr>
        <p:spPr>
          <a:xfrm>
            <a:off x="1891004" y="6000930"/>
            <a:ext cx="5666792" cy="369332"/>
          </a:xfrm>
          <a:prstGeom prst="rect">
            <a:avLst/>
          </a:prstGeom>
          <a:noFill/>
        </p:spPr>
        <p:txBody>
          <a:bodyPr wrap="square">
            <a:spAutoFit/>
          </a:bodyPr>
          <a:lstStyle/>
          <a:p>
            <a:pPr marL="0" indent="0">
              <a:buNone/>
            </a:pPr>
            <a:r>
              <a:rPr lang="en-US" sz="1800" dirty="0">
                <a:hlinkClick r:id="rId3"/>
              </a:rPr>
              <a:t>https://www.youtube.com/watch?v=wqYvpOT_Mhc</a:t>
            </a:r>
            <a:endParaRPr lang="en-US" sz="1800" dirty="0"/>
          </a:p>
        </p:txBody>
      </p:sp>
    </p:spTree>
    <p:extLst>
      <p:ext uri="{BB962C8B-B14F-4D97-AF65-F5344CB8AC3E}">
        <p14:creationId xmlns:p14="http://schemas.microsoft.com/office/powerpoint/2010/main" val="177446420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8EA94-1399-4244-A44A-A891C3F2A0AA}"/>
              </a:ext>
            </a:extLst>
          </p:cNvPr>
          <p:cNvSpPr>
            <a:spLocks noGrp="1"/>
          </p:cNvSpPr>
          <p:nvPr>
            <p:ph type="title"/>
          </p:nvPr>
        </p:nvSpPr>
        <p:spPr/>
        <p:txBody>
          <a:bodyPr/>
          <a:lstStyle/>
          <a:p>
            <a:br>
              <a:rPr lang="en-US" dirty="0"/>
            </a:br>
            <a:br>
              <a:rPr lang="en-US" dirty="0"/>
            </a:br>
            <a:endParaRPr lang="en-US" dirty="0"/>
          </a:p>
        </p:txBody>
      </p:sp>
      <p:sp>
        <p:nvSpPr>
          <p:cNvPr id="3" name="Content Placeholder 2">
            <a:extLst>
              <a:ext uri="{FF2B5EF4-FFF2-40B4-BE49-F238E27FC236}">
                <a16:creationId xmlns:a16="http://schemas.microsoft.com/office/drawing/2014/main" id="{09CBE70C-0A14-4A11-A65C-A8C4AD2F669F}"/>
              </a:ext>
            </a:extLst>
          </p:cNvPr>
          <p:cNvSpPr>
            <a:spLocks noGrp="1"/>
          </p:cNvSpPr>
          <p:nvPr>
            <p:ph idx="1"/>
          </p:nvPr>
        </p:nvSpPr>
        <p:spPr>
          <a:xfrm>
            <a:off x="457200" y="2377440"/>
            <a:ext cx="8229600" cy="4209972"/>
          </a:xfrm>
        </p:spPr>
        <p:txBody>
          <a:bodyPr/>
          <a:lstStyle/>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lgn="ctr">
              <a:buNone/>
            </a:pPr>
            <a:endParaRPr lang="en-US" sz="1400" dirty="0">
              <a:hlinkClick r:id="rId2"/>
            </a:endParaRPr>
          </a:p>
          <a:p>
            <a:pPr marL="0" indent="0" algn="ctr">
              <a:buNone/>
            </a:pPr>
            <a:r>
              <a:rPr lang="en-US" sz="1400" dirty="0">
                <a:hlinkClick r:id="rId2"/>
              </a:rPr>
              <a:t>https://www.stlouisfed.org/-/media/project/frbstl/stlouisfed/education/lessons/pdf/the-tortilla-factory.pdf</a:t>
            </a:r>
            <a:endParaRPr lang="en-US" sz="1400" dirty="0"/>
          </a:p>
          <a:p>
            <a:pPr marL="0" indent="0" algn="ctr">
              <a:buNone/>
            </a:pPr>
            <a:endParaRPr lang="en-US" sz="1400" dirty="0"/>
          </a:p>
        </p:txBody>
      </p:sp>
      <p:pic>
        <p:nvPicPr>
          <p:cNvPr id="5" name="Picture 4">
            <a:extLst>
              <a:ext uri="{FF2B5EF4-FFF2-40B4-BE49-F238E27FC236}">
                <a16:creationId xmlns:a16="http://schemas.microsoft.com/office/drawing/2014/main" id="{6EA77266-22D8-42F2-8F8F-C29E5C21A8D6}"/>
              </a:ext>
            </a:extLst>
          </p:cNvPr>
          <p:cNvPicPr>
            <a:picLocks noChangeAspect="1"/>
          </p:cNvPicPr>
          <p:nvPr/>
        </p:nvPicPr>
        <p:blipFill>
          <a:blip r:embed="rId3"/>
          <a:stretch>
            <a:fillRect/>
          </a:stretch>
        </p:blipFill>
        <p:spPr>
          <a:xfrm>
            <a:off x="957948" y="1005739"/>
            <a:ext cx="3721076" cy="4844555"/>
          </a:xfrm>
          <a:prstGeom prst="rect">
            <a:avLst/>
          </a:prstGeom>
        </p:spPr>
      </p:pic>
      <p:pic>
        <p:nvPicPr>
          <p:cNvPr id="7" name="Picture 6">
            <a:extLst>
              <a:ext uri="{FF2B5EF4-FFF2-40B4-BE49-F238E27FC236}">
                <a16:creationId xmlns:a16="http://schemas.microsoft.com/office/drawing/2014/main" id="{061CED5D-FA69-41CA-B5B6-2B8D3BBB3BE0}"/>
              </a:ext>
            </a:extLst>
          </p:cNvPr>
          <p:cNvPicPr>
            <a:picLocks noChangeAspect="1"/>
          </p:cNvPicPr>
          <p:nvPr/>
        </p:nvPicPr>
        <p:blipFill>
          <a:blip r:embed="rId4"/>
          <a:stretch>
            <a:fillRect/>
          </a:stretch>
        </p:blipFill>
        <p:spPr>
          <a:xfrm>
            <a:off x="4832974" y="1062706"/>
            <a:ext cx="2398480" cy="3122636"/>
          </a:xfrm>
          <a:prstGeom prst="rect">
            <a:avLst/>
          </a:prstGeom>
        </p:spPr>
      </p:pic>
      <p:pic>
        <p:nvPicPr>
          <p:cNvPr id="9" name="Picture 8">
            <a:extLst>
              <a:ext uri="{FF2B5EF4-FFF2-40B4-BE49-F238E27FC236}">
                <a16:creationId xmlns:a16="http://schemas.microsoft.com/office/drawing/2014/main" id="{99C87B35-7BCB-4A44-B6AC-A59CD83C4A74}"/>
              </a:ext>
            </a:extLst>
          </p:cNvPr>
          <p:cNvPicPr>
            <a:picLocks noChangeAspect="1"/>
          </p:cNvPicPr>
          <p:nvPr/>
        </p:nvPicPr>
        <p:blipFill>
          <a:blip r:embed="rId5"/>
          <a:stretch>
            <a:fillRect/>
          </a:stretch>
        </p:blipFill>
        <p:spPr>
          <a:xfrm>
            <a:off x="6596451" y="2674435"/>
            <a:ext cx="2398479" cy="3021813"/>
          </a:xfrm>
          <a:prstGeom prst="rect">
            <a:avLst/>
          </a:prstGeom>
        </p:spPr>
      </p:pic>
      <p:pic>
        <p:nvPicPr>
          <p:cNvPr id="11" name="Picture 10">
            <a:extLst>
              <a:ext uri="{FF2B5EF4-FFF2-40B4-BE49-F238E27FC236}">
                <a16:creationId xmlns:a16="http://schemas.microsoft.com/office/drawing/2014/main" id="{52FAFD5E-DB4C-40B6-B608-8C4444AA3651}"/>
              </a:ext>
            </a:extLst>
          </p:cNvPr>
          <p:cNvPicPr>
            <a:picLocks noChangeAspect="1"/>
          </p:cNvPicPr>
          <p:nvPr/>
        </p:nvPicPr>
        <p:blipFill>
          <a:blip r:embed="rId6"/>
          <a:stretch>
            <a:fillRect/>
          </a:stretch>
        </p:blipFill>
        <p:spPr>
          <a:xfrm>
            <a:off x="2869524" y="261410"/>
            <a:ext cx="2896378" cy="580161"/>
          </a:xfrm>
          <a:prstGeom prst="rect">
            <a:avLst/>
          </a:prstGeom>
          <a:ln w="12700">
            <a:solidFill>
              <a:schemeClr val="tx1"/>
            </a:solidFill>
          </a:ln>
        </p:spPr>
      </p:pic>
    </p:spTree>
    <p:extLst>
      <p:ext uri="{BB962C8B-B14F-4D97-AF65-F5344CB8AC3E}">
        <p14:creationId xmlns:p14="http://schemas.microsoft.com/office/powerpoint/2010/main" val="295217104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A581-099A-46F9-9125-76DF7658C198}"/>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7C952FB7-1C42-4E69-AFCA-4F792D19416D}"/>
              </a:ext>
            </a:extLst>
          </p:cNvPr>
          <p:cNvPicPr>
            <a:picLocks noChangeAspect="1"/>
          </p:cNvPicPr>
          <p:nvPr/>
        </p:nvPicPr>
        <p:blipFill>
          <a:blip r:embed="rId2"/>
          <a:stretch>
            <a:fillRect/>
          </a:stretch>
        </p:blipFill>
        <p:spPr>
          <a:xfrm>
            <a:off x="560457" y="1075061"/>
            <a:ext cx="3666311" cy="4707877"/>
          </a:xfrm>
          <a:prstGeom prst="rect">
            <a:avLst/>
          </a:prstGeom>
        </p:spPr>
      </p:pic>
      <p:pic>
        <p:nvPicPr>
          <p:cNvPr id="7" name="Picture 6">
            <a:extLst>
              <a:ext uri="{FF2B5EF4-FFF2-40B4-BE49-F238E27FC236}">
                <a16:creationId xmlns:a16="http://schemas.microsoft.com/office/drawing/2014/main" id="{CB4733AF-F79B-428D-BB4E-DF63E9500A76}"/>
              </a:ext>
            </a:extLst>
          </p:cNvPr>
          <p:cNvPicPr>
            <a:picLocks noChangeAspect="1"/>
          </p:cNvPicPr>
          <p:nvPr/>
        </p:nvPicPr>
        <p:blipFill>
          <a:blip r:embed="rId3"/>
          <a:stretch>
            <a:fillRect/>
          </a:stretch>
        </p:blipFill>
        <p:spPr>
          <a:xfrm>
            <a:off x="4877173" y="914400"/>
            <a:ext cx="2276573" cy="2898635"/>
          </a:xfrm>
          <a:prstGeom prst="rect">
            <a:avLst/>
          </a:prstGeom>
        </p:spPr>
      </p:pic>
      <p:pic>
        <p:nvPicPr>
          <p:cNvPr id="9" name="Picture 8">
            <a:extLst>
              <a:ext uri="{FF2B5EF4-FFF2-40B4-BE49-F238E27FC236}">
                <a16:creationId xmlns:a16="http://schemas.microsoft.com/office/drawing/2014/main" id="{FEAAD6F8-CAB3-4BD8-96B5-CBA041C701C2}"/>
              </a:ext>
            </a:extLst>
          </p:cNvPr>
          <p:cNvPicPr>
            <a:picLocks noChangeAspect="1"/>
          </p:cNvPicPr>
          <p:nvPr/>
        </p:nvPicPr>
        <p:blipFill>
          <a:blip r:embed="rId4"/>
          <a:stretch>
            <a:fillRect/>
          </a:stretch>
        </p:blipFill>
        <p:spPr>
          <a:xfrm>
            <a:off x="6409413" y="3157097"/>
            <a:ext cx="2174130" cy="2786503"/>
          </a:xfrm>
          <a:prstGeom prst="rect">
            <a:avLst/>
          </a:prstGeom>
        </p:spPr>
      </p:pic>
      <p:pic>
        <p:nvPicPr>
          <p:cNvPr id="11" name="Picture 7" descr="C:\Users\JMU Econed\AppData\Local\Microsoft\Windows\Temporary Internet Files\Content.IE5\WNZJDG6C\MC900129382[1].wmf">
            <a:extLst>
              <a:ext uri="{FF2B5EF4-FFF2-40B4-BE49-F238E27FC236}">
                <a16:creationId xmlns:a16="http://schemas.microsoft.com/office/drawing/2014/main" id="{D4F82CE2-787A-43EC-AE18-5E3B248931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21122">
            <a:off x="4303226" y="3553135"/>
            <a:ext cx="1545354" cy="1551089"/>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5">
            <a:extLst>
              <a:ext uri="{FF2B5EF4-FFF2-40B4-BE49-F238E27FC236}">
                <a16:creationId xmlns:a16="http://schemas.microsoft.com/office/drawing/2014/main" id="{BA01E787-4C70-4049-A13A-F078B72E3B8B}"/>
              </a:ext>
            </a:extLst>
          </p:cNvPr>
          <p:cNvPicPr>
            <a:picLocks noGrp="1" noChangeAspect="1"/>
          </p:cNvPicPr>
          <p:nvPr>
            <p:ph idx="1"/>
          </p:nvPr>
        </p:nvPicPr>
        <p:blipFill>
          <a:blip r:embed="rId6"/>
          <a:stretch>
            <a:fillRect/>
          </a:stretch>
        </p:blipFill>
        <p:spPr>
          <a:xfrm>
            <a:off x="7469107" y="1733658"/>
            <a:ext cx="934735" cy="1260118"/>
          </a:xfrm>
          <a:prstGeom prst="rect">
            <a:avLst/>
          </a:prstGeom>
        </p:spPr>
      </p:pic>
    </p:spTree>
    <p:extLst>
      <p:ext uri="{BB962C8B-B14F-4D97-AF65-F5344CB8AC3E}">
        <p14:creationId xmlns:p14="http://schemas.microsoft.com/office/powerpoint/2010/main" val="78404177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384F55-8071-48CB-B80F-D90A531193C5}"/>
              </a:ext>
            </a:extLst>
          </p:cNvPr>
          <p:cNvPicPr>
            <a:picLocks noChangeAspect="1"/>
          </p:cNvPicPr>
          <p:nvPr/>
        </p:nvPicPr>
        <p:blipFill>
          <a:blip r:embed="rId2"/>
          <a:stretch>
            <a:fillRect/>
          </a:stretch>
        </p:blipFill>
        <p:spPr>
          <a:xfrm>
            <a:off x="1259584" y="3858037"/>
            <a:ext cx="2444717" cy="1717169"/>
          </a:xfrm>
          <a:prstGeom prst="rect">
            <a:avLst/>
          </a:prstGeom>
          <a:ln w="28575">
            <a:solidFill>
              <a:schemeClr val="tx1"/>
            </a:solidFill>
          </a:ln>
        </p:spPr>
      </p:pic>
      <p:pic>
        <p:nvPicPr>
          <p:cNvPr id="9" name="Picture 8">
            <a:extLst>
              <a:ext uri="{FF2B5EF4-FFF2-40B4-BE49-F238E27FC236}">
                <a16:creationId xmlns:a16="http://schemas.microsoft.com/office/drawing/2014/main" id="{3867C1AE-4D12-4349-AA44-D9081F88E28D}"/>
              </a:ext>
            </a:extLst>
          </p:cNvPr>
          <p:cNvPicPr>
            <a:picLocks noChangeAspect="1"/>
          </p:cNvPicPr>
          <p:nvPr/>
        </p:nvPicPr>
        <p:blipFill>
          <a:blip r:embed="rId3"/>
          <a:stretch>
            <a:fillRect/>
          </a:stretch>
        </p:blipFill>
        <p:spPr>
          <a:xfrm>
            <a:off x="4180161" y="3631651"/>
            <a:ext cx="4434248" cy="2575244"/>
          </a:xfrm>
          <a:prstGeom prst="rect">
            <a:avLst/>
          </a:prstGeom>
          <a:ln w="28575">
            <a:solidFill>
              <a:schemeClr val="tx1"/>
            </a:solidFill>
          </a:ln>
        </p:spPr>
      </p:pic>
      <p:sp>
        <p:nvSpPr>
          <p:cNvPr id="10" name="TextBox 9">
            <a:extLst>
              <a:ext uri="{FF2B5EF4-FFF2-40B4-BE49-F238E27FC236}">
                <a16:creationId xmlns:a16="http://schemas.microsoft.com/office/drawing/2014/main" id="{4BD87EA6-7809-4480-A316-B664881CE92B}"/>
              </a:ext>
            </a:extLst>
          </p:cNvPr>
          <p:cNvSpPr txBox="1"/>
          <p:nvPr/>
        </p:nvSpPr>
        <p:spPr>
          <a:xfrm>
            <a:off x="1396200" y="1419500"/>
            <a:ext cx="2360645" cy="1754326"/>
          </a:xfrm>
          <a:prstGeom prst="rect">
            <a:avLst/>
          </a:prstGeom>
          <a:noFill/>
          <a:ln w="38100">
            <a:solidFill>
              <a:schemeClr val="tx1"/>
            </a:solidFill>
          </a:ln>
        </p:spPr>
        <p:txBody>
          <a:bodyPr wrap="square" rtlCol="0">
            <a:spAutoFit/>
          </a:bodyPr>
          <a:lstStyle/>
          <a:p>
            <a:pPr marL="285750" indent="-285750">
              <a:buFont typeface="Arial" panose="020B0604020202020204" pitchFamily="34" charset="0"/>
              <a:buChar char="•"/>
            </a:pPr>
            <a:r>
              <a:rPr lang="en-US" dirty="0"/>
              <a:t>Cookbook</a:t>
            </a:r>
          </a:p>
          <a:p>
            <a:pPr marL="285750" indent="-285750">
              <a:buFont typeface="Arial" panose="020B0604020202020204" pitchFamily="34" charset="0"/>
              <a:buChar char="•"/>
            </a:pPr>
            <a:r>
              <a:rPr lang="en-US" dirty="0"/>
              <a:t>Poem </a:t>
            </a:r>
          </a:p>
          <a:p>
            <a:pPr marL="285750" indent="-285750">
              <a:buFont typeface="Arial" panose="020B0604020202020204" pitchFamily="34" charset="0"/>
              <a:buChar char="•"/>
            </a:pPr>
            <a:r>
              <a:rPr lang="en-US" dirty="0"/>
              <a:t>Hispanic Culture</a:t>
            </a:r>
          </a:p>
          <a:p>
            <a:pPr marL="285750" indent="-285750">
              <a:buFont typeface="Arial" panose="020B0604020202020204" pitchFamily="34" charset="0"/>
              <a:buChar char="•"/>
            </a:pPr>
            <a:r>
              <a:rPr lang="en-US" dirty="0"/>
              <a:t>Art</a:t>
            </a:r>
          </a:p>
          <a:p>
            <a:pPr marL="285750" indent="-285750">
              <a:buFont typeface="Arial" panose="020B0604020202020204" pitchFamily="34" charset="0"/>
              <a:buChar char="•"/>
            </a:pPr>
            <a:r>
              <a:rPr lang="en-US" dirty="0"/>
              <a:t>Agriculture</a:t>
            </a:r>
          </a:p>
          <a:p>
            <a:pPr marL="0" indent="0">
              <a:buNone/>
            </a:pPr>
            <a:endParaRPr lang="en-US" dirty="0"/>
          </a:p>
        </p:txBody>
      </p:sp>
      <p:pic>
        <p:nvPicPr>
          <p:cNvPr id="11" name="Picture 10">
            <a:extLst>
              <a:ext uri="{FF2B5EF4-FFF2-40B4-BE49-F238E27FC236}">
                <a16:creationId xmlns:a16="http://schemas.microsoft.com/office/drawing/2014/main" id="{6579FF3A-2F40-4213-8351-4DB5E04E73F7}"/>
              </a:ext>
            </a:extLst>
          </p:cNvPr>
          <p:cNvPicPr>
            <a:picLocks noChangeAspect="1"/>
          </p:cNvPicPr>
          <p:nvPr/>
        </p:nvPicPr>
        <p:blipFill>
          <a:blip r:embed="rId4"/>
          <a:stretch>
            <a:fillRect/>
          </a:stretch>
        </p:blipFill>
        <p:spPr>
          <a:xfrm>
            <a:off x="5179650" y="1366976"/>
            <a:ext cx="2621880" cy="1859374"/>
          </a:xfrm>
          <a:prstGeom prst="rect">
            <a:avLst/>
          </a:prstGeom>
          <a:ln w="28575">
            <a:solidFill>
              <a:schemeClr val="tx1"/>
            </a:solidFill>
          </a:ln>
        </p:spPr>
      </p:pic>
      <p:sp>
        <p:nvSpPr>
          <p:cNvPr id="12" name="TextBox 11">
            <a:extLst>
              <a:ext uri="{FF2B5EF4-FFF2-40B4-BE49-F238E27FC236}">
                <a16:creationId xmlns:a16="http://schemas.microsoft.com/office/drawing/2014/main" id="{4BB4FAE3-BAA1-4D20-A973-579FCB7C4C3A}"/>
              </a:ext>
            </a:extLst>
          </p:cNvPr>
          <p:cNvSpPr txBox="1"/>
          <p:nvPr/>
        </p:nvSpPr>
        <p:spPr>
          <a:xfrm>
            <a:off x="2481943" y="437227"/>
            <a:ext cx="4991877" cy="707886"/>
          </a:xfrm>
          <a:prstGeom prst="rect">
            <a:avLst/>
          </a:prstGeom>
          <a:noFill/>
        </p:spPr>
        <p:txBody>
          <a:bodyPr wrap="square" rtlCol="0">
            <a:spAutoFit/>
          </a:bodyPr>
          <a:lstStyle/>
          <a:p>
            <a:r>
              <a:rPr lang="en-US" sz="4000" b="1" dirty="0">
                <a:solidFill>
                  <a:srgbClr val="8BAF00"/>
                </a:solidFill>
              </a:rPr>
              <a:t>Food for Thought</a:t>
            </a:r>
          </a:p>
        </p:txBody>
      </p:sp>
    </p:spTree>
    <p:extLst>
      <p:ext uri="{BB962C8B-B14F-4D97-AF65-F5344CB8AC3E}">
        <p14:creationId xmlns:p14="http://schemas.microsoft.com/office/powerpoint/2010/main" val="378889159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421"/>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dirty="0">
                <a:latin typeface="Calibri"/>
                <a:ea typeface="ＭＳ Ｐゴシック"/>
                <a:cs typeface="Calibri"/>
              </a:rPr>
              <a:t>EconEdLink Membership</a:t>
            </a:r>
            <a:endParaRPr lang="en-US" dirty="0"/>
          </a:p>
        </p:txBody>
      </p:sp>
      <p:sp>
        <p:nvSpPr>
          <p:cNvPr id="3" name="TextBox 2">
            <a:extLst>
              <a:ext uri="{FF2B5EF4-FFF2-40B4-BE49-F238E27FC236}">
                <a16:creationId xmlns:a16="http://schemas.microsoft.com/office/drawing/2014/main" id="{D213714B-F9E8-8C44-9AF8-383F3F244D95}"/>
              </a:ext>
            </a:extLst>
          </p:cNvPr>
          <p:cNvSpPr txBox="1"/>
          <p:nvPr/>
        </p:nvSpPr>
        <p:spPr>
          <a:xfrm>
            <a:off x="482538" y="2114894"/>
            <a:ext cx="8175171" cy="4247317"/>
          </a:xfrm>
          <a:prstGeom prst="rect">
            <a:avLst/>
          </a:prstGeom>
          <a:noFill/>
        </p:spPr>
        <p:txBody>
          <a:bodyPr wrap="square" rtlCol="0" anchor="t">
            <a:spAutoFit/>
          </a:bodyPr>
          <a:lstStyle/>
          <a:p>
            <a:r>
              <a:rPr lang="en-US" dirty="0">
                <a:latin typeface="Arial"/>
                <a:ea typeface="ＭＳ Ｐゴシック"/>
                <a:cs typeface="Arial"/>
              </a:rPr>
              <a:t>You can now access CEE’s professional development webinars directly on EconEdLink.org! To receive these new professional development benefits, </a:t>
            </a:r>
            <a:r>
              <a:rPr lang="en-US" b="1" dirty="0">
                <a:latin typeface="Arial"/>
                <a:ea typeface="ＭＳ Ｐゴシック"/>
                <a:cs typeface="Arial"/>
              </a:rPr>
              <a:t>become an EconEdLink </a:t>
            </a:r>
            <a:r>
              <a:rPr lang="en-US" b="1" dirty="0">
                <a:latin typeface="Arial"/>
                <a:ea typeface="ＭＳ Ｐゴシック"/>
                <a:cs typeface="Arial"/>
                <a:hlinkClick r:id="rId3"/>
              </a:rPr>
              <a:t>member</a:t>
            </a:r>
            <a:r>
              <a:rPr lang="en-US" dirty="0">
                <a:latin typeface="Arial"/>
                <a:ea typeface="ＭＳ Ｐゴシック"/>
                <a:cs typeface="Arial"/>
              </a:rPr>
              <a:t>. As a member, you will now be able to: </a:t>
            </a:r>
            <a:endParaRPr lang="en-US" dirty="0"/>
          </a:p>
          <a:p>
            <a:endParaRPr lang="en-US" dirty="0"/>
          </a:p>
          <a:p>
            <a:pPr marL="285750" indent="-285750">
              <a:buFont typeface="Arial"/>
              <a:buChar char="•"/>
            </a:pPr>
            <a:r>
              <a:rPr lang="en-US" dirty="0">
                <a:latin typeface="Arial"/>
                <a:ea typeface="ＭＳ Ｐゴシック"/>
                <a:cs typeface="Arial"/>
              </a:rPr>
              <a:t>Automatically receive a professional development certificate via e-mail within 24 hours after viewing any webinar for a minimum of 45 minutes</a:t>
            </a:r>
            <a:endParaRPr lang="en-US" dirty="0"/>
          </a:p>
          <a:p>
            <a:pPr marL="285750" indent="-285750">
              <a:buFont typeface="Arial"/>
              <a:buChar char="•"/>
            </a:pPr>
            <a:r>
              <a:rPr lang="en-US" dirty="0">
                <a:latin typeface="Arial"/>
                <a:ea typeface="ＭＳ Ｐゴシック"/>
                <a:cs typeface="Arial"/>
              </a:rPr>
              <a:t>Register for upcoming webinars with a simple one-click process </a:t>
            </a:r>
            <a:endParaRPr lang="en-US" dirty="0"/>
          </a:p>
          <a:p>
            <a:pPr marL="285750" indent="-285750">
              <a:buFont typeface="Arial"/>
              <a:buChar char="•"/>
            </a:pPr>
            <a:r>
              <a:rPr lang="en-US" dirty="0">
                <a:latin typeface="Arial"/>
                <a:ea typeface="ＭＳ Ｐゴシック"/>
                <a:cs typeface="Arial"/>
              </a:rPr>
              <a:t>Easily download presentations, lesson plan materials and activities for each webinar </a:t>
            </a:r>
            <a:endParaRPr lang="en-US" dirty="0"/>
          </a:p>
          <a:p>
            <a:pPr marL="285750" indent="-285750">
              <a:buFont typeface="Arial"/>
              <a:buChar char="•"/>
            </a:pPr>
            <a:r>
              <a:rPr lang="en-US" dirty="0">
                <a:latin typeface="Arial"/>
                <a:ea typeface="ＭＳ Ｐゴシック"/>
                <a:cs typeface="Arial"/>
              </a:rPr>
              <a:t>Search and view all webinars at your convenience </a:t>
            </a:r>
            <a:endParaRPr lang="en-US" dirty="0"/>
          </a:p>
          <a:p>
            <a:pPr marL="285750" indent="-285750">
              <a:buFont typeface="Arial"/>
              <a:buChar char="•"/>
            </a:pPr>
            <a:r>
              <a:rPr lang="en-US" dirty="0">
                <a:latin typeface="Arial"/>
                <a:ea typeface="ＭＳ Ｐゴシック"/>
                <a:cs typeface="Arial"/>
              </a:rPr>
              <a:t>Save webinars to your EconEdLink dashboard for easy access to the event</a:t>
            </a:r>
            <a:endParaRPr lang="en-US" dirty="0"/>
          </a:p>
          <a:p>
            <a:endParaRPr lang="en-US" dirty="0">
              <a:latin typeface="Arial"/>
              <a:ea typeface="ＭＳ Ｐゴシック"/>
              <a:cs typeface="Arial"/>
            </a:endParaRPr>
          </a:p>
          <a:p>
            <a:pPr algn="ctr"/>
            <a:r>
              <a:rPr lang="en-US" dirty="0">
                <a:latin typeface="Arial"/>
                <a:ea typeface="ＭＳ Ｐゴシック"/>
                <a:cs typeface="Arial"/>
              </a:rPr>
              <a:t>You may access our new </a:t>
            </a:r>
            <a:r>
              <a:rPr lang="en-US" b="1" dirty="0">
                <a:latin typeface="Arial"/>
                <a:ea typeface="ＭＳ Ｐゴシック"/>
                <a:cs typeface="Arial"/>
              </a:rPr>
              <a:t>Professional Development</a:t>
            </a:r>
            <a:r>
              <a:rPr lang="en-US" dirty="0">
                <a:latin typeface="Arial"/>
                <a:ea typeface="ＭＳ Ｐゴシック"/>
                <a:cs typeface="Arial"/>
              </a:rPr>
              <a:t> page </a:t>
            </a:r>
            <a:r>
              <a:rPr lang="en-US" dirty="0">
                <a:latin typeface="Arial"/>
                <a:ea typeface="ＭＳ Ｐゴシック"/>
                <a:cs typeface="Arial"/>
                <a:hlinkClick r:id="rId4"/>
              </a:rPr>
              <a:t>here</a:t>
            </a:r>
            <a:endParaRPr lang="en-US" dirty="0">
              <a:latin typeface="Arial"/>
              <a:ea typeface="ＭＳ Ｐゴシック"/>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26960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0D5BC-328C-410C-BF44-9ABBBCA6A27D}"/>
              </a:ext>
            </a:extLst>
          </p:cNvPr>
          <p:cNvSpPr>
            <a:spLocks noGrp="1"/>
          </p:cNvSpPr>
          <p:nvPr>
            <p:ph type="title"/>
          </p:nvPr>
        </p:nvSpPr>
        <p:spPr/>
        <p:txBody>
          <a:bodyPr/>
          <a:lstStyle/>
          <a:p>
            <a:r>
              <a:rPr lang="en-US" dirty="0"/>
              <a:t>A Bike Like Sergio’s </a:t>
            </a:r>
          </a:p>
        </p:txBody>
      </p:sp>
      <p:sp>
        <p:nvSpPr>
          <p:cNvPr id="3" name="Content Placeholder 2">
            <a:extLst>
              <a:ext uri="{FF2B5EF4-FFF2-40B4-BE49-F238E27FC236}">
                <a16:creationId xmlns:a16="http://schemas.microsoft.com/office/drawing/2014/main" id="{4D03C86D-2ADC-4EF5-A03E-C1FA418DA549}"/>
              </a:ext>
            </a:extLst>
          </p:cNvPr>
          <p:cNvSpPr>
            <a:spLocks noGrp="1"/>
          </p:cNvSpPr>
          <p:nvPr>
            <p:ph idx="1"/>
          </p:nvPr>
        </p:nvSpPr>
        <p:spPr>
          <a:xfrm>
            <a:off x="4572000" y="2377440"/>
            <a:ext cx="4114800" cy="3779520"/>
          </a:xfrm>
        </p:spPr>
        <p:txBody>
          <a:bodyPr/>
          <a:lstStyle/>
          <a:p>
            <a:pPr marL="285750" indent="-285750">
              <a:lnSpc>
                <a:spcPct val="150000"/>
              </a:lnSpc>
              <a:buFont typeface="Arial" panose="020B0604020202020204" pitchFamily="34" charset="0"/>
              <a:buChar char="•"/>
            </a:pPr>
            <a:r>
              <a:rPr lang="en-US" dirty="0"/>
              <a:t>Publisher: Candlewick </a:t>
            </a:r>
          </a:p>
          <a:p>
            <a:pPr marL="285750" indent="-285750">
              <a:lnSpc>
                <a:spcPct val="150000"/>
              </a:lnSpc>
              <a:buFont typeface="Arial" panose="020B0604020202020204" pitchFamily="34" charset="0"/>
              <a:buChar char="•"/>
            </a:pPr>
            <a:r>
              <a:rPr lang="en-US" dirty="0"/>
              <a:t>Copyright Date: 2016</a:t>
            </a:r>
          </a:p>
          <a:p>
            <a:pPr marL="285750" indent="-285750">
              <a:lnSpc>
                <a:spcPct val="150000"/>
              </a:lnSpc>
              <a:buFont typeface="Arial" panose="020B0604020202020204" pitchFamily="34" charset="0"/>
              <a:buChar char="•"/>
            </a:pPr>
            <a:r>
              <a:rPr lang="en-US" dirty="0"/>
              <a:t>Reading Level: 3.1</a:t>
            </a:r>
          </a:p>
          <a:p>
            <a:pPr marL="285750" indent="-285750">
              <a:lnSpc>
                <a:spcPct val="150000"/>
              </a:lnSpc>
              <a:buFont typeface="Arial" panose="020B0604020202020204" pitchFamily="34" charset="0"/>
              <a:buChar char="•"/>
            </a:pPr>
            <a:r>
              <a:rPr lang="en-US" dirty="0"/>
              <a:t>Interest Level: K-3</a:t>
            </a:r>
          </a:p>
          <a:p>
            <a:endParaRPr lang="en-US" dirty="0"/>
          </a:p>
        </p:txBody>
      </p:sp>
      <p:pic>
        <p:nvPicPr>
          <p:cNvPr id="4" name="Picture 3">
            <a:extLst>
              <a:ext uri="{FF2B5EF4-FFF2-40B4-BE49-F238E27FC236}">
                <a16:creationId xmlns:a16="http://schemas.microsoft.com/office/drawing/2014/main" id="{916A07F5-021D-47F5-8B46-C7918A1D0766}"/>
              </a:ext>
            </a:extLst>
          </p:cNvPr>
          <p:cNvPicPr>
            <a:picLocks noChangeAspect="1"/>
          </p:cNvPicPr>
          <p:nvPr/>
        </p:nvPicPr>
        <p:blipFill>
          <a:blip r:embed="rId2"/>
          <a:stretch>
            <a:fillRect/>
          </a:stretch>
        </p:blipFill>
        <p:spPr>
          <a:xfrm>
            <a:off x="762000" y="2438400"/>
            <a:ext cx="3309258" cy="3200400"/>
          </a:xfrm>
          <a:prstGeom prst="rect">
            <a:avLst/>
          </a:prstGeom>
        </p:spPr>
      </p:pic>
    </p:spTree>
    <p:extLst>
      <p:ext uri="{BB962C8B-B14F-4D97-AF65-F5344CB8AC3E}">
        <p14:creationId xmlns:p14="http://schemas.microsoft.com/office/powerpoint/2010/main" val="2144157433"/>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838200"/>
            <a:ext cx="4876800" cy="5562600"/>
          </a:xfrm>
          <a:solidFill>
            <a:schemeClr val="tx2">
              <a:lumMod val="75000"/>
            </a:schemeClr>
          </a:solidFill>
        </p:spPr>
        <p:txBody>
          <a:bodyPr/>
          <a:lstStyle/>
          <a:p>
            <a:endParaRPr lang="en-US" dirty="0"/>
          </a:p>
        </p:txBody>
      </p:sp>
      <p:pic>
        <p:nvPicPr>
          <p:cNvPr id="4" name="Picture 3"/>
          <p:cNvPicPr>
            <a:picLocks noChangeAspect="1"/>
          </p:cNvPicPr>
          <p:nvPr/>
        </p:nvPicPr>
        <p:blipFill>
          <a:blip r:embed="rId2"/>
          <a:stretch>
            <a:fillRect/>
          </a:stretch>
        </p:blipFill>
        <p:spPr>
          <a:xfrm>
            <a:off x="2743200" y="990600"/>
            <a:ext cx="4243388" cy="5289111"/>
          </a:xfrm>
          <a:prstGeom prst="rect">
            <a:avLst/>
          </a:prstGeom>
        </p:spPr>
      </p:pic>
    </p:spTree>
    <p:extLst>
      <p:ext uri="{BB962C8B-B14F-4D97-AF65-F5344CB8AC3E}">
        <p14:creationId xmlns:p14="http://schemas.microsoft.com/office/powerpoint/2010/main" val="3225686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58874"/>
          </a:xfrm>
        </p:spPr>
        <p:txBody>
          <a:bodyPr/>
          <a:lstStyle/>
          <a:p>
            <a:r>
              <a:rPr lang="en-US" sz="1600" dirty="0">
                <a:hlinkClick r:id="rId2"/>
              </a:rPr>
              <a:t>http://vcee.org/elementary-school/reading-makes-cents/2018-19-featured-books/</a:t>
            </a:r>
            <a:endParaRPr lang="en-US" sz="1600" dirty="0"/>
          </a:p>
        </p:txBody>
      </p:sp>
      <p:sp>
        <p:nvSpPr>
          <p:cNvPr id="3" name="Content Placeholder 2"/>
          <p:cNvSpPr>
            <a:spLocks noGrp="1"/>
          </p:cNvSpPr>
          <p:nvPr>
            <p:ph idx="1"/>
          </p:nvPr>
        </p:nvSpPr>
        <p:spPr>
          <a:xfrm>
            <a:off x="609600" y="1295400"/>
            <a:ext cx="8077200" cy="5181600"/>
          </a:xfrm>
          <a:solidFill>
            <a:schemeClr val="accent1">
              <a:lumMod val="50000"/>
            </a:schemeClr>
          </a:solidFill>
        </p:spPr>
        <p:txBody>
          <a:bodyPr/>
          <a:lstStyle/>
          <a:p>
            <a:pPr marL="0" indent="0">
              <a:buNone/>
            </a:pPr>
            <a:r>
              <a:rPr lang="en-US" dirty="0"/>
              <a:t>                                                                                                                               </a:t>
            </a:r>
          </a:p>
        </p:txBody>
      </p:sp>
      <p:pic>
        <p:nvPicPr>
          <p:cNvPr id="4" name="Picture 3"/>
          <p:cNvPicPr>
            <a:picLocks noChangeAspect="1"/>
          </p:cNvPicPr>
          <p:nvPr/>
        </p:nvPicPr>
        <p:blipFill>
          <a:blip r:embed="rId3"/>
          <a:stretch>
            <a:fillRect/>
          </a:stretch>
        </p:blipFill>
        <p:spPr>
          <a:xfrm>
            <a:off x="838200" y="1600200"/>
            <a:ext cx="4008475" cy="4419600"/>
          </a:xfrm>
          <a:prstGeom prst="rect">
            <a:avLst/>
          </a:prstGeom>
        </p:spPr>
      </p:pic>
      <p:pic>
        <p:nvPicPr>
          <p:cNvPr id="5" name="Picture 4"/>
          <p:cNvPicPr>
            <a:picLocks noChangeAspect="1"/>
          </p:cNvPicPr>
          <p:nvPr/>
        </p:nvPicPr>
        <p:blipFill>
          <a:blip r:embed="rId4"/>
          <a:stretch>
            <a:fillRect/>
          </a:stretch>
        </p:blipFill>
        <p:spPr>
          <a:xfrm>
            <a:off x="5410200" y="1905000"/>
            <a:ext cx="2286001" cy="2141739"/>
          </a:xfrm>
          <a:prstGeom prst="rect">
            <a:avLst/>
          </a:prstGeom>
        </p:spPr>
      </p:pic>
      <p:pic>
        <p:nvPicPr>
          <p:cNvPr id="6" name="Picture 5"/>
          <p:cNvPicPr>
            <a:picLocks noChangeAspect="1"/>
          </p:cNvPicPr>
          <p:nvPr/>
        </p:nvPicPr>
        <p:blipFill>
          <a:blip r:embed="rId5"/>
          <a:stretch>
            <a:fillRect/>
          </a:stretch>
        </p:blipFill>
        <p:spPr>
          <a:xfrm>
            <a:off x="5105400" y="4572000"/>
            <a:ext cx="3200400" cy="1371600"/>
          </a:xfrm>
          <a:prstGeom prst="rect">
            <a:avLst/>
          </a:prstGeom>
        </p:spPr>
      </p:pic>
    </p:spTree>
    <p:extLst>
      <p:ext uri="{BB962C8B-B14F-4D97-AF65-F5344CB8AC3E}">
        <p14:creationId xmlns:p14="http://schemas.microsoft.com/office/powerpoint/2010/main" val="1124249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0"/>
            <a:ext cx="5105400" cy="2971799"/>
          </a:xfrm>
          <a:solidFill>
            <a:schemeClr val="accent2">
              <a:lumMod val="20000"/>
              <a:lumOff val="80000"/>
            </a:schemeClr>
          </a:solidFill>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209800" y="1371600"/>
            <a:ext cx="4419600" cy="2539855"/>
          </a:xfrm>
          <a:prstGeom prst="rect">
            <a:avLst/>
          </a:prstGeom>
        </p:spPr>
      </p:pic>
      <p:sp>
        <p:nvSpPr>
          <p:cNvPr id="5" name="TextBox 4"/>
          <p:cNvSpPr txBox="1"/>
          <p:nvPr/>
        </p:nvSpPr>
        <p:spPr>
          <a:xfrm>
            <a:off x="838200" y="3760184"/>
            <a:ext cx="8153400" cy="2246769"/>
          </a:xfrm>
          <a:prstGeom prst="rect">
            <a:avLst/>
          </a:prstGeom>
          <a:noFill/>
        </p:spPr>
        <p:txBody>
          <a:bodyPr wrap="square" rtlCol="0">
            <a:spAutoFit/>
          </a:bodyPr>
          <a:lstStyle/>
          <a:p>
            <a:endParaRPr lang="en-US" sz="2800" dirty="0"/>
          </a:p>
          <a:p>
            <a:r>
              <a:rPr lang="en-US" sz="2800" dirty="0"/>
              <a:t>Ruben feels like he is the only kid without a bike. His friend Sergio reminds him that his birthday is coming, but Ruben knows that the kinds of birthday gifts he and Sergio receive are not the same.</a:t>
            </a:r>
          </a:p>
        </p:txBody>
      </p:sp>
    </p:spTree>
    <p:extLst>
      <p:ext uri="{BB962C8B-B14F-4D97-AF65-F5344CB8AC3E}">
        <p14:creationId xmlns:p14="http://schemas.microsoft.com/office/powerpoint/2010/main" val="1526127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7886700" cy="4500563"/>
          </a:xfrm>
        </p:spPr>
        <p:txBody>
          <a:bodyPr/>
          <a:lstStyle/>
          <a:p>
            <a:pPr marL="0" indent="0">
              <a:buNone/>
            </a:pPr>
            <a:r>
              <a:rPr lang="en-US" sz="2800" dirty="0"/>
              <a:t>Ruben’s mom often sends him to Sonny’s Corner Store for groceries. Sometimes she doesn’t have enough money for everything on the list and has to cross off items</a:t>
            </a:r>
            <a:r>
              <a:rPr lang="en-US" dirty="0"/>
              <a:t>, but w</a:t>
            </a:r>
            <a:r>
              <a:rPr lang="en-US" sz="2800" dirty="0"/>
              <a:t>hen Sergio spends money at the store, it is for candy and football cards. </a:t>
            </a:r>
          </a:p>
          <a:p>
            <a:endParaRPr lang="en-US" dirty="0"/>
          </a:p>
        </p:txBody>
      </p:sp>
      <p:sp>
        <p:nvSpPr>
          <p:cNvPr id="2" name="Rectangle 1"/>
          <p:cNvSpPr/>
          <p:nvPr/>
        </p:nvSpPr>
        <p:spPr>
          <a:xfrm flipH="1" flipV="1">
            <a:off x="3048000" y="3581400"/>
            <a:ext cx="2895601" cy="28193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stretch>
            <a:fillRect/>
          </a:stretch>
        </p:blipFill>
        <p:spPr>
          <a:xfrm>
            <a:off x="3352800" y="3810000"/>
            <a:ext cx="2514600" cy="2352368"/>
          </a:xfrm>
          <a:prstGeom prst="rect">
            <a:avLst/>
          </a:prstGeom>
        </p:spPr>
      </p:pic>
    </p:spTree>
    <p:extLst>
      <p:ext uri="{BB962C8B-B14F-4D97-AF65-F5344CB8AC3E}">
        <p14:creationId xmlns:p14="http://schemas.microsoft.com/office/powerpoint/2010/main" val="4261229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28800"/>
            <a:ext cx="2971800" cy="4495800"/>
          </a:xfrm>
          <a:solidFill>
            <a:schemeClr val="accent2"/>
          </a:solidFill>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533400" y="2057400"/>
            <a:ext cx="2667000" cy="3990424"/>
          </a:xfrm>
          <a:prstGeom prst="rect">
            <a:avLst/>
          </a:prstGeom>
        </p:spPr>
      </p:pic>
      <p:sp>
        <p:nvSpPr>
          <p:cNvPr id="5" name="TextBox 4"/>
          <p:cNvSpPr txBox="1"/>
          <p:nvPr/>
        </p:nvSpPr>
        <p:spPr>
          <a:xfrm>
            <a:off x="4343400" y="3352800"/>
            <a:ext cx="3886200" cy="3108543"/>
          </a:xfrm>
          <a:prstGeom prst="rect">
            <a:avLst/>
          </a:prstGeom>
          <a:noFill/>
        </p:spPr>
        <p:txBody>
          <a:bodyPr wrap="square" rtlCol="0">
            <a:spAutoFit/>
          </a:bodyPr>
          <a:lstStyle/>
          <a:p>
            <a:r>
              <a:rPr lang="en-US" sz="2800" dirty="0"/>
              <a:t>While at the store, Ruben sees a dollar bill fall out of the lady with a blue coat’s purse. He picks it up and puts it in his pocket. </a:t>
            </a:r>
          </a:p>
        </p:txBody>
      </p:sp>
      <p:pic>
        <p:nvPicPr>
          <p:cNvPr id="3" name="Picture 2"/>
          <p:cNvPicPr>
            <a:picLocks noChangeAspect="1"/>
          </p:cNvPicPr>
          <p:nvPr/>
        </p:nvPicPr>
        <p:blipFill>
          <a:blip r:embed="rId3"/>
          <a:stretch>
            <a:fillRect/>
          </a:stretch>
        </p:blipFill>
        <p:spPr>
          <a:xfrm>
            <a:off x="4495800" y="1143000"/>
            <a:ext cx="3038475" cy="1942241"/>
          </a:xfrm>
          <a:prstGeom prst="rect">
            <a:avLst/>
          </a:prstGeom>
        </p:spPr>
      </p:pic>
    </p:spTree>
    <p:extLst>
      <p:ext uri="{BB962C8B-B14F-4D97-AF65-F5344CB8AC3E}">
        <p14:creationId xmlns:p14="http://schemas.microsoft.com/office/powerpoint/2010/main" val="3225768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057399"/>
            <a:ext cx="7829550" cy="4419601"/>
          </a:xfrm>
        </p:spPr>
        <p:txBody>
          <a:bodyPr>
            <a:normAutofit fontScale="55000" lnSpcReduction="20000"/>
          </a:bodyPr>
          <a:lstStyle/>
          <a:p>
            <a:pPr marL="0" indent="0">
              <a:buNone/>
            </a:pPr>
            <a:endParaRPr lang="en-US" dirty="0"/>
          </a:p>
          <a:p>
            <a:pPr marL="0" indent="0">
              <a:buNone/>
            </a:pPr>
            <a:endParaRPr lang="en-US" dirty="0"/>
          </a:p>
          <a:p>
            <a:pPr marL="0" indent="0">
              <a:buNone/>
            </a:pPr>
            <a:endParaRPr lang="en-US" dirty="0"/>
          </a:p>
          <a:p>
            <a:pPr marL="0" indent="0">
              <a:buNone/>
            </a:pPr>
            <a:r>
              <a:rPr lang="en-US" dirty="0"/>
              <a:t>                                                      </a:t>
            </a:r>
          </a:p>
          <a:p>
            <a:pPr marL="0" indent="0">
              <a:buNone/>
            </a:pPr>
            <a:endParaRPr lang="en-US" dirty="0"/>
          </a:p>
          <a:p>
            <a:pPr marL="0" indent="0">
              <a:buNone/>
            </a:pPr>
            <a:endParaRPr lang="en-US" dirty="0"/>
          </a:p>
          <a:p>
            <a:pPr marL="0" indent="0">
              <a:buNone/>
            </a:pPr>
            <a:endParaRPr lang="en-US" sz="3800" dirty="0"/>
          </a:p>
          <a:p>
            <a:pPr marL="0" indent="0">
              <a:buNone/>
            </a:pPr>
            <a:r>
              <a:rPr lang="en-US" sz="3800" dirty="0"/>
              <a:t>But when Ruben gets home, he discovers it’s not one dollar or even five or ten—it’s a </a:t>
            </a:r>
            <a:r>
              <a:rPr lang="en-US" sz="3800" i="1" dirty="0"/>
              <a:t>hundred-</a:t>
            </a:r>
            <a:r>
              <a:rPr lang="en-US" sz="3800" dirty="0"/>
              <a:t>dollar bill, more than enough for a new bike just like Sergio’s! But what about the groceries his mom has crossed off her list? And what about the woman who lost her money? </a:t>
            </a:r>
          </a:p>
          <a:p>
            <a:endParaRPr lang="en-US" dirty="0"/>
          </a:p>
        </p:txBody>
      </p:sp>
      <p:sp>
        <p:nvSpPr>
          <p:cNvPr id="5" name="Rectangle 4"/>
          <p:cNvSpPr/>
          <p:nvPr/>
        </p:nvSpPr>
        <p:spPr>
          <a:xfrm>
            <a:off x="2590800" y="990600"/>
            <a:ext cx="3581400" cy="3733800"/>
          </a:xfrm>
          <a:prstGeom prst="rect">
            <a:avLst/>
          </a:prstGeom>
          <a:solidFill>
            <a:schemeClr val="accent3">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stretch>
            <a:fillRect/>
          </a:stretch>
        </p:blipFill>
        <p:spPr>
          <a:xfrm>
            <a:off x="3048000" y="1447800"/>
            <a:ext cx="2676525" cy="3097916"/>
          </a:xfrm>
          <a:prstGeom prst="rect">
            <a:avLst/>
          </a:prstGeom>
        </p:spPr>
      </p:pic>
    </p:spTree>
    <p:extLst>
      <p:ext uri="{BB962C8B-B14F-4D97-AF65-F5344CB8AC3E}">
        <p14:creationId xmlns:p14="http://schemas.microsoft.com/office/powerpoint/2010/main" val="3606575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914400"/>
            <a:ext cx="4572000" cy="5334000"/>
          </a:xfrm>
          <a:solidFill>
            <a:schemeClr val="tx2">
              <a:lumMod val="60000"/>
              <a:lumOff val="40000"/>
            </a:schemeClr>
          </a:solidFill>
        </p:spPr>
        <p:txBody>
          <a:bodyPr/>
          <a:lstStyle/>
          <a:p>
            <a:endParaRPr lang="en-US" dirty="0"/>
          </a:p>
        </p:txBody>
      </p:sp>
      <p:pic>
        <p:nvPicPr>
          <p:cNvPr id="4" name="Picture 3"/>
          <p:cNvPicPr>
            <a:picLocks noChangeAspect="1"/>
          </p:cNvPicPr>
          <p:nvPr/>
        </p:nvPicPr>
        <p:blipFill>
          <a:blip r:embed="rId2"/>
          <a:stretch>
            <a:fillRect/>
          </a:stretch>
        </p:blipFill>
        <p:spPr>
          <a:xfrm>
            <a:off x="2590800" y="1066800"/>
            <a:ext cx="4306087" cy="5029724"/>
          </a:xfrm>
          <a:prstGeom prst="rect">
            <a:avLst/>
          </a:prstGeom>
        </p:spPr>
      </p:pic>
      <p:pic>
        <p:nvPicPr>
          <p:cNvPr id="5"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67240" y="2810160"/>
            <a:ext cx="919651" cy="1395331"/>
          </a:xfrm>
          <a:prstGeom prst="rect">
            <a:avLst/>
          </a:prstGeom>
        </p:spPr>
      </p:pic>
    </p:spTree>
    <p:extLst>
      <p:ext uri="{BB962C8B-B14F-4D97-AF65-F5344CB8AC3E}">
        <p14:creationId xmlns:p14="http://schemas.microsoft.com/office/powerpoint/2010/main" val="2243444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78E1-BB23-44F8-B46A-58298AD17E21}"/>
              </a:ext>
            </a:extLst>
          </p:cNvPr>
          <p:cNvSpPr>
            <a:spLocks noGrp="1"/>
          </p:cNvSpPr>
          <p:nvPr>
            <p:ph type="title"/>
          </p:nvPr>
        </p:nvSpPr>
        <p:spPr>
          <a:xfrm>
            <a:off x="457200" y="914400"/>
            <a:ext cx="8229600" cy="737118"/>
          </a:xfrm>
        </p:spPr>
        <p:txBody>
          <a:bodyPr/>
          <a:lstStyle/>
          <a:p>
            <a:pPr algn="l"/>
            <a:r>
              <a:rPr lang="en-US" sz="2800" dirty="0"/>
              <a:t>Possible Responses </a:t>
            </a:r>
          </a:p>
        </p:txBody>
      </p:sp>
      <p:pic>
        <p:nvPicPr>
          <p:cNvPr id="5" name="Picture 4">
            <a:extLst>
              <a:ext uri="{FF2B5EF4-FFF2-40B4-BE49-F238E27FC236}">
                <a16:creationId xmlns:a16="http://schemas.microsoft.com/office/drawing/2014/main" id="{D9B77E83-8F49-4483-8FA1-C4156743BA7C}"/>
              </a:ext>
            </a:extLst>
          </p:cNvPr>
          <p:cNvPicPr>
            <a:picLocks noChangeAspect="1"/>
          </p:cNvPicPr>
          <p:nvPr/>
        </p:nvPicPr>
        <p:blipFill>
          <a:blip r:embed="rId2"/>
          <a:stretch>
            <a:fillRect/>
          </a:stretch>
        </p:blipFill>
        <p:spPr>
          <a:xfrm>
            <a:off x="1033462" y="1651518"/>
            <a:ext cx="7077075" cy="2971800"/>
          </a:xfrm>
          <a:prstGeom prst="rect">
            <a:avLst/>
          </a:prstGeom>
          <a:ln w="76200">
            <a:solidFill>
              <a:srgbClr val="7030A0"/>
            </a:solidFill>
          </a:ln>
        </p:spPr>
      </p:pic>
      <p:pic>
        <p:nvPicPr>
          <p:cNvPr id="3074" name="Picture 2" descr="ABOUT THE BOOK Maribeth Boelts illustrated by Noah Z. Jones">
            <a:extLst>
              <a:ext uri="{FF2B5EF4-FFF2-40B4-BE49-F238E27FC236}">
                <a16:creationId xmlns:a16="http://schemas.microsoft.com/office/drawing/2014/main" id="{A2C8C7D4-7A09-42FF-91A6-69DED40CAA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97920" y="4917231"/>
            <a:ext cx="3324225" cy="13716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25526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de by side = Lado a lado: The Story of Dolores Huerta and Cesar Chavez: la historia de Dolores Huerta y Cesar Chavez">
            <a:extLst>
              <a:ext uri="{FF2B5EF4-FFF2-40B4-BE49-F238E27FC236}">
                <a16:creationId xmlns:a16="http://schemas.microsoft.com/office/drawing/2014/main" id="{7713CECB-351D-43F2-A3F4-4D1608FAB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013" y="385151"/>
            <a:ext cx="3578289" cy="39229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8B2844-6329-48BB-8C13-BEA08376513C}"/>
              </a:ext>
            </a:extLst>
          </p:cNvPr>
          <p:cNvSpPr txBox="1"/>
          <p:nvPr/>
        </p:nvSpPr>
        <p:spPr>
          <a:xfrm>
            <a:off x="6116214" y="2018292"/>
            <a:ext cx="2743201" cy="1200329"/>
          </a:xfrm>
          <a:prstGeom prst="rect">
            <a:avLst/>
          </a:prstGeom>
          <a:noFill/>
          <a:ln w="28575">
            <a:solidFill>
              <a:srgbClr val="C00000"/>
            </a:solidFill>
          </a:ln>
        </p:spPr>
        <p:txBody>
          <a:bodyPr wrap="square" rtlCol="0">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Harper Collins</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2010</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4.2</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K-3</a:t>
            </a:r>
          </a:p>
        </p:txBody>
      </p:sp>
      <p:sp>
        <p:nvSpPr>
          <p:cNvPr id="5" name="TextBox 4">
            <a:extLst>
              <a:ext uri="{FF2B5EF4-FFF2-40B4-BE49-F238E27FC236}">
                <a16:creationId xmlns:a16="http://schemas.microsoft.com/office/drawing/2014/main" id="{BFAE116F-8CB2-4BC5-A708-1D9547D9C96B}"/>
              </a:ext>
            </a:extLst>
          </p:cNvPr>
          <p:cNvSpPr txBox="1"/>
          <p:nvPr/>
        </p:nvSpPr>
        <p:spPr>
          <a:xfrm>
            <a:off x="1464906" y="5685347"/>
            <a:ext cx="6899016" cy="646331"/>
          </a:xfrm>
          <a:prstGeom prst="rect">
            <a:avLst/>
          </a:prstGeom>
          <a:noFill/>
        </p:spPr>
        <p:txBody>
          <a:bodyPr wrap="square">
            <a:spAutoFit/>
          </a:bodyPr>
          <a:lstStyle/>
          <a:p>
            <a:pPr algn="ctr"/>
            <a:r>
              <a:rPr lang="en-US" dirty="0">
                <a:hlinkClick r:id="rId3"/>
              </a:rPr>
              <a:t>https://www.youtube.com/watch?v=T-5dkaakpXM</a:t>
            </a:r>
            <a:endParaRPr lang="en-US" dirty="0"/>
          </a:p>
          <a:p>
            <a:pPr algn="ctr"/>
            <a:endParaRPr lang="en-US" dirty="0"/>
          </a:p>
        </p:txBody>
      </p:sp>
      <p:sp>
        <p:nvSpPr>
          <p:cNvPr id="7" name="TextBox 6">
            <a:extLst>
              <a:ext uri="{FF2B5EF4-FFF2-40B4-BE49-F238E27FC236}">
                <a16:creationId xmlns:a16="http://schemas.microsoft.com/office/drawing/2014/main" id="{D548317A-C335-4454-966F-F10614F20DEB}"/>
              </a:ext>
            </a:extLst>
          </p:cNvPr>
          <p:cNvSpPr txBox="1"/>
          <p:nvPr/>
        </p:nvSpPr>
        <p:spPr>
          <a:xfrm>
            <a:off x="429208" y="4458109"/>
            <a:ext cx="3984171" cy="1077218"/>
          </a:xfrm>
          <a:prstGeom prst="rect">
            <a:avLst/>
          </a:prstGeom>
          <a:noFill/>
          <a:ln w="57150">
            <a:solidFill>
              <a:srgbClr val="CC6600"/>
            </a:solidFill>
          </a:ln>
        </p:spPr>
        <p:txBody>
          <a:bodyPr wrap="square">
            <a:spAutoFit/>
          </a:bodyPr>
          <a:lstStyle/>
          <a:p>
            <a:r>
              <a:rPr lang="en-US" sz="1600" b="1" i="0" dirty="0">
                <a:effectLst/>
                <a:latin typeface="+mn-lt"/>
              </a:rPr>
              <a:t>Note: </a:t>
            </a:r>
            <a:r>
              <a:rPr lang="en-US" sz="1600" b="0" i="0" dirty="0">
                <a:effectLst/>
                <a:latin typeface="+mn-lt"/>
              </a:rPr>
              <a:t>A Spanish translation runs beneath and alongside the English-language text. Back materials are also presented in both languages. </a:t>
            </a:r>
            <a:endParaRPr lang="en-US" sz="1600" dirty="0">
              <a:latin typeface="+mn-lt"/>
            </a:endParaRPr>
          </a:p>
        </p:txBody>
      </p:sp>
    </p:spTree>
    <p:extLst>
      <p:ext uri="{BB962C8B-B14F-4D97-AF65-F5344CB8AC3E}">
        <p14:creationId xmlns:p14="http://schemas.microsoft.com/office/powerpoint/2010/main" val="161268394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106196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dirty="0">
                <a:latin typeface="Calibri"/>
                <a:ea typeface="ＭＳ Ｐゴシック"/>
                <a:cs typeface="Calibri"/>
              </a:rPr>
              <a:t>Professional Development Certificate</a:t>
            </a:r>
            <a:endParaRPr lang="en-US" sz="4000" b="1" dirty="0">
              <a:solidFill>
                <a:srgbClr val="005CB8"/>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a16="http://schemas.microsoft.com/office/drawing/2014/main" id="{D213714B-F9E8-8C44-9AF8-383F3F244D95}"/>
              </a:ext>
            </a:extLst>
          </p:cNvPr>
          <p:cNvSpPr txBox="1"/>
          <p:nvPr/>
        </p:nvSpPr>
        <p:spPr>
          <a:xfrm>
            <a:off x="588955" y="2359260"/>
            <a:ext cx="8175171" cy="2862322"/>
          </a:xfrm>
          <a:prstGeom prst="rect">
            <a:avLst/>
          </a:prstGeom>
          <a:noFill/>
        </p:spPr>
        <p:txBody>
          <a:bodyPr wrap="square" rtlCol="0" anchor="t">
            <a:spAutoFit/>
          </a:bodyPr>
          <a:lstStyle/>
          <a:p>
            <a:r>
              <a:rPr lang="en-US" dirty="0">
                <a:latin typeface="Arial"/>
                <a:ea typeface="ＭＳ Ｐゴシック"/>
              </a:rPr>
              <a:t>To earn your professional development certificate for this webinar, you must:</a:t>
            </a:r>
          </a:p>
          <a:p>
            <a:endParaRPr lang="en-US" dirty="0">
              <a:latin typeface="Arial"/>
              <a:ea typeface="ＭＳ Ｐゴシック"/>
            </a:endParaRPr>
          </a:p>
          <a:p>
            <a:pPr marL="285750" indent="-285750">
              <a:buFont typeface="Arial"/>
              <a:buChar char="•"/>
            </a:pPr>
            <a:r>
              <a:rPr lang="en-US" dirty="0">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latin typeface="Arial"/>
                <a:ea typeface="ＭＳ Ｐゴシック"/>
              </a:rPr>
              <a:t>via e-mail within 24 hours.</a:t>
            </a:r>
          </a:p>
          <a:p>
            <a:endParaRPr lang="en-US" dirty="0">
              <a:latin typeface="Arial"/>
              <a:ea typeface="ＭＳ Ｐゴシック"/>
            </a:endParaRPr>
          </a:p>
          <a:p>
            <a:r>
              <a:rPr lang="en-US" dirty="0">
                <a:latin typeface="Arial"/>
                <a:ea typeface="ＭＳ Ｐゴシック"/>
                <a:cs typeface="Arial"/>
              </a:rPr>
              <a:t>Accessing resources: </a:t>
            </a:r>
            <a:endParaRPr lang="en-US" dirty="0"/>
          </a:p>
          <a:p>
            <a:endParaRPr lang="en-US" dirty="0">
              <a:cs typeface="Arial"/>
            </a:endParaRPr>
          </a:p>
          <a:p>
            <a:pPr marL="285750" indent="-285750">
              <a:buFont typeface="Arial,Sans-Serif"/>
              <a:buChar char="•"/>
            </a:pPr>
            <a:r>
              <a:rPr lang="en-US" dirty="0">
                <a:latin typeface="Arial"/>
                <a:ea typeface="ＭＳ Ｐゴシック"/>
                <a:cs typeface="Arial"/>
              </a:rPr>
              <a:t>You can now easily download presentations, lesson plan materials, and activities for each webinar from </a:t>
            </a:r>
            <a:r>
              <a:rPr lang="en-US" sz="1600" b="1" i="1" dirty="0">
                <a:solidFill>
                  <a:srgbClr val="005CB8"/>
                </a:solidFill>
                <a:latin typeface="Arial"/>
                <a:ea typeface="ＭＳ Ｐゴシック"/>
                <a:cs typeface="Arial"/>
              </a:rPr>
              <a:t>EconEdLink.org/professional-development/</a:t>
            </a: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335776-B955-4C73-A42E-6E97645F79DF}"/>
              </a:ext>
            </a:extLst>
          </p:cNvPr>
          <p:cNvSpPr txBox="1"/>
          <p:nvPr/>
        </p:nvSpPr>
        <p:spPr>
          <a:xfrm>
            <a:off x="689876" y="5802382"/>
            <a:ext cx="8210938" cy="369332"/>
          </a:xfrm>
          <a:prstGeom prst="rect">
            <a:avLst/>
          </a:prstGeom>
          <a:noFill/>
        </p:spPr>
        <p:txBody>
          <a:bodyPr wrap="square">
            <a:spAutoFit/>
          </a:bodyPr>
          <a:lstStyle/>
          <a:p>
            <a:r>
              <a:rPr lang="en-US" dirty="0">
                <a:hlinkClick r:id="rId2"/>
              </a:rPr>
              <a:t>http://www.monicabrown.net/teachers/Side_by_Side_Curriculum_Guide.pdf</a:t>
            </a:r>
            <a:endParaRPr lang="en-US" dirty="0"/>
          </a:p>
        </p:txBody>
      </p:sp>
      <p:pic>
        <p:nvPicPr>
          <p:cNvPr id="7" name="Picture 6">
            <a:extLst>
              <a:ext uri="{FF2B5EF4-FFF2-40B4-BE49-F238E27FC236}">
                <a16:creationId xmlns:a16="http://schemas.microsoft.com/office/drawing/2014/main" id="{30026F1A-0B10-4FC2-A086-D94468A7B2B6}"/>
              </a:ext>
            </a:extLst>
          </p:cNvPr>
          <p:cNvPicPr>
            <a:picLocks noChangeAspect="1"/>
          </p:cNvPicPr>
          <p:nvPr/>
        </p:nvPicPr>
        <p:blipFill>
          <a:blip r:embed="rId3"/>
          <a:stretch>
            <a:fillRect/>
          </a:stretch>
        </p:blipFill>
        <p:spPr>
          <a:xfrm>
            <a:off x="188363" y="2183613"/>
            <a:ext cx="2750780" cy="3521832"/>
          </a:xfrm>
          <a:prstGeom prst="rect">
            <a:avLst/>
          </a:prstGeom>
        </p:spPr>
      </p:pic>
      <p:pic>
        <p:nvPicPr>
          <p:cNvPr id="9" name="Picture 8">
            <a:extLst>
              <a:ext uri="{FF2B5EF4-FFF2-40B4-BE49-F238E27FC236}">
                <a16:creationId xmlns:a16="http://schemas.microsoft.com/office/drawing/2014/main" id="{7E268C9B-E159-478C-A494-7EEBBB01E6AF}"/>
              </a:ext>
            </a:extLst>
          </p:cNvPr>
          <p:cNvPicPr>
            <a:picLocks noChangeAspect="1"/>
          </p:cNvPicPr>
          <p:nvPr/>
        </p:nvPicPr>
        <p:blipFill>
          <a:blip r:embed="rId4"/>
          <a:stretch>
            <a:fillRect/>
          </a:stretch>
        </p:blipFill>
        <p:spPr>
          <a:xfrm>
            <a:off x="6745157" y="993268"/>
            <a:ext cx="1882813" cy="2380689"/>
          </a:xfrm>
          <a:prstGeom prst="rect">
            <a:avLst/>
          </a:prstGeom>
        </p:spPr>
      </p:pic>
      <p:pic>
        <p:nvPicPr>
          <p:cNvPr id="11" name="Picture 10">
            <a:extLst>
              <a:ext uri="{FF2B5EF4-FFF2-40B4-BE49-F238E27FC236}">
                <a16:creationId xmlns:a16="http://schemas.microsoft.com/office/drawing/2014/main" id="{A2072004-9526-40CE-95EF-3C26564C6234}"/>
              </a:ext>
            </a:extLst>
          </p:cNvPr>
          <p:cNvPicPr>
            <a:picLocks noChangeAspect="1"/>
          </p:cNvPicPr>
          <p:nvPr/>
        </p:nvPicPr>
        <p:blipFill>
          <a:blip r:embed="rId5"/>
          <a:stretch>
            <a:fillRect/>
          </a:stretch>
        </p:blipFill>
        <p:spPr>
          <a:xfrm>
            <a:off x="6977838" y="3218564"/>
            <a:ext cx="1977799" cy="2535350"/>
          </a:xfrm>
          <a:prstGeom prst="rect">
            <a:avLst/>
          </a:prstGeom>
        </p:spPr>
      </p:pic>
      <p:pic>
        <p:nvPicPr>
          <p:cNvPr id="12" name="Picture 11">
            <a:extLst>
              <a:ext uri="{FF2B5EF4-FFF2-40B4-BE49-F238E27FC236}">
                <a16:creationId xmlns:a16="http://schemas.microsoft.com/office/drawing/2014/main" id="{98FA006F-4A02-4187-A413-75C86502AA98}"/>
              </a:ext>
            </a:extLst>
          </p:cNvPr>
          <p:cNvPicPr>
            <a:picLocks noChangeAspect="1"/>
          </p:cNvPicPr>
          <p:nvPr/>
        </p:nvPicPr>
        <p:blipFill>
          <a:blip r:embed="rId6"/>
          <a:stretch>
            <a:fillRect/>
          </a:stretch>
        </p:blipFill>
        <p:spPr>
          <a:xfrm>
            <a:off x="2822449" y="686286"/>
            <a:ext cx="3784245" cy="4872572"/>
          </a:xfrm>
          <a:prstGeom prst="rect">
            <a:avLst/>
          </a:prstGeom>
        </p:spPr>
      </p:pic>
    </p:spTree>
    <p:extLst>
      <p:ext uri="{BB962C8B-B14F-4D97-AF65-F5344CB8AC3E}">
        <p14:creationId xmlns:p14="http://schemas.microsoft.com/office/powerpoint/2010/main" val="255589838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DB2B5-A748-4871-B97D-F0E245C373D3}"/>
              </a:ext>
            </a:extLst>
          </p:cNvPr>
          <p:cNvPicPr>
            <a:picLocks noChangeAspect="1"/>
          </p:cNvPicPr>
          <p:nvPr/>
        </p:nvPicPr>
        <p:blipFill>
          <a:blip r:embed="rId2"/>
          <a:stretch>
            <a:fillRect/>
          </a:stretch>
        </p:blipFill>
        <p:spPr>
          <a:xfrm>
            <a:off x="410644" y="1306284"/>
            <a:ext cx="3895382" cy="4974557"/>
          </a:xfrm>
          <a:prstGeom prst="rect">
            <a:avLst/>
          </a:prstGeom>
        </p:spPr>
      </p:pic>
      <p:sp>
        <p:nvSpPr>
          <p:cNvPr id="6" name="TextBox 5">
            <a:extLst>
              <a:ext uri="{FF2B5EF4-FFF2-40B4-BE49-F238E27FC236}">
                <a16:creationId xmlns:a16="http://schemas.microsoft.com/office/drawing/2014/main" id="{28C96509-9FFE-4A76-A236-427026296140}"/>
              </a:ext>
            </a:extLst>
          </p:cNvPr>
          <p:cNvSpPr txBox="1"/>
          <p:nvPr/>
        </p:nvSpPr>
        <p:spPr>
          <a:xfrm>
            <a:off x="5355772" y="1959429"/>
            <a:ext cx="3256384" cy="3970318"/>
          </a:xfrm>
          <a:prstGeom prst="rect">
            <a:avLst/>
          </a:prstGeom>
          <a:noFill/>
          <a:ln w="12700">
            <a:solidFill>
              <a:schemeClr val="tx1"/>
            </a:solidFill>
          </a:ln>
        </p:spPr>
        <p:txBody>
          <a:bodyPr wrap="square" rtlCol="0">
            <a:spAutoFit/>
          </a:bodyPr>
          <a:lstStyle/>
          <a:p>
            <a:r>
              <a:rPr lang="en-US" b="1" dirty="0">
                <a:latin typeface="+mn-lt"/>
              </a:rPr>
              <a:t>Concepts </a:t>
            </a:r>
          </a:p>
          <a:p>
            <a:pPr marL="285750" indent="-285750">
              <a:buFont typeface="Arial" panose="020B0604020202020204" pitchFamily="34" charset="0"/>
              <a:buChar char="•"/>
            </a:pPr>
            <a:r>
              <a:rPr lang="en-US" dirty="0">
                <a:latin typeface="+mn-lt"/>
              </a:rPr>
              <a:t>Jobs</a:t>
            </a:r>
          </a:p>
          <a:p>
            <a:pPr marL="285750" indent="-285750">
              <a:buFont typeface="Arial" panose="020B0604020202020204" pitchFamily="34" charset="0"/>
              <a:buChar char="•"/>
            </a:pPr>
            <a:r>
              <a:rPr lang="en-US" dirty="0">
                <a:latin typeface="+mn-lt"/>
              </a:rPr>
              <a:t>Natural Resources </a:t>
            </a:r>
          </a:p>
          <a:p>
            <a:pPr marL="285750" indent="-285750">
              <a:buFont typeface="Arial" panose="020B0604020202020204" pitchFamily="34" charset="0"/>
              <a:buChar char="•"/>
            </a:pPr>
            <a:r>
              <a:rPr lang="en-US" dirty="0">
                <a:latin typeface="+mn-lt"/>
              </a:rPr>
              <a:t>Capital Resources </a:t>
            </a:r>
          </a:p>
          <a:p>
            <a:pPr marL="285750" indent="-285750">
              <a:buFont typeface="Arial" panose="020B0604020202020204" pitchFamily="34" charset="0"/>
              <a:buChar char="•"/>
            </a:pPr>
            <a:r>
              <a:rPr lang="en-US" dirty="0">
                <a:latin typeface="+mn-lt"/>
              </a:rPr>
              <a:t>Human Resources</a:t>
            </a:r>
          </a:p>
          <a:p>
            <a:pPr marL="285750" indent="-285750">
              <a:buFont typeface="Arial" panose="020B0604020202020204" pitchFamily="34" charset="0"/>
              <a:buChar char="•"/>
            </a:pPr>
            <a:r>
              <a:rPr lang="en-US" dirty="0">
                <a:latin typeface="+mn-lt"/>
              </a:rPr>
              <a:t>Specialization</a:t>
            </a:r>
          </a:p>
          <a:p>
            <a:pPr marL="285750" indent="-285750">
              <a:buFont typeface="Arial" panose="020B0604020202020204" pitchFamily="34" charset="0"/>
              <a:buChar char="•"/>
            </a:pPr>
            <a:endParaRPr lang="en-US" dirty="0">
              <a:latin typeface="+mn-lt"/>
            </a:endParaRPr>
          </a:p>
          <a:p>
            <a:r>
              <a:rPr lang="en-US" b="1" dirty="0">
                <a:latin typeface="+mn-lt"/>
              </a:rPr>
              <a:t>Extensions</a:t>
            </a:r>
          </a:p>
          <a:p>
            <a:pPr marL="285750" indent="-285750">
              <a:buFont typeface="Arial" panose="020B0604020202020204" pitchFamily="34" charset="0"/>
              <a:buChar char="•"/>
            </a:pPr>
            <a:r>
              <a:rPr lang="en-US" dirty="0">
                <a:latin typeface="+mn-lt"/>
              </a:rPr>
              <a:t>Continue list until food  is on table</a:t>
            </a:r>
          </a:p>
          <a:p>
            <a:pPr marL="285750" indent="-285750">
              <a:buFont typeface="Arial" panose="020B0604020202020204" pitchFamily="34" charset="0"/>
              <a:buChar char="•"/>
            </a:pPr>
            <a:r>
              <a:rPr lang="en-US" dirty="0">
                <a:latin typeface="+mn-lt"/>
              </a:rPr>
              <a:t>Essential Workers</a:t>
            </a:r>
          </a:p>
          <a:p>
            <a:pPr marL="285750" indent="-285750">
              <a:buFont typeface="Arial" panose="020B0604020202020204" pitchFamily="34" charset="0"/>
              <a:buChar char="•"/>
            </a:pPr>
            <a:r>
              <a:rPr lang="en-US" dirty="0">
                <a:latin typeface="+mn-lt"/>
              </a:rPr>
              <a:t>List for other products [dairy, honey, poultry </a:t>
            </a:r>
          </a:p>
          <a:p>
            <a:endParaRPr lang="en-US" dirty="0"/>
          </a:p>
        </p:txBody>
      </p:sp>
      <p:sp>
        <p:nvSpPr>
          <p:cNvPr id="9" name="TextBox 8">
            <a:extLst>
              <a:ext uri="{FF2B5EF4-FFF2-40B4-BE49-F238E27FC236}">
                <a16:creationId xmlns:a16="http://schemas.microsoft.com/office/drawing/2014/main" id="{FD876979-DC15-45B4-B6F5-3C9EE8EC4F88}"/>
              </a:ext>
            </a:extLst>
          </p:cNvPr>
          <p:cNvSpPr txBox="1"/>
          <p:nvPr/>
        </p:nvSpPr>
        <p:spPr>
          <a:xfrm>
            <a:off x="1978089" y="577159"/>
            <a:ext cx="5187821" cy="523220"/>
          </a:xfrm>
          <a:prstGeom prst="rect">
            <a:avLst/>
          </a:prstGeom>
          <a:noFill/>
        </p:spPr>
        <p:txBody>
          <a:bodyPr wrap="square" rtlCol="0">
            <a:spAutoFit/>
          </a:bodyPr>
          <a:lstStyle/>
          <a:p>
            <a:pPr algn="ctr"/>
            <a:r>
              <a:rPr lang="en-US" sz="2800" b="1" dirty="0">
                <a:solidFill>
                  <a:srgbClr val="8BAF00"/>
                </a:solidFill>
              </a:rPr>
              <a:t>Building on a Good Activity</a:t>
            </a:r>
          </a:p>
        </p:txBody>
      </p:sp>
    </p:spTree>
    <p:extLst>
      <p:ext uri="{BB962C8B-B14F-4D97-AF65-F5344CB8AC3E}">
        <p14:creationId xmlns:p14="http://schemas.microsoft.com/office/powerpoint/2010/main" val="4184975965"/>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14EE-002C-4B60-A88B-98E5CA9FA314}"/>
              </a:ext>
            </a:extLst>
          </p:cNvPr>
          <p:cNvSpPr>
            <a:spLocks noGrp="1"/>
          </p:cNvSpPr>
          <p:nvPr>
            <p:ph type="title"/>
          </p:nvPr>
        </p:nvSpPr>
        <p:spPr>
          <a:xfrm>
            <a:off x="457200" y="914400"/>
            <a:ext cx="8229600" cy="447472"/>
          </a:xfrm>
        </p:spPr>
        <p:txBody>
          <a:bodyPr/>
          <a:lstStyle/>
          <a:p>
            <a:pPr>
              <a:lnSpc>
                <a:spcPct val="100000"/>
              </a:lnSpc>
            </a:pPr>
            <a:br>
              <a:rPr lang="en-US" i="1" dirty="0"/>
            </a:br>
            <a:r>
              <a:rPr lang="en-US" sz="3200" b="1" i="1" dirty="0">
                <a:effectLst/>
                <a:latin typeface="+mn-lt"/>
              </a:rPr>
              <a:t>Delores Huerta: A Hero to Migrant Workers</a:t>
            </a:r>
            <a:br>
              <a:rPr lang="en-US" sz="3200" b="1" i="1" dirty="0">
                <a:solidFill>
                  <a:srgbClr val="333333"/>
                </a:solidFill>
                <a:effectLst/>
                <a:latin typeface="+mn-lt"/>
              </a:rPr>
            </a:br>
            <a:r>
              <a:rPr lang="en-US" sz="3200" b="1" i="1" dirty="0">
                <a:solidFill>
                  <a:srgbClr val="7A9900"/>
                </a:solidFill>
                <a:effectLst/>
                <a:latin typeface="+mn-lt"/>
              </a:rPr>
              <a:t>by Sarah Warren</a:t>
            </a:r>
            <a:endParaRPr lang="en-US" sz="3200" i="1" dirty="0">
              <a:solidFill>
                <a:srgbClr val="7A9900"/>
              </a:solidFill>
              <a:latin typeface="+mn-lt"/>
            </a:endParaRPr>
          </a:p>
        </p:txBody>
      </p:sp>
      <p:pic>
        <p:nvPicPr>
          <p:cNvPr id="4" name="Picture 6" descr="Delores Huerta: A Hero to Migrant Workers">
            <a:extLst>
              <a:ext uri="{FF2B5EF4-FFF2-40B4-BE49-F238E27FC236}">
                <a16:creationId xmlns:a16="http://schemas.microsoft.com/office/drawing/2014/main" id="{ADF8B359-D54B-42C9-8F62-92275FFDA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31" y="2298125"/>
            <a:ext cx="2701898" cy="351246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1244C6-6EC5-4D91-A503-218C1719666B}"/>
              </a:ext>
            </a:extLst>
          </p:cNvPr>
          <p:cNvSpPr txBox="1"/>
          <p:nvPr/>
        </p:nvSpPr>
        <p:spPr>
          <a:xfrm>
            <a:off x="865618" y="5943600"/>
            <a:ext cx="2780323" cy="369332"/>
          </a:xfrm>
          <a:prstGeom prst="rect">
            <a:avLst/>
          </a:prstGeom>
          <a:noFill/>
          <a:ln w="12700">
            <a:solidFill>
              <a:schemeClr val="tx1"/>
            </a:solidFill>
          </a:ln>
        </p:spPr>
        <p:txBody>
          <a:bodyPr wrap="square" rtlCol="0">
            <a:spAutoFit/>
          </a:bodyPr>
          <a:lstStyle/>
          <a:p>
            <a:pPr algn="ctr"/>
            <a:r>
              <a:rPr lang="en-US" dirty="0"/>
              <a:t>Birthdate: April 10, 1930</a:t>
            </a:r>
          </a:p>
        </p:txBody>
      </p:sp>
      <p:sp>
        <p:nvSpPr>
          <p:cNvPr id="6" name="TextBox 5">
            <a:extLst>
              <a:ext uri="{FF2B5EF4-FFF2-40B4-BE49-F238E27FC236}">
                <a16:creationId xmlns:a16="http://schemas.microsoft.com/office/drawing/2014/main" id="{B3D3827D-4AF6-45EE-A4F3-F2612B317365}"/>
              </a:ext>
            </a:extLst>
          </p:cNvPr>
          <p:cNvSpPr txBox="1"/>
          <p:nvPr/>
        </p:nvSpPr>
        <p:spPr>
          <a:xfrm>
            <a:off x="4620480" y="2298125"/>
            <a:ext cx="3618689" cy="1711366"/>
          </a:xfrm>
          <a:prstGeom prst="rect">
            <a:avLst/>
          </a:prstGeom>
          <a:noFill/>
          <a:ln w="38100">
            <a:solidFill>
              <a:schemeClr val="tx1"/>
            </a:solidFill>
          </a:ln>
        </p:spPr>
        <p:txBody>
          <a:bodyPr wrap="square" rtlCol="0">
            <a:spAutoFit/>
          </a:bodyPr>
          <a:lstStyle/>
          <a:p>
            <a:pPr algn="l">
              <a:lnSpc>
                <a:spcPct val="150000"/>
              </a:lnSpc>
            </a:pPr>
            <a:r>
              <a:rPr lang="en-US" sz="1800" b="1" i="0" dirty="0">
                <a:solidFill>
                  <a:srgbClr val="333333"/>
                </a:solidFill>
                <a:effectLst/>
                <a:latin typeface="+mn-lt"/>
              </a:rPr>
              <a:t>Publisher:</a:t>
            </a:r>
            <a:r>
              <a:rPr lang="en-US" sz="1800" b="0" i="0" dirty="0">
                <a:solidFill>
                  <a:srgbClr val="333333"/>
                </a:solidFill>
                <a:effectLst/>
                <a:latin typeface="+mn-lt"/>
              </a:rPr>
              <a:t> </a:t>
            </a:r>
            <a:r>
              <a:rPr lang="en-US" b="0" i="0" dirty="0">
                <a:solidFill>
                  <a:srgbClr val="303030"/>
                </a:solidFill>
                <a:effectLst/>
                <a:latin typeface="Helvetica Neue"/>
              </a:rPr>
              <a:t> Marshall Cavendish</a:t>
            </a:r>
            <a:endParaRPr lang="en-US" sz="1800" b="0" i="0" dirty="0">
              <a:solidFill>
                <a:srgbClr val="333333"/>
              </a:solidFill>
              <a:effectLst/>
              <a:latin typeface="+mn-lt"/>
            </a:endParaRPr>
          </a:p>
          <a:p>
            <a:pPr algn="l">
              <a:lnSpc>
                <a:spcPct val="150000"/>
              </a:lnSpc>
            </a:pPr>
            <a:r>
              <a:rPr lang="en-US" sz="1800" b="1" i="0" dirty="0">
                <a:solidFill>
                  <a:srgbClr val="333333"/>
                </a:solidFill>
                <a:effectLst/>
                <a:latin typeface="+mn-lt"/>
              </a:rPr>
              <a:t>Copyright Date:</a:t>
            </a:r>
            <a:r>
              <a:rPr lang="en-US" sz="1800" b="0" i="0" dirty="0">
                <a:solidFill>
                  <a:srgbClr val="333333"/>
                </a:solidFill>
                <a:effectLst/>
                <a:latin typeface="+mn-lt"/>
              </a:rPr>
              <a:t> 2012</a:t>
            </a:r>
          </a:p>
          <a:p>
            <a:pPr algn="l">
              <a:lnSpc>
                <a:spcPct val="150000"/>
              </a:lnSpc>
            </a:pPr>
            <a:r>
              <a:rPr lang="en-US" sz="1800" b="1" i="0" dirty="0">
                <a:solidFill>
                  <a:srgbClr val="333333"/>
                </a:solidFill>
                <a:effectLst/>
                <a:latin typeface="+mn-lt"/>
              </a:rPr>
              <a:t>Reading Level:</a:t>
            </a:r>
            <a:r>
              <a:rPr lang="en-US" sz="1800" b="0" i="0" dirty="0">
                <a:solidFill>
                  <a:srgbClr val="333333"/>
                </a:solidFill>
                <a:effectLst/>
                <a:latin typeface="+mn-lt"/>
              </a:rPr>
              <a:t> 3.0</a:t>
            </a:r>
          </a:p>
          <a:p>
            <a:pPr algn="l">
              <a:lnSpc>
                <a:spcPct val="150000"/>
              </a:lnSpc>
            </a:pPr>
            <a:r>
              <a:rPr lang="en-US" sz="1800" b="1" i="0" dirty="0">
                <a:solidFill>
                  <a:srgbClr val="333333"/>
                </a:solidFill>
                <a:effectLst/>
                <a:latin typeface="+mn-lt"/>
              </a:rPr>
              <a:t>Interest Level:</a:t>
            </a:r>
            <a:r>
              <a:rPr lang="en-US" sz="1800" b="0" i="0" dirty="0">
                <a:solidFill>
                  <a:srgbClr val="333333"/>
                </a:solidFill>
                <a:effectLst/>
                <a:latin typeface="+mn-lt"/>
              </a:rPr>
              <a:t> 2-5</a:t>
            </a:r>
          </a:p>
        </p:txBody>
      </p:sp>
      <p:pic>
        <p:nvPicPr>
          <p:cNvPr id="7" name="Picture 6">
            <a:extLst>
              <a:ext uri="{FF2B5EF4-FFF2-40B4-BE49-F238E27FC236}">
                <a16:creationId xmlns:a16="http://schemas.microsoft.com/office/drawing/2014/main" id="{0A6BB0FD-BD90-4177-9919-17911FA25ADD}"/>
              </a:ext>
            </a:extLst>
          </p:cNvPr>
          <p:cNvPicPr>
            <a:picLocks noChangeAspect="1"/>
          </p:cNvPicPr>
          <p:nvPr/>
        </p:nvPicPr>
        <p:blipFill>
          <a:blip r:embed="rId3"/>
          <a:stretch>
            <a:fillRect/>
          </a:stretch>
        </p:blipFill>
        <p:spPr>
          <a:xfrm>
            <a:off x="4399288" y="4455867"/>
            <a:ext cx="3839881" cy="1487733"/>
          </a:xfrm>
          <a:prstGeom prst="rect">
            <a:avLst/>
          </a:prstGeom>
          <a:ln w="28575">
            <a:solidFill>
              <a:schemeClr val="tx1"/>
            </a:solidFill>
          </a:ln>
        </p:spPr>
      </p:pic>
    </p:spTree>
    <p:extLst>
      <p:ext uri="{BB962C8B-B14F-4D97-AF65-F5344CB8AC3E}">
        <p14:creationId xmlns:p14="http://schemas.microsoft.com/office/powerpoint/2010/main" val="4027738704"/>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9640C-D320-478D-8E2D-04735D6E57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F2580B-0CF0-4A67-AE5D-8AB1BAF8E328}"/>
              </a:ext>
            </a:extLst>
          </p:cNvPr>
          <p:cNvSpPr>
            <a:spLocks noGrp="1"/>
          </p:cNvSpPr>
          <p:nvPr>
            <p:ph idx="1"/>
          </p:nvPr>
        </p:nvSpPr>
        <p:spPr>
          <a:xfrm>
            <a:off x="1089010" y="3069149"/>
            <a:ext cx="4357396" cy="2874451"/>
          </a:xfrm>
          <a:ln w="28575">
            <a:solidFill>
              <a:srgbClr val="FF9933"/>
            </a:solidFill>
          </a:ln>
        </p:spPr>
        <p:txBody>
          <a:bodyPr/>
          <a:lstStyle/>
          <a:p>
            <a:pPr marL="0" indent="0">
              <a:buNone/>
            </a:pPr>
            <a:r>
              <a:rPr lang="en-US" sz="2000" b="0" i="0" dirty="0">
                <a:solidFill>
                  <a:srgbClr val="333333"/>
                </a:solidFill>
                <a:effectLst/>
                <a:latin typeface="Lato" panose="020F0502020204030203" pitchFamily="34" charset="0"/>
              </a:rPr>
              <a:t>Dolores is a teacher, a mother, and a friend. She is a warrior, an organizer, and a peacemaker. When she finds out that the farm workers in her community are poorly paid and working under dangerous conditions, she stands up for their rights ensuring fair and safe work places for migrant workers. </a:t>
            </a:r>
          </a:p>
        </p:txBody>
      </p:sp>
      <p:pic>
        <p:nvPicPr>
          <p:cNvPr id="7" name="Picture 6">
            <a:extLst>
              <a:ext uri="{FF2B5EF4-FFF2-40B4-BE49-F238E27FC236}">
                <a16:creationId xmlns:a16="http://schemas.microsoft.com/office/drawing/2014/main" id="{7FC5A1A9-18DA-4DA3-85CA-AFE42B963FCD}"/>
              </a:ext>
            </a:extLst>
          </p:cNvPr>
          <p:cNvPicPr>
            <a:picLocks noChangeAspect="1"/>
          </p:cNvPicPr>
          <p:nvPr/>
        </p:nvPicPr>
        <p:blipFill>
          <a:blip r:embed="rId2"/>
          <a:stretch>
            <a:fillRect/>
          </a:stretch>
        </p:blipFill>
        <p:spPr>
          <a:xfrm>
            <a:off x="2299317" y="914400"/>
            <a:ext cx="1936782" cy="1910521"/>
          </a:xfrm>
          <a:prstGeom prst="rect">
            <a:avLst/>
          </a:prstGeom>
          <a:ln w="19050">
            <a:solidFill>
              <a:schemeClr val="tx1"/>
            </a:solidFill>
          </a:ln>
        </p:spPr>
      </p:pic>
      <p:pic>
        <p:nvPicPr>
          <p:cNvPr id="9" name="Picture 8">
            <a:extLst>
              <a:ext uri="{FF2B5EF4-FFF2-40B4-BE49-F238E27FC236}">
                <a16:creationId xmlns:a16="http://schemas.microsoft.com/office/drawing/2014/main" id="{006863B6-FAD8-4D91-88AA-6FD3A3AAB01C}"/>
              </a:ext>
            </a:extLst>
          </p:cNvPr>
          <p:cNvPicPr>
            <a:picLocks noChangeAspect="1"/>
          </p:cNvPicPr>
          <p:nvPr/>
        </p:nvPicPr>
        <p:blipFill>
          <a:blip r:embed="rId3"/>
          <a:stretch>
            <a:fillRect/>
          </a:stretch>
        </p:blipFill>
        <p:spPr>
          <a:xfrm>
            <a:off x="5761832" y="798109"/>
            <a:ext cx="2293158" cy="3013865"/>
          </a:xfrm>
          <a:prstGeom prst="rect">
            <a:avLst/>
          </a:prstGeom>
          <a:ln w="28575">
            <a:solidFill>
              <a:schemeClr val="tx1"/>
            </a:solidFill>
          </a:ln>
        </p:spPr>
      </p:pic>
      <p:pic>
        <p:nvPicPr>
          <p:cNvPr id="14" name="Picture 2" descr="Yes, Dolores Huerta Can: The 90-Year-Old Activist on Speaking Up, Raising  Hell, and Doing the Work | Glamour">
            <a:extLst>
              <a:ext uri="{FF2B5EF4-FFF2-40B4-BE49-F238E27FC236}">
                <a16:creationId xmlns:a16="http://schemas.microsoft.com/office/drawing/2014/main" id="{63C0FE79-87C5-4D14-A71C-0BA7C4E10F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4806" y="3811974"/>
            <a:ext cx="1671994" cy="221837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44398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400" y="887771"/>
            <a:ext cx="7125113" cy="924475"/>
          </a:xfrm>
        </p:spPr>
        <p:txBody>
          <a:bodyPr/>
          <a:lstStyle/>
          <a:p>
            <a:pPr algn="ctr"/>
            <a:r>
              <a:rPr lang="en-US" sz="4800" dirty="0">
                <a:solidFill>
                  <a:srgbClr val="7A9900"/>
                </a:solidFill>
                <a:latin typeface="+mj-lt"/>
              </a:rPr>
              <a:t>Timeline </a:t>
            </a:r>
          </a:p>
        </p:txBody>
      </p:sp>
      <p:sp>
        <p:nvSpPr>
          <p:cNvPr id="3" name="Content Placeholder 2"/>
          <p:cNvSpPr>
            <a:spLocks noGrp="1"/>
          </p:cNvSpPr>
          <p:nvPr>
            <p:ph idx="1"/>
          </p:nvPr>
        </p:nvSpPr>
        <p:spPr>
          <a:xfrm>
            <a:off x="145915" y="1561638"/>
            <a:ext cx="8998085" cy="4693248"/>
          </a:xfrm>
        </p:spPr>
        <p:txBody>
          <a:bodyPr>
            <a:normAutofit/>
          </a:bodyPr>
          <a:lstStyle/>
          <a:p>
            <a:pPr marL="0" indent="0">
              <a:buNone/>
            </a:pPr>
            <a:endParaRPr lang="en-US" sz="2400" dirty="0">
              <a:solidFill>
                <a:srgbClr val="202122"/>
              </a:solidFill>
            </a:endParaRPr>
          </a:p>
          <a:p>
            <a:pPr>
              <a:buFont typeface="Wingdings" panose="05000000000000000000" pitchFamily="2" charset="2"/>
              <a:buChar char="v"/>
            </a:pPr>
            <a:endParaRPr lang="en-US" sz="2400" dirty="0"/>
          </a:p>
          <a:p>
            <a:pPr marL="0" indent="0">
              <a:buNone/>
            </a:pPr>
            <a:endParaRPr lang="en-US" dirty="0"/>
          </a:p>
          <a:p>
            <a:pPr marL="0" indent="0">
              <a:buNone/>
            </a:pPr>
            <a:endParaRPr lang="en-US" sz="3800" dirty="0">
              <a:solidFill>
                <a:srgbClr val="202122"/>
              </a:solidFill>
              <a:latin typeface="+mn-lt"/>
            </a:endParaRPr>
          </a:p>
        </p:txBody>
      </p:sp>
      <p:pic>
        <p:nvPicPr>
          <p:cNvPr id="4" name="Picture 3">
            <a:extLst>
              <a:ext uri="{FF2B5EF4-FFF2-40B4-BE49-F238E27FC236}">
                <a16:creationId xmlns:a16="http://schemas.microsoft.com/office/drawing/2014/main" id="{F848ED53-6839-441F-9B4A-88BE8A953B29}"/>
              </a:ext>
            </a:extLst>
          </p:cNvPr>
          <p:cNvPicPr>
            <a:picLocks noChangeAspect="1"/>
          </p:cNvPicPr>
          <p:nvPr/>
        </p:nvPicPr>
        <p:blipFill>
          <a:blip r:embed="rId3"/>
          <a:stretch>
            <a:fillRect/>
          </a:stretch>
        </p:blipFill>
        <p:spPr>
          <a:xfrm>
            <a:off x="420757" y="1774781"/>
            <a:ext cx="4008125" cy="4517570"/>
          </a:xfrm>
          <a:prstGeom prst="rect">
            <a:avLst/>
          </a:prstGeom>
          <a:ln w="28575">
            <a:solidFill>
              <a:schemeClr val="tx1"/>
            </a:solidFill>
          </a:ln>
        </p:spPr>
      </p:pic>
      <p:pic>
        <p:nvPicPr>
          <p:cNvPr id="5" name="Picture 4">
            <a:extLst>
              <a:ext uri="{FF2B5EF4-FFF2-40B4-BE49-F238E27FC236}">
                <a16:creationId xmlns:a16="http://schemas.microsoft.com/office/drawing/2014/main" id="{51533B6E-FE9B-43E3-AF08-08D6B41188FE}"/>
              </a:ext>
            </a:extLst>
          </p:cNvPr>
          <p:cNvPicPr>
            <a:picLocks noChangeAspect="1"/>
          </p:cNvPicPr>
          <p:nvPr/>
        </p:nvPicPr>
        <p:blipFill>
          <a:blip r:embed="rId4"/>
          <a:stretch>
            <a:fillRect/>
          </a:stretch>
        </p:blipFill>
        <p:spPr>
          <a:xfrm>
            <a:off x="5090525" y="1812246"/>
            <a:ext cx="3668377" cy="4546087"/>
          </a:xfrm>
          <a:prstGeom prst="rect">
            <a:avLst/>
          </a:prstGeom>
          <a:ln w="28575">
            <a:solidFill>
              <a:schemeClr val="tx1"/>
            </a:solidFill>
          </a:ln>
        </p:spPr>
      </p:pic>
    </p:spTree>
    <p:extLst>
      <p:ext uri="{BB962C8B-B14F-4D97-AF65-F5344CB8AC3E}">
        <p14:creationId xmlns:p14="http://schemas.microsoft.com/office/powerpoint/2010/main" val="1267291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AF03D-5EDB-4986-9728-C1B080749907}"/>
              </a:ext>
            </a:extLst>
          </p:cNvPr>
          <p:cNvSpPr>
            <a:spLocks noGrp="1"/>
          </p:cNvSpPr>
          <p:nvPr>
            <p:ph type="title"/>
          </p:nvPr>
        </p:nvSpPr>
        <p:spPr>
          <a:xfrm>
            <a:off x="457200" y="710670"/>
            <a:ext cx="8229600" cy="1143000"/>
          </a:xfrm>
        </p:spPr>
        <p:txBody>
          <a:bodyPr/>
          <a:lstStyle/>
          <a:p>
            <a:r>
              <a:rPr lang="en-US" sz="4000" dirty="0"/>
              <a:t>What Do </a:t>
            </a:r>
            <a:r>
              <a:rPr lang="en-US" sz="4000" i="1" u="sng" dirty="0"/>
              <a:t>You</a:t>
            </a:r>
            <a:r>
              <a:rPr lang="en-US" sz="4000" dirty="0"/>
              <a:t> Think?</a:t>
            </a:r>
          </a:p>
        </p:txBody>
      </p:sp>
      <p:sp>
        <p:nvSpPr>
          <p:cNvPr id="4" name="TextBox 3">
            <a:extLst>
              <a:ext uri="{FF2B5EF4-FFF2-40B4-BE49-F238E27FC236}">
                <a16:creationId xmlns:a16="http://schemas.microsoft.com/office/drawing/2014/main" id="{15F487B0-D27E-49C0-9C76-FCFC793F1EB7}"/>
              </a:ext>
            </a:extLst>
          </p:cNvPr>
          <p:cNvSpPr txBox="1"/>
          <p:nvPr/>
        </p:nvSpPr>
        <p:spPr>
          <a:xfrm>
            <a:off x="2285999" y="5470143"/>
            <a:ext cx="6736701" cy="830997"/>
          </a:xfrm>
          <a:prstGeom prst="rect">
            <a:avLst/>
          </a:prstGeom>
          <a:noFill/>
        </p:spPr>
        <p:txBody>
          <a:bodyPr wrap="square" rtlCol="0">
            <a:spAutoFit/>
          </a:bodyPr>
          <a:lstStyle/>
          <a:p>
            <a:r>
              <a:rPr lang="en-US" sz="2400" i="1" dirty="0">
                <a:solidFill>
                  <a:srgbClr val="8BAF00"/>
                </a:solidFill>
              </a:rPr>
              <a:t>What was the reasoning behind the </a:t>
            </a:r>
          </a:p>
          <a:p>
            <a:r>
              <a:rPr lang="en-US" sz="2400" i="1" dirty="0">
                <a:solidFill>
                  <a:srgbClr val="8BAF00"/>
                </a:solidFill>
              </a:rPr>
              <a:t>mandatory use of the short-handled hoe…?</a:t>
            </a:r>
          </a:p>
        </p:txBody>
      </p:sp>
      <p:pic>
        <p:nvPicPr>
          <p:cNvPr id="10" name="Content Placeholder 6">
            <a:extLst>
              <a:ext uri="{FF2B5EF4-FFF2-40B4-BE49-F238E27FC236}">
                <a16:creationId xmlns:a16="http://schemas.microsoft.com/office/drawing/2014/main" id="{AB3CA244-5836-4593-8524-FBA033F3E599}"/>
              </a:ext>
            </a:extLst>
          </p:cNvPr>
          <p:cNvPicPr>
            <a:picLocks noChangeAspect="1"/>
          </p:cNvPicPr>
          <p:nvPr/>
        </p:nvPicPr>
        <p:blipFill>
          <a:blip r:embed="rId2"/>
          <a:stretch>
            <a:fillRect/>
          </a:stretch>
        </p:blipFill>
        <p:spPr bwMode="auto">
          <a:xfrm>
            <a:off x="5654350" y="1807146"/>
            <a:ext cx="2650554" cy="3662997"/>
          </a:xfrm>
          <a:prstGeom prst="rect">
            <a:avLst/>
          </a:prstGeom>
          <a:noFill/>
          <a:ln w="38100">
            <a:solidFill>
              <a:schemeClr val="tx1"/>
            </a:solidFill>
            <a:miter lim="800000"/>
            <a:headEnd/>
            <a:tailEnd/>
          </a:ln>
        </p:spPr>
      </p:pic>
      <p:sp>
        <p:nvSpPr>
          <p:cNvPr id="7" name="TextBox 6">
            <a:extLst>
              <a:ext uri="{FF2B5EF4-FFF2-40B4-BE49-F238E27FC236}">
                <a16:creationId xmlns:a16="http://schemas.microsoft.com/office/drawing/2014/main" id="{31325F67-7598-427E-BFF4-6E16F9274107}"/>
              </a:ext>
            </a:extLst>
          </p:cNvPr>
          <p:cNvSpPr txBox="1"/>
          <p:nvPr/>
        </p:nvSpPr>
        <p:spPr>
          <a:xfrm>
            <a:off x="350612" y="1769021"/>
            <a:ext cx="4777275" cy="2031325"/>
          </a:xfrm>
          <a:prstGeom prst="rect">
            <a:avLst/>
          </a:prstGeom>
          <a:noFill/>
          <a:ln w="28575">
            <a:solidFill>
              <a:schemeClr val="tx2">
                <a:lumMod val="75000"/>
              </a:schemeClr>
            </a:solidFill>
          </a:ln>
        </p:spPr>
        <p:txBody>
          <a:bodyPr wrap="square" rtlCol="0">
            <a:spAutoFit/>
          </a:bodyPr>
          <a:lstStyle/>
          <a:p>
            <a:r>
              <a:rPr lang="en-US" b="1" i="0" dirty="0">
                <a:solidFill>
                  <a:srgbClr val="202124"/>
                </a:solidFill>
                <a:effectLst/>
                <a:latin typeface="Roboto"/>
              </a:rPr>
              <a:t>Migrant farm workers had to use</a:t>
            </a:r>
            <a:r>
              <a:rPr lang="en-US" b="0" i="0" dirty="0">
                <a:solidFill>
                  <a:srgbClr val="202124"/>
                </a:solidFill>
                <a:effectLst/>
                <a:latin typeface="Roboto"/>
              </a:rPr>
              <a:t> the </a:t>
            </a:r>
            <a:r>
              <a:rPr lang="en-US" b="1" i="0" dirty="0">
                <a:solidFill>
                  <a:srgbClr val="202124"/>
                </a:solidFill>
                <a:effectLst/>
                <a:latin typeface="Roboto"/>
              </a:rPr>
              <a:t>short</a:t>
            </a:r>
            <a:r>
              <a:rPr lang="en-US" b="0" i="0" dirty="0">
                <a:solidFill>
                  <a:srgbClr val="202124"/>
                </a:solidFill>
                <a:effectLst/>
                <a:latin typeface="Roboto"/>
              </a:rPr>
              <a:t>-</a:t>
            </a:r>
            <a:r>
              <a:rPr lang="en-US" b="1" i="0" dirty="0">
                <a:solidFill>
                  <a:srgbClr val="202124"/>
                </a:solidFill>
                <a:effectLst/>
                <a:latin typeface="Roboto"/>
              </a:rPr>
              <a:t>handled hoe </a:t>
            </a:r>
            <a:r>
              <a:rPr lang="en-US" i="0" dirty="0">
                <a:solidFill>
                  <a:srgbClr val="202124"/>
                </a:solidFill>
                <a:effectLst/>
                <a:latin typeface="Roboto"/>
              </a:rPr>
              <a:t>for </a:t>
            </a:r>
            <a:r>
              <a:rPr lang="en-US" b="0" i="0" dirty="0">
                <a:solidFill>
                  <a:srgbClr val="202124"/>
                </a:solidFill>
                <a:effectLst/>
                <a:latin typeface="Roboto"/>
              </a:rPr>
              <a:t>thinning and weeding crops. Because it required them to stoop during long hours in the fields, the </a:t>
            </a:r>
            <a:r>
              <a:rPr lang="en-US" b="1" i="0" dirty="0">
                <a:solidFill>
                  <a:srgbClr val="202124"/>
                </a:solidFill>
                <a:effectLst/>
                <a:latin typeface="Roboto"/>
              </a:rPr>
              <a:t>hoe</a:t>
            </a:r>
            <a:r>
              <a:rPr lang="en-US" b="0" i="0" dirty="0">
                <a:solidFill>
                  <a:srgbClr val="202124"/>
                </a:solidFill>
                <a:effectLst/>
                <a:latin typeface="Roboto"/>
              </a:rPr>
              <a:t> became a symbol of the exploitive working conditions. Campaigns by the United </a:t>
            </a:r>
            <a:r>
              <a:rPr lang="en-US" b="1" i="0" dirty="0">
                <a:solidFill>
                  <a:srgbClr val="202124"/>
                </a:solidFill>
                <a:effectLst/>
                <a:latin typeface="Roboto"/>
              </a:rPr>
              <a:t>Farm Workers</a:t>
            </a:r>
            <a:r>
              <a:rPr lang="en-US" b="0" i="0" dirty="0">
                <a:solidFill>
                  <a:srgbClr val="202124"/>
                </a:solidFill>
                <a:effectLst/>
                <a:latin typeface="Roboto"/>
              </a:rPr>
              <a:t> and others helped outlaw </a:t>
            </a:r>
            <a:r>
              <a:rPr lang="en-US" i="0" dirty="0">
                <a:solidFill>
                  <a:srgbClr val="202124"/>
                </a:solidFill>
                <a:effectLst/>
                <a:latin typeface="Roboto"/>
              </a:rPr>
              <a:t>use of the hoe </a:t>
            </a:r>
            <a:r>
              <a:rPr lang="en-US" b="0" i="0" dirty="0">
                <a:solidFill>
                  <a:srgbClr val="202124"/>
                </a:solidFill>
                <a:effectLst/>
                <a:latin typeface="Roboto"/>
              </a:rPr>
              <a:t>in 1975.</a:t>
            </a:r>
            <a:endParaRPr lang="en-US" dirty="0"/>
          </a:p>
        </p:txBody>
      </p:sp>
      <p:pic>
        <p:nvPicPr>
          <p:cNvPr id="6146" name="Picture 2" descr="1,994 Hoe Illustrations &amp;amp; Clip Art - iStock">
            <a:extLst>
              <a:ext uri="{FF2B5EF4-FFF2-40B4-BE49-F238E27FC236}">
                <a16:creationId xmlns:a16="http://schemas.microsoft.com/office/drawing/2014/main" id="{98BC38FC-07E7-4690-A9E1-2336D542DB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274" y="4073316"/>
            <a:ext cx="1699726" cy="175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647975"/>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5811-FE78-4BFF-9738-860EB24261E1}"/>
              </a:ext>
            </a:extLst>
          </p:cNvPr>
          <p:cNvSpPr>
            <a:spLocks noGrp="1"/>
          </p:cNvSpPr>
          <p:nvPr>
            <p:ph type="title"/>
          </p:nvPr>
        </p:nvSpPr>
        <p:spPr>
          <a:xfrm>
            <a:off x="457200" y="808531"/>
            <a:ext cx="8229600" cy="1143000"/>
          </a:xfrm>
        </p:spPr>
        <p:txBody>
          <a:bodyPr/>
          <a:lstStyle/>
          <a:p>
            <a:r>
              <a:rPr lang="en-US" sz="5400" dirty="0">
                <a:solidFill>
                  <a:srgbClr val="8BAF00"/>
                </a:solidFill>
              </a:rPr>
              <a:t>Harvesting Hope</a:t>
            </a:r>
          </a:p>
        </p:txBody>
      </p:sp>
      <p:pic>
        <p:nvPicPr>
          <p:cNvPr id="9220" name="Picture 4" descr="Harvesting Hope: The Story of Cesar Chavez">
            <a:extLst>
              <a:ext uri="{FF2B5EF4-FFF2-40B4-BE49-F238E27FC236}">
                <a16:creationId xmlns:a16="http://schemas.microsoft.com/office/drawing/2014/main" id="{1ABB9A32-F140-484C-9ECC-D79814407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00" y="1743574"/>
            <a:ext cx="3048743" cy="248777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4A41AC-CFD6-45CF-B860-4168F6FE0FFF}"/>
              </a:ext>
            </a:extLst>
          </p:cNvPr>
          <p:cNvSpPr txBox="1"/>
          <p:nvPr/>
        </p:nvSpPr>
        <p:spPr>
          <a:xfrm>
            <a:off x="5102521" y="2312827"/>
            <a:ext cx="2435289" cy="1200329"/>
          </a:xfrm>
          <a:prstGeom prst="rect">
            <a:avLst/>
          </a:prstGeom>
          <a:noFill/>
          <a:ln w="28575">
            <a:solidFill>
              <a:schemeClr val="tx1"/>
            </a:solidFill>
          </a:ln>
        </p:spPr>
        <p:txBody>
          <a:bodyPr wrap="square" rtlCol="0">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Harcourt</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2003</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5.6</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2-5</a:t>
            </a:r>
          </a:p>
        </p:txBody>
      </p:sp>
      <p:sp>
        <p:nvSpPr>
          <p:cNvPr id="5" name="TextBox 4">
            <a:extLst>
              <a:ext uri="{FF2B5EF4-FFF2-40B4-BE49-F238E27FC236}">
                <a16:creationId xmlns:a16="http://schemas.microsoft.com/office/drawing/2014/main" id="{9EBF3DEC-A1E6-451D-8287-21DE72624663}"/>
              </a:ext>
            </a:extLst>
          </p:cNvPr>
          <p:cNvSpPr txBox="1"/>
          <p:nvPr/>
        </p:nvSpPr>
        <p:spPr>
          <a:xfrm>
            <a:off x="4411392" y="4445952"/>
            <a:ext cx="4526671" cy="1477328"/>
          </a:xfrm>
          <a:prstGeom prst="rect">
            <a:avLst/>
          </a:prstGeom>
          <a:noFill/>
          <a:ln w="38100">
            <a:solidFill>
              <a:schemeClr val="tx1"/>
            </a:solidFill>
          </a:ln>
        </p:spPr>
        <p:txBody>
          <a:bodyPr wrap="square" rtlCol="0">
            <a:spAutoFit/>
          </a:bodyPr>
          <a:lstStyle/>
          <a:p>
            <a:r>
              <a:rPr lang="en-US" b="0" i="0" dirty="0">
                <a:solidFill>
                  <a:srgbClr val="333333"/>
                </a:solidFill>
                <a:effectLst/>
                <a:latin typeface="Calibri" panose="020F0502020204030204" pitchFamily="34" charset="0"/>
                <a:cs typeface="Calibri" panose="020F0502020204030204" pitchFamily="34" charset="0"/>
              </a:rPr>
              <a:t>A biography of Cesar Chavez, from age ten when he and his family lived happily on their Arizona ranch, to age thirty-eight when he led a peaceful protest against California migrant workers' miserable working conditions</a:t>
            </a:r>
            <a:endParaRPr lang="en-US" dirty="0">
              <a:latin typeface="Calibri" panose="020F0502020204030204" pitchFamily="34" charset="0"/>
              <a:cs typeface="Calibri" panose="020F0502020204030204" pitchFamily="34" charset="0"/>
            </a:endParaRPr>
          </a:p>
        </p:txBody>
      </p:sp>
      <p:pic>
        <p:nvPicPr>
          <p:cNvPr id="9224" name="Picture 8" descr="Cosechando Esperanza: La Historia de Cesar Chavez (Harvesting Hope: The Story Of Cesar Chavez)">
            <a:extLst>
              <a:ext uri="{FF2B5EF4-FFF2-40B4-BE49-F238E27FC236}">
                <a16:creationId xmlns:a16="http://schemas.microsoft.com/office/drawing/2014/main" id="{70109F16-0A8C-40AE-8988-FCB8EDFC3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720" y="4445952"/>
            <a:ext cx="2381250" cy="19716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439871"/>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C3CB0-ACA5-4ED4-8442-0E8395F345B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DF928B1-AE0F-423E-ABA3-7774B98E924D}"/>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9CA9C558-2F92-4F9D-A261-05C0D0EB16BF}"/>
              </a:ext>
            </a:extLst>
          </p:cNvPr>
          <p:cNvPicPr>
            <a:picLocks noChangeAspect="1"/>
          </p:cNvPicPr>
          <p:nvPr/>
        </p:nvPicPr>
        <p:blipFill>
          <a:blip r:embed="rId2"/>
          <a:stretch>
            <a:fillRect/>
          </a:stretch>
        </p:blipFill>
        <p:spPr>
          <a:xfrm>
            <a:off x="514336" y="1099680"/>
            <a:ext cx="3332683" cy="4129418"/>
          </a:xfrm>
          <a:prstGeom prst="rect">
            <a:avLst/>
          </a:prstGeom>
        </p:spPr>
      </p:pic>
      <p:pic>
        <p:nvPicPr>
          <p:cNvPr id="8" name="Picture 7">
            <a:extLst>
              <a:ext uri="{FF2B5EF4-FFF2-40B4-BE49-F238E27FC236}">
                <a16:creationId xmlns:a16="http://schemas.microsoft.com/office/drawing/2014/main" id="{B51B9812-A923-4678-9D1B-BCEED53CB3A5}"/>
              </a:ext>
            </a:extLst>
          </p:cNvPr>
          <p:cNvPicPr>
            <a:picLocks noChangeAspect="1"/>
          </p:cNvPicPr>
          <p:nvPr/>
        </p:nvPicPr>
        <p:blipFill>
          <a:blip r:embed="rId3"/>
          <a:stretch>
            <a:fillRect/>
          </a:stretch>
        </p:blipFill>
        <p:spPr>
          <a:xfrm>
            <a:off x="2358985" y="2377440"/>
            <a:ext cx="3332683" cy="4107726"/>
          </a:xfrm>
          <a:prstGeom prst="rect">
            <a:avLst/>
          </a:prstGeom>
        </p:spPr>
      </p:pic>
      <p:pic>
        <p:nvPicPr>
          <p:cNvPr id="9" name="Picture 8">
            <a:extLst>
              <a:ext uri="{FF2B5EF4-FFF2-40B4-BE49-F238E27FC236}">
                <a16:creationId xmlns:a16="http://schemas.microsoft.com/office/drawing/2014/main" id="{64E229C6-1C6D-415B-BB7E-E0FF4897374A}"/>
              </a:ext>
            </a:extLst>
          </p:cNvPr>
          <p:cNvPicPr>
            <a:picLocks noChangeAspect="1"/>
          </p:cNvPicPr>
          <p:nvPr/>
        </p:nvPicPr>
        <p:blipFill>
          <a:blip r:embed="rId4"/>
          <a:stretch>
            <a:fillRect/>
          </a:stretch>
        </p:blipFill>
        <p:spPr>
          <a:xfrm>
            <a:off x="5691668" y="1121074"/>
            <a:ext cx="1801889" cy="2192692"/>
          </a:xfrm>
          <a:prstGeom prst="rect">
            <a:avLst/>
          </a:prstGeom>
        </p:spPr>
      </p:pic>
      <p:pic>
        <p:nvPicPr>
          <p:cNvPr id="10" name="Content Placeholder 6">
            <a:extLst>
              <a:ext uri="{FF2B5EF4-FFF2-40B4-BE49-F238E27FC236}">
                <a16:creationId xmlns:a16="http://schemas.microsoft.com/office/drawing/2014/main" id="{973D9739-BD2F-4C88-8592-2D5DA0C06C6D}"/>
              </a:ext>
            </a:extLst>
          </p:cNvPr>
          <p:cNvPicPr>
            <a:picLocks noChangeAspect="1"/>
          </p:cNvPicPr>
          <p:nvPr/>
        </p:nvPicPr>
        <p:blipFill>
          <a:blip r:embed="rId5"/>
          <a:stretch>
            <a:fillRect/>
          </a:stretch>
        </p:blipFill>
        <p:spPr bwMode="auto">
          <a:xfrm>
            <a:off x="6592612" y="3164389"/>
            <a:ext cx="1994531" cy="2392856"/>
          </a:xfrm>
          <a:prstGeom prst="rect">
            <a:avLst/>
          </a:prstGeom>
          <a:noFill/>
          <a:ln w="9525">
            <a:noFill/>
            <a:miter lim="800000"/>
            <a:headEnd/>
            <a:tailEnd/>
          </a:ln>
        </p:spPr>
      </p:pic>
    </p:spTree>
    <p:extLst>
      <p:ext uri="{BB962C8B-B14F-4D97-AF65-F5344CB8AC3E}">
        <p14:creationId xmlns:p14="http://schemas.microsoft.com/office/powerpoint/2010/main" val="4164553612"/>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D5F41-F24D-461F-90BF-8A461B2868A0}"/>
              </a:ext>
            </a:extLst>
          </p:cNvPr>
          <p:cNvPicPr>
            <a:picLocks noChangeAspect="1"/>
          </p:cNvPicPr>
          <p:nvPr/>
        </p:nvPicPr>
        <p:blipFill>
          <a:blip r:embed="rId2"/>
          <a:stretch>
            <a:fillRect/>
          </a:stretch>
        </p:blipFill>
        <p:spPr>
          <a:xfrm>
            <a:off x="3235830" y="315799"/>
            <a:ext cx="2034425" cy="2518256"/>
          </a:xfrm>
          <a:prstGeom prst="rect">
            <a:avLst/>
          </a:prstGeom>
        </p:spPr>
      </p:pic>
      <p:pic>
        <p:nvPicPr>
          <p:cNvPr id="15" name="Picture 14">
            <a:extLst>
              <a:ext uri="{FF2B5EF4-FFF2-40B4-BE49-F238E27FC236}">
                <a16:creationId xmlns:a16="http://schemas.microsoft.com/office/drawing/2014/main" id="{D601ACF6-0A65-4A06-9FEE-B779CBE74DA2}"/>
              </a:ext>
            </a:extLst>
          </p:cNvPr>
          <p:cNvPicPr>
            <a:picLocks noChangeAspect="1"/>
          </p:cNvPicPr>
          <p:nvPr/>
        </p:nvPicPr>
        <p:blipFill>
          <a:blip r:embed="rId3"/>
          <a:stretch>
            <a:fillRect/>
          </a:stretch>
        </p:blipFill>
        <p:spPr>
          <a:xfrm>
            <a:off x="4434450" y="1334044"/>
            <a:ext cx="1780311" cy="2211823"/>
          </a:xfrm>
          <a:prstGeom prst="rect">
            <a:avLst/>
          </a:prstGeom>
        </p:spPr>
      </p:pic>
      <p:sp>
        <p:nvSpPr>
          <p:cNvPr id="17" name="TextBox 16">
            <a:extLst>
              <a:ext uri="{FF2B5EF4-FFF2-40B4-BE49-F238E27FC236}">
                <a16:creationId xmlns:a16="http://schemas.microsoft.com/office/drawing/2014/main" id="{F36B474B-C9D7-41DB-80B9-37FBB6277F78}"/>
              </a:ext>
            </a:extLst>
          </p:cNvPr>
          <p:cNvSpPr txBox="1"/>
          <p:nvPr/>
        </p:nvSpPr>
        <p:spPr>
          <a:xfrm>
            <a:off x="830424" y="5900137"/>
            <a:ext cx="7919390" cy="369332"/>
          </a:xfrm>
          <a:prstGeom prst="rect">
            <a:avLst/>
          </a:prstGeom>
          <a:noFill/>
        </p:spPr>
        <p:txBody>
          <a:bodyPr wrap="square">
            <a:spAutoFit/>
          </a:bodyPr>
          <a:lstStyle/>
          <a:p>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http://librarysparks.com/wp-content/uploads/2016/06/lsp_aug09_lib_lessons.pdf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1F1780BF-D9D1-407A-8409-4E88A80E4A02}"/>
              </a:ext>
            </a:extLst>
          </p:cNvPr>
          <p:cNvPicPr>
            <a:picLocks noChangeAspect="1"/>
          </p:cNvPicPr>
          <p:nvPr/>
        </p:nvPicPr>
        <p:blipFill>
          <a:blip r:embed="rId5"/>
          <a:stretch>
            <a:fillRect/>
          </a:stretch>
        </p:blipFill>
        <p:spPr>
          <a:xfrm>
            <a:off x="4385330" y="3852300"/>
            <a:ext cx="2329795" cy="1522133"/>
          </a:xfrm>
          <a:prstGeom prst="rect">
            <a:avLst/>
          </a:prstGeom>
        </p:spPr>
      </p:pic>
      <p:pic>
        <p:nvPicPr>
          <p:cNvPr id="20" name="Picture 19">
            <a:extLst>
              <a:ext uri="{FF2B5EF4-FFF2-40B4-BE49-F238E27FC236}">
                <a16:creationId xmlns:a16="http://schemas.microsoft.com/office/drawing/2014/main" id="{051A7288-E694-4C98-BB20-BA3404890911}"/>
              </a:ext>
            </a:extLst>
          </p:cNvPr>
          <p:cNvPicPr>
            <a:picLocks noChangeAspect="1"/>
          </p:cNvPicPr>
          <p:nvPr/>
        </p:nvPicPr>
        <p:blipFill>
          <a:blip r:embed="rId6"/>
          <a:stretch>
            <a:fillRect/>
          </a:stretch>
        </p:blipFill>
        <p:spPr>
          <a:xfrm>
            <a:off x="6523225" y="1574927"/>
            <a:ext cx="1780311" cy="2097949"/>
          </a:xfrm>
          <a:prstGeom prst="rect">
            <a:avLst/>
          </a:prstGeom>
        </p:spPr>
      </p:pic>
      <p:pic>
        <p:nvPicPr>
          <p:cNvPr id="21" name="Picture 20">
            <a:extLst>
              <a:ext uri="{FF2B5EF4-FFF2-40B4-BE49-F238E27FC236}">
                <a16:creationId xmlns:a16="http://schemas.microsoft.com/office/drawing/2014/main" id="{584F68F8-98A1-408E-B8A6-B04EBCBC1A86}"/>
              </a:ext>
            </a:extLst>
          </p:cNvPr>
          <p:cNvPicPr>
            <a:picLocks noChangeAspect="1"/>
          </p:cNvPicPr>
          <p:nvPr/>
        </p:nvPicPr>
        <p:blipFill>
          <a:blip r:embed="rId7"/>
          <a:stretch>
            <a:fillRect/>
          </a:stretch>
        </p:blipFill>
        <p:spPr>
          <a:xfrm>
            <a:off x="464299" y="1772816"/>
            <a:ext cx="3215409" cy="3929432"/>
          </a:xfrm>
          <a:prstGeom prst="rect">
            <a:avLst/>
          </a:prstGeom>
        </p:spPr>
      </p:pic>
      <p:pic>
        <p:nvPicPr>
          <p:cNvPr id="22" name="Picture 21">
            <a:extLst>
              <a:ext uri="{FF2B5EF4-FFF2-40B4-BE49-F238E27FC236}">
                <a16:creationId xmlns:a16="http://schemas.microsoft.com/office/drawing/2014/main" id="{421D8F1F-7C3B-4B71-BBE0-6D7339B38F25}"/>
              </a:ext>
            </a:extLst>
          </p:cNvPr>
          <p:cNvPicPr>
            <a:picLocks noChangeAspect="1"/>
          </p:cNvPicPr>
          <p:nvPr/>
        </p:nvPicPr>
        <p:blipFill>
          <a:blip r:embed="rId8"/>
          <a:stretch>
            <a:fillRect/>
          </a:stretch>
        </p:blipFill>
        <p:spPr>
          <a:xfrm>
            <a:off x="7209125" y="3080475"/>
            <a:ext cx="1747241" cy="2202598"/>
          </a:xfrm>
          <a:prstGeom prst="rect">
            <a:avLst/>
          </a:prstGeom>
        </p:spPr>
      </p:pic>
    </p:spTree>
    <p:extLst>
      <p:ext uri="{BB962C8B-B14F-4D97-AF65-F5344CB8AC3E}">
        <p14:creationId xmlns:p14="http://schemas.microsoft.com/office/powerpoint/2010/main" val="289335024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386E0-2125-41DF-89DC-3FCDDE662491}"/>
              </a:ext>
            </a:extLst>
          </p:cNvPr>
          <p:cNvSpPr>
            <a:spLocks noGrp="1"/>
          </p:cNvSpPr>
          <p:nvPr>
            <p:ph type="title"/>
          </p:nvPr>
        </p:nvSpPr>
        <p:spPr>
          <a:xfrm>
            <a:off x="512903" y="123046"/>
            <a:ext cx="8229600" cy="895740"/>
          </a:xfrm>
        </p:spPr>
        <p:txBody>
          <a:bodyPr/>
          <a:lstStyle/>
          <a:p>
            <a:r>
              <a:rPr lang="en-US" sz="3200" dirty="0">
                <a:solidFill>
                  <a:srgbClr val="8BAF00"/>
                </a:solidFill>
              </a:rPr>
              <a:t>Bonus Theme:</a:t>
            </a:r>
            <a:r>
              <a:rPr lang="en-US" sz="3200" dirty="0"/>
              <a:t> Immigration </a:t>
            </a:r>
          </a:p>
        </p:txBody>
      </p:sp>
      <p:pic>
        <p:nvPicPr>
          <p:cNvPr id="10244" name="Picture 4">
            <a:extLst>
              <a:ext uri="{FF2B5EF4-FFF2-40B4-BE49-F238E27FC236}">
                <a16:creationId xmlns:a16="http://schemas.microsoft.com/office/drawing/2014/main" id="{3F6BDC6E-965A-4892-BE0B-CA8DB135B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86102">
            <a:off x="633609" y="1270450"/>
            <a:ext cx="2356423" cy="215198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A8B61B93-2FE5-4353-B033-232F7DE41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219" y="1494997"/>
            <a:ext cx="2797469" cy="217403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60" name="Picture 20">
            <a:extLst>
              <a:ext uri="{FF2B5EF4-FFF2-40B4-BE49-F238E27FC236}">
                <a16:creationId xmlns:a16="http://schemas.microsoft.com/office/drawing/2014/main" id="{EC2E1114-C85B-4613-9775-FFA0EC954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5" y="3856709"/>
            <a:ext cx="1943730" cy="251615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64" name="Picture 24" descr="La Frontera / The Border: El Viaje Con Papá/ My Journey With Papa by Deborah Mills">
            <a:extLst>
              <a:ext uri="{FF2B5EF4-FFF2-40B4-BE49-F238E27FC236}">
                <a16:creationId xmlns:a16="http://schemas.microsoft.com/office/drawing/2014/main" id="{9F200F1B-905E-4F5D-95F8-6C6299186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6003" y="2182287"/>
            <a:ext cx="2639140" cy="279748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a16="http://schemas.microsoft.com/office/drawing/2014/main" id="{633D4844-4B43-44B8-B010-8D2B2C742B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4480">
            <a:off x="7070457" y="3960265"/>
            <a:ext cx="1725423" cy="217403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2" name="Picture 14" descr="Main_from_north_to_south">
            <a:extLst>
              <a:ext uri="{FF2B5EF4-FFF2-40B4-BE49-F238E27FC236}">
                <a16:creationId xmlns:a16="http://schemas.microsoft.com/office/drawing/2014/main" id="{3495D76F-C38E-4DA7-A00E-BEEC6B0D2E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3090" y="3856709"/>
            <a:ext cx="1954181" cy="23811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1660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9847"/>
            <a:ext cx="8229600" cy="1493001"/>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National Standards</a:t>
            </a:r>
            <a:endParaRPr lang="en-US" sz="55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338531"/>
            <a:ext cx="8229600" cy="4175760"/>
          </a:xfrm>
        </p:spPr>
        <p:txBody>
          <a:bodyPr>
            <a:noAutofit/>
          </a:bodyPr>
          <a:lstStyle/>
          <a:p>
            <a:pPr marL="0" indent="0" defTabSz="905255">
              <a:buNone/>
              <a:defRPr sz="3168"/>
            </a:pPr>
            <a:r>
              <a:rPr lang="en-US" sz="2500" dirty="0">
                <a:latin typeface="Calibri"/>
                <a:ea typeface="ＭＳ Ｐゴシック"/>
                <a:cs typeface="Calibri"/>
              </a:rPr>
              <a:t> </a:t>
            </a:r>
            <a:endParaRPr lang="en-US" sz="2750" dirty="0"/>
          </a:p>
        </p:txBody>
      </p:sp>
      <p:pic>
        <p:nvPicPr>
          <p:cNvPr id="4" name="Picture 3">
            <a:extLst>
              <a:ext uri="{FF2B5EF4-FFF2-40B4-BE49-F238E27FC236}">
                <a16:creationId xmlns:a16="http://schemas.microsoft.com/office/drawing/2014/main" id="{04C9C351-8680-4F49-B061-6021D10CCBB4}"/>
              </a:ext>
            </a:extLst>
          </p:cNvPr>
          <p:cNvPicPr>
            <a:picLocks noChangeAspect="1"/>
          </p:cNvPicPr>
          <p:nvPr/>
        </p:nvPicPr>
        <p:blipFill>
          <a:blip r:embed="rId3"/>
          <a:stretch>
            <a:fillRect/>
          </a:stretch>
        </p:blipFill>
        <p:spPr>
          <a:xfrm rot="488531">
            <a:off x="7089572" y="1902301"/>
            <a:ext cx="1688098" cy="2234051"/>
          </a:xfrm>
          <a:prstGeom prst="rect">
            <a:avLst/>
          </a:prstGeom>
          <a:ln w="19050">
            <a:solidFill>
              <a:schemeClr val="tx1"/>
            </a:solidFill>
          </a:ln>
        </p:spPr>
      </p:pic>
      <p:pic>
        <p:nvPicPr>
          <p:cNvPr id="5" name="Picture 4">
            <a:extLst>
              <a:ext uri="{FF2B5EF4-FFF2-40B4-BE49-F238E27FC236}">
                <a16:creationId xmlns:a16="http://schemas.microsoft.com/office/drawing/2014/main" id="{5A0FF1A1-3CF6-4FA9-9503-89D6BCE366D7}"/>
              </a:ext>
            </a:extLst>
          </p:cNvPr>
          <p:cNvPicPr>
            <a:picLocks noChangeAspect="1"/>
          </p:cNvPicPr>
          <p:nvPr/>
        </p:nvPicPr>
        <p:blipFill>
          <a:blip r:embed="rId4"/>
          <a:stretch>
            <a:fillRect/>
          </a:stretch>
        </p:blipFill>
        <p:spPr>
          <a:xfrm>
            <a:off x="1203502" y="1731708"/>
            <a:ext cx="4472317" cy="1764829"/>
          </a:xfrm>
          <a:prstGeom prst="rect">
            <a:avLst/>
          </a:prstGeom>
          <a:ln w="28575">
            <a:solidFill>
              <a:schemeClr val="tx1"/>
            </a:solidFill>
          </a:ln>
        </p:spPr>
      </p:pic>
      <p:pic>
        <p:nvPicPr>
          <p:cNvPr id="6" name="Picture 5">
            <a:extLst>
              <a:ext uri="{FF2B5EF4-FFF2-40B4-BE49-F238E27FC236}">
                <a16:creationId xmlns:a16="http://schemas.microsoft.com/office/drawing/2014/main" id="{A43B754C-1586-469B-9923-BE2688E162C6}"/>
              </a:ext>
            </a:extLst>
          </p:cNvPr>
          <p:cNvPicPr>
            <a:picLocks noChangeAspect="1"/>
          </p:cNvPicPr>
          <p:nvPr/>
        </p:nvPicPr>
        <p:blipFill>
          <a:blip r:embed="rId5"/>
          <a:stretch>
            <a:fillRect/>
          </a:stretch>
        </p:blipFill>
        <p:spPr>
          <a:xfrm>
            <a:off x="1700742" y="3643768"/>
            <a:ext cx="5073171" cy="2194024"/>
          </a:xfrm>
          <a:prstGeom prst="rect">
            <a:avLst/>
          </a:prstGeom>
          <a:ln w="28575">
            <a:solidFill>
              <a:schemeClr val="tx1"/>
            </a:solidFill>
          </a:ln>
        </p:spPr>
      </p:pic>
      <p:sp>
        <p:nvSpPr>
          <p:cNvPr id="8" name="TextBox 7">
            <a:extLst>
              <a:ext uri="{FF2B5EF4-FFF2-40B4-BE49-F238E27FC236}">
                <a16:creationId xmlns:a16="http://schemas.microsoft.com/office/drawing/2014/main" id="{6EDF187B-5361-4A86-AFCC-521EDE2CA935}"/>
              </a:ext>
            </a:extLst>
          </p:cNvPr>
          <p:cNvSpPr txBox="1"/>
          <p:nvPr/>
        </p:nvSpPr>
        <p:spPr>
          <a:xfrm>
            <a:off x="457200" y="6022153"/>
            <a:ext cx="8382618" cy="307777"/>
          </a:xfrm>
          <a:prstGeom prst="rect">
            <a:avLst/>
          </a:prstGeom>
          <a:noFill/>
        </p:spPr>
        <p:txBody>
          <a:bodyPr wrap="square">
            <a:spAutoFit/>
          </a:bodyPr>
          <a:lstStyle/>
          <a:p>
            <a:pPr marL="0" indent="0" defTabSz="905255">
              <a:buNone/>
              <a:defRPr sz="3168"/>
            </a:pPr>
            <a:r>
              <a:rPr lang="en-US" sz="1400" b="1" dirty="0">
                <a:latin typeface="Calibri"/>
                <a:ea typeface="ＭＳ Ｐゴシック"/>
                <a:cs typeface="Calibri"/>
              </a:rPr>
              <a:t> </a:t>
            </a:r>
            <a:r>
              <a:rPr lang="en-US" sz="1400" b="1" dirty="0">
                <a:latin typeface="Calibri Light"/>
                <a:ea typeface="ＭＳ Ｐゴシック"/>
                <a:cs typeface="Calibri Light"/>
                <a:hlinkClick r:id="rId6"/>
              </a:rPr>
              <a:t>https://www.councilforeconed.org/wp-content/uploads/2012/03/voluntary-national-content-standards-2010.pdf</a:t>
            </a:r>
            <a:endParaRPr lang="en-US" sz="1400" b="1" dirty="0"/>
          </a:p>
        </p:txBody>
      </p:sp>
    </p:spTree>
    <p:extLst>
      <p:ext uri="{BB962C8B-B14F-4D97-AF65-F5344CB8AC3E}">
        <p14:creationId xmlns:p14="http://schemas.microsoft.com/office/powerpoint/2010/main" val="3765930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048C57-FDF3-4C1B-A0F2-C7902F88AAA6}"/>
              </a:ext>
            </a:extLst>
          </p:cNvPr>
          <p:cNvSpPr>
            <a:spLocks noGrp="1"/>
          </p:cNvSpPr>
          <p:nvPr>
            <p:ph idx="1"/>
          </p:nvPr>
        </p:nvSpPr>
        <p:spPr>
          <a:xfrm>
            <a:off x="4357396" y="2982229"/>
            <a:ext cx="4114800" cy="2614438"/>
          </a:xfrm>
          <a:ln w="19050">
            <a:solidFill>
              <a:schemeClr val="tx2">
                <a:lumMod val="75000"/>
              </a:schemeClr>
            </a:solidFill>
          </a:ln>
        </p:spPr>
        <p:txBody>
          <a:bodyPr/>
          <a:lstStyle/>
          <a:p>
            <a:pPr marL="0" indent="0" algn="l">
              <a:buNone/>
            </a:pPr>
            <a:r>
              <a:rPr lang="en-US" b="1" i="0" dirty="0">
                <a:solidFill>
                  <a:srgbClr val="333333"/>
                </a:solidFill>
                <a:effectLst/>
                <a:latin typeface="+mn-lt"/>
              </a:rPr>
              <a:t>Publisher:</a:t>
            </a:r>
            <a:r>
              <a:rPr lang="en-US" b="0" i="0" dirty="0">
                <a:solidFill>
                  <a:srgbClr val="333333"/>
                </a:solidFill>
                <a:effectLst/>
                <a:latin typeface="+mn-lt"/>
              </a:rPr>
              <a:t> Holiday House</a:t>
            </a:r>
            <a:endParaRPr lang="en-US" b="0" i="0" dirty="0">
              <a:solidFill>
                <a:srgbClr val="64A0C8"/>
              </a:solidFill>
              <a:effectLst/>
              <a:latin typeface="+mn-lt"/>
            </a:endParaRPr>
          </a:p>
          <a:p>
            <a:pPr marL="0" indent="0" algn="l">
              <a:buNone/>
            </a:pPr>
            <a:r>
              <a:rPr lang="en-US" b="1" i="0" dirty="0">
                <a:solidFill>
                  <a:srgbClr val="333333"/>
                </a:solidFill>
                <a:effectLst/>
                <a:latin typeface="+mn-lt"/>
              </a:rPr>
              <a:t>Copyright Date:</a:t>
            </a:r>
            <a:r>
              <a:rPr lang="en-US" b="0" i="0" dirty="0">
                <a:solidFill>
                  <a:srgbClr val="333333"/>
                </a:solidFill>
                <a:effectLst/>
                <a:latin typeface="+mn-lt"/>
              </a:rPr>
              <a:t> 2018</a:t>
            </a:r>
          </a:p>
          <a:p>
            <a:pPr marL="0" indent="0" algn="l">
              <a:buNone/>
            </a:pPr>
            <a:r>
              <a:rPr lang="en-US" b="1" i="0" dirty="0">
                <a:solidFill>
                  <a:srgbClr val="333333"/>
                </a:solidFill>
                <a:effectLst/>
                <a:latin typeface="+mn-lt"/>
              </a:rPr>
              <a:t>Reading Level:</a:t>
            </a:r>
            <a:r>
              <a:rPr lang="en-US" b="0" i="0" dirty="0">
                <a:solidFill>
                  <a:srgbClr val="333333"/>
                </a:solidFill>
                <a:effectLst/>
                <a:latin typeface="+mn-lt"/>
              </a:rPr>
              <a:t> 2.2</a:t>
            </a:r>
          </a:p>
          <a:p>
            <a:pPr marL="0" indent="0" algn="l">
              <a:buNone/>
            </a:pPr>
            <a:r>
              <a:rPr lang="en-US" b="1" i="0" dirty="0">
                <a:solidFill>
                  <a:srgbClr val="333333"/>
                </a:solidFill>
                <a:effectLst/>
                <a:latin typeface="+mn-lt"/>
              </a:rPr>
              <a:t>Interest Level:</a:t>
            </a:r>
            <a:r>
              <a:rPr lang="en-US" b="0" i="0" dirty="0">
                <a:solidFill>
                  <a:srgbClr val="333333"/>
                </a:solidFill>
                <a:effectLst/>
                <a:latin typeface="+mn-lt"/>
              </a:rPr>
              <a:t> K-3</a:t>
            </a:r>
          </a:p>
          <a:p>
            <a:pPr marL="0" indent="0">
              <a:buNone/>
            </a:pPr>
            <a:endParaRPr lang="en-US" dirty="0"/>
          </a:p>
        </p:txBody>
      </p:sp>
      <p:pic>
        <p:nvPicPr>
          <p:cNvPr id="4" name="Picture 2" descr="Dreamers">
            <a:extLst>
              <a:ext uri="{FF2B5EF4-FFF2-40B4-BE49-F238E27FC236}">
                <a16:creationId xmlns:a16="http://schemas.microsoft.com/office/drawing/2014/main" id="{A41022E7-50B0-44D3-959E-78E397F8E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673" y="2386302"/>
            <a:ext cx="2752574" cy="347925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1CC83C5-59AA-4E76-931C-C59A91DC2A11}"/>
              </a:ext>
            </a:extLst>
          </p:cNvPr>
          <p:cNvSpPr txBox="1"/>
          <p:nvPr/>
        </p:nvSpPr>
        <p:spPr>
          <a:xfrm>
            <a:off x="1716833" y="992445"/>
            <a:ext cx="5971592" cy="1384995"/>
          </a:xfrm>
          <a:prstGeom prst="rect">
            <a:avLst/>
          </a:prstGeom>
          <a:noFill/>
        </p:spPr>
        <p:txBody>
          <a:bodyPr wrap="square">
            <a:spAutoFit/>
          </a:bodyPr>
          <a:lstStyle/>
          <a:p>
            <a:pPr algn="ctr"/>
            <a:r>
              <a:rPr lang="en-US" sz="6600" i="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Blackadder ITC" panose="04020505051007020D02" pitchFamily="82" charset="0"/>
              </a:rPr>
              <a:t>Dreamers </a:t>
            </a:r>
          </a:p>
          <a:p>
            <a:pPr algn="ctr"/>
            <a:r>
              <a:rPr lang="en-US" sz="1800" b="0" dirty="0">
                <a:solidFill>
                  <a:schemeClr val="tx1"/>
                </a:solidFill>
              </a:rPr>
              <a:t>by Yuyi Morales </a:t>
            </a:r>
            <a:endParaRPr lang="en-US" dirty="0"/>
          </a:p>
        </p:txBody>
      </p:sp>
      <p:sp>
        <p:nvSpPr>
          <p:cNvPr id="9" name="TextBox 8">
            <a:extLst>
              <a:ext uri="{FF2B5EF4-FFF2-40B4-BE49-F238E27FC236}">
                <a16:creationId xmlns:a16="http://schemas.microsoft.com/office/drawing/2014/main" id="{45FD6531-9601-47DD-90F7-77CAEE3D3C4B}"/>
              </a:ext>
            </a:extLst>
          </p:cNvPr>
          <p:cNvSpPr txBox="1"/>
          <p:nvPr/>
        </p:nvSpPr>
        <p:spPr>
          <a:xfrm>
            <a:off x="569124" y="6026120"/>
            <a:ext cx="3489692" cy="369332"/>
          </a:xfrm>
          <a:prstGeom prst="rect">
            <a:avLst/>
          </a:prstGeom>
          <a:noFill/>
          <a:ln w="28575">
            <a:solidFill>
              <a:schemeClr val="tx2">
                <a:lumMod val="75000"/>
              </a:schemeClr>
            </a:solidFill>
          </a:ln>
        </p:spPr>
        <p:txBody>
          <a:bodyPr wrap="square" rtlCol="0">
            <a:spAutoFit/>
          </a:bodyPr>
          <a:lstStyle/>
          <a:p>
            <a:pPr algn="ctr"/>
            <a:r>
              <a:rPr lang="en-US" dirty="0"/>
              <a:t>A picture book autobiography</a:t>
            </a:r>
          </a:p>
        </p:txBody>
      </p:sp>
    </p:spTree>
    <p:extLst>
      <p:ext uri="{BB962C8B-B14F-4D97-AF65-F5344CB8AC3E}">
        <p14:creationId xmlns:p14="http://schemas.microsoft.com/office/powerpoint/2010/main" val="3948792674"/>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47BED4-4F0E-4AB2-AAA9-3E0F8C73754A}"/>
              </a:ext>
            </a:extLst>
          </p:cNvPr>
          <p:cNvSpPr>
            <a:spLocks noGrp="1"/>
          </p:cNvSpPr>
          <p:nvPr>
            <p:ph idx="1"/>
          </p:nvPr>
        </p:nvSpPr>
        <p:spPr>
          <a:xfrm>
            <a:off x="3413157" y="2472611"/>
            <a:ext cx="5290457" cy="3560467"/>
          </a:xfrm>
        </p:spPr>
        <p:txBody>
          <a:bodyPr/>
          <a:lstStyle/>
          <a:p>
            <a:pPr marL="0" indent="0">
              <a:buNone/>
            </a:pPr>
            <a:r>
              <a:rPr lang="en-US" sz="2400" b="1" i="0" dirty="0">
                <a:solidFill>
                  <a:srgbClr val="333333"/>
                </a:solidFill>
                <a:effectLst/>
                <a:latin typeface="+mn-lt"/>
              </a:rPr>
              <a:t>Synopsis: </a:t>
            </a:r>
            <a:r>
              <a:rPr lang="en-US" sz="2400" i="0" dirty="0">
                <a:solidFill>
                  <a:srgbClr val="333333"/>
                </a:solidFill>
                <a:effectLst/>
                <a:latin typeface="+mn-lt"/>
              </a:rPr>
              <a:t>Yuyi Morales brought her hopes, passions, strength</a:t>
            </a:r>
            <a:r>
              <a:rPr lang="en-US" sz="2400" dirty="0">
                <a:solidFill>
                  <a:srgbClr val="333333"/>
                </a:solidFill>
                <a:latin typeface="+mn-lt"/>
              </a:rPr>
              <a:t>s</a:t>
            </a:r>
            <a:r>
              <a:rPr lang="en-US" sz="2400" i="0" dirty="0">
                <a:solidFill>
                  <a:srgbClr val="333333"/>
                </a:solidFill>
                <a:effectLst/>
                <a:latin typeface="+mn-lt"/>
              </a:rPr>
              <a:t> and stories with her, when she came to the United States in 1994 with her infant son. She left behind nearly everything she owned, but she didn't come empty-handed</a:t>
            </a:r>
            <a:r>
              <a:rPr lang="en-US" sz="2400" dirty="0">
                <a:solidFill>
                  <a:srgbClr val="333333"/>
                </a:solidFill>
                <a:latin typeface="+mn-lt"/>
              </a:rPr>
              <a:t> -- s</a:t>
            </a:r>
            <a:r>
              <a:rPr lang="en-US" sz="2400" i="0" dirty="0">
                <a:solidFill>
                  <a:srgbClr val="333333"/>
                </a:solidFill>
                <a:effectLst/>
                <a:latin typeface="+mn-lt"/>
              </a:rPr>
              <a:t>he brought her skills, determination and work ethic with her. </a:t>
            </a:r>
            <a:endParaRPr lang="en-US" sz="2400" dirty="0">
              <a:latin typeface="+mn-lt"/>
            </a:endParaRPr>
          </a:p>
        </p:txBody>
      </p:sp>
      <p:pic>
        <p:nvPicPr>
          <p:cNvPr id="4" name="Picture 3">
            <a:extLst>
              <a:ext uri="{FF2B5EF4-FFF2-40B4-BE49-F238E27FC236}">
                <a16:creationId xmlns:a16="http://schemas.microsoft.com/office/drawing/2014/main" id="{E15AC45D-C516-4AC0-94EA-001A76CF0F7F}"/>
              </a:ext>
            </a:extLst>
          </p:cNvPr>
          <p:cNvPicPr>
            <a:picLocks noChangeAspect="1"/>
          </p:cNvPicPr>
          <p:nvPr/>
        </p:nvPicPr>
        <p:blipFill>
          <a:blip r:embed="rId2"/>
          <a:stretch>
            <a:fillRect/>
          </a:stretch>
        </p:blipFill>
        <p:spPr>
          <a:xfrm>
            <a:off x="563049" y="1080830"/>
            <a:ext cx="1575315" cy="3172014"/>
          </a:xfrm>
          <a:prstGeom prst="rect">
            <a:avLst/>
          </a:prstGeom>
          <a:ln w="28575">
            <a:solidFill>
              <a:schemeClr val="accent3">
                <a:lumMod val="75000"/>
              </a:schemeClr>
            </a:solidFill>
          </a:ln>
        </p:spPr>
      </p:pic>
      <p:sp>
        <p:nvSpPr>
          <p:cNvPr id="5" name="TextBox 4">
            <a:extLst>
              <a:ext uri="{FF2B5EF4-FFF2-40B4-BE49-F238E27FC236}">
                <a16:creationId xmlns:a16="http://schemas.microsoft.com/office/drawing/2014/main" id="{E07E2C48-8A7F-4777-A26F-A8A08739CA6B}"/>
              </a:ext>
            </a:extLst>
          </p:cNvPr>
          <p:cNvSpPr txBox="1"/>
          <p:nvPr/>
        </p:nvSpPr>
        <p:spPr>
          <a:xfrm>
            <a:off x="1698171" y="1114414"/>
            <a:ext cx="6195527" cy="1261884"/>
          </a:xfrm>
          <a:prstGeom prst="rect">
            <a:avLst/>
          </a:prstGeom>
          <a:noFill/>
        </p:spPr>
        <p:txBody>
          <a:bodyPr wrap="square" rtlCol="0">
            <a:spAutoFit/>
          </a:bodyPr>
          <a:lstStyle/>
          <a:p>
            <a:pPr marL="0" indent="0" algn="ctr">
              <a:buNone/>
            </a:pPr>
            <a:r>
              <a:rPr lang="en-US" sz="4000" b="1" i="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rPr>
              <a:t>Dreamers</a:t>
            </a:r>
            <a:r>
              <a:rPr lang="en-US" sz="4000" b="1" i="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Lato"/>
              </a:rPr>
              <a:t> </a:t>
            </a:r>
          </a:p>
          <a:p>
            <a:pPr marL="0" indent="0" algn="ctr">
              <a:buNone/>
            </a:pPr>
            <a:r>
              <a:rPr lang="en-US" sz="3600" b="1" i="1"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Lato"/>
              </a:rPr>
              <a:t>Soñadores</a:t>
            </a:r>
            <a:endParaRPr lang="en-US" sz="3600" b="1" i="0" dirty="0">
              <a:ln w="9525">
                <a:solidFill>
                  <a:schemeClr val="bg1"/>
                </a:solidFill>
                <a:prstDash val="solid"/>
              </a:ln>
              <a:solidFill>
                <a:srgbClr val="92D050"/>
              </a:solidFill>
              <a:effectLst>
                <a:outerShdw blurRad="12700" dist="38100" dir="2700000" algn="tl" rotWithShape="0">
                  <a:schemeClr val="accent5">
                    <a:lumMod val="60000"/>
                    <a:lumOff val="40000"/>
                  </a:schemeClr>
                </a:outerShdw>
              </a:effectLst>
              <a:latin typeface="+mn-lt"/>
            </a:endParaRPr>
          </a:p>
        </p:txBody>
      </p:sp>
      <p:pic>
        <p:nvPicPr>
          <p:cNvPr id="11268" name="Picture 4" descr="Soñadores by Yuyi Morales">
            <a:extLst>
              <a:ext uri="{FF2B5EF4-FFF2-40B4-BE49-F238E27FC236}">
                <a16:creationId xmlns:a16="http://schemas.microsoft.com/office/drawing/2014/main" id="{32DCF886-F206-4050-ACBB-5BD6354F8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591" y="3312366"/>
            <a:ext cx="2154817" cy="255175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27174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BB5545-8407-4179-BD26-18528E7AF123}"/>
              </a:ext>
            </a:extLst>
          </p:cNvPr>
          <p:cNvSpPr>
            <a:spLocks noGrp="1"/>
          </p:cNvSpPr>
          <p:nvPr>
            <p:ph idx="1"/>
          </p:nvPr>
        </p:nvSpPr>
        <p:spPr>
          <a:xfrm>
            <a:off x="457200" y="1011676"/>
            <a:ext cx="8229600" cy="5525311"/>
          </a:xfrm>
          <a:solidFill>
            <a:schemeClr val="tx1">
              <a:lumMod val="50000"/>
              <a:lumOff val="50000"/>
            </a:schemeClr>
          </a:solidFill>
        </p:spPr>
        <p:txBody>
          <a:bodyPr/>
          <a:lstStyle/>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endParaRPr lang="en-US" sz="1800" b="1" dirty="0"/>
          </a:p>
          <a:p>
            <a:pPr marL="0" indent="0" algn="ctr">
              <a:buNone/>
            </a:pPr>
            <a:r>
              <a:rPr lang="en-US" sz="1800" b="1" dirty="0">
                <a:solidFill>
                  <a:schemeClr val="bg1"/>
                </a:solidFill>
                <a:hlinkClick r:id="rId2"/>
              </a:rPr>
              <a:t>https://holidayhouse.com/wp-content/uploads/2019/01/Dreamers.pdf</a:t>
            </a:r>
            <a:endParaRPr lang="en-US" sz="1800" b="1" dirty="0">
              <a:solidFill>
                <a:schemeClr val="bg1"/>
              </a:solidFill>
            </a:endParaRPr>
          </a:p>
        </p:txBody>
      </p:sp>
      <p:pic>
        <p:nvPicPr>
          <p:cNvPr id="4" name="Picture 3">
            <a:extLst>
              <a:ext uri="{FF2B5EF4-FFF2-40B4-BE49-F238E27FC236}">
                <a16:creationId xmlns:a16="http://schemas.microsoft.com/office/drawing/2014/main" id="{1F946175-06A7-4FE4-B30F-2062B2E5619E}"/>
              </a:ext>
            </a:extLst>
          </p:cNvPr>
          <p:cNvPicPr>
            <a:picLocks noChangeAspect="1"/>
          </p:cNvPicPr>
          <p:nvPr/>
        </p:nvPicPr>
        <p:blipFill>
          <a:blip r:embed="rId3"/>
          <a:stretch>
            <a:fillRect/>
          </a:stretch>
        </p:blipFill>
        <p:spPr>
          <a:xfrm>
            <a:off x="938314" y="1325563"/>
            <a:ext cx="3079210" cy="4343183"/>
          </a:xfrm>
          <a:prstGeom prst="rect">
            <a:avLst/>
          </a:prstGeom>
        </p:spPr>
      </p:pic>
      <p:pic>
        <p:nvPicPr>
          <p:cNvPr id="5" name="Picture 4">
            <a:extLst>
              <a:ext uri="{FF2B5EF4-FFF2-40B4-BE49-F238E27FC236}">
                <a16:creationId xmlns:a16="http://schemas.microsoft.com/office/drawing/2014/main" id="{9A257789-7DC4-4901-B2F3-46F9F7FF4802}"/>
              </a:ext>
            </a:extLst>
          </p:cNvPr>
          <p:cNvPicPr>
            <a:picLocks noChangeAspect="1"/>
          </p:cNvPicPr>
          <p:nvPr/>
        </p:nvPicPr>
        <p:blipFill>
          <a:blip r:embed="rId4"/>
          <a:stretch>
            <a:fillRect/>
          </a:stretch>
        </p:blipFill>
        <p:spPr>
          <a:xfrm>
            <a:off x="4985932" y="1325563"/>
            <a:ext cx="3336486" cy="4206874"/>
          </a:xfrm>
          <a:prstGeom prst="rect">
            <a:avLst/>
          </a:prstGeom>
        </p:spPr>
      </p:pic>
    </p:spTree>
    <p:extLst>
      <p:ext uri="{BB962C8B-B14F-4D97-AF65-F5344CB8AC3E}">
        <p14:creationId xmlns:p14="http://schemas.microsoft.com/office/powerpoint/2010/main" val="3754365855"/>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34B95-69A7-480B-9F1D-84B81C36EE62}"/>
              </a:ext>
            </a:extLst>
          </p:cNvPr>
          <p:cNvPicPr>
            <a:picLocks noChangeAspect="1"/>
          </p:cNvPicPr>
          <p:nvPr/>
        </p:nvPicPr>
        <p:blipFill>
          <a:blip r:embed="rId2"/>
          <a:stretch>
            <a:fillRect/>
          </a:stretch>
        </p:blipFill>
        <p:spPr>
          <a:xfrm>
            <a:off x="6440724" y="3744989"/>
            <a:ext cx="2450366" cy="2557839"/>
          </a:xfrm>
          <a:prstGeom prst="rect">
            <a:avLst/>
          </a:prstGeom>
          <a:ln w="28575">
            <a:solidFill>
              <a:schemeClr val="tx1"/>
            </a:solidFill>
          </a:ln>
        </p:spPr>
      </p:pic>
      <p:pic>
        <p:nvPicPr>
          <p:cNvPr id="6" name="Picture 5">
            <a:extLst>
              <a:ext uri="{FF2B5EF4-FFF2-40B4-BE49-F238E27FC236}">
                <a16:creationId xmlns:a16="http://schemas.microsoft.com/office/drawing/2014/main" id="{F48C341C-65C2-4AD6-959E-A8E3329781DE}"/>
              </a:ext>
            </a:extLst>
          </p:cNvPr>
          <p:cNvPicPr>
            <a:picLocks noChangeAspect="1"/>
          </p:cNvPicPr>
          <p:nvPr/>
        </p:nvPicPr>
        <p:blipFill>
          <a:blip r:embed="rId3"/>
          <a:stretch>
            <a:fillRect/>
          </a:stretch>
        </p:blipFill>
        <p:spPr>
          <a:xfrm>
            <a:off x="363894" y="2601685"/>
            <a:ext cx="2219815" cy="3145667"/>
          </a:xfrm>
          <a:prstGeom prst="rect">
            <a:avLst/>
          </a:prstGeom>
          <a:ln w="38100">
            <a:solidFill>
              <a:schemeClr val="tx1"/>
            </a:solidFill>
          </a:ln>
        </p:spPr>
      </p:pic>
      <p:pic>
        <p:nvPicPr>
          <p:cNvPr id="8" name="Picture 7">
            <a:extLst>
              <a:ext uri="{FF2B5EF4-FFF2-40B4-BE49-F238E27FC236}">
                <a16:creationId xmlns:a16="http://schemas.microsoft.com/office/drawing/2014/main" id="{62483D9D-D79C-4B13-A032-7F2697D9182E}"/>
              </a:ext>
            </a:extLst>
          </p:cNvPr>
          <p:cNvPicPr>
            <a:picLocks noChangeAspect="1"/>
          </p:cNvPicPr>
          <p:nvPr/>
        </p:nvPicPr>
        <p:blipFill>
          <a:blip r:embed="rId4"/>
          <a:stretch>
            <a:fillRect/>
          </a:stretch>
        </p:blipFill>
        <p:spPr>
          <a:xfrm>
            <a:off x="2719177" y="2109824"/>
            <a:ext cx="3281102" cy="4290671"/>
          </a:xfrm>
          <a:prstGeom prst="rect">
            <a:avLst/>
          </a:prstGeom>
          <a:ln w="28575">
            <a:solidFill>
              <a:schemeClr val="tx1"/>
            </a:solidFill>
          </a:ln>
        </p:spPr>
      </p:pic>
      <p:pic>
        <p:nvPicPr>
          <p:cNvPr id="10" name="Picture 9">
            <a:extLst>
              <a:ext uri="{FF2B5EF4-FFF2-40B4-BE49-F238E27FC236}">
                <a16:creationId xmlns:a16="http://schemas.microsoft.com/office/drawing/2014/main" id="{A29396CB-DC88-464B-99A6-473E288AC0FD}"/>
              </a:ext>
            </a:extLst>
          </p:cNvPr>
          <p:cNvPicPr>
            <a:picLocks noChangeAspect="1"/>
          </p:cNvPicPr>
          <p:nvPr/>
        </p:nvPicPr>
        <p:blipFill>
          <a:blip r:embed="rId5"/>
          <a:stretch>
            <a:fillRect/>
          </a:stretch>
        </p:blipFill>
        <p:spPr>
          <a:xfrm>
            <a:off x="6703349" y="1076615"/>
            <a:ext cx="1925117" cy="2228627"/>
          </a:xfrm>
          <a:prstGeom prst="rect">
            <a:avLst/>
          </a:prstGeom>
          <a:ln w="28575">
            <a:solidFill>
              <a:schemeClr val="tx1"/>
            </a:solidFill>
          </a:ln>
        </p:spPr>
      </p:pic>
      <p:sp>
        <p:nvSpPr>
          <p:cNvPr id="11" name="TextBox 10">
            <a:extLst>
              <a:ext uri="{FF2B5EF4-FFF2-40B4-BE49-F238E27FC236}">
                <a16:creationId xmlns:a16="http://schemas.microsoft.com/office/drawing/2014/main" id="{A0F07844-8680-4EA8-944B-12423EAAAF18}"/>
              </a:ext>
            </a:extLst>
          </p:cNvPr>
          <p:cNvSpPr txBox="1"/>
          <p:nvPr/>
        </p:nvSpPr>
        <p:spPr>
          <a:xfrm>
            <a:off x="1611781" y="1032606"/>
            <a:ext cx="4388498" cy="1077218"/>
          </a:xfrm>
          <a:prstGeom prst="rect">
            <a:avLst/>
          </a:prstGeom>
          <a:noFill/>
        </p:spPr>
        <p:txBody>
          <a:bodyPr wrap="square" rtlCol="0">
            <a:spAutoFit/>
          </a:bodyPr>
          <a:lstStyle/>
          <a:p>
            <a:pPr marL="0" marR="0" algn="ctr">
              <a:spcBef>
                <a:spcPts val="0"/>
              </a:spcBef>
              <a:spcAft>
                <a:spcPts val="0"/>
              </a:spcAft>
            </a:pPr>
            <a:r>
              <a:rPr lang="en-US" sz="2000" b="1" dirty="0">
                <a:solidFill>
                  <a:srgbClr val="8BAF00"/>
                </a:solidFill>
                <a:effectLst/>
                <a:latin typeface="Calibri" panose="020F0502020204030204" pitchFamily="34" charset="0"/>
                <a:ea typeface="Times New Roman" panose="02020603050405020304" pitchFamily="18" charset="0"/>
                <a:cs typeface="Times New Roman" panose="02020603050405020304" pitchFamily="18" charset="0"/>
              </a:rPr>
              <a:t>LESSON:</a:t>
            </a:r>
          </a:p>
          <a:p>
            <a:pPr marL="0" marR="0" algn="ctr">
              <a:spcBef>
                <a:spcPts val="0"/>
              </a:spcBef>
              <a:spcAft>
                <a:spcPts val="0"/>
              </a:spcAf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Yuyi Makes a Choice</a:t>
            </a:r>
            <a:endParaRPr lang="en-US" sz="2000" b="1" dirty="0">
              <a:effectLst/>
              <a:latin typeface="Times New Roman" panose="02020603050405020304" pitchFamily="18" charset="0"/>
              <a:ea typeface="Times New Roman" panose="02020603050405020304" pitchFamily="18" charset="0"/>
            </a:endParaRPr>
          </a:p>
          <a:p>
            <a:pPr algn="ctr"/>
            <a:r>
              <a:rPr lang="en-US" sz="20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Cost-Benefit Analys</a:t>
            </a:r>
            <a:r>
              <a:rPr lang="en-US" sz="24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is</a:t>
            </a:r>
            <a:endParaRPr lang="en-US" sz="2400" b="1" dirty="0">
              <a:solidFill>
                <a:srgbClr val="0070C0"/>
              </a:solidFill>
            </a:endParaRPr>
          </a:p>
        </p:txBody>
      </p:sp>
    </p:spTree>
    <p:extLst>
      <p:ext uri="{BB962C8B-B14F-4D97-AF65-F5344CB8AC3E}">
        <p14:creationId xmlns:p14="http://schemas.microsoft.com/office/powerpoint/2010/main" val="77629483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7C90-7237-4975-9C8D-A5A12FD78C4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4C70EAC-C2C1-4DC2-B4D5-E16F17A67E8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F721804-93E6-4FEB-AFEF-24AAA415B0F9}"/>
              </a:ext>
            </a:extLst>
          </p:cNvPr>
          <p:cNvPicPr>
            <a:picLocks noChangeAspect="1"/>
          </p:cNvPicPr>
          <p:nvPr/>
        </p:nvPicPr>
        <p:blipFill>
          <a:blip r:embed="rId2"/>
          <a:stretch>
            <a:fillRect/>
          </a:stretch>
        </p:blipFill>
        <p:spPr>
          <a:xfrm>
            <a:off x="778636" y="481440"/>
            <a:ext cx="4146820" cy="4800600"/>
          </a:xfrm>
          <a:prstGeom prst="rect">
            <a:avLst/>
          </a:prstGeom>
          <a:ln w="28575">
            <a:solidFill>
              <a:schemeClr val="tx1"/>
            </a:solidFill>
          </a:ln>
        </p:spPr>
      </p:pic>
      <p:pic>
        <p:nvPicPr>
          <p:cNvPr id="7" name="Picture 6">
            <a:extLst>
              <a:ext uri="{FF2B5EF4-FFF2-40B4-BE49-F238E27FC236}">
                <a16:creationId xmlns:a16="http://schemas.microsoft.com/office/drawing/2014/main" id="{4219BD50-0FAA-4ED0-A828-DCA74548DDBE}"/>
              </a:ext>
            </a:extLst>
          </p:cNvPr>
          <p:cNvPicPr>
            <a:picLocks noChangeAspect="1"/>
          </p:cNvPicPr>
          <p:nvPr/>
        </p:nvPicPr>
        <p:blipFill>
          <a:blip r:embed="rId3"/>
          <a:stretch>
            <a:fillRect/>
          </a:stretch>
        </p:blipFill>
        <p:spPr>
          <a:xfrm>
            <a:off x="3701144" y="3429000"/>
            <a:ext cx="5273300" cy="3156857"/>
          </a:xfrm>
          <a:prstGeom prst="rect">
            <a:avLst/>
          </a:prstGeom>
          <a:ln w="28575">
            <a:solidFill>
              <a:schemeClr val="tx1"/>
            </a:solidFill>
          </a:ln>
        </p:spPr>
      </p:pic>
      <p:pic>
        <p:nvPicPr>
          <p:cNvPr id="8" name="Content Placeholder 5">
            <a:extLst>
              <a:ext uri="{FF2B5EF4-FFF2-40B4-BE49-F238E27FC236}">
                <a16:creationId xmlns:a16="http://schemas.microsoft.com/office/drawing/2014/main" id="{E02CCAB0-D5A0-47C6-8F23-99C23C33DC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6093" y="1238744"/>
            <a:ext cx="2151701" cy="141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12203"/>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1561D-3CCF-4CF1-88EE-7AA2FD8323C2}"/>
              </a:ext>
            </a:extLst>
          </p:cNvPr>
          <p:cNvSpPr>
            <a:spLocks noGrp="1"/>
          </p:cNvSpPr>
          <p:nvPr>
            <p:ph type="title"/>
          </p:nvPr>
        </p:nvSpPr>
        <p:spPr/>
        <p:txBody>
          <a:bodyPr/>
          <a:lstStyle/>
          <a:p>
            <a:r>
              <a:rPr lang="en-US" dirty="0"/>
              <a:t>Vote With Your Feet </a:t>
            </a:r>
          </a:p>
        </p:txBody>
      </p:sp>
      <p:pic>
        <p:nvPicPr>
          <p:cNvPr id="5" name="Content Placeholder 4">
            <a:extLst>
              <a:ext uri="{FF2B5EF4-FFF2-40B4-BE49-F238E27FC236}">
                <a16:creationId xmlns:a16="http://schemas.microsoft.com/office/drawing/2014/main" id="{5A1A6FC3-1387-4AD3-B181-13213F64D057}"/>
              </a:ext>
            </a:extLst>
          </p:cNvPr>
          <p:cNvPicPr>
            <a:picLocks noGrp="1" noChangeAspect="1"/>
          </p:cNvPicPr>
          <p:nvPr>
            <p:ph idx="1"/>
          </p:nvPr>
        </p:nvPicPr>
        <p:blipFill>
          <a:blip r:embed="rId2"/>
          <a:stretch>
            <a:fillRect/>
          </a:stretch>
        </p:blipFill>
        <p:spPr>
          <a:xfrm>
            <a:off x="2324100" y="1985283"/>
            <a:ext cx="4912381" cy="3734480"/>
          </a:xfrm>
        </p:spPr>
      </p:pic>
      <p:pic>
        <p:nvPicPr>
          <p:cNvPr id="6" name="Picture 5">
            <a:extLst>
              <a:ext uri="{FF2B5EF4-FFF2-40B4-BE49-F238E27FC236}">
                <a16:creationId xmlns:a16="http://schemas.microsoft.com/office/drawing/2014/main" id="{9C61FFD8-3995-42F8-BB14-57428FB610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37704" flipV="1">
            <a:off x="5805071" y="3610696"/>
            <a:ext cx="3705449" cy="878681"/>
          </a:xfrm>
          <a:prstGeom prst="rect">
            <a:avLst/>
          </a:prstGeom>
        </p:spPr>
      </p:pic>
      <p:pic>
        <p:nvPicPr>
          <p:cNvPr id="8" name="Picture 7">
            <a:extLst>
              <a:ext uri="{FF2B5EF4-FFF2-40B4-BE49-F238E27FC236}">
                <a16:creationId xmlns:a16="http://schemas.microsoft.com/office/drawing/2014/main" id="{5BD2EEC1-1484-4C56-8F76-A6C1DB6BDD4E}"/>
              </a:ext>
            </a:extLst>
          </p:cNvPr>
          <p:cNvPicPr>
            <a:picLocks noChangeAspect="1"/>
          </p:cNvPicPr>
          <p:nvPr/>
        </p:nvPicPr>
        <p:blipFill>
          <a:blip r:embed="rId4"/>
          <a:stretch>
            <a:fillRect/>
          </a:stretch>
        </p:blipFill>
        <p:spPr>
          <a:xfrm>
            <a:off x="703981" y="2977923"/>
            <a:ext cx="1509799" cy="2965677"/>
          </a:xfrm>
          <a:prstGeom prst="rect">
            <a:avLst/>
          </a:prstGeom>
          <a:ln w="38100">
            <a:solidFill>
              <a:schemeClr val="tx1"/>
            </a:solidFill>
          </a:ln>
        </p:spPr>
      </p:pic>
    </p:spTree>
    <p:extLst>
      <p:ext uri="{BB962C8B-B14F-4D97-AF65-F5344CB8AC3E}">
        <p14:creationId xmlns:p14="http://schemas.microsoft.com/office/powerpoint/2010/main" val="358752734"/>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D95A2-AFA4-4755-87FA-9EAA74698B3B}"/>
              </a:ext>
            </a:extLst>
          </p:cNvPr>
          <p:cNvSpPr>
            <a:spLocks noGrp="1"/>
          </p:cNvSpPr>
          <p:nvPr>
            <p:ph type="title"/>
          </p:nvPr>
        </p:nvSpPr>
        <p:spPr/>
        <p:txBody>
          <a:bodyPr/>
          <a:lstStyle/>
          <a:p>
            <a:r>
              <a:rPr lang="en-US" dirty="0"/>
              <a:t>Side Note</a:t>
            </a:r>
          </a:p>
        </p:txBody>
      </p:sp>
      <p:pic>
        <p:nvPicPr>
          <p:cNvPr id="1030" name="Picture 6" descr="Dreamers: Morales, Yuyi: 9780823440559: Amazon.com: Books">
            <a:extLst>
              <a:ext uri="{FF2B5EF4-FFF2-40B4-BE49-F238E27FC236}">
                <a16:creationId xmlns:a16="http://schemas.microsoft.com/office/drawing/2014/main" id="{BC584C16-ED58-42DC-89B2-B3D259145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574" y="2057400"/>
            <a:ext cx="2857500" cy="3688314"/>
          </a:xfrm>
          <a:prstGeom prst="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4CB281C-F55E-4CA7-89F5-9877497EF40D}"/>
              </a:ext>
            </a:extLst>
          </p:cNvPr>
          <p:cNvSpPr txBox="1"/>
          <p:nvPr/>
        </p:nvSpPr>
        <p:spPr>
          <a:xfrm>
            <a:off x="3933437" y="1712167"/>
            <a:ext cx="4572000" cy="2308324"/>
          </a:xfrm>
          <a:prstGeom prst="rect">
            <a:avLst/>
          </a:prstGeom>
          <a:noFill/>
        </p:spPr>
        <p:txBody>
          <a:bodyPr wrap="square">
            <a:spAutoFit/>
          </a:bodyPr>
          <a:lstStyle/>
          <a:p>
            <a:r>
              <a:rPr lang="en-US" dirty="0">
                <a:latin typeface="+mn-lt"/>
              </a:rPr>
              <a:t>Wonderful Libraries: </a:t>
            </a:r>
            <a:r>
              <a:rPr lang="en-US" b="0" i="0" dirty="0">
                <a:effectLst/>
                <a:latin typeface="+mn-lt"/>
              </a:rPr>
              <a:t>For Yuyi Morales and her son, the local public library was transformative. Her visits to San Francisco Public Library and its wealth of books offered her an opportunity to learn about this different country. Here she learns about new customs, learns to speak English and also finds a new career. </a:t>
            </a:r>
            <a:r>
              <a:rPr lang="en-US" dirty="0">
                <a:latin typeface="+mn-lt"/>
              </a:rPr>
              <a:t> She and her son now call America their home</a:t>
            </a:r>
            <a:r>
              <a:rPr lang="en-US" dirty="0">
                <a:solidFill>
                  <a:srgbClr val="4D4E56"/>
                </a:solidFill>
                <a:latin typeface="Josefin Sans"/>
              </a:rPr>
              <a:t>. </a:t>
            </a:r>
            <a:endParaRPr lang="en-US" dirty="0"/>
          </a:p>
        </p:txBody>
      </p:sp>
      <p:pic>
        <p:nvPicPr>
          <p:cNvPr id="1028" name="Picture 4">
            <a:extLst>
              <a:ext uri="{FF2B5EF4-FFF2-40B4-BE49-F238E27FC236}">
                <a16:creationId xmlns:a16="http://schemas.microsoft.com/office/drawing/2014/main" id="{8BBE2DC4-87F3-4E56-9AB5-736BA2F0B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687" y="4297490"/>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51766"/>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armela Full of Wishes">
            <a:extLst>
              <a:ext uri="{FF2B5EF4-FFF2-40B4-BE49-F238E27FC236}">
                <a16:creationId xmlns:a16="http://schemas.microsoft.com/office/drawing/2014/main" id="{5F7C5453-7B8C-4071-9395-A2C05BB63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85" y="1209573"/>
            <a:ext cx="3718531" cy="41350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DB8186-9DC2-47D2-A091-76B60022859B}"/>
              </a:ext>
            </a:extLst>
          </p:cNvPr>
          <p:cNvSpPr txBox="1"/>
          <p:nvPr/>
        </p:nvSpPr>
        <p:spPr>
          <a:xfrm>
            <a:off x="5085186" y="4605916"/>
            <a:ext cx="2855165" cy="1200329"/>
          </a:xfrm>
          <a:prstGeom prst="rect">
            <a:avLst/>
          </a:prstGeom>
          <a:noFill/>
          <a:ln w="19050">
            <a:solidFill>
              <a:schemeClr val="accent1">
                <a:lumMod val="75000"/>
              </a:schemeClr>
            </a:solidFill>
          </a:ln>
        </p:spPr>
        <p:txBody>
          <a:bodyPr wrap="square" rtlCol="0">
            <a:spAutoFit/>
          </a:bodyPr>
          <a:lstStyle/>
          <a:p>
            <a:pPr algn="l"/>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Penguin</a:t>
            </a:r>
          </a:p>
          <a:p>
            <a:pPr algn="l"/>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2018</a:t>
            </a:r>
          </a:p>
          <a:p>
            <a:pPr algn="l"/>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4.0</a:t>
            </a:r>
          </a:p>
          <a:p>
            <a:pPr algn="l"/>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P-2</a:t>
            </a:r>
          </a:p>
        </p:txBody>
      </p:sp>
      <p:sp>
        <p:nvSpPr>
          <p:cNvPr id="5" name="TextBox 4">
            <a:extLst>
              <a:ext uri="{FF2B5EF4-FFF2-40B4-BE49-F238E27FC236}">
                <a16:creationId xmlns:a16="http://schemas.microsoft.com/office/drawing/2014/main" id="{0695B861-19D2-40D7-9AE9-C3D8565369FD}"/>
              </a:ext>
            </a:extLst>
          </p:cNvPr>
          <p:cNvSpPr txBox="1"/>
          <p:nvPr/>
        </p:nvSpPr>
        <p:spPr>
          <a:xfrm>
            <a:off x="4446320" y="1120103"/>
            <a:ext cx="4357395" cy="3139321"/>
          </a:xfrm>
          <a:prstGeom prst="rect">
            <a:avLst/>
          </a:prstGeom>
          <a:noFill/>
          <a:ln w="57150">
            <a:solidFill>
              <a:srgbClr val="004080"/>
            </a:solidFill>
          </a:ln>
        </p:spPr>
        <p:txBody>
          <a:bodyPr wrap="square" rtlCol="0">
            <a:spAutoFit/>
          </a:bodyPr>
          <a:lstStyle/>
          <a:p>
            <a:r>
              <a:rPr lang="en-US" b="0" i="0" dirty="0">
                <a:solidFill>
                  <a:srgbClr val="333333"/>
                </a:solidFill>
                <a:effectLst/>
                <a:latin typeface="+mn-lt"/>
              </a:rPr>
              <a:t>When Carmela wakes up on her birthday, her wish has already come true--she's finally old enough to join her big brother as he does the family errands! Together, they travel through their neighborhood, until they arrive at the laundromat, where Carmela finds a lone dandelion growing in the pavement. </a:t>
            </a:r>
            <a:r>
              <a:rPr lang="en-US" dirty="0">
                <a:solidFill>
                  <a:srgbClr val="333333"/>
                </a:solidFill>
                <a:latin typeface="+mn-lt"/>
              </a:rPr>
              <a:t>B</a:t>
            </a:r>
            <a:r>
              <a:rPr lang="en-US" b="0" i="0" dirty="0">
                <a:solidFill>
                  <a:srgbClr val="333333"/>
                </a:solidFill>
                <a:effectLst/>
                <a:latin typeface="+mn-lt"/>
              </a:rPr>
              <a:t>efore she can blow its white fluff away, her brother tells her that she has to make a wish. If only she can think of just the right wish to make . . </a:t>
            </a:r>
            <a:r>
              <a:rPr lang="en-US" sz="1200" b="0" i="0" dirty="0">
                <a:solidFill>
                  <a:srgbClr val="333333"/>
                </a:solidFill>
                <a:effectLst/>
                <a:latin typeface="Lato" panose="020F0502020204030203" pitchFamily="34" charset="0"/>
              </a:rPr>
              <a:t>.</a:t>
            </a:r>
            <a:endParaRPr lang="en-US" sz="1200" dirty="0"/>
          </a:p>
        </p:txBody>
      </p:sp>
      <p:sp>
        <p:nvSpPr>
          <p:cNvPr id="8" name="TextBox 7">
            <a:extLst>
              <a:ext uri="{FF2B5EF4-FFF2-40B4-BE49-F238E27FC236}">
                <a16:creationId xmlns:a16="http://schemas.microsoft.com/office/drawing/2014/main" id="{53B679F2-4704-446A-9A4E-B103F263B547}"/>
              </a:ext>
            </a:extLst>
          </p:cNvPr>
          <p:cNvSpPr txBox="1"/>
          <p:nvPr/>
        </p:nvSpPr>
        <p:spPr>
          <a:xfrm>
            <a:off x="1488232" y="5968071"/>
            <a:ext cx="6167535" cy="369332"/>
          </a:xfrm>
          <a:prstGeom prst="rect">
            <a:avLst/>
          </a:prstGeom>
          <a:noFill/>
        </p:spPr>
        <p:txBody>
          <a:bodyPr wrap="square">
            <a:spAutoFit/>
          </a:bodyPr>
          <a:lstStyle/>
          <a:p>
            <a:pPr marL="0" indent="0">
              <a:buNone/>
            </a:pPr>
            <a:r>
              <a:rPr lang="en-US" sz="1800" dirty="0">
                <a:hlinkClick r:id="rId3"/>
              </a:rPr>
              <a:t>https://www.youtube.com/watch?v=C_HwgJT54fE</a:t>
            </a:r>
            <a:endParaRPr lang="en-US" sz="1800" dirty="0"/>
          </a:p>
        </p:txBody>
      </p:sp>
    </p:spTree>
    <p:extLst>
      <p:ext uri="{BB962C8B-B14F-4D97-AF65-F5344CB8AC3E}">
        <p14:creationId xmlns:p14="http://schemas.microsoft.com/office/powerpoint/2010/main" val="2693229072"/>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74ED-37B1-4A57-A1FF-41E320923617}"/>
              </a:ext>
            </a:extLst>
          </p:cNvPr>
          <p:cNvSpPr>
            <a:spLocks noGrp="1"/>
          </p:cNvSpPr>
          <p:nvPr>
            <p:ph type="title"/>
          </p:nvPr>
        </p:nvSpPr>
        <p:spPr/>
        <p:txBody>
          <a:bodyPr/>
          <a:lstStyle/>
          <a:p>
            <a:r>
              <a:rPr lang="en-US" dirty="0"/>
              <a:t>38 Page Study Guide</a:t>
            </a:r>
          </a:p>
        </p:txBody>
      </p:sp>
      <p:sp>
        <p:nvSpPr>
          <p:cNvPr id="3" name="Content Placeholder 2">
            <a:extLst>
              <a:ext uri="{FF2B5EF4-FFF2-40B4-BE49-F238E27FC236}">
                <a16:creationId xmlns:a16="http://schemas.microsoft.com/office/drawing/2014/main" id="{2638DDE7-9189-4B2E-B382-20D85683CBCF}"/>
              </a:ext>
            </a:extLst>
          </p:cNvPr>
          <p:cNvSpPr>
            <a:spLocks noGrp="1"/>
          </p:cNvSpPr>
          <p:nvPr>
            <p:ph idx="1"/>
          </p:nvPr>
        </p:nvSpPr>
        <p:spPr>
          <a:xfrm>
            <a:off x="457200" y="2377440"/>
            <a:ext cx="8686800" cy="3779520"/>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2000" dirty="0">
                <a:latin typeface="Calibri" panose="020F0502020204030204" pitchFamily="34" charset="0"/>
                <a:cs typeface="Calibri" panose="020F0502020204030204" pitchFamily="34" charset="0"/>
                <a:hlinkClick r:id="rId2"/>
              </a:rPr>
              <a:t>http://images.randomhouse.com/teachers_guides/9780399257742.pdf</a:t>
            </a:r>
            <a:endParaRPr lang="en-US" sz="2000" dirty="0">
              <a:latin typeface="Calibri" panose="020F0502020204030204" pitchFamily="34" charset="0"/>
              <a:cs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ECA74A42-3086-4C33-90F2-2D6DE7B83180}"/>
              </a:ext>
            </a:extLst>
          </p:cNvPr>
          <p:cNvPicPr>
            <a:picLocks noChangeAspect="1"/>
          </p:cNvPicPr>
          <p:nvPr/>
        </p:nvPicPr>
        <p:blipFill>
          <a:blip r:embed="rId3"/>
          <a:stretch>
            <a:fillRect/>
          </a:stretch>
        </p:blipFill>
        <p:spPr>
          <a:xfrm>
            <a:off x="2920481" y="1840321"/>
            <a:ext cx="2971289" cy="3761056"/>
          </a:xfrm>
          <a:prstGeom prst="rect">
            <a:avLst/>
          </a:prstGeom>
        </p:spPr>
      </p:pic>
    </p:spTree>
    <p:extLst>
      <p:ext uri="{BB962C8B-B14F-4D97-AF65-F5344CB8AC3E}">
        <p14:creationId xmlns:p14="http://schemas.microsoft.com/office/powerpoint/2010/main" val="1330006689"/>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angy Tube | Watch Video">
            <a:extLst>
              <a:ext uri="{FF2B5EF4-FFF2-40B4-BE49-F238E27FC236}">
                <a16:creationId xmlns:a16="http://schemas.microsoft.com/office/drawing/2014/main" id="{C4DA0B2D-486E-46C8-9C42-7D28F90C5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34" y="1568438"/>
            <a:ext cx="3680891" cy="20705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4FF385-197D-4557-AEBE-DAD5E1123C93}"/>
              </a:ext>
            </a:extLst>
          </p:cNvPr>
          <p:cNvSpPr txBox="1"/>
          <p:nvPr/>
        </p:nvSpPr>
        <p:spPr>
          <a:xfrm>
            <a:off x="5103849" y="1568438"/>
            <a:ext cx="2957800" cy="1754326"/>
          </a:xfrm>
          <a:prstGeom prst="rect">
            <a:avLst/>
          </a:prstGeom>
          <a:noFill/>
          <a:ln w="28575">
            <a:solidFill>
              <a:schemeClr val="tx1"/>
            </a:solidFill>
          </a:ln>
        </p:spPr>
        <p:txBody>
          <a:bodyPr wrap="square" rtlCol="0">
            <a:spAutoFit/>
          </a:bodyPr>
          <a:lstStyle/>
          <a:p>
            <a:pPr marL="0" indent="0">
              <a:buNone/>
            </a:pPr>
            <a:r>
              <a:rPr lang="en-US" dirty="0"/>
              <a:t>Concepts:</a:t>
            </a:r>
          </a:p>
          <a:p>
            <a:pPr marL="285750" indent="-285750">
              <a:buFont typeface="Arial" panose="020B0604020202020204" pitchFamily="34" charset="0"/>
              <a:buChar char="•"/>
            </a:pPr>
            <a:r>
              <a:rPr lang="en-US" dirty="0"/>
              <a:t>Choices</a:t>
            </a:r>
          </a:p>
          <a:p>
            <a:pPr marL="285750" indent="-285750">
              <a:buFont typeface="Arial" panose="020B0604020202020204" pitchFamily="34" charset="0"/>
              <a:buChar char="•"/>
            </a:pPr>
            <a:r>
              <a:rPr lang="en-US" dirty="0"/>
              <a:t>Goods &amp; Services</a:t>
            </a:r>
          </a:p>
          <a:p>
            <a:pPr marL="285750" indent="-285750">
              <a:buFont typeface="Arial" panose="020B0604020202020204" pitchFamily="34" charset="0"/>
              <a:buChar char="•"/>
            </a:pPr>
            <a:r>
              <a:rPr lang="en-US" dirty="0"/>
              <a:t>Markets</a:t>
            </a:r>
          </a:p>
          <a:p>
            <a:pPr marL="285750" indent="-285750">
              <a:buFont typeface="Arial" panose="020B0604020202020204" pitchFamily="34" charset="0"/>
              <a:buChar char="•"/>
            </a:pPr>
            <a:r>
              <a:rPr lang="en-US" dirty="0"/>
              <a:t>Money</a:t>
            </a:r>
          </a:p>
          <a:p>
            <a:pPr marL="285750" indent="-285750">
              <a:buFont typeface="Arial" panose="020B0604020202020204" pitchFamily="34" charset="0"/>
              <a:buChar char="•"/>
            </a:pPr>
            <a:r>
              <a:rPr lang="en-US" dirty="0"/>
              <a:t>Productive Resources</a:t>
            </a:r>
          </a:p>
        </p:txBody>
      </p:sp>
      <p:pic>
        <p:nvPicPr>
          <p:cNvPr id="6" name="Picture 5">
            <a:extLst>
              <a:ext uri="{FF2B5EF4-FFF2-40B4-BE49-F238E27FC236}">
                <a16:creationId xmlns:a16="http://schemas.microsoft.com/office/drawing/2014/main" id="{41A252A4-796A-4C8C-932B-B69D655DCF29}"/>
              </a:ext>
            </a:extLst>
          </p:cNvPr>
          <p:cNvPicPr>
            <a:picLocks noChangeAspect="1"/>
          </p:cNvPicPr>
          <p:nvPr/>
        </p:nvPicPr>
        <p:blipFill>
          <a:blip r:embed="rId3"/>
          <a:stretch>
            <a:fillRect/>
          </a:stretch>
        </p:blipFill>
        <p:spPr>
          <a:xfrm>
            <a:off x="908178" y="3850827"/>
            <a:ext cx="2646784" cy="2174675"/>
          </a:xfrm>
          <a:prstGeom prst="rect">
            <a:avLst/>
          </a:prstGeom>
          <a:ln w="38100">
            <a:solidFill>
              <a:schemeClr val="tx1"/>
            </a:solidFill>
          </a:ln>
        </p:spPr>
      </p:pic>
      <p:pic>
        <p:nvPicPr>
          <p:cNvPr id="8" name="Picture 7">
            <a:extLst>
              <a:ext uri="{FF2B5EF4-FFF2-40B4-BE49-F238E27FC236}">
                <a16:creationId xmlns:a16="http://schemas.microsoft.com/office/drawing/2014/main" id="{41D2803C-EEB9-4F43-9B6F-CB19A79D4922}"/>
              </a:ext>
            </a:extLst>
          </p:cNvPr>
          <p:cNvPicPr>
            <a:picLocks noChangeAspect="1"/>
          </p:cNvPicPr>
          <p:nvPr/>
        </p:nvPicPr>
        <p:blipFill>
          <a:blip r:embed="rId4"/>
          <a:stretch>
            <a:fillRect/>
          </a:stretch>
        </p:blipFill>
        <p:spPr>
          <a:xfrm>
            <a:off x="4973218" y="3850827"/>
            <a:ext cx="2761859" cy="2114476"/>
          </a:xfrm>
          <a:prstGeom prst="rect">
            <a:avLst/>
          </a:prstGeom>
          <a:ln w="38100">
            <a:solidFill>
              <a:schemeClr val="tx1"/>
            </a:solidFill>
          </a:ln>
        </p:spPr>
      </p:pic>
    </p:spTree>
    <p:extLst>
      <p:ext uri="{BB962C8B-B14F-4D97-AF65-F5344CB8AC3E}">
        <p14:creationId xmlns:p14="http://schemas.microsoft.com/office/powerpoint/2010/main" val="54065475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839" y="1202734"/>
            <a:ext cx="8229600" cy="214203"/>
          </a:xfrm>
        </p:spPr>
        <p:txBody>
          <a:bodyPr rtlCol="0">
            <a:no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dirty="0"/>
              <a:t>State Standards</a:t>
            </a:r>
            <a:endParaRPr lang="en-US" sz="4000" b="1" dirty="0">
              <a:ln w="11430">
                <a:noFill/>
              </a:ln>
              <a:effectLst>
                <a:outerShdw blurRad="80000" dist="40000" dir="5040000" algn="tl">
                  <a:srgbClr val="000000">
                    <a:alpha val="0"/>
                  </a:srgbClr>
                </a:outerShdw>
              </a:effectLst>
              <a:ea typeface="+mj-ea"/>
              <a:cs typeface="+mj-cs"/>
            </a:endParaRPr>
          </a:p>
        </p:txBody>
      </p:sp>
      <p:sp>
        <p:nvSpPr>
          <p:cNvPr id="5" name="TextBox 4">
            <a:extLst>
              <a:ext uri="{FF2B5EF4-FFF2-40B4-BE49-F238E27FC236}">
                <a16:creationId xmlns:a16="http://schemas.microsoft.com/office/drawing/2014/main" id="{ACB5873B-C065-42FD-820C-973EB5CC59FB}"/>
              </a:ext>
            </a:extLst>
          </p:cNvPr>
          <p:cNvSpPr txBox="1"/>
          <p:nvPr/>
        </p:nvSpPr>
        <p:spPr>
          <a:xfrm>
            <a:off x="301557" y="1731110"/>
            <a:ext cx="8229600" cy="369332"/>
          </a:xfrm>
          <a:prstGeom prst="rect">
            <a:avLst/>
          </a:prstGeom>
          <a:noFill/>
        </p:spPr>
        <p:txBody>
          <a:bodyPr wrap="square">
            <a:spAutoFit/>
          </a:bodyPr>
          <a:lstStyle/>
          <a:p>
            <a:pPr algn="ctr"/>
            <a:endParaRPr lang="en-US" dirty="0"/>
          </a:p>
        </p:txBody>
      </p:sp>
      <p:pic>
        <p:nvPicPr>
          <p:cNvPr id="6154" name="Picture 10" descr="Virginia Department of Education: Virginia is for Learners">
            <a:extLst>
              <a:ext uri="{FF2B5EF4-FFF2-40B4-BE49-F238E27FC236}">
                <a16:creationId xmlns:a16="http://schemas.microsoft.com/office/drawing/2014/main" id="{E0CFC448-57C4-429A-8AE7-5DE879FADB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7339" y="220022"/>
            <a:ext cx="1938035" cy="59196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EBA120-018A-48E6-BCB2-90FBB6DC1022}"/>
              </a:ext>
            </a:extLst>
          </p:cNvPr>
          <p:cNvSpPr txBox="1"/>
          <p:nvPr/>
        </p:nvSpPr>
        <p:spPr>
          <a:xfrm>
            <a:off x="457200" y="1615913"/>
            <a:ext cx="8686800" cy="369332"/>
          </a:xfrm>
          <a:prstGeom prst="rect">
            <a:avLst/>
          </a:prstGeom>
          <a:noFill/>
        </p:spPr>
        <p:txBody>
          <a:bodyPr wrap="square" rtlCol="0">
            <a:spAutoFit/>
          </a:bodyPr>
          <a:lstStyle/>
          <a:p>
            <a:pPr algn="ctr"/>
            <a:r>
              <a:rPr lang="en-US" b="0" i="0" cap="all" dirty="0">
                <a:solidFill>
                  <a:srgbClr val="333333"/>
                </a:solidFill>
                <a:effectLst/>
                <a:latin typeface="+mn-lt"/>
              </a:rPr>
              <a:t>Virginia HISTORY &amp; SOCIAL SCIENCE Standards of Learning </a:t>
            </a:r>
          </a:p>
        </p:txBody>
      </p:sp>
      <p:sp>
        <p:nvSpPr>
          <p:cNvPr id="6" name="TextBox 5">
            <a:extLst>
              <a:ext uri="{FF2B5EF4-FFF2-40B4-BE49-F238E27FC236}">
                <a16:creationId xmlns:a16="http://schemas.microsoft.com/office/drawing/2014/main" id="{AC8319A2-1EDD-4FFD-ADD6-761AAAC829F0}"/>
              </a:ext>
            </a:extLst>
          </p:cNvPr>
          <p:cNvSpPr txBox="1"/>
          <p:nvPr/>
        </p:nvSpPr>
        <p:spPr>
          <a:xfrm>
            <a:off x="417199" y="2015529"/>
            <a:ext cx="8153959" cy="738664"/>
          </a:xfrm>
          <a:prstGeom prst="rect">
            <a:avLst/>
          </a:prstGeom>
          <a:noFill/>
        </p:spPr>
        <p:txBody>
          <a:bodyPr wrap="square" rtlCol="0">
            <a:spAutoFit/>
          </a:bodyPr>
          <a:lstStyle/>
          <a:p>
            <a:pPr marL="575945" marR="0" indent="-575945">
              <a:spcBef>
                <a:spcPts val="0"/>
              </a:spcBef>
              <a:spcAft>
                <a:spcPts val="0"/>
              </a:spcAft>
            </a:pPr>
            <a:r>
              <a:rPr lang="en-US" sz="1400" dirty="0">
                <a:effectLst/>
                <a:latin typeface="Calibri" panose="020F0502020204030204" pitchFamily="34" charset="0"/>
                <a:ea typeface="Times" panose="02020603050405020304" pitchFamily="18" charset="0"/>
                <a:cs typeface="Calibri" panose="020F0502020204030204" pitchFamily="34" charset="0"/>
              </a:rPr>
              <a:t>K.9 The student will </a:t>
            </a:r>
          </a:p>
          <a:p>
            <a:pPr marL="800100" marR="0" indent="-224155">
              <a:spcBef>
                <a:spcPts val="0"/>
              </a:spcBef>
              <a:spcAft>
                <a:spcPts val="0"/>
              </a:spcAft>
            </a:pPr>
            <a:r>
              <a:rPr lang="en-US" sz="1400" dirty="0">
                <a:effectLst/>
                <a:latin typeface="Calibri" panose="020F0502020204030204" pitchFamily="34" charset="0"/>
                <a:ea typeface="Times" panose="02020603050405020304" pitchFamily="18" charset="0"/>
                <a:cs typeface="Calibri" panose="020F0502020204030204" pitchFamily="34" charset="0"/>
              </a:rPr>
              <a:t>a)	recognize that people make choices because they cannot have everything they want; and</a:t>
            </a:r>
          </a:p>
          <a:p>
            <a:pPr marL="918845" marR="0" indent="-342900">
              <a:spcBef>
                <a:spcPts val="0"/>
              </a:spcBef>
              <a:spcAft>
                <a:spcPts val="0"/>
              </a:spcAft>
              <a:buAutoNum type="alphaLcParenR" startAt="2"/>
            </a:pPr>
            <a:r>
              <a:rPr lang="en-US" sz="1400" dirty="0">
                <a:effectLst/>
                <a:latin typeface="Calibri" panose="020F0502020204030204" pitchFamily="34" charset="0"/>
                <a:ea typeface="Times" panose="02020603050405020304" pitchFamily="18" charset="0"/>
                <a:cs typeface="Calibri" panose="020F0502020204030204" pitchFamily="34" charset="0"/>
              </a:rPr>
              <a:t>explain that people work to earn money to buy the things they want.</a:t>
            </a:r>
          </a:p>
        </p:txBody>
      </p:sp>
      <p:sp>
        <p:nvSpPr>
          <p:cNvPr id="7" name="TextBox 6">
            <a:extLst>
              <a:ext uri="{FF2B5EF4-FFF2-40B4-BE49-F238E27FC236}">
                <a16:creationId xmlns:a16="http://schemas.microsoft.com/office/drawing/2014/main" id="{9F22D01C-4EE7-436B-B254-8253C21D2519}"/>
              </a:ext>
            </a:extLst>
          </p:cNvPr>
          <p:cNvSpPr txBox="1"/>
          <p:nvPr/>
        </p:nvSpPr>
        <p:spPr>
          <a:xfrm>
            <a:off x="505839" y="3444551"/>
            <a:ext cx="8267913" cy="738664"/>
          </a:xfrm>
          <a:prstGeom prst="rect">
            <a:avLst/>
          </a:prstGeom>
          <a:noFill/>
        </p:spPr>
        <p:txBody>
          <a:bodyPr wrap="square" rtlCol="0">
            <a:spAutoFit/>
          </a:bodyPr>
          <a:lstStyle/>
          <a:p>
            <a:pPr marL="0" marR="0" indent="0">
              <a:spcBef>
                <a:spcPts val="0"/>
              </a:spcBef>
              <a:spcAft>
                <a:spcPts val="0"/>
              </a:spcAft>
              <a:buNone/>
            </a:pPr>
            <a:r>
              <a:rPr lang="en-US" sz="1400" dirty="0">
                <a:effectLst/>
                <a:latin typeface="+mj-lt"/>
                <a:ea typeface="Times" panose="02020603050405020304" pitchFamily="18" charset="0"/>
              </a:rPr>
              <a:t>2.4 The student will describe how the contributions of selected individuals changed the lives of Americans, with emphasis on</a:t>
            </a:r>
          </a:p>
          <a:p>
            <a:pPr marL="575945" marR="0" indent="0">
              <a:spcBef>
                <a:spcPts val="0"/>
              </a:spcBef>
              <a:spcAft>
                <a:spcPts val="0"/>
              </a:spcAft>
              <a:buNone/>
            </a:pPr>
            <a:r>
              <a:rPr lang="en-US" sz="1400" dirty="0">
                <a:effectLst/>
                <a:latin typeface="+mj-lt"/>
                <a:ea typeface="Times" panose="02020603050405020304" pitchFamily="18" charset="0"/>
              </a:rPr>
              <a:t>i)	Cesar Chavez</a:t>
            </a:r>
          </a:p>
        </p:txBody>
      </p:sp>
      <p:sp>
        <p:nvSpPr>
          <p:cNvPr id="9" name="TextBox 8">
            <a:extLst>
              <a:ext uri="{FF2B5EF4-FFF2-40B4-BE49-F238E27FC236}">
                <a16:creationId xmlns:a16="http://schemas.microsoft.com/office/drawing/2014/main" id="{4708E50E-0E18-4A3A-AC4F-67F806C0B860}"/>
              </a:ext>
            </a:extLst>
          </p:cNvPr>
          <p:cNvSpPr txBox="1"/>
          <p:nvPr/>
        </p:nvSpPr>
        <p:spPr>
          <a:xfrm>
            <a:off x="457201" y="5552734"/>
            <a:ext cx="8073956" cy="1015663"/>
          </a:xfrm>
          <a:prstGeom prst="rect">
            <a:avLst/>
          </a:prstGeom>
          <a:noFill/>
        </p:spPr>
        <p:txBody>
          <a:bodyPr wrap="square" rtlCol="0">
            <a:spAutoFit/>
          </a:bodyPr>
          <a:lstStyle/>
          <a:p>
            <a:r>
              <a:rPr lang="en-US" sz="1400" dirty="0">
                <a:effectLst/>
                <a:latin typeface="Calibri" panose="020F0502020204030204" pitchFamily="34" charset="0"/>
                <a:ea typeface="Times" panose="02020603050405020304" pitchFamily="18" charset="0"/>
                <a:cs typeface="Calibri" panose="020F0502020204030204" pitchFamily="34" charset="0"/>
              </a:rPr>
              <a:t>3.10 The student will identify examples of making an economic choice and will explain</a:t>
            </a:r>
            <a:r>
              <a:rPr lang="en-US" sz="1400" b="1" dirty="0">
                <a:effectLst/>
                <a:latin typeface="Calibri" panose="020F0502020204030204" pitchFamily="34" charset="0"/>
                <a:ea typeface="Times" panose="02020603050405020304" pitchFamily="18" charset="0"/>
                <a:cs typeface="Calibri" panose="020F0502020204030204" pitchFamily="34" charset="0"/>
              </a:rPr>
              <a:t> </a:t>
            </a:r>
            <a:r>
              <a:rPr lang="en-US" sz="1400" dirty="0">
                <a:effectLst/>
                <a:latin typeface="Calibri" panose="020F0502020204030204" pitchFamily="34" charset="0"/>
                <a:ea typeface="Times" panose="02020603050405020304" pitchFamily="18" charset="0"/>
                <a:cs typeface="Calibri" panose="020F0502020204030204" pitchFamily="34" charset="0"/>
              </a:rPr>
              <a:t>the idea of </a:t>
            </a:r>
          </a:p>
          <a:p>
            <a:r>
              <a:rPr lang="en-US" sz="1400" dirty="0">
                <a:latin typeface="Calibri" panose="020F0502020204030204" pitchFamily="34" charset="0"/>
                <a:ea typeface="Times" panose="02020603050405020304" pitchFamily="18" charset="0"/>
                <a:cs typeface="Calibri" panose="020F0502020204030204" pitchFamily="34" charset="0"/>
              </a:rPr>
              <a:t>        </a:t>
            </a:r>
            <a:r>
              <a:rPr lang="en-US" sz="1400" dirty="0">
                <a:effectLst/>
                <a:latin typeface="Calibri" panose="020F0502020204030204" pitchFamily="34" charset="0"/>
                <a:ea typeface="Times" panose="02020603050405020304" pitchFamily="18" charset="0"/>
                <a:cs typeface="Calibri" panose="020F0502020204030204" pitchFamily="34" charset="0"/>
              </a:rPr>
              <a:t>opportunity cost (what is given up when making a choice).</a:t>
            </a:r>
          </a:p>
          <a:p>
            <a:endParaRPr lang="en-US" sz="1400" dirty="0">
              <a:effectLst/>
              <a:latin typeface="Calibri" panose="020F0502020204030204" pitchFamily="34" charset="0"/>
              <a:ea typeface="Times" panose="02020603050405020304" pitchFamily="18" charset="0"/>
              <a:cs typeface="Calibri" panose="020F0502020204030204" pitchFamily="34" charset="0"/>
            </a:endParaRPr>
          </a:p>
          <a:p>
            <a:endParaRPr lang="en-US" dirty="0"/>
          </a:p>
        </p:txBody>
      </p:sp>
      <p:sp>
        <p:nvSpPr>
          <p:cNvPr id="13" name="TextBox 12">
            <a:extLst>
              <a:ext uri="{FF2B5EF4-FFF2-40B4-BE49-F238E27FC236}">
                <a16:creationId xmlns:a16="http://schemas.microsoft.com/office/drawing/2014/main" id="{40C1338F-EBAE-4F5A-90EB-2905E1458EA3}"/>
              </a:ext>
            </a:extLst>
          </p:cNvPr>
          <p:cNvSpPr txBox="1"/>
          <p:nvPr/>
        </p:nvSpPr>
        <p:spPr>
          <a:xfrm>
            <a:off x="457200" y="2462418"/>
            <a:ext cx="7696760" cy="706732"/>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575945" marR="0" indent="-575945">
              <a:spcBef>
                <a:spcPts val="0"/>
              </a:spcBef>
              <a:spcAft>
                <a:spcPts val="0"/>
              </a:spcAft>
            </a:pPr>
            <a:r>
              <a:rPr lang="en-US" sz="1400" dirty="0">
                <a:effectLst/>
                <a:latin typeface="Calibri" panose="020F0502020204030204" pitchFamily="34" charset="0"/>
                <a:ea typeface="Times" panose="02020603050405020304" pitchFamily="18" charset="0"/>
                <a:cs typeface="Calibri" panose="020F0502020204030204" pitchFamily="34" charset="0"/>
              </a:rPr>
              <a:t>1.8 The student will explain that people make choices because they cannot have everything they want.</a:t>
            </a:r>
          </a:p>
        </p:txBody>
      </p:sp>
      <p:sp>
        <p:nvSpPr>
          <p:cNvPr id="15" name="TextBox 14">
            <a:extLst>
              <a:ext uri="{FF2B5EF4-FFF2-40B4-BE49-F238E27FC236}">
                <a16:creationId xmlns:a16="http://schemas.microsoft.com/office/drawing/2014/main" id="{54C97338-FFC9-4452-B8E5-A0604049B385}"/>
              </a:ext>
            </a:extLst>
          </p:cNvPr>
          <p:cNvSpPr txBox="1"/>
          <p:nvPr/>
        </p:nvSpPr>
        <p:spPr>
          <a:xfrm>
            <a:off x="252919" y="4898136"/>
            <a:ext cx="8278238" cy="523220"/>
          </a:xfrm>
          <a:prstGeom prst="rect">
            <a:avLst/>
          </a:prstGeom>
          <a:noFill/>
        </p:spPr>
        <p:txBody>
          <a:bodyPr wrap="square">
            <a:spAutoFit/>
          </a:bodyPr>
          <a:lstStyle/>
          <a:p>
            <a:pPr marL="575945" marR="0" indent="-575945">
              <a:spcBef>
                <a:spcPts val="0"/>
              </a:spcBef>
              <a:spcAft>
                <a:spcPts val="0"/>
              </a:spcAft>
            </a:pPr>
            <a:r>
              <a:rPr lang="en-US" sz="1400" dirty="0">
                <a:effectLst/>
                <a:latin typeface="Calibri" panose="020F0502020204030204" pitchFamily="34" charset="0"/>
                <a:ea typeface="Times" panose="02020603050405020304" pitchFamily="18" charset="0"/>
                <a:cs typeface="Calibri" panose="020F0502020204030204" pitchFamily="34" charset="0"/>
              </a:rPr>
              <a:t>      2.10 The student will explain that scarcity (limited resources) requires people to make choices about producing and consuming goods and services.</a:t>
            </a:r>
          </a:p>
        </p:txBody>
      </p:sp>
      <p:sp>
        <p:nvSpPr>
          <p:cNvPr id="17" name="TextBox 16">
            <a:extLst>
              <a:ext uri="{FF2B5EF4-FFF2-40B4-BE49-F238E27FC236}">
                <a16:creationId xmlns:a16="http://schemas.microsoft.com/office/drawing/2014/main" id="{4D324D61-2D70-47FE-B3FC-40D3F6B0337D}"/>
              </a:ext>
            </a:extLst>
          </p:cNvPr>
          <p:cNvSpPr txBox="1"/>
          <p:nvPr/>
        </p:nvSpPr>
        <p:spPr>
          <a:xfrm>
            <a:off x="457200" y="4243538"/>
            <a:ext cx="8153958" cy="523220"/>
          </a:xfrm>
          <a:prstGeom prst="rect">
            <a:avLst/>
          </a:prstGeom>
          <a:noFill/>
        </p:spPr>
        <p:txBody>
          <a:bodyPr wrap="square">
            <a:spAutoFit/>
          </a:bodyPr>
          <a:lstStyle/>
          <a:p>
            <a:pPr marL="575945" marR="0" indent="-575945">
              <a:spcBef>
                <a:spcPts val="0"/>
              </a:spcBef>
              <a:spcAft>
                <a:spcPts val="0"/>
              </a:spcAft>
            </a:pPr>
            <a:r>
              <a:rPr lang="en-US" sz="1400" dirty="0">
                <a:effectLst/>
                <a:latin typeface="Calibri" panose="020F0502020204030204" pitchFamily="34" charset="0"/>
                <a:ea typeface="Times" panose="02020603050405020304" pitchFamily="18" charset="0"/>
                <a:cs typeface="Calibri" panose="020F0502020204030204" pitchFamily="34" charset="0"/>
              </a:rPr>
              <a:t>2.8 The student will describe natural resources (water, soil, wood, and coal), human resources (people at work), and capital resources (machines, tools, and buildings).</a:t>
            </a:r>
          </a:p>
        </p:txBody>
      </p:sp>
    </p:spTree>
    <p:extLst>
      <p:ext uri="{BB962C8B-B14F-4D97-AF65-F5344CB8AC3E}">
        <p14:creationId xmlns:p14="http://schemas.microsoft.com/office/powerpoint/2010/main" val="2184820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400" dirty="0"/>
              <a:t>Assessment Questions</a:t>
            </a:r>
            <a:endParaRPr lang="en-US" sz="44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377441"/>
            <a:ext cx="8229600" cy="4175760"/>
          </a:xfrm>
        </p:spPr>
        <p:txBody>
          <a:bodyPr>
            <a:noAutofit/>
          </a:bodyPr>
          <a:lstStyle/>
          <a:p>
            <a:pPr defTabSz="905255">
              <a:defRPr sz="3168"/>
            </a:pPr>
            <a:r>
              <a:rPr lang="en-US" sz="2000" dirty="0">
                <a:latin typeface="Calibri" panose="020F0502020204030204" pitchFamily="34" charset="0"/>
                <a:cs typeface="Calibri" panose="020F0502020204030204" pitchFamily="34" charset="0"/>
              </a:rPr>
              <a:t>What are the benefits of using children’s literature to teach economics and personal finance?</a:t>
            </a:r>
          </a:p>
          <a:p>
            <a:pPr defTabSz="905255">
              <a:defRPr sz="3168"/>
            </a:pPr>
            <a:r>
              <a:rPr lang="en-US" sz="2000" dirty="0">
                <a:latin typeface="Calibri" panose="020F0502020204030204" pitchFamily="34" charset="0"/>
                <a:cs typeface="Calibri" panose="020F0502020204030204" pitchFamily="34" charset="0"/>
              </a:rPr>
              <a:t>Is the availability to online readings of the featured books helpful?  If so, in what way? </a:t>
            </a:r>
          </a:p>
          <a:p>
            <a:pPr defTabSz="905255">
              <a:defRPr sz="3168"/>
            </a:pPr>
            <a:r>
              <a:rPr lang="en-US" sz="2000" dirty="0">
                <a:latin typeface="Calibri" panose="020F0502020204030204" pitchFamily="34" charset="0"/>
                <a:cs typeface="Calibri" panose="020F0502020204030204" pitchFamily="34" charset="0"/>
              </a:rPr>
              <a:t>Is using a children’s book more difficult with online instruction? </a:t>
            </a:r>
          </a:p>
          <a:p>
            <a:pPr defTabSz="905255">
              <a:defRPr sz="3168"/>
            </a:pPr>
            <a:r>
              <a:rPr lang="en-US" sz="2000" dirty="0">
                <a:latin typeface="Calibri" panose="020F0502020204030204" pitchFamily="34" charset="0"/>
                <a:cs typeface="Calibri" panose="020F0502020204030204" pitchFamily="34" charset="0"/>
              </a:rPr>
              <a:t>How can picture books be used with older students?</a:t>
            </a:r>
          </a:p>
          <a:p>
            <a:pPr defTabSz="905255">
              <a:defRPr sz="3168"/>
            </a:pPr>
            <a:r>
              <a:rPr lang="en-US" sz="2000" dirty="0">
                <a:latin typeface="Calibri" panose="020F0502020204030204" pitchFamily="34" charset="0"/>
                <a:cs typeface="Calibri" panose="020F0502020204030204" pitchFamily="34" charset="0"/>
              </a:rPr>
              <a:t>Do you know of any new titles that can be added to the bibliography? </a:t>
            </a:r>
          </a:p>
          <a:p>
            <a:pPr marL="0" indent="0" defTabSz="905255">
              <a:buNone/>
              <a:defRPr sz="3168"/>
            </a:pPr>
            <a:endParaRPr lang="en-US" sz="2750" dirty="0"/>
          </a:p>
        </p:txBody>
      </p:sp>
    </p:spTree>
    <p:extLst>
      <p:ext uri="{BB962C8B-B14F-4D97-AF65-F5344CB8AC3E}">
        <p14:creationId xmlns:p14="http://schemas.microsoft.com/office/powerpoint/2010/main" val="128733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85EF536-D888-4DAF-A02D-EA11825B7866}"/>
              </a:ext>
            </a:extLst>
          </p:cNvPr>
          <p:cNvPicPr>
            <a:picLocks noGrp="1" noChangeAspect="1"/>
          </p:cNvPicPr>
          <p:nvPr>
            <p:ph idx="1"/>
          </p:nvPr>
        </p:nvPicPr>
        <p:blipFill>
          <a:blip r:embed="rId2"/>
          <a:stretch>
            <a:fillRect/>
          </a:stretch>
        </p:blipFill>
        <p:spPr>
          <a:xfrm>
            <a:off x="2036229" y="989045"/>
            <a:ext cx="5258155" cy="5353892"/>
          </a:xfrm>
          <a:ln w="76200">
            <a:solidFill>
              <a:srgbClr val="CC6600"/>
            </a:solidFill>
          </a:ln>
        </p:spPr>
      </p:pic>
    </p:spTree>
    <p:extLst>
      <p:ext uri="{BB962C8B-B14F-4D97-AF65-F5344CB8AC3E}">
        <p14:creationId xmlns:p14="http://schemas.microsoft.com/office/powerpoint/2010/main" val="2326912019"/>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latin typeface="Calibri"/>
                <a:ea typeface="ＭＳ Ｐゴシック"/>
                <a:cs typeface="Calibri"/>
              </a:rPr>
              <a:t>CEE Affiliates</a:t>
            </a:r>
            <a:endParaRPr lang="en-US" sz="5500" b="1" dirty="0">
              <a:ln w="11430"/>
              <a:effectLst>
                <a:outerShdw blurRad="80000" dist="40000" dir="5040000" algn="tl">
                  <a:srgbClr val="000000">
                    <a:alpha val="0"/>
                  </a:srgbClr>
                </a:outerShdw>
              </a:effectLst>
              <a:ea typeface="+mj-ea"/>
              <a:cs typeface="+mj-cs"/>
            </a:endParaRPr>
          </a:p>
        </p:txBody>
      </p:sp>
      <p:sp>
        <p:nvSpPr>
          <p:cNvPr id="3" name="TextBox 2">
            <a:extLst>
              <a:ext uri="{FF2B5EF4-FFF2-40B4-BE49-F238E27FC236}">
                <a16:creationId xmlns:a16="http://schemas.microsoft.com/office/drawing/2014/main" id="{03AF44DA-7F29-495C-9279-01A773172FC7}"/>
              </a:ext>
            </a:extLst>
          </p:cNvPr>
          <p:cNvSpPr txBox="1"/>
          <p:nvPr/>
        </p:nvSpPr>
        <p:spPr>
          <a:xfrm>
            <a:off x="1501666" y="5134678"/>
            <a:ext cx="61406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hlinkClick r:id="rId3"/>
              </a:rPr>
              <a:t>https://www.councilforeconed.org/resources/local-affiliates/</a:t>
            </a:r>
            <a:endParaRPr lang="en-US" dirty="0"/>
          </a:p>
          <a:p>
            <a:pPr algn="l"/>
            <a:endParaRPr lang="en-US" dirty="0"/>
          </a:p>
        </p:txBody>
      </p:sp>
      <p:pic>
        <p:nvPicPr>
          <p:cNvPr id="4" name="Picture 4" descr="A picture containing bird&#10;&#10;Description generated with very high confidence">
            <a:extLst>
              <a:ext uri="{FF2B5EF4-FFF2-40B4-BE49-F238E27FC236}">
                <a16:creationId xmlns:a16="http://schemas.microsoft.com/office/drawing/2014/main" id="{85988BD1-7DE7-45DD-9D4C-654DA4937CCE}"/>
              </a:ext>
            </a:extLst>
          </p:cNvPr>
          <p:cNvPicPr>
            <a:picLocks noChangeAspect="1"/>
          </p:cNvPicPr>
          <p:nvPr/>
        </p:nvPicPr>
        <p:blipFill>
          <a:blip r:embed="rId4"/>
          <a:stretch>
            <a:fillRect/>
          </a:stretch>
        </p:blipFill>
        <p:spPr>
          <a:xfrm>
            <a:off x="1524001" y="2335947"/>
            <a:ext cx="6095999" cy="2403817"/>
          </a:xfrm>
          <a:prstGeom prst="rect">
            <a:avLst/>
          </a:prstGeom>
        </p:spPr>
      </p:pic>
    </p:spTree>
    <p:extLst>
      <p:ext uri="{BB962C8B-B14F-4D97-AF65-F5344CB8AC3E}">
        <p14:creationId xmlns:p14="http://schemas.microsoft.com/office/powerpoint/2010/main" val="3342615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C49A-50A7-49D5-B1A2-57AAF226F525}"/>
              </a:ext>
            </a:extLst>
          </p:cNvPr>
          <p:cNvSpPr>
            <a:spLocks noGrp="1"/>
          </p:cNvSpPr>
          <p:nvPr>
            <p:ph type="ctrTitle"/>
          </p:nvPr>
        </p:nvSpPr>
        <p:spPr>
          <a:xfrm>
            <a:off x="756139" y="1145686"/>
            <a:ext cx="7772400" cy="1470025"/>
          </a:xfrm>
        </p:spPr>
        <p:txBody>
          <a:bodyPr/>
          <a:lstStyle/>
          <a:p>
            <a:r>
              <a:rPr lang="en-US" sz="5400" dirty="0">
                <a:latin typeface="Calibri"/>
                <a:ea typeface="ＭＳ Ｐゴシック"/>
                <a:cs typeface="Calibri"/>
              </a:rPr>
              <a:t>Thank You to Our Sponsors!</a:t>
            </a:r>
            <a:endParaRPr lang="en-US" sz="5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479" y="2622632"/>
            <a:ext cx="2378110" cy="23781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16" y="2690224"/>
            <a:ext cx="4725799" cy="13029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831" y="5899538"/>
            <a:ext cx="6217920" cy="594360"/>
          </a:xfrm>
          <a:prstGeom prst="rect">
            <a:avLst/>
          </a:prstGeom>
        </p:spPr>
      </p:pic>
      <p:sp>
        <p:nvSpPr>
          <p:cNvPr id="7" name="Rectangle 6"/>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015" y="3811687"/>
            <a:ext cx="1905000" cy="187452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A7E8432-E2ED-4609-928F-7A71E7351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274" y="5243613"/>
            <a:ext cx="1188720" cy="1196340"/>
          </a:xfrm>
          <a:prstGeom prst="rect">
            <a:avLst/>
          </a:prstGeom>
        </p:spPr>
      </p:pic>
    </p:spTree>
    <p:extLst>
      <p:ext uri="{BB962C8B-B14F-4D97-AF65-F5344CB8AC3E}">
        <p14:creationId xmlns:p14="http://schemas.microsoft.com/office/powerpoint/2010/main" val="67265427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Objectives</a:t>
            </a:r>
            <a:endParaRPr lang="en-US" sz="55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022382"/>
            <a:ext cx="8229600" cy="3702346"/>
          </a:xfrm>
        </p:spPr>
        <p:txBody>
          <a:bodyPr>
            <a:noAutofit/>
          </a:bodyPr>
          <a:lstStyle/>
          <a:p>
            <a:pPr marL="0" indent="0">
              <a:buNone/>
            </a:pPr>
            <a:r>
              <a:rPr lang="en-US" dirty="0">
                <a:latin typeface="+mn-lt"/>
              </a:rPr>
              <a:t>Teachers will be able to:</a:t>
            </a:r>
          </a:p>
          <a:p>
            <a:pPr lvl="0"/>
            <a:r>
              <a:rPr lang="en-US" dirty="0">
                <a:latin typeface="+mn-lt"/>
              </a:rPr>
              <a:t>Review basic economic concepts.</a:t>
            </a:r>
          </a:p>
          <a:p>
            <a:pPr lvl="0"/>
            <a:r>
              <a:rPr lang="en-US" dirty="0">
                <a:latin typeface="+mn-lt"/>
              </a:rPr>
              <a:t>Explore a set of new picture books (copyrights 2017-2020) and learn how to identify the economic concepts found in them.</a:t>
            </a:r>
          </a:p>
          <a:p>
            <a:pPr lvl="0"/>
            <a:r>
              <a:rPr lang="en-US" dirty="0">
                <a:latin typeface="+mn-lt"/>
              </a:rPr>
              <a:t>Learn how to use book content to teach age appropriate lessons and activities based on the featured concepts.</a:t>
            </a:r>
          </a:p>
          <a:p>
            <a:pPr marL="0" indent="0" defTabSz="905255">
              <a:buNone/>
              <a:defRPr sz="3168"/>
            </a:pPr>
            <a:endParaRPr lang="en-US" sz="2750" dirty="0"/>
          </a:p>
        </p:txBody>
      </p:sp>
    </p:spTree>
    <p:extLst>
      <p:ext uri="{BB962C8B-B14F-4D97-AF65-F5344CB8AC3E}">
        <p14:creationId xmlns:p14="http://schemas.microsoft.com/office/powerpoint/2010/main" val="100049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102" y="2584"/>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Agenda</a:t>
            </a:r>
            <a:endParaRPr lang="en-US" sz="5500" b="1" dirty="0">
              <a:ln w="11430"/>
              <a:solidFill>
                <a:srgbClr val="005CB8"/>
              </a:solidFill>
              <a:effectLst>
                <a:outerShdw blurRad="80000" dist="40000" dir="5040000" algn="tl">
                  <a:srgbClr val="000000">
                    <a:alpha val="0"/>
                  </a:srgbClr>
                </a:outerShdw>
              </a:effectLst>
              <a:latin typeface="Calibri" panose="020F0502020204030204" pitchFamily="34" charset="0"/>
              <a:ea typeface="+mj-ea"/>
              <a:cs typeface="Calibri" panose="020F0502020204030204" pitchFamily="34" charset="0"/>
            </a:endParaRPr>
          </a:p>
        </p:txBody>
      </p:sp>
      <p:sp>
        <p:nvSpPr>
          <p:cNvPr id="3" name="TextBox 2">
            <a:extLst>
              <a:ext uri="{FF2B5EF4-FFF2-40B4-BE49-F238E27FC236}">
                <a16:creationId xmlns:a16="http://schemas.microsoft.com/office/drawing/2014/main" id="{11CF34CF-9134-41DC-9BC2-9C06C735AD7E}"/>
              </a:ext>
            </a:extLst>
          </p:cNvPr>
          <p:cNvSpPr txBox="1"/>
          <p:nvPr/>
        </p:nvSpPr>
        <p:spPr>
          <a:xfrm>
            <a:off x="836579" y="1342417"/>
            <a:ext cx="7675123" cy="5663089"/>
          </a:xfrm>
          <a:prstGeom prst="rect">
            <a:avLst/>
          </a:prstGeom>
          <a:noFill/>
        </p:spPr>
        <p:txBody>
          <a:bodyPr wrap="square" rtlCol="0">
            <a:spAutoFit/>
          </a:bodyPr>
          <a:lstStyle/>
          <a:p>
            <a:pPr marL="0" indent="0">
              <a:buNone/>
            </a:pPr>
            <a:r>
              <a:rPr lang="en-US" sz="2000" dirty="0">
                <a:effectLst/>
                <a:latin typeface="+mn-lt"/>
                <a:ea typeface="Calibri" panose="020F0502020204030204" pitchFamily="34" charset="0"/>
                <a:cs typeface="Times New Roman" panose="02020603050405020304" pitchFamily="18" charset="0"/>
              </a:rPr>
              <a:t>In this webinar we will discover a set of new picture books that engage young students as they learn about:</a:t>
            </a:r>
          </a:p>
          <a:p>
            <a:pPr marL="342900" indent="-342900">
              <a:buFont typeface="Arial" panose="020B0604020202020204" pitchFamily="34" charset="0"/>
              <a:buChar char="•"/>
            </a:pPr>
            <a:r>
              <a:rPr lang="en-US" sz="2000" dirty="0">
                <a:latin typeface="+mn-lt"/>
                <a:ea typeface="Calibri" panose="020F0502020204030204" pitchFamily="34" charset="0"/>
                <a:cs typeface="Times New Roman" panose="02020603050405020304" pitchFamily="18" charset="0"/>
              </a:rPr>
              <a:t>Opportunity Cost</a:t>
            </a:r>
          </a:p>
          <a:p>
            <a:pPr marL="342900" indent="-342900">
              <a:buFont typeface="Arial" panose="020B0604020202020204" pitchFamily="34" charset="0"/>
              <a:buChar char="•"/>
            </a:pPr>
            <a:r>
              <a:rPr lang="en-US" sz="2000" dirty="0">
                <a:effectLst/>
                <a:latin typeface="+mn-lt"/>
                <a:ea typeface="Calibri" panose="020F0502020204030204" pitchFamily="34" charset="0"/>
                <a:cs typeface="Times New Roman" panose="02020603050405020304" pitchFamily="18" charset="0"/>
              </a:rPr>
              <a:t>Entrepreneurship</a:t>
            </a:r>
          </a:p>
          <a:p>
            <a:pPr marL="342900" indent="-342900">
              <a:buFont typeface="Arial" panose="020B0604020202020204" pitchFamily="34" charset="0"/>
              <a:buChar char="•"/>
            </a:pPr>
            <a:r>
              <a:rPr lang="en-US" sz="2000" dirty="0">
                <a:latin typeface="+mn-lt"/>
                <a:ea typeface="Calibri" panose="020F0502020204030204" pitchFamily="34" charset="0"/>
                <a:cs typeface="Times New Roman" panose="02020603050405020304" pitchFamily="18" charset="0"/>
              </a:rPr>
              <a:t>Productive Resources </a:t>
            </a:r>
            <a:endParaRPr lang="en-US" sz="2000" dirty="0">
              <a:effectLst/>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dirty="0">
                <a:latin typeface="+mn-lt"/>
                <a:ea typeface="Calibri" panose="020F0502020204030204" pitchFamily="34" charset="0"/>
                <a:cs typeface="Times New Roman" panose="02020603050405020304" pitchFamily="18" charset="0"/>
              </a:rPr>
              <a:t>Money</a:t>
            </a:r>
            <a:endParaRPr lang="en-US" sz="2000" dirty="0">
              <a:effectLst/>
              <a:latin typeface="+mn-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dirty="0">
                <a:latin typeface="+mn-lt"/>
              </a:rPr>
              <a:t>Choices</a:t>
            </a:r>
          </a:p>
          <a:p>
            <a:pPr marL="342900" indent="-342900">
              <a:buFont typeface="Arial" panose="020B0604020202020204" pitchFamily="34" charset="0"/>
              <a:buChar char="•"/>
            </a:pPr>
            <a:r>
              <a:rPr lang="en-US" sz="2000" dirty="0">
                <a:latin typeface="+mn-lt"/>
              </a:rPr>
              <a:t>Human Capital </a:t>
            </a:r>
          </a:p>
          <a:p>
            <a:endParaRPr lang="en-US" sz="2000" dirty="0">
              <a:latin typeface="+mn-lt"/>
            </a:endParaRPr>
          </a:p>
          <a:p>
            <a:r>
              <a:rPr lang="en-US" sz="2000" dirty="0">
                <a:latin typeface="+mn-lt"/>
              </a:rPr>
              <a:t>Also provided:</a:t>
            </a:r>
          </a:p>
          <a:p>
            <a:pPr marL="342900" indent="-342900">
              <a:buFont typeface="Arial" panose="020B0604020202020204" pitchFamily="34" charset="0"/>
              <a:buChar char="•"/>
            </a:pPr>
            <a:r>
              <a:rPr lang="en-US" sz="2000" dirty="0">
                <a:latin typeface="+mn-lt"/>
              </a:rPr>
              <a:t>Hands on lessons and activities</a:t>
            </a:r>
          </a:p>
          <a:p>
            <a:pPr marL="342900" indent="-342900">
              <a:buFont typeface="Arial" panose="020B0604020202020204" pitchFamily="34" charset="0"/>
              <a:buChar char="•"/>
            </a:pPr>
            <a:r>
              <a:rPr lang="en-US" sz="2000" dirty="0">
                <a:latin typeface="+mn-lt"/>
              </a:rPr>
              <a:t>Websites providing support materials</a:t>
            </a:r>
          </a:p>
          <a:p>
            <a:pPr marL="342900" indent="-342900">
              <a:buFont typeface="Arial" panose="020B0604020202020204" pitchFamily="34" charset="0"/>
              <a:buChar char="•"/>
            </a:pPr>
            <a:r>
              <a:rPr lang="en-US" sz="2000" dirty="0">
                <a:latin typeface="+mn-lt"/>
              </a:rPr>
              <a:t>Related standards</a:t>
            </a:r>
          </a:p>
          <a:p>
            <a:pPr marL="342900" indent="-342900">
              <a:buFont typeface="Arial" panose="020B0604020202020204" pitchFamily="34" charset="0"/>
              <a:buChar char="•"/>
            </a:pPr>
            <a:r>
              <a:rPr lang="en-US" sz="2000" dirty="0">
                <a:latin typeface="+mn-lt"/>
              </a:rPr>
              <a:t>Annotated bibliography </a:t>
            </a:r>
          </a:p>
          <a:p>
            <a:pPr marL="342900" indent="-342900">
              <a:buFont typeface="Arial" panose="020B0604020202020204" pitchFamily="34" charset="0"/>
              <a:buChar char="•"/>
            </a:pPr>
            <a:r>
              <a:rPr lang="en-US" sz="2000" dirty="0">
                <a:latin typeface="+mn-lt"/>
              </a:rPr>
              <a:t>Q &amp; A opportunities </a:t>
            </a:r>
          </a:p>
          <a:p>
            <a:pPr marL="342900" indent="-342900">
              <a:buFont typeface="Arial" panose="020B0604020202020204" pitchFamily="34" charset="0"/>
              <a:buChar char="•"/>
            </a:pPr>
            <a:endParaRPr lang="en-US" sz="2000" dirty="0">
              <a:latin typeface="+mn-lt"/>
            </a:endParaRPr>
          </a:p>
          <a:p>
            <a:endParaRPr lang="en-US" sz="2400" dirty="0">
              <a:latin typeface="+mn-lt"/>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22A4-DEB6-4C71-9A42-10EFB591EAA3}"/>
              </a:ext>
            </a:extLst>
          </p:cNvPr>
          <p:cNvSpPr>
            <a:spLocks noGrp="1"/>
          </p:cNvSpPr>
          <p:nvPr>
            <p:ph type="title"/>
          </p:nvPr>
        </p:nvSpPr>
        <p:spPr/>
        <p:txBody>
          <a:bodyPr/>
          <a:lstStyle/>
          <a:p>
            <a:r>
              <a:rPr lang="en-US" sz="3200" dirty="0"/>
              <a:t>Using Children’s Literature to Teach Economics</a:t>
            </a:r>
          </a:p>
        </p:txBody>
      </p:sp>
      <p:sp>
        <p:nvSpPr>
          <p:cNvPr id="3" name="Content Placeholder 2">
            <a:extLst>
              <a:ext uri="{FF2B5EF4-FFF2-40B4-BE49-F238E27FC236}">
                <a16:creationId xmlns:a16="http://schemas.microsoft.com/office/drawing/2014/main" id="{52736E45-18CA-45EB-92D1-A6C3A5E79AA6}"/>
              </a:ext>
            </a:extLst>
          </p:cNvPr>
          <p:cNvSpPr>
            <a:spLocks noGrp="1"/>
          </p:cNvSpPr>
          <p:nvPr>
            <p:ph idx="1"/>
          </p:nvPr>
        </p:nvSpPr>
        <p:spPr/>
        <p:txBody>
          <a:bodyPr/>
          <a:lstStyle/>
          <a:p>
            <a:pPr marL="0" indent="0">
              <a:buNone/>
              <a:defRPr/>
            </a:pPr>
            <a:r>
              <a:rPr lang="en-US" sz="2400" b="0" i="0" dirty="0">
                <a:solidFill>
                  <a:srgbClr val="222222"/>
                </a:solidFill>
                <a:effectLst/>
                <a:latin typeface="Roboto"/>
              </a:rPr>
              <a:t>It is to be noted that by using children’s picture books to teach in the content areas</a:t>
            </a:r>
            <a:r>
              <a:rPr lang="en-US" sz="2400" dirty="0">
                <a:solidFill>
                  <a:srgbClr val="222222"/>
                </a:solidFill>
                <a:latin typeface="Roboto"/>
              </a:rPr>
              <a:t> </a:t>
            </a:r>
            <a:r>
              <a:rPr lang="en-US" sz="2400" b="0" i="0" dirty="0">
                <a:solidFill>
                  <a:srgbClr val="222222"/>
                </a:solidFill>
                <a:effectLst/>
                <a:latin typeface="Roboto"/>
              </a:rPr>
              <a:t>we are providing students with engaging background information that encourages them to relate to concepts, improve vocabulary, and promote reading and writing skills. </a:t>
            </a:r>
          </a:p>
          <a:p>
            <a:pPr marL="0" indent="0">
              <a:buNone/>
              <a:defRPr/>
            </a:pPr>
            <a:r>
              <a:rPr lang="en-US" sz="2400" dirty="0">
                <a:solidFill>
                  <a:srgbClr val="222222"/>
                </a:solidFill>
                <a:latin typeface="Roboto"/>
              </a:rPr>
              <a:t>Children’s literature offers many interdisciplinary possibilities including those of economics and personal finance. </a:t>
            </a:r>
            <a:endParaRPr lang="en-US" sz="2400" b="0" i="0" dirty="0">
              <a:solidFill>
                <a:srgbClr val="222222"/>
              </a:solidFill>
              <a:effectLst/>
              <a:latin typeface="Roboto"/>
            </a:endParaRPr>
          </a:p>
          <a:p>
            <a:pPr marL="0" indent="0">
              <a:buNone/>
            </a:pPr>
            <a:endParaRPr lang="en-US" sz="1800" dirty="0"/>
          </a:p>
        </p:txBody>
      </p:sp>
    </p:spTree>
    <p:extLst>
      <p:ext uri="{BB962C8B-B14F-4D97-AF65-F5344CB8AC3E}">
        <p14:creationId xmlns:p14="http://schemas.microsoft.com/office/powerpoint/2010/main" val="65443520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1C88E-0519-48F3-A85A-506E251E0F08}"/>
              </a:ext>
            </a:extLst>
          </p:cNvPr>
          <p:cNvSpPr>
            <a:spLocks noGrp="1"/>
          </p:cNvSpPr>
          <p:nvPr>
            <p:ph type="title"/>
          </p:nvPr>
        </p:nvSpPr>
        <p:spPr>
          <a:xfrm>
            <a:off x="457200" y="1219200"/>
            <a:ext cx="8229600" cy="5105400"/>
          </a:xfrm>
          <a:solidFill>
            <a:schemeClr val="tx2">
              <a:lumMod val="60000"/>
              <a:lumOff val="40000"/>
            </a:schemeClr>
          </a:solidFill>
        </p:spPr>
        <p:txBody>
          <a:bodyPr/>
          <a:lstStyle/>
          <a:p>
            <a:endParaRPr lang="en-US" dirty="0"/>
          </a:p>
        </p:txBody>
      </p:sp>
      <p:pic>
        <p:nvPicPr>
          <p:cNvPr id="4" name="Content Placeholder 3">
            <a:extLst>
              <a:ext uri="{FF2B5EF4-FFF2-40B4-BE49-F238E27FC236}">
                <a16:creationId xmlns:a16="http://schemas.microsoft.com/office/drawing/2014/main" id="{38665AC8-2DA5-426F-9F20-82EA47DDD7B8}"/>
              </a:ext>
            </a:extLst>
          </p:cNvPr>
          <p:cNvPicPr>
            <a:picLocks noGrp="1" noChangeAspect="1"/>
          </p:cNvPicPr>
          <p:nvPr>
            <p:ph idx="1"/>
          </p:nvPr>
        </p:nvPicPr>
        <p:blipFill>
          <a:blip r:embed="rId2"/>
          <a:stretch>
            <a:fillRect/>
          </a:stretch>
        </p:blipFill>
        <p:spPr>
          <a:xfrm>
            <a:off x="762000" y="1338520"/>
            <a:ext cx="7620000" cy="4866759"/>
          </a:xfrm>
          <a:prstGeom prst="rect">
            <a:avLst/>
          </a:prstGeom>
        </p:spPr>
      </p:pic>
    </p:spTree>
    <p:extLst>
      <p:ext uri="{BB962C8B-B14F-4D97-AF65-F5344CB8AC3E}">
        <p14:creationId xmlns:p14="http://schemas.microsoft.com/office/powerpoint/2010/main" val="2812464707"/>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cd82c5b-74c9-4827-94f1-5bf219ae6b20">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32A4-542C-494D-8506-1C720B46413C}">
  <ds:schemaRefs>
    <ds:schemaRef ds:uri="http://purl.org/dc/elements/1.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fa4db11-c700-41fb-b639-f7e6b4e680b5"/>
    <ds:schemaRef ds:uri="http://purl.org/dc/dcmitype/"/>
    <ds:schemaRef ds:uri="9cd82c5b-74c9-4827-94f1-5bf219ae6b2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2569F55-ABA4-4B0B-AC88-5DE1528E6F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85DF1F-BC57-4156-92DD-D8D43BF525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7472</TotalTime>
  <Words>2009</Words>
  <Application>Microsoft Office PowerPoint</Application>
  <PresentationFormat>On-screen Show (4:3)</PresentationFormat>
  <Paragraphs>221</Paragraphs>
  <Slides>53</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Arial</vt:lpstr>
      <vt:lpstr>Arial,Sans-Serif</vt:lpstr>
      <vt:lpstr>Blackadder ITC</vt:lpstr>
      <vt:lpstr>Calibri</vt:lpstr>
      <vt:lpstr>Calibri Light</vt:lpstr>
      <vt:lpstr>Helvetica Neue</vt:lpstr>
      <vt:lpstr>Josefin Sans</vt:lpstr>
      <vt:lpstr>Lato</vt:lpstr>
      <vt:lpstr>Roboto</vt:lpstr>
      <vt:lpstr>Times New Roman</vt:lpstr>
      <vt:lpstr>Wingdings</vt:lpstr>
      <vt:lpstr>Office Theme</vt:lpstr>
      <vt:lpstr>               Hispanic Heritage Month: Using Picture Books to Teach Economics, Ethics and Civil Rights       Lynne Farrell Stover October 5, 2021 stoverlf@jmu.edu                                                                        </vt:lpstr>
      <vt:lpstr>EconEdLink Membership</vt:lpstr>
      <vt:lpstr>Professional Development Certificate</vt:lpstr>
      <vt:lpstr>National Standards</vt:lpstr>
      <vt:lpstr>State Standards</vt:lpstr>
      <vt:lpstr>Objectives</vt:lpstr>
      <vt:lpstr>Agenda</vt:lpstr>
      <vt:lpstr>Using Children’s Literature to Teach Economics</vt:lpstr>
      <vt:lpstr>PowerPoint Presentation</vt:lpstr>
      <vt:lpstr> Tia Isa Wants a Car</vt:lpstr>
      <vt:lpstr>Tía Isa Wants a Car</vt:lpstr>
      <vt:lpstr>PowerPoint Presentation</vt:lpstr>
      <vt:lpstr> Incentives to Save</vt:lpstr>
      <vt:lpstr> Savings Goals </vt:lpstr>
      <vt:lpstr>https://www.librarysparks.com/wp-content/uploads/2016/06/lsp_ll_fiction_apr16.pdf</vt:lpstr>
      <vt:lpstr>The Tortilla Factory</vt:lpstr>
      <vt:lpstr>  </vt:lpstr>
      <vt:lpstr>PowerPoint Presentation</vt:lpstr>
      <vt:lpstr>PowerPoint Presentation</vt:lpstr>
      <vt:lpstr>A Bike Like Sergio’s </vt:lpstr>
      <vt:lpstr>PowerPoint Presentation</vt:lpstr>
      <vt:lpstr>http://vcee.org/elementary-school/reading-makes-cents/2018-19-featured-books/</vt:lpstr>
      <vt:lpstr>PowerPoint Presentation</vt:lpstr>
      <vt:lpstr>PowerPoint Presentation</vt:lpstr>
      <vt:lpstr>PowerPoint Presentation</vt:lpstr>
      <vt:lpstr>PowerPoint Presentation</vt:lpstr>
      <vt:lpstr>PowerPoint Presentation</vt:lpstr>
      <vt:lpstr>Possible Responses </vt:lpstr>
      <vt:lpstr>PowerPoint Presentation</vt:lpstr>
      <vt:lpstr>PowerPoint Presentation</vt:lpstr>
      <vt:lpstr>PowerPoint Presentation</vt:lpstr>
      <vt:lpstr> Delores Huerta: A Hero to Migrant Workers by Sarah Warren</vt:lpstr>
      <vt:lpstr>PowerPoint Presentation</vt:lpstr>
      <vt:lpstr>Timeline </vt:lpstr>
      <vt:lpstr>What Do You Think?</vt:lpstr>
      <vt:lpstr>Harvesting Hope</vt:lpstr>
      <vt:lpstr>PowerPoint Presentation</vt:lpstr>
      <vt:lpstr>PowerPoint Presentation</vt:lpstr>
      <vt:lpstr>Bonus Theme: Immigration </vt:lpstr>
      <vt:lpstr>PowerPoint Presentation</vt:lpstr>
      <vt:lpstr>PowerPoint Presentation</vt:lpstr>
      <vt:lpstr>PowerPoint Presentation</vt:lpstr>
      <vt:lpstr>PowerPoint Presentation</vt:lpstr>
      <vt:lpstr>PowerPoint Presentation</vt:lpstr>
      <vt:lpstr>Vote With Your Feet </vt:lpstr>
      <vt:lpstr>Side Note</vt:lpstr>
      <vt:lpstr>PowerPoint Presentation</vt:lpstr>
      <vt:lpstr>38 Page Study Guide</vt:lpstr>
      <vt:lpstr>PowerPoint Presentation</vt:lpstr>
      <vt:lpstr>Assessment Questions</vt:lpstr>
      <vt:lpstr>PowerPoint Presentation</vt:lpstr>
      <vt:lpstr>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Business of….?</dc:title>
  <dc:creator>Marsha Masters</dc:creator>
  <cp:lastModifiedBy>Jarvon Carson</cp:lastModifiedBy>
  <cp:revision>207</cp:revision>
  <dcterms:created xsi:type="dcterms:W3CDTF">2012-09-11T15:07:18Z</dcterms:created>
  <dcterms:modified xsi:type="dcterms:W3CDTF">2021-09-30T20:16:58Z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