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61" r:id="rId6"/>
    <p:sldId id="267" r:id="rId7"/>
    <p:sldId id="258" r:id="rId8"/>
    <p:sldId id="262" r:id="rId9"/>
    <p:sldId id="263" r:id="rId10"/>
    <p:sldId id="265" r:id="rId11"/>
    <p:sldId id="270" r:id="rId12"/>
    <p:sldId id="260" r:id="rId13"/>
    <p:sldId id="266" r:id="rId14"/>
    <p:sldId id="269"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9900"/>
    <a:srgbClr val="005CB8"/>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2AAF6D-7E39-4CCC-A354-B0095CAFCEE5}" v="12" dt="2021-02-22T20:37:56.108"/>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snapToGrid="0">
      <p:cViewPr varScale="1">
        <p:scale>
          <a:sx n="71" d="100"/>
          <a:sy n="71" d="100"/>
        </p:scale>
        <p:origin x="178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2/22/2021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779805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379333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5</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6</a:t>
            </a:fld>
            <a:endParaRPr lang="en-US"/>
          </a:p>
        </p:txBody>
      </p:sp>
    </p:spTree>
    <p:extLst>
      <p:ext uri="{BB962C8B-B14F-4D97-AF65-F5344CB8AC3E}">
        <p14:creationId xmlns:p14="http://schemas.microsoft.com/office/powerpoint/2010/main" val="289650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7</a:t>
            </a:fld>
            <a:endParaRPr lang="en-US"/>
          </a:p>
        </p:txBody>
      </p:sp>
    </p:spTree>
    <p:extLst>
      <p:ext uri="{BB962C8B-B14F-4D97-AF65-F5344CB8AC3E}">
        <p14:creationId xmlns:p14="http://schemas.microsoft.com/office/powerpoint/2010/main" val="3331690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9</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10</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a:t>Click to edit Master title style</a:t>
            </a:r>
          </a:p>
        </p:txBody>
      </p:sp>
      <p:sp>
        <p:nvSpPr>
          <p:cNvPr id="3" name="Content Placeholder 2"/>
          <p:cNvSpPr>
            <a:spLocks noGrp="1"/>
          </p:cNvSpPr>
          <p:nvPr>
            <p:ph idx="1"/>
          </p:nvPr>
        </p:nvSpPr>
        <p:spPr>
          <a:xfrm>
            <a:off x="457200" y="2377440"/>
            <a:ext cx="82296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228600" y="205503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econedlink.org/professional-developmen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reate.kahoot.it/share/the-economic-impact-of-covid-19/25620652-4f97-4930-b158-fdd52ab8fa0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cs.google.com/presentation/d/1GwtUgf1RRBSkDOrNNqqk7QSjrhFETPEtpUpQzKSYit0/edit?usp=sharing" TargetMode="External"/><Relationship Id="rId2" Type="http://schemas.openxmlformats.org/officeDocument/2006/relationships/hyperlink" Target="https://share.nearpod.com/e/aI08LMFN5db"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youtu.be/0ws7WrNyQG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youtu.be/4NRjGY154q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42899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4000" dirty="0">
                <a:latin typeface="Calibri"/>
                <a:ea typeface="ＭＳ Ｐゴシック"/>
                <a:cs typeface="Calibri"/>
              </a:rPr>
              <a:t>Teaching Fiscal Policy in the COVID Era: </a:t>
            </a:r>
            <a:br>
              <a:rPr lang="en-US" sz="3600" dirty="0">
                <a:latin typeface="Calibri"/>
                <a:ea typeface="ＭＳ Ｐゴシック"/>
                <a:cs typeface="Calibri"/>
              </a:rPr>
            </a:br>
            <a:r>
              <a:rPr lang="en-US" sz="3600" dirty="0">
                <a:solidFill>
                  <a:srgbClr val="7A9900"/>
                </a:solidFill>
                <a:latin typeface="Calibri"/>
                <a:ea typeface="ＭＳ Ｐゴシック"/>
                <a:cs typeface="Calibri"/>
              </a:rPr>
              <a:t>The Economic Impact of the Crisis &amp; </a:t>
            </a:r>
            <a:br>
              <a:rPr lang="en-US" sz="3600" dirty="0">
                <a:solidFill>
                  <a:srgbClr val="7A9900"/>
                </a:solidFill>
                <a:latin typeface="Calibri"/>
                <a:ea typeface="ＭＳ Ｐゴシック"/>
                <a:cs typeface="Calibri"/>
              </a:rPr>
            </a:br>
            <a:r>
              <a:rPr lang="en-US" sz="3600" dirty="0">
                <a:solidFill>
                  <a:srgbClr val="7A9900"/>
                </a:solidFill>
                <a:latin typeface="Calibri"/>
                <a:ea typeface="ＭＳ Ｐゴシック"/>
                <a:cs typeface="Calibri"/>
              </a:rPr>
              <a:t>Why It Doesn’t Affect Everyone Equally</a:t>
            </a:r>
            <a:br>
              <a:rPr lang="en-US" sz="6000" b="1" dirty="0">
                <a:ln w="11430"/>
                <a:effectLst>
                  <a:outerShdw blurRad="80000" dist="40000" dir="5040000" algn="tl">
                    <a:srgbClr val="000000">
                      <a:alpha val="0"/>
                    </a:srgbClr>
                  </a:outerShdw>
                </a:effectLst>
                <a:ea typeface="+mj-ea"/>
                <a:cs typeface="+mj-cs"/>
              </a:rPr>
            </a:br>
            <a:r>
              <a:rPr lang="en-US" sz="2200" i="1" dirty="0">
                <a:solidFill>
                  <a:schemeClr val="tx1"/>
                </a:solidFill>
                <a:latin typeface="Calibri"/>
                <a:ea typeface="ＭＳ Ｐゴシック"/>
                <a:cs typeface="Calibri"/>
              </a:rPr>
              <a:t>Presented by Brett Burkey, Education Director @ FCEE</a:t>
            </a:r>
            <a:br>
              <a:rPr lang="en-US" sz="1600" dirty="0"/>
            </a:br>
            <a:r>
              <a:rPr lang="en-US" sz="2200" dirty="0"/>
              <a:t>February 18, 2021 </a:t>
            </a:r>
            <a:br>
              <a:rPr lang="en-US" sz="2200" dirty="0"/>
            </a:br>
            <a:r>
              <a:rPr lang="en-US" sz="2200" dirty="0"/>
              <a:t>5:30-6:30 pm</a:t>
            </a:r>
            <a:br>
              <a:rPr lang="en-US" sz="16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rPr>
              <a:t>bburkey@fcee.org</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b="1">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1501666" y="5134678"/>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1524001" y="2335947"/>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1C49A-50A7-49D5-B1A2-57AAF226F525}"/>
              </a:ext>
            </a:extLst>
          </p:cNvPr>
          <p:cNvSpPr>
            <a:spLocks noGrp="1"/>
          </p:cNvSpPr>
          <p:nvPr>
            <p:ph type="ctrTitle"/>
          </p:nvPr>
        </p:nvSpPr>
        <p:spPr>
          <a:xfrm>
            <a:off x="756139" y="1145686"/>
            <a:ext cx="7772400" cy="1470025"/>
          </a:xfrm>
        </p:spPr>
        <p:txBody>
          <a:bodyPr/>
          <a:lstStyle/>
          <a:p>
            <a:r>
              <a:rPr lang="en-US" sz="5400" dirty="0">
                <a:latin typeface="Calibri"/>
                <a:ea typeface="ＭＳ Ｐゴシック"/>
                <a:cs typeface="Calibri"/>
              </a:rPr>
              <a:t>Thank You to Our Sponsors!</a:t>
            </a:r>
            <a:endParaRPr lang="en-US" sz="5400" dirty="0"/>
          </a:p>
        </p:txBody>
      </p:sp>
      <p:sp>
        <p:nvSpPr>
          <p:cNvPr id="3" name="Subtitle 2">
            <a:extLst>
              <a:ext uri="{FF2B5EF4-FFF2-40B4-BE49-F238E27FC236}">
                <a16:creationId xmlns:a16="http://schemas.microsoft.com/office/drawing/2014/main" id="{88D6CDAE-25F6-4A13-9FAD-1DA0236E53C3}"/>
              </a:ext>
            </a:extLst>
          </p:cNvPr>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8479" y="2622632"/>
            <a:ext cx="2378110" cy="237811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116" y="2690224"/>
            <a:ext cx="4725799" cy="130297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1831" y="5899538"/>
            <a:ext cx="6217920" cy="594360"/>
          </a:xfrm>
          <a:prstGeom prst="rect">
            <a:avLst/>
          </a:prstGeom>
        </p:spPr>
      </p:pic>
      <p:sp>
        <p:nvSpPr>
          <p:cNvPr id="7" name="Rectangle 6"/>
          <p:cNvSpPr/>
          <p:nvPr/>
        </p:nvSpPr>
        <p:spPr>
          <a:xfrm>
            <a:off x="4450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4015" y="3811687"/>
            <a:ext cx="1905000" cy="1874520"/>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3A7E8432-E2ED-4609-928F-7A71E735146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37274" y="5243613"/>
            <a:ext cx="1188720" cy="1196340"/>
          </a:xfrm>
          <a:prstGeom prst="rect">
            <a:avLst/>
          </a:prstGeom>
        </p:spPr>
      </p:pic>
    </p:spTree>
    <p:extLst>
      <p:ext uri="{BB962C8B-B14F-4D97-AF65-F5344CB8AC3E}">
        <p14:creationId xmlns:p14="http://schemas.microsoft.com/office/powerpoint/2010/main" val="67265427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62421"/>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a:spcAft>
                <a:spcPts val="0"/>
              </a:spcAft>
              <a:defRPr/>
            </a:pPr>
            <a:r>
              <a:rPr lang="en-US" sz="4000" dirty="0">
                <a:latin typeface="Calibri"/>
                <a:ea typeface="ＭＳ Ｐゴシック"/>
                <a:cs typeface="Calibri"/>
              </a:rPr>
              <a:t>EconEdLink Membership</a:t>
            </a:r>
            <a:endParaRPr lang="en-US" dirty="0"/>
          </a:p>
        </p:txBody>
      </p:sp>
      <p:sp>
        <p:nvSpPr>
          <p:cNvPr id="3" name="TextBox 2">
            <a:extLst>
              <a:ext uri="{FF2B5EF4-FFF2-40B4-BE49-F238E27FC236}">
                <a16:creationId xmlns:a16="http://schemas.microsoft.com/office/drawing/2014/main" id="{D213714B-F9E8-8C44-9AF8-383F3F244D95}"/>
              </a:ext>
            </a:extLst>
          </p:cNvPr>
          <p:cNvSpPr txBox="1"/>
          <p:nvPr/>
        </p:nvSpPr>
        <p:spPr>
          <a:xfrm>
            <a:off x="482538" y="2114894"/>
            <a:ext cx="8175171" cy="4247317"/>
          </a:xfrm>
          <a:prstGeom prst="rect">
            <a:avLst/>
          </a:prstGeom>
          <a:noFill/>
        </p:spPr>
        <p:txBody>
          <a:bodyPr wrap="square" rtlCol="0" anchor="t">
            <a:spAutoFit/>
          </a:bodyPr>
          <a:lstStyle/>
          <a:p>
            <a:r>
              <a:rPr lang="en-US" dirty="0">
                <a:latin typeface="Arial"/>
                <a:ea typeface="ＭＳ Ｐゴシック"/>
                <a:cs typeface="Arial"/>
              </a:rPr>
              <a:t>You can now access CEE’s professional development webinars directly on EconEdLink.org! To receive these new professional development benefits, </a:t>
            </a:r>
            <a:r>
              <a:rPr lang="en-US" b="1" dirty="0">
                <a:latin typeface="Arial"/>
                <a:ea typeface="ＭＳ Ｐゴシック"/>
                <a:cs typeface="Arial"/>
              </a:rPr>
              <a:t>become an EconEdLink </a:t>
            </a:r>
            <a:r>
              <a:rPr lang="en-US" b="1" dirty="0">
                <a:latin typeface="Arial"/>
                <a:ea typeface="ＭＳ Ｐゴシック"/>
                <a:cs typeface="Arial"/>
                <a:hlinkClick r:id="rId3"/>
              </a:rPr>
              <a:t>member</a:t>
            </a:r>
            <a:r>
              <a:rPr lang="en-US" dirty="0">
                <a:latin typeface="Arial"/>
                <a:ea typeface="ＭＳ Ｐゴシック"/>
                <a:cs typeface="Arial"/>
              </a:rPr>
              <a:t>. As a member, you will now be able to: </a:t>
            </a:r>
            <a:endParaRPr lang="en-US" dirty="0"/>
          </a:p>
          <a:p>
            <a:endParaRPr lang="en-US" dirty="0"/>
          </a:p>
          <a:p>
            <a:pPr marL="285750" indent="-285750">
              <a:buFont typeface="Arial"/>
              <a:buChar char="•"/>
            </a:pPr>
            <a:r>
              <a:rPr lang="en-US" dirty="0">
                <a:latin typeface="Arial"/>
                <a:ea typeface="ＭＳ Ｐゴシック"/>
                <a:cs typeface="Arial"/>
              </a:rPr>
              <a:t>Automatically receive a professional development certificate via e-mail within 24 hours after viewing any webinar for a minimum of 45 minutes</a:t>
            </a:r>
            <a:endParaRPr lang="en-US" dirty="0"/>
          </a:p>
          <a:p>
            <a:pPr marL="285750" indent="-285750">
              <a:buFont typeface="Arial"/>
              <a:buChar char="•"/>
            </a:pPr>
            <a:r>
              <a:rPr lang="en-US" dirty="0">
                <a:latin typeface="Arial"/>
                <a:ea typeface="ＭＳ Ｐゴシック"/>
                <a:cs typeface="Arial"/>
              </a:rPr>
              <a:t>Register for upcoming webinars with a simple one-click process </a:t>
            </a:r>
            <a:endParaRPr lang="en-US" dirty="0"/>
          </a:p>
          <a:p>
            <a:pPr marL="285750" indent="-285750">
              <a:buFont typeface="Arial"/>
              <a:buChar char="•"/>
            </a:pPr>
            <a:r>
              <a:rPr lang="en-US" dirty="0">
                <a:latin typeface="Arial"/>
                <a:ea typeface="ＭＳ Ｐゴシック"/>
                <a:cs typeface="Arial"/>
              </a:rPr>
              <a:t>Easily download presentations, lesson plan materials and activities for each webinar </a:t>
            </a:r>
            <a:endParaRPr lang="en-US" dirty="0"/>
          </a:p>
          <a:p>
            <a:pPr marL="285750" indent="-285750">
              <a:buFont typeface="Arial"/>
              <a:buChar char="•"/>
            </a:pPr>
            <a:r>
              <a:rPr lang="en-US" dirty="0">
                <a:latin typeface="Arial"/>
                <a:ea typeface="ＭＳ Ｐゴシック"/>
                <a:cs typeface="Arial"/>
              </a:rPr>
              <a:t>Search and view all webinars at your convenience </a:t>
            </a:r>
            <a:endParaRPr lang="en-US" dirty="0"/>
          </a:p>
          <a:p>
            <a:pPr marL="285750" indent="-285750">
              <a:buFont typeface="Arial"/>
              <a:buChar char="•"/>
            </a:pPr>
            <a:r>
              <a:rPr lang="en-US" dirty="0">
                <a:latin typeface="Arial"/>
                <a:ea typeface="ＭＳ Ｐゴシック"/>
                <a:cs typeface="Arial"/>
              </a:rPr>
              <a:t>Save webinars to your EconEdLink dashboard for easy access to the event</a:t>
            </a:r>
            <a:endParaRPr lang="en-US" dirty="0"/>
          </a:p>
          <a:p>
            <a:endParaRPr lang="en-US" dirty="0">
              <a:latin typeface="Arial"/>
              <a:ea typeface="ＭＳ Ｐゴシック"/>
              <a:cs typeface="Arial"/>
            </a:endParaRPr>
          </a:p>
          <a:p>
            <a:pPr algn="ctr"/>
            <a:r>
              <a:rPr lang="en-US" dirty="0">
                <a:latin typeface="Arial"/>
                <a:ea typeface="ＭＳ Ｐゴシック"/>
                <a:cs typeface="Arial"/>
              </a:rPr>
              <a:t>You may access our new </a:t>
            </a:r>
            <a:r>
              <a:rPr lang="en-US" b="1" dirty="0">
                <a:latin typeface="Arial"/>
                <a:ea typeface="ＭＳ Ｐゴシック"/>
                <a:cs typeface="Arial"/>
              </a:rPr>
              <a:t>Professional Development</a:t>
            </a:r>
            <a:r>
              <a:rPr lang="en-US" dirty="0">
                <a:latin typeface="Arial"/>
                <a:ea typeface="ＭＳ Ｐゴシック"/>
                <a:cs typeface="Arial"/>
              </a:rPr>
              <a:t> page </a:t>
            </a:r>
            <a:r>
              <a:rPr lang="en-US" dirty="0">
                <a:latin typeface="Arial"/>
                <a:ea typeface="ＭＳ Ｐゴシック"/>
                <a:cs typeface="Arial"/>
                <a:hlinkClick r:id="rId4"/>
              </a:rPr>
              <a:t>here</a:t>
            </a:r>
            <a:endParaRPr lang="en-US" dirty="0">
              <a:latin typeface="Arial"/>
              <a:ea typeface="ＭＳ Ｐゴシック"/>
              <a:cs typeface="Arial"/>
            </a:endParaRPr>
          </a:p>
          <a:p>
            <a:endParaRPr lang="en-US" dirty="0">
              <a:latin typeface="Arial"/>
              <a:ea typeface="ＭＳ Ｐゴシック"/>
              <a:cs typeface="Arial"/>
            </a:endParaRPr>
          </a:p>
        </p:txBody>
      </p:sp>
    </p:spTree>
    <p:extLst>
      <p:ext uri="{BB962C8B-B14F-4D97-AF65-F5344CB8AC3E}">
        <p14:creationId xmlns:p14="http://schemas.microsoft.com/office/powerpoint/2010/main" val="26960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1" y="1061966"/>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a:latin typeface="Calibri"/>
                <a:ea typeface="ＭＳ Ｐゴシック"/>
                <a:cs typeface="Calibri"/>
              </a:rPr>
              <a:t>Professional Development Certificate</a:t>
            </a:r>
            <a:endParaRPr lang="en-US" sz="4000" b="1">
              <a:solidFill>
                <a:srgbClr val="005CB8"/>
              </a:solidFill>
              <a:effectLst>
                <a:glow>
                  <a:srgbClr val="4F81BD">
                    <a:alpha val="0"/>
                  </a:srgb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a:cs typeface="Calibri" panose="020F0502020204030204" pitchFamily="34" charset="0"/>
            </a:endParaRPr>
          </a:p>
        </p:txBody>
      </p:sp>
      <p:sp>
        <p:nvSpPr>
          <p:cNvPr id="3" name="TextBox 2">
            <a:extLst>
              <a:ext uri="{FF2B5EF4-FFF2-40B4-BE49-F238E27FC236}">
                <a16:creationId xmlns:a16="http://schemas.microsoft.com/office/drawing/2014/main" id="{D213714B-F9E8-8C44-9AF8-383F3F244D95}"/>
              </a:ext>
            </a:extLst>
          </p:cNvPr>
          <p:cNvSpPr txBox="1"/>
          <p:nvPr/>
        </p:nvSpPr>
        <p:spPr>
          <a:xfrm>
            <a:off x="588955" y="2359260"/>
            <a:ext cx="8175171" cy="2862322"/>
          </a:xfrm>
          <a:prstGeom prst="rect">
            <a:avLst/>
          </a:prstGeom>
          <a:noFill/>
        </p:spPr>
        <p:txBody>
          <a:bodyPr wrap="square" rtlCol="0" anchor="t">
            <a:spAutoFit/>
          </a:bodyPr>
          <a:lstStyle/>
          <a:p>
            <a:r>
              <a:rPr lang="en-US" dirty="0">
                <a:latin typeface="Arial"/>
                <a:ea typeface="ＭＳ Ｐゴシック"/>
              </a:rPr>
              <a:t>To earn your professional development certificate for this webinar, you must:</a:t>
            </a:r>
          </a:p>
          <a:p>
            <a:endParaRPr lang="en-US" dirty="0">
              <a:latin typeface="Arial"/>
              <a:ea typeface="ＭＳ Ｐゴシック"/>
            </a:endParaRPr>
          </a:p>
          <a:p>
            <a:pPr marL="285750" indent="-285750">
              <a:buFont typeface="Arial"/>
              <a:buChar char="•"/>
            </a:pPr>
            <a:r>
              <a:rPr lang="en-US" dirty="0">
                <a:latin typeface="Arial"/>
                <a:ea typeface="ＭＳ Ｐゴシック"/>
              </a:rPr>
              <a:t>Watch a minimum of 45-minutes and you will automatically receive a professional development </a:t>
            </a:r>
            <a:r>
              <a:rPr lang="en-US" b="1" dirty="0">
                <a:solidFill>
                  <a:srgbClr val="7A9900"/>
                </a:solidFill>
                <a:latin typeface="Arial"/>
                <a:ea typeface="ＭＳ Ｐゴシック"/>
              </a:rPr>
              <a:t>certificate </a:t>
            </a:r>
            <a:r>
              <a:rPr lang="en-US" dirty="0">
                <a:latin typeface="Arial"/>
                <a:ea typeface="ＭＳ Ｐゴシック"/>
              </a:rPr>
              <a:t>via e-mail within 24 hours.</a:t>
            </a:r>
          </a:p>
          <a:p>
            <a:endParaRPr lang="en-US" dirty="0">
              <a:latin typeface="Arial"/>
              <a:ea typeface="ＭＳ Ｐゴシック"/>
            </a:endParaRPr>
          </a:p>
          <a:p>
            <a:r>
              <a:rPr lang="en-US" dirty="0">
                <a:latin typeface="Arial"/>
                <a:ea typeface="ＭＳ Ｐゴシック"/>
                <a:cs typeface="Arial"/>
              </a:rPr>
              <a:t>Accessing resources: </a:t>
            </a:r>
            <a:endParaRPr lang="en-US" dirty="0"/>
          </a:p>
          <a:p>
            <a:endParaRPr lang="en-US" dirty="0">
              <a:cs typeface="Arial"/>
            </a:endParaRPr>
          </a:p>
          <a:p>
            <a:pPr marL="285750" indent="-285750">
              <a:buFont typeface="Arial,Sans-Serif"/>
              <a:buChar char="•"/>
            </a:pPr>
            <a:r>
              <a:rPr lang="en-US" dirty="0">
                <a:latin typeface="Arial"/>
                <a:ea typeface="ＭＳ Ｐゴシック"/>
                <a:cs typeface="Arial"/>
              </a:rPr>
              <a:t>You can now easily download presentations, lesson plan materials, and activities for each webinar from </a:t>
            </a:r>
            <a:r>
              <a:rPr lang="en-US" sz="1600" b="1" i="1" dirty="0">
                <a:solidFill>
                  <a:srgbClr val="005CB8"/>
                </a:solidFill>
                <a:latin typeface="Arial"/>
                <a:ea typeface="ＭＳ Ｐゴシック"/>
                <a:cs typeface="Arial"/>
                <a:hlinkClick r:id="rId3"/>
              </a:rPr>
              <a:t>EconEdLink.org/professional-development/</a:t>
            </a:r>
            <a:endParaRPr lang="en-US" sz="1600" b="1" i="1" dirty="0">
              <a:solidFill>
                <a:srgbClr val="005CB8"/>
              </a:solidFill>
              <a:latin typeface="Arial"/>
              <a:ea typeface="ＭＳ Ｐゴシック"/>
              <a:cs typeface="Arial"/>
            </a:endParaRPr>
          </a:p>
          <a:p>
            <a:endParaRPr lang="en-US" b="1" i="1" dirty="0">
              <a:solidFill>
                <a:srgbClr val="005CB8"/>
              </a:solidFill>
              <a:latin typeface="Arial"/>
              <a:ea typeface="ＭＳ Ｐゴシック"/>
              <a:cs typeface="Arial"/>
            </a:endParaRPr>
          </a:p>
        </p:txBody>
      </p:sp>
    </p:spTree>
    <p:extLst>
      <p:ext uri="{BB962C8B-B14F-4D97-AF65-F5344CB8AC3E}">
        <p14:creationId xmlns:p14="http://schemas.microsoft.com/office/powerpoint/2010/main" val="34890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Agenda</a:t>
            </a:r>
            <a:endParaRPr lang="en-US" sz="5500" b="1">
              <a:ln w="11430"/>
              <a:solidFill>
                <a:srgbClr val="005CB8"/>
              </a:solidFill>
              <a:effectLst>
                <a:outerShdw blurRad="80000" dist="40000" dir="5040000" algn="tl">
                  <a:srgbClr val="000000">
                    <a:alpha val="0"/>
                  </a:srgbClr>
                </a:outerShdw>
              </a:effectLst>
              <a:latin typeface="Calibri" panose="020F0502020204030204" pitchFamily="34" charset="0"/>
              <a:ea typeface="+mj-ea"/>
              <a:cs typeface="Calibri" panose="020F0502020204030204" pitchFamily="34" charset="0"/>
            </a:endParaRPr>
          </a:p>
        </p:txBody>
      </p:sp>
      <p:sp>
        <p:nvSpPr>
          <p:cNvPr id="15363" name="Content Placeholder 2"/>
          <p:cNvSpPr>
            <a:spLocks noGrp="1"/>
          </p:cNvSpPr>
          <p:nvPr>
            <p:ph idx="4294967295"/>
          </p:nvPr>
        </p:nvSpPr>
        <p:spPr>
          <a:xfrm>
            <a:off x="0" y="2377441"/>
            <a:ext cx="9144001" cy="4175760"/>
          </a:xfrm>
        </p:spPr>
        <p:txBody>
          <a:bodyPr/>
          <a:lstStyle/>
          <a:p>
            <a:r>
              <a:rPr lang="en-US" sz="3200" dirty="0">
                <a:latin typeface="Calibri Light"/>
                <a:ea typeface="ＭＳ Ｐゴシック"/>
                <a:cs typeface="Calibri Light"/>
              </a:rPr>
              <a:t>5:30-5:35, </a:t>
            </a:r>
            <a:r>
              <a:rPr lang="en-US" sz="3200" dirty="0">
                <a:solidFill>
                  <a:srgbClr val="7A9900"/>
                </a:solidFill>
                <a:latin typeface="Calibri Light"/>
                <a:ea typeface="ＭＳ Ｐゴシック"/>
                <a:cs typeface="Calibri Light"/>
              </a:rPr>
              <a:t>Welcome and Preview</a:t>
            </a:r>
          </a:p>
          <a:p>
            <a:r>
              <a:rPr lang="en-US" sz="3200" dirty="0">
                <a:latin typeface="Calibri Light"/>
                <a:ea typeface="ＭＳ Ｐゴシック"/>
                <a:cs typeface="Calibri Light"/>
              </a:rPr>
              <a:t>5:35-5:50, Review </a:t>
            </a:r>
            <a:r>
              <a:rPr lang="en-US" sz="3200" dirty="0">
                <a:solidFill>
                  <a:srgbClr val="7A9900"/>
                </a:solidFill>
                <a:latin typeface="Calibri Light"/>
                <a:ea typeface="ＭＳ Ｐゴシック"/>
                <a:cs typeface="Calibri Light"/>
              </a:rPr>
              <a:t>Bell- Ringer </a:t>
            </a:r>
            <a:r>
              <a:rPr lang="en-US" sz="3200" dirty="0">
                <a:latin typeface="Calibri Light"/>
                <a:ea typeface="ＭＳ Ｐゴシック"/>
                <a:cs typeface="Calibri Light"/>
              </a:rPr>
              <a:t>and </a:t>
            </a:r>
            <a:r>
              <a:rPr lang="en-US" sz="3200" dirty="0">
                <a:solidFill>
                  <a:srgbClr val="7A9900"/>
                </a:solidFill>
                <a:latin typeface="Calibri Light"/>
                <a:ea typeface="ＭＳ Ｐゴシック"/>
                <a:cs typeface="Calibri Light"/>
              </a:rPr>
              <a:t>Hyperdoc</a:t>
            </a:r>
          </a:p>
          <a:p>
            <a:r>
              <a:rPr lang="en-US" sz="3200" dirty="0">
                <a:latin typeface="Calibri Light"/>
                <a:ea typeface="ＭＳ Ｐゴシック"/>
                <a:cs typeface="Calibri Light"/>
              </a:rPr>
              <a:t>5:50-6:15, Work Through Economic Impact </a:t>
            </a:r>
            <a:r>
              <a:rPr lang="en-US" sz="3200" dirty="0">
                <a:solidFill>
                  <a:srgbClr val="7A9900"/>
                </a:solidFill>
                <a:latin typeface="Calibri Light"/>
                <a:ea typeface="ＭＳ Ｐゴシック"/>
                <a:cs typeface="Calibri Light"/>
              </a:rPr>
              <a:t>Nearpod</a:t>
            </a:r>
          </a:p>
          <a:p>
            <a:r>
              <a:rPr lang="en-US" sz="3200" dirty="0">
                <a:latin typeface="Calibri Light"/>
                <a:ea typeface="ＭＳ Ｐゴシック"/>
                <a:cs typeface="Calibri Light"/>
              </a:rPr>
              <a:t>6:15-6:25, Explore </a:t>
            </a:r>
            <a:r>
              <a:rPr lang="en-US" sz="3200" dirty="0">
                <a:solidFill>
                  <a:srgbClr val="7A9900"/>
                </a:solidFill>
                <a:latin typeface="Calibri Light"/>
                <a:ea typeface="ＭＳ Ｐゴシック"/>
                <a:cs typeface="Calibri Light"/>
              </a:rPr>
              <a:t>Kahoot</a:t>
            </a:r>
          </a:p>
          <a:p>
            <a:r>
              <a:rPr lang="en-US" sz="3200" dirty="0">
                <a:latin typeface="Calibri Light"/>
                <a:ea typeface="ＭＳ Ｐゴシック"/>
                <a:cs typeface="Calibri Light"/>
              </a:rPr>
              <a:t>6:25-6:30, Questions and </a:t>
            </a:r>
            <a:r>
              <a:rPr lang="en-US" sz="3200" dirty="0">
                <a:solidFill>
                  <a:srgbClr val="7A9900"/>
                </a:solidFill>
                <a:latin typeface="Calibri Light"/>
                <a:ea typeface="ＭＳ Ｐゴシック"/>
                <a:cs typeface="Calibri Light"/>
              </a:rPr>
              <a:t>Wrap- Up </a:t>
            </a:r>
            <a:endParaRPr lang="en-US" sz="3200" dirty="0">
              <a:solidFill>
                <a:srgbClr val="7A990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Objectives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011681"/>
            <a:ext cx="8229600" cy="4175760"/>
          </a:xfrm>
        </p:spPr>
        <p:txBody>
          <a:bodyPr>
            <a:noAutofit/>
          </a:bodyPr>
          <a:lstStyle/>
          <a:p>
            <a:pPr>
              <a:spcAft>
                <a:spcPts val="0"/>
              </a:spcAft>
              <a:buFont typeface="Arial" panose="020B0604020202020204" pitchFamily="34" charset="0"/>
              <a:buChar char="•"/>
            </a:pPr>
            <a:r>
              <a:rPr lang="en-US" sz="2400" dirty="0">
                <a:solidFill>
                  <a:srgbClr val="000000"/>
                </a:solidFill>
                <a:latin typeface="Calibri" panose="020F0502020204030204" pitchFamily="34" charset="0"/>
              </a:rPr>
              <a:t>Participants will be able to </a:t>
            </a:r>
            <a:r>
              <a:rPr lang="en-US" sz="2400" dirty="0">
                <a:solidFill>
                  <a:srgbClr val="7A9900"/>
                </a:solidFill>
                <a:latin typeface="Calibri" panose="020F0502020204030204" pitchFamily="34" charset="0"/>
              </a:rPr>
              <a:t>explain</a:t>
            </a:r>
            <a:r>
              <a:rPr lang="en-US" sz="2400" dirty="0">
                <a:solidFill>
                  <a:srgbClr val="000000"/>
                </a:solidFill>
                <a:latin typeface="Calibri" panose="020F0502020204030204" pitchFamily="34" charset="0"/>
              </a:rPr>
              <a:t> the immediate universal impact the virus had on our economy and way of life.</a:t>
            </a:r>
          </a:p>
          <a:p>
            <a:pPr>
              <a:spcAft>
                <a:spcPts val="0"/>
              </a:spcAft>
              <a:buFont typeface="Arial" panose="020B0604020202020204" pitchFamily="34" charset="0"/>
              <a:buChar char="•"/>
            </a:pPr>
            <a:endParaRPr lang="en-US" sz="2400" dirty="0">
              <a:solidFill>
                <a:srgbClr val="000000"/>
              </a:solidFill>
              <a:latin typeface="Noto Sans Symbols"/>
            </a:endParaRPr>
          </a:p>
          <a:p>
            <a:pPr>
              <a:spcAft>
                <a:spcPts val="0"/>
              </a:spcAft>
              <a:buFont typeface="Arial" panose="020B0604020202020204" pitchFamily="34" charset="0"/>
              <a:buChar char="•"/>
            </a:pPr>
            <a:r>
              <a:rPr lang="en-US" sz="2400" dirty="0">
                <a:solidFill>
                  <a:srgbClr val="000000"/>
                </a:solidFill>
                <a:latin typeface="Calibri" panose="020F0502020204030204" pitchFamily="34" charset="0"/>
              </a:rPr>
              <a:t>Participants will be able to </a:t>
            </a:r>
            <a:r>
              <a:rPr lang="en-US" sz="2400" dirty="0">
                <a:solidFill>
                  <a:srgbClr val="7A9900"/>
                </a:solidFill>
                <a:latin typeface="Calibri" panose="020F0502020204030204" pitchFamily="34" charset="0"/>
              </a:rPr>
              <a:t>understand</a:t>
            </a:r>
            <a:r>
              <a:rPr lang="en-US" sz="2400" dirty="0">
                <a:solidFill>
                  <a:srgbClr val="000000"/>
                </a:solidFill>
                <a:latin typeface="Calibri" panose="020F0502020204030204" pitchFamily="34" charset="0"/>
              </a:rPr>
              <a:t> that a significant number of American households were distressed financially before the pandemic.</a:t>
            </a:r>
          </a:p>
          <a:p>
            <a:pPr>
              <a:spcAft>
                <a:spcPts val="0"/>
              </a:spcAft>
              <a:buFont typeface="Arial" panose="020B0604020202020204" pitchFamily="34" charset="0"/>
              <a:buChar char="•"/>
            </a:pPr>
            <a:endParaRPr lang="en-US" sz="2400" dirty="0">
              <a:solidFill>
                <a:srgbClr val="000000"/>
              </a:solidFill>
              <a:latin typeface="Noto Sans Symbols"/>
            </a:endParaRPr>
          </a:p>
          <a:p>
            <a:pPr>
              <a:spcAft>
                <a:spcPts val="800"/>
              </a:spcAft>
              <a:buFont typeface="Arial" panose="020B0604020202020204" pitchFamily="34" charset="0"/>
              <a:buChar char="•"/>
            </a:pPr>
            <a:r>
              <a:rPr lang="en-US" sz="2400" dirty="0">
                <a:solidFill>
                  <a:srgbClr val="000000"/>
                </a:solidFill>
                <a:latin typeface="Calibri" panose="020F0502020204030204" pitchFamily="34" charset="0"/>
              </a:rPr>
              <a:t>Participants will </a:t>
            </a:r>
            <a:r>
              <a:rPr lang="en-US" sz="2400" dirty="0">
                <a:solidFill>
                  <a:srgbClr val="7A9900"/>
                </a:solidFill>
                <a:latin typeface="Calibri" panose="020F0502020204030204" pitchFamily="34" charset="0"/>
              </a:rPr>
              <a:t>recognize</a:t>
            </a:r>
            <a:r>
              <a:rPr lang="en-US" sz="2400" dirty="0">
                <a:solidFill>
                  <a:srgbClr val="000000"/>
                </a:solidFill>
                <a:latin typeface="Calibri" panose="020F0502020204030204" pitchFamily="34" charset="0"/>
              </a:rPr>
              <a:t> that the recovery from the pandemic has been very disparate, creating different experiences along multiple demographic and economic lines.</a:t>
            </a:r>
            <a:endParaRPr lang="en-US" sz="2400" dirty="0">
              <a:solidFill>
                <a:srgbClr val="000000"/>
              </a:solidFill>
              <a:latin typeface="Noto Sans Symbols"/>
            </a:endParaRPr>
          </a:p>
          <a:p>
            <a:pPr marL="0" indent="0" defTabSz="905255">
              <a:buNone/>
              <a:defRPr sz="3168"/>
            </a:pPr>
            <a:endParaRPr lang="en-US" sz="2500" dirty="0"/>
          </a:p>
          <a:p>
            <a:pPr marL="0" indent="0" defTabSz="905255">
              <a:buNone/>
              <a:defRPr sz="3168"/>
            </a:pPr>
            <a:endParaRPr lang="en-US" sz="2750" dirty="0"/>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National Standards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marL="0" indent="0" defTabSz="905255">
              <a:buNone/>
              <a:defRPr sz="3168"/>
            </a:pPr>
            <a:r>
              <a:rPr lang="en-US" sz="2000" dirty="0"/>
              <a:t>Standard: 18</a:t>
            </a:r>
          </a:p>
          <a:p>
            <a:pPr marL="0" indent="0" defTabSz="905255">
              <a:buNone/>
              <a:defRPr sz="3168"/>
            </a:pPr>
            <a:r>
              <a:rPr lang="en-US" sz="2000" dirty="0"/>
              <a:t>Students will understand that: Fluctuations in a nation's overall levels of income, employment, and prices are determined by the interaction of spending and production decisions made by all households, firms, government agencies, and others in the economy. Recessions occur when overall levels of income and employment decline.</a:t>
            </a:r>
          </a:p>
          <a:p>
            <a:pPr marL="0" indent="0" defTabSz="905255">
              <a:buNone/>
              <a:defRPr sz="3168"/>
            </a:pPr>
            <a:r>
              <a:rPr lang="en-US" sz="2000" dirty="0"/>
              <a:t>Standard: 13</a:t>
            </a:r>
          </a:p>
          <a:p>
            <a:pPr marL="0" indent="0" defTabSz="905255">
              <a:buNone/>
              <a:defRPr sz="3168"/>
            </a:pPr>
            <a:r>
              <a:rPr lang="en-US" sz="2000" dirty="0"/>
              <a:t>Students will understand that: Income for most people is determined by the market value of the productive resources they sell. What workers earn primarily depends on the market value of what they produce.</a:t>
            </a:r>
          </a:p>
          <a:p>
            <a:pPr marL="0" indent="0" defTabSz="905255">
              <a:buNone/>
              <a:defRPr sz="3168"/>
            </a:pPr>
            <a:endParaRPr lang="en-US" sz="2500" dirty="0"/>
          </a:p>
          <a:p>
            <a:pPr marL="0" indent="0" defTabSz="905255">
              <a:buNone/>
              <a:defRPr sz="3168"/>
            </a:pPr>
            <a:endParaRPr lang="en-US" sz="2750" dirty="0"/>
          </a:p>
        </p:txBody>
      </p:sp>
    </p:spTree>
    <p:extLst>
      <p:ext uri="{BB962C8B-B14F-4D97-AF65-F5344CB8AC3E}">
        <p14:creationId xmlns:p14="http://schemas.microsoft.com/office/powerpoint/2010/main" val="4850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Assessment Questions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marL="0" indent="0" defTabSz="905255">
              <a:buNone/>
              <a:defRPr sz="3168"/>
            </a:pPr>
            <a:r>
              <a:rPr lang="en-US" sz="2750" dirty="0"/>
              <a:t>Kahoot: </a:t>
            </a:r>
          </a:p>
          <a:p>
            <a:pPr marL="0" indent="0" defTabSz="905255">
              <a:buNone/>
              <a:defRPr sz="3168"/>
            </a:pPr>
            <a:r>
              <a:rPr lang="en-US" sz="2750" dirty="0">
                <a:hlinkClick r:id="rId3"/>
              </a:rPr>
              <a:t>https://create.kahoot.it/share/the-economic-impact-of-covid-19/25620652-4f97-4930-b158-fdd52ab8fa03</a:t>
            </a:r>
            <a:endParaRPr lang="en-US" sz="2750" dirty="0"/>
          </a:p>
        </p:txBody>
      </p:sp>
    </p:spTree>
    <p:extLst>
      <p:ext uri="{BB962C8B-B14F-4D97-AF65-F5344CB8AC3E}">
        <p14:creationId xmlns:p14="http://schemas.microsoft.com/office/powerpoint/2010/main" val="1287334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1E66C-94C0-4A50-9037-2BD1FEF58EC9}"/>
              </a:ext>
            </a:extLst>
          </p:cNvPr>
          <p:cNvSpPr>
            <a:spLocks noGrp="1"/>
          </p:cNvSpPr>
          <p:nvPr>
            <p:ph type="title"/>
          </p:nvPr>
        </p:nvSpPr>
        <p:spPr/>
        <p:txBody>
          <a:bodyPr/>
          <a:lstStyle/>
          <a:p>
            <a:r>
              <a:rPr lang="en-US" sz="5400" dirty="0"/>
              <a:t>Google Slides</a:t>
            </a:r>
          </a:p>
        </p:txBody>
      </p:sp>
      <p:sp>
        <p:nvSpPr>
          <p:cNvPr id="3" name="Content Placeholder 2">
            <a:extLst>
              <a:ext uri="{FF2B5EF4-FFF2-40B4-BE49-F238E27FC236}">
                <a16:creationId xmlns:a16="http://schemas.microsoft.com/office/drawing/2014/main" id="{85F5345E-3104-4F4F-AA1A-97D8AF92E009}"/>
              </a:ext>
            </a:extLst>
          </p:cNvPr>
          <p:cNvSpPr>
            <a:spLocks noGrp="1"/>
          </p:cNvSpPr>
          <p:nvPr>
            <p:ph idx="1"/>
          </p:nvPr>
        </p:nvSpPr>
        <p:spPr/>
        <p:txBody>
          <a:bodyPr/>
          <a:lstStyle/>
          <a:p>
            <a:pPr marL="0" marR="0">
              <a:spcBef>
                <a:spcPts val="0"/>
              </a:spcBef>
              <a:spcAft>
                <a:spcPts val="0"/>
              </a:spcAft>
            </a:pPr>
            <a:r>
              <a:rPr lang="en-US" sz="1800" u="sng" dirty="0">
                <a:solidFill>
                  <a:srgbClr val="000000"/>
                </a:solidFill>
                <a:effectLst/>
                <a:latin typeface="Calibri" panose="020F0502020204030204" pitchFamily="34" charset="0"/>
                <a:ea typeface="Calibri" panose="020F0502020204030204" pitchFamily="34" charset="0"/>
                <a:hlinkClick r:id="rId2"/>
              </a:rPr>
              <a:t>https://share.nearpod.com/e</a:t>
            </a:r>
            <a:r>
              <a:rPr lang="en-US" sz="1800" u="sng">
                <a:solidFill>
                  <a:srgbClr val="000000"/>
                </a:solidFill>
                <a:effectLst/>
                <a:latin typeface="Calibri" panose="020F0502020204030204" pitchFamily="34" charset="0"/>
                <a:ea typeface="Calibri" panose="020F0502020204030204" pitchFamily="34" charset="0"/>
                <a:hlinkClick r:id="rId2"/>
              </a:rPr>
              <a:t>/aI08LMFN5db</a:t>
            </a:r>
            <a:endParaRPr lang="en-US" sz="1800" u="sng">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endParaRPr lang="en-US" sz="1800" u="sng" dirty="0">
              <a:latin typeface="Calibri" panose="020F0502020204030204" pitchFamily="34" charset="0"/>
              <a:ea typeface="Calibri" panose="020F0502020204030204" pitchFamily="34" charset="0"/>
            </a:endParaRPr>
          </a:p>
          <a:p>
            <a:pPr marL="0" marR="0">
              <a:spcBef>
                <a:spcPts val="0"/>
              </a:spcBef>
              <a:spcAft>
                <a:spcPts val="0"/>
              </a:spcAft>
            </a:pPr>
            <a:r>
              <a:rPr lang="en-US" sz="1800" u="sng" dirty="0">
                <a:solidFill>
                  <a:srgbClr val="000000"/>
                </a:solidFill>
                <a:effectLst/>
                <a:latin typeface="Calibri" panose="020F0502020204030204" pitchFamily="34" charset="0"/>
                <a:ea typeface="Calibri" panose="020F0502020204030204" pitchFamily="34" charset="0"/>
                <a:hlinkClick r:id="rId3"/>
              </a:rPr>
              <a:t>https://docs.google.com/presentation/d/1GwtUgf1RRBSkDOrNNqqk7QSjrhFETPEtpUpQzKSYit0/edit?usp=sharing</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4233872916"/>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dirty="0"/>
              <a:t>References</a:t>
            </a:r>
            <a:endParaRPr lang="en-US" sz="5500" b="1" dirty="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p:txBody>
          <a:bodyPr/>
          <a:lstStyle/>
          <a:p>
            <a:r>
              <a:rPr lang="en-US" dirty="0"/>
              <a:t>What is a K-shaped Recovery: </a:t>
            </a:r>
            <a:r>
              <a:rPr lang="en-US" dirty="0">
                <a:hlinkClick r:id="rId3"/>
              </a:rPr>
              <a:t>https://youtu.be/0ws7WrNyQGs</a:t>
            </a:r>
            <a:endParaRPr lang="en-US" dirty="0"/>
          </a:p>
          <a:p>
            <a:r>
              <a:rPr lang="en-US" dirty="0"/>
              <a:t>Jerome Powell on the Recovery: </a:t>
            </a:r>
            <a:r>
              <a:rPr lang="en-US" dirty="0">
                <a:hlinkClick r:id="rId4"/>
              </a:rPr>
              <a:t>https://youtu.be/4NRjGY154qM</a:t>
            </a:r>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8332A4-542C-494D-8506-1C720B46413C}">
  <ds:schemaRefs>
    <ds:schemaRef ds:uri="9cd82c5b-74c9-4827-94f1-5bf219ae6b20"/>
    <ds:schemaRef ds:uri="http://purl.org/dc/terms/"/>
    <ds:schemaRef ds:uri="http://schemas.microsoft.com/office/2006/documentManagement/types"/>
    <ds:schemaRef ds:uri="http://purl.org/dc/dcmitype/"/>
    <ds:schemaRef ds:uri="bfa4db11-c700-41fb-b639-f7e6b4e680b5"/>
    <ds:schemaRef ds:uri="http://schemas.microsoft.com/office/2006/metadata/properties"/>
    <ds:schemaRef ds:uri="http://schemas.openxmlformats.org/package/2006/metadata/core-properties"/>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85DF1F-BC57-4156-92DD-D8D43BF525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586</TotalTime>
  <Words>521</Words>
  <Application>Microsoft Office PowerPoint</Application>
  <PresentationFormat>On-screen Show (4:3)</PresentationFormat>
  <Paragraphs>59</Paragraphs>
  <Slides>11</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Arial,Sans-Serif</vt:lpstr>
      <vt:lpstr>Calibri</vt:lpstr>
      <vt:lpstr>Calibri Light</vt:lpstr>
      <vt:lpstr>Noto Sans Symbols</vt:lpstr>
      <vt:lpstr>Times New Roman</vt:lpstr>
      <vt:lpstr>Office Theme</vt:lpstr>
      <vt:lpstr>  Teaching Fiscal Policy in the COVID Era:  The Economic Impact of the Crisis &amp;  Why It Doesn’t Affect Everyone Equally Presented by Brett Burkey, Education Director @ FCEE February 18, 2021  5:30-6:30 pm bburkey@fcee.org</vt:lpstr>
      <vt:lpstr>EconEdLink Membership</vt:lpstr>
      <vt:lpstr>Professional Development Certificate</vt:lpstr>
      <vt:lpstr>Agenda</vt:lpstr>
      <vt:lpstr>Objectives</vt:lpstr>
      <vt:lpstr>National Standards</vt:lpstr>
      <vt:lpstr>Assessment Questions</vt:lpstr>
      <vt:lpstr>Google Slides</vt:lpstr>
      <vt:lpstr>References</vt:lpstr>
      <vt:lpstr>CEE Affiliates</vt:lpstr>
      <vt:lpstr>Thank You to Our Sponsors!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Jarvon Carson</cp:lastModifiedBy>
  <cp:revision>88</cp:revision>
  <dcterms:created xsi:type="dcterms:W3CDTF">2012-09-11T15:07:18Z</dcterms:created>
  <dcterms:modified xsi:type="dcterms:W3CDTF">2021-02-22T20:38:18Z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