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6" r:id="rId5"/>
    <p:sldId id="261" r:id="rId6"/>
    <p:sldId id="267" r:id="rId7"/>
    <p:sldId id="258" r:id="rId8"/>
    <p:sldId id="262" r:id="rId9"/>
    <p:sldId id="263" r:id="rId10"/>
    <p:sldId id="264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60" r:id="rId27"/>
    <p:sldId id="266" r:id="rId28"/>
    <p:sldId id="269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B8"/>
    <a:srgbClr val="7A9900"/>
    <a:srgbClr val="FFFFFF"/>
    <a:srgbClr val="8BAF00"/>
    <a:srgbClr val="C7C6F8"/>
    <a:srgbClr val="004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86478E-9E77-4856-81C1-D8671993B740}" v="3" dt="2021-10-15T11:10:09.088"/>
  </p1510:revLst>
</p1510:revInfo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228" autoAdjust="0"/>
  </p:normalViewPr>
  <p:slideViewPr>
    <p:cSldViewPr snapToGrid="0">
      <p:cViewPr varScale="1">
        <p:scale>
          <a:sx n="67" d="100"/>
          <a:sy n="67" d="100"/>
        </p:scale>
        <p:origin x="190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rvon Carson" userId="f1f62c45-4a19-4f8e-934b-b4c64f876624" providerId="ADAL" clId="{ED86478E-9E77-4856-81C1-D8671993B740}"/>
    <pc:docChg chg="undo custSel delSld modSld">
      <pc:chgData name="Jarvon Carson" userId="f1f62c45-4a19-4f8e-934b-b4c64f876624" providerId="ADAL" clId="{ED86478E-9E77-4856-81C1-D8671993B740}" dt="2021-10-15T11:13:08.063" v="268" actId="20577"/>
      <pc:docMkLst>
        <pc:docMk/>
      </pc:docMkLst>
      <pc:sldChg chg="modSp mod">
        <pc:chgData name="Jarvon Carson" userId="f1f62c45-4a19-4f8e-934b-b4c64f876624" providerId="ADAL" clId="{ED86478E-9E77-4856-81C1-D8671993B740}" dt="2021-10-15T11:00:41.168" v="4" actId="207"/>
        <pc:sldMkLst>
          <pc:docMk/>
          <pc:sldMk cId="0" sldId="256"/>
        </pc:sldMkLst>
        <pc:spChg chg="mod">
          <ac:chgData name="Jarvon Carson" userId="f1f62c45-4a19-4f8e-934b-b4c64f876624" providerId="ADAL" clId="{ED86478E-9E77-4856-81C1-D8671993B740}" dt="2021-10-15T11:00:41.168" v="4" actId="207"/>
          <ac:spMkLst>
            <pc:docMk/>
            <pc:sldMk cId="0" sldId="256"/>
            <ac:spMk id="2" creationId="{00000000-0000-0000-0000-000000000000}"/>
          </ac:spMkLst>
        </pc:spChg>
      </pc:sldChg>
      <pc:sldChg chg="modSp mod">
        <pc:chgData name="Jarvon Carson" userId="f1f62c45-4a19-4f8e-934b-b4c64f876624" providerId="ADAL" clId="{ED86478E-9E77-4856-81C1-D8671993B740}" dt="2021-10-15T11:13:08.063" v="268" actId="20577"/>
        <pc:sldMkLst>
          <pc:docMk/>
          <pc:sldMk cId="0" sldId="258"/>
        </pc:sldMkLst>
        <pc:spChg chg="mod">
          <ac:chgData name="Jarvon Carson" userId="f1f62c45-4a19-4f8e-934b-b4c64f876624" providerId="ADAL" clId="{ED86478E-9E77-4856-81C1-D8671993B740}" dt="2021-10-15T11:13:08.063" v="268" actId="20577"/>
          <ac:spMkLst>
            <pc:docMk/>
            <pc:sldMk cId="0" sldId="258"/>
            <ac:spMk id="15363" creationId="{00000000-0000-0000-0000-000000000000}"/>
          </ac:spMkLst>
        </pc:spChg>
      </pc:sldChg>
      <pc:sldChg chg="modSp mod">
        <pc:chgData name="Jarvon Carson" userId="f1f62c45-4a19-4f8e-934b-b4c64f876624" providerId="ADAL" clId="{ED86478E-9E77-4856-81C1-D8671993B740}" dt="2021-10-15T11:11:02.219" v="216" actId="20577"/>
        <pc:sldMkLst>
          <pc:docMk/>
          <pc:sldMk cId="0" sldId="260"/>
        </pc:sldMkLst>
        <pc:spChg chg="mod">
          <ac:chgData name="Jarvon Carson" userId="f1f62c45-4a19-4f8e-934b-b4c64f876624" providerId="ADAL" clId="{ED86478E-9E77-4856-81C1-D8671993B740}" dt="2021-10-15T11:11:02.219" v="216" actId="20577"/>
          <ac:spMkLst>
            <pc:docMk/>
            <pc:sldMk cId="0" sldId="260"/>
            <ac:spMk id="5" creationId="{28F1D3A3-98BD-4497-A322-D25C364A1332}"/>
          </ac:spMkLst>
        </pc:spChg>
      </pc:sldChg>
      <pc:sldChg chg="del">
        <pc:chgData name="Jarvon Carson" userId="f1f62c45-4a19-4f8e-934b-b4c64f876624" providerId="ADAL" clId="{ED86478E-9E77-4856-81C1-D8671993B740}" dt="2021-10-15T11:00:49.376" v="5" actId="2696"/>
        <pc:sldMkLst>
          <pc:docMk/>
          <pc:sldMk cId="4054097380" sldId="270"/>
        </pc:sldMkLst>
      </pc:sldChg>
      <pc:sldChg chg="modSp mod">
        <pc:chgData name="Jarvon Carson" userId="f1f62c45-4a19-4f8e-934b-b4c64f876624" providerId="ADAL" clId="{ED86478E-9E77-4856-81C1-D8671993B740}" dt="2021-10-15T11:09:32.103" v="197" actId="14100"/>
        <pc:sldMkLst>
          <pc:docMk/>
          <pc:sldMk cId="719211146" sldId="272"/>
        </pc:sldMkLst>
        <pc:picChg chg="mod">
          <ac:chgData name="Jarvon Carson" userId="f1f62c45-4a19-4f8e-934b-b4c64f876624" providerId="ADAL" clId="{ED86478E-9E77-4856-81C1-D8671993B740}" dt="2021-10-15T11:09:29.179" v="196" actId="1076"/>
          <ac:picMkLst>
            <pc:docMk/>
            <pc:sldMk cId="719211146" sldId="272"/>
            <ac:picMk id="4" creationId="{00000000-0000-0000-0000-000000000000}"/>
          </ac:picMkLst>
        </pc:picChg>
        <pc:picChg chg="mod">
          <ac:chgData name="Jarvon Carson" userId="f1f62c45-4a19-4f8e-934b-b4c64f876624" providerId="ADAL" clId="{ED86478E-9E77-4856-81C1-D8671993B740}" dt="2021-10-15T11:09:32.103" v="197" actId="14100"/>
          <ac:picMkLst>
            <pc:docMk/>
            <pc:sldMk cId="719211146" sldId="272"/>
            <ac:picMk id="5" creationId="{00000000-0000-0000-0000-000000000000}"/>
          </ac:picMkLst>
        </pc:picChg>
      </pc:sldChg>
      <pc:sldChg chg="modSp mod">
        <pc:chgData name="Jarvon Carson" userId="f1f62c45-4a19-4f8e-934b-b4c64f876624" providerId="ADAL" clId="{ED86478E-9E77-4856-81C1-D8671993B740}" dt="2021-10-15T11:10:15.686" v="205" actId="20577"/>
        <pc:sldMkLst>
          <pc:docMk/>
          <pc:sldMk cId="3199644338" sldId="273"/>
        </pc:sldMkLst>
        <pc:spChg chg="mod">
          <ac:chgData name="Jarvon Carson" userId="f1f62c45-4a19-4f8e-934b-b4c64f876624" providerId="ADAL" clId="{ED86478E-9E77-4856-81C1-D8671993B740}" dt="2021-10-15T11:10:15.686" v="205" actId="20577"/>
          <ac:spMkLst>
            <pc:docMk/>
            <pc:sldMk cId="3199644338" sldId="273"/>
            <ac:spMk id="212" creationId="{00000000-0000-0000-0000-000000000000}"/>
          </ac:spMkLst>
        </pc:spChg>
      </pc:sldChg>
      <pc:sldChg chg="modSp mod">
        <pc:chgData name="Jarvon Carson" userId="f1f62c45-4a19-4f8e-934b-b4c64f876624" providerId="ADAL" clId="{ED86478E-9E77-4856-81C1-D8671993B740}" dt="2021-10-15T11:12:20.737" v="223" actId="404"/>
        <pc:sldMkLst>
          <pc:docMk/>
          <pc:sldMk cId="3040417549" sldId="274"/>
        </pc:sldMkLst>
        <pc:spChg chg="mod">
          <ac:chgData name="Jarvon Carson" userId="f1f62c45-4a19-4f8e-934b-b4c64f876624" providerId="ADAL" clId="{ED86478E-9E77-4856-81C1-D8671993B740}" dt="2021-10-15T11:12:20.737" v="223" actId="404"/>
          <ac:spMkLst>
            <pc:docMk/>
            <pc:sldMk cId="3040417549" sldId="274"/>
            <ac:spMk id="219" creationId="{00000000-0000-0000-0000-000000000000}"/>
          </ac:spMkLst>
        </pc:spChg>
        <pc:spChg chg="mod">
          <ac:chgData name="Jarvon Carson" userId="f1f62c45-4a19-4f8e-934b-b4c64f876624" providerId="ADAL" clId="{ED86478E-9E77-4856-81C1-D8671993B740}" dt="2021-10-15T11:06:07.842" v="134" actId="113"/>
          <ac:spMkLst>
            <pc:docMk/>
            <pc:sldMk cId="3040417549" sldId="274"/>
            <ac:spMk id="220" creationId="{00000000-0000-0000-0000-000000000000}"/>
          </ac:spMkLst>
        </pc:spChg>
      </pc:sldChg>
      <pc:sldChg chg="modSp mod">
        <pc:chgData name="Jarvon Carson" userId="f1f62c45-4a19-4f8e-934b-b4c64f876624" providerId="ADAL" clId="{ED86478E-9E77-4856-81C1-D8671993B740}" dt="2021-10-15T11:12:01.827" v="221" actId="20577"/>
        <pc:sldMkLst>
          <pc:docMk/>
          <pc:sldMk cId="640195835" sldId="275"/>
        </pc:sldMkLst>
        <pc:spChg chg="mod">
          <ac:chgData name="Jarvon Carson" userId="f1f62c45-4a19-4f8e-934b-b4c64f876624" providerId="ADAL" clId="{ED86478E-9E77-4856-81C1-D8671993B740}" dt="2021-10-15T11:12:01.827" v="221" actId="20577"/>
          <ac:spMkLst>
            <pc:docMk/>
            <pc:sldMk cId="640195835" sldId="275"/>
            <ac:spMk id="246" creationId="{00000000-0000-0000-0000-000000000000}"/>
          </ac:spMkLst>
        </pc:spChg>
      </pc:sldChg>
      <pc:sldChg chg="modSp mod">
        <pc:chgData name="Jarvon Carson" userId="f1f62c45-4a19-4f8e-934b-b4c64f876624" providerId="ADAL" clId="{ED86478E-9E77-4856-81C1-D8671993B740}" dt="2021-10-15T11:03:09.994" v="32" actId="20577"/>
        <pc:sldMkLst>
          <pc:docMk/>
          <pc:sldMk cId="1059570616" sldId="276"/>
        </pc:sldMkLst>
        <pc:spChg chg="mod">
          <ac:chgData name="Jarvon Carson" userId="f1f62c45-4a19-4f8e-934b-b4c64f876624" providerId="ADAL" clId="{ED86478E-9E77-4856-81C1-D8671993B740}" dt="2021-10-15T11:03:05.206" v="31" actId="115"/>
          <ac:spMkLst>
            <pc:docMk/>
            <pc:sldMk cId="1059570616" sldId="276"/>
            <ac:spMk id="226" creationId="{00000000-0000-0000-0000-000000000000}"/>
          </ac:spMkLst>
        </pc:spChg>
        <pc:spChg chg="mod">
          <ac:chgData name="Jarvon Carson" userId="f1f62c45-4a19-4f8e-934b-b4c64f876624" providerId="ADAL" clId="{ED86478E-9E77-4856-81C1-D8671993B740}" dt="2021-10-15T11:03:09.994" v="32" actId="20577"/>
          <ac:spMkLst>
            <pc:docMk/>
            <pc:sldMk cId="1059570616" sldId="276"/>
            <ac:spMk id="227" creationId="{00000000-0000-0000-0000-000000000000}"/>
          </ac:spMkLst>
        </pc:spChg>
      </pc:sldChg>
      <pc:sldChg chg="addSp modSp mod">
        <pc:chgData name="Jarvon Carson" userId="f1f62c45-4a19-4f8e-934b-b4c64f876624" providerId="ADAL" clId="{ED86478E-9E77-4856-81C1-D8671993B740}" dt="2021-10-15T11:04:57.284" v="121" actId="1076"/>
        <pc:sldMkLst>
          <pc:docMk/>
          <pc:sldMk cId="1947419636" sldId="277"/>
        </pc:sldMkLst>
        <pc:spChg chg="mod">
          <ac:chgData name="Jarvon Carson" userId="f1f62c45-4a19-4f8e-934b-b4c64f876624" providerId="ADAL" clId="{ED86478E-9E77-4856-81C1-D8671993B740}" dt="2021-10-15T11:04:50.389" v="119" actId="1076"/>
          <ac:spMkLst>
            <pc:docMk/>
            <pc:sldMk cId="1947419636" sldId="277"/>
            <ac:spMk id="253" creationId="{00000000-0000-0000-0000-000000000000}"/>
          </ac:spMkLst>
        </pc:spChg>
        <pc:spChg chg="mod">
          <ac:chgData name="Jarvon Carson" userId="f1f62c45-4a19-4f8e-934b-b4c64f876624" providerId="ADAL" clId="{ED86478E-9E77-4856-81C1-D8671993B740}" dt="2021-10-15T11:04:57.284" v="121" actId="1076"/>
          <ac:spMkLst>
            <pc:docMk/>
            <pc:sldMk cId="1947419636" sldId="277"/>
            <ac:spMk id="254" creationId="{00000000-0000-0000-0000-000000000000}"/>
          </ac:spMkLst>
        </pc:spChg>
        <pc:picChg chg="add mod">
          <ac:chgData name="Jarvon Carson" userId="f1f62c45-4a19-4f8e-934b-b4c64f876624" providerId="ADAL" clId="{ED86478E-9E77-4856-81C1-D8671993B740}" dt="2021-10-15T11:04:53.799" v="120" actId="1076"/>
          <ac:picMkLst>
            <pc:docMk/>
            <pc:sldMk cId="1947419636" sldId="277"/>
            <ac:picMk id="3" creationId="{481D5E51-29EF-4CAA-B673-7AB4BC5EAC04}"/>
          </ac:picMkLst>
        </pc:picChg>
      </pc:sldChg>
      <pc:sldChg chg="modSp mod">
        <pc:chgData name="Jarvon Carson" userId="f1f62c45-4a19-4f8e-934b-b4c64f876624" providerId="ADAL" clId="{ED86478E-9E77-4856-81C1-D8671993B740}" dt="2021-10-15T11:02:46.382" v="28" actId="115"/>
        <pc:sldMkLst>
          <pc:docMk/>
          <pc:sldMk cId="1145112682" sldId="278"/>
        </pc:sldMkLst>
        <pc:spChg chg="mod">
          <ac:chgData name="Jarvon Carson" userId="f1f62c45-4a19-4f8e-934b-b4c64f876624" providerId="ADAL" clId="{ED86478E-9E77-4856-81C1-D8671993B740}" dt="2021-10-15T11:02:46.382" v="28" actId="115"/>
          <ac:spMkLst>
            <pc:docMk/>
            <pc:sldMk cId="1145112682" sldId="278"/>
            <ac:spMk id="275" creationId="{00000000-0000-0000-0000-000000000000}"/>
          </ac:spMkLst>
        </pc:spChg>
      </pc:sldChg>
      <pc:sldChg chg="modSp mod">
        <pc:chgData name="Jarvon Carson" userId="f1f62c45-4a19-4f8e-934b-b4c64f876624" providerId="ADAL" clId="{ED86478E-9E77-4856-81C1-D8671993B740}" dt="2021-10-15T11:02:41.837" v="27" actId="115"/>
        <pc:sldMkLst>
          <pc:docMk/>
          <pc:sldMk cId="2459131604" sldId="279"/>
        </pc:sldMkLst>
        <pc:spChg chg="mod">
          <ac:chgData name="Jarvon Carson" userId="f1f62c45-4a19-4f8e-934b-b4c64f876624" providerId="ADAL" clId="{ED86478E-9E77-4856-81C1-D8671993B740}" dt="2021-10-15T11:02:41.837" v="27" actId="115"/>
          <ac:spMkLst>
            <pc:docMk/>
            <pc:sldMk cId="2459131604" sldId="279"/>
            <ac:spMk id="275" creationId="{00000000-0000-0000-0000-000000000000}"/>
          </ac:spMkLst>
        </pc:spChg>
      </pc:sldChg>
      <pc:sldChg chg="modSp mod">
        <pc:chgData name="Jarvon Carson" userId="f1f62c45-4a19-4f8e-934b-b4c64f876624" providerId="ADAL" clId="{ED86478E-9E77-4856-81C1-D8671993B740}" dt="2021-10-15T11:02:30.992" v="26" actId="207"/>
        <pc:sldMkLst>
          <pc:docMk/>
          <pc:sldMk cId="1488719204" sldId="280"/>
        </pc:sldMkLst>
        <pc:spChg chg="mod">
          <ac:chgData name="Jarvon Carson" userId="f1f62c45-4a19-4f8e-934b-b4c64f876624" providerId="ADAL" clId="{ED86478E-9E77-4856-81C1-D8671993B740}" dt="2021-10-15T11:02:30.992" v="26" actId="207"/>
          <ac:spMkLst>
            <pc:docMk/>
            <pc:sldMk cId="1488719204" sldId="280"/>
            <ac:spMk id="286" creationId="{00000000-0000-0000-0000-000000000000}"/>
          </ac:spMkLst>
        </pc:spChg>
      </pc:sldChg>
      <pc:sldChg chg="modSp mod">
        <pc:chgData name="Jarvon Carson" userId="f1f62c45-4a19-4f8e-934b-b4c64f876624" providerId="ADAL" clId="{ED86478E-9E77-4856-81C1-D8671993B740}" dt="2021-10-15T11:06:55.626" v="155" actId="207"/>
        <pc:sldMkLst>
          <pc:docMk/>
          <pc:sldMk cId="1996400134" sldId="281"/>
        </pc:sldMkLst>
        <pc:spChg chg="mod">
          <ac:chgData name="Jarvon Carson" userId="f1f62c45-4a19-4f8e-934b-b4c64f876624" providerId="ADAL" clId="{ED86478E-9E77-4856-81C1-D8671993B740}" dt="2021-10-15T11:06:55.626" v="155" actId="207"/>
          <ac:spMkLst>
            <pc:docMk/>
            <pc:sldMk cId="1996400134" sldId="281"/>
            <ac:spMk id="2" creationId="{00000000-0000-0000-0000-000000000000}"/>
          </ac:spMkLst>
        </pc:spChg>
      </pc:sldChg>
      <pc:sldChg chg="modSp mod">
        <pc:chgData name="Jarvon Carson" userId="f1f62c45-4a19-4f8e-934b-b4c64f876624" providerId="ADAL" clId="{ED86478E-9E77-4856-81C1-D8671993B740}" dt="2021-10-15T11:01:51.794" v="19" actId="692"/>
        <pc:sldMkLst>
          <pc:docMk/>
          <pc:sldMk cId="1080091820" sldId="282"/>
        </pc:sldMkLst>
        <pc:picChg chg="mod">
          <ac:chgData name="Jarvon Carson" userId="f1f62c45-4a19-4f8e-934b-b4c64f876624" providerId="ADAL" clId="{ED86478E-9E77-4856-81C1-D8671993B740}" dt="2021-10-15T11:01:39.677" v="15" actId="692"/>
          <ac:picMkLst>
            <pc:docMk/>
            <pc:sldMk cId="1080091820" sldId="282"/>
            <ac:picMk id="2" creationId="{00000000-0000-0000-0000-000000000000}"/>
          </ac:picMkLst>
        </pc:picChg>
        <pc:picChg chg="mod">
          <ac:chgData name="Jarvon Carson" userId="f1f62c45-4a19-4f8e-934b-b4c64f876624" providerId="ADAL" clId="{ED86478E-9E77-4856-81C1-D8671993B740}" dt="2021-10-15T11:01:51.794" v="19" actId="692"/>
          <ac:picMkLst>
            <pc:docMk/>
            <pc:sldMk cId="1080091820" sldId="282"/>
            <ac:picMk id="3" creationId="{00000000-0000-0000-0000-000000000000}"/>
          </ac:picMkLst>
        </pc:picChg>
      </pc:sldChg>
      <pc:sldChg chg="addSp modSp mod">
        <pc:chgData name="Jarvon Carson" userId="f1f62c45-4a19-4f8e-934b-b4c64f876624" providerId="ADAL" clId="{ED86478E-9E77-4856-81C1-D8671993B740}" dt="2021-10-15T11:07:24.108" v="163" actId="122"/>
        <pc:sldMkLst>
          <pc:docMk/>
          <pc:sldMk cId="1114096451" sldId="283"/>
        </pc:sldMkLst>
        <pc:spChg chg="add mod">
          <ac:chgData name="Jarvon Carson" userId="f1f62c45-4a19-4f8e-934b-b4c64f876624" providerId="ADAL" clId="{ED86478E-9E77-4856-81C1-D8671993B740}" dt="2021-10-15T11:07:24.108" v="163" actId="122"/>
          <ac:spMkLst>
            <pc:docMk/>
            <pc:sldMk cId="1114096451" sldId="283"/>
            <ac:spMk id="3" creationId="{B5E3E96D-66A3-4957-9B6A-E38A9C430F0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7AA5DFF-1E16-7F4C-8980-AB1611AD8891}" type="datetime1">
              <a:rPr lang="en-US"/>
              <a:pPr>
                <a:defRPr/>
              </a:pPr>
              <a:t>10/15/2021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724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67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7903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4109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ae1f7200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ae1f7200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6246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8235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8697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5ae1f7200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5ae1f7200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2813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5ae1f7200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5ae1f7200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2810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5ae1f7200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5ae1f72003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https://padlet.com/teresa_mungai/jfm8b1rtdolirga0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88293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https://www.pnc.com/en/about-pnc/corporate-responsibility/grow-up-great/sesame-street-learning-resources.html?lnksrc=topnav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200AE-528D-4B0C-99B6-5DA36A8F90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938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www.myclassroomeconomy.org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5392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05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www.myclassroomeconomy.org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97481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929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83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3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18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15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0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32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7477A4-4B98-4D77-89FE-15CF583287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578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https://www.econedlink.org/resources/personal-finance-printables/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Jamboard:  https://jamboard.google.com/d/1vKy86SLDDhjvK3WlRjtD721VzdH9F40CJadWdUdCjSE/copy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B718-9076-4845-A0FB-41FBF135E4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79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6600" b="1" i="0">
                <a:solidFill>
                  <a:srgbClr val="005CB8"/>
                </a:soli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77440"/>
            <a:ext cx="8229600" cy="3779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0698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2055038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rtl="0" fontAlgn="base">
        <a:lnSpc>
          <a:spcPts val="5700"/>
        </a:lnSpc>
        <a:spcBef>
          <a:spcPct val="0"/>
        </a:spcBef>
        <a:spcAft>
          <a:spcPct val="0"/>
        </a:spcAft>
        <a:defRPr sz="6600" b="1" i="0" kern="1200">
          <a:solidFill>
            <a:srgbClr val="005CB8"/>
          </a:solidFill>
          <a:effectLst>
            <a:glow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latin typeface="Calibri" panose="020F0502020204030204" pitchFamily="34" charset="0"/>
          <a:ea typeface="ＭＳ Ｐゴシック" pitchFamily="-108" charset="-128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fontAlgn="base">
        <a:spcBef>
          <a:spcPts val="0"/>
        </a:spcBef>
        <a:spcAft>
          <a:spcPts val="1800"/>
        </a:spcAft>
        <a:buFont typeface="Arial" pitchFamily="-108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1pPr>
      <a:lvl2pPr marL="742950" indent="-285750" algn="l" rtl="0" fontAlgn="base">
        <a:spcBef>
          <a:spcPts val="0"/>
        </a:spcBef>
        <a:spcAft>
          <a:spcPts val="1800"/>
        </a:spcAft>
        <a:buFont typeface="Arial" pitchFamily="-108" charset="0"/>
        <a:buChar char="–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2pPr>
      <a:lvl3pPr marL="11430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3pPr>
      <a:lvl4pPr marL="16002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–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4pPr>
      <a:lvl5pPr marL="20574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»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edlink.org/membership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onedlink.org/professional-development/professional-development-upcoming/?view-by=dayGridMonth&amp;currentStart=2020-Mar-1&amp;activeStart=2020-Mar-1&amp;activeEnd=2020-Apr-1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nedlink.org/resources/personal-finance-printables/" TargetMode="External"/><Relationship Id="rId7" Type="http://schemas.openxmlformats.org/officeDocument/2006/relationships/hyperlink" Target="http://www.myclassroomeconomy.org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nc.com/en/about-pnc/corporate-responsibility/grow-up-great/sesame-street-learning-resources.html?lnksrc=topnav" TargetMode="External"/><Relationship Id="rId5" Type="http://schemas.openxmlformats.org/officeDocument/2006/relationships/hyperlink" Target="https://padlet.com/teresa_mungai/jfm8b1rtdolirga0" TargetMode="External"/><Relationship Id="rId4" Type="http://schemas.openxmlformats.org/officeDocument/2006/relationships/hyperlink" Target="https://jsvjyi1hoqugkf6osbrtbfktwsb-my.sharepoint.com/:b:/g/personal/elenazee_azecon_org/EUbnJEiQnQZPiQM5Bban5_YBJosSQvTSmbr_AkLWmlxSTA?e=8NWfQ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resources/local-affiliates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nedlink.org/professional-developmen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305" y="1066800"/>
            <a:ext cx="8292353" cy="4276165"/>
          </a:xfrm>
        </p:spPr>
        <p:txBody>
          <a:bodyPr rtlCol="0"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en-US" sz="6000" dirty="0"/>
            </a:br>
            <a:br>
              <a:rPr lang="en-US" sz="6000" dirty="0"/>
            </a:br>
            <a:r>
              <a:rPr lang="en-US" sz="6000" dirty="0">
                <a:latin typeface="Calibri"/>
                <a:ea typeface="ＭＳ Ｐゴシック"/>
                <a:cs typeface="Calibri"/>
              </a:rPr>
              <a:t>It’s All Elementary!</a:t>
            </a:r>
            <a:b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sz="4400" dirty="0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  <a:t>Part I:  </a:t>
            </a:r>
            <a:br>
              <a:rPr lang="en-US" sz="4400" dirty="0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</a:br>
            <a:r>
              <a:rPr lang="en-US" sz="4400" dirty="0">
                <a:solidFill>
                  <a:srgbClr val="7A9900"/>
                </a:solidFill>
                <a:latin typeface="Calibri"/>
                <a:ea typeface="ＭＳ Ｐゴシック"/>
                <a:cs typeface="Calibri"/>
              </a:rPr>
              <a:t>Personal Finance for the Elementary Classroom</a:t>
            </a:r>
            <a:br>
              <a:rPr lang="en-US" sz="4400" dirty="0"/>
            </a:br>
            <a:r>
              <a:rPr lang="en-US" sz="2200" i="1" dirty="0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  <a:t>Presented by Teresa Mungai</a:t>
            </a:r>
            <a:br>
              <a:rPr lang="en-US" sz="1600" dirty="0"/>
            </a:br>
            <a:r>
              <a:rPr lang="en-US" sz="2200" dirty="0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  <a:t>October 21, 2021</a:t>
            </a:r>
            <a:br>
              <a:rPr lang="en-US" sz="1600" dirty="0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  <a:t>Teresam@azecon.org</a:t>
            </a:r>
            <a:endParaRPr lang="en-US" sz="2200" dirty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"/>
          <p:cNvSpPr txBox="1">
            <a:spLocks noGrp="1"/>
          </p:cNvSpPr>
          <p:nvPr>
            <p:ph type="title"/>
          </p:nvPr>
        </p:nvSpPr>
        <p:spPr>
          <a:xfrm>
            <a:off x="439093" y="2038569"/>
            <a:ext cx="8229600" cy="1143000"/>
          </a:xfrm>
          <a:prstGeom prst="rect">
            <a:avLst/>
          </a:prstGeom>
        </p:spPr>
        <p:txBody>
          <a:bodyPr spcFirstLastPara="1" vert="horz" wrap="square" lIns="91425" tIns="91425" rIns="91425" bIns="91425" numCol="1" rtlCol="0" anchor="b" anchorCtr="0" compatLnSpc="1">
            <a:prstTxWarp prst="textNoShape">
              <a:avLst/>
            </a:prstTxWarp>
            <a:no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en" sz="5400" dirty="0"/>
              <a:t>“A </a:t>
            </a:r>
            <a:r>
              <a:rPr lang="en-US" sz="5400" dirty="0"/>
              <a:t> Season of Goods</a:t>
            </a:r>
            <a:r>
              <a:rPr lang="en" sz="5400" dirty="0"/>
              <a:t>”</a:t>
            </a:r>
            <a:endParaRPr sz="5400" dirty="0"/>
          </a:p>
        </p:txBody>
      </p:sp>
      <p:sp>
        <p:nvSpPr>
          <p:cNvPr id="214" name="Google Shape;214;p13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00000000-1234-1234-1234-123412341234}" type="slidenum">
              <a:rPr lang="en" sz="788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sz="788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3" name="Google Shape;213;p13"/>
          <p:cNvSpPr txBox="1">
            <a:spLocks noGrp="1"/>
          </p:cNvSpPr>
          <p:nvPr>
            <p:ph type="subTitle" idx="4294967295"/>
          </p:nvPr>
        </p:nvSpPr>
        <p:spPr>
          <a:xfrm>
            <a:off x="724278" y="3502003"/>
            <a:ext cx="7514376" cy="784622"/>
          </a:xfrm>
          <a:prstGeom prst="rect">
            <a:avLst/>
          </a:prstGeom>
        </p:spPr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" sz="3300" b="1" dirty="0"/>
              <a:t>Math and Economics: Connections for Life</a:t>
            </a:r>
            <a:endParaRPr sz="3300" b="1" dirty="0"/>
          </a:p>
        </p:txBody>
      </p:sp>
    </p:spTree>
    <p:extLst>
      <p:ext uri="{BB962C8B-B14F-4D97-AF65-F5344CB8AC3E}">
        <p14:creationId xmlns:p14="http://schemas.microsoft.com/office/powerpoint/2010/main" val="3199644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/>
          <a:p>
            <a:r>
              <a:rPr lang="en" sz="4400" dirty="0"/>
              <a:t>Lesson Objectives</a:t>
            </a:r>
            <a:endParaRPr sz="4400" dirty="0"/>
          </a:p>
        </p:txBody>
      </p:sp>
      <p:sp>
        <p:nvSpPr>
          <p:cNvPr id="220" name="Google Shape;220;p14"/>
          <p:cNvSpPr txBox="1">
            <a:spLocks noGrp="1"/>
          </p:cNvSpPr>
          <p:nvPr>
            <p:ph idx="1"/>
          </p:nvPr>
        </p:nvSpPr>
        <p:spPr>
          <a:xfrm>
            <a:off x="285077" y="2160868"/>
            <a:ext cx="8321041" cy="3702050"/>
          </a:xfrm>
          <a:prstGeom prst="rect">
            <a:avLst/>
          </a:prstGeom>
        </p:spPr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" sz="2400" b="1" dirty="0"/>
              <a:t>Identify</a:t>
            </a:r>
            <a:r>
              <a:rPr lang="en" sz="2400" dirty="0"/>
              <a:t> Goods, Services, Consumers, and Producers</a:t>
            </a:r>
          </a:p>
          <a:p>
            <a:pPr marL="0" indent="0">
              <a:spcAft>
                <a:spcPts val="0"/>
              </a:spcAft>
              <a:buNone/>
            </a:pPr>
            <a:endParaRPr lang="en" sz="1400" dirty="0"/>
          </a:p>
          <a:p>
            <a:pPr>
              <a:buFont typeface="Wingdings" panose="05000000000000000000" pitchFamily="2" charset="2"/>
              <a:buChar char="§"/>
            </a:pPr>
            <a:r>
              <a:rPr lang="en" sz="2400" b="1" dirty="0"/>
              <a:t>Make Choices </a:t>
            </a:r>
            <a:r>
              <a:rPr lang="en" sz="2400" dirty="0"/>
              <a:t>about Purchasing Goods/Services Given a Budget</a:t>
            </a:r>
            <a:endParaRPr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en" sz="2400" b="1" dirty="0"/>
              <a:t>Add &amp; Subtract </a:t>
            </a:r>
            <a:r>
              <a:rPr lang="en" sz="2400" dirty="0"/>
              <a:t>3 and 4 Digit Numbers</a:t>
            </a:r>
            <a:endParaRPr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en" sz="2400" dirty="0"/>
              <a:t>Make </a:t>
            </a:r>
            <a:r>
              <a:rPr lang="en" sz="2400" b="1" dirty="0"/>
              <a:t>Economic Decisions </a:t>
            </a:r>
            <a:endParaRPr sz="24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" sz="2400" dirty="0"/>
              <a:t>Use the 8 </a:t>
            </a:r>
            <a:r>
              <a:rPr lang="en" sz="2400" b="1" dirty="0"/>
              <a:t>Mathematical Practices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" sz="2400" b="1" dirty="0"/>
              <a:t>Identify</a:t>
            </a:r>
            <a:r>
              <a:rPr lang="en" sz="2400" dirty="0"/>
              <a:t> the characteristics of a season</a:t>
            </a:r>
            <a:endParaRPr sz="2400"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endParaRPr dirty="0"/>
          </a:p>
        </p:txBody>
      </p:sp>
      <p:sp>
        <p:nvSpPr>
          <p:cNvPr id="221" name="Google Shape;221;p14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00000000-1234-1234-1234-123412341234}" type="slidenum">
              <a:rPr lang="en" sz="788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sz="788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417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en" sz="5400" dirty="0"/>
              <a:t>Seasons</a:t>
            </a:r>
            <a:endParaRPr sz="5400" dirty="0"/>
          </a:p>
        </p:txBody>
      </p:sp>
      <p:sp>
        <p:nvSpPr>
          <p:cNvPr id="247" name="Google Shape;247;p16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00000000-1234-1234-1234-123412341234}" type="slidenum">
              <a:rPr lang="en" sz="788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sz="788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Google Shape;246;p16"/>
          <p:cNvSpPr txBox="1">
            <a:spLocks noGrp="1"/>
          </p:cNvSpPr>
          <p:nvPr>
            <p:ph type="body" idx="4294967295"/>
          </p:nvPr>
        </p:nvSpPr>
        <p:spPr>
          <a:xfrm>
            <a:off x="935120" y="2156298"/>
            <a:ext cx="7567613" cy="1764786"/>
          </a:xfrm>
          <a:prstGeom prst="rect">
            <a:avLst/>
          </a:prstGeom>
        </p:spPr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" sz="3000" dirty="0"/>
              <a:t>What are some characteristics of the seasons?</a:t>
            </a:r>
          </a:p>
          <a:p>
            <a:endParaRPr sz="2100"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endParaRPr dirty="0"/>
          </a:p>
        </p:txBody>
      </p:sp>
      <p:pic>
        <p:nvPicPr>
          <p:cNvPr id="248" name="Google Shape;24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9534" y="3379422"/>
            <a:ext cx="2230831" cy="1171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0195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/>
          <a:p>
            <a:pPr>
              <a:spcBef>
                <a:spcPts val="0"/>
              </a:spcBef>
            </a:pPr>
            <a:r>
              <a:rPr lang="en" sz="4800" dirty="0"/>
              <a:t>What are </a:t>
            </a:r>
            <a:r>
              <a:rPr lang="en" sz="4800" u="sng" dirty="0"/>
              <a:t>Goods</a:t>
            </a:r>
            <a:r>
              <a:rPr lang="en" sz="4800" dirty="0"/>
              <a:t>? </a:t>
            </a:r>
            <a:endParaRPr sz="4800" dirty="0"/>
          </a:p>
        </p:txBody>
      </p:sp>
      <p:sp>
        <p:nvSpPr>
          <p:cNvPr id="233" name="Google Shape;233;p15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00000000-1234-1234-1234-123412341234}" type="slidenum">
              <a:rPr lang="en" sz="788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sz="788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7" name="Google Shape;227;p15"/>
          <p:cNvSpPr txBox="1">
            <a:spLocks noGrp="1"/>
          </p:cNvSpPr>
          <p:nvPr>
            <p:ph type="subTitle" idx="4294967295"/>
          </p:nvPr>
        </p:nvSpPr>
        <p:spPr>
          <a:xfrm>
            <a:off x="1970504" y="4335355"/>
            <a:ext cx="5622131" cy="784622"/>
          </a:xfrm>
          <a:prstGeom prst="rect">
            <a:avLst/>
          </a:prstGeom>
        </p:spPr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434343"/>
                </a:solidFill>
              </a:rPr>
              <a:t>Do we use the same goods and services all year long?</a:t>
            </a:r>
          </a:p>
          <a:p>
            <a:pPr marL="0" indent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434343"/>
                </a:solidFill>
              </a:rPr>
              <a:t>  Why or why not?</a:t>
            </a:r>
            <a:endParaRPr sz="1800" b="1" dirty="0">
              <a:solidFill>
                <a:srgbClr val="434343"/>
              </a:solidFill>
            </a:endParaRPr>
          </a:p>
        </p:txBody>
      </p:sp>
      <p:sp>
        <p:nvSpPr>
          <p:cNvPr id="228" name="Google Shape;228;p15"/>
          <p:cNvSpPr/>
          <p:nvPr/>
        </p:nvSpPr>
        <p:spPr>
          <a:xfrm>
            <a:off x="4638611" y="3938995"/>
            <a:ext cx="285919" cy="27300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9" name="Google Shape;229;p15"/>
          <p:cNvSpPr/>
          <p:nvPr/>
        </p:nvSpPr>
        <p:spPr>
          <a:xfrm rot="2466748">
            <a:off x="3401690" y="2264675"/>
            <a:ext cx="397233" cy="379291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" name="Google Shape;230;p15"/>
          <p:cNvSpPr/>
          <p:nvPr/>
        </p:nvSpPr>
        <p:spPr>
          <a:xfrm rot="-1609378">
            <a:off x="3932525" y="2631094"/>
            <a:ext cx="285858" cy="272946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" name="Google Shape;231;p15"/>
          <p:cNvSpPr/>
          <p:nvPr/>
        </p:nvSpPr>
        <p:spPr>
          <a:xfrm rot="2926271">
            <a:off x="4421383" y="2276742"/>
            <a:ext cx="214097" cy="204427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2" name="Google Shape;232;p15"/>
          <p:cNvSpPr/>
          <p:nvPr/>
        </p:nvSpPr>
        <p:spPr>
          <a:xfrm rot="-1609596">
            <a:off x="5598795" y="3146393"/>
            <a:ext cx="192869" cy="18415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4" name="Google Shape;234;p15"/>
          <p:cNvGrpSpPr/>
          <p:nvPr/>
        </p:nvGrpSpPr>
        <p:grpSpPr>
          <a:xfrm>
            <a:off x="2576358" y="2784518"/>
            <a:ext cx="1023949" cy="1020956"/>
            <a:chOff x="5926225" y="921350"/>
            <a:chExt cx="517800" cy="504350"/>
          </a:xfrm>
          <a:solidFill>
            <a:schemeClr val="accent2"/>
          </a:solidFill>
        </p:grpSpPr>
        <p:sp>
          <p:nvSpPr>
            <p:cNvPr id="235" name="Google Shape;235;p15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" name="Google Shape;236;p15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7" name="Google Shape;237;p15"/>
          <p:cNvGrpSpPr/>
          <p:nvPr/>
        </p:nvGrpSpPr>
        <p:grpSpPr>
          <a:xfrm>
            <a:off x="4210415" y="2751949"/>
            <a:ext cx="1142312" cy="1053525"/>
            <a:chOff x="6617400" y="931125"/>
            <a:chExt cx="483600" cy="484825"/>
          </a:xfrm>
          <a:solidFill>
            <a:schemeClr val="accent2"/>
          </a:solidFill>
        </p:grpSpPr>
        <p:sp>
          <p:nvSpPr>
            <p:cNvPr id="238" name="Google Shape;238;p15"/>
            <p:cNvSpPr/>
            <p:nvPr/>
          </p:nvSpPr>
          <p:spPr>
            <a:xfrm>
              <a:off x="6843925" y="1183900"/>
              <a:ext cx="121525" cy="232050"/>
            </a:xfrm>
            <a:custGeom>
              <a:avLst/>
              <a:gdLst/>
              <a:ahLst/>
              <a:cxnLst/>
              <a:rect l="l" t="t" r="r" b="b"/>
              <a:pathLst>
                <a:path w="4861" h="9282" extrusionOk="0">
                  <a:moveTo>
                    <a:pt x="1" y="0"/>
                  </a:moveTo>
                  <a:lnTo>
                    <a:pt x="1" y="6863"/>
                  </a:lnTo>
                  <a:lnTo>
                    <a:pt x="25" y="7107"/>
                  </a:lnTo>
                  <a:lnTo>
                    <a:pt x="49" y="7327"/>
                  </a:lnTo>
                  <a:lnTo>
                    <a:pt x="123" y="7572"/>
                  </a:lnTo>
                  <a:lnTo>
                    <a:pt x="196" y="7791"/>
                  </a:lnTo>
                  <a:lnTo>
                    <a:pt x="294" y="8011"/>
                  </a:lnTo>
                  <a:lnTo>
                    <a:pt x="416" y="8207"/>
                  </a:lnTo>
                  <a:lnTo>
                    <a:pt x="562" y="8402"/>
                  </a:lnTo>
                  <a:lnTo>
                    <a:pt x="709" y="8573"/>
                  </a:lnTo>
                  <a:lnTo>
                    <a:pt x="880" y="8719"/>
                  </a:lnTo>
                  <a:lnTo>
                    <a:pt x="1075" y="8866"/>
                  </a:lnTo>
                  <a:lnTo>
                    <a:pt x="1271" y="8988"/>
                  </a:lnTo>
                  <a:lnTo>
                    <a:pt x="1490" y="9086"/>
                  </a:lnTo>
                  <a:lnTo>
                    <a:pt x="1710" y="9159"/>
                  </a:lnTo>
                  <a:lnTo>
                    <a:pt x="1930" y="9232"/>
                  </a:lnTo>
                  <a:lnTo>
                    <a:pt x="2174" y="9257"/>
                  </a:lnTo>
                  <a:lnTo>
                    <a:pt x="2418" y="9281"/>
                  </a:lnTo>
                  <a:lnTo>
                    <a:pt x="2663" y="9257"/>
                  </a:lnTo>
                  <a:lnTo>
                    <a:pt x="2907" y="9232"/>
                  </a:lnTo>
                  <a:lnTo>
                    <a:pt x="3151" y="9159"/>
                  </a:lnTo>
                  <a:lnTo>
                    <a:pt x="3371" y="9086"/>
                  </a:lnTo>
                  <a:lnTo>
                    <a:pt x="3591" y="8988"/>
                  </a:lnTo>
                  <a:lnTo>
                    <a:pt x="3786" y="8866"/>
                  </a:lnTo>
                  <a:lnTo>
                    <a:pt x="3957" y="8719"/>
                  </a:lnTo>
                  <a:lnTo>
                    <a:pt x="4128" y="8573"/>
                  </a:lnTo>
                  <a:lnTo>
                    <a:pt x="4299" y="8402"/>
                  </a:lnTo>
                  <a:lnTo>
                    <a:pt x="4446" y="8207"/>
                  </a:lnTo>
                  <a:lnTo>
                    <a:pt x="4568" y="8011"/>
                  </a:lnTo>
                  <a:lnTo>
                    <a:pt x="4665" y="7791"/>
                  </a:lnTo>
                  <a:lnTo>
                    <a:pt x="4739" y="7572"/>
                  </a:lnTo>
                  <a:lnTo>
                    <a:pt x="4812" y="7327"/>
                  </a:lnTo>
                  <a:lnTo>
                    <a:pt x="4836" y="7107"/>
                  </a:lnTo>
                  <a:lnTo>
                    <a:pt x="4861" y="6863"/>
                  </a:lnTo>
                  <a:lnTo>
                    <a:pt x="4836" y="6717"/>
                  </a:lnTo>
                  <a:lnTo>
                    <a:pt x="4812" y="6619"/>
                  </a:lnTo>
                  <a:lnTo>
                    <a:pt x="4739" y="6521"/>
                  </a:lnTo>
                  <a:lnTo>
                    <a:pt x="4665" y="6424"/>
                  </a:lnTo>
                  <a:lnTo>
                    <a:pt x="4592" y="6350"/>
                  </a:lnTo>
                  <a:lnTo>
                    <a:pt x="4470" y="6302"/>
                  </a:lnTo>
                  <a:lnTo>
                    <a:pt x="4372" y="6253"/>
                  </a:lnTo>
                  <a:lnTo>
                    <a:pt x="4128" y="6253"/>
                  </a:lnTo>
                  <a:lnTo>
                    <a:pt x="4006" y="6302"/>
                  </a:lnTo>
                  <a:lnTo>
                    <a:pt x="3908" y="6350"/>
                  </a:lnTo>
                  <a:lnTo>
                    <a:pt x="3811" y="6424"/>
                  </a:lnTo>
                  <a:lnTo>
                    <a:pt x="3737" y="6521"/>
                  </a:lnTo>
                  <a:lnTo>
                    <a:pt x="3688" y="6619"/>
                  </a:lnTo>
                  <a:lnTo>
                    <a:pt x="3640" y="6717"/>
                  </a:lnTo>
                  <a:lnTo>
                    <a:pt x="3640" y="6863"/>
                  </a:lnTo>
                  <a:lnTo>
                    <a:pt x="3615" y="7083"/>
                  </a:lnTo>
                  <a:lnTo>
                    <a:pt x="3542" y="7327"/>
                  </a:lnTo>
                  <a:lnTo>
                    <a:pt x="3420" y="7523"/>
                  </a:lnTo>
                  <a:lnTo>
                    <a:pt x="3273" y="7718"/>
                  </a:lnTo>
                  <a:lnTo>
                    <a:pt x="3102" y="7865"/>
                  </a:lnTo>
                  <a:lnTo>
                    <a:pt x="2907" y="7962"/>
                  </a:lnTo>
                  <a:lnTo>
                    <a:pt x="2663" y="8036"/>
                  </a:lnTo>
                  <a:lnTo>
                    <a:pt x="2418" y="8060"/>
                  </a:lnTo>
                  <a:lnTo>
                    <a:pt x="2174" y="8036"/>
                  </a:lnTo>
                  <a:lnTo>
                    <a:pt x="1954" y="7962"/>
                  </a:lnTo>
                  <a:lnTo>
                    <a:pt x="1759" y="7865"/>
                  </a:lnTo>
                  <a:lnTo>
                    <a:pt x="1564" y="7718"/>
                  </a:lnTo>
                  <a:lnTo>
                    <a:pt x="1417" y="7523"/>
                  </a:lnTo>
                  <a:lnTo>
                    <a:pt x="1319" y="7327"/>
                  </a:lnTo>
                  <a:lnTo>
                    <a:pt x="1246" y="7083"/>
                  </a:lnTo>
                  <a:lnTo>
                    <a:pt x="1222" y="6863"/>
                  </a:lnTo>
                  <a:lnTo>
                    <a:pt x="1222" y="0"/>
                  </a:lnTo>
                  <a:lnTo>
                    <a:pt x="953" y="220"/>
                  </a:lnTo>
                  <a:lnTo>
                    <a:pt x="880" y="293"/>
                  </a:lnTo>
                  <a:lnTo>
                    <a:pt x="806" y="342"/>
                  </a:lnTo>
                  <a:lnTo>
                    <a:pt x="709" y="367"/>
                  </a:lnTo>
                  <a:lnTo>
                    <a:pt x="513" y="367"/>
                  </a:lnTo>
                  <a:lnTo>
                    <a:pt x="416" y="342"/>
                  </a:lnTo>
                  <a:lnTo>
                    <a:pt x="342" y="293"/>
                  </a:lnTo>
                  <a:lnTo>
                    <a:pt x="269" y="22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6617400" y="931125"/>
              <a:ext cx="483600" cy="259500"/>
            </a:xfrm>
            <a:custGeom>
              <a:avLst/>
              <a:gdLst/>
              <a:ahLst/>
              <a:cxnLst/>
              <a:rect l="l" t="t" r="r" b="b"/>
              <a:pathLst>
                <a:path w="19344" h="10380" extrusionOk="0">
                  <a:moveTo>
                    <a:pt x="5252" y="9769"/>
                  </a:moveTo>
                  <a:lnTo>
                    <a:pt x="5252" y="9769"/>
                  </a:lnTo>
                  <a:lnTo>
                    <a:pt x="5252" y="9769"/>
                  </a:lnTo>
                  <a:close/>
                  <a:moveTo>
                    <a:pt x="9672" y="0"/>
                  </a:moveTo>
                  <a:lnTo>
                    <a:pt x="9550" y="25"/>
                  </a:lnTo>
                  <a:lnTo>
                    <a:pt x="9428" y="49"/>
                  </a:lnTo>
                  <a:lnTo>
                    <a:pt x="9330" y="122"/>
                  </a:lnTo>
                  <a:lnTo>
                    <a:pt x="9232" y="196"/>
                  </a:lnTo>
                  <a:lnTo>
                    <a:pt x="9159" y="269"/>
                  </a:lnTo>
                  <a:lnTo>
                    <a:pt x="9110" y="367"/>
                  </a:lnTo>
                  <a:lnTo>
                    <a:pt x="9086" y="489"/>
                  </a:lnTo>
                  <a:lnTo>
                    <a:pt x="9062" y="611"/>
                  </a:lnTo>
                  <a:lnTo>
                    <a:pt x="9062" y="1246"/>
                  </a:lnTo>
                  <a:lnTo>
                    <a:pt x="8622" y="1270"/>
                  </a:lnTo>
                  <a:lnTo>
                    <a:pt x="8182" y="1343"/>
                  </a:lnTo>
                  <a:lnTo>
                    <a:pt x="7767" y="1417"/>
                  </a:lnTo>
                  <a:lnTo>
                    <a:pt x="7328" y="1514"/>
                  </a:lnTo>
                  <a:lnTo>
                    <a:pt x="6912" y="1612"/>
                  </a:lnTo>
                  <a:lnTo>
                    <a:pt x="6497" y="1759"/>
                  </a:lnTo>
                  <a:lnTo>
                    <a:pt x="6082" y="1905"/>
                  </a:lnTo>
                  <a:lnTo>
                    <a:pt x="5691" y="2076"/>
                  </a:lnTo>
                  <a:lnTo>
                    <a:pt x="5300" y="2247"/>
                  </a:lnTo>
                  <a:lnTo>
                    <a:pt x="4910" y="2467"/>
                  </a:lnTo>
                  <a:lnTo>
                    <a:pt x="4543" y="2687"/>
                  </a:lnTo>
                  <a:lnTo>
                    <a:pt x="4177" y="2931"/>
                  </a:lnTo>
                  <a:lnTo>
                    <a:pt x="3811" y="3175"/>
                  </a:lnTo>
                  <a:lnTo>
                    <a:pt x="3469" y="3468"/>
                  </a:lnTo>
                  <a:lnTo>
                    <a:pt x="3151" y="3761"/>
                  </a:lnTo>
                  <a:lnTo>
                    <a:pt x="2834" y="4054"/>
                  </a:lnTo>
                  <a:lnTo>
                    <a:pt x="2516" y="4372"/>
                  </a:lnTo>
                  <a:lnTo>
                    <a:pt x="2223" y="4714"/>
                  </a:lnTo>
                  <a:lnTo>
                    <a:pt x="1930" y="5080"/>
                  </a:lnTo>
                  <a:lnTo>
                    <a:pt x="1686" y="5422"/>
                  </a:lnTo>
                  <a:lnTo>
                    <a:pt x="1442" y="5788"/>
                  </a:lnTo>
                  <a:lnTo>
                    <a:pt x="1222" y="6179"/>
                  </a:lnTo>
                  <a:lnTo>
                    <a:pt x="1002" y="6570"/>
                  </a:lnTo>
                  <a:lnTo>
                    <a:pt x="807" y="6961"/>
                  </a:lnTo>
                  <a:lnTo>
                    <a:pt x="660" y="7376"/>
                  </a:lnTo>
                  <a:lnTo>
                    <a:pt x="489" y="7791"/>
                  </a:lnTo>
                  <a:lnTo>
                    <a:pt x="367" y="8206"/>
                  </a:lnTo>
                  <a:lnTo>
                    <a:pt x="245" y="8622"/>
                  </a:lnTo>
                  <a:lnTo>
                    <a:pt x="172" y="9061"/>
                  </a:lnTo>
                  <a:lnTo>
                    <a:pt x="98" y="9501"/>
                  </a:lnTo>
                  <a:lnTo>
                    <a:pt x="25" y="9940"/>
                  </a:lnTo>
                  <a:lnTo>
                    <a:pt x="1" y="10380"/>
                  </a:lnTo>
                  <a:lnTo>
                    <a:pt x="196" y="10111"/>
                  </a:lnTo>
                  <a:lnTo>
                    <a:pt x="465" y="9867"/>
                  </a:lnTo>
                  <a:lnTo>
                    <a:pt x="758" y="9647"/>
                  </a:lnTo>
                  <a:lnTo>
                    <a:pt x="1075" y="9452"/>
                  </a:lnTo>
                  <a:lnTo>
                    <a:pt x="1442" y="9305"/>
                  </a:lnTo>
                  <a:lnTo>
                    <a:pt x="1808" y="9183"/>
                  </a:lnTo>
                  <a:lnTo>
                    <a:pt x="2223" y="9110"/>
                  </a:lnTo>
                  <a:lnTo>
                    <a:pt x="2638" y="9086"/>
                  </a:lnTo>
                  <a:lnTo>
                    <a:pt x="2956" y="9110"/>
                  </a:lnTo>
                  <a:lnTo>
                    <a:pt x="3249" y="9134"/>
                  </a:lnTo>
                  <a:lnTo>
                    <a:pt x="3542" y="9208"/>
                  </a:lnTo>
                  <a:lnTo>
                    <a:pt x="3811" y="9281"/>
                  </a:lnTo>
                  <a:lnTo>
                    <a:pt x="4079" y="9379"/>
                  </a:lnTo>
                  <a:lnTo>
                    <a:pt x="4323" y="9501"/>
                  </a:lnTo>
                  <a:lnTo>
                    <a:pt x="4543" y="9647"/>
                  </a:lnTo>
                  <a:lnTo>
                    <a:pt x="4763" y="9794"/>
                  </a:lnTo>
                  <a:lnTo>
                    <a:pt x="4812" y="9305"/>
                  </a:lnTo>
                  <a:lnTo>
                    <a:pt x="4934" y="8573"/>
                  </a:lnTo>
                  <a:lnTo>
                    <a:pt x="5007" y="8109"/>
                  </a:lnTo>
                  <a:lnTo>
                    <a:pt x="5129" y="7620"/>
                  </a:lnTo>
                  <a:lnTo>
                    <a:pt x="5276" y="7107"/>
                  </a:lnTo>
                  <a:lnTo>
                    <a:pt x="5447" y="6546"/>
                  </a:lnTo>
                  <a:lnTo>
                    <a:pt x="5642" y="5984"/>
                  </a:lnTo>
                  <a:lnTo>
                    <a:pt x="5887" y="5373"/>
                  </a:lnTo>
                  <a:lnTo>
                    <a:pt x="6180" y="4763"/>
                  </a:lnTo>
                  <a:lnTo>
                    <a:pt x="6522" y="4152"/>
                  </a:lnTo>
                  <a:lnTo>
                    <a:pt x="6888" y="3542"/>
                  </a:lnTo>
                  <a:lnTo>
                    <a:pt x="7303" y="2931"/>
                  </a:lnTo>
                  <a:lnTo>
                    <a:pt x="7792" y="2345"/>
                  </a:lnTo>
                  <a:lnTo>
                    <a:pt x="8329" y="1783"/>
                  </a:lnTo>
                  <a:lnTo>
                    <a:pt x="8402" y="1710"/>
                  </a:lnTo>
                  <a:lnTo>
                    <a:pt x="8597" y="1710"/>
                  </a:lnTo>
                  <a:lnTo>
                    <a:pt x="8671" y="1783"/>
                  </a:lnTo>
                  <a:lnTo>
                    <a:pt x="8720" y="1856"/>
                  </a:lnTo>
                  <a:lnTo>
                    <a:pt x="8744" y="1954"/>
                  </a:lnTo>
                  <a:lnTo>
                    <a:pt x="8720" y="2027"/>
                  </a:lnTo>
                  <a:lnTo>
                    <a:pt x="8671" y="2125"/>
                  </a:lnTo>
                  <a:lnTo>
                    <a:pt x="8182" y="2662"/>
                  </a:lnTo>
                  <a:lnTo>
                    <a:pt x="7718" y="3200"/>
                  </a:lnTo>
                  <a:lnTo>
                    <a:pt x="7328" y="3786"/>
                  </a:lnTo>
                  <a:lnTo>
                    <a:pt x="6961" y="4348"/>
                  </a:lnTo>
                  <a:lnTo>
                    <a:pt x="6668" y="4934"/>
                  </a:lnTo>
                  <a:lnTo>
                    <a:pt x="6375" y="5495"/>
                  </a:lnTo>
                  <a:lnTo>
                    <a:pt x="6155" y="6082"/>
                  </a:lnTo>
                  <a:lnTo>
                    <a:pt x="5960" y="6619"/>
                  </a:lnTo>
                  <a:lnTo>
                    <a:pt x="5789" y="7156"/>
                  </a:lnTo>
                  <a:lnTo>
                    <a:pt x="5642" y="7645"/>
                  </a:lnTo>
                  <a:lnTo>
                    <a:pt x="5520" y="8109"/>
                  </a:lnTo>
                  <a:lnTo>
                    <a:pt x="5423" y="8548"/>
                  </a:lnTo>
                  <a:lnTo>
                    <a:pt x="5300" y="9257"/>
                  </a:lnTo>
                  <a:lnTo>
                    <a:pt x="5252" y="9769"/>
                  </a:lnTo>
                  <a:lnTo>
                    <a:pt x="5471" y="9623"/>
                  </a:lnTo>
                  <a:lnTo>
                    <a:pt x="5691" y="9476"/>
                  </a:lnTo>
                  <a:lnTo>
                    <a:pt x="5935" y="9379"/>
                  </a:lnTo>
                  <a:lnTo>
                    <a:pt x="6180" y="9281"/>
                  </a:lnTo>
                  <a:lnTo>
                    <a:pt x="6448" y="9208"/>
                  </a:lnTo>
                  <a:lnTo>
                    <a:pt x="6741" y="9134"/>
                  </a:lnTo>
                  <a:lnTo>
                    <a:pt x="7034" y="9110"/>
                  </a:lnTo>
                  <a:lnTo>
                    <a:pt x="7328" y="9086"/>
                  </a:lnTo>
                  <a:lnTo>
                    <a:pt x="7645" y="9110"/>
                  </a:lnTo>
                  <a:lnTo>
                    <a:pt x="7938" y="9134"/>
                  </a:lnTo>
                  <a:lnTo>
                    <a:pt x="8207" y="9208"/>
                  </a:lnTo>
                  <a:lnTo>
                    <a:pt x="8475" y="9281"/>
                  </a:lnTo>
                  <a:lnTo>
                    <a:pt x="8744" y="9379"/>
                  </a:lnTo>
                  <a:lnTo>
                    <a:pt x="8988" y="9501"/>
                  </a:lnTo>
                  <a:lnTo>
                    <a:pt x="9208" y="9623"/>
                  </a:lnTo>
                  <a:lnTo>
                    <a:pt x="9428" y="9794"/>
                  </a:lnTo>
                  <a:lnTo>
                    <a:pt x="9428" y="1954"/>
                  </a:lnTo>
                  <a:lnTo>
                    <a:pt x="9452" y="1856"/>
                  </a:lnTo>
                  <a:lnTo>
                    <a:pt x="9501" y="1783"/>
                  </a:lnTo>
                  <a:lnTo>
                    <a:pt x="9574" y="1710"/>
                  </a:lnTo>
                  <a:lnTo>
                    <a:pt x="9770" y="1710"/>
                  </a:lnTo>
                  <a:lnTo>
                    <a:pt x="9843" y="1783"/>
                  </a:lnTo>
                  <a:lnTo>
                    <a:pt x="9892" y="1856"/>
                  </a:lnTo>
                  <a:lnTo>
                    <a:pt x="9916" y="1954"/>
                  </a:lnTo>
                  <a:lnTo>
                    <a:pt x="9916" y="9794"/>
                  </a:lnTo>
                  <a:lnTo>
                    <a:pt x="10136" y="9623"/>
                  </a:lnTo>
                  <a:lnTo>
                    <a:pt x="10356" y="9501"/>
                  </a:lnTo>
                  <a:lnTo>
                    <a:pt x="10600" y="9379"/>
                  </a:lnTo>
                  <a:lnTo>
                    <a:pt x="10869" y="9281"/>
                  </a:lnTo>
                  <a:lnTo>
                    <a:pt x="11137" y="9208"/>
                  </a:lnTo>
                  <a:lnTo>
                    <a:pt x="11406" y="9134"/>
                  </a:lnTo>
                  <a:lnTo>
                    <a:pt x="11699" y="9110"/>
                  </a:lnTo>
                  <a:lnTo>
                    <a:pt x="12017" y="9086"/>
                  </a:lnTo>
                  <a:lnTo>
                    <a:pt x="12310" y="9110"/>
                  </a:lnTo>
                  <a:lnTo>
                    <a:pt x="12603" y="9134"/>
                  </a:lnTo>
                  <a:lnTo>
                    <a:pt x="12896" y="9208"/>
                  </a:lnTo>
                  <a:lnTo>
                    <a:pt x="13165" y="9281"/>
                  </a:lnTo>
                  <a:lnTo>
                    <a:pt x="13409" y="9379"/>
                  </a:lnTo>
                  <a:lnTo>
                    <a:pt x="13653" y="9476"/>
                  </a:lnTo>
                  <a:lnTo>
                    <a:pt x="13873" y="9623"/>
                  </a:lnTo>
                  <a:lnTo>
                    <a:pt x="14093" y="9769"/>
                  </a:lnTo>
                  <a:lnTo>
                    <a:pt x="14019" y="9257"/>
                  </a:lnTo>
                  <a:lnTo>
                    <a:pt x="13897" y="8548"/>
                  </a:lnTo>
                  <a:lnTo>
                    <a:pt x="13824" y="8109"/>
                  </a:lnTo>
                  <a:lnTo>
                    <a:pt x="13702" y="7645"/>
                  </a:lnTo>
                  <a:lnTo>
                    <a:pt x="13555" y="7132"/>
                  </a:lnTo>
                  <a:lnTo>
                    <a:pt x="13384" y="6619"/>
                  </a:lnTo>
                  <a:lnTo>
                    <a:pt x="13189" y="6057"/>
                  </a:lnTo>
                  <a:lnTo>
                    <a:pt x="12945" y="5495"/>
                  </a:lnTo>
                  <a:lnTo>
                    <a:pt x="12676" y="4934"/>
                  </a:lnTo>
                  <a:lnTo>
                    <a:pt x="12359" y="4348"/>
                  </a:lnTo>
                  <a:lnTo>
                    <a:pt x="12017" y="3786"/>
                  </a:lnTo>
                  <a:lnTo>
                    <a:pt x="11626" y="3200"/>
                  </a:lnTo>
                  <a:lnTo>
                    <a:pt x="11162" y="2662"/>
                  </a:lnTo>
                  <a:lnTo>
                    <a:pt x="10673" y="2125"/>
                  </a:lnTo>
                  <a:lnTo>
                    <a:pt x="10625" y="2027"/>
                  </a:lnTo>
                  <a:lnTo>
                    <a:pt x="10600" y="1954"/>
                  </a:lnTo>
                  <a:lnTo>
                    <a:pt x="10625" y="1856"/>
                  </a:lnTo>
                  <a:lnTo>
                    <a:pt x="10673" y="1783"/>
                  </a:lnTo>
                  <a:lnTo>
                    <a:pt x="10747" y="1710"/>
                  </a:lnTo>
                  <a:lnTo>
                    <a:pt x="10942" y="1710"/>
                  </a:lnTo>
                  <a:lnTo>
                    <a:pt x="11015" y="1783"/>
                  </a:lnTo>
                  <a:lnTo>
                    <a:pt x="11553" y="2345"/>
                  </a:lnTo>
                  <a:lnTo>
                    <a:pt x="12017" y="2931"/>
                  </a:lnTo>
                  <a:lnTo>
                    <a:pt x="12456" y="3542"/>
                  </a:lnTo>
                  <a:lnTo>
                    <a:pt x="12823" y="4152"/>
                  </a:lnTo>
                  <a:lnTo>
                    <a:pt x="13165" y="4787"/>
                  </a:lnTo>
                  <a:lnTo>
                    <a:pt x="13458" y="5373"/>
                  </a:lnTo>
                  <a:lnTo>
                    <a:pt x="13702" y="5984"/>
                  </a:lnTo>
                  <a:lnTo>
                    <a:pt x="13897" y="6546"/>
                  </a:lnTo>
                  <a:lnTo>
                    <a:pt x="14068" y="7107"/>
                  </a:lnTo>
                  <a:lnTo>
                    <a:pt x="14215" y="7620"/>
                  </a:lnTo>
                  <a:lnTo>
                    <a:pt x="14337" y="8109"/>
                  </a:lnTo>
                  <a:lnTo>
                    <a:pt x="14410" y="8573"/>
                  </a:lnTo>
                  <a:lnTo>
                    <a:pt x="14532" y="9305"/>
                  </a:lnTo>
                  <a:lnTo>
                    <a:pt x="14581" y="9794"/>
                  </a:lnTo>
                  <a:lnTo>
                    <a:pt x="14801" y="9647"/>
                  </a:lnTo>
                  <a:lnTo>
                    <a:pt x="15021" y="9501"/>
                  </a:lnTo>
                  <a:lnTo>
                    <a:pt x="15265" y="9379"/>
                  </a:lnTo>
                  <a:lnTo>
                    <a:pt x="15534" y="9281"/>
                  </a:lnTo>
                  <a:lnTo>
                    <a:pt x="15802" y="9208"/>
                  </a:lnTo>
                  <a:lnTo>
                    <a:pt x="16095" y="9134"/>
                  </a:lnTo>
                  <a:lnTo>
                    <a:pt x="16388" y="9110"/>
                  </a:lnTo>
                  <a:lnTo>
                    <a:pt x="16706" y="9086"/>
                  </a:lnTo>
                  <a:lnTo>
                    <a:pt x="17121" y="9110"/>
                  </a:lnTo>
                  <a:lnTo>
                    <a:pt x="17536" y="9183"/>
                  </a:lnTo>
                  <a:lnTo>
                    <a:pt x="17903" y="9305"/>
                  </a:lnTo>
                  <a:lnTo>
                    <a:pt x="18269" y="9452"/>
                  </a:lnTo>
                  <a:lnTo>
                    <a:pt x="18587" y="9647"/>
                  </a:lnTo>
                  <a:lnTo>
                    <a:pt x="18880" y="9867"/>
                  </a:lnTo>
                  <a:lnTo>
                    <a:pt x="19148" y="10111"/>
                  </a:lnTo>
                  <a:lnTo>
                    <a:pt x="19344" y="10380"/>
                  </a:lnTo>
                  <a:lnTo>
                    <a:pt x="19319" y="9940"/>
                  </a:lnTo>
                  <a:lnTo>
                    <a:pt x="19246" y="9501"/>
                  </a:lnTo>
                  <a:lnTo>
                    <a:pt x="19173" y="9061"/>
                  </a:lnTo>
                  <a:lnTo>
                    <a:pt x="19099" y="8622"/>
                  </a:lnTo>
                  <a:lnTo>
                    <a:pt x="18977" y="8206"/>
                  </a:lnTo>
                  <a:lnTo>
                    <a:pt x="18855" y="7791"/>
                  </a:lnTo>
                  <a:lnTo>
                    <a:pt x="18684" y="7376"/>
                  </a:lnTo>
                  <a:lnTo>
                    <a:pt x="18538" y="6961"/>
                  </a:lnTo>
                  <a:lnTo>
                    <a:pt x="18342" y="6570"/>
                  </a:lnTo>
                  <a:lnTo>
                    <a:pt x="18122" y="6179"/>
                  </a:lnTo>
                  <a:lnTo>
                    <a:pt x="17903" y="5788"/>
                  </a:lnTo>
                  <a:lnTo>
                    <a:pt x="17658" y="5422"/>
                  </a:lnTo>
                  <a:lnTo>
                    <a:pt x="17414" y="5080"/>
                  </a:lnTo>
                  <a:lnTo>
                    <a:pt x="17121" y="4714"/>
                  </a:lnTo>
                  <a:lnTo>
                    <a:pt x="16828" y="4372"/>
                  </a:lnTo>
                  <a:lnTo>
                    <a:pt x="16511" y="4054"/>
                  </a:lnTo>
                  <a:lnTo>
                    <a:pt x="16193" y="3761"/>
                  </a:lnTo>
                  <a:lnTo>
                    <a:pt x="15876" y="3468"/>
                  </a:lnTo>
                  <a:lnTo>
                    <a:pt x="15534" y="3175"/>
                  </a:lnTo>
                  <a:lnTo>
                    <a:pt x="15167" y="2931"/>
                  </a:lnTo>
                  <a:lnTo>
                    <a:pt x="14801" y="2687"/>
                  </a:lnTo>
                  <a:lnTo>
                    <a:pt x="14435" y="2467"/>
                  </a:lnTo>
                  <a:lnTo>
                    <a:pt x="14044" y="2247"/>
                  </a:lnTo>
                  <a:lnTo>
                    <a:pt x="13653" y="2076"/>
                  </a:lnTo>
                  <a:lnTo>
                    <a:pt x="13262" y="1905"/>
                  </a:lnTo>
                  <a:lnTo>
                    <a:pt x="12847" y="1759"/>
                  </a:lnTo>
                  <a:lnTo>
                    <a:pt x="12432" y="1612"/>
                  </a:lnTo>
                  <a:lnTo>
                    <a:pt x="12017" y="1514"/>
                  </a:lnTo>
                  <a:lnTo>
                    <a:pt x="11577" y="1417"/>
                  </a:lnTo>
                  <a:lnTo>
                    <a:pt x="11162" y="1343"/>
                  </a:lnTo>
                  <a:lnTo>
                    <a:pt x="10722" y="1270"/>
                  </a:lnTo>
                  <a:lnTo>
                    <a:pt x="10283" y="1246"/>
                  </a:lnTo>
                  <a:lnTo>
                    <a:pt x="10283" y="611"/>
                  </a:lnTo>
                  <a:lnTo>
                    <a:pt x="10258" y="489"/>
                  </a:lnTo>
                  <a:lnTo>
                    <a:pt x="10234" y="367"/>
                  </a:lnTo>
                  <a:lnTo>
                    <a:pt x="10185" y="269"/>
                  </a:lnTo>
                  <a:lnTo>
                    <a:pt x="10112" y="196"/>
                  </a:lnTo>
                  <a:lnTo>
                    <a:pt x="10014" y="122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0" name="Google Shape;240;p15"/>
          <p:cNvSpPr/>
          <p:nvPr/>
        </p:nvSpPr>
        <p:spPr>
          <a:xfrm>
            <a:off x="6043470" y="3156130"/>
            <a:ext cx="908881" cy="64934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570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"/>
          <p:cNvSpPr txBox="1">
            <a:spLocks noGrp="1"/>
          </p:cNvSpPr>
          <p:nvPr>
            <p:ph type="title"/>
          </p:nvPr>
        </p:nvSpPr>
        <p:spPr>
          <a:xfrm>
            <a:off x="457200" y="1275588"/>
            <a:ext cx="8229600" cy="1143000"/>
          </a:xfrm>
          <a:prstGeom prst="rect">
            <a:avLst/>
          </a:prstGeom>
        </p:spPr>
        <p:txBody>
          <a:bodyPr spcFirstLastPara="1"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en" sz="5400" dirty="0"/>
              <a:t>What are </a:t>
            </a:r>
            <a:r>
              <a:rPr lang="en" sz="5400" u="sng" dirty="0"/>
              <a:t>Services</a:t>
            </a:r>
            <a:r>
              <a:rPr lang="en" sz="5400" dirty="0"/>
              <a:t>?</a:t>
            </a:r>
            <a:br>
              <a:rPr lang="en" sz="5400" dirty="0"/>
            </a:br>
            <a:endParaRPr sz="5400" dirty="0"/>
          </a:p>
        </p:txBody>
      </p:sp>
      <p:sp>
        <p:nvSpPr>
          <p:cNvPr id="256" name="Google Shape;256;p17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00000000-1234-1234-1234-123412341234}" type="slidenum">
              <a:rPr lang="en" sz="788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sz="788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body" idx="4294967295"/>
          </p:nvPr>
        </p:nvSpPr>
        <p:spPr>
          <a:xfrm>
            <a:off x="903455" y="3188644"/>
            <a:ext cx="6422689" cy="2028008"/>
          </a:xfrm>
          <a:prstGeom prst="rect">
            <a:avLst/>
          </a:prstGeom>
        </p:spPr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" sz="2400" dirty="0"/>
              <a:t>What services have you used recently?</a:t>
            </a:r>
            <a:endParaRPr sz="2400" dirty="0"/>
          </a:p>
          <a:p>
            <a:pPr marL="0" indent="0">
              <a:buNone/>
            </a:pPr>
            <a:endParaRPr sz="2400" dirty="0"/>
          </a:p>
          <a:p>
            <a:pPr marL="0" indent="0">
              <a:buNone/>
            </a:pPr>
            <a:r>
              <a:rPr lang="en" sz="2400" dirty="0"/>
              <a:t>What services happen during certain seasons?</a:t>
            </a:r>
            <a:endParaRPr sz="2400" dirty="0"/>
          </a:p>
        </p:txBody>
      </p:sp>
      <p:pic>
        <p:nvPicPr>
          <p:cNvPr id="3" name="Graphic 2" descr="Hammer outline">
            <a:extLst>
              <a:ext uri="{FF2B5EF4-FFF2-40B4-BE49-F238E27FC236}">
                <a16:creationId xmlns:a16="http://schemas.microsoft.com/office/drawing/2014/main" id="{481D5E51-29EF-4CAA-B673-7AB4BC5EA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3330" y="221284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19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0"/>
          <p:cNvSpPr txBox="1">
            <a:spLocks noGrp="1"/>
          </p:cNvSpPr>
          <p:nvPr>
            <p:ph type="ctrTitle" idx="4294967295"/>
          </p:nvPr>
        </p:nvSpPr>
        <p:spPr>
          <a:xfrm>
            <a:off x="999944" y="3480806"/>
            <a:ext cx="7285511" cy="10536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en" sz="6000" dirty="0"/>
              <a:t>What is a </a:t>
            </a:r>
            <a:r>
              <a:rPr lang="en" sz="6000" u="sng" dirty="0"/>
              <a:t>Consumer</a:t>
            </a:r>
            <a:r>
              <a:rPr lang="en" sz="6000" dirty="0"/>
              <a:t>? </a:t>
            </a:r>
            <a:endParaRPr sz="6000" dirty="0"/>
          </a:p>
        </p:txBody>
      </p:sp>
      <p:sp>
        <p:nvSpPr>
          <p:cNvPr id="276" name="Google Shape;276;p20"/>
          <p:cNvSpPr txBox="1">
            <a:spLocks noGrp="1"/>
          </p:cNvSpPr>
          <p:nvPr>
            <p:ph type="sldNum" idx="4294967295"/>
          </p:nvPr>
        </p:nvSpPr>
        <p:spPr>
          <a:xfrm>
            <a:off x="4297650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fld id="{00000000-1234-1234-1234-123412341234}" type="slidenum">
              <a:rPr lang="en" sz="788" kern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 algn="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t>15</a:t>
            </a:fld>
            <a:endParaRPr sz="788" kern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7" name="Google Shape;277;p20"/>
          <p:cNvGrpSpPr/>
          <p:nvPr/>
        </p:nvGrpSpPr>
        <p:grpSpPr>
          <a:xfrm>
            <a:off x="3325054" y="1835709"/>
            <a:ext cx="1775082" cy="1435537"/>
            <a:chOff x="1921475" y="3695200"/>
            <a:chExt cx="438400" cy="349875"/>
          </a:xfrm>
          <a:solidFill>
            <a:schemeClr val="accent2"/>
          </a:solidFill>
        </p:grpSpPr>
        <p:sp>
          <p:nvSpPr>
            <p:cNvPr id="278" name="Google Shape;278;p20"/>
            <p:cNvSpPr/>
            <p:nvPr/>
          </p:nvSpPr>
          <p:spPr>
            <a:xfrm>
              <a:off x="2246900" y="3992550"/>
              <a:ext cx="52525" cy="52525"/>
            </a:xfrm>
            <a:custGeom>
              <a:avLst/>
              <a:gdLst/>
              <a:ahLst/>
              <a:cxnLst/>
              <a:rect l="l" t="t" r="r" b="b"/>
              <a:pathLst>
                <a:path w="2101" h="2101" extrusionOk="0">
                  <a:moveTo>
                    <a:pt x="831" y="1"/>
                  </a:moveTo>
                  <a:lnTo>
                    <a:pt x="636" y="74"/>
                  </a:lnTo>
                  <a:lnTo>
                    <a:pt x="465" y="171"/>
                  </a:lnTo>
                  <a:lnTo>
                    <a:pt x="318" y="294"/>
                  </a:lnTo>
                  <a:lnTo>
                    <a:pt x="172" y="440"/>
                  </a:lnTo>
                  <a:lnTo>
                    <a:pt x="74" y="636"/>
                  </a:lnTo>
                  <a:lnTo>
                    <a:pt x="25" y="831"/>
                  </a:lnTo>
                  <a:lnTo>
                    <a:pt x="1" y="1051"/>
                  </a:lnTo>
                  <a:lnTo>
                    <a:pt x="25" y="1246"/>
                  </a:lnTo>
                  <a:lnTo>
                    <a:pt x="74" y="1441"/>
                  </a:lnTo>
                  <a:lnTo>
                    <a:pt x="172" y="1637"/>
                  </a:lnTo>
                  <a:lnTo>
                    <a:pt x="318" y="1783"/>
                  </a:lnTo>
                  <a:lnTo>
                    <a:pt x="465" y="1906"/>
                  </a:lnTo>
                  <a:lnTo>
                    <a:pt x="636" y="2003"/>
                  </a:lnTo>
                  <a:lnTo>
                    <a:pt x="831" y="2076"/>
                  </a:lnTo>
                  <a:lnTo>
                    <a:pt x="1051" y="2101"/>
                  </a:lnTo>
                  <a:lnTo>
                    <a:pt x="1271" y="2076"/>
                  </a:lnTo>
                  <a:lnTo>
                    <a:pt x="1466" y="2003"/>
                  </a:lnTo>
                  <a:lnTo>
                    <a:pt x="1637" y="1906"/>
                  </a:lnTo>
                  <a:lnTo>
                    <a:pt x="1783" y="1783"/>
                  </a:lnTo>
                  <a:lnTo>
                    <a:pt x="1930" y="1637"/>
                  </a:lnTo>
                  <a:lnTo>
                    <a:pt x="2028" y="1441"/>
                  </a:lnTo>
                  <a:lnTo>
                    <a:pt x="2077" y="1246"/>
                  </a:lnTo>
                  <a:lnTo>
                    <a:pt x="2101" y="1051"/>
                  </a:lnTo>
                  <a:lnTo>
                    <a:pt x="2077" y="831"/>
                  </a:lnTo>
                  <a:lnTo>
                    <a:pt x="2028" y="636"/>
                  </a:lnTo>
                  <a:lnTo>
                    <a:pt x="1930" y="440"/>
                  </a:lnTo>
                  <a:lnTo>
                    <a:pt x="1783" y="294"/>
                  </a:lnTo>
                  <a:lnTo>
                    <a:pt x="1637" y="171"/>
                  </a:lnTo>
                  <a:lnTo>
                    <a:pt x="1466" y="74"/>
                  </a:lnTo>
                  <a:lnTo>
                    <a:pt x="12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2033800" y="3992550"/>
              <a:ext cx="52550" cy="52525"/>
            </a:xfrm>
            <a:custGeom>
              <a:avLst/>
              <a:gdLst/>
              <a:ahLst/>
              <a:cxnLst/>
              <a:rect l="l" t="t" r="r" b="b"/>
              <a:pathLst>
                <a:path w="2102" h="2101" extrusionOk="0">
                  <a:moveTo>
                    <a:pt x="831" y="1"/>
                  </a:moveTo>
                  <a:lnTo>
                    <a:pt x="636" y="74"/>
                  </a:lnTo>
                  <a:lnTo>
                    <a:pt x="465" y="171"/>
                  </a:lnTo>
                  <a:lnTo>
                    <a:pt x="318" y="294"/>
                  </a:lnTo>
                  <a:lnTo>
                    <a:pt x="172" y="440"/>
                  </a:lnTo>
                  <a:lnTo>
                    <a:pt x="74" y="636"/>
                  </a:lnTo>
                  <a:lnTo>
                    <a:pt x="25" y="831"/>
                  </a:lnTo>
                  <a:lnTo>
                    <a:pt x="1" y="1051"/>
                  </a:lnTo>
                  <a:lnTo>
                    <a:pt x="25" y="1246"/>
                  </a:lnTo>
                  <a:lnTo>
                    <a:pt x="74" y="1441"/>
                  </a:lnTo>
                  <a:lnTo>
                    <a:pt x="172" y="1637"/>
                  </a:lnTo>
                  <a:lnTo>
                    <a:pt x="318" y="1783"/>
                  </a:lnTo>
                  <a:lnTo>
                    <a:pt x="465" y="1906"/>
                  </a:lnTo>
                  <a:lnTo>
                    <a:pt x="636" y="2003"/>
                  </a:lnTo>
                  <a:lnTo>
                    <a:pt x="831" y="2076"/>
                  </a:lnTo>
                  <a:lnTo>
                    <a:pt x="1051" y="2101"/>
                  </a:lnTo>
                  <a:lnTo>
                    <a:pt x="1271" y="2076"/>
                  </a:lnTo>
                  <a:lnTo>
                    <a:pt x="1466" y="2003"/>
                  </a:lnTo>
                  <a:lnTo>
                    <a:pt x="1637" y="1906"/>
                  </a:lnTo>
                  <a:lnTo>
                    <a:pt x="1784" y="1783"/>
                  </a:lnTo>
                  <a:lnTo>
                    <a:pt x="1930" y="1637"/>
                  </a:lnTo>
                  <a:lnTo>
                    <a:pt x="2028" y="1441"/>
                  </a:lnTo>
                  <a:lnTo>
                    <a:pt x="2077" y="1246"/>
                  </a:lnTo>
                  <a:lnTo>
                    <a:pt x="2101" y="1051"/>
                  </a:lnTo>
                  <a:lnTo>
                    <a:pt x="2077" y="831"/>
                  </a:lnTo>
                  <a:lnTo>
                    <a:pt x="2028" y="636"/>
                  </a:lnTo>
                  <a:lnTo>
                    <a:pt x="1930" y="440"/>
                  </a:lnTo>
                  <a:lnTo>
                    <a:pt x="1784" y="294"/>
                  </a:lnTo>
                  <a:lnTo>
                    <a:pt x="1637" y="171"/>
                  </a:lnTo>
                  <a:lnTo>
                    <a:pt x="1466" y="74"/>
                  </a:lnTo>
                  <a:lnTo>
                    <a:pt x="12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1921475" y="3695200"/>
              <a:ext cx="438400" cy="297975"/>
            </a:xfrm>
            <a:custGeom>
              <a:avLst/>
              <a:gdLst/>
              <a:ahLst/>
              <a:cxnLst/>
              <a:rect l="l" t="t" r="r" b="b"/>
              <a:pathLst>
                <a:path w="17536" h="11919" extrusionOk="0">
                  <a:moveTo>
                    <a:pt x="15729" y="3371"/>
                  </a:moveTo>
                  <a:lnTo>
                    <a:pt x="15826" y="3395"/>
                  </a:lnTo>
                  <a:lnTo>
                    <a:pt x="15899" y="3444"/>
                  </a:lnTo>
                  <a:lnTo>
                    <a:pt x="15948" y="3517"/>
                  </a:lnTo>
                  <a:lnTo>
                    <a:pt x="15973" y="3615"/>
                  </a:lnTo>
                  <a:lnTo>
                    <a:pt x="15948" y="3713"/>
                  </a:lnTo>
                  <a:lnTo>
                    <a:pt x="13994" y="8060"/>
                  </a:lnTo>
                  <a:lnTo>
                    <a:pt x="13946" y="8133"/>
                  </a:lnTo>
                  <a:lnTo>
                    <a:pt x="13897" y="8158"/>
                  </a:lnTo>
                  <a:lnTo>
                    <a:pt x="13848" y="8207"/>
                  </a:lnTo>
                  <a:lnTo>
                    <a:pt x="13775" y="8207"/>
                  </a:lnTo>
                  <a:lnTo>
                    <a:pt x="13677" y="8182"/>
                  </a:lnTo>
                  <a:lnTo>
                    <a:pt x="13604" y="8133"/>
                  </a:lnTo>
                  <a:lnTo>
                    <a:pt x="13555" y="8036"/>
                  </a:lnTo>
                  <a:lnTo>
                    <a:pt x="13530" y="7962"/>
                  </a:lnTo>
                  <a:lnTo>
                    <a:pt x="13555" y="7865"/>
                  </a:lnTo>
                  <a:lnTo>
                    <a:pt x="15509" y="3517"/>
                  </a:lnTo>
                  <a:lnTo>
                    <a:pt x="15558" y="3420"/>
                  </a:lnTo>
                  <a:lnTo>
                    <a:pt x="15631" y="3371"/>
                  </a:lnTo>
                  <a:close/>
                  <a:moveTo>
                    <a:pt x="13628" y="3273"/>
                  </a:moveTo>
                  <a:lnTo>
                    <a:pt x="13726" y="3298"/>
                  </a:lnTo>
                  <a:lnTo>
                    <a:pt x="13824" y="3322"/>
                  </a:lnTo>
                  <a:lnTo>
                    <a:pt x="13872" y="3395"/>
                  </a:lnTo>
                  <a:lnTo>
                    <a:pt x="13897" y="3493"/>
                  </a:lnTo>
                  <a:lnTo>
                    <a:pt x="13897" y="3591"/>
                  </a:lnTo>
                  <a:lnTo>
                    <a:pt x="12602" y="8158"/>
                  </a:lnTo>
                  <a:lnTo>
                    <a:pt x="12578" y="8231"/>
                  </a:lnTo>
                  <a:lnTo>
                    <a:pt x="12505" y="8304"/>
                  </a:lnTo>
                  <a:lnTo>
                    <a:pt x="12456" y="8329"/>
                  </a:lnTo>
                  <a:lnTo>
                    <a:pt x="12358" y="8353"/>
                  </a:lnTo>
                  <a:lnTo>
                    <a:pt x="12309" y="8329"/>
                  </a:lnTo>
                  <a:lnTo>
                    <a:pt x="12212" y="8304"/>
                  </a:lnTo>
                  <a:lnTo>
                    <a:pt x="12163" y="8231"/>
                  </a:lnTo>
                  <a:lnTo>
                    <a:pt x="12138" y="8133"/>
                  </a:lnTo>
                  <a:lnTo>
                    <a:pt x="12138" y="8036"/>
                  </a:lnTo>
                  <a:lnTo>
                    <a:pt x="13433" y="3469"/>
                  </a:lnTo>
                  <a:lnTo>
                    <a:pt x="13482" y="3371"/>
                  </a:lnTo>
                  <a:lnTo>
                    <a:pt x="13530" y="3298"/>
                  </a:lnTo>
                  <a:lnTo>
                    <a:pt x="13628" y="3273"/>
                  </a:lnTo>
                  <a:close/>
                  <a:moveTo>
                    <a:pt x="11625" y="3200"/>
                  </a:moveTo>
                  <a:lnTo>
                    <a:pt x="11723" y="3224"/>
                  </a:lnTo>
                  <a:lnTo>
                    <a:pt x="11796" y="3298"/>
                  </a:lnTo>
                  <a:lnTo>
                    <a:pt x="11821" y="3371"/>
                  </a:lnTo>
                  <a:lnTo>
                    <a:pt x="11845" y="3469"/>
                  </a:lnTo>
                  <a:lnTo>
                    <a:pt x="11210" y="8280"/>
                  </a:lnTo>
                  <a:lnTo>
                    <a:pt x="11186" y="8353"/>
                  </a:lnTo>
                  <a:lnTo>
                    <a:pt x="11137" y="8426"/>
                  </a:lnTo>
                  <a:lnTo>
                    <a:pt x="11064" y="8475"/>
                  </a:lnTo>
                  <a:lnTo>
                    <a:pt x="10966" y="8500"/>
                  </a:lnTo>
                  <a:lnTo>
                    <a:pt x="10942" y="8500"/>
                  </a:lnTo>
                  <a:lnTo>
                    <a:pt x="10844" y="8451"/>
                  </a:lnTo>
                  <a:lnTo>
                    <a:pt x="10771" y="8402"/>
                  </a:lnTo>
                  <a:lnTo>
                    <a:pt x="10722" y="8304"/>
                  </a:lnTo>
                  <a:lnTo>
                    <a:pt x="10722" y="8207"/>
                  </a:lnTo>
                  <a:lnTo>
                    <a:pt x="11357" y="3420"/>
                  </a:lnTo>
                  <a:lnTo>
                    <a:pt x="11381" y="3322"/>
                  </a:lnTo>
                  <a:lnTo>
                    <a:pt x="11454" y="3249"/>
                  </a:lnTo>
                  <a:lnTo>
                    <a:pt x="11528" y="3200"/>
                  </a:lnTo>
                  <a:close/>
                  <a:moveTo>
                    <a:pt x="9525" y="3102"/>
                  </a:moveTo>
                  <a:lnTo>
                    <a:pt x="9623" y="3127"/>
                  </a:lnTo>
                  <a:lnTo>
                    <a:pt x="9696" y="3175"/>
                  </a:lnTo>
                  <a:lnTo>
                    <a:pt x="9745" y="3249"/>
                  </a:lnTo>
                  <a:lnTo>
                    <a:pt x="9769" y="3346"/>
                  </a:lnTo>
                  <a:lnTo>
                    <a:pt x="9818" y="8378"/>
                  </a:lnTo>
                  <a:lnTo>
                    <a:pt x="9794" y="8475"/>
                  </a:lnTo>
                  <a:lnTo>
                    <a:pt x="9745" y="8573"/>
                  </a:lnTo>
                  <a:lnTo>
                    <a:pt x="9672" y="8622"/>
                  </a:lnTo>
                  <a:lnTo>
                    <a:pt x="9574" y="8646"/>
                  </a:lnTo>
                  <a:lnTo>
                    <a:pt x="9476" y="8622"/>
                  </a:lnTo>
                  <a:lnTo>
                    <a:pt x="9403" y="8573"/>
                  </a:lnTo>
                  <a:lnTo>
                    <a:pt x="9354" y="8475"/>
                  </a:lnTo>
                  <a:lnTo>
                    <a:pt x="9330" y="8402"/>
                  </a:lnTo>
                  <a:lnTo>
                    <a:pt x="9281" y="3346"/>
                  </a:lnTo>
                  <a:lnTo>
                    <a:pt x="9305" y="3273"/>
                  </a:lnTo>
                  <a:lnTo>
                    <a:pt x="9354" y="3175"/>
                  </a:lnTo>
                  <a:lnTo>
                    <a:pt x="9427" y="3127"/>
                  </a:lnTo>
                  <a:lnTo>
                    <a:pt x="9525" y="3102"/>
                  </a:lnTo>
                  <a:close/>
                  <a:moveTo>
                    <a:pt x="7522" y="3029"/>
                  </a:moveTo>
                  <a:lnTo>
                    <a:pt x="7620" y="3078"/>
                  </a:lnTo>
                  <a:lnTo>
                    <a:pt x="7669" y="3151"/>
                  </a:lnTo>
                  <a:lnTo>
                    <a:pt x="7693" y="3249"/>
                  </a:lnTo>
                  <a:lnTo>
                    <a:pt x="8402" y="8500"/>
                  </a:lnTo>
                  <a:lnTo>
                    <a:pt x="8402" y="8597"/>
                  </a:lnTo>
                  <a:lnTo>
                    <a:pt x="8353" y="8671"/>
                  </a:lnTo>
                  <a:lnTo>
                    <a:pt x="8279" y="8744"/>
                  </a:lnTo>
                  <a:lnTo>
                    <a:pt x="8206" y="8768"/>
                  </a:lnTo>
                  <a:lnTo>
                    <a:pt x="8084" y="8768"/>
                  </a:lnTo>
                  <a:lnTo>
                    <a:pt x="8011" y="8720"/>
                  </a:lnTo>
                  <a:lnTo>
                    <a:pt x="7962" y="8646"/>
                  </a:lnTo>
                  <a:lnTo>
                    <a:pt x="7913" y="8573"/>
                  </a:lnTo>
                  <a:lnTo>
                    <a:pt x="7229" y="3298"/>
                  </a:lnTo>
                  <a:lnTo>
                    <a:pt x="7229" y="3200"/>
                  </a:lnTo>
                  <a:lnTo>
                    <a:pt x="7278" y="3127"/>
                  </a:lnTo>
                  <a:lnTo>
                    <a:pt x="7327" y="3053"/>
                  </a:lnTo>
                  <a:lnTo>
                    <a:pt x="7425" y="3029"/>
                  </a:lnTo>
                  <a:close/>
                  <a:moveTo>
                    <a:pt x="5446" y="2956"/>
                  </a:moveTo>
                  <a:lnTo>
                    <a:pt x="5520" y="2980"/>
                  </a:lnTo>
                  <a:lnTo>
                    <a:pt x="5593" y="3053"/>
                  </a:lnTo>
                  <a:lnTo>
                    <a:pt x="5642" y="3127"/>
                  </a:lnTo>
                  <a:lnTo>
                    <a:pt x="7009" y="8622"/>
                  </a:lnTo>
                  <a:lnTo>
                    <a:pt x="7009" y="8720"/>
                  </a:lnTo>
                  <a:lnTo>
                    <a:pt x="6985" y="8793"/>
                  </a:lnTo>
                  <a:lnTo>
                    <a:pt x="6912" y="8866"/>
                  </a:lnTo>
                  <a:lnTo>
                    <a:pt x="6814" y="8915"/>
                  </a:lnTo>
                  <a:lnTo>
                    <a:pt x="6692" y="8915"/>
                  </a:lnTo>
                  <a:lnTo>
                    <a:pt x="6619" y="8866"/>
                  </a:lnTo>
                  <a:lnTo>
                    <a:pt x="6570" y="8817"/>
                  </a:lnTo>
                  <a:lnTo>
                    <a:pt x="6521" y="8744"/>
                  </a:lnTo>
                  <a:lnTo>
                    <a:pt x="5153" y="3249"/>
                  </a:lnTo>
                  <a:lnTo>
                    <a:pt x="5153" y="3151"/>
                  </a:lnTo>
                  <a:lnTo>
                    <a:pt x="5178" y="3053"/>
                  </a:lnTo>
                  <a:lnTo>
                    <a:pt x="5251" y="3005"/>
                  </a:lnTo>
                  <a:lnTo>
                    <a:pt x="5349" y="2956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73" y="196"/>
                  </a:lnTo>
                  <a:lnTo>
                    <a:pt x="25" y="294"/>
                  </a:lnTo>
                  <a:lnTo>
                    <a:pt x="0" y="367"/>
                  </a:lnTo>
                  <a:lnTo>
                    <a:pt x="0" y="489"/>
                  </a:lnTo>
                  <a:lnTo>
                    <a:pt x="0" y="587"/>
                  </a:lnTo>
                  <a:lnTo>
                    <a:pt x="25" y="660"/>
                  </a:lnTo>
                  <a:lnTo>
                    <a:pt x="73" y="758"/>
                  </a:lnTo>
                  <a:lnTo>
                    <a:pt x="147" y="831"/>
                  </a:lnTo>
                  <a:lnTo>
                    <a:pt x="220" y="880"/>
                  </a:lnTo>
                  <a:lnTo>
                    <a:pt x="293" y="929"/>
                  </a:lnTo>
                  <a:lnTo>
                    <a:pt x="391" y="953"/>
                  </a:lnTo>
                  <a:lnTo>
                    <a:pt x="489" y="977"/>
                  </a:lnTo>
                  <a:lnTo>
                    <a:pt x="3346" y="977"/>
                  </a:lnTo>
                  <a:lnTo>
                    <a:pt x="5300" y="9281"/>
                  </a:lnTo>
                  <a:lnTo>
                    <a:pt x="4518" y="11235"/>
                  </a:lnTo>
                  <a:lnTo>
                    <a:pt x="4494" y="11357"/>
                  </a:lnTo>
                  <a:lnTo>
                    <a:pt x="4494" y="11479"/>
                  </a:lnTo>
                  <a:lnTo>
                    <a:pt x="4518" y="11577"/>
                  </a:lnTo>
                  <a:lnTo>
                    <a:pt x="4567" y="11699"/>
                  </a:lnTo>
                  <a:lnTo>
                    <a:pt x="4592" y="11724"/>
                  </a:lnTo>
                  <a:lnTo>
                    <a:pt x="4811" y="11577"/>
                  </a:lnTo>
                  <a:lnTo>
                    <a:pt x="5031" y="11479"/>
                  </a:lnTo>
                  <a:lnTo>
                    <a:pt x="5275" y="11406"/>
                  </a:lnTo>
                  <a:lnTo>
                    <a:pt x="5715" y="11406"/>
                  </a:lnTo>
                  <a:lnTo>
                    <a:pt x="5886" y="11430"/>
                  </a:lnTo>
                  <a:lnTo>
                    <a:pt x="6033" y="11479"/>
                  </a:lnTo>
                  <a:lnTo>
                    <a:pt x="6179" y="11528"/>
                  </a:lnTo>
                  <a:lnTo>
                    <a:pt x="6326" y="11601"/>
                  </a:lnTo>
                  <a:lnTo>
                    <a:pt x="6448" y="11699"/>
                  </a:lnTo>
                  <a:lnTo>
                    <a:pt x="6570" y="11797"/>
                  </a:lnTo>
                  <a:lnTo>
                    <a:pt x="6692" y="11919"/>
                  </a:lnTo>
                  <a:lnTo>
                    <a:pt x="12920" y="11919"/>
                  </a:lnTo>
                  <a:lnTo>
                    <a:pt x="13042" y="11797"/>
                  </a:lnTo>
                  <a:lnTo>
                    <a:pt x="13164" y="11699"/>
                  </a:lnTo>
                  <a:lnTo>
                    <a:pt x="13286" y="11601"/>
                  </a:lnTo>
                  <a:lnTo>
                    <a:pt x="13433" y="11528"/>
                  </a:lnTo>
                  <a:lnTo>
                    <a:pt x="13579" y="11479"/>
                  </a:lnTo>
                  <a:lnTo>
                    <a:pt x="13726" y="11430"/>
                  </a:lnTo>
                  <a:lnTo>
                    <a:pt x="13897" y="11406"/>
                  </a:lnTo>
                  <a:lnTo>
                    <a:pt x="14312" y="11406"/>
                  </a:lnTo>
                  <a:lnTo>
                    <a:pt x="14556" y="11479"/>
                  </a:lnTo>
                  <a:lnTo>
                    <a:pt x="14776" y="11553"/>
                  </a:lnTo>
                  <a:lnTo>
                    <a:pt x="14971" y="11699"/>
                  </a:lnTo>
                  <a:lnTo>
                    <a:pt x="15020" y="11553"/>
                  </a:lnTo>
                  <a:lnTo>
                    <a:pt x="15045" y="11430"/>
                  </a:lnTo>
                  <a:lnTo>
                    <a:pt x="15045" y="11308"/>
                  </a:lnTo>
                  <a:lnTo>
                    <a:pt x="15020" y="11235"/>
                  </a:lnTo>
                  <a:lnTo>
                    <a:pt x="14971" y="11137"/>
                  </a:lnTo>
                  <a:lnTo>
                    <a:pt x="14898" y="11064"/>
                  </a:lnTo>
                  <a:lnTo>
                    <a:pt x="14825" y="11015"/>
                  </a:lnTo>
                  <a:lnTo>
                    <a:pt x="14752" y="10966"/>
                  </a:lnTo>
                  <a:lnTo>
                    <a:pt x="14654" y="10942"/>
                  </a:lnTo>
                  <a:lnTo>
                    <a:pt x="5691" y="10942"/>
                  </a:lnTo>
                  <a:lnTo>
                    <a:pt x="6106" y="9916"/>
                  </a:lnTo>
                  <a:lnTo>
                    <a:pt x="6252" y="9941"/>
                  </a:lnTo>
                  <a:lnTo>
                    <a:pt x="6423" y="9941"/>
                  </a:lnTo>
                  <a:lnTo>
                    <a:pt x="13848" y="9257"/>
                  </a:lnTo>
                  <a:lnTo>
                    <a:pt x="14019" y="9232"/>
                  </a:lnTo>
                  <a:lnTo>
                    <a:pt x="14190" y="9159"/>
                  </a:lnTo>
                  <a:lnTo>
                    <a:pt x="14336" y="9086"/>
                  </a:lnTo>
                  <a:lnTo>
                    <a:pt x="14507" y="8988"/>
                  </a:lnTo>
                  <a:lnTo>
                    <a:pt x="14654" y="8890"/>
                  </a:lnTo>
                  <a:lnTo>
                    <a:pt x="14776" y="8768"/>
                  </a:lnTo>
                  <a:lnTo>
                    <a:pt x="14874" y="8622"/>
                  </a:lnTo>
                  <a:lnTo>
                    <a:pt x="14971" y="8475"/>
                  </a:lnTo>
                  <a:lnTo>
                    <a:pt x="17463" y="3151"/>
                  </a:lnTo>
                  <a:lnTo>
                    <a:pt x="17511" y="3005"/>
                  </a:lnTo>
                  <a:lnTo>
                    <a:pt x="17536" y="2882"/>
                  </a:lnTo>
                  <a:lnTo>
                    <a:pt x="17511" y="2760"/>
                  </a:lnTo>
                  <a:lnTo>
                    <a:pt x="17487" y="2638"/>
                  </a:lnTo>
                  <a:lnTo>
                    <a:pt x="17414" y="2565"/>
                  </a:lnTo>
                  <a:lnTo>
                    <a:pt x="17292" y="2492"/>
                  </a:lnTo>
                  <a:lnTo>
                    <a:pt x="17169" y="2443"/>
                  </a:lnTo>
                  <a:lnTo>
                    <a:pt x="17023" y="2418"/>
                  </a:lnTo>
                  <a:lnTo>
                    <a:pt x="4592" y="2003"/>
                  </a:lnTo>
                  <a:lnTo>
                    <a:pt x="4225" y="367"/>
                  </a:lnTo>
                  <a:lnTo>
                    <a:pt x="4152" y="220"/>
                  </a:lnTo>
                  <a:lnTo>
                    <a:pt x="4054" y="98"/>
                  </a:lnTo>
                  <a:lnTo>
                    <a:pt x="3908" y="25"/>
                  </a:lnTo>
                  <a:lnTo>
                    <a:pt x="37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5112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8994" y="1350309"/>
            <a:ext cx="3598194" cy="2917107"/>
          </a:xfrm>
          <a:prstGeom prst="rect">
            <a:avLst/>
          </a:prstGeom>
        </p:spPr>
      </p:pic>
      <p:sp>
        <p:nvSpPr>
          <p:cNvPr id="275" name="Google Shape;275;p20"/>
          <p:cNvSpPr txBox="1">
            <a:spLocks noGrp="1"/>
          </p:cNvSpPr>
          <p:nvPr>
            <p:ph type="ctrTitle" idx="4294967295"/>
          </p:nvPr>
        </p:nvSpPr>
        <p:spPr>
          <a:xfrm>
            <a:off x="1026838" y="3570453"/>
            <a:ext cx="7285511" cy="10536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en" sz="6000" dirty="0"/>
              <a:t>What is a </a:t>
            </a:r>
            <a:r>
              <a:rPr lang="en" sz="6000" u="sng" dirty="0"/>
              <a:t>Producer</a:t>
            </a:r>
            <a:r>
              <a:rPr lang="en" sz="6000" dirty="0"/>
              <a:t>? </a:t>
            </a:r>
            <a:endParaRPr sz="6000" dirty="0"/>
          </a:p>
        </p:txBody>
      </p:sp>
      <p:sp>
        <p:nvSpPr>
          <p:cNvPr id="276" name="Google Shape;276;p20"/>
          <p:cNvSpPr txBox="1">
            <a:spLocks noGrp="1"/>
          </p:cNvSpPr>
          <p:nvPr>
            <p:ph type="sldNum" idx="4294967295"/>
          </p:nvPr>
        </p:nvSpPr>
        <p:spPr>
          <a:xfrm>
            <a:off x="4297650" y="56071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fld id="{00000000-1234-1234-1234-123412341234}" type="slidenum">
              <a:rPr lang="en" sz="788" kern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 algn="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t>16</a:t>
            </a:fld>
            <a:endParaRPr sz="788" kern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131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/>
          <a:p>
            <a:r>
              <a:rPr lang="en" sz="5400" dirty="0"/>
              <a:t>Group Work/Activity </a:t>
            </a:r>
            <a:endParaRPr sz="5400" dirty="0"/>
          </a:p>
        </p:txBody>
      </p:sp>
      <p:sp>
        <p:nvSpPr>
          <p:cNvPr id="286" name="Google Shape;286;p2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" sz="2700" dirty="0"/>
              <a:t>You will have a </a:t>
            </a:r>
            <a:r>
              <a:rPr lang="en" sz="2700" dirty="0">
                <a:solidFill>
                  <a:srgbClr val="7A9900"/>
                </a:solidFill>
              </a:rPr>
              <a:t>seasonal scenario </a:t>
            </a:r>
            <a:r>
              <a:rPr lang="en" sz="2700" dirty="0"/>
              <a:t>(pgs. 11-14).</a:t>
            </a:r>
            <a:endParaRPr sz="2700" dirty="0"/>
          </a:p>
          <a:p>
            <a:pPr>
              <a:buFont typeface="Wingdings" panose="05000000000000000000" pitchFamily="2" charset="2"/>
              <a:buChar char="§"/>
            </a:pPr>
            <a:r>
              <a:rPr lang="en" sz="2700" dirty="0"/>
              <a:t>Decide what</a:t>
            </a:r>
            <a:r>
              <a:rPr lang="en" sz="2700" dirty="0">
                <a:solidFill>
                  <a:srgbClr val="7A9900"/>
                </a:solidFill>
              </a:rPr>
              <a:t> goods and services </a:t>
            </a:r>
            <a:r>
              <a:rPr lang="en" sz="2700" dirty="0"/>
              <a:t>you will buy.</a:t>
            </a:r>
            <a:endParaRPr sz="2700" dirty="0"/>
          </a:p>
          <a:p>
            <a:pPr>
              <a:buFont typeface="Wingdings" panose="05000000000000000000" pitchFamily="2" charset="2"/>
              <a:buChar char="§"/>
            </a:pPr>
            <a:r>
              <a:rPr lang="en" sz="2700" dirty="0"/>
              <a:t>Explain your </a:t>
            </a:r>
            <a:r>
              <a:rPr lang="en" sz="2700" dirty="0">
                <a:solidFill>
                  <a:srgbClr val="7A9900"/>
                </a:solidFill>
              </a:rPr>
              <a:t>choices</a:t>
            </a:r>
            <a:r>
              <a:rPr lang="en" sz="2700" dirty="0"/>
              <a:t>.</a:t>
            </a:r>
            <a:endParaRPr sz="2700" dirty="0"/>
          </a:p>
          <a:p>
            <a:pPr>
              <a:buFont typeface="Wingdings" panose="05000000000000000000" pitchFamily="2" charset="2"/>
              <a:buChar char="§"/>
            </a:pPr>
            <a:r>
              <a:rPr lang="en" sz="2700" dirty="0"/>
              <a:t>Compute your </a:t>
            </a:r>
            <a:r>
              <a:rPr lang="en" sz="2700" dirty="0">
                <a:solidFill>
                  <a:srgbClr val="7A9900"/>
                </a:solidFill>
              </a:rPr>
              <a:t>cost</a:t>
            </a:r>
            <a:r>
              <a:rPr lang="en" sz="2700" dirty="0"/>
              <a:t>.</a:t>
            </a:r>
            <a:endParaRPr sz="2700" dirty="0"/>
          </a:p>
          <a:p>
            <a:pPr>
              <a:buFont typeface="Wingdings" panose="05000000000000000000" pitchFamily="2" charset="2"/>
              <a:buChar char="§"/>
            </a:pPr>
            <a:r>
              <a:rPr lang="en" sz="2700" dirty="0">
                <a:solidFill>
                  <a:srgbClr val="7A9900"/>
                </a:solidFill>
              </a:rPr>
              <a:t>Compute</a:t>
            </a:r>
            <a:r>
              <a:rPr lang="en" sz="2700" dirty="0"/>
              <a:t> how much you have left.</a:t>
            </a:r>
            <a:endParaRPr sz="2700" dirty="0"/>
          </a:p>
          <a:p>
            <a:pPr>
              <a:buFont typeface="Wingdings" panose="05000000000000000000" pitchFamily="2" charset="2"/>
              <a:buChar char="§"/>
            </a:pPr>
            <a:r>
              <a:rPr lang="en" sz="2700" dirty="0"/>
              <a:t>What will you do with your </a:t>
            </a:r>
            <a:r>
              <a:rPr lang="en" sz="2700" dirty="0">
                <a:solidFill>
                  <a:srgbClr val="7A9900"/>
                </a:solidFill>
              </a:rPr>
              <a:t>leftover</a:t>
            </a:r>
            <a:r>
              <a:rPr lang="en" sz="2700" dirty="0"/>
              <a:t> money?</a:t>
            </a:r>
            <a:endParaRPr sz="2700"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endParaRPr dirty="0"/>
          </a:p>
        </p:txBody>
      </p:sp>
      <p:sp>
        <p:nvSpPr>
          <p:cNvPr id="287" name="Google Shape;287;p21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fld id="{00000000-1234-1234-1234-123412341234}" type="slidenum">
              <a:rPr lang="en" sz="788" kern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 algn="r"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t>17</a:t>
            </a:fld>
            <a:endParaRPr sz="788" kern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719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106" y="1317811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7A9900"/>
                </a:solidFill>
              </a:rPr>
              <a:t>Sesame Street </a:t>
            </a:r>
            <a:r>
              <a:rPr lang="en-US" b="1" dirty="0"/>
              <a:t>&amp; Financial Literacy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668" y="2617243"/>
            <a:ext cx="2984198" cy="3351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441" y="2617243"/>
            <a:ext cx="2900146" cy="333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00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44" y="1917397"/>
            <a:ext cx="4003780" cy="436126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529" y="1917397"/>
            <a:ext cx="3907631" cy="433625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80091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62421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spcAft>
                <a:spcPts val="0"/>
              </a:spcAft>
              <a:defRPr/>
            </a:pPr>
            <a:r>
              <a:rPr lang="en-US" sz="4000" dirty="0">
                <a:latin typeface="Calibri"/>
                <a:ea typeface="ＭＳ Ｐゴシック"/>
                <a:cs typeface="Calibri"/>
              </a:rPr>
              <a:t>EconEdLink Membership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3714B-F9E8-8C44-9AF8-383F3F244D95}"/>
              </a:ext>
            </a:extLst>
          </p:cNvPr>
          <p:cNvSpPr txBox="1"/>
          <p:nvPr/>
        </p:nvSpPr>
        <p:spPr>
          <a:xfrm>
            <a:off x="482538" y="2114894"/>
            <a:ext cx="8175171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You can now access CEE’s professional development webinars directly on EconEdLink.org! To receive these new professional development benefits, </a:t>
            </a:r>
            <a:r>
              <a:rPr lang="en-US" b="1" dirty="0">
                <a:latin typeface="Arial"/>
                <a:ea typeface="ＭＳ Ｐゴシック"/>
                <a:cs typeface="Arial"/>
              </a:rPr>
              <a:t>become an EconEdLink </a:t>
            </a:r>
            <a:r>
              <a:rPr lang="en-US" b="1" dirty="0">
                <a:latin typeface="Arial"/>
                <a:ea typeface="ＭＳ Ｐゴシック"/>
                <a:cs typeface="Arial"/>
                <a:hlinkClick r:id="rId3"/>
              </a:rPr>
              <a:t>member</a:t>
            </a:r>
            <a:r>
              <a:rPr lang="en-US" dirty="0">
                <a:latin typeface="Arial"/>
                <a:ea typeface="ＭＳ Ｐゴシック"/>
                <a:cs typeface="Arial"/>
              </a:rPr>
              <a:t>. As a member, you will now be able to: 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Automatically receive a professional development certificate via e-mail within 24 hours after viewing any webinar for a minimum of 45 minutes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Register for upcoming webinars with a simple one-click process 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Easily download presentations, lesson plan materials and activities for each webinar 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Search and view all webinars at your convenience 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Save webinars to your EconEdLink dashboard for easy access to the event</a:t>
            </a:r>
            <a:endParaRPr lang="en-US" dirty="0"/>
          </a:p>
          <a:p>
            <a:endParaRPr lang="en-US" dirty="0">
              <a:latin typeface="Arial"/>
              <a:ea typeface="ＭＳ Ｐゴシック"/>
              <a:cs typeface="Arial"/>
            </a:endParaRPr>
          </a:p>
          <a:p>
            <a:pPr algn="ctr"/>
            <a:r>
              <a:rPr lang="en-US" dirty="0">
                <a:latin typeface="Arial"/>
                <a:ea typeface="ＭＳ Ｐゴシック"/>
                <a:cs typeface="Arial"/>
              </a:rPr>
              <a:t>You may access our new </a:t>
            </a:r>
            <a:r>
              <a:rPr lang="en-US" b="1" dirty="0">
                <a:latin typeface="Arial"/>
                <a:ea typeface="ＭＳ Ｐゴシック"/>
                <a:cs typeface="Arial"/>
              </a:rPr>
              <a:t>Professional Development</a:t>
            </a:r>
            <a:r>
              <a:rPr lang="en-US" dirty="0">
                <a:latin typeface="Arial"/>
                <a:ea typeface="ＭＳ Ｐゴシック"/>
                <a:cs typeface="Arial"/>
              </a:rPr>
              <a:t> page </a:t>
            </a:r>
            <a:r>
              <a:rPr lang="en-US" dirty="0">
                <a:latin typeface="Arial"/>
                <a:ea typeface="ＭＳ Ｐゴシック"/>
                <a:cs typeface="Arial"/>
                <a:hlinkClick r:id="rId4"/>
              </a:rPr>
              <a:t>here</a:t>
            </a:r>
            <a:endParaRPr lang="en-US" dirty="0">
              <a:latin typeface="Arial"/>
              <a:ea typeface="ＭＳ Ｐゴシック"/>
              <a:cs typeface="Arial"/>
            </a:endParaRPr>
          </a:p>
          <a:p>
            <a:endParaRPr lang="en-US" dirty="0"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602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same Street Ian McKellen Teaches Cookie Monster to Resi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180" y="1497668"/>
            <a:ext cx="8277225" cy="4655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E3E96D-66A3-4957-9B6A-E38A9C430F0C}"/>
              </a:ext>
            </a:extLst>
          </p:cNvPr>
          <p:cNvSpPr txBox="1"/>
          <p:nvPr/>
        </p:nvSpPr>
        <p:spPr>
          <a:xfrm>
            <a:off x="2446020" y="468630"/>
            <a:ext cx="4069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5CB8"/>
                </a:solidFill>
                <a:latin typeface="+mn-lt"/>
              </a:rPr>
              <a:t>Multimedia Clip</a:t>
            </a:r>
          </a:p>
        </p:txBody>
      </p:sp>
    </p:spTree>
    <p:extLst>
      <p:ext uri="{BB962C8B-B14F-4D97-AF65-F5344CB8AC3E}">
        <p14:creationId xmlns:p14="http://schemas.microsoft.com/office/powerpoint/2010/main" val="111409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"/>
          <p:cNvSpPr txBox="1">
            <a:spLocks noGrp="1"/>
          </p:cNvSpPr>
          <p:nvPr>
            <p:ph type="title"/>
          </p:nvPr>
        </p:nvSpPr>
        <p:spPr>
          <a:xfrm>
            <a:off x="537882" y="2073895"/>
            <a:ext cx="8229600" cy="1143000"/>
          </a:xfrm>
          <a:prstGeom prst="rect">
            <a:avLst/>
          </a:prstGeom>
        </p:spPr>
        <p:txBody>
          <a:bodyPr spcFirstLastPara="1" vert="horz" wrap="square" lIns="91425" tIns="91425" rIns="91425" bIns="91425" numCol="1" rtlCol="0" anchor="b" anchorCtr="0" compatLnSpc="1">
            <a:prstTxWarp prst="textNoShape">
              <a:avLst/>
            </a:prstTxWarp>
            <a:no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en" sz="5400" dirty="0"/>
              <a:t>My Classroom Economy</a:t>
            </a:r>
            <a:endParaRPr sz="5400" dirty="0"/>
          </a:p>
        </p:txBody>
      </p:sp>
      <p:sp>
        <p:nvSpPr>
          <p:cNvPr id="214" name="Google Shape;214;p13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00000000-1234-1234-1234-123412341234}" type="slidenum">
              <a:rPr lang="en" sz="788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sz="788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60" y="3680799"/>
            <a:ext cx="8581565" cy="12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2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"/>
          <p:cNvSpPr txBox="1">
            <a:spLocks noGrp="1"/>
          </p:cNvSpPr>
          <p:nvPr>
            <p:ph type="title"/>
          </p:nvPr>
        </p:nvSpPr>
        <p:spPr>
          <a:xfrm>
            <a:off x="510988" y="2737283"/>
            <a:ext cx="8229600" cy="1143000"/>
          </a:xfrm>
          <a:prstGeom prst="rect">
            <a:avLst/>
          </a:prstGeom>
        </p:spPr>
        <p:txBody>
          <a:bodyPr spcFirstLastPara="1" vert="horz" wrap="square" lIns="91425" tIns="91425" rIns="91425" bIns="91425" numCol="1" rtlCol="0" anchor="b" anchorCtr="0" compatLnSpc="1">
            <a:prstTxWarp prst="textNoShape">
              <a:avLst/>
            </a:prstTxWarp>
            <a:no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en" sz="5400" dirty="0"/>
              <a:t>Questions?</a:t>
            </a:r>
            <a:endParaRPr sz="5400" dirty="0"/>
          </a:p>
        </p:txBody>
      </p:sp>
      <p:sp>
        <p:nvSpPr>
          <p:cNvPr id="214" name="Google Shape;214;p13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00000000-1234-1234-1234-123412341234}" type="slidenum">
              <a:rPr lang="en" sz="788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sz="788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593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/>
              <a:t>References</a:t>
            </a:r>
            <a:endParaRPr lang="en-US" sz="5500" b="1">
              <a:ln w="11430"/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F1D3A3-98BD-4497-A322-D25C364A1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23" y="1740945"/>
            <a:ext cx="8229600" cy="4776395"/>
          </a:xfrm>
        </p:spPr>
        <p:txBody>
          <a:bodyPr/>
          <a:lstStyle/>
          <a:p>
            <a:pPr lvl="0"/>
            <a:r>
              <a:rPr lang="en-US" sz="1800" b="1" dirty="0"/>
              <a:t>Personal Finance </a:t>
            </a:r>
            <a:r>
              <a:rPr lang="en-US" sz="1800" b="1" dirty="0" err="1"/>
              <a:t>Printables</a:t>
            </a:r>
            <a:r>
              <a:rPr lang="en-US" sz="1800" b="1" dirty="0"/>
              <a:t>:</a:t>
            </a:r>
            <a:endParaRPr lang="en-US" sz="1600" dirty="0"/>
          </a:p>
          <a:p>
            <a:pPr lvl="1"/>
            <a:r>
              <a:rPr lang="en-US" sz="1800" u="sng" dirty="0">
                <a:hlinkClick r:id="rId3"/>
              </a:rPr>
              <a:t>https://www.econedlink.org/resources/personal-finance-printables/</a:t>
            </a:r>
            <a:endParaRPr lang="en-US" sz="1800" dirty="0"/>
          </a:p>
          <a:p>
            <a:pPr lvl="0"/>
            <a:r>
              <a:rPr lang="en-US" sz="1800" b="1" dirty="0"/>
              <a:t>"A Season of Goods":</a:t>
            </a:r>
            <a:endParaRPr lang="en-US" sz="1600" b="1" dirty="0"/>
          </a:p>
          <a:p>
            <a:pPr lvl="1"/>
            <a:r>
              <a:rPr lang="en-US" sz="1800" dirty="0"/>
              <a:t>Lesson:  </a:t>
            </a:r>
            <a:r>
              <a:rPr lang="en-US" sz="1800" u="sng" dirty="0">
                <a:hlinkClick r:id="rId4"/>
              </a:rPr>
              <a:t>CLICK HERE</a:t>
            </a:r>
            <a:endParaRPr lang="en-US" sz="1600" dirty="0"/>
          </a:p>
          <a:p>
            <a:pPr lvl="1"/>
            <a:r>
              <a:rPr lang="en-US" sz="2000" dirty="0" err="1"/>
              <a:t>Padlet</a:t>
            </a:r>
            <a:r>
              <a:rPr lang="en-US" sz="2000" dirty="0"/>
              <a:t>: </a:t>
            </a:r>
            <a:r>
              <a:rPr lang="en-US" sz="1800" u="sng" dirty="0">
                <a:hlinkClick r:id="rId5"/>
              </a:rPr>
              <a:t>https://padlet.com/teresa_mungai/jfm8b1rtdolirga0</a:t>
            </a:r>
            <a:endParaRPr lang="en-US" sz="1800" dirty="0"/>
          </a:p>
          <a:p>
            <a:pPr lvl="0"/>
            <a:r>
              <a:rPr lang="en-US" sz="1800" b="1" dirty="0"/>
              <a:t>Sesame Street &amp; Financial Literacy:</a:t>
            </a:r>
            <a:endParaRPr lang="en-US" sz="1600" b="1" dirty="0"/>
          </a:p>
          <a:p>
            <a:pPr lvl="1"/>
            <a:r>
              <a:rPr lang="en-US" sz="1800" u="sng" dirty="0">
                <a:hlinkClick r:id="rId6"/>
              </a:rPr>
              <a:t>https://www.pnc.com/en/about-pnc/corporate-responsibility/grow-up-great/sesame-street-learning-resources.html?lnksrc=topnav</a:t>
            </a:r>
            <a:endParaRPr lang="en-US" sz="1600" dirty="0"/>
          </a:p>
          <a:p>
            <a:pPr lvl="0"/>
            <a:r>
              <a:rPr lang="en-US" sz="1800" b="1" dirty="0"/>
              <a:t>My Classroom Economy:</a:t>
            </a:r>
            <a:endParaRPr lang="en-US" sz="1600" b="1" dirty="0"/>
          </a:p>
          <a:p>
            <a:pPr lvl="1"/>
            <a:r>
              <a:rPr lang="en-US" sz="1800" u="sng" dirty="0">
                <a:hlinkClick r:id="rId7"/>
              </a:rPr>
              <a:t>www.myclassroomeconomy.org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noFill/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>
                <a:latin typeface="Calibri"/>
                <a:ea typeface="ＭＳ Ｐゴシック"/>
                <a:cs typeface="Calibri"/>
              </a:rPr>
              <a:t>CEE Affiliates</a:t>
            </a:r>
            <a:endParaRPr lang="en-US" sz="5500" b="1">
              <a:ln w="11430"/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AF44DA-7F29-495C-9279-01A773172FC7}"/>
              </a:ext>
            </a:extLst>
          </p:cNvPr>
          <p:cNvSpPr txBox="1"/>
          <p:nvPr/>
        </p:nvSpPr>
        <p:spPr>
          <a:xfrm>
            <a:off x="1501666" y="5134678"/>
            <a:ext cx="61406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  <a:hlinkClick r:id="rId3"/>
              </a:rPr>
              <a:t>https://www.councilforeconed.org/resources/local-affiliates/</a:t>
            </a:r>
            <a:endParaRPr lang="en-US"/>
          </a:p>
          <a:p>
            <a:pPr algn="l"/>
            <a:endParaRPr lang="en-US"/>
          </a:p>
        </p:txBody>
      </p:sp>
      <p:pic>
        <p:nvPicPr>
          <p:cNvPr id="4" name="Picture 4" descr="A picture containing bird&#10;&#10;Description generated with very high confidence">
            <a:extLst>
              <a:ext uri="{FF2B5EF4-FFF2-40B4-BE49-F238E27FC236}">
                <a16:creationId xmlns:a16="http://schemas.microsoft.com/office/drawing/2014/main" id="{85988BD1-7DE7-45DD-9D4C-654DA4937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2335947"/>
            <a:ext cx="6095999" cy="240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1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1C49A-50A7-49D5-B1A2-57AAF226F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139" y="1145686"/>
            <a:ext cx="7772400" cy="1470025"/>
          </a:xfrm>
        </p:spPr>
        <p:txBody>
          <a:bodyPr/>
          <a:lstStyle/>
          <a:p>
            <a:r>
              <a:rPr lang="en-US" sz="5400" dirty="0">
                <a:latin typeface="Calibri"/>
                <a:ea typeface="ＭＳ Ｐゴシック"/>
                <a:cs typeface="Calibri"/>
              </a:rPr>
              <a:t>Thank You to Our Sponsors!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D6CDAE-25F6-4A13-9FAD-1DA0236E53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479" y="2622632"/>
            <a:ext cx="2378110" cy="2378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16" y="2690224"/>
            <a:ext cx="4725799" cy="1302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31" y="5899538"/>
            <a:ext cx="6217920" cy="594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015" y="3811687"/>
            <a:ext cx="1905000" cy="187452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A7E8432-E2ED-4609-928F-7A71E73514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74" y="5243613"/>
            <a:ext cx="1188720" cy="119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5427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551" y="1061966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>
                <a:latin typeface="Calibri"/>
                <a:ea typeface="ＭＳ Ｐゴシック"/>
                <a:cs typeface="Calibri"/>
              </a:rPr>
              <a:t>Professional Development Certificate</a:t>
            </a:r>
            <a:endParaRPr lang="en-US" sz="4000" b="1">
              <a:solidFill>
                <a:srgbClr val="005CB8"/>
              </a:solidFill>
              <a:effectLst>
                <a:glow>
                  <a:srgbClr val="4F81BD">
                    <a:alpha val="0"/>
                  </a:srgbClr>
                </a:glow>
                <a:outerShdw blurRad="50800" dist="50800" dir="5400000" algn="ctr" rotWithShape="0">
                  <a:srgbClr val="000000">
                    <a:alpha val="0"/>
                  </a:srgbClr>
                </a:outerShdw>
                <a:reflection stA="0" endPos="65000" dist="50800" dir="5400000" sy="-100000" algn="bl" rotWithShape="0"/>
              </a:effectLst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3714B-F9E8-8C44-9AF8-383F3F244D95}"/>
              </a:ext>
            </a:extLst>
          </p:cNvPr>
          <p:cNvSpPr txBox="1"/>
          <p:nvPr/>
        </p:nvSpPr>
        <p:spPr>
          <a:xfrm>
            <a:off x="588955" y="2359260"/>
            <a:ext cx="8175171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Arial"/>
                <a:ea typeface="ＭＳ Ｐゴシック"/>
              </a:rPr>
              <a:t>To earn your professional development certificate for this webinar, you must:</a:t>
            </a:r>
          </a:p>
          <a:p>
            <a:endParaRPr lang="en-US" dirty="0">
              <a:latin typeface="Arial"/>
              <a:ea typeface="ＭＳ Ｐゴシック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</a:rPr>
              <a:t>Watch a minimum of 45-minutes and you will automatically receive a professional development </a:t>
            </a:r>
            <a:r>
              <a:rPr lang="en-US" b="1" dirty="0">
                <a:solidFill>
                  <a:srgbClr val="7A9900"/>
                </a:solidFill>
                <a:latin typeface="Arial"/>
                <a:ea typeface="ＭＳ Ｐゴシック"/>
              </a:rPr>
              <a:t>certificate </a:t>
            </a:r>
            <a:r>
              <a:rPr lang="en-US" dirty="0">
                <a:latin typeface="Arial"/>
                <a:ea typeface="ＭＳ Ｐゴシック"/>
              </a:rPr>
              <a:t>via e-mail within 24 hours.</a:t>
            </a:r>
          </a:p>
          <a:p>
            <a:endParaRPr lang="en-US" dirty="0">
              <a:latin typeface="Arial"/>
              <a:ea typeface="ＭＳ Ｐゴシック"/>
            </a:endParaRPr>
          </a:p>
          <a:p>
            <a:r>
              <a:rPr lang="en-US" dirty="0">
                <a:latin typeface="Arial"/>
                <a:ea typeface="ＭＳ Ｐゴシック"/>
                <a:cs typeface="Arial"/>
              </a:rPr>
              <a:t>Accessing resources: </a:t>
            </a:r>
            <a:endParaRPr lang="en-US" dirty="0"/>
          </a:p>
          <a:p>
            <a:endParaRPr lang="en-US" dirty="0"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You can now easily download presentations, lesson plan materials, and activities for each webinar from </a:t>
            </a:r>
            <a:r>
              <a:rPr lang="en-US" sz="1600" b="1" i="1" dirty="0">
                <a:solidFill>
                  <a:srgbClr val="005CB8"/>
                </a:solidFill>
                <a:latin typeface="Arial"/>
                <a:ea typeface="ＭＳ Ｐゴシック"/>
                <a:cs typeface="Arial"/>
                <a:hlinkClick r:id="rId3"/>
              </a:rPr>
              <a:t>EconEdLink.org/professional-development/</a:t>
            </a:r>
            <a:endParaRPr lang="en-US" sz="1600" b="1" i="1" dirty="0">
              <a:solidFill>
                <a:srgbClr val="005CB8"/>
              </a:solidFill>
              <a:latin typeface="Arial"/>
              <a:ea typeface="ＭＳ Ｐゴシック"/>
              <a:cs typeface="Arial"/>
            </a:endParaRPr>
          </a:p>
          <a:p>
            <a:endParaRPr lang="en-US" b="1" i="1" dirty="0">
              <a:solidFill>
                <a:srgbClr val="005CB8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90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/>
              <a:t>Agenda</a:t>
            </a:r>
            <a:endParaRPr lang="en-US" sz="5500" b="1">
              <a:ln w="11430"/>
              <a:solidFill>
                <a:srgbClr val="005CB8"/>
              </a:solidFill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377441"/>
            <a:ext cx="8229600" cy="4175760"/>
          </a:xfrm>
        </p:spPr>
        <p:txBody>
          <a:bodyPr/>
          <a:lstStyle/>
          <a:p>
            <a:r>
              <a:rPr lang="en-US" sz="2500" b="1" dirty="0">
                <a:latin typeface="Calibri Light"/>
                <a:ea typeface="ＭＳ Ｐゴシック"/>
                <a:cs typeface="Calibri Light"/>
              </a:rPr>
              <a:t>Review</a:t>
            </a:r>
            <a:r>
              <a:rPr lang="en-US" sz="2500" dirty="0">
                <a:latin typeface="Calibri Light"/>
                <a:ea typeface="ＭＳ Ｐゴシック"/>
                <a:cs typeface="Calibri Light"/>
              </a:rPr>
              <a:t> Personal Finance Standards</a:t>
            </a:r>
          </a:p>
          <a:p>
            <a:r>
              <a:rPr lang="en-US" sz="2500" b="1" dirty="0">
                <a:latin typeface="Calibri Light"/>
                <a:ea typeface="ＭＳ Ｐゴシック"/>
                <a:cs typeface="Calibri Light"/>
              </a:rPr>
              <a:t>Learn about </a:t>
            </a:r>
            <a:r>
              <a:rPr lang="en-US" sz="2500" dirty="0">
                <a:latin typeface="Calibri Light"/>
                <a:ea typeface="ＭＳ Ｐゴシック"/>
                <a:cs typeface="Calibri Light"/>
              </a:rPr>
              <a:t>Interactive Lessons &amp; Activities</a:t>
            </a:r>
          </a:p>
          <a:p>
            <a:r>
              <a:rPr lang="en-US" sz="2500" b="1" dirty="0">
                <a:latin typeface="Calibri Light"/>
                <a:ea typeface="ＭＳ Ｐゴシック"/>
                <a:cs typeface="Calibri Light"/>
              </a:rPr>
              <a:t>Answer</a:t>
            </a:r>
            <a:r>
              <a:rPr lang="en-US" sz="2500" dirty="0">
                <a:latin typeface="Calibri Light"/>
                <a:ea typeface="ＭＳ Ｐゴシック"/>
                <a:cs typeface="Calibri Light"/>
              </a:rPr>
              <a:t> Any Questions about Today’s Materials </a:t>
            </a:r>
            <a:endParaRPr lang="en-US" sz="25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/>
              <a:t>Objectives</a:t>
            </a:r>
            <a:endParaRPr lang="en-US" sz="5500" b="1">
              <a:ln w="11430">
                <a:noFill/>
              </a:ln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377441"/>
            <a:ext cx="8229600" cy="41757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Participants will review the Personal Finance standards for K-5</a:t>
            </a:r>
            <a:r>
              <a:rPr lang="en-US" sz="2400" baseline="30000" dirty="0"/>
              <a:t>th</a:t>
            </a:r>
            <a:r>
              <a:rPr lang="en-US" sz="2400" dirty="0"/>
              <a:t> grade.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Participants will take part in interactive lesson activities that can be used in a K-5 classroom.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Participants will receive free resources that can be used to implement the new standards.</a:t>
            </a:r>
          </a:p>
          <a:p>
            <a:pPr marL="0" indent="0" defTabSz="905255">
              <a:buNone/>
              <a:defRPr sz="3168"/>
            </a:pPr>
            <a:endParaRPr lang="en-US" sz="2750" dirty="0"/>
          </a:p>
        </p:txBody>
      </p:sp>
    </p:spTree>
    <p:extLst>
      <p:ext uri="{BB962C8B-B14F-4D97-AF65-F5344CB8AC3E}">
        <p14:creationId xmlns:p14="http://schemas.microsoft.com/office/powerpoint/2010/main" val="100049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/>
              <a:t>National Standards</a:t>
            </a:r>
            <a:endParaRPr lang="en-US" sz="5500" b="1">
              <a:ln w="11430">
                <a:noFill/>
              </a:ln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982994"/>
            <a:ext cx="4276165" cy="3046206"/>
          </a:xfrm>
        </p:spPr>
        <p:txBody>
          <a:bodyPr>
            <a:noAutofit/>
          </a:bodyPr>
          <a:lstStyle/>
          <a:p>
            <a:pPr marL="0" indent="0" algn="ctr" defTabSz="905255">
              <a:buNone/>
              <a:defRPr sz="3168"/>
            </a:pPr>
            <a:endParaRPr lang="en-US" sz="2500" u="sng" dirty="0">
              <a:latin typeface="Calibri"/>
              <a:ea typeface="ＭＳ Ｐゴシック"/>
              <a:cs typeface="Calibri"/>
            </a:endParaRPr>
          </a:p>
          <a:p>
            <a:pPr marL="0" indent="0" algn="ctr" defTabSz="905255">
              <a:buNone/>
              <a:defRPr sz="3168"/>
            </a:pPr>
            <a:r>
              <a:rPr lang="en-US" sz="2500" u="sng" dirty="0">
                <a:latin typeface="Calibri"/>
                <a:ea typeface="ＭＳ Ｐゴシック"/>
                <a:cs typeface="Calibri"/>
              </a:rPr>
              <a:t>Economics Standards</a:t>
            </a:r>
          </a:p>
          <a:p>
            <a:pPr marL="0" indent="0" algn="ctr" defTabSz="905255">
              <a:buNone/>
              <a:defRPr sz="3168"/>
            </a:pPr>
            <a:r>
              <a:rPr lang="en-US" sz="2000" dirty="0">
                <a:latin typeface="Calibri"/>
                <a:ea typeface="ＭＳ Ｐゴシック"/>
                <a:cs typeface="Calibri"/>
              </a:rPr>
              <a:t>Standard 1: Scarcity</a:t>
            </a:r>
          </a:p>
          <a:p>
            <a:pPr marL="0" indent="0" algn="ctr" defTabSz="905255">
              <a:buNone/>
              <a:defRPr sz="3168"/>
            </a:pPr>
            <a:r>
              <a:rPr lang="en-US" sz="2000" dirty="0">
                <a:latin typeface="Calibri"/>
                <a:ea typeface="ＭＳ Ｐゴシック"/>
                <a:cs typeface="Calibri"/>
              </a:rPr>
              <a:t>Standard 2: Decision Making</a:t>
            </a:r>
          </a:p>
          <a:p>
            <a:pPr marL="0" indent="0" algn="ctr" defTabSz="905255">
              <a:buNone/>
              <a:defRPr sz="3168"/>
            </a:pPr>
            <a:r>
              <a:rPr lang="en-US" sz="2000" dirty="0">
                <a:latin typeface="Calibri"/>
                <a:ea typeface="ＭＳ Ｐゴシック"/>
                <a:cs typeface="Calibri"/>
              </a:rPr>
              <a:t>Standard 4: Incentives</a:t>
            </a:r>
          </a:p>
          <a:p>
            <a:pPr marL="0" indent="0" algn="ctr" defTabSz="905255">
              <a:buNone/>
              <a:defRPr sz="3168"/>
            </a:pPr>
            <a:r>
              <a:rPr lang="en-US" sz="2000" dirty="0">
                <a:latin typeface="Calibri"/>
                <a:ea typeface="ＭＳ Ｐゴシック"/>
                <a:cs typeface="Calibri"/>
              </a:rPr>
              <a:t>Standard 5:  Trade</a:t>
            </a:r>
            <a:endParaRPr lang="en-US" sz="2000" dirty="0"/>
          </a:p>
          <a:p>
            <a:pPr marL="0" indent="0" defTabSz="905255">
              <a:buNone/>
              <a:defRPr sz="3168"/>
            </a:pPr>
            <a:r>
              <a:rPr lang="en-US" sz="2500" dirty="0">
                <a:latin typeface="Calibri"/>
                <a:ea typeface="ＭＳ Ｐゴシック"/>
                <a:cs typeface="Calibri"/>
              </a:rPr>
              <a:t> </a:t>
            </a:r>
            <a:endParaRPr lang="en-US" sz="2750" dirty="0"/>
          </a:p>
        </p:txBody>
      </p:sp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4733365" y="1982994"/>
            <a:ext cx="4410635" cy="4175760"/>
          </a:xfrm>
        </p:spPr>
        <p:txBody>
          <a:bodyPr>
            <a:noAutofit/>
          </a:bodyPr>
          <a:lstStyle/>
          <a:p>
            <a:pPr marL="0" indent="0" algn="ctr" defTabSz="905255">
              <a:buNone/>
              <a:defRPr sz="3168"/>
            </a:pPr>
            <a:endParaRPr lang="en-US" sz="2500" u="sng" dirty="0">
              <a:latin typeface="Calibri"/>
              <a:ea typeface="ＭＳ Ｐゴシック"/>
              <a:cs typeface="Calibri"/>
            </a:endParaRPr>
          </a:p>
          <a:p>
            <a:pPr marL="0" indent="0" algn="ctr" defTabSz="905255">
              <a:buNone/>
              <a:defRPr sz="3168"/>
            </a:pPr>
            <a:r>
              <a:rPr lang="en-US" sz="2500" u="sng" dirty="0">
                <a:latin typeface="Calibri"/>
                <a:ea typeface="ＭＳ Ｐゴシック"/>
                <a:cs typeface="Calibri"/>
              </a:rPr>
              <a:t>Financial Literacy Standards</a:t>
            </a:r>
          </a:p>
          <a:p>
            <a:pPr marL="0" indent="0" algn="ctr" defTabSz="905255">
              <a:buNone/>
              <a:defRPr sz="3168"/>
            </a:pPr>
            <a:r>
              <a:rPr lang="en-US" sz="2000" dirty="0">
                <a:latin typeface="Calibri"/>
                <a:ea typeface="ＭＳ Ｐゴシック"/>
                <a:cs typeface="Calibri"/>
              </a:rPr>
              <a:t>Standard 1: Earning Income</a:t>
            </a:r>
          </a:p>
          <a:p>
            <a:pPr marL="0" indent="0" algn="ctr" defTabSz="905255">
              <a:buNone/>
              <a:defRPr sz="3168"/>
            </a:pPr>
            <a:r>
              <a:rPr lang="en-US" sz="2000" dirty="0">
                <a:latin typeface="Calibri"/>
                <a:ea typeface="ＭＳ Ｐゴシック"/>
                <a:cs typeface="Calibri"/>
              </a:rPr>
              <a:t>Standard 2: Buying Goods and Services</a:t>
            </a:r>
          </a:p>
          <a:p>
            <a:pPr marL="0" indent="0" algn="ctr" defTabSz="905255">
              <a:buNone/>
              <a:defRPr sz="3168"/>
            </a:pPr>
            <a:r>
              <a:rPr lang="en-US" sz="2000" dirty="0">
                <a:latin typeface="Calibri"/>
                <a:ea typeface="ＭＳ Ｐゴシック"/>
                <a:cs typeface="Calibri"/>
              </a:rPr>
              <a:t>Standard 3: Saving 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8502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/>
              <a:t>State Standards</a:t>
            </a:r>
            <a:endParaRPr lang="en-US" sz="5500" b="1">
              <a:ln w="11430">
                <a:noFill/>
              </a:ln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377441"/>
            <a:ext cx="8229600" cy="4175760"/>
          </a:xfrm>
        </p:spPr>
        <p:txBody>
          <a:bodyPr>
            <a:noAutofit/>
          </a:bodyPr>
          <a:lstStyle/>
          <a:p>
            <a:pPr marL="0" indent="0" algn="ctr" defTabSz="905255">
              <a:buNone/>
              <a:defRPr sz="3168"/>
            </a:pPr>
            <a:r>
              <a:rPr lang="en-US" sz="2500" b="1" dirty="0">
                <a:latin typeface="Calibri Light"/>
                <a:cs typeface="Calibri Light"/>
              </a:rPr>
              <a:t>Arizona History and Social Science Standards</a:t>
            </a:r>
          </a:p>
          <a:p>
            <a:pPr marL="0" indent="0" algn="ctr" defTabSz="905255">
              <a:buNone/>
              <a:defRPr sz="3168"/>
            </a:pPr>
            <a:endParaRPr lang="en-US" sz="2500" b="1" dirty="0">
              <a:latin typeface="Calibri Light"/>
              <a:cs typeface="Calibri Light"/>
            </a:endParaRPr>
          </a:p>
          <a:p>
            <a:pPr marL="0" indent="0" defTabSz="905255">
              <a:buNone/>
              <a:defRPr sz="3168"/>
            </a:pPr>
            <a:endParaRPr lang="en-US" sz="27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49" y="2901768"/>
            <a:ext cx="8656108" cy="217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75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59977" y="2882059"/>
            <a:ext cx="9144000" cy="1143000"/>
          </a:xfrm>
          <a:prstGeom prst="rect">
            <a:avLst/>
          </a:prstGeo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rtl="0" fontAlgn="base">
              <a:lnSpc>
                <a:spcPts val="5700"/>
              </a:lnSpc>
              <a:spcBef>
                <a:spcPct val="0"/>
              </a:spcBef>
              <a:spcAft>
                <a:spcPct val="0"/>
              </a:spcAft>
              <a:defRPr sz="6600" b="1" i="0" kern="1200">
                <a:solidFill>
                  <a:srgbClr val="005CB8"/>
                </a:solidFill>
                <a:effectLst>
                  <a:glow>
                    <a:schemeClr val="accent1">
                      <a:alpha val="0"/>
                    </a:schemeClr>
                  </a:glow>
                  <a:outerShdw blurRad="50800" dist="50800" dir="5400000" algn="ctr" rotWithShape="0">
                    <a:srgbClr val="000000">
                      <a:alpha val="0"/>
                    </a:srgbClr>
                  </a:outerShdw>
                  <a:reflection stA="0" endPos="65000" dist="50800" dir="5400000" sy="-100000" algn="bl" rotWithShape="0"/>
                </a:effectLst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5500" dirty="0"/>
              <a:t>Lesson Activities</a:t>
            </a:r>
            <a:endParaRPr lang="en-US" sz="5500" dirty="0">
              <a:ln w="11430">
                <a:noFill/>
              </a:ln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3046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1467"/>
            <a:ext cx="3425237" cy="4335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237" y="1565910"/>
            <a:ext cx="5693488" cy="33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11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A42C9A1FF0C4E8EFDD6E1EC68268E" ma:contentTypeVersion="13" ma:contentTypeDescription="Create a new document." ma:contentTypeScope="" ma:versionID="bface3663821a4bea11a07619aab7d31">
  <xsd:schema xmlns:xsd="http://www.w3.org/2001/XMLSchema" xmlns:xs="http://www.w3.org/2001/XMLSchema" xmlns:p="http://schemas.microsoft.com/office/2006/metadata/properties" xmlns:ns2="bfa4db11-c700-41fb-b639-f7e6b4e680b5" xmlns:ns3="9cd82c5b-74c9-4827-94f1-5bf219ae6b20" targetNamespace="http://schemas.microsoft.com/office/2006/metadata/properties" ma:root="true" ma:fieldsID="f324df564070710bc42fc03fd6d0e875" ns2:_="" ns3:_="">
    <xsd:import namespace="bfa4db11-c700-41fb-b639-f7e6b4e680b5"/>
    <xsd:import namespace="9cd82c5b-74c9-4827-94f1-5bf219ae6b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4db11-c700-41fb-b639-f7e6b4e680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82c5b-74c9-4827-94f1-5bf219ae6b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cd82c5b-74c9-4827-94f1-5bf219ae6b20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F85DF1F-BC57-4156-92DD-D8D43BF525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651A1F-F6B3-4F41-8946-2088E69450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a4db11-c700-41fb-b639-f7e6b4e680b5"/>
    <ds:schemaRef ds:uri="9cd82c5b-74c9-4827-94f1-5bf219ae6b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F8332A4-542C-494D-8506-1C720B46413C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bfa4db11-c700-41fb-b639-f7e6b4e680b5"/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9cd82c5b-74c9-4827-94f1-5bf219ae6b2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</TotalTime>
  <Words>686</Words>
  <Application>Microsoft Office PowerPoint</Application>
  <PresentationFormat>On-screen Show (4:3)</PresentationFormat>
  <Paragraphs>118</Paragraphs>
  <Slides>25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Arial,Sans-Serif</vt:lpstr>
      <vt:lpstr>Calibri</vt:lpstr>
      <vt:lpstr>Calibri Light</vt:lpstr>
      <vt:lpstr>Times New Roman</vt:lpstr>
      <vt:lpstr>Wingdings</vt:lpstr>
      <vt:lpstr>Office Theme</vt:lpstr>
      <vt:lpstr>  It’s All Elementary! Part I:   Personal Finance for the Elementary Classroom Presented by Teresa Mungai October 21, 2021 Teresam@azecon.org</vt:lpstr>
      <vt:lpstr>EconEdLink Membership</vt:lpstr>
      <vt:lpstr>Professional Development Certificate</vt:lpstr>
      <vt:lpstr>Agenda</vt:lpstr>
      <vt:lpstr>Objectives</vt:lpstr>
      <vt:lpstr>National Standards</vt:lpstr>
      <vt:lpstr>State Standards</vt:lpstr>
      <vt:lpstr>PowerPoint Presentation</vt:lpstr>
      <vt:lpstr>PowerPoint Presentation</vt:lpstr>
      <vt:lpstr>“A  Season of Goods”</vt:lpstr>
      <vt:lpstr>Lesson Objectives</vt:lpstr>
      <vt:lpstr>Seasons</vt:lpstr>
      <vt:lpstr>What are Goods? </vt:lpstr>
      <vt:lpstr>What are Services? </vt:lpstr>
      <vt:lpstr>What is a Consumer? </vt:lpstr>
      <vt:lpstr>What is a Producer? </vt:lpstr>
      <vt:lpstr>Group Work/Activity </vt:lpstr>
      <vt:lpstr>Sesame Street &amp; Financial Literacy</vt:lpstr>
      <vt:lpstr>PowerPoint Presentation</vt:lpstr>
      <vt:lpstr>PowerPoint Presentation</vt:lpstr>
      <vt:lpstr>My Classroom Economy</vt:lpstr>
      <vt:lpstr>Questions?</vt:lpstr>
      <vt:lpstr>References</vt:lpstr>
      <vt:lpstr>CEE Affiliates</vt:lpstr>
      <vt:lpstr>Thank You to Our Sponsors!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Business of….?</dc:title>
  <dc:creator>Marsha Masters</dc:creator>
  <cp:lastModifiedBy>Jarvon Carson</cp:lastModifiedBy>
  <cp:revision>106</cp:revision>
  <dcterms:created xsi:type="dcterms:W3CDTF">2012-09-11T15:07:18Z</dcterms:created>
  <dcterms:modified xsi:type="dcterms:W3CDTF">2021-10-15T11:13:10Z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0x010100481A42C9A1FF0C4E8EFDD6E1EC68268E</vt:lpwstr>
  </property>
  <property fmtid="{D5CDD505-2E9C-101B-9397-08002B2CF9AE}" pid="3" name="Order">
    <vt:r8>2199100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</Properties>
</file>