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4"/>
  </p:sldMasterIdLst>
  <p:notesMasterIdLst>
    <p:notesMasterId r:id="rId5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49" r:id="rId5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B20CEB-7BD8-42DB-9174-F216EF565DE3}" v="2" dt="2021-09-09T16:45:51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78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ec9a52533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ec9a52533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ec9a52533c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e3f4ecc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ee3f4ecc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ee3f4ecc7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SLIDES_API173073587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SLIDES_API173073587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SLIDES_API1730735878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e3f4ecc7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ee3f4ecc7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ee3f4ecc72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e3f4ecc7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ee3f4ecc7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ee3f4ecc72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e3f4ecc7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ee3f4ecc7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ee3f4ecc72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ee3f4ecc7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ee3f4ecc7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ee3f4ecc72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e3f4ecc7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ee3f4ecc7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ee3f4ecc72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ee3f4ecc72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ee3f4ecc72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ee3f4ecc72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SLIDES_API135721000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SLIDES_API135721000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SLIDES_API1357210005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63" name="Google Shape;6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e3f4ecc72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ee3f4ecc72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ee3f4ecc72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ee3f4ecc7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ee3f4ecc7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ee3f4ecc72_0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ee3f4ecc72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ee3f4ecc72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ee3f4ecc72_0_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ee3f4ecc72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ee3f4ecc72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ee3f4ecc72_0_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ee3f4ecc72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ee3f4ecc72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ee3f4ecc72_0_1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ee3f4ecc72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ee3f4ecc72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ee3f4ecc72_0_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ee3f4ecc7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ee3f4ecc72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ee3f4ecc72_0_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ee3f4ecc72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ee3f4ecc72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ee3f4ecc72_0_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ee3f4ecc7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ee3f4ecc72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ee3f4ecc72_0_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ee3f4ecc72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ee3f4ecc72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ee3f4ecc72_0_1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70" name="Google Shape;7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SLIDES_API112037347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SLIDES_API112037347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SLIDES_API112037347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SLIDES_API95364704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SLIDES_API95364704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SLIDES_API953647047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ee3f4ecc72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ee3f4ecc72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gee3f4ecc72_0_1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ee3f4ecc72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ee3f4ecc72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ee3f4ecc72_0_1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ee3f4ecc72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ee3f4ecc72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ee3f4ecc72_0_1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ee3f4ecc72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ee3f4ecc72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ee3f4ecc72_0_1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SLIDES_API213716756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SLIDES_API213716756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SLIDES_API2137167567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ee3f4ecc72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ee3f4ecc72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gee3f4ecc72_0_1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ee3f4ecc72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ee3f4ecc72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gee3f4ecc72_0_1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ee3f4ecc72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ee3f4ecc72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gee3f4ecc72_0_1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ee3f4ecc72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ee3f4ecc72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ee3f4ecc72_0_1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ee3f4ecc72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ee3f4ecc72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ee3f4ecc72_0_1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ee3f4ecc72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ee3f4ecc72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gee3f4ecc72_0_1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SLIDES_API86747443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SLIDES_API86747443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SLIDES_API867474439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ee3f4ecc72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ee3f4ecc72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gee3f4ecc72_0_1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ee3f4ecc72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ee3f4ecc72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gee3f4ecc72_0_2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ee3f4ecc72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ee3f4ecc72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gee3f4ecc72_0_2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ee3f4ecc72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ee3f4ecc72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ee3f4ecc72_0_2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SLIDES_API43368908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SLIDES_API43368908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SLIDES_API43368908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ecadfcf8c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ecadfcf8c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e8026fe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e8026fea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ee8026fea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ee3f4ecc72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ee3f4ecc72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gee3f4ecc72_0_2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ee3f4ecc72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ee3f4ecc72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gee3f4ecc72_0_2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c9a5253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ec9a5253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ec9a52533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c9a52533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ec9a52533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ec9a52533c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SLIDES_API188733732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SLIDES_API188733732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SLIDES_API1887337328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c9a52533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ec9a52533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ec9a52533c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0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 rot="5400000">
            <a:off x="2080418" y="203220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0" y="6639697"/>
            <a:ext cx="2057400" cy="2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3028950" y="650609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7086600" y="6719467"/>
            <a:ext cx="2057400" cy="1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3166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2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2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600" b="1" i="0" u="none" strike="noStrike" cap="none">
                <a:solidFill>
                  <a:srgbClr val="005CB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28600" y="205503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ruggejb@j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membershi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onedlink.org/professional-development/professional-development-upcoming/?view-by=dayGridMonth&amp;currentStart=2020-Mar-1&amp;activeStart=2020-Mar-1&amp;activeEnd=2020-Apr-11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edlink.org/professional-developme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cilforeconed.org/resources/local-affiliat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png"/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26.png"/><Relationship Id="rId4" Type="http://schemas.openxmlformats.org/officeDocument/2006/relationships/image" Target="../media/image31.png"/><Relationship Id="rId9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professional-development/professional-development-upcoming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CEEConference2021" TargetMode="Externa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200800" y="1066800"/>
            <a:ext cx="8804100" cy="49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 dirty="0"/>
              <a:t>Money Movers: </a:t>
            </a:r>
            <a:endParaRPr sz="49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 dirty="0"/>
              <a:t>Engaging Economics for K-3 </a:t>
            </a:r>
            <a:br>
              <a:rPr lang="en-US" sz="6000" b="1" dirty="0"/>
            </a:br>
            <a:r>
              <a:rPr lang="en-US" sz="3600" dirty="0">
                <a:solidFill>
                  <a:srgbClr val="8BAF00"/>
                </a:solidFill>
              </a:rPr>
              <a:t>Using</a:t>
            </a:r>
            <a:r>
              <a:rPr lang="en-US" sz="3600" b="1" dirty="0">
                <a:solidFill>
                  <a:srgbClr val="8BA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>
                <a:solidFill>
                  <a:srgbClr val="7A9900"/>
                </a:solidFill>
              </a:rPr>
              <a:t>Manipulatives and Puzzles to Teach Primary Economic Concepts</a:t>
            </a:r>
            <a:br>
              <a:rPr lang="en-US" sz="4400" dirty="0"/>
            </a:br>
            <a:br>
              <a:rPr lang="en-US" sz="2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 Kruggel</a:t>
            </a:r>
            <a:endParaRPr sz="22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>
                <a:solidFill>
                  <a:schemeClr val="dk1"/>
                </a:solidFill>
              </a:rPr>
              <a:t>Associate Director for Program</a:t>
            </a:r>
            <a:br>
              <a:rPr lang="en-US" sz="2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JMU Center for Economic Education</a:t>
            </a:r>
            <a:br>
              <a:rPr lang="en-US" sz="1600" dirty="0"/>
            </a:br>
            <a:r>
              <a:rPr lang="en-US" sz="2200" dirty="0">
                <a:solidFill>
                  <a:schemeClr val="dk1"/>
                </a:solidFill>
              </a:rPr>
              <a:t>9/14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/21</a:t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kruggejb@jmu.edu</a:t>
            </a:r>
            <a:endParaRPr sz="2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457200" y="73916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PACED Model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912309"/>
            <a:ext cx="4458724" cy="260094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457200" y="2177876"/>
            <a:ext cx="8229600" cy="397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The PACED Model helps walk students through the process necessary for them to become intentional decision-makers.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Identify a </a:t>
            </a:r>
            <a:r>
              <a:rPr lang="en-US" sz="2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roblem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Brainstorm</a:t>
            </a:r>
            <a:r>
              <a:rPr lang="en-US" sz="22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lternatives to the problem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Use</a:t>
            </a:r>
            <a:r>
              <a:rPr lang="en-US" sz="2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riteria to judge the alternatives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n-US" sz="2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valuate the solution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n-US" sz="2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ecide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PACED Model Grid</a:t>
            </a:r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Econedlink has a version of the PACED Model grid/table you can print and use with your classes.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Let’s take a look at it!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457200" y="699247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 From Today</a:t>
            </a:r>
            <a:endParaRPr dirty="0"/>
          </a:p>
        </p:txBody>
      </p:sp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275700" y="2057400"/>
            <a:ext cx="8598300" cy="440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You had a </a:t>
            </a:r>
            <a:r>
              <a:rPr lang="en-US" sz="3000" b="1">
                <a:solidFill>
                  <a:srgbClr val="7A9900"/>
                </a:solidFill>
              </a:rPr>
              <a:t>p</a:t>
            </a:r>
            <a:r>
              <a:rPr lang="en-US" sz="3000"/>
              <a:t>roblem, how should you spend your evening?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What were your</a:t>
            </a:r>
            <a:r>
              <a:rPr lang="en-US" sz="3000" b="1">
                <a:solidFill>
                  <a:srgbClr val="FF0000"/>
                </a:solidFill>
              </a:rPr>
              <a:t> </a:t>
            </a:r>
            <a:r>
              <a:rPr lang="en-US" sz="3000" b="1">
                <a:solidFill>
                  <a:srgbClr val="7A9900"/>
                </a:solidFill>
              </a:rPr>
              <a:t>a</a:t>
            </a:r>
            <a:r>
              <a:rPr lang="en-US" sz="3000"/>
              <a:t>lternatives?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>
            <a:spLocks noGrp="1"/>
          </p:cNvSpPr>
          <p:nvPr>
            <p:ph type="title"/>
          </p:nvPr>
        </p:nvSpPr>
        <p:spPr>
          <a:xfrm>
            <a:off x="457200" y="688489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 From Today</a:t>
            </a:r>
            <a:endParaRPr dirty="0"/>
          </a:p>
        </p:txBody>
      </p:sp>
      <p:sp>
        <p:nvSpPr>
          <p:cNvPr id="154" name="Google Shape;154;p27"/>
          <p:cNvSpPr txBox="1">
            <a:spLocks noGrp="1"/>
          </p:cNvSpPr>
          <p:nvPr>
            <p:ph type="body" idx="1"/>
          </p:nvPr>
        </p:nvSpPr>
        <p:spPr>
          <a:xfrm>
            <a:off x="275700" y="2057400"/>
            <a:ext cx="8598300" cy="440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You had a</a:t>
            </a:r>
            <a:r>
              <a:rPr lang="en-US" sz="3000">
                <a:solidFill>
                  <a:srgbClr val="7A9900"/>
                </a:solidFill>
              </a:rPr>
              <a:t> </a:t>
            </a:r>
            <a:r>
              <a:rPr lang="en-US" sz="3000" b="1">
                <a:solidFill>
                  <a:srgbClr val="7A9900"/>
                </a:solidFill>
              </a:rPr>
              <a:t>p</a:t>
            </a:r>
            <a:r>
              <a:rPr lang="en-US" sz="3000"/>
              <a:t>roblem, how should you spend your evening?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What were your</a:t>
            </a:r>
            <a:r>
              <a:rPr lang="en-US" sz="3000" b="1">
                <a:solidFill>
                  <a:srgbClr val="FF0000"/>
                </a:solidFill>
              </a:rPr>
              <a:t> </a:t>
            </a:r>
            <a:r>
              <a:rPr lang="en-US" sz="3000" b="1">
                <a:solidFill>
                  <a:srgbClr val="7A9900"/>
                </a:solidFill>
              </a:rPr>
              <a:t>a</a:t>
            </a:r>
            <a:r>
              <a:rPr lang="en-US" sz="3000"/>
              <a:t>lternatives?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Grade work, eat dinner, attend this webinar.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>
            <a:spLocks noGrp="1"/>
          </p:cNvSpPr>
          <p:nvPr>
            <p:ph type="title"/>
          </p:nvPr>
        </p:nvSpPr>
        <p:spPr>
          <a:xfrm>
            <a:off x="457200" y="677732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 From Today</a:t>
            </a:r>
            <a:endParaRPr dirty="0"/>
          </a:p>
        </p:txBody>
      </p:sp>
      <p:sp>
        <p:nvSpPr>
          <p:cNvPr id="161" name="Google Shape;161;p28"/>
          <p:cNvSpPr txBox="1">
            <a:spLocks noGrp="1"/>
          </p:cNvSpPr>
          <p:nvPr>
            <p:ph type="body" idx="1"/>
          </p:nvPr>
        </p:nvSpPr>
        <p:spPr>
          <a:xfrm>
            <a:off x="275700" y="2057400"/>
            <a:ext cx="8598300" cy="440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You had a </a:t>
            </a:r>
            <a:r>
              <a:rPr lang="en-US" sz="3000" b="1">
                <a:solidFill>
                  <a:srgbClr val="7A9900"/>
                </a:solidFill>
              </a:rPr>
              <a:t>p</a:t>
            </a:r>
            <a:r>
              <a:rPr lang="en-US" sz="3000"/>
              <a:t>roblem, how should you spend your evening?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What were your</a:t>
            </a:r>
            <a:r>
              <a:rPr lang="en-US" sz="3000" b="1">
                <a:solidFill>
                  <a:srgbClr val="FF0000"/>
                </a:solidFill>
              </a:rPr>
              <a:t> </a:t>
            </a:r>
            <a:r>
              <a:rPr lang="en-US" sz="3000" b="1">
                <a:solidFill>
                  <a:srgbClr val="7A9900"/>
                </a:solidFill>
              </a:rPr>
              <a:t>a</a:t>
            </a:r>
            <a:r>
              <a:rPr lang="en-US" sz="3000"/>
              <a:t>lternatives?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Grade work, eat dinner, attend this webinar.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Now you need to use </a:t>
            </a:r>
            <a:r>
              <a:rPr lang="en-US" sz="3000" b="1">
                <a:solidFill>
                  <a:srgbClr val="7A9900"/>
                </a:solidFill>
              </a:rPr>
              <a:t>c</a:t>
            </a:r>
            <a:r>
              <a:rPr lang="en-US" sz="3000"/>
              <a:t>riteria to </a:t>
            </a:r>
            <a:r>
              <a:rPr lang="en-US" sz="3000" b="1">
                <a:solidFill>
                  <a:srgbClr val="7A9900"/>
                </a:solidFill>
              </a:rPr>
              <a:t>e</a:t>
            </a:r>
            <a:r>
              <a:rPr lang="en-US" sz="3000"/>
              <a:t>valuate your alternatives.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>
            <a:spLocks noGrp="1"/>
          </p:cNvSpPr>
          <p:nvPr>
            <p:ph type="title"/>
          </p:nvPr>
        </p:nvSpPr>
        <p:spPr>
          <a:xfrm>
            <a:off x="457200" y="753035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 From Today</a:t>
            </a:r>
            <a:endParaRPr dirty="0"/>
          </a:p>
        </p:txBody>
      </p:sp>
      <p:sp>
        <p:nvSpPr>
          <p:cNvPr id="168" name="Google Shape;168;p29"/>
          <p:cNvSpPr txBox="1">
            <a:spLocks noGrp="1"/>
          </p:cNvSpPr>
          <p:nvPr>
            <p:ph type="body" idx="1"/>
          </p:nvPr>
        </p:nvSpPr>
        <p:spPr>
          <a:xfrm>
            <a:off x="275700" y="2057400"/>
            <a:ext cx="8598300" cy="440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You had a </a:t>
            </a:r>
            <a:r>
              <a:rPr lang="en-US" sz="3000" b="1">
                <a:solidFill>
                  <a:srgbClr val="7A9900"/>
                </a:solidFill>
              </a:rPr>
              <a:t>p</a:t>
            </a:r>
            <a:r>
              <a:rPr lang="en-US" sz="3000"/>
              <a:t>roblem, how should you spend your evening?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What were your</a:t>
            </a:r>
            <a:r>
              <a:rPr lang="en-US" sz="3000" b="1">
                <a:solidFill>
                  <a:srgbClr val="7A9900"/>
                </a:solidFill>
              </a:rPr>
              <a:t> a</a:t>
            </a:r>
            <a:r>
              <a:rPr lang="en-US" sz="3000"/>
              <a:t>lternatives?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Grade work, eat dinner, attend this webinar.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Now you need to use </a:t>
            </a:r>
            <a:r>
              <a:rPr lang="en-US" sz="3000" b="1">
                <a:solidFill>
                  <a:srgbClr val="7A9900"/>
                </a:solidFill>
              </a:rPr>
              <a:t>c</a:t>
            </a:r>
            <a:r>
              <a:rPr lang="en-US" sz="3000"/>
              <a:t>riteria to </a:t>
            </a:r>
            <a:r>
              <a:rPr lang="en-US" sz="3000" b="1">
                <a:solidFill>
                  <a:srgbClr val="7A9900"/>
                </a:solidFill>
              </a:rPr>
              <a:t>e</a:t>
            </a:r>
            <a:r>
              <a:rPr lang="en-US" sz="3000"/>
              <a:t>valuate your alternatives.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Maybe you are all caught up on grading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You can eat after the webinar (or even during it).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>
            <a:spLocks noGrp="1"/>
          </p:cNvSpPr>
          <p:nvPr>
            <p:ph type="title"/>
          </p:nvPr>
        </p:nvSpPr>
        <p:spPr>
          <a:xfrm>
            <a:off x="457200" y="623944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 From Today</a:t>
            </a:r>
            <a:endParaRPr dirty="0"/>
          </a:p>
        </p:txBody>
      </p:sp>
      <p:sp>
        <p:nvSpPr>
          <p:cNvPr id="175" name="Google Shape;175;p30"/>
          <p:cNvSpPr txBox="1">
            <a:spLocks noGrp="1"/>
          </p:cNvSpPr>
          <p:nvPr>
            <p:ph type="body" idx="1"/>
          </p:nvPr>
        </p:nvSpPr>
        <p:spPr>
          <a:xfrm>
            <a:off x="275700" y="2057400"/>
            <a:ext cx="8598300" cy="440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You had a </a:t>
            </a:r>
            <a:r>
              <a:rPr lang="en-US" sz="3000" b="1">
                <a:solidFill>
                  <a:srgbClr val="7A9900"/>
                </a:solidFill>
              </a:rPr>
              <a:t>p</a:t>
            </a:r>
            <a:r>
              <a:rPr lang="en-US" sz="3000"/>
              <a:t>roblem, how should you spend your evening?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What were your</a:t>
            </a:r>
            <a:r>
              <a:rPr lang="en-US" sz="3000" b="1">
                <a:solidFill>
                  <a:srgbClr val="FF0000"/>
                </a:solidFill>
              </a:rPr>
              <a:t> </a:t>
            </a:r>
            <a:r>
              <a:rPr lang="en-US" sz="3000" b="1">
                <a:solidFill>
                  <a:srgbClr val="7A9900"/>
                </a:solidFill>
              </a:rPr>
              <a:t>a</a:t>
            </a:r>
            <a:r>
              <a:rPr lang="en-US" sz="3000"/>
              <a:t>lternatives?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Grade work, eat dinner, attend this webinar.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Now you need to use </a:t>
            </a:r>
            <a:r>
              <a:rPr lang="en-US" sz="3000" b="1">
                <a:solidFill>
                  <a:srgbClr val="7A9900"/>
                </a:solidFill>
              </a:rPr>
              <a:t>c</a:t>
            </a:r>
            <a:r>
              <a:rPr lang="en-US" sz="3000"/>
              <a:t>riteria to </a:t>
            </a:r>
            <a:r>
              <a:rPr lang="en-US" sz="3000" b="1">
                <a:solidFill>
                  <a:srgbClr val="7A9900"/>
                </a:solidFill>
              </a:rPr>
              <a:t>e</a:t>
            </a:r>
            <a:r>
              <a:rPr lang="en-US" sz="3000"/>
              <a:t>valuate your alternatives.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Maybe you are all caught up on grading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You can eat after the webinar (or even during it).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Then you had to </a:t>
            </a:r>
            <a:r>
              <a:rPr lang="en-US" sz="3000" b="1">
                <a:solidFill>
                  <a:srgbClr val="7A9900"/>
                </a:solidFill>
              </a:rPr>
              <a:t>d</a:t>
            </a:r>
            <a:r>
              <a:rPr lang="en-US" sz="3000"/>
              <a:t>ecide.</a:t>
            </a:r>
            <a:endParaRPr sz="3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>
            <a:spLocks noGrp="1"/>
          </p:cNvSpPr>
          <p:nvPr>
            <p:ph type="title"/>
          </p:nvPr>
        </p:nvSpPr>
        <p:spPr>
          <a:xfrm>
            <a:off x="628650" y="797835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Adaptation to PACED chart</a:t>
            </a:r>
            <a:endParaRPr sz="5400" dirty="0"/>
          </a:p>
        </p:txBody>
      </p:sp>
      <p:sp>
        <p:nvSpPr>
          <p:cNvPr id="182" name="Google Shape;182;p31"/>
          <p:cNvSpPr txBox="1">
            <a:spLocks noGrp="1"/>
          </p:cNvSpPr>
          <p:nvPr>
            <p:ph type="body" idx="1"/>
          </p:nvPr>
        </p:nvSpPr>
        <p:spPr>
          <a:xfrm>
            <a:off x="203850" y="1599714"/>
            <a:ext cx="87363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Here’s a simpler version of the PACED chart to help students understand the decision-making process.</a:t>
            </a:r>
            <a:endParaRPr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dirty="0"/>
              <a:t>With this chart, they start by choosing two of the options given to them.</a:t>
            </a:r>
            <a:endParaRPr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dirty="0"/>
              <a:t>They cut out their options and place them at the top of the page.</a:t>
            </a:r>
            <a:endParaRPr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dirty="0"/>
              <a:t>Then they write down the good and the bad for each option.</a:t>
            </a:r>
            <a:endParaRPr dirty="0"/>
          </a:p>
          <a:p>
            <a:pPr marL="0" lvl="0" indent="0" algn="l" rtl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dirty="0"/>
              <a:t>After the have written the good and bad, they circle the winner.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199" y="76242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EconEdLink Membership</a:t>
            </a:r>
            <a:endParaRPr/>
          </a:p>
        </p:txBody>
      </p:sp>
      <p:sp>
        <p:nvSpPr>
          <p:cNvPr id="66" name="Google Shape;66;p15"/>
          <p:cNvSpPr txBox="1"/>
          <p:nvPr/>
        </p:nvSpPr>
        <p:spPr>
          <a:xfrm>
            <a:off x="482538" y="2114894"/>
            <a:ext cx="8175171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now access CEE’s professional development webinars directly on EconEdLink.org! To receive these new professional development benefits, 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become an EconEdLink </a:t>
            </a:r>
            <a:r>
              <a:rPr lang="en-US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member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As a member, you will now be able to: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Automatically receive a professional development certificate via e-mail within 24 hours after viewing any webinar for a minimum of 45 minutes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Register for upcoming webinars with a simple one-click process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Easily download presentations, lesson plan materials and activities for each webinar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Search and view all webinars at your convenience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Save webinars to your EconEdLink dashboard for easy access to the event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may access our new 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Professional Development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page </a:t>
            </a: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Goods &amp; Services/ Producers &amp; Consumers</a:t>
            </a:r>
            <a:endParaRPr sz="5400" dirty="0"/>
          </a:p>
        </p:txBody>
      </p:sp>
      <p:sp>
        <p:nvSpPr>
          <p:cNvPr id="196" name="Google Shape;196;p33"/>
          <p:cNvSpPr txBox="1">
            <a:spLocks noGrp="1"/>
          </p:cNvSpPr>
          <p:nvPr>
            <p:ph type="body" idx="1"/>
          </p:nvPr>
        </p:nvSpPr>
        <p:spPr>
          <a:xfrm>
            <a:off x="224000" y="2377450"/>
            <a:ext cx="8649900" cy="403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8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408" b="1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8" b="1">
                <a:solidFill>
                  <a:srgbClr val="7A9900"/>
                </a:solidFill>
                <a:latin typeface="Arial"/>
                <a:ea typeface="Arial"/>
                <a:cs typeface="Arial"/>
                <a:sym typeface="Arial"/>
              </a:rPr>
              <a:t>good</a:t>
            </a:r>
            <a:r>
              <a:rPr lang="en-US" sz="2408">
                <a:solidFill>
                  <a:srgbClr val="7A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8">
                <a:latin typeface="Arial"/>
                <a:ea typeface="Arial"/>
                <a:cs typeface="Arial"/>
                <a:sym typeface="Arial"/>
              </a:rPr>
              <a:t>is something we can touch that can be bought or sold.</a:t>
            </a:r>
            <a:endParaRPr sz="240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8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408" b="1">
                <a:solidFill>
                  <a:srgbClr val="7A9900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r>
              <a:rPr lang="en-US" sz="2408">
                <a:solidFill>
                  <a:srgbClr val="7A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8">
                <a:latin typeface="Arial"/>
                <a:ea typeface="Arial"/>
                <a:cs typeface="Arial"/>
                <a:sym typeface="Arial"/>
              </a:rPr>
              <a:t>is something we pay people to do for us.</a:t>
            </a:r>
            <a:endParaRPr sz="240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8">
                <a:latin typeface="Arial"/>
                <a:ea typeface="Arial"/>
                <a:cs typeface="Arial"/>
                <a:sym typeface="Arial"/>
              </a:rPr>
              <a:t>We use </a:t>
            </a:r>
            <a:r>
              <a:rPr lang="en-US" sz="2408" b="1">
                <a:solidFill>
                  <a:srgbClr val="7A9900"/>
                </a:solidFill>
                <a:latin typeface="Arial"/>
                <a:ea typeface="Arial"/>
                <a:cs typeface="Arial"/>
                <a:sym typeface="Arial"/>
              </a:rPr>
              <a:t>productive resources</a:t>
            </a:r>
            <a:r>
              <a:rPr lang="en-US" sz="2408">
                <a:latin typeface="Arial"/>
                <a:ea typeface="Arial"/>
                <a:cs typeface="Arial"/>
                <a:sym typeface="Arial"/>
              </a:rPr>
              <a:t> to create goods and provide services.</a:t>
            </a:r>
            <a:endParaRPr sz="240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8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408" b="1">
                <a:solidFill>
                  <a:srgbClr val="7A9900"/>
                </a:solidFill>
                <a:latin typeface="Arial"/>
                <a:ea typeface="Arial"/>
                <a:cs typeface="Arial"/>
                <a:sym typeface="Arial"/>
              </a:rPr>
              <a:t>producer</a:t>
            </a:r>
            <a:r>
              <a:rPr lang="en-US" sz="2408">
                <a:latin typeface="Arial"/>
                <a:ea typeface="Arial"/>
                <a:cs typeface="Arial"/>
                <a:sym typeface="Arial"/>
              </a:rPr>
              <a:t> is someone who combines resources to make goods and provide services.</a:t>
            </a:r>
            <a:endParaRPr sz="2408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8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408" b="1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8" b="1">
                <a:solidFill>
                  <a:srgbClr val="7A9900"/>
                </a:solidFill>
                <a:latin typeface="Arial"/>
                <a:ea typeface="Arial"/>
                <a:cs typeface="Arial"/>
                <a:sym typeface="Arial"/>
              </a:rPr>
              <a:t>consumer</a:t>
            </a:r>
            <a:r>
              <a:rPr lang="en-US" sz="2408" b="1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8">
                <a:latin typeface="Arial"/>
                <a:ea typeface="Arial"/>
                <a:cs typeface="Arial"/>
                <a:sym typeface="Arial"/>
              </a:rPr>
              <a:t>is someone who uses or buys goods and services.</a:t>
            </a:r>
            <a:endParaRPr sz="2408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>
            <a:spLocks noGrp="1"/>
          </p:cNvSpPr>
          <p:nvPr>
            <p:ph type="title"/>
          </p:nvPr>
        </p:nvSpPr>
        <p:spPr>
          <a:xfrm>
            <a:off x="457200" y="710005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Production Activity</a:t>
            </a:r>
            <a:endParaRPr sz="6000" dirty="0"/>
          </a:p>
        </p:txBody>
      </p:sp>
      <p:sp>
        <p:nvSpPr>
          <p:cNvPr id="203" name="Google Shape;203;p34"/>
          <p:cNvSpPr txBox="1">
            <a:spLocks noGrp="1"/>
          </p:cNvSpPr>
          <p:nvPr>
            <p:ph type="body" idx="1"/>
          </p:nvPr>
        </p:nvSpPr>
        <p:spPr>
          <a:xfrm>
            <a:off x="275700" y="2057400"/>
            <a:ext cx="8615700" cy="4335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b="1">
                <a:solidFill>
                  <a:srgbClr val="7A9900"/>
                </a:solidFill>
              </a:rPr>
              <a:t>Playful Economics </a:t>
            </a:r>
            <a:r>
              <a:rPr lang="en-US"/>
              <a:t>is a curriculum that uses modeling clay to teach economic concepts.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Lesson 8 in this curriculum focuses on specialization and division of labor.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Students are divided into 2 groups of workers.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One group forms an assembly line to make burgers out of clay.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In the other, workers produce each burger out of clay individually.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325" y="1171725"/>
            <a:ext cx="7306051" cy="536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>
            <a:spLocks noGrp="1"/>
          </p:cNvSpPr>
          <p:nvPr>
            <p:ph type="title"/>
          </p:nvPr>
        </p:nvSpPr>
        <p:spPr>
          <a:xfrm>
            <a:off x="292925" y="756600"/>
            <a:ext cx="8393700" cy="1161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Process</a:t>
            </a:r>
            <a:endParaRPr sz="6000" dirty="0"/>
          </a:p>
        </p:txBody>
      </p:sp>
      <p:sp>
        <p:nvSpPr>
          <p:cNvPr id="216" name="Google Shape;216;p36"/>
          <p:cNvSpPr txBox="1">
            <a:spLocks noGrp="1"/>
          </p:cNvSpPr>
          <p:nvPr>
            <p:ph type="body" idx="1"/>
          </p:nvPr>
        </p:nvSpPr>
        <p:spPr>
          <a:xfrm>
            <a:off x="292925" y="2018725"/>
            <a:ext cx="8598600" cy="427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Give each team </a:t>
            </a:r>
            <a:r>
              <a:rPr lang="en-US" sz="2500" b="1">
                <a:solidFill>
                  <a:srgbClr val="7A9900"/>
                </a:solidFill>
                <a:latin typeface="Arial"/>
                <a:ea typeface="Arial"/>
                <a:cs typeface="Arial"/>
                <a:sym typeface="Arial"/>
              </a:rPr>
              <a:t>5 minutes</a:t>
            </a:r>
            <a:r>
              <a:rPr lang="en-US" sz="2500">
                <a:latin typeface="Arial"/>
                <a:ea typeface="Arial"/>
                <a:cs typeface="Arial"/>
                <a:sym typeface="Arial"/>
              </a:rPr>
              <a:t> to make as many hamburgers as possible. 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See which side can produce more given the time constraints.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100"/>
          </a:p>
        </p:txBody>
      </p:sp>
      <p:pic>
        <p:nvPicPr>
          <p:cNvPr id="217" name="Google Shape;21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7625" y="3877000"/>
            <a:ext cx="2902825" cy="251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>
            <a:spLocks noGrp="1"/>
          </p:cNvSpPr>
          <p:nvPr>
            <p:ph type="title"/>
          </p:nvPr>
        </p:nvSpPr>
        <p:spPr>
          <a:xfrm>
            <a:off x="292925" y="896025"/>
            <a:ext cx="8393700" cy="1161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Wrap-Up</a:t>
            </a:r>
            <a:endParaRPr sz="6000"/>
          </a:p>
        </p:txBody>
      </p:sp>
      <p:sp>
        <p:nvSpPr>
          <p:cNvPr id="224" name="Google Shape;224;p37"/>
          <p:cNvSpPr txBox="1">
            <a:spLocks noGrp="1"/>
          </p:cNvSpPr>
          <p:nvPr>
            <p:ph type="body" idx="1"/>
          </p:nvPr>
        </p:nvSpPr>
        <p:spPr>
          <a:xfrm>
            <a:off x="292925" y="2018725"/>
            <a:ext cx="8598600" cy="427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Discuss why </a:t>
            </a:r>
            <a:r>
              <a:rPr lang="en-US" sz="2500" b="1">
                <a:solidFill>
                  <a:srgbClr val="7A9900"/>
                </a:solidFill>
                <a:latin typeface="Arial"/>
                <a:ea typeface="Arial"/>
                <a:cs typeface="Arial"/>
                <a:sym typeface="Arial"/>
              </a:rPr>
              <a:t>producers</a:t>
            </a:r>
            <a:r>
              <a:rPr lang="en-US" sz="2500">
                <a:latin typeface="Arial"/>
                <a:ea typeface="Arial"/>
                <a:cs typeface="Arial"/>
                <a:sym typeface="Arial"/>
              </a:rPr>
              <a:t> many prefer to use assembly lines to make goods. (cheaper costs, higher output)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Ask how </a:t>
            </a:r>
            <a:r>
              <a:rPr lang="en-US" sz="2500" b="1">
                <a:solidFill>
                  <a:srgbClr val="7A9900"/>
                </a:solidFill>
                <a:latin typeface="Arial"/>
                <a:ea typeface="Arial"/>
                <a:cs typeface="Arial"/>
                <a:sym typeface="Arial"/>
              </a:rPr>
              <a:t>consumers</a:t>
            </a:r>
            <a:r>
              <a:rPr lang="en-US" sz="2500">
                <a:latin typeface="Arial"/>
                <a:ea typeface="Arial"/>
                <a:cs typeface="Arial"/>
                <a:sym typeface="Arial"/>
              </a:rPr>
              <a:t> might benefit from assembly lines as well (more goods to consume, cheaper costs typically means lower prices).</a:t>
            </a:r>
            <a:endParaRPr sz="3100"/>
          </a:p>
        </p:txBody>
      </p:sp>
      <p:pic>
        <p:nvPicPr>
          <p:cNvPr id="225" name="Google Shape;225;p37"/>
          <p:cNvPicPr preferRelativeResize="0"/>
          <p:nvPr/>
        </p:nvPicPr>
        <p:blipFill rotWithShape="1">
          <a:blip r:embed="rId3">
            <a:alphaModFix/>
          </a:blip>
          <a:srcRect l="17478" r="17975"/>
          <a:stretch/>
        </p:blipFill>
        <p:spPr>
          <a:xfrm>
            <a:off x="5341650" y="4049325"/>
            <a:ext cx="2791450" cy="243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 txBox="1">
            <a:spLocks noGrp="1"/>
          </p:cNvSpPr>
          <p:nvPr>
            <p:ph type="title"/>
          </p:nvPr>
        </p:nvSpPr>
        <p:spPr>
          <a:xfrm>
            <a:off x="457200" y="5827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Extensions</a:t>
            </a:r>
            <a:endParaRPr dirty="0"/>
          </a:p>
        </p:txBody>
      </p:sp>
      <p:sp>
        <p:nvSpPr>
          <p:cNvPr id="232" name="Google Shape;232;p38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5522100" cy="436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My wife teaches 2nd grade. She does a similar activity to illustrate producers and consumers as well as satisfying part of her famous Americans standard (Ford).</a:t>
            </a: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She has her students break into 2 teams and make </a:t>
            </a:r>
            <a:r>
              <a:rPr lang="en-US" sz="2500" dirty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ice cream sundaes </a:t>
            </a: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instead of clay burgers. </a:t>
            </a: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If you want something more active, get a bag of </a:t>
            </a:r>
            <a:r>
              <a:rPr lang="en-US" sz="2500" dirty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tennis balls </a:t>
            </a: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and 2 empty buckets. </a:t>
            </a:r>
            <a:endParaRPr sz="2500" dirty="0"/>
          </a:p>
        </p:txBody>
      </p:sp>
      <p:pic>
        <p:nvPicPr>
          <p:cNvPr id="233" name="Google Shape;23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9300" y="2795150"/>
            <a:ext cx="3044475" cy="25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9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Extensions</a:t>
            </a:r>
            <a:endParaRPr/>
          </a:p>
        </p:txBody>
      </p:sp>
      <p:sp>
        <p:nvSpPr>
          <p:cNvPr id="240" name="Google Shape;240;p39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Have 10 students line up in the front of the classroom. Place the</a:t>
            </a:r>
            <a:r>
              <a:rPr lang="en-US" sz="2500" dirty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tennis balls </a:t>
            </a: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in one of the buckets, place the other bucket at the other end of the line of students. Give them 1 minute to get the balls from one bucket to the other by passing them along the line. </a:t>
            </a: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LEAVE the buckets where they are. Have 2 students come up and try to move all of the tennis balls in 1 minute. </a:t>
            </a:r>
            <a:endParaRPr sz="25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0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40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800"/>
              </a:spcAft>
              <a:buNone/>
            </a:pPr>
            <a:endParaRPr/>
          </a:p>
        </p:txBody>
      </p:sp>
      <p:pic>
        <p:nvPicPr>
          <p:cNvPr id="248" name="Google Shape;24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399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1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Complements &amp; Substitutes</a:t>
            </a:r>
            <a:endParaRPr sz="5400"/>
          </a:p>
        </p:txBody>
      </p:sp>
      <p:sp>
        <p:nvSpPr>
          <p:cNvPr id="255" name="Google Shape;255;p41"/>
          <p:cNvSpPr txBox="1">
            <a:spLocks noGrp="1"/>
          </p:cNvSpPr>
          <p:nvPr>
            <p:ph type="body" idx="1"/>
          </p:nvPr>
        </p:nvSpPr>
        <p:spPr>
          <a:xfrm>
            <a:off x="292925" y="2057400"/>
            <a:ext cx="8394000" cy="445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7A9900"/>
                </a:solidFill>
                <a:latin typeface="Arial"/>
                <a:ea typeface="Arial"/>
                <a:cs typeface="Arial"/>
                <a:sym typeface="Arial"/>
              </a:rPr>
              <a:t>Complements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are goods that are used together.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Hot dogs and hot dog buns are a good example, or hot dogs and mustard.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7A9900"/>
                </a:solidFill>
                <a:latin typeface="Arial"/>
                <a:ea typeface="Arial"/>
                <a:cs typeface="Arial"/>
                <a:sym typeface="Arial"/>
              </a:rPr>
              <a:t>Substitutes</a:t>
            </a:r>
            <a:r>
              <a:rPr lang="en-US">
                <a:solidFill>
                  <a:srgbClr val="7A99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are goods that can replace each other.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Coke and Pepsi are a good example, or butter and margarine.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9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2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Complements &amp; Substitutes</a:t>
            </a:r>
            <a:endParaRPr sz="5400"/>
          </a:p>
        </p:txBody>
      </p:sp>
      <p:sp>
        <p:nvSpPr>
          <p:cNvPr id="262" name="Google Shape;262;p42"/>
          <p:cNvSpPr txBox="1">
            <a:spLocks noGrp="1"/>
          </p:cNvSpPr>
          <p:nvPr>
            <p:ph type="body" idx="1"/>
          </p:nvPr>
        </p:nvSpPr>
        <p:spPr>
          <a:xfrm>
            <a:off x="292800" y="2057400"/>
            <a:ext cx="8394000" cy="445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Arial"/>
                <a:ea typeface="Arial"/>
                <a:cs typeface="Arial"/>
                <a:sym typeface="Arial"/>
              </a:rPr>
              <a:t>Complements and substitutes do rely on consumer </a:t>
            </a:r>
            <a:r>
              <a:rPr lang="en-US" sz="2700" b="1">
                <a:solidFill>
                  <a:srgbClr val="7A9900"/>
                </a:solidFill>
                <a:latin typeface="Arial"/>
                <a:ea typeface="Arial"/>
                <a:cs typeface="Arial"/>
                <a:sym typeface="Arial"/>
              </a:rPr>
              <a:t>tastes and preferences</a:t>
            </a:r>
            <a:r>
              <a:rPr lang="en-US" sz="2700" b="1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00">
                <a:latin typeface="Arial"/>
                <a:ea typeface="Arial"/>
                <a:cs typeface="Arial"/>
                <a:sym typeface="Arial"/>
              </a:rPr>
              <a:t>in some cases.</a:t>
            </a:r>
            <a:endParaRPr sz="2700">
              <a:latin typeface="Arial"/>
              <a:ea typeface="Arial"/>
              <a:cs typeface="Arial"/>
              <a:sym typeface="Arial"/>
            </a:endParaRPr>
          </a:p>
          <a:p>
            <a:pPr marL="457200" lvl="0" indent="-387350" algn="l" rtl="0">
              <a:spcBef>
                <a:spcPts val="1200"/>
              </a:spcBef>
              <a:spcAft>
                <a:spcPts val="0"/>
              </a:spcAft>
              <a:buSzPts val="2500"/>
              <a:buFont typeface="Arial"/>
              <a:buChar char="•"/>
            </a:pPr>
            <a:r>
              <a:rPr lang="en-US" sz="2500">
                <a:latin typeface="Arial"/>
                <a:ea typeface="Arial"/>
                <a:cs typeface="Arial"/>
                <a:sym typeface="Arial"/>
              </a:rPr>
              <a:t>Hot dogs and ketchup might be complementary goods for some, but will get you kicked out of some restaurants in Chicago</a:t>
            </a:r>
            <a:endParaRPr sz="3400"/>
          </a:p>
        </p:txBody>
      </p:sp>
      <p:pic>
        <p:nvPicPr>
          <p:cNvPr id="263" name="Google Shape;26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5200" y="3968699"/>
            <a:ext cx="3044175" cy="230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433551" y="10619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Professional Development Certificate</a:t>
            </a:r>
            <a:endParaRPr sz="4000" b="1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588955" y="2359260"/>
            <a:ext cx="8175171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earn your professional development certificate for this webinar, you must: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Watch a minimum of 45-minutes and you will automatically receive a professional development </a:t>
            </a:r>
            <a:r>
              <a:rPr lang="en-US" sz="1800" b="1">
                <a:solidFill>
                  <a:srgbClr val="7A9900"/>
                </a:solidFill>
                <a:latin typeface="Arial"/>
                <a:ea typeface="Arial"/>
                <a:cs typeface="Arial"/>
                <a:sym typeface="Arial"/>
              </a:rPr>
              <a:t>certificate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via e-mail within 24 hours.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Accessing resources: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 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now easily download presentations, lesson plan materials, and activities for each webinar from </a:t>
            </a:r>
            <a:r>
              <a:rPr lang="en-US" sz="1600" b="1" i="1" u="sng">
                <a:solidFill>
                  <a:srgbClr val="005CB8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EconEdLink.org/professional-development/</a:t>
            </a:r>
            <a:endParaRPr sz="1600" b="1" i="1">
              <a:solidFill>
                <a:srgbClr val="005CB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005CB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5"/>
          <p:cNvSpPr txBox="1">
            <a:spLocks noGrp="1"/>
          </p:cNvSpPr>
          <p:nvPr>
            <p:ph type="title"/>
          </p:nvPr>
        </p:nvSpPr>
        <p:spPr>
          <a:xfrm>
            <a:off x="212550" y="1229150"/>
            <a:ext cx="87189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/>
              <a:t>Check for Understanding Activity</a:t>
            </a:r>
            <a:endParaRPr sz="5500"/>
          </a:p>
        </p:txBody>
      </p:sp>
      <p:sp>
        <p:nvSpPr>
          <p:cNvPr id="284" name="Google Shape;284;p45"/>
          <p:cNvSpPr txBox="1">
            <a:spLocks noGrp="1"/>
          </p:cNvSpPr>
          <p:nvPr>
            <p:ph type="body" idx="1"/>
          </p:nvPr>
        </p:nvSpPr>
        <p:spPr>
          <a:xfrm>
            <a:off x="212700" y="2739750"/>
            <a:ext cx="8718900" cy="370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 dirty="0"/>
              <a:t>Give students a set of cards.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 dirty="0"/>
              <a:t>Have them identify which card is the substitute and which is the complement.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7A9900"/>
                </a:solidFill>
              </a:rPr>
              <a:t>Remember</a:t>
            </a:r>
            <a:r>
              <a:rPr lang="en-US" sz="3000" dirty="0"/>
              <a:t>, tastes and preferences matter so students may not have the same answers.</a:t>
            </a:r>
            <a:endParaRPr sz="3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6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</a:t>
            </a:r>
            <a:endParaRPr/>
          </a:p>
        </p:txBody>
      </p:sp>
      <p:sp>
        <p:nvSpPr>
          <p:cNvPr id="291" name="Google Shape;291;p46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800"/>
              </a:spcAft>
              <a:buNone/>
            </a:pPr>
            <a:endParaRPr/>
          </a:p>
        </p:txBody>
      </p:sp>
      <p:pic>
        <p:nvPicPr>
          <p:cNvPr id="292" name="Google Shape;29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6812" y="3011138"/>
            <a:ext cx="3572875" cy="232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7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</a:t>
            </a:r>
            <a:endParaRPr/>
          </a:p>
        </p:txBody>
      </p:sp>
      <p:sp>
        <p:nvSpPr>
          <p:cNvPr id="299" name="Google Shape;299;p47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800"/>
              </a:spcAft>
              <a:buNone/>
            </a:pPr>
            <a:endParaRPr/>
          </a:p>
        </p:txBody>
      </p:sp>
      <p:pic>
        <p:nvPicPr>
          <p:cNvPr id="300" name="Google Shape;30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0537" y="2890513"/>
            <a:ext cx="3572875" cy="232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5300" y="2890525"/>
            <a:ext cx="2205375" cy="232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8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</a:t>
            </a:r>
            <a:endParaRPr/>
          </a:p>
        </p:txBody>
      </p:sp>
      <p:sp>
        <p:nvSpPr>
          <p:cNvPr id="308" name="Google Shape;308;p48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800"/>
              </a:spcAft>
              <a:buNone/>
            </a:pPr>
            <a:endParaRPr/>
          </a:p>
        </p:txBody>
      </p:sp>
      <p:pic>
        <p:nvPicPr>
          <p:cNvPr id="309" name="Google Shape;30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5350" y="2890525"/>
            <a:ext cx="3572875" cy="232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8400" y="2890525"/>
            <a:ext cx="2205375" cy="232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1"/>
          <p:cNvSpPr txBox="1">
            <a:spLocks noGrp="1"/>
          </p:cNvSpPr>
          <p:nvPr>
            <p:ph type="title"/>
          </p:nvPr>
        </p:nvSpPr>
        <p:spPr>
          <a:xfrm>
            <a:off x="457200" y="710074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Extension</a:t>
            </a:r>
            <a:endParaRPr dirty="0"/>
          </a:p>
        </p:txBody>
      </p:sp>
      <p:sp>
        <p:nvSpPr>
          <p:cNvPr id="331" name="Google Shape;331;p51"/>
          <p:cNvSpPr txBox="1">
            <a:spLocks noGrp="1"/>
          </p:cNvSpPr>
          <p:nvPr>
            <p:ph type="body" idx="1"/>
          </p:nvPr>
        </p:nvSpPr>
        <p:spPr>
          <a:xfrm>
            <a:off x="457200" y="2178051"/>
            <a:ext cx="8229600" cy="409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Have students share which substitute they preferred as a way to address tastes and preferences.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7A9900"/>
                </a:solidFill>
              </a:rPr>
              <a:t>Example:</a:t>
            </a:r>
            <a:endParaRPr sz="3000" b="1">
              <a:solidFill>
                <a:srgbClr val="7A99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</p:txBody>
      </p:sp>
      <p:pic>
        <p:nvPicPr>
          <p:cNvPr id="332" name="Google Shape;332;p51"/>
          <p:cNvPicPr preferRelativeResize="0"/>
          <p:nvPr/>
        </p:nvPicPr>
        <p:blipFill rotWithShape="1">
          <a:blip r:embed="rId3">
            <a:alphaModFix/>
          </a:blip>
          <a:srcRect l="24023" r="21808"/>
          <a:stretch/>
        </p:blipFill>
        <p:spPr>
          <a:xfrm>
            <a:off x="586075" y="4356125"/>
            <a:ext cx="981475" cy="181185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51"/>
          <p:cNvSpPr/>
          <p:nvPr/>
        </p:nvSpPr>
        <p:spPr>
          <a:xfrm>
            <a:off x="1729950" y="4990623"/>
            <a:ext cx="1023826" cy="3904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0000"/>
                </a:solidFill>
                <a:latin typeface="Arial"/>
              </a:rPr>
              <a:t>with</a:t>
            </a:r>
          </a:p>
        </p:txBody>
      </p:sp>
      <p:pic>
        <p:nvPicPr>
          <p:cNvPr id="334" name="Google Shape;334;p51"/>
          <p:cNvPicPr preferRelativeResize="0"/>
          <p:nvPr/>
        </p:nvPicPr>
        <p:blipFill rotWithShape="1">
          <a:blip r:embed="rId4">
            <a:alphaModFix/>
          </a:blip>
          <a:srcRect t="15263" b="15704"/>
          <a:stretch/>
        </p:blipFill>
        <p:spPr>
          <a:xfrm>
            <a:off x="3029150" y="4656175"/>
            <a:ext cx="2432450" cy="10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51"/>
          <p:cNvSpPr/>
          <p:nvPr/>
        </p:nvSpPr>
        <p:spPr>
          <a:xfrm>
            <a:off x="5736975" y="5024800"/>
            <a:ext cx="653624" cy="2377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0000"/>
                </a:solidFill>
                <a:latin typeface="Arial"/>
              </a:rPr>
              <a:t>or</a:t>
            </a:r>
          </a:p>
        </p:txBody>
      </p:sp>
      <p:pic>
        <p:nvPicPr>
          <p:cNvPr id="336" name="Google Shape;336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01451" y="4501937"/>
            <a:ext cx="1563450" cy="128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2"/>
          <p:cNvSpPr txBox="1">
            <a:spLocks noGrp="1"/>
          </p:cNvSpPr>
          <p:nvPr>
            <p:ph type="title"/>
          </p:nvPr>
        </p:nvSpPr>
        <p:spPr>
          <a:xfrm>
            <a:off x="137850" y="914400"/>
            <a:ext cx="88224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Types of Productive Resources</a:t>
            </a:r>
            <a:endParaRPr sz="4800" dirty="0"/>
          </a:p>
        </p:txBody>
      </p:sp>
      <p:sp>
        <p:nvSpPr>
          <p:cNvPr id="343" name="Google Shape;343;p52"/>
          <p:cNvSpPr txBox="1">
            <a:spLocks noGrp="1"/>
          </p:cNvSpPr>
          <p:nvPr>
            <p:ph type="body" idx="1"/>
          </p:nvPr>
        </p:nvSpPr>
        <p:spPr>
          <a:xfrm>
            <a:off x="137850" y="2057400"/>
            <a:ext cx="8736300" cy="435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1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AutoNum type="arabicPeriod"/>
            </a:pPr>
            <a:r>
              <a:rPr lang="en-US" sz="2300" b="1" dirty="0">
                <a:latin typeface="Arial"/>
                <a:ea typeface="Arial"/>
                <a:cs typeface="Arial"/>
                <a:sym typeface="Arial"/>
              </a:rPr>
              <a:t>Natural Resources: 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Sometimes called “gifts of nature.” Natural resources are things found in nature we use to make goods and provide services.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6858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--Examples:</a:t>
            </a:r>
            <a:r>
              <a:rPr lang="en-US" sz="2300" dirty="0">
                <a:solidFill>
                  <a:srgbClr val="7A9900"/>
                </a:solidFill>
                <a:latin typeface="Arial"/>
                <a:ea typeface="Arial"/>
                <a:cs typeface="Arial"/>
                <a:sym typeface="Arial"/>
              </a:rPr>
              <a:t> Lumber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, coal, </a:t>
            </a:r>
            <a:r>
              <a:rPr lang="en-US" sz="2300" dirty="0">
                <a:solidFill>
                  <a:srgbClr val="005CB8"/>
                </a:solidFill>
                <a:latin typeface="Arial"/>
                <a:ea typeface="Arial"/>
                <a:cs typeface="Arial"/>
                <a:sym typeface="Arial"/>
              </a:rPr>
              <a:t>soil, cotton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, etc.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685800" lvl="0" indent="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3"/>
          <p:cNvSpPr txBox="1">
            <a:spLocks noGrp="1"/>
          </p:cNvSpPr>
          <p:nvPr>
            <p:ph type="title"/>
          </p:nvPr>
        </p:nvSpPr>
        <p:spPr>
          <a:xfrm>
            <a:off x="137850" y="914400"/>
            <a:ext cx="88224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Types of Productive Resources</a:t>
            </a:r>
            <a:endParaRPr sz="4800" dirty="0"/>
          </a:p>
        </p:txBody>
      </p:sp>
      <p:sp>
        <p:nvSpPr>
          <p:cNvPr id="350" name="Google Shape;350;p53"/>
          <p:cNvSpPr txBox="1">
            <a:spLocks noGrp="1"/>
          </p:cNvSpPr>
          <p:nvPr>
            <p:ph type="body" idx="1"/>
          </p:nvPr>
        </p:nvSpPr>
        <p:spPr>
          <a:xfrm>
            <a:off x="137850" y="2057400"/>
            <a:ext cx="8736300" cy="435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1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AutoNum type="arabicPeriod"/>
            </a:pPr>
            <a:r>
              <a:rPr lang="en-US" sz="2300" b="1">
                <a:latin typeface="Arial"/>
                <a:ea typeface="Arial"/>
                <a:cs typeface="Arial"/>
                <a:sym typeface="Arial"/>
              </a:rPr>
              <a:t>Natural Resources: </a:t>
            </a:r>
            <a:r>
              <a:rPr lang="en-US" sz="2300">
                <a:latin typeface="Arial"/>
                <a:ea typeface="Arial"/>
                <a:cs typeface="Arial"/>
                <a:sym typeface="Arial"/>
              </a:rPr>
              <a:t>Sometimes called “gifts of nature.” Natural resources are things found in nature we use to make goods and provide services.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marL="6858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--Examples:</a:t>
            </a:r>
            <a:r>
              <a:rPr lang="en-US" sz="2300">
                <a:solidFill>
                  <a:srgbClr val="7A9900"/>
                </a:solidFill>
                <a:latin typeface="Arial"/>
                <a:ea typeface="Arial"/>
                <a:cs typeface="Arial"/>
                <a:sym typeface="Arial"/>
              </a:rPr>
              <a:t> Lumber</a:t>
            </a:r>
            <a:r>
              <a:rPr lang="en-US" sz="2300">
                <a:latin typeface="Arial"/>
                <a:ea typeface="Arial"/>
                <a:cs typeface="Arial"/>
                <a:sym typeface="Arial"/>
              </a:rPr>
              <a:t>, coal, </a:t>
            </a:r>
            <a:r>
              <a:rPr lang="en-US" sz="2300">
                <a:solidFill>
                  <a:srgbClr val="005CB8"/>
                </a:solidFill>
                <a:latin typeface="Arial"/>
                <a:ea typeface="Arial"/>
                <a:cs typeface="Arial"/>
                <a:sym typeface="Arial"/>
              </a:rPr>
              <a:t>soil, cotton</a:t>
            </a:r>
            <a:r>
              <a:rPr lang="en-US" sz="2300">
                <a:latin typeface="Arial"/>
                <a:ea typeface="Arial"/>
                <a:cs typeface="Arial"/>
                <a:sym typeface="Arial"/>
              </a:rPr>
              <a:t>, etc.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marL="342900" lvl="0" indent="-3111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00"/>
              <a:buAutoNum type="arabicPeriod"/>
            </a:pPr>
            <a:r>
              <a:rPr lang="en-US" sz="2300" b="1">
                <a:latin typeface="Arial"/>
                <a:ea typeface="Arial"/>
                <a:cs typeface="Arial"/>
                <a:sym typeface="Arial"/>
              </a:rPr>
              <a:t>Human Resources: </a:t>
            </a:r>
            <a:r>
              <a:rPr lang="en-US" sz="2300">
                <a:latin typeface="Arial"/>
                <a:ea typeface="Arial"/>
                <a:cs typeface="Arial"/>
                <a:sym typeface="Arial"/>
              </a:rPr>
              <a:t>Sometimes called labor. Human resources are the people who work in jobs to produce goods and services.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marL="6858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--Examples: </a:t>
            </a:r>
            <a:r>
              <a:rPr lang="en-US" sz="2300">
                <a:solidFill>
                  <a:srgbClr val="7A9900"/>
                </a:solidFill>
                <a:latin typeface="Arial"/>
                <a:ea typeface="Arial"/>
                <a:cs typeface="Arial"/>
                <a:sym typeface="Arial"/>
              </a:rPr>
              <a:t>Lumberjacks</a:t>
            </a:r>
            <a:r>
              <a:rPr lang="en-US" sz="2300">
                <a:latin typeface="Arial"/>
                <a:ea typeface="Arial"/>
                <a:cs typeface="Arial"/>
                <a:sym typeface="Arial"/>
              </a:rPr>
              <a:t>, miners, </a:t>
            </a:r>
            <a:r>
              <a:rPr lang="en-US" sz="2300">
                <a:solidFill>
                  <a:srgbClr val="005CB8"/>
                </a:solidFill>
                <a:latin typeface="Arial"/>
                <a:ea typeface="Arial"/>
                <a:cs typeface="Arial"/>
                <a:sym typeface="Arial"/>
              </a:rPr>
              <a:t>farmers</a:t>
            </a:r>
            <a:r>
              <a:rPr lang="en-US" sz="2300">
                <a:latin typeface="Arial"/>
                <a:ea typeface="Arial"/>
                <a:cs typeface="Arial"/>
                <a:sym typeface="Arial"/>
              </a:rPr>
              <a:t>, etc.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marL="685800" lvl="0" indent="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latin typeface="Calibri"/>
                <a:ea typeface="Calibri"/>
                <a:cs typeface="Calibri"/>
                <a:sym typeface="Calibri"/>
              </a:rPr>
              <a:t>CEE Affiliates</a:t>
            </a:r>
            <a:endParaRPr sz="5500" b="1"/>
          </a:p>
        </p:txBody>
      </p:sp>
      <p:sp>
        <p:nvSpPr>
          <p:cNvPr id="80" name="Google Shape;80;p17"/>
          <p:cNvSpPr txBox="1"/>
          <p:nvPr/>
        </p:nvSpPr>
        <p:spPr>
          <a:xfrm>
            <a:off x="1501666" y="5134678"/>
            <a:ext cx="61406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https://www.councilforeconed.org/resources/local-affiliates/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7" descr="A picture containing bird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2335947"/>
            <a:ext cx="6095999" cy="2403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4"/>
          <p:cNvSpPr txBox="1">
            <a:spLocks noGrp="1"/>
          </p:cNvSpPr>
          <p:nvPr>
            <p:ph type="title"/>
          </p:nvPr>
        </p:nvSpPr>
        <p:spPr>
          <a:xfrm>
            <a:off x="137850" y="914400"/>
            <a:ext cx="88224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Types of Productive Resources</a:t>
            </a:r>
            <a:endParaRPr sz="5400"/>
          </a:p>
        </p:txBody>
      </p:sp>
      <p:sp>
        <p:nvSpPr>
          <p:cNvPr id="357" name="Google Shape;357;p54"/>
          <p:cNvSpPr txBox="1">
            <a:spLocks noGrp="1"/>
          </p:cNvSpPr>
          <p:nvPr>
            <p:ph type="body" idx="1"/>
          </p:nvPr>
        </p:nvSpPr>
        <p:spPr>
          <a:xfrm>
            <a:off x="137850" y="2057400"/>
            <a:ext cx="8736300" cy="435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1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AutoNum type="arabicPeriod"/>
            </a:pPr>
            <a:r>
              <a:rPr lang="en-US" sz="2300" b="1">
                <a:latin typeface="Arial"/>
                <a:ea typeface="Arial"/>
                <a:cs typeface="Arial"/>
                <a:sym typeface="Arial"/>
              </a:rPr>
              <a:t>Natural Resources: </a:t>
            </a:r>
            <a:r>
              <a:rPr lang="en-US" sz="2300">
                <a:latin typeface="Arial"/>
                <a:ea typeface="Arial"/>
                <a:cs typeface="Arial"/>
                <a:sym typeface="Arial"/>
              </a:rPr>
              <a:t>Sometimes called “gifts of nature.” Natural resources are things found in nature we use to make goods and provide services.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marL="6858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--Examples:</a:t>
            </a:r>
            <a:r>
              <a:rPr lang="en-US" sz="2300">
                <a:solidFill>
                  <a:srgbClr val="7A9900"/>
                </a:solidFill>
                <a:latin typeface="Arial"/>
                <a:ea typeface="Arial"/>
                <a:cs typeface="Arial"/>
                <a:sym typeface="Arial"/>
              </a:rPr>
              <a:t> Lumber</a:t>
            </a:r>
            <a:r>
              <a:rPr lang="en-US" sz="2300">
                <a:latin typeface="Arial"/>
                <a:ea typeface="Arial"/>
                <a:cs typeface="Arial"/>
                <a:sym typeface="Arial"/>
              </a:rPr>
              <a:t>, coal, </a:t>
            </a:r>
            <a:r>
              <a:rPr lang="en-US" sz="2300">
                <a:solidFill>
                  <a:srgbClr val="005CB8"/>
                </a:solidFill>
                <a:latin typeface="Arial"/>
                <a:ea typeface="Arial"/>
                <a:cs typeface="Arial"/>
                <a:sym typeface="Arial"/>
              </a:rPr>
              <a:t>soil, cotton</a:t>
            </a:r>
            <a:r>
              <a:rPr lang="en-US" sz="2300">
                <a:latin typeface="Arial"/>
                <a:ea typeface="Arial"/>
                <a:cs typeface="Arial"/>
                <a:sym typeface="Arial"/>
              </a:rPr>
              <a:t>, etc.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marL="342900" lvl="0" indent="-3111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00"/>
              <a:buAutoNum type="arabicPeriod"/>
            </a:pPr>
            <a:r>
              <a:rPr lang="en-US" sz="2300" b="1">
                <a:latin typeface="Arial"/>
                <a:ea typeface="Arial"/>
                <a:cs typeface="Arial"/>
                <a:sym typeface="Arial"/>
              </a:rPr>
              <a:t>Human Resources: </a:t>
            </a:r>
            <a:r>
              <a:rPr lang="en-US" sz="2300">
                <a:latin typeface="Arial"/>
                <a:ea typeface="Arial"/>
                <a:cs typeface="Arial"/>
                <a:sym typeface="Arial"/>
              </a:rPr>
              <a:t>Sometimes called labor. Human resources are the people who work in jobs to produce goods and services.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marL="68580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--Examples: </a:t>
            </a:r>
            <a:r>
              <a:rPr lang="en-US" sz="2300">
                <a:solidFill>
                  <a:srgbClr val="7A9900"/>
                </a:solidFill>
                <a:latin typeface="Arial"/>
                <a:ea typeface="Arial"/>
                <a:cs typeface="Arial"/>
                <a:sym typeface="Arial"/>
              </a:rPr>
              <a:t>Lumberjacks</a:t>
            </a:r>
            <a:r>
              <a:rPr lang="en-US" sz="2300">
                <a:latin typeface="Arial"/>
                <a:ea typeface="Arial"/>
                <a:cs typeface="Arial"/>
                <a:sym typeface="Arial"/>
              </a:rPr>
              <a:t>, miners, </a:t>
            </a:r>
            <a:r>
              <a:rPr lang="en-US" sz="2300">
                <a:solidFill>
                  <a:srgbClr val="005CB8"/>
                </a:solidFill>
                <a:latin typeface="Arial"/>
                <a:ea typeface="Arial"/>
                <a:cs typeface="Arial"/>
                <a:sym typeface="Arial"/>
              </a:rPr>
              <a:t>farmers</a:t>
            </a:r>
            <a:r>
              <a:rPr lang="en-US" sz="2300">
                <a:latin typeface="Arial"/>
                <a:ea typeface="Arial"/>
                <a:cs typeface="Arial"/>
                <a:sym typeface="Arial"/>
              </a:rPr>
              <a:t>, etc.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marL="342900" lvl="0" indent="-3111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00"/>
              <a:buAutoNum type="arabicPeriod"/>
            </a:pPr>
            <a:r>
              <a:rPr lang="en-US" sz="2300" b="1">
                <a:latin typeface="Arial"/>
                <a:ea typeface="Arial"/>
                <a:cs typeface="Arial"/>
                <a:sym typeface="Arial"/>
              </a:rPr>
              <a:t>Capital Resources: </a:t>
            </a:r>
            <a:r>
              <a:rPr lang="en-US" sz="2300">
                <a:latin typeface="Arial"/>
                <a:ea typeface="Arial"/>
                <a:cs typeface="Arial"/>
                <a:sym typeface="Arial"/>
              </a:rPr>
              <a:t>Goods that are produced and used to make </a:t>
            </a:r>
            <a:r>
              <a:rPr lang="en-US" sz="2300" u="sng">
                <a:latin typeface="Arial"/>
                <a:ea typeface="Arial"/>
                <a:cs typeface="Arial"/>
                <a:sym typeface="Arial"/>
              </a:rPr>
              <a:t>other</a:t>
            </a:r>
            <a:r>
              <a:rPr lang="en-US" sz="2300">
                <a:latin typeface="Arial"/>
                <a:ea typeface="Arial"/>
                <a:cs typeface="Arial"/>
                <a:sym typeface="Arial"/>
              </a:rPr>
              <a:t> goods and services.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marL="685800" lvl="0" indent="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--Examples: </a:t>
            </a:r>
            <a:r>
              <a:rPr lang="en-US" sz="2300">
                <a:solidFill>
                  <a:srgbClr val="7A9900"/>
                </a:solidFill>
                <a:latin typeface="Arial"/>
                <a:ea typeface="Arial"/>
                <a:cs typeface="Arial"/>
                <a:sym typeface="Arial"/>
              </a:rPr>
              <a:t>Axes</a:t>
            </a:r>
            <a:r>
              <a:rPr lang="en-US" sz="2300">
                <a:latin typeface="Arial"/>
                <a:ea typeface="Arial"/>
                <a:cs typeface="Arial"/>
                <a:sym typeface="Arial"/>
              </a:rPr>
              <a:t>, shovels,</a:t>
            </a:r>
            <a:r>
              <a:rPr lang="en-US" sz="2300">
                <a:solidFill>
                  <a:srgbClr val="005CB8"/>
                </a:solidFill>
                <a:latin typeface="Arial"/>
                <a:ea typeface="Arial"/>
                <a:cs typeface="Arial"/>
                <a:sym typeface="Arial"/>
              </a:rPr>
              <a:t> tractors</a:t>
            </a:r>
            <a:r>
              <a:rPr lang="en-US" sz="2300">
                <a:latin typeface="Arial"/>
                <a:ea typeface="Arial"/>
                <a:cs typeface="Arial"/>
                <a:sym typeface="Arial"/>
              </a:rPr>
              <a:t>, etc.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5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/>
              <a:t>Productive Resources CFU</a:t>
            </a:r>
            <a:endParaRPr sz="5800"/>
          </a:p>
        </p:txBody>
      </p:sp>
      <p:sp>
        <p:nvSpPr>
          <p:cNvPr id="364" name="Google Shape;364;p55"/>
          <p:cNvSpPr txBox="1">
            <a:spLocks noGrp="1"/>
          </p:cNvSpPr>
          <p:nvPr>
            <p:ph type="body" idx="1"/>
          </p:nvPr>
        </p:nvSpPr>
        <p:spPr>
          <a:xfrm>
            <a:off x="457200" y="1964351"/>
            <a:ext cx="8229600" cy="419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An easy way to assess understanding of the productive resources is to give students a copy of cards with images representing the different productive resources and the sets of the names of each productive resource. (next slide)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Have students attempt to get as many matches as possible.</a:t>
            </a:r>
            <a:endParaRPr sz="3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6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/>
              <a:t>Productive Resources CFU</a:t>
            </a:r>
            <a:endParaRPr sz="5800"/>
          </a:p>
        </p:txBody>
      </p:sp>
      <p:sp>
        <p:nvSpPr>
          <p:cNvPr id="371" name="Google Shape;371;p56"/>
          <p:cNvSpPr txBox="1">
            <a:spLocks noGrp="1"/>
          </p:cNvSpPr>
          <p:nvPr>
            <p:ph type="body" idx="1"/>
          </p:nvPr>
        </p:nvSpPr>
        <p:spPr>
          <a:xfrm>
            <a:off x="457200" y="1964351"/>
            <a:ext cx="8229600" cy="419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Students can work with small groups if you prefer. Have them match as many as they can. If they don’t get a match, they need to let the person to their left (or assign numbers if left/right is too tricky) attempt to make a match.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Run through the game a few times to reinforce the concept.</a:t>
            </a:r>
            <a:endParaRPr sz="3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8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Putting It All Together</a:t>
            </a:r>
            <a:endParaRPr dirty="0"/>
          </a:p>
        </p:txBody>
      </p:sp>
      <p:sp>
        <p:nvSpPr>
          <p:cNvPr id="385" name="Google Shape;385;p58"/>
          <p:cNvSpPr txBox="1">
            <a:spLocks noGrp="1"/>
          </p:cNvSpPr>
          <p:nvPr>
            <p:ph type="body" idx="1"/>
          </p:nvPr>
        </p:nvSpPr>
        <p:spPr>
          <a:xfrm>
            <a:off x="292925" y="2222825"/>
            <a:ext cx="5195400" cy="420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I call this activity the Econ Chain (it’s still in a beta version).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It is meant to illustrate how the economy is connected by showing the steps food takes to get from the farm to your house.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The activity is a simple puzzle that students put together.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I developed this with a local teacher who has a large ELL population.</a:t>
            </a:r>
            <a:endParaRPr sz="3000"/>
          </a:p>
        </p:txBody>
      </p:sp>
      <p:pic>
        <p:nvPicPr>
          <p:cNvPr id="386" name="Google Shape;386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8175" y="2998201"/>
            <a:ext cx="3297800" cy="265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9"/>
          <p:cNvSpPr txBox="1">
            <a:spLocks noGrp="1"/>
          </p:cNvSpPr>
          <p:nvPr>
            <p:ph type="title"/>
          </p:nvPr>
        </p:nvSpPr>
        <p:spPr>
          <a:xfrm>
            <a:off x="476188" y="565946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Econ Chain (first half)</a:t>
            </a:r>
            <a:endParaRPr dirty="0"/>
          </a:p>
        </p:txBody>
      </p:sp>
      <p:pic>
        <p:nvPicPr>
          <p:cNvPr id="393" name="Google Shape;39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9112" y="2222825"/>
            <a:ext cx="2732208" cy="1183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875" y="3323581"/>
            <a:ext cx="1730122" cy="1971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0009" y="2273245"/>
            <a:ext cx="3123090" cy="13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55737" y="3401844"/>
            <a:ext cx="1904179" cy="1893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85807" y="5295297"/>
            <a:ext cx="2810362" cy="1183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63800" y="3394350"/>
            <a:ext cx="2166104" cy="19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0"/>
          <p:cNvSpPr txBox="1">
            <a:spLocks noGrp="1"/>
          </p:cNvSpPr>
          <p:nvPr>
            <p:ph type="title"/>
          </p:nvPr>
        </p:nvSpPr>
        <p:spPr>
          <a:xfrm>
            <a:off x="457200" y="47385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Econ Chain (last half)</a:t>
            </a:r>
            <a:endParaRPr dirty="0"/>
          </a:p>
        </p:txBody>
      </p:sp>
      <p:pic>
        <p:nvPicPr>
          <p:cNvPr id="405" name="Google Shape;405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8325" y="3330775"/>
            <a:ext cx="1800255" cy="215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0075" y="2102600"/>
            <a:ext cx="3092700" cy="123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8050" y="3253100"/>
            <a:ext cx="2242450" cy="215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67950" y="5367600"/>
            <a:ext cx="2957100" cy="106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74725" y="3276500"/>
            <a:ext cx="1896104" cy="215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1"/>
          <p:cNvSpPr txBox="1">
            <a:spLocks noGrp="1"/>
          </p:cNvSpPr>
          <p:nvPr>
            <p:ph type="title"/>
          </p:nvPr>
        </p:nvSpPr>
        <p:spPr>
          <a:xfrm>
            <a:off x="258475" y="914400"/>
            <a:ext cx="8632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 dirty="0"/>
              <a:t>Econ Chain (the Whole Thing)</a:t>
            </a:r>
            <a:endParaRPr sz="5300" dirty="0"/>
          </a:p>
        </p:txBody>
      </p:sp>
      <p:sp>
        <p:nvSpPr>
          <p:cNvPr id="416" name="Google Shape;416;p61"/>
          <p:cNvSpPr txBox="1">
            <a:spLocks noGrp="1"/>
          </p:cNvSpPr>
          <p:nvPr>
            <p:ph type="body" idx="1"/>
          </p:nvPr>
        </p:nvSpPr>
        <p:spPr>
          <a:xfrm>
            <a:off x="457200" y="2057401"/>
            <a:ext cx="8229600" cy="409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/>
              <a:t>Each piece fits together like this when printed off.</a:t>
            </a:r>
            <a:endParaRPr/>
          </a:p>
        </p:txBody>
      </p:sp>
      <p:pic>
        <p:nvPicPr>
          <p:cNvPr id="417" name="Google Shape;417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050" y="3878982"/>
            <a:ext cx="1221366" cy="1679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1389" y="3843393"/>
            <a:ext cx="1646511" cy="1751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6674" y="3900621"/>
            <a:ext cx="1363735" cy="163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69501" y="3972474"/>
            <a:ext cx="1221367" cy="162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90873" y="3907940"/>
            <a:ext cx="1559411" cy="1751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50284" y="3929312"/>
            <a:ext cx="1221366" cy="1708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6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78472" y="2894825"/>
            <a:ext cx="2042072" cy="98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6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77522" y="2894825"/>
            <a:ext cx="1998690" cy="98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6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467310" y="5518997"/>
            <a:ext cx="2106041" cy="936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6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537355" y="2920714"/>
            <a:ext cx="2162794" cy="93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6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180442" y="5576700"/>
            <a:ext cx="2162795" cy="843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3"/>
          <p:cNvSpPr txBox="1">
            <a:spLocks noGrp="1"/>
          </p:cNvSpPr>
          <p:nvPr>
            <p:ph type="title"/>
          </p:nvPr>
        </p:nvSpPr>
        <p:spPr>
          <a:xfrm>
            <a:off x="261475" y="988549"/>
            <a:ext cx="7886700" cy="123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Assessment</a:t>
            </a:r>
            <a:endParaRPr/>
          </a:p>
        </p:txBody>
      </p:sp>
      <p:sp>
        <p:nvSpPr>
          <p:cNvPr id="440" name="Google Shape;440;p63"/>
          <p:cNvSpPr txBox="1">
            <a:spLocks noGrp="1"/>
          </p:cNvSpPr>
          <p:nvPr>
            <p:ph type="body" idx="1"/>
          </p:nvPr>
        </p:nvSpPr>
        <p:spPr>
          <a:xfrm>
            <a:off x="296550" y="2224225"/>
            <a:ext cx="8218800" cy="420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After they have completed the puzzle, have students answer the following questions:</a:t>
            </a:r>
            <a:endParaRPr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800"/>
              </a:spcBef>
              <a:spcAft>
                <a:spcPts val="0"/>
              </a:spcAft>
              <a:buSzPts val="2400"/>
              <a:buAutoNum type="arabicPeriod"/>
            </a:pP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Which type of resource are the farmer and baker?</a:t>
            </a:r>
            <a:endParaRPr i="1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Which type of resource are the truck and mill?</a:t>
            </a:r>
            <a:endParaRPr i="1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Name one example of a natural resource in the econ puzzle.</a:t>
            </a:r>
            <a:endParaRPr i="1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Name two producers in the econ chain.</a:t>
            </a:r>
            <a:endParaRPr i="1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Name one consumer in the econ chain.</a:t>
            </a:r>
            <a:endParaRPr i="1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Are there any complements in the econ chain?</a:t>
            </a:r>
            <a:endParaRPr i="1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Are there any substitutes in the econ chain?</a:t>
            </a:r>
            <a:endParaRPr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457200" y="344245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457200" y="2057401"/>
            <a:ext cx="8229600" cy="409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7A9900"/>
                </a:solidFill>
              </a:rPr>
              <a:t>15 mins: </a:t>
            </a:r>
            <a:r>
              <a:rPr lang="en-US" b="1" dirty="0"/>
              <a:t>Decision-making</a:t>
            </a:r>
            <a:endParaRPr b="1"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7A9900"/>
                </a:solidFill>
              </a:rPr>
              <a:t>10 mins: </a:t>
            </a:r>
            <a:r>
              <a:rPr lang="en-US" b="1" dirty="0"/>
              <a:t>Producing goods/services</a:t>
            </a:r>
            <a:endParaRPr b="1"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7A9900"/>
                </a:solidFill>
              </a:rPr>
              <a:t>15 mins: </a:t>
            </a:r>
            <a:r>
              <a:rPr lang="en-US" b="1" dirty="0"/>
              <a:t>Complements and substitutes</a:t>
            </a:r>
            <a:endParaRPr b="1"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7A9900"/>
                </a:solidFill>
              </a:rPr>
              <a:t>10 mins: </a:t>
            </a:r>
            <a:r>
              <a:rPr lang="en-US" b="1" dirty="0"/>
              <a:t>Productive resources</a:t>
            </a:r>
            <a:endParaRPr b="1" dirty="0"/>
          </a:p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7A9900"/>
                </a:solidFill>
              </a:rPr>
              <a:t>5 mins: </a:t>
            </a:r>
            <a:r>
              <a:rPr lang="en-US" b="1" dirty="0"/>
              <a:t>Putting it all together</a:t>
            </a:r>
            <a:endParaRPr b="1" dirty="0"/>
          </a:p>
          <a:p>
            <a:pPr marL="0" lvl="0" indent="0" algn="l" rtl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b="1" dirty="0">
                <a:solidFill>
                  <a:srgbClr val="7A9900"/>
                </a:solidFill>
              </a:rPr>
              <a:t>5 mins:</a:t>
            </a:r>
            <a:r>
              <a:rPr lang="en-US" b="1" dirty="0"/>
              <a:t> Q&amp;A</a:t>
            </a:r>
            <a:endParaRPr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4"/>
          <p:cNvSpPr txBox="1">
            <a:spLocks noGrp="1"/>
          </p:cNvSpPr>
          <p:nvPr>
            <p:ph type="title"/>
          </p:nvPr>
        </p:nvSpPr>
        <p:spPr>
          <a:xfrm>
            <a:off x="457200" y="701199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Additional Extensions</a:t>
            </a:r>
            <a:endParaRPr dirty="0"/>
          </a:p>
        </p:txBody>
      </p:sp>
      <p:sp>
        <p:nvSpPr>
          <p:cNvPr id="447" name="Google Shape;447;p64"/>
          <p:cNvSpPr txBox="1">
            <a:spLocks noGrp="1"/>
          </p:cNvSpPr>
          <p:nvPr>
            <p:ph type="body" idx="1"/>
          </p:nvPr>
        </p:nvSpPr>
        <p:spPr>
          <a:xfrm>
            <a:off x="457200" y="2153901"/>
            <a:ext cx="8229600" cy="400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Please be sure to join us </a:t>
            </a:r>
            <a:r>
              <a:rPr lang="en-US" dirty="0">
                <a:hlinkClick r:id="rId3"/>
              </a:rPr>
              <a:t>next week </a:t>
            </a:r>
            <a:r>
              <a:rPr lang="en-US" dirty="0"/>
              <a:t>when we demonstrate how to adapt some of these lessons to get students moving around the class.</a:t>
            </a:r>
            <a:endParaRPr dirty="0"/>
          </a:p>
          <a:p>
            <a:pPr marL="0" lvl="0" indent="0" algn="l" rtl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dirty="0"/>
              <a:t>We will also cover additional activities you can use to cover your econ standards by getting kids up and moving.</a:t>
            </a:r>
            <a:endParaRPr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550" y="1308273"/>
            <a:ext cx="7644900" cy="498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6"/>
          <p:cNvSpPr txBox="1">
            <a:spLocks noGrp="1"/>
          </p:cNvSpPr>
          <p:nvPr>
            <p:ph type="ctrTitle"/>
          </p:nvPr>
        </p:nvSpPr>
        <p:spPr>
          <a:xfrm>
            <a:off x="756139" y="114568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latin typeface="Calibri"/>
                <a:ea typeface="Calibri"/>
                <a:cs typeface="Calibri"/>
                <a:sym typeface="Calibri"/>
              </a:rPr>
              <a:t>Thank You to Our Sponsors!</a:t>
            </a:r>
            <a:endParaRPr sz="5400"/>
          </a:p>
        </p:txBody>
      </p:sp>
      <p:sp>
        <p:nvSpPr>
          <p:cNvPr id="459" name="Google Shape;459;p6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endParaRPr/>
          </a:p>
        </p:txBody>
      </p:sp>
      <p:pic>
        <p:nvPicPr>
          <p:cNvPr id="460" name="Google Shape;460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8479" y="2622632"/>
            <a:ext cx="2378110" cy="2378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116" y="2690224"/>
            <a:ext cx="4725799" cy="130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1831" y="5899538"/>
            <a:ext cx="6217920" cy="59436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66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4" name="Google Shape;464;p6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54015" y="3811687"/>
            <a:ext cx="1905000" cy="187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66" descr="A picture containing drawing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37274" y="5243613"/>
            <a:ext cx="1188720" cy="1196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756CE22-CFF4-48A3-9EF0-413A76675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128713"/>
            <a:ext cx="8178799" cy="46005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E01766-BAAB-4128-8B7E-CB789D2B789B}"/>
              </a:ext>
            </a:extLst>
          </p:cNvPr>
          <p:cNvSpPr txBox="1"/>
          <p:nvPr/>
        </p:nvSpPr>
        <p:spPr>
          <a:xfrm>
            <a:off x="2162287" y="5841402"/>
            <a:ext cx="5099125" cy="36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8BA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https://bit.ly/CEEConference2021</a:t>
            </a:r>
            <a:endParaRPr lang="en-US" b="1" i="1" dirty="0">
              <a:solidFill>
                <a:srgbClr val="8BA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9738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/>
              <a:t>What is Economics About?</a:t>
            </a:r>
            <a:endParaRPr sz="5700"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What is the </a:t>
            </a:r>
            <a:r>
              <a:rPr lang="en-US" sz="2500" b="1" dirty="0">
                <a:latin typeface="Arial"/>
                <a:ea typeface="Arial"/>
                <a:cs typeface="Arial"/>
                <a:sym typeface="Arial"/>
              </a:rPr>
              <a:t>one word answer </a:t>
            </a: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you will typically get if you ask that question?</a:t>
            </a: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dirty="0">
                <a:latin typeface="Arial"/>
                <a:ea typeface="Arial"/>
                <a:cs typeface="Arial"/>
                <a:sym typeface="Arial"/>
              </a:rPr>
              <a:t>(Think about it for a few, we’re going to use a collaboration board on Nearpod to answer.)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/>
              <a:t>How Do We Teach Children About Choices?</a:t>
            </a:r>
            <a:endParaRPr sz="5000" dirty="0"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Economics is all about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making choices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.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We need to make choices because we have 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limited resources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unlimited wants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Teaching students about being intentional decision makers has been shown to have significant impacts on their financial futures.</a:t>
            </a:r>
            <a:endParaRPr sz="3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685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/>
              <a:t>How Do We Teach Children About Choices?</a:t>
            </a:r>
            <a:endParaRPr sz="5000" dirty="0"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457200" y="2377440"/>
            <a:ext cx="8229600" cy="377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So, 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HOW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can we teach them to be intentional decision makers?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PACED Model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helps walk students through the process necessary for them to become intentional decision-makers.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3" ma:contentTypeDescription="Create a new document." ma:contentTypeScope="" ma:versionID="bface3663821a4bea11a07619aab7d31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f324df564070710bc42fc03fd6d0e875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65D1FC-B4D1-4C0F-B1DA-313AEC2E29C9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9cd82c5b-74c9-4827-94f1-5bf219ae6b20"/>
    <ds:schemaRef ds:uri="http://purl.org/dc/dcmitype/"/>
    <ds:schemaRef ds:uri="bfa4db11-c700-41fb-b639-f7e6b4e680b5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C6825C2-57F3-4505-9C4A-875B3BA79E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a4db11-c700-41fb-b639-f7e6b4e680b5"/>
    <ds:schemaRef ds:uri="9cd82c5b-74c9-4827-94f1-5bf219ae6b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BA46F6-91BA-419F-89E6-629CA3FCE6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1894</Words>
  <Application>Microsoft Office PowerPoint</Application>
  <PresentationFormat>On-screen Show (4:3)</PresentationFormat>
  <Paragraphs>224</Paragraphs>
  <Slides>53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 Arial</vt:lpstr>
      <vt:lpstr>Arial</vt:lpstr>
      <vt:lpstr>Calibri</vt:lpstr>
      <vt:lpstr>Times New Roman</vt:lpstr>
      <vt:lpstr>Wingdings</vt:lpstr>
      <vt:lpstr>Office Theme</vt:lpstr>
      <vt:lpstr>Money Movers:  Engaging Economics for K-3  Using Manipulatives and Puzzles to Teach Primary Economic Concepts  John Kruggel Associate Director for Program JMU Center for Economic Education 9/14/21 kruggejb@jmu.edu</vt:lpstr>
      <vt:lpstr>EconEdLink Membership</vt:lpstr>
      <vt:lpstr>Professional Development Certificate</vt:lpstr>
      <vt:lpstr>CEE Affiliates</vt:lpstr>
      <vt:lpstr>Agenda</vt:lpstr>
      <vt:lpstr>What is Economics About?</vt:lpstr>
      <vt:lpstr>How Do We Teach Children About Choices?</vt:lpstr>
      <vt:lpstr>PowerPoint Presentation</vt:lpstr>
      <vt:lpstr>How Do We Teach Children About Choices?</vt:lpstr>
      <vt:lpstr>PACED Model</vt:lpstr>
      <vt:lpstr>PACED Model Grid</vt:lpstr>
      <vt:lpstr>PowerPoint Presentation</vt:lpstr>
      <vt:lpstr>Example From Today</vt:lpstr>
      <vt:lpstr>Example From Today</vt:lpstr>
      <vt:lpstr>Example From Today</vt:lpstr>
      <vt:lpstr>Example From Today</vt:lpstr>
      <vt:lpstr>Example From Today</vt:lpstr>
      <vt:lpstr>Adaptation to PACED chart</vt:lpstr>
      <vt:lpstr>PowerPoint Presentation</vt:lpstr>
      <vt:lpstr>Goods &amp; Services/ Producers &amp; Consumers</vt:lpstr>
      <vt:lpstr>Production Activity</vt:lpstr>
      <vt:lpstr>PowerPoint Presentation</vt:lpstr>
      <vt:lpstr>Process</vt:lpstr>
      <vt:lpstr>Wrap-Up</vt:lpstr>
      <vt:lpstr>Extensions</vt:lpstr>
      <vt:lpstr>Extensions</vt:lpstr>
      <vt:lpstr>PowerPoint Presentation</vt:lpstr>
      <vt:lpstr>Complements &amp; Substitutes</vt:lpstr>
      <vt:lpstr>Complements &amp; Substitutes</vt:lpstr>
      <vt:lpstr>PowerPoint Presentation</vt:lpstr>
      <vt:lpstr>PowerPoint Presentation</vt:lpstr>
      <vt:lpstr>Check for Understanding Activity</vt:lpstr>
      <vt:lpstr>Example</vt:lpstr>
      <vt:lpstr>Example</vt:lpstr>
      <vt:lpstr>Example</vt:lpstr>
      <vt:lpstr>PowerPoint Presentation</vt:lpstr>
      <vt:lpstr>Extension</vt:lpstr>
      <vt:lpstr>Types of Productive Resources</vt:lpstr>
      <vt:lpstr>Types of Productive Resources</vt:lpstr>
      <vt:lpstr>Types of Productive Resources</vt:lpstr>
      <vt:lpstr>Productive Resources CFU</vt:lpstr>
      <vt:lpstr>Productive Resources CFU</vt:lpstr>
      <vt:lpstr>PowerPoint Presentation</vt:lpstr>
      <vt:lpstr>Putting It All Together</vt:lpstr>
      <vt:lpstr>Econ Chain (first half)</vt:lpstr>
      <vt:lpstr>Econ Chain (last half)</vt:lpstr>
      <vt:lpstr>Econ Chain (the Whole Thing)</vt:lpstr>
      <vt:lpstr>PowerPoint Presentation</vt:lpstr>
      <vt:lpstr>Assessment</vt:lpstr>
      <vt:lpstr>Additional Extensions</vt:lpstr>
      <vt:lpstr>PowerPoint Presentation</vt:lpstr>
      <vt:lpstr>Thank You to Our Sponsors!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 Movers:  Engaging Economics for K-3  Using Manipulatives and Puzzles to Teach Primary Economic Concepts  John Kruggel Associate Director for Program JMU Center for Economic Education 9/14/21 kruggejb@jmu.edu</dc:title>
  <cp:lastModifiedBy>Jarvon Carson</cp:lastModifiedBy>
  <cp:revision>1</cp:revision>
  <dcterms:modified xsi:type="dcterms:W3CDTF">2021-09-09T16:49:31Z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</Properties>
</file>