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8"/>
  </p:notesMasterIdLst>
  <p:sldIdLst>
    <p:sldId id="256" r:id="rId5"/>
    <p:sldId id="303" r:id="rId6"/>
    <p:sldId id="267" r:id="rId7"/>
    <p:sldId id="316" r:id="rId8"/>
    <p:sldId id="321" r:id="rId9"/>
    <p:sldId id="317" r:id="rId10"/>
    <p:sldId id="258" r:id="rId11"/>
    <p:sldId id="262" r:id="rId12"/>
    <p:sldId id="307" r:id="rId13"/>
    <p:sldId id="264" r:id="rId14"/>
    <p:sldId id="273" r:id="rId15"/>
    <p:sldId id="259" r:id="rId16"/>
    <p:sldId id="274" r:id="rId17"/>
    <p:sldId id="275" r:id="rId18"/>
    <p:sldId id="276" r:id="rId19"/>
    <p:sldId id="268" r:id="rId20"/>
    <p:sldId id="277" r:id="rId21"/>
    <p:sldId id="278" r:id="rId22"/>
    <p:sldId id="279" r:id="rId23"/>
    <p:sldId id="280" r:id="rId24"/>
    <p:sldId id="305" r:id="rId25"/>
    <p:sldId id="320" r:id="rId26"/>
    <p:sldId id="281" r:id="rId27"/>
    <p:sldId id="282" r:id="rId28"/>
    <p:sldId id="283" r:id="rId29"/>
    <p:sldId id="284" r:id="rId30"/>
    <p:sldId id="287" r:id="rId31"/>
    <p:sldId id="290" r:id="rId32"/>
    <p:sldId id="271" r:id="rId33"/>
    <p:sldId id="309" r:id="rId34"/>
    <p:sldId id="310" r:id="rId35"/>
    <p:sldId id="311" r:id="rId36"/>
    <p:sldId id="313" r:id="rId37"/>
    <p:sldId id="315" r:id="rId38"/>
    <p:sldId id="312" r:id="rId39"/>
    <p:sldId id="272" r:id="rId40"/>
    <p:sldId id="297" r:id="rId41"/>
    <p:sldId id="292" r:id="rId42"/>
    <p:sldId id="298" r:id="rId43"/>
    <p:sldId id="296" r:id="rId44"/>
    <p:sldId id="293" r:id="rId45"/>
    <p:sldId id="299" r:id="rId46"/>
    <p:sldId id="308" r:id="rId47"/>
    <p:sldId id="294" r:id="rId48"/>
    <p:sldId id="300" r:id="rId49"/>
    <p:sldId id="314" r:id="rId50"/>
    <p:sldId id="302" r:id="rId51"/>
    <p:sldId id="265" r:id="rId52"/>
    <p:sldId id="306" r:id="rId53"/>
    <p:sldId id="318" r:id="rId54"/>
    <p:sldId id="319" r:id="rId55"/>
    <p:sldId id="266" r:id="rId56"/>
    <p:sldId id="291" r:id="rId5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9900"/>
    <a:srgbClr val="005CB8"/>
    <a:srgbClr val="C7C6F8"/>
    <a:srgbClr val="8BAF00"/>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22" autoAdjust="0"/>
    <p:restoredTop sz="86202" autoAdjust="0"/>
  </p:normalViewPr>
  <p:slideViewPr>
    <p:cSldViewPr snapToGrid="0">
      <p:cViewPr varScale="1">
        <p:scale>
          <a:sx n="65" d="100"/>
          <a:sy n="65" d="100"/>
        </p:scale>
        <p:origin x="1930"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6/7/2021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a:p>
        </p:txBody>
      </p:sp>
    </p:spTree>
    <p:extLst>
      <p:ext uri="{BB962C8B-B14F-4D97-AF65-F5344CB8AC3E}">
        <p14:creationId xmlns:p14="http://schemas.microsoft.com/office/powerpoint/2010/main" val="403977240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ongress.gov/bill/116th-congress/house-bill/6074"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npr.org/2020/03/26/821457551/whats-inside-the-senate-s-2-trillion-coronavirus-aid-packag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home.treasury.gov/news/featured-stories/fact-sheet-the-american-rescue-plan-will-deliver-immediate-economic-relief-to-familie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heller.brandeis.edu/iasp/" TargetMode="External"/><Relationship Id="rId2" Type="http://schemas.openxmlformats.org/officeDocument/2006/relationships/slide" Target="../slides/slide44.xml"/><Relationship Id="rId1" Type="http://schemas.openxmlformats.org/officeDocument/2006/relationships/notesMaster" Target="../notesMasters/notesMaster1.xml"/><Relationship Id="rId5" Type="http://schemas.openxmlformats.org/officeDocument/2006/relationships/hyperlink" Target="https://heller.brandeis.edu/iasp/pdfs/racial-wealth-equity/racial-wealth-gap/accelerating-equity-and-justice.pdf" TargetMode="External"/><Relationship Id="rId4" Type="http://schemas.openxmlformats.org/officeDocument/2006/relationships/hyperlink" Target="https://www.universalincome.org/"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heller.brandeis.edu/iasp/" TargetMode="External"/><Relationship Id="rId2" Type="http://schemas.openxmlformats.org/officeDocument/2006/relationships/slide" Target="../slides/slide45.xml"/><Relationship Id="rId1" Type="http://schemas.openxmlformats.org/officeDocument/2006/relationships/notesMaster" Target="../notesMasters/notesMaster1.xml"/><Relationship Id="rId5" Type="http://schemas.openxmlformats.org/officeDocument/2006/relationships/hyperlink" Target="https://heller.brandeis.edu/iasp/pdfs/racial-wealth-equity/racial-wealth-gap/accelerating-equity-and-justice.pdf" TargetMode="External"/><Relationship Id="rId4" Type="http://schemas.openxmlformats.org/officeDocument/2006/relationships/hyperlink" Target="https://www.universalincome.org/" TargetMode="Externa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heller.brandeis.edu/iasp/" TargetMode="External"/><Relationship Id="rId2" Type="http://schemas.openxmlformats.org/officeDocument/2006/relationships/slide" Target="../slides/slide46.xml"/><Relationship Id="rId1" Type="http://schemas.openxmlformats.org/officeDocument/2006/relationships/notesMaster" Target="../notesMasters/notesMaster1.xml"/><Relationship Id="rId5" Type="http://schemas.openxmlformats.org/officeDocument/2006/relationships/hyperlink" Target="https://heller.brandeis.edu/iasp/pdfs/racial-wealth-equity/racial-wealth-gap/accelerating-equity-and-justice.pdf" TargetMode="External"/><Relationship Id="rId4" Type="http://schemas.openxmlformats.org/officeDocument/2006/relationships/hyperlink" Target="https://www.universalincome.org/"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conedlink.org/resources/collection/teaching-fiscal-policy-in-the-covid-era/"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econedlink.org/resources/collection/teaching-fiscal-policy-in-the-covid-era/"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econedlink.org/resources/collection/math-in-the-real-world-nearpod/"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conedlink.org/resources/collection/teaching-fiscal-policy-in-the-covid-era/"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ouncilforeconed.org/wp-content/uploads/2012/03/voluntary-national-content-standards-2010.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doe.mass.edu/frameworks/hss/2018-12.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a:t>
            </a:fld>
            <a:endParaRPr lang="en-US"/>
          </a:p>
        </p:txBody>
      </p:sp>
    </p:spTree>
    <p:extLst>
      <p:ext uri="{BB962C8B-B14F-4D97-AF65-F5344CB8AC3E}">
        <p14:creationId xmlns:p14="http://schemas.microsoft.com/office/powerpoint/2010/main" val="444367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 name="Google Shape;78;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1" dirty="0"/>
              <a:t>Bell-ringer/warm-up activity to get students thinking about MPC</a:t>
            </a:r>
            <a:endParaRPr i="1" dirty="0"/>
          </a:p>
        </p:txBody>
      </p:sp>
      <p:sp>
        <p:nvSpPr>
          <p:cNvPr id="71" name="Google Shape;71;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i="1" dirty="0"/>
          </a:p>
        </p:txBody>
      </p:sp>
      <p:sp>
        <p:nvSpPr>
          <p:cNvPr id="71" name="Google Shape;71;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3674553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1" dirty="0"/>
              <a:t>Lower income: People</a:t>
            </a:r>
            <a:r>
              <a:rPr lang="en-US" i="1" baseline="0" dirty="0"/>
              <a:t> with lower incomes spend a large percent of their income on necessities; saving can be considered a luxury.</a:t>
            </a:r>
          </a:p>
          <a:p>
            <a:pPr marL="0" lvl="0" indent="0" algn="l" rtl="0">
              <a:spcBef>
                <a:spcPts val="0"/>
              </a:spcBef>
              <a:spcAft>
                <a:spcPts val="0"/>
              </a:spcAft>
              <a:buNone/>
            </a:pPr>
            <a:r>
              <a:rPr lang="en-US" i="1" baseline="0" dirty="0"/>
              <a:t>Lower taxation level: High income and consumption taxes discourage spending. Therefore, tax holidays would encourage spending.</a:t>
            </a:r>
          </a:p>
          <a:p>
            <a:pPr marL="0" lvl="0" indent="0" algn="l" rtl="0">
              <a:spcBef>
                <a:spcPts val="0"/>
              </a:spcBef>
              <a:spcAft>
                <a:spcPts val="0"/>
              </a:spcAft>
              <a:buNone/>
            </a:pPr>
            <a:r>
              <a:rPr lang="en-US" i="1" baseline="0" dirty="0"/>
              <a:t>More consumer confidence: If consumers are optimistic, they feel comfortable spending. If they are uncertain or worried, they tend to save more.</a:t>
            </a:r>
            <a:endParaRPr i="1" dirty="0"/>
          </a:p>
        </p:txBody>
      </p:sp>
      <p:sp>
        <p:nvSpPr>
          <p:cNvPr id="71" name="Google Shape;71;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1277670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1" dirty="0"/>
              <a:t>Essential</a:t>
            </a:r>
            <a:r>
              <a:rPr lang="en-US" i="1" baseline="0" dirty="0"/>
              <a:t> question/thesis of the lesson</a:t>
            </a:r>
            <a:endParaRPr i="1" dirty="0"/>
          </a:p>
        </p:txBody>
      </p:sp>
      <p:sp>
        <p:nvSpPr>
          <p:cNvPr id="71" name="Google Shape;71;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33204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1" dirty="0"/>
              <a:t>Use expansionary fiscal</a:t>
            </a:r>
            <a:r>
              <a:rPr lang="en-US" i="1" baseline="0" dirty="0"/>
              <a:t> policy to close a recessionary gap. Use contractionary fiscal policy to close an inflationary gap.</a:t>
            </a:r>
            <a:endParaRPr i="1" dirty="0"/>
          </a:p>
        </p:txBody>
      </p:sp>
      <p:sp>
        <p:nvSpPr>
          <p:cNvPr id="71" name="Google Shape;71;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1158649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latin typeface="Calibri" panose="020F0502020204030204" pitchFamily="34" charset="0"/>
                <a:cs typeface="Calibri" panose="020F0502020204030204" pitchFamily="34" charset="0"/>
              </a:rPr>
              <a:t>RGDP</a:t>
            </a:r>
            <a:r>
              <a:rPr lang="en-US" sz="1200" i="1" baseline="0" dirty="0">
                <a:latin typeface="Calibri" panose="020F0502020204030204" pitchFamily="34" charset="0"/>
                <a:cs typeface="Calibri" panose="020F0502020204030204" pitchFamily="34" charset="0"/>
              </a:rPr>
              <a:t> data: https://www.bea.gov/news/2020/gross-domestic-product-2nd-quarter-2020-advance-estimate-and-annual-update#:~:text=Real%20gross%20domestic%20product%20(GDP,real%20GDP%20decreased%205.0%20percent.</a:t>
            </a:r>
          </a:p>
          <a:p>
            <a:endParaRPr lang="en-US" sz="1200" i="1" dirty="0">
              <a:latin typeface="Calibri" panose="020F0502020204030204" pitchFamily="34" charset="0"/>
              <a:cs typeface="Calibri" panose="020F0502020204030204" pitchFamily="34" charset="0"/>
            </a:endParaRPr>
          </a:p>
          <a:p>
            <a:r>
              <a:rPr lang="en-US" sz="1200" i="1" dirty="0">
                <a:latin typeface="Calibri" panose="020F0502020204030204" pitchFamily="34" charset="0"/>
                <a:cs typeface="Calibri" panose="020F0502020204030204" pitchFamily="34" charset="0"/>
              </a:rPr>
              <a:t>Unemployment data: https://data.bls.gov/timeseries/LNS14000000?amp%253bdata_tool=XGtable&amp;output_view=data&amp;include_graphs=true</a:t>
            </a:r>
            <a:endParaRPr lang="en-US" sz="1200" dirty="0"/>
          </a:p>
        </p:txBody>
      </p:sp>
      <p:sp>
        <p:nvSpPr>
          <p:cNvPr id="4" name="Slide Number Placeholder 3"/>
          <p:cNvSpPr>
            <a:spLocks noGrp="1"/>
          </p:cNvSpPr>
          <p:nvPr>
            <p:ph type="sldNum" sz="quarter" idx="10"/>
          </p:nvPr>
        </p:nvSpPr>
        <p:spPr/>
        <p:txBody>
          <a:bodyPr/>
          <a:lstStyle/>
          <a:p>
            <a:fld id="{32674CE4-FBD8-4481-AEFB-CA53E599A745}" type="slidenum">
              <a:rPr lang="en-US" smtClean="0"/>
              <a:t>17</a:t>
            </a:fld>
            <a:endParaRPr lang="en-US" dirty="0"/>
          </a:p>
        </p:txBody>
      </p:sp>
    </p:spTree>
    <p:extLst>
      <p:ext uri="{BB962C8B-B14F-4D97-AF65-F5344CB8AC3E}">
        <p14:creationId xmlns:p14="http://schemas.microsoft.com/office/powerpoint/2010/main" val="3495144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en-US" i="1" dirty="0"/>
              <a:t>CPI data: https://data.bls.gov/timeseries/CUSR0000SA0&amp;output_view=pct_1mth</a:t>
            </a:r>
          </a:p>
          <a:p>
            <a:endParaRPr lang="en-US" dirty="0"/>
          </a:p>
          <a:p>
            <a:pPr marL="0" lvl="0" indent="0" algn="l" rtl="0">
              <a:spcBef>
                <a:spcPts val="0"/>
              </a:spcBef>
              <a:spcAft>
                <a:spcPts val="0"/>
              </a:spcAft>
              <a:buNone/>
            </a:pPr>
            <a:endParaRPr i="1" dirty="0"/>
          </a:p>
        </p:txBody>
      </p:sp>
      <p:sp>
        <p:nvSpPr>
          <p:cNvPr id="71" name="Google Shape;71;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471702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i="1" baseline="0" dirty="0">
                <a:latin typeface="Calibri" panose="020F0502020204030204" pitchFamily="34" charset="0"/>
                <a:cs typeface="Calibri" panose="020F0502020204030204" pitchFamily="34" charset="0"/>
              </a:rPr>
              <a:t>Summary of </a:t>
            </a:r>
            <a:r>
              <a:rPr lang="en-US" sz="1200" i="1" dirty="0">
                <a:latin typeface="Calibri" panose="020F0502020204030204" pitchFamily="34" charset="0"/>
                <a:cs typeface="Calibri" panose="020F0502020204030204" pitchFamily="34" charset="0"/>
              </a:rPr>
              <a:t>Coronavirus Preparedness and Response Supplemental Appropriation : </a:t>
            </a:r>
            <a:r>
              <a:rPr lang="en-US" sz="1200" b="0" i="1" u="sng" strike="noStrike" cap="none" dirty="0">
                <a:solidFill>
                  <a:schemeClr val="dk1"/>
                </a:solidFill>
                <a:effectLst/>
                <a:latin typeface="Calibri" panose="020F0502020204030204" pitchFamily="34" charset="0"/>
                <a:ea typeface="Calibri"/>
                <a:cs typeface="Calibri" panose="020F0502020204030204" pitchFamily="34" charset="0"/>
                <a:sym typeface="Calibri"/>
                <a:hlinkClick r:id="rId3"/>
              </a:rPr>
              <a:t>https://www.congress.gov/bill/116th-congress/house-bill/6074</a:t>
            </a:r>
            <a:endParaRPr lang="en-US" sz="1200" b="0" i="1" u="sng" strike="noStrike" cap="none" dirty="0">
              <a:solidFill>
                <a:schemeClr val="dk1"/>
              </a:solidFill>
              <a:effectLst/>
              <a:latin typeface="Calibri" panose="020F0502020204030204" pitchFamily="34" charset="0"/>
              <a:ea typeface="Calibri"/>
              <a:cs typeface="Calibri" panose="020F0502020204030204" pitchFamily="34" charset="0"/>
              <a:sym typeface="Calibri"/>
            </a:endParaRPr>
          </a:p>
          <a:p>
            <a:pPr marL="0" lvl="0" indent="0" algn="l" rtl="0">
              <a:spcBef>
                <a:spcPts val="0"/>
              </a:spcBef>
              <a:spcAft>
                <a:spcPts val="0"/>
              </a:spcAft>
              <a:buNone/>
            </a:pPr>
            <a:r>
              <a:rPr lang="en-US" sz="1200" i="1" dirty="0">
                <a:latin typeface="Calibri" panose="020F0502020204030204" pitchFamily="34" charset="0"/>
                <a:cs typeface="Calibri" panose="020F0502020204030204" pitchFamily="34" charset="0"/>
              </a:rPr>
              <a:t>Summary of Families First Coronavirus Response Act:</a:t>
            </a:r>
            <a:r>
              <a:rPr lang="en-US" sz="1200" i="1" baseline="0" dirty="0">
                <a:latin typeface="Calibri" panose="020F0502020204030204" pitchFamily="34" charset="0"/>
                <a:cs typeface="Calibri" panose="020F0502020204030204" pitchFamily="34" charset="0"/>
              </a:rPr>
              <a:t> https://www.congress.gov/bill/116th-congress/house-bill/6201</a:t>
            </a:r>
          </a:p>
          <a:p>
            <a:pPr marL="0" lvl="0" indent="0" algn="l" rtl="0">
              <a:spcBef>
                <a:spcPts val="0"/>
              </a:spcBef>
              <a:spcAft>
                <a:spcPts val="0"/>
              </a:spcAft>
              <a:buNone/>
            </a:pPr>
            <a:endParaRPr lang="en-US" i="0" baseline="0" dirty="0"/>
          </a:p>
          <a:p>
            <a:pPr marL="0" lvl="0" indent="0" algn="l" rtl="0">
              <a:spcBef>
                <a:spcPts val="0"/>
              </a:spcBef>
              <a:spcAft>
                <a:spcPts val="0"/>
              </a:spcAft>
              <a:buNone/>
            </a:pPr>
            <a:endParaRPr i="1" dirty="0"/>
          </a:p>
        </p:txBody>
      </p:sp>
      <p:sp>
        <p:nvSpPr>
          <p:cNvPr id="71" name="Google Shape;71;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11371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1" dirty="0">
                <a:latin typeface="Calibri" panose="020F0502020204030204" pitchFamily="34" charset="0"/>
                <a:cs typeface="Calibri" panose="020F0502020204030204" pitchFamily="34" charset="0"/>
              </a:rPr>
              <a:t>Here’s an activity relating to the impact of fiscal policies https://econedlink.org/wp-content/uploads/2021/01/In-class-Activity-.pdf </a:t>
            </a:r>
          </a:p>
          <a:p>
            <a:pPr marL="0" lvl="0" indent="0" algn="l" rtl="0">
              <a:spcBef>
                <a:spcPts val="0"/>
              </a:spcBef>
              <a:spcAft>
                <a:spcPts val="0"/>
              </a:spcAft>
              <a:buNone/>
            </a:pPr>
            <a:r>
              <a:rPr lang="en-US" sz="1200" i="1" dirty="0">
                <a:latin typeface="Calibri" panose="020F0502020204030204" pitchFamily="34" charset="0"/>
                <a:cs typeface="Calibri" panose="020F0502020204030204" pitchFamily="34" charset="0"/>
              </a:rPr>
              <a:t>Summary</a:t>
            </a:r>
            <a:r>
              <a:rPr lang="en-US" sz="1200" i="1" baseline="0" dirty="0">
                <a:latin typeface="Calibri" panose="020F0502020204030204" pitchFamily="34" charset="0"/>
                <a:cs typeface="Calibri" panose="020F0502020204030204" pitchFamily="34" charset="0"/>
              </a:rPr>
              <a:t> of CARES Act: https://www.congress.gov/bill/116th-congress/house-bill/748</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i="1" baseline="0" dirty="0">
                <a:latin typeface="Calibri" panose="020F0502020204030204" pitchFamily="34" charset="0"/>
                <a:cs typeface="Calibri" panose="020F0502020204030204" pitchFamily="34" charset="0"/>
              </a:rPr>
              <a:t>This is a great brief article from NPR for further investigation into the CARES Act: </a:t>
            </a:r>
            <a:r>
              <a:rPr lang="en-US" sz="1200" i="1" dirty="0">
                <a:latin typeface="Calibri" panose="020F0502020204030204" pitchFamily="34" charset="0"/>
                <a:cs typeface="Calibri" panose="020F0502020204030204" pitchFamily="34" charset="0"/>
                <a:hlinkClick r:id="rId3"/>
              </a:rPr>
              <a:t>https://www.npr.org/2020/03/26/821457551/whats-inside-the-senate-s-2-trillion-coronavirus-aid-package</a:t>
            </a:r>
            <a:endParaRPr lang="en-US" sz="1200" i="1"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i="1"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i="1" dirty="0">
                <a:solidFill>
                  <a:schemeClr val="tx1"/>
                </a:solidFill>
                <a:latin typeface="Calibri" panose="020F0502020204030204" pitchFamily="34" charset="0"/>
                <a:cs typeface="Calibri" panose="020F0502020204030204" pitchFamily="34" charset="0"/>
              </a:rPr>
              <a:t>Students are likely most familiar with the $300 billion spent on stimulus checks to individuals: Most individuals earning less than $75,000/year got a $1200 stimulus check. Checks tapered down for those earning between $75,000 and $99,000 per year. Children got $500 checks. Most college students did not receive a check. </a:t>
            </a:r>
            <a:endParaRPr lang="en-US" sz="1200" i="1"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i="1" baseline="0" dirty="0"/>
          </a:p>
          <a:p>
            <a:pPr marL="0" lvl="0" indent="0" algn="l" rtl="0">
              <a:spcBef>
                <a:spcPts val="0"/>
              </a:spcBef>
              <a:spcAft>
                <a:spcPts val="0"/>
              </a:spcAft>
              <a:buNone/>
            </a:pPr>
            <a:endParaRPr lang="en-US" i="1" baseline="0" dirty="0"/>
          </a:p>
          <a:p>
            <a:pPr marL="0" lvl="0" indent="0" algn="l" rtl="0">
              <a:spcBef>
                <a:spcPts val="0"/>
              </a:spcBef>
              <a:spcAft>
                <a:spcPts val="0"/>
              </a:spcAft>
              <a:buNone/>
            </a:pPr>
            <a:endParaRPr i="1" dirty="0"/>
          </a:p>
        </p:txBody>
      </p:sp>
      <p:sp>
        <p:nvSpPr>
          <p:cNvPr id="71" name="Google Shape;71;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2337749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a:t>
            </a:fld>
            <a:endParaRPr lang="en-US"/>
          </a:p>
        </p:txBody>
      </p:sp>
    </p:spTree>
    <p:extLst>
      <p:ext uri="{BB962C8B-B14F-4D97-AF65-F5344CB8AC3E}">
        <p14:creationId xmlns:p14="http://schemas.microsoft.com/office/powerpoint/2010/main" val="3603192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endParaRPr lang="en-US" dirty="0"/>
          </a:p>
          <a:p>
            <a:pPr marL="0" lvl="0" indent="0" algn="l" rtl="0">
              <a:spcBef>
                <a:spcPts val="0"/>
              </a:spcBef>
              <a:spcAft>
                <a:spcPts val="0"/>
              </a:spcAft>
              <a:buNone/>
            </a:pPr>
            <a:r>
              <a:rPr lang="en-US" i="1" dirty="0"/>
              <a:t>Source: https://home.treasury.gov/system/files/136/Fact-Sheet-03-18-21.pdf  </a:t>
            </a:r>
            <a:endParaRPr i="1" dirty="0"/>
          </a:p>
        </p:txBody>
      </p:sp>
      <p:sp>
        <p:nvSpPr>
          <p:cNvPr id="71" name="Google Shape;71;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17848181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endParaRPr lang="en-US" dirty="0"/>
          </a:p>
          <a:p>
            <a:pPr marL="0" marR="0" lvl="0" indent="0" algn="l" defTabSz="457200" rtl="0" eaLnBrk="1" fontAlgn="base" latinLnBrk="0" hangingPunct="1">
              <a:lnSpc>
                <a:spcPct val="100000"/>
              </a:lnSpc>
              <a:spcBef>
                <a:spcPts val="0"/>
              </a:spcBef>
              <a:spcAft>
                <a:spcPts val="0"/>
              </a:spcAft>
              <a:buClrTx/>
              <a:buSzTx/>
              <a:buFontTx/>
              <a:buNone/>
              <a:tabLst/>
              <a:defRPr/>
            </a:pPr>
            <a:r>
              <a:rPr lang="en-US" sz="1200" b="1" dirty="0">
                <a:hlinkClick r:id="rId3"/>
              </a:rPr>
              <a:t>US Treasury source: https://home.treasury.gov/news/featured-stories/fact-sheet-the-american-rescue-plan-will-deliver-immediate-economic-relief-to-families</a:t>
            </a:r>
            <a:endParaRPr lang="en-US" sz="1200" b="1" dirty="0"/>
          </a:p>
          <a:p>
            <a:pPr marL="0" marR="0" lvl="0" indent="0" algn="l" defTabSz="457200" rtl="0" eaLnBrk="1" fontAlgn="base" latinLnBrk="0" hangingPunct="1">
              <a:lnSpc>
                <a:spcPct val="100000"/>
              </a:lnSpc>
              <a:spcBef>
                <a:spcPts val="0"/>
              </a:spcBef>
              <a:spcAft>
                <a:spcPts val="0"/>
              </a:spcAft>
              <a:buClrTx/>
              <a:buSzTx/>
              <a:buFontTx/>
              <a:buNone/>
              <a:tabLst/>
              <a:defRPr/>
            </a:pPr>
            <a:r>
              <a:rPr lang="en-US" sz="1200" b="1" i="1" baseline="0" dirty="0"/>
              <a:t>Additional support Capital Projects Fund ($10 billion); Homeowner Assistance Fund $10 billion; </a:t>
            </a:r>
            <a:r>
              <a:rPr lang="en-US" b="1" i="1" dirty="0">
                <a:effectLst/>
                <a:latin typeface="Arial" panose="020B0604020202020204" pitchFamily="34" charset="0"/>
              </a:rPr>
              <a:t>Emergency Rental Assistance $21.6 billion; Small Business Credit Initiative $10 billion; ;  </a:t>
            </a:r>
            <a:endParaRPr lang="en-US" b="1" i="1" baseline="0" dirty="0"/>
          </a:p>
          <a:p>
            <a:pPr marL="0" marR="0" lvl="0" indent="0" algn="l" defTabSz="457200" rtl="0" eaLnBrk="1" fontAlgn="base" latinLnBrk="0" hangingPunct="1">
              <a:lnSpc>
                <a:spcPct val="100000"/>
              </a:lnSpc>
              <a:spcBef>
                <a:spcPts val="0"/>
              </a:spcBef>
              <a:spcAft>
                <a:spcPts val="0"/>
              </a:spcAft>
              <a:buClrTx/>
              <a:buSzTx/>
              <a:buFontTx/>
              <a:buNone/>
              <a:tabLst/>
              <a:defRPr/>
            </a:pPr>
            <a:endParaRPr lang="en-US" sz="1200" b="1" dirty="0"/>
          </a:p>
          <a:p>
            <a:pPr marL="0" marR="0" lvl="0" indent="0" algn="l" defTabSz="457200" rtl="0" eaLnBrk="1" fontAlgn="base" latinLnBrk="0" hangingPunct="1">
              <a:lnSpc>
                <a:spcPct val="100000"/>
              </a:lnSpc>
              <a:spcBef>
                <a:spcPts val="0"/>
              </a:spcBef>
              <a:spcAft>
                <a:spcPts val="0"/>
              </a:spcAft>
              <a:buClrTx/>
              <a:buSzTx/>
              <a:buFontTx/>
              <a:buNone/>
              <a:tabLst/>
              <a:defRPr/>
            </a:pPr>
            <a:endParaRPr lang="en-US" sz="1200" b="1" dirty="0"/>
          </a:p>
          <a:p>
            <a:pPr marL="0" lvl="0" indent="0" algn="l" rtl="0">
              <a:spcBef>
                <a:spcPts val="0"/>
              </a:spcBef>
              <a:spcAft>
                <a:spcPts val="0"/>
              </a:spcAft>
              <a:buNone/>
            </a:pPr>
            <a:endParaRPr i="1" dirty="0"/>
          </a:p>
        </p:txBody>
      </p:sp>
      <p:sp>
        <p:nvSpPr>
          <p:cNvPr id="71" name="Google Shape;71;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4159292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1" dirty="0"/>
              <a:t>Showing</a:t>
            </a:r>
            <a:r>
              <a:rPr lang="en-US" i="1" baseline="0" dirty="0"/>
              <a:t> the video is optional given the summaries in the following 3 slides</a:t>
            </a:r>
            <a:endParaRPr i="1" dirty="0"/>
          </a:p>
        </p:txBody>
      </p:sp>
      <p:sp>
        <p:nvSpPr>
          <p:cNvPr id="71" name="Google Shape;71;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3506689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en-US" sz="1200" b="0" i="1" u="none" strike="noStrike" cap="none" dirty="0">
                <a:solidFill>
                  <a:schemeClr val="dk1"/>
                </a:solidFill>
                <a:effectLst/>
                <a:latin typeface="Calibri" panose="020F0502020204030204" pitchFamily="34" charset="0"/>
                <a:ea typeface="Calibri"/>
                <a:cs typeface="Calibri" panose="020F0502020204030204" pitchFamily="34" charset="0"/>
                <a:sym typeface="Calibri"/>
              </a:rPr>
              <a:t>Government</a:t>
            </a:r>
            <a:r>
              <a:rPr lang="en-US" sz="1200" b="0" i="1" u="none" strike="noStrike" cap="none" baseline="0" dirty="0">
                <a:solidFill>
                  <a:schemeClr val="dk1"/>
                </a:solidFill>
                <a:effectLst/>
                <a:latin typeface="Calibri" panose="020F0502020204030204" pitchFamily="34" charset="0"/>
                <a:ea typeface="Calibri"/>
                <a:cs typeface="Calibri" panose="020F0502020204030204" pitchFamily="34" charset="0"/>
                <a:sym typeface="Calibri"/>
              </a:rPr>
              <a:t> spending is heavily debated: how much to spend, what to spend money on, who should allocate the funds (individuals, businesses, or government) </a:t>
            </a:r>
            <a:r>
              <a:rPr lang="en-US" sz="1200" b="0" i="1" u="none" strike="noStrike" cap="none" baseline="0" dirty="0" err="1">
                <a:solidFill>
                  <a:schemeClr val="dk1"/>
                </a:solidFill>
                <a:effectLst/>
                <a:latin typeface="Calibri" panose="020F0502020204030204" pitchFamily="34" charset="0"/>
                <a:ea typeface="Calibri"/>
                <a:cs typeface="Calibri" panose="020F0502020204030204" pitchFamily="34" charset="0"/>
                <a:sym typeface="Calibri"/>
              </a:rPr>
              <a:t>etc</a:t>
            </a:r>
            <a:endParaRPr sz="1200" i="1" dirty="0">
              <a:latin typeface="Calibri" panose="020F0502020204030204" pitchFamily="34" charset="0"/>
              <a:cs typeface="Calibri" panose="020F0502020204030204" pitchFamily="34" charset="0"/>
            </a:endParaRPr>
          </a:p>
        </p:txBody>
      </p:sp>
      <p:sp>
        <p:nvSpPr>
          <p:cNvPr id="71" name="Google Shape;71;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extLst>
      <p:ext uri="{BB962C8B-B14F-4D97-AF65-F5344CB8AC3E}">
        <p14:creationId xmlns:p14="http://schemas.microsoft.com/office/powerpoint/2010/main" val="3656021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1" dirty="0"/>
              <a:t>Maintaining market incentives: for example, the</a:t>
            </a:r>
            <a:r>
              <a:rPr lang="en-US" i="1" baseline="0" dirty="0"/>
              <a:t> $600 supplemental unemployment checks caused some people to earn more on unemployment than they were earning while working. It is important for this to be temporary.</a:t>
            </a:r>
            <a:endParaRPr i="1" dirty="0"/>
          </a:p>
        </p:txBody>
      </p:sp>
      <p:sp>
        <p:nvSpPr>
          <p:cNvPr id="71" name="Google Shape;71;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extLst>
      <p:ext uri="{BB962C8B-B14F-4D97-AF65-F5344CB8AC3E}">
        <p14:creationId xmlns:p14="http://schemas.microsoft.com/office/powerpoint/2010/main" val="8304401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1" dirty="0"/>
              <a:t>Those with the largest MPC: This transitions</a:t>
            </a:r>
            <a:r>
              <a:rPr lang="en-US" i="1" baseline="0" dirty="0"/>
              <a:t> to the next slide on multipliers. </a:t>
            </a:r>
            <a:endParaRPr i="1" dirty="0"/>
          </a:p>
        </p:txBody>
      </p:sp>
      <p:sp>
        <p:nvSpPr>
          <p:cNvPr id="71" name="Google Shape;71;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extLst>
      <p:ext uri="{BB962C8B-B14F-4D97-AF65-F5344CB8AC3E}">
        <p14:creationId xmlns:p14="http://schemas.microsoft.com/office/powerpoint/2010/main" val="19509996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13397707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35822425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30</a:t>
            </a:fld>
            <a:endParaRPr lang="en-US"/>
          </a:p>
        </p:txBody>
      </p:sp>
    </p:spTree>
    <p:extLst>
      <p:ext uri="{BB962C8B-B14F-4D97-AF65-F5344CB8AC3E}">
        <p14:creationId xmlns:p14="http://schemas.microsoft.com/office/powerpoint/2010/main" val="6717072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31</a:t>
            </a:fld>
            <a:endParaRPr lang="en-US"/>
          </a:p>
        </p:txBody>
      </p:sp>
    </p:spTree>
    <p:extLst>
      <p:ext uri="{BB962C8B-B14F-4D97-AF65-F5344CB8AC3E}">
        <p14:creationId xmlns:p14="http://schemas.microsoft.com/office/powerpoint/2010/main" val="1483916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a:t>
            </a:fld>
            <a:endParaRPr lang="en-US"/>
          </a:p>
        </p:txBody>
      </p:sp>
    </p:spTree>
    <p:extLst>
      <p:ext uri="{BB962C8B-B14F-4D97-AF65-F5344CB8AC3E}">
        <p14:creationId xmlns:p14="http://schemas.microsoft.com/office/powerpoint/2010/main" val="3793335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32</a:t>
            </a:fld>
            <a:endParaRPr lang="en-US"/>
          </a:p>
        </p:txBody>
      </p:sp>
    </p:spTree>
    <p:extLst>
      <p:ext uri="{BB962C8B-B14F-4D97-AF65-F5344CB8AC3E}">
        <p14:creationId xmlns:p14="http://schemas.microsoft.com/office/powerpoint/2010/main" val="2293038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33</a:t>
            </a:fld>
            <a:endParaRPr lang="en-US"/>
          </a:p>
        </p:txBody>
      </p:sp>
    </p:spTree>
    <p:extLst>
      <p:ext uri="{BB962C8B-B14F-4D97-AF65-F5344CB8AC3E}">
        <p14:creationId xmlns:p14="http://schemas.microsoft.com/office/powerpoint/2010/main" val="20021905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34</a:t>
            </a:fld>
            <a:endParaRPr lang="en-US"/>
          </a:p>
        </p:txBody>
      </p:sp>
    </p:spTree>
    <p:extLst>
      <p:ext uri="{BB962C8B-B14F-4D97-AF65-F5344CB8AC3E}">
        <p14:creationId xmlns:p14="http://schemas.microsoft.com/office/powerpoint/2010/main" val="7529521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35</a:t>
            </a:fld>
            <a:endParaRPr lang="en-US"/>
          </a:p>
        </p:txBody>
      </p:sp>
    </p:spTree>
    <p:extLst>
      <p:ext uri="{BB962C8B-B14F-4D97-AF65-F5344CB8AC3E}">
        <p14:creationId xmlns:p14="http://schemas.microsoft.com/office/powerpoint/2010/main" val="30089828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36</a:t>
            </a:fld>
            <a:endParaRPr lang="en-US"/>
          </a:p>
        </p:txBody>
      </p:sp>
    </p:spTree>
    <p:extLst>
      <p:ext uri="{BB962C8B-B14F-4D97-AF65-F5344CB8AC3E}">
        <p14:creationId xmlns:p14="http://schemas.microsoft.com/office/powerpoint/2010/main" val="12881291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37</a:t>
            </a:fld>
            <a:endParaRPr lang="en-US"/>
          </a:p>
        </p:txBody>
      </p:sp>
    </p:spTree>
    <p:extLst>
      <p:ext uri="{BB962C8B-B14F-4D97-AF65-F5344CB8AC3E}">
        <p14:creationId xmlns:p14="http://schemas.microsoft.com/office/powerpoint/2010/main" val="33738644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Supplemental Nutrition Assistance Program (SNAP)</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42</a:t>
            </a:fld>
            <a:endParaRPr lang="en-US"/>
          </a:p>
        </p:txBody>
      </p:sp>
    </p:spTree>
    <p:extLst>
      <p:ext uri="{BB962C8B-B14F-4D97-AF65-F5344CB8AC3E}">
        <p14:creationId xmlns:p14="http://schemas.microsoft.com/office/powerpoint/2010/main" val="7873827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dirty="0">
                <a:solidFill>
                  <a:srgbClr val="292929"/>
                </a:solidFill>
                <a:highlight>
                  <a:srgbClr val="FFFFFF"/>
                </a:highlight>
                <a:latin typeface="Times New Roman"/>
                <a:ea typeface="Times New Roman"/>
                <a:cs typeface="Times New Roman"/>
                <a:sym typeface="Times New Roman"/>
              </a:rPr>
              <a:t>In April of 2020, the </a:t>
            </a:r>
            <a:r>
              <a:rPr lang="en-US" sz="1200" u="sng" dirty="0">
                <a:solidFill>
                  <a:schemeClr val="hlink"/>
                </a:solidFill>
                <a:highlight>
                  <a:srgbClr val="FFFFFF"/>
                </a:highlight>
                <a:latin typeface="Times New Roman"/>
                <a:ea typeface="Times New Roman"/>
                <a:cs typeface="Times New Roman"/>
                <a:sym typeface="Times New Roman"/>
                <a:hlinkClick r:id="rId3"/>
              </a:rPr>
              <a:t>Institute on Assets and Social Policy</a:t>
            </a:r>
            <a:r>
              <a:rPr lang="en-US" sz="1200" dirty="0">
                <a:solidFill>
                  <a:srgbClr val="292929"/>
                </a:solidFill>
                <a:highlight>
                  <a:srgbClr val="FFFFFF"/>
                </a:highlight>
                <a:latin typeface="Times New Roman"/>
                <a:ea typeface="Times New Roman"/>
                <a:cs typeface="Times New Roman"/>
                <a:sym typeface="Times New Roman"/>
              </a:rPr>
              <a:t> and </a:t>
            </a:r>
            <a:r>
              <a:rPr lang="en-US" sz="1200" u="sng" dirty="0">
                <a:solidFill>
                  <a:schemeClr val="hlink"/>
                </a:solidFill>
                <a:highlight>
                  <a:srgbClr val="FFFFFF"/>
                </a:highlight>
                <a:latin typeface="Times New Roman"/>
                <a:ea typeface="Times New Roman"/>
                <a:cs typeface="Times New Roman"/>
                <a:sym typeface="Times New Roman"/>
                <a:hlinkClick r:id="rId4"/>
              </a:rPr>
              <a:t>Universal Income Project</a:t>
            </a:r>
            <a:r>
              <a:rPr lang="en-US" sz="1200" dirty="0">
                <a:solidFill>
                  <a:srgbClr val="292929"/>
                </a:solidFill>
                <a:highlight>
                  <a:srgbClr val="FFFFFF"/>
                </a:highlight>
                <a:latin typeface="Times New Roman"/>
                <a:ea typeface="Times New Roman"/>
                <a:cs typeface="Times New Roman"/>
                <a:sym typeface="Times New Roman"/>
              </a:rPr>
              <a:t> released the policy report </a:t>
            </a:r>
            <a:r>
              <a:rPr lang="en-US" sz="1200" u="sng" dirty="0">
                <a:solidFill>
                  <a:schemeClr val="hlink"/>
                </a:solidFill>
                <a:highlight>
                  <a:srgbClr val="FFFFFF"/>
                </a:highlight>
                <a:latin typeface="Times New Roman"/>
                <a:ea typeface="Times New Roman"/>
                <a:cs typeface="Times New Roman"/>
                <a:sym typeface="Times New Roman"/>
                <a:hlinkClick r:id="rId5"/>
              </a:rPr>
              <a:t>Accelerating Equity and Justice: Basic Income and Generational Wealth</a:t>
            </a:r>
            <a:r>
              <a:rPr lang="en-US" sz="1200" dirty="0">
                <a:solidFill>
                  <a:srgbClr val="292929"/>
                </a:solidFill>
                <a:highlight>
                  <a:srgbClr val="FFFFFF"/>
                </a:highlight>
                <a:latin typeface="Times New Roman"/>
                <a:ea typeface="Times New Roman"/>
                <a:cs typeface="Times New Roman"/>
                <a:sym typeface="Times New Roman"/>
              </a:rPr>
              <a:t>, describing a “Just Futures Fund” policy plan that combines universal basic income with generational wealth accumulation. </a:t>
            </a:r>
            <a:endParaRPr lang="en-US" dirty="0">
              <a:latin typeface="Times New Roman"/>
              <a:ea typeface="Times New Roman"/>
              <a:cs typeface="Times New Roman"/>
              <a:sym typeface="Times New Roman"/>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44</a:t>
            </a:fld>
            <a:endParaRPr lang="en-US"/>
          </a:p>
        </p:txBody>
      </p:sp>
    </p:spTree>
    <p:extLst>
      <p:ext uri="{BB962C8B-B14F-4D97-AF65-F5344CB8AC3E}">
        <p14:creationId xmlns:p14="http://schemas.microsoft.com/office/powerpoint/2010/main" val="42340594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292929"/>
                </a:solidFill>
                <a:highlight>
                  <a:srgbClr val="FFFFFF"/>
                </a:highlight>
                <a:latin typeface="Times New Roman"/>
                <a:ea typeface="Times New Roman"/>
                <a:cs typeface="Times New Roman"/>
                <a:sym typeface="Times New Roman"/>
              </a:rPr>
              <a:t>In April of 2020, the </a:t>
            </a:r>
            <a:r>
              <a:rPr lang="en-US" sz="1200" u="sng" dirty="0">
                <a:solidFill>
                  <a:schemeClr val="hlink"/>
                </a:solidFill>
                <a:highlight>
                  <a:srgbClr val="FFFFFF"/>
                </a:highlight>
                <a:latin typeface="Times New Roman"/>
                <a:ea typeface="Times New Roman"/>
                <a:cs typeface="Times New Roman"/>
                <a:sym typeface="Times New Roman"/>
                <a:hlinkClick r:id="rId3"/>
              </a:rPr>
              <a:t>Institute on Assets and Social Policy</a:t>
            </a:r>
            <a:r>
              <a:rPr lang="en-US" sz="1200" dirty="0">
                <a:solidFill>
                  <a:srgbClr val="292929"/>
                </a:solidFill>
                <a:highlight>
                  <a:srgbClr val="FFFFFF"/>
                </a:highlight>
                <a:latin typeface="Times New Roman"/>
                <a:ea typeface="Times New Roman"/>
                <a:cs typeface="Times New Roman"/>
                <a:sym typeface="Times New Roman"/>
              </a:rPr>
              <a:t> and </a:t>
            </a:r>
            <a:r>
              <a:rPr lang="en-US" sz="1200" u="sng" dirty="0">
                <a:solidFill>
                  <a:schemeClr val="hlink"/>
                </a:solidFill>
                <a:highlight>
                  <a:srgbClr val="FFFFFF"/>
                </a:highlight>
                <a:latin typeface="Times New Roman"/>
                <a:ea typeface="Times New Roman"/>
                <a:cs typeface="Times New Roman"/>
                <a:sym typeface="Times New Roman"/>
                <a:hlinkClick r:id="rId4"/>
              </a:rPr>
              <a:t>Universal Income Project</a:t>
            </a:r>
            <a:r>
              <a:rPr lang="en-US" sz="1200" dirty="0">
                <a:solidFill>
                  <a:srgbClr val="292929"/>
                </a:solidFill>
                <a:highlight>
                  <a:srgbClr val="FFFFFF"/>
                </a:highlight>
                <a:latin typeface="Times New Roman"/>
                <a:ea typeface="Times New Roman"/>
                <a:cs typeface="Times New Roman"/>
                <a:sym typeface="Times New Roman"/>
              </a:rPr>
              <a:t> released the policy report </a:t>
            </a:r>
            <a:r>
              <a:rPr lang="en-US" sz="1200" u="sng" dirty="0">
                <a:solidFill>
                  <a:schemeClr val="hlink"/>
                </a:solidFill>
                <a:highlight>
                  <a:srgbClr val="FFFFFF"/>
                </a:highlight>
                <a:latin typeface="Times New Roman"/>
                <a:ea typeface="Times New Roman"/>
                <a:cs typeface="Times New Roman"/>
                <a:sym typeface="Times New Roman"/>
                <a:hlinkClick r:id="rId5"/>
              </a:rPr>
              <a:t>Accelerating Equity and Justice: Basic Income and Generational Wealth</a:t>
            </a:r>
            <a:r>
              <a:rPr lang="en-US" sz="1200" dirty="0">
                <a:solidFill>
                  <a:srgbClr val="292929"/>
                </a:solidFill>
                <a:highlight>
                  <a:srgbClr val="FFFFFF"/>
                </a:highlight>
                <a:latin typeface="Times New Roman"/>
                <a:ea typeface="Times New Roman"/>
                <a:cs typeface="Times New Roman"/>
                <a:sym typeface="Times New Roman"/>
              </a:rPr>
              <a:t>, describing a “Just Futures Fund” policy plan that combines universal basic income with generational wealth accumulation. </a:t>
            </a:r>
            <a:r>
              <a:rPr lang="en-US" sz="1200" b="0" i="0" kern="1200" dirty="0">
                <a:solidFill>
                  <a:schemeClr val="tx1"/>
                </a:solidFill>
                <a:effectLst/>
                <a:highlight>
                  <a:srgbClr val="FFFFFF"/>
                </a:highlight>
                <a:latin typeface="+mn-lt"/>
                <a:ea typeface="ＭＳ Ｐゴシック" pitchFamily="-108" charset="-128"/>
                <a:cs typeface="ＭＳ Ｐゴシック" pitchFamily="-108" charset="-128"/>
              </a:rPr>
              <a:t>The report lays out the design of the policy and analyzes the expected impact on poverty rates and racial wealth equity, finding that it has a transformative positive impact on both measures.</a:t>
            </a:r>
          </a:p>
          <a:p>
            <a:r>
              <a:rPr lang="en-US" sz="1200" b="0" i="0" kern="1200" dirty="0">
                <a:solidFill>
                  <a:schemeClr val="tx1"/>
                </a:solidFill>
                <a:effectLst/>
                <a:highlight>
                  <a:srgbClr val="FFFFFF"/>
                </a:highlight>
                <a:latin typeface="+mn-lt"/>
                <a:ea typeface="ＭＳ Ｐゴシック" pitchFamily="-108" charset="-128"/>
                <a:cs typeface="ＭＳ Ｐゴシック" pitchFamily="-108" charset="-128"/>
              </a:rPr>
              <a:t>While the financing of the policy is touched on in the report, the focus is kept at a high level, making the point that as a nation, we have an ever- growing abundance of wealth and could easily choose to fund a policy of this scale if we were to prioritize investments in our future and consider raising taxes concentrated wealth in society. In this document, we go into more depth on specific options for how the Just Futures Fund could be financed.</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dirty="0">
              <a:latin typeface="Times New Roman"/>
              <a:ea typeface="Times New Roman"/>
              <a:cs typeface="Times New Roman"/>
              <a:sym typeface="Times New Roman"/>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45</a:t>
            </a:fld>
            <a:endParaRPr lang="en-US"/>
          </a:p>
        </p:txBody>
      </p:sp>
    </p:spTree>
    <p:extLst>
      <p:ext uri="{BB962C8B-B14F-4D97-AF65-F5344CB8AC3E}">
        <p14:creationId xmlns:p14="http://schemas.microsoft.com/office/powerpoint/2010/main" val="21548854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292929"/>
                </a:solidFill>
                <a:highlight>
                  <a:srgbClr val="FFFFFF"/>
                </a:highlight>
                <a:latin typeface="Times New Roman"/>
                <a:ea typeface="Times New Roman"/>
                <a:cs typeface="Times New Roman"/>
                <a:sym typeface="Times New Roman"/>
              </a:rPr>
              <a:t>In April of 2020, the </a:t>
            </a:r>
            <a:r>
              <a:rPr lang="en-US" sz="1200" u="sng" dirty="0">
                <a:solidFill>
                  <a:schemeClr val="hlink"/>
                </a:solidFill>
                <a:highlight>
                  <a:srgbClr val="FFFFFF"/>
                </a:highlight>
                <a:latin typeface="Times New Roman"/>
                <a:ea typeface="Times New Roman"/>
                <a:cs typeface="Times New Roman"/>
                <a:sym typeface="Times New Roman"/>
                <a:hlinkClick r:id="rId3"/>
              </a:rPr>
              <a:t>Institute on Assets and Social Policy</a:t>
            </a:r>
            <a:r>
              <a:rPr lang="en-US" sz="1200" dirty="0">
                <a:solidFill>
                  <a:srgbClr val="292929"/>
                </a:solidFill>
                <a:highlight>
                  <a:srgbClr val="FFFFFF"/>
                </a:highlight>
                <a:latin typeface="Times New Roman"/>
                <a:ea typeface="Times New Roman"/>
                <a:cs typeface="Times New Roman"/>
                <a:sym typeface="Times New Roman"/>
              </a:rPr>
              <a:t> and </a:t>
            </a:r>
            <a:r>
              <a:rPr lang="en-US" sz="1200" u="sng" dirty="0">
                <a:solidFill>
                  <a:schemeClr val="hlink"/>
                </a:solidFill>
                <a:highlight>
                  <a:srgbClr val="FFFFFF"/>
                </a:highlight>
                <a:latin typeface="Times New Roman"/>
                <a:ea typeface="Times New Roman"/>
                <a:cs typeface="Times New Roman"/>
                <a:sym typeface="Times New Roman"/>
                <a:hlinkClick r:id="rId4"/>
              </a:rPr>
              <a:t>Universal Income Project</a:t>
            </a:r>
            <a:r>
              <a:rPr lang="en-US" sz="1200" dirty="0">
                <a:solidFill>
                  <a:srgbClr val="292929"/>
                </a:solidFill>
                <a:highlight>
                  <a:srgbClr val="FFFFFF"/>
                </a:highlight>
                <a:latin typeface="Times New Roman"/>
                <a:ea typeface="Times New Roman"/>
                <a:cs typeface="Times New Roman"/>
                <a:sym typeface="Times New Roman"/>
              </a:rPr>
              <a:t> released the policy report </a:t>
            </a:r>
            <a:r>
              <a:rPr lang="en-US" sz="1200" u="sng" dirty="0">
                <a:solidFill>
                  <a:schemeClr val="hlink"/>
                </a:solidFill>
                <a:highlight>
                  <a:srgbClr val="FFFFFF"/>
                </a:highlight>
                <a:latin typeface="Times New Roman"/>
                <a:ea typeface="Times New Roman"/>
                <a:cs typeface="Times New Roman"/>
                <a:sym typeface="Times New Roman"/>
                <a:hlinkClick r:id="rId5"/>
              </a:rPr>
              <a:t>Accelerating Equity and Justice: Basic Income and Generational Wealth</a:t>
            </a:r>
            <a:r>
              <a:rPr lang="en-US" sz="1200" dirty="0">
                <a:solidFill>
                  <a:srgbClr val="292929"/>
                </a:solidFill>
                <a:highlight>
                  <a:srgbClr val="FFFFFF"/>
                </a:highlight>
                <a:latin typeface="Times New Roman"/>
                <a:ea typeface="Times New Roman"/>
                <a:cs typeface="Times New Roman"/>
                <a:sym typeface="Times New Roman"/>
              </a:rPr>
              <a:t>, describing a “Just Futures Fund” policy plan that combines universal basic income with generational wealth accumulation. </a:t>
            </a:r>
            <a:r>
              <a:rPr lang="en-US" sz="1200" b="0" i="0" kern="1200" dirty="0">
                <a:solidFill>
                  <a:schemeClr val="tx1"/>
                </a:solidFill>
                <a:effectLst/>
                <a:highlight>
                  <a:srgbClr val="FFFFFF"/>
                </a:highlight>
                <a:latin typeface="+mn-lt"/>
                <a:ea typeface="ＭＳ Ｐゴシック" pitchFamily="-108" charset="-128"/>
                <a:cs typeface="ＭＳ Ｐゴシック" pitchFamily="-108" charset="-128"/>
              </a:rPr>
              <a:t>The report lays out the design of the policy and analyzes the expected impact on poverty rates and racial wealth equity, finding that it has a transformative positive impact on both measures.</a:t>
            </a:r>
          </a:p>
          <a:p>
            <a:r>
              <a:rPr lang="en-US" sz="1200" b="0" i="0" kern="1200" dirty="0">
                <a:solidFill>
                  <a:schemeClr val="tx1"/>
                </a:solidFill>
                <a:effectLst/>
                <a:highlight>
                  <a:srgbClr val="FFFFFF"/>
                </a:highlight>
                <a:latin typeface="+mn-lt"/>
                <a:ea typeface="ＭＳ Ｐゴシック" pitchFamily="-108" charset="-128"/>
                <a:cs typeface="ＭＳ Ｐゴシック" pitchFamily="-108" charset="-128"/>
              </a:rPr>
              <a:t>While the financing of the policy is touched on in the report, the focus is kept at a high level, making the point that as a nation, we have an ever- growing abundance of wealth and could easily choose to fund a policy of this scale if we were to prioritize investments in our future and consider raising taxes concentrated wealth in society. In this document, we go into more depth on specific options for how the “Just Futures Fund” could be financed.</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dirty="0">
              <a:latin typeface="Times New Roman"/>
              <a:ea typeface="Times New Roman"/>
              <a:cs typeface="Times New Roman"/>
              <a:sym typeface="Times New Roman"/>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46</a:t>
            </a:fld>
            <a:endParaRPr lang="en-US"/>
          </a:p>
        </p:txBody>
      </p:sp>
    </p:spTree>
    <p:extLst>
      <p:ext uri="{BB962C8B-B14F-4D97-AF65-F5344CB8AC3E}">
        <p14:creationId xmlns:p14="http://schemas.microsoft.com/office/powerpoint/2010/main" val="287600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Teaching Fiscal Policy in the COVID Era Archives - </a:t>
            </a:r>
            <a:r>
              <a:rPr lang="en-US" dirty="0" err="1">
                <a:hlinkClick r:id="rId3"/>
              </a:rPr>
              <a:t>EconEdLink</a:t>
            </a:r>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a:t>
            </a:fld>
            <a:endParaRPr lang="en-US"/>
          </a:p>
        </p:txBody>
      </p:sp>
    </p:spTree>
    <p:extLst>
      <p:ext uri="{BB962C8B-B14F-4D97-AF65-F5344CB8AC3E}">
        <p14:creationId xmlns:p14="http://schemas.microsoft.com/office/powerpoint/2010/main" val="38291473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47</a:t>
            </a:fld>
            <a:endParaRPr lang="en-US"/>
          </a:p>
        </p:txBody>
      </p:sp>
    </p:spTree>
    <p:extLst>
      <p:ext uri="{BB962C8B-B14F-4D97-AF65-F5344CB8AC3E}">
        <p14:creationId xmlns:p14="http://schemas.microsoft.com/office/powerpoint/2010/main" val="5789123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48</a:t>
            </a:fld>
            <a:endParaRPr lang="en-US"/>
          </a:p>
        </p:txBody>
      </p:sp>
    </p:spTree>
    <p:extLst>
      <p:ext uri="{BB962C8B-B14F-4D97-AF65-F5344CB8AC3E}">
        <p14:creationId xmlns:p14="http://schemas.microsoft.com/office/powerpoint/2010/main" val="33316909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49</a:t>
            </a:fld>
            <a:endParaRPr lang="en-US"/>
          </a:p>
        </p:txBody>
      </p:sp>
    </p:spTree>
    <p:extLst>
      <p:ext uri="{BB962C8B-B14F-4D97-AF65-F5344CB8AC3E}">
        <p14:creationId xmlns:p14="http://schemas.microsoft.com/office/powerpoint/2010/main" val="32167729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Teaching Fiscal Policy in the COVID Era Archives – EconEdLink</a:t>
            </a:r>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50</a:t>
            </a:fld>
            <a:endParaRPr lang="en-US"/>
          </a:p>
        </p:txBody>
      </p:sp>
    </p:spTree>
    <p:extLst>
      <p:ext uri="{BB962C8B-B14F-4D97-AF65-F5344CB8AC3E}">
        <p14:creationId xmlns:p14="http://schemas.microsoft.com/office/powerpoint/2010/main" val="19907946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hlinkClick r:id="rId3"/>
              </a:rPr>
              <a:t>Math in the Real World + </a:t>
            </a:r>
            <a:r>
              <a:rPr lang="en-US" dirty="0" err="1">
                <a:hlinkClick r:id="rId3"/>
              </a:rPr>
              <a:t>NearPod</a:t>
            </a:r>
            <a:r>
              <a:rPr lang="en-US" dirty="0">
                <a:hlinkClick r:id="rId3"/>
              </a:rPr>
              <a:t> Archives – EconEdLink</a:t>
            </a:r>
            <a:r>
              <a:rPr lang="en-US" dirty="0"/>
              <a:t> Fiscal Policy-related Lessons </a:t>
            </a:r>
            <a:r>
              <a:rPr lang="en-US" b="1" dirty="0"/>
              <a:t>include Spending Multipliers</a:t>
            </a:r>
            <a:r>
              <a:rPr lang="en-US" dirty="0"/>
              <a:t>, Distribution of Income and others.</a:t>
            </a:r>
          </a:p>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51</a:t>
            </a:fld>
            <a:endParaRPr lang="en-US"/>
          </a:p>
        </p:txBody>
      </p:sp>
    </p:spTree>
    <p:extLst>
      <p:ext uri="{BB962C8B-B14F-4D97-AF65-F5344CB8AC3E}">
        <p14:creationId xmlns:p14="http://schemas.microsoft.com/office/powerpoint/2010/main" val="25859285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52</a:t>
            </a:fld>
            <a:endParaRPr lang="en-US"/>
          </a:p>
        </p:txBody>
      </p:sp>
    </p:spTree>
    <p:extLst>
      <p:ext uri="{BB962C8B-B14F-4D97-AF65-F5344CB8AC3E}">
        <p14:creationId xmlns:p14="http://schemas.microsoft.com/office/powerpoint/2010/main" val="35737835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53</a:t>
            </a:fld>
            <a:endParaRPr lang="en-US"/>
          </a:p>
        </p:txBody>
      </p:sp>
    </p:spTree>
    <p:extLst>
      <p:ext uri="{BB962C8B-B14F-4D97-AF65-F5344CB8AC3E}">
        <p14:creationId xmlns:p14="http://schemas.microsoft.com/office/powerpoint/2010/main" val="1568217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Teaching Fiscal Policy in the COVID Era Archives - </a:t>
            </a:r>
            <a:r>
              <a:rPr lang="en-US" dirty="0" err="1">
                <a:hlinkClick r:id="rId3"/>
              </a:rPr>
              <a:t>EconEdLink</a:t>
            </a:r>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6</a:t>
            </a:fld>
            <a:endParaRPr lang="en-US"/>
          </a:p>
        </p:txBody>
      </p:sp>
    </p:spTree>
    <p:extLst>
      <p:ext uri="{BB962C8B-B14F-4D97-AF65-F5344CB8AC3E}">
        <p14:creationId xmlns:p14="http://schemas.microsoft.com/office/powerpoint/2010/main" val="3969078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7</a:t>
            </a:fld>
            <a:endParaRPr lang="en-US"/>
          </a:p>
        </p:txBody>
      </p:sp>
    </p:spTree>
    <p:extLst>
      <p:ext uri="{BB962C8B-B14F-4D97-AF65-F5344CB8AC3E}">
        <p14:creationId xmlns:p14="http://schemas.microsoft.com/office/powerpoint/2010/main" val="2009918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8</a:t>
            </a:fld>
            <a:endParaRPr lang="en-US"/>
          </a:p>
        </p:txBody>
      </p:sp>
    </p:spTree>
    <p:extLst>
      <p:ext uri="{BB962C8B-B14F-4D97-AF65-F5344CB8AC3E}">
        <p14:creationId xmlns:p14="http://schemas.microsoft.com/office/powerpoint/2010/main" val="3495815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dirty="0">
                <a:latin typeface="Calibri Light"/>
                <a:ea typeface="ＭＳ Ｐゴシック"/>
                <a:cs typeface="Calibri Light"/>
                <a:hlinkClick r:id="rId3"/>
              </a:rPr>
              <a:t>National Standards https://www.councilforeconed.org/wp-content/uploads/2012/03/voluntary-national-content-standards-2010.pdf</a:t>
            </a:r>
            <a:endParaRPr lang="en-US" sz="1200" dirty="0"/>
          </a:p>
          <a:p>
            <a:endParaRPr lang="en-US"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9</a:t>
            </a:fld>
            <a:endParaRPr lang="en-US"/>
          </a:p>
        </p:txBody>
      </p:sp>
    </p:spTree>
    <p:extLst>
      <p:ext uri="{BB962C8B-B14F-4D97-AF65-F5344CB8AC3E}">
        <p14:creationId xmlns:p14="http://schemas.microsoft.com/office/powerpoint/2010/main" val="289650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100" dirty="0"/>
              <a:t>MA History and Social Science Framework  </a:t>
            </a:r>
            <a:r>
              <a:rPr lang="en-US" dirty="0">
                <a:hlinkClick r:id="rId3"/>
              </a:rPr>
              <a:t>History and Social Science Framework (mass.edu)</a:t>
            </a:r>
            <a:endParaRPr lang="en-US" sz="1100" dirty="0"/>
          </a:p>
          <a:p>
            <a:endParaRPr lang="en-US"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10</a:t>
            </a:fld>
            <a:endParaRPr lang="en-US"/>
          </a:p>
        </p:txBody>
      </p:sp>
    </p:spTree>
    <p:extLst>
      <p:ext uri="{BB962C8B-B14F-4D97-AF65-F5344CB8AC3E}">
        <p14:creationId xmlns:p14="http://schemas.microsoft.com/office/powerpoint/2010/main" val="1091532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a:t>Click to edit Master title style</a:t>
            </a:r>
          </a:p>
        </p:txBody>
      </p:sp>
      <p:sp>
        <p:nvSpPr>
          <p:cNvPr id="3" name="Content Placeholder 2"/>
          <p:cNvSpPr>
            <a:spLocks noGrp="1"/>
          </p:cNvSpPr>
          <p:nvPr>
            <p:ph idx="1"/>
          </p:nvPr>
        </p:nvSpPr>
        <p:spPr>
          <a:xfrm>
            <a:off x="457200" y="2377440"/>
            <a:ext cx="8229600" cy="3779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a:t>Click to edit Master title style</a:t>
            </a:r>
          </a:p>
        </p:txBody>
      </p:sp>
      <p:sp>
        <p:nvSpPr>
          <p:cNvPr id="1027" name="Text Placeholder 2"/>
          <p:cNvSpPr>
            <a:spLocks noGrp="1"/>
          </p:cNvSpPr>
          <p:nvPr>
            <p:ph type="body" idx="1"/>
          </p:nvPr>
        </p:nvSpPr>
        <p:spPr bwMode="auto">
          <a:xfrm>
            <a:off x="228600" y="2055038"/>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fontAlgn="base">
        <a:lnSpc>
          <a:spcPts val="5700"/>
        </a:lnSpc>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brooks@councilforeconed.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hyperlink" Target="https://www.doe.mass.edu/frameworks/hss/2018-12.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hyperlink" Target="https://econedlink.org/resources/multipliers-and-fiscal-policy/"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membershi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conedlink.org/professional-development/professional-development-upcoming/?view-by=dayGridMonth&amp;currentStart=2020-Mar-1&amp;activeStart=2020-Mar-1&amp;activeEnd=2020-Apr-11"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home.treasury.gov/system/files/136/Fact-Sheet-03-18-21.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home.treasury.gov/news/featured-stories/fact-sheet-the-american-rescue-plan-will-deliver-immediate-economic-relief-to-familie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usdebtclock.or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econedlink.org/professional-developmen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6.tiff"/></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www.hrw.org/about/people/lena-simet" TargetMode="External"/><Relationship Id="rId5" Type="http://schemas.openxmlformats.org/officeDocument/2006/relationships/hyperlink" Target="https://buildbackbetter.gov/wp-content/uploads/2021/01/COVID_Relief-Package-Fact-Sheet.pdf" TargetMode="External"/><Relationship Id="rId4" Type="http://schemas.openxmlformats.org/officeDocument/2006/relationships/hyperlink" Target="https://www.census.gov/programs-surveys/household-pulse-survey/datasets.html"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conedlink.org/"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hyperlink" Target="https://www.econedlink.org/resources/collection/teaching-fiscal-policy-in-the-covid-era/" TargetMode="External"/><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s://www.econedlink.org/resources/collection/math-in-the-real-world-nearpod/" TargetMode="External"/><Relationship Id="rId5" Type="http://schemas.openxmlformats.org/officeDocument/2006/relationships/image" Target="../media/image25.jpg"/><Relationship Id="rId4" Type="http://schemas.openxmlformats.org/officeDocument/2006/relationships/image" Target="../media/image24.jpg"/></Relationships>
</file>

<file path=ppt/slides/_rels/slide52.xml.rels><?xml version="1.0" encoding="UTF-8" standalone="yes"?>
<Relationships xmlns="http://schemas.openxmlformats.org/package/2006/relationships"><Relationship Id="rId3" Type="http://schemas.openxmlformats.org/officeDocument/2006/relationships/hyperlink" Target="https://www.councilforeconed.org/resources/local-affiliates/"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econedlink.org/resources/collection/teaching-fiscal-policy-in-the-covid-era/"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conedlink.org/resources/multipliers-and-fiscal-polic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econedlink.org/resources/multipliers-and-fiscal-policy/"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councilforeconed.org/wp-content/uploads/2012/03/voluntary-national-content-standards-2010.pdf"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8324" y="1467854"/>
            <a:ext cx="8666205" cy="3669630"/>
          </a:xfrm>
        </p:spPr>
        <p:txBody>
          <a:bodyPr rtlCol="0">
            <a:normAutofit fontScale="90000"/>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br>
              <a:rPr lang="en-US" sz="6000" dirty="0"/>
            </a:br>
            <a:br>
              <a:rPr lang="en-US" sz="6000" dirty="0"/>
            </a:br>
            <a:r>
              <a:rPr lang="en-US" sz="3600" b="1" dirty="0"/>
              <a:t>The Massachusetts Council Presents: </a:t>
            </a:r>
            <a:br>
              <a:rPr lang="en-US" sz="3600" b="1" dirty="0"/>
            </a:br>
            <a:r>
              <a:rPr lang="en-US" sz="3600" b="1" dirty="0">
                <a:solidFill>
                  <a:srgbClr val="7A9900"/>
                </a:solidFill>
              </a:rPr>
              <a:t>Teaching Fiscal Policy and Equity in the COVID Era</a:t>
            </a:r>
            <a:br>
              <a:rPr lang="en-US" sz="3600" b="1" dirty="0">
                <a:solidFill>
                  <a:srgbClr val="7A9900"/>
                </a:solidFill>
              </a:rPr>
            </a:br>
            <a:r>
              <a:rPr lang="en-US" sz="3100" i="1" dirty="0">
                <a:solidFill>
                  <a:schemeClr val="tx1"/>
                </a:solidFill>
                <a:latin typeface="Calibri"/>
                <a:ea typeface="ＭＳ Ｐゴシック"/>
                <a:cs typeface="Calibri"/>
              </a:rPr>
              <a:t>Presented by</a:t>
            </a:r>
            <a:br>
              <a:rPr lang="en-US" sz="3100" i="1" dirty="0">
                <a:solidFill>
                  <a:schemeClr val="tx1"/>
                </a:solidFill>
                <a:latin typeface="Calibri"/>
                <a:ea typeface="ＭＳ Ｐゴシック"/>
                <a:cs typeface="Calibri"/>
              </a:rPr>
            </a:br>
            <a:r>
              <a:rPr lang="en-US" sz="3100" b="0" i="1" dirty="0">
                <a:solidFill>
                  <a:schemeClr val="tx1"/>
                </a:solidFill>
                <a:latin typeface="Calibri"/>
                <a:ea typeface="ＭＳ Ｐゴシック"/>
                <a:cs typeface="Calibri"/>
              </a:rPr>
              <a:t>Dr. Margaret Brooks, MA Council Executive Director </a:t>
            </a:r>
            <a:br>
              <a:rPr lang="en-US" sz="3100" b="0" i="1" dirty="0">
                <a:solidFill>
                  <a:schemeClr val="tx1"/>
                </a:solidFill>
                <a:latin typeface="Calibri"/>
                <a:ea typeface="ＭＳ Ｐゴシック"/>
                <a:cs typeface="Calibri"/>
              </a:rPr>
            </a:br>
            <a:r>
              <a:rPr lang="en-US" sz="3100" b="0" i="1" dirty="0">
                <a:solidFill>
                  <a:schemeClr val="tx1"/>
                </a:solidFill>
                <a:latin typeface="Calibri"/>
                <a:ea typeface="ＭＳ Ｐゴシック"/>
                <a:cs typeface="Calibri"/>
              </a:rPr>
              <a:t>and Guest Speaker </a:t>
            </a:r>
            <a:r>
              <a:rPr lang="en-US" sz="3100" b="0" i="1" dirty="0" err="1">
                <a:solidFill>
                  <a:schemeClr val="tx1"/>
                </a:solidFill>
                <a:latin typeface="Calibri"/>
                <a:ea typeface="ＭＳ Ｐゴシック"/>
                <a:cs typeface="Calibri"/>
              </a:rPr>
              <a:t>Demetriouse</a:t>
            </a:r>
            <a:r>
              <a:rPr lang="en-US" sz="3100" b="0" i="1" dirty="0">
                <a:solidFill>
                  <a:schemeClr val="tx1"/>
                </a:solidFill>
                <a:latin typeface="Calibri"/>
                <a:ea typeface="ＭＳ Ｐゴシック"/>
                <a:cs typeface="Calibri"/>
              </a:rPr>
              <a:t> Russell </a:t>
            </a:r>
            <a:br>
              <a:rPr lang="en-US" sz="3100" i="1" dirty="0">
                <a:solidFill>
                  <a:schemeClr val="tx1"/>
                </a:solidFill>
                <a:latin typeface="Calibri"/>
                <a:ea typeface="ＭＳ Ｐゴシック"/>
                <a:cs typeface="Calibri"/>
              </a:rPr>
            </a:br>
            <a:r>
              <a:rPr lang="en-US" sz="3100" i="1" dirty="0">
                <a:solidFill>
                  <a:schemeClr val="tx1"/>
                </a:solidFill>
                <a:latin typeface="Calibri"/>
                <a:ea typeface="ＭＳ Ｐゴシック"/>
                <a:cs typeface="Calibri"/>
              </a:rPr>
              <a:t>June 7, 2021 </a:t>
            </a:r>
            <a:br>
              <a:rPr lang="en-US" sz="3100" dirty="0">
                <a:solidFill>
                  <a:schemeClr val="tx1"/>
                </a:solidFill>
                <a:latin typeface="Calibri"/>
                <a:ea typeface="ＭＳ Ｐゴシック"/>
                <a:cs typeface="Calibri"/>
              </a:rPr>
            </a:br>
            <a:r>
              <a:rPr lang="en-US" sz="3100" dirty="0">
                <a:solidFill>
                  <a:schemeClr val="tx1"/>
                </a:solidFill>
                <a:latin typeface="Calibri"/>
                <a:ea typeface="ＭＳ Ｐゴシック"/>
                <a:cs typeface="Calibri"/>
                <a:hlinkClick r:id="rId3"/>
              </a:rPr>
              <a:t>mbrooks@councilforeconed.org</a:t>
            </a:r>
            <a:br>
              <a:rPr lang="en-US" sz="3100" dirty="0">
                <a:solidFill>
                  <a:schemeClr val="tx1"/>
                </a:solidFill>
                <a:latin typeface="Calibri"/>
                <a:ea typeface="ＭＳ Ｐゴシック"/>
                <a:cs typeface="Calibri"/>
              </a:rPr>
            </a:br>
            <a:endParaRPr lang="en-US" sz="3100" dirty="0">
              <a:ln w="11430"/>
              <a:solidFill>
                <a:schemeClr val="tx1"/>
              </a:solidFill>
              <a:effectLst>
                <a:outerShdw blurRad="80000" dist="40000" dir="5040000" algn="tl">
                  <a:srgbClr val="000000">
                    <a:alpha val="0"/>
                  </a:srgbClr>
                </a:outerShdw>
              </a:effectLst>
              <a:ea typeface="+mj-ea"/>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t>MA State Standards</a:t>
            </a:r>
            <a:endParaRPr lang="en-US" sz="5500" b="1" dirty="0">
              <a:ln w="11430">
                <a:noFill/>
              </a:ln>
              <a:effectLst>
                <a:outerShdw blurRad="80000" dist="40000" dir="5040000" algn="tl">
                  <a:srgbClr val="000000">
                    <a:alpha val="0"/>
                  </a:srgbClr>
                </a:outerShdw>
              </a:effectLst>
              <a:ea typeface="+mj-ea"/>
              <a:cs typeface="+mj-cs"/>
            </a:endParaRPr>
          </a:p>
        </p:txBody>
      </p:sp>
      <p:pic>
        <p:nvPicPr>
          <p:cNvPr id="5" name="Content Placeholder 4" descr="Text&#10;&#10;Description automatically generated">
            <a:extLst>
              <a:ext uri="{FF2B5EF4-FFF2-40B4-BE49-F238E27FC236}">
                <a16:creationId xmlns:a16="http://schemas.microsoft.com/office/drawing/2014/main" id="{2953FEB2-C37B-43FA-8360-07A8F4DFAB62}"/>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476500" y="4832993"/>
            <a:ext cx="6210300" cy="1390650"/>
          </a:xfrm>
        </p:spPr>
      </p:pic>
      <p:pic>
        <p:nvPicPr>
          <p:cNvPr id="7" name="Picture 6">
            <a:extLst>
              <a:ext uri="{FF2B5EF4-FFF2-40B4-BE49-F238E27FC236}">
                <a16:creationId xmlns:a16="http://schemas.microsoft.com/office/drawing/2014/main" id="{B982A9E7-20F2-4936-A070-EB8D620A60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728" y="4061468"/>
            <a:ext cx="7038975" cy="771525"/>
          </a:xfrm>
          <a:prstGeom prst="rect">
            <a:avLst/>
          </a:prstGeom>
        </p:spPr>
      </p:pic>
      <p:pic>
        <p:nvPicPr>
          <p:cNvPr id="11" name="Picture 10" descr="Text&#10;&#10;Description automatically generated">
            <a:extLst>
              <a:ext uri="{FF2B5EF4-FFF2-40B4-BE49-F238E27FC236}">
                <a16:creationId xmlns:a16="http://schemas.microsoft.com/office/drawing/2014/main" id="{2F0C4F9D-05DF-4B09-AD53-20F35EEF6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297" y="2821890"/>
            <a:ext cx="6553200" cy="1524000"/>
          </a:xfrm>
          <a:prstGeom prst="rect">
            <a:avLst/>
          </a:prstGeom>
        </p:spPr>
      </p:pic>
      <p:pic>
        <p:nvPicPr>
          <p:cNvPr id="13" name="Picture 12" descr="Graphical user interface, text, application, email&#10;&#10;Description automatically generated">
            <a:extLst>
              <a:ext uri="{FF2B5EF4-FFF2-40B4-BE49-F238E27FC236}">
                <a16:creationId xmlns:a16="http://schemas.microsoft.com/office/drawing/2014/main" id="{99136DB8-CB2E-4268-9AB2-581E8FACC78F}"/>
              </a:ext>
            </a:extLst>
          </p:cNvPr>
          <p:cNvPicPr>
            <a:picLocks noChangeAspect="1"/>
          </p:cNvPicPr>
          <p:nvPr/>
        </p:nvPicPr>
        <p:blipFill rotWithShape="1">
          <a:blip r:embed="rId6">
            <a:extLst>
              <a:ext uri="{28A0092B-C50C-407E-A947-70E740481C1C}">
                <a14:useLocalDpi xmlns:a14="http://schemas.microsoft.com/office/drawing/2010/main" val="0"/>
              </a:ext>
            </a:extLst>
          </a:blip>
          <a:srcRect t="3678" r="76" b="66438"/>
          <a:stretch/>
        </p:blipFill>
        <p:spPr>
          <a:xfrm>
            <a:off x="387911" y="1993556"/>
            <a:ext cx="6517586" cy="802975"/>
          </a:xfrm>
          <a:prstGeom prst="rect">
            <a:avLst/>
          </a:prstGeom>
        </p:spPr>
      </p:pic>
      <p:sp>
        <p:nvSpPr>
          <p:cNvPr id="14" name="TextBox 13">
            <a:extLst>
              <a:ext uri="{FF2B5EF4-FFF2-40B4-BE49-F238E27FC236}">
                <a16:creationId xmlns:a16="http://schemas.microsoft.com/office/drawing/2014/main" id="{A3BF00F4-D649-410E-B534-518C9A48ED55}"/>
              </a:ext>
            </a:extLst>
          </p:cNvPr>
          <p:cNvSpPr txBox="1"/>
          <p:nvPr/>
        </p:nvSpPr>
        <p:spPr>
          <a:xfrm>
            <a:off x="247135" y="6343135"/>
            <a:ext cx="4695567" cy="538609"/>
          </a:xfrm>
          <a:prstGeom prst="rect">
            <a:avLst/>
          </a:prstGeom>
          <a:noFill/>
        </p:spPr>
        <p:txBody>
          <a:bodyPr wrap="square" rtlCol="0">
            <a:spAutoFit/>
          </a:bodyPr>
          <a:lstStyle/>
          <a:p>
            <a:r>
              <a:rPr lang="en-US" sz="1100" dirty="0"/>
              <a:t>Source </a:t>
            </a:r>
            <a:r>
              <a:rPr lang="en-US" sz="1100" dirty="0">
                <a:hlinkClick r:id="rId7"/>
              </a:rPr>
              <a:t>History and Social Science Framework (mass.edu)</a:t>
            </a:r>
            <a:endParaRPr lang="en-US" sz="1100" dirty="0"/>
          </a:p>
          <a:p>
            <a:endParaRPr lang="en-US" dirty="0"/>
          </a:p>
        </p:txBody>
      </p:sp>
    </p:spTree>
    <p:extLst>
      <p:ext uri="{BB962C8B-B14F-4D97-AF65-F5344CB8AC3E}">
        <p14:creationId xmlns:p14="http://schemas.microsoft.com/office/powerpoint/2010/main" val="423227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457200" y="11430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3636"/>
              </a:lnSpc>
              <a:spcBef>
                <a:spcPts val="0"/>
              </a:spcBef>
              <a:spcAft>
                <a:spcPts val="0"/>
              </a:spcAft>
              <a:buNone/>
            </a:pPr>
            <a:r>
              <a:rPr lang="en-US" sz="4000" dirty="0" err="1">
                <a:hlinkClick r:id="rId3">
                  <a:extLst>
                    <a:ext uri="{A12FA001-AC4F-418D-AE19-62706E023703}">
                      <ahyp:hlinkClr xmlns:ahyp="http://schemas.microsoft.com/office/drawing/2018/hyperlinkcolor" val="tx"/>
                    </a:ext>
                  </a:extLst>
                </a:hlinkClick>
              </a:rPr>
              <a:t>EconEdLink</a:t>
            </a:r>
            <a:r>
              <a:rPr lang="en-US" sz="4000" dirty="0">
                <a:hlinkClick r:id="rId3">
                  <a:extLst>
                    <a:ext uri="{A12FA001-AC4F-418D-AE19-62706E023703}">
                      <ahyp:hlinkClr xmlns:ahyp="http://schemas.microsoft.com/office/drawing/2018/hyperlinkcolor" val="tx"/>
                    </a:ext>
                  </a:extLst>
                </a:hlinkClick>
              </a:rPr>
              <a:t> - Multipliers and Fiscal Policy</a:t>
            </a:r>
            <a:endParaRPr sz="4000" b="1" dirty="0"/>
          </a:p>
        </p:txBody>
      </p:sp>
      <p:sp>
        <p:nvSpPr>
          <p:cNvPr id="81" name="Google Shape;81;p17"/>
          <p:cNvSpPr txBox="1">
            <a:spLocks noGrp="1"/>
          </p:cNvSpPr>
          <p:nvPr>
            <p:ph type="body" idx="4294967295"/>
          </p:nvPr>
        </p:nvSpPr>
        <p:spPr>
          <a:xfrm>
            <a:off x="457200" y="2514600"/>
            <a:ext cx="8229600" cy="4175760"/>
          </a:xfrm>
          <a:prstGeom prst="rect">
            <a:avLst/>
          </a:prstGeom>
          <a:noFill/>
          <a:ln>
            <a:noFill/>
          </a:ln>
        </p:spPr>
        <p:txBody>
          <a:bodyPr spcFirstLastPara="1" wrap="square" lIns="91425" tIns="45700" rIns="91425" bIns="45700" anchor="t" anchorCtr="0">
            <a:noAutofit/>
          </a:bodyPr>
          <a:lstStyle/>
          <a:p>
            <a:pPr lvl="0" fontAlgn="base">
              <a:spcAft>
                <a:spcPts val="800"/>
              </a:spcAft>
              <a:buSzPct val="125000"/>
            </a:pPr>
            <a:r>
              <a:rPr lang="en-US" b="1" dirty="0"/>
              <a:t>Evaluate fiscal policy responses to the COVID-19 pandemic</a:t>
            </a:r>
          </a:p>
          <a:p>
            <a:pPr lvl="0" fontAlgn="base">
              <a:spcAft>
                <a:spcPts val="800"/>
              </a:spcAft>
              <a:buSzPct val="125000"/>
            </a:pPr>
            <a:r>
              <a:rPr lang="en-US" b="1" dirty="0"/>
              <a:t>Apply fiscal policy multipliers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457200" y="11430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3636"/>
              </a:lnSpc>
              <a:spcBef>
                <a:spcPts val="0"/>
              </a:spcBef>
              <a:spcAft>
                <a:spcPts val="0"/>
              </a:spcAft>
              <a:buNone/>
            </a:pPr>
            <a:r>
              <a:rPr lang="en-US" sz="5000" dirty="0"/>
              <a:t>Question: </a:t>
            </a:r>
            <a:br>
              <a:rPr lang="en-US" sz="5000" dirty="0"/>
            </a:br>
            <a:r>
              <a:rPr lang="en-US" sz="5000" dirty="0">
                <a:solidFill>
                  <a:srgbClr val="7A9900"/>
                </a:solidFill>
              </a:rPr>
              <a:t>What to do with $100?</a:t>
            </a:r>
            <a:endParaRPr sz="5000" b="1" dirty="0">
              <a:solidFill>
                <a:srgbClr val="7A9900"/>
              </a:solidFill>
              <a:latin typeface="Calibri"/>
              <a:ea typeface="Calibri"/>
              <a:cs typeface="Calibri"/>
              <a:sym typeface="Calibri"/>
            </a:endParaRPr>
          </a:p>
        </p:txBody>
      </p:sp>
      <p:sp>
        <p:nvSpPr>
          <p:cNvPr id="74" name="Google Shape;74;p16"/>
          <p:cNvSpPr txBox="1">
            <a:spLocks noGrp="1"/>
          </p:cNvSpPr>
          <p:nvPr>
            <p:ph type="body" idx="4294967295"/>
          </p:nvPr>
        </p:nvSpPr>
        <p:spPr>
          <a:xfrm>
            <a:off x="457200" y="2514600"/>
            <a:ext cx="8229600" cy="417576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800"/>
              </a:spcAft>
              <a:buClr>
                <a:schemeClr val="dk1"/>
              </a:buClr>
              <a:buSzPct val="125000"/>
              <a:buChar char="•"/>
            </a:pPr>
            <a:r>
              <a:rPr lang="en-US" b="1" dirty="0">
                <a:solidFill>
                  <a:srgbClr val="005CB8"/>
                </a:solidFill>
                <a:latin typeface="+mn-lt"/>
                <a:ea typeface="Calibri"/>
                <a:cs typeface="Calibri"/>
                <a:sym typeface="Calibri"/>
              </a:rPr>
              <a:t>If someone gave you $100, how much of it would you spend?</a:t>
            </a:r>
          </a:p>
          <a:p>
            <a:pPr lvl="1">
              <a:spcBef>
                <a:spcPts val="0"/>
              </a:spcBef>
              <a:spcAft>
                <a:spcPts val="800"/>
              </a:spcAft>
              <a:buSzPct val="125000"/>
              <a:buFont typeface="Courier New" panose="02070309020205020404" pitchFamily="49" charset="0"/>
              <a:buChar char="o"/>
            </a:pPr>
            <a:r>
              <a:rPr lang="en-US" i="1" dirty="0">
                <a:latin typeface="+mn-lt"/>
              </a:rPr>
              <a:t>Think about what you would spend it on</a:t>
            </a:r>
          </a:p>
          <a:p>
            <a:pPr lvl="1">
              <a:spcBef>
                <a:spcPts val="0"/>
              </a:spcBef>
              <a:spcAft>
                <a:spcPts val="800"/>
              </a:spcAft>
              <a:buSzPct val="125000"/>
              <a:buFont typeface="Courier New" panose="02070309020205020404" pitchFamily="49" charset="0"/>
              <a:buChar char="o"/>
            </a:pPr>
            <a:r>
              <a:rPr lang="en-US" i="1" dirty="0">
                <a:latin typeface="+mn-lt"/>
              </a:rPr>
              <a:t>Write your answer in the chat box </a:t>
            </a:r>
            <a:r>
              <a:rPr lang="en-US" i="1" dirty="0">
                <a:solidFill>
                  <a:srgbClr val="7A9900"/>
                </a:solidFill>
                <a:latin typeface="+mn-lt"/>
              </a:rPr>
              <a:t>[number between 0 and 100]</a:t>
            </a:r>
          </a:p>
          <a:p>
            <a:pPr marL="342900" lvl="0" indent="-342900" algn="l" rtl="0">
              <a:spcBef>
                <a:spcPts val="0"/>
              </a:spcBef>
              <a:spcAft>
                <a:spcPts val="800"/>
              </a:spcAft>
              <a:buClr>
                <a:schemeClr val="dk1"/>
              </a:buClr>
              <a:buSzPct val="125000"/>
              <a:buChar char="•"/>
            </a:pPr>
            <a:r>
              <a:rPr lang="en-US" b="1" dirty="0">
                <a:solidFill>
                  <a:srgbClr val="005CB8"/>
                </a:solidFill>
                <a:latin typeface="+mn-lt"/>
              </a:rPr>
              <a:t>How does your answer compare to your classmates?</a:t>
            </a:r>
          </a:p>
          <a:p>
            <a:pPr marL="0" lvl="0" indent="0" algn="l" rtl="0">
              <a:spcBef>
                <a:spcPts val="0"/>
              </a:spcBef>
              <a:spcAft>
                <a:spcPts val="800"/>
              </a:spcAft>
              <a:buClr>
                <a:schemeClr val="dk1"/>
              </a:buClr>
              <a:buSzPct val="125000"/>
              <a:buNone/>
            </a:pPr>
            <a:endParaRPr sz="2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457200" y="11430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3636"/>
              </a:lnSpc>
              <a:spcBef>
                <a:spcPts val="0"/>
              </a:spcBef>
              <a:spcAft>
                <a:spcPts val="0"/>
              </a:spcAft>
              <a:buNone/>
            </a:pPr>
            <a:r>
              <a:rPr lang="en-US" sz="5000" dirty="0"/>
              <a:t>MPC and MPS</a:t>
            </a:r>
            <a:endParaRPr sz="5000" b="1" dirty="0">
              <a:solidFill>
                <a:srgbClr val="005CB8"/>
              </a:solidFill>
              <a:latin typeface="Calibri"/>
              <a:ea typeface="Calibri"/>
              <a:cs typeface="Calibri"/>
              <a:sym typeface="Calibri"/>
            </a:endParaRPr>
          </a:p>
        </p:txBody>
      </p:sp>
      <p:sp>
        <p:nvSpPr>
          <p:cNvPr id="74" name="Google Shape;74;p16"/>
          <p:cNvSpPr txBox="1">
            <a:spLocks noGrp="1"/>
          </p:cNvSpPr>
          <p:nvPr>
            <p:ph type="body" idx="4294967295"/>
          </p:nvPr>
        </p:nvSpPr>
        <p:spPr>
          <a:xfrm>
            <a:off x="457200" y="2226275"/>
            <a:ext cx="8229600" cy="417576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800"/>
              </a:spcAft>
              <a:buClr>
                <a:schemeClr val="dk1"/>
              </a:buClr>
              <a:buSzPct val="125000"/>
              <a:buFont typeface="Arial" panose="020B0604020202020204" pitchFamily="34" charset="0"/>
              <a:buChar char="•"/>
            </a:pPr>
            <a:r>
              <a:rPr lang="en-US" sz="2400" b="1" dirty="0">
                <a:solidFill>
                  <a:srgbClr val="7A9900"/>
                </a:solidFill>
              </a:rPr>
              <a:t>Marginal Propensity to Consume (MPC): </a:t>
            </a:r>
            <a:r>
              <a:rPr lang="en-US" sz="2400" b="1" dirty="0"/>
              <a:t>proportion of additional income that is spent on goods and services</a:t>
            </a:r>
          </a:p>
          <a:p>
            <a:pPr lvl="1">
              <a:spcBef>
                <a:spcPts val="0"/>
              </a:spcBef>
              <a:spcAft>
                <a:spcPts val="800"/>
              </a:spcAft>
              <a:buSzPct val="125000"/>
              <a:buFont typeface="Courier New" panose="02070309020205020404" pitchFamily="49" charset="0"/>
              <a:buChar char="o"/>
            </a:pPr>
            <a:r>
              <a:rPr lang="en-US" sz="2400" b="1" dirty="0"/>
              <a:t>If MPC = .7 then consumers would spend 70% of additional income, and save the rest</a:t>
            </a:r>
          </a:p>
          <a:p>
            <a:pPr marL="342900" indent="-342900">
              <a:spcAft>
                <a:spcPts val="800"/>
              </a:spcAft>
              <a:buSzPct val="125000"/>
              <a:buFont typeface="Arial" panose="020B0604020202020204" pitchFamily="34" charset="0"/>
              <a:buChar char="•"/>
            </a:pPr>
            <a:r>
              <a:rPr lang="en-US" sz="2400" b="1" dirty="0"/>
              <a:t> </a:t>
            </a:r>
            <a:r>
              <a:rPr lang="en-US" sz="2400" b="1" dirty="0">
                <a:solidFill>
                  <a:srgbClr val="7A9900"/>
                </a:solidFill>
              </a:rPr>
              <a:t>Marginal Propensity to Save (MPS): </a:t>
            </a:r>
            <a:r>
              <a:rPr lang="en-US" sz="2400" b="1" dirty="0"/>
              <a:t>proportion of additional income that is saved</a:t>
            </a:r>
          </a:p>
          <a:p>
            <a:pPr marL="342900" indent="-342900">
              <a:spcAft>
                <a:spcPts val="800"/>
              </a:spcAft>
              <a:buSzPct val="125000"/>
              <a:buFont typeface="Arial" panose="020B0604020202020204" pitchFamily="34" charset="0"/>
              <a:buChar char="•"/>
            </a:pPr>
            <a:r>
              <a:rPr lang="en-US" sz="2400" b="1" dirty="0"/>
              <a:t>All additional income is either </a:t>
            </a:r>
            <a:r>
              <a:rPr lang="en-US" sz="2400" b="1" dirty="0">
                <a:solidFill>
                  <a:srgbClr val="7A9900"/>
                </a:solidFill>
              </a:rPr>
              <a:t>spent or saved, </a:t>
            </a:r>
            <a:r>
              <a:rPr lang="en-US" sz="2400" b="1" dirty="0"/>
              <a:t>so MPC + MPS = 1</a:t>
            </a:r>
          </a:p>
        </p:txBody>
      </p:sp>
    </p:spTree>
    <p:extLst>
      <p:ext uri="{BB962C8B-B14F-4D97-AF65-F5344CB8AC3E}">
        <p14:creationId xmlns:p14="http://schemas.microsoft.com/office/powerpoint/2010/main" val="2360380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457200" y="11430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3636"/>
              </a:lnSpc>
              <a:spcBef>
                <a:spcPts val="0"/>
              </a:spcBef>
              <a:spcAft>
                <a:spcPts val="0"/>
              </a:spcAft>
              <a:buNone/>
            </a:pPr>
            <a:r>
              <a:rPr lang="en-US" sz="5500" b="1" dirty="0">
                <a:solidFill>
                  <a:srgbClr val="005CB8"/>
                </a:solidFill>
                <a:latin typeface="Calibri"/>
                <a:ea typeface="Calibri"/>
                <a:cs typeface="Calibri"/>
                <a:sym typeface="Calibri"/>
              </a:rPr>
              <a:t>MPC Factors</a:t>
            </a:r>
            <a:endParaRPr sz="5500" b="1" dirty="0">
              <a:solidFill>
                <a:srgbClr val="005CB8"/>
              </a:solidFill>
              <a:latin typeface="Calibri"/>
              <a:ea typeface="Calibri"/>
              <a:cs typeface="Calibri"/>
              <a:sym typeface="Calibri"/>
            </a:endParaRPr>
          </a:p>
        </p:txBody>
      </p:sp>
      <p:sp>
        <p:nvSpPr>
          <p:cNvPr id="74" name="Google Shape;74;p16"/>
          <p:cNvSpPr txBox="1">
            <a:spLocks noGrp="1"/>
          </p:cNvSpPr>
          <p:nvPr>
            <p:ph type="body" idx="4294967295"/>
          </p:nvPr>
        </p:nvSpPr>
        <p:spPr>
          <a:xfrm>
            <a:off x="457200" y="2514600"/>
            <a:ext cx="8229600" cy="41757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800"/>
              </a:spcAft>
              <a:buClr>
                <a:schemeClr val="dk1"/>
              </a:buClr>
              <a:buSzPct val="125000"/>
              <a:buNone/>
            </a:pPr>
            <a:r>
              <a:rPr lang="en-US" sz="4000" b="1" dirty="0"/>
              <a:t>MPC will be </a:t>
            </a:r>
            <a:r>
              <a:rPr lang="en-US" sz="4000" b="1" dirty="0">
                <a:solidFill>
                  <a:srgbClr val="7A9900"/>
                </a:solidFill>
              </a:rPr>
              <a:t>higher</a:t>
            </a:r>
            <a:r>
              <a:rPr lang="en-US" sz="4000" b="1" dirty="0"/>
              <a:t> for those with</a:t>
            </a:r>
          </a:p>
          <a:p>
            <a:pPr marL="800100" lvl="1" indent="-342900">
              <a:spcBef>
                <a:spcPts val="0"/>
              </a:spcBef>
              <a:spcAft>
                <a:spcPts val="800"/>
              </a:spcAft>
              <a:buSzPct val="125000"/>
              <a:buFont typeface="Arial" panose="020B0604020202020204" pitchFamily="34" charset="0"/>
              <a:buChar char="•"/>
            </a:pPr>
            <a:r>
              <a:rPr lang="en-US" sz="3200" b="1" dirty="0"/>
              <a:t>Lower income</a:t>
            </a:r>
          </a:p>
          <a:p>
            <a:pPr marL="800100" lvl="1" indent="-342900">
              <a:spcBef>
                <a:spcPts val="0"/>
              </a:spcBef>
              <a:spcAft>
                <a:spcPts val="800"/>
              </a:spcAft>
              <a:buSzPct val="125000"/>
              <a:buFont typeface="Arial" panose="020B0604020202020204" pitchFamily="34" charset="0"/>
              <a:buChar char="•"/>
            </a:pPr>
            <a:r>
              <a:rPr lang="en-US" sz="3200" b="1" dirty="0"/>
              <a:t>Lower taxation level</a:t>
            </a:r>
          </a:p>
          <a:p>
            <a:pPr marL="800100" lvl="1" indent="-342900">
              <a:spcBef>
                <a:spcPts val="0"/>
              </a:spcBef>
              <a:spcAft>
                <a:spcPts val="800"/>
              </a:spcAft>
              <a:buSzPct val="125000"/>
              <a:buFont typeface="Arial" panose="020B0604020202020204" pitchFamily="34" charset="0"/>
              <a:buChar char="•"/>
            </a:pPr>
            <a:r>
              <a:rPr lang="en-US" sz="3200" b="1" dirty="0"/>
              <a:t>More consumer confidence</a:t>
            </a:r>
            <a:endParaRPr sz="3200" b="1" dirty="0"/>
          </a:p>
        </p:txBody>
      </p:sp>
    </p:spTree>
    <p:extLst>
      <p:ext uri="{BB962C8B-B14F-4D97-AF65-F5344CB8AC3E}">
        <p14:creationId xmlns:p14="http://schemas.microsoft.com/office/powerpoint/2010/main" val="8265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457200" y="11430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3636"/>
              </a:lnSpc>
              <a:spcBef>
                <a:spcPts val="0"/>
              </a:spcBef>
              <a:spcAft>
                <a:spcPts val="0"/>
              </a:spcAft>
              <a:buNone/>
            </a:pPr>
            <a:r>
              <a:rPr lang="en-US" sz="5000" dirty="0"/>
              <a:t>MPC and Fiscal Policy</a:t>
            </a:r>
            <a:endParaRPr sz="5000" b="1" dirty="0">
              <a:solidFill>
                <a:srgbClr val="005CB8"/>
              </a:solidFill>
              <a:latin typeface="Calibri"/>
              <a:ea typeface="Calibri"/>
              <a:cs typeface="Calibri"/>
              <a:sym typeface="Calibri"/>
            </a:endParaRPr>
          </a:p>
        </p:txBody>
      </p:sp>
      <p:sp>
        <p:nvSpPr>
          <p:cNvPr id="74" name="Google Shape;74;p16"/>
          <p:cNvSpPr txBox="1">
            <a:spLocks noGrp="1"/>
          </p:cNvSpPr>
          <p:nvPr>
            <p:ph type="body" idx="4294967295"/>
          </p:nvPr>
        </p:nvSpPr>
        <p:spPr>
          <a:xfrm>
            <a:off x="667265" y="2514600"/>
            <a:ext cx="7825946" cy="41757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800"/>
              </a:spcAft>
              <a:buClr>
                <a:schemeClr val="dk1"/>
              </a:buClr>
              <a:buSzPct val="125000"/>
              <a:buNone/>
            </a:pPr>
            <a:r>
              <a:rPr lang="en-US" sz="4000" b="1" dirty="0"/>
              <a:t>When the government </a:t>
            </a:r>
            <a:r>
              <a:rPr lang="en-US" sz="4000" b="1" dirty="0">
                <a:solidFill>
                  <a:srgbClr val="7A9900"/>
                </a:solidFill>
              </a:rPr>
              <a:t>spends money and/or cuts taxes </a:t>
            </a:r>
            <a:r>
              <a:rPr lang="en-US" sz="4000" b="1" dirty="0"/>
              <a:t>to help us recover from a crisis, there will be a </a:t>
            </a:r>
            <a:r>
              <a:rPr lang="en-US" sz="4000" b="1" dirty="0">
                <a:solidFill>
                  <a:srgbClr val="7A9900"/>
                </a:solidFill>
              </a:rPr>
              <a:t>multiplying effect </a:t>
            </a:r>
            <a:r>
              <a:rPr lang="en-US" sz="4000" b="1" dirty="0"/>
              <a:t>which is influenced by the size of the MPC.</a:t>
            </a:r>
            <a:endParaRPr sz="4000" b="1" dirty="0"/>
          </a:p>
        </p:txBody>
      </p:sp>
    </p:spTree>
    <p:extLst>
      <p:ext uri="{BB962C8B-B14F-4D97-AF65-F5344CB8AC3E}">
        <p14:creationId xmlns:p14="http://schemas.microsoft.com/office/powerpoint/2010/main" val="52221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457200" y="11430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3636"/>
              </a:lnSpc>
              <a:spcBef>
                <a:spcPts val="0"/>
              </a:spcBef>
              <a:spcAft>
                <a:spcPts val="0"/>
              </a:spcAft>
              <a:buNone/>
            </a:pPr>
            <a:r>
              <a:rPr lang="en-US" sz="5000" dirty="0"/>
              <a:t>Fiscal Policy Review</a:t>
            </a:r>
            <a:endParaRPr sz="5000" b="1" dirty="0">
              <a:solidFill>
                <a:srgbClr val="005CB8"/>
              </a:solidFill>
              <a:latin typeface="Calibri"/>
              <a:ea typeface="Calibri"/>
              <a:cs typeface="Calibri"/>
              <a:sym typeface="Calibri"/>
            </a:endParaRPr>
          </a:p>
        </p:txBody>
      </p:sp>
      <p:sp>
        <p:nvSpPr>
          <p:cNvPr id="74" name="Google Shape;74;p16"/>
          <p:cNvSpPr txBox="1">
            <a:spLocks noGrp="1"/>
          </p:cNvSpPr>
          <p:nvPr>
            <p:ph type="body" idx="4294967295"/>
          </p:nvPr>
        </p:nvSpPr>
        <p:spPr>
          <a:xfrm>
            <a:off x="457200" y="2084173"/>
            <a:ext cx="8110151" cy="460618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buClr>
                <a:schemeClr val="dk1"/>
              </a:buClr>
              <a:buSzPct val="125000"/>
              <a:buFont typeface="Arial" panose="020B0604020202020204" pitchFamily="34" charset="0"/>
              <a:buChar char="•"/>
            </a:pPr>
            <a:r>
              <a:rPr lang="en-US" sz="1800" b="1" dirty="0">
                <a:solidFill>
                  <a:srgbClr val="7A9900"/>
                </a:solidFill>
              </a:rPr>
              <a:t>Who: </a:t>
            </a:r>
            <a:r>
              <a:rPr lang="en-US" sz="1800" b="1" dirty="0"/>
              <a:t>President and Congress</a:t>
            </a:r>
          </a:p>
          <a:p>
            <a:pPr marL="342900" lvl="0" indent="-342900" algn="l" rtl="0">
              <a:spcBef>
                <a:spcPts val="0"/>
              </a:spcBef>
              <a:buClr>
                <a:schemeClr val="dk1"/>
              </a:buClr>
              <a:buSzPct val="125000"/>
              <a:buFont typeface="Arial" panose="020B0604020202020204" pitchFamily="34" charset="0"/>
              <a:buChar char="•"/>
            </a:pPr>
            <a:r>
              <a:rPr lang="en-US" sz="1800" b="1" dirty="0">
                <a:solidFill>
                  <a:srgbClr val="7A9900"/>
                </a:solidFill>
              </a:rPr>
              <a:t>What: </a:t>
            </a:r>
            <a:r>
              <a:rPr lang="en-US" sz="1800" b="1" dirty="0"/>
              <a:t>Government Spending and/or Taxes</a:t>
            </a:r>
          </a:p>
          <a:p>
            <a:pPr marL="342900" lvl="0" indent="-342900" algn="l" rtl="0">
              <a:spcBef>
                <a:spcPts val="0"/>
              </a:spcBef>
              <a:buClr>
                <a:schemeClr val="dk1"/>
              </a:buClr>
              <a:buSzPct val="125000"/>
              <a:buFont typeface="Arial" panose="020B0604020202020204" pitchFamily="34" charset="0"/>
              <a:buChar char="•"/>
            </a:pPr>
            <a:r>
              <a:rPr lang="en-US" sz="1800" b="1" dirty="0">
                <a:solidFill>
                  <a:srgbClr val="7A9900"/>
                </a:solidFill>
              </a:rPr>
              <a:t>Why: </a:t>
            </a:r>
            <a:r>
              <a:rPr lang="en-US" sz="1800" b="1" dirty="0"/>
              <a:t>Dampen business cycle</a:t>
            </a:r>
          </a:p>
          <a:p>
            <a:pPr lvl="1">
              <a:spcBef>
                <a:spcPts val="0"/>
              </a:spcBef>
              <a:buSzPct val="125000"/>
              <a:buFont typeface="Courier New" panose="02070309020205020404" pitchFamily="49" charset="0"/>
              <a:buChar char="o"/>
            </a:pPr>
            <a:r>
              <a:rPr lang="en-US" sz="1800" b="1" dirty="0"/>
              <a:t>Macroeconomic goals are sustainable growth, stable prices and full employment</a:t>
            </a:r>
          </a:p>
          <a:p>
            <a:pPr marL="342900" lvl="0" indent="-342900" algn="l" rtl="0">
              <a:spcBef>
                <a:spcPts val="0"/>
              </a:spcBef>
              <a:buClr>
                <a:schemeClr val="dk1"/>
              </a:buClr>
              <a:buSzPct val="125000"/>
              <a:buFont typeface="Arial" panose="020B0604020202020204" pitchFamily="34" charset="0"/>
              <a:buChar char="•"/>
            </a:pPr>
            <a:r>
              <a:rPr lang="en-US" sz="1800" b="1" dirty="0">
                <a:solidFill>
                  <a:srgbClr val="7A9900"/>
                </a:solidFill>
              </a:rPr>
              <a:t>How: </a:t>
            </a:r>
            <a:r>
              <a:rPr lang="en-US" sz="1800" b="1" dirty="0"/>
              <a:t>Changing government spending and/or taxes shifts aggregate demand</a:t>
            </a:r>
          </a:p>
          <a:p>
            <a:pPr lvl="1">
              <a:spcBef>
                <a:spcPts val="0"/>
              </a:spcBef>
              <a:buSzPct val="125000"/>
              <a:buFont typeface="Courier New" panose="02070309020205020404" pitchFamily="49" charset="0"/>
              <a:buChar char="o"/>
            </a:pPr>
            <a:r>
              <a:rPr lang="en-US" sz="1800" b="1" dirty="0"/>
              <a:t>Expansionary: </a:t>
            </a:r>
            <a:r>
              <a:rPr lang="en-US" sz="1800" b="1" u="sng" dirty="0"/>
              <a:t>increase</a:t>
            </a:r>
            <a:r>
              <a:rPr lang="en-US" sz="1800" b="1" dirty="0"/>
              <a:t> G and/or decrease taxes </a:t>
            </a:r>
            <a:r>
              <a:rPr lang="en-US" sz="1800" b="1" dirty="0">
                <a:sym typeface="Wingdings" panose="05000000000000000000" pitchFamily="2" charset="2"/>
              </a:rPr>
              <a:t> AD increase  economic growth and inflation</a:t>
            </a:r>
          </a:p>
          <a:p>
            <a:pPr lvl="1">
              <a:spcBef>
                <a:spcPts val="0"/>
              </a:spcBef>
              <a:buSzPct val="125000"/>
              <a:buFont typeface="Courier New" panose="02070309020205020404" pitchFamily="49" charset="0"/>
              <a:buChar char="o"/>
            </a:pPr>
            <a:r>
              <a:rPr lang="en-US" sz="1800" b="1" dirty="0">
                <a:sym typeface="Wingdings" panose="05000000000000000000" pitchFamily="2" charset="2"/>
              </a:rPr>
              <a:t>Contractionary: </a:t>
            </a:r>
            <a:r>
              <a:rPr lang="en-US" sz="1800" b="1" u="sng" dirty="0">
                <a:sym typeface="Wingdings" panose="05000000000000000000" pitchFamily="2" charset="2"/>
              </a:rPr>
              <a:t>decrease</a:t>
            </a:r>
            <a:r>
              <a:rPr lang="en-US" sz="1800" b="1" dirty="0">
                <a:sym typeface="Wingdings" panose="05000000000000000000" pitchFamily="2" charset="2"/>
              </a:rPr>
              <a:t> G and/or increase taxes  AD decrease  economic decline and disinflation</a:t>
            </a:r>
            <a:endParaRPr sz="1800" b="1" dirty="0"/>
          </a:p>
        </p:txBody>
      </p:sp>
    </p:spTree>
    <p:extLst>
      <p:ext uri="{BB962C8B-B14F-4D97-AF65-F5344CB8AC3E}">
        <p14:creationId xmlns:p14="http://schemas.microsoft.com/office/powerpoint/2010/main" val="295330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anim calcmode="lin" valueType="num">
                                      <p:cBhvr additive="base">
                                        <p:cTn id="7" dur="500" fill="hold"/>
                                        <p:tgtEl>
                                          <p:spTgt spid="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4">
                                            <p:txEl>
                                              <p:pRg st="1" end="1"/>
                                            </p:txEl>
                                          </p:spTgt>
                                        </p:tgtEl>
                                        <p:attrNameLst>
                                          <p:attrName>style.visibility</p:attrName>
                                        </p:attrNameLst>
                                      </p:cBhvr>
                                      <p:to>
                                        <p:strVal val="visible"/>
                                      </p:to>
                                    </p:set>
                                    <p:anim calcmode="lin" valueType="num">
                                      <p:cBhvr additive="base">
                                        <p:cTn id="13" dur="500" fill="hold"/>
                                        <p:tgtEl>
                                          <p:spTgt spid="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4">
                                            <p:txEl>
                                              <p:pRg st="2" end="2"/>
                                            </p:txEl>
                                          </p:spTgt>
                                        </p:tgtEl>
                                        <p:attrNameLst>
                                          <p:attrName>style.visibility</p:attrName>
                                        </p:attrNameLst>
                                      </p:cBhvr>
                                      <p:to>
                                        <p:strVal val="visible"/>
                                      </p:to>
                                    </p:set>
                                    <p:anim calcmode="lin" valueType="num">
                                      <p:cBhvr additive="base">
                                        <p:cTn id="19" dur="500" fill="hold"/>
                                        <p:tgtEl>
                                          <p:spTgt spid="7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4">
                                            <p:txEl>
                                              <p:pRg st="3" end="3"/>
                                            </p:txEl>
                                          </p:spTgt>
                                        </p:tgtEl>
                                        <p:attrNameLst>
                                          <p:attrName>style.visibility</p:attrName>
                                        </p:attrNameLst>
                                      </p:cBhvr>
                                      <p:to>
                                        <p:strVal val="visible"/>
                                      </p:to>
                                    </p:set>
                                    <p:anim calcmode="lin" valueType="num">
                                      <p:cBhvr additive="base">
                                        <p:cTn id="25" dur="500" fill="hold"/>
                                        <p:tgtEl>
                                          <p:spTgt spid="7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4">
                                            <p:txEl>
                                              <p:pRg st="4" end="4"/>
                                            </p:txEl>
                                          </p:spTgt>
                                        </p:tgtEl>
                                        <p:attrNameLst>
                                          <p:attrName>style.visibility</p:attrName>
                                        </p:attrNameLst>
                                      </p:cBhvr>
                                      <p:to>
                                        <p:strVal val="visible"/>
                                      </p:to>
                                    </p:set>
                                    <p:anim calcmode="lin" valueType="num">
                                      <p:cBhvr additive="base">
                                        <p:cTn id="31" dur="500" fill="hold"/>
                                        <p:tgtEl>
                                          <p:spTgt spid="7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4">
                                            <p:txEl>
                                              <p:pRg st="5" end="5"/>
                                            </p:txEl>
                                          </p:spTgt>
                                        </p:tgtEl>
                                        <p:attrNameLst>
                                          <p:attrName>style.visibility</p:attrName>
                                        </p:attrNameLst>
                                      </p:cBhvr>
                                      <p:to>
                                        <p:strVal val="visible"/>
                                      </p:to>
                                    </p:set>
                                    <p:anim calcmode="lin" valueType="num">
                                      <p:cBhvr additive="base">
                                        <p:cTn id="37" dur="500" fill="hold"/>
                                        <p:tgtEl>
                                          <p:spTgt spid="7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4">
                                            <p:txEl>
                                              <p:pRg st="6" end="6"/>
                                            </p:txEl>
                                          </p:spTgt>
                                        </p:tgtEl>
                                        <p:attrNameLst>
                                          <p:attrName>style.visibility</p:attrName>
                                        </p:attrNameLst>
                                      </p:cBhvr>
                                      <p:to>
                                        <p:strVal val="visible"/>
                                      </p:to>
                                    </p:set>
                                    <p:anim calcmode="lin" valueType="num">
                                      <p:cBhvr additive="base">
                                        <p:cTn id="43" dur="500" fill="hold"/>
                                        <p:tgtEl>
                                          <p:spTgt spid="7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lstStyle/>
          <a:p>
            <a:r>
              <a:rPr lang="en-US" sz="5000" dirty="0"/>
              <a:t>COVID-19 Economy</a:t>
            </a:r>
          </a:p>
        </p:txBody>
      </p:sp>
      <p:sp>
        <p:nvSpPr>
          <p:cNvPr id="3" name="Text Placeholder 2"/>
          <p:cNvSpPr>
            <a:spLocks noGrp="1"/>
          </p:cNvSpPr>
          <p:nvPr>
            <p:ph type="body" idx="1"/>
          </p:nvPr>
        </p:nvSpPr>
        <p:spPr>
          <a:xfrm>
            <a:off x="175696" y="2509776"/>
            <a:ext cx="4040188" cy="639762"/>
          </a:xfrm>
        </p:spPr>
        <p:txBody>
          <a:bodyPr/>
          <a:lstStyle/>
          <a:p>
            <a:r>
              <a:rPr lang="en-US" dirty="0"/>
              <a:t>Economic Growth, according to BEA.gov</a:t>
            </a:r>
          </a:p>
        </p:txBody>
      </p:sp>
      <p:sp>
        <p:nvSpPr>
          <p:cNvPr id="5" name="Text Placeholder 4"/>
          <p:cNvSpPr>
            <a:spLocks noGrp="1"/>
          </p:cNvSpPr>
          <p:nvPr>
            <p:ph type="body" sz="quarter" idx="3"/>
          </p:nvPr>
        </p:nvSpPr>
        <p:spPr>
          <a:xfrm>
            <a:off x="4734279" y="2509776"/>
            <a:ext cx="4041775" cy="639762"/>
          </a:xfrm>
        </p:spPr>
        <p:txBody>
          <a:bodyPr/>
          <a:lstStyle/>
          <a:p>
            <a:r>
              <a:rPr lang="en-US" dirty="0"/>
              <a:t>Unemployment, according to BLS.gov</a:t>
            </a:r>
          </a:p>
        </p:txBody>
      </p:sp>
      <p:pic>
        <p:nvPicPr>
          <p:cNvPr id="9" name="Picture 2" descr="https://data.bls.gov/generated_files/graphics/latest_numbers_LNS14000000_2010_2020_all_period_M09_data.gif"/>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494883" y="3348195"/>
            <a:ext cx="4649118" cy="2464571"/>
          </a:xfrm>
          <a:prstGeom prst="rect">
            <a:avLst/>
          </a:prstGeom>
          <a:noFill/>
          <a:extLst>
            <a:ext uri="{909E8E84-426E-40DD-AFC4-6F175D3DCCD1}">
              <a14:hiddenFill xmlns:a14="http://schemas.microsoft.com/office/drawing/2010/main">
                <a:solidFill>
                  <a:srgbClr val="FFFFFF"/>
                </a:solidFill>
              </a14:hiddenFill>
            </a:ext>
          </a:extLst>
        </p:spPr>
      </p:pic>
      <p:pic>
        <p:nvPicPr>
          <p:cNvPr id="10" name="Content Placeholder 9"/>
          <p:cNvPicPr>
            <a:picLocks noGrp="1" noChangeAspect="1"/>
          </p:cNvPicPr>
          <p:nvPr>
            <p:ph sz="half" idx="2"/>
          </p:nvPr>
        </p:nvPicPr>
        <p:blipFill>
          <a:blip r:embed="rId4"/>
          <a:stretch>
            <a:fillRect/>
          </a:stretch>
        </p:blipFill>
        <p:spPr>
          <a:xfrm>
            <a:off x="457200" y="3467894"/>
            <a:ext cx="4347844" cy="2047944"/>
          </a:xfrm>
          <a:prstGeom prst="rect">
            <a:avLst/>
          </a:prstGeom>
        </p:spPr>
      </p:pic>
    </p:spTree>
    <p:extLst>
      <p:ext uri="{BB962C8B-B14F-4D97-AF65-F5344CB8AC3E}">
        <p14:creationId xmlns:p14="http://schemas.microsoft.com/office/powerpoint/2010/main" val="50418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457200" y="11430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3636"/>
              </a:lnSpc>
              <a:spcBef>
                <a:spcPts val="0"/>
              </a:spcBef>
              <a:spcAft>
                <a:spcPts val="0"/>
              </a:spcAft>
              <a:buNone/>
            </a:pPr>
            <a:r>
              <a:rPr lang="en-US" sz="5000" b="1" dirty="0">
                <a:solidFill>
                  <a:srgbClr val="005CB8"/>
                </a:solidFill>
                <a:latin typeface="Calibri"/>
                <a:ea typeface="Calibri"/>
                <a:cs typeface="Calibri"/>
                <a:sym typeface="Calibri"/>
              </a:rPr>
              <a:t>2020 - Time for Fiscal Policy?</a:t>
            </a:r>
            <a:endParaRPr sz="5000" b="1" dirty="0">
              <a:solidFill>
                <a:srgbClr val="005CB8"/>
              </a:solidFill>
              <a:latin typeface="Calibri"/>
              <a:ea typeface="Calibri"/>
              <a:cs typeface="Calibri"/>
              <a:sym typeface="Calibri"/>
            </a:endParaRPr>
          </a:p>
        </p:txBody>
      </p:sp>
      <p:sp>
        <p:nvSpPr>
          <p:cNvPr id="74" name="Google Shape;74;p16"/>
          <p:cNvSpPr txBox="1">
            <a:spLocks noGrp="1"/>
          </p:cNvSpPr>
          <p:nvPr>
            <p:ph type="body" idx="4294967295"/>
          </p:nvPr>
        </p:nvSpPr>
        <p:spPr>
          <a:xfrm>
            <a:off x="457200" y="2377441"/>
            <a:ext cx="8229600" cy="4175760"/>
          </a:xfrm>
          <a:prstGeom prst="rect">
            <a:avLst/>
          </a:prstGeom>
          <a:noFill/>
          <a:ln>
            <a:noFill/>
          </a:ln>
        </p:spPr>
        <p:txBody>
          <a:bodyPr spcFirstLastPara="1" wrap="square" lIns="91425" tIns="45700" rIns="91425" bIns="45700" anchor="t" anchorCtr="0">
            <a:noAutofit/>
          </a:bodyPr>
          <a:lstStyle/>
          <a:p>
            <a:pPr marL="0" indent="0" algn="just">
              <a:buSzPct val="125000"/>
              <a:buNone/>
            </a:pPr>
            <a:r>
              <a:rPr lang="en-US" sz="3200" b="1" dirty="0"/>
              <a:t>Economic decline and rising unemployment while </a:t>
            </a:r>
            <a:r>
              <a:rPr lang="en-US" sz="3200" b="1" dirty="0">
                <a:solidFill>
                  <a:srgbClr val="7A9900"/>
                </a:solidFill>
              </a:rPr>
              <a:t>inflation</a:t>
            </a:r>
            <a:r>
              <a:rPr lang="en-US" sz="3200" b="1" dirty="0"/>
              <a:t> never got above 1%… a good time for Expansionary Fiscal Policy?</a:t>
            </a:r>
          </a:p>
        </p:txBody>
      </p:sp>
    </p:spTree>
    <p:extLst>
      <p:ext uri="{BB962C8B-B14F-4D97-AF65-F5344CB8AC3E}">
        <p14:creationId xmlns:p14="http://schemas.microsoft.com/office/powerpoint/2010/main" val="408436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457200" y="11430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3636"/>
              </a:lnSpc>
              <a:spcBef>
                <a:spcPts val="0"/>
              </a:spcBef>
              <a:spcAft>
                <a:spcPts val="0"/>
              </a:spcAft>
              <a:buNone/>
            </a:pPr>
            <a:r>
              <a:rPr lang="en-US" sz="5000" b="1" dirty="0">
                <a:solidFill>
                  <a:srgbClr val="005CB8"/>
                </a:solidFill>
                <a:latin typeface="Calibri"/>
                <a:ea typeface="Calibri"/>
                <a:cs typeface="Calibri"/>
                <a:sym typeface="Calibri"/>
              </a:rPr>
              <a:t>COVID-19 Fiscal Policy</a:t>
            </a:r>
            <a:endParaRPr sz="5000" b="1" dirty="0">
              <a:solidFill>
                <a:srgbClr val="005CB8"/>
              </a:solidFill>
              <a:latin typeface="Calibri"/>
              <a:ea typeface="Calibri"/>
              <a:cs typeface="Calibri"/>
              <a:sym typeface="Calibri"/>
            </a:endParaRPr>
          </a:p>
        </p:txBody>
      </p:sp>
      <p:sp>
        <p:nvSpPr>
          <p:cNvPr id="74" name="Google Shape;74;p16"/>
          <p:cNvSpPr txBox="1">
            <a:spLocks noGrp="1"/>
          </p:cNvSpPr>
          <p:nvPr>
            <p:ph type="body" idx="4294967295"/>
          </p:nvPr>
        </p:nvSpPr>
        <p:spPr>
          <a:xfrm>
            <a:off x="164122" y="2286000"/>
            <a:ext cx="8780585" cy="4261953"/>
          </a:xfrm>
          <a:prstGeom prst="rect">
            <a:avLst/>
          </a:prstGeom>
          <a:noFill/>
          <a:ln>
            <a:noFill/>
          </a:ln>
        </p:spPr>
        <p:txBody>
          <a:bodyPr spcFirstLastPara="1" wrap="square" lIns="91425" tIns="45700" rIns="91425" bIns="45700" anchor="t" anchorCtr="0">
            <a:noAutofit/>
          </a:bodyPr>
          <a:lstStyle/>
          <a:p>
            <a:pPr lvl="0" indent="-457200">
              <a:spcAft>
                <a:spcPts val="800"/>
              </a:spcAft>
              <a:buSzPct val="125000"/>
              <a:buFont typeface="Arial" panose="020B0604020202020204" pitchFamily="34" charset="0"/>
              <a:buChar char="•"/>
            </a:pPr>
            <a:r>
              <a:rPr lang="en-US" sz="2200" b="1" dirty="0"/>
              <a:t> </a:t>
            </a:r>
            <a:r>
              <a:rPr lang="en-US" sz="2200" b="1" dirty="0">
                <a:solidFill>
                  <a:srgbClr val="7A9900"/>
                </a:solidFill>
              </a:rPr>
              <a:t>Coronavirus Preparedness and Response Supplemental Appropriation </a:t>
            </a:r>
            <a:r>
              <a:rPr lang="en-US" sz="2200" b="1" dirty="0"/>
              <a:t>- 3/6/2020</a:t>
            </a:r>
          </a:p>
          <a:p>
            <a:pPr lvl="1" indent="-457200">
              <a:spcBef>
                <a:spcPts val="0"/>
              </a:spcBef>
              <a:spcAft>
                <a:spcPts val="800"/>
              </a:spcAft>
              <a:buSzPct val="125000"/>
              <a:buFont typeface="Courier New" panose="02070309020205020404" pitchFamily="49" charset="0"/>
              <a:buChar char="o"/>
            </a:pPr>
            <a:r>
              <a:rPr lang="en-US" sz="2200" b="1" dirty="0"/>
              <a:t>$8.3 billion</a:t>
            </a:r>
          </a:p>
          <a:p>
            <a:pPr lvl="1" indent="-457200">
              <a:spcBef>
                <a:spcPts val="0"/>
              </a:spcBef>
              <a:spcAft>
                <a:spcPts val="800"/>
              </a:spcAft>
              <a:buSzPct val="125000"/>
              <a:buFont typeface="Courier New" panose="02070309020205020404" pitchFamily="49" charset="0"/>
              <a:buChar char="o"/>
            </a:pPr>
            <a:r>
              <a:rPr lang="en-US" sz="2200" b="1" dirty="0"/>
              <a:t>Treatment and vaccine research</a:t>
            </a:r>
          </a:p>
          <a:p>
            <a:pPr lvl="1" indent="-457200">
              <a:spcBef>
                <a:spcPts val="0"/>
              </a:spcBef>
              <a:spcAft>
                <a:spcPts val="800"/>
              </a:spcAft>
              <a:buSzPct val="125000"/>
              <a:buFont typeface="Courier New" panose="02070309020205020404" pitchFamily="49" charset="0"/>
              <a:buChar char="o"/>
            </a:pPr>
            <a:r>
              <a:rPr lang="en-US" sz="2200" b="1" dirty="0"/>
              <a:t>Testing </a:t>
            </a:r>
          </a:p>
          <a:p>
            <a:pPr marL="342900" lvl="0" indent="-342900">
              <a:spcAft>
                <a:spcPts val="800"/>
              </a:spcAft>
              <a:buSzPct val="125000"/>
              <a:buFont typeface="Arial" panose="020B0604020202020204" pitchFamily="34" charset="0"/>
              <a:buChar char="•"/>
            </a:pPr>
            <a:r>
              <a:rPr lang="en-US" sz="2200" b="1" dirty="0"/>
              <a:t> </a:t>
            </a:r>
            <a:r>
              <a:rPr lang="en-US" sz="2200" b="1" dirty="0">
                <a:solidFill>
                  <a:srgbClr val="7A9900"/>
                </a:solidFill>
              </a:rPr>
              <a:t>Families First Coronavirus Response Act </a:t>
            </a:r>
            <a:r>
              <a:rPr lang="en-US" sz="2200" b="1" dirty="0"/>
              <a:t>- 3/18/2020</a:t>
            </a:r>
          </a:p>
          <a:p>
            <a:pPr lvl="1">
              <a:spcBef>
                <a:spcPts val="0"/>
              </a:spcBef>
              <a:spcAft>
                <a:spcPts val="800"/>
              </a:spcAft>
              <a:buSzPct val="125000"/>
              <a:buFont typeface="Courier New" panose="02070309020205020404" pitchFamily="49" charset="0"/>
              <a:buChar char="o"/>
            </a:pPr>
            <a:r>
              <a:rPr lang="en-US" sz="2200" b="1" dirty="0"/>
              <a:t>$192 billion</a:t>
            </a:r>
          </a:p>
          <a:p>
            <a:pPr lvl="1">
              <a:spcBef>
                <a:spcPts val="0"/>
              </a:spcBef>
              <a:spcAft>
                <a:spcPts val="800"/>
              </a:spcAft>
              <a:buSzPct val="125000"/>
              <a:buFont typeface="Courier New" panose="02070309020205020404" pitchFamily="49" charset="0"/>
              <a:buChar char="o"/>
            </a:pPr>
            <a:r>
              <a:rPr lang="en-US" sz="2200" b="1" dirty="0"/>
              <a:t>Delay tax filing deadline</a:t>
            </a:r>
          </a:p>
          <a:p>
            <a:pPr lvl="1">
              <a:spcBef>
                <a:spcPts val="0"/>
              </a:spcBef>
              <a:spcAft>
                <a:spcPts val="800"/>
              </a:spcAft>
              <a:buSzPct val="125000"/>
              <a:buFont typeface="Courier New" panose="02070309020205020404" pitchFamily="49" charset="0"/>
              <a:buChar char="o"/>
            </a:pPr>
            <a:r>
              <a:rPr lang="en-US" sz="2200" b="1" dirty="0"/>
              <a:t>Paid leave if: sick, caring for someone sick, child care closed, etc.</a:t>
            </a:r>
          </a:p>
        </p:txBody>
      </p:sp>
    </p:spTree>
    <p:extLst>
      <p:ext uri="{BB962C8B-B14F-4D97-AF65-F5344CB8AC3E}">
        <p14:creationId xmlns:p14="http://schemas.microsoft.com/office/powerpoint/2010/main" val="32459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62421"/>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a:spcAft>
                <a:spcPts val="0"/>
              </a:spcAft>
              <a:defRPr/>
            </a:pPr>
            <a:r>
              <a:rPr lang="en-US" sz="4000" dirty="0">
                <a:latin typeface="Calibri"/>
                <a:ea typeface="ＭＳ Ｐゴシック"/>
                <a:cs typeface="Calibri"/>
              </a:rPr>
              <a:t>EconEdLink Membership</a:t>
            </a:r>
            <a:endParaRPr lang="en-US" dirty="0"/>
          </a:p>
        </p:txBody>
      </p:sp>
      <p:sp>
        <p:nvSpPr>
          <p:cNvPr id="3" name="TextBox 2">
            <a:extLst>
              <a:ext uri="{FF2B5EF4-FFF2-40B4-BE49-F238E27FC236}">
                <a16:creationId xmlns:a16="http://schemas.microsoft.com/office/drawing/2014/main" id="{D213714B-F9E8-8C44-9AF8-383F3F244D95}"/>
              </a:ext>
            </a:extLst>
          </p:cNvPr>
          <p:cNvSpPr txBox="1"/>
          <p:nvPr/>
        </p:nvSpPr>
        <p:spPr>
          <a:xfrm>
            <a:off x="482538" y="2114894"/>
            <a:ext cx="8175171" cy="4247317"/>
          </a:xfrm>
          <a:prstGeom prst="rect">
            <a:avLst/>
          </a:prstGeom>
          <a:noFill/>
        </p:spPr>
        <p:txBody>
          <a:bodyPr wrap="square" rtlCol="0" anchor="t">
            <a:spAutoFit/>
          </a:bodyPr>
          <a:lstStyle/>
          <a:p>
            <a:r>
              <a:rPr lang="en-US" dirty="0">
                <a:latin typeface="Arial"/>
                <a:ea typeface="ＭＳ Ｐゴシック"/>
                <a:cs typeface="Arial"/>
              </a:rPr>
              <a:t>You can now access CEE’s professional development webinars directly on EconEdLink.org! To receive these new professional development benefits, </a:t>
            </a:r>
            <a:r>
              <a:rPr lang="en-US" b="1" dirty="0">
                <a:latin typeface="Arial"/>
                <a:ea typeface="ＭＳ Ｐゴシック"/>
                <a:cs typeface="Arial"/>
              </a:rPr>
              <a:t>become an EconEdLink </a:t>
            </a:r>
            <a:r>
              <a:rPr lang="en-US" b="1" dirty="0">
                <a:latin typeface="Arial"/>
                <a:ea typeface="ＭＳ Ｐゴシック"/>
                <a:cs typeface="Arial"/>
                <a:hlinkClick r:id="rId3"/>
              </a:rPr>
              <a:t>member</a:t>
            </a:r>
            <a:r>
              <a:rPr lang="en-US" dirty="0">
                <a:latin typeface="Arial"/>
                <a:ea typeface="ＭＳ Ｐゴシック"/>
                <a:cs typeface="Arial"/>
              </a:rPr>
              <a:t>. As a member, you will now be able to: </a:t>
            </a:r>
            <a:endParaRPr lang="en-US" dirty="0"/>
          </a:p>
          <a:p>
            <a:endParaRPr lang="en-US" dirty="0"/>
          </a:p>
          <a:p>
            <a:pPr marL="285750" indent="-285750">
              <a:buFont typeface="Arial"/>
              <a:buChar char="•"/>
            </a:pPr>
            <a:r>
              <a:rPr lang="en-US" dirty="0">
                <a:latin typeface="Arial"/>
                <a:ea typeface="ＭＳ Ｐゴシック"/>
                <a:cs typeface="Arial"/>
              </a:rPr>
              <a:t>Automatically receive a professional development certificate via e-mail within 24 hours after viewing any webinar for a minimum of 45 minutes</a:t>
            </a:r>
            <a:endParaRPr lang="en-US" dirty="0"/>
          </a:p>
          <a:p>
            <a:pPr marL="285750" indent="-285750">
              <a:buFont typeface="Arial"/>
              <a:buChar char="•"/>
            </a:pPr>
            <a:r>
              <a:rPr lang="en-US" dirty="0">
                <a:latin typeface="Arial"/>
                <a:ea typeface="ＭＳ Ｐゴシック"/>
                <a:cs typeface="Arial"/>
              </a:rPr>
              <a:t>Register for upcoming webinars with a simple one-click process </a:t>
            </a:r>
            <a:endParaRPr lang="en-US" dirty="0"/>
          </a:p>
          <a:p>
            <a:pPr marL="285750" indent="-285750">
              <a:buFont typeface="Arial"/>
              <a:buChar char="•"/>
            </a:pPr>
            <a:r>
              <a:rPr lang="en-US" dirty="0">
                <a:latin typeface="Arial"/>
                <a:ea typeface="ＭＳ Ｐゴシック"/>
                <a:cs typeface="Arial"/>
              </a:rPr>
              <a:t>Easily download presentations, lesson plan materials and activities for each webinar </a:t>
            </a:r>
            <a:endParaRPr lang="en-US" dirty="0"/>
          </a:p>
          <a:p>
            <a:pPr marL="285750" indent="-285750">
              <a:buFont typeface="Arial"/>
              <a:buChar char="•"/>
            </a:pPr>
            <a:r>
              <a:rPr lang="en-US" dirty="0">
                <a:latin typeface="Arial"/>
                <a:ea typeface="ＭＳ Ｐゴシック"/>
                <a:cs typeface="Arial"/>
              </a:rPr>
              <a:t>Search and view all webinars at your convenience </a:t>
            </a:r>
            <a:endParaRPr lang="en-US" dirty="0"/>
          </a:p>
          <a:p>
            <a:pPr marL="285750" indent="-285750">
              <a:buFont typeface="Arial"/>
              <a:buChar char="•"/>
            </a:pPr>
            <a:r>
              <a:rPr lang="en-US" dirty="0">
                <a:latin typeface="Arial"/>
                <a:ea typeface="ＭＳ Ｐゴシック"/>
                <a:cs typeface="Arial"/>
              </a:rPr>
              <a:t>Save webinars to your EconEdLink dashboard for easy access to the event</a:t>
            </a:r>
            <a:endParaRPr lang="en-US" dirty="0"/>
          </a:p>
          <a:p>
            <a:endParaRPr lang="en-US" dirty="0">
              <a:latin typeface="Arial"/>
              <a:ea typeface="ＭＳ Ｐゴシック"/>
              <a:cs typeface="Arial"/>
            </a:endParaRPr>
          </a:p>
          <a:p>
            <a:pPr algn="ctr"/>
            <a:r>
              <a:rPr lang="en-US" dirty="0">
                <a:latin typeface="Arial"/>
                <a:ea typeface="ＭＳ Ｐゴシック"/>
                <a:cs typeface="Arial"/>
              </a:rPr>
              <a:t>You may access our new </a:t>
            </a:r>
            <a:r>
              <a:rPr lang="en-US" b="1" dirty="0">
                <a:latin typeface="Arial"/>
                <a:ea typeface="ＭＳ Ｐゴシック"/>
                <a:cs typeface="Arial"/>
              </a:rPr>
              <a:t>Professional Development</a:t>
            </a:r>
            <a:r>
              <a:rPr lang="en-US" dirty="0">
                <a:latin typeface="Arial"/>
                <a:ea typeface="ＭＳ Ｐゴシック"/>
                <a:cs typeface="Arial"/>
              </a:rPr>
              <a:t> page </a:t>
            </a:r>
            <a:r>
              <a:rPr lang="en-US" dirty="0">
                <a:latin typeface="Arial"/>
                <a:ea typeface="ＭＳ Ｐゴシック"/>
                <a:cs typeface="Arial"/>
                <a:hlinkClick r:id="rId4"/>
              </a:rPr>
              <a:t>here</a:t>
            </a:r>
            <a:endParaRPr lang="en-US" dirty="0">
              <a:latin typeface="Arial"/>
              <a:ea typeface="ＭＳ Ｐゴシック"/>
              <a:cs typeface="Arial"/>
            </a:endParaRPr>
          </a:p>
          <a:p>
            <a:endParaRPr lang="en-US" dirty="0">
              <a:latin typeface="Arial"/>
              <a:ea typeface="ＭＳ Ｐゴシック"/>
              <a:cs typeface="Arial"/>
            </a:endParaRPr>
          </a:p>
        </p:txBody>
      </p:sp>
    </p:spTree>
    <p:extLst>
      <p:ext uri="{BB962C8B-B14F-4D97-AF65-F5344CB8AC3E}">
        <p14:creationId xmlns:p14="http://schemas.microsoft.com/office/powerpoint/2010/main" val="310864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457200" y="1143000"/>
            <a:ext cx="8229600" cy="1143000"/>
          </a:xfrm>
          <a:prstGeom prst="rect">
            <a:avLst/>
          </a:prstGeom>
          <a:noFill/>
          <a:ln>
            <a:noFill/>
          </a:ln>
        </p:spPr>
        <p:txBody>
          <a:bodyPr spcFirstLastPara="1" wrap="square" lIns="91425" tIns="45700" rIns="91425" bIns="45700" anchor="ctr" anchorCtr="0">
            <a:noAutofit/>
          </a:bodyPr>
          <a:lstStyle/>
          <a:p>
            <a:pPr lvl="0">
              <a:lnSpc>
                <a:spcPct val="103636"/>
              </a:lnSpc>
            </a:pPr>
            <a:r>
              <a:rPr lang="en-US" sz="5000" dirty="0"/>
              <a:t>COVID-19 Fiscal Policy [2]</a:t>
            </a:r>
            <a:endParaRPr sz="5000" b="1" dirty="0">
              <a:solidFill>
                <a:srgbClr val="005CB8"/>
              </a:solidFill>
              <a:latin typeface="Calibri"/>
              <a:ea typeface="Calibri"/>
              <a:cs typeface="Calibri"/>
              <a:sym typeface="Calibri"/>
            </a:endParaRPr>
          </a:p>
        </p:txBody>
      </p:sp>
      <p:sp>
        <p:nvSpPr>
          <p:cNvPr id="74" name="Google Shape;74;p16"/>
          <p:cNvSpPr txBox="1">
            <a:spLocks noGrp="1"/>
          </p:cNvSpPr>
          <p:nvPr>
            <p:ph type="body" idx="4294967295"/>
          </p:nvPr>
        </p:nvSpPr>
        <p:spPr>
          <a:xfrm>
            <a:off x="457200" y="2514600"/>
            <a:ext cx="8229600" cy="4175760"/>
          </a:xfrm>
          <a:prstGeom prst="rect">
            <a:avLst/>
          </a:prstGeom>
          <a:noFill/>
          <a:ln>
            <a:noFill/>
          </a:ln>
        </p:spPr>
        <p:txBody>
          <a:bodyPr spcFirstLastPara="1" wrap="square" lIns="91425" tIns="45700" rIns="91425" bIns="45700" anchor="t" anchorCtr="0">
            <a:noAutofit/>
          </a:bodyPr>
          <a:lstStyle/>
          <a:p>
            <a:pPr marL="342900" lvl="0" indent="-342900">
              <a:spcAft>
                <a:spcPts val="800"/>
              </a:spcAft>
              <a:buSzPct val="125000"/>
              <a:buFont typeface="Arial" panose="020B0604020202020204" pitchFamily="34" charset="0"/>
              <a:buChar char="•"/>
            </a:pPr>
            <a:r>
              <a:rPr lang="en-US" sz="2200" b="1" dirty="0">
                <a:solidFill>
                  <a:srgbClr val="7A9900"/>
                </a:solidFill>
              </a:rPr>
              <a:t>Coronavirus Aid, Relief, and Economic Security (CARES) Act </a:t>
            </a:r>
            <a:r>
              <a:rPr lang="en-US" sz="2200" b="1" dirty="0"/>
              <a:t>– 3/27/2020, amended 4/24/2020  </a:t>
            </a:r>
          </a:p>
          <a:p>
            <a:pPr lvl="1">
              <a:spcBef>
                <a:spcPts val="0"/>
              </a:spcBef>
              <a:spcAft>
                <a:spcPts val="800"/>
              </a:spcAft>
              <a:buSzPct val="125000"/>
              <a:buFont typeface="Courier New" panose="02070309020205020404" pitchFamily="49" charset="0"/>
              <a:buChar char="o"/>
            </a:pPr>
            <a:r>
              <a:rPr lang="en-US" sz="2200" b="1" dirty="0"/>
              <a:t>$2.5 trillion (10% GDP)</a:t>
            </a:r>
          </a:p>
          <a:p>
            <a:pPr lvl="1">
              <a:spcBef>
                <a:spcPts val="0"/>
              </a:spcBef>
              <a:spcAft>
                <a:spcPts val="800"/>
              </a:spcAft>
              <a:buSzPct val="125000"/>
              <a:buFont typeface="Courier New" panose="02070309020205020404" pitchFamily="49" charset="0"/>
              <a:buChar char="o"/>
            </a:pPr>
            <a:r>
              <a:rPr lang="en-US" sz="2200" b="1" dirty="0"/>
              <a:t>Small business loans/grants</a:t>
            </a:r>
          </a:p>
          <a:p>
            <a:pPr lvl="1">
              <a:spcBef>
                <a:spcPts val="0"/>
              </a:spcBef>
              <a:spcAft>
                <a:spcPts val="800"/>
              </a:spcAft>
              <a:buSzPct val="125000"/>
              <a:buFont typeface="Courier New" panose="02070309020205020404" pitchFamily="49" charset="0"/>
              <a:buChar char="o"/>
            </a:pPr>
            <a:r>
              <a:rPr lang="en-US" sz="2200" b="1" dirty="0"/>
              <a:t>Large business loans</a:t>
            </a:r>
          </a:p>
          <a:p>
            <a:pPr lvl="1">
              <a:spcBef>
                <a:spcPts val="0"/>
              </a:spcBef>
              <a:spcAft>
                <a:spcPts val="800"/>
              </a:spcAft>
              <a:buSzPct val="125000"/>
              <a:buFont typeface="Courier New" panose="02070309020205020404" pitchFamily="49" charset="0"/>
              <a:buChar char="o"/>
            </a:pPr>
            <a:r>
              <a:rPr lang="en-US" sz="2200" b="1" dirty="0"/>
              <a:t>Stimulus checks</a:t>
            </a:r>
          </a:p>
          <a:p>
            <a:pPr lvl="1">
              <a:spcBef>
                <a:spcPts val="0"/>
              </a:spcBef>
              <a:spcAft>
                <a:spcPts val="800"/>
              </a:spcAft>
              <a:buSzPct val="125000"/>
              <a:buFont typeface="Courier New" panose="02070309020205020404" pitchFamily="49" charset="0"/>
              <a:buChar char="o"/>
            </a:pPr>
            <a:r>
              <a:rPr lang="en-US" sz="2200" b="1" dirty="0"/>
              <a:t>Expanded unemployment</a:t>
            </a:r>
            <a:endParaRPr sz="2200" b="1" dirty="0"/>
          </a:p>
        </p:txBody>
      </p:sp>
    </p:spTree>
    <p:extLst>
      <p:ext uri="{BB962C8B-B14F-4D97-AF65-F5344CB8AC3E}">
        <p14:creationId xmlns:p14="http://schemas.microsoft.com/office/powerpoint/2010/main" val="1027720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296561" y="1143000"/>
            <a:ext cx="8773297" cy="1143000"/>
          </a:xfrm>
          <a:prstGeom prst="rect">
            <a:avLst/>
          </a:prstGeom>
          <a:noFill/>
          <a:ln>
            <a:noFill/>
          </a:ln>
        </p:spPr>
        <p:txBody>
          <a:bodyPr spcFirstLastPara="1" wrap="square" lIns="91425" tIns="45700" rIns="91425" bIns="45700" anchor="ctr" anchorCtr="0">
            <a:noAutofit/>
          </a:bodyPr>
          <a:lstStyle/>
          <a:p>
            <a:pPr marL="0" lvl="0" indent="0" algn="ctr" rtl="0">
              <a:lnSpc>
                <a:spcPct val="103636"/>
              </a:lnSpc>
              <a:spcBef>
                <a:spcPts val="0"/>
              </a:spcBef>
              <a:spcAft>
                <a:spcPts val="0"/>
              </a:spcAft>
              <a:buNone/>
            </a:pPr>
            <a:r>
              <a:rPr lang="en-US" sz="4900" b="1" dirty="0">
                <a:solidFill>
                  <a:srgbClr val="005CB8"/>
                </a:solidFill>
                <a:latin typeface="Calibri"/>
                <a:ea typeface="Calibri"/>
                <a:cs typeface="Calibri"/>
                <a:sym typeface="Calibri"/>
              </a:rPr>
              <a:t>2021- Still Time for Fiscal Policy</a:t>
            </a:r>
            <a:r>
              <a:rPr lang="en-US" sz="5000" b="1" dirty="0">
                <a:solidFill>
                  <a:srgbClr val="005CB8"/>
                </a:solidFill>
                <a:latin typeface="Calibri"/>
                <a:ea typeface="Calibri"/>
                <a:cs typeface="Calibri"/>
                <a:sym typeface="Calibri"/>
              </a:rPr>
              <a:t>?</a:t>
            </a:r>
            <a:endParaRPr sz="5000" b="1" dirty="0">
              <a:solidFill>
                <a:srgbClr val="005CB8"/>
              </a:solidFill>
              <a:latin typeface="Calibri"/>
              <a:ea typeface="Calibri"/>
              <a:cs typeface="Calibri"/>
              <a:sym typeface="Calibri"/>
            </a:endParaRPr>
          </a:p>
        </p:txBody>
      </p:sp>
      <p:sp>
        <p:nvSpPr>
          <p:cNvPr id="74" name="Google Shape;74;p16"/>
          <p:cNvSpPr txBox="1">
            <a:spLocks noGrp="1"/>
          </p:cNvSpPr>
          <p:nvPr>
            <p:ph type="body" idx="4294967295"/>
          </p:nvPr>
        </p:nvSpPr>
        <p:spPr>
          <a:xfrm>
            <a:off x="457200" y="2286000"/>
            <a:ext cx="8229600" cy="4267201"/>
          </a:xfrm>
          <a:prstGeom prst="rect">
            <a:avLst/>
          </a:prstGeom>
          <a:noFill/>
          <a:ln>
            <a:noFill/>
          </a:ln>
        </p:spPr>
        <p:txBody>
          <a:bodyPr spcFirstLastPara="1" wrap="square" lIns="91425" tIns="45700" rIns="91425" bIns="45700" anchor="t" anchorCtr="0">
            <a:noAutofit/>
          </a:bodyPr>
          <a:lstStyle/>
          <a:p>
            <a:pPr marL="0" indent="0" algn="ctr">
              <a:buSzPct val="125000"/>
              <a:buNone/>
            </a:pPr>
            <a:r>
              <a:rPr lang="en-US" b="1" dirty="0"/>
              <a:t>March 2021 US Treasury FACT SHEET </a:t>
            </a:r>
          </a:p>
          <a:p>
            <a:pPr marL="0" indent="0" algn="just">
              <a:buSzPct val="125000"/>
              <a:buNone/>
            </a:pPr>
            <a:r>
              <a:rPr lang="en-US" sz="2400" dirty="0"/>
              <a:t>“The current public health crisis and resulting economic crisis have devastated the health and economic well- being of millions of Americans. From big cities to small towns, Americans – particularly people of color, immigrants, and low-wage workers – are facing a deep economic crisis. More than</a:t>
            </a:r>
            <a:r>
              <a:rPr lang="en-US" sz="2400" dirty="0">
                <a:solidFill>
                  <a:srgbClr val="7A9900"/>
                </a:solidFill>
              </a:rPr>
              <a:t> 9.5 million </a:t>
            </a:r>
            <a:r>
              <a:rPr lang="en-US" sz="2400" dirty="0"/>
              <a:t>workers have lost their jobs in the wake of the pandemic, with 4 million out of work for half a year or longer.”</a:t>
            </a:r>
          </a:p>
          <a:p>
            <a:pPr marL="0" indent="0">
              <a:buSzPct val="125000"/>
              <a:buNone/>
            </a:pPr>
            <a:r>
              <a:rPr lang="fr-FR" sz="1400" b="1" i="1" dirty="0"/>
              <a:t>Source: </a:t>
            </a:r>
            <a:r>
              <a:rPr lang="fr-FR" sz="1400" b="1" i="1" dirty="0">
                <a:hlinkClick r:id="rId3"/>
              </a:rPr>
              <a:t>https://home.treasury.gov/system/files/136/Fact-Sheet-03-18-21.pdf</a:t>
            </a:r>
            <a:endParaRPr lang="fr-FR" sz="1400" b="1" i="1" dirty="0"/>
          </a:p>
          <a:p>
            <a:pPr marL="0" indent="0">
              <a:buSzPct val="125000"/>
              <a:buNone/>
            </a:pPr>
            <a:r>
              <a:rPr lang="fr-FR" sz="1400" i="1" dirty="0"/>
              <a:t>  </a:t>
            </a:r>
          </a:p>
          <a:p>
            <a:pPr marL="0" indent="0">
              <a:buSzPct val="125000"/>
              <a:buNone/>
            </a:pPr>
            <a:endParaRPr lang="en-US" sz="4000" b="1" dirty="0"/>
          </a:p>
        </p:txBody>
      </p:sp>
    </p:spTree>
    <p:extLst>
      <p:ext uri="{BB962C8B-B14F-4D97-AF65-F5344CB8AC3E}">
        <p14:creationId xmlns:p14="http://schemas.microsoft.com/office/powerpoint/2010/main" val="576932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296561" y="1143000"/>
            <a:ext cx="8773297" cy="1143000"/>
          </a:xfrm>
          <a:prstGeom prst="rect">
            <a:avLst/>
          </a:prstGeom>
          <a:noFill/>
          <a:ln>
            <a:noFill/>
          </a:ln>
        </p:spPr>
        <p:txBody>
          <a:bodyPr spcFirstLastPara="1" wrap="square" lIns="91425" tIns="45700" rIns="91425" bIns="45700" anchor="ctr" anchorCtr="0">
            <a:noAutofit/>
          </a:bodyPr>
          <a:lstStyle/>
          <a:p>
            <a:pPr marL="0" lvl="0" indent="0" algn="ctr" rtl="0">
              <a:lnSpc>
                <a:spcPct val="103636"/>
              </a:lnSpc>
              <a:spcBef>
                <a:spcPts val="0"/>
              </a:spcBef>
              <a:spcAft>
                <a:spcPts val="0"/>
              </a:spcAft>
              <a:buNone/>
            </a:pPr>
            <a:r>
              <a:rPr lang="en-US" sz="4800" dirty="0"/>
              <a:t>COVID-19 Fiscal Policy [3]</a:t>
            </a:r>
            <a:endParaRPr sz="5000" b="1" dirty="0">
              <a:solidFill>
                <a:srgbClr val="005CB8"/>
              </a:solidFill>
              <a:latin typeface="Calibri"/>
              <a:ea typeface="Calibri"/>
              <a:cs typeface="Calibri"/>
              <a:sym typeface="Calibri"/>
            </a:endParaRPr>
          </a:p>
        </p:txBody>
      </p:sp>
      <p:sp>
        <p:nvSpPr>
          <p:cNvPr id="74" name="Google Shape;74;p16"/>
          <p:cNvSpPr txBox="1">
            <a:spLocks noGrp="1"/>
          </p:cNvSpPr>
          <p:nvPr>
            <p:ph type="body" idx="4294967295"/>
          </p:nvPr>
        </p:nvSpPr>
        <p:spPr>
          <a:xfrm>
            <a:off x="457200" y="2286000"/>
            <a:ext cx="8229600" cy="4267201"/>
          </a:xfrm>
          <a:prstGeom prst="rect">
            <a:avLst/>
          </a:prstGeom>
          <a:noFill/>
          <a:ln>
            <a:noFill/>
          </a:ln>
        </p:spPr>
        <p:txBody>
          <a:bodyPr spcFirstLastPara="1" wrap="square" lIns="91425" tIns="45700" rIns="91425" bIns="45700" anchor="t" anchorCtr="0">
            <a:noAutofit/>
          </a:bodyPr>
          <a:lstStyle/>
          <a:p>
            <a:pPr algn="just">
              <a:spcAft>
                <a:spcPts val="800"/>
              </a:spcAft>
              <a:buSzPct val="125000"/>
              <a:buFont typeface="Arial" panose="020B0604020202020204" pitchFamily="34" charset="0"/>
              <a:buChar char="•"/>
            </a:pPr>
            <a:r>
              <a:rPr lang="en-US" sz="2000" b="1" dirty="0"/>
              <a:t>H.R.1319 - American Rescue Plan Act of 2021 </a:t>
            </a:r>
            <a:r>
              <a:rPr lang="en-US" sz="2000" dirty="0"/>
              <a:t>provides $1,400 Economic Impact Payments for people who are eligible, $2,800 for married couples, and $1,400 for each dependent. It also increased the amount of the Child Tax Credit from $2,000 to $3,600 for children under age 6, and $3,000 for other children under age 18.</a:t>
            </a:r>
          </a:p>
          <a:p>
            <a:pPr algn="just">
              <a:spcAft>
                <a:spcPts val="800"/>
              </a:spcAft>
              <a:buSzPct val="125000"/>
            </a:pPr>
            <a:r>
              <a:rPr lang="en-US" sz="2000" dirty="0"/>
              <a:t>The American Rescue Plan provides </a:t>
            </a:r>
            <a:r>
              <a:rPr lang="en-US" sz="2000" b="1" dirty="0"/>
              <a:t>$350 billion </a:t>
            </a:r>
            <a:r>
              <a:rPr lang="en-US" sz="2000" dirty="0"/>
              <a:t>in emergency funding for state, local, territorial, and Tribal governments. These funds provide assistance to households, small businesses and nonprofits; aid to impacted industries; and support for essential workers. The funds also support investment in infrastructure, including water, sewer, and broadband services.</a:t>
            </a:r>
            <a:endParaRPr lang="en-US" sz="2000" b="1" dirty="0"/>
          </a:p>
        </p:txBody>
      </p:sp>
      <p:sp>
        <p:nvSpPr>
          <p:cNvPr id="2" name="Rectangle 1">
            <a:extLst>
              <a:ext uri="{FF2B5EF4-FFF2-40B4-BE49-F238E27FC236}">
                <a16:creationId xmlns:a16="http://schemas.microsoft.com/office/drawing/2014/main" id="{6DD07F6F-2E9F-4C70-9117-E216A8DDE37E}"/>
              </a:ext>
            </a:extLst>
          </p:cNvPr>
          <p:cNvSpPr/>
          <p:nvPr/>
        </p:nvSpPr>
        <p:spPr>
          <a:xfrm>
            <a:off x="296562" y="5715000"/>
            <a:ext cx="8229600" cy="800219"/>
          </a:xfrm>
          <a:prstGeom prst="rect">
            <a:avLst/>
          </a:prstGeom>
        </p:spPr>
        <p:txBody>
          <a:bodyPr wrap="square">
            <a:spAutoFit/>
          </a:bodyPr>
          <a:lstStyle/>
          <a:p>
            <a:endParaRPr lang="en-US" dirty="0"/>
          </a:p>
          <a:p>
            <a:pPr lvl="0" defTabSz="457200">
              <a:spcBef>
                <a:spcPts val="0"/>
              </a:spcBef>
              <a:spcAft>
                <a:spcPts val="0"/>
              </a:spcAft>
              <a:defRPr/>
            </a:pPr>
            <a:r>
              <a:rPr lang="en-US" sz="1400" b="1" dirty="0">
                <a:hlinkClick r:id="rId3"/>
              </a:rPr>
              <a:t>US Treasury source: https://home.treasury.gov/news/featured-stories/fact-sheet-the-american-rescue-plan-will-deliver-immediate-economic-relief-to-families</a:t>
            </a:r>
            <a:endParaRPr lang="en-US" sz="1400" b="1" dirty="0"/>
          </a:p>
        </p:txBody>
      </p:sp>
    </p:spTree>
    <p:extLst>
      <p:ext uri="{BB962C8B-B14F-4D97-AF65-F5344CB8AC3E}">
        <p14:creationId xmlns:p14="http://schemas.microsoft.com/office/powerpoint/2010/main" val="337113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457200" y="11430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3636"/>
              </a:lnSpc>
              <a:spcBef>
                <a:spcPts val="0"/>
              </a:spcBef>
              <a:spcAft>
                <a:spcPts val="0"/>
              </a:spcAft>
              <a:buNone/>
            </a:pPr>
            <a:r>
              <a:rPr lang="en-US" sz="5000" dirty="0"/>
              <a:t>Limits of Fiscal Policy</a:t>
            </a:r>
            <a:endParaRPr sz="5000" b="1" dirty="0">
              <a:solidFill>
                <a:srgbClr val="005CB8"/>
              </a:solidFill>
              <a:latin typeface="Calibri"/>
              <a:ea typeface="Calibri"/>
              <a:cs typeface="Calibri"/>
              <a:sym typeface="Calibri"/>
            </a:endParaRPr>
          </a:p>
        </p:txBody>
      </p:sp>
      <p:sp>
        <p:nvSpPr>
          <p:cNvPr id="74" name="Google Shape;74;p16"/>
          <p:cNvSpPr txBox="1">
            <a:spLocks noGrp="1"/>
          </p:cNvSpPr>
          <p:nvPr>
            <p:ph type="body" idx="4294967295"/>
          </p:nvPr>
        </p:nvSpPr>
        <p:spPr>
          <a:xfrm>
            <a:off x="724930" y="2545492"/>
            <a:ext cx="7422292" cy="4235484"/>
          </a:xfrm>
          <a:prstGeom prst="rect">
            <a:avLst/>
          </a:prstGeom>
          <a:noFill/>
          <a:ln>
            <a:noFill/>
          </a:ln>
        </p:spPr>
        <p:txBody>
          <a:bodyPr spcFirstLastPara="1" wrap="square" lIns="91425" tIns="45700" rIns="91425" bIns="45700" anchor="t" anchorCtr="0">
            <a:noAutofit/>
          </a:bodyPr>
          <a:lstStyle/>
          <a:p>
            <a:pPr marL="0" indent="0">
              <a:spcAft>
                <a:spcPts val="800"/>
              </a:spcAft>
              <a:buSzPct val="125000"/>
              <a:buNone/>
            </a:pPr>
            <a:r>
              <a:rPr lang="en-US" sz="3200" b="1" dirty="0"/>
              <a:t>Effective fiscal policy is</a:t>
            </a:r>
          </a:p>
          <a:p>
            <a:pPr lvl="2">
              <a:spcBef>
                <a:spcPts val="0"/>
              </a:spcBef>
              <a:spcAft>
                <a:spcPts val="800"/>
              </a:spcAft>
              <a:buSzPct val="125000"/>
              <a:buFont typeface="Arial" panose="020B0604020202020204" pitchFamily="34" charset="0"/>
              <a:buChar char="•"/>
            </a:pPr>
            <a:r>
              <a:rPr lang="en-US" sz="3200" b="1" dirty="0"/>
              <a:t>Timed</a:t>
            </a:r>
          </a:p>
          <a:p>
            <a:pPr lvl="2">
              <a:spcBef>
                <a:spcPts val="0"/>
              </a:spcBef>
              <a:spcAft>
                <a:spcPts val="800"/>
              </a:spcAft>
              <a:buSzPct val="125000"/>
              <a:buFont typeface="Arial" panose="020B0604020202020204" pitchFamily="34" charset="0"/>
              <a:buChar char="•"/>
            </a:pPr>
            <a:r>
              <a:rPr lang="en-US" sz="3200" b="1" dirty="0"/>
              <a:t>Targeted </a:t>
            </a:r>
          </a:p>
          <a:p>
            <a:pPr lvl="2">
              <a:spcBef>
                <a:spcPts val="0"/>
              </a:spcBef>
              <a:spcAft>
                <a:spcPts val="800"/>
              </a:spcAft>
              <a:buSzPct val="125000"/>
              <a:buFont typeface="Arial" panose="020B0604020202020204" pitchFamily="34" charset="0"/>
              <a:buChar char="•"/>
            </a:pPr>
            <a:r>
              <a:rPr lang="en-US" sz="3200" b="1" dirty="0"/>
              <a:t>Temporary</a:t>
            </a:r>
          </a:p>
          <a:p>
            <a:pPr lvl="2">
              <a:spcBef>
                <a:spcPts val="0"/>
              </a:spcBef>
              <a:spcAft>
                <a:spcPts val="800"/>
              </a:spcAft>
              <a:buSzPct val="125000"/>
              <a:buFont typeface="Arial" panose="020B0604020202020204" pitchFamily="34" charset="0"/>
              <a:buChar char="•"/>
            </a:pPr>
            <a:endParaRPr lang="en-US" sz="2200" dirty="0"/>
          </a:p>
        </p:txBody>
      </p:sp>
    </p:spTree>
    <p:extLst>
      <p:ext uri="{BB962C8B-B14F-4D97-AF65-F5344CB8AC3E}">
        <p14:creationId xmlns:p14="http://schemas.microsoft.com/office/powerpoint/2010/main" val="228107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457200" y="11430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3636"/>
              </a:lnSpc>
              <a:spcBef>
                <a:spcPts val="0"/>
              </a:spcBef>
              <a:spcAft>
                <a:spcPts val="0"/>
              </a:spcAft>
              <a:buNone/>
            </a:pPr>
            <a:r>
              <a:rPr lang="en-US" sz="5000" dirty="0"/>
              <a:t>Timed</a:t>
            </a:r>
            <a:endParaRPr sz="5000" b="1" dirty="0">
              <a:solidFill>
                <a:srgbClr val="005CB8"/>
              </a:solidFill>
              <a:latin typeface="Calibri"/>
              <a:ea typeface="Calibri"/>
              <a:cs typeface="Calibri"/>
              <a:sym typeface="Calibri"/>
            </a:endParaRPr>
          </a:p>
        </p:txBody>
      </p:sp>
      <p:sp>
        <p:nvSpPr>
          <p:cNvPr id="74" name="Google Shape;74;p16"/>
          <p:cNvSpPr txBox="1">
            <a:spLocks noGrp="1"/>
          </p:cNvSpPr>
          <p:nvPr>
            <p:ph type="body" idx="4294967295"/>
          </p:nvPr>
        </p:nvSpPr>
        <p:spPr>
          <a:xfrm>
            <a:off x="457200" y="2034746"/>
            <a:ext cx="8060724" cy="4655614"/>
          </a:xfrm>
          <a:prstGeom prst="rect">
            <a:avLst/>
          </a:prstGeom>
          <a:noFill/>
          <a:ln>
            <a:noFill/>
          </a:ln>
        </p:spPr>
        <p:txBody>
          <a:bodyPr spcFirstLastPara="1" wrap="square" lIns="91425" tIns="45700" rIns="91425" bIns="45700" anchor="t" anchorCtr="0">
            <a:noAutofit/>
          </a:bodyPr>
          <a:lstStyle/>
          <a:p>
            <a:pPr>
              <a:spcAft>
                <a:spcPts val="800"/>
              </a:spcAft>
              <a:buSzPct val="125000"/>
              <a:buFont typeface="Arial" panose="020B0604020202020204" pitchFamily="34" charset="0"/>
              <a:buChar char="•"/>
            </a:pPr>
            <a:r>
              <a:rPr lang="en-US" b="1" dirty="0"/>
              <a:t> </a:t>
            </a:r>
            <a:r>
              <a:rPr lang="en-US" b="1" dirty="0">
                <a:solidFill>
                  <a:srgbClr val="7A9900"/>
                </a:solidFill>
              </a:rPr>
              <a:t>Recognition</a:t>
            </a:r>
            <a:r>
              <a:rPr lang="en-US" b="1" dirty="0"/>
              <a:t> lag</a:t>
            </a:r>
          </a:p>
          <a:p>
            <a:pPr lvl="1">
              <a:spcBef>
                <a:spcPts val="0"/>
              </a:spcBef>
              <a:spcAft>
                <a:spcPts val="800"/>
              </a:spcAft>
              <a:buSzPct val="125000"/>
              <a:buFont typeface="Courier New" panose="02070309020205020404" pitchFamily="49" charset="0"/>
              <a:buChar char="o"/>
            </a:pPr>
            <a:r>
              <a:rPr lang="en-US" b="1" dirty="0"/>
              <a:t>Takes time to calculate macro stats and quantify the size of the gap</a:t>
            </a:r>
          </a:p>
          <a:p>
            <a:pPr>
              <a:spcAft>
                <a:spcPts val="800"/>
              </a:spcAft>
              <a:buSzPct val="125000"/>
              <a:buFont typeface="Arial" panose="020B0604020202020204" pitchFamily="34" charset="0"/>
              <a:buChar char="•"/>
            </a:pPr>
            <a:r>
              <a:rPr lang="en-US" b="1" dirty="0"/>
              <a:t> </a:t>
            </a:r>
            <a:r>
              <a:rPr lang="en-US" b="1" dirty="0">
                <a:solidFill>
                  <a:srgbClr val="7A9900"/>
                </a:solidFill>
              </a:rPr>
              <a:t>Administrative</a:t>
            </a:r>
            <a:r>
              <a:rPr lang="en-US" b="1" dirty="0"/>
              <a:t> lag</a:t>
            </a:r>
          </a:p>
          <a:p>
            <a:pPr lvl="1">
              <a:spcBef>
                <a:spcPts val="0"/>
              </a:spcBef>
              <a:spcAft>
                <a:spcPts val="800"/>
              </a:spcAft>
              <a:buSzPct val="125000"/>
              <a:buFont typeface="Courier New" panose="02070309020205020404" pitchFamily="49" charset="0"/>
              <a:buChar char="o"/>
            </a:pPr>
            <a:r>
              <a:rPr lang="en-US" b="1" dirty="0"/>
              <a:t>Difficult for president and congress to agree, especially if different political parties</a:t>
            </a:r>
          </a:p>
          <a:p>
            <a:pPr>
              <a:spcAft>
                <a:spcPts val="800"/>
              </a:spcAft>
              <a:buSzPct val="125000"/>
              <a:buFont typeface="Arial" panose="020B0604020202020204" pitchFamily="34" charset="0"/>
              <a:buChar char="•"/>
            </a:pPr>
            <a:r>
              <a:rPr lang="en-US" b="1" dirty="0"/>
              <a:t> </a:t>
            </a:r>
            <a:r>
              <a:rPr lang="en-US" b="1" dirty="0">
                <a:solidFill>
                  <a:srgbClr val="7A9900"/>
                </a:solidFill>
              </a:rPr>
              <a:t>Implementation</a:t>
            </a:r>
            <a:r>
              <a:rPr lang="en-US" b="1" dirty="0"/>
              <a:t> lag</a:t>
            </a:r>
          </a:p>
          <a:p>
            <a:pPr lvl="1">
              <a:spcBef>
                <a:spcPts val="0"/>
              </a:spcBef>
              <a:spcAft>
                <a:spcPts val="800"/>
              </a:spcAft>
              <a:buSzPct val="125000"/>
              <a:buFont typeface="Courier New" panose="02070309020205020404" pitchFamily="49" charset="0"/>
              <a:buChar char="o"/>
            </a:pPr>
            <a:r>
              <a:rPr lang="en-US" b="1" dirty="0"/>
              <a:t>Economy does not begin to grow until people receive and spend</a:t>
            </a:r>
          </a:p>
        </p:txBody>
      </p:sp>
    </p:spTree>
    <p:extLst>
      <p:ext uri="{BB962C8B-B14F-4D97-AF65-F5344CB8AC3E}">
        <p14:creationId xmlns:p14="http://schemas.microsoft.com/office/powerpoint/2010/main" val="224916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457200" y="11430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3636"/>
              </a:lnSpc>
              <a:spcBef>
                <a:spcPts val="0"/>
              </a:spcBef>
              <a:spcAft>
                <a:spcPts val="0"/>
              </a:spcAft>
              <a:buNone/>
            </a:pPr>
            <a:r>
              <a:rPr lang="en-US" sz="5000" dirty="0"/>
              <a:t>Temporary</a:t>
            </a:r>
            <a:endParaRPr sz="5000" b="1" dirty="0">
              <a:solidFill>
                <a:srgbClr val="005CB8"/>
              </a:solidFill>
              <a:latin typeface="Calibri"/>
              <a:ea typeface="Calibri"/>
              <a:cs typeface="Calibri"/>
              <a:sym typeface="Calibri"/>
            </a:endParaRPr>
          </a:p>
        </p:txBody>
      </p:sp>
      <p:sp>
        <p:nvSpPr>
          <p:cNvPr id="74" name="Google Shape;74;p16"/>
          <p:cNvSpPr txBox="1">
            <a:spLocks noGrp="1"/>
          </p:cNvSpPr>
          <p:nvPr>
            <p:ph type="body" idx="4294967295"/>
          </p:nvPr>
        </p:nvSpPr>
        <p:spPr>
          <a:xfrm>
            <a:off x="457200" y="2514600"/>
            <a:ext cx="8229600" cy="3421505"/>
          </a:xfrm>
          <a:prstGeom prst="rect">
            <a:avLst/>
          </a:prstGeom>
          <a:noFill/>
          <a:ln>
            <a:noFill/>
          </a:ln>
        </p:spPr>
        <p:txBody>
          <a:bodyPr spcFirstLastPara="1" wrap="square" lIns="91425" tIns="45700" rIns="91425" bIns="45700" anchor="t" anchorCtr="0">
            <a:noAutofit/>
          </a:bodyPr>
          <a:lstStyle/>
          <a:p>
            <a:pPr>
              <a:spcAft>
                <a:spcPts val="800"/>
              </a:spcAft>
              <a:buSzPct val="125000"/>
            </a:pPr>
            <a:r>
              <a:rPr lang="en-US" b="1" dirty="0"/>
              <a:t>Too much expansionary fiscal policy contributes to national debt </a:t>
            </a:r>
            <a:r>
              <a:rPr lang="en-US" b="1" dirty="0">
                <a:hlinkClick r:id="rId3"/>
              </a:rPr>
              <a:t>https://www.usdebtclock.org/</a:t>
            </a:r>
            <a:endParaRPr lang="en-US" b="1" dirty="0"/>
          </a:p>
          <a:p>
            <a:pPr>
              <a:spcAft>
                <a:spcPts val="800"/>
              </a:spcAft>
              <a:buSzPct val="125000"/>
            </a:pPr>
            <a:endParaRPr lang="en-US" b="1" dirty="0"/>
          </a:p>
          <a:p>
            <a:pPr>
              <a:spcAft>
                <a:spcPts val="800"/>
              </a:spcAft>
              <a:buSzPct val="125000"/>
            </a:pPr>
            <a:r>
              <a:rPr lang="en-US" b="1" dirty="0"/>
              <a:t>Assistance should help with recovery while maintaining market incentives</a:t>
            </a:r>
          </a:p>
        </p:txBody>
      </p:sp>
    </p:spTree>
    <p:extLst>
      <p:ext uri="{BB962C8B-B14F-4D97-AF65-F5344CB8AC3E}">
        <p14:creationId xmlns:p14="http://schemas.microsoft.com/office/powerpoint/2010/main" val="35197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457200" y="11430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3636"/>
              </a:lnSpc>
              <a:spcBef>
                <a:spcPts val="0"/>
              </a:spcBef>
              <a:spcAft>
                <a:spcPts val="0"/>
              </a:spcAft>
              <a:buNone/>
            </a:pPr>
            <a:r>
              <a:rPr lang="en-US" sz="5000" dirty="0"/>
              <a:t>Targeted</a:t>
            </a:r>
            <a:endParaRPr sz="5000" b="1" dirty="0">
              <a:solidFill>
                <a:srgbClr val="005CB8"/>
              </a:solidFill>
              <a:latin typeface="Calibri"/>
              <a:ea typeface="Calibri"/>
              <a:cs typeface="Calibri"/>
              <a:sym typeface="Calibri"/>
            </a:endParaRPr>
          </a:p>
        </p:txBody>
      </p:sp>
      <p:sp>
        <p:nvSpPr>
          <p:cNvPr id="74" name="Google Shape;74;p16"/>
          <p:cNvSpPr txBox="1">
            <a:spLocks noGrp="1"/>
          </p:cNvSpPr>
          <p:nvPr>
            <p:ph type="body" idx="4294967295"/>
          </p:nvPr>
        </p:nvSpPr>
        <p:spPr>
          <a:xfrm>
            <a:off x="457200" y="2183027"/>
            <a:ext cx="8365524" cy="4507333"/>
          </a:xfrm>
          <a:prstGeom prst="rect">
            <a:avLst/>
          </a:prstGeom>
          <a:noFill/>
          <a:ln>
            <a:noFill/>
          </a:ln>
        </p:spPr>
        <p:txBody>
          <a:bodyPr spcFirstLastPara="1" wrap="square" lIns="91425" tIns="45700" rIns="91425" bIns="45700" anchor="t" anchorCtr="0">
            <a:noAutofit/>
          </a:bodyPr>
          <a:lstStyle/>
          <a:p>
            <a:pPr marL="0" indent="0">
              <a:spcAft>
                <a:spcPts val="800"/>
              </a:spcAft>
              <a:buSzPct val="125000"/>
              <a:buNone/>
            </a:pPr>
            <a:r>
              <a:rPr lang="en-US" sz="3200" b="1" dirty="0"/>
              <a:t>Target benefits toward </a:t>
            </a:r>
          </a:p>
          <a:p>
            <a:pPr lvl="1">
              <a:spcBef>
                <a:spcPts val="0"/>
              </a:spcBef>
              <a:spcAft>
                <a:spcPts val="800"/>
              </a:spcAft>
              <a:buSzPct val="125000"/>
              <a:buFont typeface="Arial" panose="020B0604020202020204" pitchFamily="34" charset="0"/>
              <a:buChar char="•"/>
            </a:pPr>
            <a:r>
              <a:rPr lang="en-US" sz="3200" b="1" dirty="0"/>
              <a:t>Those that are hurt most by the crisis</a:t>
            </a:r>
          </a:p>
          <a:p>
            <a:pPr lvl="1">
              <a:spcBef>
                <a:spcPts val="0"/>
              </a:spcBef>
              <a:spcAft>
                <a:spcPts val="800"/>
              </a:spcAft>
              <a:buSzPct val="125000"/>
              <a:buFont typeface="Arial" panose="020B0604020202020204" pitchFamily="34" charset="0"/>
              <a:buChar char="•"/>
            </a:pPr>
            <a:r>
              <a:rPr lang="en-US" sz="3200" b="1" dirty="0"/>
              <a:t>Those in most financial distress</a:t>
            </a:r>
          </a:p>
          <a:p>
            <a:pPr lvl="1">
              <a:spcBef>
                <a:spcPts val="0"/>
              </a:spcBef>
              <a:spcAft>
                <a:spcPts val="800"/>
              </a:spcAft>
              <a:buSzPct val="125000"/>
              <a:buFont typeface="Arial" panose="020B0604020202020204" pitchFamily="34" charset="0"/>
              <a:buChar char="•"/>
            </a:pPr>
            <a:r>
              <a:rPr lang="en-US" sz="3200" b="1" dirty="0"/>
              <a:t>Individuals with the largest MPC in order to have the largest impact on the economy</a:t>
            </a:r>
          </a:p>
        </p:txBody>
      </p:sp>
    </p:spTree>
    <p:extLst>
      <p:ext uri="{BB962C8B-B14F-4D97-AF65-F5344CB8AC3E}">
        <p14:creationId xmlns:p14="http://schemas.microsoft.com/office/powerpoint/2010/main" val="3685702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457200" y="11430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3636"/>
              </a:lnSpc>
              <a:spcBef>
                <a:spcPts val="0"/>
              </a:spcBef>
              <a:spcAft>
                <a:spcPts val="0"/>
              </a:spcAft>
              <a:buNone/>
            </a:pPr>
            <a:r>
              <a:rPr lang="en-US" sz="5000" dirty="0"/>
              <a:t>Multipliers</a:t>
            </a:r>
            <a:endParaRPr sz="5000" b="1" dirty="0"/>
          </a:p>
        </p:txBody>
      </p:sp>
      <p:sp>
        <p:nvSpPr>
          <p:cNvPr id="109" name="Google Shape;109;p21"/>
          <p:cNvSpPr txBox="1">
            <a:spLocks noGrp="1"/>
          </p:cNvSpPr>
          <p:nvPr>
            <p:ph type="body" idx="1"/>
          </p:nvPr>
        </p:nvSpPr>
        <p:spPr>
          <a:xfrm>
            <a:off x="457200" y="2108886"/>
            <a:ext cx="7970108" cy="4185234"/>
          </a:xfrm>
          <a:prstGeom prst="rect">
            <a:avLst/>
          </a:prstGeom>
          <a:noFill/>
          <a:ln>
            <a:noFill/>
          </a:ln>
        </p:spPr>
        <p:txBody>
          <a:bodyPr spcFirstLastPara="1" wrap="square" lIns="91425" tIns="45700" rIns="91425" bIns="45700" anchor="t" anchorCtr="0">
            <a:noAutofit/>
          </a:bodyPr>
          <a:lstStyle/>
          <a:p>
            <a:pPr marL="342900" lvl="0">
              <a:spcAft>
                <a:spcPts val="800"/>
              </a:spcAft>
              <a:buSzPct val="125000"/>
            </a:pPr>
            <a:r>
              <a:rPr lang="en-US" sz="3200" b="1" dirty="0"/>
              <a:t>Increasing G and/or cutting taxes increases </a:t>
            </a:r>
            <a:r>
              <a:rPr lang="en-US" sz="3200" b="1" dirty="0">
                <a:solidFill>
                  <a:srgbClr val="7A9900"/>
                </a:solidFill>
              </a:rPr>
              <a:t>aggregate demand </a:t>
            </a:r>
            <a:r>
              <a:rPr lang="en-US" sz="3200" b="1" dirty="0"/>
              <a:t>in the economy. The multiplier causes further increases in aggregate demand.  These cause the economy to expand</a:t>
            </a:r>
          </a:p>
          <a:p>
            <a:pPr marL="342900">
              <a:spcAft>
                <a:spcPts val="800"/>
              </a:spcAft>
              <a:buSzPct val="125000"/>
            </a:pPr>
            <a:r>
              <a:rPr lang="en-US" sz="3200" b="1" dirty="0"/>
              <a:t>Getting money in the hands of people who will spend it (</a:t>
            </a:r>
            <a:r>
              <a:rPr lang="en-US" sz="3200" b="1" dirty="0">
                <a:solidFill>
                  <a:srgbClr val="7A9900"/>
                </a:solidFill>
              </a:rPr>
              <a:t>higher MPC</a:t>
            </a:r>
            <a:r>
              <a:rPr lang="en-US" sz="3200" b="1" dirty="0"/>
              <a:t>) will result in a bigger “bang for your buck” (larger multiplier)</a:t>
            </a:r>
          </a:p>
          <a:p>
            <a:pPr marL="0" lvl="0" indent="0">
              <a:spcAft>
                <a:spcPts val="800"/>
              </a:spcAft>
              <a:buSzPct val="125000"/>
              <a:buNone/>
            </a:pPr>
            <a:endParaRPr sz="2200" dirty="0"/>
          </a:p>
        </p:txBody>
      </p:sp>
    </p:spTree>
    <p:extLst>
      <p:ext uri="{BB962C8B-B14F-4D97-AF65-F5344CB8AC3E}">
        <p14:creationId xmlns:p14="http://schemas.microsoft.com/office/powerpoint/2010/main" val="383673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457200" y="11430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3636"/>
              </a:lnSpc>
              <a:spcBef>
                <a:spcPts val="0"/>
              </a:spcBef>
              <a:spcAft>
                <a:spcPts val="0"/>
              </a:spcAft>
              <a:buNone/>
            </a:pPr>
            <a:r>
              <a:rPr lang="en-US" sz="5000" dirty="0"/>
              <a:t>Question</a:t>
            </a:r>
            <a:endParaRPr sz="5000" b="1" dirty="0"/>
          </a:p>
        </p:txBody>
      </p:sp>
      <p:sp>
        <p:nvSpPr>
          <p:cNvPr id="109" name="Google Shape;109;p21"/>
          <p:cNvSpPr txBox="1">
            <a:spLocks noGrp="1"/>
          </p:cNvSpPr>
          <p:nvPr>
            <p:ph type="body" idx="1"/>
          </p:nvPr>
        </p:nvSpPr>
        <p:spPr>
          <a:xfrm>
            <a:off x="790832" y="2286000"/>
            <a:ext cx="7447006" cy="3908854"/>
          </a:xfrm>
          <a:prstGeom prst="rect">
            <a:avLst/>
          </a:prstGeom>
          <a:noFill/>
          <a:ln>
            <a:noFill/>
          </a:ln>
        </p:spPr>
        <p:txBody>
          <a:bodyPr spcFirstLastPara="1" wrap="square" lIns="91425" tIns="45700" rIns="91425" bIns="45700" anchor="t" anchorCtr="0">
            <a:noAutofit/>
          </a:bodyPr>
          <a:lstStyle/>
          <a:p>
            <a:pPr marL="0" lvl="0" indent="0" algn="just">
              <a:spcAft>
                <a:spcPts val="800"/>
              </a:spcAft>
              <a:buSzPct val="125000"/>
              <a:buNone/>
            </a:pPr>
            <a:r>
              <a:rPr lang="en-US" sz="3200" b="1" dirty="0"/>
              <a:t>How can </a:t>
            </a:r>
            <a:r>
              <a:rPr lang="en-US" sz="3200" b="1" dirty="0">
                <a:solidFill>
                  <a:srgbClr val="7A9900"/>
                </a:solidFill>
              </a:rPr>
              <a:t>expansionary fiscal policy</a:t>
            </a:r>
            <a:r>
              <a:rPr lang="en-US" sz="3200" b="1" dirty="0"/>
              <a:t> stimulus generate improved outcomes for Black and Latinx communities, and for the economy as a whole? </a:t>
            </a:r>
          </a:p>
          <a:p>
            <a:pPr marL="342900" lvl="0">
              <a:spcAft>
                <a:spcPts val="800"/>
              </a:spcAft>
              <a:buSzPct val="125000"/>
            </a:pPr>
            <a:endParaRPr lang="en-US" sz="2200" b="1" dirty="0"/>
          </a:p>
          <a:p>
            <a:pPr marL="342900" lvl="0">
              <a:spcAft>
                <a:spcPts val="800"/>
              </a:spcAft>
              <a:buSzPct val="125000"/>
            </a:pPr>
            <a:endParaRPr lang="en-US" sz="2200" b="1" dirty="0"/>
          </a:p>
          <a:p>
            <a:pPr marL="0" lvl="0" indent="0">
              <a:spcAft>
                <a:spcPts val="800"/>
              </a:spcAft>
              <a:buSzPct val="125000"/>
              <a:buNone/>
            </a:pPr>
            <a:endParaRPr sz="2200" dirty="0"/>
          </a:p>
        </p:txBody>
      </p:sp>
    </p:spTree>
    <p:extLst>
      <p:ext uri="{BB962C8B-B14F-4D97-AF65-F5344CB8AC3E}">
        <p14:creationId xmlns:p14="http://schemas.microsoft.com/office/powerpoint/2010/main" val="24250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08928-8EEF-4632-BDCF-DED97D057AB7}"/>
              </a:ext>
            </a:extLst>
          </p:cNvPr>
          <p:cNvSpPr>
            <a:spLocks noGrp="1"/>
          </p:cNvSpPr>
          <p:nvPr>
            <p:ph type="title"/>
          </p:nvPr>
        </p:nvSpPr>
        <p:spPr>
          <a:xfrm>
            <a:off x="457200" y="1499286"/>
            <a:ext cx="8229600" cy="115330"/>
          </a:xfrm>
        </p:spPr>
        <p:txBody>
          <a:bodyPr/>
          <a:lstStyle/>
          <a:p>
            <a:br>
              <a:rPr lang="en-US" dirty="0"/>
            </a:br>
            <a:br>
              <a:rPr lang="en-US" dirty="0"/>
            </a:br>
            <a:r>
              <a:rPr lang="en-US" sz="4800" dirty="0"/>
              <a:t> Demetriouse Russell </a:t>
            </a:r>
            <a:br>
              <a:rPr lang="en-US" sz="4800" dirty="0"/>
            </a:br>
            <a:r>
              <a:rPr lang="en-US" sz="3200" dirty="0"/>
              <a:t>CEO, Venn Diagram Partners</a:t>
            </a:r>
          </a:p>
        </p:txBody>
      </p:sp>
      <p:pic>
        <p:nvPicPr>
          <p:cNvPr id="4" name="Google Shape;232;p45" descr="Venn Diagram Partners_Logo_Primary.png">
            <a:extLst>
              <a:ext uri="{FF2B5EF4-FFF2-40B4-BE49-F238E27FC236}">
                <a16:creationId xmlns:a16="http://schemas.microsoft.com/office/drawing/2014/main" id="{D9EC6277-3B88-1E4A-869C-28B24562F37C}"/>
              </a:ext>
            </a:extLst>
          </p:cNvPr>
          <p:cNvPicPr preferRelativeResize="0"/>
          <p:nvPr/>
        </p:nvPicPr>
        <p:blipFill rotWithShape="1">
          <a:blip r:embed="rId2">
            <a:alphaModFix/>
          </a:blip>
          <a:srcRect/>
          <a:stretch/>
        </p:blipFill>
        <p:spPr>
          <a:xfrm>
            <a:off x="3205113" y="3930758"/>
            <a:ext cx="2780908" cy="1715898"/>
          </a:xfrm>
          <a:prstGeom prst="rect">
            <a:avLst/>
          </a:prstGeom>
          <a:noFill/>
          <a:ln>
            <a:noFill/>
          </a:ln>
        </p:spPr>
      </p:pic>
    </p:spTree>
    <p:extLst>
      <p:ext uri="{BB962C8B-B14F-4D97-AF65-F5344CB8AC3E}">
        <p14:creationId xmlns:p14="http://schemas.microsoft.com/office/powerpoint/2010/main" val="1171613739"/>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51" y="106196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a:latin typeface="Calibri"/>
                <a:ea typeface="ＭＳ Ｐゴシック"/>
                <a:cs typeface="Calibri"/>
              </a:rPr>
              <a:t>Professional Development Certificate</a:t>
            </a:r>
            <a:endParaRPr lang="en-US" sz="4000" b="1">
              <a:solidFill>
                <a:srgbClr val="005CB8"/>
              </a:solidFill>
              <a:effectLst>
                <a:glow>
                  <a:srgbClr val="4F81BD">
                    <a:alpha val="0"/>
                  </a:srgb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a:cs typeface="Calibri" panose="020F0502020204030204" pitchFamily="34" charset="0"/>
            </a:endParaRPr>
          </a:p>
        </p:txBody>
      </p:sp>
      <p:sp>
        <p:nvSpPr>
          <p:cNvPr id="3" name="TextBox 2">
            <a:extLst>
              <a:ext uri="{FF2B5EF4-FFF2-40B4-BE49-F238E27FC236}">
                <a16:creationId xmlns:a16="http://schemas.microsoft.com/office/drawing/2014/main" id="{D213714B-F9E8-8C44-9AF8-383F3F244D95}"/>
              </a:ext>
            </a:extLst>
          </p:cNvPr>
          <p:cNvSpPr txBox="1"/>
          <p:nvPr/>
        </p:nvSpPr>
        <p:spPr>
          <a:xfrm>
            <a:off x="588956" y="2117558"/>
            <a:ext cx="8121494" cy="4431983"/>
          </a:xfrm>
          <a:prstGeom prst="rect">
            <a:avLst/>
          </a:prstGeom>
          <a:noFill/>
        </p:spPr>
        <p:txBody>
          <a:bodyPr wrap="square" rtlCol="0" anchor="t">
            <a:spAutoFit/>
          </a:bodyPr>
          <a:lstStyle/>
          <a:p>
            <a:r>
              <a:rPr lang="en-US" sz="2200" dirty="0">
                <a:latin typeface="Arial"/>
                <a:ea typeface="ＭＳ Ｐゴシック"/>
              </a:rPr>
              <a:t>To earn your professional development certificate for this webinar, you must:</a:t>
            </a:r>
          </a:p>
          <a:p>
            <a:endParaRPr lang="en-US" sz="2200" dirty="0">
              <a:latin typeface="Arial"/>
              <a:ea typeface="ＭＳ Ｐゴシック"/>
            </a:endParaRPr>
          </a:p>
          <a:p>
            <a:pPr marL="285750" indent="-285750">
              <a:buFont typeface="Arial"/>
              <a:buChar char="•"/>
            </a:pPr>
            <a:r>
              <a:rPr lang="en-US" sz="2200" dirty="0">
                <a:latin typeface="Arial"/>
                <a:ea typeface="ＭＳ Ｐゴシック"/>
              </a:rPr>
              <a:t>Watch a minimum of 45-minutes and you will automatically receive a professional development </a:t>
            </a:r>
            <a:r>
              <a:rPr lang="en-US" sz="2200" b="1" dirty="0">
                <a:solidFill>
                  <a:srgbClr val="7A9900"/>
                </a:solidFill>
                <a:latin typeface="Arial"/>
                <a:ea typeface="ＭＳ Ｐゴシック"/>
              </a:rPr>
              <a:t>certificate </a:t>
            </a:r>
            <a:r>
              <a:rPr lang="en-US" sz="2200" dirty="0">
                <a:latin typeface="Arial"/>
                <a:ea typeface="ＭＳ Ｐゴシック"/>
              </a:rPr>
              <a:t>via e-mail within 24 hours.</a:t>
            </a:r>
          </a:p>
          <a:p>
            <a:endParaRPr lang="en-US" sz="2200" dirty="0">
              <a:latin typeface="Arial"/>
              <a:ea typeface="ＭＳ Ｐゴシック"/>
            </a:endParaRPr>
          </a:p>
          <a:p>
            <a:r>
              <a:rPr lang="en-US" sz="2200" dirty="0">
                <a:latin typeface="Arial"/>
                <a:ea typeface="ＭＳ Ｐゴシック"/>
                <a:cs typeface="Arial"/>
              </a:rPr>
              <a:t>Accessing resources: </a:t>
            </a:r>
            <a:endParaRPr lang="en-US" sz="2200" dirty="0"/>
          </a:p>
          <a:p>
            <a:endParaRPr lang="en-US" sz="2200" dirty="0">
              <a:cs typeface="Arial"/>
            </a:endParaRPr>
          </a:p>
          <a:p>
            <a:pPr marL="285750" indent="-285750">
              <a:buFont typeface="Arial,Sans-Serif"/>
              <a:buChar char="•"/>
            </a:pPr>
            <a:r>
              <a:rPr lang="en-US" sz="2200" dirty="0">
                <a:latin typeface="Arial"/>
                <a:ea typeface="ＭＳ Ｐゴシック"/>
                <a:cs typeface="Arial"/>
              </a:rPr>
              <a:t>You can now easily download presentations, lesson plan materials, and activities for each webinar from </a:t>
            </a:r>
            <a:r>
              <a:rPr lang="en-US" sz="2200" b="1" i="1" dirty="0">
                <a:solidFill>
                  <a:srgbClr val="005CB8"/>
                </a:solidFill>
                <a:latin typeface="Arial"/>
                <a:ea typeface="ＭＳ Ｐゴシック"/>
                <a:cs typeface="Arial"/>
                <a:hlinkClick r:id="rId3"/>
              </a:rPr>
              <a:t>EconEdLink.org/professional-development/</a:t>
            </a:r>
            <a:endParaRPr lang="en-US" sz="2200" b="1" i="1" dirty="0">
              <a:solidFill>
                <a:srgbClr val="005CB8"/>
              </a:solidFill>
              <a:latin typeface="Arial"/>
              <a:ea typeface="ＭＳ Ｐゴシック"/>
              <a:cs typeface="Arial"/>
            </a:endParaRPr>
          </a:p>
          <a:p>
            <a:endParaRPr lang="en-US" b="1" i="1" dirty="0">
              <a:solidFill>
                <a:srgbClr val="005CB8"/>
              </a:solidFill>
              <a:latin typeface="Arial"/>
              <a:ea typeface="ＭＳ Ｐゴシック"/>
              <a:cs typeface="Arial"/>
            </a:endParaRPr>
          </a:p>
        </p:txBody>
      </p:sp>
    </p:spTree>
    <p:extLst>
      <p:ext uri="{BB962C8B-B14F-4D97-AF65-F5344CB8AC3E}">
        <p14:creationId xmlns:p14="http://schemas.microsoft.com/office/powerpoint/2010/main" val="34890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20E0-BA66-46C0-97D0-DD9298DFDD8D}"/>
              </a:ext>
            </a:extLst>
          </p:cNvPr>
          <p:cNvSpPr>
            <a:spLocks noGrp="1"/>
          </p:cNvSpPr>
          <p:nvPr>
            <p:ph type="title"/>
          </p:nvPr>
        </p:nvSpPr>
        <p:spPr/>
        <p:txBody>
          <a:bodyPr/>
          <a:lstStyle/>
          <a:p>
            <a:r>
              <a:rPr lang="en-US" sz="2800" dirty="0"/>
              <a:t>Context: Economic Reality</a:t>
            </a:r>
          </a:p>
        </p:txBody>
      </p:sp>
      <p:sp>
        <p:nvSpPr>
          <p:cNvPr id="20" name="Google Shape;198;p47">
            <a:extLst>
              <a:ext uri="{FF2B5EF4-FFF2-40B4-BE49-F238E27FC236}">
                <a16:creationId xmlns:a16="http://schemas.microsoft.com/office/drawing/2014/main" id="{AA861B14-5F89-6149-9383-F835D3CB640E}"/>
              </a:ext>
            </a:extLst>
          </p:cNvPr>
          <p:cNvSpPr/>
          <p:nvPr/>
        </p:nvSpPr>
        <p:spPr>
          <a:xfrm>
            <a:off x="457206" y="3173963"/>
            <a:ext cx="756900" cy="597600"/>
          </a:xfrm>
          <a:prstGeom prst="rect">
            <a:avLst/>
          </a:prstGeom>
          <a:noFill/>
          <a:ln>
            <a:noFill/>
          </a:ln>
        </p:spPr>
        <p:txBody>
          <a:bodyPr spcFirstLastPara="1" wrap="square" lIns="34275" tIns="34275" rIns="34275" bIns="34275" anchor="ctr" anchorCtr="0">
            <a:noAutofit/>
          </a:bodyPr>
          <a:lstStyle/>
          <a:p>
            <a:pPr marL="0" marR="0" lvl="0" indent="0" algn="ctr" rtl="0">
              <a:lnSpc>
                <a:spcPct val="80000"/>
              </a:lnSpc>
              <a:spcBef>
                <a:spcPts val="0"/>
              </a:spcBef>
              <a:spcAft>
                <a:spcPts val="0"/>
              </a:spcAft>
              <a:buClr>
                <a:srgbClr val="FFFFFF"/>
              </a:buClr>
              <a:buSzPts val="2700"/>
              <a:buFont typeface="Avenir"/>
              <a:buNone/>
            </a:pPr>
            <a:endParaRPr sz="1100"/>
          </a:p>
        </p:txBody>
      </p:sp>
      <p:sp>
        <p:nvSpPr>
          <p:cNvPr id="21" name="Google Shape;199;p47">
            <a:extLst>
              <a:ext uri="{FF2B5EF4-FFF2-40B4-BE49-F238E27FC236}">
                <a16:creationId xmlns:a16="http://schemas.microsoft.com/office/drawing/2014/main" id="{8496A199-0536-7F45-93B5-ABE52098A5F9}"/>
              </a:ext>
            </a:extLst>
          </p:cNvPr>
          <p:cNvSpPr/>
          <p:nvPr/>
        </p:nvSpPr>
        <p:spPr>
          <a:xfrm>
            <a:off x="1481241" y="2057400"/>
            <a:ext cx="6955749" cy="978031"/>
          </a:xfrm>
          <a:prstGeom prst="rect">
            <a:avLst/>
          </a:prstGeom>
          <a:solidFill>
            <a:srgbClr val="EAEAEA"/>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E7F6F2"/>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 name="Google Shape;200;p47">
            <a:extLst>
              <a:ext uri="{FF2B5EF4-FFF2-40B4-BE49-F238E27FC236}">
                <a16:creationId xmlns:a16="http://schemas.microsoft.com/office/drawing/2014/main" id="{F2787F2B-56F5-1348-A46B-E34212128B70}"/>
              </a:ext>
            </a:extLst>
          </p:cNvPr>
          <p:cNvSpPr/>
          <p:nvPr/>
        </p:nvSpPr>
        <p:spPr>
          <a:xfrm>
            <a:off x="1815448" y="2135895"/>
            <a:ext cx="6537137" cy="813300"/>
          </a:xfrm>
          <a:prstGeom prst="rect">
            <a:avLst/>
          </a:prstGeom>
          <a:noFill/>
          <a:ln>
            <a:noFill/>
          </a:ln>
        </p:spPr>
        <p:txBody>
          <a:bodyPr spcFirstLastPara="1" wrap="square" lIns="34275" tIns="34275" rIns="34275" bIns="34275" anchor="ctr" anchorCtr="0">
            <a:noAutofit/>
          </a:bodyPr>
          <a:lstStyle/>
          <a:p>
            <a:pPr lvl="0">
              <a:spcBef>
                <a:spcPts val="0"/>
              </a:spcBef>
              <a:spcAft>
                <a:spcPts val="0"/>
              </a:spcAft>
              <a:buClr>
                <a:srgbClr val="000000"/>
              </a:buClr>
              <a:buSzPts val="1100"/>
            </a:pPr>
            <a:r>
              <a:rPr lang="en-US" sz="2400" dirty="0"/>
              <a:t>63% of </a:t>
            </a:r>
            <a:r>
              <a:rPr lang="en-US" sz="2400" b="1" dirty="0"/>
              <a:t>Americans</a:t>
            </a:r>
            <a:r>
              <a:rPr lang="en-US" sz="2400" dirty="0"/>
              <a:t> have been </a:t>
            </a:r>
            <a:r>
              <a:rPr lang="en-US" sz="2400" b="1" dirty="0"/>
              <a:t>living paycheck to paycheck</a:t>
            </a:r>
            <a:r>
              <a:rPr lang="en-US" sz="2400" dirty="0"/>
              <a:t> since COVID hit. </a:t>
            </a:r>
            <a:endParaRPr sz="2400" dirty="0">
              <a:latin typeface="Avenir Book" panose="02000503020000020003" pitchFamily="2" charset="0"/>
            </a:endParaRPr>
          </a:p>
        </p:txBody>
      </p:sp>
      <p:sp>
        <p:nvSpPr>
          <p:cNvPr id="23" name="Google Shape;201;p47">
            <a:extLst>
              <a:ext uri="{FF2B5EF4-FFF2-40B4-BE49-F238E27FC236}">
                <a16:creationId xmlns:a16="http://schemas.microsoft.com/office/drawing/2014/main" id="{BC7B6819-3D57-3247-AA68-19ACA0FF7840}"/>
              </a:ext>
            </a:extLst>
          </p:cNvPr>
          <p:cNvSpPr/>
          <p:nvPr/>
        </p:nvSpPr>
        <p:spPr>
          <a:xfrm>
            <a:off x="861761" y="2089978"/>
            <a:ext cx="694800" cy="694800"/>
          </a:xfrm>
          <a:prstGeom prst="ellipse">
            <a:avLst/>
          </a:prstGeom>
          <a:solidFill>
            <a:srgbClr val="FFFFFF"/>
          </a:solidFill>
          <a:ln w="50800" cap="flat" cmpd="sng">
            <a:solidFill>
              <a:srgbClr val="63B8A2"/>
            </a:solidFill>
            <a:prstDash val="solid"/>
            <a:miter lim="8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556A93"/>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4" name="Google Shape;202;p47">
            <a:extLst>
              <a:ext uri="{FF2B5EF4-FFF2-40B4-BE49-F238E27FC236}">
                <a16:creationId xmlns:a16="http://schemas.microsoft.com/office/drawing/2014/main" id="{6D663DC7-0027-F343-A45F-B3950A902D7C}"/>
              </a:ext>
            </a:extLst>
          </p:cNvPr>
          <p:cNvSpPr/>
          <p:nvPr/>
        </p:nvSpPr>
        <p:spPr>
          <a:xfrm>
            <a:off x="1599266" y="4743352"/>
            <a:ext cx="7087528" cy="1146501"/>
          </a:xfrm>
          <a:prstGeom prst="rect">
            <a:avLst/>
          </a:prstGeom>
          <a:solidFill>
            <a:srgbClr val="EAEAEA"/>
          </a:solidFill>
          <a:ln>
            <a:noFill/>
          </a:ln>
        </p:spPr>
        <p:txBody>
          <a:bodyPr spcFirstLastPara="1" wrap="square" lIns="34275" tIns="34275" rIns="34275" bIns="34275" anchor="ctr" anchorCtr="0">
            <a:noAutofit/>
          </a:bodyPr>
          <a:lstStyle/>
          <a:p>
            <a:pPr lvl="0">
              <a:spcBef>
                <a:spcPts val="0"/>
              </a:spcBef>
              <a:spcAft>
                <a:spcPts val="0"/>
              </a:spcAft>
              <a:buClr>
                <a:srgbClr val="E7F6F2"/>
              </a:buClr>
              <a:buSzPts val="1400"/>
            </a:pPr>
            <a:r>
              <a:rPr lang="en-US" sz="2400" dirty="0"/>
              <a:t>Stunningly, 21% of </a:t>
            </a:r>
            <a:r>
              <a:rPr lang="en-US" sz="2400" b="1" dirty="0"/>
              <a:t>Americans</a:t>
            </a:r>
            <a:r>
              <a:rPr lang="en-US" sz="2400" dirty="0"/>
              <a:t> say they </a:t>
            </a:r>
            <a:r>
              <a:rPr lang="en-US" sz="2400" b="1" dirty="0"/>
              <a:t>have no</a:t>
            </a:r>
            <a:r>
              <a:rPr lang="en-US" sz="2400" dirty="0"/>
              <a:t> emergency </a:t>
            </a:r>
            <a:r>
              <a:rPr lang="en-US" sz="2400" b="1" dirty="0"/>
              <a:t>savings</a:t>
            </a:r>
            <a:r>
              <a:rPr lang="en-US" sz="2400" dirty="0"/>
              <a:t>, the lowest in the 10-year history of the Bankrate poll. </a:t>
            </a:r>
            <a:endParaRPr sz="2400" b="0" i="0" u="none" strike="noStrike" cap="none" dirty="0">
              <a:solidFill>
                <a:srgbClr val="000000"/>
              </a:solidFill>
              <a:latin typeface="Calibri"/>
              <a:ea typeface="Calibri"/>
              <a:cs typeface="Calibri"/>
              <a:sym typeface="Calibri"/>
            </a:endParaRPr>
          </a:p>
        </p:txBody>
      </p:sp>
      <p:sp>
        <p:nvSpPr>
          <p:cNvPr id="25" name="Google Shape;203;p47">
            <a:extLst>
              <a:ext uri="{FF2B5EF4-FFF2-40B4-BE49-F238E27FC236}">
                <a16:creationId xmlns:a16="http://schemas.microsoft.com/office/drawing/2014/main" id="{B1EFCBC0-20C7-304D-8EAC-EA21EA091A71}"/>
              </a:ext>
            </a:extLst>
          </p:cNvPr>
          <p:cNvSpPr/>
          <p:nvPr/>
        </p:nvSpPr>
        <p:spPr>
          <a:xfrm>
            <a:off x="2166275" y="4909952"/>
            <a:ext cx="6520519" cy="813300"/>
          </a:xfrm>
          <a:prstGeom prst="rect">
            <a:avLst/>
          </a:prstGeom>
          <a:no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100"/>
              <a:buFont typeface="Avenir"/>
              <a:buNone/>
            </a:pPr>
            <a:endParaRPr sz="2400" dirty="0">
              <a:latin typeface="Avenir Book" panose="02000503020000020003" pitchFamily="2" charset="0"/>
            </a:endParaRPr>
          </a:p>
        </p:txBody>
      </p:sp>
      <p:sp>
        <p:nvSpPr>
          <p:cNvPr id="26" name="Google Shape;204;p47">
            <a:extLst>
              <a:ext uri="{FF2B5EF4-FFF2-40B4-BE49-F238E27FC236}">
                <a16:creationId xmlns:a16="http://schemas.microsoft.com/office/drawing/2014/main" id="{8D1AA129-382B-2442-9CED-08A4640FF3DF}"/>
              </a:ext>
            </a:extLst>
          </p:cNvPr>
          <p:cNvSpPr/>
          <p:nvPr/>
        </p:nvSpPr>
        <p:spPr>
          <a:xfrm>
            <a:off x="866805" y="4741939"/>
            <a:ext cx="694800" cy="694800"/>
          </a:xfrm>
          <a:prstGeom prst="ellipse">
            <a:avLst/>
          </a:prstGeom>
          <a:solidFill>
            <a:srgbClr val="FFFFFF"/>
          </a:solidFill>
          <a:ln w="50800" cap="flat" cmpd="sng">
            <a:solidFill>
              <a:srgbClr val="63B8A2"/>
            </a:solidFill>
            <a:prstDash val="solid"/>
            <a:miter lim="8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556A93"/>
              </a:buClr>
              <a:buSzPts val="1400"/>
              <a:buFont typeface="Calibri"/>
              <a:buNone/>
            </a:pPr>
            <a:endParaRPr sz="1400" b="0" i="0" u="none" strike="noStrike" cap="none">
              <a:solidFill>
                <a:srgbClr val="000000"/>
              </a:solidFill>
              <a:latin typeface="Calibri"/>
              <a:ea typeface="Calibri"/>
              <a:cs typeface="Calibri"/>
              <a:sym typeface="Calibri"/>
            </a:endParaRPr>
          </a:p>
        </p:txBody>
      </p:sp>
      <p:pic>
        <p:nvPicPr>
          <p:cNvPr id="30" name="Picture 29">
            <a:extLst>
              <a:ext uri="{FF2B5EF4-FFF2-40B4-BE49-F238E27FC236}">
                <a16:creationId xmlns:a16="http://schemas.microsoft.com/office/drawing/2014/main" id="{20A855C8-958A-114C-BDF8-9D0C549601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8030" y="5924811"/>
            <a:ext cx="1790700" cy="622300"/>
          </a:xfrm>
          <a:prstGeom prst="rect">
            <a:avLst/>
          </a:prstGeom>
        </p:spPr>
      </p:pic>
      <p:sp>
        <p:nvSpPr>
          <p:cNvPr id="11" name="Google Shape;199;p47">
            <a:extLst>
              <a:ext uri="{FF2B5EF4-FFF2-40B4-BE49-F238E27FC236}">
                <a16:creationId xmlns:a16="http://schemas.microsoft.com/office/drawing/2014/main" id="{B5A56640-6A82-CA4F-899F-6C5F79808B1F}"/>
              </a:ext>
            </a:extLst>
          </p:cNvPr>
          <p:cNvSpPr/>
          <p:nvPr/>
        </p:nvSpPr>
        <p:spPr>
          <a:xfrm>
            <a:off x="1481241" y="3364852"/>
            <a:ext cx="6955749" cy="978031"/>
          </a:xfrm>
          <a:prstGeom prst="rect">
            <a:avLst/>
          </a:prstGeom>
          <a:solidFill>
            <a:srgbClr val="EAEAEA"/>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E7F6F2"/>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 name="Google Shape;200;p47">
            <a:extLst>
              <a:ext uri="{FF2B5EF4-FFF2-40B4-BE49-F238E27FC236}">
                <a16:creationId xmlns:a16="http://schemas.microsoft.com/office/drawing/2014/main" id="{66C16936-DD62-5B47-9B7B-DADE309DE0F2}"/>
              </a:ext>
            </a:extLst>
          </p:cNvPr>
          <p:cNvSpPr/>
          <p:nvPr/>
        </p:nvSpPr>
        <p:spPr>
          <a:xfrm>
            <a:off x="1815448" y="3443347"/>
            <a:ext cx="6537137" cy="813300"/>
          </a:xfrm>
          <a:prstGeom prst="rect">
            <a:avLst/>
          </a:prstGeom>
          <a:noFill/>
          <a:ln>
            <a:noFill/>
          </a:ln>
        </p:spPr>
        <p:txBody>
          <a:bodyPr spcFirstLastPara="1" wrap="square" lIns="34275" tIns="34275" rIns="34275" bIns="34275" anchor="ctr" anchorCtr="0">
            <a:noAutofit/>
          </a:bodyPr>
          <a:lstStyle/>
          <a:p>
            <a:pPr lvl="0">
              <a:spcBef>
                <a:spcPts val="0"/>
              </a:spcBef>
              <a:spcAft>
                <a:spcPts val="0"/>
              </a:spcAft>
              <a:buClr>
                <a:srgbClr val="000000"/>
              </a:buClr>
              <a:buSzPts val="1100"/>
            </a:pPr>
            <a:r>
              <a:rPr lang="en-US" sz="2400" dirty="0"/>
              <a:t>Around 47% of </a:t>
            </a:r>
            <a:r>
              <a:rPr lang="en-US" sz="2400" b="1" dirty="0"/>
              <a:t>Americans have</a:t>
            </a:r>
            <a:r>
              <a:rPr lang="en-US" sz="2400" dirty="0"/>
              <a:t> the same emergency </a:t>
            </a:r>
            <a:r>
              <a:rPr lang="en-US" sz="2400" b="1" dirty="0"/>
              <a:t>savings</a:t>
            </a:r>
            <a:r>
              <a:rPr lang="en-US" sz="2400" dirty="0"/>
              <a:t> as before the crisis. </a:t>
            </a:r>
            <a:endParaRPr sz="2400" dirty="0">
              <a:latin typeface="Avenir Book" panose="02000503020000020003" pitchFamily="2" charset="0"/>
            </a:endParaRPr>
          </a:p>
        </p:txBody>
      </p:sp>
      <p:sp>
        <p:nvSpPr>
          <p:cNvPr id="13" name="Google Shape;201;p47">
            <a:extLst>
              <a:ext uri="{FF2B5EF4-FFF2-40B4-BE49-F238E27FC236}">
                <a16:creationId xmlns:a16="http://schemas.microsoft.com/office/drawing/2014/main" id="{03FE9237-A0E4-654C-A7D3-5BA73CE4A5A7}"/>
              </a:ext>
            </a:extLst>
          </p:cNvPr>
          <p:cNvSpPr/>
          <p:nvPr/>
        </p:nvSpPr>
        <p:spPr>
          <a:xfrm>
            <a:off x="817157" y="3358116"/>
            <a:ext cx="694800" cy="694800"/>
          </a:xfrm>
          <a:prstGeom prst="ellipse">
            <a:avLst/>
          </a:prstGeom>
          <a:solidFill>
            <a:srgbClr val="FFFFFF"/>
          </a:solidFill>
          <a:ln w="50800" cap="flat" cmpd="sng">
            <a:solidFill>
              <a:srgbClr val="63B8A2"/>
            </a:solidFill>
            <a:prstDash val="solid"/>
            <a:miter lim="8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556A93"/>
              </a:buClr>
              <a:buSzPts val="1400"/>
              <a:buFont typeface="Calibri"/>
              <a:buNone/>
            </a:pPr>
            <a:endParaRPr sz="14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573996270"/>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20E0-BA66-46C0-97D0-DD9298DFDD8D}"/>
              </a:ext>
            </a:extLst>
          </p:cNvPr>
          <p:cNvSpPr>
            <a:spLocks noGrp="1"/>
          </p:cNvSpPr>
          <p:nvPr>
            <p:ph type="title"/>
          </p:nvPr>
        </p:nvSpPr>
        <p:spPr/>
        <p:txBody>
          <a:bodyPr/>
          <a:lstStyle/>
          <a:p>
            <a:r>
              <a:rPr lang="en-US" sz="2800" dirty="0"/>
              <a:t>Context: Economic Reality</a:t>
            </a:r>
          </a:p>
        </p:txBody>
      </p:sp>
      <p:sp>
        <p:nvSpPr>
          <p:cNvPr id="20" name="Google Shape;198;p47">
            <a:extLst>
              <a:ext uri="{FF2B5EF4-FFF2-40B4-BE49-F238E27FC236}">
                <a16:creationId xmlns:a16="http://schemas.microsoft.com/office/drawing/2014/main" id="{AA861B14-5F89-6149-9383-F835D3CB640E}"/>
              </a:ext>
            </a:extLst>
          </p:cNvPr>
          <p:cNvSpPr/>
          <p:nvPr/>
        </p:nvSpPr>
        <p:spPr>
          <a:xfrm>
            <a:off x="457206" y="3173963"/>
            <a:ext cx="756900" cy="597600"/>
          </a:xfrm>
          <a:prstGeom prst="rect">
            <a:avLst/>
          </a:prstGeom>
          <a:noFill/>
          <a:ln>
            <a:noFill/>
          </a:ln>
        </p:spPr>
        <p:txBody>
          <a:bodyPr spcFirstLastPara="1" wrap="square" lIns="34275" tIns="34275" rIns="34275" bIns="34275" anchor="ctr" anchorCtr="0">
            <a:noAutofit/>
          </a:bodyPr>
          <a:lstStyle/>
          <a:p>
            <a:pPr marL="0" marR="0" lvl="0" indent="0" algn="ctr" rtl="0">
              <a:lnSpc>
                <a:spcPct val="80000"/>
              </a:lnSpc>
              <a:spcBef>
                <a:spcPts val="0"/>
              </a:spcBef>
              <a:spcAft>
                <a:spcPts val="0"/>
              </a:spcAft>
              <a:buClr>
                <a:srgbClr val="FFFFFF"/>
              </a:buClr>
              <a:buSzPts val="2700"/>
              <a:buFont typeface="Avenir"/>
              <a:buNone/>
            </a:pPr>
            <a:endParaRPr sz="1100"/>
          </a:p>
        </p:txBody>
      </p:sp>
      <p:sp>
        <p:nvSpPr>
          <p:cNvPr id="25" name="Google Shape;203;p47">
            <a:extLst>
              <a:ext uri="{FF2B5EF4-FFF2-40B4-BE49-F238E27FC236}">
                <a16:creationId xmlns:a16="http://schemas.microsoft.com/office/drawing/2014/main" id="{B1EFCBC0-20C7-304D-8EAC-EA21EA091A71}"/>
              </a:ext>
            </a:extLst>
          </p:cNvPr>
          <p:cNvSpPr/>
          <p:nvPr/>
        </p:nvSpPr>
        <p:spPr>
          <a:xfrm>
            <a:off x="2166275" y="4909952"/>
            <a:ext cx="6520519" cy="813300"/>
          </a:xfrm>
          <a:prstGeom prst="rect">
            <a:avLst/>
          </a:prstGeom>
          <a:no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100"/>
              <a:buFont typeface="Avenir"/>
              <a:buNone/>
            </a:pPr>
            <a:endParaRPr sz="2400" dirty="0">
              <a:latin typeface="Avenir Book" panose="02000503020000020003" pitchFamily="2" charset="0"/>
            </a:endParaRPr>
          </a:p>
        </p:txBody>
      </p:sp>
      <p:pic>
        <p:nvPicPr>
          <p:cNvPr id="30" name="Picture 29">
            <a:extLst>
              <a:ext uri="{FF2B5EF4-FFF2-40B4-BE49-F238E27FC236}">
                <a16:creationId xmlns:a16="http://schemas.microsoft.com/office/drawing/2014/main" id="{20A855C8-958A-114C-BDF8-9D0C549601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8030" y="5924811"/>
            <a:ext cx="1790700" cy="622300"/>
          </a:xfrm>
          <a:prstGeom prst="rect">
            <a:avLst/>
          </a:prstGeom>
        </p:spPr>
      </p:pic>
      <p:pic>
        <p:nvPicPr>
          <p:cNvPr id="3" name="Picture 2">
            <a:extLst>
              <a:ext uri="{FF2B5EF4-FFF2-40B4-BE49-F238E27FC236}">
                <a16:creationId xmlns:a16="http://schemas.microsoft.com/office/drawing/2014/main" id="{0F495B6C-2D31-0048-88FC-58D3EB423609}"/>
              </a:ext>
            </a:extLst>
          </p:cNvPr>
          <p:cNvPicPr>
            <a:picLocks noChangeAspect="1"/>
          </p:cNvPicPr>
          <p:nvPr/>
        </p:nvPicPr>
        <p:blipFill>
          <a:blip r:embed="rId4"/>
          <a:stretch>
            <a:fillRect/>
          </a:stretch>
        </p:blipFill>
        <p:spPr>
          <a:xfrm>
            <a:off x="980387" y="1874036"/>
            <a:ext cx="6463886" cy="4568302"/>
          </a:xfrm>
          <a:prstGeom prst="rect">
            <a:avLst/>
          </a:prstGeom>
        </p:spPr>
      </p:pic>
    </p:spTree>
    <p:extLst>
      <p:ext uri="{BB962C8B-B14F-4D97-AF65-F5344CB8AC3E}">
        <p14:creationId xmlns:p14="http://schemas.microsoft.com/office/powerpoint/2010/main" val="3088907880"/>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20E0-BA66-46C0-97D0-DD9298DFDD8D}"/>
              </a:ext>
            </a:extLst>
          </p:cNvPr>
          <p:cNvSpPr>
            <a:spLocks noGrp="1"/>
          </p:cNvSpPr>
          <p:nvPr>
            <p:ph type="title"/>
          </p:nvPr>
        </p:nvSpPr>
        <p:spPr/>
        <p:txBody>
          <a:bodyPr/>
          <a:lstStyle/>
          <a:p>
            <a:r>
              <a:rPr lang="en-US" sz="2800" dirty="0"/>
              <a:t>Context: Economic Reality</a:t>
            </a:r>
          </a:p>
        </p:txBody>
      </p:sp>
      <p:sp>
        <p:nvSpPr>
          <p:cNvPr id="20" name="Google Shape;198;p47">
            <a:extLst>
              <a:ext uri="{FF2B5EF4-FFF2-40B4-BE49-F238E27FC236}">
                <a16:creationId xmlns:a16="http://schemas.microsoft.com/office/drawing/2014/main" id="{AA861B14-5F89-6149-9383-F835D3CB640E}"/>
              </a:ext>
            </a:extLst>
          </p:cNvPr>
          <p:cNvSpPr/>
          <p:nvPr/>
        </p:nvSpPr>
        <p:spPr>
          <a:xfrm>
            <a:off x="457206" y="3173963"/>
            <a:ext cx="756900" cy="597600"/>
          </a:xfrm>
          <a:prstGeom prst="rect">
            <a:avLst/>
          </a:prstGeom>
          <a:noFill/>
          <a:ln>
            <a:noFill/>
          </a:ln>
        </p:spPr>
        <p:txBody>
          <a:bodyPr spcFirstLastPara="1" wrap="square" lIns="34275" tIns="34275" rIns="34275" bIns="34275" anchor="ctr" anchorCtr="0">
            <a:noAutofit/>
          </a:bodyPr>
          <a:lstStyle/>
          <a:p>
            <a:pPr marL="0" marR="0" lvl="0" indent="0" algn="ctr" rtl="0">
              <a:lnSpc>
                <a:spcPct val="80000"/>
              </a:lnSpc>
              <a:spcBef>
                <a:spcPts val="0"/>
              </a:spcBef>
              <a:spcAft>
                <a:spcPts val="0"/>
              </a:spcAft>
              <a:buClr>
                <a:srgbClr val="FFFFFF"/>
              </a:buClr>
              <a:buSzPts val="2700"/>
              <a:buFont typeface="Avenir"/>
              <a:buNone/>
            </a:pPr>
            <a:endParaRPr sz="1100"/>
          </a:p>
        </p:txBody>
      </p:sp>
      <p:sp>
        <p:nvSpPr>
          <p:cNvPr id="25" name="Google Shape;203;p47">
            <a:extLst>
              <a:ext uri="{FF2B5EF4-FFF2-40B4-BE49-F238E27FC236}">
                <a16:creationId xmlns:a16="http://schemas.microsoft.com/office/drawing/2014/main" id="{B1EFCBC0-20C7-304D-8EAC-EA21EA091A71}"/>
              </a:ext>
            </a:extLst>
          </p:cNvPr>
          <p:cNvSpPr/>
          <p:nvPr/>
        </p:nvSpPr>
        <p:spPr>
          <a:xfrm>
            <a:off x="2166275" y="4909952"/>
            <a:ext cx="6520519" cy="813300"/>
          </a:xfrm>
          <a:prstGeom prst="rect">
            <a:avLst/>
          </a:prstGeom>
          <a:no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100"/>
              <a:buFont typeface="Avenir"/>
              <a:buNone/>
            </a:pPr>
            <a:endParaRPr sz="2400" dirty="0">
              <a:latin typeface="Avenir Book" panose="02000503020000020003" pitchFamily="2" charset="0"/>
            </a:endParaRPr>
          </a:p>
        </p:txBody>
      </p:sp>
      <p:pic>
        <p:nvPicPr>
          <p:cNvPr id="30" name="Picture 29">
            <a:extLst>
              <a:ext uri="{FF2B5EF4-FFF2-40B4-BE49-F238E27FC236}">
                <a16:creationId xmlns:a16="http://schemas.microsoft.com/office/drawing/2014/main" id="{20A855C8-958A-114C-BDF8-9D0C549601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8030" y="5924811"/>
            <a:ext cx="1790700" cy="622300"/>
          </a:xfrm>
          <a:prstGeom prst="rect">
            <a:avLst/>
          </a:prstGeom>
        </p:spPr>
      </p:pic>
      <p:sp>
        <p:nvSpPr>
          <p:cNvPr id="4" name="Rectangle 3">
            <a:extLst>
              <a:ext uri="{FF2B5EF4-FFF2-40B4-BE49-F238E27FC236}">
                <a16:creationId xmlns:a16="http://schemas.microsoft.com/office/drawing/2014/main" id="{E06A0EBF-2A8A-CA42-9C47-24379C0DDCF7}"/>
              </a:ext>
            </a:extLst>
          </p:cNvPr>
          <p:cNvSpPr/>
          <p:nvPr/>
        </p:nvSpPr>
        <p:spPr>
          <a:xfrm>
            <a:off x="1582615" y="2258959"/>
            <a:ext cx="6081377" cy="1200329"/>
          </a:xfrm>
          <a:prstGeom prst="rect">
            <a:avLst/>
          </a:prstGeom>
        </p:spPr>
        <p:txBody>
          <a:bodyPr wrap="square">
            <a:spAutoFit/>
          </a:bodyPr>
          <a:lstStyle/>
          <a:p>
            <a:pPr algn="just"/>
            <a:r>
              <a:rPr lang="en-US" b="1" dirty="0"/>
              <a:t>The historically low poverty rates for Blacks and Hispanics in 2019 reflect gains for race and Hispanic origin groups that have traditionally been disadvantaged compared to other groups over time.</a:t>
            </a:r>
            <a:endParaRPr lang="en-US" dirty="0"/>
          </a:p>
        </p:txBody>
      </p:sp>
    </p:spTree>
    <p:extLst>
      <p:ext uri="{BB962C8B-B14F-4D97-AF65-F5344CB8AC3E}">
        <p14:creationId xmlns:p14="http://schemas.microsoft.com/office/powerpoint/2010/main" val="1099206128"/>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20E0-BA66-46C0-97D0-DD9298DFDD8D}"/>
              </a:ext>
            </a:extLst>
          </p:cNvPr>
          <p:cNvSpPr>
            <a:spLocks noGrp="1"/>
          </p:cNvSpPr>
          <p:nvPr>
            <p:ph type="title"/>
          </p:nvPr>
        </p:nvSpPr>
        <p:spPr/>
        <p:txBody>
          <a:bodyPr/>
          <a:lstStyle/>
          <a:p>
            <a:r>
              <a:rPr lang="en-US" sz="2800" dirty="0"/>
              <a:t>Context: Economic Reality</a:t>
            </a:r>
          </a:p>
        </p:txBody>
      </p:sp>
      <p:sp>
        <p:nvSpPr>
          <p:cNvPr id="20" name="Google Shape;198;p47">
            <a:extLst>
              <a:ext uri="{FF2B5EF4-FFF2-40B4-BE49-F238E27FC236}">
                <a16:creationId xmlns:a16="http://schemas.microsoft.com/office/drawing/2014/main" id="{AA861B14-5F89-6149-9383-F835D3CB640E}"/>
              </a:ext>
            </a:extLst>
          </p:cNvPr>
          <p:cNvSpPr/>
          <p:nvPr/>
        </p:nvSpPr>
        <p:spPr>
          <a:xfrm>
            <a:off x="457206" y="3173963"/>
            <a:ext cx="756900" cy="597600"/>
          </a:xfrm>
          <a:prstGeom prst="rect">
            <a:avLst/>
          </a:prstGeom>
          <a:noFill/>
          <a:ln>
            <a:noFill/>
          </a:ln>
        </p:spPr>
        <p:txBody>
          <a:bodyPr spcFirstLastPara="1" wrap="square" lIns="34275" tIns="34275" rIns="34275" bIns="34275" anchor="ctr" anchorCtr="0">
            <a:noAutofit/>
          </a:bodyPr>
          <a:lstStyle/>
          <a:p>
            <a:pPr marL="0" marR="0" lvl="0" indent="0" algn="ctr" rtl="0">
              <a:lnSpc>
                <a:spcPct val="80000"/>
              </a:lnSpc>
              <a:spcBef>
                <a:spcPts val="0"/>
              </a:spcBef>
              <a:spcAft>
                <a:spcPts val="0"/>
              </a:spcAft>
              <a:buClr>
                <a:srgbClr val="FFFFFF"/>
              </a:buClr>
              <a:buSzPts val="2700"/>
              <a:buFont typeface="Avenir"/>
              <a:buNone/>
            </a:pPr>
            <a:endParaRPr sz="1100"/>
          </a:p>
        </p:txBody>
      </p:sp>
      <p:sp>
        <p:nvSpPr>
          <p:cNvPr id="25" name="Google Shape;203;p47">
            <a:extLst>
              <a:ext uri="{FF2B5EF4-FFF2-40B4-BE49-F238E27FC236}">
                <a16:creationId xmlns:a16="http://schemas.microsoft.com/office/drawing/2014/main" id="{B1EFCBC0-20C7-304D-8EAC-EA21EA091A71}"/>
              </a:ext>
            </a:extLst>
          </p:cNvPr>
          <p:cNvSpPr/>
          <p:nvPr/>
        </p:nvSpPr>
        <p:spPr>
          <a:xfrm>
            <a:off x="2166275" y="4909952"/>
            <a:ext cx="6520519" cy="813300"/>
          </a:xfrm>
          <a:prstGeom prst="rect">
            <a:avLst/>
          </a:prstGeom>
          <a:no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100"/>
              <a:buFont typeface="Avenir"/>
              <a:buNone/>
            </a:pPr>
            <a:endParaRPr sz="2400" dirty="0">
              <a:latin typeface="Avenir Book" panose="02000503020000020003" pitchFamily="2" charset="0"/>
            </a:endParaRPr>
          </a:p>
        </p:txBody>
      </p:sp>
      <p:pic>
        <p:nvPicPr>
          <p:cNvPr id="30" name="Picture 29">
            <a:extLst>
              <a:ext uri="{FF2B5EF4-FFF2-40B4-BE49-F238E27FC236}">
                <a16:creationId xmlns:a16="http://schemas.microsoft.com/office/drawing/2014/main" id="{20A855C8-958A-114C-BDF8-9D0C549601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8030" y="5924811"/>
            <a:ext cx="1790700" cy="622300"/>
          </a:xfrm>
          <a:prstGeom prst="rect">
            <a:avLst/>
          </a:prstGeom>
        </p:spPr>
      </p:pic>
      <p:sp>
        <p:nvSpPr>
          <p:cNvPr id="3" name="TextBox 2">
            <a:extLst>
              <a:ext uri="{FF2B5EF4-FFF2-40B4-BE49-F238E27FC236}">
                <a16:creationId xmlns:a16="http://schemas.microsoft.com/office/drawing/2014/main" id="{6D8AB213-6ABA-7443-9628-9AF0AB9C7185}"/>
              </a:ext>
            </a:extLst>
          </p:cNvPr>
          <p:cNvSpPr txBox="1"/>
          <p:nvPr/>
        </p:nvSpPr>
        <p:spPr>
          <a:xfrm>
            <a:off x="270050" y="2133309"/>
            <a:ext cx="3227294" cy="2585323"/>
          </a:xfrm>
          <a:prstGeom prst="rect">
            <a:avLst/>
          </a:prstGeom>
          <a:noFill/>
        </p:spPr>
        <p:txBody>
          <a:bodyPr wrap="square" rtlCol="0">
            <a:spAutoFit/>
          </a:bodyPr>
          <a:lstStyle/>
          <a:p>
            <a:r>
              <a:rPr lang="en-US" dirty="0"/>
              <a:t>In </a:t>
            </a:r>
            <a:r>
              <a:rPr lang="en-US" dirty="0">
                <a:solidFill>
                  <a:srgbClr val="7A9900"/>
                </a:solidFill>
              </a:rPr>
              <a:t>Boston</a:t>
            </a:r>
            <a:r>
              <a:rPr lang="en-US" dirty="0"/>
              <a:t>, White households have a median net worth of $247,500.</a:t>
            </a:r>
          </a:p>
          <a:p>
            <a:endParaRPr lang="en-US" dirty="0"/>
          </a:p>
          <a:p>
            <a:r>
              <a:rPr lang="en-US" dirty="0"/>
              <a:t>In the U.S., Black households have a median net worth of $8, while Dominican ones have a median net worth of $0. </a:t>
            </a:r>
          </a:p>
        </p:txBody>
      </p:sp>
      <p:pic>
        <p:nvPicPr>
          <p:cNvPr id="6" name="Picture 5">
            <a:extLst>
              <a:ext uri="{FF2B5EF4-FFF2-40B4-BE49-F238E27FC236}">
                <a16:creationId xmlns:a16="http://schemas.microsoft.com/office/drawing/2014/main" id="{1D87115B-4AFE-364C-B485-D06D8939ED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7344" y="1941923"/>
            <a:ext cx="5217769" cy="3891424"/>
          </a:xfrm>
          <a:prstGeom prst="rect">
            <a:avLst/>
          </a:prstGeom>
        </p:spPr>
      </p:pic>
      <p:sp>
        <p:nvSpPr>
          <p:cNvPr id="12" name="Google Shape;207;p47">
            <a:extLst>
              <a:ext uri="{FF2B5EF4-FFF2-40B4-BE49-F238E27FC236}">
                <a16:creationId xmlns:a16="http://schemas.microsoft.com/office/drawing/2014/main" id="{658AC9D2-4BE2-6E4E-A52E-05C084EDF394}"/>
              </a:ext>
            </a:extLst>
          </p:cNvPr>
          <p:cNvSpPr txBox="1"/>
          <p:nvPr/>
        </p:nvSpPr>
        <p:spPr>
          <a:xfrm>
            <a:off x="4144489" y="6082061"/>
            <a:ext cx="30000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i="1" dirty="0">
                <a:solidFill>
                  <a:schemeClr val="dk1"/>
                </a:solidFill>
                <a:latin typeface="Open Sans"/>
                <a:ea typeface="Open Sans"/>
                <a:cs typeface="Open Sans"/>
                <a:sym typeface="Open Sans"/>
              </a:rPr>
              <a:t>Source:  Federal Reserve Bank of Boston</a:t>
            </a:r>
            <a:endParaRPr sz="800" dirty="0">
              <a:solidFill>
                <a:schemeClr val="dk1"/>
              </a:solidFill>
            </a:endParaRPr>
          </a:p>
        </p:txBody>
      </p:sp>
    </p:spTree>
    <p:extLst>
      <p:ext uri="{BB962C8B-B14F-4D97-AF65-F5344CB8AC3E}">
        <p14:creationId xmlns:p14="http://schemas.microsoft.com/office/powerpoint/2010/main" val="3566653358"/>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20E0-BA66-46C0-97D0-DD9298DFDD8D}"/>
              </a:ext>
            </a:extLst>
          </p:cNvPr>
          <p:cNvSpPr>
            <a:spLocks noGrp="1"/>
          </p:cNvSpPr>
          <p:nvPr>
            <p:ph type="title"/>
          </p:nvPr>
        </p:nvSpPr>
        <p:spPr/>
        <p:txBody>
          <a:bodyPr/>
          <a:lstStyle/>
          <a:p>
            <a:r>
              <a:rPr lang="en-US" sz="2800" dirty="0"/>
              <a:t>Context: Economic Reality</a:t>
            </a:r>
          </a:p>
        </p:txBody>
      </p:sp>
      <p:sp>
        <p:nvSpPr>
          <p:cNvPr id="20" name="Google Shape;198;p47">
            <a:extLst>
              <a:ext uri="{FF2B5EF4-FFF2-40B4-BE49-F238E27FC236}">
                <a16:creationId xmlns:a16="http://schemas.microsoft.com/office/drawing/2014/main" id="{AA861B14-5F89-6149-9383-F835D3CB640E}"/>
              </a:ext>
            </a:extLst>
          </p:cNvPr>
          <p:cNvSpPr/>
          <p:nvPr/>
        </p:nvSpPr>
        <p:spPr>
          <a:xfrm>
            <a:off x="457206" y="3173963"/>
            <a:ext cx="756900" cy="597600"/>
          </a:xfrm>
          <a:prstGeom prst="rect">
            <a:avLst/>
          </a:prstGeom>
          <a:noFill/>
          <a:ln>
            <a:noFill/>
          </a:ln>
        </p:spPr>
        <p:txBody>
          <a:bodyPr spcFirstLastPara="1" wrap="square" lIns="34275" tIns="34275" rIns="34275" bIns="34275" anchor="ctr" anchorCtr="0">
            <a:noAutofit/>
          </a:bodyPr>
          <a:lstStyle/>
          <a:p>
            <a:pPr marL="0" marR="0" lvl="0" indent="0" algn="ctr" rtl="0">
              <a:lnSpc>
                <a:spcPct val="80000"/>
              </a:lnSpc>
              <a:spcBef>
                <a:spcPts val="0"/>
              </a:spcBef>
              <a:spcAft>
                <a:spcPts val="0"/>
              </a:spcAft>
              <a:buClr>
                <a:srgbClr val="FFFFFF"/>
              </a:buClr>
              <a:buSzPts val="2700"/>
              <a:buFont typeface="Avenir"/>
              <a:buNone/>
            </a:pPr>
            <a:endParaRPr sz="1100"/>
          </a:p>
        </p:txBody>
      </p:sp>
      <p:sp>
        <p:nvSpPr>
          <p:cNvPr id="25" name="Google Shape;203;p47">
            <a:extLst>
              <a:ext uri="{FF2B5EF4-FFF2-40B4-BE49-F238E27FC236}">
                <a16:creationId xmlns:a16="http://schemas.microsoft.com/office/drawing/2014/main" id="{B1EFCBC0-20C7-304D-8EAC-EA21EA091A71}"/>
              </a:ext>
            </a:extLst>
          </p:cNvPr>
          <p:cNvSpPr/>
          <p:nvPr/>
        </p:nvSpPr>
        <p:spPr>
          <a:xfrm>
            <a:off x="2166275" y="4909952"/>
            <a:ext cx="6520519" cy="813300"/>
          </a:xfrm>
          <a:prstGeom prst="rect">
            <a:avLst/>
          </a:prstGeom>
          <a:no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100"/>
              <a:buFont typeface="Avenir"/>
              <a:buNone/>
            </a:pPr>
            <a:endParaRPr sz="2400" dirty="0">
              <a:latin typeface="Avenir Book" panose="02000503020000020003" pitchFamily="2" charset="0"/>
            </a:endParaRPr>
          </a:p>
        </p:txBody>
      </p:sp>
      <p:pic>
        <p:nvPicPr>
          <p:cNvPr id="30" name="Picture 29">
            <a:extLst>
              <a:ext uri="{FF2B5EF4-FFF2-40B4-BE49-F238E27FC236}">
                <a16:creationId xmlns:a16="http://schemas.microsoft.com/office/drawing/2014/main" id="{20A855C8-958A-114C-BDF8-9D0C549601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8030" y="5924811"/>
            <a:ext cx="1790700" cy="622300"/>
          </a:xfrm>
          <a:prstGeom prst="rect">
            <a:avLst/>
          </a:prstGeom>
        </p:spPr>
      </p:pic>
      <p:sp>
        <p:nvSpPr>
          <p:cNvPr id="3" name="TextBox 2">
            <a:extLst>
              <a:ext uri="{FF2B5EF4-FFF2-40B4-BE49-F238E27FC236}">
                <a16:creationId xmlns:a16="http://schemas.microsoft.com/office/drawing/2014/main" id="{6D8AB213-6ABA-7443-9628-9AF0AB9C7185}"/>
              </a:ext>
            </a:extLst>
          </p:cNvPr>
          <p:cNvSpPr txBox="1"/>
          <p:nvPr/>
        </p:nvSpPr>
        <p:spPr>
          <a:xfrm>
            <a:off x="241359" y="1850010"/>
            <a:ext cx="3227294" cy="2862322"/>
          </a:xfrm>
          <a:prstGeom prst="rect">
            <a:avLst/>
          </a:prstGeom>
          <a:noFill/>
        </p:spPr>
        <p:txBody>
          <a:bodyPr wrap="square" rtlCol="0">
            <a:spAutoFit/>
          </a:bodyPr>
          <a:lstStyle/>
          <a:p>
            <a:r>
              <a:rPr lang="en-US" dirty="0"/>
              <a:t>The typical White household in Boston is more likely than non- White households to own every type of </a:t>
            </a:r>
            <a:r>
              <a:rPr lang="en-US" b="1" dirty="0"/>
              <a:t>liquid asset</a:t>
            </a:r>
            <a:r>
              <a:rPr lang="en-US" dirty="0"/>
              <a:t>. For example, close to half of Puerto Ricans and a quarter of U.S. Blacks don't have either a savings or checking account, compared to only 7% of Whites.</a:t>
            </a:r>
          </a:p>
        </p:txBody>
      </p:sp>
      <p:sp>
        <p:nvSpPr>
          <p:cNvPr id="8" name="Google Shape;207;p47">
            <a:extLst>
              <a:ext uri="{FF2B5EF4-FFF2-40B4-BE49-F238E27FC236}">
                <a16:creationId xmlns:a16="http://schemas.microsoft.com/office/drawing/2014/main" id="{2E9C2E7F-5FA7-EB45-B4C8-B5FC9515A6DD}"/>
              </a:ext>
            </a:extLst>
          </p:cNvPr>
          <p:cNvSpPr txBox="1"/>
          <p:nvPr/>
        </p:nvSpPr>
        <p:spPr>
          <a:xfrm>
            <a:off x="4045536" y="5947418"/>
            <a:ext cx="30000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i="1" dirty="0">
                <a:solidFill>
                  <a:schemeClr val="dk1"/>
                </a:solidFill>
                <a:latin typeface="Open Sans"/>
                <a:ea typeface="Open Sans"/>
                <a:cs typeface="Open Sans"/>
                <a:sym typeface="Open Sans"/>
              </a:rPr>
              <a:t>Source:  Federal Reserve Bank of Boston</a:t>
            </a:r>
            <a:endParaRPr sz="800" dirty="0">
              <a:solidFill>
                <a:schemeClr val="dk1"/>
              </a:solidFill>
            </a:endParaRPr>
          </a:p>
        </p:txBody>
      </p:sp>
      <p:pic>
        <p:nvPicPr>
          <p:cNvPr id="5" name="Picture 4">
            <a:extLst>
              <a:ext uri="{FF2B5EF4-FFF2-40B4-BE49-F238E27FC236}">
                <a16:creationId xmlns:a16="http://schemas.microsoft.com/office/drawing/2014/main" id="{61973E5B-C64C-A14A-A52D-979FA7DA12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8653" y="1819373"/>
            <a:ext cx="5270724" cy="3987537"/>
          </a:xfrm>
          <a:prstGeom prst="rect">
            <a:avLst/>
          </a:prstGeom>
        </p:spPr>
      </p:pic>
    </p:spTree>
    <p:extLst>
      <p:ext uri="{BB962C8B-B14F-4D97-AF65-F5344CB8AC3E}">
        <p14:creationId xmlns:p14="http://schemas.microsoft.com/office/powerpoint/2010/main" val="2588745276"/>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20E0-BA66-46C0-97D0-DD9298DFDD8D}"/>
              </a:ext>
            </a:extLst>
          </p:cNvPr>
          <p:cNvSpPr>
            <a:spLocks noGrp="1"/>
          </p:cNvSpPr>
          <p:nvPr>
            <p:ph type="title"/>
          </p:nvPr>
        </p:nvSpPr>
        <p:spPr/>
        <p:txBody>
          <a:bodyPr/>
          <a:lstStyle/>
          <a:p>
            <a:r>
              <a:rPr lang="en-US" sz="2800" dirty="0"/>
              <a:t>Context: Economic Reality</a:t>
            </a:r>
          </a:p>
        </p:txBody>
      </p:sp>
      <p:sp>
        <p:nvSpPr>
          <p:cNvPr id="20" name="Google Shape;198;p47">
            <a:extLst>
              <a:ext uri="{FF2B5EF4-FFF2-40B4-BE49-F238E27FC236}">
                <a16:creationId xmlns:a16="http://schemas.microsoft.com/office/drawing/2014/main" id="{AA861B14-5F89-6149-9383-F835D3CB640E}"/>
              </a:ext>
            </a:extLst>
          </p:cNvPr>
          <p:cNvSpPr/>
          <p:nvPr/>
        </p:nvSpPr>
        <p:spPr>
          <a:xfrm>
            <a:off x="457206" y="3173963"/>
            <a:ext cx="756900" cy="597600"/>
          </a:xfrm>
          <a:prstGeom prst="rect">
            <a:avLst/>
          </a:prstGeom>
          <a:noFill/>
          <a:ln>
            <a:noFill/>
          </a:ln>
        </p:spPr>
        <p:txBody>
          <a:bodyPr spcFirstLastPara="1" wrap="square" lIns="34275" tIns="34275" rIns="34275" bIns="34275" anchor="ctr" anchorCtr="0">
            <a:noAutofit/>
          </a:bodyPr>
          <a:lstStyle/>
          <a:p>
            <a:pPr marL="0" marR="0" lvl="0" indent="0" algn="ctr" rtl="0">
              <a:lnSpc>
                <a:spcPct val="80000"/>
              </a:lnSpc>
              <a:spcBef>
                <a:spcPts val="0"/>
              </a:spcBef>
              <a:spcAft>
                <a:spcPts val="0"/>
              </a:spcAft>
              <a:buClr>
                <a:srgbClr val="FFFFFF"/>
              </a:buClr>
              <a:buSzPts val="2700"/>
              <a:buFont typeface="Avenir"/>
              <a:buNone/>
            </a:pPr>
            <a:endParaRPr sz="1100"/>
          </a:p>
        </p:txBody>
      </p:sp>
      <p:sp>
        <p:nvSpPr>
          <p:cNvPr id="25" name="Google Shape;203;p47">
            <a:extLst>
              <a:ext uri="{FF2B5EF4-FFF2-40B4-BE49-F238E27FC236}">
                <a16:creationId xmlns:a16="http://schemas.microsoft.com/office/drawing/2014/main" id="{B1EFCBC0-20C7-304D-8EAC-EA21EA091A71}"/>
              </a:ext>
            </a:extLst>
          </p:cNvPr>
          <p:cNvSpPr/>
          <p:nvPr/>
        </p:nvSpPr>
        <p:spPr>
          <a:xfrm>
            <a:off x="2166275" y="4909952"/>
            <a:ext cx="6520519" cy="813300"/>
          </a:xfrm>
          <a:prstGeom prst="rect">
            <a:avLst/>
          </a:prstGeom>
          <a:no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100"/>
              <a:buFont typeface="Avenir"/>
              <a:buNone/>
            </a:pPr>
            <a:endParaRPr sz="2400" dirty="0">
              <a:latin typeface="Avenir Book" panose="02000503020000020003" pitchFamily="2" charset="0"/>
            </a:endParaRPr>
          </a:p>
        </p:txBody>
      </p:sp>
      <p:pic>
        <p:nvPicPr>
          <p:cNvPr id="30" name="Picture 29">
            <a:extLst>
              <a:ext uri="{FF2B5EF4-FFF2-40B4-BE49-F238E27FC236}">
                <a16:creationId xmlns:a16="http://schemas.microsoft.com/office/drawing/2014/main" id="{20A855C8-958A-114C-BDF8-9D0C549601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8030" y="5924811"/>
            <a:ext cx="1790700" cy="622300"/>
          </a:xfrm>
          <a:prstGeom prst="rect">
            <a:avLst/>
          </a:prstGeom>
        </p:spPr>
      </p:pic>
      <p:sp>
        <p:nvSpPr>
          <p:cNvPr id="4" name="Rectangle 3">
            <a:extLst>
              <a:ext uri="{FF2B5EF4-FFF2-40B4-BE49-F238E27FC236}">
                <a16:creationId xmlns:a16="http://schemas.microsoft.com/office/drawing/2014/main" id="{E06A0EBF-2A8A-CA42-9C47-24379C0DDCF7}"/>
              </a:ext>
            </a:extLst>
          </p:cNvPr>
          <p:cNvSpPr/>
          <p:nvPr/>
        </p:nvSpPr>
        <p:spPr>
          <a:xfrm>
            <a:off x="1772239" y="2258959"/>
            <a:ext cx="5891753" cy="369332"/>
          </a:xfrm>
          <a:prstGeom prst="rect">
            <a:avLst/>
          </a:prstGeom>
        </p:spPr>
        <p:txBody>
          <a:bodyPr wrap="square">
            <a:spAutoFit/>
          </a:bodyPr>
          <a:lstStyle/>
          <a:p>
            <a:r>
              <a:rPr lang="en-US" b="1" dirty="0"/>
              <a:t>.</a:t>
            </a:r>
            <a:endParaRPr lang="en-US" dirty="0"/>
          </a:p>
        </p:txBody>
      </p:sp>
      <p:sp>
        <p:nvSpPr>
          <p:cNvPr id="3" name="Rectangle 2">
            <a:extLst>
              <a:ext uri="{FF2B5EF4-FFF2-40B4-BE49-F238E27FC236}">
                <a16:creationId xmlns:a16="http://schemas.microsoft.com/office/drawing/2014/main" id="{2A93F3D2-6B01-E942-BF71-93FD6A038E05}"/>
              </a:ext>
            </a:extLst>
          </p:cNvPr>
          <p:cNvSpPr/>
          <p:nvPr/>
        </p:nvSpPr>
        <p:spPr>
          <a:xfrm>
            <a:off x="457200" y="1867447"/>
            <a:ext cx="8229594" cy="4247317"/>
          </a:xfrm>
          <a:prstGeom prst="rect">
            <a:avLst/>
          </a:prstGeom>
        </p:spPr>
        <p:txBody>
          <a:bodyPr wrap="square">
            <a:spAutoFit/>
          </a:bodyPr>
          <a:lstStyle/>
          <a:p>
            <a:pPr algn="just"/>
            <a:r>
              <a:rPr lang="en-US" dirty="0">
                <a:solidFill>
                  <a:srgbClr val="444444"/>
                </a:solidFill>
                <a:latin typeface="Arial" panose="020B0604020202020204" pitchFamily="34" charset="0"/>
                <a:cs typeface="Arial" panose="020B0604020202020204" pitchFamily="34" charset="0"/>
              </a:rPr>
              <a:t>A Human Rights Watch analysis of </a:t>
            </a:r>
            <a:r>
              <a:rPr lang="en-US" dirty="0">
                <a:latin typeface="Arial" panose="020B0604020202020204" pitchFamily="34" charset="0"/>
                <a:cs typeface="Arial" panose="020B0604020202020204" pitchFamily="34" charset="0"/>
                <a:hlinkClick r:id="rId4"/>
              </a:rPr>
              <a:t>public-use microdata</a:t>
            </a:r>
            <a:r>
              <a:rPr lang="en-US" dirty="0">
                <a:solidFill>
                  <a:srgbClr val="444444"/>
                </a:solidFill>
                <a:latin typeface="Arial" panose="020B0604020202020204" pitchFamily="34" charset="0"/>
                <a:cs typeface="Arial" panose="020B0604020202020204" pitchFamily="34" charset="0"/>
              </a:rPr>
              <a:t> from the Census Bureau Household Pulse Survey </a:t>
            </a:r>
            <a:r>
              <a:rPr lang="en-US" dirty="0">
                <a:latin typeface="Arial" panose="020B0604020202020204" pitchFamily="34" charset="0"/>
                <a:cs typeface="Arial" panose="020B0604020202020204" pitchFamily="34" charset="0"/>
                <a:hlinkClick r:id="rId4"/>
              </a:rPr>
              <a:t>shows</a:t>
            </a:r>
            <a:r>
              <a:rPr lang="en-US" dirty="0">
                <a:solidFill>
                  <a:srgbClr val="444444"/>
                </a:solidFill>
                <a:latin typeface="Arial" panose="020B0604020202020204" pitchFamily="34" charset="0"/>
                <a:cs typeface="Arial" panose="020B0604020202020204" pitchFamily="34" charset="0"/>
              </a:rPr>
              <a:t> that the pandemic’s economic fallout has had a devastating and disproportionate impact on the rights of low-income people who were already struggling. President Joe Biden’s </a:t>
            </a:r>
            <a:r>
              <a:rPr lang="en-US" dirty="0">
                <a:latin typeface="Arial" panose="020B0604020202020204" pitchFamily="34" charset="0"/>
                <a:cs typeface="Arial" panose="020B0604020202020204" pitchFamily="34" charset="0"/>
                <a:hlinkClick r:id="rId5"/>
              </a:rPr>
              <a:t>American Rescue Plan</a:t>
            </a:r>
            <a:r>
              <a:rPr lang="en-US" dirty="0">
                <a:solidFill>
                  <a:srgbClr val="444444"/>
                </a:solidFill>
                <a:latin typeface="Arial" panose="020B0604020202020204" pitchFamily="34" charset="0"/>
                <a:cs typeface="Arial" panose="020B0604020202020204" pitchFamily="34" charset="0"/>
              </a:rPr>
              <a:t>, a $1.9 trillion coronavirus relief bill passed by the US House of Representatives on February 27, 2021, provides key investments to mitigate the growing economic hardship affecting these parts of the population. The legislation is now with the Senate, where it may be amended before it is sent back to the House for a final vote.</a:t>
            </a:r>
          </a:p>
          <a:p>
            <a:pPr algn="just"/>
            <a:endParaRPr lang="en-US" dirty="0">
              <a:solidFill>
                <a:srgbClr val="444444"/>
              </a:solidFill>
              <a:latin typeface="Freight Text W01"/>
            </a:endParaRPr>
          </a:p>
          <a:p>
            <a:pPr algn="just"/>
            <a:r>
              <a:rPr lang="en-US" dirty="0"/>
              <a:t>“Millions of people in the US are falling into preventable poverty and hunger,” said </a:t>
            </a:r>
            <a:r>
              <a:rPr lang="en-US" dirty="0">
                <a:hlinkClick r:id="rId6"/>
              </a:rPr>
              <a:t>Lena Simet</a:t>
            </a:r>
            <a:r>
              <a:rPr lang="en-US" dirty="0"/>
              <a:t>, senior poverty and inequality researcher at Human Rights Watch. “The measures put forth in President Biden's relief proposal are urgently needed and the government shouldn’t cut corners when so many lives and livelihoods are at risk.</a:t>
            </a:r>
          </a:p>
        </p:txBody>
      </p:sp>
    </p:spTree>
    <p:extLst>
      <p:ext uri="{BB962C8B-B14F-4D97-AF65-F5344CB8AC3E}">
        <p14:creationId xmlns:p14="http://schemas.microsoft.com/office/powerpoint/2010/main" val="3932905783"/>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20E0-BA66-46C0-97D0-DD9298DFDD8D}"/>
              </a:ext>
            </a:extLst>
          </p:cNvPr>
          <p:cNvSpPr>
            <a:spLocks noGrp="1"/>
          </p:cNvSpPr>
          <p:nvPr>
            <p:ph type="title"/>
          </p:nvPr>
        </p:nvSpPr>
        <p:spPr/>
        <p:txBody>
          <a:bodyPr/>
          <a:lstStyle/>
          <a:p>
            <a:r>
              <a:rPr lang="en-US" sz="2800" dirty="0"/>
              <a:t>How COVID-19 Affected Black and Latinx Communities</a:t>
            </a:r>
          </a:p>
        </p:txBody>
      </p:sp>
      <p:sp>
        <p:nvSpPr>
          <p:cNvPr id="20" name="Google Shape;198;p47">
            <a:extLst>
              <a:ext uri="{FF2B5EF4-FFF2-40B4-BE49-F238E27FC236}">
                <a16:creationId xmlns:a16="http://schemas.microsoft.com/office/drawing/2014/main" id="{AA861B14-5F89-6149-9383-F835D3CB640E}"/>
              </a:ext>
            </a:extLst>
          </p:cNvPr>
          <p:cNvSpPr/>
          <p:nvPr/>
        </p:nvSpPr>
        <p:spPr>
          <a:xfrm>
            <a:off x="457206" y="3173963"/>
            <a:ext cx="756900" cy="597600"/>
          </a:xfrm>
          <a:prstGeom prst="rect">
            <a:avLst/>
          </a:prstGeom>
          <a:noFill/>
          <a:ln>
            <a:noFill/>
          </a:ln>
        </p:spPr>
        <p:txBody>
          <a:bodyPr spcFirstLastPara="1" wrap="square" lIns="34275" tIns="34275" rIns="34275" bIns="34275" anchor="ctr" anchorCtr="0">
            <a:noAutofit/>
          </a:bodyPr>
          <a:lstStyle/>
          <a:p>
            <a:pPr marL="0" marR="0" lvl="0" indent="0" algn="ctr" rtl="0">
              <a:lnSpc>
                <a:spcPct val="80000"/>
              </a:lnSpc>
              <a:spcBef>
                <a:spcPts val="0"/>
              </a:spcBef>
              <a:spcAft>
                <a:spcPts val="0"/>
              </a:spcAft>
              <a:buClr>
                <a:srgbClr val="FFFFFF"/>
              </a:buClr>
              <a:buSzPts val="2700"/>
              <a:buFont typeface="Avenir"/>
              <a:buNone/>
            </a:pPr>
            <a:endParaRPr sz="1100"/>
          </a:p>
        </p:txBody>
      </p:sp>
      <p:sp>
        <p:nvSpPr>
          <p:cNvPr id="21" name="Google Shape;199;p47">
            <a:extLst>
              <a:ext uri="{FF2B5EF4-FFF2-40B4-BE49-F238E27FC236}">
                <a16:creationId xmlns:a16="http://schemas.microsoft.com/office/drawing/2014/main" id="{8496A199-0536-7F45-93B5-ABE52098A5F9}"/>
              </a:ext>
            </a:extLst>
          </p:cNvPr>
          <p:cNvSpPr/>
          <p:nvPr/>
        </p:nvSpPr>
        <p:spPr>
          <a:xfrm>
            <a:off x="1481241" y="2057400"/>
            <a:ext cx="7205553" cy="1838294"/>
          </a:xfrm>
          <a:prstGeom prst="rect">
            <a:avLst/>
          </a:prstGeom>
          <a:solidFill>
            <a:srgbClr val="EAEAEA"/>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E7F6F2"/>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 name="Google Shape;200;p47">
            <a:extLst>
              <a:ext uri="{FF2B5EF4-FFF2-40B4-BE49-F238E27FC236}">
                <a16:creationId xmlns:a16="http://schemas.microsoft.com/office/drawing/2014/main" id="{F2787F2B-56F5-1348-A46B-E34212128B70}"/>
              </a:ext>
            </a:extLst>
          </p:cNvPr>
          <p:cNvSpPr/>
          <p:nvPr/>
        </p:nvSpPr>
        <p:spPr>
          <a:xfrm>
            <a:off x="1962918" y="2560448"/>
            <a:ext cx="6537137" cy="813300"/>
          </a:xfrm>
          <a:prstGeom prst="rect">
            <a:avLst/>
          </a:prstGeom>
          <a:no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100"/>
              <a:buFont typeface="Avenir"/>
              <a:buNone/>
            </a:pPr>
            <a:r>
              <a:rPr lang="en" sz="2400" dirty="0">
                <a:solidFill>
                  <a:schemeClr val="dk1"/>
                </a:solidFill>
                <a:latin typeface="Avenir Book" panose="02000503020000020003" pitchFamily="2" charset="0"/>
                <a:ea typeface="Open Sans"/>
                <a:cs typeface="Open Sans"/>
                <a:sym typeface="Open Sans"/>
              </a:rPr>
              <a:t>Essential workers are inherently at higher risk of being exposed to COVID-19 due to the nature of their work, and they are disproportionately representative of racial and ethnic minority groups.</a:t>
            </a:r>
            <a:endParaRPr sz="2400" dirty="0">
              <a:latin typeface="Avenir Book" panose="02000503020000020003" pitchFamily="2" charset="0"/>
            </a:endParaRPr>
          </a:p>
        </p:txBody>
      </p:sp>
      <p:sp>
        <p:nvSpPr>
          <p:cNvPr id="23" name="Google Shape;201;p47">
            <a:extLst>
              <a:ext uri="{FF2B5EF4-FFF2-40B4-BE49-F238E27FC236}">
                <a16:creationId xmlns:a16="http://schemas.microsoft.com/office/drawing/2014/main" id="{BC7B6819-3D57-3247-AA68-19ACA0FF7840}"/>
              </a:ext>
            </a:extLst>
          </p:cNvPr>
          <p:cNvSpPr/>
          <p:nvPr/>
        </p:nvSpPr>
        <p:spPr>
          <a:xfrm>
            <a:off x="1000983" y="2080376"/>
            <a:ext cx="694800" cy="694800"/>
          </a:xfrm>
          <a:prstGeom prst="ellipse">
            <a:avLst/>
          </a:prstGeom>
          <a:solidFill>
            <a:srgbClr val="FFFFFF"/>
          </a:solidFill>
          <a:ln w="50800" cap="flat" cmpd="sng">
            <a:solidFill>
              <a:srgbClr val="63B8A2"/>
            </a:solidFill>
            <a:prstDash val="solid"/>
            <a:miter lim="8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556A93"/>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4" name="Google Shape;202;p47">
            <a:extLst>
              <a:ext uri="{FF2B5EF4-FFF2-40B4-BE49-F238E27FC236}">
                <a16:creationId xmlns:a16="http://schemas.microsoft.com/office/drawing/2014/main" id="{6D663DC7-0027-F343-A45F-B3950A902D7C}"/>
              </a:ext>
            </a:extLst>
          </p:cNvPr>
          <p:cNvSpPr/>
          <p:nvPr/>
        </p:nvSpPr>
        <p:spPr>
          <a:xfrm>
            <a:off x="1599266" y="4743352"/>
            <a:ext cx="7087528" cy="1146501"/>
          </a:xfrm>
          <a:prstGeom prst="rect">
            <a:avLst/>
          </a:prstGeom>
          <a:solidFill>
            <a:srgbClr val="EAEAEA"/>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E7F6F2"/>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5" name="Google Shape;203;p47">
            <a:extLst>
              <a:ext uri="{FF2B5EF4-FFF2-40B4-BE49-F238E27FC236}">
                <a16:creationId xmlns:a16="http://schemas.microsoft.com/office/drawing/2014/main" id="{B1EFCBC0-20C7-304D-8EAC-EA21EA091A71}"/>
              </a:ext>
            </a:extLst>
          </p:cNvPr>
          <p:cNvSpPr/>
          <p:nvPr/>
        </p:nvSpPr>
        <p:spPr>
          <a:xfrm>
            <a:off x="2166275" y="4909952"/>
            <a:ext cx="6520519" cy="813300"/>
          </a:xfrm>
          <a:prstGeom prst="rect">
            <a:avLst/>
          </a:prstGeom>
          <a:no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100"/>
              <a:buFont typeface="Avenir"/>
              <a:buNone/>
            </a:pPr>
            <a:r>
              <a:rPr lang="en" sz="2400" dirty="0">
                <a:latin typeface="Avenir Book" panose="02000503020000020003" pitchFamily="2" charset="0"/>
              </a:rPr>
              <a:t>This disparity contributed to COVID-19 disproportionately affecting Black and Latinx communities.</a:t>
            </a:r>
            <a:endParaRPr sz="2400" dirty="0">
              <a:latin typeface="Avenir Book" panose="02000503020000020003" pitchFamily="2" charset="0"/>
            </a:endParaRPr>
          </a:p>
        </p:txBody>
      </p:sp>
      <p:sp>
        <p:nvSpPr>
          <p:cNvPr id="26" name="Google Shape;204;p47">
            <a:extLst>
              <a:ext uri="{FF2B5EF4-FFF2-40B4-BE49-F238E27FC236}">
                <a16:creationId xmlns:a16="http://schemas.microsoft.com/office/drawing/2014/main" id="{8D1AA129-382B-2442-9CED-08A4640FF3DF}"/>
              </a:ext>
            </a:extLst>
          </p:cNvPr>
          <p:cNvSpPr/>
          <p:nvPr/>
        </p:nvSpPr>
        <p:spPr>
          <a:xfrm>
            <a:off x="1000983" y="4664857"/>
            <a:ext cx="694800" cy="694800"/>
          </a:xfrm>
          <a:prstGeom prst="ellipse">
            <a:avLst/>
          </a:prstGeom>
          <a:solidFill>
            <a:srgbClr val="FFFFFF"/>
          </a:solidFill>
          <a:ln w="50800" cap="flat" cmpd="sng">
            <a:solidFill>
              <a:srgbClr val="63B8A2"/>
            </a:solidFill>
            <a:prstDash val="solid"/>
            <a:miter lim="8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556A93"/>
              </a:buClr>
              <a:buSzPts val="1400"/>
              <a:buFont typeface="Calibri"/>
              <a:buNone/>
            </a:pPr>
            <a:endParaRPr sz="1400" b="0" i="0" u="none" strike="noStrike" cap="none">
              <a:solidFill>
                <a:srgbClr val="000000"/>
              </a:solidFill>
              <a:latin typeface="Calibri"/>
              <a:ea typeface="Calibri"/>
              <a:cs typeface="Calibri"/>
              <a:sym typeface="Calibri"/>
            </a:endParaRPr>
          </a:p>
        </p:txBody>
      </p:sp>
      <p:pic>
        <p:nvPicPr>
          <p:cNvPr id="30" name="Picture 29">
            <a:extLst>
              <a:ext uri="{FF2B5EF4-FFF2-40B4-BE49-F238E27FC236}">
                <a16:creationId xmlns:a16="http://schemas.microsoft.com/office/drawing/2014/main" id="{20A855C8-958A-114C-BDF8-9D0C549601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8030" y="5924811"/>
            <a:ext cx="1790700" cy="622300"/>
          </a:xfrm>
          <a:prstGeom prst="rect">
            <a:avLst/>
          </a:prstGeom>
        </p:spPr>
      </p:pic>
    </p:spTree>
    <p:extLst>
      <p:ext uri="{BB962C8B-B14F-4D97-AF65-F5344CB8AC3E}">
        <p14:creationId xmlns:p14="http://schemas.microsoft.com/office/powerpoint/2010/main" val="2406788716"/>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20E0-BA66-46C0-97D0-DD9298DFDD8D}"/>
              </a:ext>
            </a:extLst>
          </p:cNvPr>
          <p:cNvSpPr>
            <a:spLocks noGrp="1"/>
          </p:cNvSpPr>
          <p:nvPr>
            <p:ph type="title"/>
          </p:nvPr>
        </p:nvSpPr>
        <p:spPr/>
        <p:txBody>
          <a:bodyPr/>
          <a:lstStyle/>
          <a:p>
            <a:r>
              <a:rPr lang="en-US" sz="2800" dirty="0"/>
              <a:t>How COVID-19 Affected Black and Latinx Communities</a:t>
            </a:r>
          </a:p>
        </p:txBody>
      </p:sp>
      <p:sp>
        <p:nvSpPr>
          <p:cNvPr id="20" name="Google Shape;198;p47">
            <a:extLst>
              <a:ext uri="{FF2B5EF4-FFF2-40B4-BE49-F238E27FC236}">
                <a16:creationId xmlns:a16="http://schemas.microsoft.com/office/drawing/2014/main" id="{AA861B14-5F89-6149-9383-F835D3CB640E}"/>
              </a:ext>
            </a:extLst>
          </p:cNvPr>
          <p:cNvSpPr/>
          <p:nvPr/>
        </p:nvSpPr>
        <p:spPr>
          <a:xfrm>
            <a:off x="457206" y="3173963"/>
            <a:ext cx="756900" cy="597600"/>
          </a:xfrm>
          <a:prstGeom prst="rect">
            <a:avLst/>
          </a:prstGeom>
          <a:noFill/>
          <a:ln>
            <a:noFill/>
          </a:ln>
        </p:spPr>
        <p:txBody>
          <a:bodyPr spcFirstLastPara="1" wrap="square" lIns="34275" tIns="34275" rIns="34275" bIns="34275" anchor="ctr" anchorCtr="0">
            <a:noAutofit/>
          </a:bodyPr>
          <a:lstStyle/>
          <a:p>
            <a:pPr marL="0" marR="0" lvl="0" indent="0" algn="ctr" rtl="0">
              <a:lnSpc>
                <a:spcPct val="80000"/>
              </a:lnSpc>
              <a:spcBef>
                <a:spcPts val="0"/>
              </a:spcBef>
              <a:spcAft>
                <a:spcPts val="0"/>
              </a:spcAft>
              <a:buClr>
                <a:srgbClr val="FFFFFF"/>
              </a:buClr>
              <a:buSzPts val="2700"/>
              <a:buFont typeface="Avenir"/>
              <a:buNone/>
            </a:pPr>
            <a:endParaRPr sz="1100"/>
          </a:p>
        </p:txBody>
      </p:sp>
      <p:pic>
        <p:nvPicPr>
          <p:cNvPr id="27" name="Google Shape;206;p47">
            <a:extLst>
              <a:ext uri="{FF2B5EF4-FFF2-40B4-BE49-F238E27FC236}">
                <a16:creationId xmlns:a16="http://schemas.microsoft.com/office/drawing/2014/main" id="{4C872605-95E4-5345-B289-0000E0EE2601}"/>
              </a:ext>
            </a:extLst>
          </p:cNvPr>
          <p:cNvPicPr preferRelativeResize="0"/>
          <p:nvPr/>
        </p:nvPicPr>
        <p:blipFill>
          <a:blip r:embed="rId3">
            <a:alphaModFix/>
          </a:blip>
          <a:stretch>
            <a:fillRect/>
          </a:stretch>
        </p:blipFill>
        <p:spPr>
          <a:xfrm>
            <a:off x="1356276" y="1841678"/>
            <a:ext cx="6838681" cy="4404575"/>
          </a:xfrm>
          <a:prstGeom prst="rect">
            <a:avLst/>
          </a:prstGeom>
          <a:noFill/>
          <a:ln>
            <a:noFill/>
          </a:ln>
        </p:spPr>
      </p:pic>
      <p:sp>
        <p:nvSpPr>
          <p:cNvPr id="28" name="Google Shape;207;p47">
            <a:extLst>
              <a:ext uri="{FF2B5EF4-FFF2-40B4-BE49-F238E27FC236}">
                <a16:creationId xmlns:a16="http://schemas.microsoft.com/office/drawing/2014/main" id="{18371A11-86DA-144C-B16E-F9FFC45A30C1}"/>
              </a:ext>
            </a:extLst>
          </p:cNvPr>
          <p:cNvSpPr txBox="1"/>
          <p:nvPr/>
        </p:nvSpPr>
        <p:spPr>
          <a:xfrm>
            <a:off x="4787724" y="5617011"/>
            <a:ext cx="30000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i="1" dirty="0">
                <a:solidFill>
                  <a:schemeClr val="dk1"/>
                </a:solidFill>
                <a:latin typeface="Open Sans"/>
                <a:ea typeface="Open Sans"/>
                <a:cs typeface="Open Sans"/>
                <a:sym typeface="Open Sans"/>
              </a:rPr>
              <a:t>Source: The CDC and The </a:t>
            </a:r>
            <a:r>
              <a:rPr lang="en-US" sz="800" i="1" dirty="0">
                <a:solidFill>
                  <a:schemeClr val="dk1"/>
                </a:solidFill>
                <a:latin typeface="Open Sans"/>
                <a:ea typeface="Open Sans"/>
                <a:cs typeface="Open Sans"/>
                <a:sym typeface="Open Sans"/>
              </a:rPr>
              <a:t>COVID</a:t>
            </a:r>
            <a:r>
              <a:rPr lang="en" sz="800" i="1" dirty="0">
                <a:solidFill>
                  <a:schemeClr val="dk1"/>
                </a:solidFill>
                <a:latin typeface="Open Sans"/>
                <a:ea typeface="Open Sans"/>
                <a:cs typeface="Open Sans"/>
                <a:sym typeface="Open Sans"/>
              </a:rPr>
              <a:t> Tracking Project</a:t>
            </a:r>
            <a:endParaRPr sz="800" dirty="0">
              <a:solidFill>
                <a:schemeClr val="dk1"/>
              </a:solidFill>
            </a:endParaRPr>
          </a:p>
        </p:txBody>
      </p:sp>
      <p:pic>
        <p:nvPicPr>
          <p:cNvPr id="30" name="Picture 29">
            <a:extLst>
              <a:ext uri="{FF2B5EF4-FFF2-40B4-BE49-F238E27FC236}">
                <a16:creationId xmlns:a16="http://schemas.microsoft.com/office/drawing/2014/main" id="{20A855C8-958A-114C-BDF8-9D0C549601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8030" y="5924811"/>
            <a:ext cx="1790700" cy="622300"/>
          </a:xfrm>
          <a:prstGeom prst="rect">
            <a:avLst/>
          </a:prstGeom>
        </p:spPr>
      </p:pic>
    </p:spTree>
    <p:extLst>
      <p:ext uri="{BB962C8B-B14F-4D97-AF65-F5344CB8AC3E}">
        <p14:creationId xmlns:p14="http://schemas.microsoft.com/office/powerpoint/2010/main" val="42700378"/>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20E0-BA66-46C0-97D0-DD9298DFDD8D}"/>
              </a:ext>
            </a:extLst>
          </p:cNvPr>
          <p:cNvSpPr>
            <a:spLocks noGrp="1"/>
          </p:cNvSpPr>
          <p:nvPr>
            <p:ph type="title"/>
          </p:nvPr>
        </p:nvSpPr>
        <p:spPr/>
        <p:txBody>
          <a:bodyPr/>
          <a:lstStyle/>
          <a:p>
            <a:pPr>
              <a:lnSpc>
                <a:spcPct val="100000"/>
              </a:lnSpc>
            </a:pPr>
            <a:r>
              <a:rPr lang="en-US" sz="2800" dirty="0"/>
              <a:t>How COVID-19 Affected Black and Latinx Communities </a:t>
            </a:r>
          </a:p>
        </p:txBody>
      </p:sp>
      <p:sp>
        <p:nvSpPr>
          <p:cNvPr id="7" name="Google Shape;215;p48">
            <a:extLst>
              <a:ext uri="{FF2B5EF4-FFF2-40B4-BE49-F238E27FC236}">
                <a16:creationId xmlns:a16="http://schemas.microsoft.com/office/drawing/2014/main" id="{C0E6E257-F8B4-E041-9887-78D0CE2ABB7F}"/>
              </a:ext>
            </a:extLst>
          </p:cNvPr>
          <p:cNvSpPr/>
          <p:nvPr/>
        </p:nvSpPr>
        <p:spPr>
          <a:xfrm>
            <a:off x="422634" y="2237363"/>
            <a:ext cx="756900" cy="597600"/>
          </a:xfrm>
          <a:prstGeom prst="rect">
            <a:avLst/>
          </a:prstGeom>
          <a:noFill/>
          <a:ln>
            <a:noFill/>
          </a:ln>
        </p:spPr>
        <p:txBody>
          <a:bodyPr spcFirstLastPara="1" wrap="square" lIns="34275" tIns="34275" rIns="34275" bIns="34275" anchor="ctr" anchorCtr="0">
            <a:noAutofit/>
          </a:bodyPr>
          <a:lstStyle/>
          <a:p>
            <a:pPr marL="0" marR="0" lvl="0" indent="0" algn="ctr" rtl="0">
              <a:lnSpc>
                <a:spcPct val="80000"/>
              </a:lnSpc>
              <a:spcBef>
                <a:spcPts val="0"/>
              </a:spcBef>
              <a:spcAft>
                <a:spcPts val="0"/>
              </a:spcAft>
              <a:buClr>
                <a:srgbClr val="FFFFFF"/>
              </a:buClr>
              <a:buSzPts val="2700"/>
              <a:buFont typeface="Avenir"/>
              <a:buNone/>
            </a:pPr>
            <a:endParaRPr sz="1100"/>
          </a:p>
        </p:txBody>
      </p:sp>
      <p:sp>
        <p:nvSpPr>
          <p:cNvPr id="8" name="Google Shape;216;p48">
            <a:extLst>
              <a:ext uri="{FF2B5EF4-FFF2-40B4-BE49-F238E27FC236}">
                <a16:creationId xmlns:a16="http://schemas.microsoft.com/office/drawing/2014/main" id="{A141DEB6-111E-C046-B3AD-5DDEFC0CEE55}"/>
              </a:ext>
            </a:extLst>
          </p:cNvPr>
          <p:cNvSpPr/>
          <p:nvPr/>
        </p:nvSpPr>
        <p:spPr>
          <a:xfrm>
            <a:off x="770034" y="2498500"/>
            <a:ext cx="8090630" cy="1906075"/>
          </a:xfrm>
          <a:prstGeom prst="rect">
            <a:avLst/>
          </a:prstGeom>
          <a:solidFill>
            <a:srgbClr val="EAEAEA"/>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E7F6F2"/>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9" name="Google Shape;217;p48">
            <a:extLst>
              <a:ext uri="{FF2B5EF4-FFF2-40B4-BE49-F238E27FC236}">
                <a16:creationId xmlns:a16="http://schemas.microsoft.com/office/drawing/2014/main" id="{7D9279E9-6C5B-1E4E-A6C3-F90AA535CA08}"/>
              </a:ext>
            </a:extLst>
          </p:cNvPr>
          <p:cNvSpPr/>
          <p:nvPr/>
        </p:nvSpPr>
        <p:spPr>
          <a:xfrm>
            <a:off x="445693" y="2320126"/>
            <a:ext cx="694800" cy="694800"/>
          </a:xfrm>
          <a:prstGeom prst="ellipse">
            <a:avLst/>
          </a:prstGeom>
          <a:solidFill>
            <a:srgbClr val="FFFFFF"/>
          </a:solidFill>
          <a:ln w="50800" cap="flat" cmpd="sng">
            <a:solidFill>
              <a:srgbClr val="63B8A2"/>
            </a:solidFill>
            <a:prstDash val="solid"/>
            <a:miter lim="8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556A93"/>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 name="Google Shape;218;p48">
            <a:extLst>
              <a:ext uri="{FF2B5EF4-FFF2-40B4-BE49-F238E27FC236}">
                <a16:creationId xmlns:a16="http://schemas.microsoft.com/office/drawing/2014/main" id="{4882F193-3F6A-6249-9F63-B4FA3BEABF38}"/>
              </a:ext>
            </a:extLst>
          </p:cNvPr>
          <p:cNvSpPr/>
          <p:nvPr/>
        </p:nvSpPr>
        <p:spPr>
          <a:xfrm>
            <a:off x="1179534" y="3096100"/>
            <a:ext cx="7681130" cy="813300"/>
          </a:xfrm>
          <a:prstGeom prst="rect">
            <a:avLst/>
          </a:prstGeom>
          <a:no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100"/>
              <a:buFont typeface="Avenir"/>
              <a:buNone/>
            </a:pPr>
            <a:r>
              <a:rPr lang="en" sz="2400" dirty="0">
                <a:latin typeface="Avenir Book" panose="02000503020000020003" pitchFamily="2" charset="0"/>
              </a:rPr>
              <a:t>Black and Latinx workers continue to lose their jobs more often, for longer periods of time, and are having more difficulty getting government support.  They also have less of a financial cushion, due in large part to the racial wealth divide.</a:t>
            </a:r>
            <a:endParaRPr sz="2400" dirty="0">
              <a:latin typeface="Avenir Book" panose="02000503020000020003" pitchFamily="2" charset="0"/>
            </a:endParaRPr>
          </a:p>
        </p:txBody>
      </p:sp>
      <p:pic>
        <p:nvPicPr>
          <p:cNvPr id="24" name="Picture 23">
            <a:extLst>
              <a:ext uri="{FF2B5EF4-FFF2-40B4-BE49-F238E27FC236}">
                <a16:creationId xmlns:a16="http://schemas.microsoft.com/office/drawing/2014/main" id="{7A09011C-1830-3A40-9582-447B993A0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8030" y="5924811"/>
            <a:ext cx="1790700" cy="622300"/>
          </a:xfrm>
          <a:prstGeom prst="rect">
            <a:avLst/>
          </a:prstGeom>
        </p:spPr>
      </p:pic>
    </p:spTree>
    <p:extLst>
      <p:ext uri="{BB962C8B-B14F-4D97-AF65-F5344CB8AC3E}">
        <p14:creationId xmlns:p14="http://schemas.microsoft.com/office/powerpoint/2010/main" val="1164999680"/>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20E0-BA66-46C0-97D0-DD9298DFDD8D}"/>
              </a:ext>
            </a:extLst>
          </p:cNvPr>
          <p:cNvSpPr>
            <a:spLocks noGrp="1"/>
          </p:cNvSpPr>
          <p:nvPr>
            <p:ph type="title"/>
          </p:nvPr>
        </p:nvSpPr>
        <p:spPr>
          <a:xfrm>
            <a:off x="457199" y="914400"/>
            <a:ext cx="8332573" cy="1143000"/>
          </a:xfrm>
        </p:spPr>
        <p:txBody>
          <a:bodyPr/>
          <a:lstStyle/>
          <a:p>
            <a:pPr>
              <a:lnSpc>
                <a:spcPct val="100000"/>
              </a:lnSpc>
            </a:pPr>
            <a:r>
              <a:rPr lang="en-US" sz="2800" dirty="0"/>
              <a:t>How COVID-19 Affected Black and Latinx Communities </a:t>
            </a:r>
          </a:p>
        </p:txBody>
      </p:sp>
      <p:sp>
        <p:nvSpPr>
          <p:cNvPr id="7" name="Google Shape;215;p48">
            <a:extLst>
              <a:ext uri="{FF2B5EF4-FFF2-40B4-BE49-F238E27FC236}">
                <a16:creationId xmlns:a16="http://schemas.microsoft.com/office/drawing/2014/main" id="{C0E6E257-F8B4-E041-9887-78D0CE2ABB7F}"/>
              </a:ext>
            </a:extLst>
          </p:cNvPr>
          <p:cNvSpPr/>
          <p:nvPr/>
        </p:nvSpPr>
        <p:spPr>
          <a:xfrm>
            <a:off x="422634" y="2237363"/>
            <a:ext cx="756900" cy="597600"/>
          </a:xfrm>
          <a:prstGeom prst="rect">
            <a:avLst/>
          </a:prstGeom>
          <a:noFill/>
          <a:ln>
            <a:noFill/>
          </a:ln>
        </p:spPr>
        <p:txBody>
          <a:bodyPr spcFirstLastPara="1" wrap="square" lIns="34275" tIns="34275" rIns="34275" bIns="34275" anchor="ctr" anchorCtr="0">
            <a:noAutofit/>
          </a:bodyPr>
          <a:lstStyle/>
          <a:p>
            <a:pPr marL="0" marR="0" lvl="0" indent="0" algn="ctr" rtl="0">
              <a:lnSpc>
                <a:spcPct val="80000"/>
              </a:lnSpc>
              <a:spcBef>
                <a:spcPts val="0"/>
              </a:spcBef>
              <a:spcAft>
                <a:spcPts val="0"/>
              </a:spcAft>
              <a:buClr>
                <a:srgbClr val="FFFFFF"/>
              </a:buClr>
              <a:buSzPts val="2700"/>
              <a:buFont typeface="Avenir"/>
              <a:buNone/>
            </a:pPr>
            <a:endParaRPr sz="1100"/>
          </a:p>
        </p:txBody>
      </p:sp>
      <p:pic>
        <p:nvPicPr>
          <p:cNvPr id="12" name="Google Shape;220;p48">
            <a:extLst>
              <a:ext uri="{FF2B5EF4-FFF2-40B4-BE49-F238E27FC236}">
                <a16:creationId xmlns:a16="http://schemas.microsoft.com/office/drawing/2014/main" id="{66811CB4-F7B7-1E4E-8C91-7C13FC42E8F1}"/>
              </a:ext>
            </a:extLst>
          </p:cNvPr>
          <p:cNvPicPr preferRelativeResize="0"/>
          <p:nvPr/>
        </p:nvPicPr>
        <p:blipFill>
          <a:blip r:embed="rId2">
            <a:alphaModFix/>
          </a:blip>
          <a:stretch>
            <a:fillRect/>
          </a:stretch>
        </p:blipFill>
        <p:spPr>
          <a:xfrm>
            <a:off x="422634" y="1630837"/>
            <a:ext cx="8447989" cy="4185501"/>
          </a:xfrm>
          <a:prstGeom prst="rect">
            <a:avLst/>
          </a:prstGeom>
          <a:noFill/>
          <a:ln>
            <a:noFill/>
          </a:ln>
        </p:spPr>
      </p:pic>
      <p:sp>
        <p:nvSpPr>
          <p:cNvPr id="13" name="Google Shape;221;p48">
            <a:extLst>
              <a:ext uri="{FF2B5EF4-FFF2-40B4-BE49-F238E27FC236}">
                <a16:creationId xmlns:a16="http://schemas.microsoft.com/office/drawing/2014/main" id="{E7601B69-0DD7-6544-98CD-38CEF4410812}"/>
              </a:ext>
            </a:extLst>
          </p:cNvPr>
          <p:cNvSpPr txBox="1"/>
          <p:nvPr/>
        </p:nvSpPr>
        <p:spPr>
          <a:xfrm>
            <a:off x="4218030" y="5964439"/>
            <a:ext cx="30000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i="1" dirty="0">
                <a:solidFill>
                  <a:schemeClr val="dk1"/>
                </a:solidFill>
                <a:latin typeface="Open Sans"/>
                <a:ea typeface="Open Sans"/>
                <a:cs typeface="Open Sans"/>
                <a:sym typeface="Open Sans"/>
              </a:rPr>
              <a:t>Source: Washington Center for Equitable Growth</a:t>
            </a:r>
            <a:endParaRPr sz="800" dirty="0">
              <a:solidFill>
                <a:schemeClr val="dk1"/>
              </a:solidFill>
            </a:endParaRPr>
          </a:p>
        </p:txBody>
      </p:sp>
      <p:pic>
        <p:nvPicPr>
          <p:cNvPr id="24" name="Picture 23">
            <a:extLst>
              <a:ext uri="{FF2B5EF4-FFF2-40B4-BE49-F238E27FC236}">
                <a16:creationId xmlns:a16="http://schemas.microsoft.com/office/drawing/2014/main" id="{7A09011C-1830-3A40-9582-447B993A0C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8030" y="5924811"/>
            <a:ext cx="1790700" cy="622300"/>
          </a:xfrm>
          <a:prstGeom prst="rect">
            <a:avLst/>
          </a:prstGeom>
        </p:spPr>
      </p:pic>
    </p:spTree>
    <p:extLst>
      <p:ext uri="{BB962C8B-B14F-4D97-AF65-F5344CB8AC3E}">
        <p14:creationId xmlns:p14="http://schemas.microsoft.com/office/powerpoint/2010/main" val="46862186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7438"/>
            <a:ext cx="8225481" cy="985410"/>
          </a:xfrm>
          <a:noFill/>
        </p:spPr>
        <p:txBody>
          <a:bodyPr rtlCol="0">
            <a:normAutofit fontScale="90000"/>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br>
              <a:rPr lang="en-US" sz="6000" dirty="0">
                <a:latin typeface="Calibri"/>
                <a:ea typeface="ＭＳ Ｐゴシック"/>
                <a:cs typeface="Calibri"/>
              </a:rPr>
            </a:br>
            <a:br>
              <a:rPr lang="en-US" sz="6000" dirty="0">
                <a:latin typeface="Calibri"/>
                <a:ea typeface="ＭＳ Ｐゴシック"/>
                <a:cs typeface="Calibri"/>
              </a:rPr>
            </a:br>
            <a:br>
              <a:rPr lang="en-US" sz="6000" dirty="0">
                <a:latin typeface="Calibri"/>
                <a:ea typeface="ＭＳ Ｐゴシック"/>
                <a:cs typeface="Calibri"/>
              </a:rPr>
            </a:br>
            <a:br>
              <a:rPr lang="en-US" sz="6000" dirty="0">
                <a:latin typeface="Calibri"/>
                <a:ea typeface="ＭＳ Ｐゴシック"/>
                <a:cs typeface="Calibri"/>
              </a:rPr>
            </a:br>
            <a:br>
              <a:rPr lang="en-US" sz="6000" dirty="0">
                <a:latin typeface="Calibri"/>
                <a:ea typeface="ＭＳ Ｐゴシック"/>
                <a:cs typeface="Calibri"/>
              </a:rPr>
            </a:br>
            <a:br>
              <a:rPr lang="en-US" sz="6000" dirty="0">
                <a:latin typeface="Calibri"/>
                <a:ea typeface="ＭＳ Ｐゴシック"/>
                <a:cs typeface="Calibri"/>
              </a:rPr>
            </a:br>
            <a:br>
              <a:rPr lang="en-US" sz="6000" dirty="0">
                <a:latin typeface="Calibri"/>
                <a:ea typeface="ＭＳ Ｐゴシック"/>
                <a:cs typeface="Calibri"/>
              </a:rPr>
            </a:br>
            <a:r>
              <a:rPr lang="en-US" sz="3600" dirty="0">
                <a:latin typeface="Calibri"/>
                <a:ea typeface="ＭＳ Ｐゴシック"/>
                <a:cs typeface="Calibri"/>
              </a:rPr>
              <a:t>Many thanks to the Peter G. Peterson Foundation for supporting the development of  </a:t>
            </a:r>
            <a:r>
              <a:rPr lang="en-US" sz="3600" dirty="0" err="1">
                <a:latin typeface="Calibri"/>
                <a:ea typeface="ＭＳ Ｐゴシック"/>
                <a:cs typeface="Calibri"/>
              </a:rPr>
              <a:t>EconEdLink</a:t>
            </a:r>
            <a:r>
              <a:rPr lang="en-US" sz="3600" dirty="0">
                <a:latin typeface="Calibri"/>
                <a:ea typeface="ＭＳ Ｐゴシック"/>
                <a:cs typeface="Calibri"/>
              </a:rPr>
              <a:t> Fiscal Policy curriculum materials!</a:t>
            </a:r>
            <a:endParaRPr lang="en-US" sz="3600" b="1" dirty="0">
              <a:ln w="11430"/>
              <a:effectLst>
                <a:outerShdw blurRad="80000" dist="40000" dir="5040000" algn="tl">
                  <a:srgbClr val="000000">
                    <a:alpha val="0"/>
                  </a:srgbClr>
                </a:outerShdw>
              </a:effectLst>
              <a:ea typeface="+mj-ea"/>
              <a:cs typeface="+mj-cs"/>
            </a:endParaRPr>
          </a:p>
        </p:txBody>
      </p:sp>
      <p:pic>
        <p:nvPicPr>
          <p:cNvPr id="5" name="Picture 4" descr="Text&#10;&#10;Description automatically generated">
            <a:extLst>
              <a:ext uri="{FF2B5EF4-FFF2-40B4-BE49-F238E27FC236}">
                <a16:creationId xmlns:a16="http://schemas.microsoft.com/office/drawing/2014/main" id="{B34E891A-D90B-4EDD-954C-1B06C27A38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0737" y="5280070"/>
            <a:ext cx="2182526" cy="1145827"/>
          </a:xfrm>
          <a:prstGeom prst="rect">
            <a:avLst/>
          </a:prstGeom>
        </p:spPr>
      </p:pic>
      <p:pic>
        <p:nvPicPr>
          <p:cNvPr id="4" name="Picture 3" descr="Graphical user interface, text, application, email&#10;&#10;Description automatically generated">
            <a:extLst>
              <a:ext uri="{FF2B5EF4-FFF2-40B4-BE49-F238E27FC236}">
                <a16:creationId xmlns:a16="http://schemas.microsoft.com/office/drawing/2014/main" id="{3E89B45D-B852-4C30-8CF4-BAFCF1F012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6415" y="1170540"/>
            <a:ext cx="4391169" cy="1960606"/>
          </a:xfrm>
          <a:prstGeom prst="rect">
            <a:avLst/>
          </a:prstGeom>
        </p:spPr>
      </p:pic>
    </p:spTree>
    <p:extLst>
      <p:ext uri="{BB962C8B-B14F-4D97-AF65-F5344CB8AC3E}">
        <p14:creationId xmlns:p14="http://schemas.microsoft.com/office/powerpoint/2010/main" val="390782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26;p49">
            <a:extLst>
              <a:ext uri="{FF2B5EF4-FFF2-40B4-BE49-F238E27FC236}">
                <a16:creationId xmlns:a16="http://schemas.microsoft.com/office/drawing/2014/main" id="{7E75EC04-8845-FB49-BD65-73A894BC485A}"/>
              </a:ext>
            </a:extLst>
          </p:cNvPr>
          <p:cNvSpPr txBox="1"/>
          <p:nvPr/>
        </p:nvSpPr>
        <p:spPr>
          <a:xfrm>
            <a:off x="1367481" y="1092751"/>
            <a:ext cx="6400800" cy="5143291"/>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endParaRPr sz="1600" dirty="0"/>
          </a:p>
          <a:p>
            <a:pPr marL="0" marR="0" lvl="0" indent="0" algn="ctr" rtl="0">
              <a:spcBef>
                <a:spcPts val="0"/>
              </a:spcBef>
              <a:spcAft>
                <a:spcPts val="0"/>
              </a:spcAft>
              <a:buNone/>
            </a:pPr>
            <a:r>
              <a:rPr lang="en" sz="5400" b="1" dirty="0">
                <a:solidFill>
                  <a:srgbClr val="005CB8"/>
                </a:solidFill>
                <a:latin typeface="Avenir"/>
                <a:ea typeface="Avenir"/>
                <a:cs typeface="Avenir"/>
                <a:sym typeface="Avenir"/>
              </a:rPr>
              <a:t>Question</a:t>
            </a:r>
          </a:p>
          <a:p>
            <a:pPr marL="0" marR="0" lvl="0" indent="0" algn="just" rtl="0">
              <a:spcBef>
                <a:spcPts val="0"/>
              </a:spcBef>
              <a:spcAft>
                <a:spcPts val="0"/>
              </a:spcAft>
              <a:buNone/>
            </a:pPr>
            <a:r>
              <a:rPr lang="en" sz="3600" b="1" dirty="0">
                <a:latin typeface="Avenir"/>
                <a:ea typeface="Avenir"/>
                <a:cs typeface="Avenir"/>
                <a:sym typeface="Avenir"/>
              </a:rPr>
              <a:t>How can expansionary fiscal policy </a:t>
            </a:r>
            <a:r>
              <a:rPr lang="en" sz="3600" b="1" dirty="0">
                <a:solidFill>
                  <a:srgbClr val="7A9900"/>
                </a:solidFill>
                <a:latin typeface="Avenir"/>
                <a:ea typeface="Avenir"/>
                <a:cs typeface="Avenir"/>
                <a:sym typeface="Avenir"/>
              </a:rPr>
              <a:t>combat</a:t>
            </a:r>
            <a:r>
              <a:rPr lang="en" sz="3600" b="1" dirty="0">
                <a:latin typeface="Avenir"/>
                <a:ea typeface="Avenir"/>
                <a:cs typeface="Avenir"/>
                <a:sym typeface="Avenir"/>
              </a:rPr>
              <a:t> these racial </a:t>
            </a:r>
            <a:r>
              <a:rPr lang="en" sz="3600" b="1" dirty="0">
                <a:solidFill>
                  <a:srgbClr val="7A9900"/>
                </a:solidFill>
                <a:latin typeface="Avenir"/>
                <a:ea typeface="Avenir"/>
                <a:cs typeface="Avenir"/>
                <a:sym typeface="Avenir"/>
              </a:rPr>
              <a:t>inequities</a:t>
            </a:r>
            <a:r>
              <a:rPr lang="en" sz="3600" b="1" dirty="0">
                <a:latin typeface="Avenir"/>
                <a:ea typeface="Avenir"/>
                <a:cs typeface="Avenir"/>
                <a:sym typeface="Avenir"/>
              </a:rPr>
              <a:t>?</a:t>
            </a:r>
            <a:endParaRPr sz="3600" dirty="0">
              <a:latin typeface="Avenir"/>
              <a:ea typeface="Avenir"/>
              <a:cs typeface="Avenir"/>
              <a:sym typeface="Avenir"/>
            </a:endParaRPr>
          </a:p>
          <a:p>
            <a:pPr marL="0" lvl="0" indent="0" algn="ctr" rtl="0">
              <a:spcBef>
                <a:spcPts val="0"/>
              </a:spcBef>
              <a:spcAft>
                <a:spcPts val="0"/>
              </a:spcAft>
              <a:buNone/>
            </a:pPr>
            <a:endParaRPr sz="6000" dirty="0">
              <a:solidFill>
                <a:schemeClr val="dk1"/>
              </a:solidFill>
              <a:latin typeface="Avenir"/>
              <a:ea typeface="Avenir"/>
              <a:cs typeface="Avenir"/>
              <a:sym typeface="Avenir"/>
            </a:endParaRPr>
          </a:p>
          <a:p>
            <a:pPr marL="0" lvl="0" indent="0" algn="ctr" rtl="0">
              <a:spcBef>
                <a:spcPts val="0"/>
              </a:spcBef>
              <a:spcAft>
                <a:spcPts val="0"/>
              </a:spcAft>
              <a:buClr>
                <a:schemeClr val="dk1"/>
              </a:buClr>
              <a:buFont typeface="Arial"/>
              <a:buNone/>
            </a:pPr>
            <a:endParaRPr sz="6000" dirty="0">
              <a:solidFill>
                <a:schemeClr val="dk1"/>
              </a:solidFill>
              <a:latin typeface="Avenir"/>
              <a:ea typeface="Avenir"/>
              <a:cs typeface="Avenir"/>
              <a:sym typeface="Avenir"/>
            </a:endParaRPr>
          </a:p>
        </p:txBody>
      </p:sp>
      <p:pic>
        <p:nvPicPr>
          <p:cNvPr id="6" name="Picture 5">
            <a:extLst>
              <a:ext uri="{FF2B5EF4-FFF2-40B4-BE49-F238E27FC236}">
                <a16:creationId xmlns:a16="http://schemas.microsoft.com/office/drawing/2014/main" id="{164E31F5-9938-324E-A21A-43A3C4395F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8030" y="5924811"/>
            <a:ext cx="1790700" cy="622300"/>
          </a:xfrm>
          <a:prstGeom prst="rect">
            <a:avLst/>
          </a:prstGeom>
        </p:spPr>
      </p:pic>
    </p:spTree>
    <p:extLst>
      <p:ext uri="{BB962C8B-B14F-4D97-AF65-F5344CB8AC3E}">
        <p14:creationId xmlns:p14="http://schemas.microsoft.com/office/powerpoint/2010/main" val="2411673760"/>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20E0-BA66-46C0-97D0-DD9298DFDD8D}"/>
              </a:ext>
            </a:extLst>
          </p:cNvPr>
          <p:cNvSpPr>
            <a:spLocks noGrp="1"/>
          </p:cNvSpPr>
          <p:nvPr>
            <p:ph type="title"/>
          </p:nvPr>
        </p:nvSpPr>
        <p:spPr>
          <a:xfrm>
            <a:off x="457200" y="914400"/>
            <a:ext cx="8229600" cy="1143000"/>
          </a:xfrm>
        </p:spPr>
        <p:txBody>
          <a:bodyPr/>
          <a:lstStyle/>
          <a:p>
            <a:pPr>
              <a:lnSpc>
                <a:spcPct val="100000"/>
              </a:lnSpc>
            </a:pPr>
            <a:r>
              <a:rPr lang="en-US" sz="2800" dirty="0"/>
              <a:t>Ways that COVID-19 Economic Relief Proposals Promote Racial Equity</a:t>
            </a:r>
          </a:p>
        </p:txBody>
      </p:sp>
      <p:sp>
        <p:nvSpPr>
          <p:cNvPr id="7" name="Google Shape;235;p50">
            <a:extLst>
              <a:ext uri="{FF2B5EF4-FFF2-40B4-BE49-F238E27FC236}">
                <a16:creationId xmlns:a16="http://schemas.microsoft.com/office/drawing/2014/main" id="{B2B0DDEA-35D5-5A4D-ACCF-65614256212F}"/>
              </a:ext>
            </a:extLst>
          </p:cNvPr>
          <p:cNvSpPr/>
          <p:nvPr/>
        </p:nvSpPr>
        <p:spPr>
          <a:xfrm>
            <a:off x="2007460" y="4294050"/>
            <a:ext cx="6679339" cy="923298"/>
          </a:xfrm>
          <a:prstGeom prst="rect">
            <a:avLst/>
          </a:prstGeom>
          <a:solidFill>
            <a:srgbClr val="EFEFEF"/>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E7F6F2"/>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8" name="Google Shape;236;p50">
            <a:extLst>
              <a:ext uri="{FF2B5EF4-FFF2-40B4-BE49-F238E27FC236}">
                <a16:creationId xmlns:a16="http://schemas.microsoft.com/office/drawing/2014/main" id="{D7B18F1B-4E9F-2840-B086-2AB419B15161}"/>
              </a:ext>
            </a:extLst>
          </p:cNvPr>
          <p:cNvSpPr/>
          <p:nvPr/>
        </p:nvSpPr>
        <p:spPr>
          <a:xfrm>
            <a:off x="1223585" y="4294051"/>
            <a:ext cx="784200" cy="783600"/>
          </a:xfrm>
          <a:prstGeom prst="rect">
            <a:avLst/>
          </a:prstGeom>
          <a:solidFill>
            <a:srgbClr val="D85B5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D1D1D1"/>
              </a:buClr>
              <a:buSzPts val="1800"/>
              <a:buFont typeface="Helvetica Neue"/>
              <a:buNone/>
            </a:pPr>
            <a:endParaRPr sz="1800" b="0" i="0" u="none" strike="noStrike" cap="none">
              <a:solidFill>
                <a:srgbClr val="000000"/>
              </a:solidFill>
              <a:latin typeface="Calibri"/>
              <a:ea typeface="Calibri"/>
              <a:cs typeface="Calibri"/>
              <a:sym typeface="Calibri"/>
            </a:endParaRPr>
          </a:p>
        </p:txBody>
      </p:sp>
      <p:sp>
        <p:nvSpPr>
          <p:cNvPr id="9" name="Google Shape;237;p50">
            <a:extLst>
              <a:ext uri="{FF2B5EF4-FFF2-40B4-BE49-F238E27FC236}">
                <a16:creationId xmlns:a16="http://schemas.microsoft.com/office/drawing/2014/main" id="{64536911-C7EF-5A4D-9400-24762D38C3A8}"/>
              </a:ext>
            </a:extLst>
          </p:cNvPr>
          <p:cNvSpPr/>
          <p:nvPr/>
        </p:nvSpPr>
        <p:spPr>
          <a:xfrm>
            <a:off x="1268123" y="4452440"/>
            <a:ext cx="694800" cy="548700"/>
          </a:xfrm>
          <a:prstGeom prst="rect">
            <a:avLst/>
          </a:prstGeom>
          <a:noFill/>
          <a:ln>
            <a:noFill/>
          </a:ln>
        </p:spPr>
        <p:txBody>
          <a:bodyPr spcFirstLastPara="1" wrap="square" lIns="45700" tIns="45700" rIns="45700" bIns="45700" anchor="ctr" anchorCtr="0">
            <a:noAutofit/>
          </a:bodyPr>
          <a:lstStyle/>
          <a:p>
            <a:pPr marL="0" marR="0" lvl="0" indent="0" algn="ctr" rtl="0">
              <a:lnSpc>
                <a:spcPct val="80000"/>
              </a:lnSpc>
              <a:spcBef>
                <a:spcPts val="0"/>
              </a:spcBef>
              <a:spcAft>
                <a:spcPts val="0"/>
              </a:spcAft>
              <a:buClr>
                <a:srgbClr val="FFFFFF"/>
              </a:buClr>
              <a:buSzPts val="3600"/>
              <a:buFont typeface="Avenir"/>
              <a:buNone/>
            </a:pPr>
            <a:r>
              <a:rPr lang="en" sz="2400" b="0" i="0" u="none" strike="noStrike" cap="none" dirty="0">
                <a:solidFill>
                  <a:srgbClr val="FFFFFF"/>
                </a:solidFill>
                <a:latin typeface="Avenir"/>
                <a:ea typeface="Avenir"/>
                <a:cs typeface="Avenir"/>
                <a:sym typeface="Avenir"/>
              </a:rPr>
              <a:t>2</a:t>
            </a:r>
            <a:endParaRPr sz="2400" b="0" i="0" u="none" strike="noStrike" cap="none" dirty="0">
              <a:solidFill>
                <a:srgbClr val="FFFFFF"/>
              </a:solidFill>
              <a:latin typeface="Avenir"/>
              <a:ea typeface="Avenir"/>
              <a:cs typeface="Avenir"/>
              <a:sym typeface="Avenir"/>
            </a:endParaRPr>
          </a:p>
        </p:txBody>
      </p:sp>
      <p:sp>
        <p:nvSpPr>
          <p:cNvPr id="13" name="Google Shape;241;p50">
            <a:extLst>
              <a:ext uri="{FF2B5EF4-FFF2-40B4-BE49-F238E27FC236}">
                <a16:creationId xmlns:a16="http://schemas.microsoft.com/office/drawing/2014/main" id="{F03E960B-2610-F44B-BFC7-6E6F457D3B0E}"/>
              </a:ext>
            </a:extLst>
          </p:cNvPr>
          <p:cNvSpPr/>
          <p:nvPr/>
        </p:nvSpPr>
        <p:spPr>
          <a:xfrm>
            <a:off x="1048200" y="2389753"/>
            <a:ext cx="7503372" cy="1337381"/>
          </a:xfrm>
          <a:prstGeom prst="rect">
            <a:avLst/>
          </a:prstGeom>
          <a:solidFill>
            <a:srgbClr val="EFEFEF"/>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E7F6F2"/>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4" name="Google Shape;242;p50">
            <a:extLst>
              <a:ext uri="{FF2B5EF4-FFF2-40B4-BE49-F238E27FC236}">
                <a16:creationId xmlns:a16="http://schemas.microsoft.com/office/drawing/2014/main" id="{89FF7F9F-9183-6846-BC8C-BC6F2972BEC6}"/>
              </a:ext>
            </a:extLst>
          </p:cNvPr>
          <p:cNvSpPr/>
          <p:nvPr/>
        </p:nvSpPr>
        <p:spPr>
          <a:xfrm>
            <a:off x="439385" y="2389054"/>
            <a:ext cx="784200" cy="783600"/>
          </a:xfrm>
          <a:prstGeom prst="rect">
            <a:avLst/>
          </a:prstGeom>
          <a:solidFill>
            <a:srgbClr val="D85B5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D1D1D1"/>
              </a:buClr>
              <a:buSzPts val="1800"/>
              <a:buFont typeface="Helvetica Neue"/>
              <a:buNone/>
            </a:pPr>
            <a:endParaRPr sz="1800" b="0" i="0" u="none" strike="noStrike" cap="none">
              <a:solidFill>
                <a:srgbClr val="000000"/>
              </a:solidFill>
              <a:latin typeface="Calibri"/>
              <a:ea typeface="Calibri"/>
              <a:cs typeface="Calibri"/>
              <a:sym typeface="Calibri"/>
            </a:endParaRPr>
          </a:p>
        </p:txBody>
      </p:sp>
      <p:sp>
        <p:nvSpPr>
          <p:cNvPr id="15" name="Google Shape;243;p50">
            <a:extLst>
              <a:ext uri="{FF2B5EF4-FFF2-40B4-BE49-F238E27FC236}">
                <a16:creationId xmlns:a16="http://schemas.microsoft.com/office/drawing/2014/main" id="{112F51D3-8753-E143-AAF6-82689A237AB7}"/>
              </a:ext>
            </a:extLst>
          </p:cNvPr>
          <p:cNvSpPr/>
          <p:nvPr/>
        </p:nvSpPr>
        <p:spPr>
          <a:xfrm>
            <a:off x="484087" y="2507213"/>
            <a:ext cx="694800" cy="548700"/>
          </a:xfrm>
          <a:prstGeom prst="rect">
            <a:avLst/>
          </a:prstGeom>
          <a:noFill/>
          <a:ln>
            <a:noFill/>
          </a:ln>
        </p:spPr>
        <p:txBody>
          <a:bodyPr spcFirstLastPara="1" wrap="square" lIns="45700" tIns="45700" rIns="45700" bIns="45700" anchor="ctr" anchorCtr="0">
            <a:noAutofit/>
          </a:bodyPr>
          <a:lstStyle/>
          <a:p>
            <a:pPr marL="0" marR="0" lvl="0" indent="0" algn="ctr" rtl="0">
              <a:lnSpc>
                <a:spcPct val="80000"/>
              </a:lnSpc>
              <a:spcBef>
                <a:spcPts val="0"/>
              </a:spcBef>
              <a:spcAft>
                <a:spcPts val="0"/>
              </a:spcAft>
              <a:buClr>
                <a:srgbClr val="FFFFFF"/>
              </a:buClr>
              <a:buSzPts val="3600"/>
              <a:buFont typeface="Avenir"/>
              <a:buNone/>
            </a:pPr>
            <a:r>
              <a:rPr lang="en" sz="2400">
                <a:solidFill>
                  <a:srgbClr val="FFFFFF"/>
                </a:solidFill>
                <a:latin typeface="Avenir"/>
                <a:ea typeface="Avenir"/>
                <a:cs typeface="Avenir"/>
                <a:sym typeface="Avenir"/>
              </a:rPr>
              <a:t>1</a:t>
            </a:r>
            <a:endParaRPr sz="2400" b="0" i="0" u="none" strike="noStrike" cap="none">
              <a:solidFill>
                <a:srgbClr val="FFFFFF"/>
              </a:solidFill>
              <a:latin typeface="Avenir"/>
              <a:ea typeface="Avenir"/>
              <a:cs typeface="Avenir"/>
              <a:sym typeface="Avenir"/>
            </a:endParaRPr>
          </a:p>
        </p:txBody>
      </p:sp>
      <p:sp>
        <p:nvSpPr>
          <p:cNvPr id="16" name="Google Shape;244;p50">
            <a:extLst>
              <a:ext uri="{FF2B5EF4-FFF2-40B4-BE49-F238E27FC236}">
                <a16:creationId xmlns:a16="http://schemas.microsoft.com/office/drawing/2014/main" id="{AEC22E3B-B817-7D42-AFC0-6F0D0463D465}"/>
              </a:ext>
            </a:extLst>
          </p:cNvPr>
          <p:cNvSpPr txBox="1"/>
          <p:nvPr/>
        </p:nvSpPr>
        <p:spPr>
          <a:xfrm>
            <a:off x="-1476300" y="5473329"/>
            <a:ext cx="30000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i="1">
                <a:solidFill>
                  <a:schemeClr val="dk1"/>
                </a:solidFill>
                <a:latin typeface="Open Sans"/>
                <a:ea typeface="Open Sans"/>
                <a:cs typeface="Open Sans"/>
                <a:sym typeface="Open Sans"/>
              </a:rPr>
              <a:t>Source: The White House</a:t>
            </a:r>
            <a:endParaRPr sz="800">
              <a:solidFill>
                <a:schemeClr val="dk1"/>
              </a:solidFill>
            </a:endParaRPr>
          </a:p>
        </p:txBody>
      </p:sp>
      <p:sp>
        <p:nvSpPr>
          <p:cNvPr id="17" name="Google Shape;245;p50">
            <a:extLst>
              <a:ext uri="{FF2B5EF4-FFF2-40B4-BE49-F238E27FC236}">
                <a16:creationId xmlns:a16="http://schemas.microsoft.com/office/drawing/2014/main" id="{FCBB1A62-209D-9741-9967-312CA1F05A4F}"/>
              </a:ext>
            </a:extLst>
          </p:cNvPr>
          <p:cNvSpPr/>
          <p:nvPr/>
        </p:nvSpPr>
        <p:spPr>
          <a:xfrm>
            <a:off x="511223" y="1757039"/>
            <a:ext cx="756900" cy="597600"/>
          </a:xfrm>
          <a:prstGeom prst="rect">
            <a:avLst/>
          </a:prstGeom>
          <a:noFill/>
          <a:ln>
            <a:noFill/>
          </a:ln>
        </p:spPr>
        <p:txBody>
          <a:bodyPr spcFirstLastPara="1" wrap="square" lIns="34275" tIns="34275" rIns="34275" bIns="34275" anchor="ctr" anchorCtr="0">
            <a:noAutofit/>
          </a:bodyPr>
          <a:lstStyle/>
          <a:p>
            <a:pPr marL="0" marR="0" lvl="0" indent="0" algn="ctr" rtl="0">
              <a:lnSpc>
                <a:spcPct val="80000"/>
              </a:lnSpc>
              <a:spcBef>
                <a:spcPts val="0"/>
              </a:spcBef>
              <a:spcAft>
                <a:spcPts val="0"/>
              </a:spcAft>
              <a:buClr>
                <a:srgbClr val="FFFFFF"/>
              </a:buClr>
              <a:buSzPts val="2700"/>
              <a:buFont typeface="Avenir"/>
              <a:buNone/>
            </a:pPr>
            <a:endParaRPr sz="1100"/>
          </a:p>
        </p:txBody>
      </p:sp>
      <p:sp>
        <p:nvSpPr>
          <p:cNvPr id="19" name="Google Shape;247;p50">
            <a:extLst>
              <a:ext uri="{FF2B5EF4-FFF2-40B4-BE49-F238E27FC236}">
                <a16:creationId xmlns:a16="http://schemas.microsoft.com/office/drawing/2014/main" id="{AAB10C46-3D10-9846-9ADE-AFABE21C24AB}"/>
              </a:ext>
            </a:extLst>
          </p:cNvPr>
          <p:cNvSpPr txBox="1"/>
          <p:nvPr/>
        </p:nvSpPr>
        <p:spPr>
          <a:xfrm>
            <a:off x="1325999" y="2434504"/>
            <a:ext cx="7333913" cy="12926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dirty="0">
                <a:latin typeface="Avenir Book" panose="02000503020000020003" pitchFamily="2" charset="0"/>
                <a:ea typeface="Times New Roman"/>
                <a:cs typeface="Times New Roman"/>
                <a:sym typeface="Times New Roman"/>
              </a:rPr>
              <a:t>Provide low-income families - with kids - with food dollars equivalent to the value of the school meals missed due to COVID-related school closures. </a:t>
            </a:r>
            <a:endParaRPr sz="2400" dirty="0">
              <a:latin typeface="Avenir Book" panose="02000503020000020003" pitchFamily="2" charset="0"/>
            </a:endParaRPr>
          </a:p>
        </p:txBody>
      </p:sp>
      <p:sp>
        <p:nvSpPr>
          <p:cNvPr id="22" name="Google Shape;250;p50">
            <a:extLst>
              <a:ext uri="{FF2B5EF4-FFF2-40B4-BE49-F238E27FC236}">
                <a16:creationId xmlns:a16="http://schemas.microsoft.com/office/drawing/2014/main" id="{AD923827-C76C-F240-9D89-B2C37CC2924F}"/>
              </a:ext>
            </a:extLst>
          </p:cNvPr>
          <p:cNvSpPr txBox="1"/>
          <p:nvPr/>
        </p:nvSpPr>
        <p:spPr>
          <a:xfrm>
            <a:off x="2052322" y="4303278"/>
            <a:ext cx="6213195"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dirty="0">
                <a:latin typeface="Avenir Book" panose="02000503020000020003" pitchFamily="2" charset="0"/>
                <a:ea typeface="Times New Roman"/>
                <a:cs typeface="Times New Roman"/>
                <a:sym typeface="Times New Roman"/>
              </a:rPr>
              <a:t>Ensure equitable and effective delivery of direct stimulus payments. </a:t>
            </a:r>
            <a:endParaRPr sz="2400" dirty="0">
              <a:latin typeface="Avenir Book" panose="02000503020000020003" pitchFamily="2" charset="0"/>
            </a:endParaRPr>
          </a:p>
        </p:txBody>
      </p:sp>
      <p:pic>
        <p:nvPicPr>
          <p:cNvPr id="24" name="Picture 23">
            <a:extLst>
              <a:ext uri="{FF2B5EF4-FFF2-40B4-BE49-F238E27FC236}">
                <a16:creationId xmlns:a16="http://schemas.microsoft.com/office/drawing/2014/main" id="{DDB6013E-8765-D645-8E1E-2089C08F3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8030" y="5924811"/>
            <a:ext cx="1790700" cy="622300"/>
          </a:xfrm>
          <a:prstGeom prst="rect">
            <a:avLst/>
          </a:prstGeom>
        </p:spPr>
      </p:pic>
    </p:spTree>
    <p:extLst>
      <p:ext uri="{BB962C8B-B14F-4D97-AF65-F5344CB8AC3E}">
        <p14:creationId xmlns:p14="http://schemas.microsoft.com/office/powerpoint/2010/main" val="531245866"/>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20E0-BA66-46C0-97D0-DD9298DFDD8D}"/>
              </a:ext>
            </a:extLst>
          </p:cNvPr>
          <p:cNvSpPr>
            <a:spLocks noGrp="1"/>
          </p:cNvSpPr>
          <p:nvPr>
            <p:ph type="title"/>
          </p:nvPr>
        </p:nvSpPr>
        <p:spPr>
          <a:xfrm>
            <a:off x="457200" y="914400"/>
            <a:ext cx="8229600" cy="1143000"/>
          </a:xfrm>
        </p:spPr>
        <p:txBody>
          <a:bodyPr/>
          <a:lstStyle/>
          <a:p>
            <a:pPr>
              <a:lnSpc>
                <a:spcPct val="100000"/>
              </a:lnSpc>
            </a:pPr>
            <a:r>
              <a:rPr lang="en-US" sz="2800" dirty="0"/>
              <a:t>Ways that COVID-19 Economic Relief Proposals Promote Racial Equity</a:t>
            </a:r>
          </a:p>
        </p:txBody>
      </p:sp>
      <p:sp>
        <p:nvSpPr>
          <p:cNvPr id="4" name="Google Shape;232;p50">
            <a:extLst>
              <a:ext uri="{FF2B5EF4-FFF2-40B4-BE49-F238E27FC236}">
                <a16:creationId xmlns:a16="http://schemas.microsoft.com/office/drawing/2014/main" id="{653A84AD-BD7C-AD40-A709-84281DC57D2A}"/>
              </a:ext>
            </a:extLst>
          </p:cNvPr>
          <p:cNvSpPr/>
          <p:nvPr/>
        </p:nvSpPr>
        <p:spPr>
          <a:xfrm>
            <a:off x="1896923" y="3518483"/>
            <a:ext cx="6310701" cy="2056742"/>
          </a:xfrm>
          <a:prstGeom prst="rect">
            <a:avLst/>
          </a:prstGeom>
          <a:solidFill>
            <a:srgbClr val="EFEFEF"/>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E7F6F2"/>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 name="Google Shape;233;p50">
            <a:extLst>
              <a:ext uri="{FF2B5EF4-FFF2-40B4-BE49-F238E27FC236}">
                <a16:creationId xmlns:a16="http://schemas.microsoft.com/office/drawing/2014/main" id="{561CA3C8-CADE-0A4B-A115-B912C2A889B0}"/>
              </a:ext>
            </a:extLst>
          </p:cNvPr>
          <p:cNvSpPr/>
          <p:nvPr/>
        </p:nvSpPr>
        <p:spPr>
          <a:xfrm>
            <a:off x="1112723" y="3508975"/>
            <a:ext cx="784200" cy="783600"/>
          </a:xfrm>
          <a:prstGeom prst="rect">
            <a:avLst/>
          </a:prstGeom>
          <a:solidFill>
            <a:srgbClr val="D85B5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D1D1D1"/>
              </a:buClr>
              <a:buSzPts val="1800"/>
              <a:buFont typeface="Helvetica Neue"/>
              <a:buNone/>
            </a:pPr>
            <a:endParaRPr sz="1800" b="0" i="0" u="none" strike="noStrike" cap="none">
              <a:solidFill>
                <a:srgbClr val="000000"/>
              </a:solidFill>
              <a:latin typeface="Calibri"/>
              <a:ea typeface="Calibri"/>
              <a:cs typeface="Calibri"/>
              <a:sym typeface="Calibri"/>
            </a:endParaRPr>
          </a:p>
        </p:txBody>
      </p:sp>
      <p:sp>
        <p:nvSpPr>
          <p:cNvPr id="6" name="Google Shape;234;p50">
            <a:extLst>
              <a:ext uri="{FF2B5EF4-FFF2-40B4-BE49-F238E27FC236}">
                <a16:creationId xmlns:a16="http://schemas.microsoft.com/office/drawing/2014/main" id="{27E3DD4B-358E-4D43-870B-DE6ACDFBE266}"/>
              </a:ext>
            </a:extLst>
          </p:cNvPr>
          <p:cNvSpPr/>
          <p:nvPr/>
        </p:nvSpPr>
        <p:spPr>
          <a:xfrm>
            <a:off x="716490" y="5198979"/>
            <a:ext cx="694800" cy="548700"/>
          </a:xfrm>
          <a:prstGeom prst="rect">
            <a:avLst/>
          </a:prstGeom>
          <a:noFill/>
          <a:ln>
            <a:noFill/>
          </a:ln>
        </p:spPr>
        <p:txBody>
          <a:bodyPr spcFirstLastPara="1" wrap="square" lIns="45700" tIns="45700" rIns="45700" bIns="45700" anchor="ctr" anchorCtr="0">
            <a:noAutofit/>
          </a:bodyPr>
          <a:lstStyle/>
          <a:p>
            <a:pPr marL="0" marR="0" lvl="0" indent="0" algn="ctr" rtl="0">
              <a:lnSpc>
                <a:spcPct val="80000"/>
              </a:lnSpc>
              <a:spcBef>
                <a:spcPts val="0"/>
              </a:spcBef>
              <a:spcAft>
                <a:spcPts val="0"/>
              </a:spcAft>
              <a:buClr>
                <a:srgbClr val="FFFFFF"/>
              </a:buClr>
              <a:buSzPts val="3600"/>
              <a:buFont typeface="Avenir"/>
              <a:buNone/>
            </a:pPr>
            <a:r>
              <a:rPr lang="en" sz="2400" dirty="0">
                <a:solidFill>
                  <a:srgbClr val="FFFFFF"/>
                </a:solidFill>
                <a:latin typeface="Avenir"/>
                <a:ea typeface="Avenir"/>
                <a:cs typeface="Avenir"/>
                <a:sym typeface="Avenir"/>
              </a:rPr>
              <a:t>4</a:t>
            </a:r>
            <a:endParaRPr sz="2400" b="0" i="0" u="none" strike="noStrike" cap="none" dirty="0">
              <a:solidFill>
                <a:srgbClr val="FFFFFF"/>
              </a:solidFill>
              <a:latin typeface="Avenir"/>
              <a:ea typeface="Avenir"/>
              <a:cs typeface="Avenir"/>
              <a:sym typeface="Avenir"/>
            </a:endParaRPr>
          </a:p>
        </p:txBody>
      </p:sp>
      <p:sp>
        <p:nvSpPr>
          <p:cNvPr id="10" name="Google Shape;238;p50">
            <a:extLst>
              <a:ext uri="{FF2B5EF4-FFF2-40B4-BE49-F238E27FC236}">
                <a16:creationId xmlns:a16="http://schemas.microsoft.com/office/drawing/2014/main" id="{71C3C4C0-D684-8D44-A960-FED91B4B98FF}"/>
              </a:ext>
            </a:extLst>
          </p:cNvPr>
          <p:cNvSpPr/>
          <p:nvPr/>
        </p:nvSpPr>
        <p:spPr>
          <a:xfrm>
            <a:off x="1103552" y="2144962"/>
            <a:ext cx="6972554" cy="1038049"/>
          </a:xfrm>
          <a:prstGeom prst="rect">
            <a:avLst/>
          </a:prstGeom>
          <a:solidFill>
            <a:srgbClr val="EFEFEF"/>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E7F6F2"/>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 name="Google Shape;239;p50">
            <a:extLst>
              <a:ext uri="{FF2B5EF4-FFF2-40B4-BE49-F238E27FC236}">
                <a16:creationId xmlns:a16="http://schemas.microsoft.com/office/drawing/2014/main" id="{A5A8C56E-8DE9-454C-B04F-88D46A82C93F}"/>
              </a:ext>
            </a:extLst>
          </p:cNvPr>
          <p:cNvSpPr/>
          <p:nvPr/>
        </p:nvSpPr>
        <p:spPr>
          <a:xfrm>
            <a:off x="324390" y="2149831"/>
            <a:ext cx="784200" cy="783600"/>
          </a:xfrm>
          <a:prstGeom prst="rect">
            <a:avLst/>
          </a:prstGeom>
          <a:solidFill>
            <a:srgbClr val="D85B5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D1D1D1"/>
              </a:buClr>
              <a:buSzPts val="1800"/>
              <a:buFont typeface="Helvetica Neue"/>
              <a:buNone/>
            </a:pPr>
            <a:endParaRPr sz="1800" b="0" i="0" u="none" strike="noStrike" cap="none">
              <a:solidFill>
                <a:srgbClr val="000000"/>
              </a:solidFill>
              <a:latin typeface="Calibri"/>
              <a:ea typeface="Calibri"/>
              <a:cs typeface="Calibri"/>
              <a:sym typeface="Calibri"/>
            </a:endParaRPr>
          </a:p>
        </p:txBody>
      </p:sp>
      <p:sp>
        <p:nvSpPr>
          <p:cNvPr id="12" name="Google Shape;240;p50">
            <a:extLst>
              <a:ext uri="{FF2B5EF4-FFF2-40B4-BE49-F238E27FC236}">
                <a16:creationId xmlns:a16="http://schemas.microsoft.com/office/drawing/2014/main" id="{D3E7E676-0A36-B445-8FCA-EC3CB32E1B9B}"/>
              </a:ext>
            </a:extLst>
          </p:cNvPr>
          <p:cNvSpPr/>
          <p:nvPr/>
        </p:nvSpPr>
        <p:spPr>
          <a:xfrm>
            <a:off x="1136606" y="3686642"/>
            <a:ext cx="694800" cy="548700"/>
          </a:xfrm>
          <a:prstGeom prst="rect">
            <a:avLst/>
          </a:prstGeom>
          <a:noFill/>
          <a:ln>
            <a:noFill/>
          </a:ln>
        </p:spPr>
        <p:txBody>
          <a:bodyPr spcFirstLastPara="1" wrap="square" lIns="45700" tIns="45700" rIns="45700" bIns="45700" anchor="ctr" anchorCtr="0">
            <a:noAutofit/>
          </a:bodyPr>
          <a:lstStyle/>
          <a:p>
            <a:pPr marL="0" marR="0" lvl="0" indent="0" algn="ctr" rtl="0">
              <a:lnSpc>
                <a:spcPct val="80000"/>
              </a:lnSpc>
              <a:spcBef>
                <a:spcPts val="0"/>
              </a:spcBef>
              <a:spcAft>
                <a:spcPts val="0"/>
              </a:spcAft>
              <a:buClr>
                <a:srgbClr val="FFFFFF"/>
              </a:buClr>
              <a:buSzPts val="3600"/>
              <a:buFont typeface="Avenir"/>
              <a:buNone/>
            </a:pPr>
            <a:r>
              <a:rPr lang="en" sz="2400" b="0" i="0" u="none" strike="noStrike" cap="none" dirty="0">
                <a:solidFill>
                  <a:srgbClr val="FFFFFF"/>
                </a:solidFill>
                <a:latin typeface="Avenir"/>
                <a:ea typeface="Avenir"/>
                <a:cs typeface="Avenir"/>
                <a:sym typeface="Avenir"/>
              </a:rPr>
              <a:t>4</a:t>
            </a:r>
            <a:endParaRPr sz="2400" b="0" i="0" u="none" strike="noStrike" cap="none" dirty="0">
              <a:solidFill>
                <a:srgbClr val="FFFFFF"/>
              </a:solidFill>
              <a:latin typeface="Avenir"/>
              <a:ea typeface="Avenir"/>
              <a:cs typeface="Avenir"/>
              <a:sym typeface="Avenir"/>
            </a:endParaRPr>
          </a:p>
        </p:txBody>
      </p:sp>
      <p:sp>
        <p:nvSpPr>
          <p:cNvPr id="16" name="Google Shape;244;p50">
            <a:extLst>
              <a:ext uri="{FF2B5EF4-FFF2-40B4-BE49-F238E27FC236}">
                <a16:creationId xmlns:a16="http://schemas.microsoft.com/office/drawing/2014/main" id="{AEC22E3B-B817-7D42-AFC0-6F0D0463D465}"/>
              </a:ext>
            </a:extLst>
          </p:cNvPr>
          <p:cNvSpPr txBox="1"/>
          <p:nvPr/>
        </p:nvSpPr>
        <p:spPr>
          <a:xfrm>
            <a:off x="-1382881" y="5392511"/>
            <a:ext cx="30000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i="1">
                <a:solidFill>
                  <a:schemeClr val="dk1"/>
                </a:solidFill>
                <a:latin typeface="Open Sans"/>
                <a:ea typeface="Open Sans"/>
                <a:cs typeface="Open Sans"/>
                <a:sym typeface="Open Sans"/>
              </a:rPr>
              <a:t>Source: The White House</a:t>
            </a:r>
            <a:endParaRPr sz="800">
              <a:solidFill>
                <a:schemeClr val="dk1"/>
              </a:solidFill>
            </a:endParaRPr>
          </a:p>
        </p:txBody>
      </p:sp>
      <p:sp>
        <p:nvSpPr>
          <p:cNvPr id="17" name="Google Shape;245;p50">
            <a:extLst>
              <a:ext uri="{FF2B5EF4-FFF2-40B4-BE49-F238E27FC236}">
                <a16:creationId xmlns:a16="http://schemas.microsoft.com/office/drawing/2014/main" id="{FCBB1A62-209D-9741-9967-312CA1F05A4F}"/>
              </a:ext>
            </a:extLst>
          </p:cNvPr>
          <p:cNvSpPr/>
          <p:nvPr/>
        </p:nvSpPr>
        <p:spPr>
          <a:xfrm>
            <a:off x="511223" y="1757039"/>
            <a:ext cx="756900" cy="597600"/>
          </a:xfrm>
          <a:prstGeom prst="rect">
            <a:avLst/>
          </a:prstGeom>
          <a:noFill/>
          <a:ln>
            <a:noFill/>
          </a:ln>
        </p:spPr>
        <p:txBody>
          <a:bodyPr spcFirstLastPara="1" wrap="square" lIns="34275" tIns="34275" rIns="34275" bIns="34275" anchor="ctr" anchorCtr="0">
            <a:noAutofit/>
          </a:bodyPr>
          <a:lstStyle/>
          <a:p>
            <a:pPr marL="0" marR="0" lvl="0" indent="0" algn="ctr" rtl="0">
              <a:lnSpc>
                <a:spcPct val="80000"/>
              </a:lnSpc>
              <a:spcBef>
                <a:spcPts val="0"/>
              </a:spcBef>
              <a:spcAft>
                <a:spcPts val="0"/>
              </a:spcAft>
              <a:buClr>
                <a:srgbClr val="FFFFFF"/>
              </a:buClr>
              <a:buSzPts val="2700"/>
              <a:buFont typeface="Avenir"/>
              <a:buNone/>
            </a:pPr>
            <a:endParaRPr sz="1100"/>
          </a:p>
        </p:txBody>
      </p:sp>
      <p:sp>
        <p:nvSpPr>
          <p:cNvPr id="20" name="Google Shape;248;p50">
            <a:extLst>
              <a:ext uri="{FF2B5EF4-FFF2-40B4-BE49-F238E27FC236}">
                <a16:creationId xmlns:a16="http://schemas.microsoft.com/office/drawing/2014/main" id="{44BC4968-4CE9-D54F-B3DB-4A5EBE742427}"/>
              </a:ext>
            </a:extLst>
          </p:cNvPr>
          <p:cNvSpPr txBox="1"/>
          <p:nvPr/>
        </p:nvSpPr>
        <p:spPr>
          <a:xfrm>
            <a:off x="1136606" y="2224097"/>
            <a:ext cx="7071018"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dirty="0">
                <a:latin typeface="Avenir Book" panose="02000503020000020003" pitchFamily="2" charset="0"/>
                <a:ea typeface="Times New Roman"/>
                <a:cs typeface="Times New Roman"/>
                <a:sym typeface="Times New Roman"/>
              </a:rPr>
              <a:t>Increase SNAP benefits to help address food insecurity.</a:t>
            </a:r>
            <a:endParaRPr sz="2400" dirty="0">
              <a:latin typeface="Avenir Book" panose="02000503020000020003" pitchFamily="2" charset="0"/>
            </a:endParaRPr>
          </a:p>
        </p:txBody>
      </p:sp>
      <p:sp>
        <p:nvSpPr>
          <p:cNvPr id="21" name="Google Shape;249;p50">
            <a:extLst>
              <a:ext uri="{FF2B5EF4-FFF2-40B4-BE49-F238E27FC236}">
                <a16:creationId xmlns:a16="http://schemas.microsoft.com/office/drawing/2014/main" id="{9AEA8991-5F3D-9046-9A9B-AAE47C939B18}"/>
              </a:ext>
            </a:extLst>
          </p:cNvPr>
          <p:cNvSpPr txBox="1"/>
          <p:nvPr/>
        </p:nvSpPr>
        <p:spPr>
          <a:xfrm>
            <a:off x="1920806" y="3340049"/>
            <a:ext cx="6575474" cy="262222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endParaRPr sz="2400" dirty="0">
              <a:latin typeface="Avenir Book" panose="02000503020000020003" pitchFamily="2" charset="0"/>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2400" dirty="0">
                <a:latin typeface="Avenir Book" panose="02000503020000020003" pitchFamily="2" charset="0"/>
                <a:ea typeface="Times New Roman"/>
                <a:cs typeface="Times New Roman"/>
                <a:sym typeface="Times New Roman"/>
              </a:rPr>
              <a:t>Provide a federally-guaranteed “right to refuse employment” that will jeopardize their health. If they do so, they will still qualify for unemployment insurance.</a:t>
            </a:r>
            <a:endParaRPr sz="2400" dirty="0">
              <a:latin typeface="Avenir Book" panose="02000503020000020003" pitchFamily="2" charset="0"/>
              <a:ea typeface="Times New Roman"/>
              <a:cs typeface="Times New Roman"/>
              <a:sym typeface="Times New Roman"/>
            </a:endParaRPr>
          </a:p>
          <a:p>
            <a:pPr marL="0" lvl="0" indent="0" algn="l" rtl="0">
              <a:spcBef>
                <a:spcPts val="0"/>
              </a:spcBef>
              <a:spcAft>
                <a:spcPts val="0"/>
              </a:spcAft>
              <a:buNone/>
            </a:pPr>
            <a:endParaRPr sz="2400" dirty="0">
              <a:latin typeface="Avenir Book" panose="02000503020000020003" pitchFamily="2" charset="0"/>
            </a:endParaRPr>
          </a:p>
        </p:txBody>
      </p:sp>
      <p:pic>
        <p:nvPicPr>
          <p:cNvPr id="24" name="Picture 23">
            <a:extLst>
              <a:ext uri="{FF2B5EF4-FFF2-40B4-BE49-F238E27FC236}">
                <a16:creationId xmlns:a16="http://schemas.microsoft.com/office/drawing/2014/main" id="{DDB6013E-8765-D645-8E1E-2089C08F33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8030" y="5924811"/>
            <a:ext cx="1790700" cy="622300"/>
          </a:xfrm>
          <a:prstGeom prst="rect">
            <a:avLst/>
          </a:prstGeom>
        </p:spPr>
      </p:pic>
      <p:sp>
        <p:nvSpPr>
          <p:cNvPr id="23" name="Google Shape;240;p50">
            <a:extLst>
              <a:ext uri="{FF2B5EF4-FFF2-40B4-BE49-F238E27FC236}">
                <a16:creationId xmlns:a16="http://schemas.microsoft.com/office/drawing/2014/main" id="{22642F04-E7BF-8345-85BA-45C6B2721FEE}"/>
              </a:ext>
            </a:extLst>
          </p:cNvPr>
          <p:cNvSpPr/>
          <p:nvPr/>
        </p:nvSpPr>
        <p:spPr>
          <a:xfrm>
            <a:off x="354729" y="2311330"/>
            <a:ext cx="694800" cy="548700"/>
          </a:xfrm>
          <a:prstGeom prst="rect">
            <a:avLst/>
          </a:prstGeom>
          <a:noFill/>
          <a:ln>
            <a:noFill/>
          </a:ln>
        </p:spPr>
        <p:txBody>
          <a:bodyPr spcFirstLastPara="1" wrap="square" lIns="45700" tIns="45700" rIns="45700" bIns="45700" anchor="ctr" anchorCtr="0">
            <a:noAutofit/>
          </a:bodyPr>
          <a:lstStyle/>
          <a:p>
            <a:pPr marL="0" marR="0" lvl="0" indent="0" algn="ctr" rtl="0">
              <a:lnSpc>
                <a:spcPct val="80000"/>
              </a:lnSpc>
              <a:spcBef>
                <a:spcPts val="0"/>
              </a:spcBef>
              <a:spcAft>
                <a:spcPts val="0"/>
              </a:spcAft>
              <a:buClr>
                <a:srgbClr val="FFFFFF"/>
              </a:buClr>
              <a:buSzPts val="3600"/>
              <a:buFont typeface="Avenir"/>
              <a:buNone/>
            </a:pPr>
            <a:r>
              <a:rPr lang="en" sz="2400" b="0" i="0" u="none" strike="noStrike" cap="none" dirty="0">
                <a:solidFill>
                  <a:srgbClr val="FFFFFF"/>
                </a:solidFill>
                <a:latin typeface="Avenir"/>
                <a:ea typeface="Avenir"/>
                <a:cs typeface="Avenir"/>
                <a:sym typeface="Avenir"/>
              </a:rPr>
              <a:t>3</a:t>
            </a:r>
            <a:endParaRPr sz="2400" b="0" i="0" u="none" strike="noStrike" cap="none" dirty="0">
              <a:solidFill>
                <a:srgbClr val="FFFFFF"/>
              </a:solidFill>
              <a:latin typeface="Avenir"/>
              <a:ea typeface="Avenir"/>
              <a:cs typeface="Avenir"/>
              <a:sym typeface="Avenir"/>
            </a:endParaRPr>
          </a:p>
        </p:txBody>
      </p:sp>
    </p:spTree>
    <p:extLst>
      <p:ext uri="{BB962C8B-B14F-4D97-AF65-F5344CB8AC3E}">
        <p14:creationId xmlns:p14="http://schemas.microsoft.com/office/powerpoint/2010/main" val="2558517380"/>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20E0-BA66-46C0-97D0-DD9298DFDD8D}"/>
              </a:ext>
            </a:extLst>
          </p:cNvPr>
          <p:cNvSpPr>
            <a:spLocks noGrp="1"/>
          </p:cNvSpPr>
          <p:nvPr>
            <p:ph type="title"/>
          </p:nvPr>
        </p:nvSpPr>
        <p:spPr>
          <a:xfrm>
            <a:off x="457200" y="914400"/>
            <a:ext cx="8229600" cy="1143000"/>
          </a:xfrm>
        </p:spPr>
        <p:txBody>
          <a:bodyPr/>
          <a:lstStyle/>
          <a:p>
            <a:pPr>
              <a:lnSpc>
                <a:spcPct val="100000"/>
              </a:lnSpc>
            </a:pPr>
            <a:r>
              <a:rPr lang="en-US" sz="2800" dirty="0"/>
              <a:t>Ways that COVID-19 Economic Relief Proposals Promote Racial Equity</a:t>
            </a:r>
          </a:p>
        </p:txBody>
      </p:sp>
      <p:sp>
        <p:nvSpPr>
          <p:cNvPr id="4" name="Google Shape;232;p50">
            <a:extLst>
              <a:ext uri="{FF2B5EF4-FFF2-40B4-BE49-F238E27FC236}">
                <a16:creationId xmlns:a16="http://schemas.microsoft.com/office/drawing/2014/main" id="{653A84AD-BD7C-AD40-A709-84281DC57D2A}"/>
              </a:ext>
            </a:extLst>
          </p:cNvPr>
          <p:cNvSpPr/>
          <p:nvPr/>
        </p:nvSpPr>
        <p:spPr>
          <a:xfrm>
            <a:off x="1896923" y="3518482"/>
            <a:ext cx="6021592" cy="1317469"/>
          </a:xfrm>
          <a:prstGeom prst="rect">
            <a:avLst/>
          </a:prstGeom>
          <a:solidFill>
            <a:srgbClr val="EFEFEF"/>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E7F6F2"/>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 name="Google Shape;233;p50">
            <a:extLst>
              <a:ext uri="{FF2B5EF4-FFF2-40B4-BE49-F238E27FC236}">
                <a16:creationId xmlns:a16="http://schemas.microsoft.com/office/drawing/2014/main" id="{561CA3C8-CADE-0A4B-A115-B912C2A889B0}"/>
              </a:ext>
            </a:extLst>
          </p:cNvPr>
          <p:cNvSpPr/>
          <p:nvPr/>
        </p:nvSpPr>
        <p:spPr>
          <a:xfrm>
            <a:off x="1112723" y="3508975"/>
            <a:ext cx="784200" cy="783600"/>
          </a:xfrm>
          <a:prstGeom prst="rect">
            <a:avLst/>
          </a:prstGeom>
          <a:solidFill>
            <a:srgbClr val="D85B5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D1D1D1"/>
              </a:buClr>
              <a:buSzPts val="1800"/>
              <a:buFont typeface="Helvetica Neue"/>
              <a:buNone/>
            </a:pPr>
            <a:endParaRPr sz="1800" b="0" i="0" u="none" strike="noStrike" cap="none">
              <a:solidFill>
                <a:srgbClr val="000000"/>
              </a:solidFill>
              <a:latin typeface="Calibri"/>
              <a:ea typeface="Calibri"/>
              <a:cs typeface="Calibri"/>
              <a:sym typeface="Calibri"/>
            </a:endParaRPr>
          </a:p>
        </p:txBody>
      </p:sp>
      <p:sp>
        <p:nvSpPr>
          <p:cNvPr id="6" name="Google Shape;234;p50">
            <a:extLst>
              <a:ext uri="{FF2B5EF4-FFF2-40B4-BE49-F238E27FC236}">
                <a16:creationId xmlns:a16="http://schemas.microsoft.com/office/drawing/2014/main" id="{27E3DD4B-358E-4D43-870B-DE6ACDFBE266}"/>
              </a:ext>
            </a:extLst>
          </p:cNvPr>
          <p:cNvSpPr/>
          <p:nvPr/>
        </p:nvSpPr>
        <p:spPr>
          <a:xfrm>
            <a:off x="716490" y="5198979"/>
            <a:ext cx="694800" cy="548700"/>
          </a:xfrm>
          <a:prstGeom prst="rect">
            <a:avLst/>
          </a:prstGeom>
          <a:noFill/>
          <a:ln>
            <a:noFill/>
          </a:ln>
        </p:spPr>
        <p:txBody>
          <a:bodyPr spcFirstLastPara="1" wrap="square" lIns="45700" tIns="45700" rIns="45700" bIns="45700" anchor="ctr" anchorCtr="0">
            <a:noAutofit/>
          </a:bodyPr>
          <a:lstStyle/>
          <a:p>
            <a:pPr marL="0" marR="0" lvl="0" indent="0" algn="ctr" rtl="0">
              <a:lnSpc>
                <a:spcPct val="80000"/>
              </a:lnSpc>
              <a:spcBef>
                <a:spcPts val="0"/>
              </a:spcBef>
              <a:spcAft>
                <a:spcPts val="0"/>
              </a:spcAft>
              <a:buClr>
                <a:srgbClr val="FFFFFF"/>
              </a:buClr>
              <a:buSzPts val="3600"/>
              <a:buFont typeface="Avenir"/>
              <a:buNone/>
            </a:pPr>
            <a:r>
              <a:rPr lang="en" sz="2400" dirty="0">
                <a:solidFill>
                  <a:srgbClr val="FFFFFF"/>
                </a:solidFill>
                <a:latin typeface="Avenir"/>
                <a:ea typeface="Avenir"/>
                <a:cs typeface="Avenir"/>
                <a:sym typeface="Avenir"/>
              </a:rPr>
              <a:t>4</a:t>
            </a:r>
            <a:endParaRPr sz="2400" b="0" i="0" u="none" strike="noStrike" cap="none" dirty="0">
              <a:solidFill>
                <a:srgbClr val="FFFFFF"/>
              </a:solidFill>
              <a:latin typeface="Avenir"/>
              <a:ea typeface="Avenir"/>
              <a:cs typeface="Avenir"/>
              <a:sym typeface="Avenir"/>
            </a:endParaRPr>
          </a:p>
        </p:txBody>
      </p:sp>
      <p:sp>
        <p:nvSpPr>
          <p:cNvPr id="10" name="Google Shape;238;p50">
            <a:extLst>
              <a:ext uri="{FF2B5EF4-FFF2-40B4-BE49-F238E27FC236}">
                <a16:creationId xmlns:a16="http://schemas.microsoft.com/office/drawing/2014/main" id="{71C3C4C0-D684-8D44-A960-FED91B4B98FF}"/>
              </a:ext>
            </a:extLst>
          </p:cNvPr>
          <p:cNvSpPr/>
          <p:nvPr/>
        </p:nvSpPr>
        <p:spPr>
          <a:xfrm>
            <a:off x="1103552" y="2144962"/>
            <a:ext cx="6972554" cy="1038049"/>
          </a:xfrm>
          <a:prstGeom prst="rect">
            <a:avLst/>
          </a:prstGeom>
          <a:solidFill>
            <a:srgbClr val="EFEFEF"/>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E7F6F2"/>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 name="Google Shape;239;p50">
            <a:extLst>
              <a:ext uri="{FF2B5EF4-FFF2-40B4-BE49-F238E27FC236}">
                <a16:creationId xmlns:a16="http://schemas.microsoft.com/office/drawing/2014/main" id="{A5A8C56E-8DE9-454C-B04F-88D46A82C93F}"/>
              </a:ext>
            </a:extLst>
          </p:cNvPr>
          <p:cNvSpPr/>
          <p:nvPr/>
        </p:nvSpPr>
        <p:spPr>
          <a:xfrm>
            <a:off x="324390" y="2149831"/>
            <a:ext cx="784200" cy="783600"/>
          </a:xfrm>
          <a:prstGeom prst="rect">
            <a:avLst/>
          </a:prstGeom>
          <a:solidFill>
            <a:srgbClr val="D85B5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D1D1D1"/>
              </a:buClr>
              <a:buSzPts val="1800"/>
              <a:buFont typeface="Helvetica Neue"/>
              <a:buNone/>
            </a:pPr>
            <a:endParaRPr sz="1800" b="0" i="0" u="none" strike="noStrike" cap="none">
              <a:solidFill>
                <a:srgbClr val="000000"/>
              </a:solidFill>
              <a:latin typeface="Calibri"/>
              <a:ea typeface="Calibri"/>
              <a:cs typeface="Calibri"/>
              <a:sym typeface="Calibri"/>
            </a:endParaRPr>
          </a:p>
        </p:txBody>
      </p:sp>
      <p:sp>
        <p:nvSpPr>
          <p:cNvPr id="12" name="Google Shape;240;p50">
            <a:extLst>
              <a:ext uri="{FF2B5EF4-FFF2-40B4-BE49-F238E27FC236}">
                <a16:creationId xmlns:a16="http://schemas.microsoft.com/office/drawing/2014/main" id="{D3E7E676-0A36-B445-8FCA-EC3CB32E1B9B}"/>
              </a:ext>
            </a:extLst>
          </p:cNvPr>
          <p:cNvSpPr/>
          <p:nvPr/>
        </p:nvSpPr>
        <p:spPr>
          <a:xfrm>
            <a:off x="1136606" y="3686642"/>
            <a:ext cx="694800" cy="548700"/>
          </a:xfrm>
          <a:prstGeom prst="rect">
            <a:avLst/>
          </a:prstGeom>
          <a:noFill/>
          <a:ln>
            <a:noFill/>
          </a:ln>
        </p:spPr>
        <p:txBody>
          <a:bodyPr spcFirstLastPara="1" wrap="square" lIns="45700" tIns="45700" rIns="45700" bIns="45700" anchor="ctr" anchorCtr="0">
            <a:noAutofit/>
          </a:bodyPr>
          <a:lstStyle/>
          <a:p>
            <a:pPr marL="0" marR="0" lvl="0" indent="0" algn="ctr" rtl="0">
              <a:lnSpc>
                <a:spcPct val="80000"/>
              </a:lnSpc>
              <a:spcBef>
                <a:spcPts val="0"/>
              </a:spcBef>
              <a:spcAft>
                <a:spcPts val="0"/>
              </a:spcAft>
              <a:buClr>
                <a:srgbClr val="FFFFFF"/>
              </a:buClr>
              <a:buSzPts val="3600"/>
              <a:buFont typeface="Avenir"/>
              <a:buNone/>
            </a:pPr>
            <a:r>
              <a:rPr lang="en" sz="2400" dirty="0">
                <a:solidFill>
                  <a:srgbClr val="FFFFFF"/>
                </a:solidFill>
                <a:latin typeface="Avenir"/>
                <a:ea typeface="Avenir"/>
                <a:cs typeface="Avenir"/>
                <a:sym typeface="Avenir"/>
              </a:rPr>
              <a:t>6</a:t>
            </a:r>
            <a:endParaRPr sz="2400" b="0" i="0" u="none" strike="noStrike" cap="none" dirty="0">
              <a:solidFill>
                <a:srgbClr val="FFFFFF"/>
              </a:solidFill>
              <a:latin typeface="Avenir"/>
              <a:ea typeface="Avenir"/>
              <a:cs typeface="Avenir"/>
              <a:sym typeface="Avenir"/>
            </a:endParaRPr>
          </a:p>
        </p:txBody>
      </p:sp>
      <p:sp>
        <p:nvSpPr>
          <p:cNvPr id="16" name="Google Shape;244;p50">
            <a:extLst>
              <a:ext uri="{FF2B5EF4-FFF2-40B4-BE49-F238E27FC236}">
                <a16:creationId xmlns:a16="http://schemas.microsoft.com/office/drawing/2014/main" id="{AEC22E3B-B817-7D42-AFC0-6F0D0463D465}"/>
              </a:ext>
            </a:extLst>
          </p:cNvPr>
          <p:cNvSpPr txBox="1"/>
          <p:nvPr/>
        </p:nvSpPr>
        <p:spPr>
          <a:xfrm>
            <a:off x="-1382881" y="5392511"/>
            <a:ext cx="30000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i="1">
                <a:solidFill>
                  <a:schemeClr val="dk1"/>
                </a:solidFill>
                <a:latin typeface="Open Sans"/>
                <a:ea typeface="Open Sans"/>
                <a:cs typeface="Open Sans"/>
                <a:sym typeface="Open Sans"/>
              </a:rPr>
              <a:t>Source: The White House</a:t>
            </a:r>
            <a:endParaRPr sz="800">
              <a:solidFill>
                <a:schemeClr val="dk1"/>
              </a:solidFill>
            </a:endParaRPr>
          </a:p>
        </p:txBody>
      </p:sp>
      <p:sp>
        <p:nvSpPr>
          <p:cNvPr id="17" name="Google Shape;245;p50">
            <a:extLst>
              <a:ext uri="{FF2B5EF4-FFF2-40B4-BE49-F238E27FC236}">
                <a16:creationId xmlns:a16="http://schemas.microsoft.com/office/drawing/2014/main" id="{FCBB1A62-209D-9741-9967-312CA1F05A4F}"/>
              </a:ext>
            </a:extLst>
          </p:cNvPr>
          <p:cNvSpPr/>
          <p:nvPr/>
        </p:nvSpPr>
        <p:spPr>
          <a:xfrm>
            <a:off x="511223" y="1757039"/>
            <a:ext cx="756900" cy="597600"/>
          </a:xfrm>
          <a:prstGeom prst="rect">
            <a:avLst/>
          </a:prstGeom>
          <a:noFill/>
          <a:ln>
            <a:noFill/>
          </a:ln>
        </p:spPr>
        <p:txBody>
          <a:bodyPr spcFirstLastPara="1" wrap="square" lIns="34275" tIns="34275" rIns="34275" bIns="34275" anchor="ctr" anchorCtr="0">
            <a:noAutofit/>
          </a:bodyPr>
          <a:lstStyle/>
          <a:p>
            <a:pPr marL="0" marR="0" lvl="0" indent="0" algn="ctr" rtl="0">
              <a:lnSpc>
                <a:spcPct val="80000"/>
              </a:lnSpc>
              <a:spcBef>
                <a:spcPts val="0"/>
              </a:spcBef>
              <a:spcAft>
                <a:spcPts val="0"/>
              </a:spcAft>
              <a:buClr>
                <a:srgbClr val="FFFFFF"/>
              </a:buClr>
              <a:buSzPts val="2700"/>
              <a:buFont typeface="Avenir"/>
              <a:buNone/>
            </a:pPr>
            <a:endParaRPr sz="1100"/>
          </a:p>
        </p:txBody>
      </p:sp>
      <p:sp>
        <p:nvSpPr>
          <p:cNvPr id="20" name="Google Shape;248;p50">
            <a:extLst>
              <a:ext uri="{FF2B5EF4-FFF2-40B4-BE49-F238E27FC236}">
                <a16:creationId xmlns:a16="http://schemas.microsoft.com/office/drawing/2014/main" id="{44BC4968-4CE9-D54F-B3DB-4A5EBE742427}"/>
              </a:ext>
            </a:extLst>
          </p:cNvPr>
          <p:cNvSpPr txBox="1"/>
          <p:nvPr/>
        </p:nvSpPr>
        <p:spPr>
          <a:xfrm>
            <a:off x="1136606" y="2224097"/>
            <a:ext cx="7071018"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latin typeface="Avenir Book" panose="02000503020000020003" pitchFamily="2" charset="0"/>
              </a:rPr>
              <a:t>Provide grants and loans to women and minority-owned businesses via PPP Loan Program.</a:t>
            </a:r>
            <a:endParaRPr sz="2400" dirty="0">
              <a:latin typeface="Avenir Book" panose="02000503020000020003" pitchFamily="2" charset="0"/>
            </a:endParaRPr>
          </a:p>
        </p:txBody>
      </p:sp>
      <p:sp>
        <p:nvSpPr>
          <p:cNvPr id="21" name="Google Shape;249;p50">
            <a:extLst>
              <a:ext uri="{FF2B5EF4-FFF2-40B4-BE49-F238E27FC236}">
                <a16:creationId xmlns:a16="http://schemas.microsoft.com/office/drawing/2014/main" id="{9AEA8991-5F3D-9046-9A9B-AAE47C939B18}"/>
              </a:ext>
            </a:extLst>
          </p:cNvPr>
          <p:cNvSpPr txBox="1"/>
          <p:nvPr/>
        </p:nvSpPr>
        <p:spPr>
          <a:xfrm>
            <a:off x="1920806" y="3340049"/>
            <a:ext cx="6575474" cy="177276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endParaRPr sz="2400" dirty="0">
              <a:latin typeface="Avenir Book" panose="02000503020000020003" pitchFamily="2" charset="0"/>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2400" dirty="0">
                <a:latin typeface="Avenir Book" panose="02000503020000020003" pitchFamily="2" charset="0"/>
                <a:ea typeface="Times New Roman"/>
                <a:cs typeface="Times New Roman"/>
                <a:sym typeface="Times New Roman"/>
              </a:rPr>
              <a:t>Provide housing vouchers (Section 8) to increase access to affordable housing.</a:t>
            </a:r>
            <a:endParaRPr sz="2400" dirty="0">
              <a:latin typeface="Avenir Book" panose="02000503020000020003" pitchFamily="2" charset="0"/>
              <a:ea typeface="Times New Roman"/>
              <a:cs typeface="Times New Roman"/>
              <a:sym typeface="Times New Roman"/>
            </a:endParaRPr>
          </a:p>
          <a:p>
            <a:pPr marL="0" lvl="0" indent="0" algn="l" rtl="0">
              <a:spcBef>
                <a:spcPts val="0"/>
              </a:spcBef>
              <a:spcAft>
                <a:spcPts val="0"/>
              </a:spcAft>
              <a:buNone/>
            </a:pPr>
            <a:endParaRPr sz="2400" dirty="0">
              <a:latin typeface="Avenir Book" panose="02000503020000020003" pitchFamily="2" charset="0"/>
            </a:endParaRPr>
          </a:p>
        </p:txBody>
      </p:sp>
      <p:pic>
        <p:nvPicPr>
          <p:cNvPr id="24" name="Picture 23">
            <a:extLst>
              <a:ext uri="{FF2B5EF4-FFF2-40B4-BE49-F238E27FC236}">
                <a16:creationId xmlns:a16="http://schemas.microsoft.com/office/drawing/2014/main" id="{DDB6013E-8765-D645-8E1E-2089C08F3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8030" y="5924811"/>
            <a:ext cx="1790700" cy="622300"/>
          </a:xfrm>
          <a:prstGeom prst="rect">
            <a:avLst/>
          </a:prstGeom>
        </p:spPr>
      </p:pic>
      <p:sp>
        <p:nvSpPr>
          <p:cNvPr id="23" name="Google Shape;240;p50">
            <a:extLst>
              <a:ext uri="{FF2B5EF4-FFF2-40B4-BE49-F238E27FC236}">
                <a16:creationId xmlns:a16="http://schemas.microsoft.com/office/drawing/2014/main" id="{22642F04-E7BF-8345-85BA-45C6B2721FEE}"/>
              </a:ext>
            </a:extLst>
          </p:cNvPr>
          <p:cNvSpPr/>
          <p:nvPr/>
        </p:nvSpPr>
        <p:spPr>
          <a:xfrm>
            <a:off x="354729" y="2311330"/>
            <a:ext cx="694800" cy="548700"/>
          </a:xfrm>
          <a:prstGeom prst="rect">
            <a:avLst/>
          </a:prstGeom>
          <a:noFill/>
          <a:ln>
            <a:noFill/>
          </a:ln>
        </p:spPr>
        <p:txBody>
          <a:bodyPr spcFirstLastPara="1" wrap="square" lIns="45700" tIns="45700" rIns="45700" bIns="45700" anchor="ctr" anchorCtr="0">
            <a:noAutofit/>
          </a:bodyPr>
          <a:lstStyle/>
          <a:p>
            <a:pPr marL="0" marR="0" lvl="0" indent="0" algn="ctr" rtl="0">
              <a:lnSpc>
                <a:spcPct val="80000"/>
              </a:lnSpc>
              <a:spcBef>
                <a:spcPts val="0"/>
              </a:spcBef>
              <a:spcAft>
                <a:spcPts val="0"/>
              </a:spcAft>
              <a:buClr>
                <a:srgbClr val="FFFFFF"/>
              </a:buClr>
              <a:buSzPts val="3600"/>
              <a:buFont typeface="Avenir"/>
              <a:buNone/>
            </a:pPr>
            <a:r>
              <a:rPr lang="en" sz="2400" dirty="0">
                <a:solidFill>
                  <a:srgbClr val="FFFFFF"/>
                </a:solidFill>
                <a:latin typeface="Avenir"/>
                <a:ea typeface="Avenir"/>
                <a:cs typeface="Avenir"/>
                <a:sym typeface="Avenir"/>
              </a:rPr>
              <a:t>5</a:t>
            </a:r>
            <a:endParaRPr sz="2400" b="0" i="0" u="none" strike="noStrike" cap="none" dirty="0">
              <a:solidFill>
                <a:srgbClr val="FFFFFF"/>
              </a:solidFill>
              <a:latin typeface="Avenir"/>
              <a:ea typeface="Avenir"/>
              <a:cs typeface="Avenir"/>
              <a:sym typeface="Avenir"/>
            </a:endParaRPr>
          </a:p>
        </p:txBody>
      </p:sp>
    </p:spTree>
    <p:extLst>
      <p:ext uri="{BB962C8B-B14F-4D97-AF65-F5344CB8AC3E}">
        <p14:creationId xmlns:p14="http://schemas.microsoft.com/office/powerpoint/2010/main" val="2955544808"/>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20E0-BA66-46C0-97D0-DD9298DFDD8D}"/>
              </a:ext>
            </a:extLst>
          </p:cNvPr>
          <p:cNvSpPr>
            <a:spLocks noGrp="1"/>
          </p:cNvSpPr>
          <p:nvPr>
            <p:ph type="title"/>
          </p:nvPr>
        </p:nvSpPr>
        <p:spPr/>
        <p:txBody>
          <a:bodyPr/>
          <a:lstStyle/>
          <a:p>
            <a:r>
              <a:rPr lang="en-US" sz="2800" dirty="0"/>
              <a:t>Proposed Policy: Just Future Funds</a:t>
            </a:r>
          </a:p>
        </p:txBody>
      </p:sp>
      <p:sp>
        <p:nvSpPr>
          <p:cNvPr id="4" name="Google Shape;255;p51">
            <a:extLst>
              <a:ext uri="{FF2B5EF4-FFF2-40B4-BE49-F238E27FC236}">
                <a16:creationId xmlns:a16="http://schemas.microsoft.com/office/drawing/2014/main" id="{0636FF57-2045-6548-9730-E32259D44791}"/>
              </a:ext>
            </a:extLst>
          </p:cNvPr>
          <p:cNvSpPr txBox="1"/>
          <p:nvPr/>
        </p:nvSpPr>
        <p:spPr>
          <a:xfrm>
            <a:off x="1134249" y="2355576"/>
            <a:ext cx="7758375" cy="1122000"/>
          </a:xfrm>
          <a:prstGeom prst="rect">
            <a:avLst/>
          </a:prstGeom>
          <a:solidFill>
            <a:srgbClr val="EFEFEF"/>
          </a:solidFill>
          <a:ln>
            <a:noFill/>
          </a:ln>
        </p:spPr>
        <p:txBody>
          <a:bodyPr spcFirstLastPara="1" wrap="square" lIns="514350" tIns="171450" rIns="171450" bIns="171450" anchor="ctr" anchorCtr="0">
            <a:noAutofit/>
          </a:bodyPr>
          <a:lstStyle/>
          <a:p>
            <a:pPr marL="0" lvl="0" indent="0" algn="l" rtl="0">
              <a:lnSpc>
                <a:spcPct val="115000"/>
              </a:lnSpc>
              <a:spcBef>
                <a:spcPts val="1100"/>
              </a:spcBef>
              <a:spcAft>
                <a:spcPts val="1500"/>
              </a:spcAft>
              <a:buClr>
                <a:schemeClr val="dk1"/>
              </a:buClr>
              <a:buSzPts val="1100"/>
              <a:buFont typeface="Arial"/>
              <a:buNone/>
            </a:pPr>
            <a:endParaRPr sz="1200" b="1"/>
          </a:p>
        </p:txBody>
      </p:sp>
      <p:sp>
        <p:nvSpPr>
          <p:cNvPr id="5" name="Google Shape;256;p51">
            <a:extLst>
              <a:ext uri="{FF2B5EF4-FFF2-40B4-BE49-F238E27FC236}">
                <a16:creationId xmlns:a16="http://schemas.microsoft.com/office/drawing/2014/main" id="{77070C6B-7211-F545-9815-386FD63E3E78}"/>
              </a:ext>
            </a:extLst>
          </p:cNvPr>
          <p:cNvSpPr txBox="1"/>
          <p:nvPr/>
        </p:nvSpPr>
        <p:spPr>
          <a:xfrm>
            <a:off x="1224849" y="3962249"/>
            <a:ext cx="7754100" cy="1218058"/>
          </a:xfrm>
          <a:prstGeom prst="rect">
            <a:avLst/>
          </a:prstGeom>
          <a:solidFill>
            <a:srgbClr val="EFEFEF"/>
          </a:solidFill>
          <a:ln>
            <a:noFill/>
          </a:ln>
        </p:spPr>
        <p:txBody>
          <a:bodyPr spcFirstLastPara="1" wrap="square" lIns="514350" tIns="171450" rIns="171450" bIns="171450" anchor="ctr" anchorCtr="0">
            <a:noAutofit/>
          </a:bodyPr>
          <a:lstStyle/>
          <a:p>
            <a:pPr marL="0" lvl="0" indent="0" algn="l" rtl="0">
              <a:lnSpc>
                <a:spcPct val="115000"/>
              </a:lnSpc>
              <a:spcBef>
                <a:spcPts val="1100"/>
              </a:spcBef>
              <a:spcAft>
                <a:spcPts val="1500"/>
              </a:spcAft>
              <a:buClr>
                <a:schemeClr val="dk1"/>
              </a:buClr>
              <a:buSzPts val="1100"/>
              <a:buFont typeface="Arial"/>
              <a:buNone/>
            </a:pPr>
            <a:endParaRPr sz="1200" b="1"/>
          </a:p>
        </p:txBody>
      </p:sp>
      <p:sp>
        <p:nvSpPr>
          <p:cNvPr id="8" name="Google Shape;259;p51">
            <a:extLst>
              <a:ext uri="{FF2B5EF4-FFF2-40B4-BE49-F238E27FC236}">
                <a16:creationId xmlns:a16="http://schemas.microsoft.com/office/drawing/2014/main" id="{A967BCF0-E98B-B440-8DE1-EEE1E2B2D0B3}"/>
              </a:ext>
            </a:extLst>
          </p:cNvPr>
          <p:cNvSpPr/>
          <p:nvPr/>
        </p:nvSpPr>
        <p:spPr>
          <a:xfrm>
            <a:off x="-3438263" y="1568350"/>
            <a:ext cx="4663200" cy="4663200"/>
          </a:xfrm>
          <a:prstGeom prst="blockArc">
            <a:avLst>
              <a:gd name="adj1" fmla="val 18900000"/>
              <a:gd name="adj2" fmla="val 1804050"/>
              <a:gd name="adj3" fmla="val 0"/>
            </a:avLst>
          </a:prstGeom>
          <a:noFill/>
          <a:ln w="63500" cap="flat" cmpd="sng">
            <a:solidFill>
              <a:srgbClr val="76A6C2"/>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 name="Google Shape;260;p51">
            <a:extLst>
              <a:ext uri="{FF2B5EF4-FFF2-40B4-BE49-F238E27FC236}">
                <a16:creationId xmlns:a16="http://schemas.microsoft.com/office/drawing/2014/main" id="{D98AF218-7F5C-3144-9CDE-FF1F2C3130B3}"/>
              </a:ext>
            </a:extLst>
          </p:cNvPr>
          <p:cNvSpPr/>
          <p:nvPr/>
        </p:nvSpPr>
        <p:spPr>
          <a:xfrm>
            <a:off x="624849" y="2474152"/>
            <a:ext cx="600000" cy="600000"/>
          </a:xfrm>
          <a:prstGeom prst="ellipse">
            <a:avLst/>
          </a:prstGeom>
          <a:solidFill>
            <a:schemeClr val="lt1"/>
          </a:solidFill>
          <a:ln w="63500" cap="flat" cmpd="sng">
            <a:solidFill>
              <a:srgbClr val="63B8A2"/>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 name="Google Shape;261;p51">
            <a:extLst>
              <a:ext uri="{FF2B5EF4-FFF2-40B4-BE49-F238E27FC236}">
                <a16:creationId xmlns:a16="http://schemas.microsoft.com/office/drawing/2014/main" id="{3DD94479-3BAB-4046-BF40-C296585D0E2C}"/>
              </a:ext>
            </a:extLst>
          </p:cNvPr>
          <p:cNvSpPr/>
          <p:nvPr/>
        </p:nvSpPr>
        <p:spPr>
          <a:xfrm>
            <a:off x="845171" y="3926357"/>
            <a:ext cx="600000" cy="600000"/>
          </a:xfrm>
          <a:prstGeom prst="ellipse">
            <a:avLst/>
          </a:prstGeom>
          <a:solidFill>
            <a:schemeClr val="lt1"/>
          </a:solidFill>
          <a:ln w="63500" cap="flat" cmpd="sng">
            <a:solidFill>
              <a:srgbClr val="63B8A2"/>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3" name="Google Shape;264;p51">
            <a:extLst>
              <a:ext uri="{FF2B5EF4-FFF2-40B4-BE49-F238E27FC236}">
                <a16:creationId xmlns:a16="http://schemas.microsoft.com/office/drawing/2014/main" id="{C62CFEA2-A50C-B94E-8933-B668801B98AB}"/>
              </a:ext>
            </a:extLst>
          </p:cNvPr>
          <p:cNvSpPr txBox="1"/>
          <p:nvPr/>
        </p:nvSpPr>
        <p:spPr>
          <a:xfrm>
            <a:off x="5988625" y="5384301"/>
            <a:ext cx="30000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i="1">
                <a:solidFill>
                  <a:schemeClr val="dk1"/>
                </a:solidFill>
                <a:latin typeface="Open Sans"/>
                <a:ea typeface="Open Sans"/>
                <a:cs typeface="Open Sans"/>
                <a:sym typeface="Open Sans"/>
              </a:rPr>
              <a:t>Source: Medium</a:t>
            </a:r>
            <a:endParaRPr sz="800">
              <a:solidFill>
                <a:schemeClr val="dk1"/>
              </a:solidFill>
            </a:endParaRPr>
          </a:p>
        </p:txBody>
      </p:sp>
      <p:sp>
        <p:nvSpPr>
          <p:cNvPr id="14" name="Google Shape;265;p51">
            <a:extLst>
              <a:ext uri="{FF2B5EF4-FFF2-40B4-BE49-F238E27FC236}">
                <a16:creationId xmlns:a16="http://schemas.microsoft.com/office/drawing/2014/main" id="{E3BCF677-D032-6246-9B9B-06848B22C51E}"/>
              </a:ext>
            </a:extLst>
          </p:cNvPr>
          <p:cNvSpPr txBox="1"/>
          <p:nvPr/>
        </p:nvSpPr>
        <p:spPr>
          <a:xfrm>
            <a:off x="672000" y="1190648"/>
            <a:ext cx="8014800" cy="1122000"/>
          </a:xfrm>
          <a:prstGeom prst="rect">
            <a:avLst/>
          </a:prstGeom>
          <a:noFill/>
          <a:ln>
            <a:noFill/>
          </a:ln>
        </p:spPr>
        <p:txBody>
          <a:bodyPr spcFirstLastPara="1" wrap="square" lIns="34275" tIns="34275" rIns="34275" bIns="34275" anchor="ctr" anchorCtr="0">
            <a:normAutofit/>
          </a:bodyPr>
          <a:lstStyle/>
          <a:p>
            <a:pPr marL="0" lvl="0" indent="0" algn="ctr" rtl="0">
              <a:lnSpc>
                <a:spcPct val="90000"/>
              </a:lnSpc>
              <a:spcBef>
                <a:spcPts val="0"/>
              </a:spcBef>
              <a:spcAft>
                <a:spcPts val="0"/>
              </a:spcAft>
              <a:buClr>
                <a:srgbClr val="D85B53"/>
              </a:buClr>
              <a:buSzPts val="3600"/>
              <a:buFont typeface="Avenir"/>
              <a:buNone/>
            </a:pPr>
            <a:endParaRPr sz="3000" dirty="0">
              <a:solidFill>
                <a:srgbClr val="D85B53"/>
              </a:solidFill>
              <a:latin typeface="Avenir"/>
              <a:ea typeface="Avenir"/>
              <a:cs typeface="Avenir"/>
              <a:sym typeface="Avenir"/>
            </a:endParaRPr>
          </a:p>
        </p:txBody>
      </p:sp>
      <p:sp>
        <p:nvSpPr>
          <p:cNvPr id="16" name="Google Shape;267;p51">
            <a:extLst>
              <a:ext uri="{FF2B5EF4-FFF2-40B4-BE49-F238E27FC236}">
                <a16:creationId xmlns:a16="http://schemas.microsoft.com/office/drawing/2014/main" id="{4FB19678-B9BE-CA46-886F-BA8CA57F31CC}"/>
              </a:ext>
            </a:extLst>
          </p:cNvPr>
          <p:cNvSpPr txBox="1"/>
          <p:nvPr/>
        </p:nvSpPr>
        <p:spPr>
          <a:xfrm>
            <a:off x="1224849" y="2142894"/>
            <a:ext cx="7667775" cy="1703000"/>
          </a:xfrm>
          <a:prstGeom prst="rect">
            <a:avLst/>
          </a:prstGeom>
          <a:noFill/>
          <a:ln>
            <a:noFill/>
          </a:ln>
        </p:spPr>
        <p:txBody>
          <a:bodyPr spcFirstLastPara="1" wrap="square" lIns="91425" tIns="91425" rIns="91425" bIns="91425" anchor="t" anchorCtr="0">
            <a:spAutoFit/>
          </a:bodyPr>
          <a:lstStyle/>
          <a:p>
            <a:pPr marL="0" lvl="0" indent="0" algn="ctr" rtl="0">
              <a:spcBef>
                <a:spcPts val="3200"/>
              </a:spcBef>
              <a:spcAft>
                <a:spcPts val="0"/>
              </a:spcAft>
              <a:buNone/>
            </a:pPr>
            <a:r>
              <a:rPr lang="en" sz="2400" dirty="0">
                <a:solidFill>
                  <a:srgbClr val="292929"/>
                </a:solidFill>
                <a:latin typeface="Avenir"/>
                <a:ea typeface="Avenir"/>
                <a:cs typeface="Avenir"/>
                <a:sym typeface="Avenir"/>
              </a:rPr>
              <a:t>Basic income of $1,000 per month to every adult in the United States.</a:t>
            </a:r>
            <a:endParaRPr sz="2400" dirty="0">
              <a:solidFill>
                <a:srgbClr val="292929"/>
              </a:solidFill>
              <a:latin typeface="Avenir"/>
              <a:ea typeface="Avenir"/>
              <a:cs typeface="Avenir"/>
              <a:sym typeface="Avenir"/>
            </a:endParaRPr>
          </a:p>
          <a:p>
            <a:pPr marL="0" lvl="0" indent="0" algn="ctr" rtl="0">
              <a:spcBef>
                <a:spcPts val="0"/>
              </a:spcBef>
              <a:spcAft>
                <a:spcPts val="0"/>
              </a:spcAft>
              <a:buNone/>
            </a:pPr>
            <a:endParaRPr sz="2400" dirty="0">
              <a:latin typeface="Avenir"/>
              <a:ea typeface="Avenir"/>
              <a:cs typeface="Avenir"/>
              <a:sym typeface="Avenir"/>
            </a:endParaRPr>
          </a:p>
        </p:txBody>
      </p:sp>
      <p:sp>
        <p:nvSpPr>
          <p:cNvPr id="17" name="Google Shape;268;p51">
            <a:extLst>
              <a:ext uri="{FF2B5EF4-FFF2-40B4-BE49-F238E27FC236}">
                <a16:creationId xmlns:a16="http://schemas.microsoft.com/office/drawing/2014/main" id="{4C4EE10B-0A59-A841-991D-34E04257EBD1}"/>
              </a:ext>
            </a:extLst>
          </p:cNvPr>
          <p:cNvSpPr txBox="1"/>
          <p:nvPr/>
        </p:nvSpPr>
        <p:spPr>
          <a:xfrm>
            <a:off x="1482427" y="3926357"/>
            <a:ext cx="7661573" cy="1510640"/>
          </a:xfrm>
          <a:prstGeom prst="rect">
            <a:avLst/>
          </a:prstGeom>
          <a:noFill/>
          <a:ln>
            <a:noFill/>
          </a:ln>
        </p:spPr>
        <p:txBody>
          <a:bodyPr spcFirstLastPara="1" wrap="square" lIns="91425" tIns="91425" rIns="91425" bIns="91425" anchor="t" anchorCtr="0">
            <a:spAutoFit/>
          </a:bodyPr>
          <a:lstStyle/>
          <a:p>
            <a:pPr marL="0" lvl="0" indent="0" algn="l" rtl="0">
              <a:spcBef>
                <a:spcPts val="1700"/>
              </a:spcBef>
              <a:spcAft>
                <a:spcPts val="0"/>
              </a:spcAft>
              <a:buNone/>
            </a:pPr>
            <a:r>
              <a:rPr lang="en" sz="2400" dirty="0">
                <a:solidFill>
                  <a:srgbClr val="292929"/>
                </a:solidFill>
                <a:latin typeface="Avenir"/>
                <a:ea typeface="Avenir"/>
                <a:cs typeface="Avenir"/>
                <a:sym typeface="Avenir"/>
              </a:rPr>
              <a:t>Basic income of $250 per month for every child in the United States.</a:t>
            </a:r>
            <a:endParaRPr sz="2400" dirty="0">
              <a:solidFill>
                <a:srgbClr val="292929"/>
              </a:solidFill>
              <a:latin typeface="Avenir"/>
              <a:ea typeface="Avenir"/>
              <a:cs typeface="Avenir"/>
              <a:sym typeface="Avenir"/>
            </a:endParaRPr>
          </a:p>
          <a:p>
            <a:pPr marL="0" lvl="0" indent="0" algn="l" rtl="0">
              <a:spcBef>
                <a:spcPts val="0"/>
              </a:spcBef>
              <a:spcAft>
                <a:spcPts val="0"/>
              </a:spcAft>
              <a:buNone/>
            </a:pPr>
            <a:endParaRPr sz="2400" dirty="0">
              <a:solidFill>
                <a:srgbClr val="292929"/>
              </a:solidFill>
              <a:latin typeface="Avenir"/>
              <a:ea typeface="Avenir"/>
              <a:cs typeface="Avenir"/>
              <a:sym typeface="Avenir"/>
            </a:endParaRPr>
          </a:p>
        </p:txBody>
      </p:sp>
      <p:pic>
        <p:nvPicPr>
          <p:cNvPr id="20" name="Picture 19">
            <a:extLst>
              <a:ext uri="{FF2B5EF4-FFF2-40B4-BE49-F238E27FC236}">
                <a16:creationId xmlns:a16="http://schemas.microsoft.com/office/drawing/2014/main" id="{69028A04-B633-1E46-9B5E-72DD80962C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8030" y="5924811"/>
            <a:ext cx="1790700" cy="622300"/>
          </a:xfrm>
          <a:prstGeom prst="rect">
            <a:avLst/>
          </a:prstGeom>
        </p:spPr>
      </p:pic>
    </p:spTree>
    <p:extLst>
      <p:ext uri="{BB962C8B-B14F-4D97-AF65-F5344CB8AC3E}">
        <p14:creationId xmlns:p14="http://schemas.microsoft.com/office/powerpoint/2010/main" val="2635289828"/>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20E0-BA66-46C0-97D0-DD9298DFDD8D}"/>
              </a:ext>
            </a:extLst>
          </p:cNvPr>
          <p:cNvSpPr>
            <a:spLocks noGrp="1"/>
          </p:cNvSpPr>
          <p:nvPr>
            <p:ph type="title"/>
          </p:nvPr>
        </p:nvSpPr>
        <p:spPr/>
        <p:txBody>
          <a:bodyPr/>
          <a:lstStyle/>
          <a:p>
            <a:r>
              <a:rPr lang="en-US" sz="2800" dirty="0"/>
              <a:t>Proposed Policy: Just Future Funds</a:t>
            </a:r>
          </a:p>
        </p:txBody>
      </p:sp>
      <p:sp>
        <p:nvSpPr>
          <p:cNvPr id="6" name="Google Shape;257;p51">
            <a:extLst>
              <a:ext uri="{FF2B5EF4-FFF2-40B4-BE49-F238E27FC236}">
                <a16:creationId xmlns:a16="http://schemas.microsoft.com/office/drawing/2014/main" id="{B07F4E19-2B98-464C-861B-7D12AEC29821}"/>
              </a:ext>
            </a:extLst>
          </p:cNvPr>
          <p:cNvSpPr txBox="1"/>
          <p:nvPr/>
        </p:nvSpPr>
        <p:spPr>
          <a:xfrm>
            <a:off x="1166044" y="2428825"/>
            <a:ext cx="7840751" cy="1633270"/>
          </a:xfrm>
          <a:prstGeom prst="rect">
            <a:avLst/>
          </a:prstGeom>
          <a:solidFill>
            <a:srgbClr val="EFEFEF"/>
          </a:solidFill>
          <a:ln>
            <a:noFill/>
          </a:ln>
        </p:spPr>
        <p:txBody>
          <a:bodyPr spcFirstLastPara="1" wrap="square" lIns="514350" tIns="171450" rIns="171450" bIns="171450" anchor="ctr" anchorCtr="0">
            <a:noAutofit/>
          </a:bodyPr>
          <a:lstStyle/>
          <a:p>
            <a:pPr marL="0" lvl="0" indent="0" algn="l" rtl="0">
              <a:lnSpc>
                <a:spcPct val="115000"/>
              </a:lnSpc>
              <a:spcBef>
                <a:spcPts val="1100"/>
              </a:spcBef>
              <a:spcAft>
                <a:spcPts val="1500"/>
              </a:spcAft>
              <a:buClr>
                <a:schemeClr val="dk1"/>
              </a:buClr>
              <a:buSzPts val="1100"/>
              <a:buFont typeface="Arial"/>
              <a:buNone/>
            </a:pPr>
            <a:endParaRPr sz="1200" b="1"/>
          </a:p>
        </p:txBody>
      </p:sp>
      <p:sp>
        <p:nvSpPr>
          <p:cNvPr id="7" name="Google Shape;258;p51">
            <a:extLst>
              <a:ext uri="{FF2B5EF4-FFF2-40B4-BE49-F238E27FC236}">
                <a16:creationId xmlns:a16="http://schemas.microsoft.com/office/drawing/2014/main" id="{9463619D-2F07-9E44-8320-E89AA1055D82}"/>
              </a:ext>
            </a:extLst>
          </p:cNvPr>
          <p:cNvSpPr txBox="1"/>
          <p:nvPr/>
        </p:nvSpPr>
        <p:spPr>
          <a:xfrm>
            <a:off x="1055319" y="4308874"/>
            <a:ext cx="7951476" cy="1580387"/>
          </a:xfrm>
          <a:prstGeom prst="rect">
            <a:avLst/>
          </a:prstGeom>
          <a:solidFill>
            <a:srgbClr val="EFEFEF"/>
          </a:solidFill>
          <a:ln>
            <a:noFill/>
          </a:ln>
        </p:spPr>
        <p:txBody>
          <a:bodyPr spcFirstLastPara="1" wrap="square" lIns="514350" tIns="171450" rIns="171450" bIns="171450" anchor="ctr" anchorCtr="0">
            <a:noAutofit/>
          </a:bodyPr>
          <a:lstStyle/>
          <a:p>
            <a:pPr marL="0" lvl="0" indent="0" algn="l" rtl="0">
              <a:lnSpc>
                <a:spcPct val="115000"/>
              </a:lnSpc>
              <a:spcBef>
                <a:spcPts val="1100"/>
              </a:spcBef>
              <a:spcAft>
                <a:spcPts val="1500"/>
              </a:spcAft>
              <a:buClr>
                <a:schemeClr val="dk1"/>
              </a:buClr>
              <a:buSzPts val="1100"/>
              <a:buFont typeface="Arial"/>
              <a:buNone/>
            </a:pPr>
            <a:endParaRPr sz="1200" b="1"/>
          </a:p>
        </p:txBody>
      </p:sp>
      <p:sp>
        <p:nvSpPr>
          <p:cNvPr id="8" name="Google Shape;259;p51">
            <a:extLst>
              <a:ext uri="{FF2B5EF4-FFF2-40B4-BE49-F238E27FC236}">
                <a16:creationId xmlns:a16="http://schemas.microsoft.com/office/drawing/2014/main" id="{A967BCF0-E98B-B440-8DE1-EEE1E2B2D0B3}"/>
              </a:ext>
            </a:extLst>
          </p:cNvPr>
          <p:cNvSpPr/>
          <p:nvPr/>
        </p:nvSpPr>
        <p:spPr>
          <a:xfrm>
            <a:off x="-3438263" y="1568350"/>
            <a:ext cx="4663200" cy="4663200"/>
          </a:xfrm>
          <a:prstGeom prst="blockArc">
            <a:avLst>
              <a:gd name="adj1" fmla="val 18900000"/>
              <a:gd name="adj2" fmla="val 2007891"/>
              <a:gd name="adj3" fmla="val 0"/>
            </a:avLst>
          </a:prstGeom>
          <a:noFill/>
          <a:ln w="63500" cap="flat" cmpd="sng">
            <a:solidFill>
              <a:srgbClr val="76A6C2"/>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1" name="Google Shape;262;p51">
            <a:extLst>
              <a:ext uri="{FF2B5EF4-FFF2-40B4-BE49-F238E27FC236}">
                <a16:creationId xmlns:a16="http://schemas.microsoft.com/office/drawing/2014/main" id="{E2F065B5-128A-AE4E-982E-0EA5D8525DD5}"/>
              </a:ext>
            </a:extLst>
          </p:cNvPr>
          <p:cNvSpPr/>
          <p:nvPr/>
        </p:nvSpPr>
        <p:spPr>
          <a:xfrm>
            <a:off x="557578" y="2407898"/>
            <a:ext cx="600000" cy="600000"/>
          </a:xfrm>
          <a:prstGeom prst="ellipse">
            <a:avLst/>
          </a:prstGeom>
          <a:solidFill>
            <a:schemeClr val="lt1"/>
          </a:solidFill>
          <a:ln w="63500" cap="flat" cmpd="sng">
            <a:solidFill>
              <a:srgbClr val="63B8A2"/>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2" name="Google Shape;263;p51">
            <a:extLst>
              <a:ext uri="{FF2B5EF4-FFF2-40B4-BE49-F238E27FC236}">
                <a16:creationId xmlns:a16="http://schemas.microsoft.com/office/drawing/2014/main" id="{9D89190A-597E-6E4D-AC37-C5C6267DF8E4}"/>
              </a:ext>
            </a:extLst>
          </p:cNvPr>
          <p:cNvSpPr/>
          <p:nvPr/>
        </p:nvSpPr>
        <p:spPr>
          <a:xfrm>
            <a:off x="711652" y="4192464"/>
            <a:ext cx="600000" cy="600000"/>
          </a:xfrm>
          <a:prstGeom prst="ellipse">
            <a:avLst/>
          </a:prstGeom>
          <a:solidFill>
            <a:schemeClr val="lt1"/>
          </a:solidFill>
          <a:ln w="63500" cap="flat" cmpd="sng">
            <a:solidFill>
              <a:srgbClr val="63B8A2"/>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3" name="Google Shape;264;p51">
            <a:extLst>
              <a:ext uri="{FF2B5EF4-FFF2-40B4-BE49-F238E27FC236}">
                <a16:creationId xmlns:a16="http://schemas.microsoft.com/office/drawing/2014/main" id="{C62CFEA2-A50C-B94E-8933-B668801B98AB}"/>
              </a:ext>
            </a:extLst>
          </p:cNvPr>
          <p:cNvSpPr txBox="1"/>
          <p:nvPr/>
        </p:nvSpPr>
        <p:spPr>
          <a:xfrm>
            <a:off x="-1944681" y="5994651"/>
            <a:ext cx="30000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i="1">
                <a:solidFill>
                  <a:schemeClr val="dk1"/>
                </a:solidFill>
                <a:latin typeface="Open Sans"/>
                <a:ea typeface="Open Sans"/>
                <a:cs typeface="Open Sans"/>
                <a:sym typeface="Open Sans"/>
              </a:rPr>
              <a:t>Source: Medium</a:t>
            </a:r>
            <a:endParaRPr sz="800">
              <a:solidFill>
                <a:schemeClr val="dk1"/>
              </a:solidFill>
            </a:endParaRPr>
          </a:p>
        </p:txBody>
      </p:sp>
      <p:sp>
        <p:nvSpPr>
          <p:cNvPr id="18" name="Google Shape;269;p51">
            <a:extLst>
              <a:ext uri="{FF2B5EF4-FFF2-40B4-BE49-F238E27FC236}">
                <a16:creationId xmlns:a16="http://schemas.microsoft.com/office/drawing/2014/main" id="{CCCD1945-62F7-BE4C-94F8-13A85B9BC60F}"/>
              </a:ext>
            </a:extLst>
          </p:cNvPr>
          <p:cNvSpPr txBox="1"/>
          <p:nvPr/>
        </p:nvSpPr>
        <p:spPr>
          <a:xfrm>
            <a:off x="918704" y="2366710"/>
            <a:ext cx="8062200" cy="1879972"/>
          </a:xfrm>
          <a:prstGeom prst="rect">
            <a:avLst/>
          </a:prstGeom>
          <a:noFill/>
          <a:ln>
            <a:noFill/>
          </a:ln>
        </p:spPr>
        <p:txBody>
          <a:bodyPr spcFirstLastPara="1" wrap="square" lIns="91425" tIns="91425" rIns="91425" bIns="91425" anchor="ctr" anchorCtr="0">
            <a:spAutoFit/>
          </a:bodyPr>
          <a:lstStyle/>
          <a:p>
            <a:pPr marL="457200" lvl="0" indent="0" algn="l" rtl="0">
              <a:lnSpc>
                <a:spcPct val="100000"/>
              </a:lnSpc>
              <a:spcBef>
                <a:spcPts val="1700"/>
              </a:spcBef>
              <a:spcAft>
                <a:spcPts val="0"/>
              </a:spcAft>
              <a:buNone/>
            </a:pPr>
            <a:r>
              <a:rPr lang="en" sz="2400" dirty="0">
                <a:solidFill>
                  <a:srgbClr val="292929"/>
                </a:solidFill>
                <a:latin typeface="Avenir"/>
                <a:ea typeface="Avenir"/>
                <a:cs typeface="Avenir"/>
                <a:sym typeface="Avenir"/>
              </a:rPr>
              <a:t>A trust fund account for every baby born in the United States, starting with $1,000 and with an additional annual contribution of up to $2,000, based on familial wealth.</a:t>
            </a:r>
            <a:endParaRPr sz="2400" dirty="0">
              <a:solidFill>
                <a:srgbClr val="292929"/>
              </a:solidFill>
              <a:latin typeface="Avenir"/>
              <a:ea typeface="Avenir"/>
              <a:cs typeface="Avenir"/>
              <a:sym typeface="Avenir"/>
            </a:endParaRPr>
          </a:p>
          <a:p>
            <a:pPr marL="0" lvl="0" indent="0" algn="l" rtl="0">
              <a:spcBef>
                <a:spcPts val="0"/>
              </a:spcBef>
              <a:spcAft>
                <a:spcPts val="0"/>
              </a:spcAft>
              <a:buNone/>
            </a:pPr>
            <a:endParaRPr sz="2400" dirty="0">
              <a:latin typeface="Avenir"/>
              <a:ea typeface="Avenir"/>
              <a:cs typeface="Avenir"/>
              <a:sym typeface="Avenir"/>
            </a:endParaRPr>
          </a:p>
        </p:txBody>
      </p:sp>
      <p:sp>
        <p:nvSpPr>
          <p:cNvPr id="19" name="Google Shape;270;p51">
            <a:extLst>
              <a:ext uri="{FF2B5EF4-FFF2-40B4-BE49-F238E27FC236}">
                <a16:creationId xmlns:a16="http://schemas.microsoft.com/office/drawing/2014/main" id="{166CB9D8-9775-4445-B644-378489903339}"/>
              </a:ext>
            </a:extLst>
          </p:cNvPr>
          <p:cNvSpPr txBox="1"/>
          <p:nvPr/>
        </p:nvSpPr>
        <p:spPr>
          <a:xfrm>
            <a:off x="1361552" y="4241645"/>
            <a:ext cx="7551789" cy="1661963"/>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 sz="2400" dirty="0">
                <a:solidFill>
                  <a:srgbClr val="292929"/>
                </a:solidFill>
                <a:latin typeface="Avenir"/>
                <a:ea typeface="Avenir"/>
                <a:cs typeface="Avenir"/>
                <a:sym typeface="Avenir"/>
              </a:rPr>
              <a:t>By greatly reducing the poverty rate and increasing wealth equity, we can expect to reap substantial economic gains over the long-term from the societal investment that the “Just Futures Fund” would provide.</a:t>
            </a:r>
            <a:endParaRPr sz="2400" dirty="0">
              <a:latin typeface="Avenir"/>
              <a:ea typeface="Avenir"/>
              <a:cs typeface="Avenir"/>
              <a:sym typeface="Avenir"/>
            </a:endParaRPr>
          </a:p>
        </p:txBody>
      </p:sp>
      <p:pic>
        <p:nvPicPr>
          <p:cNvPr id="20" name="Picture 19">
            <a:extLst>
              <a:ext uri="{FF2B5EF4-FFF2-40B4-BE49-F238E27FC236}">
                <a16:creationId xmlns:a16="http://schemas.microsoft.com/office/drawing/2014/main" id="{69028A04-B633-1E46-9B5E-72DD80962C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8030" y="5924811"/>
            <a:ext cx="1790700" cy="622300"/>
          </a:xfrm>
          <a:prstGeom prst="rect">
            <a:avLst/>
          </a:prstGeom>
        </p:spPr>
      </p:pic>
    </p:spTree>
    <p:extLst>
      <p:ext uri="{BB962C8B-B14F-4D97-AF65-F5344CB8AC3E}">
        <p14:creationId xmlns:p14="http://schemas.microsoft.com/office/powerpoint/2010/main" val="3004750464"/>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20E0-BA66-46C0-97D0-DD9298DFDD8D}"/>
              </a:ext>
            </a:extLst>
          </p:cNvPr>
          <p:cNvSpPr>
            <a:spLocks noGrp="1"/>
          </p:cNvSpPr>
          <p:nvPr>
            <p:ph type="title"/>
          </p:nvPr>
        </p:nvSpPr>
        <p:spPr/>
        <p:txBody>
          <a:bodyPr/>
          <a:lstStyle/>
          <a:p>
            <a:r>
              <a:rPr lang="en-US" sz="2800" dirty="0"/>
              <a:t>Proposed Policy: Just Future Funds</a:t>
            </a:r>
          </a:p>
        </p:txBody>
      </p:sp>
      <p:sp>
        <p:nvSpPr>
          <p:cNvPr id="6" name="Google Shape;257;p51">
            <a:extLst>
              <a:ext uri="{FF2B5EF4-FFF2-40B4-BE49-F238E27FC236}">
                <a16:creationId xmlns:a16="http://schemas.microsoft.com/office/drawing/2014/main" id="{B07F4E19-2B98-464C-861B-7D12AEC29821}"/>
              </a:ext>
            </a:extLst>
          </p:cNvPr>
          <p:cNvSpPr txBox="1"/>
          <p:nvPr/>
        </p:nvSpPr>
        <p:spPr>
          <a:xfrm>
            <a:off x="1166044" y="2428825"/>
            <a:ext cx="7379263" cy="1817498"/>
          </a:xfrm>
          <a:prstGeom prst="rect">
            <a:avLst/>
          </a:prstGeom>
          <a:solidFill>
            <a:srgbClr val="EFEFEF"/>
          </a:solidFill>
          <a:ln>
            <a:noFill/>
          </a:ln>
        </p:spPr>
        <p:txBody>
          <a:bodyPr spcFirstLastPara="1" wrap="square" lIns="514350" tIns="171450" rIns="171450" bIns="171450" anchor="ctr" anchorCtr="0">
            <a:noAutofit/>
          </a:bodyPr>
          <a:lstStyle/>
          <a:p>
            <a:pPr marL="0" lvl="0" indent="0" algn="l" rtl="0">
              <a:lnSpc>
                <a:spcPct val="115000"/>
              </a:lnSpc>
              <a:spcBef>
                <a:spcPts val="1100"/>
              </a:spcBef>
              <a:spcAft>
                <a:spcPts val="1500"/>
              </a:spcAft>
              <a:buClr>
                <a:schemeClr val="dk1"/>
              </a:buClr>
              <a:buSzPts val="1100"/>
              <a:buFont typeface="Arial"/>
              <a:buNone/>
            </a:pPr>
            <a:endParaRPr sz="1200" b="1"/>
          </a:p>
        </p:txBody>
      </p:sp>
      <p:sp>
        <p:nvSpPr>
          <p:cNvPr id="11" name="Google Shape;262;p51">
            <a:extLst>
              <a:ext uri="{FF2B5EF4-FFF2-40B4-BE49-F238E27FC236}">
                <a16:creationId xmlns:a16="http://schemas.microsoft.com/office/drawing/2014/main" id="{E2F065B5-128A-AE4E-982E-0EA5D8525DD5}"/>
              </a:ext>
            </a:extLst>
          </p:cNvPr>
          <p:cNvSpPr/>
          <p:nvPr/>
        </p:nvSpPr>
        <p:spPr>
          <a:xfrm>
            <a:off x="866044" y="2515385"/>
            <a:ext cx="600000" cy="600000"/>
          </a:xfrm>
          <a:prstGeom prst="ellipse">
            <a:avLst/>
          </a:prstGeom>
          <a:solidFill>
            <a:schemeClr val="lt1"/>
          </a:solidFill>
          <a:ln w="63500" cap="flat" cmpd="sng">
            <a:solidFill>
              <a:srgbClr val="63B8A2"/>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3" name="Google Shape;264;p51">
            <a:extLst>
              <a:ext uri="{FF2B5EF4-FFF2-40B4-BE49-F238E27FC236}">
                <a16:creationId xmlns:a16="http://schemas.microsoft.com/office/drawing/2014/main" id="{C62CFEA2-A50C-B94E-8933-B668801B98AB}"/>
              </a:ext>
            </a:extLst>
          </p:cNvPr>
          <p:cNvSpPr txBox="1"/>
          <p:nvPr/>
        </p:nvSpPr>
        <p:spPr>
          <a:xfrm>
            <a:off x="-1944681" y="5994651"/>
            <a:ext cx="30000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i="1" dirty="0">
                <a:solidFill>
                  <a:schemeClr val="dk1"/>
                </a:solidFill>
                <a:latin typeface="Open Sans"/>
                <a:ea typeface="Open Sans"/>
                <a:cs typeface="Open Sans"/>
                <a:sym typeface="Open Sans"/>
              </a:rPr>
              <a:t>Source: </a:t>
            </a:r>
            <a:r>
              <a:rPr lang="en" sz="800" i="1" dirty="0" err="1">
                <a:solidFill>
                  <a:schemeClr val="dk1"/>
                </a:solidFill>
                <a:latin typeface="Open Sans"/>
                <a:ea typeface="Open Sans"/>
                <a:cs typeface="Open Sans"/>
                <a:sym typeface="Open Sans"/>
              </a:rPr>
              <a:t>USAToday</a:t>
            </a:r>
            <a:endParaRPr sz="800" dirty="0">
              <a:solidFill>
                <a:schemeClr val="dk1"/>
              </a:solidFill>
            </a:endParaRPr>
          </a:p>
        </p:txBody>
      </p:sp>
      <p:sp>
        <p:nvSpPr>
          <p:cNvPr id="18" name="Google Shape;269;p51">
            <a:extLst>
              <a:ext uri="{FF2B5EF4-FFF2-40B4-BE49-F238E27FC236}">
                <a16:creationId xmlns:a16="http://schemas.microsoft.com/office/drawing/2014/main" id="{CCCD1945-62F7-BE4C-94F8-13A85B9BC60F}"/>
              </a:ext>
            </a:extLst>
          </p:cNvPr>
          <p:cNvSpPr txBox="1"/>
          <p:nvPr/>
        </p:nvSpPr>
        <p:spPr>
          <a:xfrm>
            <a:off x="1055319" y="2515385"/>
            <a:ext cx="7573943" cy="1510640"/>
          </a:xfrm>
          <a:prstGeom prst="rect">
            <a:avLst/>
          </a:prstGeom>
          <a:noFill/>
          <a:ln>
            <a:noFill/>
          </a:ln>
        </p:spPr>
        <p:txBody>
          <a:bodyPr spcFirstLastPara="1" wrap="square" lIns="91425" tIns="91425" rIns="91425" bIns="91425" anchor="ctr" anchorCtr="0">
            <a:spAutoFit/>
          </a:bodyPr>
          <a:lstStyle/>
          <a:p>
            <a:pPr marL="457200" lvl="0" indent="0" algn="l" rtl="0">
              <a:lnSpc>
                <a:spcPct val="100000"/>
              </a:lnSpc>
              <a:spcBef>
                <a:spcPts val="1700"/>
              </a:spcBef>
              <a:spcAft>
                <a:spcPts val="0"/>
              </a:spcAft>
              <a:buNone/>
            </a:pPr>
            <a:r>
              <a:rPr lang="en-US" sz="2400" dirty="0">
                <a:solidFill>
                  <a:srgbClr val="292929"/>
                </a:solidFill>
                <a:latin typeface="Avenir"/>
                <a:ea typeface="Avenir"/>
                <a:cs typeface="Avenir"/>
                <a:sym typeface="Avenir"/>
              </a:rPr>
              <a:t>Many cities have adopted guaranteed basic income programs like: Stockton, California; St. Paul, Minnesota and Richmond, Virginia.</a:t>
            </a:r>
            <a:endParaRPr sz="2400" dirty="0">
              <a:latin typeface="Avenir"/>
              <a:ea typeface="Avenir"/>
              <a:cs typeface="Avenir"/>
              <a:sym typeface="Avenir"/>
            </a:endParaRPr>
          </a:p>
        </p:txBody>
      </p:sp>
      <p:pic>
        <p:nvPicPr>
          <p:cNvPr id="20" name="Picture 19">
            <a:extLst>
              <a:ext uri="{FF2B5EF4-FFF2-40B4-BE49-F238E27FC236}">
                <a16:creationId xmlns:a16="http://schemas.microsoft.com/office/drawing/2014/main" id="{69028A04-B633-1E46-9B5E-72DD80962C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8030" y="5924811"/>
            <a:ext cx="1790700" cy="622300"/>
          </a:xfrm>
          <a:prstGeom prst="rect">
            <a:avLst/>
          </a:prstGeom>
        </p:spPr>
      </p:pic>
    </p:spTree>
    <p:extLst>
      <p:ext uri="{BB962C8B-B14F-4D97-AF65-F5344CB8AC3E}">
        <p14:creationId xmlns:p14="http://schemas.microsoft.com/office/powerpoint/2010/main" val="3978650818"/>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410" y="1589903"/>
            <a:ext cx="7982465" cy="1013254"/>
          </a:xfrm>
        </p:spPr>
        <p:txBody>
          <a:bodyPr rtlCol="0">
            <a:normAutofit fontScale="90000"/>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br>
              <a:rPr lang="en-US" sz="5500" dirty="0"/>
            </a:br>
            <a:br>
              <a:rPr lang="en-US" sz="5500" dirty="0"/>
            </a:br>
            <a:br>
              <a:rPr lang="en-US" sz="5500" dirty="0"/>
            </a:br>
            <a:br>
              <a:rPr lang="en-US" sz="5500" dirty="0"/>
            </a:br>
            <a:r>
              <a:rPr lang="en-US" sz="5500" dirty="0">
                <a:solidFill>
                  <a:schemeClr val="tx1"/>
                </a:solidFill>
              </a:rPr>
              <a:t>Discussion Questions</a:t>
            </a:r>
            <a:br>
              <a:rPr lang="en-US" sz="5500" dirty="0"/>
            </a:br>
            <a:br>
              <a:rPr lang="en-US" sz="5500" dirty="0"/>
            </a:br>
            <a:r>
              <a:rPr lang="en-US" sz="4900" dirty="0"/>
              <a:t>How do fiscal policies that support </a:t>
            </a:r>
            <a:r>
              <a:rPr lang="en-US" sz="4900" dirty="0">
                <a:solidFill>
                  <a:srgbClr val="7A9900"/>
                </a:solidFill>
              </a:rPr>
              <a:t>racial equity and social justice </a:t>
            </a:r>
            <a:r>
              <a:rPr lang="en-US" sz="4900" dirty="0"/>
              <a:t>help build a stronger economy for all? </a:t>
            </a:r>
            <a:br>
              <a:rPr lang="en-US" sz="5500" dirty="0"/>
            </a:br>
            <a:endParaRPr lang="en-US" sz="3100" b="1" dirty="0">
              <a:ln w="11430">
                <a:noFill/>
              </a:ln>
              <a:effectLst>
                <a:outerShdw blurRad="80000" dist="40000" dir="5040000" algn="tl">
                  <a:srgbClr val="000000">
                    <a:alpha val="0"/>
                  </a:srgbClr>
                </a:outerShdw>
              </a:effectLst>
              <a:ea typeface="+mj-ea"/>
              <a:cs typeface="+mj-cs"/>
            </a:endParaRPr>
          </a:p>
        </p:txBody>
      </p:sp>
    </p:spTree>
    <p:extLst>
      <p:ext uri="{BB962C8B-B14F-4D97-AF65-F5344CB8AC3E}">
        <p14:creationId xmlns:p14="http://schemas.microsoft.com/office/powerpoint/2010/main" val="3858697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410" y="1589903"/>
            <a:ext cx="7982465" cy="1013254"/>
          </a:xfrm>
        </p:spPr>
        <p:txBody>
          <a:bodyPr rtlCol="0">
            <a:normAutofit fontScale="90000"/>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br>
              <a:rPr lang="en-US" sz="5500" dirty="0"/>
            </a:br>
            <a:br>
              <a:rPr lang="en-US" sz="5500" dirty="0"/>
            </a:br>
            <a:br>
              <a:rPr lang="en-US" sz="5500" dirty="0"/>
            </a:br>
            <a:br>
              <a:rPr lang="en-US" sz="5500" dirty="0"/>
            </a:br>
            <a:br>
              <a:rPr lang="en-US" sz="5500" dirty="0"/>
            </a:br>
            <a:r>
              <a:rPr lang="en-US" sz="5500" dirty="0">
                <a:solidFill>
                  <a:schemeClr val="tx1"/>
                </a:solidFill>
              </a:rPr>
              <a:t>Discussion Questions</a:t>
            </a:r>
            <a:br>
              <a:rPr lang="en-US" sz="5500" dirty="0"/>
            </a:br>
            <a:br>
              <a:rPr lang="en-US" sz="5500" dirty="0"/>
            </a:br>
            <a:r>
              <a:rPr lang="en-US" sz="4900" dirty="0"/>
              <a:t>How do fiscal policies that support </a:t>
            </a:r>
            <a:r>
              <a:rPr lang="en-US" sz="4900" dirty="0">
                <a:solidFill>
                  <a:srgbClr val="7A9900"/>
                </a:solidFill>
              </a:rPr>
              <a:t>food, health, business and housing security </a:t>
            </a:r>
            <a:r>
              <a:rPr lang="en-US" sz="4900" dirty="0"/>
              <a:t>help build a stronger economy for all? </a:t>
            </a:r>
            <a:br>
              <a:rPr lang="en-US" sz="5500" dirty="0"/>
            </a:br>
            <a:endParaRPr lang="en-US" sz="3100" b="1" dirty="0">
              <a:ln w="11430">
                <a:noFill/>
              </a:ln>
              <a:effectLst>
                <a:outerShdw blurRad="80000" dist="40000" dir="5040000" algn="tl">
                  <a:srgbClr val="000000">
                    <a:alpha val="0"/>
                  </a:srgbClr>
                </a:outerShdw>
              </a:effectLst>
              <a:ea typeface="+mj-ea"/>
              <a:cs typeface="+mj-cs"/>
            </a:endParaRPr>
          </a:p>
        </p:txBody>
      </p:sp>
    </p:spTree>
    <p:extLst>
      <p:ext uri="{BB962C8B-B14F-4D97-AF65-F5344CB8AC3E}">
        <p14:creationId xmlns:p14="http://schemas.microsoft.com/office/powerpoint/2010/main" val="128733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410" y="1439074"/>
            <a:ext cx="7982465" cy="1013254"/>
          </a:xfrm>
        </p:spPr>
        <p:txBody>
          <a:bodyPr rtlCol="0">
            <a:normAutofit fontScale="90000"/>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br>
              <a:rPr lang="en-US" sz="5500" dirty="0"/>
            </a:br>
            <a:br>
              <a:rPr lang="en-US" sz="5500" dirty="0"/>
            </a:br>
            <a:br>
              <a:rPr lang="en-US" sz="5500" dirty="0"/>
            </a:br>
            <a:br>
              <a:rPr lang="en-US" sz="5500" dirty="0"/>
            </a:br>
            <a:br>
              <a:rPr lang="en-US" sz="5500" dirty="0"/>
            </a:br>
            <a:br>
              <a:rPr lang="en-US" sz="5500" dirty="0"/>
            </a:br>
            <a:r>
              <a:rPr lang="en-US" sz="5500" dirty="0">
                <a:solidFill>
                  <a:schemeClr val="tx1"/>
                </a:solidFill>
              </a:rPr>
              <a:t>Discussion Questions</a:t>
            </a:r>
            <a:br>
              <a:rPr lang="en-US" sz="5500" dirty="0"/>
            </a:br>
            <a:br>
              <a:rPr lang="en-US" sz="5500" dirty="0"/>
            </a:br>
            <a:r>
              <a:rPr lang="en-US" sz="4900" dirty="0"/>
              <a:t>How does </a:t>
            </a:r>
            <a:r>
              <a:rPr lang="en-US" sz="4900" dirty="0">
                <a:solidFill>
                  <a:srgbClr val="7A9900"/>
                </a:solidFill>
              </a:rPr>
              <a:t>public investment in infrastructure </a:t>
            </a:r>
            <a:r>
              <a:rPr lang="en-US" sz="4900" dirty="0"/>
              <a:t>that supports small (W/MBE) business and education help build a stronger economy for all? </a:t>
            </a:r>
            <a:br>
              <a:rPr lang="en-US" sz="4900" dirty="0"/>
            </a:br>
            <a:endParaRPr lang="en-US" sz="4900" b="1" dirty="0">
              <a:ln w="11430">
                <a:noFill/>
              </a:ln>
              <a:effectLst>
                <a:outerShdw blurRad="80000" dist="40000" dir="5040000" algn="tl">
                  <a:srgbClr val="000000">
                    <a:alpha val="0"/>
                  </a:srgbClr>
                </a:outerShdw>
              </a:effectLst>
              <a:ea typeface="+mj-ea"/>
              <a:cs typeface="+mj-cs"/>
            </a:endParaRPr>
          </a:p>
        </p:txBody>
      </p:sp>
    </p:spTree>
    <p:extLst>
      <p:ext uri="{BB962C8B-B14F-4D97-AF65-F5344CB8AC3E}">
        <p14:creationId xmlns:p14="http://schemas.microsoft.com/office/powerpoint/2010/main" val="208539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C9D85-3174-46A3-9D40-3D7FA1F2E3DE}"/>
              </a:ext>
            </a:extLst>
          </p:cNvPr>
          <p:cNvSpPr>
            <a:spLocks noGrp="1"/>
          </p:cNvSpPr>
          <p:nvPr>
            <p:ph type="title"/>
          </p:nvPr>
        </p:nvSpPr>
        <p:spPr/>
        <p:txBody>
          <a:bodyPr/>
          <a:lstStyle/>
          <a:p>
            <a:endParaRPr lang="en-US"/>
          </a:p>
        </p:txBody>
      </p:sp>
      <p:pic>
        <p:nvPicPr>
          <p:cNvPr id="4" name="Picture 3" descr="Graphical user interface&#10;&#10;Description automatically generated">
            <a:extLst>
              <a:ext uri="{FF2B5EF4-FFF2-40B4-BE49-F238E27FC236}">
                <a16:creationId xmlns:a16="http://schemas.microsoft.com/office/drawing/2014/main" id="{2C37F795-2B15-4B52-9455-31F9BA5705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67" y="1069848"/>
            <a:ext cx="8686800" cy="5352823"/>
          </a:xfrm>
          <a:prstGeom prst="rect">
            <a:avLst/>
          </a:prstGeom>
        </p:spPr>
      </p:pic>
      <p:sp>
        <p:nvSpPr>
          <p:cNvPr id="5" name="TextBox 4">
            <a:extLst>
              <a:ext uri="{FF2B5EF4-FFF2-40B4-BE49-F238E27FC236}">
                <a16:creationId xmlns:a16="http://schemas.microsoft.com/office/drawing/2014/main" id="{B764F3DB-CDE9-46D5-994D-5BCCC7A93DE3}"/>
              </a:ext>
            </a:extLst>
          </p:cNvPr>
          <p:cNvSpPr txBox="1"/>
          <p:nvPr/>
        </p:nvSpPr>
        <p:spPr>
          <a:xfrm>
            <a:off x="3166532" y="435329"/>
            <a:ext cx="2599267" cy="646331"/>
          </a:xfrm>
          <a:prstGeom prst="rect">
            <a:avLst/>
          </a:prstGeom>
          <a:noFill/>
        </p:spPr>
        <p:txBody>
          <a:bodyPr wrap="square" rtlCol="0">
            <a:spAutoFit/>
          </a:bodyPr>
          <a:lstStyle/>
          <a:p>
            <a:r>
              <a:rPr lang="en-US" dirty="0">
                <a:hlinkClick r:id="rId3"/>
              </a:rPr>
              <a:t>https://econedlink.org</a:t>
            </a:r>
            <a:endParaRPr lang="en-US" dirty="0"/>
          </a:p>
          <a:p>
            <a:endParaRPr lang="en-US" dirty="0"/>
          </a:p>
        </p:txBody>
      </p:sp>
    </p:spTree>
    <p:extLst>
      <p:ext uri="{BB962C8B-B14F-4D97-AF65-F5344CB8AC3E}">
        <p14:creationId xmlns:p14="http://schemas.microsoft.com/office/powerpoint/2010/main" val="1543484249"/>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DFDBB57-0E8D-469B-AF15-94C92CE1487E}"/>
              </a:ext>
            </a:extLst>
          </p:cNvPr>
          <p:cNvSpPr txBox="1"/>
          <p:nvPr/>
        </p:nvSpPr>
        <p:spPr>
          <a:xfrm>
            <a:off x="2496065" y="429826"/>
            <a:ext cx="4481385" cy="707886"/>
          </a:xfrm>
          <a:prstGeom prst="rect">
            <a:avLst/>
          </a:prstGeom>
          <a:noFill/>
        </p:spPr>
        <p:txBody>
          <a:bodyPr wrap="square" rtlCol="0">
            <a:spAutoFit/>
          </a:bodyPr>
          <a:lstStyle/>
          <a:p>
            <a:pPr algn="ctr"/>
            <a:r>
              <a:rPr lang="en-US" sz="2000" b="1" i="1" dirty="0">
                <a:solidFill>
                  <a:srgbClr val="005CB8"/>
                </a:solidFill>
              </a:rPr>
              <a:t>Additional </a:t>
            </a:r>
            <a:r>
              <a:rPr lang="en-US" sz="2000" b="1" i="1" dirty="0" err="1">
                <a:solidFill>
                  <a:srgbClr val="005CB8"/>
                </a:solidFill>
              </a:rPr>
              <a:t>EconEdLink</a:t>
            </a:r>
            <a:r>
              <a:rPr lang="en-US" sz="2000" b="1" i="1" dirty="0">
                <a:solidFill>
                  <a:srgbClr val="005CB8"/>
                </a:solidFill>
              </a:rPr>
              <a:t> </a:t>
            </a:r>
          </a:p>
          <a:p>
            <a:pPr algn="ctr"/>
            <a:r>
              <a:rPr lang="en-US" sz="2000" b="1" i="1" dirty="0">
                <a:solidFill>
                  <a:srgbClr val="005CB8"/>
                </a:solidFill>
              </a:rPr>
              <a:t>Fiscal Policy Resources</a:t>
            </a:r>
          </a:p>
        </p:txBody>
      </p:sp>
      <p:pic>
        <p:nvPicPr>
          <p:cNvPr id="15" name="Picture 14" descr="Graphical user interface, website&#10;&#10;Description automatically generated">
            <a:extLst>
              <a:ext uri="{FF2B5EF4-FFF2-40B4-BE49-F238E27FC236}">
                <a16:creationId xmlns:a16="http://schemas.microsoft.com/office/drawing/2014/main" id="{4DCE2825-B4D3-449C-B84C-A14E000178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7524" y="1153229"/>
            <a:ext cx="6038335" cy="2597690"/>
          </a:xfrm>
          <a:prstGeom prst="rect">
            <a:avLst/>
          </a:prstGeom>
        </p:spPr>
      </p:pic>
      <p:pic>
        <p:nvPicPr>
          <p:cNvPr id="19" name="Picture 18" descr="Graphical user interface, website&#10;&#10;Description automatically generated">
            <a:extLst>
              <a:ext uri="{FF2B5EF4-FFF2-40B4-BE49-F238E27FC236}">
                <a16:creationId xmlns:a16="http://schemas.microsoft.com/office/drawing/2014/main" id="{B6B45CA9-9242-48D4-9C40-9694BBF8C5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4949" y="3604773"/>
            <a:ext cx="3854101" cy="2569401"/>
          </a:xfrm>
          <a:prstGeom prst="rect">
            <a:avLst/>
          </a:prstGeom>
        </p:spPr>
      </p:pic>
      <p:sp>
        <p:nvSpPr>
          <p:cNvPr id="2" name="TextBox 1">
            <a:extLst>
              <a:ext uri="{FF2B5EF4-FFF2-40B4-BE49-F238E27FC236}">
                <a16:creationId xmlns:a16="http://schemas.microsoft.com/office/drawing/2014/main" id="{83DEF749-23C5-4436-8A5C-DC2002CB2313}"/>
              </a:ext>
            </a:extLst>
          </p:cNvPr>
          <p:cNvSpPr txBox="1"/>
          <p:nvPr/>
        </p:nvSpPr>
        <p:spPr>
          <a:xfrm flipH="1">
            <a:off x="728133" y="6104468"/>
            <a:ext cx="7255934" cy="646331"/>
          </a:xfrm>
          <a:prstGeom prst="rect">
            <a:avLst/>
          </a:prstGeom>
          <a:noFill/>
        </p:spPr>
        <p:txBody>
          <a:bodyPr wrap="square" rtlCol="0">
            <a:spAutoFit/>
          </a:bodyPr>
          <a:lstStyle/>
          <a:p>
            <a:r>
              <a:rPr lang="en-US" sz="1400" dirty="0">
                <a:hlinkClick r:id="rId5"/>
              </a:rPr>
              <a:t>https://www.econedlink.org/resources/collection/teaching-fiscal-policy-in-the-covid-era</a:t>
            </a:r>
            <a:r>
              <a:rPr lang="en-US" dirty="0">
                <a:hlinkClick r:id="rId5"/>
              </a:rPr>
              <a:t>/</a:t>
            </a:r>
            <a:endParaRPr lang="en-US" dirty="0"/>
          </a:p>
          <a:p>
            <a:endParaRPr lang="en-US" dirty="0"/>
          </a:p>
        </p:txBody>
      </p:sp>
    </p:spTree>
    <p:extLst>
      <p:ext uri="{BB962C8B-B14F-4D97-AF65-F5344CB8AC3E}">
        <p14:creationId xmlns:p14="http://schemas.microsoft.com/office/powerpoint/2010/main" val="2910852237"/>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imeline&#10;&#10;Description automatically generated">
            <a:extLst>
              <a:ext uri="{FF2B5EF4-FFF2-40B4-BE49-F238E27FC236}">
                <a16:creationId xmlns:a16="http://schemas.microsoft.com/office/drawing/2014/main" id="{E2617324-687C-4A82-B909-628A16C0B66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989" y="1452317"/>
            <a:ext cx="5576207" cy="5085406"/>
          </a:xfrm>
          <a:prstGeom prst="rect">
            <a:avLst/>
          </a:prstGeom>
        </p:spPr>
      </p:pic>
      <p:pic>
        <p:nvPicPr>
          <p:cNvPr id="7" name="Picture 6" descr="Graphical user interface, text, application&#10;&#10;Description automatically generated">
            <a:extLst>
              <a:ext uri="{FF2B5EF4-FFF2-40B4-BE49-F238E27FC236}">
                <a16:creationId xmlns:a16="http://schemas.microsoft.com/office/drawing/2014/main" id="{B0481012-3705-4CF7-88E7-335926EAAA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4400" y="46168"/>
            <a:ext cx="4235199" cy="1392194"/>
          </a:xfrm>
          <a:prstGeom prst="rect">
            <a:avLst/>
          </a:prstGeom>
        </p:spPr>
      </p:pic>
      <p:sp>
        <p:nvSpPr>
          <p:cNvPr id="13" name="Arrow: Down 12">
            <a:extLst>
              <a:ext uri="{FF2B5EF4-FFF2-40B4-BE49-F238E27FC236}">
                <a16:creationId xmlns:a16="http://schemas.microsoft.com/office/drawing/2014/main" id="{242856FD-7B4C-4913-8613-14EC9427D497}"/>
              </a:ext>
            </a:extLst>
          </p:cNvPr>
          <p:cNvSpPr/>
          <p:nvPr/>
        </p:nvSpPr>
        <p:spPr>
          <a:xfrm>
            <a:off x="4736756" y="2083676"/>
            <a:ext cx="337752" cy="4032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DF9F293F-E693-43A5-8D68-C32C0BF446BA}"/>
              </a:ext>
            </a:extLst>
          </p:cNvPr>
          <p:cNvSpPr/>
          <p:nvPr/>
        </p:nvSpPr>
        <p:spPr>
          <a:xfrm>
            <a:off x="2181409" y="2277292"/>
            <a:ext cx="180185" cy="2379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E8F41266-4955-4E4D-AF13-1FCE990FDC76}"/>
              </a:ext>
            </a:extLst>
          </p:cNvPr>
          <p:cNvSpPr/>
          <p:nvPr/>
        </p:nvSpPr>
        <p:spPr>
          <a:xfrm>
            <a:off x="3959330" y="2285281"/>
            <a:ext cx="159590" cy="2379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1CF76932-BB26-47CE-8BCA-C7724CD30641}"/>
              </a:ext>
            </a:extLst>
          </p:cNvPr>
          <p:cNvSpPr/>
          <p:nvPr/>
        </p:nvSpPr>
        <p:spPr>
          <a:xfrm>
            <a:off x="3024336" y="3757064"/>
            <a:ext cx="159590" cy="2379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imeline&#10;&#10;Description automatically generated">
            <a:extLst>
              <a:ext uri="{FF2B5EF4-FFF2-40B4-BE49-F238E27FC236}">
                <a16:creationId xmlns:a16="http://schemas.microsoft.com/office/drawing/2014/main" id="{3C561C93-8E7E-4E4A-A153-54BFD03703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0267" y="2799671"/>
            <a:ext cx="3533744" cy="2713765"/>
          </a:xfrm>
          <a:prstGeom prst="rect">
            <a:avLst/>
          </a:prstGeom>
        </p:spPr>
      </p:pic>
      <p:sp>
        <p:nvSpPr>
          <p:cNvPr id="2" name="Rectangle 1">
            <a:extLst>
              <a:ext uri="{FF2B5EF4-FFF2-40B4-BE49-F238E27FC236}">
                <a16:creationId xmlns:a16="http://schemas.microsoft.com/office/drawing/2014/main" id="{E3FC206F-601A-42DA-BEFE-06BD1316B3FA}"/>
              </a:ext>
            </a:extLst>
          </p:cNvPr>
          <p:cNvSpPr/>
          <p:nvPr/>
        </p:nvSpPr>
        <p:spPr>
          <a:xfrm>
            <a:off x="6756315" y="1344564"/>
            <a:ext cx="1811952" cy="1107996"/>
          </a:xfrm>
          <a:prstGeom prst="rect">
            <a:avLst/>
          </a:prstGeom>
        </p:spPr>
        <p:txBody>
          <a:bodyPr wrap="square">
            <a:spAutoFit/>
          </a:bodyPr>
          <a:lstStyle/>
          <a:p>
            <a:r>
              <a:rPr lang="en-US" sz="1200" dirty="0">
                <a:hlinkClick r:id="rId6"/>
              </a:rPr>
              <a:t>https://www.econedlink.org/resources/collection/math-in-the-real-world-nearpod/</a:t>
            </a:r>
            <a:endParaRPr lang="en-US" sz="1200" dirty="0"/>
          </a:p>
          <a:p>
            <a:endParaRPr lang="en-US" dirty="0"/>
          </a:p>
        </p:txBody>
      </p:sp>
    </p:spTree>
    <p:extLst>
      <p:ext uri="{BB962C8B-B14F-4D97-AF65-F5344CB8AC3E}">
        <p14:creationId xmlns:p14="http://schemas.microsoft.com/office/powerpoint/2010/main" val="4198979477"/>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latin typeface="Calibri"/>
                <a:ea typeface="ＭＳ Ｐゴシック"/>
                <a:cs typeface="Calibri"/>
              </a:rPr>
              <a:t>CEE Affiliates</a:t>
            </a:r>
            <a:endParaRPr lang="en-US" sz="5500" b="1">
              <a:ln w="11430"/>
              <a:effectLst>
                <a:outerShdw blurRad="80000" dist="40000" dir="5040000" algn="tl">
                  <a:srgbClr val="000000">
                    <a:alpha val="0"/>
                  </a:srgbClr>
                </a:outerShdw>
              </a:effectLst>
              <a:ea typeface="+mj-ea"/>
              <a:cs typeface="+mj-cs"/>
            </a:endParaRPr>
          </a:p>
        </p:txBody>
      </p:sp>
      <p:sp>
        <p:nvSpPr>
          <p:cNvPr id="3" name="TextBox 2">
            <a:extLst>
              <a:ext uri="{FF2B5EF4-FFF2-40B4-BE49-F238E27FC236}">
                <a16:creationId xmlns:a16="http://schemas.microsoft.com/office/drawing/2014/main" id="{03AF44DA-7F29-495C-9279-01A773172FC7}"/>
              </a:ext>
            </a:extLst>
          </p:cNvPr>
          <p:cNvSpPr txBox="1"/>
          <p:nvPr/>
        </p:nvSpPr>
        <p:spPr>
          <a:xfrm>
            <a:off x="1501666" y="5134678"/>
            <a:ext cx="61406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hlinkClick r:id="rId3"/>
              </a:rPr>
              <a:t>https://www.councilforeconed.org/resources/local-affiliates/</a:t>
            </a:r>
            <a:endParaRPr lang="en-US"/>
          </a:p>
          <a:p>
            <a:pPr algn="l"/>
            <a:endParaRPr lang="en-US"/>
          </a:p>
        </p:txBody>
      </p:sp>
      <p:pic>
        <p:nvPicPr>
          <p:cNvPr id="4" name="Picture 4" descr="A picture containing bird&#10;&#10;Description generated with very high confidence">
            <a:extLst>
              <a:ext uri="{FF2B5EF4-FFF2-40B4-BE49-F238E27FC236}">
                <a16:creationId xmlns:a16="http://schemas.microsoft.com/office/drawing/2014/main" id="{85988BD1-7DE7-45DD-9D4C-654DA4937CCE}"/>
              </a:ext>
            </a:extLst>
          </p:cNvPr>
          <p:cNvPicPr>
            <a:picLocks noChangeAspect="1"/>
          </p:cNvPicPr>
          <p:nvPr/>
        </p:nvPicPr>
        <p:blipFill>
          <a:blip r:embed="rId4"/>
          <a:stretch>
            <a:fillRect/>
          </a:stretch>
        </p:blipFill>
        <p:spPr>
          <a:xfrm>
            <a:off x="1524001" y="2335947"/>
            <a:ext cx="6095999" cy="2403817"/>
          </a:xfrm>
          <a:prstGeom prst="rect">
            <a:avLst/>
          </a:prstGeom>
        </p:spPr>
      </p:pic>
    </p:spTree>
    <p:extLst>
      <p:ext uri="{BB962C8B-B14F-4D97-AF65-F5344CB8AC3E}">
        <p14:creationId xmlns:p14="http://schemas.microsoft.com/office/powerpoint/2010/main" val="334261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853" y="1812324"/>
            <a:ext cx="8433487" cy="838886"/>
          </a:xfrm>
          <a:noFill/>
        </p:spPr>
        <p:txBody>
          <a:bodyPr rtlCol="0">
            <a:normAutofit fontScale="90000"/>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6000" dirty="0">
                <a:latin typeface="Calibri"/>
                <a:ea typeface="ＭＳ Ｐゴシック"/>
                <a:cs typeface="Calibri"/>
              </a:rPr>
              <a:t>Thank You to Our Sponsor!</a:t>
            </a:r>
            <a:endParaRPr lang="en-US" sz="5500" b="1" dirty="0">
              <a:ln w="11430"/>
              <a:effectLst>
                <a:outerShdw blurRad="80000" dist="40000" dir="5040000" algn="tl">
                  <a:srgbClr val="000000">
                    <a:alpha val="0"/>
                  </a:srgbClr>
                </a:outerShdw>
              </a:effectLst>
              <a:ea typeface="+mj-ea"/>
              <a:cs typeface="+mj-cs"/>
            </a:endParaRPr>
          </a:p>
        </p:txBody>
      </p:sp>
      <p:pic>
        <p:nvPicPr>
          <p:cNvPr id="5" name="Picture 4" descr="Text&#10;&#10;Description automatically generated">
            <a:extLst>
              <a:ext uri="{FF2B5EF4-FFF2-40B4-BE49-F238E27FC236}">
                <a16:creationId xmlns:a16="http://schemas.microsoft.com/office/drawing/2014/main" id="{B34E891A-D90B-4EDD-954C-1B06C27A38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0922" y="2651210"/>
            <a:ext cx="4458893" cy="2340919"/>
          </a:xfrm>
          <a:prstGeom prst="rect">
            <a:avLst/>
          </a:prstGeom>
        </p:spPr>
      </p:pic>
    </p:spTree>
    <p:extLst>
      <p:ext uri="{BB962C8B-B14F-4D97-AF65-F5344CB8AC3E}">
        <p14:creationId xmlns:p14="http://schemas.microsoft.com/office/powerpoint/2010/main" val="174987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website&#10;&#10;Description automatically generated">
            <a:extLst>
              <a:ext uri="{FF2B5EF4-FFF2-40B4-BE49-F238E27FC236}">
                <a16:creationId xmlns:a16="http://schemas.microsoft.com/office/drawing/2014/main" id="{B1F016A2-E2E1-46D8-B418-90A37B57586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8520" y="1457060"/>
            <a:ext cx="8186960" cy="4782874"/>
          </a:xfrm>
        </p:spPr>
      </p:pic>
      <p:sp>
        <p:nvSpPr>
          <p:cNvPr id="6" name="Arrow: Down 5">
            <a:extLst>
              <a:ext uri="{FF2B5EF4-FFF2-40B4-BE49-F238E27FC236}">
                <a16:creationId xmlns:a16="http://schemas.microsoft.com/office/drawing/2014/main" id="{7A81C663-D90D-489C-A9AA-A581606CBDE7}"/>
              </a:ext>
            </a:extLst>
          </p:cNvPr>
          <p:cNvSpPr/>
          <p:nvPr/>
        </p:nvSpPr>
        <p:spPr>
          <a:xfrm>
            <a:off x="7563251" y="1430376"/>
            <a:ext cx="310749" cy="4118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48AAAFE-2862-451D-BAE6-6DA489153A88}"/>
              </a:ext>
            </a:extLst>
          </p:cNvPr>
          <p:cNvSpPr txBox="1"/>
          <p:nvPr/>
        </p:nvSpPr>
        <p:spPr>
          <a:xfrm>
            <a:off x="6891867" y="1085333"/>
            <a:ext cx="1964266" cy="369332"/>
          </a:xfrm>
          <a:prstGeom prst="rect">
            <a:avLst/>
          </a:prstGeom>
          <a:noFill/>
        </p:spPr>
        <p:txBody>
          <a:bodyPr wrap="square" rtlCol="0">
            <a:spAutoFit/>
          </a:bodyPr>
          <a:lstStyle/>
          <a:p>
            <a:r>
              <a:rPr lang="en-US" dirty="0"/>
              <a:t>Today’s Webinar</a:t>
            </a:r>
          </a:p>
        </p:txBody>
      </p:sp>
      <p:sp>
        <p:nvSpPr>
          <p:cNvPr id="2" name="TextBox 1">
            <a:extLst>
              <a:ext uri="{FF2B5EF4-FFF2-40B4-BE49-F238E27FC236}">
                <a16:creationId xmlns:a16="http://schemas.microsoft.com/office/drawing/2014/main" id="{709273ED-5C48-4467-9C2D-AF74F7226C5B}"/>
              </a:ext>
            </a:extLst>
          </p:cNvPr>
          <p:cNvSpPr txBox="1"/>
          <p:nvPr/>
        </p:nvSpPr>
        <p:spPr>
          <a:xfrm>
            <a:off x="220134" y="6239934"/>
            <a:ext cx="9728200" cy="646331"/>
          </a:xfrm>
          <a:prstGeom prst="rect">
            <a:avLst/>
          </a:prstGeom>
          <a:noFill/>
        </p:spPr>
        <p:txBody>
          <a:bodyPr wrap="square" rtlCol="0">
            <a:spAutoFit/>
          </a:bodyPr>
          <a:lstStyle/>
          <a:p>
            <a:r>
              <a:rPr lang="en-US" sz="1600" dirty="0">
                <a:hlinkClick r:id="rId4"/>
              </a:rPr>
              <a:t>https://www.econedlink.org/resources/collection/teaching-fiscal-policy-in-the-covid-era</a:t>
            </a:r>
            <a:r>
              <a:rPr lang="en-US" dirty="0">
                <a:hlinkClick r:id="rId4"/>
              </a:rPr>
              <a:t>/</a:t>
            </a:r>
            <a:endParaRPr lang="en-US" dirty="0"/>
          </a:p>
          <a:p>
            <a:endParaRPr lang="en-US" dirty="0"/>
          </a:p>
        </p:txBody>
      </p:sp>
    </p:spTree>
    <p:extLst>
      <p:ext uri="{BB962C8B-B14F-4D97-AF65-F5344CB8AC3E}">
        <p14:creationId xmlns:p14="http://schemas.microsoft.com/office/powerpoint/2010/main" val="3846874474"/>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t>Agenda</a:t>
            </a:r>
            <a:endParaRPr lang="en-US" sz="5500" b="1" dirty="0">
              <a:ln w="11430"/>
              <a:solidFill>
                <a:srgbClr val="005CB8"/>
              </a:solidFill>
              <a:effectLst>
                <a:outerShdw blurRad="80000" dist="40000" dir="5040000" algn="tl">
                  <a:srgbClr val="000000">
                    <a:alpha val="0"/>
                  </a:srgbClr>
                </a:outerShdw>
              </a:effectLst>
              <a:latin typeface="Calibri" panose="020F0502020204030204" pitchFamily="34" charset="0"/>
              <a:ea typeface="+mj-ea"/>
              <a:cs typeface="Calibri" panose="020F0502020204030204" pitchFamily="34" charset="0"/>
            </a:endParaRPr>
          </a:p>
        </p:txBody>
      </p:sp>
      <p:sp>
        <p:nvSpPr>
          <p:cNvPr id="15363" name="Content Placeholder 2"/>
          <p:cNvSpPr>
            <a:spLocks noGrp="1"/>
          </p:cNvSpPr>
          <p:nvPr>
            <p:ph idx="4294967295"/>
          </p:nvPr>
        </p:nvSpPr>
        <p:spPr>
          <a:xfrm>
            <a:off x="550334" y="2284308"/>
            <a:ext cx="8229600" cy="4175760"/>
          </a:xfrm>
        </p:spPr>
        <p:txBody>
          <a:bodyPr/>
          <a:lstStyle/>
          <a:p>
            <a:r>
              <a:rPr lang="en-US" b="1" dirty="0" err="1"/>
              <a:t>EconEdLink</a:t>
            </a:r>
            <a:r>
              <a:rPr lang="en-US" b="1" dirty="0"/>
              <a:t> Free Classroom Curriculum Resource </a:t>
            </a:r>
            <a:r>
              <a:rPr lang="en-US" sz="2800" dirty="0" err="1">
                <a:hlinkClick r:id="rId3"/>
              </a:rPr>
              <a:t>EconEdLink</a:t>
            </a:r>
            <a:r>
              <a:rPr lang="en-US" sz="2800" dirty="0">
                <a:hlinkClick r:id="rId3"/>
              </a:rPr>
              <a:t> - Multipliers and Fiscal Policy</a:t>
            </a:r>
            <a:endParaRPr lang="en-US" b="1" dirty="0"/>
          </a:p>
          <a:p>
            <a:r>
              <a:rPr lang="en-US" b="1" dirty="0"/>
              <a:t>Definition of Fiscal Policy and Rationale for Implementation</a:t>
            </a:r>
          </a:p>
          <a:p>
            <a:r>
              <a:rPr lang="en-US" b="1" dirty="0"/>
              <a:t>Importance of Advancing Racial Equity </a:t>
            </a:r>
          </a:p>
          <a:p>
            <a:r>
              <a:rPr lang="en-US" b="1" dirty="0"/>
              <a:t>Effective Fiscal Policy Can Expand Opportunities for Blacks and Latinx to Build a Stronger Economy for All </a:t>
            </a:r>
          </a:p>
          <a:p>
            <a:pPr marL="0" indent="0">
              <a:buNone/>
            </a:pPr>
            <a:r>
              <a:rPr lang="en-US" sz="2000" dirty="0">
                <a:hlinkClick r:id="rId4"/>
              </a:rPr>
              <a:t>https://www.econedlink.org/resources/multipliers-and-fiscal-policy/</a:t>
            </a:r>
            <a:endParaRPr lang="en-US" sz="2000" dirty="0"/>
          </a:p>
          <a:p>
            <a:endParaRPr lang="en-US" sz="2500" dirty="0"/>
          </a:p>
          <a:p>
            <a:endParaRPr lang="en-US" sz="25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Objectives</a:t>
            </a:r>
            <a:endParaRPr lang="en-US" sz="5500" b="1">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377441"/>
            <a:ext cx="8229600" cy="4175760"/>
          </a:xfrm>
        </p:spPr>
        <p:txBody>
          <a:bodyPr>
            <a:noAutofit/>
          </a:bodyPr>
          <a:lstStyle/>
          <a:p>
            <a:pPr marL="0" indent="0">
              <a:buNone/>
            </a:pPr>
            <a:r>
              <a:rPr lang="en-US" sz="2400" b="1" dirty="0"/>
              <a:t>Teachers will be able to:</a:t>
            </a:r>
          </a:p>
          <a:p>
            <a:r>
              <a:rPr lang="en-US" sz="2400" b="1" u="sng" dirty="0"/>
              <a:t>Define</a:t>
            </a:r>
            <a:r>
              <a:rPr lang="en-US" sz="2400" b="1" dirty="0"/>
              <a:t> what is meant by fiscal stimulus and what short- and long-term impacts are for an economy recovering from the COVID-19 recession.</a:t>
            </a:r>
          </a:p>
          <a:p>
            <a:r>
              <a:rPr lang="en-US" sz="2400" b="1" u="sng" dirty="0"/>
              <a:t>Explain</a:t>
            </a:r>
            <a:r>
              <a:rPr lang="en-US" sz="2400" b="1" dirty="0"/>
              <a:t> how and why certain policies are developed, and their consequences.</a:t>
            </a:r>
          </a:p>
          <a:p>
            <a:r>
              <a:rPr lang="en-US" sz="2400" b="1" u="sng" dirty="0"/>
              <a:t>See</a:t>
            </a:r>
            <a:r>
              <a:rPr lang="en-US" sz="2400" b="1" dirty="0"/>
              <a:t> how fiscal policies that prioritize greater racial equity will lead to improved national economic outcomes for all.</a:t>
            </a:r>
          </a:p>
          <a:p>
            <a:pPr marL="0" indent="0" defTabSz="905255">
              <a:buNone/>
              <a:defRPr sz="3168"/>
            </a:pPr>
            <a:endParaRPr lang="en-US" sz="2750" dirty="0"/>
          </a:p>
        </p:txBody>
      </p:sp>
    </p:spTree>
    <p:extLst>
      <p:ext uri="{BB962C8B-B14F-4D97-AF65-F5344CB8AC3E}">
        <p14:creationId xmlns:p14="http://schemas.microsoft.com/office/powerpoint/2010/main" val="1000496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National Standards</a:t>
            </a:r>
            <a:endParaRPr lang="en-US" sz="5500" b="1">
              <a:ln w="11430">
                <a:noFill/>
              </a:ln>
              <a:effectLst>
                <a:outerShdw blurRad="80000" dist="40000" dir="5040000" algn="tl">
                  <a:srgbClr val="000000">
                    <a:alpha val="0"/>
                  </a:srgbClr>
                </a:outerShdw>
              </a:effectLst>
              <a:ea typeface="+mj-ea"/>
              <a:cs typeface="+mj-cs"/>
            </a:endParaRPr>
          </a:p>
        </p:txBody>
      </p:sp>
      <p:pic>
        <p:nvPicPr>
          <p:cNvPr id="7" name="Picture 6">
            <a:extLst>
              <a:ext uri="{FF2B5EF4-FFF2-40B4-BE49-F238E27FC236}">
                <a16:creationId xmlns:a16="http://schemas.microsoft.com/office/drawing/2014/main" id="{13FE31CC-FCF6-40FC-AE2A-08C65AC09BCC}"/>
              </a:ext>
            </a:extLst>
          </p:cNvPr>
          <p:cNvPicPr>
            <a:picLocks noChangeAspect="1"/>
          </p:cNvPicPr>
          <p:nvPr/>
        </p:nvPicPr>
        <p:blipFill>
          <a:blip r:embed="rId3"/>
          <a:stretch>
            <a:fillRect/>
          </a:stretch>
        </p:blipFill>
        <p:spPr>
          <a:xfrm>
            <a:off x="543697" y="2104560"/>
            <a:ext cx="4028303" cy="2081935"/>
          </a:xfrm>
          <a:prstGeom prst="rect">
            <a:avLst/>
          </a:prstGeom>
        </p:spPr>
      </p:pic>
      <p:pic>
        <p:nvPicPr>
          <p:cNvPr id="5" name="Picture 4">
            <a:extLst>
              <a:ext uri="{FF2B5EF4-FFF2-40B4-BE49-F238E27FC236}">
                <a16:creationId xmlns:a16="http://schemas.microsoft.com/office/drawing/2014/main" id="{0A707FFC-A754-424E-B513-A93648CAF41E}"/>
              </a:ext>
            </a:extLst>
          </p:cNvPr>
          <p:cNvPicPr>
            <a:picLocks noChangeAspect="1"/>
          </p:cNvPicPr>
          <p:nvPr/>
        </p:nvPicPr>
        <p:blipFill>
          <a:blip r:embed="rId4"/>
          <a:stretch>
            <a:fillRect/>
          </a:stretch>
        </p:blipFill>
        <p:spPr>
          <a:xfrm>
            <a:off x="3911102" y="4250724"/>
            <a:ext cx="4316596" cy="2020859"/>
          </a:xfrm>
          <a:prstGeom prst="rect">
            <a:avLst/>
          </a:prstGeom>
        </p:spPr>
      </p:pic>
      <p:sp>
        <p:nvSpPr>
          <p:cNvPr id="6" name="TextBox 5">
            <a:extLst>
              <a:ext uri="{FF2B5EF4-FFF2-40B4-BE49-F238E27FC236}">
                <a16:creationId xmlns:a16="http://schemas.microsoft.com/office/drawing/2014/main" id="{4EB6D77D-7640-4E50-929A-FCA8B35E4594}"/>
              </a:ext>
            </a:extLst>
          </p:cNvPr>
          <p:cNvSpPr txBox="1"/>
          <p:nvPr/>
        </p:nvSpPr>
        <p:spPr>
          <a:xfrm flipH="1">
            <a:off x="164756" y="6335812"/>
            <a:ext cx="8062942" cy="261610"/>
          </a:xfrm>
          <a:prstGeom prst="rect">
            <a:avLst/>
          </a:prstGeom>
          <a:noFill/>
        </p:spPr>
        <p:txBody>
          <a:bodyPr wrap="square">
            <a:spAutoFit/>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100" dirty="0">
                <a:latin typeface="Calibri Light"/>
                <a:ea typeface="ＭＳ Ｐゴシック"/>
                <a:cs typeface="Calibri Light"/>
                <a:hlinkClick r:id="rId5"/>
              </a:rPr>
              <a:t>National Standards https://www.councilforeconed.org/wp-content/uploads/2012/03/voluntary-national-content-standards-2010.pdf</a:t>
            </a:r>
            <a:endParaRPr lang="en-US" sz="1100" dirty="0"/>
          </a:p>
        </p:txBody>
      </p:sp>
    </p:spTree>
    <p:extLst>
      <p:ext uri="{BB962C8B-B14F-4D97-AF65-F5344CB8AC3E}">
        <p14:creationId xmlns:p14="http://schemas.microsoft.com/office/powerpoint/2010/main" val="1320613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2" ma:contentTypeDescription="Create a new document." ma:contentTypeScope="" ma:versionID="74f415700e677f67570d1265c4de6c02">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60f53a838a094153ce095486d560252d"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9cd82c5b-74c9-4827-94f1-5bf219ae6b20">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6113DE-D385-4A48-8B16-CD7F492379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4db11-c700-41fb-b639-f7e6b4e680b5"/>
    <ds:schemaRef ds:uri="9cd82c5b-74c9-4827-94f1-5bf219ae6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8332A4-542C-494D-8506-1C720B46413C}">
  <ds:schemaRefs>
    <ds:schemaRef ds:uri="9cd82c5b-74c9-4827-94f1-5bf219ae6b20"/>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bfa4db11-c700-41fb-b639-f7e6b4e680b5"/>
    <ds:schemaRef ds:uri="http://purl.org/dc/elements/1.1/"/>
    <ds:schemaRef ds:uri="http://purl.org/dc/terms/"/>
    <ds:schemaRef ds:uri="http://www.w3.org/XML/1998/namespace"/>
    <ds:schemaRef ds:uri="http://schemas.microsoft.com/office/2006/metadata/properties"/>
  </ds:schemaRefs>
</ds:datastoreItem>
</file>

<file path=customXml/itemProps3.xml><?xml version="1.0" encoding="utf-8"?>
<ds:datastoreItem xmlns:ds="http://schemas.openxmlformats.org/officeDocument/2006/customXml" ds:itemID="{0F85DF1F-BC57-4156-92DD-D8D43BF525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3207</TotalTime>
  <Words>3385</Words>
  <Application>Microsoft Office PowerPoint</Application>
  <PresentationFormat>On-screen Show (4:3)</PresentationFormat>
  <Paragraphs>286</Paragraphs>
  <Slides>53</Slides>
  <Notes>46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Arial,Sans-Serif</vt:lpstr>
      <vt:lpstr>Avenir</vt:lpstr>
      <vt:lpstr>Avenir Book</vt:lpstr>
      <vt:lpstr>Calibri</vt:lpstr>
      <vt:lpstr>Calibri Light</vt:lpstr>
      <vt:lpstr>Courier New</vt:lpstr>
      <vt:lpstr>Freight Text W01</vt:lpstr>
      <vt:lpstr>Helvetica Neue</vt:lpstr>
      <vt:lpstr>Open Sans</vt:lpstr>
      <vt:lpstr>Times New Roman</vt:lpstr>
      <vt:lpstr>Office Theme</vt:lpstr>
      <vt:lpstr>  The Massachusetts Council Presents:  Teaching Fiscal Policy and Equity in the COVID Era Presented by Dr. Margaret Brooks, MA Council Executive Director  and Guest Speaker Demetriouse Russell  June 7, 2021  mbrooks@councilforeconed.org </vt:lpstr>
      <vt:lpstr>EconEdLink Membership</vt:lpstr>
      <vt:lpstr>Professional Development Certificate</vt:lpstr>
      <vt:lpstr>       Many thanks to the Peter G. Peterson Foundation for supporting the development of  EconEdLink Fiscal Policy curriculum materials!</vt:lpstr>
      <vt:lpstr>PowerPoint Presentation</vt:lpstr>
      <vt:lpstr>PowerPoint Presentation</vt:lpstr>
      <vt:lpstr>Agenda</vt:lpstr>
      <vt:lpstr>Objectives</vt:lpstr>
      <vt:lpstr>National Standards</vt:lpstr>
      <vt:lpstr>MA State Standards</vt:lpstr>
      <vt:lpstr>EconEdLink - Multipliers and Fiscal Policy</vt:lpstr>
      <vt:lpstr>Question:  What to do with $100?</vt:lpstr>
      <vt:lpstr>MPC and MPS</vt:lpstr>
      <vt:lpstr>MPC Factors</vt:lpstr>
      <vt:lpstr>MPC and Fiscal Policy</vt:lpstr>
      <vt:lpstr>Fiscal Policy Review</vt:lpstr>
      <vt:lpstr>COVID-19 Economy</vt:lpstr>
      <vt:lpstr>2020 - Time for Fiscal Policy?</vt:lpstr>
      <vt:lpstr>COVID-19 Fiscal Policy</vt:lpstr>
      <vt:lpstr>COVID-19 Fiscal Policy [2]</vt:lpstr>
      <vt:lpstr>2021- Still Time for Fiscal Policy?</vt:lpstr>
      <vt:lpstr>COVID-19 Fiscal Policy [3]</vt:lpstr>
      <vt:lpstr>Limits of Fiscal Policy</vt:lpstr>
      <vt:lpstr>Timed</vt:lpstr>
      <vt:lpstr>Temporary</vt:lpstr>
      <vt:lpstr>Targeted</vt:lpstr>
      <vt:lpstr>Multipliers</vt:lpstr>
      <vt:lpstr>Question</vt:lpstr>
      <vt:lpstr>   Demetriouse Russell  CEO, Venn Diagram Partners</vt:lpstr>
      <vt:lpstr>Context: Economic Reality</vt:lpstr>
      <vt:lpstr>Context: Economic Reality</vt:lpstr>
      <vt:lpstr>Context: Economic Reality</vt:lpstr>
      <vt:lpstr>Context: Economic Reality</vt:lpstr>
      <vt:lpstr>Context: Economic Reality</vt:lpstr>
      <vt:lpstr>Context: Economic Reality</vt:lpstr>
      <vt:lpstr>How COVID-19 Affected Black and Latinx Communities</vt:lpstr>
      <vt:lpstr>How COVID-19 Affected Black and Latinx Communities</vt:lpstr>
      <vt:lpstr>How COVID-19 Affected Black and Latinx Communities </vt:lpstr>
      <vt:lpstr>How COVID-19 Affected Black and Latinx Communities </vt:lpstr>
      <vt:lpstr>PowerPoint Presentation</vt:lpstr>
      <vt:lpstr>Ways that COVID-19 Economic Relief Proposals Promote Racial Equity</vt:lpstr>
      <vt:lpstr>Ways that COVID-19 Economic Relief Proposals Promote Racial Equity</vt:lpstr>
      <vt:lpstr>Ways that COVID-19 Economic Relief Proposals Promote Racial Equity</vt:lpstr>
      <vt:lpstr>Proposed Policy: Just Future Funds</vt:lpstr>
      <vt:lpstr>Proposed Policy: Just Future Funds</vt:lpstr>
      <vt:lpstr>Proposed Policy: Just Future Funds</vt:lpstr>
      <vt:lpstr>    Discussion Questions  How do fiscal policies that support racial equity and social justice help build a stronger economy for all?  </vt:lpstr>
      <vt:lpstr>     Discussion Questions  How do fiscal policies that support food, health, business and housing security help build a stronger economy for all?  </vt:lpstr>
      <vt:lpstr>      Discussion Questions  How does public investment in infrastructure that supports small (W/MBE) business and education help build a stronger economy for all?  </vt:lpstr>
      <vt:lpstr>PowerPoint Presentation</vt:lpstr>
      <vt:lpstr>PowerPoint Presentation</vt:lpstr>
      <vt:lpstr>CEE Affiliates</vt:lpstr>
      <vt:lpstr>Thank You to Our Sponsor!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Business of….?</dc:title>
  <dc:creator>Marsha Masters</dc:creator>
  <cp:lastModifiedBy>Jarvon Carson</cp:lastModifiedBy>
  <cp:revision>167</cp:revision>
  <dcterms:created xsi:type="dcterms:W3CDTF">2012-09-11T15:07:18Z</dcterms:created>
  <dcterms:modified xsi:type="dcterms:W3CDTF">2021-06-07T17:44:21Z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