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98"/>
  </p:notesMasterIdLst>
  <p:sldIdLst>
    <p:sldId id="256" r:id="rId2"/>
    <p:sldId id="257" r:id="rId3"/>
    <p:sldId id="258" r:id="rId4"/>
    <p:sldId id="349" r:id="rId5"/>
    <p:sldId id="350" r:id="rId6"/>
    <p:sldId id="351"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Lst>
  <p:sldSz cx="9144000" cy="6858000" type="screen4x3"/>
  <p:notesSz cx="6858000" cy="9144000"/>
  <p:embeddedFontLst>
    <p:embeddedFont>
      <p:font typeface="Calibri" panose="020F0502020204030204" pitchFamily="34" charset="0"/>
      <p:regular r:id="rId99"/>
      <p:bold r:id="rId100"/>
      <p:italic r:id="rId101"/>
      <p:boldItalic r:id="rId102"/>
    </p:embeddedFont>
    <p:embeddedFont>
      <p:font typeface="Gill Sans" panose="020B0604020202020204" charset="0"/>
      <p:regular r:id="rId103"/>
      <p:bold r:id="rId1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B584DAF-1802-4E99-A934-A8766DB320F0}">
  <a:tblStyle styleId="{8B584DAF-1802-4E99-A934-A8766DB320F0}" styleName="Table_0">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4C82F5D-46F5-4FDE-AA33-D51346FA67F2}"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1786"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4.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5.fntdata"/><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1.fntdata"/><Relationship Id="rId10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2.fntdata"/><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0" name="Google Shape;70;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18" name="Google Shape;11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bc9e90de4b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bc9e90de4b_0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25" name="Google Shape;125;gbc9e90de4b_0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e41d303065_1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e41d303065_1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32" name="Google Shape;132;ge41d303065_1_2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e3b2474ddf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e3b2474ddf_0_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40" name="Google Shape;140;ge3b2474ddf_0_7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e3b2474ddf_0_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e3b2474ddf_0_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46" name="Google Shape;146;ge3b2474ddf_0_7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bc9e90de4b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bc9e90de4b_0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52" name="Google Shape;152;gbc9e90de4b_0_1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e41d303065_1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e41d303065_1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60" name="Google Shape;160;ge41d303065_1_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i="1"/>
          </a:p>
        </p:txBody>
      </p:sp>
      <p:sp>
        <p:nvSpPr>
          <p:cNvPr id="166" name="Google Shape;166;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bcaa231863_0_1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bcaa23186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rmAutofit/>
          </a:bodyPr>
          <a:lstStyle/>
          <a:p>
            <a:pPr marL="0" lvl="0" indent="0" algn="l" rtl="0">
              <a:spcBef>
                <a:spcPts val="360"/>
              </a:spcBef>
              <a:spcAft>
                <a:spcPts val="0"/>
              </a:spcAft>
              <a:buNone/>
            </a:pPr>
            <a:r>
              <a:rPr lang="en-US" sz="1400"/>
              <a:t>Get kids atttention - mention iPhones</a:t>
            </a:r>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e18198f912_0_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e18198f91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rmAutofit/>
          </a:bodyPr>
          <a:lstStyle/>
          <a:p>
            <a:pPr marL="0" lvl="0" indent="0" algn="l" rtl="0">
              <a:spcBef>
                <a:spcPts val="360"/>
              </a:spcBef>
              <a:spcAft>
                <a:spcPts val="0"/>
              </a:spcAft>
              <a:buNone/>
            </a:pPr>
            <a:r>
              <a:rPr lang="en-US" sz="1400"/>
              <a:t>Get kids atttention - mention iPhones</a:t>
            </a:r>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 name="Google Shape;75;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i="1"/>
          </a:p>
        </p:txBody>
      </p:sp>
      <p:sp>
        <p:nvSpPr>
          <p:cNvPr id="76" name="Google Shape;76;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SLIDES_API1278988637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SLIDES_API1278988637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85" name="Google Shape;185;SLIDES_API1278988637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e37bae7b20_0_0: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e37bae7b20_0_0: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192" name="Google Shape;192;ge37bae7b20_0_0: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bcf956a93f_0_3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bcf956a93f_0_3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00" name="Google Shape;200;gbcf956a93f_0_30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e188bf6c1e_0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e188bf6c1e_0_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10" name="Google Shape;210;ge188bf6c1e_0_3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e188bf6c1e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e188bf6c1e_0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17" name="Google Shape;217;ge188bf6c1e_0_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e188bf6c1e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e188bf6c1e_0_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25" name="Google Shape;225;ge188bf6c1e_0_4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e377c62278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e377c62278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33" name="Google Shape;233;ge377c62278_0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e377c62278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e377c62278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41" name="Google Shape;241;ge377c62278_0_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e377c62278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e377c62278_0_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49" name="Google Shape;249;ge377c62278_0_1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e3c44583cd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e3c44583cd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59" name="Google Shape;259;ge3c44583cd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i="1"/>
          </a:p>
        </p:txBody>
      </p:sp>
      <p:sp>
        <p:nvSpPr>
          <p:cNvPr id="83" name="Google Shape;8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e3c44583cd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e3c44583cd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66" name="Google Shape;266;ge3c44583cd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e377c62278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e377c62278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73" name="Google Shape;273;ge377c62278_0_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e377c62278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e377c62278_0_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80" name="Google Shape;280;ge377c62278_0_4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e377c62278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e377c62278_0_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86" name="Google Shape;286;ge377c62278_0_3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e377c62278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e377c62278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92" name="Google Shape;292;ge377c62278_0_4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e377c62278_0_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e377c62278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98" name="Google Shape;298;ge377c62278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e3b2474ddf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e3b2474ddf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07" name="Google Shape;307;ge3b2474ddf_0_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e3c44583cd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e3c44583cd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14" name="Google Shape;314;ge3c44583cd_0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SLIDES_API137645118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SLIDES_API1376451182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22" name="Google Shape;322;SLIDES_API1376451182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3b2474dd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3b2474ddf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29" name="Google Shape;329;ge3b2474ddf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5</a:t>
            </a:fld>
            <a:endParaRPr lang="en-US"/>
          </a:p>
        </p:txBody>
      </p:sp>
    </p:spTree>
    <p:extLst>
      <p:ext uri="{BB962C8B-B14F-4D97-AF65-F5344CB8AC3E}">
        <p14:creationId xmlns:p14="http://schemas.microsoft.com/office/powerpoint/2010/main" val="3573783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e377c62278_0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e377c62278_0_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36" name="Google Shape;336;ge377c62278_0_6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e188bf6c1e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e188bf6c1e_0_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46" name="Google Shape;346;ge188bf6c1e_0_1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e188bf6c1e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e188bf6c1e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53" name="Google Shape;353;ge188bf6c1e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e377c62278_0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e377c62278_0_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61" name="Google Shape;361;ge377c62278_0_7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SLIDES_API981935267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SLIDES_API981935267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71" name="Google Shape;371;SLIDES_API981935267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e377c62278_0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e377c62278_0_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78" name="Google Shape;378;ge377c62278_0_8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e377c62278_0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e377c62278_0_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86" name="Google Shape;386;ge377c62278_0_8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SLIDES_API20358724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SLIDES_API203587243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96" name="Google Shape;396;SLIDES_API203587243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e377c62278_0_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e377c62278_0_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03" name="Google Shape;403;ge377c62278_0_9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e3c44583cd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e3c44583cd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12" name="Google Shape;412;ge3c44583cd_0_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6</a:t>
            </a:fld>
            <a:endParaRPr lang="en-US"/>
          </a:p>
        </p:txBody>
      </p:sp>
    </p:spTree>
    <p:extLst>
      <p:ext uri="{BB962C8B-B14F-4D97-AF65-F5344CB8AC3E}">
        <p14:creationId xmlns:p14="http://schemas.microsoft.com/office/powerpoint/2010/main" val="35302852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e377c62278_0_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e377c62278_0_1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19" name="Google Shape;419;ge377c62278_0_1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e377c62278_0_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e377c62278_0_1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27" name="Google Shape;427;ge377c62278_0_1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e377c62278_0_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e377c62278_0_1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33" name="Google Shape;433;ge377c62278_0_13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e377c62278_0_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e377c62278_0_1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40" name="Google Shape;440;ge377c62278_0_13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3c44583cd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3c44583cd_0_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46" name="Google Shape;446;ge3c44583cd_0_3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e377c62278_0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e377c62278_0_1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54" name="Google Shape;454;ge377c62278_0_14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SLIDES_API149201434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SLIDES_API149201434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62" name="Google Shape;462;SLIDES_API149201434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e377c62278_0_1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e377c62278_0_1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69" name="Google Shape;469;ge377c62278_0_15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e377c62278_0_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e377c62278_0_1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77" name="Google Shape;477;ge377c62278_0_16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e377c62278_0_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e377c62278_0_1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83" name="Google Shape;483;ge377c62278_0_17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SLIDES_API181475446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SLIDES_API1814754463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90" name="Google Shape;90;SLIDES_API1814754463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e377c62278_0_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e377c62278_0_1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89" name="Google Shape;489;ge377c62278_0_17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e3b2474ddf_0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e3b2474ddf_0_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96" name="Google Shape;496;ge3b2474ddf_0_4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e188bf6c1e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e188bf6c1e_0_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03" name="Google Shape;503;ge188bf6c1e_0_4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e3b2474ddf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e3b2474ddf_0_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10" name="Google Shape;510;ge3b2474ddf_0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e3b2474ddf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e3b2474ddf_0_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17" name="Google Shape;517;ge3b2474ddf_0_3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e3b2474ddf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e3b2474ddf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24" name="Google Shape;524;ge3b2474ddf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e188bf6c1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e188bf6c1e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32" name="Google Shape;532;ge188bf6c1e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67</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e188bf6c1e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e188bf6c1e_0_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39" name="Google Shape;539;ge188bf6c1e_0_6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68</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e188bf6c1e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e188bf6c1e_0_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45" name="Google Shape;545;ge188bf6c1e_0_5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e188bf6c1e_0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e188bf6c1e_0_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52" name="Google Shape;552;ge188bf6c1e_0_7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SLIDES_API67225169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SLIDES_API672251694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97" name="Google Shape;97;SLIDES_API672251694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e188bf6c1e_0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e188bf6c1e_0_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59" name="Google Shape;559;ge188bf6c1e_0_6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e188bf6c1e_0_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e188bf6c1e_0_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67" name="Google Shape;567;ge188bf6c1e_0_8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72</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e188bf6c1e_0_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e188bf6c1e_0_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73" name="Google Shape;573;ge188bf6c1e_0_8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SLIDES_API336963359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SLIDES_API336963359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81" name="Google Shape;581;SLIDES_API336963359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74</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e3b2474ddf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e3b2474ddf_0_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88" name="Google Shape;588;ge3b2474ddf_0_5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e3b2474ddf_0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e3b2474ddf_0_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94" name="Google Shape;594;ge3b2474ddf_0_5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76</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3b2474ddf_0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3b2474ddf_0_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00" name="Google Shape;600;ge3b2474ddf_0_6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77</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ba5122a3c4_0_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ba5122a3c4_0_1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06" name="Google Shape;606;gba5122a3c4_0_17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78</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ba5122a3c4_0_1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ba5122a3c4_0_1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17" name="Google Shape;617;gba5122a3c4_0_18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79</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ba5122a3c4_0_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ba5122a3c4_0_1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24" name="Google Shape;624;gba5122a3c4_0_19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04" name="Google Shape;104;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SLIDES_API59179509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SLIDES_API591795092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31" name="Google Shape;631;SLIDES_API591795092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81</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ba5122a3c4_0_1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ba5122a3c4_0_1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38" name="Google Shape;638;gba5122a3c4_0_19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82</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ba5122a3c4_0_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ba5122a3c4_0_2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45" name="Google Shape;645;gba5122a3c4_0_20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83</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ba5122a3c4_0_2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ba5122a3c4_0_2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52" name="Google Shape;652;gba5122a3c4_0_2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84</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ba5122a3c4_0_2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ba5122a3c4_0_2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58" name="Google Shape;658;gba5122a3c4_0_21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85</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ba5122a3c4_0_2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ba5122a3c4_0_2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64" name="Google Shape;664;gba5122a3c4_0_2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ba5122a3c4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ba5122a3c4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70" name="Google Shape;670;gba5122a3c4_0_2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87</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ba5122a3c4_0_2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ba5122a3c4_0_2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77" name="Google Shape;677;gba5122a3c4_0_2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88</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ba5122a3c4_0_2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ba5122a3c4_0_2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83" name="Google Shape;683;gba5122a3c4_0_2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89</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ba5122a3c4_0_2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ba5122a3c4_0_2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89" name="Google Shape;689;gba5122a3c4_0_25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11" name="Google Shape;111;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bcbe0a7b11_1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bcbe0a7b11_1_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95" name="Google Shape;695;gbcbe0a7b11_1_6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91</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e3b2474ddf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e3b2474ddf_0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02" name="Google Shape;702;ge3b2474ddf_0_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92</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ba5122a3c4_0_2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ba5122a3c4_0_2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09" name="Google Shape;709;gba5122a3c4_0_26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93</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15" name="Google Shape;715;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22" name="Google Shape;72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29" name="Google Shape;72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sz="6600" b="1" i="0">
                <a:solidFill>
                  <a:srgbClr val="005CB8"/>
                </a:solidFill>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88888"/>
              </a:buClr>
              <a:buSzPts val="2800"/>
              <a:buNone/>
              <a:defRPr>
                <a:solidFill>
                  <a:srgbClr val="888888"/>
                </a:solidFill>
              </a:defRPr>
            </a:lvl1pPr>
            <a:lvl2pPr lvl="1" algn="ctr">
              <a:spcBef>
                <a:spcPts val="1800"/>
              </a:spcBef>
              <a:spcAft>
                <a:spcPts val="0"/>
              </a:spcAft>
              <a:buClr>
                <a:srgbClr val="888888"/>
              </a:buClr>
              <a:buSzPts val="2800"/>
              <a:buNone/>
              <a:defRPr>
                <a:solidFill>
                  <a:srgbClr val="888888"/>
                </a:solidFill>
              </a:defRPr>
            </a:lvl2pPr>
            <a:lvl3pPr lvl="2" algn="ctr">
              <a:spcBef>
                <a:spcPts val="1800"/>
              </a:spcBef>
              <a:spcAft>
                <a:spcPts val="0"/>
              </a:spcAft>
              <a:buClr>
                <a:srgbClr val="888888"/>
              </a:buClr>
              <a:buSzPts val="2800"/>
              <a:buNone/>
              <a:defRPr>
                <a:solidFill>
                  <a:srgbClr val="888888"/>
                </a:solidFill>
              </a:defRPr>
            </a:lvl3pPr>
            <a:lvl4pPr lvl="3" algn="ctr">
              <a:spcBef>
                <a:spcPts val="1800"/>
              </a:spcBef>
              <a:spcAft>
                <a:spcPts val="0"/>
              </a:spcAft>
              <a:buClr>
                <a:srgbClr val="888888"/>
              </a:buClr>
              <a:buSzPts val="2800"/>
              <a:buNone/>
              <a:defRPr>
                <a:solidFill>
                  <a:srgbClr val="888888"/>
                </a:solidFill>
              </a:defRPr>
            </a:lvl4pPr>
            <a:lvl5pPr lvl="4" algn="ctr">
              <a:spcBef>
                <a:spcPts val="1800"/>
              </a:spcBef>
              <a:spcAft>
                <a:spcPts val="0"/>
              </a:spcAft>
              <a:buClr>
                <a:srgbClr val="888888"/>
              </a:buClr>
              <a:buSzPts val="2800"/>
              <a:buNone/>
              <a:defRPr>
                <a:solidFill>
                  <a:srgbClr val="888888"/>
                </a:solidFill>
              </a:defRPr>
            </a:lvl5pPr>
            <a:lvl6pPr lvl="5" algn="ctr">
              <a:spcBef>
                <a:spcPts val="18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11"/>
          <p:cNvSpPr txBox="1">
            <a:spLocks noGrp="1"/>
          </p:cNvSpPr>
          <p:nvPr>
            <p:ph type="body" idx="1"/>
          </p:nvPr>
        </p:nvSpPr>
        <p:spPr>
          <a:xfrm rot="5400000">
            <a:off x="2080418" y="203220"/>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
        <p:cNvGrpSpPr/>
        <p:nvPr/>
      </p:nvGrpSpPr>
      <p:grpSpPr>
        <a:xfrm>
          <a:off x="0" y="0"/>
          <a:ext cx="0" cy="0"/>
          <a:chOff x="0" y="0"/>
          <a:chExt cx="0" cy="0"/>
        </a:xfrm>
      </p:grpSpPr>
      <p:sp>
        <p:nvSpPr>
          <p:cNvPr id="49" name="Google Shape;49;p13"/>
          <p:cNvSpPr txBox="1">
            <a:spLocks noGrp="1"/>
          </p:cNvSpPr>
          <p:nvPr>
            <p:ph type="title"/>
          </p:nvPr>
        </p:nvSpPr>
        <p:spPr>
          <a:xfrm>
            <a:off x="311700" y="593367"/>
            <a:ext cx="8520600" cy="763500"/>
          </a:xfrm>
          <a:prstGeom prst="rect">
            <a:avLst/>
          </a:prstGeom>
        </p:spPr>
        <p:txBody>
          <a:bodyPr spcFirstLastPara="1" wrap="square" lIns="91425" tIns="45700" rIns="91425" bIns="45700"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 name="Google Shape;50;p13"/>
          <p:cNvSpPr txBox="1">
            <a:spLocks noGrp="1"/>
          </p:cNvSpPr>
          <p:nvPr>
            <p:ph type="body" idx="1"/>
          </p:nvPr>
        </p:nvSpPr>
        <p:spPr>
          <a:xfrm>
            <a:off x="311700" y="1536633"/>
            <a:ext cx="8520600" cy="4555200"/>
          </a:xfrm>
          <a:prstGeom prst="rect">
            <a:avLst/>
          </a:prstGeom>
        </p:spPr>
        <p:txBody>
          <a:bodyPr spcFirstLastPara="1" wrap="square" lIns="91425" tIns="45700" rIns="91425" bIns="45700" anchor="t" anchorCtr="0">
            <a:noAutofit/>
          </a:bodyPr>
          <a:lstStyle>
            <a:lvl1pPr marL="457200" lvl="0" indent="-406400" rtl="0">
              <a:spcBef>
                <a:spcPts val="0"/>
              </a:spcBef>
              <a:spcAft>
                <a:spcPts val="0"/>
              </a:spcAft>
              <a:buSzPts val="2800"/>
              <a:buChar char="•"/>
              <a:defRPr/>
            </a:lvl1pPr>
            <a:lvl2pPr marL="914400" lvl="1" indent="-406400" rtl="0">
              <a:spcBef>
                <a:spcPts val="1800"/>
              </a:spcBef>
              <a:spcAft>
                <a:spcPts val="0"/>
              </a:spcAft>
              <a:buSzPts val="2800"/>
              <a:buChar char="–"/>
              <a:defRPr/>
            </a:lvl2pPr>
            <a:lvl3pPr marL="1371600" lvl="2" indent="-406400" rtl="0">
              <a:spcBef>
                <a:spcPts val="1800"/>
              </a:spcBef>
              <a:spcAft>
                <a:spcPts val="0"/>
              </a:spcAft>
              <a:buSzPts val="2800"/>
              <a:buChar char="•"/>
              <a:defRPr/>
            </a:lvl3pPr>
            <a:lvl4pPr marL="1828800" lvl="3" indent="-406400" rtl="0">
              <a:spcBef>
                <a:spcPts val="1800"/>
              </a:spcBef>
              <a:spcAft>
                <a:spcPts val="0"/>
              </a:spcAft>
              <a:buSzPts val="2800"/>
              <a:buChar char="–"/>
              <a:defRPr/>
            </a:lvl4pPr>
            <a:lvl5pPr marL="2286000" lvl="4" indent="-406400" rtl="0">
              <a:spcBef>
                <a:spcPts val="1800"/>
              </a:spcBef>
              <a:spcAft>
                <a:spcPts val="0"/>
              </a:spcAft>
              <a:buSzPts val="2800"/>
              <a:buChar char="»"/>
              <a:defRPr/>
            </a:lvl5pPr>
            <a:lvl6pPr marL="2743200" lvl="5" indent="-355600" rtl="0">
              <a:spcBef>
                <a:spcPts val="18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51" name="Google Shape;51;p13"/>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opics">
  <p:cSld name="Topics">
    <p:spTree>
      <p:nvGrpSpPr>
        <p:cNvPr id="1" name="Shape 52"/>
        <p:cNvGrpSpPr/>
        <p:nvPr/>
      </p:nvGrpSpPr>
      <p:grpSpPr>
        <a:xfrm>
          <a:off x="0" y="0"/>
          <a:ext cx="0" cy="0"/>
          <a:chOff x="0" y="0"/>
          <a:chExt cx="0" cy="0"/>
        </a:xfrm>
      </p:grpSpPr>
      <p:cxnSp>
        <p:nvCxnSpPr>
          <p:cNvPr id="53" name="Google Shape;53;p14"/>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54" name="Google Shape;54;p14"/>
          <p:cNvSpPr txBox="1">
            <a:spLocks noGrp="1"/>
          </p:cNvSpPr>
          <p:nvPr>
            <p:ph type="body" idx="1"/>
          </p:nvPr>
        </p:nvSpPr>
        <p:spPr>
          <a:xfrm>
            <a:off x="1028700" y="1752600"/>
            <a:ext cx="7086600" cy="36576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rgbClr val="6EA92C"/>
              </a:buClr>
              <a:buSzPts val="1800"/>
              <a:buFont typeface="Arial"/>
              <a:buChar char="•"/>
              <a:defRPr sz="1800" b="0" i="0" u="none" strike="noStrike" cap="none">
                <a:solidFill>
                  <a:srgbClr val="6EA92C"/>
                </a:solidFill>
                <a:latin typeface="Gill Sans"/>
                <a:ea typeface="Gill Sans"/>
                <a:cs typeface="Gill Sans"/>
                <a:sym typeface="Gill Sans"/>
              </a:defRPr>
            </a:lvl1pPr>
            <a:lvl2pPr marL="914400" marR="0" lvl="1" indent="-342900" algn="l" rtl="0">
              <a:spcBef>
                <a:spcPts val="360"/>
              </a:spcBef>
              <a:spcAft>
                <a:spcPts val="0"/>
              </a:spcAft>
              <a:buClr>
                <a:srgbClr val="004A80"/>
              </a:buClr>
              <a:buSzPts val="1800"/>
              <a:buFont typeface="Arial"/>
              <a:buChar char="»"/>
              <a:defRPr sz="1800" b="0" i="0" u="none" strike="noStrike" cap="none">
                <a:solidFill>
                  <a:srgbClr val="004A80"/>
                </a:solidFill>
                <a:latin typeface="Gill Sans"/>
                <a:ea typeface="Gill Sans"/>
                <a:cs typeface="Gill Sans"/>
                <a:sym typeface="Gill Sans"/>
              </a:defRPr>
            </a:lvl2pPr>
            <a:lvl3pPr marL="1371600" marR="0" lvl="2" indent="-381000" algn="l" rtl="0">
              <a:spcBef>
                <a:spcPts val="480"/>
              </a:spcBef>
              <a:spcAft>
                <a:spcPts val="0"/>
              </a:spcAft>
              <a:buClr>
                <a:srgbClr val="6EA92C"/>
              </a:buClr>
              <a:buSzPts val="2400"/>
              <a:buFont typeface="Gill Sans"/>
              <a:buChar char="•"/>
              <a:defRPr sz="2400" b="0" i="0" u="none" strike="noStrike" cap="none">
                <a:solidFill>
                  <a:srgbClr val="6EA92C"/>
                </a:solidFill>
                <a:latin typeface="Gill Sans"/>
                <a:ea typeface="Gill Sans"/>
                <a:cs typeface="Gill Sans"/>
                <a:sym typeface="Gill Sans"/>
              </a:defRPr>
            </a:lvl3pPr>
            <a:lvl4pPr marL="1828800" marR="0" lvl="3"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4pPr>
            <a:lvl5pPr marL="2286000" marR="0" lvl="4"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sp>
        <p:nvSpPr>
          <p:cNvPr id="55" name="Google Shape;55;p14"/>
          <p:cNvSpPr txBox="1">
            <a:spLocks noGrp="1"/>
          </p:cNvSpPr>
          <p:nvPr>
            <p:ph type="title"/>
          </p:nvPr>
        </p:nvSpPr>
        <p:spPr>
          <a:xfrm>
            <a:off x="457200" y="609600"/>
            <a:ext cx="8229600" cy="6096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SzPts val="1400"/>
              <a:buNone/>
              <a:defRPr sz="2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6" name="Google Shape;56;p14"/>
          <p:cNvSpPr txBox="1">
            <a:spLocks noGrp="1"/>
          </p:cNvSpPr>
          <p:nvPr>
            <p:ph type="ftr" idx="11"/>
          </p:nvPr>
        </p:nvSpPr>
        <p:spPr>
          <a:xfrm>
            <a:off x="755945" y="63246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7" name="Google Shape;57;p14"/>
          <p:cNvSpPr txBox="1">
            <a:spLocks noGrp="1"/>
          </p:cNvSpPr>
          <p:nvPr>
            <p:ph type="sldNum" idx="12"/>
          </p:nvPr>
        </p:nvSpPr>
        <p:spPr>
          <a:xfrm>
            <a:off x="6553200" y="64770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58" name="Google Shape;58;p14"/>
          <p:cNvPicPr preferRelativeResize="0"/>
          <p:nvPr/>
        </p:nvPicPr>
        <p:blipFill rotWithShape="1">
          <a:blip r:embed="rId2">
            <a:alphaModFix/>
          </a:blip>
          <a:srcRect/>
          <a:stretch/>
        </p:blipFill>
        <p:spPr>
          <a:xfrm>
            <a:off x="6781800" y="481217"/>
            <a:ext cx="1904999" cy="71396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 Bullets">
  <p:cSld name="Content + Bullets">
    <p:spTree>
      <p:nvGrpSpPr>
        <p:cNvPr id="1" name="Shape 59"/>
        <p:cNvGrpSpPr/>
        <p:nvPr/>
      </p:nvGrpSpPr>
      <p:grpSpPr>
        <a:xfrm>
          <a:off x="0" y="0"/>
          <a:ext cx="0" cy="0"/>
          <a:chOff x="0" y="0"/>
          <a:chExt cx="0" cy="0"/>
        </a:xfrm>
      </p:grpSpPr>
      <p:cxnSp>
        <p:nvCxnSpPr>
          <p:cNvPr id="60" name="Google Shape;60;p15"/>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61" name="Google Shape;61;p15"/>
          <p:cNvSpPr txBox="1">
            <a:spLocks noGrp="1"/>
          </p:cNvSpPr>
          <p:nvPr>
            <p:ph type="title"/>
          </p:nvPr>
        </p:nvSpPr>
        <p:spPr>
          <a:xfrm>
            <a:off x="457200" y="609600"/>
            <a:ext cx="8229600" cy="6096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SzPts val="1400"/>
              <a:buNone/>
              <a:defRPr sz="2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2" name="Google Shape;62;p15"/>
          <p:cNvSpPr txBox="1">
            <a:spLocks noGrp="1"/>
          </p:cNvSpPr>
          <p:nvPr>
            <p:ph type="body" idx="1"/>
          </p:nvPr>
        </p:nvSpPr>
        <p:spPr>
          <a:xfrm>
            <a:off x="457200" y="1295400"/>
            <a:ext cx="8229600" cy="4572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80"/>
              </a:spcBef>
              <a:spcAft>
                <a:spcPts val="0"/>
              </a:spcAft>
              <a:buClr>
                <a:schemeClr val="dk1"/>
              </a:buClr>
              <a:buSzPts val="2400"/>
              <a:buFont typeface="Gill Sans"/>
              <a:buNone/>
              <a:defRPr sz="2400" b="0" i="0" u="none" strike="noStrike" cap="none">
                <a:solidFill>
                  <a:schemeClr val="dk1"/>
                </a:solidFill>
                <a:latin typeface="Gill Sans"/>
                <a:ea typeface="Gill Sans"/>
                <a:cs typeface="Gill Sans"/>
                <a:sym typeface="Gill Sans"/>
              </a:defRPr>
            </a:lvl1pPr>
            <a:lvl2pPr marL="914400" marR="0" lvl="1" indent="-228600" algn="l" rtl="0">
              <a:spcBef>
                <a:spcPts val="40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63" name="Google Shape;63;p15"/>
          <p:cNvSpPr txBox="1">
            <a:spLocks noGrp="1"/>
          </p:cNvSpPr>
          <p:nvPr>
            <p:ph type="body" idx="2"/>
          </p:nvPr>
        </p:nvSpPr>
        <p:spPr>
          <a:xfrm>
            <a:off x="609600" y="1905001"/>
            <a:ext cx="7924800" cy="43434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1pPr>
            <a:lvl2pPr marL="914400" marR="0" lvl="1"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2pPr>
            <a:lvl3pPr marL="1371600" marR="0" lvl="2"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3pPr>
            <a:lvl4pPr marL="1828800" marR="0" lvl="3"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4pPr>
            <a:lvl5pPr marL="2286000" marR="0" lvl="4"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sp>
        <p:nvSpPr>
          <p:cNvPr id="64" name="Google Shape;64;p15"/>
          <p:cNvSpPr txBox="1">
            <a:spLocks noGrp="1"/>
          </p:cNvSpPr>
          <p:nvPr>
            <p:ph type="ftr" idx="11"/>
          </p:nvPr>
        </p:nvSpPr>
        <p:spPr>
          <a:xfrm>
            <a:off x="609600" y="64008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65" name="Google Shape;65;p15"/>
          <p:cNvSpPr txBox="1">
            <a:spLocks noGrp="1"/>
          </p:cNvSpPr>
          <p:nvPr>
            <p:ph type="sldNum" idx="12"/>
          </p:nvPr>
        </p:nvSpPr>
        <p:spPr>
          <a:xfrm>
            <a:off x="7162800" y="6553200"/>
            <a:ext cx="12954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66" name="Google Shape;66;p15"/>
          <p:cNvPicPr preferRelativeResize="0"/>
          <p:nvPr/>
        </p:nvPicPr>
        <p:blipFill rotWithShape="1">
          <a:blip r:embed="rId2">
            <a:alphaModFix/>
          </a:blip>
          <a:srcRect/>
          <a:stretch/>
        </p:blipFill>
        <p:spPr>
          <a:xfrm>
            <a:off x="6710362" y="609600"/>
            <a:ext cx="2200275" cy="533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42500"/>
              </a:lnSpc>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 name="Google Shape;20;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rgbClr val="888888"/>
              </a:buClr>
              <a:buSzPts val="2000"/>
              <a:buNone/>
              <a:defRPr sz="2000">
                <a:solidFill>
                  <a:srgbClr val="888888"/>
                </a:solidFill>
              </a:defRPr>
            </a:lvl1pPr>
            <a:lvl2pPr marL="914400" lvl="1" indent="-228600" algn="l">
              <a:spcBef>
                <a:spcPts val="1800"/>
              </a:spcBef>
              <a:spcAft>
                <a:spcPts val="0"/>
              </a:spcAft>
              <a:buClr>
                <a:srgbClr val="888888"/>
              </a:buClr>
              <a:buSzPts val="1800"/>
              <a:buNone/>
              <a:defRPr sz="1800">
                <a:solidFill>
                  <a:srgbClr val="888888"/>
                </a:solidFill>
              </a:defRPr>
            </a:lvl2pPr>
            <a:lvl3pPr marL="1371600" lvl="2" indent="-228600" algn="l">
              <a:spcBef>
                <a:spcPts val="1800"/>
              </a:spcBef>
              <a:spcAft>
                <a:spcPts val="0"/>
              </a:spcAft>
              <a:buClr>
                <a:srgbClr val="888888"/>
              </a:buClr>
              <a:buSzPts val="1600"/>
              <a:buNone/>
              <a:defRPr sz="1600">
                <a:solidFill>
                  <a:srgbClr val="888888"/>
                </a:solidFill>
              </a:defRPr>
            </a:lvl3pPr>
            <a:lvl4pPr marL="1828800" lvl="3" indent="-228600" algn="l">
              <a:spcBef>
                <a:spcPts val="1800"/>
              </a:spcBef>
              <a:spcAft>
                <a:spcPts val="0"/>
              </a:spcAft>
              <a:buClr>
                <a:srgbClr val="888888"/>
              </a:buClr>
              <a:buSzPts val="1400"/>
              <a:buNone/>
              <a:defRPr sz="1400">
                <a:solidFill>
                  <a:srgbClr val="888888"/>
                </a:solidFill>
              </a:defRPr>
            </a:lvl4pPr>
            <a:lvl5pPr marL="2286000" lvl="4" indent="-228600" algn="l">
              <a:spcBef>
                <a:spcPts val="1800"/>
              </a:spcBef>
              <a:spcAft>
                <a:spcPts val="0"/>
              </a:spcAft>
              <a:buClr>
                <a:srgbClr val="888888"/>
              </a:buClr>
              <a:buSzPts val="1400"/>
              <a:buNone/>
              <a:defRPr sz="1400">
                <a:solidFill>
                  <a:srgbClr val="888888"/>
                </a:solidFill>
              </a:defRPr>
            </a:lvl5pPr>
            <a:lvl6pPr marL="2743200" lvl="5" indent="-228600" algn="l">
              <a:spcBef>
                <a:spcPts val="180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4" name="Google Shape;24;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8" name="Google Shape;28;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9" name="Google Shape;29;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0" name="Google Shape;30;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0"/>
              </a:spcBef>
              <a:spcAft>
                <a:spcPts val="0"/>
              </a:spcAft>
              <a:buClr>
                <a:schemeClr val="dk1"/>
              </a:buClr>
              <a:buSzPts val="3200"/>
              <a:buChar char="•"/>
              <a:defRPr sz="3200"/>
            </a:lvl1pPr>
            <a:lvl2pPr marL="914400" lvl="1" indent="-406400" algn="l">
              <a:spcBef>
                <a:spcPts val="1800"/>
              </a:spcBef>
              <a:spcAft>
                <a:spcPts val="0"/>
              </a:spcAft>
              <a:buClr>
                <a:schemeClr val="dk1"/>
              </a:buClr>
              <a:buSzPts val="2800"/>
              <a:buChar char="–"/>
              <a:defRPr sz="2800"/>
            </a:lvl2pPr>
            <a:lvl3pPr marL="1371600" lvl="2" indent="-381000" algn="l">
              <a:spcBef>
                <a:spcPts val="1800"/>
              </a:spcBef>
              <a:spcAft>
                <a:spcPts val="0"/>
              </a:spcAft>
              <a:buClr>
                <a:schemeClr val="dk1"/>
              </a:buClr>
              <a:buSzPts val="2400"/>
              <a:buChar char="•"/>
              <a:defRPr sz="2400"/>
            </a:lvl3pPr>
            <a:lvl4pPr marL="1828800" lvl="3" indent="-355600" algn="l">
              <a:spcBef>
                <a:spcPts val="1800"/>
              </a:spcBef>
              <a:spcAft>
                <a:spcPts val="0"/>
              </a:spcAft>
              <a:buClr>
                <a:schemeClr val="dk1"/>
              </a:buClr>
              <a:buSzPts val="2000"/>
              <a:buChar char="–"/>
              <a:defRPr sz="2000"/>
            </a:lvl4pPr>
            <a:lvl5pPr marL="2286000" lvl="4" indent="-355600" algn="l">
              <a:spcBef>
                <a:spcPts val="1800"/>
              </a:spcBef>
              <a:spcAft>
                <a:spcPts val="0"/>
              </a:spcAft>
              <a:buClr>
                <a:schemeClr val="dk1"/>
              </a:buClr>
              <a:buSzPts val="2000"/>
              <a:buChar char="»"/>
              <a:defRPr sz="2000"/>
            </a:lvl5pPr>
            <a:lvl6pPr marL="2743200" lvl="5" indent="-355600" algn="l">
              <a:spcBef>
                <a:spcPts val="18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7" name="Google Shape;3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
        <p:cNvGrpSpPr/>
        <p:nvPr/>
      </p:nvGrpSpPr>
      <p:grpSpPr>
        <a:xfrm>
          <a:off x="0" y="0"/>
          <a:ext cx="0" cy="0"/>
          <a:chOff x="0" y="0"/>
          <a:chExt cx="0" cy="0"/>
        </a:xfrm>
      </p:grpSpPr>
      <p:sp>
        <p:nvSpPr>
          <p:cNvPr id="39" name="Google Shape;39;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1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1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1" name="Google Shape;41;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86363"/>
              </a:lnSpc>
              <a:spcBef>
                <a:spcPts val="0"/>
              </a:spcBef>
              <a:spcAft>
                <a:spcPts val="0"/>
              </a:spcAft>
              <a:buSzPts val="1400"/>
              <a:buNone/>
              <a:defRPr sz="6600" b="1" i="0" u="none" strike="noStrike" cap="none">
                <a:solidFill>
                  <a:srgbClr val="005CB8"/>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228600" y="2055038"/>
            <a:ext cx="8229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1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ouncilforeconed.org/wp-content/uploads/2012/03/voluntary-national-content-standards-2010.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nysed.gov/curriculum-instruction"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nysed.gov/curriculum-instruction"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drive.google.com/file/d/12lH_Wga7uTci4rv_aVGZ3AOhyaOaXq30/view?usp=sharing"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hyperlink" Target="http://www.econedlink.org/professional-developmen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hyperlink" Target="https://docs.google.com/document/d/1_QlzwoxtcYVX4-SmDFAqcdwg30VwrGBuMDpbYtjVbOo/edit?usp=sharing"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docs.google.com/document/d/1yqx583RFxIwaypiLIFSQJ912MLAJ7NB8OXFuGYXVOW8/edit?usp=sharing"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nwabr.org/sites/default/files/SocSem.pdf" TargetMode="External"/><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hyperlink" Target="https://bit.ly/CEEConference2021" TargetMode="External"/><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councilforeconed2021.us2.pathable.co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LJS7Igvk6ZM&amp;ab_channel=CringeCook" TargetMode="Externa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surveymonkey.com/r/SummerInstitute2021"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docs.google.com/presentation/d/1Z4eyaoAf8ICtqUB6-4d5CVyUA7yLE2XBUEjHkh05dtY/edit?usp=sharing"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s://docs.google.com/document/d/1h8qgrOY-EH9qZB8OznvktABsSjbiVcLAcxY2IwTbekY/edit?usp=sharing"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hyperlink" Target="https://docs.google.com/document/d/1UmoQCw7UcAmhJ4l-at3j1FKwlJfU6ED9x8XUxbxntIA/edit?usp=sharing" TargetMode="External"/><Relationship Id="rId2" Type="http://schemas.openxmlformats.org/officeDocument/2006/relationships/notesSlide" Target="../notesSlides/notesSlide63.xml"/><Relationship Id="rId1" Type="http://schemas.openxmlformats.org/officeDocument/2006/relationships/slideLayout" Target="../slideLayouts/slideLayout12.xml"/><Relationship Id="rId6" Type="http://schemas.openxmlformats.org/officeDocument/2006/relationships/hyperlink" Target="http://www.sutori.com" TargetMode="External"/><Relationship Id="rId5" Type="http://schemas.openxmlformats.org/officeDocument/2006/relationships/hyperlink" Target="https://docs.google.com/presentation/d/18OsxWrZHvsXXopGPmN6k_8CGnUta88y19ba6juspRlo/edit?usp=sharing" TargetMode="External"/><Relationship Id="rId4" Type="http://schemas.openxmlformats.org/officeDocument/2006/relationships/hyperlink" Target="https://docs.google.com/document/d/1K5OyZhfwH49y9hQQXpxXLkzZKlfQLRRwHs-ClD1RyEM/edit?usp=sharing"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ilsr.org/report-is-bigger-best/" TargetMode="External"/><Relationship Id="rId2" Type="http://schemas.openxmlformats.org/officeDocument/2006/relationships/notesSlide" Target="../notesSlides/notesSlide64.xml"/><Relationship Id="rId1" Type="http://schemas.openxmlformats.org/officeDocument/2006/relationships/slideLayout" Target="../slideLayouts/slideLayout12.xml"/><Relationship Id="rId5" Type="http://schemas.openxmlformats.org/officeDocument/2006/relationships/hyperlink" Target="https://ourworldindata.org/cheap-renewables-growth" TargetMode="External"/><Relationship Id="rId4" Type="http://schemas.openxmlformats.org/officeDocument/2006/relationships/hyperlink" Target="https://www.renewableenergyworld.com/baseload/economy-of-scale-doing-better-than-bigger-in-renewable-energy-49807/#gref"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7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hyperlink" Target="https://www.khanacademy.org/economics-finance-domain/microeconomics"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hyperlink" Target="https://www.investopedia.com/terms/l/law-of-supply-demand.asp" TargetMode="External"/><Relationship Id="rId4" Type="http://schemas.openxmlformats.org/officeDocument/2006/relationships/hyperlink" Target="https://www.youtube.com/channel/UCCQEbqDL8i40d83Au55lYMQ"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96.xml.rels><?xml version="1.0" encoding="UTF-8" standalone="yes"?>
<Relationships xmlns="http://schemas.openxmlformats.org/package/2006/relationships"><Relationship Id="rId3" Type="http://schemas.openxmlformats.org/officeDocument/2006/relationships/image" Target="../media/image81.jpg"/><Relationship Id="rId7" Type="http://schemas.openxmlformats.org/officeDocument/2006/relationships/image" Target="../media/image85.jpg"/><Relationship Id="rId2" Type="http://schemas.openxmlformats.org/officeDocument/2006/relationships/notesSlide" Target="../notesSlides/notesSlide95.xml"/><Relationship Id="rId1" Type="http://schemas.openxmlformats.org/officeDocument/2006/relationships/slideLayout" Target="../slideLayouts/slideLayout1.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ctrTitle"/>
          </p:nvPr>
        </p:nvSpPr>
        <p:spPr>
          <a:xfrm>
            <a:off x="685800" y="1066800"/>
            <a:ext cx="7772400" cy="3429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5000"/>
              </a:lnSpc>
              <a:spcBef>
                <a:spcPts val="0"/>
              </a:spcBef>
              <a:spcAft>
                <a:spcPts val="0"/>
              </a:spcAft>
              <a:buNone/>
            </a:pPr>
            <a:br>
              <a:rPr lang="en-US" sz="6000"/>
            </a:br>
            <a:br>
              <a:rPr lang="en-US" sz="6111"/>
            </a:br>
            <a:r>
              <a:rPr lang="en-US" sz="6111"/>
              <a:t>Key Concepts in Microeconomics/ Energy Infrastructure</a:t>
            </a:r>
            <a:br>
              <a:rPr lang="en-US" sz="6111" b="1"/>
            </a:br>
            <a:r>
              <a:rPr lang="en-US" sz="4511">
                <a:solidFill>
                  <a:schemeClr val="dk1"/>
                </a:solidFill>
              </a:rPr>
              <a:t>Microeconomics Summer Institute Day Two</a:t>
            </a:r>
            <a:br>
              <a:rPr lang="en-US" sz="4511"/>
            </a:br>
            <a:endParaRPr sz="4511"/>
          </a:p>
          <a:p>
            <a:pPr marL="0" lvl="0" indent="0" algn="ctr" rtl="0">
              <a:lnSpc>
                <a:spcPct val="95000"/>
              </a:lnSpc>
              <a:spcBef>
                <a:spcPts val="0"/>
              </a:spcBef>
              <a:spcAft>
                <a:spcPts val="0"/>
              </a:spcAft>
              <a:buNone/>
            </a:pPr>
            <a:r>
              <a:rPr lang="en-US" sz="2644" i="1">
                <a:solidFill>
                  <a:schemeClr val="dk1"/>
                </a:solidFill>
                <a:latin typeface="Calibri"/>
                <a:ea typeface="Calibri"/>
                <a:cs typeface="Calibri"/>
                <a:sym typeface="Calibri"/>
              </a:rPr>
              <a:t>Presented by  Th</a:t>
            </a:r>
            <a:r>
              <a:rPr lang="en-US" sz="2644" i="1">
                <a:solidFill>
                  <a:schemeClr val="dk1"/>
                </a:solidFill>
              </a:rPr>
              <a:t>eodore Opderbeck</a:t>
            </a:r>
            <a:br>
              <a:rPr lang="en-US" sz="2044"/>
            </a:br>
            <a:endParaRPr sz="2044"/>
          </a:p>
          <a:p>
            <a:pPr marL="0" lvl="0" indent="0" algn="ctr" rtl="0">
              <a:lnSpc>
                <a:spcPct val="95000"/>
              </a:lnSpc>
              <a:spcBef>
                <a:spcPts val="0"/>
              </a:spcBef>
              <a:spcAft>
                <a:spcPts val="0"/>
              </a:spcAft>
              <a:buNone/>
            </a:pPr>
            <a:r>
              <a:rPr lang="en-US" sz="2644">
                <a:solidFill>
                  <a:schemeClr val="dk1"/>
                </a:solidFill>
              </a:rPr>
              <a:t>7/14/21</a:t>
            </a:r>
            <a:br>
              <a:rPr lang="en-US" sz="2044">
                <a:solidFill>
                  <a:schemeClr val="dk1"/>
                </a:solidFill>
                <a:latin typeface="Calibri"/>
                <a:ea typeface="Calibri"/>
                <a:cs typeface="Calibri"/>
                <a:sym typeface="Calibri"/>
              </a:rPr>
            </a:br>
            <a:r>
              <a:rPr lang="en-US" sz="2644">
                <a:solidFill>
                  <a:schemeClr val="dk1"/>
                </a:solidFill>
              </a:rPr>
              <a:t>opderbeckt@waldwickschools.org</a:t>
            </a:r>
            <a:endParaRPr sz="2644">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2"/>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National Standards</a:t>
            </a:r>
            <a:endParaRPr sz="5500" b="1"/>
          </a:p>
        </p:txBody>
      </p:sp>
      <p:sp>
        <p:nvSpPr>
          <p:cNvPr id="114" name="Google Shape;114;p22"/>
          <p:cNvSpPr txBox="1">
            <a:spLocks noGrp="1"/>
          </p:cNvSpPr>
          <p:nvPr>
            <p:ph type="body" idx="4294967295"/>
          </p:nvPr>
        </p:nvSpPr>
        <p:spPr>
          <a:xfrm>
            <a:off x="169800" y="2386975"/>
            <a:ext cx="8517000" cy="4175700"/>
          </a:xfrm>
          <a:prstGeom prst="rect">
            <a:avLst/>
          </a:prstGeom>
          <a:noFill/>
          <a:ln>
            <a:noFill/>
          </a:ln>
        </p:spPr>
        <p:txBody>
          <a:bodyPr spcFirstLastPara="1" wrap="square" lIns="91425" tIns="45700" rIns="91425" bIns="45700" anchor="t" anchorCtr="0">
            <a:noAutofit/>
          </a:bodyPr>
          <a:lstStyle/>
          <a:p>
            <a:pPr marL="457200" lvl="0" indent="-361950" algn="l" rtl="0">
              <a:spcBef>
                <a:spcPts val="0"/>
              </a:spcBef>
              <a:spcAft>
                <a:spcPts val="0"/>
              </a:spcAft>
              <a:buSzPts val="2100"/>
              <a:buChar char="•"/>
            </a:pPr>
            <a:r>
              <a:rPr lang="en-US" sz="2100" b="1"/>
              <a:t>NCEE Standard 2:  Decision Making. </a:t>
            </a:r>
            <a:r>
              <a:rPr lang="en-US" sz="2100"/>
              <a:t> Effective decision making requires comparing the additional costs of alternatives with the additional benefits. Many choices involve doing a little more or a little less of something: few choices are “all or nothing” decisions.  </a:t>
            </a:r>
            <a:endParaRPr sz="2100"/>
          </a:p>
          <a:p>
            <a:pPr marL="457200" lvl="0" indent="-361950" algn="l" rtl="0">
              <a:spcBef>
                <a:spcPts val="0"/>
              </a:spcBef>
              <a:spcAft>
                <a:spcPts val="0"/>
              </a:spcAft>
              <a:buSzPts val="2100"/>
              <a:buChar char="•"/>
            </a:pPr>
            <a:r>
              <a:rPr lang="en-US" sz="2100" b="1"/>
              <a:t>NCEE Standard 9: Competition and Market Structure. </a:t>
            </a:r>
            <a:r>
              <a:rPr lang="en-US" sz="2100"/>
              <a:t>Competition among sellers usually lowers costs and prices, and encourages producers to produce what consumers are willing and able to buy. Competition among buyers increases prices and allocates goods and services to those people who are willing and able to pay the most for them. </a:t>
            </a:r>
            <a:endParaRPr sz="2100"/>
          </a:p>
          <a:p>
            <a:pPr marL="0" lvl="0" indent="0" algn="l" rtl="0">
              <a:spcBef>
                <a:spcPts val="1800"/>
              </a:spcBef>
              <a:spcAft>
                <a:spcPts val="0"/>
              </a:spcAft>
              <a:buClr>
                <a:schemeClr val="dk1"/>
              </a:buClr>
              <a:buSzPts val="2500"/>
              <a:buNone/>
            </a:pPr>
            <a:r>
              <a:rPr lang="en-US" sz="2100">
                <a:latin typeface="Calibri"/>
                <a:ea typeface="Calibri"/>
                <a:cs typeface="Calibri"/>
                <a:sym typeface="Calibri"/>
              </a:rPr>
              <a:t> </a:t>
            </a:r>
            <a:r>
              <a:rPr lang="en-US" sz="2100" u="sng">
                <a:solidFill>
                  <a:schemeClr val="hlink"/>
                </a:solidFill>
                <a:latin typeface="Calibri"/>
                <a:ea typeface="Calibri"/>
                <a:cs typeface="Calibri"/>
                <a:sym typeface="Calibri"/>
                <a:hlinkClick r:id="rId3"/>
              </a:rPr>
              <a:t>https://www.councilforeconed.org/wp-content/uploads/2012/03/voluntary-national-content-standards-2010.pdf</a:t>
            </a:r>
            <a:endParaRPr sz="2100"/>
          </a:p>
          <a:p>
            <a:pPr marL="0" lvl="0" indent="0" algn="l" rtl="0">
              <a:spcBef>
                <a:spcPts val="1800"/>
              </a:spcBef>
              <a:spcAft>
                <a:spcPts val="0"/>
              </a:spcAft>
              <a:buClr>
                <a:schemeClr val="dk1"/>
              </a:buClr>
              <a:buSzPts val="2750"/>
              <a:buNone/>
            </a:pPr>
            <a:endParaRPr sz="23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4">
                                            <p:txEl>
                                              <p:pRg st="0" end="0"/>
                                            </p:txEl>
                                          </p:spTgt>
                                        </p:tgtEl>
                                        <p:attrNameLst>
                                          <p:attrName>style.visibility</p:attrName>
                                        </p:attrNameLst>
                                      </p:cBhvr>
                                      <p:to>
                                        <p:strVal val="visible"/>
                                      </p:to>
                                    </p:set>
                                    <p:anim calcmode="lin" valueType="num">
                                      <p:cBhvr additive="base">
                                        <p:cTn id="7" dur="500"/>
                                        <p:tgtEl>
                                          <p:spTgt spid="1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4">
                                            <p:txEl>
                                              <p:pRg st="1" end="1"/>
                                            </p:txEl>
                                          </p:spTgt>
                                        </p:tgtEl>
                                        <p:attrNameLst>
                                          <p:attrName>style.visibility</p:attrName>
                                        </p:attrNameLst>
                                      </p:cBhvr>
                                      <p:to>
                                        <p:strVal val="visible"/>
                                      </p:to>
                                    </p:set>
                                    <p:anim calcmode="lin" valueType="num">
                                      <p:cBhvr additive="base">
                                        <p:cTn id="12" dur="500"/>
                                        <p:tgtEl>
                                          <p:spTgt spid="1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4">
                                            <p:txEl>
                                              <p:pRg st="2" end="2"/>
                                            </p:txEl>
                                          </p:spTgt>
                                        </p:tgtEl>
                                        <p:attrNameLst>
                                          <p:attrName>style.visibility</p:attrName>
                                        </p:attrNameLst>
                                      </p:cBhvr>
                                      <p:to>
                                        <p:strVal val="visible"/>
                                      </p:to>
                                    </p:set>
                                    <p:anim calcmode="lin" valueType="num">
                                      <p:cBhvr additive="base">
                                        <p:cTn id="17" dur="500"/>
                                        <p:tgtEl>
                                          <p:spTgt spid="1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4">
                                            <p:txEl>
                                              <p:pRg st="3" end="3"/>
                                            </p:txEl>
                                          </p:spTgt>
                                        </p:tgtEl>
                                        <p:attrNameLst>
                                          <p:attrName>style.visibility</p:attrName>
                                        </p:attrNameLst>
                                      </p:cBhvr>
                                      <p:to>
                                        <p:strVal val="visible"/>
                                      </p:to>
                                    </p:set>
                                    <p:anim calcmode="lin" valueType="num">
                                      <p:cBhvr additive="base">
                                        <p:cTn id="22" dur="500"/>
                                        <p:tgtEl>
                                          <p:spTgt spid="11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3"/>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State Standards</a:t>
            </a:r>
            <a:endParaRPr sz="5500" b="1"/>
          </a:p>
        </p:txBody>
      </p:sp>
      <p:sp>
        <p:nvSpPr>
          <p:cNvPr id="121" name="Google Shape;121;p23"/>
          <p:cNvSpPr txBox="1">
            <a:spLocks noGrp="1"/>
          </p:cNvSpPr>
          <p:nvPr>
            <p:ph type="body" idx="4294967295"/>
          </p:nvPr>
        </p:nvSpPr>
        <p:spPr>
          <a:xfrm>
            <a:off x="457200" y="2377441"/>
            <a:ext cx="8229600" cy="417576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500"/>
              <a:buChar char="•"/>
            </a:pPr>
            <a:r>
              <a:rPr lang="en-US" sz="2500" b="1"/>
              <a:t>NY State Common Core Social Studies Standard 12.E2b:  </a:t>
            </a:r>
            <a:r>
              <a:rPr lang="en-US" sz="2500"/>
              <a:t>The choices of buyers and sellers in the marketplace determine supply and demand, market prices, allocation of scarce resources, and the goods and services that are produced. In a perfect world, consumers influence product availability and price through their purchasing </a:t>
            </a:r>
            <a:endParaRPr sz="2500"/>
          </a:p>
          <a:p>
            <a:pPr marL="342900" lvl="0" indent="0" algn="l" rtl="0">
              <a:spcBef>
                <a:spcPts val="0"/>
              </a:spcBef>
              <a:spcAft>
                <a:spcPts val="0"/>
              </a:spcAft>
              <a:buNone/>
            </a:pPr>
            <a:endParaRPr sz="2500"/>
          </a:p>
          <a:p>
            <a:pPr marL="342900" lvl="0" indent="-342900" algn="l" rtl="0">
              <a:spcBef>
                <a:spcPts val="0"/>
              </a:spcBef>
              <a:spcAft>
                <a:spcPts val="0"/>
              </a:spcAft>
              <a:buClr>
                <a:schemeClr val="dk1"/>
              </a:buClr>
              <a:buSzPts val="2500"/>
              <a:buChar char="•"/>
            </a:pPr>
            <a:r>
              <a:rPr lang="en-US" sz="2500">
                <a:latin typeface="Calibri"/>
                <a:ea typeface="Calibri"/>
                <a:cs typeface="Calibri"/>
                <a:sym typeface="Calibri"/>
              </a:rPr>
              <a:t> </a:t>
            </a:r>
            <a:r>
              <a:rPr lang="en-US" sz="2500" u="sng">
                <a:solidFill>
                  <a:schemeClr val="hlink"/>
                </a:solidFill>
                <a:latin typeface="Calibri"/>
                <a:ea typeface="Calibri"/>
                <a:cs typeface="Calibri"/>
                <a:sym typeface="Calibri"/>
                <a:hlinkClick r:id="rId3"/>
              </a:rPr>
              <a:t>http://www.nysed.gov/curriculum-instruction</a:t>
            </a:r>
            <a:endParaRPr sz="2500">
              <a:latin typeface="Calibri"/>
              <a:ea typeface="Calibri"/>
              <a:cs typeface="Calibri"/>
              <a:sym typeface="Calibri"/>
            </a:endParaRPr>
          </a:p>
          <a:p>
            <a:pPr marL="342900" lvl="0" indent="-184150" algn="l" rtl="0">
              <a:spcBef>
                <a:spcPts val="1800"/>
              </a:spcBef>
              <a:spcAft>
                <a:spcPts val="0"/>
              </a:spcAft>
              <a:buClr>
                <a:schemeClr val="dk1"/>
              </a:buClr>
              <a:buSzPts val="2500"/>
              <a:buNone/>
            </a:pPr>
            <a:endParaRPr sz="2500">
              <a:latin typeface="Calibri"/>
              <a:ea typeface="Calibri"/>
              <a:cs typeface="Calibri"/>
              <a:sym typeface="Calibri"/>
            </a:endParaRPr>
          </a:p>
          <a:p>
            <a:pPr marL="0" lvl="0" indent="0" algn="l" rtl="0">
              <a:spcBef>
                <a:spcPts val="1800"/>
              </a:spcBef>
              <a:spcAft>
                <a:spcPts val="0"/>
              </a:spcAft>
              <a:buClr>
                <a:schemeClr val="dk1"/>
              </a:buClr>
              <a:buSzPts val="2750"/>
              <a:buNone/>
            </a:pPr>
            <a:endParaRPr sz="27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1">
                                            <p:txEl>
                                              <p:pRg st="0" end="0"/>
                                            </p:txEl>
                                          </p:spTgt>
                                        </p:tgtEl>
                                        <p:attrNameLst>
                                          <p:attrName>style.visibility</p:attrName>
                                        </p:attrNameLst>
                                      </p:cBhvr>
                                      <p:to>
                                        <p:strVal val="visible"/>
                                      </p:to>
                                    </p:set>
                                    <p:anim calcmode="lin" valueType="num">
                                      <p:cBhvr additive="base">
                                        <p:cTn id="7" dur="500"/>
                                        <p:tgtEl>
                                          <p:spTgt spid="1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1">
                                            <p:txEl>
                                              <p:pRg st="1" end="1"/>
                                            </p:txEl>
                                          </p:spTgt>
                                        </p:tgtEl>
                                        <p:attrNameLst>
                                          <p:attrName>style.visibility</p:attrName>
                                        </p:attrNameLst>
                                      </p:cBhvr>
                                      <p:to>
                                        <p:strVal val="visible"/>
                                      </p:to>
                                    </p:set>
                                    <p:anim calcmode="lin" valueType="num">
                                      <p:cBhvr additive="base">
                                        <p:cTn id="12" dur="500"/>
                                        <p:tgtEl>
                                          <p:spTgt spid="1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1">
                                            <p:txEl>
                                              <p:pRg st="2" end="2"/>
                                            </p:txEl>
                                          </p:spTgt>
                                        </p:tgtEl>
                                        <p:attrNameLst>
                                          <p:attrName>style.visibility</p:attrName>
                                        </p:attrNameLst>
                                      </p:cBhvr>
                                      <p:to>
                                        <p:strVal val="visible"/>
                                      </p:to>
                                    </p:set>
                                    <p:anim calcmode="lin" valueType="num">
                                      <p:cBhvr additive="base">
                                        <p:cTn id="17" dur="500"/>
                                        <p:tgtEl>
                                          <p:spTgt spid="1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1">
                                            <p:txEl>
                                              <p:pRg st="3" end="3"/>
                                            </p:txEl>
                                          </p:spTgt>
                                        </p:tgtEl>
                                        <p:attrNameLst>
                                          <p:attrName>style.visibility</p:attrName>
                                        </p:attrNameLst>
                                      </p:cBhvr>
                                      <p:to>
                                        <p:strVal val="visible"/>
                                      </p:to>
                                    </p:set>
                                    <p:anim calcmode="lin" valueType="num">
                                      <p:cBhvr additive="base">
                                        <p:cTn id="22" dur="500"/>
                                        <p:tgtEl>
                                          <p:spTgt spid="12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1">
                                            <p:txEl>
                                              <p:pRg st="4" end="4"/>
                                            </p:txEl>
                                          </p:spTgt>
                                        </p:tgtEl>
                                        <p:attrNameLst>
                                          <p:attrName>style.visibility</p:attrName>
                                        </p:attrNameLst>
                                      </p:cBhvr>
                                      <p:to>
                                        <p:strVal val="visible"/>
                                      </p:to>
                                    </p:set>
                                    <p:anim calcmode="lin" valueType="num">
                                      <p:cBhvr additive="base">
                                        <p:cTn id="27" dur="500"/>
                                        <p:tgtEl>
                                          <p:spTgt spid="12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4"/>
          <p:cNvSpPr txBox="1">
            <a:spLocks noGrp="1"/>
          </p:cNvSpPr>
          <p:nvPr>
            <p:ph type="title"/>
          </p:nvPr>
        </p:nvSpPr>
        <p:spPr>
          <a:xfrm>
            <a:off x="457200" y="834823"/>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State Standards</a:t>
            </a:r>
            <a:endParaRPr sz="5500" b="1"/>
          </a:p>
        </p:txBody>
      </p:sp>
      <p:sp>
        <p:nvSpPr>
          <p:cNvPr id="128" name="Google Shape;128;p24"/>
          <p:cNvSpPr txBox="1">
            <a:spLocks noGrp="1"/>
          </p:cNvSpPr>
          <p:nvPr>
            <p:ph type="body" idx="4294967295"/>
          </p:nvPr>
        </p:nvSpPr>
        <p:spPr>
          <a:xfrm>
            <a:off x="106800" y="1977825"/>
            <a:ext cx="8930400" cy="41757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500"/>
              <a:buChar char="•"/>
            </a:pPr>
            <a:r>
              <a:rPr lang="en-US" sz="2500" b="1"/>
              <a:t>NY State Common Core Social Studies Standard 12.E2c </a:t>
            </a:r>
            <a:r>
              <a:rPr lang="en-US" sz="2500"/>
              <a:t>Businesses choose what to supply in the product market, based on product market prices, available technology, and prices of factors of production. The prices of those factors are determined based on supply and demand in the factor market. The supply and demand of each factor market is directly related to employment. Debates surround various ways to minimize unemployment (frictional, structural, cyclical).</a:t>
            </a:r>
            <a:endParaRPr sz="2500"/>
          </a:p>
          <a:p>
            <a:pPr marL="342900" lvl="0" indent="0" algn="l" rtl="0">
              <a:spcBef>
                <a:spcPts val="0"/>
              </a:spcBef>
              <a:spcAft>
                <a:spcPts val="0"/>
              </a:spcAft>
              <a:buNone/>
            </a:pPr>
            <a:endParaRPr sz="2500"/>
          </a:p>
          <a:p>
            <a:pPr marL="342900" lvl="0" indent="-342900" algn="l" rtl="0">
              <a:spcBef>
                <a:spcPts val="0"/>
              </a:spcBef>
              <a:spcAft>
                <a:spcPts val="0"/>
              </a:spcAft>
              <a:buClr>
                <a:schemeClr val="dk1"/>
              </a:buClr>
              <a:buSzPts val="2500"/>
              <a:buChar char="•"/>
            </a:pPr>
            <a:r>
              <a:rPr lang="en-US" sz="2500">
                <a:latin typeface="Calibri"/>
                <a:ea typeface="Calibri"/>
                <a:cs typeface="Calibri"/>
                <a:sym typeface="Calibri"/>
              </a:rPr>
              <a:t> </a:t>
            </a:r>
            <a:r>
              <a:rPr lang="en-US" sz="2500" u="sng">
                <a:solidFill>
                  <a:schemeClr val="hlink"/>
                </a:solidFill>
                <a:latin typeface="Calibri"/>
                <a:ea typeface="Calibri"/>
                <a:cs typeface="Calibri"/>
                <a:sym typeface="Calibri"/>
                <a:hlinkClick r:id="rId3"/>
              </a:rPr>
              <a:t>http://www.nysed.gov/curriculum-instruction</a:t>
            </a:r>
            <a:endParaRPr sz="2500">
              <a:latin typeface="Calibri"/>
              <a:ea typeface="Calibri"/>
              <a:cs typeface="Calibri"/>
              <a:sym typeface="Calibri"/>
            </a:endParaRPr>
          </a:p>
          <a:p>
            <a:pPr marL="342900" lvl="0" indent="-184150" algn="l" rtl="0">
              <a:spcBef>
                <a:spcPts val="1800"/>
              </a:spcBef>
              <a:spcAft>
                <a:spcPts val="0"/>
              </a:spcAft>
              <a:buClr>
                <a:schemeClr val="dk1"/>
              </a:buClr>
              <a:buSzPts val="2500"/>
              <a:buNone/>
            </a:pPr>
            <a:endParaRPr sz="2500">
              <a:latin typeface="Calibri"/>
              <a:ea typeface="Calibri"/>
              <a:cs typeface="Calibri"/>
              <a:sym typeface="Calibri"/>
            </a:endParaRPr>
          </a:p>
          <a:p>
            <a:pPr marL="0" lvl="0" indent="0" algn="l" rtl="0">
              <a:spcBef>
                <a:spcPts val="1800"/>
              </a:spcBef>
              <a:spcAft>
                <a:spcPts val="0"/>
              </a:spcAft>
              <a:buClr>
                <a:schemeClr val="dk1"/>
              </a:buClr>
              <a:buSzPts val="2750"/>
              <a:buNone/>
            </a:pPr>
            <a:endParaRPr sz="27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8">
                                            <p:txEl>
                                              <p:pRg st="0" end="0"/>
                                            </p:txEl>
                                          </p:spTgt>
                                        </p:tgtEl>
                                        <p:attrNameLst>
                                          <p:attrName>style.visibility</p:attrName>
                                        </p:attrNameLst>
                                      </p:cBhvr>
                                      <p:to>
                                        <p:strVal val="visible"/>
                                      </p:to>
                                    </p:set>
                                    <p:anim calcmode="lin" valueType="num">
                                      <p:cBhvr additive="base">
                                        <p:cTn id="7" dur="500"/>
                                        <p:tgtEl>
                                          <p:spTgt spid="1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8">
                                            <p:txEl>
                                              <p:pRg st="1" end="1"/>
                                            </p:txEl>
                                          </p:spTgt>
                                        </p:tgtEl>
                                        <p:attrNameLst>
                                          <p:attrName>style.visibility</p:attrName>
                                        </p:attrNameLst>
                                      </p:cBhvr>
                                      <p:to>
                                        <p:strVal val="visible"/>
                                      </p:to>
                                    </p:set>
                                    <p:anim calcmode="lin" valueType="num">
                                      <p:cBhvr additive="base">
                                        <p:cTn id="12" dur="500"/>
                                        <p:tgtEl>
                                          <p:spTgt spid="1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8">
                                            <p:txEl>
                                              <p:pRg st="2" end="2"/>
                                            </p:txEl>
                                          </p:spTgt>
                                        </p:tgtEl>
                                        <p:attrNameLst>
                                          <p:attrName>style.visibility</p:attrName>
                                        </p:attrNameLst>
                                      </p:cBhvr>
                                      <p:to>
                                        <p:strVal val="visible"/>
                                      </p:to>
                                    </p:set>
                                    <p:anim calcmode="lin" valueType="num">
                                      <p:cBhvr additive="base">
                                        <p:cTn id="17" dur="500"/>
                                        <p:tgtEl>
                                          <p:spTgt spid="12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8">
                                            <p:txEl>
                                              <p:pRg st="3" end="3"/>
                                            </p:txEl>
                                          </p:spTgt>
                                        </p:tgtEl>
                                        <p:attrNameLst>
                                          <p:attrName>style.visibility</p:attrName>
                                        </p:attrNameLst>
                                      </p:cBhvr>
                                      <p:to>
                                        <p:strVal val="visible"/>
                                      </p:to>
                                    </p:set>
                                    <p:anim calcmode="lin" valueType="num">
                                      <p:cBhvr additive="base">
                                        <p:cTn id="22" dur="500"/>
                                        <p:tgtEl>
                                          <p:spTgt spid="12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8">
                                            <p:txEl>
                                              <p:pRg st="4" end="4"/>
                                            </p:txEl>
                                          </p:spTgt>
                                        </p:tgtEl>
                                        <p:attrNameLst>
                                          <p:attrName>style.visibility</p:attrName>
                                        </p:attrNameLst>
                                      </p:cBhvr>
                                      <p:to>
                                        <p:strVal val="visible"/>
                                      </p:to>
                                    </p:set>
                                    <p:anim calcmode="lin" valueType="num">
                                      <p:cBhvr additive="base">
                                        <p:cTn id="27" dur="500"/>
                                        <p:tgtEl>
                                          <p:spTgt spid="12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5"/>
          <p:cNvSpPr txBox="1">
            <a:spLocks noGrp="1"/>
          </p:cNvSpPr>
          <p:nvPr>
            <p:ph type="title"/>
          </p:nvPr>
        </p:nvSpPr>
        <p:spPr>
          <a:xfrm>
            <a:off x="457200" y="76105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500"/>
              <a:t>Question of the Day</a:t>
            </a:r>
            <a:endParaRPr sz="3500"/>
          </a:p>
        </p:txBody>
      </p:sp>
      <p:sp>
        <p:nvSpPr>
          <p:cNvPr id="135" name="Google Shape;135;p25"/>
          <p:cNvSpPr txBox="1">
            <a:spLocks noGrp="1"/>
          </p:cNvSpPr>
          <p:nvPr>
            <p:ph type="body" idx="1"/>
          </p:nvPr>
        </p:nvSpPr>
        <p:spPr>
          <a:xfrm>
            <a:off x="457200" y="1705365"/>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Which business firm is the top solar panel manufacturer in the U.S.?</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457200" lvl="0" indent="-342900" algn="l" rtl="0">
              <a:spcBef>
                <a:spcPts val="0"/>
              </a:spcBef>
              <a:spcAft>
                <a:spcPts val="0"/>
              </a:spcAft>
              <a:buSzPts val="1800"/>
              <a:buFont typeface="Arial"/>
              <a:buAutoNum type="alphaUcPeriod"/>
            </a:pPr>
            <a:r>
              <a:rPr lang="en-US">
                <a:latin typeface="Arial"/>
                <a:ea typeface="Arial"/>
                <a:cs typeface="Arial"/>
                <a:sym typeface="Arial"/>
              </a:rPr>
              <a:t>Brookfield Renewable Partners</a:t>
            </a:r>
            <a:endParaRPr>
              <a:latin typeface="Arial"/>
              <a:ea typeface="Arial"/>
              <a:cs typeface="Arial"/>
              <a:sym typeface="Arial"/>
            </a:endParaRPr>
          </a:p>
          <a:p>
            <a:pPr marL="457200" lvl="0" indent="-342900" algn="l" rtl="0">
              <a:spcBef>
                <a:spcPts val="0"/>
              </a:spcBef>
              <a:spcAft>
                <a:spcPts val="0"/>
              </a:spcAft>
              <a:buSzPts val="1800"/>
              <a:buFont typeface="Arial"/>
              <a:buAutoNum type="alphaUcPeriod"/>
            </a:pPr>
            <a:r>
              <a:rPr lang="en-US">
                <a:latin typeface="Arial"/>
                <a:ea typeface="Arial"/>
                <a:cs typeface="Arial"/>
                <a:sym typeface="Arial"/>
              </a:rPr>
              <a:t>First Solar</a:t>
            </a:r>
            <a:endParaRPr>
              <a:latin typeface="Arial"/>
              <a:ea typeface="Arial"/>
              <a:cs typeface="Arial"/>
              <a:sym typeface="Arial"/>
            </a:endParaRPr>
          </a:p>
          <a:p>
            <a:pPr marL="457200" lvl="0" indent="-342900" algn="l" rtl="0">
              <a:spcBef>
                <a:spcPts val="0"/>
              </a:spcBef>
              <a:spcAft>
                <a:spcPts val="0"/>
              </a:spcAft>
              <a:buSzPts val="1800"/>
              <a:buFont typeface="Arial"/>
              <a:buAutoNum type="alphaUcPeriod"/>
            </a:pPr>
            <a:r>
              <a:rPr lang="en-US">
                <a:latin typeface="Arial"/>
                <a:ea typeface="Arial"/>
                <a:cs typeface="Arial"/>
                <a:sym typeface="Arial"/>
              </a:rPr>
              <a:t>Sun Power</a:t>
            </a:r>
            <a:endParaRPr>
              <a:latin typeface="Arial"/>
              <a:ea typeface="Arial"/>
              <a:cs typeface="Arial"/>
              <a:sym typeface="Arial"/>
            </a:endParaRPr>
          </a:p>
          <a:p>
            <a:pPr marL="457200" lvl="0" indent="-342900" algn="l" rtl="0">
              <a:spcBef>
                <a:spcPts val="0"/>
              </a:spcBef>
              <a:spcAft>
                <a:spcPts val="0"/>
              </a:spcAft>
              <a:buSzPts val="1800"/>
              <a:buFont typeface="Arial"/>
              <a:buAutoNum type="alphaUcPeriod"/>
            </a:pPr>
            <a:r>
              <a:rPr lang="en-US">
                <a:latin typeface="Arial"/>
                <a:ea typeface="Arial"/>
                <a:cs typeface="Arial"/>
                <a:sym typeface="Arial"/>
              </a:rPr>
              <a:t>LG Solar</a:t>
            </a:r>
            <a:endParaRPr>
              <a:latin typeface="Arial"/>
              <a:ea typeface="Arial"/>
              <a:cs typeface="Arial"/>
              <a:sym typeface="Arial"/>
            </a:endParaRPr>
          </a:p>
        </p:txBody>
      </p:sp>
      <p:pic>
        <p:nvPicPr>
          <p:cNvPr id="136" name="Google Shape;136;p25"/>
          <p:cNvPicPr preferRelativeResize="0"/>
          <p:nvPr/>
        </p:nvPicPr>
        <p:blipFill>
          <a:blip r:embed="rId3">
            <a:alphaModFix/>
          </a:blip>
          <a:stretch>
            <a:fillRect/>
          </a:stretch>
        </p:blipFill>
        <p:spPr>
          <a:xfrm>
            <a:off x="4919475" y="3871024"/>
            <a:ext cx="3045800" cy="2031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6"/>
          <p:cNvPicPr preferRelativeResize="0"/>
          <p:nvPr/>
        </p:nvPicPr>
        <p:blipFill>
          <a:blip r:embed="rId3">
            <a:alphaModFix/>
          </a:blip>
          <a:stretch>
            <a:fillRect/>
          </a:stretch>
        </p:blipFill>
        <p:spPr>
          <a:xfrm>
            <a:off x="152400" y="915900"/>
            <a:ext cx="8839200" cy="489999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7"/>
          <p:cNvPicPr preferRelativeResize="0"/>
          <p:nvPr/>
        </p:nvPicPr>
        <p:blipFill>
          <a:blip r:embed="rId3">
            <a:alphaModFix/>
          </a:blip>
          <a:stretch>
            <a:fillRect/>
          </a:stretch>
        </p:blipFill>
        <p:spPr>
          <a:xfrm>
            <a:off x="152400" y="1209063"/>
            <a:ext cx="8839201" cy="486846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8"/>
          <p:cNvSpPr txBox="1">
            <a:spLocks noGrp="1"/>
          </p:cNvSpPr>
          <p:nvPr>
            <p:ph type="title"/>
          </p:nvPr>
        </p:nvSpPr>
        <p:spPr>
          <a:xfrm>
            <a:off x="457200" y="76105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500"/>
              <a:t>Question of the Day</a:t>
            </a:r>
            <a:endParaRPr sz="3500"/>
          </a:p>
        </p:txBody>
      </p:sp>
      <p:sp>
        <p:nvSpPr>
          <p:cNvPr id="155" name="Google Shape;155;p28"/>
          <p:cNvSpPr txBox="1">
            <a:spLocks noGrp="1"/>
          </p:cNvSpPr>
          <p:nvPr>
            <p:ph type="body" idx="1"/>
          </p:nvPr>
        </p:nvSpPr>
        <p:spPr>
          <a:xfrm>
            <a:off x="457200" y="1705365"/>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Which U.S. company produces the most wind turbines?</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457200" lvl="0" indent="-342900" algn="l" rtl="0">
              <a:spcBef>
                <a:spcPts val="0"/>
              </a:spcBef>
              <a:spcAft>
                <a:spcPts val="0"/>
              </a:spcAft>
              <a:buSzPts val="1800"/>
              <a:buFont typeface="Arial"/>
              <a:buAutoNum type="alphaUcPeriod"/>
            </a:pPr>
            <a:r>
              <a:rPr lang="en-US">
                <a:latin typeface="Arial"/>
                <a:ea typeface="Arial"/>
                <a:cs typeface="Arial"/>
                <a:sym typeface="Arial"/>
              </a:rPr>
              <a:t>Nordex</a:t>
            </a:r>
            <a:endParaRPr>
              <a:latin typeface="Arial"/>
              <a:ea typeface="Arial"/>
              <a:cs typeface="Arial"/>
              <a:sym typeface="Arial"/>
            </a:endParaRPr>
          </a:p>
          <a:p>
            <a:pPr marL="457200" lvl="0" indent="-342900" algn="l" rtl="0">
              <a:spcBef>
                <a:spcPts val="0"/>
              </a:spcBef>
              <a:spcAft>
                <a:spcPts val="0"/>
              </a:spcAft>
              <a:buSzPts val="1800"/>
              <a:buFont typeface="Arial"/>
              <a:buAutoNum type="alphaUcPeriod"/>
            </a:pPr>
            <a:r>
              <a:rPr lang="en-US">
                <a:latin typeface="Arial"/>
                <a:ea typeface="Arial"/>
                <a:cs typeface="Arial"/>
                <a:sym typeface="Arial"/>
              </a:rPr>
              <a:t>Goldwind</a:t>
            </a:r>
            <a:endParaRPr>
              <a:latin typeface="Arial"/>
              <a:ea typeface="Arial"/>
              <a:cs typeface="Arial"/>
              <a:sym typeface="Arial"/>
            </a:endParaRPr>
          </a:p>
          <a:p>
            <a:pPr marL="457200" lvl="0" indent="-342900" algn="l" rtl="0">
              <a:spcBef>
                <a:spcPts val="0"/>
              </a:spcBef>
              <a:spcAft>
                <a:spcPts val="0"/>
              </a:spcAft>
              <a:buSzPts val="1800"/>
              <a:buFont typeface="Arial"/>
              <a:buAutoNum type="alphaUcPeriod"/>
            </a:pPr>
            <a:r>
              <a:rPr lang="en-US">
                <a:latin typeface="Arial"/>
                <a:ea typeface="Arial"/>
                <a:cs typeface="Arial"/>
                <a:sym typeface="Arial"/>
              </a:rPr>
              <a:t>SGRE</a:t>
            </a:r>
            <a:endParaRPr>
              <a:latin typeface="Arial"/>
              <a:ea typeface="Arial"/>
              <a:cs typeface="Arial"/>
              <a:sym typeface="Arial"/>
            </a:endParaRPr>
          </a:p>
          <a:p>
            <a:pPr marL="457200" lvl="0" indent="-342900" algn="l" rtl="0">
              <a:spcBef>
                <a:spcPts val="0"/>
              </a:spcBef>
              <a:spcAft>
                <a:spcPts val="0"/>
              </a:spcAft>
              <a:buSzPts val="1800"/>
              <a:buFont typeface="Arial"/>
              <a:buAutoNum type="alphaUcPeriod"/>
            </a:pPr>
            <a:r>
              <a:rPr lang="en-US">
                <a:latin typeface="Arial"/>
                <a:ea typeface="Arial"/>
                <a:cs typeface="Arial"/>
                <a:sym typeface="Arial"/>
              </a:rPr>
              <a:t>GE Wind</a:t>
            </a:r>
            <a:endParaRPr>
              <a:latin typeface="Arial"/>
              <a:ea typeface="Arial"/>
              <a:cs typeface="Arial"/>
              <a:sym typeface="Arial"/>
            </a:endParaRPr>
          </a:p>
        </p:txBody>
      </p:sp>
      <p:pic>
        <p:nvPicPr>
          <p:cNvPr id="156" name="Google Shape;156;p28"/>
          <p:cNvPicPr preferRelativeResize="0"/>
          <p:nvPr/>
        </p:nvPicPr>
        <p:blipFill>
          <a:blip r:embed="rId3">
            <a:alphaModFix/>
          </a:blip>
          <a:stretch>
            <a:fillRect/>
          </a:stretch>
        </p:blipFill>
        <p:spPr>
          <a:xfrm>
            <a:off x="4384482" y="3065049"/>
            <a:ext cx="3993900" cy="27412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9"/>
          <p:cNvPicPr preferRelativeResize="0"/>
          <p:nvPr/>
        </p:nvPicPr>
        <p:blipFill>
          <a:blip r:embed="rId3">
            <a:alphaModFix/>
          </a:blip>
          <a:stretch>
            <a:fillRect/>
          </a:stretch>
        </p:blipFill>
        <p:spPr>
          <a:xfrm>
            <a:off x="728375" y="152400"/>
            <a:ext cx="6553200" cy="6553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0"/>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Agenda:  Thurs. 7/15</a:t>
            </a:r>
            <a:endParaRPr sz="5500" b="1">
              <a:solidFill>
                <a:srgbClr val="005CB8"/>
              </a:solidFill>
              <a:latin typeface="Calibri"/>
              <a:ea typeface="Calibri"/>
              <a:cs typeface="Calibri"/>
              <a:sym typeface="Calibri"/>
            </a:endParaRPr>
          </a:p>
        </p:txBody>
      </p:sp>
      <p:sp>
        <p:nvSpPr>
          <p:cNvPr id="169" name="Google Shape;169;p30"/>
          <p:cNvSpPr txBox="1">
            <a:spLocks noGrp="1"/>
          </p:cNvSpPr>
          <p:nvPr>
            <p:ph type="body" idx="4294967295"/>
          </p:nvPr>
        </p:nvSpPr>
        <p:spPr>
          <a:xfrm>
            <a:off x="457200" y="2377441"/>
            <a:ext cx="8229600" cy="4175760"/>
          </a:xfrm>
          <a:prstGeom prst="rect">
            <a:avLst/>
          </a:prstGeom>
          <a:noFill/>
          <a:ln>
            <a:noFill/>
          </a:ln>
        </p:spPr>
        <p:txBody>
          <a:bodyPr spcFirstLastPara="1" wrap="square" lIns="91425" tIns="45700" rIns="91425" bIns="45700" anchor="t" anchorCtr="0">
            <a:noAutofit/>
          </a:bodyPr>
          <a:lstStyle/>
          <a:p>
            <a:pPr marL="457200" lvl="0" indent="-381000" algn="l" rtl="0">
              <a:lnSpc>
                <a:spcPct val="200000"/>
              </a:lnSpc>
              <a:spcBef>
                <a:spcPts val="0"/>
              </a:spcBef>
              <a:spcAft>
                <a:spcPts val="0"/>
              </a:spcAft>
              <a:buClr>
                <a:srgbClr val="38761D"/>
              </a:buClr>
              <a:buSzPts val="2400"/>
              <a:buChar char="•"/>
            </a:pPr>
            <a:r>
              <a:rPr lang="en-US" sz="2400" b="1">
                <a:solidFill>
                  <a:srgbClr val="38761D"/>
                </a:solidFill>
                <a:latin typeface="Arial"/>
                <a:ea typeface="Arial"/>
                <a:cs typeface="Arial"/>
                <a:sym typeface="Arial"/>
              </a:rPr>
              <a:t>Circular Flow</a:t>
            </a:r>
            <a:endParaRPr sz="2400" b="1">
              <a:solidFill>
                <a:srgbClr val="38761D"/>
              </a:solidFill>
              <a:latin typeface="Arial"/>
              <a:ea typeface="Arial"/>
              <a:cs typeface="Arial"/>
              <a:sym typeface="Arial"/>
            </a:endParaRPr>
          </a:p>
          <a:p>
            <a:pPr marL="457200" lvl="0" indent="-381000" algn="l" rtl="0">
              <a:lnSpc>
                <a:spcPct val="200000"/>
              </a:lnSpc>
              <a:spcBef>
                <a:spcPts val="0"/>
              </a:spcBef>
              <a:spcAft>
                <a:spcPts val="0"/>
              </a:spcAft>
              <a:buClr>
                <a:srgbClr val="38761D"/>
              </a:buClr>
              <a:buSzPts val="2400"/>
              <a:buFont typeface="Arial"/>
              <a:buChar char="•"/>
            </a:pPr>
            <a:r>
              <a:rPr lang="en-US" sz="2400" b="1">
                <a:solidFill>
                  <a:srgbClr val="38761D"/>
                </a:solidFill>
                <a:latin typeface="Arial"/>
                <a:ea typeface="Arial"/>
                <a:cs typeface="Arial"/>
                <a:sym typeface="Arial"/>
              </a:rPr>
              <a:t>Business Organizations/Goals</a:t>
            </a:r>
            <a:endParaRPr sz="2400" b="1">
              <a:solidFill>
                <a:srgbClr val="38761D"/>
              </a:solidFill>
              <a:latin typeface="Arial"/>
              <a:ea typeface="Arial"/>
              <a:cs typeface="Arial"/>
              <a:sym typeface="Arial"/>
            </a:endParaRPr>
          </a:p>
          <a:p>
            <a:pPr marL="457200" lvl="0" indent="-381000" algn="l" rtl="0">
              <a:lnSpc>
                <a:spcPct val="200000"/>
              </a:lnSpc>
              <a:spcBef>
                <a:spcPts val="0"/>
              </a:spcBef>
              <a:spcAft>
                <a:spcPts val="0"/>
              </a:spcAft>
              <a:buClr>
                <a:srgbClr val="38761D"/>
              </a:buClr>
              <a:buSzPts val="2400"/>
              <a:buFont typeface="Arial"/>
              <a:buChar char="•"/>
            </a:pPr>
            <a:r>
              <a:rPr lang="en-US" sz="2400" b="1">
                <a:solidFill>
                  <a:srgbClr val="38761D"/>
                </a:solidFill>
                <a:latin typeface="Arial"/>
                <a:ea typeface="Arial"/>
                <a:cs typeface="Arial"/>
                <a:sym typeface="Arial"/>
              </a:rPr>
              <a:t>Competitive Market Structures</a:t>
            </a:r>
            <a:endParaRPr sz="2400" b="1">
              <a:solidFill>
                <a:srgbClr val="38761D"/>
              </a:solidFill>
              <a:latin typeface="Arial"/>
              <a:ea typeface="Arial"/>
              <a:cs typeface="Arial"/>
              <a:sym typeface="Arial"/>
            </a:endParaRPr>
          </a:p>
          <a:p>
            <a:pPr marL="457200" lvl="0" indent="-381000" algn="l" rtl="0">
              <a:lnSpc>
                <a:spcPct val="200000"/>
              </a:lnSpc>
              <a:spcBef>
                <a:spcPts val="0"/>
              </a:spcBef>
              <a:spcAft>
                <a:spcPts val="0"/>
              </a:spcAft>
              <a:buClr>
                <a:srgbClr val="38761D"/>
              </a:buClr>
              <a:buSzPts val="2400"/>
              <a:buFont typeface="Arial"/>
              <a:buChar char="•"/>
            </a:pPr>
            <a:r>
              <a:rPr lang="en-US" sz="2400" b="1">
                <a:solidFill>
                  <a:srgbClr val="38761D"/>
                </a:solidFill>
                <a:latin typeface="Arial"/>
                <a:ea typeface="Arial"/>
                <a:cs typeface="Arial"/>
                <a:sym typeface="Arial"/>
              </a:rPr>
              <a:t>Business Costs and Revenue/ Marginal Analysis</a:t>
            </a:r>
            <a:endParaRPr sz="2400" b="1">
              <a:solidFill>
                <a:srgbClr val="38761D"/>
              </a:solidFill>
              <a:latin typeface="Arial"/>
              <a:ea typeface="Arial"/>
              <a:cs typeface="Arial"/>
              <a:sym typeface="Arial"/>
            </a:endParaRPr>
          </a:p>
          <a:p>
            <a:pPr marL="457200" lvl="0" indent="-381000" algn="l" rtl="0">
              <a:lnSpc>
                <a:spcPct val="200000"/>
              </a:lnSpc>
              <a:spcBef>
                <a:spcPts val="0"/>
              </a:spcBef>
              <a:spcAft>
                <a:spcPts val="0"/>
              </a:spcAft>
              <a:buClr>
                <a:srgbClr val="38761D"/>
              </a:buClr>
              <a:buSzPts val="2400"/>
              <a:buFont typeface="Arial"/>
              <a:buChar char="•"/>
            </a:pPr>
            <a:r>
              <a:rPr lang="en-US" sz="2400" b="1">
                <a:solidFill>
                  <a:srgbClr val="38761D"/>
                </a:solidFill>
                <a:latin typeface="Arial"/>
                <a:ea typeface="Arial"/>
                <a:cs typeface="Arial"/>
                <a:sym typeface="Arial"/>
              </a:rPr>
              <a:t>Consumer Theory</a:t>
            </a:r>
            <a:endParaRPr sz="2400" b="1">
              <a:solidFill>
                <a:srgbClr val="38761D"/>
              </a:solidFill>
              <a:latin typeface="Arial"/>
              <a:ea typeface="Arial"/>
              <a:cs typeface="Arial"/>
              <a:sym typeface="Arial"/>
            </a:endParaRPr>
          </a:p>
          <a:p>
            <a:pPr marL="0" lvl="0" indent="0" algn="l" rtl="0">
              <a:spcBef>
                <a:spcPts val="0"/>
              </a:spcBef>
              <a:spcAft>
                <a:spcPts val="0"/>
              </a:spcAft>
              <a:buNone/>
            </a:pPr>
            <a:endParaRPr sz="25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1"/>
          <p:cNvSpPr txBox="1">
            <a:spLocks noGrp="1"/>
          </p:cNvSpPr>
          <p:nvPr>
            <p:ph type="title"/>
          </p:nvPr>
        </p:nvSpPr>
        <p:spPr>
          <a:xfrm>
            <a:off x="469849" y="1147498"/>
            <a:ext cx="7838100" cy="55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200"/>
              <a:t>Circular Flow: Free Market</a:t>
            </a:r>
            <a:endParaRPr sz="4200"/>
          </a:p>
        </p:txBody>
      </p:sp>
      <p:pic>
        <p:nvPicPr>
          <p:cNvPr id="175" name="Google Shape;175;p31"/>
          <p:cNvPicPr preferRelativeResize="0"/>
          <p:nvPr/>
        </p:nvPicPr>
        <p:blipFill>
          <a:blip r:embed="rId3">
            <a:alphaModFix/>
          </a:blip>
          <a:stretch>
            <a:fillRect/>
          </a:stretch>
        </p:blipFill>
        <p:spPr>
          <a:xfrm>
            <a:off x="1585625" y="1835617"/>
            <a:ext cx="5606520" cy="472260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457199" y="762421"/>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EconEdLink Membership</a:t>
            </a:r>
            <a:endParaRPr/>
          </a:p>
        </p:txBody>
      </p:sp>
      <p:sp>
        <p:nvSpPr>
          <p:cNvPr id="79" name="Google Shape;79;p17"/>
          <p:cNvSpPr txBox="1"/>
          <p:nvPr/>
        </p:nvSpPr>
        <p:spPr>
          <a:xfrm>
            <a:off x="482538" y="2114894"/>
            <a:ext cx="8175300" cy="4247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You can now access CEE’s professional development webinars directly on EconEdLink.org! To receive these new professional development benefits, </a:t>
            </a:r>
            <a:r>
              <a:rPr lang="en-US" sz="1800" b="1" i="0" u="none" strike="noStrike" cap="none">
                <a:solidFill>
                  <a:schemeClr val="dk1"/>
                </a:solidFill>
                <a:latin typeface="Arial"/>
                <a:ea typeface="Arial"/>
                <a:cs typeface="Arial"/>
                <a:sym typeface="Arial"/>
              </a:rPr>
              <a:t>become an EconEdLink </a:t>
            </a:r>
            <a:r>
              <a:rPr lang="en-US" sz="1800" b="1"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member</a:t>
            </a:r>
            <a:r>
              <a:rPr lang="en-US" sz="1800" b="0" i="0" u="none" strike="noStrike" cap="none">
                <a:solidFill>
                  <a:schemeClr val="dk1"/>
                </a:solidFill>
                <a:latin typeface="Arial"/>
                <a:ea typeface="Arial"/>
                <a:cs typeface="Arial"/>
                <a:sym typeface="Arial"/>
              </a:rPr>
              <a:t>. As a member, you will now be able to: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Automatically receive a professional development certificate via e-mail within 24 hours after viewing any webinar for a minimum of 45 minutes</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Register for upcoming webinars with a simple one-click process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Easily download presentations, lesson plan materials and activities for each webinar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Search and view all webinars at your convenience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Save webinars to your EconEdLink dashboard for easy access to the event</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You may access our new </a:t>
            </a:r>
            <a:r>
              <a:rPr lang="en-US" sz="1800" b="1">
                <a:solidFill>
                  <a:schemeClr val="dk1"/>
                </a:solidFill>
                <a:latin typeface="Arial"/>
                <a:ea typeface="Arial"/>
                <a:cs typeface="Arial"/>
                <a:sym typeface="Arial"/>
              </a:rPr>
              <a:t>Professional Development</a:t>
            </a:r>
            <a:r>
              <a:rPr lang="en-US" sz="1800">
                <a:solidFill>
                  <a:schemeClr val="dk1"/>
                </a:solidFill>
                <a:latin typeface="Arial"/>
                <a:ea typeface="Arial"/>
                <a:cs typeface="Arial"/>
                <a:sym typeface="Arial"/>
              </a:rPr>
              <a:t> page </a:t>
            </a:r>
            <a:r>
              <a:rPr lang="en-US" sz="18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here</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2"/>
          <p:cNvSpPr txBox="1">
            <a:spLocks noGrp="1"/>
          </p:cNvSpPr>
          <p:nvPr>
            <p:ph type="title"/>
          </p:nvPr>
        </p:nvSpPr>
        <p:spPr>
          <a:xfrm>
            <a:off x="228724" y="1134100"/>
            <a:ext cx="8464200" cy="55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200"/>
              <a:t>Circular Flow:  Mixed Economy</a:t>
            </a:r>
            <a:endParaRPr sz="4200"/>
          </a:p>
        </p:txBody>
      </p:sp>
      <p:pic>
        <p:nvPicPr>
          <p:cNvPr id="181" name="Google Shape;181;p32"/>
          <p:cNvPicPr preferRelativeResize="0"/>
          <p:nvPr/>
        </p:nvPicPr>
        <p:blipFill>
          <a:blip r:embed="rId3">
            <a:alphaModFix/>
          </a:blip>
          <a:stretch>
            <a:fillRect/>
          </a:stretch>
        </p:blipFill>
        <p:spPr>
          <a:xfrm>
            <a:off x="1175975" y="1813198"/>
            <a:ext cx="5943600" cy="47910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3"/>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88" name="Google Shape;188;p33"/>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4"/>
          <p:cNvSpPr txBox="1">
            <a:spLocks noGrp="1"/>
          </p:cNvSpPr>
          <p:nvPr>
            <p:ph type="title"/>
          </p:nvPr>
        </p:nvSpPr>
        <p:spPr>
          <a:xfrm>
            <a:off x="457200" y="122070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Lesson Plan Idea:  Circular Flow Activity</a:t>
            </a:r>
            <a:endParaRPr/>
          </a:p>
        </p:txBody>
      </p:sp>
      <p:sp>
        <p:nvSpPr>
          <p:cNvPr id="195" name="Google Shape;195;p34"/>
          <p:cNvSpPr txBox="1">
            <a:spLocks noGrp="1"/>
          </p:cNvSpPr>
          <p:nvPr>
            <p:ph type="body" idx="2"/>
          </p:nvPr>
        </p:nvSpPr>
        <p:spPr>
          <a:xfrm>
            <a:off x="533400" y="1830312"/>
            <a:ext cx="8077200" cy="4722900"/>
          </a:xfrm>
          <a:prstGeom prst="rect">
            <a:avLst/>
          </a:prstGeom>
        </p:spPr>
        <p:txBody>
          <a:bodyPr spcFirstLastPara="1" wrap="square" lIns="91425" tIns="45700" rIns="91425" bIns="45700" anchor="t" anchorCtr="0">
            <a:noAutofit/>
          </a:bodyPr>
          <a:lstStyle/>
          <a:p>
            <a:pPr marL="457200" lvl="0" indent="-368300" algn="l" rtl="0">
              <a:spcBef>
                <a:spcPts val="360"/>
              </a:spcBef>
              <a:spcAft>
                <a:spcPts val="0"/>
              </a:spcAft>
              <a:buSzPts val="2200"/>
              <a:buChar char="•"/>
            </a:pPr>
            <a:r>
              <a:rPr lang="en-US" sz="2200"/>
              <a:t>Randomly choose two or three students to represent a “firm”</a:t>
            </a:r>
            <a:endParaRPr sz="2200"/>
          </a:p>
          <a:p>
            <a:pPr marL="457200" lvl="0" indent="-368300" algn="l" rtl="0">
              <a:spcBef>
                <a:spcPts val="0"/>
              </a:spcBef>
              <a:spcAft>
                <a:spcPts val="0"/>
              </a:spcAft>
              <a:buSzPts val="2200"/>
              <a:buChar char="•"/>
            </a:pPr>
            <a:r>
              <a:rPr lang="en-US" sz="2200"/>
              <a:t>The rest of the class represents “households”</a:t>
            </a:r>
            <a:endParaRPr sz="2200"/>
          </a:p>
          <a:p>
            <a:pPr marL="457200" lvl="0" indent="-368300" algn="l" rtl="0">
              <a:spcBef>
                <a:spcPts val="0"/>
              </a:spcBef>
              <a:spcAft>
                <a:spcPts val="0"/>
              </a:spcAft>
              <a:buSzPts val="2200"/>
              <a:buChar char="•"/>
            </a:pPr>
            <a:r>
              <a:rPr lang="en-US" sz="2200"/>
              <a:t>The firms produce and sell a product such as pretzels and purchase labor</a:t>
            </a:r>
            <a:endParaRPr sz="2200"/>
          </a:p>
          <a:p>
            <a:pPr marL="457200" lvl="0" indent="-368300" algn="l" rtl="0">
              <a:spcBef>
                <a:spcPts val="0"/>
              </a:spcBef>
              <a:spcAft>
                <a:spcPts val="0"/>
              </a:spcAft>
              <a:buSzPts val="2200"/>
              <a:buChar char="•"/>
            </a:pPr>
            <a:r>
              <a:rPr lang="en-US" sz="2200"/>
              <a:t>The households produce and sell labor and purchase pretzels.</a:t>
            </a:r>
            <a:endParaRPr sz="2200"/>
          </a:p>
          <a:p>
            <a:pPr marL="457200" lvl="0" indent="-368300" algn="l" rtl="0">
              <a:spcBef>
                <a:spcPts val="0"/>
              </a:spcBef>
              <a:spcAft>
                <a:spcPts val="0"/>
              </a:spcAft>
              <a:buSzPts val="2200"/>
              <a:buChar char="•"/>
            </a:pPr>
            <a:r>
              <a:rPr lang="en-US" sz="2200"/>
              <a:t>Give the firm and the students who represent households some fake money.  The households purchase pretzels but in order to sell them the firm must purchase labor to deliver them to the households.  The price of the pretzels and the price of the labor are determined by free market forces of supply and demand.</a:t>
            </a:r>
            <a:endParaRPr sz="2200"/>
          </a:p>
          <a:p>
            <a:pPr marL="457200" lvl="0" indent="-368300" algn="l" rtl="0">
              <a:spcBef>
                <a:spcPts val="0"/>
              </a:spcBef>
              <a:spcAft>
                <a:spcPts val="0"/>
              </a:spcAft>
              <a:buSzPts val="2200"/>
              <a:buChar char="•"/>
            </a:pPr>
            <a:r>
              <a:rPr lang="en-US" sz="2200"/>
              <a:t>As long as households are purchasing money flows to firms which is used to purchase labor.</a:t>
            </a:r>
            <a:endParaRPr sz="2200"/>
          </a:p>
          <a:p>
            <a:pPr marL="457200" lvl="0" indent="-368300" algn="l" rtl="0">
              <a:spcBef>
                <a:spcPts val="0"/>
              </a:spcBef>
              <a:spcAft>
                <a:spcPts val="0"/>
              </a:spcAft>
              <a:buSzPts val="2200"/>
              <a:buChar char="•"/>
            </a:pPr>
            <a:r>
              <a:rPr lang="en-US" sz="2200"/>
              <a:t>Take note of any factors that could lead to a slowdown (recession) of spending on either end and debrief.</a:t>
            </a:r>
            <a:endParaRPr sz="2200"/>
          </a:p>
        </p:txBody>
      </p:sp>
      <p:sp>
        <p:nvSpPr>
          <p:cNvPr id="196" name="Google Shape;196;p34"/>
          <p:cNvSpPr txBox="1">
            <a:spLocks noGrp="1"/>
          </p:cNvSpPr>
          <p:nvPr>
            <p:ph type="sldNum" idx="12"/>
          </p:nvPr>
        </p:nvSpPr>
        <p:spPr>
          <a:xfrm>
            <a:off x="7162800" y="6553200"/>
            <a:ext cx="1295400" cy="4572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5"/>
          <p:cNvSpPr txBox="1">
            <a:spLocks noGrp="1"/>
          </p:cNvSpPr>
          <p:nvPr>
            <p:ph type="title"/>
          </p:nvPr>
        </p:nvSpPr>
        <p:spPr>
          <a:xfrm>
            <a:off x="311700" y="1112892"/>
            <a:ext cx="85206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200"/>
              <a:t>Business Organizations</a:t>
            </a:r>
            <a:endParaRPr sz="4200"/>
          </a:p>
        </p:txBody>
      </p:sp>
      <p:pic>
        <p:nvPicPr>
          <p:cNvPr id="203" name="Google Shape;203;p35"/>
          <p:cNvPicPr preferRelativeResize="0"/>
          <p:nvPr/>
        </p:nvPicPr>
        <p:blipFill>
          <a:blip r:embed="rId3">
            <a:alphaModFix/>
          </a:blip>
          <a:stretch>
            <a:fillRect/>
          </a:stretch>
        </p:blipFill>
        <p:spPr>
          <a:xfrm>
            <a:off x="1240925" y="1935017"/>
            <a:ext cx="3810000" cy="2714625"/>
          </a:xfrm>
          <a:prstGeom prst="rect">
            <a:avLst/>
          </a:prstGeom>
          <a:noFill/>
          <a:ln>
            <a:noFill/>
          </a:ln>
        </p:spPr>
      </p:pic>
      <p:pic>
        <p:nvPicPr>
          <p:cNvPr id="204" name="Google Shape;204;p35"/>
          <p:cNvPicPr preferRelativeResize="0"/>
          <p:nvPr/>
        </p:nvPicPr>
        <p:blipFill>
          <a:blip r:embed="rId4">
            <a:alphaModFix/>
          </a:blip>
          <a:stretch>
            <a:fillRect/>
          </a:stretch>
        </p:blipFill>
        <p:spPr>
          <a:xfrm>
            <a:off x="4572000" y="3907025"/>
            <a:ext cx="3906749" cy="2554149"/>
          </a:xfrm>
          <a:prstGeom prst="rect">
            <a:avLst/>
          </a:prstGeom>
          <a:noFill/>
          <a:ln>
            <a:noFill/>
          </a:ln>
        </p:spPr>
      </p:pic>
      <p:pic>
        <p:nvPicPr>
          <p:cNvPr id="205" name="Google Shape;205;p35"/>
          <p:cNvPicPr preferRelativeResize="0"/>
          <p:nvPr/>
        </p:nvPicPr>
        <p:blipFill>
          <a:blip r:embed="rId5">
            <a:alphaModFix/>
          </a:blip>
          <a:stretch>
            <a:fillRect/>
          </a:stretch>
        </p:blipFill>
        <p:spPr>
          <a:xfrm>
            <a:off x="1364117" y="4200750"/>
            <a:ext cx="3405533" cy="2554150"/>
          </a:xfrm>
          <a:prstGeom prst="rect">
            <a:avLst/>
          </a:prstGeom>
          <a:noFill/>
          <a:ln>
            <a:noFill/>
          </a:ln>
        </p:spPr>
      </p:pic>
      <p:pic>
        <p:nvPicPr>
          <p:cNvPr id="206" name="Google Shape;206;p35"/>
          <p:cNvPicPr preferRelativeResize="0"/>
          <p:nvPr/>
        </p:nvPicPr>
        <p:blipFill>
          <a:blip r:embed="rId6">
            <a:alphaModFix/>
          </a:blip>
          <a:stretch>
            <a:fillRect/>
          </a:stretch>
        </p:blipFill>
        <p:spPr>
          <a:xfrm>
            <a:off x="4984450" y="2181192"/>
            <a:ext cx="3081845" cy="172583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6"/>
          <p:cNvSpPr txBox="1">
            <a:spLocks noGrp="1"/>
          </p:cNvSpPr>
          <p:nvPr>
            <p:ph type="title"/>
          </p:nvPr>
        </p:nvSpPr>
        <p:spPr>
          <a:xfrm>
            <a:off x="457200" y="9144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000"/>
              <a:t>Introductory Questions</a:t>
            </a:r>
            <a:endParaRPr sz="3000"/>
          </a:p>
        </p:txBody>
      </p:sp>
      <p:sp>
        <p:nvSpPr>
          <p:cNvPr id="213" name="Google Shape;213;p36"/>
          <p:cNvSpPr txBox="1">
            <a:spLocks noGrp="1"/>
          </p:cNvSpPr>
          <p:nvPr>
            <p:ph type="body" idx="1"/>
          </p:nvPr>
        </p:nvSpPr>
        <p:spPr>
          <a:xfrm>
            <a:off x="457200" y="2136315"/>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Are you a risk taker?  Would you want to own your own business?</a:t>
            </a:r>
            <a:endParaRPr/>
          </a:p>
          <a:p>
            <a:pPr marL="0" lvl="0" indent="0" algn="l" rtl="0">
              <a:spcBef>
                <a:spcPts val="1800"/>
              </a:spcBef>
              <a:spcAft>
                <a:spcPts val="0"/>
              </a:spcAft>
              <a:buNone/>
            </a:pPr>
            <a:r>
              <a:rPr lang="en-US"/>
              <a:t>Do you like working together with others?  Could you see yourself sharing responsibilities with business “partners”?</a:t>
            </a:r>
            <a:endParaRPr/>
          </a:p>
          <a:p>
            <a:pPr marL="0" lvl="0" indent="0" algn="l" rtl="0">
              <a:spcBef>
                <a:spcPts val="1800"/>
              </a:spcBef>
              <a:spcAft>
                <a:spcPts val="1800"/>
              </a:spcAft>
              <a:buNone/>
            </a:pPr>
            <a:r>
              <a:rPr lang="en-US"/>
              <a:t>Do you think that corporations have more of a positive or negative impact on our culture?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7"/>
          <p:cNvSpPr txBox="1">
            <a:spLocks noGrp="1"/>
          </p:cNvSpPr>
          <p:nvPr>
            <p:ph type="title"/>
          </p:nvPr>
        </p:nvSpPr>
        <p:spPr>
          <a:xfrm>
            <a:off x="311700" y="965542"/>
            <a:ext cx="85206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200"/>
              <a:t>Business Organizations</a:t>
            </a:r>
            <a:endParaRPr sz="4200"/>
          </a:p>
        </p:txBody>
      </p:sp>
      <p:sp>
        <p:nvSpPr>
          <p:cNvPr id="220" name="Google Shape;220;p37"/>
          <p:cNvSpPr txBox="1">
            <a:spLocks noGrp="1"/>
          </p:cNvSpPr>
          <p:nvPr>
            <p:ph type="body" idx="1"/>
          </p:nvPr>
        </p:nvSpPr>
        <p:spPr>
          <a:xfrm>
            <a:off x="311700" y="1729050"/>
            <a:ext cx="7416900" cy="33999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500" b="1"/>
              <a:t>Sole Proprietorship</a:t>
            </a:r>
            <a:r>
              <a:rPr lang="en-US" sz="2500"/>
              <a:t>: an unincorporated business owned by a single person (72% of all U.S. businesses)</a:t>
            </a:r>
            <a:endParaRPr sz="2500"/>
          </a:p>
          <a:p>
            <a:pPr marL="0" lvl="0" indent="0" algn="l" rtl="0">
              <a:spcBef>
                <a:spcPts val="1800"/>
              </a:spcBef>
              <a:spcAft>
                <a:spcPts val="0"/>
              </a:spcAft>
              <a:buNone/>
            </a:pPr>
            <a:r>
              <a:rPr lang="en-US" sz="2100" b="1"/>
              <a:t>Advantages:</a:t>
            </a:r>
            <a:endParaRPr sz="2100" b="1"/>
          </a:p>
          <a:p>
            <a:pPr marL="0" lvl="0" indent="0" algn="l" rtl="0">
              <a:spcBef>
                <a:spcPts val="0"/>
              </a:spcBef>
              <a:spcAft>
                <a:spcPts val="0"/>
              </a:spcAft>
              <a:buNone/>
            </a:pPr>
            <a:r>
              <a:rPr lang="en-US" sz="2100"/>
              <a:t>-Ease of start up/ few registration fees</a:t>
            </a:r>
            <a:endParaRPr sz="2100"/>
          </a:p>
          <a:p>
            <a:pPr marL="0" lvl="0" indent="0" algn="l" rtl="0">
              <a:spcBef>
                <a:spcPts val="0"/>
              </a:spcBef>
              <a:spcAft>
                <a:spcPts val="0"/>
              </a:spcAft>
              <a:buNone/>
            </a:pPr>
            <a:r>
              <a:rPr lang="en-US" sz="2100"/>
              <a:t>-Simplified business ownership structure</a:t>
            </a:r>
            <a:endParaRPr sz="2100"/>
          </a:p>
          <a:p>
            <a:pPr marL="0" lvl="0" indent="0" algn="l" rtl="0">
              <a:spcBef>
                <a:spcPts val="0"/>
              </a:spcBef>
              <a:spcAft>
                <a:spcPts val="0"/>
              </a:spcAft>
              <a:buNone/>
            </a:pPr>
            <a:endParaRPr sz="2100"/>
          </a:p>
          <a:p>
            <a:pPr marL="0" lvl="0" indent="0" algn="l" rtl="0">
              <a:spcBef>
                <a:spcPts val="0"/>
              </a:spcBef>
              <a:spcAft>
                <a:spcPts val="0"/>
              </a:spcAft>
              <a:buNone/>
            </a:pPr>
            <a:r>
              <a:rPr lang="en-US" sz="2100" b="1"/>
              <a:t>Disadvantages:</a:t>
            </a:r>
            <a:endParaRPr sz="2100" b="1"/>
          </a:p>
          <a:p>
            <a:pPr marL="0" lvl="0" indent="0" algn="l" rtl="0">
              <a:spcBef>
                <a:spcPts val="0"/>
              </a:spcBef>
              <a:spcAft>
                <a:spcPts val="0"/>
              </a:spcAft>
              <a:buNone/>
            </a:pPr>
            <a:r>
              <a:rPr lang="en-US" sz="2100"/>
              <a:t>-Unlimited personal liability/ loss</a:t>
            </a:r>
            <a:endParaRPr sz="2100"/>
          </a:p>
          <a:p>
            <a:pPr marL="0" lvl="0" indent="0" algn="l" rtl="0">
              <a:spcBef>
                <a:spcPts val="0"/>
              </a:spcBef>
              <a:spcAft>
                <a:spcPts val="0"/>
              </a:spcAft>
              <a:buNone/>
            </a:pPr>
            <a:r>
              <a:rPr lang="en-US" sz="2100"/>
              <a:t>-Difficulty to raise capital/ loans</a:t>
            </a:r>
            <a:endParaRPr sz="2100"/>
          </a:p>
          <a:p>
            <a:pPr marL="0" lvl="0" indent="0" algn="l" rtl="0">
              <a:spcBef>
                <a:spcPts val="0"/>
              </a:spcBef>
              <a:spcAft>
                <a:spcPts val="1800"/>
              </a:spcAft>
              <a:buNone/>
            </a:pPr>
            <a:endParaRPr/>
          </a:p>
        </p:txBody>
      </p:sp>
      <p:pic>
        <p:nvPicPr>
          <p:cNvPr id="221" name="Google Shape;221;p37"/>
          <p:cNvPicPr preferRelativeResize="0"/>
          <p:nvPr/>
        </p:nvPicPr>
        <p:blipFill>
          <a:blip r:embed="rId3">
            <a:alphaModFix/>
          </a:blip>
          <a:stretch>
            <a:fillRect/>
          </a:stretch>
        </p:blipFill>
        <p:spPr>
          <a:xfrm>
            <a:off x="4316675" y="3817452"/>
            <a:ext cx="4515624" cy="25830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8"/>
          <p:cNvSpPr txBox="1">
            <a:spLocks noGrp="1"/>
          </p:cNvSpPr>
          <p:nvPr>
            <p:ph type="title"/>
          </p:nvPr>
        </p:nvSpPr>
        <p:spPr>
          <a:xfrm>
            <a:off x="311700" y="1115742"/>
            <a:ext cx="85206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400"/>
              <a:t>Entrepreneurship Activity - Shark Tank Simulation</a:t>
            </a:r>
            <a:endParaRPr sz="3400"/>
          </a:p>
        </p:txBody>
      </p:sp>
      <p:sp>
        <p:nvSpPr>
          <p:cNvPr id="228" name="Google Shape;228;p38"/>
          <p:cNvSpPr txBox="1">
            <a:spLocks noGrp="1"/>
          </p:cNvSpPr>
          <p:nvPr>
            <p:ph type="body" idx="1"/>
          </p:nvPr>
        </p:nvSpPr>
        <p:spPr>
          <a:xfrm>
            <a:off x="311700" y="2085808"/>
            <a:ext cx="8520600" cy="4555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https://drive.google.com/file/d/12lH_Wga7uTci4rv_aVGZ3AOhyaOaXq30/view?usp=sharing</a:t>
            </a:r>
            <a:endParaRPr/>
          </a:p>
          <a:p>
            <a:pPr marL="0" lvl="0" indent="0" algn="l" rtl="0">
              <a:spcBef>
                <a:spcPts val="1800"/>
              </a:spcBef>
              <a:spcAft>
                <a:spcPts val="0"/>
              </a:spcAft>
              <a:buNone/>
            </a:pPr>
            <a:endParaRPr/>
          </a:p>
          <a:p>
            <a:pPr marL="0" lvl="0" indent="0" algn="l" rtl="0">
              <a:spcBef>
                <a:spcPts val="1800"/>
              </a:spcBef>
              <a:spcAft>
                <a:spcPts val="1800"/>
              </a:spcAft>
              <a:buNone/>
            </a:pPr>
            <a:endParaRPr/>
          </a:p>
        </p:txBody>
      </p:sp>
      <p:pic>
        <p:nvPicPr>
          <p:cNvPr id="229" name="Google Shape;229;p38"/>
          <p:cNvPicPr preferRelativeResize="0"/>
          <p:nvPr/>
        </p:nvPicPr>
        <p:blipFill rotWithShape="1">
          <a:blip r:embed="rId4">
            <a:alphaModFix/>
          </a:blip>
          <a:srcRect/>
          <a:stretch/>
        </p:blipFill>
        <p:spPr>
          <a:xfrm>
            <a:off x="3306045" y="3549550"/>
            <a:ext cx="2275875" cy="22138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9"/>
          <p:cNvSpPr txBox="1">
            <a:spLocks noGrp="1"/>
          </p:cNvSpPr>
          <p:nvPr>
            <p:ph type="title"/>
          </p:nvPr>
        </p:nvSpPr>
        <p:spPr>
          <a:xfrm>
            <a:off x="311700" y="965542"/>
            <a:ext cx="85206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200"/>
              <a:t>Business Organizations</a:t>
            </a:r>
            <a:endParaRPr sz="4200"/>
          </a:p>
        </p:txBody>
      </p:sp>
      <p:sp>
        <p:nvSpPr>
          <p:cNvPr id="236" name="Google Shape;236;p39"/>
          <p:cNvSpPr txBox="1">
            <a:spLocks noGrp="1"/>
          </p:cNvSpPr>
          <p:nvPr>
            <p:ph type="body" idx="1"/>
          </p:nvPr>
        </p:nvSpPr>
        <p:spPr>
          <a:xfrm>
            <a:off x="311700" y="1729050"/>
            <a:ext cx="7416900" cy="33999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500" b="1"/>
              <a:t>Partnership</a:t>
            </a:r>
            <a:r>
              <a:rPr lang="en-US" sz="2500"/>
              <a:t>: any arrangement between two or more people to oversee business operations and share profits/liabilities (ex: general partnerships, limited liability partnerships</a:t>
            </a:r>
            <a:endParaRPr sz="2500"/>
          </a:p>
          <a:p>
            <a:pPr marL="0" lvl="0" indent="0" algn="l" rtl="0">
              <a:spcBef>
                <a:spcPts val="1800"/>
              </a:spcBef>
              <a:spcAft>
                <a:spcPts val="0"/>
              </a:spcAft>
              <a:buNone/>
            </a:pPr>
            <a:r>
              <a:rPr lang="en-US" sz="2100" b="1"/>
              <a:t>Advantages:</a:t>
            </a:r>
            <a:endParaRPr sz="2100" b="1"/>
          </a:p>
          <a:p>
            <a:pPr marL="0" lvl="0" indent="0" algn="l" rtl="0">
              <a:spcBef>
                <a:spcPts val="0"/>
              </a:spcBef>
              <a:spcAft>
                <a:spcPts val="0"/>
              </a:spcAft>
              <a:buNone/>
            </a:pPr>
            <a:r>
              <a:rPr lang="en-US" sz="2100"/>
              <a:t>-Ease of startup, low costs</a:t>
            </a:r>
            <a:endParaRPr sz="2100"/>
          </a:p>
          <a:p>
            <a:pPr marL="0" lvl="0" indent="0" algn="l" rtl="0">
              <a:spcBef>
                <a:spcPts val="0"/>
              </a:spcBef>
              <a:spcAft>
                <a:spcPts val="0"/>
              </a:spcAft>
              <a:buNone/>
            </a:pPr>
            <a:r>
              <a:rPr lang="en-US" sz="2100"/>
              <a:t>-Shared decision making</a:t>
            </a:r>
            <a:endParaRPr sz="2100"/>
          </a:p>
          <a:p>
            <a:pPr marL="0" lvl="0" indent="0" algn="l" rtl="0">
              <a:spcBef>
                <a:spcPts val="0"/>
              </a:spcBef>
              <a:spcAft>
                <a:spcPts val="0"/>
              </a:spcAft>
              <a:buNone/>
            </a:pPr>
            <a:endParaRPr sz="2100"/>
          </a:p>
          <a:p>
            <a:pPr marL="0" lvl="0" indent="0" algn="l" rtl="0">
              <a:spcBef>
                <a:spcPts val="0"/>
              </a:spcBef>
              <a:spcAft>
                <a:spcPts val="0"/>
              </a:spcAft>
              <a:buNone/>
            </a:pPr>
            <a:r>
              <a:rPr lang="en-US" sz="2100"/>
              <a:t>-</a:t>
            </a:r>
            <a:r>
              <a:rPr lang="en-US" sz="2100" b="1"/>
              <a:t>Disadvantages:</a:t>
            </a:r>
            <a:endParaRPr sz="2100" b="1"/>
          </a:p>
          <a:p>
            <a:pPr marL="0" lvl="0" indent="0" algn="l" rtl="0">
              <a:spcBef>
                <a:spcPts val="0"/>
              </a:spcBef>
              <a:spcAft>
                <a:spcPts val="0"/>
              </a:spcAft>
              <a:buNone/>
            </a:pPr>
            <a:r>
              <a:rPr lang="en-US" sz="2100"/>
              <a:t>-Shared liability for general partnerships</a:t>
            </a:r>
            <a:endParaRPr sz="2100"/>
          </a:p>
          <a:p>
            <a:pPr marL="0" lvl="0" indent="0" algn="l" rtl="0">
              <a:spcBef>
                <a:spcPts val="0"/>
              </a:spcBef>
              <a:spcAft>
                <a:spcPts val="0"/>
              </a:spcAft>
              <a:buNone/>
            </a:pPr>
            <a:r>
              <a:rPr lang="en-US" sz="2100"/>
              <a:t>-Potential for conflict</a:t>
            </a:r>
            <a:endParaRPr sz="2100"/>
          </a:p>
          <a:p>
            <a:pPr marL="0" lvl="0" indent="0" algn="l" rtl="0">
              <a:spcBef>
                <a:spcPts val="0"/>
              </a:spcBef>
              <a:spcAft>
                <a:spcPts val="1800"/>
              </a:spcAft>
              <a:buNone/>
            </a:pPr>
            <a:endParaRPr/>
          </a:p>
        </p:txBody>
      </p:sp>
      <p:pic>
        <p:nvPicPr>
          <p:cNvPr id="237" name="Google Shape;237;p39"/>
          <p:cNvPicPr preferRelativeResize="0"/>
          <p:nvPr/>
        </p:nvPicPr>
        <p:blipFill>
          <a:blip r:embed="rId3">
            <a:alphaModFix/>
          </a:blip>
          <a:stretch>
            <a:fillRect/>
          </a:stretch>
        </p:blipFill>
        <p:spPr>
          <a:xfrm>
            <a:off x="5264925" y="3846700"/>
            <a:ext cx="3120051" cy="16138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0"/>
          <p:cNvSpPr txBox="1">
            <a:spLocks noGrp="1"/>
          </p:cNvSpPr>
          <p:nvPr>
            <p:ph type="title"/>
          </p:nvPr>
        </p:nvSpPr>
        <p:spPr>
          <a:xfrm>
            <a:off x="311700" y="965542"/>
            <a:ext cx="85206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200"/>
              <a:t>Business Organizations</a:t>
            </a:r>
            <a:endParaRPr sz="4200"/>
          </a:p>
        </p:txBody>
      </p:sp>
      <p:sp>
        <p:nvSpPr>
          <p:cNvPr id="244" name="Google Shape;244;p40"/>
          <p:cNvSpPr txBox="1">
            <a:spLocks noGrp="1"/>
          </p:cNvSpPr>
          <p:nvPr>
            <p:ph type="body" idx="1"/>
          </p:nvPr>
        </p:nvSpPr>
        <p:spPr>
          <a:xfrm>
            <a:off x="311700" y="1729050"/>
            <a:ext cx="7416900" cy="33999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500" b="1"/>
              <a:t>Corporation</a:t>
            </a:r>
            <a:r>
              <a:rPr lang="en-US" sz="2500"/>
              <a:t>: a business entity owned by shareholders/investors (ex: publicly held, closely held)</a:t>
            </a:r>
            <a:endParaRPr sz="2500"/>
          </a:p>
          <a:p>
            <a:pPr marL="0" lvl="0" indent="0" algn="l" rtl="0">
              <a:spcBef>
                <a:spcPts val="1800"/>
              </a:spcBef>
              <a:spcAft>
                <a:spcPts val="0"/>
              </a:spcAft>
              <a:buNone/>
            </a:pPr>
            <a:r>
              <a:rPr lang="en-US" sz="2100" b="1"/>
              <a:t>Advantages:</a:t>
            </a:r>
            <a:endParaRPr sz="2100" b="1"/>
          </a:p>
          <a:p>
            <a:pPr marL="0" lvl="0" indent="0" algn="l" rtl="0">
              <a:spcBef>
                <a:spcPts val="0"/>
              </a:spcBef>
              <a:spcAft>
                <a:spcPts val="0"/>
              </a:spcAft>
              <a:buNone/>
            </a:pPr>
            <a:r>
              <a:rPr lang="en-US" sz="2100"/>
              <a:t>-Limited liability</a:t>
            </a:r>
            <a:endParaRPr sz="2100"/>
          </a:p>
          <a:p>
            <a:pPr marL="0" lvl="0" indent="0" algn="l" rtl="0">
              <a:spcBef>
                <a:spcPts val="0"/>
              </a:spcBef>
              <a:spcAft>
                <a:spcPts val="0"/>
              </a:spcAft>
              <a:buNone/>
            </a:pPr>
            <a:r>
              <a:rPr lang="en-US" sz="2100"/>
              <a:t>-Ease of raising capital</a:t>
            </a:r>
            <a:endParaRPr sz="2100"/>
          </a:p>
          <a:p>
            <a:pPr marL="0" lvl="0" indent="0" algn="l" rtl="0">
              <a:spcBef>
                <a:spcPts val="0"/>
              </a:spcBef>
              <a:spcAft>
                <a:spcPts val="0"/>
              </a:spcAft>
              <a:buNone/>
            </a:pPr>
            <a:r>
              <a:rPr lang="en-US" sz="2100"/>
              <a:t>-Business security and continuity</a:t>
            </a:r>
            <a:endParaRPr sz="2100"/>
          </a:p>
          <a:p>
            <a:pPr marL="0" lvl="0" indent="0" algn="l" rtl="0">
              <a:spcBef>
                <a:spcPts val="0"/>
              </a:spcBef>
              <a:spcAft>
                <a:spcPts val="0"/>
              </a:spcAft>
              <a:buNone/>
            </a:pPr>
            <a:endParaRPr sz="2100"/>
          </a:p>
          <a:p>
            <a:pPr marL="0" lvl="0" indent="0" algn="l" rtl="0">
              <a:spcBef>
                <a:spcPts val="0"/>
              </a:spcBef>
              <a:spcAft>
                <a:spcPts val="0"/>
              </a:spcAft>
              <a:buNone/>
            </a:pPr>
            <a:r>
              <a:rPr lang="en-US" sz="2100"/>
              <a:t>-</a:t>
            </a:r>
            <a:r>
              <a:rPr lang="en-US" sz="2100" b="1"/>
              <a:t>Disadvantages:</a:t>
            </a:r>
            <a:endParaRPr sz="2100" b="1"/>
          </a:p>
          <a:p>
            <a:pPr marL="0" lvl="0" indent="0" algn="l" rtl="0">
              <a:spcBef>
                <a:spcPts val="0"/>
              </a:spcBef>
              <a:spcAft>
                <a:spcPts val="0"/>
              </a:spcAft>
              <a:buNone/>
            </a:pPr>
            <a:r>
              <a:rPr lang="en-US" sz="2100"/>
              <a:t>-Double taxation</a:t>
            </a:r>
            <a:endParaRPr sz="2100"/>
          </a:p>
          <a:p>
            <a:pPr marL="0" lvl="0" indent="0" algn="l" rtl="0">
              <a:spcBef>
                <a:spcPts val="0"/>
              </a:spcBef>
              <a:spcAft>
                <a:spcPts val="0"/>
              </a:spcAft>
              <a:buNone/>
            </a:pPr>
            <a:r>
              <a:rPr lang="en-US" sz="2100"/>
              <a:t>-Difficulty to start up</a:t>
            </a:r>
            <a:endParaRPr sz="2100"/>
          </a:p>
          <a:p>
            <a:pPr marL="0" lvl="0" indent="0" algn="l" rtl="0">
              <a:spcBef>
                <a:spcPts val="0"/>
              </a:spcBef>
              <a:spcAft>
                <a:spcPts val="0"/>
              </a:spcAft>
              <a:buNone/>
            </a:pPr>
            <a:r>
              <a:rPr lang="en-US" sz="2100"/>
              <a:t>-Shared profits</a:t>
            </a:r>
            <a:endParaRPr sz="2100"/>
          </a:p>
          <a:p>
            <a:pPr marL="0" lvl="0" indent="0" algn="l" rtl="0">
              <a:spcBef>
                <a:spcPts val="0"/>
              </a:spcBef>
              <a:spcAft>
                <a:spcPts val="1800"/>
              </a:spcAft>
              <a:buNone/>
            </a:pPr>
            <a:endParaRPr/>
          </a:p>
        </p:txBody>
      </p:sp>
      <p:pic>
        <p:nvPicPr>
          <p:cNvPr id="245" name="Google Shape;245;p40"/>
          <p:cNvPicPr preferRelativeResize="0"/>
          <p:nvPr/>
        </p:nvPicPr>
        <p:blipFill>
          <a:blip r:embed="rId3">
            <a:alphaModFix/>
          </a:blip>
          <a:stretch>
            <a:fillRect/>
          </a:stretch>
        </p:blipFill>
        <p:spPr>
          <a:xfrm>
            <a:off x="4272849" y="3282775"/>
            <a:ext cx="4469300" cy="23399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1"/>
          <p:cNvSpPr txBox="1">
            <a:spLocks noGrp="1"/>
          </p:cNvSpPr>
          <p:nvPr>
            <p:ph type="title"/>
          </p:nvPr>
        </p:nvSpPr>
        <p:spPr>
          <a:xfrm>
            <a:off x="311700" y="965542"/>
            <a:ext cx="85206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200"/>
              <a:t>Business Organizations</a:t>
            </a:r>
            <a:endParaRPr sz="4200"/>
          </a:p>
        </p:txBody>
      </p:sp>
      <p:sp>
        <p:nvSpPr>
          <p:cNvPr id="252" name="Google Shape;252;p41"/>
          <p:cNvSpPr txBox="1">
            <a:spLocks noGrp="1"/>
          </p:cNvSpPr>
          <p:nvPr>
            <p:ph type="body" idx="1"/>
          </p:nvPr>
        </p:nvSpPr>
        <p:spPr>
          <a:xfrm>
            <a:off x="311700" y="1729050"/>
            <a:ext cx="7416900" cy="33999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500" b="1"/>
              <a:t>Other Business Organizations</a:t>
            </a:r>
            <a:endParaRPr sz="2500"/>
          </a:p>
          <a:p>
            <a:pPr marL="457200" lvl="0" indent="-361950" algn="l" rtl="0">
              <a:spcBef>
                <a:spcPts val="1800"/>
              </a:spcBef>
              <a:spcAft>
                <a:spcPts val="0"/>
              </a:spcAft>
              <a:buSzPts val="2100"/>
              <a:buChar char="•"/>
            </a:pPr>
            <a:r>
              <a:rPr lang="en-US" sz="2100"/>
              <a:t>Franchises</a:t>
            </a:r>
            <a:endParaRPr sz="2100"/>
          </a:p>
          <a:p>
            <a:pPr marL="457200" lvl="0" indent="0" algn="l" rtl="0">
              <a:spcBef>
                <a:spcPts val="0"/>
              </a:spcBef>
              <a:spcAft>
                <a:spcPts val="0"/>
              </a:spcAft>
              <a:buNone/>
            </a:pPr>
            <a:endParaRPr sz="2100"/>
          </a:p>
          <a:p>
            <a:pPr marL="457200" lvl="0" indent="-361950" algn="l" rtl="0">
              <a:spcBef>
                <a:spcPts val="0"/>
              </a:spcBef>
              <a:spcAft>
                <a:spcPts val="0"/>
              </a:spcAft>
              <a:buSzPts val="2100"/>
              <a:buChar char="•"/>
            </a:pPr>
            <a:r>
              <a:rPr lang="en-US" sz="2100"/>
              <a:t>Non-Profit Organizations</a:t>
            </a:r>
            <a:endParaRPr sz="2100"/>
          </a:p>
          <a:p>
            <a:pPr marL="457200" lvl="0" indent="0" algn="l" rtl="0">
              <a:spcBef>
                <a:spcPts val="0"/>
              </a:spcBef>
              <a:spcAft>
                <a:spcPts val="0"/>
              </a:spcAft>
              <a:buNone/>
            </a:pPr>
            <a:endParaRPr sz="2100"/>
          </a:p>
          <a:p>
            <a:pPr marL="457200" lvl="0" indent="-361950" algn="l" rtl="0">
              <a:spcBef>
                <a:spcPts val="0"/>
              </a:spcBef>
              <a:spcAft>
                <a:spcPts val="0"/>
              </a:spcAft>
              <a:buSzPts val="2100"/>
              <a:buChar char="•"/>
            </a:pPr>
            <a:r>
              <a:rPr lang="en-US" sz="2100"/>
              <a:t>Consumer/Producer Cooperatives</a:t>
            </a:r>
            <a:endParaRPr sz="2100"/>
          </a:p>
          <a:p>
            <a:pPr marL="0" lvl="0" indent="0" algn="l" rtl="0">
              <a:spcBef>
                <a:spcPts val="0"/>
              </a:spcBef>
              <a:spcAft>
                <a:spcPts val="0"/>
              </a:spcAft>
              <a:buNone/>
            </a:pPr>
            <a:endParaRPr sz="2100"/>
          </a:p>
          <a:p>
            <a:pPr marL="457200" lvl="0" indent="-361950" algn="l" rtl="0">
              <a:spcBef>
                <a:spcPts val="0"/>
              </a:spcBef>
              <a:spcAft>
                <a:spcPts val="0"/>
              </a:spcAft>
              <a:buSzPts val="2100"/>
              <a:buChar char="•"/>
            </a:pPr>
            <a:r>
              <a:rPr lang="en-US" sz="2100"/>
              <a:t>Multinational Corporations</a:t>
            </a:r>
            <a:endParaRPr sz="2100"/>
          </a:p>
          <a:p>
            <a:pPr marL="0" lvl="0" indent="0" algn="l" rtl="0">
              <a:spcBef>
                <a:spcPts val="0"/>
              </a:spcBef>
              <a:spcAft>
                <a:spcPts val="1800"/>
              </a:spcAft>
              <a:buNone/>
            </a:pPr>
            <a:endParaRPr/>
          </a:p>
        </p:txBody>
      </p:sp>
      <p:pic>
        <p:nvPicPr>
          <p:cNvPr id="253" name="Google Shape;253;p41"/>
          <p:cNvPicPr preferRelativeResize="0"/>
          <p:nvPr/>
        </p:nvPicPr>
        <p:blipFill>
          <a:blip r:embed="rId3">
            <a:alphaModFix/>
          </a:blip>
          <a:stretch>
            <a:fillRect/>
          </a:stretch>
        </p:blipFill>
        <p:spPr>
          <a:xfrm>
            <a:off x="5522138" y="2454163"/>
            <a:ext cx="2600325" cy="1762125"/>
          </a:xfrm>
          <a:prstGeom prst="rect">
            <a:avLst/>
          </a:prstGeom>
          <a:noFill/>
          <a:ln>
            <a:noFill/>
          </a:ln>
        </p:spPr>
      </p:pic>
      <p:pic>
        <p:nvPicPr>
          <p:cNvPr id="254" name="Google Shape;254;p41"/>
          <p:cNvPicPr preferRelativeResize="0"/>
          <p:nvPr/>
        </p:nvPicPr>
        <p:blipFill>
          <a:blip r:embed="rId4">
            <a:alphaModFix/>
          </a:blip>
          <a:stretch>
            <a:fillRect/>
          </a:stretch>
        </p:blipFill>
        <p:spPr>
          <a:xfrm>
            <a:off x="1795998" y="4765473"/>
            <a:ext cx="1994950" cy="1854700"/>
          </a:xfrm>
          <a:prstGeom prst="rect">
            <a:avLst/>
          </a:prstGeom>
          <a:noFill/>
          <a:ln>
            <a:noFill/>
          </a:ln>
        </p:spPr>
      </p:pic>
      <p:pic>
        <p:nvPicPr>
          <p:cNvPr id="255" name="Google Shape;255;p41"/>
          <p:cNvPicPr preferRelativeResize="0"/>
          <p:nvPr/>
        </p:nvPicPr>
        <p:blipFill>
          <a:blip r:embed="rId5">
            <a:alphaModFix/>
          </a:blip>
          <a:stretch>
            <a:fillRect/>
          </a:stretch>
        </p:blipFill>
        <p:spPr>
          <a:xfrm>
            <a:off x="4500552" y="4291225"/>
            <a:ext cx="3287327" cy="2043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433551" y="1061966"/>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Professional Development Certificate</a:t>
            </a:r>
            <a:endParaRPr sz="4000" b="1">
              <a:solidFill>
                <a:srgbClr val="005CB8"/>
              </a:solidFill>
              <a:latin typeface="Calibri"/>
              <a:ea typeface="Calibri"/>
              <a:cs typeface="Calibri"/>
              <a:sym typeface="Calibri"/>
            </a:endParaRPr>
          </a:p>
        </p:txBody>
      </p:sp>
      <p:sp>
        <p:nvSpPr>
          <p:cNvPr id="86" name="Google Shape;86;p18"/>
          <p:cNvSpPr txBox="1"/>
          <p:nvPr/>
        </p:nvSpPr>
        <p:spPr>
          <a:xfrm>
            <a:off x="588955" y="2359260"/>
            <a:ext cx="8175171"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To earn your professional development certificate for this webinar, you must: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Watch a minimum of 45-minutes and you will automatically receive a professional development </a:t>
            </a:r>
            <a:r>
              <a:rPr lang="en-US" sz="1800" b="1">
                <a:solidFill>
                  <a:srgbClr val="7A9900"/>
                </a:solidFill>
                <a:latin typeface="Arial"/>
                <a:ea typeface="Arial"/>
                <a:cs typeface="Arial"/>
                <a:sym typeface="Arial"/>
              </a:rPr>
              <a:t>certificate </a:t>
            </a:r>
            <a:r>
              <a:rPr lang="en-US" sz="1800">
                <a:solidFill>
                  <a:schemeClr val="dk1"/>
                </a:solidFill>
                <a:latin typeface="Arial"/>
                <a:ea typeface="Arial"/>
                <a:cs typeface="Arial"/>
                <a:sym typeface="Arial"/>
              </a:rPr>
              <a:t>via e-mail within 24 hours.</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Accessing resources: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
              <a:buChar char="•"/>
            </a:pPr>
            <a:r>
              <a:rPr lang="en-US" sz="1800">
                <a:solidFill>
                  <a:schemeClr val="dk1"/>
                </a:solidFill>
                <a:latin typeface="Arial"/>
                <a:ea typeface="Arial"/>
                <a:cs typeface="Arial"/>
                <a:sym typeface="Arial"/>
              </a:rPr>
              <a:t>You can now easily download presentations, lesson plan materials, and activities for each webinar from </a:t>
            </a:r>
            <a:r>
              <a:rPr lang="en-US" sz="1600" b="1" i="1" u="sng">
                <a:solidFill>
                  <a:srgbClr val="005CB8"/>
                </a:solidFill>
                <a:latin typeface="Arial"/>
                <a:ea typeface="Arial"/>
                <a:cs typeface="Arial"/>
                <a:sym typeface="Arial"/>
                <a:hlinkClick r:id="rId3">
                  <a:extLst>
                    <a:ext uri="{A12FA001-AC4F-418D-AE19-62706E023703}">
                      <ahyp:hlinkClr xmlns:ahyp="http://schemas.microsoft.com/office/drawing/2018/hyperlinkcolor" val="tx"/>
                    </a:ext>
                  </a:extLst>
                </a:hlinkClick>
              </a:rPr>
              <a:t>EconEdLink.org/professional-development/</a:t>
            </a:r>
            <a:endParaRPr sz="1600" b="1" i="1">
              <a:solidFill>
                <a:srgbClr val="005CB8"/>
              </a:solidFill>
              <a:latin typeface="Arial"/>
              <a:ea typeface="Arial"/>
              <a:cs typeface="Arial"/>
              <a:sym typeface="Arial"/>
            </a:endParaRPr>
          </a:p>
          <a:p>
            <a:pPr marL="0" marR="0" lvl="0" indent="0" algn="l" rtl="0">
              <a:spcBef>
                <a:spcPts val="0"/>
              </a:spcBef>
              <a:spcAft>
                <a:spcPts val="0"/>
              </a:spcAft>
              <a:buNone/>
            </a:pPr>
            <a:endParaRPr sz="1800" b="1" i="1">
              <a:solidFill>
                <a:srgbClr val="005CB8"/>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2"/>
          <p:cNvSpPr txBox="1">
            <a:spLocks noGrp="1"/>
          </p:cNvSpPr>
          <p:nvPr>
            <p:ph type="title"/>
          </p:nvPr>
        </p:nvSpPr>
        <p:spPr>
          <a:xfrm>
            <a:off x="311700" y="1122067"/>
            <a:ext cx="85206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900"/>
              <a:t>Learning Activity</a:t>
            </a:r>
            <a:endParaRPr sz="3900"/>
          </a:p>
        </p:txBody>
      </p:sp>
      <p:sp>
        <p:nvSpPr>
          <p:cNvPr id="262" name="Google Shape;262;p42"/>
          <p:cNvSpPr txBox="1">
            <a:spLocks noGrp="1"/>
          </p:cNvSpPr>
          <p:nvPr>
            <p:ph type="body" idx="1"/>
          </p:nvPr>
        </p:nvSpPr>
        <p:spPr>
          <a:xfrm>
            <a:off x="492975" y="1793433"/>
            <a:ext cx="8520600" cy="4555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groups, choose one type of business organizational structure:  sole proprietorship, partnership, corporation, franchise, nonprofit, or cooperative.  Students will TEACH the class regarding their organization:</a:t>
            </a:r>
            <a:endParaRPr/>
          </a:p>
          <a:p>
            <a:pPr marL="457200" lvl="0" indent="-406400" algn="l" rtl="0">
              <a:spcBef>
                <a:spcPts val="1800"/>
              </a:spcBef>
              <a:spcAft>
                <a:spcPts val="0"/>
              </a:spcAft>
              <a:buSzPts val="2800"/>
              <a:buAutoNum type="arabicPeriod"/>
            </a:pPr>
            <a:r>
              <a:rPr lang="en-US"/>
              <a:t>Creative introduction:  something that gets classmates motivated to learn and intrigued with topic</a:t>
            </a:r>
            <a:endParaRPr/>
          </a:p>
          <a:p>
            <a:pPr marL="457200" lvl="0" indent="-406400" algn="l" rtl="0">
              <a:spcBef>
                <a:spcPts val="0"/>
              </a:spcBef>
              <a:spcAft>
                <a:spcPts val="0"/>
              </a:spcAft>
              <a:buSzPts val="2800"/>
              <a:buAutoNum type="arabicPeriod"/>
            </a:pPr>
            <a:r>
              <a:rPr lang="en-US"/>
              <a:t>TEACH the content (not a presentation):  include learning activities that engage classmates</a:t>
            </a:r>
            <a:endParaRPr/>
          </a:p>
          <a:p>
            <a:pPr marL="457200" lvl="0" indent="-406400" algn="l" rtl="0">
              <a:spcBef>
                <a:spcPts val="0"/>
              </a:spcBef>
              <a:spcAft>
                <a:spcPts val="0"/>
              </a:spcAft>
              <a:buSzPts val="2800"/>
              <a:buAutoNum type="arabicPeriod"/>
            </a:pPr>
            <a:r>
              <a:rPr lang="en-US"/>
              <a:t>Fun, collaborative reinforcement of learning:  game, simulation, etc.</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3"/>
          <p:cNvSpPr txBox="1">
            <a:spLocks noGrp="1"/>
          </p:cNvSpPr>
          <p:nvPr>
            <p:ph type="title"/>
          </p:nvPr>
        </p:nvSpPr>
        <p:spPr>
          <a:xfrm>
            <a:off x="311700" y="1122067"/>
            <a:ext cx="85206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900"/>
              <a:t>Learning Activity</a:t>
            </a:r>
            <a:endParaRPr sz="3900"/>
          </a:p>
        </p:txBody>
      </p:sp>
      <p:sp>
        <p:nvSpPr>
          <p:cNvPr id="269" name="Google Shape;269;p43"/>
          <p:cNvSpPr txBox="1">
            <a:spLocks noGrp="1"/>
          </p:cNvSpPr>
          <p:nvPr>
            <p:ph type="body" idx="1"/>
          </p:nvPr>
        </p:nvSpPr>
        <p:spPr>
          <a:xfrm>
            <a:off x="492975" y="1793433"/>
            <a:ext cx="8520600" cy="4555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groups, choose a local business (could be a sole proprietorship, partnership, franchise, etc).   Create a video (with the business’s permission :).  </a:t>
            </a:r>
            <a:endParaRPr/>
          </a:p>
          <a:p>
            <a:pPr marL="0" lvl="0" indent="0" algn="l" rtl="0">
              <a:spcBef>
                <a:spcPts val="1800"/>
              </a:spcBef>
              <a:spcAft>
                <a:spcPts val="0"/>
              </a:spcAft>
              <a:buNone/>
            </a:pPr>
            <a:r>
              <a:rPr lang="en-US"/>
              <a:t>In your video, interview the owner (s) regarding the risks, rewards, challenges, etc. about owning their business.</a:t>
            </a:r>
            <a:endParaRPr/>
          </a:p>
          <a:p>
            <a:pPr marL="0" lvl="0" indent="0" algn="l" rtl="0">
              <a:spcBef>
                <a:spcPts val="1800"/>
              </a:spcBef>
              <a:spcAft>
                <a:spcPts val="1800"/>
              </a:spcAft>
              <a:buNone/>
            </a:pPr>
            <a:r>
              <a:rPr lang="en-US"/>
              <a:t>Have a day in class where you premiere the documentary films.  Bring popcorn and have fun!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4"/>
          <p:cNvSpPr txBox="1">
            <a:spLocks noGrp="1"/>
          </p:cNvSpPr>
          <p:nvPr>
            <p:ph type="title"/>
          </p:nvPr>
        </p:nvSpPr>
        <p:spPr>
          <a:xfrm>
            <a:off x="311700" y="965542"/>
            <a:ext cx="85206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200"/>
              <a:t>Business Organizations</a:t>
            </a:r>
            <a:endParaRPr sz="4200"/>
          </a:p>
        </p:txBody>
      </p:sp>
      <p:sp>
        <p:nvSpPr>
          <p:cNvPr id="276" name="Google Shape;276;p44"/>
          <p:cNvSpPr txBox="1">
            <a:spLocks noGrp="1"/>
          </p:cNvSpPr>
          <p:nvPr>
            <p:ph type="body" idx="1"/>
          </p:nvPr>
        </p:nvSpPr>
        <p:spPr>
          <a:xfrm>
            <a:off x="378650" y="1863000"/>
            <a:ext cx="7416900" cy="3399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500" b="1"/>
              <a:t>Questions to Consider Regarding Renewable Energy Production:</a:t>
            </a:r>
            <a:endParaRPr sz="2500" b="1"/>
          </a:p>
          <a:p>
            <a:pPr marL="0" lvl="0" indent="0" algn="l" rtl="0">
              <a:spcBef>
                <a:spcPts val="0"/>
              </a:spcBef>
              <a:spcAft>
                <a:spcPts val="0"/>
              </a:spcAft>
              <a:buNone/>
            </a:pPr>
            <a:endParaRPr sz="2500"/>
          </a:p>
          <a:p>
            <a:pPr marL="457200" lvl="0" indent="-361950" algn="l" rtl="0">
              <a:spcBef>
                <a:spcPts val="0"/>
              </a:spcBef>
              <a:spcAft>
                <a:spcPts val="0"/>
              </a:spcAft>
              <a:buSzPts val="2100"/>
              <a:buChar char="•"/>
            </a:pPr>
            <a:r>
              <a:rPr lang="en-US" sz="2500"/>
              <a:t>What type(s) of business organization typically dominate the fossil fuel industry?</a:t>
            </a:r>
            <a:endParaRPr sz="2500"/>
          </a:p>
          <a:p>
            <a:pPr marL="0" lvl="0" indent="0" algn="l" rtl="0">
              <a:spcBef>
                <a:spcPts val="0"/>
              </a:spcBef>
              <a:spcAft>
                <a:spcPts val="0"/>
              </a:spcAft>
              <a:buNone/>
            </a:pPr>
            <a:endParaRPr sz="2500"/>
          </a:p>
          <a:p>
            <a:pPr marL="457200" lvl="0" indent="-387350" algn="l" rtl="0">
              <a:spcBef>
                <a:spcPts val="0"/>
              </a:spcBef>
              <a:spcAft>
                <a:spcPts val="0"/>
              </a:spcAft>
              <a:buSzPts val="2500"/>
              <a:buChar char="•"/>
            </a:pPr>
            <a:r>
              <a:rPr lang="en-US" sz="2500"/>
              <a:t>What type(s) of business organizations would make the most sense in the renewable energy market?</a:t>
            </a:r>
            <a:endParaRPr sz="2500"/>
          </a:p>
          <a:p>
            <a:pPr marL="0" lvl="0" indent="0" algn="l" rtl="0">
              <a:spcBef>
                <a:spcPts val="0"/>
              </a:spcBef>
              <a:spcAft>
                <a:spcPts val="0"/>
              </a:spcAft>
              <a:buNone/>
            </a:pPr>
            <a:endParaRPr sz="2500"/>
          </a:p>
          <a:p>
            <a:pPr marL="457200" lvl="0" indent="-387350" algn="l" rtl="0">
              <a:spcBef>
                <a:spcPts val="0"/>
              </a:spcBef>
              <a:spcAft>
                <a:spcPts val="0"/>
              </a:spcAft>
              <a:buSzPts val="2500"/>
              <a:buChar char="•"/>
            </a:pPr>
            <a:r>
              <a:rPr lang="en-US" sz="2500"/>
              <a:t>Would non-profit organizations make any sense in the green energy industry?</a:t>
            </a:r>
            <a:endParaRPr sz="2500"/>
          </a:p>
          <a:p>
            <a:pPr marL="0" lvl="0" indent="0" algn="l" rtl="0">
              <a:spcBef>
                <a:spcPts val="0"/>
              </a:spcBef>
              <a:spcAft>
                <a:spcPts val="180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45"/>
          <p:cNvPicPr preferRelativeResize="0"/>
          <p:nvPr/>
        </p:nvPicPr>
        <p:blipFill>
          <a:blip r:embed="rId3">
            <a:alphaModFix/>
          </a:blip>
          <a:stretch>
            <a:fillRect/>
          </a:stretch>
        </p:blipFill>
        <p:spPr>
          <a:xfrm>
            <a:off x="1585625" y="98800"/>
            <a:ext cx="5504340" cy="65531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46"/>
          <p:cNvPicPr preferRelativeResize="0"/>
          <p:nvPr/>
        </p:nvPicPr>
        <p:blipFill>
          <a:blip r:embed="rId3">
            <a:alphaModFix/>
          </a:blip>
          <a:stretch>
            <a:fillRect/>
          </a:stretch>
        </p:blipFill>
        <p:spPr>
          <a:xfrm>
            <a:off x="152400" y="152400"/>
            <a:ext cx="8839200" cy="629793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47"/>
          <p:cNvPicPr preferRelativeResize="0"/>
          <p:nvPr/>
        </p:nvPicPr>
        <p:blipFill>
          <a:blip r:embed="rId3">
            <a:alphaModFix/>
          </a:blip>
          <a:stretch>
            <a:fillRect/>
          </a:stretch>
        </p:blipFill>
        <p:spPr>
          <a:xfrm>
            <a:off x="366700" y="393525"/>
            <a:ext cx="6946699" cy="58236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8"/>
          <p:cNvSpPr txBox="1">
            <a:spLocks noGrp="1"/>
          </p:cNvSpPr>
          <p:nvPr>
            <p:ph type="title"/>
          </p:nvPr>
        </p:nvSpPr>
        <p:spPr>
          <a:xfrm>
            <a:off x="457200" y="1021550"/>
            <a:ext cx="7914300" cy="82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900"/>
              <a:t>Business Goals</a:t>
            </a:r>
            <a:endParaRPr sz="4900"/>
          </a:p>
        </p:txBody>
      </p:sp>
      <p:sp>
        <p:nvSpPr>
          <p:cNvPr id="301" name="Google Shape;301;p48"/>
          <p:cNvSpPr txBox="1">
            <a:spLocks noGrp="1"/>
          </p:cNvSpPr>
          <p:nvPr>
            <p:ph type="body" idx="1"/>
          </p:nvPr>
        </p:nvSpPr>
        <p:spPr>
          <a:xfrm>
            <a:off x="457200" y="1908640"/>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is/are the primary goal(s) of business organizations?</a:t>
            </a:r>
            <a:endParaRPr/>
          </a:p>
          <a:p>
            <a:pPr marL="0" lvl="0" indent="0" algn="l" rtl="0">
              <a:spcBef>
                <a:spcPts val="1800"/>
              </a:spcBef>
              <a:spcAft>
                <a:spcPts val="0"/>
              </a:spcAft>
              <a:buNone/>
            </a:pPr>
            <a:r>
              <a:rPr lang="en-US"/>
              <a:t>-Profit maximization vs. social responsibility</a:t>
            </a:r>
            <a:endParaRPr/>
          </a:p>
          <a:p>
            <a:pPr marL="0" lvl="0" indent="0" algn="l" rtl="0">
              <a:spcBef>
                <a:spcPts val="1800"/>
              </a:spcBef>
              <a:spcAft>
                <a:spcPts val="1800"/>
              </a:spcAft>
              <a:buNone/>
            </a:pPr>
            <a:r>
              <a:rPr lang="en-US"/>
              <a:t> </a:t>
            </a:r>
            <a:endParaRPr/>
          </a:p>
        </p:txBody>
      </p:sp>
      <p:pic>
        <p:nvPicPr>
          <p:cNvPr id="302" name="Google Shape;302;p48"/>
          <p:cNvPicPr preferRelativeResize="0"/>
          <p:nvPr/>
        </p:nvPicPr>
        <p:blipFill>
          <a:blip r:embed="rId3">
            <a:alphaModFix/>
          </a:blip>
          <a:stretch>
            <a:fillRect/>
          </a:stretch>
        </p:blipFill>
        <p:spPr>
          <a:xfrm>
            <a:off x="5193100" y="3754276"/>
            <a:ext cx="3493698" cy="2353901"/>
          </a:xfrm>
          <a:prstGeom prst="rect">
            <a:avLst/>
          </a:prstGeom>
          <a:noFill/>
          <a:ln>
            <a:noFill/>
          </a:ln>
        </p:spPr>
      </p:pic>
      <p:pic>
        <p:nvPicPr>
          <p:cNvPr id="303" name="Google Shape;303;p48"/>
          <p:cNvPicPr preferRelativeResize="0"/>
          <p:nvPr/>
        </p:nvPicPr>
        <p:blipFill>
          <a:blip r:embed="rId4">
            <a:alphaModFix/>
          </a:blip>
          <a:stretch>
            <a:fillRect/>
          </a:stretch>
        </p:blipFill>
        <p:spPr>
          <a:xfrm>
            <a:off x="811425" y="3754263"/>
            <a:ext cx="4184750" cy="23539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9"/>
          <p:cNvSpPr txBox="1">
            <a:spLocks noGrp="1"/>
          </p:cNvSpPr>
          <p:nvPr>
            <p:ph type="title"/>
          </p:nvPr>
        </p:nvSpPr>
        <p:spPr>
          <a:xfrm>
            <a:off x="457200" y="9144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200"/>
              <a:t>Student Activities</a:t>
            </a:r>
            <a:endParaRPr sz="3800"/>
          </a:p>
        </p:txBody>
      </p:sp>
      <p:sp>
        <p:nvSpPr>
          <p:cNvPr id="310" name="Google Shape;310;p49"/>
          <p:cNvSpPr txBox="1">
            <a:spLocks noGrp="1"/>
          </p:cNvSpPr>
          <p:nvPr>
            <p:ph type="body" idx="1"/>
          </p:nvPr>
        </p:nvSpPr>
        <p:spPr>
          <a:xfrm>
            <a:off x="524150" y="1962190"/>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200"/>
              <a:t>Social Responsibility vs. Profit Maximization:</a:t>
            </a:r>
            <a:endParaRPr sz="2200"/>
          </a:p>
          <a:p>
            <a:pPr marL="0" lvl="0" indent="0" algn="l" rtl="0">
              <a:spcBef>
                <a:spcPts val="1800"/>
              </a:spcBef>
              <a:spcAft>
                <a:spcPts val="0"/>
              </a:spcAft>
              <a:buNone/>
            </a:pPr>
            <a:r>
              <a:rPr lang="en-US" sz="2200" u="sng">
                <a:solidFill>
                  <a:schemeClr val="hlink"/>
                </a:solidFill>
                <a:hlinkClick r:id="rId3"/>
              </a:rPr>
              <a:t>https://docs.google.com/document/d/1_QlzwoxtcYVX4-SmDFAqcdwg30VwrGBuMDpbYtjVbOo/edit?usp=sharing</a:t>
            </a:r>
            <a:endParaRPr sz="2200"/>
          </a:p>
          <a:p>
            <a:pPr marL="0" lvl="0" indent="0" algn="l" rtl="0">
              <a:spcBef>
                <a:spcPts val="1800"/>
              </a:spcBef>
              <a:spcAft>
                <a:spcPts val="0"/>
              </a:spcAft>
              <a:buNone/>
            </a:pPr>
            <a:r>
              <a:rPr lang="en-US" sz="2200" u="sng">
                <a:solidFill>
                  <a:schemeClr val="hlink"/>
                </a:solidFill>
                <a:hlinkClick r:id="rId4"/>
              </a:rPr>
              <a:t>https://docs.google.com/document/d/1yqx583RFxIwaypiLIFSQJ912MLAJ7NB8OXFuGYXVOW8/edit?usp=sharing</a:t>
            </a:r>
            <a:endParaRPr sz="2200"/>
          </a:p>
          <a:p>
            <a:pPr marL="0" lvl="0" indent="0" algn="l" rtl="0">
              <a:spcBef>
                <a:spcPts val="1800"/>
              </a:spcBef>
              <a:spcAft>
                <a:spcPts val="0"/>
              </a:spcAft>
              <a:buNone/>
            </a:pPr>
            <a:r>
              <a:rPr lang="en-US" sz="2200" u="sng">
                <a:solidFill>
                  <a:schemeClr val="hlink"/>
                </a:solidFill>
                <a:hlinkClick r:id="rId4"/>
              </a:rPr>
              <a:t>https://docs.google.com/document/d/1yqx583RFxIwaypiLIFSQJ912MLAJ7NB8OXFuGYXVOW8/edit?usp=sharing</a:t>
            </a:r>
            <a:endParaRPr sz="2200"/>
          </a:p>
          <a:p>
            <a:pPr marL="0" lvl="0" indent="0" algn="l" rtl="0">
              <a:spcBef>
                <a:spcPts val="1800"/>
              </a:spcBef>
              <a:spcAft>
                <a:spcPts val="0"/>
              </a:spcAft>
              <a:buNone/>
            </a:pPr>
            <a:endParaRPr sz="2200"/>
          </a:p>
          <a:p>
            <a:pPr marL="0" lvl="0" indent="0" algn="l" rtl="0">
              <a:spcBef>
                <a:spcPts val="1800"/>
              </a:spcBef>
              <a:spcAft>
                <a:spcPts val="180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0"/>
          <p:cNvSpPr txBox="1">
            <a:spLocks noGrp="1"/>
          </p:cNvSpPr>
          <p:nvPr>
            <p:ph type="title"/>
          </p:nvPr>
        </p:nvSpPr>
        <p:spPr>
          <a:xfrm>
            <a:off x="311700" y="999717"/>
            <a:ext cx="85206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300"/>
              <a:t>Student Activity: Socratic Seminar</a:t>
            </a:r>
            <a:endParaRPr sz="3300"/>
          </a:p>
        </p:txBody>
      </p:sp>
      <p:sp>
        <p:nvSpPr>
          <p:cNvPr id="317" name="Google Shape;317;p50"/>
          <p:cNvSpPr txBox="1">
            <a:spLocks noGrp="1"/>
          </p:cNvSpPr>
          <p:nvPr>
            <p:ph type="body" idx="1"/>
          </p:nvPr>
        </p:nvSpPr>
        <p:spPr>
          <a:xfrm>
            <a:off x="311700" y="1763233"/>
            <a:ext cx="8520600" cy="4555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Set up a Socratic Seminar centered on the topic:  Should business firms focus on profit maximization or social responsibility?  How “socially responsible” should firms be?</a:t>
            </a:r>
            <a:endParaRPr/>
          </a:p>
          <a:p>
            <a:pPr marL="0" lvl="0" indent="0" algn="l" rtl="0">
              <a:spcBef>
                <a:spcPts val="1800"/>
              </a:spcBef>
              <a:spcAft>
                <a:spcPts val="1800"/>
              </a:spcAft>
              <a:buNone/>
            </a:pPr>
            <a:r>
              <a:rPr lang="en-US"/>
              <a:t>Here is a good guideline on how to set up a Socratic Seminar:  </a:t>
            </a:r>
            <a:r>
              <a:rPr lang="en-US" sz="1800" u="sng">
                <a:solidFill>
                  <a:srgbClr val="009999"/>
                </a:solid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https://www.nwabr.org/sites/default/files/SocSem.pdf</a:t>
            </a:r>
            <a:endParaRPr/>
          </a:p>
        </p:txBody>
      </p:sp>
      <p:pic>
        <p:nvPicPr>
          <p:cNvPr id="318" name="Google Shape;318;p50"/>
          <p:cNvPicPr preferRelativeResize="0"/>
          <p:nvPr/>
        </p:nvPicPr>
        <p:blipFill>
          <a:blip r:embed="rId4">
            <a:alphaModFix/>
          </a:blip>
          <a:stretch>
            <a:fillRect/>
          </a:stretch>
        </p:blipFill>
        <p:spPr>
          <a:xfrm>
            <a:off x="3064250" y="4763025"/>
            <a:ext cx="3015501" cy="18949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51"/>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325" name="Google Shape;325;p51"/>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1756CE22-CFF4-48A3-9EF0-413A76675C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1128713"/>
            <a:ext cx="8178799" cy="4600574"/>
          </a:xfrm>
          <a:prstGeom prst="rect">
            <a:avLst/>
          </a:prstGeom>
        </p:spPr>
      </p:pic>
      <p:sp>
        <p:nvSpPr>
          <p:cNvPr id="4" name="TextBox 3">
            <a:extLst>
              <a:ext uri="{FF2B5EF4-FFF2-40B4-BE49-F238E27FC236}">
                <a16:creationId xmlns:a16="http://schemas.microsoft.com/office/drawing/2014/main" id="{2BE01766-BAAB-4128-8B7E-CB789D2B789B}"/>
              </a:ext>
            </a:extLst>
          </p:cNvPr>
          <p:cNvSpPr txBox="1"/>
          <p:nvPr/>
        </p:nvSpPr>
        <p:spPr>
          <a:xfrm>
            <a:off x="2162287" y="5841402"/>
            <a:ext cx="5099125" cy="367945"/>
          </a:xfrm>
          <a:prstGeom prst="rect">
            <a:avLst/>
          </a:prstGeom>
          <a:noFill/>
        </p:spPr>
        <p:txBody>
          <a:bodyPr wrap="square" rtlCol="0">
            <a:spAutoFit/>
          </a:bodyPr>
          <a:lstStyle/>
          <a:p>
            <a:pPr algn="ctr"/>
            <a:r>
              <a:rPr lang="en-US" b="1" i="1" dirty="0">
                <a:solidFill>
                  <a:srgbClr val="8BAF00"/>
                </a:solidFill>
                <a:hlinkClick r:id="rId3">
                  <a:extLst>
                    <a:ext uri="{A12FA001-AC4F-418D-AE19-62706E023703}">
                      <ahyp:hlinkClr xmlns:ahyp="http://schemas.microsoft.com/office/drawing/2018/hyperlinkcolor" val="tx"/>
                    </a:ext>
                  </a:extLst>
                </a:hlinkClick>
              </a:rPr>
              <a:t>https://bit.ly/CEEConference2021</a:t>
            </a:r>
            <a:endParaRPr lang="en-US" b="1" i="1" dirty="0">
              <a:solidFill>
                <a:srgbClr val="8BAF00"/>
              </a:solidFill>
            </a:endParaRPr>
          </a:p>
        </p:txBody>
      </p:sp>
    </p:spTree>
    <p:extLst>
      <p:ext uri="{BB962C8B-B14F-4D97-AF65-F5344CB8AC3E}">
        <p14:creationId xmlns:p14="http://schemas.microsoft.com/office/powerpoint/2010/main" val="4054097380"/>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2"/>
          <p:cNvSpPr txBox="1">
            <a:spLocks noGrp="1"/>
          </p:cNvSpPr>
          <p:nvPr>
            <p:ph type="title"/>
          </p:nvPr>
        </p:nvSpPr>
        <p:spPr>
          <a:xfrm>
            <a:off x="457200" y="9144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332" name="Google Shape;332;p52"/>
          <p:cNvSpPr txBox="1">
            <a:spLocks noGrp="1"/>
          </p:cNvSpPr>
          <p:nvPr>
            <p:ph type="body" idx="1"/>
          </p:nvPr>
        </p:nvSpPr>
        <p:spPr>
          <a:xfrm>
            <a:off x="457200" y="2377440"/>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Digital Formative Assessment Option:  Socrative</a:t>
            </a:r>
            <a:endParaRPr/>
          </a:p>
          <a:p>
            <a:pPr marL="0" lvl="0" indent="0" algn="l" rtl="0">
              <a:spcBef>
                <a:spcPts val="1800"/>
              </a:spcBef>
              <a:spcAft>
                <a:spcPts val="0"/>
              </a:spcAft>
              <a:buNone/>
            </a:pPr>
            <a:r>
              <a:rPr lang="en-US"/>
              <a:t>b.socrative.com</a:t>
            </a:r>
            <a:endParaRPr/>
          </a:p>
          <a:p>
            <a:pPr marL="0" lvl="0" indent="0" algn="l" rtl="0">
              <a:spcBef>
                <a:spcPts val="1800"/>
              </a:spcBef>
              <a:spcAft>
                <a:spcPts val="1800"/>
              </a:spcAft>
              <a:buNone/>
            </a:pPr>
            <a:r>
              <a:rPr lang="en-US"/>
              <a:t>Room Name: Opderbeck</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3"/>
          <p:cNvSpPr txBox="1">
            <a:spLocks noGrp="1"/>
          </p:cNvSpPr>
          <p:nvPr>
            <p:ph type="title"/>
          </p:nvPr>
        </p:nvSpPr>
        <p:spPr>
          <a:xfrm>
            <a:off x="457200" y="1195700"/>
            <a:ext cx="7914300" cy="82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100"/>
              <a:t>Competitive</a:t>
            </a:r>
            <a:r>
              <a:rPr lang="en-US" sz="3600"/>
              <a:t> </a:t>
            </a:r>
            <a:r>
              <a:rPr lang="en-US" sz="4100"/>
              <a:t>Market Structures</a:t>
            </a:r>
            <a:endParaRPr sz="4100"/>
          </a:p>
        </p:txBody>
      </p:sp>
      <p:pic>
        <p:nvPicPr>
          <p:cNvPr id="339" name="Google Shape;339;p53"/>
          <p:cNvPicPr preferRelativeResize="0"/>
          <p:nvPr/>
        </p:nvPicPr>
        <p:blipFill>
          <a:blip r:embed="rId3">
            <a:alphaModFix/>
          </a:blip>
          <a:stretch>
            <a:fillRect/>
          </a:stretch>
        </p:blipFill>
        <p:spPr>
          <a:xfrm>
            <a:off x="457200" y="2327700"/>
            <a:ext cx="4646125" cy="2202600"/>
          </a:xfrm>
          <a:prstGeom prst="rect">
            <a:avLst/>
          </a:prstGeom>
          <a:noFill/>
          <a:ln>
            <a:noFill/>
          </a:ln>
        </p:spPr>
      </p:pic>
      <p:pic>
        <p:nvPicPr>
          <p:cNvPr id="340" name="Google Shape;340;p53"/>
          <p:cNvPicPr preferRelativeResize="0"/>
          <p:nvPr/>
        </p:nvPicPr>
        <p:blipFill>
          <a:blip r:embed="rId4">
            <a:alphaModFix/>
          </a:blip>
          <a:stretch>
            <a:fillRect/>
          </a:stretch>
        </p:blipFill>
        <p:spPr>
          <a:xfrm>
            <a:off x="4635625" y="4269650"/>
            <a:ext cx="3735876" cy="2179261"/>
          </a:xfrm>
          <a:prstGeom prst="rect">
            <a:avLst/>
          </a:prstGeom>
          <a:noFill/>
          <a:ln>
            <a:noFill/>
          </a:ln>
        </p:spPr>
      </p:pic>
      <p:pic>
        <p:nvPicPr>
          <p:cNvPr id="341" name="Google Shape;341;p53"/>
          <p:cNvPicPr preferRelativeResize="0"/>
          <p:nvPr/>
        </p:nvPicPr>
        <p:blipFill>
          <a:blip r:embed="rId5">
            <a:alphaModFix/>
          </a:blip>
          <a:stretch>
            <a:fillRect/>
          </a:stretch>
        </p:blipFill>
        <p:spPr>
          <a:xfrm>
            <a:off x="1866900" y="4347825"/>
            <a:ext cx="2983267" cy="2022900"/>
          </a:xfrm>
          <a:prstGeom prst="rect">
            <a:avLst/>
          </a:prstGeom>
          <a:noFill/>
          <a:ln>
            <a:noFill/>
          </a:ln>
        </p:spPr>
      </p:pic>
      <p:pic>
        <p:nvPicPr>
          <p:cNvPr id="342" name="Google Shape;342;p53"/>
          <p:cNvPicPr preferRelativeResize="0"/>
          <p:nvPr/>
        </p:nvPicPr>
        <p:blipFill>
          <a:blip r:embed="rId6">
            <a:alphaModFix/>
          </a:blip>
          <a:stretch>
            <a:fillRect/>
          </a:stretch>
        </p:blipFill>
        <p:spPr>
          <a:xfrm>
            <a:off x="5103325" y="2523150"/>
            <a:ext cx="2589798" cy="194234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4"/>
          <p:cNvSpPr txBox="1">
            <a:spLocks noGrp="1"/>
          </p:cNvSpPr>
          <p:nvPr>
            <p:ph type="title"/>
          </p:nvPr>
        </p:nvSpPr>
        <p:spPr>
          <a:xfrm>
            <a:off x="457200" y="9144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000"/>
              <a:t>Introductory Questions</a:t>
            </a:r>
            <a:endParaRPr sz="3000"/>
          </a:p>
        </p:txBody>
      </p:sp>
      <p:sp>
        <p:nvSpPr>
          <p:cNvPr id="349" name="Google Shape;349;p54"/>
          <p:cNvSpPr txBox="1">
            <a:spLocks noGrp="1"/>
          </p:cNvSpPr>
          <p:nvPr>
            <p:ph type="body" idx="1"/>
          </p:nvPr>
        </p:nvSpPr>
        <p:spPr>
          <a:xfrm>
            <a:off x="457200" y="2377440"/>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are the benefits of competition in the business sector?</a:t>
            </a:r>
            <a:endParaRPr/>
          </a:p>
          <a:p>
            <a:pPr marL="0" lvl="0" indent="0" algn="l" rtl="0">
              <a:spcBef>
                <a:spcPts val="1800"/>
              </a:spcBef>
              <a:spcAft>
                <a:spcPts val="0"/>
              </a:spcAft>
              <a:buNone/>
            </a:pPr>
            <a:r>
              <a:rPr lang="en-US"/>
              <a:t>Are there any costs associated with higher levels of competition?</a:t>
            </a:r>
            <a:endParaRPr/>
          </a:p>
          <a:p>
            <a:pPr marL="0" lvl="0" indent="0" algn="l" rtl="0">
              <a:spcBef>
                <a:spcPts val="1800"/>
              </a:spcBef>
              <a:spcAft>
                <a:spcPts val="1800"/>
              </a:spcAft>
              <a:buNone/>
            </a:pPr>
            <a:r>
              <a:rPr lang="en-US"/>
              <a:t>Is it possible that competition could encourage unfair practices or even illegal activity (case study: Enron)?</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5"/>
          <p:cNvSpPr txBox="1">
            <a:spLocks noGrp="1"/>
          </p:cNvSpPr>
          <p:nvPr>
            <p:ph type="title"/>
          </p:nvPr>
        </p:nvSpPr>
        <p:spPr>
          <a:xfrm>
            <a:off x="457200" y="1021550"/>
            <a:ext cx="7914300" cy="82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500"/>
              <a:t>Competitive</a:t>
            </a:r>
            <a:r>
              <a:rPr lang="en-US" sz="3000"/>
              <a:t> </a:t>
            </a:r>
            <a:r>
              <a:rPr lang="en-US" sz="3500"/>
              <a:t>Market Structures</a:t>
            </a:r>
            <a:endParaRPr sz="3500"/>
          </a:p>
        </p:txBody>
      </p:sp>
      <p:sp>
        <p:nvSpPr>
          <p:cNvPr id="356" name="Google Shape;356;p55"/>
          <p:cNvSpPr txBox="1">
            <a:spLocks noGrp="1"/>
          </p:cNvSpPr>
          <p:nvPr>
            <p:ph type="body" idx="1"/>
          </p:nvPr>
        </p:nvSpPr>
        <p:spPr>
          <a:xfrm>
            <a:off x="457200" y="1908640"/>
            <a:ext cx="8229600" cy="3779400"/>
          </a:xfrm>
          <a:prstGeom prst="rect">
            <a:avLst/>
          </a:prstGeom>
        </p:spPr>
        <p:txBody>
          <a:bodyPr spcFirstLastPara="1" wrap="square" lIns="91425" tIns="45700" rIns="91425" bIns="45700" anchor="t" anchorCtr="0">
            <a:noAutofit/>
          </a:bodyPr>
          <a:lstStyle/>
          <a:p>
            <a:pPr marL="457200" lvl="0" indent="-342900" algn="l" rtl="0">
              <a:spcBef>
                <a:spcPts val="0"/>
              </a:spcBef>
              <a:spcAft>
                <a:spcPts val="0"/>
              </a:spcAft>
              <a:buSzPts val="1800"/>
              <a:buChar char="•"/>
            </a:pPr>
            <a:r>
              <a:rPr lang="en-US"/>
              <a:t>Perfect Competition</a:t>
            </a:r>
            <a:endParaRPr/>
          </a:p>
          <a:p>
            <a:pPr marL="457200" lvl="0" indent="-342900" algn="l" rtl="0">
              <a:spcBef>
                <a:spcPts val="0"/>
              </a:spcBef>
              <a:spcAft>
                <a:spcPts val="0"/>
              </a:spcAft>
              <a:buSzPts val="1800"/>
              <a:buChar char="•"/>
            </a:pPr>
            <a:r>
              <a:rPr lang="en-US"/>
              <a:t>Monopolistic Competition</a:t>
            </a:r>
            <a:endParaRPr/>
          </a:p>
          <a:p>
            <a:pPr marL="457200" lvl="0" indent="-342900" algn="l" rtl="0">
              <a:spcBef>
                <a:spcPts val="0"/>
              </a:spcBef>
              <a:spcAft>
                <a:spcPts val="0"/>
              </a:spcAft>
              <a:buSzPts val="1800"/>
              <a:buChar char="•"/>
            </a:pPr>
            <a:r>
              <a:rPr lang="en-US"/>
              <a:t>Oligopoly</a:t>
            </a:r>
            <a:endParaRPr/>
          </a:p>
          <a:p>
            <a:pPr marL="457200" lvl="0" indent="-342900" algn="l" rtl="0">
              <a:spcBef>
                <a:spcPts val="0"/>
              </a:spcBef>
              <a:spcAft>
                <a:spcPts val="0"/>
              </a:spcAft>
              <a:buSzPts val="1800"/>
              <a:buChar char="•"/>
            </a:pPr>
            <a:r>
              <a:rPr lang="en-US"/>
              <a:t>Monopoly</a:t>
            </a:r>
            <a:endParaRPr/>
          </a:p>
          <a:p>
            <a:pPr marL="0" lvl="0" indent="0" algn="l" rtl="0">
              <a:spcBef>
                <a:spcPts val="1800"/>
              </a:spcBef>
              <a:spcAft>
                <a:spcPts val="1800"/>
              </a:spcAft>
              <a:buNone/>
            </a:pPr>
            <a:r>
              <a:rPr lang="en-US"/>
              <a:t> </a:t>
            </a:r>
            <a:endParaRPr/>
          </a:p>
        </p:txBody>
      </p:sp>
      <p:pic>
        <p:nvPicPr>
          <p:cNvPr id="357" name="Google Shape;357;p55"/>
          <p:cNvPicPr preferRelativeResize="0"/>
          <p:nvPr/>
        </p:nvPicPr>
        <p:blipFill>
          <a:blip r:embed="rId3">
            <a:alphaModFix/>
          </a:blip>
          <a:stretch>
            <a:fillRect/>
          </a:stretch>
        </p:blipFill>
        <p:spPr>
          <a:xfrm>
            <a:off x="2845911" y="3600450"/>
            <a:ext cx="5586400" cy="260337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6"/>
          <p:cNvSpPr txBox="1">
            <a:spLocks noGrp="1"/>
          </p:cNvSpPr>
          <p:nvPr>
            <p:ph type="title"/>
          </p:nvPr>
        </p:nvSpPr>
        <p:spPr>
          <a:xfrm>
            <a:off x="457200" y="1021550"/>
            <a:ext cx="7914300" cy="82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500"/>
              <a:t>Competitive</a:t>
            </a:r>
            <a:r>
              <a:rPr lang="en-US" sz="3000"/>
              <a:t> </a:t>
            </a:r>
            <a:r>
              <a:rPr lang="en-US" sz="3500"/>
              <a:t>Market Structures</a:t>
            </a:r>
            <a:endParaRPr sz="3500"/>
          </a:p>
        </p:txBody>
      </p:sp>
      <p:sp>
        <p:nvSpPr>
          <p:cNvPr id="364" name="Google Shape;364;p56"/>
          <p:cNvSpPr txBox="1">
            <a:spLocks noGrp="1"/>
          </p:cNvSpPr>
          <p:nvPr>
            <p:ph type="body" idx="1"/>
          </p:nvPr>
        </p:nvSpPr>
        <p:spPr>
          <a:xfrm>
            <a:off x="457200" y="1772690"/>
            <a:ext cx="8229600" cy="3779400"/>
          </a:xfrm>
          <a:prstGeom prst="rect">
            <a:avLst/>
          </a:prstGeom>
        </p:spPr>
        <p:txBody>
          <a:bodyPr spcFirstLastPara="1" wrap="square" lIns="91425" tIns="45700" rIns="91425" bIns="45700" anchor="t" anchorCtr="0">
            <a:noAutofit/>
          </a:bodyPr>
          <a:lstStyle/>
          <a:p>
            <a:pPr marL="457200" lvl="0" indent="-368300" algn="l" rtl="0">
              <a:spcBef>
                <a:spcPts val="0"/>
              </a:spcBef>
              <a:spcAft>
                <a:spcPts val="0"/>
              </a:spcAft>
              <a:buClr>
                <a:srgbClr val="005CB8"/>
              </a:buClr>
              <a:buSzPts val="2200"/>
              <a:buChar char="•"/>
            </a:pPr>
            <a:r>
              <a:rPr lang="en-US" sz="3200" b="1">
                <a:solidFill>
                  <a:srgbClr val="005CB8"/>
                </a:solidFill>
              </a:rPr>
              <a:t>Perfect Competition</a:t>
            </a:r>
            <a:endParaRPr sz="3200" b="1">
              <a:solidFill>
                <a:srgbClr val="005CB8"/>
              </a:solidFill>
            </a:endParaRPr>
          </a:p>
          <a:p>
            <a:pPr marL="914400" lvl="1" indent="-342900" algn="l" rtl="0">
              <a:spcBef>
                <a:spcPts val="0"/>
              </a:spcBef>
              <a:spcAft>
                <a:spcPts val="0"/>
              </a:spcAft>
              <a:buSzPts val="1800"/>
              <a:buChar char="–"/>
            </a:pPr>
            <a:r>
              <a:rPr lang="en-US"/>
              <a:t>Many buyers and sellers</a:t>
            </a:r>
            <a:endParaRPr/>
          </a:p>
          <a:p>
            <a:pPr marL="914400" lvl="1" indent="-342900" algn="l" rtl="0">
              <a:spcBef>
                <a:spcPts val="0"/>
              </a:spcBef>
              <a:spcAft>
                <a:spcPts val="0"/>
              </a:spcAft>
              <a:buSzPts val="1800"/>
              <a:buChar char="–"/>
            </a:pPr>
            <a:r>
              <a:rPr lang="en-US"/>
              <a:t>No barriers to enter/exit the market</a:t>
            </a:r>
            <a:endParaRPr/>
          </a:p>
          <a:p>
            <a:pPr marL="914400" lvl="1" indent="-342900" algn="l" rtl="0">
              <a:spcBef>
                <a:spcPts val="0"/>
              </a:spcBef>
              <a:spcAft>
                <a:spcPts val="0"/>
              </a:spcAft>
              <a:buSzPts val="1800"/>
              <a:buChar char="–"/>
            </a:pPr>
            <a:r>
              <a:rPr lang="en-US"/>
              <a:t>Identical products are sold</a:t>
            </a:r>
            <a:endParaRPr/>
          </a:p>
          <a:p>
            <a:pPr marL="914400" lvl="1" indent="-342900" algn="l" rtl="0">
              <a:spcBef>
                <a:spcPts val="0"/>
              </a:spcBef>
              <a:spcAft>
                <a:spcPts val="0"/>
              </a:spcAft>
              <a:buSzPts val="1800"/>
              <a:buChar char="–"/>
            </a:pPr>
            <a:r>
              <a:rPr lang="en-US"/>
              <a:t>Buyers are well informed about the products</a:t>
            </a:r>
            <a:endParaRPr/>
          </a:p>
          <a:p>
            <a:pPr marL="457200" lvl="0" indent="-342900" algn="l" rtl="0">
              <a:spcBef>
                <a:spcPts val="0"/>
              </a:spcBef>
              <a:spcAft>
                <a:spcPts val="0"/>
              </a:spcAft>
              <a:buSzPts val="1800"/>
              <a:buChar char="•"/>
            </a:pPr>
            <a:r>
              <a:rPr lang="en-US"/>
              <a:t>Examples?</a:t>
            </a:r>
            <a:endParaRPr/>
          </a:p>
          <a:p>
            <a:pPr marL="0" lvl="0" indent="0" algn="l" rtl="0">
              <a:spcBef>
                <a:spcPts val="1800"/>
              </a:spcBef>
              <a:spcAft>
                <a:spcPts val="1800"/>
              </a:spcAft>
              <a:buNone/>
            </a:pPr>
            <a:endParaRPr/>
          </a:p>
        </p:txBody>
      </p:sp>
      <p:pic>
        <p:nvPicPr>
          <p:cNvPr id="365" name="Google Shape;365;p56"/>
          <p:cNvPicPr preferRelativeResize="0"/>
          <p:nvPr/>
        </p:nvPicPr>
        <p:blipFill>
          <a:blip r:embed="rId3">
            <a:alphaModFix/>
          </a:blip>
          <a:stretch>
            <a:fillRect/>
          </a:stretch>
        </p:blipFill>
        <p:spPr>
          <a:xfrm>
            <a:off x="4273650" y="4441075"/>
            <a:ext cx="1268874" cy="1691848"/>
          </a:xfrm>
          <a:prstGeom prst="rect">
            <a:avLst/>
          </a:prstGeom>
          <a:noFill/>
          <a:ln>
            <a:noFill/>
          </a:ln>
        </p:spPr>
      </p:pic>
      <p:pic>
        <p:nvPicPr>
          <p:cNvPr id="366" name="Google Shape;366;p56"/>
          <p:cNvPicPr preferRelativeResize="0"/>
          <p:nvPr/>
        </p:nvPicPr>
        <p:blipFill>
          <a:blip r:embed="rId4">
            <a:alphaModFix/>
          </a:blip>
          <a:stretch>
            <a:fillRect/>
          </a:stretch>
        </p:blipFill>
        <p:spPr>
          <a:xfrm>
            <a:off x="5845925" y="4723900"/>
            <a:ext cx="2221550" cy="1479575"/>
          </a:xfrm>
          <a:prstGeom prst="rect">
            <a:avLst/>
          </a:prstGeom>
          <a:noFill/>
          <a:ln>
            <a:noFill/>
          </a:ln>
        </p:spPr>
      </p:pic>
      <p:pic>
        <p:nvPicPr>
          <p:cNvPr id="367" name="Google Shape;367;p56"/>
          <p:cNvPicPr preferRelativeResize="0"/>
          <p:nvPr/>
        </p:nvPicPr>
        <p:blipFill>
          <a:blip r:embed="rId5">
            <a:alphaModFix/>
          </a:blip>
          <a:stretch>
            <a:fillRect/>
          </a:stretch>
        </p:blipFill>
        <p:spPr>
          <a:xfrm>
            <a:off x="2432025" y="4723900"/>
            <a:ext cx="1616475" cy="16164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57"/>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374" name="Google Shape;374;p57"/>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8"/>
          <p:cNvSpPr txBox="1">
            <a:spLocks noGrp="1"/>
          </p:cNvSpPr>
          <p:nvPr>
            <p:ph type="title"/>
          </p:nvPr>
        </p:nvSpPr>
        <p:spPr>
          <a:xfrm>
            <a:off x="457200" y="1021550"/>
            <a:ext cx="7914300" cy="82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500"/>
              <a:t>Competitive</a:t>
            </a:r>
            <a:r>
              <a:rPr lang="en-US" sz="3000"/>
              <a:t> </a:t>
            </a:r>
            <a:r>
              <a:rPr lang="en-US" sz="3500"/>
              <a:t>Market Structures</a:t>
            </a:r>
            <a:endParaRPr sz="3500"/>
          </a:p>
        </p:txBody>
      </p:sp>
      <p:sp>
        <p:nvSpPr>
          <p:cNvPr id="381" name="Google Shape;381;p58"/>
          <p:cNvSpPr txBox="1">
            <a:spLocks noGrp="1"/>
          </p:cNvSpPr>
          <p:nvPr>
            <p:ph type="body" idx="1"/>
          </p:nvPr>
        </p:nvSpPr>
        <p:spPr>
          <a:xfrm>
            <a:off x="457200" y="1788068"/>
            <a:ext cx="8229600" cy="1051500"/>
          </a:xfrm>
          <a:prstGeom prst="rect">
            <a:avLst/>
          </a:prstGeom>
        </p:spPr>
        <p:txBody>
          <a:bodyPr spcFirstLastPara="1" wrap="square" lIns="91425" tIns="45700" rIns="91425" bIns="45700" anchor="t" anchorCtr="0">
            <a:noAutofit/>
          </a:bodyPr>
          <a:lstStyle/>
          <a:p>
            <a:pPr marL="457200" lvl="0" indent="-342900" algn="l" rtl="0">
              <a:spcBef>
                <a:spcPts val="0"/>
              </a:spcBef>
              <a:spcAft>
                <a:spcPts val="0"/>
              </a:spcAft>
              <a:buSzPts val="1800"/>
              <a:buChar char="•"/>
            </a:pPr>
            <a:r>
              <a:rPr lang="en-US"/>
              <a:t>Perfect Competition</a:t>
            </a:r>
            <a:endParaRPr/>
          </a:p>
          <a:p>
            <a:pPr marL="914400" lvl="1" indent="-342900" algn="l" rtl="0">
              <a:spcBef>
                <a:spcPts val="0"/>
              </a:spcBef>
              <a:spcAft>
                <a:spcPts val="0"/>
              </a:spcAft>
              <a:buSzPts val="1800"/>
              <a:buChar char="–"/>
            </a:pPr>
            <a:r>
              <a:rPr lang="en-US"/>
              <a:t>Business firms are “price takers”</a:t>
            </a:r>
            <a:endParaRPr/>
          </a:p>
          <a:p>
            <a:pPr marL="0" lvl="0" indent="0" algn="l" rtl="0">
              <a:spcBef>
                <a:spcPts val="1800"/>
              </a:spcBef>
              <a:spcAft>
                <a:spcPts val="1800"/>
              </a:spcAft>
              <a:buNone/>
            </a:pPr>
            <a:endParaRPr/>
          </a:p>
        </p:txBody>
      </p:sp>
      <p:pic>
        <p:nvPicPr>
          <p:cNvPr id="382" name="Google Shape;382;p58"/>
          <p:cNvPicPr preferRelativeResize="0"/>
          <p:nvPr/>
        </p:nvPicPr>
        <p:blipFill>
          <a:blip r:embed="rId3">
            <a:alphaModFix/>
          </a:blip>
          <a:stretch>
            <a:fillRect/>
          </a:stretch>
        </p:blipFill>
        <p:spPr>
          <a:xfrm>
            <a:off x="548050" y="2933375"/>
            <a:ext cx="8047901" cy="35362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9"/>
          <p:cNvSpPr txBox="1">
            <a:spLocks noGrp="1"/>
          </p:cNvSpPr>
          <p:nvPr>
            <p:ph type="title"/>
          </p:nvPr>
        </p:nvSpPr>
        <p:spPr>
          <a:xfrm>
            <a:off x="457200" y="1021550"/>
            <a:ext cx="7914300" cy="82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500"/>
              <a:t>Competitive</a:t>
            </a:r>
            <a:r>
              <a:rPr lang="en-US" sz="3000"/>
              <a:t> </a:t>
            </a:r>
            <a:r>
              <a:rPr lang="en-US" sz="3500"/>
              <a:t>Market Structures</a:t>
            </a:r>
            <a:endParaRPr sz="3500"/>
          </a:p>
        </p:txBody>
      </p:sp>
      <p:sp>
        <p:nvSpPr>
          <p:cNvPr id="389" name="Google Shape;389;p59"/>
          <p:cNvSpPr txBox="1">
            <a:spLocks noGrp="1"/>
          </p:cNvSpPr>
          <p:nvPr>
            <p:ph type="body" idx="1"/>
          </p:nvPr>
        </p:nvSpPr>
        <p:spPr>
          <a:xfrm>
            <a:off x="457200" y="1908647"/>
            <a:ext cx="8229600" cy="2804400"/>
          </a:xfrm>
          <a:prstGeom prst="rect">
            <a:avLst/>
          </a:prstGeom>
        </p:spPr>
        <p:txBody>
          <a:bodyPr spcFirstLastPara="1" wrap="square" lIns="91425" tIns="45700" rIns="91425" bIns="45700" anchor="t" anchorCtr="0">
            <a:noAutofit/>
          </a:bodyPr>
          <a:lstStyle/>
          <a:p>
            <a:pPr marL="457200" lvl="0" indent="-368300" algn="l" rtl="0">
              <a:spcBef>
                <a:spcPts val="0"/>
              </a:spcBef>
              <a:spcAft>
                <a:spcPts val="0"/>
              </a:spcAft>
              <a:buClr>
                <a:srgbClr val="005CB8"/>
              </a:buClr>
              <a:buSzPts val="2200"/>
              <a:buChar char="•"/>
            </a:pPr>
            <a:r>
              <a:rPr lang="en-US" sz="3200" b="1">
                <a:solidFill>
                  <a:srgbClr val="005CB8"/>
                </a:solidFill>
              </a:rPr>
              <a:t>Monopolistic Competition</a:t>
            </a:r>
            <a:endParaRPr sz="3200" b="1">
              <a:solidFill>
                <a:srgbClr val="005CB8"/>
              </a:solidFill>
            </a:endParaRPr>
          </a:p>
          <a:p>
            <a:pPr marL="914400" lvl="1" indent="-342900" algn="l" rtl="0">
              <a:spcBef>
                <a:spcPts val="0"/>
              </a:spcBef>
              <a:spcAft>
                <a:spcPts val="0"/>
              </a:spcAft>
              <a:buSzPts val="1800"/>
              <a:buChar char="–"/>
            </a:pPr>
            <a:r>
              <a:rPr lang="en-US"/>
              <a:t>Many buyers and sellers</a:t>
            </a:r>
            <a:endParaRPr/>
          </a:p>
          <a:p>
            <a:pPr marL="914400" lvl="1" indent="-342900" algn="l" rtl="0">
              <a:spcBef>
                <a:spcPts val="0"/>
              </a:spcBef>
              <a:spcAft>
                <a:spcPts val="0"/>
              </a:spcAft>
              <a:buSzPts val="1800"/>
              <a:buChar char="–"/>
            </a:pPr>
            <a:r>
              <a:rPr lang="en-US"/>
              <a:t>Some barriers to entry/exit</a:t>
            </a:r>
            <a:endParaRPr/>
          </a:p>
          <a:p>
            <a:pPr marL="914400" lvl="1" indent="-342900" algn="l" rtl="0">
              <a:spcBef>
                <a:spcPts val="0"/>
              </a:spcBef>
              <a:spcAft>
                <a:spcPts val="0"/>
              </a:spcAft>
              <a:buSzPts val="1800"/>
              <a:buChar char="–"/>
            </a:pPr>
            <a:r>
              <a:rPr lang="en-US"/>
              <a:t>Sellers offer similar, but differentiated products</a:t>
            </a:r>
            <a:endParaRPr/>
          </a:p>
          <a:p>
            <a:pPr marL="914400" lvl="1" indent="-342900" algn="l" rtl="0">
              <a:spcBef>
                <a:spcPts val="0"/>
              </a:spcBef>
              <a:spcAft>
                <a:spcPts val="0"/>
              </a:spcAft>
              <a:buSzPts val="1800"/>
              <a:buChar char="–"/>
            </a:pPr>
            <a:r>
              <a:rPr lang="en-US"/>
              <a:t>Buyers are well informed about the products</a:t>
            </a:r>
            <a:endParaRPr/>
          </a:p>
          <a:p>
            <a:pPr marL="457200" lvl="0" indent="-342900" algn="l" rtl="0">
              <a:spcBef>
                <a:spcPts val="0"/>
              </a:spcBef>
              <a:spcAft>
                <a:spcPts val="0"/>
              </a:spcAft>
              <a:buSzPts val="1800"/>
              <a:buChar char="•"/>
            </a:pPr>
            <a:r>
              <a:rPr lang="en-US"/>
              <a:t>Examples:  	</a:t>
            </a:r>
            <a:endParaRPr/>
          </a:p>
          <a:p>
            <a:pPr marL="0" lvl="0" indent="0" algn="l" rtl="0">
              <a:spcBef>
                <a:spcPts val="1800"/>
              </a:spcBef>
              <a:spcAft>
                <a:spcPts val="1800"/>
              </a:spcAft>
              <a:buNone/>
            </a:pPr>
            <a:endParaRPr/>
          </a:p>
        </p:txBody>
      </p:sp>
      <p:pic>
        <p:nvPicPr>
          <p:cNvPr id="390" name="Google Shape;390;p59"/>
          <p:cNvPicPr preferRelativeResize="0"/>
          <p:nvPr/>
        </p:nvPicPr>
        <p:blipFill>
          <a:blip r:embed="rId3">
            <a:alphaModFix/>
          </a:blip>
          <a:stretch>
            <a:fillRect/>
          </a:stretch>
        </p:blipFill>
        <p:spPr>
          <a:xfrm>
            <a:off x="4049700" y="4578397"/>
            <a:ext cx="1840152" cy="1840152"/>
          </a:xfrm>
          <a:prstGeom prst="rect">
            <a:avLst/>
          </a:prstGeom>
          <a:noFill/>
          <a:ln>
            <a:noFill/>
          </a:ln>
        </p:spPr>
      </p:pic>
      <p:pic>
        <p:nvPicPr>
          <p:cNvPr id="391" name="Google Shape;391;p59"/>
          <p:cNvPicPr preferRelativeResize="0"/>
          <p:nvPr/>
        </p:nvPicPr>
        <p:blipFill>
          <a:blip r:embed="rId4">
            <a:alphaModFix/>
          </a:blip>
          <a:stretch>
            <a:fillRect/>
          </a:stretch>
        </p:blipFill>
        <p:spPr>
          <a:xfrm>
            <a:off x="457200" y="4713047"/>
            <a:ext cx="3270413" cy="1840152"/>
          </a:xfrm>
          <a:prstGeom prst="rect">
            <a:avLst/>
          </a:prstGeom>
          <a:noFill/>
          <a:ln>
            <a:noFill/>
          </a:ln>
        </p:spPr>
      </p:pic>
      <p:pic>
        <p:nvPicPr>
          <p:cNvPr id="392" name="Google Shape;392;p59"/>
          <p:cNvPicPr preferRelativeResize="0"/>
          <p:nvPr/>
        </p:nvPicPr>
        <p:blipFill>
          <a:blip r:embed="rId5">
            <a:alphaModFix/>
          </a:blip>
          <a:stretch>
            <a:fillRect/>
          </a:stretch>
        </p:blipFill>
        <p:spPr>
          <a:xfrm>
            <a:off x="6211927" y="4457597"/>
            <a:ext cx="2512155" cy="184015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60"/>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399" name="Google Shape;399;p60"/>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1"/>
          <p:cNvSpPr txBox="1">
            <a:spLocks noGrp="1"/>
          </p:cNvSpPr>
          <p:nvPr>
            <p:ph type="title"/>
          </p:nvPr>
        </p:nvSpPr>
        <p:spPr>
          <a:xfrm>
            <a:off x="457200" y="1021550"/>
            <a:ext cx="7914300" cy="82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500"/>
              <a:t>Competitive</a:t>
            </a:r>
            <a:r>
              <a:rPr lang="en-US" sz="3000"/>
              <a:t> </a:t>
            </a:r>
            <a:r>
              <a:rPr lang="en-US" sz="3500"/>
              <a:t>Market Structures</a:t>
            </a:r>
            <a:endParaRPr sz="3500"/>
          </a:p>
        </p:txBody>
      </p:sp>
      <p:sp>
        <p:nvSpPr>
          <p:cNvPr id="406" name="Google Shape;406;p61"/>
          <p:cNvSpPr txBox="1">
            <a:spLocks noGrp="1"/>
          </p:cNvSpPr>
          <p:nvPr>
            <p:ph type="body" idx="1"/>
          </p:nvPr>
        </p:nvSpPr>
        <p:spPr>
          <a:xfrm>
            <a:off x="457200" y="1788068"/>
            <a:ext cx="8229600" cy="1051500"/>
          </a:xfrm>
          <a:prstGeom prst="rect">
            <a:avLst/>
          </a:prstGeom>
        </p:spPr>
        <p:txBody>
          <a:bodyPr spcFirstLastPara="1" wrap="square" lIns="91425" tIns="45700" rIns="91425" bIns="45700" anchor="t" anchorCtr="0">
            <a:noAutofit/>
          </a:bodyPr>
          <a:lstStyle/>
          <a:p>
            <a:pPr marL="457200" lvl="0" indent="-342900" algn="l" rtl="0">
              <a:spcBef>
                <a:spcPts val="0"/>
              </a:spcBef>
              <a:spcAft>
                <a:spcPts val="0"/>
              </a:spcAft>
              <a:buSzPts val="1800"/>
              <a:buChar char="•"/>
            </a:pPr>
            <a:r>
              <a:rPr lang="en-US"/>
              <a:t>Monopolistic Competition:  Business firms have slight pricing power based on market share</a:t>
            </a:r>
            <a:endParaRPr/>
          </a:p>
          <a:p>
            <a:pPr marL="0" lvl="0" indent="0" algn="l" rtl="0">
              <a:spcBef>
                <a:spcPts val="1800"/>
              </a:spcBef>
              <a:spcAft>
                <a:spcPts val="1800"/>
              </a:spcAft>
              <a:buNone/>
            </a:pPr>
            <a:endParaRPr/>
          </a:p>
        </p:txBody>
      </p:sp>
      <p:pic>
        <p:nvPicPr>
          <p:cNvPr id="407" name="Google Shape;407;p61"/>
          <p:cNvPicPr preferRelativeResize="0"/>
          <p:nvPr/>
        </p:nvPicPr>
        <p:blipFill>
          <a:blip r:embed="rId3">
            <a:alphaModFix/>
          </a:blip>
          <a:stretch>
            <a:fillRect/>
          </a:stretch>
        </p:blipFill>
        <p:spPr>
          <a:xfrm>
            <a:off x="152400" y="2991968"/>
            <a:ext cx="8839199" cy="3645126"/>
          </a:xfrm>
          <a:prstGeom prst="rect">
            <a:avLst/>
          </a:prstGeom>
          <a:noFill/>
          <a:ln>
            <a:noFill/>
          </a:ln>
        </p:spPr>
      </p:pic>
      <p:pic>
        <p:nvPicPr>
          <p:cNvPr id="408" name="Google Shape;408;p61"/>
          <p:cNvPicPr preferRelativeResize="0"/>
          <p:nvPr/>
        </p:nvPicPr>
        <p:blipFill>
          <a:blip r:embed="rId3">
            <a:alphaModFix/>
          </a:blip>
          <a:stretch>
            <a:fillRect/>
          </a:stretch>
        </p:blipFill>
        <p:spPr>
          <a:xfrm>
            <a:off x="304800" y="3144368"/>
            <a:ext cx="8839199" cy="36451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6991"/>
            <a:ext cx="9144000" cy="1396009"/>
          </a:xfrm>
          <a:noFill/>
        </p:spPr>
        <p:txBody>
          <a:bodyPr rtlCol="0">
            <a:no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2400" i="1" dirty="0">
                <a:ln w="11430"/>
                <a:solidFill>
                  <a:srgbClr val="8BAF00"/>
                </a:solidFill>
                <a:effectLst>
                  <a:outerShdw blurRad="80000" dist="40000" dir="5040000" algn="tl">
                    <a:srgbClr val="000000">
                      <a:alpha val="0"/>
                    </a:srgbClr>
                  </a:outerShdw>
                </a:effectLst>
                <a:latin typeface="Calibri"/>
                <a:ea typeface="ＭＳ Ｐゴシック"/>
                <a:cs typeface="Calibri"/>
              </a:rPr>
              <a:t>60</a:t>
            </a:r>
            <a:r>
              <a:rPr lang="en-US" sz="2400" i="1" baseline="30000" dirty="0">
                <a:ln w="11430"/>
                <a:solidFill>
                  <a:srgbClr val="8BAF00"/>
                </a:solidFill>
                <a:effectLst>
                  <a:outerShdw blurRad="80000" dist="40000" dir="5040000" algn="tl">
                    <a:srgbClr val="000000">
                      <a:alpha val="0"/>
                    </a:srgbClr>
                  </a:outerShdw>
                </a:effectLst>
                <a:latin typeface="Calibri"/>
                <a:ea typeface="ＭＳ Ｐゴシック"/>
                <a:cs typeface="Calibri"/>
              </a:rPr>
              <a:t>th</a:t>
            </a:r>
            <a:r>
              <a:rPr lang="en-US" sz="2400" i="1" dirty="0">
                <a:ln w="11430"/>
                <a:solidFill>
                  <a:srgbClr val="8BAF00"/>
                </a:solidFill>
                <a:effectLst>
                  <a:outerShdw blurRad="80000" dist="40000" dir="5040000" algn="tl">
                    <a:srgbClr val="000000">
                      <a:alpha val="0"/>
                    </a:srgbClr>
                  </a:outerShdw>
                </a:effectLst>
                <a:latin typeface="Calibri"/>
                <a:ea typeface="ＭＳ Ｐゴシック"/>
                <a:cs typeface="Calibri"/>
              </a:rPr>
              <a:t> Financial Literacy and Economic Education Conference</a:t>
            </a:r>
            <a:endParaRPr lang="en-US" sz="2400" b="1" i="1" dirty="0">
              <a:ln w="11430"/>
              <a:solidFill>
                <a:srgbClr val="8BAF00"/>
              </a:solidFill>
              <a:effectLst>
                <a:outerShdw blurRad="80000" dist="40000" dir="5040000" algn="tl">
                  <a:srgbClr val="000000">
                    <a:alpha val="0"/>
                  </a:srgbClr>
                </a:outerShdw>
              </a:effectLst>
              <a:ea typeface="+mj-ea"/>
              <a:cs typeface="+mj-cs"/>
            </a:endParaRPr>
          </a:p>
        </p:txBody>
      </p:sp>
      <p:sp>
        <p:nvSpPr>
          <p:cNvPr id="7" name="TextBox 6">
            <a:extLst>
              <a:ext uri="{FF2B5EF4-FFF2-40B4-BE49-F238E27FC236}">
                <a16:creationId xmlns:a16="http://schemas.microsoft.com/office/drawing/2014/main" id="{8155305D-26D8-A644-8012-6212B0D8AC73}"/>
              </a:ext>
            </a:extLst>
          </p:cNvPr>
          <p:cNvSpPr txBox="1"/>
          <p:nvPr/>
        </p:nvSpPr>
        <p:spPr>
          <a:xfrm>
            <a:off x="104996" y="4384999"/>
            <a:ext cx="4572000" cy="1200329"/>
          </a:xfrm>
          <a:prstGeom prst="rect">
            <a:avLst/>
          </a:prstGeom>
          <a:noFill/>
        </p:spPr>
        <p:txBody>
          <a:bodyPr wrap="square" rtlCol="0">
            <a:spAutoFit/>
          </a:bodyPr>
          <a:lstStyle/>
          <a:p>
            <a:pPr algn="ctr"/>
            <a:r>
              <a:rPr lang="en-US" sz="2400" b="1" u="sng" dirty="0">
                <a:latin typeface="+mn-lt"/>
              </a:rPr>
              <a:t>Register</a:t>
            </a:r>
          </a:p>
          <a:p>
            <a:pPr algn="ctr"/>
            <a:r>
              <a:rPr lang="en-US" sz="2400" dirty="0">
                <a:latin typeface="+mn-lt"/>
                <a:hlinkClick r:id="rId3"/>
              </a:rPr>
              <a:t>https://councilforeconed2021.us2.pathable.com/</a:t>
            </a:r>
            <a:r>
              <a:rPr lang="en-US" sz="2400" dirty="0">
                <a:latin typeface="+mn-lt"/>
              </a:rPr>
              <a:t> </a:t>
            </a:r>
          </a:p>
        </p:txBody>
      </p:sp>
      <p:sp>
        <p:nvSpPr>
          <p:cNvPr id="8" name="TextBox 7">
            <a:extLst>
              <a:ext uri="{FF2B5EF4-FFF2-40B4-BE49-F238E27FC236}">
                <a16:creationId xmlns:a16="http://schemas.microsoft.com/office/drawing/2014/main" id="{7EFF3526-17FB-6640-8228-90B652A7845B}"/>
              </a:ext>
            </a:extLst>
          </p:cNvPr>
          <p:cNvSpPr txBox="1"/>
          <p:nvPr/>
        </p:nvSpPr>
        <p:spPr>
          <a:xfrm>
            <a:off x="205579" y="3478786"/>
            <a:ext cx="7786170" cy="584775"/>
          </a:xfrm>
          <a:prstGeom prst="rect">
            <a:avLst/>
          </a:prstGeom>
          <a:noFill/>
        </p:spPr>
        <p:txBody>
          <a:bodyPr wrap="none" rtlCol="0">
            <a:spAutoFit/>
          </a:bodyPr>
          <a:lstStyle/>
          <a:p>
            <a:r>
              <a:rPr lang="en-US" sz="3200" b="1" dirty="0">
                <a:latin typeface="+mn-lt"/>
              </a:rPr>
              <a:t>$20 discount for Summer Institute attendees</a:t>
            </a:r>
          </a:p>
        </p:txBody>
      </p:sp>
      <p:sp>
        <p:nvSpPr>
          <p:cNvPr id="9" name="TextBox 8">
            <a:extLst>
              <a:ext uri="{FF2B5EF4-FFF2-40B4-BE49-F238E27FC236}">
                <a16:creationId xmlns:a16="http://schemas.microsoft.com/office/drawing/2014/main" id="{BB95C69E-7715-3045-A75F-C6F2CD3C82EA}"/>
              </a:ext>
            </a:extLst>
          </p:cNvPr>
          <p:cNvSpPr txBox="1"/>
          <p:nvPr/>
        </p:nvSpPr>
        <p:spPr>
          <a:xfrm>
            <a:off x="5944266" y="4385460"/>
            <a:ext cx="1751826" cy="1200329"/>
          </a:xfrm>
          <a:prstGeom prst="rect">
            <a:avLst/>
          </a:prstGeom>
          <a:noFill/>
        </p:spPr>
        <p:txBody>
          <a:bodyPr wrap="none" rtlCol="0">
            <a:spAutoFit/>
          </a:bodyPr>
          <a:lstStyle/>
          <a:p>
            <a:r>
              <a:rPr lang="en-US" sz="2400" b="1" u="sng" dirty="0">
                <a:latin typeface="Calibri" panose="020F0502020204030204" pitchFamily="34" charset="0"/>
                <a:cs typeface="Calibri" panose="020F0502020204030204" pitchFamily="34" charset="0"/>
              </a:rPr>
              <a:t>Promo Code</a:t>
            </a:r>
          </a:p>
          <a:p>
            <a:pPr algn="ctr"/>
            <a:r>
              <a:rPr lang="en-US" sz="2400" b="1" dirty="0">
                <a:latin typeface="Calibri" panose="020F0502020204030204" pitchFamily="34" charset="0"/>
                <a:cs typeface="Calibri" panose="020F0502020204030204" pitchFamily="34" charset="0"/>
              </a:rPr>
              <a:t>CEE60SI</a:t>
            </a:r>
          </a:p>
          <a:p>
            <a:pPr algn="ctr"/>
            <a:endParaRPr lang="en-US" sz="24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39BFD95-465A-184D-B54F-510916B7F4B8}"/>
              </a:ext>
            </a:extLst>
          </p:cNvPr>
          <p:cNvSpPr txBox="1"/>
          <p:nvPr/>
        </p:nvSpPr>
        <p:spPr>
          <a:xfrm>
            <a:off x="3451500" y="5868094"/>
            <a:ext cx="2450992" cy="461665"/>
          </a:xfrm>
          <a:prstGeom prst="rect">
            <a:avLst/>
          </a:prstGeom>
          <a:noFill/>
        </p:spPr>
        <p:txBody>
          <a:bodyPr wrap="none" rtlCol="0">
            <a:spAutoFit/>
          </a:bodyPr>
          <a:lstStyle/>
          <a:p>
            <a:r>
              <a:rPr lang="en-US" sz="2400" b="1" dirty="0">
                <a:latin typeface="+mn-lt"/>
              </a:rPr>
              <a:t>SEE YOU THERE!!!</a:t>
            </a:r>
          </a:p>
        </p:txBody>
      </p:sp>
      <p:sp>
        <p:nvSpPr>
          <p:cNvPr id="12" name="TextBox 11">
            <a:extLst>
              <a:ext uri="{FF2B5EF4-FFF2-40B4-BE49-F238E27FC236}">
                <a16:creationId xmlns:a16="http://schemas.microsoft.com/office/drawing/2014/main" id="{05E20D51-7DDC-9A43-AAB4-DD76FF516E70}"/>
              </a:ext>
            </a:extLst>
          </p:cNvPr>
          <p:cNvSpPr txBox="1"/>
          <p:nvPr/>
        </p:nvSpPr>
        <p:spPr>
          <a:xfrm>
            <a:off x="2205935" y="2647789"/>
            <a:ext cx="4732129" cy="830997"/>
          </a:xfrm>
          <a:prstGeom prst="rect">
            <a:avLst/>
          </a:prstGeom>
          <a:noFill/>
        </p:spPr>
        <p:txBody>
          <a:bodyPr wrap="none" rtlCol="0">
            <a:spAutoFit/>
          </a:bodyPr>
          <a:lstStyle/>
          <a:p>
            <a:r>
              <a:rPr lang="en-US" sz="2400" b="1" dirty="0">
                <a:solidFill>
                  <a:srgbClr val="005CB8"/>
                </a:solidFill>
                <a:latin typeface="Calibri" panose="020F0502020204030204" pitchFamily="34" charset="0"/>
                <a:cs typeface="Calibri" panose="020F0502020204030204" pitchFamily="34" charset="0"/>
              </a:rPr>
              <a:t>September 29</a:t>
            </a:r>
            <a:r>
              <a:rPr lang="en-US" sz="2400" b="1" baseline="30000" dirty="0">
                <a:solidFill>
                  <a:srgbClr val="005CB8"/>
                </a:solidFill>
                <a:latin typeface="Calibri" panose="020F0502020204030204" pitchFamily="34" charset="0"/>
                <a:cs typeface="Calibri" panose="020F0502020204030204" pitchFamily="34" charset="0"/>
              </a:rPr>
              <a:t>th</a:t>
            </a:r>
            <a:r>
              <a:rPr lang="en-US" sz="2400" b="1" dirty="0">
                <a:solidFill>
                  <a:srgbClr val="005CB8"/>
                </a:solidFill>
                <a:latin typeface="Calibri" panose="020F0502020204030204" pitchFamily="34" charset="0"/>
                <a:cs typeface="Calibri" panose="020F0502020204030204" pitchFamily="34" charset="0"/>
              </a:rPr>
              <a:t> - October 1</a:t>
            </a:r>
            <a:r>
              <a:rPr lang="en-US" sz="2400" b="1" baseline="30000" dirty="0">
                <a:solidFill>
                  <a:srgbClr val="005CB8"/>
                </a:solidFill>
                <a:latin typeface="Calibri" panose="020F0502020204030204" pitchFamily="34" charset="0"/>
                <a:cs typeface="Calibri" panose="020F0502020204030204" pitchFamily="34" charset="0"/>
              </a:rPr>
              <a:t>st</a:t>
            </a:r>
            <a:r>
              <a:rPr lang="en-US" sz="2400" b="1" dirty="0">
                <a:solidFill>
                  <a:srgbClr val="005CB8"/>
                </a:solidFill>
                <a:latin typeface="Calibri" panose="020F0502020204030204" pitchFamily="34" charset="0"/>
                <a:cs typeface="Calibri" panose="020F0502020204030204" pitchFamily="34" charset="0"/>
              </a:rPr>
              <a:t>, 2021</a:t>
            </a:r>
          </a:p>
          <a:p>
            <a:pPr algn="ctr"/>
            <a:r>
              <a:rPr lang="en-US" sz="2400" b="1" dirty="0">
                <a:solidFill>
                  <a:srgbClr val="005CB8"/>
                </a:solidFill>
                <a:latin typeface="Calibri" panose="020F0502020204030204" pitchFamily="34" charset="0"/>
                <a:cs typeface="Calibri" panose="020F0502020204030204" pitchFamily="34" charset="0"/>
              </a:rPr>
              <a:t>2-7 PM ET Daily</a:t>
            </a:r>
            <a:endParaRPr lang="en-US" sz="2400" dirty="0">
              <a:solidFill>
                <a:srgbClr val="005CB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6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62"/>
          <p:cNvSpPr txBox="1">
            <a:spLocks noGrp="1"/>
          </p:cNvSpPr>
          <p:nvPr>
            <p:ph type="title"/>
          </p:nvPr>
        </p:nvSpPr>
        <p:spPr>
          <a:xfrm>
            <a:off x="457200" y="9144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500"/>
              <a:t>Learning Activity</a:t>
            </a:r>
            <a:endParaRPr sz="4500"/>
          </a:p>
        </p:txBody>
      </p:sp>
      <p:sp>
        <p:nvSpPr>
          <p:cNvPr id="415" name="Google Shape;415;p62"/>
          <p:cNvSpPr txBox="1">
            <a:spLocks noGrp="1"/>
          </p:cNvSpPr>
          <p:nvPr>
            <p:ph type="body" idx="1"/>
          </p:nvPr>
        </p:nvSpPr>
        <p:spPr>
          <a:xfrm>
            <a:off x="547850" y="2057390"/>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Have students choose a product market and do an analysis of the firms that have market advantage.  How have they differentiated their product to gain that advantage?  Students can create a short marketing presentation as they are marketing representatives.  They can bring in samples of their product vs. competitors.</a:t>
            </a:r>
            <a:endParaRPr/>
          </a:p>
          <a:p>
            <a:pPr marL="0" lvl="0" indent="0" algn="l" rtl="0">
              <a:spcBef>
                <a:spcPts val="1800"/>
              </a:spcBef>
              <a:spcAft>
                <a:spcPts val="1800"/>
              </a:spcAft>
              <a:buNone/>
            </a:pPr>
            <a:r>
              <a:rPr lang="en-US"/>
              <a:t>Ex:  Iced Tea blind “taste test”;   packaging/labeling;  show sales graphs, etc.</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63"/>
          <p:cNvSpPr txBox="1">
            <a:spLocks noGrp="1"/>
          </p:cNvSpPr>
          <p:nvPr>
            <p:ph type="title"/>
          </p:nvPr>
        </p:nvSpPr>
        <p:spPr>
          <a:xfrm>
            <a:off x="457200" y="1021550"/>
            <a:ext cx="7914300" cy="82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500"/>
              <a:t>Competitive</a:t>
            </a:r>
            <a:r>
              <a:rPr lang="en-US" sz="3000"/>
              <a:t> </a:t>
            </a:r>
            <a:r>
              <a:rPr lang="en-US" sz="3500"/>
              <a:t>Market Structures</a:t>
            </a:r>
            <a:endParaRPr sz="3500"/>
          </a:p>
        </p:txBody>
      </p:sp>
      <p:sp>
        <p:nvSpPr>
          <p:cNvPr id="422" name="Google Shape;422;p63"/>
          <p:cNvSpPr txBox="1">
            <a:spLocks noGrp="1"/>
          </p:cNvSpPr>
          <p:nvPr>
            <p:ph type="body" idx="1"/>
          </p:nvPr>
        </p:nvSpPr>
        <p:spPr>
          <a:xfrm>
            <a:off x="216125" y="1848350"/>
            <a:ext cx="6642000" cy="3779400"/>
          </a:xfrm>
          <a:prstGeom prst="rect">
            <a:avLst/>
          </a:prstGeom>
        </p:spPr>
        <p:txBody>
          <a:bodyPr spcFirstLastPara="1" wrap="square" lIns="91425" tIns="45700" rIns="91425" bIns="45700" anchor="t" anchorCtr="0">
            <a:noAutofit/>
          </a:bodyPr>
          <a:lstStyle/>
          <a:p>
            <a:pPr marL="457200" lvl="0" indent="-368300" algn="l" rtl="0">
              <a:spcBef>
                <a:spcPts val="0"/>
              </a:spcBef>
              <a:spcAft>
                <a:spcPts val="0"/>
              </a:spcAft>
              <a:buClr>
                <a:srgbClr val="005CB8"/>
              </a:buClr>
              <a:buSzPts val="2200"/>
              <a:buChar char="•"/>
            </a:pPr>
            <a:r>
              <a:rPr lang="en-US" sz="3200" b="1">
                <a:solidFill>
                  <a:srgbClr val="005CB8"/>
                </a:solidFill>
              </a:rPr>
              <a:t>Oligopoly</a:t>
            </a:r>
            <a:endParaRPr sz="3200" b="1">
              <a:solidFill>
                <a:srgbClr val="005CB8"/>
              </a:solidFill>
            </a:endParaRPr>
          </a:p>
          <a:p>
            <a:pPr marL="914400" lvl="1" indent="-342900" algn="l" rtl="0">
              <a:spcBef>
                <a:spcPts val="0"/>
              </a:spcBef>
              <a:spcAft>
                <a:spcPts val="0"/>
              </a:spcAft>
              <a:buSzPts val="1800"/>
              <a:buChar char="–"/>
            </a:pPr>
            <a:r>
              <a:rPr lang="en-US"/>
              <a:t>A few firms dominate the market and have large market share</a:t>
            </a:r>
            <a:endParaRPr/>
          </a:p>
          <a:p>
            <a:pPr marL="914400" lvl="1" indent="-342900" algn="l" rtl="0">
              <a:spcBef>
                <a:spcPts val="0"/>
              </a:spcBef>
              <a:spcAft>
                <a:spcPts val="0"/>
              </a:spcAft>
              <a:buSzPts val="1800"/>
              <a:buChar char="–"/>
            </a:pPr>
            <a:r>
              <a:rPr lang="en-US"/>
              <a:t>Many barriers to entry</a:t>
            </a:r>
            <a:endParaRPr/>
          </a:p>
          <a:p>
            <a:pPr marL="914400" lvl="1" indent="-342900" algn="l" rtl="0">
              <a:spcBef>
                <a:spcPts val="0"/>
              </a:spcBef>
              <a:spcAft>
                <a:spcPts val="0"/>
              </a:spcAft>
              <a:buSzPts val="1800"/>
              <a:buChar char="–"/>
            </a:pPr>
            <a:r>
              <a:rPr lang="en-US"/>
              <a:t>Firms are interdependent and have a tendency to collude</a:t>
            </a:r>
            <a:endParaRPr/>
          </a:p>
          <a:p>
            <a:pPr marL="914400" lvl="1" indent="-342900" algn="l" rtl="0">
              <a:spcBef>
                <a:spcPts val="0"/>
              </a:spcBef>
              <a:spcAft>
                <a:spcPts val="0"/>
              </a:spcAft>
              <a:buSzPts val="1800"/>
              <a:buChar char="–"/>
            </a:pPr>
            <a:r>
              <a:rPr lang="en-US"/>
              <a:t>Prices are higher</a:t>
            </a:r>
            <a:endParaRPr/>
          </a:p>
          <a:p>
            <a:pPr marL="457200" lvl="0" indent="-342900" algn="l" rtl="0">
              <a:spcBef>
                <a:spcPts val="0"/>
              </a:spcBef>
              <a:spcAft>
                <a:spcPts val="0"/>
              </a:spcAft>
              <a:buSzPts val="1800"/>
              <a:buChar char="•"/>
            </a:pPr>
            <a:r>
              <a:rPr lang="en-US"/>
              <a:t>Examples:  	</a:t>
            </a:r>
            <a:endParaRPr/>
          </a:p>
          <a:p>
            <a:pPr marL="914400" lvl="1" indent="-342900" algn="l" rtl="0">
              <a:spcBef>
                <a:spcPts val="0"/>
              </a:spcBef>
              <a:spcAft>
                <a:spcPts val="0"/>
              </a:spcAft>
              <a:buSzPts val="1800"/>
              <a:buChar char="–"/>
            </a:pPr>
            <a:r>
              <a:rPr lang="en-US"/>
              <a:t>Slides</a:t>
            </a:r>
            <a:endParaRPr/>
          </a:p>
        </p:txBody>
      </p:sp>
      <p:pic>
        <p:nvPicPr>
          <p:cNvPr id="423" name="Google Shape;423;p63"/>
          <p:cNvPicPr preferRelativeResize="0"/>
          <p:nvPr/>
        </p:nvPicPr>
        <p:blipFill>
          <a:blip r:embed="rId3">
            <a:alphaModFix/>
          </a:blip>
          <a:stretch>
            <a:fillRect/>
          </a:stretch>
        </p:blipFill>
        <p:spPr>
          <a:xfrm>
            <a:off x="4732050" y="4420200"/>
            <a:ext cx="4306575" cy="19898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64"/>
          <p:cNvPicPr preferRelativeResize="0"/>
          <p:nvPr/>
        </p:nvPicPr>
        <p:blipFill>
          <a:blip r:embed="rId3">
            <a:alphaModFix/>
          </a:blip>
          <a:stretch>
            <a:fillRect/>
          </a:stretch>
        </p:blipFill>
        <p:spPr>
          <a:xfrm>
            <a:off x="1623425" y="1344525"/>
            <a:ext cx="5897150" cy="46026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5"/>
          <p:cNvSpPr txBox="1">
            <a:spLocks noGrp="1"/>
          </p:cNvSpPr>
          <p:nvPr>
            <p:ph type="title"/>
          </p:nvPr>
        </p:nvSpPr>
        <p:spPr>
          <a:xfrm>
            <a:off x="457200" y="860800"/>
            <a:ext cx="7914300" cy="82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500"/>
              <a:t>Competitive</a:t>
            </a:r>
            <a:r>
              <a:rPr lang="en-US" sz="3000"/>
              <a:t> </a:t>
            </a:r>
            <a:r>
              <a:rPr lang="en-US" sz="3500"/>
              <a:t>Market Structures</a:t>
            </a:r>
            <a:endParaRPr sz="3500"/>
          </a:p>
        </p:txBody>
      </p:sp>
      <p:sp>
        <p:nvSpPr>
          <p:cNvPr id="436" name="Google Shape;436;p65"/>
          <p:cNvSpPr txBox="1">
            <a:spLocks noGrp="1"/>
          </p:cNvSpPr>
          <p:nvPr>
            <p:ph type="body" idx="1"/>
          </p:nvPr>
        </p:nvSpPr>
        <p:spPr>
          <a:xfrm>
            <a:off x="80375" y="1593850"/>
            <a:ext cx="8706300" cy="3779400"/>
          </a:xfrm>
          <a:prstGeom prst="rect">
            <a:avLst/>
          </a:prstGeom>
        </p:spPr>
        <p:txBody>
          <a:bodyPr spcFirstLastPara="1" wrap="square" lIns="91425" tIns="45700" rIns="91425" bIns="45700" anchor="t" anchorCtr="0">
            <a:noAutofit/>
          </a:bodyPr>
          <a:lstStyle/>
          <a:p>
            <a:pPr marL="457200" lvl="0" indent="-368300" algn="l" rtl="0">
              <a:spcBef>
                <a:spcPts val="0"/>
              </a:spcBef>
              <a:spcAft>
                <a:spcPts val="0"/>
              </a:spcAft>
              <a:buClr>
                <a:srgbClr val="005CB8"/>
              </a:buClr>
              <a:buSzPts val="2200"/>
              <a:buChar char="•"/>
            </a:pPr>
            <a:r>
              <a:rPr lang="en-US" sz="3200" b="1">
                <a:solidFill>
                  <a:srgbClr val="005CB8"/>
                </a:solidFill>
              </a:rPr>
              <a:t>Oligopoly and “Game Theory”</a:t>
            </a:r>
            <a:endParaRPr sz="3200" b="1">
              <a:solidFill>
                <a:srgbClr val="005CB8"/>
              </a:solidFill>
            </a:endParaRPr>
          </a:p>
          <a:p>
            <a:pPr marL="914400" lvl="1" indent="-342900" algn="l" rtl="0">
              <a:spcBef>
                <a:spcPts val="0"/>
              </a:spcBef>
              <a:spcAft>
                <a:spcPts val="0"/>
              </a:spcAft>
              <a:buSzPts val="1800"/>
              <a:buChar char="–"/>
            </a:pPr>
            <a:r>
              <a:rPr lang="en-US"/>
              <a:t>In an oligopoly, firms are likely to collude and act together</a:t>
            </a:r>
            <a:endParaRPr/>
          </a:p>
          <a:p>
            <a:pPr marL="914400" lvl="1" indent="-342900" algn="l" rtl="0">
              <a:spcBef>
                <a:spcPts val="0"/>
              </a:spcBef>
              <a:spcAft>
                <a:spcPts val="0"/>
              </a:spcAft>
              <a:buSzPts val="1800"/>
              <a:buChar char="–"/>
            </a:pPr>
            <a:r>
              <a:rPr lang="en-US"/>
              <a:t>Game Theory:  a framework to study how individuals, businesses, or nations strategically interact</a:t>
            </a:r>
            <a:endParaRPr/>
          </a:p>
          <a:p>
            <a:pPr marL="914400" lvl="1" indent="-342900" algn="l" rtl="0">
              <a:spcBef>
                <a:spcPts val="0"/>
              </a:spcBef>
              <a:spcAft>
                <a:spcPts val="0"/>
              </a:spcAft>
              <a:buSzPts val="1800"/>
              <a:buChar char="–"/>
            </a:pPr>
            <a:r>
              <a:rPr lang="en-US"/>
              <a:t>Oligopoly: firms will likely take into account not only their own self interest but also the potential actions of other firms.</a:t>
            </a:r>
            <a:endParaRPr/>
          </a:p>
          <a:p>
            <a:pPr marL="914400" lvl="1" indent="-342900" algn="l" rtl="0">
              <a:spcBef>
                <a:spcPts val="0"/>
              </a:spcBef>
              <a:spcAft>
                <a:spcPts val="0"/>
              </a:spcAft>
              <a:buSzPts val="1800"/>
              <a:buChar char="–"/>
            </a:pPr>
            <a:r>
              <a:rPr lang="en-US"/>
              <a:t>An equilibrium is reached that takes into account all possible decision outcomes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66"/>
          <p:cNvPicPr preferRelativeResize="0"/>
          <p:nvPr/>
        </p:nvPicPr>
        <p:blipFill>
          <a:blip r:embed="rId3">
            <a:alphaModFix/>
          </a:blip>
          <a:stretch>
            <a:fillRect/>
          </a:stretch>
        </p:blipFill>
        <p:spPr>
          <a:xfrm>
            <a:off x="418825" y="1044775"/>
            <a:ext cx="8167075" cy="54309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67"/>
          <p:cNvSpPr txBox="1"/>
          <p:nvPr/>
        </p:nvSpPr>
        <p:spPr>
          <a:xfrm>
            <a:off x="785500" y="1586100"/>
            <a:ext cx="75528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a:latin typeface="Calibri"/>
                <a:ea typeface="Calibri"/>
                <a:cs typeface="Calibri"/>
                <a:sym typeface="Calibri"/>
              </a:rPr>
              <a:t>Movie Clip:  </a:t>
            </a:r>
            <a:r>
              <a:rPr lang="en-US" sz="2300" i="1">
                <a:latin typeface="Calibri"/>
                <a:ea typeface="Calibri"/>
                <a:cs typeface="Calibri"/>
                <a:sym typeface="Calibri"/>
              </a:rPr>
              <a:t>A Beautiful Mind</a:t>
            </a:r>
            <a:r>
              <a:rPr lang="en-US" sz="2300">
                <a:latin typeface="Calibri"/>
                <a:ea typeface="Calibri"/>
                <a:cs typeface="Calibri"/>
                <a:sym typeface="Calibri"/>
              </a:rPr>
              <a:t> -  John Nash and Game Theory</a:t>
            </a:r>
            <a:endParaRPr sz="2300">
              <a:latin typeface="Calibri"/>
              <a:ea typeface="Calibri"/>
              <a:cs typeface="Calibri"/>
              <a:sym typeface="Calibri"/>
            </a:endParaRPr>
          </a:p>
        </p:txBody>
      </p:sp>
      <p:sp>
        <p:nvSpPr>
          <p:cNvPr id="449" name="Google Shape;449;p67"/>
          <p:cNvSpPr txBox="1"/>
          <p:nvPr/>
        </p:nvSpPr>
        <p:spPr>
          <a:xfrm>
            <a:off x="1027200" y="2628400"/>
            <a:ext cx="78096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u="sng">
                <a:solidFill>
                  <a:schemeClr val="hlink"/>
                </a:solidFill>
                <a:latin typeface="Calibri"/>
                <a:ea typeface="Calibri"/>
                <a:cs typeface="Calibri"/>
                <a:sym typeface="Calibri"/>
                <a:hlinkClick r:id="rId3"/>
              </a:rPr>
              <a:t>https://www.youtube.com/watch?v=LJS7Igvk6ZM&amp;ab_channel=CringeCook</a:t>
            </a:r>
            <a:endParaRPr sz="19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pic>
        <p:nvPicPr>
          <p:cNvPr id="450" name="Google Shape;450;p67"/>
          <p:cNvPicPr preferRelativeResize="0"/>
          <p:nvPr/>
        </p:nvPicPr>
        <p:blipFill>
          <a:blip r:embed="rId4">
            <a:alphaModFix/>
          </a:blip>
          <a:stretch>
            <a:fillRect/>
          </a:stretch>
        </p:blipFill>
        <p:spPr>
          <a:xfrm>
            <a:off x="1798925" y="3429000"/>
            <a:ext cx="5745955" cy="32321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68"/>
          <p:cNvSpPr txBox="1">
            <a:spLocks noGrp="1"/>
          </p:cNvSpPr>
          <p:nvPr>
            <p:ph type="title"/>
          </p:nvPr>
        </p:nvSpPr>
        <p:spPr>
          <a:xfrm>
            <a:off x="614850" y="807225"/>
            <a:ext cx="7914300" cy="82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500"/>
              <a:t>Competitive</a:t>
            </a:r>
            <a:r>
              <a:rPr lang="en-US" sz="3000"/>
              <a:t> </a:t>
            </a:r>
            <a:r>
              <a:rPr lang="en-US" sz="3500"/>
              <a:t>Market Structures</a:t>
            </a:r>
            <a:endParaRPr sz="3500"/>
          </a:p>
        </p:txBody>
      </p:sp>
      <p:sp>
        <p:nvSpPr>
          <p:cNvPr id="457" name="Google Shape;457;p68"/>
          <p:cNvSpPr txBox="1">
            <a:spLocks noGrp="1"/>
          </p:cNvSpPr>
          <p:nvPr>
            <p:ph type="body" idx="1"/>
          </p:nvPr>
        </p:nvSpPr>
        <p:spPr>
          <a:xfrm>
            <a:off x="0" y="1539300"/>
            <a:ext cx="6642000" cy="3779400"/>
          </a:xfrm>
          <a:prstGeom prst="rect">
            <a:avLst/>
          </a:prstGeom>
        </p:spPr>
        <p:txBody>
          <a:bodyPr spcFirstLastPara="1" wrap="square" lIns="91425" tIns="45700" rIns="91425" bIns="45700" anchor="t" anchorCtr="0">
            <a:noAutofit/>
          </a:bodyPr>
          <a:lstStyle/>
          <a:p>
            <a:pPr marL="457200" lvl="0" indent="-368300" algn="l" rtl="0">
              <a:spcBef>
                <a:spcPts val="0"/>
              </a:spcBef>
              <a:spcAft>
                <a:spcPts val="0"/>
              </a:spcAft>
              <a:buClr>
                <a:srgbClr val="005CB8"/>
              </a:buClr>
              <a:buSzPts val="2200"/>
              <a:buChar char="•"/>
            </a:pPr>
            <a:r>
              <a:rPr lang="en-US" sz="3200" b="1">
                <a:solidFill>
                  <a:srgbClr val="005CB8"/>
                </a:solidFill>
              </a:rPr>
              <a:t>Monopoly</a:t>
            </a:r>
            <a:endParaRPr sz="3200" b="1">
              <a:solidFill>
                <a:srgbClr val="005CB8"/>
              </a:solidFill>
            </a:endParaRPr>
          </a:p>
          <a:p>
            <a:pPr marL="914400" lvl="1" indent="-381000" algn="l" rtl="0">
              <a:spcBef>
                <a:spcPts val="0"/>
              </a:spcBef>
              <a:spcAft>
                <a:spcPts val="0"/>
              </a:spcAft>
              <a:buSzPts val="2400"/>
              <a:buChar char="–"/>
            </a:pPr>
            <a:r>
              <a:rPr lang="en-US" sz="2400"/>
              <a:t>One firm dominates output in a market</a:t>
            </a:r>
            <a:endParaRPr sz="2400"/>
          </a:p>
          <a:p>
            <a:pPr marL="914400" lvl="1" indent="-381000" algn="l" rtl="0">
              <a:spcBef>
                <a:spcPts val="0"/>
              </a:spcBef>
              <a:spcAft>
                <a:spcPts val="0"/>
              </a:spcAft>
              <a:buSzPts val="2400"/>
              <a:buChar char="–"/>
            </a:pPr>
            <a:r>
              <a:rPr lang="en-US" sz="2400"/>
              <a:t>Total barriers to entry</a:t>
            </a:r>
            <a:endParaRPr sz="2400"/>
          </a:p>
          <a:p>
            <a:pPr marL="914400" lvl="1" indent="-381000" algn="l" rtl="0">
              <a:spcBef>
                <a:spcPts val="0"/>
              </a:spcBef>
              <a:spcAft>
                <a:spcPts val="0"/>
              </a:spcAft>
              <a:buSzPts val="2400"/>
              <a:buChar char="–"/>
            </a:pPr>
            <a:r>
              <a:rPr lang="en-US" sz="2400"/>
              <a:t>High pricing</a:t>
            </a:r>
            <a:endParaRPr sz="2400"/>
          </a:p>
          <a:p>
            <a:pPr marL="914400" lvl="1" indent="-381000" algn="l" rtl="0">
              <a:spcBef>
                <a:spcPts val="0"/>
              </a:spcBef>
              <a:spcAft>
                <a:spcPts val="0"/>
              </a:spcAft>
              <a:buSzPts val="2400"/>
              <a:buChar char="–"/>
            </a:pPr>
            <a:r>
              <a:rPr lang="en-US" sz="2400"/>
              <a:t>Economies of scale</a:t>
            </a:r>
            <a:endParaRPr sz="2400"/>
          </a:p>
          <a:p>
            <a:pPr marL="457200" lvl="0" indent="-381000" algn="l" rtl="0">
              <a:spcBef>
                <a:spcPts val="0"/>
              </a:spcBef>
              <a:spcAft>
                <a:spcPts val="0"/>
              </a:spcAft>
              <a:buSzPts val="2400"/>
              <a:buChar char="•"/>
            </a:pPr>
            <a:r>
              <a:rPr lang="en-US" sz="2400"/>
              <a:t>Types of monopoly</a:t>
            </a:r>
            <a:endParaRPr sz="2400"/>
          </a:p>
          <a:p>
            <a:pPr marL="914400" lvl="1" indent="-381000" algn="l" rtl="0">
              <a:spcBef>
                <a:spcPts val="0"/>
              </a:spcBef>
              <a:spcAft>
                <a:spcPts val="0"/>
              </a:spcAft>
              <a:buSzPts val="2400"/>
              <a:buChar char="–"/>
            </a:pPr>
            <a:r>
              <a:rPr lang="en-US" sz="2400"/>
              <a:t>Pure monopoly: controls the supply of a commodity with no close substitutes</a:t>
            </a:r>
            <a:endParaRPr sz="2400"/>
          </a:p>
          <a:p>
            <a:pPr marL="914400" lvl="1" indent="-381000" algn="l" rtl="0">
              <a:spcBef>
                <a:spcPts val="0"/>
              </a:spcBef>
              <a:spcAft>
                <a:spcPts val="0"/>
              </a:spcAft>
              <a:buSzPts val="2400"/>
              <a:buChar char="–"/>
            </a:pPr>
            <a:r>
              <a:rPr lang="en-US" sz="2400"/>
              <a:t>Natural monopoly: high start-up costs are prohibitive for other firms</a:t>
            </a:r>
            <a:endParaRPr sz="2400"/>
          </a:p>
          <a:p>
            <a:pPr marL="914400" lvl="1" indent="-381000" algn="l" rtl="0">
              <a:spcBef>
                <a:spcPts val="0"/>
              </a:spcBef>
              <a:spcAft>
                <a:spcPts val="0"/>
              </a:spcAft>
              <a:buSzPts val="2400"/>
              <a:buChar char="–"/>
            </a:pPr>
            <a:r>
              <a:rPr lang="en-US" sz="2400"/>
              <a:t>Government monopoly:  a monopoly established by a government entity due to efficiency concerns</a:t>
            </a:r>
            <a:endParaRPr sz="2400"/>
          </a:p>
        </p:txBody>
      </p:sp>
      <p:pic>
        <p:nvPicPr>
          <p:cNvPr id="458" name="Google Shape;458;p68"/>
          <p:cNvPicPr preferRelativeResize="0"/>
          <p:nvPr/>
        </p:nvPicPr>
        <p:blipFill>
          <a:blip r:embed="rId3">
            <a:alphaModFix/>
          </a:blip>
          <a:stretch>
            <a:fillRect/>
          </a:stretch>
        </p:blipFill>
        <p:spPr>
          <a:xfrm>
            <a:off x="6139422" y="2263675"/>
            <a:ext cx="2719150" cy="15299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69"/>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465" name="Google Shape;465;p69"/>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70"/>
          <p:cNvSpPr txBox="1">
            <a:spLocks noGrp="1"/>
          </p:cNvSpPr>
          <p:nvPr>
            <p:ph type="title"/>
          </p:nvPr>
        </p:nvSpPr>
        <p:spPr>
          <a:xfrm>
            <a:off x="614850" y="807225"/>
            <a:ext cx="7914300" cy="82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500"/>
              <a:t>Competitive</a:t>
            </a:r>
            <a:r>
              <a:rPr lang="en-US" sz="3000"/>
              <a:t> </a:t>
            </a:r>
            <a:r>
              <a:rPr lang="en-US" sz="3500"/>
              <a:t>Market Structures</a:t>
            </a:r>
            <a:endParaRPr sz="3500"/>
          </a:p>
        </p:txBody>
      </p:sp>
      <p:sp>
        <p:nvSpPr>
          <p:cNvPr id="472" name="Google Shape;472;p70"/>
          <p:cNvSpPr txBox="1">
            <a:spLocks noGrp="1"/>
          </p:cNvSpPr>
          <p:nvPr>
            <p:ph type="body" idx="1"/>
          </p:nvPr>
        </p:nvSpPr>
        <p:spPr>
          <a:xfrm>
            <a:off x="133950" y="1539300"/>
            <a:ext cx="6642000" cy="630600"/>
          </a:xfrm>
          <a:prstGeom prst="rect">
            <a:avLst/>
          </a:prstGeom>
        </p:spPr>
        <p:txBody>
          <a:bodyPr spcFirstLastPara="1" wrap="square" lIns="91425" tIns="45700" rIns="91425" bIns="45700" anchor="t" anchorCtr="0">
            <a:noAutofit/>
          </a:bodyPr>
          <a:lstStyle/>
          <a:p>
            <a:pPr marL="457200" lvl="0" indent="-368300" algn="l" rtl="0">
              <a:spcBef>
                <a:spcPts val="0"/>
              </a:spcBef>
              <a:spcAft>
                <a:spcPts val="0"/>
              </a:spcAft>
              <a:buClr>
                <a:srgbClr val="005CB8"/>
              </a:buClr>
              <a:buSzPts val="2200"/>
              <a:buChar char="•"/>
            </a:pPr>
            <a:r>
              <a:rPr lang="en-US" sz="3200" b="1">
                <a:solidFill>
                  <a:srgbClr val="005CB8"/>
                </a:solidFill>
              </a:rPr>
              <a:t>Monopoly and Economies of Scale</a:t>
            </a:r>
            <a:endParaRPr sz="3200" b="1">
              <a:solidFill>
                <a:srgbClr val="005CB8"/>
              </a:solidFill>
            </a:endParaRPr>
          </a:p>
          <a:p>
            <a:pPr marL="914400" lvl="0" indent="0" algn="l" rtl="0">
              <a:spcBef>
                <a:spcPts val="1800"/>
              </a:spcBef>
              <a:spcAft>
                <a:spcPts val="1800"/>
              </a:spcAft>
              <a:buNone/>
            </a:pPr>
            <a:endParaRPr sz="2400"/>
          </a:p>
        </p:txBody>
      </p:sp>
      <p:pic>
        <p:nvPicPr>
          <p:cNvPr id="473" name="Google Shape;473;p70"/>
          <p:cNvPicPr preferRelativeResize="0"/>
          <p:nvPr/>
        </p:nvPicPr>
        <p:blipFill>
          <a:blip r:embed="rId3">
            <a:alphaModFix/>
          </a:blip>
          <a:stretch>
            <a:fillRect/>
          </a:stretch>
        </p:blipFill>
        <p:spPr>
          <a:xfrm>
            <a:off x="675738" y="2054425"/>
            <a:ext cx="7792534" cy="43833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71"/>
          <p:cNvPicPr preferRelativeResize="0"/>
          <p:nvPr/>
        </p:nvPicPr>
        <p:blipFill>
          <a:blip r:embed="rId3">
            <a:alphaModFix/>
          </a:blip>
          <a:stretch>
            <a:fillRect/>
          </a:stretch>
        </p:blipFill>
        <p:spPr>
          <a:xfrm>
            <a:off x="897425" y="985750"/>
            <a:ext cx="7644301" cy="57332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26819"/>
            <a:ext cx="9144000" cy="1396009"/>
          </a:xfrm>
          <a:noFill/>
        </p:spPr>
        <p:txBody>
          <a:bodyPr rtlCol="0">
            <a:normAutofit fontScale="90000"/>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dirty="0">
                <a:ln w="11430"/>
                <a:solidFill>
                  <a:srgbClr val="8BAF00"/>
                </a:solidFill>
                <a:effectLst>
                  <a:outerShdw blurRad="80000" dist="40000" dir="5040000" algn="tl">
                    <a:srgbClr val="000000">
                      <a:alpha val="0"/>
                    </a:srgbClr>
                  </a:outerShdw>
                </a:effectLst>
                <a:latin typeface="Calibri"/>
                <a:ea typeface="ＭＳ Ｐゴシック"/>
                <a:cs typeface="Calibri"/>
              </a:rPr>
              <a:t>How did we do? Let us </a:t>
            </a:r>
            <a:r>
              <a:rPr lang="en-US" sz="5500">
                <a:ln w="11430"/>
                <a:solidFill>
                  <a:srgbClr val="8BAF00"/>
                </a:solidFill>
                <a:effectLst>
                  <a:outerShdw blurRad="80000" dist="40000" dir="5040000" algn="tl">
                    <a:srgbClr val="000000">
                      <a:alpha val="0"/>
                    </a:srgbClr>
                  </a:outerShdw>
                </a:effectLst>
                <a:latin typeface="Calibri"/>
                <a:ea typeface="ＭＳ Ｐゴシック"/>
                <a:cs typeface="Calibri"/>
              </a:rPr>
              <a:t>know!</a:t>
            </a:r>
            <a:br>
              <a:rPr lang="en-US" sz="5500" dirty="0">
                <a:ln w="11430"/>
                <a:effectLst>
                  <a:outerShdw blurRad="80000" dist="40000" dir="5040000" algn="tl">
                    <a:srgbClr val="000000">
                      <a:alpha val="0"/>
                    </a:srgbClr>
                  </a:outerShdw>
                </a:effectLst>
                <a:latin typeface="Calibri"/>
                <a:ea typeface="ＭＳ Ｐゴシック"/>
                <a:cs typeface="Calibri"/>
              </a:rPr>
            </a:br>
            <a:r>
              <a:rPr lang="en-US" sz="5500" dirty="0">
                <a:ln w="11430"/>
                <a:effectLst>
                  <a:outerShdw blurRad="80000" dist="40000" dir="5040000" algn="tl">
                    <a:srgbClr val="000000">
                      <a:alpha val="0"/>
                    </a:srgbClr>
                  </a:outerShdw>
                </a:effectLst>
                <a:latin typeface="Calibri"/>
                <a:ea typeface="ＭＳ Ｐゴシック"/>
                <a:cs typeface="Calibri"/>
              </a:rPr>
              <a:t>Please complete our survey:</a:t>
            </a:r>
            <a:br>
              <a:rPr lang="en-US" sz="5500" dirty="0">
                <a:ln w="11430"/>
                <a:effectLst>
                  <a:outerShdw blurRad="80000" dist="40000" dir="5040000" algn="tl">
                    <a:srgbClr val="000000">
                      <a:alpha val="0"/>
                    </a:srgbClr>
                  </a:outerShdw>
                </a:effectLst>
                <a:latin typeface="Calibri"/>
                <a:ea typeface="ＭＳ Ｐゴシック"/>
                <a:cs typeface="Calibri"/>
              </a:rPr>
            </a:br>
            <a:r>
              <a:rPr lang="en-US" sz="3100" dirty="0">
                <a:ln w="11430"/>
                <a:effectLst>
                  <a:outerShdw blurRad="80000" dist="40000" dir="5040000" algn="tl">
                    <a:srgbClr val="000000">
                      <a:alpha val="0"/>
                    </a:srgbClr>
                  </a:outerShdw>
                </a:effectLst>
                <a:latin typeface="Calibri"/>
                <a:ea typeface="ＭＳ Ｐゴシック"/>
                <a:cs typeface="Calibri"/>
                <a:hlinkClick r:id="rId3"/>
              </a:rPr>
              <a:t>https://www.surveymonkey.com/r/SummerInstitute2021</a:t>
            </a:r>
            <a:r>
              <a:rPr lang="en-US" sz="3100" dirty="0">
                <a:ln w="11430"/>
                <a:effectLst>
                  <a:outerShdw blurRad="80000" dist="40000" dir="5040000" algn="tl">
                    <a:srgbClr val="000000">
                      <a:alpha val="0"/>
                    </a:srgbClr>
                  </a:outerShdw>
                </a:effectLst>
                <a:latin typeface="Calibri"/>
                <a:ea typeface="ＭＳ Ｐゴシック"/>
                <a:cs typeface="Calibri"/>
              </a:rPr>
              <a:t> </a:t>
            </a:r>
            <a:endParaRPr lang="en-US" sz="3100" b="1" dirty="0">
              <a:ln w="11430"/>
              <a:effectLst>
                <a:outerShdw blurRad="80000" dist="40000" dir="5040000" algn="tl">
                  <a:srgbClr val="000000">
                    <a:alpha val="0"/>
                  </a:srgbClr>
                </a:outerShdw>
              </a:effectLst>
              <a:ea typeface="+mj-ea"/>
              <a:cs typeface="+mj-cs"/>
            </a:endParaRPr>
          </a:p>
        </p:txBody>
      </p:sp>
    </p:spTree>
    <p:extLst>
      <p:ext uri="{BB962C8B-B14F-4D97-AF65-F5344CB8AC3E}">
        <p14:creationId xmlns:p14="http://schemas.microsoft.com/office/powerpoint/2010/main" val="9638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Google Shape;485;p72"/>
          <p:cNvPicPr preferRelativeResize="0"/>
          <p:nvPr/>
        </p:nvPicPr>
        <p:blipFill>
          <a:blip r:embed="rId3">
            <a:alphaModFix/>
          </a:blip>
          <a:stretch>
            <a:fillRect/>
          </a:stretch>
        </p:blipFill>
        <p:spPr>
          <a:xfrm>
            <a:off x="835525" y="152400"/>
            <a:ext cx="6553202" cy="6553202"/>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73"/>
          <p:cNvSpPr txBox="1">
            <a:spLocks noGrp="1"/>
          </p:cNvSpPr>
          <p:nvPr>
            <p:ph type="title"/>
          </p:nvPr>
        </p:nvSpPr>
        <p:spPr>
          <a:xfrm>
            <a:off x="614850" y="807225"/>
            <a:ext cx="7914300" cy="82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500"/>
              <a:t>Competitive</a:t>
            </a:r>
            <a:r>
              <a:rPr lang="en-US" sz="3000"/>
              <a:t> </a:t>
            </a:r>
            <a:r>
              <a:rPr lang="en-US" sz="3500"/>
              <a:t>Market Structures</a:t>
            </a:r>
            <a:endParaRPr sz="3500"/>
          </a:p>
        </p:txBody>
      </p:sp>
      <p:sp>
        <p:nvSpPr>
          <p:cNvPr id="492" name="Google Shape;492;p73"/>
          <p:cNvSpPr txBox="1">
            <a:spLocks noGrp="1"/>
          </p:cNvSpPr>
          <p:nvPr>
            <p:ph type="body" idx="1"/>
          </p:nvPr>
        </p:nvSpPr>
        <p:spPr>
          <a:xfrm>
            <a:off x="0" y="1539300"/>
            <a:ext cx="8733300" cy="3779400"/>
          </a:xfrm>
          <a:prstGeom prst="rect">
            <a:avLst/>
          </a:prstGeom>
        </p:spPr>
        <p:txBody>
          <a:bodyPr spcFirstLastPara="1" wrap="square" lIns="91425" tIns="45700" rIns="91425" bIns="45700" anchor="t" anchorCtr="0">
            <a:noAutofit/>
          </a:bodyPr>
          <a:lstStyle/>
          <a:p>
            <a:pPr marL="457200" lvl="0" indent="-368300" algn="l" rtl="0">
              <a:spcBef>
                <a:spcPts val="0"/>
              </a:spcBef>
              <a:spcAft>
                <a:spcPts val="0"/>
              </a:spcAft>
              <a:buClr>
                <a:srgbClr val="005CB8"/>
              </a:buClr>
              <a:buSzPts val="2200"/>
              <a:buChar char="•"/>
            </a:pPr>
            <a:r>
              <a:rPr lang="en-US" sz="3200" b="1">
                <a:solidFill>
                  <a:srgbClr val="005CB8"/>
                </a:solidFill>
              </a:rPr>
              <a:t>Measuring Competitive Markets</a:t>
            </a:r>
            <a:endParaRPr sz="3200" b="1">
              <a:solidFill>
                <a:srgbClr val="005CB8"/>
              </a:solidFill>
            </a:endParaRPr>
          </a:p>
          <a:p>
            <a:pPr marL="914400" lvl="1" indent="-381000" algn="l" rtl="0">
              <a:spcBef>
                <a:spcPts val="0"/>
              </a:spcBef>
              <a:spcAft>
                <a:spcPts val="0"/>
              </a:spcAft>
              <a:buClr>
                <a:srgbClr val="005CB8"/>
              </a:buClr>
              <a:buSzPts val="2400"/>
              <a:buChar char="–"/>
            </a:pPr>
            <a:r>
              <a:rPr lang="en-US" sz="2400" b="1">
                <a:solidFill>
                  <a:srgbClr val="005CB8"/>
                </a:solidFill>
              </a:rPr>
              <a:t>Four Firm Concentration Ratio</a:t>
            </a:r>
            <a:endParaRPr sz="2400" b="1">
              <a:solidFill>
                <a:srgbClr val="005CB8"/>
              </a:solidFill>
            </a:endParaRPr>
          </a:p>
          <a:p>
            <a:pPr marL="1371600" lvl="2" indent="-381000" algn="l" rtl="0">
              <a:spcBef>
                <a:spcPts val="0"/>
              </a:spcBef>
              <a:spcAft>
                <a:spcPts val="0"/>
              </a:spcAft>
              <a:buSzPts val="2400"/>
              <a:buChar char="•"/>
            </a:pPr>
            <a:r>
              <a:rPr lang="en-US" sz="2400"/>
              <a:t>Add up the total percentage market share of the top four firms in a market.</a:t>
            </a:r>
            <a:endParaRPr sz="2400"/>
          </a:p>
          <a:p>
            <a:pPr marL="1371600" lvl="2" indent="-381000" algn="l" rtl="0">
              <a:spcBef>
                <a:spcPts val="0"/>
              </a:spcBef>
              <a:spcAft>
                <a:spcPts val="0"/>
              </a:spcAft>
              <a:buSzPts val="2400"/>
              <a:buChar char="•"/>
            </a:pPr>
            <a:r>
              <a:rPr lang="en-US" sz="2400"/>
              <a:t>If the answer is more than 60%, then an oligopoly is present.</a:t>
            </a:r>
            <a:endParaRPr sz="2400"/>
          </a:p>
          <a:p>
            <a:pPr marL="1371600" lvl="2" indent="-381000" algn="l" rtl="0">
              <a:spcBef>
                <a:spcPts val="0"/>
              </a:spcBef>
              <a:spcAft>
                <a:spcPts val="0"/>
              </a:spcAft>
              <a:buSzPts val="2400"/>
              <a:buChar char="•"/>
            </a:pPr>
            <a:r>
              <a:rPr lang="en-US" sz="2400"/>
              <a:t>Less than 60% is closer to monopolistic competition</a:t>
            </a:r>
            <a:endParaRPr sz="2400"/>
          </a:p>
          <a:p>
            <a:pPr marL="1371600" lvl="2" indent="-381000" algn="l" rtl="0">
              <a:spcBef>
                <a:spcPts val="0"/>
              </a:spcBef>
              <a:spcAft>
                <a:spcPts val="0"/>
              </a:spcAft>
              <a:buSzPts val="2400"/>
              <a:buChar char="•"/>
            </a:pPr>
            <a:r>
              <a:rPr lang="en-US" sz="2400"/>
              <a:t>Less than = 20% perfect competition</a:t>
            </a:r>
            <a:endParaRPr sz="2400"/>
          </a:p>
          <a:p>
            <a:pPr marL="914400" lvl="1" indent="-381000" algn="l" rtl="0">
              <a:spcBef>
                <a:spcPts val="0"/>
              </a:spcBef>
              <a:spcAft>
                <a:spcPts val="0"/>
              </a:spcAft>
              <a:buClr>
                <a:srgbClr val="005CB8"/>
              </a:buClr>
              <a:buSzPts val="2400"/>
              <a:buChar char="–"/>
            </a:pPr>
            <a:r>
              <a:rPr lang="en-US" sz="2400" b="1">
                <a:solidFill>
                  <a:srgbClr val="005CB8"/>
                </a:solidFill>
              </a:rPr>
              <a:t>Example:  </a:t>
            </a:r>
            <a:r>
              <a:rPr lang="en-US" sz="2400"/>
              <a:t>The solar panel industry generates $1 Billion revenue annually.  The top four firms combined earn $700 million.</a:t>
            </a:r>
            <a:endParaRPr sz="2400"/>
          </a:p>
          <a:p>
            <a:pPr marL="1371600" lvl="2" indent="-381000" algn="l" rtl="0">
              <a:spcBef>
                <a:spcPts val="0"/>
              </a:spcBef>
              <a:spcAft>
                <a:spcPts val="0"/>
              </a:spcAft>
              <a:buSzPts val="2400"/>
              <a:buChar char="•"/>
            </a:pPr>
            <a:r>
              <a:rPr lang="en-US" sz="2400"/>
              <a:t>Four Firm ratio = 700 million / 1 Billion = 70%</a:t>
            </a:r>
            <a:endParaRPr sz="2400"/>
          </a:p>
          <a:p>
            <a:pPr marL="1371600" lvl="2" indent="-381000" algn="l" rtl="0">
              <a:spcBef>
                <a:spcPts val="0"/>
              </a:spcBef>
              <a:spcAft>
                <a:spcPts val="0"/>
              </a:spcAft>
              <a:buSzPts val="2400"/>
              <a:buChar char="•"/>
            </a:pPr>
            <a:r>
              <a:rPr lang="en-US" sz="2400"/>
              <a:t>70% - oligopoly</a:t>
            </a:r>
            <a:endParaRPr sz="24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74"/>
          <p:cNvSpPr txBox="1">
            <a:spLocks noGrp="1"/>
          </p:cNvSpPr>
          <p:nvPr>
            <p:ph type="title"/>
          </p:nvPr>
        </p:nvSpPr>
        <p:spPr>
          <a:xfrm>
            <a:off x="457200" y="9144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000"/>
              <a:t>Measuring Competition</a:t>
            </a:r>
            <a:endParaRPr sz="3000"/>
          </a:p>
        </p:txBody>
      </p:sp>
      <p:sp>
        <p:nvSpPr>
          <p:cNvPr id="499" name="Google Shape;499;p74"/>
          <p:cNvSpPr txBox="1">
            <a:spLocks noGrp="1"/>
          </p:cNvSpPr>
          <p:nvPr>
            <p:ph type="body" idx="1"/>
          </p:nvPr>
        </p:nvSpPr>
        <p:spPr>
          <a:xfrm>
            <a:off x="457200" y="2377440"/>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300" u="sng">
                <a:solidFill>
                  <a:schemeClr val="hlink"/>
                </a:solidFill>
                <a:hlinkClick r:id="rId3"/>
              </a:rPr>
              <a:t>https://docs.google.com/presentation/d/1Z4eyaoAf8ICtqUB6-4d5CVyUA7yLE2XBUEjHkh05dtY/edit?usp=sharing</a:t>
            </a:r>
            <a:endParaRPr sz="2300"/>
          </a:p>
          <a:p>
            <a:pPr marL="0" lvl="0" indent="0" algn="l" rtl="0">
              <a:spcBef>
                <a:spcPts val="1800"/>
              </a:spcBef>
              <a:spcAft>
                <a:spcPts val="0"/>
              </a:spcAft>
              <a:buNone/>
            </a:pPr>
            <a:r>
              <a:rPr lang="en-US" sz="2300" u="sng">
                <a:solidFill>
                  <a:schemeClr val="hlink"/>
                </a:solidFill>
                <a:hlinkClick r:id="rId4"/>
              </a:rPr>
              <a:t>https://docs.google.com/document/d/1h8qgrOY-EH9qZB8OznvktABsSjbiVcLAcxY2IwTbekY/edit?usp=sharing</a:t>
            </a:r>
            <a:endParaRPr sz="2300"/>
          </a:p>
          <a:p>
            <a:pPr marL="0" lvl="0" indent="0" algn="l" rtl="0">
              <a:spcBef>
                <a:spcPts val="1800"/>
              </a:spcBef>
              <a:spcAft>
                <a:spcPts val="0"/>
              </a:spcAft>
              <a:buNone/>
            </a:pPr>
            <a:endParaRPr sz="2300"/>
          </a:p>
          <a:p>
            <a:pPr marL="0" lvl="0" indent="0" algn="l" rtl="0">
              <a:spcBef>
                <a:spcPts val="1800"/>
              </a:spcBef>
              <a:spcAft>
                <a:spcPts val="0"/>
              </a:spcAft>
              <a:buNone/>
            </a:pPr>
            <a:endParaRPr sz="2300"/>
          </a:p>
          <a:p>
            <a:pPr marL="0" lvl="0" indent="0" algn="l" rtl="0">
              <a:spcBef>
                <a:spcPts val="1800"/>
              </a:spcBef>
              <a:spcAft>
                <a:spcPts val="1800"/>
              </a:spcAft>
              <a:buNone/>
            </a:pPr>
            <a:endParaRPr sz="23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75"/>
          <p:cNvSpPr txBox="1">
            <a:spLocks noGrp="1"/>
          </p:cNvSpPr>
          <p:nvPr>
            <p:ph type="title"/>
          </p:nvPr>
        </p:nvSpPr>
        <p:spPr>
          <a:xfrm>
            <a:off x="311700" y="965542"/>
            <a:ext cx="85206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600"/>
              <a:t>Competitive Market Structures</a:t>
            </a:r>
            <a:endParaRPr sz="3000"/>
          </a:p>
        </p:txBody>
      </p:sp>
      <p:sp>
        <p:nvSpPr>
          <p:cNvPr id="506" name="Google Shape;506;p75"/>
          <p:cNvSpPr txBox="1">
            <a:spLocks noGrp="1"/>
          </p:cNvSpPr>
          <p:nvPr>
            <p:ph type="body" idx="1"/>
          </p:nvPr>
        </p:nvSpPr>
        <p:spPr>
          <a:xfrm>
            <a:off x="378650" y="1863000"/>
            <a:ext cx="7416900" cy="3399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500" b="1"/>
              <a:t>Questions to Consider Regarding Renewable Energy Production:</a:t>
            </a:r>
            <a:endParaRPr sz="2500" b="1"/>
          </a:p>
          <a:p>
            <a:pPr marL="0" lvl="0" indent="0" algn="l" rtl="0">
              <a:spcBef>
                <a:spcPts val="0"/>
              </a:spcBef>
              <a:spcAft>
                <a:spcPts val="0"/>
              </a:spcAft>
              <a:buNone/>
            </a:pPr>
            <a:endParaRPr sz="2500"/>
          </a:p>
          <a:p>
            <a:pPr marL="457200" lvl="0" indent="-361950" algn="l" rtl="0">
              <a:spcBef>
                <a:spcPts val="0"/>
              </a:spcBef>
              <a:spcAft>
                <a:spcPts val="0"/>
              </a:spcAft>
              <a:buSzPts val="2100"/>
              <a:buChar char="•"/>
            </a:pPr>
            <a:r>
              <a:rPr lang="en-US" sz="2500"/>
              <a:t>What type(s) of business organization typically dominate the fossil fuel industry?</a:t>
            </a:r>
            <a:endParaRPr sz="2500"/>
          </a:p>
          <a:p>
            <a:pPr marL="0" lvl="0" indent="0" algn="l" rtl="0">
              <a:spcBef>
                <a:spcPts val="0"/>
              </a:spcBef>
              <a:spcAft>
                <a:spcPts val="0"/>
              </a:spcAft>
              <a:buNone/>
            </a:pPr>
            <a:endParaRPr sz="2500"/>
          </a:p>
          <a:p>
            <a:pPr marL="457200" lvl="0" indent="-387350" algn="l" rtl="0">
              <a:spcBef>
                <a:spcPts val="0"/>
              </a:spcBef>
              <a:spcAft>
                <a:spcPts val="0"/>
              </a:spcAft>
              <a:buSzPts val="2500"/>
              <a:buChar char="•"/>
            </a:pPr>
            <a:r>
              <a:rPr lang="en-US" sz="2500"/>
              <a:t>What type(s) of business organizations would make the most sense in the renewable energy market?</a:t>
            </a:r>
            <a:endParaRPr sz="2500"/>
          </a:p>
          <a:p>
            <a:pPr marL="0" lvl="0" indent="0" algn="l" rtl="0">
              <a:spcBef>
                <a:spcPts val="0"/>
              </a:spcBef>
              <a:spcAft>
                <a:spcPts val="0"/>
              </a:spcAft>
              <a:buNone/>
            </a:pPr>
            <a:endParaRPr sz="2500"/>
          </a:p>
          <a:p>
            <a:pPr marL="457200" lvl="0" indent="-387350" algn="l" rtl="0">
              <a:spcBef>
                <a:spcPts val="0"/>
              </a:spcBef>
              <a:spcAft>
                <a:spcPts val="0"/>
              </a:spcAft>
              <a:buSzPts val="2500"/>
              <a:buChar char="•"/>
            </a:pPr>
            <a:r>
              <a:rPr lang="en-US" sz="2500"/>
              <a:t>Would non-profit organizations make any sense in the green energy industry?</a:t>
            </a:r>
            <a:endParaRPr sz="2500"/>
          </a:p>
          <a:p>
            <a:pPr marL="0" lvl="0" indent="0" algn="l" rtl="0">
              <a:spcBef>
                <a:spcPts val="0"/>
              </a:spcBef>
              <a:spcAft>
                <a:spcPts val="1800"/>
              </a:spcAft>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76"/>
          <p:cNvSpPr txBox="1">
            <a:spLocks noGrp="1"/>
          </p:cNvSpPr>
          <p:nvPr>
            <p:ph type="title"/>
          </p:nvPr>
        </p:nvSpPr>
        <p:spPr>
          <a:xfrm>
            <a:off x="311700" y="905967"/>
            <a:ext cx="85206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a:t>Student Activities</a:t>
            </a:r>
            <a:endParaRPr sz="4000"/>
          </a:p>
        </p:txBody>
      </p:sp>
      <p:sp>
        <p:nvSpPr>
          <p:cNvPr id="513" name="Google Shape;513;p76"/>
          <p:cNvSpPr txBox="1">
            <a:spLocks noGrp="1"/>
          </p:cNvSpPr>
          <p:nvPr>
            <p:ph type="body" idx="1"/>
          </p:nvPr>
        </p:nvSpPr>
        <p:spPr>
          <a:xfrm>
            <a:off x="311700" y="1473108"/>
            <a:ext cx="8520600" cy="4555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400"/>
              <a:t>Monopolistic Competition: </a:t>
            </a:r>
            <a:r>
              <a:rPr lang="en-US" sz="2400" u="sng">
                <a:solidFill>
                  <a:schemeClr val="hlink"/>
                </a:solidFill>
                <a:hlinkClick r:id="rId3"/>
              </a:rPr>
              <a:t>https://docs.google.com/document/d/1UmoQCw7UcAmhJ4l-at3j1FKwlJfU6ED9x8XUxbxntIA/edit?usp=sharing</a:t>
            </a:r>
            <a:endParaRPr sz="2400"/>
          </a:p>
          <a:p>
            <a:pPr marL="0" lvl="0" indent="0" algn="l" rtl="0">
              <a:spcBef>
                <a:spcPts val="1800"/>
              </a:spcBef>
              <a:spcAft>
                <a:spcPts val="0"/>
              </a:spcAft>
              <a:buNone/>
            </a:pPr>
            <a:r>
              <a:rPr lang="en-US" sz="2400"/>
              <a:t>Oligopoly and Game Theory:  </a:t>
            </a:r>
            <a:r>
              <a:rPr lang="en-US" sz="2400" u="sng">
                <a:solidFill>
                  <a:schemeClr val="hlink"/>
                </a:solidFill>
                <a:hlinkClick r:id="rId4"/>
              </a:rPr>
              <a:t>https://docs.google.com/document/d/1K5OyZhfwH49y9hQQXpxXLkzZKlfQLRRwHs-ClD1RyEM/edit?usp=sharing</a:t>
            </a:r>
            <a:endParaRPr sz="2400"/>
          </a:p>
          <a:p>
            <a:pPr marL="0" lvl="0" indent="0" algn="l" rtl="0">
              <a:spcBef>
                <a:spcPts val="1800"/>
              </a:spcBef>
              <a:spcAft>
                <a:spcPts val="0"/>
              </a:spcAft>
              <a:buNone/>
            </a:pPr>
            <a:r>
              <a:rPr lang="en-US" sz="2400"/>
              <a:t>Monopolies:  </a:t>
            </a:r>
            <a:r>
              <a:rPr lang="en-US" sz="2400" u="sng">
                <a:solidFill>
                  <a:schemeClr val="hlink"/>
                </a:solidFill>
                <a:hlinkClick r:id="rId5"/>
              </a:rPr>
              <a:t>https://docs.google.com/presentation/d/18OsxWrZHvsXXopGPmN6k_8CGnUta88y19ba6juspRlo/edit?usp=sharing</a:t>
            </a:r>
            <a:endParaRPr sz="2400"/>
          </a:p>
          <a:p>
            <a:pPr marL="0" lvl="0" indent="0" algn="l" rtl="0">
              <a:spcBef>
                <a:spcPts val="1800"/>
              </a:spcBef>
              <a:spcAft>
                <a:spcPts val="0"/>
              </a:spcAft>
              <a:buNone/>
            </a:pPr>
            <a:r>
              <a:rPr lang="en-US" sz="2400"/>
              <a:t>Use Sutori for an illustrated timeline of government regulation:</a:t>
            </a:r>
            <a:endParaRPr sz="2400"/>
          </a:p>
          <a:p>
            <a:pPr marL="0" lvl="0" indent="0" algn="l" rtl="0">
              <a:spcBef>
                <a:spcPts val="1800"/>
              </a:spcBef>
              <a:spcAft>
                <a:spcPts val="0"/>
              </a:spcAft>
              <a:buNone/>
            </a:pPr>
            <a:r>
              <a:rPr lang="en-US" sz="2400" u="sng">
                <a:solidFill>
                  <a:schemeClr val="hlink"/>
                </a:solidFill>
                <a:hlinkClick r:id="rId6"/>
              </a:rPr>
              <a:t>www.sutori.com</a:t>
            </a:r>
            <a:r>
              <a:rPr lang="en-US" sz="2400"/>
              <a:t> </a:t>
            </a:r>
            <a:endParaRPr sz="2400"/>
          </a:p>
          <a:p>
            <a:pPr marL="0" lvl="0" indent="0" algn="l" rtl="0">
              <a:spcBef>
                <a:spcPts val="1800"/>
              </a:spcBef>
              <a:spcAft>
                <a:spcPts val="1800"/>
              </a:spcAft>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77"/>
          <p:cNvSpPr txBox="1">
            <a:spLocks noGrp="1"/>
          </p:cNvSpPr>
          <p:nvPr>
            <p:ph type="title"/>
          </p:nvPr>
        </p:nvSpPr>
        <p:spPr>
          <a:xfrm>
            <a:off x="311700" y="1075567"/>
            <a:ext cx="85206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2800"/>
              <a:t>Articles: Renewables and Economies of Scale</a:t>
            </a:r>
            <a:endParaRPr sz="2800"/>
          </a:p>
        </p:txBody>
      </p:sp>
      <p:sp>
        <p:nvSpPr>
          <p:cNvPr id="520" name="Google Shape;520;p77"/>
          <p:cNvSpPr txBox="1">
            <a:spLocks noGrp="1"/>
          </p:cNvSpPr>
          <p:nvPr>
            <p:ph type="body" idx="1"/>
          </p:nvPr>
        </p:nvSpPr>
        <p:spPr>
          <a:xfrm>
            <a:off x="311700" y="1925058"/>
            <a:ext cx="8520600" cy="4555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https://ilsr.org/report-is-bigger-best/</a:t>
            </a:r>
            <a:endParaRPr/>
          </a:p>
          <a:p>
            <a:pPr marL="0" lvl="0" indent="0" algn="l" rtl="0">
              <a:spcBef>
                <a:spcPts val="1800"/>
              </a:spcBef>
              <a:spcAft>
                <a:spcPts val="0"/>
              </a:spcAft>
              <a:buNone/>
            </a:pPr>
            <a:endParaRPr/>
          </a:p>
          <a:p>
            <a:pPr marL="0" lvl="0" indent="0" algn="l" rtl="0">
              <a:spcBef>
                <a:spcPts val="1800"/>
              </a:spcBef>
              <a:spcAft>
                <a:spcPts val="0"/>
              </a:spcAft>
              <a:buNone/>
            </a:pPr>
            <a:r>
              <a:rPr lang="en-US" u="sng">
                <a:solidFill>
                  <a:schemeClr val="hlink"/>
                </a:solidFill>
                <a:hlinkClick r:id="rId4"/>
              </a:rPr>
              <a:t>https://www.renewableenergyworld.com/baseload/economy-of-scale-doing-better-than-bigger-in-renewable-energy-49807/#gref</a:t>
            </a:r>
            <a:endParaRPr/>
          </a:p>
          <a:p>
            <a:pPr marL="0" lvl="0" indent="0" algn="l" rtl="0">
              <a:spcBef>
                <a:spcPts val="1800"/>
              </a:spcBef>
              <a:spcAft>
                <a:spcPts val="0"/>
              </a:spcAft>
              <a:buNone/>
            </a:pPr>
            <a:endParaRPr/>
          </a:p>
          <a:p>
            <a:pPr marL="0" lvl="0" indent="0" algn="l" rtl="0">
              <a:spcBef>
                <a:spcPts val="1800"/>
              </a:spcBef>
              <a:spcAft>
                <a:spcPts val="0"/>
              </a:spcAft>
              <a:buNone/>
            </a:pPr>
            <a:r>
              <a:rPr lang="en-US" u="sng">
                <a:solidFill>
                  <a:schemeClr val="hlink"/>
                </a:solidFill>
                <a:hlinkClick r:id="rId5"/>
              </a:rPr>
              <a:t>https://ourworldindata.org/cheap-renewables-growth</a:t>
            </a:r>
            <a:endParaRPr/>
          </a:p>
          <a:p>
            <a:pPr marL="0" lvl="0" indent="0" algn="l" rtl="0">
              <a:spcBef>
                <a:spcPts val="1800"/>
              </a:spcBef>
              <a:spcAft>
                <a:spcPts val="1800"/>
              </a:spcAft>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78"/>
          <p:cNvSpPr txBox="1">
            <a:spLocks noGrp="1"/>
          </p:cNvSpPr>
          <p:nvPr>
            <p:ph type="title"/>
          </p:nvPr>
        </p:nvSpPr>
        <p:spPr>
          <a:xfrm>
            <a:off x="311700" y="593367"/>
            <a:ext cx="85206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527" name="Google Shape;527;p78"/>
          <p:cNvSpPr txBox="1">
            <a:spLocks noGrp="1"/>
          </p:cNvSpPr>
          <p:nvPr>
            <p:ph type="body" idx="1"/>
          </p:nvPr>
        </p:nvSpPr>
        <p:spPr>
          <a:xfrm>
            <a:off x="311700" y="1536633"/>
            <a:ext cx="8520600" cy="4555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Digital Formative Assessment Option:</a:t>
            </a:r>
            <a:endParaRPr/>
          </a:p>
          <a:p>
            <a:pPr marL="0" lvl="0" indent="0" algn="l" rtl="0">
              <a:spcBef>
                <a:spcPts val="1800"/>
              </a:spcBef>
              <a:spcAft>
                <a:spcPts val="0"/>
              </a:spcAft>
              <a:buNone/>
            </a:pPr>
            <a:endParaRPr/>
          </a:p>
          <a:p>
            <a:pPr marL="0" lvl="0" indent="0" algn="l" rtl="0">
              <a:spcBef>
                <a:spcPts val="1800"/>
              </a:spcBef>
              <a:spcAft>
                <a:spcPts val="0"/>
              </a:spcAft>
              <a:buNone/>
            </a:pPr>
            <a:r>
              <a:rPr lang="en-US"/>
              <a:t>Blooket.com</a:t>
            </a:r>
            <a:endParaRPr/>
          </a:p>
          <a:p>
            <a:pPr marL="0" lvl="0" indent="0" algn="l" rtl="0">
              <a:spcBef>
                <a:spcPts val="1800"/>
              </a:spcBef>
              <a:spcAft>
                <a:spcPts val="0"/>
              </a:spcAft>
              <a:buNone/>
            </a:pPr>
            <a:endParaRPr/>
          </a:p>
          <a:p>
            <a:pPr marL="0" lvl="0" indent="0" algn="l" rtl="0">
              <a:spcBef>
                <a:spcPts val="1800"/>
              </a:spcBef>
              <a:spcAft>
                <a:spcPts val="1800"/>
              </a:spcAft>
              <a:buNone/>
            </a:pPr>
            <a:endParaRPr/>
          </a:p>
        </p:txBody>
      </p:sp>
      <p:pic>
        <p:nvPicPr>
          <p:cNvPr id="528" name="Google Shape;528;p78"/>
          <p:cNvPicPr preferRelativeResize="0"/>
          <p:nvPr/>
        </p:nvPicPr>
        <p:blipFill>
          <a:blip r:embed="rId3">
            <a:alphaModFix/>
          </a:blip>
          <a:stretch>
            <a:fillRect/>
          </a:stretch>
        </p:blipFill>
        <p:spPr>
          <a:xfrm>
            <a:off x="3326300" y="3214707"/>
            <a:ext cx="4495800" cy="2695568"/>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79"/>
          <p:cNvSpPr txBox="1">
            <a:spLocks noGrp="1"/>
          </p:cNvSpPr>
          <p:nvPr>
            <p:ph type="title"/>
          </p:nvPr>
        </p:nvSpPr>
        <p:spPr>
          <a:xfrm>
            <a:off x="457200" y="82065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000"/>
              <a:t>Business Costs and Revenue - Marginal Analysis</a:t>
            </a:r>
            <a:endParaRPr sz="3000"/>
          </a:p>
        </p:txBody>
      </p:sp>
      <p:sp>
        <p:nvSpPr>
          <p:cNvPr id="535" name="Google Shape;535;p79"/>
          <p:cNvSpPr txBox="1">
            <a:spLocks noGrp="1"/>
          </p:cNvSpPr>
          <p:nvPr>
            <p:ph type="body" idx="1"/>
          </p:nvPr>
        </p:nvSpPr>
        <p:spPr>
          <a:xfrm>
            <a:off x="245550" y="1963650"/>
            <a:ext cx="86529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400" b="1"/>
              <a:t>Business Costs:</a:t>
            </a:r>
            <a:endParaRPr sz="2400" b="1"/>
          </a:p>
          <a:p>
            <a:pPr marL="457200" lvl="0" indent="-381000" algn="l" rtl="0">
              <a:spcBef>
                <a:spcPts val="1800"/>
              </a:spcBef>
              <a:spcAft>
                <a:spcPts val="0"/>
              </a:spcAft>
              <a:buSzPts val="2400"/>
              <a:buChar char="•"/>
            </a:pPr>
            <a:r>
              <a:rPr lang="en-US" sz="2400">
                <a:solidFill>
                  <a:srgbClr val="005CB8"/>
                </a:solidFill>
              </a:rPr>
              <a:t>Fixed Costs</a:t>
            </a:r>
            <a:r>
              <a:rPr lang="en-US" sz="2400"/>
              <a:t>: stay constant regardless of the level of production.  Ex:  </a:t>
            </a:r>
            <a:endParaRPr sz="2400"/>
          </a:p>
          <a:p>
            <a:pPr marL="457200" lvl="0" indent="-381000" algn="l" rtl="0">
              <a:spcBef>
                <a:spcPts val="0"/>
              </a:spcBef>
              <a:spcAft>
                <a:spcPts val="0"/>
              </a:spcAft>
              <a:buSzPts val="2400"/>
              <a:buChar char="•"/>
            </a:pPr>
            <a:r>
              <a:rPr lang="en-US" sz="2400">
                <a:solidFill>
                  <a:srgbClr val="005CB8"/>
                </a:solidFill>
              </a:rPr>
              <a:t>Variable Costs</a:t>
            </a:r>
            <a:r>
              <a:rPr lang="en-US" sz="2400"/>
              <a:t>:  change depending on the level of production/output.  Ex:</a:t>
            </a:r>
            <a:endParaRPr sz="2400"/>
          </a:p>
          <a:p>
            <a:pPr marL="457200" lvl="0" indent="-381000" algn="l" rtl="0">
              <a:spcBef>
                <a:spcPts val="0"/>
              </a:spcBef>
              <a:spcAft>
                <a:spcPts val="0"/>
              </a:spcAft>
              <a:buSzPts val="2400"/>
              <a:buChar char="•"/>
            </a:pPr>
            <a:r>
              <a:rPr lang="en-US" sz="2400">
                <a:solidFill>
                  <a:srgbClr val="005CB8"/>
                </a:solidFill>
              </a:rPr>
              <a:t>Total Costs:</a:t>
            </a:r>
            <a:r>
              <a:rPr lang="en-US" sz="2400"/>
              <a:t>  Fixed Costs + Variable Costs</a:t>
            </a:r>
            <a:endParaRPr sz="2400"/>
          </a:p>
          <a:p>
            <a:pPr marL="457200" lvl="0" indent="-381000" algn="l" rtl="0">
              <a:spcBef>
                <a:spcPts val="0"/>
              </a:spcBef>
              <a:spcAft>
                <a:spcPts val="0"/>
              </a:spcAft>
              <a:buSzPts val="2400"/>
              <a:buChar char="•"/>
            </a:pPr>
            <a:r>
              <a:rPr lang="en-US" sz="2400">
                <a:solidFill>
                  <a:srgbClr val="005CB8"/>
                </a:solidFill>
              </a:rPr>
              <a:t>Marginal Cost</a:t>
            </a:r>
            <a:r>
              <a:rPr lang="en-US" sz="2400"/>
              <a:t>:  the cost of producing one additional unit</a:t>
            </a:r>
            <a:endParaRPr sz="2400"/>
          </a:p>
          <a:p>
            <a:pPr marL="457200" lvl="0" indent="-381000" algn="l" rtl="0">
              <a:spcBef>
                <a:spcPts val="0"/>
              </a:spcBef>
              <a:spcAft>
                <a:spcPts val="0"/>
              </a:spcAft>
              <a:buSzPts val="2400"/>
              <a:buChar char="•"/>
            </a:pPr>
            <a:r>
              <a:rPr lang="en-US" sz="2400">
                <a:solidFill>
                  <a:srgbClr val="005CB8"/>
                </a:solidFill>
              </a:rPr>
              <a:t>Average Fixed Cost</a:t>
            </a:r>
            <a:r>
              <a:rPr lang="en-US" sz="2400"/>
              <a:t>:  Total Fixed Cost/ quantity of output</a:t>
            </a:r>
            <a:endParaRPr sz="2400"/>
          </a:p>
          <a:p>
            <a:pPr marL="457200" lvl="0" indent="-381000" algn="l" rtl="0">
              <a:spcBef>
                <a:spcPts val="0"/>
              </a:spcBef>
              <a:spcAft>
                <a:spcPts val="0"/>
              </a:spcAft>
              <a:buSzPts val="2400"/>
              <a:buChar char="•"/>
            </a:pPr>
            <a:r>
              <a:rPr lang="en-US" sz="2400">
                <a:solidFill>
                  <a:srgbClr val="005CB8"/>
                </a:solidFill>
              </a:rPr>
              <a:t>Average Variable Cost</a:t>
            </a:r>
            <a:r>
              <a:rPr lang="en-US" sz="2400"/>
              <a:t>:  Total Variable Cost / quantity of output</a:t>
            </a:r>
            <a:endParaRPr sz="2400"/>
          </a:p>
          <a:p>
            <a:pPr marL="457200" lvl="0" indent="-381000" algn="l" rtl="0">
              <a:spcBef>
                <a:spcPts val="0"/>
              </a:spcBef>
              <a:spcAft>
                <a:spcPts val="0"/>
              </a:spcAft>
              <a:buSzPts val="2400"/>
              <a:buChar char="•"/>
            </a:pPr>
            <a:r>
              <a:rPr lang="en-US" sz="2400">
                <a:solidFill>
                  <a:srgbClr val="005CB8"/>
                </a:solidFill>
              </a:rPr>
              <a:t>Average Total Cost</a:t>
            </a:r>
            <a:r>
              <a:rPr lang="en-US" sz="2400"/>
              <a:t>:  Total Cost / quantity of output</a:t>
            </a:r>
            <a:endParaRPr sz="24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graphicFrame>
        <p:nvGraphicFramePr>
          <p:cNvPr id="541" name="Google Shape;541;p80"/>
          <p:cNvGraphicFramePr/>
          <p:nvPr/>
        </p:nvGraphicFramePr>
        <p:xfrm>
          <a:off x="434700" y="1518650"/>
          <a:ext cx="3000000" cy="3000000"/>
        </p:xfrm>
        <a:graphic>
          <a:graphicData uri="http://schemas.openxmlformats.org/drawingml/2006/table">
            <a:tbl>
              <a:tblPr bandRow="1">
                <a:noFill/>
                <a:tableStyleId>{8B584DAF-1802-4E99-A934-A8766DB320F0}</a:tableStyleId>
              </a:tblPr>
              <a:tblGrid>
                <a:gridCol w="1033650">
                  <a:extLst>
                    <a:ext uri="{9D8B030D-6E8A-4147-A177-3AD203B41FA5}">
                      <a16:colId xmlns:a16="http://schemas.microsoft.com/office/drawing/2014/main" val="20000"/>
                    </a:ext>
                  </a:extLst>
                </a:gridCol>
                <a:gridCol w="1033650">
                  <a:extLst>
                    <a:ext uri="{9D8B030D-6E8A-4147-A177-3AD203B41FA5}">
                      <a16:colId xmlns:a16="http://schemas.microsoft.com/office/drawing/2014/main" val="20001"/>
                    </a:ext>
                  </a:extLst>
                </a:gridCol>
                <a:gridCol w="1034550">
                  <a:extLst>
                    <a:ext uri="{9D8B030D-6E8A-4147-A177-3AD203B41FA5}">
                      <a16:colId xmlns:a16="http://schemas.microsoft.com/office/drawing/2014/main" val="20002"/>
                    </a:ext>
                  </a:extLst>
                </a:gridCol>
                <a:gridCol w="1034550">
                  <a:extLst>
                    <a:ext uri="{9D8B030D-6E8A-4147-A177-3AD203B41FA5}">
                      <a16:colId xmlns:a16="http://schemas.microsoft.com/office/drawing/2014/main" val="20003"/>
                    </a:ext>
                  </a:extLst>
                </a:gridCol>
                <a:gridCol w="1034550">
                  <a:extLst>
                    <a:ext uri="{9D8B030D-6E8A-4147-A177-3AD203B41FA5}">
                      <a16:colId xmlns:a16="http://schemas.microsoft.com/office/drawing/2014/main" val="20004"/>
                    </a:ext>
                  </a:extLst>
                </a:gridCol>
                <a:gridCol w="1034550">
                  <a:extLst>
                    <a:ext uri="{9D8B030D-6E8A-4147-A177-3AD203B41FA5}">
                      <a16:colId xmlns:a16="http://schemas.microsoft.com/office/drawing/2014/main" val="20005"/>
                    </a:ext>
                  </a:extLst>
                </a:gridCol>
                <a:gridCol w="1034550">
                  <a:extLst>
                    <a:ext uri="{9D8B030D-6E8A-4147-A177-3AD203B41FA5}">
                      <a16:colId xmlns:a16="http://schemas.microsoft.com/office/drawing/2014/main" val="20006"/>
                    </a:ext>
                  </a:extLst>
                </a:gridCol>
                <a:gridCol w="1034550">
                  <a:extLst>
                    <a:ext uri="{9D8B030D-6E8A-4147-A177-3AD203B41FA5}">
                      <a16:colId xmlns:a16="http://schemas.microsoft.com/office/drawing/2014/main" val="20007"/>
                    </a:ext>
                  </a:extLst>
                </a:gridCol>
              </a:tblGrid>
              <a:tr h="734225">
                <a:tc>
                  <a:txBody>
                    <a:bodyPr/>
                    <a:lstStyle/>
                    <a:p>
                      <a:pPr marL="0" lvl="0" indent="0" algn="ctr" rtl="0">
                        <a:spcBef>
                          <a:spcPts val="0"/>
                        </a:spcBef>
                        <a:spcAft>
                          <a:spcPts val="0"/>
                        </a:spcAft>
                        <a:buNone/>
                      </a:pPr>
                      <a:r>
                        <a:rPr lang="en-US" sz="1100" b="1">
                          <a:latin typeface="Calibri"/>
                          <a:ea typeface="Calibri"/>
                          <a:cs typeface="Calibri"/>
                          <a:sym typeface="Calibri"/>
                        </a:rPr>
                        <a:t>A</a:t>
                      </a:r>
                      <a:endParaRPr sz="1100" b="1">
                        <a:latin typeface="Calibri"/>
                        <a:ea typeface="Calibri"/>
                        <a:cs typeface="Calibri"/>
                        <a:sym typeface="Calibri"/>
                      </a:endParaRPr>
                    </a:p>
                    <a:p>
                      <a:pPr marL="0" lvl="0" indent="0" algn="l" rtl="0">
                        <a:spcBef>
                          <a:spcPts val="0"/>
                        </a:spcBef>
                        <a:spcAft>
                          <a:spcPts val="0"/>
                        </a:spcAft>
                        <a:buNone/>
                      </a:pPr>
                      <a:r>
                        <a:rPr lang="en-US" sz="1100" b="1">
                          <a:latin typeface="Calibri"/>
                          <a:ea typeface="Calibri"/>
                          <a:cs typeface="Calibri"/>
                          <a:sym typeface="Calibri"/>
                        </a:rPr>
                        <a:t>Quantity of Output</a:t>
                      </a:r>
                      <a:endParaRPr sz="1100" b="1">
                        <a:latin typeface="Calibri"/>
                        <a:ea typeface="Calibri"/>
                        <a:cs typeface="Calibri"/>
                        <a:sym typeface="Calibri"/>
                      </a:endParaRPr>
                    </a:p>
                    <a:p>
                      <a:pPr marL="0" lvl="0" indent="0" algn="ctr" rtl="0">
                        <a:spcBef>
                          <a:spcPts val="0"/>
                        </a:spcBef>
                        <a:spcAft>
                          <a:spcPts val="0"/>
                        </a:spcAft>
                        <a:buNone/>
                      </a:pPr>
                      <a:endParaRPr sz="1100" b="1">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100" b="1">
                          <a:latin typeface="Calibri"/>
                          <a:ea typeface="Calibri"/>
                          <a:cs typeface="Calibri"/>
                          <a:sym typeface="Calibri"/>
                        </a:rPr>
                        <a:t>B</a:t>
                      </a:r>
                      <a:endParaRPr sz="1100" b="1">
                        <a:latin typeface="Calibri"/>
                        <a:ea typeface="Calibri"/>
                        <a:cs typeface="Calibri"/>
                        <a:sym typeface="Calibri"/>
                      </a:endParaRPr>
                    </a:p>
                    <a:p>
                      <a:pPr marL="0" lvl="0" indent="0" algn="ctr" rtl="0">
                        <a:spcBef>
                          <a:spcPts val="0"/>
                        </a:spcBef>
                        <a:spcAft>
                          <a:spcPts val="0"/>
                        </a:spcAft>
                        <a:buNone/>
                      </a:pPr>
                      <a:r>
                        <a:rPr lang="en-US" sz="1100" b="1">
                          <a:latin typeface="Calibri"/>
                          <a:ea typeface="Calibri"/>
                          <a:cs typeface="Calibri"/>
                          <a:sym typeface="Calibri"/>
                        </a:rPr>
                        <a:t>Fixed Costs</a:t>
                      </a:r>
                      <a:endParaRPr sz="1100" b="1">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100" b="1">
                          <a:latin typeface="Calibri"/>
                          <a:ea typeface="Calibri"/>
                          <a:cs typeface="Calibri"/>
                          <a:sym typeface="Calibri"/>
                        </a:rPr>
                        <a:t>C</a:t>
                      </a:r>
                      <a:endParaRPr sz="1100" b="1">
                        <a:latin typeface="Calibri"/>
                        <a:ea typeface="Calibri"/>
                        <a:cs typeface="Calibri"/>
                        <a:sym typeface="Calibri"/>
                      </a:endParaRPr>
                    </a:p>
                    <a:p>
                      <a:pPr marL="0" lvl="0" indent="0" algn="ctr" rtl="0">
                        <a:spcBef>
                          <a:spcPts val="0"/>
                        </a:spcBef>
                        <a:spcAft>
                          <a:spcPts val="0"/>
                        </a:spcAft>
                        <a:buNone/>
                      </a:pPr>
                      <a:r>
                        <a:rPr lang="en-US" sz="1100" b="1">
                          <a:latin typeface="Calibri"/>
                          <a:ea typeface="Calibri"/>
                          <a:cs typeface="Calibri"/>
                          <a:sym typeface="Calibri"/>
                        </a:rPr>
                        <a:t>Variable Costs</a:t>
                      </a:r>
                      <a:endParaRPr sz="1100" b="1">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100" b="1">
                          <a:latin typeface="Calibri"/>
                          <a:ea typeface="Calibri"/>
                          <a:cs typeface="Calibri"/>
                          <a:sym typeface="Calibri"/>
                        </a:rPr>
                        <a:t>D</a:t>
                      </a:r>
                      <a:endParaRPr sz="1100" b="1">
                        <a:latin typeface="Calibri"/>
                        <a:ea typeface="Calibri"/>
                        <a:cs typeface="Calibri"/>
                        <a:sym typeface="Calibri"/>
                      </a:endParaRPr>
                    </a:p>
                    <a:p>
                      <a:pPr marL="0" lvl="0" indent="0" algn="ctr" rtl="0">
                        <a:spcBef>
                          <a:spcPts val="0"/>
                        </a:spcBef>
                        <a:spcAft>
                          <a:spcPts val="0"/>
                        </a:spcAft>
                        <a:buNone/>
                      </a:pPr>
                      <a:r>
                        <a:rPr lang="en-US" sz="1100" b="1">
                          <a:latin typeface="Calibri"/>
                          <a:ea typeface="Calibri"/>
                          <a:cs typeface="Calibri"/>
                          <a:sym typeface="Calibri"/>
                        </a:rPr>
                        <a:t>Total Costs</a:t>
                      </a:r>
                      <a:endParaRPr sz="1100" b="1">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100" b="1">
                          <a:latin typeface="Calibri"/>
                          <a:ea typeface="Calibri"/>
                          <a:cs typeface="Calibri"/>
                          <a:sym typeface="Calibri"/>
                        </a:rPr>
                        <a:t>E</a:t>
                      </a:r>
                      <a:endParaRPr sz="1100" b="1">
                        <a:latin typeface="Calibri"/>
                        <a:ea typeface="Calibri"/>
                        <a:cs typeface="Calibri"/>
                        <a:sym typeface="Calibri"/>
                      </a:endParaRPr>
                    </a:p>
                    <a:p>
                      <a:pPr marL="0" lvl="0" indent="0" algn="ctr" rtl="0">
                        <a:spcBef>
                          <a:spcPts val="0"/>
                        </a:spcBef>
                        <a:spcAft>
                          <a:spcPts val="0"/>
                        </a:spcAft>
                        <a:buNone/>
                      </a:pPr>
                      <a:r>
                        <a:rPr lang="en-US" sz="1100" b="1">
                          <a:latin typeface="Calibri"/>
                          <a:ea typeface="Calibri"/>
                          <a:cs typeface="Calibri"/>
                          <a:sym typeface="Calibri"/>
                        </a:rPr>
                        <a:t>Marginal Cost</a:t>
                      </a:r>
                      <a:endParaRPr sz="1100" b="1">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100" b="1">
                          <a:latin typeface="Calibri"/>
                          <a:ea typeface="Calibri"/>
                          <a:cs typeface="Calibri"/>
                          <a:sym typeface="Calibri"/>
                        </a:rPr>
                        <a:t>F</a:t>
                      </a:r>
                      <a:endParaRPr sz="1100" b="1">
                        <a:latin typeface="Calibri"/>
                        <a:ea typeface="Calibri"/>
                        <a:cs typeface="Calibri"/>
                        <a:sym typeface="Calibri"/>
                      </a:endParaRPr>
                    </a:p>
                    <a:p>
                      <a:pPr marL="0" lvl="0" indent="0" algn="ctr" rtl="0">
                        <a:spcBef>
                          <a:spcPts val="0"/>
                        </a:spcBef>
                        <a:spcAft>
                          <a:spcPts val="0"/>
                        </a:spcAft>
                        <a:buNone/>
                      </a:pPr>
                      <a:r>
                        <a:rPr lang="en-US" sz="1100" b="1">
                          <a:latin typeface="Calibri"/>
                          <a:ea typeface="Calibri"/>
                          <a:cs typeface="Calibri"/>
                          <a:sym typeface="Calibri"/>
                        </a:rPr>
                        <a:t>Average Fixed Cost</a:t>
                      </a:r>
                      <a:endParaRPr sz="1100" b="1">
                        <a:latin typeface="Calibri"/>
                        <a:ea typeface="Calibri"/>
                        <a:cs typeface="Calibri"/>
                        <a:sym typeface="Calibri"/>
                      </a:endParaRPr>
                    </a:p>
                    <a:p>
                      <a:pPr marL="0" lvl="0" indent="0" algn="ctr" rtl="0">
                        <a:spcBef>
                          <a:spcPts val="0"/>
                        </a:spcBef>
                        <a:spcAft>
                          <a:spcPts val="0"/>
                        </a:spcAft>
                        <a:buNone/>
                      </a:pPr>
                      <a:r>
                        <a:rPr lang="en-US" sz="1100" b="1">
                          <a:latin typeface="Calibri"/>
                          <a:ea typeface="Calibri"/>
                          <a:cs typeface="Calibri"/>
                          <a:sym typeface="Calibri"/>
                        </a:rPr>
                        <a:t>(B / A)</a:t>
                      </a:r>
                      <a:endParaRPr sz="1100" b="1">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100" b="1">
                          <a:latin typeface="Calibri"/>
                          <a:ea typeface="Calibri"/>
                          <a:cs typeface="Calibri"/>
                          <a:sym typeface="Calibri"/>
                        </a:rPr>
                        <a:t>G</a:t>
                      </a:r>
                      <a:endParaRPr sz="1100" b="1">
                        <a:latin typeface="Calibri"/>
                        <a:ea typeface="Calibri"/>
                        <a:cs typeface="Calibri"/>
                        <a:sym typeface="Calibri"/>
                      </a:endParaRPr>
                    </a:p>
                    <a:p>
                      <a:pPr marL="0" lvl="0" indent="0" algn="ctr" rtl="0">
                        <a:spcBef>
                          <a:spcPts val="0"/>
                        </a:spcBef>
                        <a:spcAft>
                          <a:spcPts val="0"/>
                        </a:spcAft>
                        <a:buNone/>
                      </a:pPr>
                      <a:r>
                        <a:rPr lang="en-US" sz="1100" b="1">
                          <a:latin typeface="Calibri"/>
                          <a:ea typeface="Calibri"/>
                          <a:cs typeface="Calibri"/>
                          <a:sym typeface="Calibri"/>
                        </a:rPr>
                        <a:t>Average Variable Cost</a:t>
                      </a:r>
                      <a:endParaRPr sz="1100" b="1">
                        <a:latin typeface="Calibri"/>
                        <a:ea typeface="Calibri"/>
                        <a:cs typeface="Calibri"/>
                        <a:sym typeface="Calibri"/>
                      </a:endParaRPr>
                    </a:p>
                    <a:p>
                      <a:pPr marL="0" lvl="0" indent="0" algn="ctr" rtl="0">
                        <a:spcBef>
                          <a:spcPts val="0"/>
                        </a:spcBef>
                        <a:spcAft>
                          <a:spcPts val="0"/>
                        </a:spcAft>
                        <a:buNone/>
                      </a:pPr>
                      <a:r>
                        <a:rPr lang="en-US" sz="1100" b="1">
                          <a:latin typeface="Calibri"/>
                          <a:ea typeface="Calibri"/>
                          <a:cs typeface="Calibri"/>
                          <a:sym typeface="Calibri"/>
                        </a:rPr>
                        <a:t>(C / A)</a:t>
                      </a:r>
                      <a:endParaRPr sz="1100" b="1">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100" b="1">
                          <a:latin typeface="Calibri"/>
                          <a:ea typeface="Calibri"/>
                          <a:cs typeface="Calibri"/>
                          <a:sym typeface="Calibri"/>
                        </a:rPr>
                        <a:t>H</a:t>
                      </a:r>
                      <a:endParaRPr sz="1100" b="1">
                        <a:latin typeface="Calibri"/>
                        <a:ea typeface="Calibri"/>
                        <a:cs typeface="Calibri"/>
                        <a:sym typeface="Calibri"/>
                      </a:endParaRPr>
                    </a:p>
                    <a:p>
                      <a:pPr marL="0" lvl="0" indent="0" algn="ctr" rtl="0">
                        <a:spcBef>
                          <a:spcPts val="0"/>
                        </a:spcBef>
                        <a:spcAft>
                          <a:spcPts val="0"/>
                        </a:spcAft>
                        <a:buNone/>
                      </a:pPr>
                      <a:r>
                        <a:rPr lang="en-US" sz="1100" b="1">
                          <a:latin typeface="Calibri"/>
                          <a:ea typeface="Calibri"/>
                          <a:cs typeface="Calibri"/>
                          <a:sym typeface="Calibri"/>
                        </a:rPr>
                        <a:t>Average Total Cost</a:t>
                      </a:r>
                      <a:endParaRPr sz="1100" b="1">
                        <a:latin typeface="Calibri"/>
                        <a:ea typeface="Calibri"/>
                        <a:cs typeface="Calibri"/>
                        <a:sym typeface="Calibri"/>
                      </a:endParaRPr>
                    </a:p>
                    <a:p>
                      <a:pPr marL="0" lvl="0" indent="0" algn="ctr" rtl="0">
                        <a:spcBef>
                          <a:spcPts val="0"/>
                        </a:spcBef>
                        <a:spcAft>
                          <a:spcPts val="0"/>
                        </a:spcAft>
                        <a:buNone/>
                      </a:pPr>
                      <a:r>
                        <a:rPr lang="en-US" sz="1100" b="1">
                          <a:latin typeface="Calibri"/>
                          <a:ea typeface="Calibri"/>
                          <a:cs typeface="Calibri"/>
                          <a:sym typeface="Calibri"/>
                        </a:rPr>
                        <a:t>(D / A)</a:t>
                      </a:r>
                      <a:endParaRPr sz="1100" b="1">
                        <a:latin typeface="Calibri"/>
                        <a:ea typeface="Calibri"/>
                        <a:cs typeface="Calibri"/>
                        <a:sym typeface="Calibri"/>
                      </a:endParaRPr>
                    </a:p>
                  </a:txBody>
                  <a:tcPr marL="73025" marR="73025" marT="0" marB="0"/>
                </a:tc>
                <a:extLst>
                  <a:ext uri="{0D108BD9-81ED-4DB2-BD59-A6C34878D82A}">
                    <a16:rowId xmlns:a16="http://schemas.microsoft.com/office/drawing/2014/main" val="10000"/>
                  </a:ext>
                </a:extLst>
              </a:tr>
              <a:tr h="294175">
                <a:tc>
                  <a:txBody>
                    <a:bodyPr/>
                    <a:lstStyle/>
                    <a:p>
                      <a:pPr marL="0" lvl="0" indent="0" algn="ctr" rtl="0">
                        <a:spcBef>
                          <a:spcPts val="0"/>
                        </a:spcBef>
                        <a:spcAft>
                          <a:spcPts val="0"/>
                        </a:spcAft>
                        <a:buNone/>
                      </a:pPr>
                      <a:r>
                        <a:rPr lang="en-US">
                          <a:latin typeface="Calibri"/>
                          <a:ea typeface="Calibri"/>
                          <a:cs typeface="Calibri"/>
                          <a:sym typeface="Calibri"/>
                        </a:rPr>
                        <a:t>0</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$200</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$200</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a:t>
                      </a:r>
                      <a:endParaRPr>
                        <a:latin typeface="Calibri"/>
                        <a:ea typeface="Calibri"/>
                        <a:cs typeface="Calibri"/>
                        <a:sym typeface="Calibri"/>
                      </a:endParaRPr>
                    </a:p>
                  </a:txBody>
                  <a:tcPr marL="73025" marR="73025" marT="0" marB="0"/>
                </a:tc>
                <a:extLst>
                  <a:ext uri="{0D108BD9-81ED-4DB2-BD59-A6C34878D82A}">
                    <a16:rowId xmlns:a16="http://schemas.microsoft.com/office/drawing/2014/main" val="10001"/>
                  </a:ext>
                </a:extLst>
              </a:tr>
              <a:tr h="294175">
                <a:tc>
                  <a:txBody>
                    <a:bodyPr/>
                    <a:lstStyle/>
                    <a:p>
                      <a:pPr marL="0" lvl="0" indent="0" algn="ctr" rtl="0">
                        <a:spcBef>
                          <a:spcPts val="0"/>
                        </a:spcBef>
                        <a:spcAft>
                          <a:spcPts val="0"/>
                        </a:spcAft>
                        <a:buNone/>
                      </a:pPr>
                      <a:r>
                        <a:rPr lang="en-US">
                          <a:latin typeface="Calibri"/>
                          <a:ea typeface="Calibri"/>
                          <a:cs typeface="Calibri"/>
                          <a:sym typeface="Calibri"/>
                        </a:rPr>
                        <a:t>1</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200</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$20</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220</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20</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200</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20</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220</a:t>
                      </a:r>
                      <a:endParaRPr>
                        <a:latin typeface="Calibri"/>
                        <a:ea typeface="Calibri"/>
                        <a:cs typeface="Calibri"/>
                        <a:sym typeface="Calibri"/>
                      </a:endParaRPr>
                    </a:p>
                  </a:txBody>
                  <a:tcPr marL="73025" marR="73025" marT="0" marB="0"/>
                </a:tc>
                <a:extLst>
                  <a:ext uri="{0D108BD9-81ED-4DB2-BD59-A6C34878D82A}">
                    <a16:rowId xmlns:a16="http://schemas.microsoft.com/office/drawing/2014/main" val="10002"/>
                  </a:ext>
                </a:extLst>
              </a:tr>
              <a:tr h="294175">
                <a:tc>
                  <a:txBody>
                    <a:bodyPr/>
                    <a:lstStyle/>
                    <a:p>
                      <a:pPr marL="0" lvl="0" indent="0" algn="ctr" rtl="0">
                        <a:spcBef>
                          <a:spcPts val="0"/>
                        </a:spcBef>
                        <a:spcAft>
                          <a:spcPts val="0"/>
                        </a:spcAft>
                        <a:buNone/>
                      </a:pPr>
                      <a:r>
                        <a:rPr lang="en-US">
                          <a:latin typeface="Calibri"/>
                          <a:ea typeface="Calibri"/>
                          <a:cs typeface="Calibri"/>
                          <a:sym typeface="Calibri"/>
                        </a:rPr>
                        <a:t>2</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200</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10</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210</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10</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100</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5</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105</a:t>
                      </a:r>
                      <a:endParaRPr>
                        <a:latin typeface="Calibri"/>
                        <a:ea typeface="Calibri"/>
                        <a:cs typeface="Calibri"/>
                        <a:sym typeface="Calibri"/>
                      </a:endParaRPr>
                    </a:p>
                  </a:txBody>
                  <a:tcPr marL="73025" marR="73025" marT="0" marB="0"/>
                </a:tc>
                <a:extLst>
                  <a:ext uri="{0D108BD9-81ED-4DB2-BD59-A6C34878D82A}">
                    <a16:rowId xmlns:a16="http://schemas.microsoft.com/office/drawing/2014/main" val="10003"/>
                  </a:ext>
                </a:extLst>
              </a:tr>
              <a:tr h="254000">
                <a:tc>
                  <a:txBody>
                    <a:bodyPr/>
                    <a:lstStyle/>
                    <a:p>
                      <a:pPr marL="0" lvl="0" indent="0" algn="ctr" rtl="0">
                        <a:spcBef>
                          <a:spcPts val="0"/>
                        </a:spcBef>
                        <a:spcAft>
                          <a:spcPts val="0"/>
                        </a:spcAft>
                        <a:buNone/>
                      </a:pPr>
                      <a:r>
                        <a:rPr lang="en-US">
                          <a:latin typeface="Calibri"/>
                          <a:ea typeface="Calibri"/>
                          <a:cs typeface="Calibri"/>
                          <a:sym typeface="Calibri"/>
                        </a:rPr>
                        <a:t>3</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200</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15</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215</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5</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66.67</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5</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71.67</a:t>
                      </a:r>
                      <a:endParaRPr>
                        <a:latin typeface="Calibri"/>
                        <a:ea typeface="Calibri"/>
                        <a:cs typeface="Calibri"/>
                        <a:sym typeface="Calibri"/>
                      </a:endParaRPr>
                    </a:p>
                  </a:txBody>
                  <a:tcPr marL="73025" marR="73025" marT="0" marB="0"/>
                </a:tc>
                <a:extLst>
                  <a:ext uri="{0D108BD9-81ED-4DB2-BD59-A6C34878D82A}">
                    <a16:rowId xmlns:a16="http://schemas.microsoft.com/office/drawing/2014/main" val="10004"/>
                  </a:ext>
                </a:extLst>
              </a:tr>
              <a:tr h="294175">
                <a:tc>
                  <a:txBody>
                    <a:bodyPr/>
                    <a:lstStyle/>
                    <a:p>
                      <a:pPr marL="0" lvl="0" indent="0" algn="ctr" rtl="0">
                        <a:spcBef>
                          <a:spcPts val="0"/>
                        </a:spcBef>
                        <a:spcAft>
                          <a:spcPts val="0"/>
                        </a:spcAft>
                        <a:buNone/>
                      </a:pPr>
                      <a:r>
                        <a:rPr lang="en-US">
                          <a:latin typeface="Calibri"/>
                          <a:ea typeface="Calibri"/>
                          <a:cs typeface="Calibri"/>
                          <a:sym typeface="Calibri"/>
                        </a:rPr>
                        <a:t>4</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200</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25</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225</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10</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50</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6.25</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56.25</a:t>
                      </a:r>
                      <a:endParaRPr>
                        <a:latin typeface="Calibri"/>
                        <a:ea typeface="Calibri"/>
                        <a:cs typeface="Calibri"/>
                        <a:sym typeface="Calibri"/>
                      </a:endParaRPr>
                    </a:p>
                  </a:txBody>
                  <a:tcPr marL="73025" marR="73025" marT="0" marB="0"/>
                </a:tc>
                <a:extLst>
                  <a:ext uri="{0D108BD9-81ED-4DB2-BD59-A6C34878D82A}">
                    <a16:rowId xmlns:a16="http://schemas.microsoft.com/office/drawing/2014/main" val="10005"/>
                  </a:ext>
                </a:extLst>
              </a:tr>
              <a:tr h="343700">
                <a:tc>
                  <a:txBody>
                    <a:bodyPr/>
                    <a:lstStyle/>
                    <a:p>
                      <a:pPr marL="0" lvl="0" indent="0" algn="ctr" rtl="0">
                        <a:spcBef>
                          <a:spcPts val="0"/>
                        </a:spcBef>
                        <a:spcAft>
                          <a:spcPts val="0"/>
                        </a:spcAft>
                        <a:buNone/>
                      </a:pPr>
                      <a:r>
                        <a:rPr lang="en-US">
                          <a:latin typeface="Calibri"/>
                          <a:ea typeface="Calibri"/>
                          <a:cs typeface="Calibri"/>
                          <a:sym typeface="Calibri"/>
                        </a:rPr>
                        <a:t>5</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200</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45</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245</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20</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40</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9</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49</a:t>
                      </a:r>
                      <a:endParaRPr>
                        <a:latin typeface="Calibri"/>
                        <a:ea typeface="Calibri"/>
                        <a:cs typeface="Calibri"/>
                        <a:sym typeface="Calibri"/>
                      </a:endParaRPr>
                    </a:p>
                  </a:txBody>
                  <a:tcPr marL="73025" marR="73025" marT="0" marB="0"/>
                </a:tc>
                <a:extLst>
                  <a:ext uri="{0D108BD9-81ED-4DB2-BD59-A6C34878D82A}">
                    <a16:rowId xmlns:a16="http://schemas.microsoft.com/office/drawing/2014/main" val="10006"/>
                  </a:ext>
                </a:extLst>
              </a:tr>
              <a:tr h="294175">
                <a:tc>
                  <a:txBody>
                    <a:bodyPr/>
                    <a:lstStyle/>
                    <a:p>
                      <a:pPr marL="0" lvl="0" indent="0" algn="ctr" rtl="0">
                        <a:spcBef>
                          <a:spcPts val="0"/>
                        </a:spcBef>
                        <a:spcAft>
                          <a:spcPts val="0"/>
                        </a:spcAft>
                        <a:buNone/>
                      </a:pPr>
                      <a:r>
                        <a:rPr lang="en-US">
                          <a:latin typeface="Calibri"/>
                          <a:ea typeface="Calibri"/>
                          <a:cs typeface="Calibri"/>
                          <a:sym typeface="Calibri"/>
                        </a:rPr>
                        <a:t>6</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200</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80</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280</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35</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33.33</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13.33</a:t>
                      </a:r>
                      <a:endParaRPr>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a:latin typeface="Calibri"/>
                          <a:ea typeface="Calibri"/>
                          <a:cs typeface="Calibri"/>
                          <a:sym typeface="Calibri"/>
                        </a:rPr>
                        <a:t>46.67</a:t>
                      </a:r>
                      <a:endParaRPr>
                        <a:latin typeface="Calibri"/>
                        <a:ea typeface="Calibri"/>
                        <a:cs typeface="Calibri"/>
                        <a:sym typeface="Calibri"/>
                      </a:endParaRPr>
                    </a:p>
                  </a:txBody>
                  <a:tcPr marL="73025" marR="73025" marT="0" marB="0"/>
                </a:tc>
                <a:extLst>
                  <a:ext uri="{0D108BD9-81ED-4DB2-BD59-A6C34878D82A}">
                    <a16:rowId xmlns:a16="http://schemas.microsoft.com/office/drawing/2014/main" val="10007"/>
                  </a:ext>
                </a:extLst>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81"/>
          <p:cNvSpPr txBox="1">
            <a:spLocks noGrp="1"/>
          </p:cNvSpPr>
          <p:nvPr>
            <p:ph type="title" idx="4294967295"/>
          </p:nvPr>
        </p:nvSpPr>
        <p:spPr>
          <a:xfrm>
            <a:off x="457200" y="82065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000"/>
              <a:t>Business Costs and Revenue - Marginal Analysis</a:t>
            </a:r>
            <a:endParaRPr sz="3000"/>
          </a:p>
        </p:txBody>
      </p:sp>
      <p:pic>
        <p:nvPicPr>
          <p:cNvPr id="548" name="Google Shape;548;p81"/>
          <p:cNvPicPr preferRelativeResize="0"/>
          <p:nvPr/>
        </p:nvPicPr>
        <p:blipFill>
          <a:blip r:embed="rId3">
            <a:alphaModFix/>
          </a:blip>
          <a:stretch>
            <a:fillRect/>
          </a:stretch>
        </p:blipFill>
        <p:spPr>
          <a:xfrm>
            <a:off x="1768375" y="1888325"/>
            <a:ext cx="5607250" cy="4223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9"/>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93" name="Google Shape;93;p19"/>
          <p:cNvPicPr preferRelativeResize="0"/>
          <p:nvPr/>
        </p:nvPicPr>
        <p:blipFill>
          <a:blip r:embed="rId4">
            <a:alphaModFix/>
          </a:blip>
          <a:stretch>
            <a:fillRect/>
          </a:stretch>
        </p:blipFill>
        <p:spPr>
          <a:xfrm>
            <a:off x="0" y="0"/>
            <a:ext cx="9144003" cy="685800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82"/>
          <p:cNvSpPr txBox="1">
            <a:spLocks noGrp="1"/>
          </p:cNvSpPr>
          <p:nvPr>
            <p:ph type="title"/>
          </p:nvPr>
        </p:nvSpPr>
        <p:spPr>
          <a:xfrm>
            <a:off x="457200" y="82065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000"/>
              <a:t>Business Costs and Revenue - Marginal Analysis</a:t>
            </a:r>
            <a:endParaRPr sz="3000"/>
          </a:p>
        </p:txBody>
      </p:sp>
      <p:sp>
        <p:nvSpPr>
          <p:cNvPr id="555" name="Google Shape;555;p82"/>
          <p:cNvSpPr txBox="1">
            <a:spLocks noGrp="1"/>
          </p:cNvSpPr>
          <p:nvPr>
            <p:ph type="body" idx="1"/>
          </p:nvPr>
        </p:nvSpPr>
        <p:spPr>
          <a:xfrm>
            <a:off x="245550" y="1963650"/>
            <a:ext cx="8652900" cy="450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400" b="1"/>
              <a:t>Business Productivity:</a:t>
            </a:r>
            <a:endParaRPr sz="2400" b="1"/>
          </a:p>
          <a:p>
            <a:pPr marL="457200" lvl="0" indent="-381000" algn="l" rtl="0">
              <a:spcBef>
                <a:spcPts val="1800"/>
              </a:spcBef>
              <a:spcAft>
                <a:spcPts val="0"/>
              </a:spcAft>
              <a:buSzPts val="2400"/>
              <a:buChar char="•"/>
            </a:pPr>
            <a:r>
              <a:rPr lang="en-US" sz="2400">
                <a:solidFill>
                  <a:srgbClr val="005CB8"/>
                </a:solidFill>
              </a:rPr>
              <a:t>Marginal Production: </a:t>
            </a:r>
            <a:r>
              <a:rPr lang="en-US" sz="2400"/>
              <a:t>with at least one fixed input (ex: physical capital), how much can a business produce when one more unit of another input/resource is added (ex: labor)</a:t>
            </a:r>
            <a:endParaRPr sz="2400"/>
          </a:p>
          <a:p>
            <a:pPr marL="457200" lvl="0" indent="-381000" algn="l" rtl="0">
              <a:spcBef>
                <a:spcPts val="0"/>
              </a:spcBef>
              <a:spcAft>
                <a:spcPts val="0"/>
              </a:spcAft>
              <a:buClr>
                <a:srgbClr val="005CB8"/>
              </a:buClr>
              <a:buSzPts val="2400"/>
              <a:buChar char="•"/>
            </a:pPr>
            <a:r>
              <a:rPr lang="en-US" sz="2400">
                <a:solidFill>
                  <a:srgbClr val="005CB8"/>
                </a:solidFill>
              </a:rPr>
              <a:t>Total Production:  </a:t>
            </a:r>
            <a:r>
              <a:rPr lang="en-US" sz="2400"/>
              <a:t>how much more is the business producing given the total amount of added inputs/resources (ex: labor) with at least one other fixed input </a:t>
            </a:r>
            <a:endParaRPr sz="2400"/>
          </a:p>
          <a:p>
            <a:pPr marL="457200" lvl="0" indent="-381000" algn="l" rtl="0">
              <a:spcBef>
                <a:spcPts val="0"/>
              </a:spcBef>
              <a:spcAft>
                <a:spcPts val="0"/>
              </a:spcAft>
              <a:buClr>
                <a:srgbClr val="005CB8"/>
              </a:buClr>
              <a:buSzPts val="2400"/>
              <a:buChar char="•"/>
            </a:pPr>
            <a:r>
              <a:rPr lang="en-US" sz="2400">
                <a:solidFill>
                  <a:srgbClr val="005CB8"/>
                </a:solidFill>
              </a:rPr>
              <a:t>Average Production:  </a:t>
            </a:r>
            <a:r>
              <a:rPr lang="en-US" sz="2400"/>
              <a:t>Total production / added input (labor)</a:t>
            </a:r>
            <a:endParaRPr sz="2400"/>
          </a:p>
          <a:p>
            <a:pPr marL="457200" lvl="0" indent="-381000" algn="l" rtl="0">
              <a:spcBef>
                <a:spcPts val="0"/>
              </a:spcBef>
              <a:spcAft>
                <a:spcPts val="0"/>
              </a:spcAft>
              <a:buClr>
                <a:srgbClr val="005CB8"/>
              </a:buClr>
              <a:buSzPts val="2400"/>
              <a:buChar char="•"/>
            </a:pPr>
            <a:r>
              <a:rPr lang="en-US" sz="2400">
                <a:solidFill>
                  <a:srgbClr val="005CB8"/>
                </a:solidFill>
              </a:rPr>
              <a:t>Law of Diminishing Marginal Productivity:  </a:t>
            </a:r>
            <a:r>
              <a:rPr lang="en-US" sz="2400"/>
              <a:t>as long as at least one input is fixed (capital), marginal production will increase with other added inputs, reach a peak, then at some point diminish</a:t>
            </a:r>
            <a:endParaRPr sz="24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83"/>
          <p:cNvSpPr txBox="1">
            <a:spLocks noGrp="1"/>
          </p:cNvSpPr>
          <p:nvPr>
            <p:ph type="title" idx="4294967295"/>
          </p:nvPr>
        </p:nvSpPr>
        <p:spPr>
          <a:xfrm>
            <a:off x="457200" y="81875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000"/>
              <a:t>Business Costs and Revenue - Marginal Analysis</a:t>
            </a:r>
            <a:endParaRPr sz="3000"/>
          </a:p>
        </p:txBody>
      </p:sp>
      <p:graphicFrame>
        <p:nvGraphicFramePr>
          <p:cNvPr id="562" name="Google Shape;562;p83"/>
          <p:cNvGraphicFramePr/>
          <p:nvPr/>
        </p:nvGraphicFramePr>
        <p:xfrm>
          <a:off x="342900" y="1669613"/>
          <a:ext cx="3000000" cy="3000000"/>
        </p:xfrm>
        <a:graphic>
          <a:graphicData uri="http://schemas.openxmlformats.org/drawingml/2006/table">
            <a:tbl>
              <a:tblPr bandRow="1">
                <a:noFill/>
                <a:tableStyleId>{8B584DAF-1802-4E99-A934-A8766DB320F0}</a:tableStyleId>
              </a:tblPr>
              <a:tblGrid>
                <a:gridCol w="2115925">
                  <a:extLst>
                    <a:ext uri="{9D8B030D-6E8A-4147-A177-3AD203B41FA5}">
                      <a16:colId xmlns:a16="http://schemas.microsoft.com/office/drawing/2014/main" val="20000"/>
                    </a:ext>
                  </a:extLst>
                </a:gridCol>
                <a:gridCol w="2112250">
                  <a:extLst>
                    <a:ext uri="{9D8B030D-6E8A-4147-A177-3AD203B41FA5}">
                      <a16:colId xmlns:a16="http://schemas.microsoft.com/office/drawing/2014/main" val="20001"/>
                    </a:ext>
                  </a:extLst>
                </a:gridCol>
                <a:gridCol w="2115925">
                  <a:extLst>
                    <a:ext uri="{9D8B030D-6E8A-4147-A177-3AD203B41FA5}">
                      <a16:colId xmlns:a16="http://schemas.microsoft.com/office/drawing/2014/main" val="20002"/>
                    </a:ext>
                  </a:extLst>
                </a:gridCol>
                <a:gridCol w="2114100">
                  <a:extLst>
                    <a:ext uri="{9D8B030D-6E8A-4147-A177-3AD203B41FA5}">
                      <a16:colId xmlns:a16="http://schemas.microsoft.com/office/drawing/2014/main" val="20003"/>
                    </a:ext>
                  </a:extLst>
                </a:gridCol>
              </a:tblGrid>
              <a:tr h="390975">
                <a:tc>
                  <a:txBody>
                    <a:bodyPr/>
                    <a:lstStyle/>
                    <a:p>
                      <a:pPr marL="0" lvl="0" indent="0" algn="ctr" rtl="0">
                        <a:spcBef>
                          <a:spcPts val="0"/>
                        </a:spcBef>
                        <a:spcAft>
                          <a:spcPts val="0"/>
                        </a:spcAft>
                        <a:buNone/>
                      </a:pPr>
                      <a:r>
                        <a:rPr lang="en-US" sz="1800" b="1">
                          <a:latin typeface="Calibri"/>
                          <a:ea typeface="Calibri"/>
                          <a:cs typeface="Calibri"/>
                          <a:sym typeface="Calibri"/>
                        </a:rPr>
                        <a:t>Quantity (Labor)</a:t>
                      </a:r>
                      <a:endParaRPr sz="1800" b="1">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800" b="1">
                          <a:latin typeface="Calibri"/>
                          <a:ea typeface="Calibri"/>
                          <a:cs typeface="Calibri"/>
                          <a:sym typeface="Calibri"/>
                        </a:rPr>
                        <a:t>Total Product</a:t>
                      </a:r>
                      <a:endParaRPr sz="1800" b="1">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800" b="1">
                          <a:latin typeface="Calibri"/>
                          <a:ea typeface="Calibri"/>
                          <a:cs typeface="Calibri"/>
                          <a:sym typeface="Calibri"/>
                        </a:rPr>
                        <a:t>Marginal Product</a:t>
                      </a:r>
                      <a:endParaRPr sz="1800" b="1">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800" b="1">
                          <a:latin typeface="Calibri"/>
                          <a:ea typeface="Calibri"/>
                          <a:cs typeface="Calibri"/>
                          <a:sym typeface="Calibri"/>
                        </a:rPr>
                        <a:t>Average Product</a:t>
                      </a:r>
                      <a:endParaRPr sz="1800" b="1">
                        <a:latin typeface="Calibri"/>
                        <a:ea typeface="Calibri"/>
                        <a:cs typeface="Calibri"/>
                        <a:sym typeface="Calibri"/>
                      </a:endParaRPr>
                    </a:p>
                  </a:txBody>
                  <a:tcPr marL="73025" marR="73025" marT="0" marB="0"/>
                </a:tc>
                <a:extLst>
                  <a:ext uri="{0D108BD9-81ED-4DB2-BD59-A6C34878D82A}">
                    <a16:rowId xmlns:a16="http://schemas.microsoft.com/office/drawing/2014/main" val="10000"/>
                  </a:ext>
                </a:extLst>
              </a:tr>
              <a:tr h="390975">
                <a:tc>
                  <a:txBody>
                    <a:bodyPr/>
                    <a:lstStyle/>
                    <a:p>
                      <a:pPr marL="0" lvl="0" indent="0" algn="ctr" rtl="0">
                        <a:spcBef>
                          <a:spcPts val="0"/>
                        </a:spcBef>
                        <a:spcAft>
                          <a:spcPts val="0"/>
                        </a:spcAft>
                        <a:buNone/>
                      </a:pPr>
                      <a:r>
                        <a:rPr lang="en-US" sz="1800">
                          <a:latin typeface="Calibri"/>
                          <a:ea typeface="Calibri"/>
                          <a:cs typeface="Calibri"/>
                          <a:sym typeface="Calibri"/>
                        </a:rPr>
                        <a:t>0</a:t>
                      </a:r>
                      <a:endParaRPr sz="1800">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800">
                          <a:latin typeface="Calibri"/>
                          <a:ea typeface="Calibri"/>
                          <a:cs typeface="Calibri"/>
                          <a:sym typeface="Calibri"/>
                        </a:rPr>
                        <a:t>-</a:t>
                      </a:r>
                      <a:endParaRPr sz="1800">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800">
                          <a:latin typeface="Calibri"/>
                          <a:ea typeface="Calibri"/>
                          <a:cs typeface="Calibri"/>
                          <a:sym typeface="Calibri"/>
                        </a:rPr>
                        <a:t>-</a:t>
                      </a:r>
                      <a:endParaRPr sz="1800">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800">
                          <a:latin typeface="Calibri"/>
                          <a:ea typeface="Calibri"/>
                          <a:cs typeface="Calibri"/>
                          <a:sym typeface="Calibri"/>
                        </a:rPr>
                        <a:t>-</a:t>
                      </a:r>
                      <a:endParaRPr sz="1800">
                        <a:latin typeface="Calibri"/>
                        <a:ea typeface="Calibri"/>
                        <a:cs typeface="Calibri"/>
                        <a:sym typeface="Calibri"/>
                      </a:endParaRPr>
                    </a:p>
                  </a:txBody>
                  <a:tcPr marL="73025" marR="73025" marT="0" marB="0"/>
                </a:tc>
                <a:extLst>
                  <a:ext uri="{0D108BD9-81ED-4DB2-BD59-A6C34878D82A}">
                    <a16:rowId xmlns:a16="http://schemas.microsoft.com/office/drawing/2014/main" val="10001"/>
                  </a:ext>
                </a:extLst>
              </a:tr>
              <a:tr h="390975">
                <a:tc>
                  <a:txBody>
                    <a:bodyPr/>
                    <a:lstStyle/>
                    <a:p>
                      <a:pPr marL="0" lvl="0" indent="0" algn="ctr" rtl="0">
                        <a:spcBef>
                          <a:spcPts val="0"/>
                        </a:spcBef>
                        <a:spcAft>
                          <a:spcPts val="0"/>
                        </a:spcAft>
                        <a:buNone/>
                      </a:pPr>
                      <a:r>
                        <a:rPr lang="en-US" sz="1800">
                          <a:highlight>
                            <a:srgbClr val="00FF00"/>
                          </a:highlight>
                          <a:latin typeface="Calibri"/>
                          <a:ea typeface="Calibri"/>
                          <a:cs typeface="Calibri"/>
                          <a:sym typeface="Calibri"/>
                        </a:rPr>
                        <a:t>1</a:t>
                      </a:r>
                      <a:endParaRPr sz="1800">
                        <a:highlight>
                          <a:srgbClr val="00FF00"/>
                        </a:highlight>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800">
                          <a:highlight>
                            <a:srgbClr val="00FF00"/>
                          </a:highlight>
                          <a:latin typeface="Calibri"/>
                          <a:ea typeface="Calibri"/>
                          <a:cs typeface="Calibri"/>
                          <a:sym typeface="Calibri"/>
                        </a:rPr>
                        <a:t>4</a:t>
                      </a:r>
                      <a:endParaRPr sz="1800">
                        <a:highlight>
                          <a:srgbClr val="00FF00"/>
                        </a:highlight>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800">
                          <a:highlight>
                            <a:srgbClr val="00FF00"/>
                          </a:highlight>
                          <a:latin typeface="Calibri"/>
                          <a:ea typeface="Calibri"/>
                          <a:cs typeface="Calibri"/>
                          <a:sym typeface="Calibri"/>
                        </a:rPr>
                        <a:t>4</a:t>
                      </a:r>
                      <a:endParaRPr sz="1800">
                        <a:highlight>
                          <a:srgbClr val="00FF00"/>
                        </a:highlight>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800">
                          <a:highlight>
                            <a:srgbClr val="00FF00"/>
                          </a:highlight>
                          <a:latin typeface="Calibri"/>
                          <a:ea typeface="Calibri"/>
                          <a:cs typeface="Calibri"/>
                          <a:sym typeface="Calibri"/>
                        </a:rPr>
                        <a:t>4</a:t>
                      </a:r>
                      <a:endParaRPr sz="1800">
                        <a:highlight>
                          <a:srgbClr val="00FF00"/>
                        </a:highlight>
                        <a:latin typeface="Calibri"/>
                        <a:ea typeface="Calibri"/>
                        <a:cs typeface="Calibri"/>
                        <a:sym typeface="Calibri"/>
                      </a:endParaRPr>
                    </a:p>
                  </a:txBody>
                  <a:tcPr marL="73025" marR="73025" marT="0" marB="0"/>
                </a:tc>
                <a:extLst>
                  <a:ext uri="{0D108BD9-81ED-4DB2-BD59-A6C34878D82A}">
                    <a16:rowId xmlns:a16="http://schemas.microsoft.com/office/drawing/2014/main" val="10002"/>
                  </a:ext>
                </a:extLst>
              </a:tr>
              <a:tr h="390975">
                <a:tc>
                  <a:txBody>
                    <a:bodyPr/>
                    <a:lstStyle/>
                    <a:p>
                      <a:pPr marL="0" lvl="0" indent="0" algn="ctr" rtl="0">
                        <a:spcBef>
                          <a:spcPts val="0"/>
                        </a:spcBef>
                        <a:spcAft>
                          <a:spcPts val="0"/>
                        </a:spcAft>
                        <a:buNone/>
                      </a:pPr>
                      <a:r>
                        <a:rPr lang="en-US" sz="1800">
                          <a:highlight>
                            <a:srgbClr val="00FF00"/>
                          </a:highlight>
                          <a:latin typeface="Calibri"/>
                          <a:ea typeface="Calibri"/>
                          <a:cs typeface="Calibri"/>
                          <a:sym typeface="Calibri"/>
                        </a:rPr>
                        <a:t>2</a:t>
                      </a:r>
                      <a:endParaRPr sz="1800">
                        <a:highlight>
                          <a:srgbClr val="00FF00"/>
                        </a:highlight>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800">
                          <a:highlight>
                            <a:srgbClr val="00FF00"/>
                          </a:highlight>
                          <a:latin typeface="Calibri"/>
                          <a:ea typeface="Calibri"/>
                          <a:cs typeface="Calibri"/>
                          <a:sym typeface="Calibri"/>
                        </a:rPr>
                        <a:t>10</a:t>
                      </a:r>
                      <a:endParaRPr sz="1800">
                        <a:highlight>
                          <a:srgbClr val="00FF00"/>
                        </a:highlight>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800">
                          <a:highlight>
                            <a:srgbClr val="00FF00"/>
                          </a:highlight>
                          <a:latin typeface="Calibri"/>
                          <a:ea typeface="Calibri"/>
                          <a:cs typeface="Calibri"/>
                          <a:sym typeface="Calibri"/>
                        </a:rPr>
                        <a:t>6</a:t>
                      </a:r>
                      <a:endParaRPr sz="1800">
                        <a:highlight>
                          <a:srgbClr val="00FF00"/>
                        </a:highlight>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800">
                          <a:highlight>
                            <a:srgbClr val="00FF00"/>
                          </a:highlight>
                          <a:latin typeface="Calibri"/>
                          <a:ea typeface="Calibri"/>
                          <a:cs typeface="Calibri"/>
                          <a:sym typeface="Calibri"/>
                        </a:rPr>
                        <a:t>5</a:t>
                      </a:r>
                      <a:endParaRPr sz="1800">
                        <a:highlight>
                          <a:srgbClr val="00FF00"/>
                        </a:highlight>
                        <a:latin typeface="Calibri"/>
                        <a:ea typeface="Calibri"/>
                        <a:cs typeface="Calibri"/>
                        <a:sym typeface="Calibri"/>
                      </a:endParaRPr>
                    </a:p>
                  </a:txBody>
                  <a:tcPr marL="73025" marR="73025" marT="0" marB="0"/>
                </a:tc>
                <a:extLst>
                  <a:ext uri="{0D108BD9-81ED-4DB2-BD59-A6C34878D82A}">
                    <a16:rowId xmlns:a16="http://schemas.microsoft.com/office/drawing/2014/main" val="10003"/>
                  </a:ext>
                </a:extLst>
              </a:tr>
              <a:tr h="390975">
                <a:tc>
                  <a:txBody>
                    <a:bodyPr/>
                    <a:lstStyle/>
                    <a:p>
                      <a:pPr marL="0" lvl="0" indent="0" algn="ctr" rtl="0">
                        <a:spcBef>
                          <a:spcPts val="0"/>
                        </a:spcBef>
                        <a:spcAft>
                          <a:spcPts val="0"/>
                        </a:spcAft>
                        <a:buNone/>
                      </a:pPr>
                      <a:r>
                        <a:rPr lang="en-US" sz="1800">
                          <a:highlight>
                            <a:srgbClr val="00FF00"/>
                          </a:highlight>
                          <a:latin typeface="Calibri"/>
                          <a:ea typeface="Calibri"/>
                          <a:cs typeface="Calibri"/>
                          <a:sym typeface="Calibri"/>
                        </a:rPr>
                        <a:t>3</a:t>
                      </a:r>
                      <a:endParaRPr sz="1800">
                        <a:highlight>
                          <a:srgbClr val="00FF00"/>
                        </a:highlight>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800">
                          <a:highlight>
                            <a:srgbClr val="00FF00"/>
                          </a:highlight>
                          <a:latin typeface="Calibri"/>
                          <a:ea typeface="Calibri"/>
                          <a:cs typeface="Calibri"/>
                          <a:sym typeface="Calibri"/>
                        </a:rPr>
                        <a:t>20</a:t>
                      </a:r>
                      <a:endParaRPr sz="1800">
                        <a:highlight>
                          <a:srgbClr val="00FF00"/>
                        </a:highlight>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800">
                          <a:highlight>
                            <a:srgbClr val="00FF00"/>
                          </a:highlight>
                          <a:latin typeface="Calibri"/>
                          <a:ea typeface="Calibri"/>
                          <a:cs typeface="Calibri"/>
                          <a:sym typeface="Calibri"/>
                        </a:rPr>
                        <a:t>10</a:t>
                      </a:r>
                      <a:endParaRPr sz="1800">
                        <a:highlight>
                          <a:srgbClr val="00FF00"/>
                        </a:highlight>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800">
                          <a:highlight>
                            <a:srgbClr val="00FF00"/>
                          </a:highlight>
                          <a:latin typeface="Calibri"/>
                          <a:ea typeface="Calibri"/>
                          <a:cs typeface="Calibri"/>
                          <a:sym typeface="Calibri"/>
                        </a:rPr>
                        <a:t>6.67</a:t>
                      </a:r>
                      <a:endParaRPr sz="1800">
                        <a:highlight>
                          <a:srgbClr val="00FF00"/>
                        </a:highlight>
                        <a:latin typeface="Calibri"/>
                        <a:ea typeface="Calibri"/>
                        <a:cs typeface="Calibri"/>
                        <a:sym typeface="Calibri"/>
                      </a:endParaRPr>
                    </a:p>
                  </a:txBody>
                  <a:tcPr marL="73025" marR="73025" marT="0" marB="0"/>
                </a:tc>
                <a:extLst>
                  <a:ext uri="{0D108BD9-81ED-4DB2-BD59-A6C34878D82A}">
                    <a16:rowId xmlns:a16="http://schemas.microsoft.com/office/drawing/2014/main" val="10004"/>
                  </a:ext>
                </a:extLst>
              </a:tr>
              <a:tr h="390975">
                <a:tc>
                  <a:txBody>
                    <a:bodyPr/>
                    <a:lstStyle/>
                    <a:p>
                      <a:pPr marL="0" lvl="0" indent="0" algn="ctr" rtl="0">
                        <a:spcBef>
                          <a:spcPts val="0"/>
                        </a:spcBef>
                        <a:spcAft>
                          <a:spcPts val="0"/>
                        </a:spcAft>
                        <a:buNone/>
                      </a:pPr>
                      <a:r>
                        <a:rPr lang="en-US" sz="1800">
                          <a:highlight>
                            <a:srgbClr val="00FF00"/>
                          </a:highlight>
                          <a:latin typeface="Calibri"/>
                          <a:ea typeface="Calibri"/>
                          <a:cs typeface="Calibri"/>
                          <a:sym typeface="Calibri"/>
                        </a:rPr>
                        <a:t>4</a:t>
                      </a:r>
                      <a:endParaRPr sz="1800">
                        <a:highlight>
                          <a:srgbClr val="00FF00"/>
                        </a:highlight>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800">
                          <a:highlight>
                            <a:srgbClr val="00FF00"/>
                          </a:highlight>
                          <a:latin typeface="Calibri"/>
                          <a:ea typeface="Calibri"/>
                          <a:cs typeface="Calibri"/>
                          <a:sym typeface="Calibri"/>
                        </a:rPr>
                        <a:t>35</a:t>
                      </a:r>
                      <a:endParaRPr sz="1800">
                        <a:highlight>
                          <a:srgbClr val="00FF00"/>
                        </a:highlight>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800">
                          <a:highlight>
                            <a:srgbClr val="00FF00"/>
                          </a:highlight>
                          <a:latin typeface="Calibri"/>
                          <a:ea typeface="Calibri"/>
                          <a:cs typeface="Calibri"/>
                          <a:sym typeface="Calibri"/>
                        </a:rPr>
                        <a:t>15</a:t>
                      </a:r>
                      <a:endParaRPr sz="1800">
                        <a:highlight>
                          <a:srgbClr val="00FF00"/>
                        </a:highlight>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800">
                          <a:highlight>
                            <a:srgbClr val="00FF00"/>
                          </a:highlight>
                          <a:latin typeface="Calibri"/>
                          <a:ea typeface="Calibri"/>
                          <a:cs typeface="Calibri"/>
                          <a:sym typeface="Calibri"/>
                        </a:rPr>
                        <a:t>8.75</a:t>
                      </a:r>
                      <a:endParaRPr sz="1800">
                        <a:highlight>
                          <a:srgbClr val="00FF00"/>
                        </a:highlight>
                        <a:latin typeface="Calibri"/>
                        <a:ea typeface="Calibri"/>
                        <a:cs typeface="Calibri"/>
                        <a:sym typeface="Calibri"/>
                      </a:endParaRPr>
                    </a:p>
                  </a:txBody>
                  <a:tcPr marL="73025" marR="73025" marT="0" marB="0"/>
                </a:tc>
                <a:extLst>
                  <a:ext uri="{0D108BD9-81ED-4DB2-BD59-A6C34878D82A}">
                    <a16:rowId xmlns:a16="http://schemas.microsoft.com/office/drawing/2014/main" val="10005"/>
                  </a:ext>
                </a:extLst>
              </a:tr>
              <a:tr h="390975">
                <a:tc>
                  <a:txBody>
                    <a:bodyPr/>
                    <a:lstStyle/>
                    <a:p>
                      <a:pPr marL="0" lvl="0" indent="0" algn="ctr" rtl="0">
                        <a:spcBef>
                          <a:spcPts val="0"/>
                        </a:spcBef>
                        <a:spcAft>
                          <a:spcPts val="0"/>
                        </a:spcAft>
                        <a:buNone/>
                      </a:pPr>
                      <a:r>
                        <a:rPr lang="en-US" sz="1800">
                          <a:solidFill>
                            <a:srgbClr val="005CB8"/>
                          </a:solidFill>
                          <a:highlight>
                            <a:srgbClr val="FFFF00"/>
                          </a:highlight>
                          <a:latin typeface="Calibri"/>
                          <a:ea typeface="Calibri"/>
                          <a:cs typeface="Calibri"/>
                          <a:sym typeface="Calibri"/>
                        </a:rPr>
                        <a:t>5</a:t>
                      </a:r>
                      <a:endParaRPr sz="1800">
                        <a:solidFill>
                          <a:srgbClr val="005CB8"/>
                        </a:solidFill>
                        <a:highlight>
                          <a:srgbClr val="FFFF00"/>
                        </a:highlight>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800">
                          <a:solidFill>
                            <a:srgbClr val="005CB8"/>
                          </a:solidFill>
                          <a:highlight>
                            <a:srgbClr val="FFFF00"/>
                          </a:highlight>
                          <a:latin typeface="Calibri"/>
                          <a:ea typeface="Calibri"/>
                          <a:cs typeface="Calibri"/>
                          <a:sym typeface="Calibri"/>
                        </a:rPr>
                        <a:t>40</a:t>
                      </a:r>
                      <a:endParaRPr sz="1800">
                        <a:solidFill>
                          <a:srgbClr val="005CB8"/>
                        </a:solidFill>
                        <a:highlight>
                          <a:srgbClr val="FFFF00"/>
                        </a:highlight>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800">
                          <a:solidFill>
                            <a:srgbClr val="005CB8"/>
                          </a:solidFill>
                          <a:highlight>
                            <a:srgbClr val="FFFF00"/>
                          </a:highlight>
                          <a:latin typeface="Calibri"/>
                          <a:ea typeface="Calibri"/>
                          <a:cs typeface="Calibri"/>
                          <a:sym typeface="Calibri"/>
                        </a:rPr>
                        <a:t>5</a:t>
                      </a:r>
                      <a:endParaRPr sz="1800">
                        <a:solidFill>
                          <a:srgbClr val="005CB8"/>
                        </a:solidFill>
                        <a:highlight>
                          <a:srgbClr val="FFFF00"/>
                        </a:highlight>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800">
                          <a:solidFill>
                            <a:srgbClr val="005CB8"/>
                          </a:solidFill>
                          <a:highlight>
                            <a:srgbClr val="FFFF00"/>
                          </a:highlight>
                          <a:latin typeface="Calibri"/>
                          <a:ea typeface="Calibri"/>
                          <a:cs typeface="Calibri"/>
                          <a:sym typeface="Calibri"/>
                        </a:rPr>
                        <a:t>8</a:t>
                      </a:r>
                      <a:endParaRPr sz="1800">
                        <a:solidFill>
                          <a:srgbClr val="005CB8"/>
                        </a:solidFill>
                        <a:highlight>
                          <a:srgbClr val="FFFF00"/>
                        </a:highlight>
                        <a:latin typeface="Calibri"/>
                        <a:ea typeface="Calibri"/>
                        <a:cs typeface="Calibri"/>
                        <a:sym typeface="Calibri"/>
                      </a:endParaRPr>
                    </a:p>
                  </a:txBody>
                  <a:tcPr marL="73025" marR="73025" marT="0" marB="0"/>
                </a:tc>
                <a:extLst>
                  <a:ext uri="{0D108BD9-81ED-4DB2-BD59-A6C34878D82A}">
                    <a16:rowId xmlns:a16="http://schemas.microsoft.com/office/drawing/2014/main" val="10006"/>
                  </a:ext>
                </a:extLst>
              </a:tr>
              <a:tr h="390975">
                <a:tc>
                  <a:txBody>
                    <a:bodyPr/>
                    <a:lstStyle/>
                    <a:p>
                      <a:pPr marL="0" lvl="0" indent="0" algn="ctr" rtl="0">
                        <a:spcBef>
                          <a:spcPts val="0"/>
                        </a:spcBef>
                        <a:spcAft>
                          <a:spcPts val="0"/>
                        </a:spcAft>
                        <a:buNone/>
                      </a:pPr>
                      <a:r>
                        <a:rPr lang="en-US" sz="1800">
                          <a:solidFill>
                            <a:srgbClr val="005CB8"/>
                          </a:solidFill>
                          <a:highlight>
                            <a:srgbClr val="FFFF00"/>
                          </a:highlight>
                          <a:latin typeface="Calibri"/>
                          <a:ea typeface="Calibri"/>
                          <a:cs typeface="Calibri"/>
                          <a:sym typeface="Calibri"/>
                        </a:rPr>
                        <a:t>6</a:t>
                      </a:r>
                      <a:endParaRPr sz="1800">
                        <a:solidFill>
                          <a:srgbClr val="005CB8"/>
                        </a:solidFill>
                        <a:highlight>
                          <a:srgbClr val="FFFF00"/>
                        </a:highlight>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800">
                          <a:solidFill>
                            <a:srgbClr val="005CB8"/>
                          </a:solidFill>
                          <a:highlight>
                            <a:srgbClr val="FFFF00"/>
                          </a:highlight>
                          <a:latin typeface="Calibri"/>
                          <a:ea typeface="Calibri"/>
                          <a:cs typeface="Calibri"/>
                          <a:sym typeface="Calibri"/>
                        </a:rPr>
                        <a:t>42</a:t>
                      </a:r>
                      <a:endParaRPr sz="1800">
                        <a:solidFill>
                          <a:srgbClr val="005CB8"/>
                        </a:solidFill>
                        <a:highlight>
                          <a:srgbClr val="FFFF00"/>
                        </a:highlight>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800">
                          <a:solidFill>
                            <a:srgbClr val="005CB8"/>
                          </a:solidFill>
                          <a:highlight>
                            <a:srgbClr val="FFFF00"/>
                          </a:highlight>
                          <a:latin typeface="Calibri"/>
                          <a:ea typeface="Calibri"/>
                          <a:cs typeface="Calibri"/>
                          <a:sym typeface="Calibri"/>
                        </a:rPr>
                        <a:t>2</a:t>
                      </a:r>
                      <a:endParaRPr sz="1800">
                        <a:solidFill>
                          <a:srgbClr val="005CB8"/>
                        </a:solidFill>
                        <a:highlight>
                          <a:srgbClr val="FFFF00"/>
                        </a:highlight>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800">
                          <a:solidFill>
                            <a:srgbClr val="005CB8"/>
                          </a:solidFill>
                          <a:highlight>
                            <a:srgbClr val="FFFF00"/>
                          </a:highlight>
                          <a:latin typeface="Calibri"/>
                          <a:ea typeface="Calibri"/>
                          <a:cs typeface="Calibri"/>
                          <a:sym typeface="Calibri"/>
                        </a:rPr>
                        <a:t>7</a:t>
                      </a:r>
                      <a:endParaRPr sz="1800">
                        <a:solidFill>
                          <a:srgbClr val="005CB8"/>
                        </a:solidFill>
                        <a:highlight>
                          <a:srgbClr val="FFFF00"/>
                        </a:highlight>
                        <a:latin typeface="Calibri"/>
                        <a:ea typeface="Calibri"/>
                        <a:cs typeface="Calibri"/>
                        <a:sym typeface="Calibri"/>
                      </a:endParaRPr>
                    </a:p>
                  </a:txBody>
                  <a:tcPr marL="73025" marR="73025" marT="0" marB="0"/>
                </a:tc>
                <a:extLst>
                  <a:ext uri="{0D108BD9-81ED-4DB2-BD59-A6C34878D82A}">
                    <a16:rowId xmlns:a16="http://schemas.microsoft.com/office/drawing/2014/main" val="10007"/>
                  </a:ext>
                </a:extLst>
              </a:tr>
              <a:tr h="390975">
                <a:tc>
                  <a:txBody>
                    <a:bodyPr/>
                    <a:lstStyle/>
                    <a:p>
                      <a:pPr marL="0" lvl="0" indent="0" algn="ctr" rtl="0">
                        <a:spcBef>
                          <a:spcPts val="0"/>
                        </a:spcBef>
                        <a:spcAft>
                          <a:spcPts val="0"/>
                        </a:spcAft>
                        <a:buNone/>
                      </a:pPr>
                      <a:r>
                        <a:rPr lang="en-US" sz="1800">
                          <a:solidFill>
                            <a:srgbClr val="005CB8"/>
                          </a:solidFill>
                          <a:highlight>
                            <a:srgbClr val="00FFFF"/>
                          </a:highlight>
                          <a:latin typeface="Calibri"/>
                          <a:ea typeface="Calibri"/>
                          <a:cs typeface="Calibri"/>
                          <a:sym typeface="Calibri"/>
                        </a:rPr>
                        <a:t>7</a:t>
                      </a:r>
                      <a:endParaRPr sz="1800">
                        <a:solidFill>
                          <a:srgbClr val="005CB8"/>
                        </a:solidFill>
                        <a:highlight>
                          <a:srgbClr val="00FFFF"/>
                        </a:highlight>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800">
                          <a:solidFill>
                            <a:srgbClr val="005CB8"/>
                          </a:solidFill>
                          <a:highlight>
                            <a:srgbClr val="00FFFF"/>
                          </a:highlight>
                          <a:latin typeface="Calibri"/>
                          <a:ea typeface="Calibri"/>
                          <a:cs typeface="Calibri"/>
                          <a:sym typeface="Calibri"/>
                        </a:rPr>
                        <a:t>38</a:t>
                      </a:r>
                      <a:endParaRPr sz="1800">
                        <a:solidFill>
                          <a:srgbClr val="005CB8"/>
                        </a:solidFill>
                        <a:highlight>
                          <a:srgbClr val="00FFFF"/>
                        </a:highlight>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800">
                          <a:solidFill>
                            <a:srgbClr val="005CB8"/>
                          </a:solidFill>
                          <a:highlight>
                            <a:srgbClr val="00FFFF"/>
                          </a:highlight>
                          <a:latin typeface="Calibri"/>
                          <a:ea typeface="Calibri"/>
                          <a:cs typeface="Calibri"/>
                          <a:sym typeface="Calibri"/>
                        </a:rPr>
                        <a:t>-6</a:t>
                      </a:r>
                      <a:endParaRPr sz="1800">
                        <a:solidFill>
                          <a:srgbClr val="005CB8"/>
                        </a:solidFill>
                        <a:highlight>
                          <a:srgbClr val="00FFFF"/>
                        </a:highlight>
                        <a:latin typeface="Calibri"/>
                        <a:ea typeface="Calibri"/>
                        <a:cs typeface="Calibri"/>
                        <a:sym typeface="Calibri"/>
                      </a:endParaRPr>
                    </a:p>
                  </a:txBody>
                  <a:tcPr marL="73025" marR="73025" marT="0" marB="0"/>
                </a:tc>
                <a:tc>
                  <a:txBody>
                    <a:bodyPr/>
                    <a:lstStyle/>
                    <a:p>
                      <a:pPr marL="0" lvl="0" indent="0" algn="ctr" rtl="0">
                        <a:spcBef>
                          <a:spcPts val="0"/>
                        </a:spcBef>
                        <a:spcAft>
                          <a:spcPts val="0"/>
                        </a:spcAft>
                        <a:buNone/>
                      </a:pPr>
                      <a:r>
                        <a:rPr lang="en-US" sz="1800">
                          <a:solidFill>
                            <a:srgbClr val="005CB8"/>
                          </a:solidFill>
                          <a:highlight>
                            <a:srgbClr val="00FFFF"/>
                          </a:highlight>
                          <a:latin typeface="Calibri"/>
                          <a:ea typeface="Calibri"/>
                          <a:cs typeface="Calibri"/>
                          <a:sym typeface="Calibri"/>
                        </a:rPr>
                        <a:t>5.43</a:t>
                      </a:r>
                      <a:endParaRPr sz="1800">
                        <a:solidFill>
                          <a:srgbClr val="005CB8"/>
                        </a:solidFill>
                        <a:highlight>
                          <a:srgbClr val="00FFFF"/>
                        </a:highlight>
                        <a:latin typeface="Calibri"/>
                        <a:ea typeface="Calibri"/>
                        <a:cs typeface="Calibri"/>
                        <a:sym typeface="Calibri"/>
                      </a:endParaRPr>
                    </a:p>
                  </a:txBody>
                  <a:tcPr marL="73025" marR="73025" marT="0" marB="0"/>
                </a:tc>
                <a:extLst>
                  <a:ext uri="{0D108BD9-81ED-4DB2-BD59-A6C34878D82A}">
                    <a16:rowId xmlns:a16="http://schemas.microsoft.com/office/drawing/2014/main" val="10008"/>
                  </a:ext>
                </a:extLst>
              </a:tr>
            </a:tbl>
          </a:graphicData>
        </a:graphic>
      </p:graphicFrame>
      <p:sp>
        <p:nvSpPr>
          <p:cNvPr id="563" name="Google Shape;563;p83"/>
          <p:cNvSpPr txBox="1"/>
          <p:nvPr/>
        </p:nvSpPr>
        <p:spPr>
          <a:xfrm>
            <a:off x="457200" y="5411425"/>
            <a:ext cx="82296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highlight>
                  <a:srgbClr val="00FF00"/>
                </a:highlight>
                <a:latin typeface="Calibri"/>
                <a:ea typeface="Calibri"/>
                <a:cs typeface="Calibri"/>
                <a:sym typeface="Calibri"/>
              </a:rPr>
              <a:t>Increasing Marginal Productivity = Labor Units 1 through 4</a:t>
            </a:r>
            <a:endParaRPr sz="2000">
              <a:highlight>
                <a:srgbClr val="00FF00"/>
              </a:highlight>
              <a:latin typeface="Calibri"/>
              <a:ea typeface="Calibri"/>
              <a:cs typeface="Calibri"/>
              <a:sym typeface="Calibri"/>
            </a:endParaRPr>
          </a:p>
          <a:p>
            <a:pPr marL="0" lvl="0" indent="0" algn="l" rtl="0">
              <a:spcBef>
                <a:spcPts val="0"/>
              </a:spcBef>
              <a:spcAft>
                <a:spcPts val="0"/>
              </a:spcAft>
              <a:buNone/>
            </a:pPr>
            <a:r>
              <a:rPr lang="en-US" sz="2000">
                <a:highlight>
                  <a:srgbClr val="FFFF00"/>
                </a:highlight>
                <a:latin typeface="Calibri"/>
                <a:ea typeface="Calibri"/>
                <a:cs typeface="Calibri"/>
                <a:sym typeface="Calibri"/>
              </a:rPr>
              <a:t>Diminishing Marginal Productivity = Labor Units 5 and 6</a:t>
            </a:r>
            <a:endParaRPr sz="2000">
              <a:highlight>
                <a:srgbClr val="FFFF00"/>
              </a:highlight>
              <a:latin typeface="Calibri"/>
              <a:ea typeface="Calibri"/>
              <a:cs typeface="Calibri"/>
              <a:sym typeface="Calibri"/>
            </a:endParaRPr>
          </a:p>
          <a:p>
            <a:pPr marL="0" lvl="0" indent="0" algn="l" rtl="0">
              <a:spcBef>
                <a:spcPts val="0"/>
              </a:spcBef>
              <a:spcAft>
                <a:spcPts val="0"/>
              </a:spcAft>
              <a:buNone/>
            </a:pPr>
            <a:r>
              <a:rPr lang="en-US" sz="2000">
                <a:highlight>
                  <a:srgbClr val="00FFFF"/>
                </a:highlight>
                <a:latin typeface="Calibri"/>
                <a:ea typeface="Calibri"/>
                <a:cs typeface="Calibri"/>
                <a:sym typeface="Calibri"/>
              </a:rPr>
              <a:t>Negative Marginal Productivity = Labor Unit 7</a:t>
            </a:r>
            <a:endParaRPr sz="2000">
              <a:highlight>
                <a:srgbClr val="00FFFF"/>
              </a:highlight>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84"/>
          <p:cNvPicPr preferRelativeResize="0"/>
          <p:nvPr/>
        </p:nvPicPr>
        <p:blipFill>
          <a:blip r:embed="rId3">
            <a:alphaModFix/>
          </a:blip>
          <a:stretch>
            <a:fillRect/>
          </a:stretch>
        </p:blipFill>
        <p:spPr>
          <a:xfrm>
            <a:off x="688175" y="1451650"/>
            <a:ext cx="7620000" cy="50768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575" name="Google Shape;575;p85"/>
          <p:cNvPicPr preferRelativeResize="0"/>
          <p:nvPr/>
        </p:nvPicPr>
        <p:blipFill>
          <a:blip r:embed="rId3">
            <a:alphaModFix/>
          </a:blip>
          <a:stretch>
            <a:fillRect/>
          </a:stretch>
        </p:blipFill>
        <p:spPr>
          <a:xfrm>
            <a:off x="4300250" y="2038350"/>
            <a:ext cx="4469300" cy="3346250"/>
          </a:xfrm>
          <a:prstGeom prst="rect">
            <a:avLst/>
          </a:prstGeom>
          <a:noFill/>
          <a:ln>
            <a:noFill/>
          </a:ln>
        </p:spPr>
      </p:pic>
      <p:pic>
        <p:nvPicPr>
          <p:cNvPr id="576" name="Google Shape;576;p85"/>
          <p:cNvPicPr preferRelativeResize="0"/>
          <p:nvPr/>
        </p:nvPicPr>
        <p:blipFill>
          <a:blip r:embed="rId4">
            <a:alphaModFix/>
          </a:blip>
          <a:stretch>
            <a:fillRect/>
          </a:stretch>
        </p:blipFill>
        <p:spPr>
          <a:xfrm>
            <a:off x="103900" y="2038350"/>
            <a:ext cx="4750000" cy="3126942"/>
          </a:xfrm>
          <a:prstGeom prst="rect">
            <a:avLst/>
          </a:prstGeom>
          <a:noFill/>
          <a:ln>
            <a:noFill/>
          </a:ln>
        </p:spPr>
      </p:pic>
      <p:sp>
        <p:nvSpPr>
          <p:cNvPr id="577" name="Google Shape;577;p85"/>
          <p:cNvSpPr txBox="1"/>
          <p:nvPr/>
        </p:nvSpPr>
        <p:spPr>
          <a:xfrm>
            <a:off x="522375" y="5438175"/>
            <a:ext cx="81036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Calibri"/>
                <a:ea typeface="Calibri"/>
                <a:cs typeface="Calibri"/>
                <a:sym typeface="Calibri"/>
              </a:rPr>
              <a:t>As productivity increases, costs decrease</a:t>
            </a:r>
            <a:endParaRPr sz="2000">
              <a:latin typeface="Calibri"/>
              <a:ea typeface="Calibri"/>
              <a:cs typeface="Calibri"/>
              <a:sym typeface="Calibri"/>
            </a:endParaRPr>
          </a:p>
          <a:p>
            <a:pPr marL="0" lvl="0" indent="0" algn="l" rtl="0">
              <a:spcBef>
                <a:spcPts val="0"/>
              </a:spcBef>
              <a:spcAft>
                <a:spcPts val="0"/>
              </a:spcAft>
              <a:buNone/>
            </a:pPr>
            <a:r>
              <a:rPr lang="en-US" sz="2000">
                <a:latin typeface="Calibri"/>
                <a:ea typeface="Calibri"/>
                <a:cs typeface="Calibri"/>
                <a:sym typeface="Calibri"/>
              </a:rPr>
              <a:t>As productivity falls, costs increase</a:t>
            </a:r>
            <a:endParaRPr sz="2000">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pic>
        <p:nvPicPr>
          <p:cNvPr id="583" name="Google Shape;583;p86"/>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584" name="Google Shape;584;p86"/>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p87"/>
          <p:cNvPicPr preferRelativeResize="0"/>
          <p:nvPr/>
        </p:nvPicPr>
        <p:blipFill>
          <a:blip r:embed="rId3">
            <a:alphaModFix/>
          </a:blip>
          <a:stretch>
            <a:fillRect/>
          </a:stretch>
        </p:blipFill>
        <p:spPr>
          <a:xfrm>
            <a:off x="2183452" y="76200"/>
            <a:ext cx="4341622" cy="6705603"/>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88"/>
          <p:cNvPicPr preferRelativeResize="0"/>
          <p:nvPr/>
        </p:nvPicPr>
        <p:blipFill>
          <a:blip r:embed="rId3">
            <a:alphaModFix/>
          </a:blip>
          <a:stretch>
            <a:fillRect/>
          </a:stretch>
        </p:blipFill>
        <p:spPr>
          <a:xfrm>
            <a:off x="567625" y="72025"/>
            <a:ext cx="7612564" cy="6553199"/>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2" name="Google Shape;602;p89"/>
          <p:cNvPicPr preferRelativeResize="0"/>
          <p:nvPr/>
        </p:nvPicPr>
        <p:blipFill>
          <a:blip r:embed="rId3">
            <a:alphaModFix/>
          </a:blip>
          <a:stretch>
            <a:fillRect/>
          </a:stretch>
        </p:blipFill>
        <p:spPr>
          <a:xfrm>
            <a:off x="889100" y="152400"/>
            <a:ext cx="6361212" cy="6553201"/>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90"/>
          <p:cNvSpPr txBox="1"/>
          <p:nvPr/>
        </p:nvSpPr>
        <p:spPr>
          <a:xfrm>
            <a:off x="2734650" y="384575"/>
            <a:ext cx="37983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400">
                <a:solidFill>
                  <a:srgbClr val="004A80"/>
                </a:solidFill>
                <a:latin typeface="Gill Sans"/>
                <a:ea typeface="Gill Sans"/>
                <a:cs typeface="Gill Sans"/>
                <a:sym typeface="Gill Sans"/>
              </a:rPr>
              <a:t>Consumer Theory</a:t>
            </a:r>
            <a:endParaRPr sz="2400"/>
          </a:p>
        </p:txBody>
      </p:sp>
      <p:pic>
        <p:nvPicPr>
          <p:cNvPr id="609" name="Google Shape;609;p90"/>
          <p:cNvPicPr preferRelativeResize="0"/>
          <p:nvPr/>
        </p:nvPicPr>
        <p:blipFill>
          <a:blip r:embed="rId3">
            <a:alphaModFix/>
          </a:blip>
          <a:stretch>
            <a:fillRect/>
          </a:stretch>
        </p:blipFill>
        <p:spPr>
          <a:xfrm>
            <a:off x="260125" y="1395525"/>
            <a:ext cx="3007300" cy="2443425"/>
          </a:xfrm>
          <a:prstGeom prst="rect">
            <a:avLst/>
          </a:prstGeom>
          <a:noFill/>
          <a:ln>
            <a:noFill/>
          </a:ln>
        </p:spPr>
      </p:pic>
      <p:pic>
        <p:nvPicPr>
          <p:cNvPr id="610" name="Google Shape;610;p90"/>
          <p:cNvPicPr preferRelativeResize="0"/>
          <p:nvPr/>
        </p:nvPicPr>
        <p:blipFill>
          <a:blip r:embed="rId4">
            <a:alphaModFix/>
          </a:blip>
          <a:stretch>
            <a:fillRect/>
          </a:stretch>
        </p:blipFill>
        <p:spPr>
          <a:xfrm>
            <a:off x="2860524" y="1395525"/>
            <a:ext cx="3593775" cy="2640050"/>
          </a:xfrm>
          <a:prstGeom prst="rect">
            <a:avLst/>
          </a:prstGeom>
          <a:noFill/>
          <a:ln>
            <a:noFill/>
          </a:ln>
        </p:spPr>
      </p:pic>
      <p:pic>
        <p:nvPicPr>
          <p:cNvPr id="611" name="Google Shape;611;p90"/>
          <p:cNvPicPr preferRelativeResize="0"/>
          <p:nvPr/>
        </p:nvPicPr>
        <p:blipFill>
          <a:blip r:embed="rId5">
            <a:alphaModFix/>
          </a:blip>
          <a:stretch>
            <a:fillRect/>
          </a:stretch>
        </p:blipFill>
        <p:spPr>
          <a:xfrm>
            <a:off x="6553200" y="1890563"/>
            <a:ext cx="2571750" cy="1857375"/>
          </a:xfrm>
          <a:prstGeom prst="rect">
            <a:avLst/>
          </a:prstGeom>
          <a:noFill/>
          <a:ln>
            <a:noFill/>
          </a:ln>
        </p:spPr>
      </p:pic>
      <p:pic>
        <p:nvPicPr>
          <p:cNvPr id="612" name="Google Shape;612;p90"/>
          <p:cNvPicPr preferRelativeResize="0"/>
          <p:nvPr/>
        </p:nvPicPr>
        <p:blipFill>
          <a:blip r:embed="rId6">
            <a:alphaModFix/>
          </a:blip>
          <a:stretch>
            <a:fillRect/>
          </a:stretch>
        </p:blipFill>
        <p:spPr>
          <a:xfrm>
            <a:off x="1329350" y="4035575"/>
            <a:ext cx="3593776" cy="2360009"/>
          </a:xfrm>
          <a:prstGeom prst="rect">
            <a:avLst/>
          </a:prstGeom>
          <a:noFill/>
          <a:ln>
            <a:noFill/>
          </a:ln>
        </p:spPr>
      </p:pic>
      <p:pic>
        <p:nvPicPr>
          <p:cNvPr id="613" name="Google Shape;613;p90"/>
          <p:cNvPicPr preferRelativeResize="0"/>
          <p:nvPr/>
        </p:nvPicPr>
        <p:blipFill>
          <a:blip r:embed="rId7">
            <a:alphaModFix/>
          </a:blip>
          <a:stretch>
            <a:fillRect/>
          </a:stretch>
        </p:blipFill>
        <p:spPr>
          <a:xfrm>
            <a:off x="4923126" y="4147275"/>
            <a:ext cx="3798444" cy="213662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91"/>
          <p:cNvSpPr txBox="1"/>
          <p:nvPr/>
        </p:nvSpPr>
        <p:spPr>
          <a:xfrm>
            <a:off x="363200" y="1602350"/>
            <a:ext cx="8610300" cy="42792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chemeClr val="dk1"/>
              </a:buClr>
              <a:buSzPts val="2400"/>
              <a:buChar char="●"/>
            </a:pPr>
            <a:r>
              <a:rPr lang="en-US" sz="2400">
                <a:solidFill>
                  <a:schemeClr val="dk1"/>
                </a:solidFill>
                <a:highlight>
                  <a:schemeClr val="lt1"/>
                </a:highlight>
              </a:rPr>
              <a:t>Consumer theory studies how individuals make choices, given restraints, such as their income and the prices of goods and services. </a:t>
            </a:r>
            <a:endParaRPr sz="2400">
              <a:solidFill>
                <a:schemeClr val="dk1"/>
              </a:solidFill>
              <a:highlight>
                <a:schemeClr val="lt1"/>
              </a:highlight>
            </a:endParaRPr>
          </a:p>
          <a:p>
            <a:pPr marL="0" lvl="0" indent="0" algn="l" rtl="0">
              <a:spcBef>
                <a:spcPts val="0"/>
              </a:spcBef>
              <a:spcAft>
                <a:spcPts val="0"/>
              </a:spcAft>
              <a:buNone/>
            </a:pPr>
            <a:endParaRPr sz="2400">
              <a:solidFill>
                <a:schemeClr val="dk1"/>
              </a:solidFill>
              <a:highlight>
                <a:schemeClr val="lt1"/>
              </a:highlight>
            </a:endParaRPr>
          </a:p>
          <a:p>
            <a:pPr marL="457200" lvl="0" indent="-381000" algn="l" rtl="0">
              <a:spcBef>
                <a:spcPts val="0"/>
              </a:spcBef>
              <a:spcAft>
                <a:spcPts val="0"/>
              </a:spcAft>
              <a:buClr>
                <a:schemeClr val="dk1"/>
              </a:buClr>
              <a:buSzPts val="2400"/>
              <a:buChar char="●"/>
            </a:pPr>
            <a:r>
              <a:rPr lang="en-US" sz="2400">
                <a:solidFill>
                  <a:schemeClr val="dk1"/>
                </a:solidFill>
              </a:rPr>
              <a:t>The decisions that consumers make about what and how much to consume shape the evolution of the overall economy. (60 - 70% of GDP)</a:t>
            </a:r>
            <a:endParaRPr sz="2400">
              <a:solidFill>
                <a:schemeClr val="dk1"/>
              </a:solidFill>
            </a:endParaRPr>
          </a:p>
          <a:p>
            <a:pPr marL="0" lvl="0" indent="0" algn="l" rtl="0">
              <a:spcBef>
                <a:spcPts val="0"/>
              </a:spcBef>
              <a:spcAft>
                <a:spcPts val="0"/>
              </a:spcAft>
              <a:buNone/>
            </a:pPr>
            <a:endParaRPr sz="2400">
              <a:solidFill>
                <a:schemeClr val="dk1"/>
              </a:solidFill>
            </a:endParaRPr>
          </a:p>
          <a:p>
            <a:pPr marL="457200" lvl="0" indent="-381000" algn="l" rtl="0">
              <a:spcBef>
                <a:spcPts val="0"/>
              </a:spcBef>
              <a:spcAft>
                <a:spcPts val="0"/>
              </a:spcAft>
              <a:buClr>
                <a:schemeClr val="dk1"/>
              </a:buClr>
              <a:buSzPts val="2400"/>
              <a:buChar char="●"/>
            </a:pPr>
            <a:r>
              <a:rPr lang="en-US" sz="2400">
                <a:solidFill>
                  <a:schemeClr val="dk1"/>
                </a:solidFill>
              </a:rPr>
              <a:t>It is assumed that consumers act in rational ways that can be observed and quantified.</a:t>
            </a:r>
            <a:endParaRPr sz="2400">
              <a:solidFill>
                <a:schemeClr val="dk1"/>
              </a:solidFill>
            </a:endParaRPr>
          </a:p>
          <a:p>
            <a:pPr marL="0" lvl="0" indent="0" algn="l" rtl="0">
              <a:spcBef>
                <a:spcPts val="0"/>
              </a:spcBef>
              <a:spcAft>
                <a:spcPts val="0"/>
              </a:spcAft>
              <a:buNone/>
            </a:pPr>
            <a:endParaRPr sz="1200">
              <a:solidFill>
                <a:schemeClr val="dk1"/>
              </a:solidFill>
              <a:highlight>
                <a:schemeClr val="lt1"/>
              </a:highlight>
            </a:endParaRPr>
          </a:p>
          <a:p>
            <a:pPr marL="0" lvl="0" indent="0" algn="l" rtl="0">
              <a:spcBef>
                <a:spcPts val="0"/>
              </a:spcBef>
              <a:spcAft>
                <a:spcPts val="0"/>
              </a:spcAft>
              <a:buNone/>
            </a:pPr>
            <a:endParaRPr>
              <a:solidFill>
                <a:schemeClr val="dk1"/>
              </a:solidFill>
            </a:endParaRPr>
          </a:p>
        </p:txBody>
      </p:sp>
      <p:sp>
        <p:nvSpPr>
          <p:cNvPr id="620" name="Google Shape;620;p91"/>
          <p:cNvSpPr txBox="1"/>
          <p:nvPr/>
        </p:nvSpPr>
        <p:spPr>
          <a:xfrm>
            <a:off x="2929775" y="2805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Consumer Theory</a:t>
            </a:r>
            <a:endParaRPr sz="2400">
              <a:solidFill>
                <a:srgbClr val="004A80"/>
              </a:solidFill>
              <a:latin typeface="Gill Sans"/>
              <a:ea typeface="Gill Sans"/>
              <a:cs typeface="Gill Sans"/>
              <a:sym typeface="Gill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0"/>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00" name="Google Shape;100;p20"/>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92"/>
          <p:cNvSpPr txBox="1"/>
          <p:nvPr/>
        </p:nvSpPr>
        <p:spPr>
          <a:xfrm>
            <a:off x="256200" y="1217775"/>
            <a:ext cx="8631600" cy="53103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Utility:  the satisfaction one receives from consuming a good or service</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Marginal utility:  the satisfaction one receives from consuming one additional unit of a good or service.</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Total utility:  the total amount of satisfaction one receives from consuming a good or service in its entirety.</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Law of Diminishing Marginal Utility:  (ceteris paribus)  as a person consumes more of a good or service, his/her marginal utility (satisfaction) will diminish with each unit consumed.</a:t>
            </a:r>
            <a:endParaRPr sz="2400">
              <a:solidFill>
                <a:schemeClr val="dk1"/>
              </a:solidFill>
              <a:latin typeface="Gill Sans"/>
              <a:ea typeface="Gill Sans"/>
              <a:cs typeface="Gill Sans"/>
              <a:sym typeface="Gill Sans"/>
            </a:endParaRPr>
          </a:p>
          <a:p>
            <a:pPr marL="9144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Examples?</a:t>
            </a:r>
            <a:endParaRPr sz="2400">
              <a:solidFill>
                <a:schemeClr val="dk1"/>
              </a:solidFill>
              <a:latin typeface="Gill Sans"/>
              <a:ea typeface="Gill Sans"/>
              <a:cs typeface="Gill Sans"/>
              <a:sym typeface="Gill Sans"/>
            </a:endParaRPr>
          </a:p>
        </p:txBody>
      </p:sp>
      <p:sp>
        <p:nvSpPr>
          <p:cNvPr id="627" name="Google Shape;627;p92"/>
          <p:cNvSpPr txBox="1"/>
          <p:nvPr/>
        </p:nvSpPr>
        <p:spPr>
          <a:xfrm>
            <a:off x="2737500" y="32330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Consumer Theory</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Google Shape;633;p93"/>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634" name="Google Shape;634;p93"/>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p94"/>
          <p:cNvPicPr preferRelativeResize="0"/>
          <p:nvPr/>
        </p:nvPicPr>
        <p:blipFill>
          <a:blip r:embed="rId3">
            <a:alphaModFix/>
          </a:blip>
          <a:stretch>
            <a:fillRect/>
          </a:stretch>
        </p:blipFill>
        <p:spPr>
          <a:xfrm>
            <a:off x="222928" y="1388346"/>
            <a:ext cx="4091775" cy="3078450"/>
          </a:xfrm>
          <a:prstGeom prst="rect">
            <a:avLst/>
          </a:prstGeom>
          <a:noFill/>
          <a:ln>
            <a:noFill/>
          </a:ln>
        </p:spPr>
      </p:pic>
      <p:pic>
        <p:nvPicPr>
          <p:cNvPr id="641" name="Google Shape;641;p94"/>
          <p:cNvPicPr preferRelativeResize="0"/>
          <p:nvPr/>
        </p:nvPicPr>
        <p:blipFill>
          <a:blip r:embed="rId4">
            <a:alphaModFix/>
          </a:blip>
          <a:stretch>
            <a:fillRect/>
          </a:stretch>
        </p:blipFill>
        <p:spPr>
          <a:xfrm>
            <a:off x="4229150" y="2895526"/>
            <a:ext cx="4766700" cy="317462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pic>
        <p:nvPicPr>
          <p:cNvPr id="647" name="Google Shape;647;p95"/>
          <p:cNvPicPr preferRelativeResize="0"/>
          <p:nvPr/>
        </p:nvPicPr>
        <p:blipFill>
          <a:blip r:embed="rId3">
            <a:alphaModFix/>
          </a:blip>
          <a:stretch>
            <a:fillRect/>
          </a:stretch>
        </p:blipFill>
        <p:spPr>
          <a:xfrm>
            <a:off x="861787" y="1492113"/>
            <a:ext cx="7420425" cy="4711974"/>
          </a:xfrm>
          <a:prstGeom prst="rect">
            <a:avLst/>
          </a:prstGeom>
          <a:noFill/>
          <a:ln>
            <a:noFill/>
          </a:ln>
        </p:spPr>
      </p:pic>
      <p:sp>
        <p:nvSpPr>
          <p:cNvPr id="648" name="Google Shape;648;p95"/>
          <p:cNvSpPr txBox="1"/>
          <p:nvPr/>
        </p:nvSpPr>
        <p:spPr>
          <a:xfrm>
            <a:off x="2566600" y="36602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Consumer Theory</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654" name="Google Shape;654;p96"/>
          <p:cNvPicPr preferRelativeResize="0"/>
          <p:nvPr/>
        </p:nvPicPr>
        <p:blipFill>
          <a:blip r:embed="rId3">
            <a:alphaModFix/>
          </a:blip>
          <a:stretch>
            <a:fillRect/>
          </a:stretch>
        </p:blipFill>
        <p:spPr>
          <a:xfrm>
            <a:off x="252075" y="1193075"/>
            <a:ext cx="8639825" cy="46486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97"/>
          <p:cNvSpPr txBox="1"/>
          <p:nvPr/>
        </p:nvSpPr>
        <p:spPr>
          <a:xfrm>
            <a:off x="106650" y="705025"/>
            <a:ext cx="8930700" cy="59721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000" b="1" u="sng">
                <a:solidFill>
                  <a:schemeClr val="dk1"/>
                </a:solidFill>
                <a:latin typeface="Gill Sans"/>
                <a:ea typeface="Gill Sans"/>
                <a:cs typeface="Gill Sans"/>
                <a:sym typeface="Gill Sans"/>
              </a:rPr>
              <a:t>Budget Constraints and Indifference Curves</a:t>
            </a:r>
            <a:endParaRPr sz="2000" b="1" u="sng">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0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000" b="1" u="sng">
                <a:solidFill>
                  <a:srgbClr val="6AA84F"/>
                </a:solidFill>
                <a:latin typeface="Gill Sans"/>
                <a:ea typeface="Gill Sans"/>
                <a:cs typeface="Gill Sans"/>
                <a:sym typeface="Gill Sans"/>
              </a:rPr>
              <a:t>Budget Line</a:t>
            </a:r>
            <a:r>
              <a:rPr lang="en-US" sz="2000" b="1">
                <a:solidFill>
                  <a:schemeClr val="dk1"/>
                </a:solidFill>
                <a:latin typeface="Gill Sans"/>
                <a:ea typeface="Gill Sans"/>
                <a:cs typeface="Gill Sans"/>
                <a:sym typeface="Gill Sans"/>
              </a:rPr>
              <a:t>:</a:t>
            </a:r>
            <a:r>
              <a:rPr lang="en-US" sz="2000">
                <a:solidFill>
                  <a:schemeClr val="dk1"/>
                </a:solidFill>
                <a:latin typeface="Gill Sans"/>
                <a:ea typeface="Gill Sans"/>
                <a:cs typeface="Gill Sans"/>
                <a:sym typeface="Gill Sans"/>
              </a:rPr>
              <a:t>  shows the combination of goods/services that can be purchased given a consumer’s budgetary constraints.</a:t>
            </a:r>
            <a:endParaRPr sz="20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0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000">
                <a:solidFill>
                  <a:schemeClr val="dk1"/>
                </a:solidFill>
                <a:latin typeface="Gill Sans"/>
                <a:ea typeface="Gill Sans"/>
                <a:cs typeface="Gill Sans"/>
                <a:sym typeface="Gill Sans"/>
              </a:rPr>
              <a:t>	Ex: Sam’s income = $80.  She wishes to purchases swimsuits and flip flops for the summer.</a:t>
            </a:r>
            <a:endParaRPr sz="20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000">
                <a:solidFill>
                  <a:schemeClr val="dk1"/>
                </a:solidFill>
                <a:latin typeface="Gill Sans"/>
                <a:ea typeface="Gill Sans"/>
                <a:cs typeface="Gill Sans"/>
                <a:sym typeface="Gill Sans"/>
              </a:rPr>
              <a:t>		-Swimsuits cost $20</a:t>
            </a:r>
            <a:endParaRPr sz="20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000">
                <a:solidFill>
                  <a:schemeClr val="dk1"/>
                </a:solidFill>
                <a:latin typeface="Gill Sans"/>
                <a:ea typeface="Gill Sans"/>
                <a:cs typeface="Gill Sans"/>
                <a:sym typeface="Gill Sans"/>
              </a:rPr>
              <a:t>		-Flip flops cost $10</a:t>
            </a:r>
            <a:endParaRPr sz="20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000">
              <a:solidFill>
                <a:schemeClr val="dk1"/>
              </a:solidFill>
              <a:latin typeface="Gill Sans"/>
              <a:ea typeface="Gill Sans"/>
              <a:cs typeface="Gill Sans"/>
              <a:sym typeface="Gill Sans"/>
            </a:endParaRPr>
          </a:p>
          <a:p>
            <a:pPr marL="114300" lvl="0" indent="0" algn="l" rtl="0">
              <a:spcBef>
                <a:spcPts val="360"/>
              </a:spcBef>
              <a:spcAft>
                <a:spcPts val="0"/>
              </a:spcAft>
              <a:buNone/>
            </a:pPr>
            <a:r>
              <a:rPr lang="en-US" sz="2000">
                <a:solidFill>
                  <a:schemeClr val="dk1"/>
                </a:solidFill>
                <a:latin typeface="Gill Sans"/>
                <a:ea typeface="Gill Sans"/>
                <a:cs typeface="Gill Sans"/>
                <a:sym typeface="Gill Sans"/>
              </a:rPr>
              <a:t>If Sam purchases only swimsuits she can buy 4.   ($80 (budget) / $20 (swimsuit cost)</a:t>
            </a:r>
            <a:endParaRPr sz="2000">
              <a:solidFill>
                <a:schemeClr val="dk1"/>
              </a:solidFill>
              <a:latin typeface="Gill Sans"/>
              <a:ea typeface="Gill Sans"/>
              <a:cs typeface="Gill Sans"/>
              <a:sym typeface="Gill Sans"/>
            </a:endParaRPr>
          </a:p>
          <a:p>
            <a:pPr marL="114300" lvl="0" indent="0" algn="l" rtl="0">
              <a:spcBef>
                <a:spcPts val="360"/>
              </a:spcBef>
              <a:spcAft>
                <a:spcPts val="0"/>
              </a:spcAft>
              <a:buNone/>
            </a:pPr>
            <a:r>
              <a:rPr lang="en-US" sz="2000">
                <a:solidFill>
                  <a:schemeClr val="dk1"/>
                </a:solidFill>
                <a:latin typeface="Gill Sans"/>
                <a:ea typeface="Gill Sans"/>
                <a:cs typeface="Gill Sans"/>
                <a:sym typeface="Gill Sans"/>
              </a:rPr>
              <a:t>If Sam purchases only flip flops she can buy 8.  ($80 (budget) / $10 (flip flop cost)</a:t>
            </a:r>
            <a:endParaRPr sz="2000">
              <a:solidFill>
                <a:schemeClr val="dk1"/>
              </a:solidFill>
              <a:latin typeface="Gill Sans"/>
              <a:ea typeface="Gill Sans"/>
              <a:cs typeface="Gill Sans"/>
              <a:sym typeface="Gill Sans"/>
            </a:endParaRPr>
          </a:p>
          <a:p>
            <a:pPr marL="114300" lvl="0" indent="0" algn="l" rtl="0">
              <a:spcBef>
                <a:spcPts val="360"/>
              </a:spcBef>
              <a:spcAft>
                <a:spcPts val="0"/>
              </a:spcAft>
              <a:buNone/>
            </a:pPr>
            <a:endParaRPr sz="2000">
              <a:solidFill>
                <a:schemeClr val="dk1"/>
              </a:solidFill>
              <a:latin typeface="Gill Sans"/>
              <a:ea typeface="Gill Sans"/>
              <a:cs typeface="Gill Sans"/>
              <a:sym typeface="Gill Sans"/>
            </a:endParaRPr>
          </a:p>
          <a:p>
            <a:pPr marL="114300" lvl="0" indent="0" algn="l" rtl="0">
              <a:spcBef>
                <a:spcPts val="360"/>
              </a:spcBef>
              <a:spcAft>
                <a:spcPts val="0"/>
              </a:spcAft>
              <a:buNone/>
            </a:pPr>
            <a:r>
              <a:rPr lang="en-US" sz="2000">
                <a:solidFill>
                  <a:schemeClr val="dk1"/>
                </a:solidFill>
                <a:latin typeface="Gill Sans"/>
                <a:ea typeface="Gill Sans"/>
                <a:cs typeface="Gill Sans"/>
                <a:sym typeface="Gill Sans"/>
              </a:rPr>
              <a:t>There are several possible combinations of swimsuits and flip flops given her budget.</a:t>
            </a:r>
            <a:endParaRPr sz="2000">
              <a:solidFill>
                <a:schemeClr val="dk1"/>
              </a:solidFill>
              <a:latin typeface="Gill Sans"/>
              <a:ea typeface="Gill Sans"/>
              <a:cs typeface="Gill Sans"/>
              <a:sym typeface="Gill Sans"/>
            </a:endParaRPr>
          </a:p>
          <a:p>
            <a:pPr marL="114300" lvl="0" indent="0" algn="l" rtl="0">
              <a:spcBef>
                <a:spcPts val="360"/>
              </a:spcBef>
              <a:spcAft>
                <a:spcPts val="0"/>
              </a:spcAft>
              <a:buNone/>
            </a:pPr>
            <a:r>
              <a:rPr lang="en-US" sz="2000">
                <a:solidFill>
                  <a:schemeClr val="dk1"/>
                </a:solidFill>
                <a:latin typeface="Gill Sans"/>
                <a:ea typeface="Gill Sans"/>
                <a:cs typeface="Gill Sans"/>
                <a:sym typeface="Gill Sans"/>
              </a:rPr>
              <a:t>Ex: 2 swimsuits and 4 flip flops</a:t>
            </a:r>
            <a:r>
              <a:rPr lang="en-US" sz="1800">
                <a:solidFill>
                  <a:schemeClr val="dk1"/>
                </a:solidFill>
                <a:latin typeface="Gill Sans"/>
                <a:ea typeface="Gill Sans"/>
                <a:cs typeface="Gill Sans"/>
                <a:sym typeface="Gill Sans"/>
              </a:rPr>
              <a:t> </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pic>
        <p:nvPicPr>
          <p:cNvPr id="666" name="Google Shape;666;p98"/>
          <p:cNvPicPr preferRelativeResize="0"/>
          <p:nvPr/>
        </p:nvPicPr>
        <p:blipFill>
          <a:blip r:embed="rId3">
            <a:alphaModFix/>
          </a:blip>
          <a:stretch>
            <a:fillRect/>
          </a:stretch>
        </p:blipFill>
        <p:spPr>
          <a:xfrm>
            <a:off x="1149875" y="1138275"/>
            <a:ext cx="7219474" cy="54146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99"/>
          <p:cNvSpPr txBox="1"/>
          <p:nvPr/>
        </p:nvSpPr>
        <p:spPr>
          <a:xfrm>
            <a:off x="63900" y="1239125"/>
            <a:ext cx="9016200" cy="30477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000" b="1" u="sng">
                <a:solidFill>
                  <a:srgbClr val="6AA84F"/>
                </a:solidFill>
                <a:latin typeface="Gill Sans"/>
                <a:ea typeface="Gill Sans"/>
                <a:cs typeface="Gill Sans"/>
                <a:sym typeface="Gill Sans"/>
              </a:rPr>
              <a:t>Indifference Curve</a:t>
            </a:r>
            <a:r>
              <a:rPr lang="en-US" sz="2000">
                <a:solidFill>
                  <a:schemeClr val="dk1"/>
                </a:solidFill>
                <a:latin typeface="Gill Sans"/>
                <a:ea typeface="Gill Sans"/>
                <a:cs typeface="Gill Sans"/>
                <a:sym typeface="Gill Sans"/>
              </a:rPr>
              <a:t>:  Shows all the combinations of two goods/services that give the consumer equal amounts of utility (satisfaction).  The consumer is indifferent to the various combinations because they give equal amounts of utility.</a:t>
            </a:r>
            <a:endParaRPr sz="20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1800">
              <a:solidFill>
                <a:schemeClr val="dk1"/>
              </a:solidFill>
              <a:latin typeface="Gill Sans"/>
              <a:ea typeface="Gill Sans"/>
              <a:cs typeface="Gill Sans"/>
              <a:sym typeface="Gill Sans"/>
            </a:endParaRPr>
          </a:p>
          <a:p>
            <a:pPr marL="114300" lvl="0" indent="0" algn="l" rtl="0">
              <a:spcBef>
                <a:spcPts val="360"/>
              </a:spcBef>
              <a:spcAft>
                <a:spcPts val="0"/>
              </a:spcAft>
              <a:buNone/>
            </a:pPr>
            <a:r>
              <a:rPr lang="en-US" sz="1800">
                <a:solidFill>
                  <a:schemeClr val="dk1"/>
                </a:solidFill>
                <a:latin typeface="Gill Sans"/>
                <a:ea typeface="Gill Sans"/>
                <a:cs typeface="Gill Sans"/>
                <a:sym typeface="Gill Sans"/>
              </a:rPr>
              <a:t>Any of the following combinations provide </a:t>
            </a:r>
            <a:r>
              <a:rPr lang="en-US" sz="1800" b="1" u="sng">
                <a:solidFill>
                  <a:schemeClr val="dk1"/>
                </a:solidFill>
                <a:latin typeface="Gill Sans"/>
                <a:ea typeface="Gill Sans"/>
                <a:cs typeface="Gill Sans"/>
                <a:sym typeface="Gill Sans"/>
              </a:rPr>
              <a:t>50 utils</a:t>
            </a:r>
            <a:r>
              <a:rPr lang="en-US" sz="1800">
                <a:solidFill>
                  <a:schemeClr val="dk1"/>
                </a:solidFill>
                <a:latin typeface="Gill Sans"/>
                <a:ea typeface="Gill Sans"/>
                <a:cs typeface="Gill Sans"/>
                <a:sym typeface="Gill Sans"/>
              </a:rPr>
              <a:t> to Sam:</a:t>
            </a:r>
            <a:endParaRPr sz="1800">
              <a:solidFill>
                <a:schemeClr val="dk1"/>
              </a:solidFill>
              <a:latin typeface="Gill Sans"/>
              <a:ea typeface="Gill Sans"/>
              <a:cs typeface="Gill Sans"/>
              <a:sym typeface="Gill Sans"/>
            </a:endParaRPr>
          </a:p>
          <a:p>
            <a:pPr marL="114300" lvl="0" indent="0" algn="l" rtl="0">
              <a:spcBef>
                <a:spcPts val="360"/>
              </a:spcBef>
              <a:spcAft>
                <a:spcPts val="0"/>
              </a:spcAft>
              <a:buNone/>
            </a:pPr>
            <a:endParaRPr sz="1800">
              <a:solidFill>
                <a:schemeClr val="dk1"/>
              </a:solidFill>
              <a:latin typeface="Gill Sans"/>
              <a:ea typeface="Gill Sans"/>
              <a:cs typeface="Gill Sans"/>
              <a:sym typeface="Gill Sans"/>
            </a:endParaRPr>
          </a:p>
          <a:p>
            <a:pPr marL="114300" lvl="0" indent="0" algn="l" rtl="0">
              <a:spcBef>
                <a:spcPts val="360"/>
              </a:spcBef>
              <a:spcAft>
                <a:spcPts val="0"/>
              </a:spcAft>
              <a:buNone/>
            </a:pPr>
            <a:endParaRPr sz="18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18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1800">
                <a:solidFill>
                  <a:schemeClr val="dk1"/>
                </a:solidFill>
                <a:latin typeface="Gill Sans"/>
                <a:ea typeface="Gill Sans"/>
                <a:cs typeface="Gill Sans"/>
                <a:sym typeface="Gill Sans"/>
              </a:rPr>
              <a:t> </a:t>
            </a:r>
            <a:endParaRPr sz="1800">
              <a:solidFill>
                <a:schemeClr val="dk1"/>
              </a:solidFill>
              <a:latin typeface="Gill Sans"/>
              <a:ea typeface="Gill Sans"/>
              <a:cs typeface="Gill Sans"/>
              <a:sym typeface="Gill Sans"/>
            </a:endParaRPr>
          </a:p>
        </p:txBody>
      </p:sp>
      <p:graphicFrame>
        <p:nvGraphicFramePr>
          <p:cNvPr id="673" name="Google Shape;673;p99"/>
          <p:cNvGraphicFramePr/>
          <p:nvPr/>
        </p:nvGraphicFramePr>
        <p:xfrm>
          <a:off x="940575" y="3542700"/>
          <a:ext cx="3000000" cy="3000000"/>
        </p:xfrm>
        <a:graphic>
          <a:graphicData uri="http://schemas.openxmlformats.org/drawingml/2006/table">
            <a:tbl>
              <a:tblPr>
                <a:noFill/>
                <a:tableStyleId>{64C82F5D-46F5-4FDE-AA33-D51346FA67F2}</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800" b="1" u="sng"/>
                        <a:t>Swimsuits  </a:t>
                      </a:r>
                      <a:endParaRPr sz="1800" b="1" u="sng"/>
                    </a:p>
                  </a:txBody>
                  <a:tcPr marL="91425" marR="91425" marT="91425" marB="91425"/>
                </a:tc>
                <a:tc>
                  <a:txBody>
                    <a:bodyPr/>
                    <a:lstStyle/>
                    <a:p>
                      <a:pPr marL="0" lvl="0" indent="0" algn="ctr" rtl="0">
                        <a:spcBef>
                          <a:spcPts val="0"/>
                        </a:spcBef>
                        <a:spcAft>
                          <a:spcPts val="0"/>
                        </a:spcAft>
                        <a:buNone/>
                      </a:pPr>
                      <a:r>
                        <a:rPr lang="en-US" sz="1800" b="1" u="sng"/>
                        <a:t>FlipFlops </a:t>
                      </a:r>
                      <a:endParaRPr sz="1800" b="1" u="sng"/>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US" sz="1800"/>
                        <a:t>6</a:t>
                      </a:r>
                      <a:endParaRPr sz="1800"/>
                    </a:p>
                  </a:txBody>
                  <a:tcPr marL="91425" marR="91425" marT="91425" marB="91425"/>
                </a:tc>
                <a:tc>
                  <a:txBody>
                    <a:bodyPr/>
                    <a:lstStyle/>
                    <a:p>
                      <a:pPr marL="0" lvl="0" indent="0" algn="ctr" rtl="0">
                        <a:spcBef>
                          <a:spcPts val="0"/>
                        </a:spcBef>
                        <a:spcAft>
                          <a:spcPts val="0"/>
                        </a:spcAft>
                        <a:buNone/>
                      </a:pPr>
                      <a:r>
                        <a:rPr lang="en-US" sz="1800"/>
                        <a:t>1</a:t>
                      </a:r>
                      <a:endParaRPr sz="1800"/>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US" sz="1800"/>
                        <a:t>3</a:t>
                      </a:r>
                      <a:endParaRPr sz="1800"/>
                    </a:p>
                  </a:txBody>
                  <a:tcPr marL="91425" marR="91425" marT="91425" marB="91425"/>
                </a:tc>
                <a:tc>
                  <a:txBody>
                    <a:bodyPr/>
                    <a:lstStyle/>
                    <a:p>
                      <a:pPr marL="0" lvl="0" indent="0" algn="ctr" rtl="0">
                        <a:spcBef>
                          <a:spcPts val="0"/>
                        </a:spcBef>
                        <a:spcAft>
                          <a:spcPts val="0"/>
                        </a:spcAft>
                        <a:buNone/>
                      </a:pPr>
                      <a:r>
                        <a:rPr lang="en-US" sz="1800"/>
                        <a:t>3</a:t>
                      </a:r>
                      <a:endParaRPr sz="1800"/>
                    </a:p>
                  </a:txBody>
                  <a:tcPr marL="91425" marR="91425" marT="91425" marB="91425"/>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US" sz="1800"/>
                        <a:t>2</a:t>
                      </a:r>
                      <a:endParaRPr sz="1800"/>
                    </a:p>
                  </a:txBody>
                  <a:tcPr marL="91425" marR="91425" marT="91425" marB="91425"/>
                </a:tc>
                <a:tc>
                  <a:txBody>
                    <a:bodyPr/>
                    <a:lstStyle/>
                    <a:p>
                      <a:pPr marL="0" lvl="0" indent="0" algn="ctr" rtl="0">
                        <a:spcBef>
                          <a:spcPts val="0"/>
                        </a:spcBef>
                        <a:spcAft>
                          <a:spcPts val="0"/>
                        </a:spcAft>
                        <a:buNone/>
                      </a:pPr>
                      <a:r>
                        <a:rPr lang="en-US" sz="1800"/>
                        <a:t>4</a:t>
                      </a:r>
                      <a:endParaRPr sz="1800"/>
                    </a:p>
                  </a:txBody>
                  <a:tcPr marL="91425" marR="91425" marT="91425" marB="91425"/>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US" sz="1800"/>
                        <a:t>1</a:t>
                      </a:r>
                      <a:endParaRPr sz="1800"/>
                    </a:p>
                  </a:txBody>
                  <a:tcPr marL="91425" marR="91425" marT="91425" marB="91425"/>
                </a:tc>
                <a:tc>
                  <a:txBody>
                    <a:bodyPr/>
                    <a:lstStyle/>
                    <a:p>
                      <a:pPr marL="0" lvl="0" indent="0" algn="ctr" rtl="0">
                        <a:spcBef>
                          <a:spcPts val="0"/>
                        </a:spcBef>
                        <a:spcAft>
                          <a:spcPts val="0"/>
                        </a:spcAft>
                        <a:buNone/>
                      </a:pPr>
                      <a:r>
                        <a:rPr lang="en-US" sz="1800"/>
                        <a:t>7</a:t>
                      </a:r>
                      <a:endParaRPr sz="1800"/>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pic>
        <p:nvPicPr>
          <p:cNvPr id="679" name="Google Shape;679;p100"/>
          <p:cNvPicPr preferRelativeResize="0"/>
          <p:nvPr/>
        </p:nvPicPr>
        <p:blipFill>
          <a:blip r:embed="rId3">
            <a:alphaModFix/>
          </a:blip>
          <a:stretch>
            <a:fillRect/>
          </a:stretch>
        </p:blipFill>
        <p:spPr>
          <a:xfrm>
            <a:off x="1648450" y="1275850"/>
            <a:ext cx="5486400" cy="54864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101"/>
          <p:cNvSpPr txBox="1"/>
          <p:nvPr/>
        </p:nvSpPr>
        <p:spPr>
          <a:xfrm>
            <a:off x="234750" y="1922800"/>
            <a:ext cx="8460900" cy="32940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800">
                <a:solidFill>
                  <a:schemeClr val="dk1"/>
                </a:solidFill>
                <a:latin typeface="Gill Sans"/>
                <a:ea typeface="Gill Sans"/>
                <a:cs typeface="Gill Sans"/>
                <a:sym typeface="Gill Sans"/>
              </a:rPr>
              <a:t>Consumer’s goal:  to make decisions that attain the highest possible utility given the constraints of his/her budget.</a:t>
            </a:r>
            <a:endParaRPr sz="28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8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800">
                <a:solidFill>
                  <a:schemeClr val="dk1"/>
                </a:solidFill>
                <a:latin typeface="Gill Sans"/>
                <a:ea typeface="Gill Sans"/>
                <a:cs typeface="Gill Sans"/>
                <a:sym typeface="Gill Sans"/>
              </a:rPr>
              <a:t>The consumer will maximize his/her utility and be within his/her budget where the indifference curve is tangent to the budget line - </a:t>
            </a:r>
            <a:r>
              <a:rPr lang="en-US" sz="2800" u="sng">
                <a:solidFill>
                  <a:schemeClr val="dk1"/>
                </a:solidFill>
                <a:latin typeface="Gill Sans"/>
                <a:ea typeface="Gill Sans"/>
                <a:cs typeface="Gill Sans"/>
                <a:sym typeface="Gill Sans"/>
              </a:rPr>
              <a:t>Consumer Equilibrium</a:t>
            </a:r>
            <a:endParaRPr sz="2800" u="sng">
              <a:solidFill>
                <a:schemeClr val="dk1"/>
              </a:solidFill>
              <a:latin typeface="Gill Sans"/>
              <a:ea typeface="Gill Sans"/>
              <a:cs typeface="Gill Sans"/>
              <a:sym typeface="Gill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1"/>
          <p:cNvSpPr txBox="1">
            <a:spLocks noGrp="1"/>
          </p:cNvSpPr>
          <p:nvPr>
            <p:ph type="title"/>
          </p:nvPr>
        </p:nvSpPr>
        <p:spPr>
          <a:xfrm>
            <a:off x="257525" y="13879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4500"/>
              <a:t>Objectives</a:t>
            </a:r>
            <a:endParaRPr sz="4500" b="1"/>
          </a:p>
        </p:txBody>
      </p:sp>
      <p:sp>
        <p:nvSpPr>
          <p:cNvPr id="107" name="Google Shape;107;p21"/>
          <p:cNvSpPr txBox="1">
            <a:spLocks noGrp="1"/>
          </p:cNvSpPr>
          <p:nvPr>
            <p:ph type="body" idx="4294967295"/>
          </p:nvPr>
        </p:nvSpPr>
        <p:spPr>
          <a:xfrm>
            <a:off x="257525" y="1281800"/>
            <a:ext cx="8757000" cy="4175700"/>
          </a:xfrm>
          <a:prstGeom prst="rect">
            <a:avLst/>
          </a:prstGeom>
          <a:noFill/>
          <a:ln>
            <a:noFill/>
          </a:ln>
        </p:spPr>
        <p:txBody>
          <a:bodyPr spcFirstLastPara="1" wrap="square" lIns="91425" tIns="45700" rIns="91425" bIns="45700" anchor="t" anchorCtr="0">
            <a:noAutofit/>
          </a:bodyPr>
          <a:lstStyle/>
          <a:p>
            <a:pPr marL="342900" lvl="0" indent="-323850" algn="l" rtl="0">
              <a:spcBef>
                <a:spcPts val="0"/>
              </a:spcBef>
              <a:spcAft>
                <a:spcPts val="0"/>
              </a:spcAft>
              <a:buSzPts val="2500"/>
              <a:buFont typeface="Calibri"/>
              <a:buChar char="•"/>
            </a:pPr>
            <a:r>
              <a:rPr lang="en-US" sz="2500"/>
              <a:t>To discuss how firms and households interact in a free market economy using the circular flow model</a:t>
            </a:r>
            <a:endParaRPr sz="2500"/>
          </a:p>
          <a:p>
            <a:pPr marL="342900" lvl="0" indent="-323850" algn="l" rtl="0">
              <a:spcBef>
                <a:spcPts val="0"/>
              </a:spcBef>
              <a:spcAft>
                <a:spcPts val="0"/>
              </a:spcAft>
              <a:buSzPts val="2500"/>
              <a:buChar char="•"/>
            </a:pPr>
            <a:r>
              <a:rPr lang="en-US" sz="2500"/>
              <a:t>To explore the various types of business organizations and the balance between profit maximization and social responsibility.</a:t>
            </a:r>
            <a:endParaRPr sz="2500"/>
          </a:p>
          <a:p>
            <a:pPr marL="342900" lvl="0" indent="-323850" algn="l" rtl="0">
              <a:spcBef>
                <a:spcPts val="0"/>
              </a:spcBef>
              <a:spcAft>
                <a:spcPts val="0"/>
              </a:spcAft>
              <a:buSzPts val="2500"/>
              <a:buChar char="•"/>
            </a:pPr>
            <a:r>
              <a:rPr lang="en-US" sz="2500"/>
              <a:t>To analyze competitive market structures and marginal analysis to determine productive efficiency.</a:t>
            </a:r>
            <a:endParaRPr sz="2500"/>
          </a:p>
          <a:p>
            <a:pPr marL="342900" lvl="0" indent="-323850" algn="l" rtl="0">
              <a:spcBef>
                <a:spcPts val="0"/>
              </a:spcBef>
              <a:spcAft>
                <a:spcPts val="0"/>
              </a:spcAft>
              <a:buSzPts val="2500"/>
              <a:buChar char="•"/>
            </a:pPr>
            <a:r>
              <a:rPr lang="en-US" sz="2500"/>
              <a:t>To discuss consumer theory and utility.</a:t>
            </a:r>
            <a:endParaRPr sz="2500"/>
          </a:p>
          <a:p>
            <a:pPr marL="342900" lvl="0" indent="-342900" algn="l" rtl="0">
              <a:spcBef>
                <a:spcPts val="0"/>
              </a:spcBef>
              <a:spcAft>
                <a:spcPts val="0"/>
              </a:spcAft>
              <a:buSzPts val="2500"/>
              <a:buChar char="•"/>
            </a:pPr>
            <a:r>
              <a:rPr lang="en-US" sz="2500"/>
              <a:t>To introduce dynamic learning activities and lesson plans to bring content alive for students.</a:t>
            </a:r>
            <a:endParaRPr sz="2500"/>
          </a:p>
          <a:p>
            <a:pPr marL="342900" lvl="0" indent="-342900" algn="l" rtl="0">
              <a:spcBef>
                <a:spcPts val="0"/>
              </a:spcBef>
              <a:spcAft>
                <a:spcPts val="0"/>
              </a:spcAft>
              <a:buSzPts val="2500"/>
              <a:buChar char="•"/>
            </a:pPr>
            <a:r>
              <a:rPr lang="en-US" sz="2500"/>
              <a:t>To model digital formative assessment tools to use with your students in order to maximize learning.</a:t>
            </a:r>
            <a:endParaRPr sz="2500"/>
          </a:p>
          <a:p>
            <a:pPr marL="342900" lvl="0" indent="-342900" algn="l" rtl="0">
              <a:spcBef>
                <a:spcPts val="0"/>
              </a:spcBef>
              <a:spcAft>
                <a:spcPts val="0"/>
              </a:spcAft>
              <a:buSzPts val="2500"/>
              <a:buChar char="•"/>
            </a:pPr>
            <a:r>
              <a:rPr lang="en-US" sz="2500" b="1" u="sng"/>
              <a:t>To discuss how current energy infrastructure and renewable energy policy illustrate microeconomic concepts.</a:t>
            </a:r>
            <a:endParaRPr sz="2750" b="1" u="sng"/>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7">
                                            <p:txEl>
                                              <p:pRg st="0" end="0"/>
                                            </p:txEl>
                                          </p:spTgt>
                                        </p:tgtEl>
                                        <p:attrNameLst>
                                          <p:attrName>style.visibility</p:attrName>
                                        </p:attrNameLst>
                                      </p:cBhvr>
                                      <p:to>
                                        <p:strVal val="visible"/>
                                      </p:to>
                                    </p:set>
                                    <p:anim calcmode="lin" valueType="num">
                                      <p:cBhvr additive="base">
                                        <p:cTn id="7" dur="500"/>
                                        <p:tgtEl>
                                          <p:spTgt spid="10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7">
                                            <p:txEl>
                                              <p:pRg st="1" end="1"/>
                                            </p:txEl>
                                          </p:spTgt>
                                        </p:tgtEl>
                                        <p:attrNameLst>
                                          <p:attrName>style.visibility</p:attrName>
                                        </p:attrNameLst>
                                      </p:cBhvr>
                                      <p:to>
                                        <p:strVal val="visible"/>
                                      </p:to>
                                    </p:set>
                                    <p:anim calcmode="lin" valueType="num">
                                      <p:cBhvr additive="base">
                                        <p:cTn id="12" dur="500"/>
                                        <p:tgtEl>
                                          <p:spTgt spid="10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7">
                                            <p:txEl>
                                              <p:pRg st="2" end="2"/>
                                            </p:txEl>
                                          </p:spTgt>
                                        </p:tgtEl>
                                        <p:attrNameLst>
                                          <p:attrName>style.visibility</p:attrName>
                                        </p:attrNameLst>
                                      </p:cBhvr>
                                      <p:to>
                                        <p:strVal val="visible"/>
                                      </p:to>
                                    </p:set>
                                    <p:anim calcmode="lin" valueType="num">
                                      <p:cBhvr additive="base">
                                        <p:cTn id="17" dur="500"/>
                                        <p:tgtEl>
                                          <p:spTgt spid="10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7">
                                            <p:txEl>
                                              <p:pRg st="3" end="3"/>
                                            </p:txEl>
                                          </p:spTgt>
                                        </p:tgtEl>
                                        <p:attrNameLst>
                                          <p:attrName>style.visibility</p:attrName>
                                        </p:attrNameLst>
                                      </p:cBhvr>
                                      <p:to>
                                        <p:strVal val="visible"/>
                                      </p:to>
                                    </p:set>
                                    <p:anim calcmode="lin" valueType="num">
                                      <p:cBhvr additive="base">
                                        <p:cTn id="22" dur="500"/>
                                        <p:tgtEl>
                                          <p:spTgt spid="10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7">
                                            <p:txEl>
                                              <p:pRg st="4" end="4"/>
                                            </p:txEl>
                                          </p:spTgt>
                                        </p:tgtEl>
                                        <p:attrNameLst>
                                          <p:attrName>style.visibility</p:attrName>
                                        </p:attrNameLst>
                                      </p:cBhvr>
                                      <p:to>
                                        <p:strVal val="visible"/>
                                      </p:to>
                                    </p:set>
                                    <p:anim calcmode="lin" valueType="num">
                                      <p:cBhvr additive="base">
                                        <p:cTn id="27" dur="500"/>
                                        <p:tgtEl>
                                          <p:spTgt spid="10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7">
                                            <p:txEl>
                                              <p:pRg st="5" end="5"/>
                                            </p:txEl>
                                          </p:spTgt>
                                        </p:tgtEl>
                                        <p:attrNameLst>
                                          <p:attrName>style.visibility</p:attrName>
                                        </p:attrNameLst>
                                      </p:cBhvr>
                                      <p:to>
                                        <p:strVal val="visible"/>
                                      </p:to>
                                    </p:set>
                                    <p:anim calcmode="lin" valueType="num">
                                      <p:cBhvr additive="base">
                                        <p:cTn id="32" dur="500"/>
                                        <p:tgtEl>
                                          <p:spTgt spid="10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7">
                                            <p:txEl>
                                              <p:pRg st="6" end="6"/>
                                            </p:txEl>
                                          </p:spTgt>
                                        </p:tgtEl>
                                        <p:attrNameLst>
                                          <p:attrName>style.visibility</p:attrName>
                                        </p:attrNameLst>
                                      </p:cBhvr>
                                      <p:to>
                                        <p:strVal val="visible"/>
                                      </p:to>
                                    </p:set>
                                    <p:anim calcmode="lin" valueType="num">
                                      <p:cBhvr additive="base">
                                        <p:cTn id="37" dur="500"/>
                                        <p:tgtEl>
                                          <p:spTgt spid="10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pic>
        <p:nvPicPr>
          <p:cNvPr id="691" name="Google Shape;691;p102"/>
          <p:cNvPicPr preferRelativeResize="0"/>
          <p:nvPr/>
        </p:nvPicPr>
        <p:blipFill>
          <a:blip r:embed="rId3">
            <a:alphaModFix/>
          </a:blip>
          <a:stretch>
            <a:fillRect/>
          </a:stretch>
        </p:blipFill>
        <p:spPr>
          <a:xfrm>
            <a:off x="1232850" y="1367225"/>
            <a:ext cx="7048500" cy="481012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103"/>
          <p:cNvSpPr txBox="1"/>
          <p:nvPr/>
        </p:nvSpPr>
        <p:spPr>
          <a:xfrm>
            <a:off x="106650" y="1587000"/>
            <a:ext cx="8930700" cy="3684000"/>
          </a:xfrm>
          <a:prstGeom prst="rect">
            <a:avLst/>
          </a:prstGeom>
          <a:noFill/>
          <a:ln>
            <a:noFill/>
          </a:ln>
        </p:spPr>
        <p:txBody>
          <a:bodyPr spcFirstLastPara="1" wrap="square" lIns="91425" tIns="91425" rIns="91425" bIns="91425" anchor="t" anchorCtr="0">
            <a:spAutoFit/>
          </a:bodyPr>
          <a:lstStyle/>
          <a:p>
            <a:pPr marL="4572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Have students keep a “Utility Log” where they measure their levels of satisfaction while consuming different types of goods or services.  Students then construct individual utility graphs that demonstrate the Law of Diminishing Marginal Utility.</a:t>
            </a:r>
            <a:endParaRPr sz="2400">
              <a:solidFill>
                <a:schemeClr val="dk1"/>
              </a:solidFill>
              <a:latin typeface="Gill Sans"/>
              <a:ea typeface="Gill Sans"/>
              <a:cs typeface="Gill Sans"/>
              <a:sym typeface="Gill Sans"/>
            </a:endParaRPr>
          </a:p>
          <a:p>
            <a:pPr marL="457200" lvl="0" indent="-381000" algn="l" rtl="0">
              <a:spcBef>
                <a:spcPts val="1000"/>
              </a:spcBef>
              <a:spcAft>
                <a:spcPts val="0"/>
              </a:spcAft>
              <a:buClr>
                <a:schemeClr val="dk1"/>
              </a:buClr>
              <a:buSzPts val="2400"/>
              <a:buChar char="•"/>
            </a:pPr>
            <a:r>
              <a:rPr lang="en-US" sz="2400">
                <a:solidFill>
                  <a:schemeClr val="dk1"/>
                </a:solidFill>
                <a:latin typeface="Gill Sans"/>
                <a:ea typeface="Gill Sans"/>
                <a:cs typeface="Gill Sans"/>
                <a:sym typeface="Gill Sans"/>
              </a:rPr>
              <a:t>Students reflect on a decision they made between consuming two different goods or services.  They calculate their budgetary constraint and construct a budget line.  Students then add indifference curves and find the optimal point of consumption.</a:t>
            </a:r>
            <a:endParaRPr sz="2400">
              <a:solidFill>
                <a:schemeClr val="dk1"/>
              </a:solidFill>
              <a:latin typeface="Gill Sans"/>
              <a:ea typeface="Gill Sans"/>
              <a:cs typeface="Gill Sans"/>
              <a:sym typeface="Gill Sans"/>
            </a:endParaRPr>
          </a:p>
          <a:p>
            <a:pPr marL="0" lvl="0" indent="0" algn="l" rtl="0">
              <a:spcBef>
                <a:spcPts val="360"/>
              </a:spcBef>
              <a:spcAft>
                <a:spcPts val="0"/>
              </a:spcAft>
              <a:buNone/>
            </a:pPr>
            <a:endParaRPr sz="2400">
              <a:solidFill>
                <a:schemeClr val="dk1"/>
              </a:solidFill>
              <a:latin typeface="Gill Sans"/>
              <a:ea typeface="Gill Sans"/>
              <a:cs typeface="Gill Sans"/>
              <a:sym typeface="Gill Sans"/>
            </a:endParaRPr>
          </a:p>
        </p:txBody>
      </p:sp>
      <p:sp>
        <p:nvSpPr>
          <p:cNvPr id="698" name="Google Shape;698;p103"/>
          <p:cNvSpPr txBox="1"/>
          <p:nvPr/>
        </p:nvSpPr>
        <p:spPr>
          <a:xfrm>
            <a:off x="2801600" y="3446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Consumer Theory</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104"/>
          <p:cNvSpPr txBox="1">
            <a:spLocks noGrp="1"/>
          </p:cNvSpPr>
          <p:nvPr>
            <p:ph type="title"/>
          </p:nvPr>
        </p:nvSpPr>
        <p:spPr>
          <a:xfrm>
            <a:off x="311700" y="593367"/>
            <a:ext cx="85206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705" name="Google Shape;705;p104"/>
          <p:cNvSpPr txBox="1">
            <a:spLocks noGrp="1"/>
          </p:cNvSpPr>
          <p:nvPr>
            <p:ph type="body" idx="1"/>
          </p:nvPr>
        </p:nvSpPr>
        <p:spPr>
          <a:xfrm>
            <a:off x="311700" y="1536633"/>
            <a:ext cx="8520600" cy="4555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Digital Assessment Option:</a:t>
            </a:r>
            <a:endParaRPr/>
          </a:p>
          <a:p>
            <a:pPr marL="0" lvl="0" indent="0" algn="l" rtl="0">
              <a:spcBef>
                <a:spcPts val="1800"/>
              </a:spcBef>
              <a:spcAft>
                <a:spcPts val="0"/>
              </a:spcAft>
              <a:buNone/>
            </a:pPr>
            <a:endParaRPr/>
          </a:p>
          <a:p>
            <a:pPr marL="0" lvl="0" indent="0" algn="l" rtl="0">
              <a:spcBef>
                <a:spcPts val="1800"/>
              </a:spcBef>
              <a:spcAft>
                <a:spcPts val="1800"/>
              </a:spcAft>
              <a:buNone/>
            </a:pPr>
            <a:r>
              <a:rPr lang="en-US"/>
              <a:t>Quizzizz.com</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1" name="Google Shape;711;p105"/>
          <p:cNvPicPr preferRelativeResize="0"/>
          <p:nvPr/>
        </p:nvPicPr>
        <p:blipFill>
          <a:blip r:embed="rId3">
            <a:alphaModFix/>
          </a:blip>
          <a:stretch>
            <a:fillRect/>
          </a:stretch>
        </p:blipFill>
        <p:spPr>
          <a:xfrm>
            <a:off x="1276050" y="1091026"/>
            <a:ext cx="7104176" cy="536365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106"/>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References</a:t>
            </a:r>
            <a:endParaRPr sz="5500" b="1"/>
          </a:p>
        </p:txBody>
      </p:sp>
      <p:sp>
        <p:nvSpPr>
          <p:cNvPr id="718" name="Google Shape;718;p106"/>
          <p:cNvSpPr txBox="1">
            <a:spLocks noGrp="1"/>
          </p:cNvSpPr>
          <p:nvPr>
            <p:ph type="body" idx="1"/>
          </p:nvPr>
        </p:nvSpPr>
        <p:spPr>
          <a:xfrm>
            <a:off x="457200" y="2057390"/>
            <a:ext cx="8229600" cy="37794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a:t>Khan Academy:  </a:t>
            </a:r>
            <a:r>
              <a:rPr lang="en-US" u="sng">
                <a:solidFill>
                  <a:schemeClr val="hlink"/>
                </a:solidFill>
                <a:hlinkClick r:id="rId3"/>
              </a:rPr>
              <a:t>https://www.khanacademy.org/economics-finance-domain/microeconomics</a:t>
            </a:r>
            <a:endParaRPr/>
          </a:p>
          <a:p>
            <a:pPr marL="342900" lvl="0" indent="-279400" algn="l" rtl="0">
              <a:spcBef>
                <a:spcPts val="0"/>
              </a:spcBef>
              <a:spcAft>
                <a:spcPts val="0"/>
              </a:spcAft>
              <a:buSzPts val="1800"/>
              <a:buChar char="•"/>
            </a:pPr>
            <a:r>
              <a:rPr lang="en-US"/>
              <a:t>Mr. Clifford EconMovies:  </a:t>
            </a:r>
            <a:r>
              <a:rPr lang="en-US" u="sng">
                <a:solidFill>
                  <a:schemeClr val="hlink"/>
                </a:solidFill>
                <a:hlinkClick r:id="rId4"/>
              </a:rPr>
              <a:t>https://www.youtube.com/channel/UCCQEbqDL8i40d83Au55lYMQ</a:t>
            </a:r>
            <a:endParaRPr/>
          </a:p>
          <a:p>
            <a:pPr marL="342900" lvl="0" indent="-279400" algn="l" rtl="0">
              <a:spcBef>
                <a:spcPts val="0"/>
              </a:spcBef>
              <a:spcAft>
                <a:spcPts val="0"/>
              </a:spcAft>
              <a:buSzPts val="1800"/>
              <a:buChar char="•"/>
            </a:pPr>
            <a:r>
              <a:rPr lang="en-US"/>
              <a:t>Investopedia:  </a:t>
            </a:r>
            <a:r>
              <a:rPr lang="en-US" u="sng">
                <a:solidFill>
                  <a:schemeClr val="hlink"/>
                </a:solidFill>
                <a:hlinkClick r:id="rId5"/>
              </a:rPr>
              <a:t>https://www.investopedia.com/terms</a:t>
            </a:r>
            <a:endParaRPr/>
          </a:p>
          <a:p>
            <a:pPr marL="342900" lvl="0" indent="-279400" algn="l" rtl="0">
              <a:spcBef>
                <a:spcPts val="0"/>
              </a:spcBef>
              <a:spcAft>
                <a:spcPts val="0"/>
              </a:spcAft>
              <a:buSzPts val="1800"/>
              <a:buChar cha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107"/>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latin typeface="Calibri"/>
                <a:ea typeface="Calibri"/>
                <a:cs typeface="Calibri"/>
                <a:sym typeface="Calibri"/>
              </a:rPr>
              <a:t>CEE Affiliates</a:t>
            </a:r>
            <a:endParaRPr sz="5500" b="1"/>
          </a:p>
        </p:txBody>
      </p:sp>
      <p:sp>
        <p:nvSpPr>
          <p:cNvPr id="725" name="Google Shape;725;p107"/>
          <p:cNvSpPr txBox="1"/>
          <p:nvPr/>
        </p:nvSpPr>
        <p:spPr>
          <a:xfrm>
            <a:off x="1501666" y="5134678"/>
            <a:ext cx="61406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https://www.councilforeconed.org/resources/local-affiliates/</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726" name="Google Shape;726;p107" descr="A picture containing bird&#10;&#10;Description generated with very high confidence"/>
          <p:cNvPicPr preferRelativeResize="0"/>
          <p:nvPr/>
        </p:nvPicPr>
        <p:blipFill rotWithShape="1">
          <a:blip r:embed="rId4">
            <a:alphaModFix/>
          </a:blip>
          <a:srcRect/>
          <a:stretch/>
        </p:blipFill>
        <p:spPr>
          <a:xfrm>
            <a:off x="1524001" y="2335947"/>
            <a:ext cx="6095999" cy="24038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108"/>
          <p:cNvSpPr txBox="1">
            <a:spLocks noGrp="1"/>
          </p:cNvSpPr>
          <p:nvPr>
            <p:ph type="ctrTitle"/>
          </p:nvPr>
        </p:nvSpPr>
        <p:spPr>
          <a:xfrm>
            <a:off x="756139" y="1145686"/>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r>
              <a:rPr lang="en-US" sz="5400">
                <a:latin typeface="Calibri"/>
                <a:ea typeface="Calibri"/>
                <a:cs typeface="Calibri"/>
                <a:sym typeface="Calibri"/>
              </a:rPr>
              <a:t>Thank You to Our Sponsors!</a:t>
            </a:r>
            <a:endParaRPr sz="5400"/>
          </a:p>
        </p:txBody>
      </p:sp>
      <p:sp>
        <p:nvSpPr>
          <p:cNvPr id="732" name="Google Shape;732;p10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2800"/>
              <a:buNone/>
            </a:pPr>
            <a:endParaRPr/>
          </a:p>
        </p:txBody>
      </p:sp>
      <p:pic>
        <p:nvPicPr>
          <p:cNvPr id="733" name="Google Shape;733;p108"/>
          <p:cNvPicPr preferRelativeResize="0"/>
          <p:nvPr/>
        </p:nvPicPr>
        <p:blipFill rotWithShape="1">
          <a:blip r:embed="rId3">
            <a:alphaModFix/>
          </a:blip>
          <a:srcRect/>
          <a:stretch/>
        </p:blipFill>
        <p:spPr>
          <a:xfrm>
            <a:off x="5918479" y="2622632"/>
            <a:ext cx="2378110" cy="2378110"/>
          </a:xfrm>
          <a:prstGeom prst="rect">
            <a:avLst/>
          </a:prstGeom>
          <a:noFill/>
          <a:ln>
            <a:noFill/>
          </a:ln>
        </p:spPr>
      </p:pic>
      <p:pic>
        <p:nvPicPr>
          <p:cNvPr id="734" name="Google Shape;734;p108"/>
          <p:cNvPicPr preferRelativeResize="0"/>
          <p:nvPr/>
        </p:nvPicPr>
        <p:blipFill rotWithShape="1">
          <a:blip r:embed="rId4">
            <a:alphaModFix/>
          </a:blip>
          <a:srcRect/>
          <a:stretch/>
        </p:blipFill>
        <p:spPr>
          <a:xfrm>
            <a:off x="291116" y="2690224"/>
            <a:ext cx="4725799" cy="1302970"/>
          </a:xfrm>
          <a:prstGeom prst="rect">
            <a:avLst/>
          </a:prstGeom>
          <a:noFill/>
          <a:ln>
            <a:noFill/>
          </a:ln>
        </p:spPr>
      </p:pic>
      <p:pic>
        <p:nvPicPr>
          <p:cNvPr id="735" name="Google Shape;735;p108"/>
          <p:cNvPicPr preferRelativeResize="0"/>
          <p:nvPr/>
        </p:nvPicPr>
        <p:blipFill rotWithShape="1">
          <a:blip r:embed="rId5">
            <a:alphaModFix/>
          </a:blip>
          <a:srcRect/>
          <a:stretch/>
        </p:blipFill>
        <p:spPr>
          <a:xfrm>
            <a:off x="1211831" y="5899538"/>
            <a:ext cx="6217920" cy="594360"/>
          </a:xfrm>
          <a:prstGeom prst="rect">
            <a:avLst/>
          </a:prstGeom>
          <a:noFill/>
          <a:ln>
            <a:noFill/>
          </a:ln>
        </p:spPr>
      </p:pic>
      <p:sp>
        <p:nvSpPr>
          <p:cNvPr id="736" name="Google Shape;736;p108"/>
          <p:cNvSpPr/>
          <p:nvPr/>
        </p:nvSpPr>
        <p:spPr>
          <a:xfrm>
            <a:off x="4450813" y="3244334"/>
            <a:ext cx="24237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pic>
        <p:nvPicPr>
          <p:cNvPr id="737" name="Google Shape;737;p108"/>
          <p:cNvPicPr preferRelativeResize="0"/>
          <p:nvPr/>
        </p:nvPicPr>
        <p:blipFill rotWithShape="1">
          <a:blip r:embed="rId6">
            <a:alphaModFix/>
          </a:blip>
          <a:srcRect/>
          <a:stretch/>
        </p:blipFill>
        <p:spPr>
          <a:xfrm>
            <a:off x="2654015" y="3811687"/>
            <a:ext cx="1905000" cy="1874520"/>
          </a:xfrm>
          <a:prstGeom prst="rect">
            <a:avLst/>
          </a:prstGeom>
          <a:noFill/>
          <a:ln>
            <a:noFill/>
          </a:ln>
        </p:spPr>
      </p:pic>
      <p:pic>
        <p:nvPicPr>
          <p:cNvPr id="738" name="Google Shape;738;p108" descr="A picture containing drawing&#10;&#10;Description automatically generated"/>
          <p:cNvPicPr preferRelativeResize="0"/>
          <p:nvPr/>
        </p:nvPicPr>
        <p:blipFill rotWithShape="1">
          <a:blip r:embed="rId7">
            <a:alphaModFix/>
          </a:blip>
          <a:srcRect/>
          <a:stretch/>
        </p:blipFill>
        <p:spPr>
          <a:xfrm>
            <a:off x="7737274" y="5243613"/>
            <a:ext cx="1188720" cy="119634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3347</Words>
  <Application>Microsoft Office PowerPoint</Application>
  <PresentationFormat>On-screen Show (4:3)</PresentationFormat>
  <Paragraphs>549</Paragraphs>
  <Slides>96</Slides>
  <Notes>95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96</vt:i4>
      </vt:variant>
    </vt:vector>
  </HeadingPairs>
  <TitlesOfParts>
    <vt:vector size="102" baseType="lpstr">
      <vt:lpstr>Calibri</vt:lpstr>
      <vt:lpstr>Arial</vt:lpstr>
      <vt:lpstr>Times New Roman</vt:lpstr>
      <vt:lpstr>Gill Sans</vt:lpstr>
      <vt:lpstr>Arial </vt:lpstr>
      <vt:lpstr>Office Theme</vt:lpstr>
      <vt:lpstr>  Key Concepts in Microeconomics/ Energy Infrastructure Microeconomics Summer Institute Day Two  Presented by  Theodore Opderbeck  7/14/21 opderbeckt@waldwickschools.org</vt:lpstr>
      <vt:lpstr>EconEdLink Membership</vt:lpstr>
      <vt:lpstr>Professional Development Certificate</vt:lpstr>
      <vt:lpstr>PowerPoint Presentation</vt:lpstr>
      <vt:lpstr>60th Financial Literacy and Economic Education Conference</vt:lpstr>
      <vt:lpstr>How did we do? Let us know! Please complete our survey: https://www.surveymonkey.com/r/SummerInstitute2021 </vt:lpstr>
      <vt:lpstr>PowerPoint Presentation</vt:lpstr>
      <vt:lpstr>PowerPoint Presentation</vt:lpstr>
      <vt:lpstr>Objectives</vt:lpstr>
      <vt:lpstr>National Standards</vt:lpstr>
      <vt:lpstr>State Standards</vt:lpstr>
      <vt:lpstr>State Standards</vt:lpstr>
      <vt:lpstr>Question of the Day</vt:lpstr>
      <vt:lpstr>PowerPoint Presentation</vt:lpstr>
      <vt:lpstr>PowerPoint Presentation</vt:lpstr>
      <vt:lpstr>Question of the Day</vt:lpstr>
      <vt:lpstr>PowerPoint Presentation</vt:lpstr>
      <vt:lpstr>Agenda:  Thurs. 7/15</vt:lpstr>
      <vt:lpstr>Circular Flow: Free Market</vt:lpstr>
      <vt:lpstr>Circular Flow:  Mixed Economy</vt:lpstr>
      <vt:lpstr>PowerPoint Presentation</vt:lpstr>
      <vt:lpstr>Lesson Plan Idea:  Circular Flow Activity</vt:lpstr>
      <vt:lpstr>Business Organizations</vt:lpstr>
      <vt:lpstr>Introductory Questions</vt:lpstr>
      <vt:lpstr>Business Organizations</vt:lpstr>
      <vt:lpstr>Entrepreneurship Activity - Shark Tank Simulation</vt:lpstr>
      <vt:lpstr>Business Organizations</vt:lpstr>
      <vt:lpstr>Business Organizations</vt:lpstr>
      <vt:lpstr>Business Organizations</vt:lpstr>
      <vt:lpstr>Learning Activity</vt:lpstr>
      <vt:lpstr>Learning Activity</vt:lpstr>
      <vt:lpstr>Business Organizations</vt:lpstr>
      <vt:lpstr>PowerPoint Presentation</vt:lpstr>
      <vt:lpstr>PowerPoint Presentation</vt:lpstr>
      <vt:lpstr>PowerPoint Presentation</vt:lpstr>
      <vt:lpstr>Business Goals</vt:lpstr>
      <vt:lpstr>Student Activities</vt:lpstr>
      <vt:lpstr>Student Activity: Socratic Seminar</vt:lpstr>
      <vt:lpstr>PowerPoint Presentation</vt:lpstr>
      <vt:lpstr>PowerPoint Presentation</vt:lpstr>
      <vt:lpstr>Competitive Market Structures</vt:lpstr>
      <vt:lpstr>Introductory Questions</vt:lpstr>
      <vt:lpstr>Competitive Market Structures</vt:lpstr>
      <vt:lpstr>Competitive Market Structures</vt:lpstr>
      <vt:lpstr>PowerPoint Presentation</vt:lpstr>
      <vt:lpstr>Competitive Market Structures</vt:lpstr>
      <vt:lpstr>Competitive Market Structures</vt:lpstr>
      <vt:lpstr>PowerPoint Presentation</vt:lpstr>
      <vt:lpstr>Competitive Market Structures</vt:lpstr>
      <vt:lpstr>Learning Activity</vt:lpstr>
      <vt:lpstr>Competitive Market Structures</vt:lpstr>
      <vt:lpstr>PowerPoint Presentation</vt:lpstr>
      <vt:lpstr>Competitive Market Structures</vt:lpstr>
      <vt:lpstr>PowerPoint Presentation</vt:lpstr>
      <vt:lpstr>PowerPoint Presentation</vt:lpstr>
      <vt:lpstr>Competitive Market Structures</vt:lpstr>
      <vt:lpstr>PowerPoint Presentation</vt:lpstr>
      <vt:lpstr>Competitive Market Structures</vt:lpstr>
      <vt:lpstr>PowerPoint Presentation</vt:lpstr>
      <vt:lpstr>PowerPoint Presentation</vt:lpstr>
      <vt:lpstr>Competitive Market Structures</vt:lpstr>
      <vt:lpstr>Measuring Competition</vt:lpstr>
      <vt:lpstr>Competitive Market Structures</vt:lpstr>
      <vt:lpstr>Student Activities</vt:lpstr>
      <vt:lpstr>Articles: Renewables and Economies of Scale</vt:lpstr>
      <vt:lpstr>PowerPoint Presentation</vt:lpstr>
      <vt:lpstr>Business Costs and Revenue - Marginal Analysis</vt:lpstr>
      <vt:lpstr>PowerPoint Presentation</vt:lpstr>
      <vt:lpstr>Business Costs and Revenue - Marginal Analysis</vt:lpstr>
      <vt:lpstr>Business Costs and Revenue - Marginal Analysis</vt:lpstr>
      <vt:lpstr>Business Costs and Revenue - Marginal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CEE Affiliates</vt:lpstr>
      <vt:lpstr>Thank You to Our Sponsors!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Key Concepts in Microeconomics/ Energy Infrastructure Microeconomics Summer Institute Day Two  Presented by  Theodore Opderbeck  7/14/21 opderbeckt@waldwickschools.org</dc:title>
  <cp:lastModifiedBy>Jarvon Carson</cp:lastModifiedBy>
  <cp:revision>3</cp:revision>
  <dcterms:modified xsi:type="dcterms:W3CDTF">2021-07-09T13:54:25Z</dcterms:modified>
</cp:coreProperties>
</file>