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138"/>
  </p:notesMasterIdLst>
  <p:sldIdLst>
    <p:sldId id="256" r:id="rId2"/>
    <p:sldId id="257" r:id="rId3"/>
    <p:sldId id="258" r:id="rId4"/>
    <p:sldId id="389" r:id="rId5"/>
    <p:sldId id="390" r:id="rId6"/>
    <p:sldId id="391"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Lst>
  <p:sldSz cx="9144000" cy="6858000" type="screen4x3"/>
  <p:notesSz cx="6858000" cy="9144000"/>
  <p:embeddedFontLst>
    <p:embeddedFont>
      <p:font typeface="Calibri" panose="020F0502020204030204" pitchFamily="34" charset="0"/>
      <p:regular r:id="rId139"/>
      <p:bold r:id="rId140"/>
      <p:italic r:id="rId141"/>
      <p:boldItalic r:id="rId142"/>
    </p:embeddedFont>
    <p:embeddedFont>
      <p:font typeface="Gill Sans" panose="020B0604020202020204" charset="0"/>
      <p:regular r:id="rId143"/>
      <p:bold r:id="rId1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AF7B2EB-1A73-4FD6-BD59-F4968D0FFC6F}">
  <a:tblStyle styleId="{3AF7B2EB-1A73-4FD6-BD59-F4968D0FFC6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1786"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font" Target="fonts/font1.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2.fntdata"/><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3.fntdata"/><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4.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5.fntdata"/><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2" name="Google Shape;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10" name="Google Shape;110;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ba5122a3c4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ba5122a3c4_0_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48" name="Google Shape;748;gba5122a3c4_0_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101</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bcf956a93f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bcf956a93f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55" name="Google Shape;755;gbcf956a93f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102</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ba5122a3c4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ba5122a3c4_0_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62" name="Google Shape;762;gba5122a3c4_0_4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103</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bcf956a93f_0_17: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bcf956a93f_0_17: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768" name="Google Shape;768;gbcf956a93f_0_17: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104</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bcf956a93f_0_87: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bcf956a93f_0_87: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776" name="Google Shape;776;gbcf956a93f_0_87: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105</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ba5122a3c4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ba5122a3c4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84" name="Google Shape;784;gba5122a3c4_0_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106</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ba5122a3c4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ba5122a3c4_0_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90" name="Google Shape;790;gba5122a3c4_0_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107</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bcf956a93f_0_157: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bcf956a93f_0_157: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796" name="Google Shape;796;gbcf956a93f_0_157: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108</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e38a9af2e4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e38a9af2e4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04" name="Google Shape;804;ge38a9af2e4_0_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109</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ba5122a3c4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ba5122a3c4_0_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10" name="Google Shape;810;gba5122a3c4_0_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bc9e90de4b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bc9e90de4b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17" name="Google Shape;117;gbc9e90de4b_0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bcf956a93f_0_2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bcf956a93f_0_2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16" name="Google Shape;816;gbcf956a93f_0_2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111</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ba5122a3c4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ba5122a3c4_0_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22" name="Google Shape;822;gba5122a3c4_0_7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112</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ba5122a3c4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ba5122a3c4_0_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28" name="Google Shape;828;gba5122a3c4_0_7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113</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bcf956a93f_0_232: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bcf956a93f_0_232: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834" name="Google Shape;834;gbcf956a93f_0_232: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114</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ba5122a3c4_0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ba5122a3c4_0_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42" name="Google Shape;842;gba5122a3c4_0_8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115</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ba5122a3c4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ba5122a3c4_0_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49" name="Google Shape;849;gba5122a3c4_0_8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116</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ba5122a3c4_0_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ba5122a3c4_0_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55" name="Google Shape;855;gba5122a3c4_0_9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117</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ba5122a3c4_0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ba5122a3c4_0_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62" name="Google Shape;862;gba5122a3c4_0_9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118</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ba5122a3c4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ba5122a3c4_0_1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68" name="Google Shape;868;gba5122a3c4_0_10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119</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SLIDES_API12483897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SLIDES_API124838973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76" name="Google Shape;876;SLIDES_API124838973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120</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e41d303065_1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e41d303065_1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24" name="Google Shape;124;ge41d303065_1_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ba5122a3c4_0_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 name="Google Shape;882;gba5122a3c4_0_1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83" name="Google Shape;883;gba5122a3c4_0_1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121</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ba5122a3c4_0_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ba5122a3c4_0_1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89" name="Google Shape;889;gba5122a3c4_0_1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122</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ba5122a3c4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ba5122a3c4_0_1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96" name="Google Shape;896;gba5122a3c4_0_1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123</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ba5122a3c4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ba5122a3c4_0_1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902" name="Google Shape;902;gba5122a3c4_0_1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124</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ba5122a3c4_0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ba5122a3c4_0_1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908" name="Google Shape;908;gba5122a3c4_0_1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125</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ba5122a3c4_0_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ba5122a3c4_0_1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918" name="Google Shape;918;gba5122a3c4_0_1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126</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ba5122a3c4_0_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ba5122a3c4_0_1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925" name="Google Shape;925;gba5122a3c4_0_15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127</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ba5122a3c4_0_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1" name="Google Shape;931;gba5122a3c4_0_1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932" name="Google Shape;932;gba5122a3c4_0_1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128</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e38a9af2e4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e38a9af2e4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940" name="Google Shape;940;ge38a9af2e4_0_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129</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e38a9af2e4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e38a9af2e4_0_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947" name="Google Shape;947;ge38a9af2e4_0_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130</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SLIDES_API1017798079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SLIDES_API1017798079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32" name="Google Shape;132;SLIDES_API1017798079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e36d0b31f9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e36d0b31f9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953" name="Google Shape;953;ge36d0b31f9_0_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131</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8" name="Google Shape;958;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59" name="Google Shape;959;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132</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ba5122a3c4_0_2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ba5122a3c4_0_2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966" name="Google Shape;966;gba5122a3c4_0_26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133</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1" name="Google Shape;97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72" name="Google Shape;97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134</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8" name="Google Shape;97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79" name="Google Shape;97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135</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986" name="Google Shape;98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e41d303065_1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e41d303065_1_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39" name="Google Shape;139;ge41d303065_1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e41d303065_1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e41d303065_1_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45" name="Google Shape;145;ge41d303065_1_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bc9e90de4b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bc9e90de4b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51" name="Google Shape;151;gbc9e90de4b_0_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SLIDES_API1654912979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SLIDES_API1654912979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60" name="Google Shape;160;SLIDES_API1654912979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e41d303065_1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e41d303065_1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67" name="Google Shape;167;ge41d303065_1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e41d303065_1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e41d303065_1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73" name="Google Shape;173;ge41d303065_1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i="1"/>
          </a:p>
        </p:txBody>
      </p:sp>
      <p:sp>
        <p:nvSpPr>
          <p:cNvPr id="68" name="Google Shape;6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e36d0b31f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e36d0b31f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80" name="Google Shape;180;ge36d0b31f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i="1"/>
          </a:p>
        </p:txBody>
      </p:sp>
      <p:sp>
        <p:nvSpPr>
          <p:cNvPr id="190" name="Google Shape;190;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bcaa231863_0_1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bcaa23186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rmAutofit/>
          </a:bodyPr>
          <a:lstStyle/>
          <a:p>
            <a:pPr marL="0" lvl="0" indent="0" algn="l" rtl="0">
              <a:spcBef>
                <a:spcPts val="360"/>
              </a:spcBef>
              <a:spcAft>
                <a:spcPts val="0"/>
              </a:spcAft>
              <a:buNone/>
            </a:pPr>
            <a:r>
              <a:rPr lang="en-US" sz="1400"/>
              <a:t>Get kids atttention - mention iPhones</a:t>
            </a:r>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bcf956a93f_0_3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bcf956a93f_0_3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12" name="Google Shape;212;gbcf956a93f_0_30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bcaa231863_0_9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bcaa231863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rmAutofit/>
          </a:bodyPr>
          <a:lstStyle/>
          <a:p>
            <a:pPr marL="0" lvl="0" indent="0" algn="l" rtl="0">
              <a:spcBef>
                <a:spcPts val="360"/>
              </a:spcBef>
              <a:spcAft>
                <a:spcPts val="0"/>
              </a:spcAft>
              <a:buNone/>
            </a:pPr>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ba660c436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ba660c4365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27" name="Google Shape;227;gba660c4365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e41d303065_1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e41d303065_1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34" name="Google Shape;234;ge41d303065_1_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e38a9af2e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e38a9af2e4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40" name="Google Shape;240;ge38a9af2e4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bdfbe9090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bdfbe9090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47" name="Google Shape;247;gbdfbe90901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bcbe0a7b11_0_18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bcbe0a7b11_0_18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53" name="Google Shape;253;gbcbe0a7b11_0_180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i="1"/>
          </a:p>
        </p:txBody>
      </p:sp>
      <p:sp>
        <p:nvSpPr>
          <p:cNvPr id="75" name="Google Shape;75;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SLIDES_API1761504719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SLIDES_API1761504719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60" name="Google Shape;260;SLIDES_API1761504719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bd7128d8f4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bd7128d8f4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67" name="Google Shape;267;gbd7128d8f4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SLIDES_API22488523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SLIDES_API22488523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74" name="Google Shape;274;SLIDES_API22488523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bcbe0a7b11_0_18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bcbe0a7b11_0_18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81" name="Google Shape;281;gbcbe0a7b11_0_18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bcbe0a7b11_0_18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bcbe0a7b11_0_18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88" name="Google Shape;288;gbcbe0a7b11_0_18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bcbe0a7b11_0_18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bcbe0a7b11_0_18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96" name="Google Shape;296;gbcbe0a7b11_0_18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bcbe0a7b11_0_18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bcbe0a7b11_0_18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04" name="Google Shape;304;gbcbe0a7b11_0_184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bcbe0a7b11_0_18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bcbe0a7b11_0_18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12" name="Google Shape;312;gbcbe0a7b11_0_186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bcbe0a7b11_0_18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bcbe0a7b11_0_18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19" name="Google Shape;319;gbcbe0a7b11_0_18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bcbe0a7b11_0_18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bcbe0a7b11_0_18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27" name="Google Shape;327;gbcbe0a7b11_0_187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5</a:t>
            </a:fld>
            <a:endParaRPr lang="en-US"/>
          </a:p>
        </p:txBody>
      </p:sp>
    </p:spTree>
    <p:extLst>
      <p:ext uri="{BB962C8B-B14F-4D97-AF65-F5344CB8AC3E}">
        <p14:creationId xmlns:p14="http://schemas.microsoft.com/office/powerpoint/2010/main" val="3573783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bcbe0a7b11_0_18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bcbe0a7b11_0_18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40" name="Google Shape;340;gbcbe0a7b11_0_189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bcbe0a7b11_0_19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bcbe0a7b11_0_19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48" name="Google Shape;348;gbcbe0a7b11_0_190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bcbe0a7b11_0_19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bcbe0a7b11_0_19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56" name="Google Shape;356;gbcbe0a7b11_0_19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bcbe0a7b11_0_19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bcbe0a7b11_0_19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62" name="Google Shape;362;gbcbe0a7b11_0_19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bcbe0a7b11_0_19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bcbe0a7b11_0_19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68" name="Google Shape;368;gbcbe0a7b11_0_19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e36d0b31f9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e36d0b31f9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74" name="Google Shape;374;ge36d0b31f9_0_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bcbe0a7b11_0_19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bcbe0a7b11_0_19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80" name="Google Shape;380;gbcbe0a7b11_0_193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SLIDES_API97305508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SLIDES_API973055083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86" name="Google Shape;386;SLIDES_API973055083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bcbe0a7b11_0_19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bcbe0a7b11_0_19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93" name="Google Shape;393;gbcbe0a7b11_0_19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bcbe0a7b11_0_19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bcbe0a7b11_0_19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00" name="Google Shape;400;gbcbe0a7b11_0_194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6</a:t>
            </a:fld>
            <a:endParaRPr lang="en-US"/>
          </a:p>
        </p:txBody>
      </p:sp>
    </p:spTree>
    <p:extLst>
      <p:ext uri="{BB962C8B-B14F-4D97-AF65-F5344CB8AC3E}">
        <p14:creationId xmlns:p14="http://schemas.microsoft.com/office/powerpoint/2010/main" val="35302852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bcbe0a7b11_0_19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bcbe0a7b11_0_19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06" name="Google Shape;406;gbcbe0a7b11_0_195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bcbe0a7b11_0_19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bcbe0a7b11_0_19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12" name="Google Shape;412;gbcbe0a7b11_0_195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bcbe0a7b11_0_19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bcbe0a7b11_0_19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18" name="Google Shape;418;gbcbe0a7b11_0_19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SLIDES_API2052650016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SLIDES_API2052650016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24" name="Google Shape;424;SLIDES_API2052650016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bcbe0a7b11_0_19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bcbe0a7b11_0_19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31" name="Google Shape;431;gbcbe0a7b11_0_196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bcbe0a7b11_0_19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bcbe0a7b11_0_19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37" name="Google Shape;437;gbcbe0a7b11_0_197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SLIDES_API1005285736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SLIDES_API1005285736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43" name="Google Shape;443;SLIDES_API1005285736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bcbe0a7b11_0_19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bcbe0a7b11_0_19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50" name="Google Shape;450;gbcbe0a7b11_0_197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bcbe0a7b11_0_19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bcbe0a7b11_0_19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56" name="Google Shape;456;gbcbe0a7b11_0_199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cbe0a7b11_0_20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cbe0a7b11_0_20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62" name="Google Shape;462;gbcbe0a7b11_0_200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SLIDES_API181475446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SLIDES_API1814754463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2" name="Google Shape;82;SLIDES_API1814754463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bcbe0a7b11_0_20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bcbe0a7b11_0_20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68" name="Google Shape;468;gbcbe0a7b11_0_200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bcbe0a7b11_0_20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bcbe0a7b11_0_20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74" name="Google Shape;474;gbcbe0a7b11_0_20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bcbe0a7b11_0_20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bcbe0a7b11_0_20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81" name="Google Shape;481;gbcbe0a7b11_0_20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bcbe0a7b11_0_20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bcbe0a7b11_0_20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88" name="Google Shape;488;gbcbe0a7b11_0_20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bcbe0a7b11_0_20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bcbe0a7b11_0_20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94" name="Google Shape;494;gbcbe0a7b11_0_20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bcbe0a7b11_0_20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bcbe0a7b11_0_20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04" name="Google Shape;504;gbcbe0a7b11_0_204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bcbe0a7b11_0_20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bcbe0a7b11_0_20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11" name="Google Shape;511;gbcbe0a7b11_0_20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bcbe0a7b11_1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bcbe0a7b11_1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23" name="Google Shape;523;gbcbe0a7b11_1_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bcbe0a7b11_1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bcbe0a7b11_1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30" name="Google Shape;530;gbcbe0a7b11_1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bcbe0a7b11_1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bcbe0a7b11_1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37" name="Google Shape;537;gbcbe0a7b11_1_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SLIDES_API67225169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SLIDES_API672251694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9" name="Google Shape;89;SLIDES_API672251694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e38a9af2e4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e38a9af2e4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44" name="Google Shape;544;ge38a9af2e4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SLIDES_API133376255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SLIDES_API1333762554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50" name="Google Shape;550;SLIDES_API1333762554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e38a9af2e4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e38a9af2e4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57" name="Google Shape;557;ge38a9af2e4_0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SLIDES_API886739406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SLIDES_API886739406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63" name="Google Shape;563;SLIDES_API886739406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e38a9af2e4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e38a9af2e4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70" name="Google Shape;570;ge38a9af2e4_0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SLIDES_API386468309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SLIDES_API386468309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77" name="Google Shape;577;SLIDES_API386468309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bcbe0a7b11_1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bcbe0a7b11_1_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84" name="Google Shape;584;gbcbe0a7b11_1_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SLIDES_API886479989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SLIDES_API886479989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90" name="Google Shape;590;SLIDES_API886479989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bcbe0a7b11_1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bcbe0a7b11_1_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97" name="Google Shape;597;gbcbe0a7b11_1_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SLIDES_API510399778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SLIDES_API510399778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03" name="Google Shape;603;SLIDES_API510399778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6" name="Google Shape;96;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bcbe0a7b11_1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bcbe0a7b11_1_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10" name="Google Shape;610;gbcbe0a7b11_1_4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SLIDES_API728162057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SLIDES_API728162057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16" name="Google Shape;616;SLIDES_API728162057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bcbe0a7b11_1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bcbe0a7b11_1_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23" name="Google Shape;623;gbcbe0a7b11_1_5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SLIDES_API181911491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SLIDES_API1819114913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29" name="Google Shape;629;SLIDES_API1819114913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bcf956a93f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bcf956a93f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36" name="Google Shape;636;gbcf956a93f_0_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SLIDES_API40376401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SLIDES_API403764012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42" name="Google Shape;642;SLIDES_API403764012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bcbe0a7b11_1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bcbe0a7b11_1_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49" name="Google Shape;649;gbcbe0a7b11_1_8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bcbe0a7b11_1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bcbe0a7b11_1_1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57" name="Google Shape;657;gbcbe0a7b11_1_10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bcbe0a7b11_1_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bcbe0a7b11_1_1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63" name="Google Shape;663;gbcbe0a7b11_1_10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bcbe0a7b11_1_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bcbe0a7b11_1_1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69" name="Google Shape;669;gbcbe0a7b11_1_1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03" name="Google Shape;103;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bcbe0a7b11_1_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bcbe0a7b11_1_1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77" name="Google Shape;677;gbcbe0a7b11_1_1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bcbe0a7b11_1_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bcbe0a7b11_1_1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84" name="Google Shape;684;gbcbe0a7b11_1_1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bcbe0a7b11_1_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bcbe0a7b11_1_1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92" name="Google Shape;692;gbcbe0a7b11_1_1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bcbe0a7b11_1_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bcbe0a7b11_1_1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99" name="Google Shape;699;gbcbe0a7b11_1_15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94</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ba5122a3c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ba5122a3c4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05" name="Google Shape;705;gba5122a3c4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95</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ba5122a3c4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ba5122a3c4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14" name="Google Shape;714;gba5122a3c4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96</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ba5122a3c4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ba5122a3c4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21" name="Google Shape;721;gba5122a3c4_0_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97</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ba660c4365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ba660c4365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29" name="Google Shape;729;gba660c4365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98</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ba5122a3c4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ba5122a3c4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36" name="Google Shape;736;gba5122a3c4_0_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99</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ba5122a3c4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ba5122a3c4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42" name="Google Shape;742;gba5122a3c4_0_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sz="6600" b="1" i="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11"/>
          <p:cNvSpPr txBox="1">
            <a:spLocks noGrp="1"/>
          </p:cNvSpPr>
          <p:nvPr>
            <p:ph type="body" idx="1"/>
          </p:nvPr>
        </p:nvSpPr>
        <p:spPr>
          <a:xfrm rot="5400000">
            <a:off x="2080418" y="203220"/>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311700" y="593367"/>
            <a:ext cx="8520600" cy="763500"/>
          </a:xfrm>
          <a:prstGeom prst="rect">
            <a:avLst/>
          </a:prstGeom>
        </p:spPr>
        <p:txBody>
          <a:bodyPr spcFirstLastPara="1" wrap="square" lIns="91425" tIns="45700" rIns="91425" bIns="45700"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 name="Google Shape;50;p13"/>
          <p:cNvSpPr txBox="1">
            <a:spLocks noGrp="1"/>
          </p:cNvSpPr>
          <p:nvPr>
            <p:ph type="body" idx="1"/>
          </p:nvPr>
        </p:nvSpPr>
        <p:spPr>
          <a:xfrm>
            <a:off x="311700" y="1536633"/>
            <a:ext cx="8520600" cy="4555200"/>
          </a:xfrm>
          <a:prstGeom prst="rect">
            <a:avLst/>
          </a:prstGeom>
        </p:spPr>
        <p:txBody>
          <a:bodyPr spcFirstLastPara="1" wrap="square" lIns="91425" tIns="45700" rIns="91425" bIns="45700" anchor="t" anchorCtr="0">
            <a:noAutofit/>
          </a:bodyPr>
          <a:lstStyle>
            <a:lvl1pPr marL="457200" lvl="0" indent="-406400" rtl="0">
              <a:spcBef>
                <a:spcPts val="0"/>
              </a:spcBef>
              <a:spcAft>
                <a:spcPts val="0"/>
              </a:spcAft>
              <a:buSzPts val="2800"/>
              <a:buChar char="•"/>
              <a:defRPr/>
            </a:lvl1pPr>
            <a:lvl2pPr marL="914400" lvl="1" indent="-406400" rtl="0">
              <a:spcBef>
                <a:spcPts val="1800"/>
              </a:spcBef>
              <a:spcAft>
                <a:spcPts val="0"/>
              </a:spcAft>
              <a:buSzPts val="2800"/>
              <a:buChar char="–"/>
              <a:defRPr/>
            </a:lvl2pPr>
            <a:lvl3pPr marL="1371600" lvl="2" indent="-406400" rtl="0">
              <a:spcBef>
                <a:spcPts val="1800"/>
              </a:spcBef>
              <a:spcAft>
                <a:spcPts val="0"/>
              </a:spcAft>
              <a:buSzPts val="2800"/>
              <a:buChar char="•"/>
              <a:defRPr/>
            </a:lvl3pPr>
            <a:lvl4pPr marL="1828800" lvl="3" indent="-406400" rtl="0">
              <a:spcBef>
                <a:spcPts val="1800"/>
              </a:spcBef>
              <a:spcAft>
                <a:spcPts val="0"/>
              </a:spcAft>
              <a:buSzPts val="2800"/>
              <a:buChar char="–"/>
              <a:defRPr/>
            </a:lvl4pPr>
            <a:lvl5pPr marL="2286000" lvl="4" indent="-406400" rtl="0">
              <a:spcBef>
                <a:spcPts val="1800"/>
              </a:spcBef>
              <a:spcAft>
                <a:spcPts val="0"/>
              </a:spcAft>
              <a:buSzPts val="2800"/>
              <a:buChar char="»"/>
              <a:defRPr/>
            </a:lvl5pPr>
            <a:lvl6pPr marL="2743200" lvl="5" indent="-355600" rtl="0">
              <a:spcBef>
                <a:spcPts val="18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51" name="Google Shape;51;p1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opics">
  <p:cSld name="Topics">
    <p:spTree>
      <p:nvGrpSpPr>
        <p:cNvPr id="1" name="Shape 52"/>
        <p:cNvGrpSpPr/>
        <p:nvPr/>
      </p:nvGrpSpPr>
      <p:grpSpPr>
        <a:xfrm>
          <a:off x="0" y="0"/>
          <a:ext cx="0" cy="0"/>
          <a:chOff x="0" y="0"/>
          <a:chExt cx="0" cy="0"/>
        </a:xfrm>
      </p:grpSpPr>
      <p:cxnSp>
        <p:nvCxnSpPr>
          <p:cNvPr id="53" name="Google Shape;53;p14"/>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54" name="Google Shape;54;p14"/>
          <p:cNvSpPr txBox="1">
            <a:spLocks noGrp="1"/>
          </p:cNvSpPr>
          <p:nvPr>
            <p:ph type="body" idx="1"/>
          </p:nvPr>
        </p:nvSpPr>
        <p:spPr>
          <a:xfrm>
            <a:off x="1028700" y="1752600"/>
            <a:ext cx="7086600" cy="36576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rgbClr val="6EA92C"/>
              </a:buClr>
              <a:buSzPts val="1800"/>
              <a:buFont typeface="Arial"/>
              <a:buChar char="•"/>
              <a:defRPr sz="1800" b="0" i="0" u="none" strike="noStrike" cap="none">
                <a:solidFill>
                  <a:srgbClr val="6EA92C"/>
                </a:solidFill>
                <a:latin typeface="Gill Sans"/>
                <a:ea typeface="Gill Sans"/>
                <a:cs typeface="Gill Sans"/>
                <a:sym typeface="Gill Sans"/>
              </a:defRPr>
            </a:lvl1pPr>
            <a:lvl2pPr marL="914400" marR="0" lvl="1" indent="-342900" algn="l" rtl="0">
              <a:spcBef>
                <a:spcPts val="360"/>
              </a:spcBef>
              <a:spcAft>
                <a:spcPts val="0"/>
              </a:spcAft>
              <a:buClr>
                <a:srgbClr val="004A80"/>
              </a:buClr>
              <a:buSzPts val="1800"/>
              <a:buFont typeface="Arial"/>
              <a:buChar char="»"/>
              <a:defRPr sz="1800" b="0" i="0" u="none" strike="noStrike" cap="none">
                <a:solidFill>
                  <a:srgbClr val="004A80"/>
                </a:solidFill>
                <a:latin typeface="Gill Sans"/>
                <a:ea typeface="Gill Sans"/>
                <a:cs typeface="Gill Sans"/>
                <a:sym typeface="Gill Sans"/>
              </a:defRPr>
            </a:lvl2pPr>
            <a:lvl3pPr marL="1371600" marR="0" lvl="2" indent="-381000" algn="l" rtl="0">
              <a:spcBef>
                <a:spcPts val="480"/>
              </a:spcBef>
              <a:spcAft>
                <a:spcPts val="0"/>
              </a:spcAft>
              <a:buClr>
                <a:srgbClr val="6EA92C"/>
              </a:buClr>
              <a:buSzPts val="2400"/>
              <a:buFont typeface="Gill Sans"/>
              <a:buChar char="•"/>
              <a:defRPr sz="2400" b="0" i="0" u="none" strike="noStrike" cap="none">
                <a:solidFill>
                  <a:srgbClr val="6EA92C"/>
                </a:solidFill>
                <a:latin typeface="Gill Sans"/>
                <a:ea typeface="Gill Sans"/>
                <a:cs typeface="Gill Sans"/>
                <a:sym typeface="Gill Sans"/>
              </a:defRPr>
            </a:lvl3pPr>
            <a:lvl4pPr marL="1828800" marR="0" lvl="3"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4pPr>
            <a:lvl5pPr marL="2286000" marR="0" lvl="4"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55" name="Google Shape;55;p14"/>
          <p:cNvSpPr txBox="1">
            <a:spLocks noGrp="1"/>
          </p:cNvSpPr>
          <p:nvPr>
            <p:ph type="title"/>
          </p:nvPr>
        </p:nvSpPr>
        <p:spPr>
          <a:xfrm>
            <a:off x="457200" y="609600"/>
            <a:ext cx="8229600" cy="6096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6" name="Google Shape;56;p14"/>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7" name="Google Shape;57;p14"/>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58" name="Google Shape;58;p14"/>
          <p:cNvPicPr preferRelativeResize="0"/>
          <p:nvPr/>
        </p:nvPicPr>
        <p:blipFill rotWithShape="1">
          <a:blip r:embed="rId2">
            <a:alphaModFix/>
          </a:blip>
          <a:srcRect/>
          <a:stretch/>
        </p:blipFill>
        <p:spPr>
          <a:xfrm>
            <a:off x="6781800" y="481217"/>
            <a:ext cx="1904999" cy="71396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42500"/>
              </a:lnSpc>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 name="Google Shape;20;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rgbClr val="888888"/>
              </a:buClr>
              <a:buSzPts val="2000"/>
              <a:buNone/>
              <a:defRPr sz="2000">
                <a:solidFill>
                  <a:srgbClr val="888888"/>
                </a:solidFill>
              </a:defRPr>
            </a:lvl1pPr>
            <a:lvl2pPr marL="914400" lvl="1" indent="-228600" algn="l">
              <a:spcBef>
                <a:spcPts val="1800"/>
              </a:spcBef>
              <a:spcAft>
                <a:spcPts val="0"/>
              </a:spcAft>
              <a:buClr>
                <a:srgbClr val="888888"/>
              </a:buClr>
              <a:buSzPts val="1800"/>
              <a:buNone/>
              <a:defRPr sz="1800">
                <a:solidFill>
                  <a:srgbClr val="888888"/>
                </a:solidFill>
              </a:defRPr>
            </a:lvl2pPr>
            <a:lvl3pPr marL="1371600" lvl="2" indent="-228600" algn="l">
              <a:spcBef>
                <a:spcPts val="1800"/>
              </a:spcBef>
              <a:spcAft>
                <a:spcPts val="0"/>
              </a:spcAft>
              <a:buClr>
                <a:srgbClr val="888888"/>
              </a:buClr>
              <a:buSzPts val="1600"/>
              <a:buNone/>
              <a:defRPr sz="1600">
                <a:solidFill>
                  <a:srgbClr val="888888"/>
                </a:solidFill>
              </a:defRPr>
            </a:lvl3pPr>
            <a:lvl4pPr marL="1828800" lvl="3" indent="-228600" algn="l">
              <a:spcBef>
                <a:spcPts val="1800"/>
              </a:spcBef>
              <a:spcAft>
                <a:spcPts val="0"/>
              </a:spcAft>
              <a:buClr>
                <a:srgbClr val="888888"/>
              </a:buClr>
              <a:buSzPts val="1400"/>
              <a:buNone/>
              <a:defRPr sz="1400">
                <a:solidFill>
                  <a:srgbClr val="888888"/>
                </a:solidFill>
              </a:defRPr>
            </a:lvl4pPr>
            <a:lvl5pPr marL="2286000" lvl="4" indent="-228600" algn="l">
              <a:spcBef>
                <a:spcPts val="1800"/>
              </a:spcBef>
              <a:spcAft>
                <a:spcPts val="0"/>
              </a:spcAft>
              <a:buClr>
                <a:srgbClr val="888888"/>
              </a:buClr>
              <a:buSzPts val="1400"/>
              <a:buNone/>
              <a:defRPr sz="1400">
                <a:solidFill>
                  <a:srgbClr val="888888"/>
                </a:solidFill>
              </a:defRPr>
            </a:lvl5pPr>
            <a:lvl6pPr marL="2743200" lvl="5" indent="-228600" algn="l">
              <a:spcBef>
                <a:spcPts val="180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4" name="Google Shape;24;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 name="Google Shape;28;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9" name="Google Shape;29;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 name="Google Shape;30;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0"/>
              </a:spcBef>
              <a:spcAft>
                <a:spcPts val="0"/>
              </a:spcAft>
              <a:buClr>
                <a:schemeClr val="dk1"/>
              </a:buClr>
              <a:buSzPts val="3200"/>
              <a:buChar char="•"/>
              <a:defRPr sz="3200"/>
            </a:lvl1pPr>
            <a:lvl2pPr marL="914400" lvl="1" indent="-406400" algn="l">
              <a:spcBef>
                <a:spcPts val="1800"/>
              </a:spcBef>
              <a:spcAft>
                <a:spcPts val="0"/>
              </a:spcAft>
              <a:buClr>
                <a:schemeClr val="dk1"/>
              </a:buClr>
              <a:buSzPts val="2800"/>
              <a:buChar char="–"/>
              <a:defRPr sz="2800"/>
            </a:lvl2pPr>
            <a:lvl3pPr marL="1371600" lvl="2" indent="-381000" algn="l">
              <a:spcBef>
                <a:spcPts val="1800"/>
              </a:spcBef>
              <a:spcAft>
                <a:spcPts val="0"/>
              </a:spcAft>
              <a:buClr>
                <a:schemeClr val="dk1"/>
              </a:buClr>
              <a:buSzPts val="2400"/>
              <a:buChar char="•"/>
              <a:defRPr sz="2400"/>
            </a:lvl3pPr>
            <a:lvl4pPr marL="1828800" lvl="3" indent="-355600" algn="l">
              <a:spcBef>
                <a:spcPts val="1800"/>
              </a:spcBef>
              <a:spcAft>
                <a:spcPts val="0"/>
              </a:spcAft>
              <a:buClr>
                <a:schemeClr val="dk1"/>
              </a:buClr>
              <a:buSzPts val="2000"/>
              <a:buChar char="–"/>
              <a:defRPr sz="2000"/>
            </a:lvl4pPr>
            <a:lvl5pPr marL="2286000" lvl="4" indent="-355600" algn="l">
              <a:spcBef>
                <a:spcPts val="1800"/>
              </a:spcBef>
              <a:spcAft>
                <a:spcPts val="0"/>
              </a:spcAft>
              <a:buClr>
                <a:schemeClr val="dk1"/>
              </a:buClr>
              <a:buSzPts val="2000"/>
              <a:buChar char="»"/>
              <a:defRPr sz="2000"/>
            </a:lvl5pPr>
            <a:lvl6pPr marL="2743200" lvl="5" indent="-355600" algn="l">
              <a:spcBef>
                <a:spcPts val="18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7" name="Google Shape;3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1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1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1" name="Google Shape;41;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86363"/>
              </a:lnSpc>
              <a:spcBef>
                <a:spcPts val="0"/>
              </a:spcBef>
              <a:spcAft>
                <a:spcPts val="0"/>
              </a:spcAft>
              <a:buSzPts val="1400"/>
              <a:buNone/>
              <a:defRPr sz="6600" b="1" i="0" u="none" strike="noStrike" cap="none">
                <a:solidFill>
                  <a:srgbClr val="005CB8"/>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228600" y="2055038"/>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1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ouncilforeconed.org/wp-content/uploads/2012/03/voluntary-national-content-standards-2010.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s://forms.gle/xciT3hGatt1naQcf7" TargetMode="External"/><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hyperlink" Target="https://drive.google.com/file/d/1Gll26pbBcmwfwfmLKBO0dKF_q33YqVDr/view?usp=sharing" TargetMode="External"/><Relationship Id="rId2" Type="http://schemas.openxmlformats.org/officeDocument/2006/relationships/notesSlide" Target="../notesSlides/notesSlide103.xml"/><Relationship Id="rId1" Type="http://schemas.openxmlformats.org/officeDocument/2006/relationships/slideLayout" Target="../slideLayouts/slideLayout13.xml"/><Relationship Id="rId4" Type="http://schemas.openxmlformats.org/officeDocument/2006/relationships/hyperlink" Target="https://docs.google.com/document/d/1_PjMfYPSSd2_GAEWz3J7dGSmuVEpRy8oLC8109oxagQ/edit?usp=sharing"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s://docs.google.com/document/d/1cxn57rAWIZahM8nf5EFAdSNRhsb9ePSlS_iiislaRLM/edit?usp=sharing" TargetMode="External"/><Relationship Id="rId2" Type="http://schemas.openxmlformats.org/officeDocument/2006/relationships/notesSlide" Target="../notesSlides/notesSlide104.xml"/><Relationship Id="rId1" Type="http://schemas.openxmlformats.org/officeDocument/2006/relationships/slideLayout" Target="../slideLayouts/slideLayout13.xml"/><Relationship Id="rId4" Type="http://schemas.openxmlformats.org/officeDocument/2006/relationships/hyperlink" Target="https://docs.google.com/document/d/16NtKFURUv-GZpaWUnPPJF0NLRx8_Iwvc1TVVQFS9Gus/edit?usp=sharing" TargetMode="Externa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nysed.gov/curriculum-instructio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hyperlink" Target="https://docs.google.com/document/d/12fKEsZwg40J8vaJJUFyXFKZd6Os8OVNGju3l8Wd720k/edit?usp=sharing" TargetMode="External"/><Relationship Id="rId2" Type="http://schemas.openxmlformats.org/officeDocument/2006/relationships/notesSlide" Target="../notesSlides/notesSlide113.xml"/><Relationship Id="rId1" Type="http://schemas.openxmlformats.org/officeDocument/2006/relationships/slideLayout" Target="../slideLayouts/slideLayout13.xml"/><Relationship Id="rId4" Type="http://schemas.openxmlformats.org/officeDocument/2006/relationships/hyperlink" Target="https://docs.google.com/document/d/1vJzofKfBCIsSfXxzdIq46AGHTvJeOwq5Gkc6hYYeiAw/edit?usp=sharing"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12.xml.rels><?xml version="1.0" encoding="UTF-8" standalone="yes"?>
<Relationships xmlns="http://schemas.openxmlformats.org/package/2006/relationships"><Relationship Id="rId3" Type="http://schemas.openxmlformats.org/officeDocument/2006/relationships/hyperlink" Target="http://www.nysed.gov/curriculum-instructio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hyperlink" Target="https://docs.google.com/document/d/1LzJx-dM_juGiy7udK5ziNczCfFqZQmseq3SqF281wuc/edit?usp=sharing" TargetMode="External"/><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hyperlink" Target="https://www.econedlink.org/teacher-lesson/47/Who-Knows-What-Inefficiencies-Lurk-Hearts-Rent-Controlled-Housing-Markets-Shadow-Market-Knows" TargetMode="External"/><Relationship Id="rId2" Type="http://schemas.openxmlformats.org/officeDocument/2006/relationships/notesSlide" Target="../notesSlides/notesSlide122.xml"/><Relationship Id="rId1" Type="http://schemas.openxmlformats.org/officeDocument/2006/relationships/slideLayout" Target="../slideLayouts/slideLayout7.xml"/><Relationship Id="rId5" Type="http://schemas.openxmlformats.org/officeDocument/2006/relationships/hyperlink" Target="https://www.econedlink.org/resources/the-economics-of-the-family-farm/" TargetMode="External"/><Relationship Id="rId4" Type="http://schemas.openxmlformats.org/officeDocument/2006/relationships/hyperlink" Target="https://www.econedlink.org/resources/minimum-wage-the-challenge-of-living-on-it/" TargetMode="Externa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4.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7.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12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hyperlink" Target="https://www.khanacademy.org/economics-finance-domain/microeconomics" TargetMode="External"/><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hyperlink" Target="https://www.investopedia.com/terms/l/law-of-supply-demand.asp" TargetMode="External"/><Relationship Id="rId4" Type="http://schemas.openxmlformats.org/officeDocument/2006/relationships/hyperlink" Target="https://www.youtube.com/channel/UCCQEbqDL8i40d83Au55lYMQ"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36.xml.rels><?xml version="1.0" encoding="UTF-8" standalone="yes"?>
<Relationships xmlns="http://schemas.openxmlformats.org/package/2006/relationships"><Relationship Id="rId3" Type="http://schemas.openxmlformats.org/officeDocument/2006/relationships/image" Target="../media/image126.jpg"/><Relationship Id="rId7" Type="http://schemas.openxmlformats.org/officeDocument/2006/relationships/image" Target="../media/image130.jpg"/><Relationship Id="rId2" Type="http://schemas.openxmlformats.org/officeDocument/2006/relationships/notesSlide" Target="../notesSlides/notesSlide135.xml"/><Relationship Id="rId1" Type="http://schemas.openxmlformats.org/officeDocument/2006/relationships/slideLayout" Target="../slideLayouts/slideLayout1.xml"/><Relationship Id="rId6" Type="http://schemas.openxmlformats.org/officeDocument/2006/relationships/image" Target="../media/image129.jpg"/><Relationship Id="rId5" Type="http://schemas.openxmlformats.org/officeDocument/2006/relationships/image" Target="../media/image128.jpg"/><Relationship Id="rId4" Type="http://schemas.openxmlformats.org/officeDocument/2006/relationships/image" Target="../media/image127.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hyperlink" Target="https://www.reuters.com/article/us-global-oil/oil-rises-on-fears-of-heightened-tensions-in-middle-east-idUSKBN2AF013?utm_term=OZY&amp;utm_campaign=pdb&amp;utm_content=Monday_02.15.21&amp;utm_source=Sailthru&amp;utm_medium=email"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cnbc.com/2021/06/02/it-could-be-a-hot-summer-ahead-for-oil-prices.html"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hyperlink" Target="https://www.forbes.com/sites/woodmackenzie/2021/06/17/how-high-can-oil-prices-go-in-2021/?sh=103bf9f65c3f"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econedlink.org/professional-developmen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bit.ly/CEEConference2021" TargetMode="External"/><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https://forms.gle/sKgLWXco6ZEtGAW18" TargetMode="External"/><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councilforeconed2021.us2.pathable.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surveymonkey.com/r/SummerInstitute202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s://www.econedlink.org/resources/economic-spotter-supply-and-demand-at-the-gold-rush/"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hyperlink" Target="https://www.econedlink.org/resources/where-does-the-price-of-pizza-come-from/" TargetMode="External"/><Relationship Id="rId5" Type="http://schemas.openxmlformats.org/officeDocument/2006/relationships/hyperlink" Target="https://www.econedlink.org/teacher-lesson/650/Why-does-Eli-Manning-Make-$24-million-per-year" TargetMode="External"/><Relationship Id="rId4" Type="http://schemas.openxmlformats.org/officeDocument/2006/relationships/hyperlink" Target="https://www.econedlink.org/resources/who-decides-wage-rates/"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7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4.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hyperlink" Target="http://playspent.org/" TargetMode="External"/><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98.xml.rels><?xml version="1.0" encoding="UTF-8" standalone="yes"?>
<Relationships xmlns="http://schemas.openxmlformats.org/package/2006/relationships"><Relationship Id="rId3" Type="http://schemas.openxmlformats.org/officeDocument/2006/relationships/hyperlink" Target="https://www.epi.org/minimum-wage-tracker/"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hyperlink" Target="https://livingwage.mit.edu/"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5"/>
          <p:cNvSpPr txBox="1">
            <a:spLocks noGrp="1"/>
          </p:cNvSpPr>
          <p:nvPr>
            <p:ph type="ctrTitle"/>
          </p:nvPr>
        </p:nvSpPr>
        <p:spPr>
          <a:xfrm>
            <a:off x="685800" y="1066800"/>
            <a:ext cx="7772400" cy="3429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5000"/>
              </a:lnSpc>
              <a:spcBef>
                <a:spcPts val="0"/>
              </a:spcBef>
              <a:spcAft>
                <a:spcPts val="0"/>
              </a:spcAft>
              <a:buNone/>
            </a:pPr>
            <a:br>
              <a:rPr lang="en-US" sz="6000"/>
            </a:br>
            <a:br>
              <a:rPr lang="en-US" sz="6111"/>
            </a:br>
            <a:r>
              <a:rPr lang="en-US" sz="6111"/>
              <a:t>Key Concepts in Microeconomics/ Energy Infrastructure</a:t>
            </a:r>
            <a:br>
              <a:rPr lang="en-US" sz="6111" b="1"/>
            </a:br>
            <a:r>
              <a:rPr lang="en-US" sz="4511">
                <a:solidFill>
                  <a:schemeClr val="dk1"/>
                </a:solidFill>
              </a:rPr>
              <a:t>Microeconomics Summer Institute Day One</a:t>
            </a:r>
            <a:br>
              <a:rPr lang="en-US" sz="4511"/>
            </a:br>
            <a:endParaRPr sz="4511"/>
          </a:p>
          <a:p>
            <a:pPr marL="0" lvl="0" indent="0" algn="ctr" rtl="0">
              <a:lnSpc>
                <a:spcPct val="95000"/>
              </a:lnSpc>
              <a:spcBef>
                <a:spcPts val="0"/>
              </a:spcBef>
              <a:spcAft>
                <a:spcPts val="0"/>
              </a:spcAft>
              <a:buNone/>
            </a:pPr>
            <a:r>
              <a:rPr lang="en-US" sz="2644" i="1">
                <a:solidFill>
                  <a:schemeClr val="dk1"/>
                </a:solidFill>
                <a:latin typeface="Calibri"/>
                <a:ea typeface="Calibri"/>
                <a:cs typeface="Calibri"/>
                <a:sym typeface="Calibri"/>
              </a:rPr>
              <a:t>Presented by  Th</a:t>
            </a:r>
            <a:r>
              <a:rPr lang="en-US" sz="2644" i="1">
                <a:solidFill>
                  <a:schemeClr val="dk1"/>
                </a:solidFill>
              </a:rPr>
              <a:t>eodore Opderbeck</a:t>
            </a:r>
            <a:br>
              <a:rPr lang="en-US" sz="2044"/>
            </a:br>
            <a:endParaRPr sz="2044"/>
          </a:p>
          <a:p>
            <a:pPr marL="0" lvl="0" indent="0" algn="ctr" rtl="0">
              <a:lnSpc>
                <a:spcPct val="95000"/>
              </a:lnSpc>
              <a:spcBef>
                <a:spcPts val="0"/>
              </a:spcBef>
              <a:spcAft>
                <a:spcPts val="0"/>
              </a:spcAft>
              <a:buNone/>
            </a:pPr>
            <a:r>
              <a:rPr lang="en-US" sz="2644">
                <a:solidFill>
                  <a:schemeClr val="dk1"/>
                </a:solidFill>
              </a:rPr>
              <a:t>7/14/21</a:t>
            </a:r>
            <a:br>
              <a:rPr lang="en-US" sz="2044">
                <a:solidFill>
                  <a:schemeClr val="dk1"/>
                </a:solidFill>
                <a:latin typeface="Calibri"/>
                <a:ea typeface="Calibri"/>
                <a:cs typeface="Calibri"/>
                <a:sym typeface="Calibri"/>
              </a:rPr>
            </a:br>
            <a:r>
              <a:rPr lang="en-US" sz="2644">
                <a:solidFill>
                  <a:schemeClr val="dk1"/>
                </a:solidFill>
              </a:rPr>
              <a:t>opderbeckt@waldwickschools.org</a:t>
            </a:r>
            <a:endParaRPr sz="2644">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National Standards</a:t>
            </a:r>
            <a:endParaRPr sz="5500" b="1"/>
          </a:p>
        </p:txBody>
      </p:sp>
      <p:sp>
        <p:nvSpPr>
          <p:cNvPr id="106" name="Google Shape;106;p21"/>
          <p:cNvSpPr txBox="1">
            <a:spLocks noGrp="1"/>
          </p:cNvSpPr>
          <p:nvPr>
            <p:ph type="body" idx="4294967295"/>
          </p:nvPr>
        </p:nvSpPr>
        <p:spPr>
          <a:xfrm>
            <a:off x="457200" y="2377441"/>
            <a:ext cx="8229600" cy="4175760"/>
          </a:xfrm>
          <a:prstGeom prst="rect">
            <a:avLst/>
          </a:prstGeom>
          <a:noFill/>
          <a:ln>
            <a:noFill/>
          </a:ln>
        </p:spPr>
        <p:txBody>
          <a:bodyPr spcFirstLastPara="1" wrap="square" lIns="91425" tIns="45700" rIns="91425" bIns="45700" anchor="t" anchorCtr="0">
            <a:noAutofit/>
          </a:bodyPr>
          <a:lstStyle/>
          <a:p>
            <a:pPr marL="457200" lvl="0" indent="-387350" algn="l" rtl="0">
              <a:spcBef>
                <a:spcPts val="0"/>
              </a:spcBef>
              <a:spcAft>
                <a:spcPts val="0"/>
              </a:spcAft>
              <a:buSzPts val="2500"/>
              <a:buChar char="•"/>
            </a:pPr>
            <a:r>
              <a:rPr lang="en-US" sz="2500" b="1"/>
              <a:t>NCEE Standard 7: </a:t>
            </a:r>
            <a:r>
              <a:rPr lang="en-US" sz="2500"/>
              <a:t> </a:t>
            </a:r>
            <a:r>
              <a:rPr lang="en-US" sz="2500" b="1"/>
              <a:t>Markets and Prices. </a:t>
            </a:r>
            <a:r>
              <a:rPr lang="en-US" sz="2500"/>
              <a:t> A market exists when buyers and sellers interact. This interaction determines market prices and thereby allocates scarce goods and services. </a:t>
            </a:r>
            <a:endParaRPr sz="2500"/>
          </a:p>
          <a:p>
            <a:pPr marL="0" lvl="0" indent="0" algn="l" rtl="0">
              <a:spcBef>
                <a:spcPts val="0"/>
              </a:spcBef>
              <a:spcAft>
                <a:spcPts val="0"/>
              </a:spcAft>
              <a:buNone/>
            </a:pPr>
            <a:endParaRPr sz="2500"/>
          </a:p>
          <a:p>
            <a:pPr marL="457200" lvl="0" indent="-387350" algn="l" rtl="0">
              <a:spcBef>
                <a:spcPts val="0"/>
              </a:spcBef>
              <a:spcAft>
                <a:spcPts val="0"/>
              </a:spcAft>
              <a:buSzPts val="2500"/>
              <a:buChar char="•"/>
            </a:pPr>
            <a:r>
              <a:rPr lang="en-US" sz="2500" b="1"/>
              <a:t>NCEE Standard 8:  Role of Prices.  </a:t>
            </a:r>
            <a:r>
              <a:rPr lang="en-US" sz="2500"/>
              <a:t>Prices send signals and provide incentives to buyers and sellers. When supply or demand changes, market prices adjust, affecting incentives</a:t>
            </a:r>
            <a:endParaRPr sz="2500"/>
          </a:p>
          <a:p>
            <a:pPr marL="0" lvl="0" indent="0" algn="l" rtl="0">
              <a:spcBef>
                <a:spcPts val="1800"/>
              </a:spcBef>
              <a:spcAft>
                <a:spcPts val="0"/>
              </a:spcAft>
              <a:buClr>
                <a:schemeClr val="dk1"/>
              </a:buClr>
              <a:buSzPts val="2500"/>
              <a:buNone/>
            </a:pPr>
            <a:r>
              <a:rPr lang="en-US" sz="2500">
                <a:latin typeface="Calibri"/>
                <a:ea typeface="Calibri"/>
                <a:cs typeface="Calibri"/>
                <a:sym typeface="Calibri"/>
              </a:rPr>
              <a:t> </a:t>
            </a:r>
            <a:r>
              <a:rPr lang="en-US" sz="2500" u="sng">
                <a:solidFill>
                  <a:schemeClr val="hlink"/>
                </a:solidFill>
                <a:latin typeface="Calibri"/>
                <a:ea typeface="Calibri"/>
                <a:cs typeface="Calibri"/>
                <a:sym typeface="Calibri"/>
                <a:hlinkClick r:id="rId3"/>
              </a:rPr>
              <a:t>https://www.councilforeconed.org/wp-content/uploads/2012/03/voluntary-national-content-standards-2010.pdf</a:t>
            </a:r>
            <a:endParaRPr sz="2500"/>
          </a:p>
          <a:p>
            <a:pPr marL="0" lvl="0" indent="0" algn="l" rtl="0">
              <a:spcBef>
                <a:spcPts val="1800"/>
              </a:spcBef>
              <a:spcAft>
                <a:spcPts val="0"/>
              </a:spcAft>
              <a:buClr>
                <a:schemeClr val="dk1"/>
              </a:buClr>
              <a:buSzPts val="2750"/>
              <a:buNone/>
            </a:pPr>
            <a:endParaRPr sz="27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6">
                                            <p:txEl>
                                              <p:pRg st="0" end="0"/>
                                            </p:txEl>
                                          </p:spTgt>
                                        </p:tgtEl>
                                        <p:attrNameLst>
                                          <p:attrName>style.visibility</p:attrName>
                                        </p:attrNameLst>
                                      </p:cBhvr>
                                      <p:to>
                                        <p:strVal val="visible"/>
                                      </p:to>
                                    </p:set>
                                    <p:anim calcmode="lin" valueType="num">
                                      <p:cBhvr additive="base">
                                        <p:cTn id="7" dur="500"/>
                                        <p:tgtEl>
                                          <p:spTgt spid="10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6">
                                            <p:txEl>
                                              <p:pRg st="1" end="1"/>
                                            </p:txEl>
                                          </p:spTgt>
                                        </p:tgtEl>
                                        <p:attrNameLst>
                                          <p:attrName>style.visibility</p:attrName>
                                        </p:attrNameLst>
                                      </p:cBhvr>
                                      <p:to>
                                        <p:strVal val="visible"/>
                                      </p:to>
                                    </p:set>
                                    <p:anim calcmode="lin" valueType="num">
                                      <p:cBhvr additive="base">
                                        <p:cTn id="12" dur="500"/>
                                        <p:tgtEl>
                                          <p:spTgt spid="10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6">
                                            <p:txEl>
                                              <p:pRg st="2" end="2"/>
                                            </p:txEl>
                                          </p:spTgt>
                                        </p:tgtEl>
                                        <p:attrNameLst>
                                          <p:attrName>style.visibility</p:attrName>
                                        </p:attrNameLst>
                                      </p:cBhvr>
                                      <p:to>
                                        <p:strVal val="visible"/>
                                      </p:to>
                                    </p:set>
                                    <p:anim calcmode="lin" valueType="num">
                                      <p:cBhvr additive="base">
                                        <p:cTn id="17" dur="500"/>
                                        <p:tgtEl>
                                          <p:spTgt spid="10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6">
                                            <p:txEl>
                                              <p:pRg st="3" end="3"/>
                                            </p:txEl>
                                          </p:spTgt>
                                        </p:tgtEl>
                                        <p:attrNameLst>
                                          <p:attrName>style.visibility</p:attrName>
                                        </p:attrNameLst>
                                      </p:cBhvr>
                                      <p:to>
                                        <p:strVal val="visible"/>
                                      </p:to>
                                    </p:set>
                                    <p:anim calcmode="lin" valueType="num">
                                      <p:cBhvr additive="base">
                                        <p:cTn id="22" dur="500"/>
                                        <p:tgtEl>
                                          <p:spTgt spid="10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6">
                                            <p:txEl>
                                              <p:pRg st="4" end="4"/>
                                            </p:txEl>
                                          </p:spTgt>
                                        </p:tgtEl>
                                        <p:attrNameLst>
                                          <p:attrName>style.visibility</p:attrName>
                                        </p:attrNameLst>
                                      </p:cBhvr>
                                      <p:to>
                                        <p:strVal val="visible"/>
                                      </p:to>
                                    </p:set>
                                    <p:anim calcmode="lin" valueType="num">
                                      <p:cBhvr additive="base">
                                        <p:cTn id="27" dur="500"/>
                                        <p:tgtEl>
                                          <p:spTgt spid="10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744" name="Google Shape;744;p111"/>
          <p:cNvPicPr preferRelativeResize="0"/>
          <p:nvPr/>
        </p:nvPicPr>
        <p:blipFill>
          <a:blip r:embed="rId3">
            <a:alphaModFix/>
          </a:blip>
          <a:stretch>
            <a:fillRect/>
          </a:stretch>
        </p:blipFill>
        <p:spPr>
          <a:xfrm>
            <a:off x="174288" y="1423813"/>
            <a:ext cx="8795425" cy="484857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112"/>
          <p:cNvPicPr preferRelativeResize="0"/>
          <p:nvPr/>
        </p:nvPicPr>
        <p:blipFill>
          <a:blip r:embed="rId3">
            <a:alphaModFix/>
          </a:blip>
          <a:stretch>
            <a:fillRect/>
          </a:stretch>
        </p:blipFill>
        <p:spPr>
          <a:xfrm>
            <a:off x="1581425" y="2151100"/>
            <a:ext cx="6088849" cy="4383975"/>
          </a:xfrm>
          <a:prstGeom prst="rect">
            <a:avLst/>
          </a:prstGeom>
          <a:noFill/>
          <a:ln>
            <a:noFill/>
          </a:ln>
        </p:spPr>
      </p:pic>
      <p:sp>
        <p:nvSpPr>
          <p:cNvPr id="751" name="Google Shape;751;p112"/>
          <p:cNvSpPr txBox="1"/>
          <p:nvPr/>
        </p:nvSpPr>
        <p:spPr>
          <a:xfrm>
            <a:off x="1199250" y="996700"/>
            <a:ext cx="5424000" cy="11544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3000">
                <a:solidFill>
                  <a:schemeClr val="dk1"/>
                </a:solidFill>
                <a:latin typeface="Gill Sans"/>
                <a:ea typeface="Gill Sans"/>
                <a:cs typeface="Gill Sans"/>
                <a:sym typeface="Gill Sans"/>
              </a:rPr>
              <a:t>Is minimum wage fair?</a:t>
            </a:r>
            <a:endParaRPr sz="30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3000">
                <a:solidFill>
                  <a:schemeClr val="dk1"/>
                </a:solidFill>
                <a:latin typeface="Gill Sans"/>
                <a:ea typeface="Gill Sans"/>
                <a:cs typeface="Gill Sans"/>
                <a:sym typeface="Gill Sans"/>
              </a:rPr>
              <a:t>Is minimum wage efficient?</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113"/>
          <p:cNvSpPr txBox="1"/>
          <p:nvPr/>
        </p:nvSpPr>
        <p:spPr>
          <a:xfrm>
            <a:off x="983050" y="2844150"/>
            <a:ext cx="74562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u="sng">
                <a:solidFill>
                  <a:schemeClr val="hlink"/>
                </a:solidFill>
                <a:hlinkClick r:id="rId3"/>
              </a:rPr>
              <a:t>https://forms.gle/xciT3hGatt1naQcf7</a:t>
            </a:r>
            <a:endParaRPr sz="3200"/>
          </a:p>
          <a:p>
            <a:pPr marL="0" lvl="0" indent="0" algn="l" rtl="0">
              <a:spcBef>
                <a:spcPts val="0"/>
              </a:spcBef>
              <a:spcAft>
                <a:spcPts val="0"/>
              </a:spcAft>
              <a:buNone/>
            </a:pPr>
            <a:endParaRPr sz="3200"/>
          </a:p>
        </p:txBody>
      </p:sp>
      <p:sp>
        <p:nvSpPr>
          <p:cNvPr id="758" name="Google Shape;758;p113"/>
          <p:cNvSpPr txBox="1"/>
          <p:nvPr/>
        </p:nvSpPr>
        <p:spPr>
          <a:xfrm>
            <a:off x="2307300" y="1731925"/>
            <a:ext cx="68367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a:latin typeface="Calibri"/>
                <a:ea typeface="Calibri"/>
                <a:cs typeface="Calibri"/>
                <a:sym typeface="Calibri"/>
              </a:rPr>
              <a:t>Minimum Wage Survey</a:t>
            </a:r>
            <a:endParaRPr sz="2700">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114"/>
          <p:cNvSpPr txBox="1"/>
          <p:nvPr/>
        </p:nvSpPr>
        <p:spPr>
          <a:xfrm>
            <a:off x="0" y="1004125"/>
            <a:ext cx="9272700" cy="55413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u="sng">
                <a:solidFill>
                  <a:schemeClr val="dk1"/>
                </a:solidFill>
                <a:latin typeface="Gill Sans"/>
                <a:ea typeface="Gill Sans"/>
                <a:cs typeface="Gill Sans"/>
                <a:sym typeface="Gill Sans"/>
              </a:rPr>
              <a:t>Minimum Wage Simulation:</a:t>
            </a:r>
            <a:endParaRPr sz="2400" b="1" u="sng">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b="1">
                <a:solidFill>
                  <a:schemeClr val="dk1"/>
                </a:solidFill>
                <a:latin typeface="Gill Sans"/>
                <a:ea typeface="Gill Sans"/>
                <a:cs typeface="Gill Sans"/>
                <a:sym typeface="Gill Sans"/>
              </a:rPr>
              <a:t>Round One:</a:t>
            </a:r>
            <a:endParaRPr sz="2400" b="1">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A few students are solicited to be “managers” of a business that rearranges classroom furniture.</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The rest of the class are workers seeking money to earn and spend for some incentive. (a lollipop, extra points, etc)</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Students are hired in a free market with no minimum wage.  They rearrange the room furniture as to the managers directions.</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An equilibrium wage rate is established and a graph is drawn on the board.</a:t>
            </a:r>
            <a:endParaRPr sz="24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2400" b="1">
                <a:solidFill>
                  <a:schemeClr val="dk1"/>
                </a:solidFill>
                <a:latin typeface="Gill Sans"/>
                <a:ea typeface="Gill Sans"/>
                <a:cs typeface="Gill Sans"/>
                <a:sym typeface="Gill Sans"/>
              </a:rPr>
              <a:t>Round Two:</a:t>
            </a:r>
            <a:endParaRPr sz="24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2400">
                <a:solidFill>
                  <a:schemeClr val="dk1"/>
                </a:solidFill>
                <a:latin typeface="Gill Sans"/>
                <a:ea typeface="Gill Sans"/>
                <a:cs typeface="Gill Sans"/>
                <a:sym typeface="Gill Sans"/>
              </a:rPr>
              <a:t>Same as round one but the teacher now introduces and enforces a minimum wage.  There should be a surplus of workers and some unemployment.  </a:t>
            </a:r>
            <a:endParaRPr sz="2400">
              <a:solidFill>
                <a:schemeClr val="dk1"/>
              </a:solidFill>
              <a:latin typeface="Gill Sans"/>
              <a:ea typeface="Gill Sans"/>
              <a:cs typeface="Gill Sans"/>
              <a:sym typeface="Gill Sans"/>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115"/>
          <p:cNvSpPr txBox="1">
            <a:spLocks noGrp="1"/>
          </p:cNvSpPr>
          <p:nvPr>
            <p:ph type="body" idx="1"/>
          </p:nvPr>
        </p:nvSpPr>
        <p:spPr>
          <a:xfrm>
            <a:off x="1028700" y="1752600"/>
            <a:ext cx="7086600" cy="3657600"/>
          </a:xfrm>
          <a:prstGeom prst="rect">
            <a:avLst/>
          </a:prstGeom>
        </p:spPr>
        <p:txBody>
          <a:bodyPr spcFirstLastPara="1" wrap="square" lIns="91425" tIns="45700" rIns="91425" bIns="45700" anchor="t" anchorCtr="0">
            <a:noAutofit/>
          </a:bodyPr>
          <a:lstStyle/>
          <a:p>
            <a:pPr marL="457200" lvl="0" indent="-342900" algn="l" rtl="0">
              <a:spcBef>
                <a:spcPts val="360"/>
              </a:spcBef>
              <a:spcAft>
                <a:spcPts val="0"/>
              </a:spcAft>
              <a:buClr>
                <a:srgbClr val="38761D"/>
              </a:buClr>
              <a:buSzPts val="1800"/>
              <a:buChar char="•"/>
            </a:pPr>
            <a:r>
              <a:rPr lang="en-US">
                <a:solidFill>
                  <a:srgbClr val="38761D"/>
                </a:solidFill>
              </a:rPr>
              <a:t>Minimum Wage: Background, Arguments For/Against</a:t>
            </a:r>
            <a:endParaRPr>
              <a:solidFill>
                <a:srgbClr val="38761D"/>
              </a:solidFill>
            </a:endParaRPr>
          </a:p>
          <a:p>
            <a:pPr marL="0" lvl="0" indent="0" algn="l" rtl="0">
              <a:spcBef>
                <a:spcPts val="360"/>
              </a:spcBef>
              <a:spcAft>
                <a:spcPts val="0"/>
              </a:spcAft>
              <a:buNone/>
            </a:pPr>
            <a:endParaRPr/>
          </a:p>
          <a:p>
            <a:pPr marL="0" lvl="0" indent="0" algn="l" rtl="0">
              <a:spcBef>
                <a:spcPts val="360"/>
              </a:spcBef>
              <a:spcAft>
                <a:spcPts val="0"/>
              </a:spcAft>
              <a:buNone/>
            </a:pPr>
            <a:r>
              <a:rPr lang="en-US" u="sng">
                <a:solidFill>
                  <a:schemeClr val="hlink"/>
                </a:solidFill>
                <a:hlinkClick r:id="rId3"/>
              </a:rPr>
              <a:t>https://drive.google.com/file/d/1Gll26pbBcmwfwfmLKBO0dKF_q33YqVDr/view?usp=sharing</a:t>
            </a: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457200" lvl="0" indent="-342900" algn="l" rtl="0">
              <a:spcBef>
                <a:spcPts val="360"/>
              </a:spcBef>
              <a:spcAft>
                <a:spcPts val="0"/>
              </a:spcAft>
              <a:buClr>
                <a:srgbClr val="38761D"/>
              </a:buClr>
              <a:buSzPts val="1800"/>
              <a:buChar char="•"/>
            </a:pPr>
            <a:r>
              <a:rPr lang="en-US">
                <a:solidFill>
                  <a:srgbClr val="38761D"/>
                </a:solidFill>
              </a:rPr>
              <a:t>Minimum Wage Webquest</a:t>
            </a:r>
            <a:endParaRPr>
              <a:solidFill>
                <a:srgbClr val="38761D"/>
              </a:solidFill>
            </a:endParaRPr>
          </a:p>
          <a:p>
            <a:pPr marL="0" lvl="0" indent="0" algn="l" rtl="0">
              <a:spcBef>
                <a:spcPts val="360"/>
              </a:spcBef>
              <a:spcAft>
                <a:spcPts val="0"/>
              </a:spcAft>
              <a:buNone/>
            </a:pPr>
            <a:r>
              <a:rPr lang="en-US" u="sng">
                <a:solidFill>
                  <a:schemeClr val="hlink"/>
                </a:solidFill>
                <a:hlinkClick r:id="rId4"/>
              </a:rPr>
              <a:t>https://docs.google.com/document/d/1_PjMfYPSSd2_GAEWz3J7dGSmuVEpRy8oLC8109oxagQ/edit?usp=sharing</a:t>
            </a:r>
            <a:endParaRPr/>
          </a:p>
          <a:p>
            <a:pPr marL="0" lvl="0" indent="0" algn="l" rtl="0">
              <a:spcBef>
                <a:spcPts val="360"/>
              </a:spcBef>
              <a:spcAft>
                <a:spcPts val="0"/>
              </a:spcAft>
              <a:buNone/>
            </a:pPr>
            <a:endParaRPr/>
          </a:p>
        </p:txBody>
      </p:sp>
      <p:sp>
        <p:nvSpPr>
          <p:cNvPr id="771" name="Google Shape;771;p115"/>
          <p:cNvSpPr txBox="1">
            <a:spLocks noGrp="1"/>
          </p:cNvSpPr>
          <p:nvPr>
            <p:ph type="title"/>
          </p:nvPr>
        </p:nvSpPr>
        <p:spPr>
          <a:xfrm>
            <a:off x="457200" y="6096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                      Background Information</a:t>
            </a:r>
            <a:endParaRPr/>
          </a:p>
        </p:txBody>
      </p:sp>
      <p:sp>
        <p:nvSpPr>
          <p:cNvPr id="772" name="Google Shape;772;p115"/>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104</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116"/>
          <p:cNvSpPr txBox="1">
            <a:spLocks noGrp="1"/>
          </p:cNvSpPr>
          <p:nvPr>
            <p:ph type="body" idx="1"/>
          </p:nvPr>
        </p:nvSpPr>
        <p:spPr>
          <a:xfrm>
            <a:off x="339600" y="1447263"/>
            <a:ext cx="8118600" cy="4378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200" u="sng">
                <a:solidFill>
                  <a:schemeClr val="dk1"/>
                </a:solidFill>
              </a:rPr>
              <a:t>Objective</a:t>
            </a:r>
            <a:r>
              <a:rPr lang="en-US" sz="2200">
                <a:solidFill>
                  <a:schemeClr val="dk1"/>
                </a:solidFill>
              </a:rPr>
              <a:t>:  Stage a mock Congressional hearing on whether the U.S. should enact a $15 minimum wage in the U.S.   Students will be assigned or choose a role which they will fill during the hearing.</a:t>
            </a:r>
            <a:endParaRPr sz="2200">
              <a:solidFill>
                <a:schemeClr val="dk1"/>
              </a:solidFill>
            </a:endParaRPr>
          </a:p>
          <a:p>
            <a:pPr marL="0" lvl="0" indent="0" algn="l" rtl="0">
              <a:spcBef>
                <a:spcPts val="360"/>
              </a:spcBef>
              <a:spcAft>
                <a:spcPts val="0"/>
              </a:spcAft>
              <a:buNone/>
            </a:pPr>
            <a:r>
              <a:rPr lang="en-US" sz="2200" u="sng">
                <a:solidFill>
                  <a:schemeClr val="dk1"/>
                </a:solidFill>
              </a:rPr>
              <a:t>Procedure:</a:t>
            </a:r>
            <a:endParaRPr sz="2200" u="sng">
              <a:solidFill>
                <a:schemeClr val="dk1"/>
              </a:solidFill>
            </a:endParaRPr>
          </a:p>
          <a:p>
            <a:pPr marL="457200" lvl="0" indent="-368300" algn="l" rtl="0">
              <a:spcBef>
                <a:spcPts val="360"/>
              </a:spcBef>
              <a:spcAft>
                <a:spcPts val="0"/>
              </a:spcAft>
              <a:buClr>
                <a:schemeClr val="dk1"/>
              </a:buClr>
              <a:buSzPts val="2200"/>
              <a:buChar char="•"/>
            </a:pPr>
            <a:r>
              <a:rPr lang="en-US" sz="2200">
                <a:solidFill>
                  <a:schemeClr val="dk1"/>
                </a:solidFill>
              </a:rPr>
              <a:t>Teacher introduces the topic and provides some historical context.</a:t>
            </a:r>
            <a:endParaRPr sz="2200">
              <a:solidFill>
                <a:schemeClr val="dk1"/>
              </a:solidFill>
            </a:endParaRPr>
          </a:p>
          <a:p>
            <a:pPr marL="457200" lvl="0" indent="-368300" algn="l" rtl="0">
              <a:spcBef>
                <a:spcPts val="0"/>
              </a:spcBef>
              <a:spcAft>
                <a:spcPts val="0"/>
              </a:spcAft>
              <a:buClr>
                <a:schemeClr val="dk1"/>
              </a:buClr>
              <a:buSzPts val="2200"/>
              <a:buChar char="•"/>
            </a:pPr>
            <a:r>
              <a:rPr lang="en-US" sz="2200">
                <a:solidFill>
                  <a:schemeClr val="dk1"/>
                </a:solidFill>
              </a:rPr>
              <a:t>Students are assigned roles. Here are some </a:t>
            </a:r>
            <a:r>
              <a:rPr lang="en-US" sz="2200" u="sng">
                <a:solidFill>
                  <a:schemeClr val="dk1"/>
                </a:solidFill>
                <a:hlinkClick r:id="rId3">
                  <a:extLst>
                    <a:ext uri="{A12FA001-AC4F-418D-AE19-62706E023703}">
                      <ahyp:hlinkClr xmlns:ahyp="http://schemas.microsoft.com/office/drawing/2018/hyperlinkcolor" val="tx"/>
                    </a:ext>
                  </a:extLst>
                </a:hlinkClick>
              </a:rPr>
              <a:t>roles</a:t>
            </a:r>
            <a:r>
              <a:rPr lang="en-US" sz="2200">
                <a:solidFill>
                  <a:schemeClr val="dk1"/>
                </a:solidFill>
              </a:rPr>
              <a:t> to use as examples.</a:t>
            </a:r>
            <a:endParaRPr sz="2200">
              <a:solidFill>
                <a:schemeClr val="dk1"/>
              </a:solidFill>
            </a:endParaRPr>
          </a:p>
          <a:p>
            <a:pPr marL="457200" lvl="0" indent="-368300" algn="l" rtl="0">
              <a:spcBef>
                <a:spcPts val="0"/>
              </a:spcBef>
              <a:spcAft>
                <a:spcPts val="0"/>
              </a:spcAft>
              <a:buClr>
                <a:schemeClr val="dk1"/>
              </a:buClr>
              <a:buSzPts val="2200"/>
              <a:buChar char="•"/>
            </a:pPr>
            <a:r>
              <a:rPr lang="en-US" sz="2200">
                <a:solidFill>
                  <a:schemeClr val="dk1"/>
                </a:solidFill>
              </a:rPr>
              <a:t>Students research their roles and prepare for discussion.  </a:t>
            </a:r>
            <a:r>
              <a:rPr lang="en-US" sz="2200" u="sng">
                <a:solidFill>
                  <a:schemeClr val="dk1"/>
                </a:solidFill>
                <a:hlinkClick r:id="rId4">
                  <a:extLst>
                    <a:ext uri="{A12FA001-AC4F-418D-AE19-62706E023703}">
                      <ahyp:hlinkClr xmlns:ahyp="http://schemas.microsoft.com/office/drawing/2018/hyperlinkcolor" val="tx"/>
                    </a:ext>
                  </a:extLst>
                </a:hlinkClick>
              </a:rPr>
              <a:t>Here</a:t>
            </a:r>
            <a:r>
              <a:rPr lang="en-US" sz="2200">
                <a:solidFill>
                  <a:schemeClr val="dk1"/>
                </a:solidFill>
              </a:rPr>
              <a:t> is a sample graphic organizer to help them prepare.</a:t>
            </a:r>
            <a:endParaRPr sz="2200">
              <a:solidFill>
                <a:schemeClr val="dk1"/>
              </a:solidFill>
            </a:endParaRPr>
          </a:p>
          <a:p>
            <a:pPr marL="457200" lvl="0" indent="-368300" algn="l" rtl="0">
              <a:spcBef>
                <a:spcPts val="0"/>
              </a:spcBef>
              <a:spcAft>
                <a:spcPts val="0"/>
              </a:spcAft>
              <a:buClr>
                <a:schemeClr val="dk1"/>
              </a:buClr>
              <a:buSzPts val="2200"/>
              <a:buChar char="•"/>
            </a:pPr>
            <a:r>
              <a:rPr lang="en-US" sz="2200">
                <a:solidFill>
                  <a:schemeClr val="dk1"/>
                </a:solidFill>
              </a:rPr>
              <a:t>Stage a mock “Congressional Hearing” style meeting where students present in their roles and openly discuss the issue of agricultural price supports and their impact on the economy</a:t>
            </a:r>
            <a:endParaRPr sz="2200">
              <a:solidFill>
                <a:schemeClr val="dk1"/>
              </a:solidFill>
            </a:endParaRPr>
          </a:p>
          <a:p>
            <a:pPr marL="457200" lvl="0" indent="-368300" algn="l" rtl="0">
              <a:spcBef>
                <a:spcPts val="0"/>
              </a:spcBef>
              <a:spcAft>
                <a:spcPts val="0"/>
              </a:spcAft>
              <a:buClr>
                <a:schemeClr val="dk1"/>
              </a:buClr>
              <a:buSzPts val="2200"/>
              <a:buChar char="•"/>
            </a:pPr>
            <a:r>
              <a:rPr lang="en-US" sz="2200">
                <a:solidFill>
                  <a:schemeClr val="dk1"/>
                </a:solidFill>
              </a:rPr>
              <a:t>Debrief with a formative assessment.</a:t>
            </a:r>
            <a:endParaRPr sz="2200">
              <a:solidFill>
                <a:schemeClr val="dk1"/>
              </a:solidFill>
            </a:endParaRPr>
          </a:p>
          <a:p>
            <a:pPr marL="0" lvl="0" indent="0" algn="l" rtl="0">
              <a:spcBef>
                <a:spcPts val="360"/>
              </a:spcBef>
              <a:spcAft>
                <a:spcPts val="0"/>
              </a:spcAft>
              <a:buNone/>
            </a:pPr>
            <a:endParaRPr u="sng">
              <a:solidFill>
                <a:srgbClr val="38761D"/>
              </a:solidFill>
            </a:endParaRPr>
          </a:p>
          <a:p>
            <a:pPr marL="0" lvl="0" indent="0" algn="l" rtl="0">
              <a:spcBef>
                <a:spcPts val="360"/>
              </a:spcBef>
              <a:spcAft>
                <a:spcPts val="0"/>
              </a:spcAft>
              <a:buNone/>
            </a:pPr>
            <a:endParaRPr>
              <a:solidFill>
                <a:srgbClr val="38761D"/>
              </a:solidFill>
            </a:endParaRPr>
          </a:p>
          <a:p>
            <a:pPr marL="0" lvl="0" indent="0" algn="l" rtl="0">
              <a:spcBef>
                <a:spcPts val="360"/>
              </a:spcBef>
              <a:spcAft>
                <a:spcPts val="0"/>
              </a:spcAft>
              <a:buNone/>
            </a:pPr>
            <a:endParaRPr>
              <a:solidFill>
                <a:srgbClr val="38761D"/>
              </a:solidFill>
            </a:endParaRPr>
          </a:p>
          <a:p>
            <a:pPr marL="0" lvl="0" indent="0" algn="l" rtl="0">
              <a:spcBef>
                <a:spcPts val="360"/>
              </a:spcBef>
              <a:spcAft>
                <a:spcPts val="0"/>
              </a:spcAft>
              <a:buNone/>
            </a:pPr>
            <a:endParaRPr>
              <a:solidFill>
                <a:srgbClr val="38761D"/>
              </a:solidFill>
            </a:endParaRPr>
          </a:p>
          <a:p>
            <a:pPr marL="0" lvl="0" indent="0" algn="l" rtl="0">
              <a:spcBef>
                <a:spcPts val="360"/>
              </a:spcBef>
              <a:spcAft>
                <a:spcPts val="0"/>
              </a:spcAft>
              <a:buNone/>
            </a:pPr>
            <a:endParaRPr>
              <a:solidFill>
                <a:srgbClr val="38761D"/>
              </a:solidFill>
            </a:endParaRPr>
          </a:p>
          <a:p>
            <a:pPr marL="0" lvl="0" indent="0" algn="l" rtl="0">
              <a:spcBef>
                <a:spcPts val="360"/>
              </a:spcBef>
              <a:spcAft>
                <a:spcPts val="0"/>
              </a:spcAft>
              <a:buNone/>
            </a:pPr>
            <a:endParaRPr>
              <a:solidFill>
                <a:srgbClr val="38761D"/>
              </a:solidFill>
            </a:endParaRPr>
          </a:p>
        </p:txBody>
      </p:sp>
      <p:sp>
        <p:nvSpPr>
          <p:cNvPr id="779" name="Google Shape;779;p116"/>
          <p:cNvSpPr txBox="1">
            <a:spLocks noGrp="1"/>
          </p:cNvSpPr>
          <p:nvPr>
            <p:ph type="title"/>
          </p:nvPr>
        </p:nvSpPr>
        <p:spPr>
          <a:xfrm>
            <a:off x="1555350" y="4852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        Mock Congressional Hearing</a:t>
            </a:r>
            <a:endParaRPr/>
          </a:p>
        </p:txBody>
      </p:sp>
      <p:sp>
        <p:nvSpPr>
          <p:cNvPr id="780" name="Google Shape;780;p116"/>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105</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117"/>
          <p:cNvSpPr txBox="1"/>
          <p:nvPr/>
        </p:nvSpPr>
        <p:spPr>
          <a:xfrm>
            <a:off x="0" y="1345975"/>
            <a:ext cx="9144000" cy="50334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u="sng">
                <a:solidFill>
                  <a:schemeClr val="dk1"/>
                </a:solidFill>
                <a:latin typeface="Gill Sans"/>
                <a:ea typeface="Gill Sans"/>
                <a:cs typeface="Gill Sans"/>
                <a:sym typeface="Gill Sans"/>
              </a:rPr>
              <a:t>Price Floors - Agricultural Price Supports</a:t>
            </a:r>
            <a:endParaRPr sz="2400" b="1" u="sng">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b="1" u="sng">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-Minimum prices set by the government for farm produce</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-Introduced in the 1930’s as farm prices dropped dramatically</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b="1">
                <a:solidFill>
                  <a:schemeClr val="dk1"/>
                </a:solidFill>
                <a:latin typeface="Gill Sans"/>
                <a:ea typeface="Gill Sans"/>
                <a:cs typeface="Gill Sans"/>
                <a:sym typeface="Gill Sans"/>
              </a:rPr>
              <a:t>Implementation:</a:t>
            </a:r>
            <a:endParaRPr sz="2400" b="1">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*Isolate the domestic market through quotas and tariffs</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*Introduce a price floor above equilibrium</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*The government offers a subsidy to farmers in exchange for the surplus</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*The government distributes surplus in foreign markets or offers as direct aid</a:t>
            </a:r>
            <a:endParaRPr sz="2400">
              <a:solidFill>
                <a:schemeClr val="dk1"/>
              </a:solidFill>
              <a:latin typeface="Gill Sans"/>
              <a:ea typeface="Gill Sans"/>
              <a:cs typeface="Gill Sans"/>
              <a:sym typeface="Gill San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Google Shape;792;p118"/>
          <p:cNvPicPr preferRelativeResize="0"/>
          <p:nvPr/>
        </p:nvPicPr>
        <p:blipFill>
          <a:blip r:embed="rId3">
            <a:alphaModFix/>
          </a:blip>
          <a:stretch>
            <a:fillRect/>
          </a:stretch>
        </p:blipFill>
        <p:spPr>
          <a:xfrm>
            <a:off x="1790700" y="987675"/>
            <a:ext cx="5794125" cy="579412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119"/>
          <p:cNvSpPr txBox="1">
            <a:spLocks noGrp="1"/>
          </p:cNvSpPr>
          <p:nvPr>
            <p:ph type="title"/>
          </p:nvPr>
        </p:nvSpPr>
        <p:spPr>
          <a:xfrm>
            <a:off x="457200" y="6096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9" name="Google Shape;799;p119"/>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108</a:t>
            </a:fld>
            <a:endParaRPr/>
          </a:p>
        </p:txBody>
      </p:sp>
      <p:pic>
        <p:nvPicPr>
          <p:cNvPr id="800" name="Google Shape;800;p119"/>
          <p:cNvPicPr preferRelativeResize="0"/>
          <p:nvPr/>
        </p:nvPicPr>
        <p:blipFill>
          <a:blip r:embed="rId3">
            <a:alphaModFix/>
          </a:blip>
          <a:stretch>
            <a:fillRect/>
          </a:stretch>
        </p:blipFill>
        <p:spPr>
          <a:xfrm>
            <a:off x="592775" y="1219200"/>
            <a:ext cx="7407661" cy="537937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806" name="Google Shape;806;p120"/>
          <p:cNvPicPr preferRelativeResize="0"/>
          <p:nvPr/>
        </p:nvPicPr>
        <p:blipFill>
          <a:blip r:embed="rId3">
            <a:alphaModFix/>
          </a:blip>
          <a:stretch>
            <a:fillRect/>
          </a:stretch>
        </p:blipFill>
        <p:spPr>
          <a:xfrm>
            <a:off x="2371288" y="695538"/>
            <a:ext cx="4673326" cy="54669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State Standards</a:t>
            </a:r>
            <a:endParaRPr sz="5500" b="1"/>
          </a:p>
        </p:txBody>
      </p:sp>
      <p:sp>
        <p:nvSpPr>
          <p:cNvPr id="113" name="Google Shape;113;p22"/>
          <p:cNvSpPr txBox="1">
            <a:spLocks noGrp="1"/>
          </p:cNvSpPr>
          <p:nvPr>
            <p:ph type="body" idx="4294967295"/>
          </p:nvPr>
        </p:nvSpPr>
        <p:spPr>
          <a:xfrm>
            <a:off x="457200" y="2377441"/>
            <a:ext cx="8229600" cy="417576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b="1"/>
              <a:t>NY State Common Core Social Studies Standard 12.E2b:  </a:t>
            </a:r>
            <a:r>
              <a:rPr lang="en-US" sz="2500"/>
              <a:t>The choices of buyers and sellers in the marketplace determine supply and demand, market prices, allocation of scarce resources, and the goods and services that are produced. In a perfect world, consumers influence product availability and price through their purchasing </a:t>
            </a:r>
            <a:endParaRPr sz="2500"/>
          </a:p>
          <a:p>
            <a:pPr marL="342900" lvl="0" indent="0" algn="l" rtl="0">
              <a:spcBef>
                <a:spcPts val="0"/>
              </a:spcBef>
              <a:spcAft>
                <a:spcPts val="0"/>
              </a:spcAft>
              <a:buNone/>
            </a:pPr>
            <a:endParaRPr sz="2500"/>
          </a:p>
          <a:p>
            <a:pPr marL="342900" lvl="0" indent="-342900" algn="l" rtl="0">
              <a:spcBef>
                <a:spcPts val="0"/>
              </a:spcBef>
              <a:spcAft>
                <a:spcPts val="0"/>
              </a:spcAft>
              <a:buClr>
                <a:schemeClr val="dk1"/>
              </a:buClr>
              <a:buSzPts val="2500"/>
              <a:buChar char="•"/>
            </a:pPr>
            <a:r>
              <a:rPr lang="en-US" sz="2500">
                <a:latin typeface="Calibri"/>
                <a:ea typeface="Calibri"/>
                <a:cs typeface="Calibri"/>
                <a:sym typeface="Calibri"/>
              </a:rPr>
              <a:t> </a:t>
            </a:r>
            <a:r>
              <a:rPr lang="en-US" sz="2500" u="sng">
                <a:solidFill>
                  <a:schemeClr val="hlink"/>
                </a:solidFill>
                <a:latin typeface="Calibri"/>
                <a:ea typeface="Calibri"/>
                <a:cs typeface="Calibri"/>
                <a:sym typeface="Calibri"/>
                <a:hlinkClick r:id="rId3"/>
              </a:rPr>
              <a:t>http://www.nysed.gov/curriculum-instruction</a:t>
            </a:r>
            <a:endParaRPr sz="250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3">
                                            <p:txEl>
                                              <p:pRg st="0" end="0"/>
                                            </p:txEl>
                                          </p:spTgt>
                                        </p:tgtEl>
                                        <p:attrNameLst>
                                          <p:attrName>style.visibility</p:attrName>
                                        </p:attrNameLst>
                                      </p:cBhvr>
                                      <p:to>
                                        <p:strVal val="visible"/>
                                      </p:to>
                                    </p:set>
                                    <p:anim calcmode="lin" valueType="num">
                                      <p:cBhvr additive="base">
                                        <p:cTn id="7" dur="500"/>
                                        <p:tgtEl>
                                          <p:spTgt spid="1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3">
                                            <p:txEl>
                                              <p:pRg st="1" end="1"/>
                                            </p:txEl>
                                          </p:spTgt>
                                        </p:tgtEl>
                                        <p:attrNameLst>
                                          <p:attrName>style.visibility</p:attrName>
                                        </p:attrNameLst>
                                      </p:cBhvr>
                                      <p:to>
                                        <p:strVal val="visible"/>
                                      </p:to>
                                    </p:set>
                                    <p:anim calcmode="lin" valueType="num">
                                      <p:cBhvr additive="base">
                                        <p:cTn id="12" dur="500"/>
                                        <p:tgtEl>
                                          <p:spTgt spid="1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3">
                                            <p:txEl>
                                              <p:pRg st="2" end="2"/>
                                            </p:txEl>
                                          </p:spTgt>
                                        </p:tgtEl>
                                        <p:attrNameLst>
                                          <p:attrName>style.visibility</p:attrName>
                                        </p:attrNameLst>
                                      </p:cBhvr>
                                      <p:to>
                                        <p:strVal val="visible"/>
                                      </p:to>
                                    </p:set>
                                    <p:anim calcmode="lin" valueType="num">
                                      <p:cBhvr additive="base">
                                        <p:cTn id="17" dur="500"/>
                                        <p:tgtEl>
                                          <p:spTgt spid="1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3">
                                            <p:txEl>
                                              <p:pRg st="3" end="3"/>
                                            </p:txEl>
                                          </p:spTgt>
                                        </p:tgtEl>
                                        <p:attrNameLst>
                                          <p:attrName>style.visibility</p:attrName>
                                        </p:attrNameLst>
                                      </p:cBhvr>
                                      <p:to>
                                        <p:strVal val="visible"/>
                                      </p:to>
                                    </p:set>
                                    <p:anim calcmode="lin" valueType="num">
                                      <p:cBhvr additive="base">
                                        <p:cTn id="22" dur="500"/>
                                        <p:tgtEl>
                                          <p:spTgt spid="1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3">
                                            <p:txEl>
                                              <p:pRg st="4" end="4"/>
                                            </p:txEl>
                                          </p:spTgt>
                                        </p:tgtEl>
                                        <p:attrNameLst>
                                          <p:attrName>style.visibility</p:attrName>
                                        </p:attrNameLst>
                                      </p:cBhvr>
                                      <p:to>
                                        <p:strVal val="visible"/>
                                      </p:to>
                                    </p:set>
                                    <p:anim calcmode="lin" valueType="num">
                                      <p:cBhvr additive="base">
                                        <p:cTn id="27" dur="500"/>
                                        <p:tgtEl>
                                          <p:spTgt spid="1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21"/>
          <p:cNvSpPr txBox="1"/>
          <p:nvPr/>
        </p:nvSpPr>
        <p:spPr>
          <a:xfrm>
            <a:off x="752850" y="1388725"/>
            <a:ext cx="7638300" cy="45099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600">
                <a:solidFill>
                  <a:schemeClr val="dk1"/>
                </a:solidFill>
                <a:latin typeface="Gill Sans"/>
                <a:ea typeface="Gill Sans"/>
                <a:cs typeface="Gill Sans"/>
                <a:sym typeface="Gill Sans"/>
              </a:rPr>
              <a:t>Consequences of Agricultural Price Controls:</a:t>
            </a:r>
            <a:endParaRPr sz="26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6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a:solidFill>
                  <a:schemeClr val="dk1"/>
                </a:solidFill>
                <a:latin typeface="Gill Sans"/>
                <a:ea typeface="Gill Sans"/>
                <a:cs typeface="Gill Sans"/>
                <a:sym typeface="Gill Sans"/>
              </a:rPr>
              <a:t>-Artificially high agricultural commodity prices</a:t>
            </a:r>
            <a:endParaRPr sz="26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a:solidFill>
                  <a:schemeClr val="dk1"/>
                </a:solidFill>
                <a:latin typeface="Gill Sans"/>
                <a:ea typeface="Gill Sans"/>
                <a:cs typeface="Gill Sans"/>
                <a:sym typeface="Gill Sans"/>
              </a:rPr>
              <a:t>-Arbitrary enforcement of which products are supported</a:t>
            </a:r>
            <a:endParaRPr sz="26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a:solidFill>
                  <a:schemeClr val="dk1"/>
                </a:solidFill>
                <a:latin typeface="Gill Sans"/>
                <a:ea typeface="Gill Sans"/>
                <a:cs typeface="Gill Sans"/>
                <a:sym typeface="Gill Sans"/>
              </a:rPr>
              <a:t>-Subsidies go to corporate “farmers” who donate to politicians </a:t>
            </a:r>
            <a:endParaRPr sz="26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a:solidFill>
                  <a:schemeClr val="dk1"/>
                </a:solidFill>
                <a:latin typeface="Gill Sans"/>
                <a:ea typeface="Gill Sans"/>
                <a:cs typeface="Gill Sans"/>
                <a:sym typeface="Gill Sans"/>
              </a:rPr>
              <a:t>-Over production of cheap processed food</a:t>
            </a:r>
            <a:endParaRPr sz="26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a:solidFill>
                  <a:schemeClr val="dk1"/>
                </a:solidFill>
                <a:latin typeface="Gill Sans"/>
                <a:ea typeface="Gill Sans"/>
                <a:cs typeface="Gill Sans"/>
                <a:sym typeface="Gill Sans"/>
              </a:rPr>
              <a:t>-Environmental consequences</a:t>
            </a:r>
            <a:endParaRPr sz="26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a:solidFill>
                  <a:schemeClr val="dk1"/>
                </a:solidFill>
                <a:latin typeface="Gill Sans"/>
                <a:ea typeface="Gill Sans"/>
                <a:cs typeface="Gill Sans"/>
                <a:sym typeface="Gill Sans"/>
              </a:rPr>
              <a:t>-Depressed prices in less developed foreign markets</a:t>
            </a:r>
            <a:endParaRPr sz="160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818" name="Google Shape;818;p122"/>
          <p:cNvPicPr preferRelativeResize="0"/>
          <p:nvPr/>
        </p:nvPicPr>
        <p:blipFill>
          <a:blip r:embed="rId3">
            <a:alphaModFix/>
          </a:blip>
          <a:stretch>
            <a:fillRect/>
          </a:stretch>
        </p:blipFill>
        <p:spPr>
          <a:xfrm>
            <a:off x="847400" y="1136525"/>
            <a:ext cx="6761876" cy="55626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pic>
        <p:nvPicPr>
          <p:cNvPr id="824" name="Google Shape;824;p123"/>
          <p:cNvPicPr preferRelativeResize="0"/>
          <p:nvPr/>
        </p:nvPicPr>
        <p:blipFill>
          <a:blip r:embed="rId3">
            <a:alphaModFix/>
          </a:blip>
          <a:stretch>
            <a:fillRect/>
          </a:stretch>
        </p:blipFill>
        <p:spPr>
          <a:xfrm>
            <a:off x="1183600" y="1197825"/>
            <a:ext cx="7600700" cy="523182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24"/>
          <p:cNvSpPr txBox="1"/>
          <p:nvPr/>
        </p:nvSpPr>
        <p:spPr>
          <a:xfrm>
            <a:off x="170900" y="1132325"/>
            <a:ext cx="8567700" cy="55413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a:solidFill>
                  <a:schemeClr val="dk1"/>
                </a:solidFill>
                <a:latin typeface="Gill Sans"/>
                <a:ea typeface="Gill Sans"/>
                <a:cs typeface="Gill Sans"/>
                <a:sym typeface="Gill Sans"/>
              </a:rPr>
              <a:t>Agricultural Price Support Simulation:</a:t>
            </a:r>
            <a:endParaRPr sz="2400" b="1">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Round 1: Three students represent “farmers” from the U.S. and two other nations.  Rest of class is given fake money.  The farmers sell a product (pretzels, M&amp;M’s, etc.).  An equilibrium price is established and a graph is drawn on the board.</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Round 2: The teacher removes the two foreign farmers and explains that quotas and tariffs are introduced.</a:t>
            </a:r>
            <a:endParaRPr sz="24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2400">
                <a:solidFill>
                  <a:schemeClr val="dk1"/>
                </a:solidFill>
                <a:latin typeface="Gill Sans"/>
                <a:ea typeface="Gill Sans"/>
                <a:cs typeface="Gill Sans"/>
                <a:sym typeface="Gill Sans"/>
              </a:rPr>
              <a:t>	The teacher introduces a price support (price floor)</a:t>
            </a:r>
            <a:endParaRPr sz="2400">
              <a:solidFill>
                <a:schemeClr val="dk1"/>
              </a:solidFill>
              <a:latin typeface="Gill Sans"/>
              <a:ea typeface="Gill Sans"/>
              <a:cs typeface="Gill Sans"/>
              <a:sym typeface="Gill Sans"/>
            </a:endParaRPr>
          </a:p>
          <a:p>
            <a:pPr marL="9144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Students purchase the produce at the new higher price.  There should be a surplus</a:t>
            </a:r>
            <a:endParaRPr sz="2400">
              <a:solidFill>
                <a:schemeClr val="dk1"/>
              </a:solidFill>
              <a:latin typeface="Gill Sans"/>
              <a:ea typeface="Gill Sans"/>
              <a:cs typeface="Gill Sans"/>
              <a:sym typeface="Gill Sans"/>
            </a:endParaRPr>
          </a:p>
          <a:p>
            <a:pPr marL="9144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The teacher then buys the surplus and pays the U.S. farmer a subsidy</a:t>
            </a:r>
            <a:endParaRPr sz="2400">
              <a:solidFill>
                <a:schemeClr val="dk1"/>
              </a:solidFill>
              <a:latin typeface="Gill Sans"/>
              <a:ea typeface="Gill Sans"/>
              <a:cs typeface="Gill Sans"/>
              <a:sym typeface="Gill Sans"/>
            </a:endParaRPr>
          </a:p>
          <a:p>
            <a:pPr marL="9144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The teacher sells the surplus in the foreign markets.</a:t>
            </a:r>
            <a:endParaRPr sz="2400">
              <a:solidFill>
                <a:schemeClr val="dk1"/>
              </a:solidFill>
              <a:latin typeface="Gill Sans"/>
              <a:ea typeface="Gill Sans"/>
              <a:cs typeface="Gill Sans"/>
              <a:sym typeface="Gill Sans"/>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125"/>
          <p:cNvSpPr txBox="1">
            <a:spLocks noGrp="1"/>
          </p:cNvSpPr>
          <p:nvPr>
            <p:ph type="body" idx="1"/>
          </p:nvPr>
        </p:nvSpPr>
        <p:spPr>
          <a:xfrm>
            <a:off x="401700" y="1425638"/>
            <a:ext cx="8118600" cy="4378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200" u="sng">
                <a:solidFill>
                  <a:schemeClr val="dk1"/>
                </a:solidFill>
              </a:rPr>
              <a:t>Objective</a:t>
            </a:r>
            <a:r>
              <a:rPr lang="en-US" sz="2200">
                <a:solidFill>
                  <a:schemeClr val="dk1"/>
                </a:solidFill>
              </a:rPr>
              <a:t>:  Stage a mock Congressional hearing on the economic impact of Farm Subsidies in the U.S.  Students will be assigned or choose a role which they will fill during the hearing.</a:t>
            </a:r>
            <a:endParaRPr sz="2200">
              <a:solidFill>
                <a:schemeClr val="dk1"/>
              </a:solidFill>
            </a:endParaRPr>
          </a:p>
          <a:p>
            <a:pPr marL="0" lvl="0" indent="0" algn="l" rtl="0">
              <a:spcBef>
                <a:spcPts val="360"/>
              </a:spcBef>
              <a:spcAft>
                <a:spcPts val="0"/>
              </a:spcAft>
              <a:buNone/>
            </a:pPr>
            <a:r>
              <a:rPr lang="en-US" sz="2200" u="sng">
                <a:solidFill>
                  <a:schemeClr val="dk1"/>
                </a:solidFill>
              </a:rPr>
              <a:t>Procedure:</a:t>
            </a:r>
            <a:endParaRPr sz="2200" u="sng">
              <a:solidFill>
                <a:schemeClr val="dk1"/>
              </a:solidFill>
            </a:endParaRPr>
          </a:p>
          <a:p>
            <a:pPr marL="457200" lvl="0" indent="-368300" algn="l" rtl="0">
              <a:spcBef>
                <a:spcPts val="360"/>
              </a:spcBef>
              <a:spcAft>
                <a:spcPts val="0"/>
              </a:spcAft>
              <a:buClr>
                <a:schemeClr val="dk1"/>
              </a:buClr>
              <a:buSzPts val="2200"/>
              <a:buChar char="•"/>
            </a:pPr>
            <a:r>
              <a:rPr lang="en-US" sz="2200">
                <a:solidFill>
                  <a:schemeClr val="dk1"/>
                </a:solidFill>
              </a:rPr>
              <a:t>Teacher introduces the topic and provides some historical context.</a:t>
            </a:r>
            <a:endParaRPr sz="2200">
              <a:solidFill>
                <a:schemeClr val="dk1"/>
              </a:solidFill>
            </a:endParaRPr>
          </a:p>
          <a:p>
            <a:pPr marL="457200" lvl="0" indent="-368300" algn="l" rtl="0">
              <a:spcBef>
                <a:spcPts val="0"/>
              </a:spcBef>
              <a:spcAft>
                <a:spcPts val="0"/>
              </a:spcAft>
              <a:buClr>
                <a:schemeClr val="dk1"/>
              </a:buClr>
              <a:buSzPts val="2200"/>
              <a:buChar char="•"/>
            </a:pPr>
            <a:r>
              <a:rPr lang="en-US" sz="2200">
                <a:solidFill>
                  <a:schemeClr val="dk1"/>
                </a:solidFill>
              </a:rPr>
              <a:t>Students are assigned roles. Here are some </a:t>
            </a:r>
            <a:r>
              <a:rPr lang="en-US" sz="2200" u="sng">
                <a:solidFill>
                  <a:schemeClr val="dk1"/>
                </a:solidFill>
                <a:hlinkClick r:id="rId3">
                  <a:extLst>
                    <a:ext uri="{A12FA001-AC4F-418D-AE19-62706E023703}">
                      <ahyp:hlinkClr xmlns:ahyp="http://schemas.microsoft.com/office/drawing/2018/hyperlinkcolor" val="tx"/>
                    </a:ext>
                  </a:extLst>
                </a:hlinkClick>
              </a:rPr>
              <a:t>roles</a:t>
            </a:r>
            <a:r>
              <a:rPr lang="en-US" sz="2200">
                <a:solidFill>
                  <a:schemeClr val="dk1"/>
                </a:solidFill>
              </a:rPr>
              <a:t> to use as examples.</a:t>
            </a:r>
            <a:endParaRPr sz="2200">
              <a:solidFill>
                <a:schemeClr val="dk1"/>
              </a:solidFill>
            </a:endParaRPr>
          </a:p>
          <a:p>
            <a:pPr marL="457200" lvl="0" indent="-368300" algn="l" rtl="0">
              <a:spcBef>
                <a:spcPts val="0"/>
              </a:spcBef>
              <a:spcAft>
                <a:spcPts val="0"/>
              </a:spcAft>
              <a:buClr>
                <a:schemeClr val="dk1"/>
              </a:buClr>
              <a:buSzPts val="2200"/>
              <a:buChar char="•"/>
            </a:pPr>
            <a:r>
              <a:rPr lang="en-US" sz="2200">
                <a:solidFill>
                  <a:schemeClr val="dk1"/>
                </a:solidFill>
              </a:rPr>
              <a:t>Students research their roles and prepare for discussion.  </a:t>
            </a:r>
            <a:r>
              <a:rPr lang="en-US" sz="2200" u="sng">
                <a:solidFill>
                  <a:schemeClr val="dk1"/>
                </a:solidFill>
                <a:hlinkClick r:id="rId4">
                  <a:extLst>
                    <a:ext uri="{A12FA001-AC4F-418D-AE19-62706E023703}">
                      <ahyp:hlinkClr xmlns:ahyp="http://schemas.microsoft.com/office/drawing/2018/hyperlinkcolor" val="tx"/>
                    </a:ext>
                  </a:extLst>
                </a:hlinkClick>
              </a:rPr>
              <a:t>Here </a:t>
            </a:r>
            <a:r>
              <a:rPr lang="en-US" sz="2200">
                <a:solidFill>
                  <a:schemeClr val="dk1"/>
                </a:solidFill>
              </a:rPr>
              <a:t>is a sample graphic organizer to help them prepare.</a:t>
            </a:r>
            <a:endParaRPr sz="2200">
              <a:solidFill>
                <a:schemeClr val="dk1"/>
              </a:solidFill>
            </a:endParaRPr>
          </a:p>
          <a:p>
            <a:pPr marL="457200" lvl="0" indent="-368300" algn="l" rtl="0">
              <a:spcBef>
                <a:spcPts val="0"/>
              </a:spcBef>
              <a:spcAft>
                <a:spcPts val="0"/>
              </a:spcAft>
              <a:buClr>
                <a:schemeClr val="dk1"/>
              </a:buClr>
              <a:buSzPts val="2200"/>
              <a:buChar char="•"/>
            </a:pPr>
            <a:r>
              <a:rPr lang="en-US" sz="2200">
                <a:solidFill>
                  <a:schemeClr val="dk1"/>
                </a:solidFill>
              </a:rPr>
              <a:t>Stage a mock “town hall” style meeting where students present in their roles and openly discuss the issue of agricultural price supports and their impact on the economy</a:t>
            </a:r>
            <a:endParaRPr sz="2200">
              <a:solidFill>
                <a:schemeClr val="dk1"/>
              </a:solidFill>
            </a:endParaRPr>
          </a:p>
          <a:p>
            <a:pPr marL="457200" lvl="0" indent="-368300" algn="l" rtl="0">
              <a:spcBef>
                <a:spcPts val="0"/>
              </a:spcBef>
              <a:spcAft>
                <a:spcPts val="0"/>
              </a:spcAft>
              <a:buClr>
                <a:schemeClr val="dk1"/>
              </a:buClr>
              <a:buSzPts val="2200"/>
              <a:buChar char="•"/>
            </a:pPr>
            <a:r>
              <a:rPr lang="en-US" sz="2200">
                <a:solidFill>
                  <a:schemeClr val="dk1"/>
                </a:solidFill>
              </a:rPr>
              <a:t>Debrief with a formative assessment.</a:t>
            </a:r>
            <a:endParaRPr sz="2200">
              <a:solidFill>
                <a:schemeClr val="dk1"/>
              </a:solidFill>
            </a:endParaRPr>
          </a:p>
          <a:p>
            <a:pPr marL="0" lvl="0" indent="0" algn="l" rtl="0">
              <a:spcBef>
                <a:spcPts val="360"/>
              </a:spcBef>
              <a:spcAft>
                <a:spcPts val="0"/>
              </a:spcAft>
              <a:buNone/>
            </a:pPr>
            <a:endParaRPr u="sng">
              <a:solidFill>
                <a:srgbClr val="38761D"/>
              </a:solidFill>
            </a:endParaRPr>
          </a:p>
          <a:p>
            <a:pPr marL="0" lvl="0" indent="0" algn="l" rtl="0">
              <a:spcBef>
                <a:spcPts val="360"/>
              </a:spcBef>
              <a:spcAft>
                <a:spcPts val="0"/>
              </a:spcAft>
              <a:buNone/>
            </a:pPr>
            <a:endParaRPr>
              <a:solidFill>
                <a:srgbClr val="38761D"/>
              </a:solidFill>
            </a:endParaRPr>
          </a:p>
          <a:p>
            <a:pPr marL="0" lvl="0" indent="0" algn="l" rtl="0">
              <a:spcBef>
                <a:spcPts val="360"/>
              </a:spcBef>
              <a:spcAft>
                <a:spcPts val="0"/>
              </a:spcAft>
              <a:buNone/>
            </a:pPr>
            <a:endParaRPr>
              <a:solidFill>
                <a:srgbClr val="38761D"/>
              </a:solidFill>
            </a:endParaRPr>
          </a:p>
          <a:p>
            <a:pPr marL="0" lvl="0" indent="0" algn="l" rtl="0">
              <a:spcBef>
                <a:spcPts val="360"/>
              </a:spcBef>
              <a:spcAft>
                <a:spcPts val="0"/>
              </a:spcAft>
              <a:buNone/>
            </a:pPr>
            <a:endParaRPr>
              <a:solidFill>
                <a:srgbClr val="38761D"/>
              </a:solidFill>
            </a:endParaRPr>
          </a:p>
          <a:p>
            <a:pPr marL="0" lvl="0" indent="0" algn="l" rtl="0">
              <a:spcBef>
                <a:spcPts val="360"/>
              </a:spcBef>
              <a:spcAft>
                <a:spcPts val="0"/>
              </a:spcAft>
              <a:buNone/>
            </a:pPr>
            <a:endParaRPr>
              <a:solidFill>
                <a:srgbClr val="38761D"/>
              </a:solidFill>
            </a:endParaRPr>
          </a:p>
          <a:p>
            <a:pPr marL="0" lvl="0" indent="0" algn="l" rtl="0">
              <a:spcBef>
                <a:spcPts val="360"/>
              </a:spcBef>
              <a:spcAft>
                <a:spcPts val="0"/>
              </a:spcAft>
              <a:buNone/>
            </a:pPr>
            <a:endParaRPr>
              <a:solidFill>
                <a:srgbClr val="38761D"/>
              </a:solidFill>
            </a:endParaRPr>
          </a:p>
        </p:txBody>
      </p:sp>
      <p:sp>
        <p:nvSpPr>
          <p:cNvPr id="837" name="Google Shape;837;p125"/>
          <p:cNvSpPr txBox="1">
            <a:spLocks noGrp="1"/>
          </p:cNvSpPr>
          <p:nvPr>
            <p:ph type="title"/>
          </p:nvPr>
        </p:nvSpPr>
        <p:spPr>
          <a:xfrm>
            <a:off x="346200" y="314325"/>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                         Mock Congressional Hearing</a:t>
            </a:r>
            <a:endParaRPr/>
          </a:p>
        </p:txBody>
      </p:sp>
      <p:sp>
        <p:nvSpPr>
          <p:cNvPr id="838" name="Google Shape;838;p125"/>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114</a:t>
            </a:fld>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126"/>
          <p:cNvSpPr txBox="1"/>
          <p:nvPr/>
        </p:nvSpPr>
        <p:spPr>
          <a:xfrm>
            <a:off x="341825" y="1175075"/>
            <a:ext cx="8631600" cy="25860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u="sng">
                <a:solidFill>
                  <a:schemeClr val="dk1"/>
                </a:solidFill>
                <a:latin typeface="Gill Sans"/>
                <a:ea typeface="Gill Sans"/>
                <a:cs typeface="Gill Sans"/>
                <a:sym typeface="Gill Sans"/>
              </a:rPr>
              <a:t>Price Ceilings - Rent Control</a:t>
            </a:r>
            <a:endParaRPr sz="2400" b="1" u="sng">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b="1" u="sng">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-Maximum prices allowed to be charged in housing rental markets.</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-Designed to help the working class afford housing in urban locations.</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b="1" u="sng">
              <a:solidFill>
                <a:schemeClr val="dk1"/>
              </a:solidFill>
              <a:latin typeface="Gill Sans"/>
              <a:ea typeface="Gill Sans"/>
              <a:cs typeface="Gill Sans"/>
              <a:sym typeface="Gill Sans"/>
            </a:endParaRPr>
          </a:p>
        </p:txBody>
      </p:sp>
      <p:pic>
        <p:nvPicPr>
          <p:cNvPr id="845" name="Google Shape;845;p126"/>
          <p:cNvPicPr preferRelativeResize="0"/>
          <p:nvPr/>
        </p:nvPicPr>
        <p:blipFill>
          <a:blip r:embed="rId3">
            <a:alphaModFix/>
          </a:blip>
          <a:stretch>
            <a:fillRect/>
          </a:stretch>
        </p:blipFill>
        <p:spPr>
          <a:xfrm>
            <a:off x="2895200" y="3237775"/>
            <a:ext cx="4552800" cy="3078826"/>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pic>
        <p:nvPicPr>
          <p:cNvPr id="851" name="Google Shape;851;p127" descr="http://si.wsj.net/public/resources/images/NY-BU255_NYBROO_G_20120724184204.jpg"/>
          <p:cNvPicPr preferRelativeResize="0"/>
          <p:nvPr/>
        </p:nvPicPr>
        <p:blipFill rotWithShape="1">
          <a:blip r:embed="rId3">
            <a:alphaModFix/>
          </a:blip>
          <a:srcRect/>
          <a:stretch/>
        </p:blipFill>
        <p:spPr>
          <a:xfrm>
            <a:off x="267300" y="118525"/>
            <a:ext cx="8679600" cy="66315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857" name="Google Shape;857;p128"/>
          <p:cNvPicPr preferRelativeResize="0"/>
          <p:nvPr/>
        </p:nvPicPr>
        <p:blipFill>
          <a:blip r:embed="rId3">
            <a:alphaModFix/>
          </a:blip>
          <a:stretch>
            <a:fillRect/>
          </a:stretch>
        </p:blipFill>
        <p:spPr>
          <a:xfrm>
            <a:off x="1196225" y="977300"/>
            <a:ext cx="6206124" cy="5707325"/>
          </a:xfrm>
          <a:prstGeom prst="rect">
            <a:avLst/>
          </a:prstGeom>
          <a:noFill/>
          <a:ln>
            <a:noFill/>
          </a:ln>
        </p:spPr>
      </p:pic>
      <p:sp>
        <p:nvSpPr>
          <p:cNvPr id="858" name="Google Shape;858;p128"/>
          <p:cNvSpPr txBox="1"/>
          <p:nvPr/>
        </p:nvSpPr>
        <p:spPr>
          <a:xfrm>
            <a:off x="2371875" y="492775"/>
            <a:ext cx="43155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a:latin typeface="Calibri"/>
                <a:ea typeface="Calibri"/>
                <a:cs typeface="Calibri"/>
                <a:sym typeface="Calibri"/>
              </a:rPr>
              <a:t>Rent Control</a:t>
            </a:r>
            <a:endParaRPr sz="3500">
              <a:latin typeface="Calibri"/>
              <a:ea typeface="Calibri"/>
              <a:cs typeface="Calibri"/>
              <a:sym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864" name="Google Shape;864;p129"/>
          <p:cNvPicPr preferRelativeResize="0"/>
          <p:nvPr/>
        </p:nvPicPr>
        <p:blipFill>
          <a:blip r:embed="rId3">
            <a:alphaModFix/>
          </a:blip>
          <a:stretch>
            <a:fillRect/>
          </a:stretch>
        </p:blipFill>
        <p:spPr>
          <a:xfrm>
            <a:off x="1043800" y="1176475"/>
            <a:ext cx="7056400" cy="52519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130"/>
          <p:cNvSpPr txBox="1"/>
          <p:nvPr/>
        </p:nvSpPr>
        <p:spPr>
          <a:xfrm>
            <a:off x="149550" y="1217775"/>
            <a:ext cx="7413900" cy="48486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u="sng">
                <a:solidFill>
                  <a:schemeClr val="dk1"/>
                </a:solidFill>
                <a:latin typeface="Gill Sans"/>
                <a:ea typeface="Gill Sans"/>
                <a:cs typeface="Gill Sans"/>
                <a:sym typeface="Gill Sans"/>
              </a:rPr>
              <a:t>Consequences of Rent Control:</a:t>
            </a:r>
            <a:endParaRPr sz="2400" b="1" u="sng">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Positive:</a:t>
            </a: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Helps tenants afford rent </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Prevents mass displacement</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Allows tenants to invest in their communities</a:t>
            </a:r>
            <a:endParaRPr sz="2400">
              <a:solidFill>
                <a:schemeClr val="dk1"/>
              </a:solidFill>
              <a:latin typeface="Gill Sans"/>
              <a:ea typeface="Gill Sans"/>
              <a:cs typeface="Gill Sans"/>
              <a:sym typeface="Gill Sans"/>
            </a:endParaRPr>
          </a:p>
          <a:p>
            <a:pPr marL="0" lvl="0" indent="0" algn="l" rtl="0">
              <a:spcBef>
                <a:spcPts val="360"/>
              </a:spcBef>
              <a:spcAft>
                <a:spcPts val="0"/>
              </a:spcAft>
              <a:buNone/>
            </a:pPr>
            <a:br>
              <a:rPr lang="en-US" sz="2400">
                <a:solidFill>
                  <a:schemeClr val="dk1"/>
                </a:solidFill>
                <a:latin typeface="Gill Sans"/>
                <a:ea typeface="Gill Sans"/>
                <a:cs typeface="Gill Sans"/>
                <a:sym typeface="Gill Sans"/>
              </a:rPr>
            </a:br>
            <a:r>
              <a:rPr lang="en-US" sz="2400">
                <a:solidFill>
                  <a:schemeClr val="dk1"/>
                </a:solidFill>
                <a:latin typeface="Gill Sans"/>
                <a:ea typeface="Gill Sans"/>
                <a:cs typeface="Gill Sans"/>
                <a:sym typeface="Gill Sans"/>
              </a:rPr>
              <a:t>Negative:</a:t>
            </a: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Blocks voluntary exchange</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Promotes black market activity (ex: “key fees”)</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Could lead to poor housing quality</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Lost resources - increased search activity</a:t>
            </a:r>
            <a:endParaRPr sz="2400">
              <a:solidFill>
                <a:schemeClr val="dk1"/>
              </a:solidFill>
              <a:latin typeface="Gill Sans"/>
              <a:ea typeface="Gill Sans"/>
              <a:cs typeface="Gill Sans"/>
              <a:sym typeface="Gill Sans"/>
            </a:endParaRPr>
          </a:p>
        </p:txBody>
      </p:sp>
      <p:pic>
        <p:nvPicPr>
          <p:cNvPr id="871" name="Google Shape;871;p130"/>
          <p:cNvPicPr preferRelativeResize="0"/>
          <p:nvPr/>
        </p:nvPicPr>
        <p:blipFill>
          <a:blip r:embed="rId3">
            <a:alphaModFix/>
          </a:blip>
          <a:stretch>
            <a:fillRect/>
          </a:stretch>
        </p:blipFill>
        <p:spPr>
          <a:xfrm>
            <a:off x="5598397" y="1357875"/>
            <a:ext cx="3201976" cy="1815125"/>
          </a:xfrm>
          <a:prstGeom prst="rect">
            <a:avLst/>
          </a:prstGeom>
          <a:noFill/>
          <a:ln>
            <a:noFill/>
          </a:ln>
        </p:spPr>
      </p:pic>
      <p:pic>
        <p:nvPicPr>
          <p:cNvPr id="872" name="Google Shape;872;p130"/>
          <p:cNvPicPr preferRelativeResize="0"/>
          <p:nvPr/>
        </p:nvPicPr>
        <p:blipFill>
          <a:blip r:embed="rId4">
            <a:alphaModFix/>
          </a:blip>
          <a:stretch>
            <a:fillRect/>
          </a:stretch>
        </p:blipFill>
        <p:spPr>
          <a:xfrm>
            <a:off x="6785475" y="3931425"/>
            <a:ext cx="2182275" cy="1332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457200" y="83482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State Standards</a:t>
            </a:r>
            <a:endParaRPr sz="5500" b="1"/>
          </a:p>
        </p:txBody>
      </p:sp>
      <p:sp>
        <p:nvSpPr>
          <p:cNvPr id="120" name="Google Shape;120;p23"/>
          <p:cNvSpPr txBox="1">
            <a:spLocks noGrp="1"/>
          </p:cNvSpPr>
          <p:nvPr>
            <p:ph type="body" idx="4294967295"/>
          </p:nvPr>
        </p:nvSpPr>
        <p:spPr>
          <a:xfrm>
            <a:off x="106800" y="1977825"/>
            <a:ext cx="8930400" cy="41757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b="1"/>
              <a:t>NY State Common Core Social Studies Standard 12.E2c </a:t>
            </a:r>
            <a:r>
              <a:rPr lang="en-US" sz="2500"/>
              <a:t>Businesses choose what to supply in the product market, based on product market prices, available technology, and prices of factors of production. The prices of those factors are determined based on supply and demand in the factor market. The supply and demand of each factor market is directly related to employment. Debates surround various ways to minimize unemployment (frictional, structural, cyclical).</a:t>
            </a:r>
            <a:endParaRPr sz="2500"/>
          </a:p>
          <a:p>
            <a:pPr marL="342900" lvl="0" indent="0" algn="l" rtl="0">
              <a:spcBef>
                <a:spcPts val="0"/>
              </a:spcBef>
              <a:spcAft>
                <a:spcPts val="0"/>
              </a:spcAft>
              <a:buNone/>
            </a:pPr>
            <a:endParaRPr sz="2500"/>
          </a:p>
          <a:p>
            <a:pPr marL="342900" lvl="0" indent="-342900" algn="l" rtl="0">
              <a:spcBef>
                <a:spcPts val="0"/>
              </a:spcBef>
              <a:spcAft>
                <a:spcPts val="0"/>
              </a:spcAft>
              <a:buClr>
                <a:schemeClr val="dk1"/>
              </a:buClr>
              <a:buSzPts val="2500"/>
              <a:buChar char="•"/>
            </a:pPr>
            <a:r>
              <a:rPr lang="en-US" sz="2500">
                <a:latin typeface="Calibri"/>
                <a:ea typeface="Calibri"/>
                <a:cs typeface="Calibri"/>
                <a:sym typeface="Calibri"/>
              </a:rPr>
              <a:t> </a:t>
            </a:r>
            <a:r>
              <a:rPr lang="en-US" sz="2500" u="sng">
                <a:solidFill>
                  <a:schemeClr val="hlink"/>
                </a:solidFill>
                <a:latin typeface="Calibri"/>
                <a:ea typeface="Calibri"/>
                <a:cs typeface="Calibri"/>
                <a:sym typeface="Calibri"/>
                <a:hlinkClick r:id="rId3"/>
              </a:rPr>
              <a:t>http://www.nysed.gov/curriculum-instruction</a:t>
            </a:r>
            <a:endParaRPr sz="250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0">
                                            <p:txEl>
                                              <p:pRg st="0" end="0"/>
                                            </p:txEl>
                                          </p:spTgt>
                                        </p:tgtEl>
                                        <p:attrNameLst>
                                          <p:attrName>style.visibility</p:attrName>
                                        </p:attrNameLst>
                                      </p:cBhvr>
                                      <p:to>
                                        <p:strVal val="visible"/>
                                      </p:to>
                                    </p:set>
                                    <p:anim calcmode="lin" valueType="num">
                                      <p:cBhvr additive="base">
                                        <p:cTn id="7" dur="500"/>
                                        <p:tgtEl>
                                          <p:spTgt spid="1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0">
                                            <p:txEl>
                                              <p:pRg st="1" end="1"/>
                                            </p:txEl>
                                          </p:spTgt>
                                        </p:tgtEl>
                                        <p:attrNameLst>
                                          <p:attrName>style.visibility</p:attrName>
                                        </p:attrNameLst>
                                      </p:cBhvr>
                                      <p:to>
                                        <p:strVal val="visible"/>
                                      </p:to>
                                    </p:set>
                                    <p:anim calcmode="lin" valueType="num">
                                      <p:cBhvr additive="base">
                                        <p:cTn id="12" dur="500"/>
                                        <p:tgtEl>
                                          <p:spTgt spid="1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0">
                                            <p:txEl>
                                              <p:pRg st="2" end="2"/>
                                            </p:txEl>
                                          </p:spTgt>
                                        </p:tgtEl>
                                        <p:attrNameLst>
                                          <p:attrName>style.visibility</p:attrName>
                                        </p:attrNameLst>
                                      </p:cBhvr>
                                      <p:to>
                                        <p:strVal val="visible"/>
                                      </p:to>
                                    </p:set>
                                    <p:anim calcmode="lin" valueType="num">
                                      <p:cBhvr additive="base">
                                        <p:cTn id="17" dur="500"/>
                                        <p:tgtEl>
                                          <p:spTgt spid="1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0">
                                            <p:txEl>
                                              <p:pRg st="3" end="3"/>
                                            </p:txEl>
                                          </p:spTgt>
                                        </p:tgtEl>
                                        <p:attrNameLst>
                                          <p:attrName>style.visibility</p:attrName>
                                        </p:attrNameLst>
                                      </p:cBhvr>
                                      <p:to>
                                        <p:strVal val="visible"/>
                                      </p:to>
                                    </p:set>
                                    <p:anim calcmode="lin" valueType="num">
                                      <p:cBhvr additive="base">
                                        <p:cTn id="22" dur="500"/>
                                        <p:tgtEl>
                                          <p:spTgt spid="1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0">
                                            <p:txEl>
                                              <p:pRg st="4" end="4"/>
                                            </p:txEl>
                                          </p:spTgt>
                                        </p:tgtEl>
                                        <p:attrNameLst>
                                          <p:attrName>style.visibility</p:attrName>
                                        </p:attrNameLst>
                                      </p:cBhvr>
                                      <p:to>
                                        <p:strVal val="visible"/>
                                      </p:to>
                                    </p:set>
                                    <p:anim calcmode="lin" valueType="num">
                                      <p:cBhvr additive="base">
                                        <p:cTn id="27" dur="500"/>
                                        <p:tgtEl>
                                          <p:spTgt spid="12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pic>
        <p:nvPicPr>
          <p:cNvPr id="878" name="Google Shape;878;p131"/>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879" name="Google Shape;879;p131"/>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132"/>
          <p:cNvSpPr txBox="1"/>
          <p:nvPr/>
        </p:nvSpPr>
        <p:spPr>
          <a:xfrm>
            <a:off x="0" y="1450950"/>
            <a:ext cx="9144000" cy="43407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u="sng">
                <a:solidFill>
                  <a:schemeClr val="dk1"/>
                </a:solidFill>
                <a:latin typeface="Gill Sans"/>
                <a:ea typeface="Gill Sans"/>
                <a:cs typeface="Gill Sans"/>
                <a:sym typeface="Gill Sans"/>
              </a:rPr>
              <a:t>Rent Control Activity</a:t>
            </a:r>
            <a:endParaRPr sz="2400" b="1" u="sng">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b="1" u="sng">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Divide room into four quarters.  Each quarter is a model “apartment” owned by a selected “landlord.”</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Each landlord delivers a sales pitch to the “tenants” (rest of class)</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Teacher gives varying fake money amounts to tenants.</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Round 1: Tenants rent apartments from landlords in a free market.  Establish a city wide equilibrium price.</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Round 2: Teacher establishes a rent control in one of the quarters.  Tenants rent apartments again.  There should be excess demand in the rent controlled area.</a:t>
            </a:r>
            <a:endParaRPr sz="2400">
              <a:solidFill>
                <a:schemeClr val="dk1"/>
              </a:solidFill>
              <a:latin typeface="Gill Sans"/>
              <a:ea typeface="Gill Sans"/>
              <a:cs typeface="Gill Sans"/>
              <a:sym typeface="Gill Sans"/>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33"/>
          <p:cNvSpPr txBox="1"/>
          <p:nvPr/>
        </p:nvSpPr>
        <p:spPr>
          <a:xfrm>
            <a:off x="170900" y="1474150"/>
            <a:ext cx="8524800" cy="45252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Price Controls Activity:</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Role Playing Debate:  Assign students a role.  They research the role and formulate arguments supporting their position.  The teacher sets up a “town meeting” in which students voice their opinions on the various types of rent control.</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Examples of roles:</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u="sng">
                <a:solidFill>
                  <a:srgbClr val="009999"/>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https://docs.google.com/document/d/1LzJx-dM_juGiy7udK5ziNczCfFqZQmseq3SqF281wuc/edit?usp=sharing</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p:txBody>
      </p:sp>
      <p:sp>
        <p:nvSpPr>
          <p:cNvPr id="892" name="Google Shape;892;p133"/>
          <p:cNvSpPr txBox="1"/>
          <p:nvPr/>
        </p:nvSpPr>
        <p:spPr>
          <a:xfrm>
            <a:off x="2566575" y="344650"/>
            <a:ext cx="4398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Government Price Controls</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134"/>
          <p:cNvSpPr txBox="1"/>
          <p:nvPr/>
        </p:nvSpPr>
        <p:spPr>
          <a:xfrm>
            <a:off x="555000" y="1518500"/>
            <a:ext cx="8589000" cy="43713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600">
                <a:solidFill>
                  <a:schemeClr val="dk1"/>
                </a:solidFill>
                <a:latin typeface="Gill Sans"/>
                <a:ea typeface="Gill Sans"/>
                <a:cs typeface="Gill Sans"/>
                <a:sym typeface="Gill Sans"/>
              </a:rPr>
              <a:t>Econ Ed Link Lessons:</a:t>
            </a:r>
            <a:endParaRPr sz="2600">
              <a:solidFill>
                <a:schemeClr val="dk1"/>
              </a:solidFill>
              <a:latin typeface="Gill Sans"/>
              <a:ea typeface="Gill Sans"/>
              <a:cs typeface="Gill Sans"/>
              <a:sym typeface="Gill Sans"/>
            </a:endParaRPr>
          </a:p>
          <a:p>
            <a:pPr marL="0" lvl="0" indent="0" algn="l" rtl="0">
              <a:spcBef>
                <a:spcPts val="360"/>
              </a:spcBef>
              <a:spcAft>
                <a:spcPts val="0"/>
              </a:spcAft>
              <a:buNone/>
            </a:pP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1800">
                <a:solidFill>
                  <a:schemeClr val="dk1"/>
                </a:solidFill>
                <a:latin typeface="Gill Sans"/>
                <a:ea typeface="Gill Sans"/>
                <a:cs typeface="Gill Sans"/>
                <a:sym typeface="Gill Sans"/>
              </a:rPr>
              <a:t>EconEdLink Rent Control Lesson:  </a:t>
            </a:r>
            <a:r>
              <a:rPr lang="en-US" sz="1800" u="sng">
                <a:solidFill>
                  <a:srgbClr val="009999"/>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https://www.econedlink.org/teacher-lesson/47/Who-Knows-What-Inefficiencies-Lurk-Hearts-Rent-Controlled-Housing-Markets-Shadow-Market-Knows</a:t>
            </a: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1800">
                <a:solidFill>
                  <a:schemeClr val="dk1"/>
                </a:solidFill>
                <a:latin typeface="Gill Sans"/>
                <a:ea typeface="Gill Sans"/>
                <a:cs typeface="Gill Sans"/>
                <a:sym typeface="Gill Sans"/>
              </a:rPr>
              <a:t>EconEdLink Minimum Wage Lesson:</a:t>
            </a: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1800" u="sng">
                <a:solidFill>
                  <a:srgbClr val="009999"/>
                </a:solidFill>
                <a:latin typeface="Gill Sans"/>
                <a:ea typeface="Gill Sans"/>
                <a:cs typeface="Gill Sans"/>
                <a:sym typeface="Gill Sans"/>
                <a:hlinkClick r:id="rId4">
                  <a:extLst>
                    <a:ext uri="{A12FA001-AC4F-418D-AE19-62706E023703}">
                      <ahyp:hlinkClr xmlns:ahyp="http://schemas.microsoft.com/office/drawing/2018/hyperlinkcolor" val="tx"/>
                    </a:ext>
                  </a:extLst>
                </a:hlinkClick>
              </a:rPr>
              <a:t>https://www.econedlink.org/resources/minimum-wage-the-challenge-of-living-on-it/</a:t>
            </a: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1800">
                <a:solidFill>
                  <a:schemeClr val="dk1"/>
                </a:solidFill>
                <a:latin typeface="Gill Sans"/>
                <a:ea typeface="Gill Sans"/>
                <a:cs typeface="Gill Sans"/>
                <a:sym typeface="Gill Sans"/>
              </a:rPr>
              <a:t>EconEdLink Agricultural </a:t>
            </a: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1800" u="sng">
                <a:solidFill>
                  <a:srgbClr val="009999"/>
                </a:solidFill>
                <a:latin typeface="Gill Sans"/>
                <a:ea typeface="Gill Sans"/>
                <a:cs typeface="Gill Sans"/>
                <a:sym typeface="Gill Sans"/>
                <a:hlinkClick r:id="rId5">
                  <a:extLst>
                    <a:ext uri="{A12FA001-AC4F-418D-AE19-62706E023703}">
                      <ahyp:hlinkClr xmlns:ahyp="http://schemas.microsoft.com/office/drawing/2018/hyperlinkcolor" val="tx"/>
                    </a:ext>
                  </a:extLst>
                </a:hlinkClick>
              </a:rPr>
              <a:t>https://www.econedlink.org/resources/the-economics-of-the-family-farm/</a:t>
            </a: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endParaRPr sz="1800">
              <a:solidFill>
                <a:schemeClr val="dk1"/>
              </a:solidFill>
              <a:latin typeface="Gill Sans"/>
              <a:ea typeface="Gill Sans"/>
              <a:cs typeface="Gill Sans"/>
              <a:sym typeface="Gill Sans"/>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135"/>
          <p:cNvSpPr txBox="1"/>
          <p:nvPr/>
        </p:nvSpPr>
        <p:spPr>
          <a:xfrm>
            <a:off x="1117825" y="2115075"/>
            <a:ext cx="7160100" cy="24474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4800">
                <a:solidFill>
                  <a:srgbClr val="6EA92C"/>
                </a:solidFill>
                <a:latin typeface="Gill Sans"/>
                <a:ea typeface="Gill Sans"/>
                <a:cs typeface="Gill Sans"/>
                <a:sym typeface="Gill Sans"/>
              </a:rPr>
              <a:t>Formative Assessment Option:  Blooket.com</a:t>
            </a:r>
            <a:endParaRPr sz="4800">
              <a:solidFill>
                <a:srgbClr val="6EA92C"/>
              </a:solidFill>
              <a:latin typeface="Gill Sans"/>
              <a:ea typeface="Gill Sans"/>
              <a:cs typeface="Gill Sans"/>
              <a:sym typeface="Gill Sans"/>
            </a:endParaRPr>
          </a:p>
          <a:p>
            <a:pPr marL="342900" lvl="0" indent="-228600" algn="l" rtl="0">
              <a:spcBef>
                <a:spcPts val="360"/>
              </a:spcBef>
              <a:spcAft>
                <a:spcPts val="0"/>
              </a:spcAft>
              <a:buNone/>
            </a:pPr>
            <a:endParaRPr sz="4800">
              <a:solidFill>
                <a:srgbClr val="6EA92C"/>
              </a:solidFill>
              <a:latin typeface="Gill Sans"/>
              <a:ea typeface="Gill Sans"/>
              <a:cs typeface="Gill Sans"/>
              <a:sym typeface="Gill Sans"/>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136"/>
          <p:cNvSpPr txBox="1"/>
          <p:nvPr/>
        </p:nvSpPr>
        <p:spPr>
          <a:xfrm>
            <a:off x="2926925" y="235000"/>
            <a:ext cx="3000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a:solidFill>
                  <a:srgbClr val="004A80"/>
                </a:solidFill>
                <a:latin typeface="Gill Sans"/>
                <a:ea typeface="Gill Sans"/>
                <a:cs typeface="Gill Sans"/>
                <a:sym typeface="Gill Sans"/>
              </a:rPr>
              <a:t>Externalities</a:t>
            </a:r>
            <a:endParaRPr/>
          </a:p>
        </p:txBody>
      </p:sp>
      <p:pic>
        <p:nvPicPr>
          <p:cNvPr id="911" name="Google Shape;911;p136"/>
          <p:cNvPicPr preferRelativeResize="0"/>
          <p:nvPr/>
        </p:nvPicPr>
        <p:blipFill>
          <a:blip r:embed="rId3">
            <a:alphaModFix/>
          </a:blip>
          <a:stretch>
            <a:fillRect/>
          </a:stretch>
        </p:blipFill>
        <p:spPr>
          <a:xfrm>
            <a:off x="152400" y="1371600"/>
            <a:ext cx="4504327" cy="3002875"/>
          </a:xfrm>
          <a:prstGeom prst="rect">
            <a:avLst/>
          </a:prstGeom>
          <a:noFill/>
          <a:ln>
            <a:noFill/>
          </a:ln>
        </p:spPr>
      </p:pic>
      <p:pic>
        <p:nvPicPr>
          <p:cNvPr id="912" name="Google Shape;912;p136"/>
          <p:cNvPicPr preferRelativeResize="0"/>
          <p:nvPr/>
        </p:nvPicPr>
        <p:blipFill>
          <a:blip r:embed="rId4">
            <a:alphaModFix/>
          </a:blip>
          <a:stretch>
            <a:fillRect/>
          </a:stretch>
        </p:blipFill>
        <p:spPr>
          <a:xfrm>
            <a:off x="4579325" y="1126775"/>
            <a:ext cx="4182475" cy="2511000"/>
          </a:xfrm>
          <a:prstGeom prst="rect">
            <a:avLst/>
          </a:prstGeom>
          <a:noFill/>
          <a:ln>
            <a:noFill/>
          </a:ln>
        </p:spPr>
      </p:pic>
      <p:pic>
        <p:nvPicPr>
          <p:cNvPr id="913" name="Google Shape;913;p136"/>
          <p:cNvPicPr preferRelativeResize="0"/>
          <p:nvPr/>
        </p:nvPicPr>
        <p:blipFill>
          <a:blip r:embed="rId5">
            <a:alphaModFix/>
          </a:blip>
          <a:stretch>
            <a:fillRect/>
          </a:stretch>
        </p:blipFill>
        <p:spPr>
          <a:xfrm>
            <a:off x="990103" y="4128513"/>
            <a:ext cx="3826375" cy="2266650"/>
          </a:xfrm>
          <a:prstGeom prst="rect">
            <a:avLst/>
          </a:prstGeom>
          <a:noFill/>
          <a:ln>
            <a:noFill/>
          </a:ln>
        </p:spPr>
      </p:pic>
      <p:pic>
        <p:nvPicPr>
          <p:cNvPr id="914" name="Google Shape;914;p136"/>
          <p:cNvPicPr preferRelativeResize="0"/>
          <p:nvPr/>
        </p:nvPicPr>
        <p:blipFill>
          <a:blip r:embed="rId6">
            <a:alphaModFix/>
          </a:blip>
          <a:stretch>
            <a:fillRect/>
          </a:stretch>
        </p:blipFill>
        <p:spPr>
          <a:xfrm>
            <a:off x="4579328" y="3637775"/>
            <a:ext cx="4182472" cy="298748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137"/>
          <p:cNvSpPr txBox="1"/>
          <p:nvPr/>
        </p:nvSpPr>
        <p:spPr>
          <a:xfrm>
            <a:off x="192300" y="1580975"/>
            <a:ext cx="8140200" cy="28629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Externality:  a consequence of an economic transaction/activity experienced by an unrelated third party.</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Positive externality:  a positive consequence that falls on a third party unrelated to the original economic transaction.</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Negative externality:  a negative consequence that falls on a third party unrelated to the original economic transaction.</a:t>
            </a:r>
            <a:endParaRPr sz="2400">
              <a:solidFill>
                <a:schemeClr val="dk1"/>
              </a:solidFill>
              <a:latin typeface="Gill Sans"/>
              <a:ea typeface="Gill Sans"/>
              <a:cs typeface="Gill Sans"/>
              <a:sym typeface="Gill Sans"/>
            </a:endParaRPr>
          </a:p>
        </p:txBody>
      </p:sp>
      <p:sp>
        <p:nvSpPr>
          <p:cNvPr id="921" name="Google Shape;921;p137"/>
          <p:cNvSpPr txBox="1"/>
          <p:nvPr/>
        </p:nvSpPr>
        <p:spPr>
          <a:xfrm>
            <a:off x="2673425" y="38740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Externalities</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138"/>
          <p:cNvSpPr txBox="1"/>
          <p:nvPr/>
        </p:nvSpPr>
        <p:spPr>
          <a:xfrm>
            <a:off x="394950" y="1431425"/>
            <a:ext cx="8354100" cy="35556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Examples:  </a:t>
            </a: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A factory opens that dumps industrial waste into nearby waterways.</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A consumer purchases fairtrade coffee from a retailer.</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An energy company fracks for natural gas.  Several earthquakes result that cause property damage.</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A college student gains a degree in social work.</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A solar power farm opens in a desert.</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A Wal-Mart opens in a small town.</a:t>
            </a:r>
            <a:endParaRPr sz="2400">
              <a:solidFill>
                <a:schemeClr val="dk1"/>
              </a:solidFill>
              <a:latin typeface="Gill Sans"/>
              <a:ea typeface="Gill Sans"/>
              <a:cs typeface="Gill Sans"/>
              <a:sym typeface="Gill Sans"/>
            </a:endParaRPr>
          </a:p>
        </p:txBody>
      </p:sp>
      <p:sp>
        <p:nvSpPr>
          <p:cNvPr id="928" name="Google Shape;928;p138"/>
          <p:cNvSpPr txBox="1"/>
          <p:nvPr/>
        </p:nvSpPr>
        <p:spPr>
          <a:xfrm>
            <a:off x="3072000" y="3204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Externalities</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139"/>
          <p:cNvSpPr txBox="1"/>
          <p:nvPr/>
        </p:nvSpPr>
        <p:spPr>
          <a:xfrm>
            <a:off x="448650" y="1303225"/>
            <a:ext cx="5405700" cy="44793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a:solidFill>
                  <a:schemeClr val="dk1"/>
                </a:solidFill>
                <a:latin typeface="Gill Sans"/>
                <a:ea typeface="Gill Sans"/>
                <a:cs typeface="Gill Sans"/>
                <a:sym typeface="Gill Sans"/>
              </a:rPr>
              <a:t>Government Intervention:</a:t>
            </a:r>
            <a:endParaRPr sz="2400" b="1">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b="1">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Negative Externalities:</a:t>
            </a: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Tax on production</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Emission Charges</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Marketable Permits</a:t>
            </a:r>
            <a:endParaRPr sz="2400">
              <a:solidFill>
                <a:schemeClr val="dk1"/>
              </a:solidFill>
              <a:latin typeface="Gill Sans"/>
              <a:ea typeface="Gill Sans"/>
              <a:cs typeface="Gill Sans"/>
              <a:sym typeface="Gill Sans"/>
            </a:endParaRPr>
          </a:p>
          <a:p>
            <a:pPr marL="0" lvl="0" indent="0" algn="l" rtl="0">
              <a:spcBef>
                <a:spcPts val="360"/>
              </a:spcBef>
              <a:spcAft>
                <a:spcPts val="0"/>
              </a:spcAft>
              <a:buNone/>
            </a:pPr>
            <a:br>
              <a:rPr lang="en-US" sz="2400">
                <a:solidFill>
                  <a:schemeClr val="dk1"/>
                </a:solidFill>
                <a:latin typeface="Gill Sans"/>
                <a:ea typeface="Gill Sans"/>
                <a:cs typeface="Gill Sans"/>
                <a:sym typeface="Gill Sans"/>
              </a:rPr>
            </a:br>
            <a:r>
              <a:rPr lang="en-US" sz="2400">
                <a:solidFill>
                  <a:schemeClr val="dk1"/>
                </a:solidFill>
                <a:latin typeface="Gill Sans"/>
                <a:ea typeface="Gill Sans"/>
                <a:cs typeface="Gill Sans"/>
                <a:sym typeface="Gill Sans"/>
              </a:rPr>
              <a:t>Positive Externalities:</a:t>
            </a: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Subsidies</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Vouchers</a:t>
            </a:r>
            <a:endParaRPr sz="240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a:solidFill>
                  <a:schemeClr val="dk1"/>
                </a:solidFill>
                <a:latin typeface="Gill Sans"/>
                <a:ea typeface="Gill Sans"/>
                <a:cs typeface="Gill Sans"/>
                <a:sym typeface="Gill Sans"/>
              </a:rPr>
              <a:t>Provide as a public good</a:t>
            </a:r>
            <a:endParaRPr sz="2400">
              <a:solidFill>
                <a:schemeClr val="dk1"/>
              </a:solidFill>
              <a:latin typeface="Gill Sans"/>
              <a:ea typeface="Gill Sans"/>
              <a:cs typeface="Gill Sans"/>
              <a:sym typeface="Gill Sans"/>
            </a:endParaRPr>
          </a:p>
        </p:txBody>
      </p:sp>
      <p:pic>
        <p:nvPicPr>
          <p:cNvPr id="935" name="Google Shape;935;p139"/>
          <p:cNvPicPr preferRelativeResize="0"/>
          <p:nvPr/>
        </p:nvPicPr>
        <p:blipFill>
          <a:blip r:embed="rId3">
            <a:alphaModFix/>
          </a:blip>
          <a:stretch>
            <a:fillRect/>
          </a:stretch>
        </p:blipFill>
        <p:spPr>
          <a:xfrm>
            <a:off x="4711550" y="1653693"/>
            <a:ext cx="2665275" cy="1778250"/>
          </a:xfrm>
          <a:prstGeom prst="rect">
            <a:avLst/>
          </a:prstGeom>
          <a:noFill/>
          <a:ln>
            <a:noFill/>
          </a:ln>
        </p:spPr>
      </p:pic>
      <p:pic>
        <p:nvPicPr>
          <p:cNvPr id="936" name="Google Shape;936;p139"/>
          <p:cNvPicPr preferRelativeResize="0"/>
          <p:nvPr/>
        </p:nvPicPr>
        <p:blipFill>
          <a:blip r:embed="rId4">
            <a:alphaModFix/>
          </a:blip>
          <a:stretch>
            <a:fillRect/>
          </a:stretch>
        </p:blipFill>
        <p:spPr>
          <a:xfrm>
            <a:off x="5407575" y="3866450"/>
            <a:ext cx="2038350" cy="240030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pic>
        <p:nvPicPr>
          <p:cNvPr id="942" name="Google Shape;942;p140"/>
          <p:cNvPicPr preferRelativeResize="0"/>
          <p:nvPr/>
        </p:nvPicPr>
        <p:blipFill>
          <a:blip r:embed="rId3">
            <a:alphaModFix/>
          </a:blip>
          <a:stretch>
            <a:fillRect/>
          </a:stretch>
        </p:blipFill>
        <p:spPr>
          <a:xfrm>
            <a:off x="1617650" y="1692526"/>
            <a:ext cx="6207100" cy="4551875"/>
          </a:xfrm>
          <a:prstGeom prst="rect">
            <a:avLst/>
          </a:prstGeom>
          <a:noFill/>
          <a:ln>
            <a:noFill/>
          </a:ln>
        </p:spPr>
      </p:pic>
      <p:sp>
        <p:nvSpPr>
          <p:cNvPr id="943" name="Google Shape;943;p140"/>
          <p:cNvSpPr txBox="1"/>
          <p:nvPr/>
        </p:nvSpPr>
        <p:spPr>
          <a:xfrm>
            <a:off x="1163150" y="1012075"/>
            <a:ext cx="73716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a:latin typeface="Calibri"/>
                <a:ea typeface="Calibri"/>
                <a:cs typeface="Calibri"/>
                <a:sym typeface="Calibri"/>
              </a:rPr>
              <a:t>Federal Energy Subsidies 2010</a:t>
            </a:r>
            <a:endParaRPr sz="22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457200" y="76105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500"/>
              <a:t>Question of the Day</a:t>
            </a:r>
            <a:endParaRPr sz="3500"/>
          </a:p>
        </p:txBody>
      </p:sp>
      <p:sp>
        <p:nvSpPr>
          <p:cNvPr id="127" name="Google Shape;127;p24"/>
          <p:cNvSpPr txBox="1">
            <a:spLocks noGrp="1"/>
          </p:cNvSpPr>
          <p:nvPr>
            <p:ph type="body" idx="1"/>
          </p:nvPr>
        </p:nvSpPr>
        <p:spPr>
          <a:xfrm>
            <a:off x="457200" y="1705365"/>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Which nation is the top oil producer in the world, accounting for 19% of world production?</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457200" lvl="0" indent="-342900" algn="l" rtl="0">
              <a:spcBef>
                <a:spcPts val="0"/>
              </a:spcBef>
              <a:spcAft>
                <a:spcPts val="0"/>
              </a:spcAft>
              <a:buSzPts val="1800"/>
              <a:buFont typeface="Arial"/>
              <a:buAutoNum type="alphaUcPeriod"/>
            </a:pPr>
            <a:r>
              <a:rPr lang="en-US">
                <a:latin typeface="Arial"/>
                <a:ea typeface="Arial"/>
                <a:cs typeface="Arial"/>
                <a:sym typeface="Arial"/>
              </a:rPr>
              <a:t>the United States</a:t>
            </a:r>
            <a:endParaRPr>
              <a:latin typeface="Arial"/>
              <a:ea typeface="Arial"/>
              <a:cs typeface="Arial"/>
              <a:sym typeface="Arial"/>
            </a:endParaRPr>
          </a:p>
          <a:p>
            <a:pPr marL="457200" lvl="0" indent="-342900" algn="l" rtl="0">
              <a:spcBef>
                <a:spcPts val="0"/>
              </a:spcBef>
              <a:spcAft>
                <a:spcPts val="0"/>
              </a:spcAft>
              <a:buSzPts val="1800"/>
              <a:buFont typeface="Arial"/>
              <a:buAutoNum type="alphaUcPeriod"/>
            </a:pPr>
            <a:r>
              <a:rPr lang="en-US">
                <a:latin typeface="Arial"/>
                <a:ea typeface="Arial"/>
                <a:cs typeface="Arial"/>
                <a:sym typeface="Arial"/>
              </a:rPr>
              <a:t>Saudi Arabia</a:t>
            </a:r>
            <a:endParaRPr>
              <a:latin typeface="Arial"/>
              <a:ea typeface="Arial"/>
              <a:cs typeface="Arial"/>
              <a:sym typeface="Arial"/>
            </a:endParaRPr>
          </a:p>
          <a:p>
            <a:pPr marL="457200" lvl="0" indent="-342900" algn="l" rtl="0">
              <a:spcBef>
                <a:spcPts val="0"/>
              </a:spcBef>
              <a:spcAft>
                <a:spcPts val="0"/>
              </a:spcAft>
              <a:buSzPts val="1800"/>
              <a:buFont typeface="Arial"/>
              <a:buAutoNum type="alphaUcPeriod"/>
            </a:pPr>
            <a:r>
              <a:rPr lang="en-US">
                <a:latin typeface="Arial"/>
                <a:ea typeface="Arial"/>
                <a:cs typeface="Arial"/>
                <a:sym typeface="Arial"/>
              </a:rPr>
              <a:t>Russia</a:t>
            </a:r>
            <a:endParaRPr>
              <a:latin typeface="Arial"/>
              <a:ea typeface="Arial"/>
              <a:cs typeface="Arial"/>
              <a:sym typeface="Arial"/>
            </a:endParaRPr>
          </a:p>
          <a:p>
            <a:pPr marL="457200" lvl="0" indent="-342900" algn="l" rtl="0">
              <a:spcBef>
                <a:spcPts val="0"/>
              </a:spcBef>
              <a:spcAft>
                <a:spcPts val="0"/>
              </a:spcAft>
              <a:buSzPts val="1800"/>
              <a:buFont typeface="Arial"/>
              <a:buAutoNum type="alphaUcPeriod"/>
            </a:pPr>
            <a:r>
              <a:rPr lang="en-US">
                <a:latin typeface="Arial"/>
                <a:ea typeface="Arial"/>
                <a:cs typeface="Arial"/>
                <a:sym typeface="Arial"/>
              </a:rPr>
              <a:t>Iraq</a:t>
            </a:r>
            <a:endParaRPr>
              <a:latin typeface="Arial"/>
              <a:ea typeface="Arial"/>
              <a:cs typeface="Arial"/>
              <a:sym typeface="Arial"/>
            </a:endParaRPr>
          </a:p>
        </p:txBody>
      </p:sp>
      <p:pic>
        <p:nvPicPr>
          <p:cNvPr id="128" name="Google Shape;128;p24"/>
          <p:cNvPicPr preferRelativeResize="0"/>
          <p:nvPr/>
        </p:nvPicPr>
        <p:blipFill>
          <a:blip r:embed="rId3">
            <a:alphaModFix/>
          </a:blip>
          <a:stretch>
            <a:fillRect/>
          </a:stretch>
        </p:blipFill>
        <p:spPr>
          <a:xfrm>
            <a:off x="4703049" y="2988549"/>
            <a:ext cx="4047700" cy="3035775"/>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pic>
        <p:nvPicPr>
          <p:cNvPr id="949" name="Google Shape;949;p141"/>
          <p:cNvPicPr preferRelativeResize="0"/>
          <p:nvPr/>
        </p:nvPicPr>
        <p:blipFill>
          <a:blip r:embed="rId3">
            <a:alphaModFix/>
          </a:blip>
          <a:stretch>
            <a:fillRect/>
          </a:stretch>
        </p:blipFill>
        <p:spPr>
          <a:xfrm>
            <a:off x="453175" y="1089700"/>
            <a:ext cx="8538426" cy="516685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pic>
        <p:nvPicPr>
          <p:cNvPr id="955" name="Google Shape;955;p142"/>
          <p:cNvPicPr preferRelativeResize="0"/>
          <p:nvPr/>
        </p:nvPicPr>
        <p:blipFill>
          <a:blip r:embed="rId3">
            <a:alphaModFix/>
          </a:blip>
          <a:stretch>
            <a:fillRect/>
          </a:stretch>
        </p:blipFill>
        <p:spPr>
          <a:xfrm>
            <a:off x="1893700" y="1331125"/>
            <a:ext cx="5715000" cy="4972050"/>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143"/>
          <p:cNvSpPr txBox="1">
            <a:spLocks noGrp="1"/>
          </p:cNvSpPr>
          <p:nvPr>
            <p:ph type="title"/>
          </p:nvPr>
        </p:nvSpPr>
        <p:spPr>
          <a:xfrm>
            <a:off x="457200" y="834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4100"/>
              <a:t>Assessment Questions</a:t>
            </a:r>
            <a:endParaRPr sz="4100" b="1"/>
          </a:p>
        </p:txBody>
      </p:sp>
      <p:sp>
        <p:nvSpPr>
          <p:cNvPr id="962" name="Google Shape;962;p143"/>
          <p:cNvSpPr txBox="1">
            <a:spLocks noGrp="1"/>
          </p:cNvSpPr>
          <p:nvPr>
            <p:ph type="body" idx="4294967295"/>
          </p:nvPr>
        </p:nvSpPr>
        <p:spPr>
          <a:xfrm>
            <a:off x="457200" y="1977841"/>
            <a:ext cx="8229600" cy="4175700"/>
          </a:xfrm>
          <a:prstGeom prst="rect">
            <a:avLst/>
          </a:prstGeom>
          <a:noFill/>
          <a:ln>
            <a:noFill/>
          </a:ln>
        </p:spPr>
        <p:txBody>
          <a:bodyPr spcFirstLastPara="1" wrap="square" lIns="91425" tIns="45700" rIns="91425" bIns="45700" anchor="t" anchorCtr="0">
            <a:noAutofit/>
          </a:bodyPr>
          <a:lstStyle/>
          <a:p>
            <a:pPr marL="342900" lvl="0" indent="-342900" algn="l" rtl="0">
              <a:spcBef>
                <a:spcPts val="1800"/>
              </a:spcBef>
              <a:spcAft>
                <a:spcPts val="0"/>
              </a:spcAft>
              <a:buClr>
                <a:schemeClr val="dk1"/>
              </a:buClr>
              <a:buSzPts val="2500"/>
              <a:buChar char="•"/>
            </a:pPr>
            <a:r>
              <a:rPr lang="en-US" sz="2500"/>
              <a:t>In what ways do supply and demand determine market prices?</a:t>
            </a:r>
            <a:endParaRPr sz="2500"/>
          </a:p>
          <a:p>
            <a:pPr marL="342900" lvl="0" indent="-342900" algn="l" rtl="0">
              <a:spcBef>
                <a:spcPts val="1800"/>
              </a:spcBef>
              <a:spcAft>
                <a:spcPts val="0"/>
              </a:spcAft>
              <a:buSzPts val="2500"/>
              <a:buChar char="•"/>
            </a:pPr>
            <a:r>
              <a:rPr lang="en-US" sz="2500"/>
              <a:t>Why is the concept of elasticity such an important determinant of setting prices for business firms?</a:t>
            </a:r>
            <a:endParaRPr sz="2500"/>
          </a:p>
          <a:p>
            <a:pPr marL="342900" lvl="0" indent="-342900" algn="l" rtl="0">
              <a:spcBef>
                <a:spcPts val="1800"/>
              </a:spcBef>
              <a:spcAft>
                <a:spcPts val="0"/>
              </a:spcAft>
              <a:buSzPts val="2500"/>
              <a:buChar char="•"/>
            </a:pPr>
            <a:r>
              <a:rPr lang="en-US" sz="2500"/>
              <a:t>Are price controls necessary in a free market economy?  Do they do more harm than good?</a:t>
            </a:r>
            <a:endParaRPr sz="2500"/>
          </a:p>
          <a:p>
            <a:pPr marL="342900" lvl="0" indent="-342900" algn="l" rtl="0">
              <a:spcBef>
                <a:spcPts val="1800"/>
              </a:spcBef>
              <a:spcAft>
                <a:spcPts val="0"/>
              </a:spcAft>
              <a:buSzPts val="2500"/>
              <a:buChar char="•"/>
            </a:pPr>
            <a:r>
              <a:rPr lang="en-US" sz="2500"/>
              <a:t>How can the government respond in light of negative and positive externalities?</a:t>
            </a:r>
            <a:endParaRPr sz="2500"/>
          </a:p>
          <a:p>
            <a:pPr marL="342900" lvl="0" indent="-342900" algn="l" rtl="0">
              <a:spcBef>
                <a:spcPts val="1800"/>
              </a:spcBef>
              <a:spcAft>
                <a:spcPts val="0"/>
              </a:spcAft>
              <a:buSzPts val="2500"/>
              <a:buChar char="•"/>
            </a:pPr>
            <a:r>
              <a:rPr lang="en-US" sz="2500"/>
              <a:t>Is consumer behavior generally rational and predictable?</a:t>
            </a:r>
            <a:endParaRPr sz="2500"/>
          </a:p>
          <a:p>
            <a:pPr marL="342900" lvl="0" indent="-342900" algn="l" rtl="0">
              <a:spcBef>
                <a:spcPts val="1800"/>
              </a:spcBef>
              <a:spcAft>
                <a:spcPts val="0"/>
              </a:spcAft>
              <a:buSzPts val="2500"/>
              <a:buChar char="•"/>
            </a:pPr>
            <a:endParaRPr sz="2500"/>
          </a:p>
          <a:p>
            <a:pPr marL="0" lvl="0" indent="0" algn="l" rtl="0">
              <a:spcBef>
                <a:spcPts val="1800"/>
              </a:spcBef>
              <a:spcAft>
                <a:spcPts val="0"/>
              </a:spcAft>
              <a:buClr>
                <a:schemeClr val="dk1"/>
              </a:buClr>
              <a:buSzPts val="2750"/>
              <a:buNone/>
            </a:pPr>
            <a:endParaRPr sz="27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62">
                                            <p:txEl>
                                              <p:pRg st="0" end="0"/>
                                            </p:txEl>
                                          </p:spTgt>
                                        </p:tgtEl>
                                        <p:attrNameLst>
                                          <p:attrName>style.visibility</p:attrName>
                                        </p:attrNameLst>
                                      </p:cBhvr>
                                      <p:to>
                                        <p:strVal val="visible"/>
                                      </p:to>
                                    </p:set>
                                    <p:anim calcmode="lin" valueType="num">
                                      <p:cBhvr additive="base">
                                        <p:cTn id="7" dur="500"/>
                                        <p:tgtEl>
                                          <p:spTgt spid="96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62">
                                            <p:txEl>
                                              <p:pRg st="1" end="1"/>
                                            </p:txEl>
                                          </p:spTgt>
                                        </p:tgtEl>
                                        <p:attrNameLst>
                                          <p:attrName>style.visibility</p:attrName>
                                        </p:attrNameLst>
                                      </p:cBhvr>
                                      <p:to>
                                        <p:strVal val="visible"/>
                                      </p:to>
                                    </p:set>
                                    <p:anim calcmode="lin" valueType="num">
                                      <p:cBhvr additive="base">
                                        <p:cTn id="12" dur="500"/>
                                        <p:tgtEl>
                                          <p:spTgt spid="96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62">
                                            <p:txEl>
                                              <p:pRg st="2" end="2"/>
                                            </p:txEl>
                                          </p:spTgt>
                                        </p:tgtEl>
                                        <p:attrNameLst>
                                          <p:attrName>style.visibility</p:attrName>
                                        </p:attrNameLst>
                                      </p:cBhvr>
                                      <p:to>
                                        <p:strVal val="visible"/>
                                      </p:to>
                                    </p:set>
                                    <p:anim calcmode="lin" valueType="num">
                                      <p:cBhvr additive="base">
                                        <p:cTn id="17" dur="500"/>
                                        <p:tgtEl>
                                          <p:spTgt spid="96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62">
                                            <p:txEl>
                                              <p:pRg st="3" end="3"/>
                                            </p:txEl>
                                          </p:spTgt>
                                        </p:tgtEl>
                                        <p:attrNameLst>
                                          <p:attrName>style.visibility</p:attrName>
                                        </p:attrNameLst>
                                      </p:cBhvr>
                                      <p:to>
                                        <p:strVal val="visible"/>
                                      </p:to>
                                    </p:set>
                                    <p:anim calcmode="lin" valueType="num">
                                      <p:cBhvr additive="base">
                                        <p:cTn id="22" dur="500"/>
                                        <p:tgtEl>
                                          <p:spTgt spid="96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62">
                                            <p:txEl>
                                              <p:pRg st="4" end="4"/>
                                            </p:txEl>
                                          </p:spTgt>
                                        </p:tgtEl>
                                        <p:attrNameLst>
                                          <p:attrName>style.visibility</p:attrName>
                                        </p:attrNameLst>
                                      </p:cBhvr>
                                      <p:to>
                                        <p:strVal val="visible"/>
                                      </p:to>
                                    </p:set>
                                    <p:anim calcmode="lin" valueType="num">
                                      <p:cBhvr additive="base">
                                        <p:cTn id="27" dur="500"/>
                                        <p:tgtEl>
                                          <p:spTgt spid="96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62">
                                            <p:txEl>
                                              <p:pRg st="5" end="5"/>
                                            </p:txEl>
                                          </p:spTgt>
                                        </p:tgtEl>
                                        <p:attrNameLst>
                                          <p:attrName>style.visibility</p:attrName>
                                        </p:attrNameLst>
                                      </p:cBhvr>
                                      <p:to>
                                        <p:strVal val="visible"/>
                                      </p:to>
                                    </p:set>
                                    <p:anim calcmode="lin" valueType="num">
                                      <p:cBhvr additive="base">
                                        <p:cTn id="32" dur="500"/>
                                        <p:tgtEl>
                                          <p:spTgt spid="96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62">
                                            <p:txEl>
                                              <p:pRg st="6" end="6"/>
                                            </p:txEl>
                                          </p:spTgt>
                                        </p:tgtEl>
                                        <p:attrNameLst>
                                          <p:attrName>style.visibility</p:attrName>
                                        </p:attrNameLst>
                                      </p:cBhvr>
                                      <p:to>
                                        <p:strVal val="visible"/>
                                      </p:to>
                                    </p:set>
                                    <p:anim calcmode="lin" valueType="num">
                                      <p:cBhvr additive="base">
                                        <p:cTn id="37" dur="500"/>
                                        <p:tgtEl>
                                          <p:spTgt spid="96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68" name="Google Shape;968;p144"/>
          <p:cNvPicPr preferRelativeResize="0"/>
          <p:nvPr/>
        </p:nvPicPr>
        <p:blipFill>
          <a:blip r:embed="rId3">
            <a:alphaModFix/>
          </a:blip>
          <a:stretch>
            <a:fillRect/>
          </a:stretch>
        </p:blipFill>
        <p:spPr>
          <a:xfrm>
            <a:off x="1276050" y="1091026"/>
            <a:ext cx="7104176" cy="536365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145"/>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References</a:t>
            </a:r>
            <a:endParaRPr sz="5500" b="1"/>
          </a:p>
        </p:txBody>
      </p:sp>
      <p:sp>
        <p:nvSpPr>
          <p:cNvPr id="975" name="Google Shape;975;p145"/>
          <p:cNvSpPr txBox="1">
            <a:spLocks noGrp="1"/>
          </p:cNvSpPr>
          <p:nvPr>
            <p:ph type="body" idx="1"/>
          </p:nvPr>
        </p:nvSpPr>
        <p:spPr>
          <a:xfrm>
            <a:off x="457200" y="2057390"/>
            <a:ext cx="8229600" cy="3779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a:t>Khan Academy:  </a:t>
            </a:r>
            <a:r>
              <a:rPr lang="en-US" u="sng">
                <a:solidFill>
                  <a:schemeClr val="hlink"/>
                </a:solidFill>
                <a:hlinkClick r:id="rId3"/>
              </a:rPr>
              <a:t>https://www.khanacademy.org/economics-finance-domain/microeconomics</a:t>
            </a:r>
            <a:endParaRPr/>
          </a:p>
          <a:p>
            <a:pPr marL="342900" lvl="0" indent="-279400" algn="l" rtl="0">
              <a:spcBef>
                <a:spcPts val="0"/>
              </a:spcBef>
              <a:spcAft>
                <a:spcPts val="0"/>
              </a:spcAft>
              <a:buSzPts val="1800"/>
              <a:buChar char="•"/>
            </a:pPr>
            <a:r>
              <a:rPr lang="en-US"/>
              <a:t>Mr. Clifford EconMovies:  </a:t>
            </a:r>
            <a:r>
              <a:rPr lang="en-US" u="sng">
                <a:solidFill>
                  <a:schemeClr val="hlink"/>
                </a:solidFill>
                <a:hlinkClick r:id="rId4"/>
              </a:rPr>
              <a:t>https://www.youtube.com/channel/UCCQEbqDL8i40d83Au55lYMQ</a:t>
            </a:r>
            <a:endParaRPr/>
          </a:p>
          <a:p>
            <a:pPr marL="342900" lvl="0" indent="-279400" algn="l" rtl="0">
              <a:spcBef>
                <a:spcPts val="0"/>
              </a:spcBef>
              <a:spcAft>
                <a:spcPts val="0"/>
              </a:spcAft>
              <a:buSzPts val="1800"/>
              <a:buChar char="•"/>
            </a:pPr>
            <a:r>
              <a:rPr lang="en-US"/>
              <a:t>Investopedia:  </a:t>
            </a:r>
            <a:r>
              <a:rPr lang="en-US" u="sng">
                <a:solidFill>
                  <a:schemeClr val="hlink"/>
                </a:solidFill>
                <a:hlinkClick r:id="rId5"/>
              </a:rPr>
              <a:t>https://www.investopedia.com/terms/l/law-of-supply-demand.asp</a:t>
            </a:r>
            <a:endParaRPr/>
          </a:p>
          <a:p>
            <a:pPr marL="342900" lvl="0" indent="-279400" algn="l" rtl="0">
              <a:spcBef>
                <a:spcPts val="0"/>
              </a:spcBef>
              <a:spcAft>
                <a:spcPts val="0"/>
              </a:spcAft>
              <a:buSzPts val="1800"/>
              <a:buChar cha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14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latin typeface="Calibri"/>
                <a:ea typeface="Calibri"/>
                <a:cs typeface="Calibri"/>
                <a:sym typeface="Calibri"/>
              </a:rPr>
              <a:t>CEE Affiliates</a:t>
            </a:r>
            <a:endParaRPr sz="5500" b="1"/>
          </a:p>
        </p:txBody>
      </p:sp>
      <p:sp>
        <p:nvSpPr>
          <p:cNvPr id="982" name="Google Shape;982;p146"/>
          <p:cNvSpPr txBox="1"/>
          <p:nvPr/>
        </p:nvSpPr>
        <p:spPr>
          <a:xfrm>
            <a:off x="1501666" y="5134678"/>
            <a:ext cx="61406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https://www.councilforeconed.org/resources/local-affiliates/</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983" name="Google Shape;983;p146" descr="A picture containing bird&#10;&#10;Description generated with very high confidence"/>
          <p:cNvPicPr preferRelativeResize="0"/>
          <p:nvPr/>
        </p:nvPicPr>
        <p:blipFill rotWithShape="1">
          <a:blip r:embed="rId4">
            <a:alphaModFix/>
          </a:blip>
          <a:srcRect/>
          <a:stretch/>
        </p:blipFill>
        <p:spPr>
          <a:xfrm>
            <a:off x="1524001" y="2335947"/>
            <a:ext cx="6095999" cy="24038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147"/>
          <p:cNvSpPr txBox="1">
            <a:spLocks noGrp="1"/>
          </p:cNvSpPr>
          <p:nvPr>
            <p:ph type="ctrTitle"/>
          </p:nvPr>
        </p:nvSpPr>
        <p:spPr>
          <a:xfrm>
            <a:off x="756139" y="1145686"/>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latin typeface="Calibri"/>
                <a:ea typeface="Calibri"/>
                <a:cs typeface="Calibri"/>
                <a:sym typeface="Calibri"/>
              </a:rPr>
              <a:t>Thank You to Our Sponsors!</a:t>
            </a:r>
            <a:endParaRPr sz="5400"/>
          </a:p>
        </p:txBody>
      </p:sp>
      <p:sp>
        <p:nvSpPr>
          <p:cNvPr id="989" name="Google Shape;989;p14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800"/>
              <a:buNone/>
            </a:pPr>
            <a:endParaRPr/>
          </a:p>
        </p:txBody>
      </p:sp>
      <p:pic>
        <p:nvPicPr>
          <p:cNvPr id="990" name="Google Shape;990;p147"/>
          <p:cNvPicPr preferRelativeResize="0"/>
          <p:nvPr/>
        </p:nvPicPr>
        <p:blipFill rotWithShape="1">
          <a:blip r:embed="rId3">
            <a:alphaModFix/>
          </a:blip>
          <a:srcRect/>
          <a:stretch/>
        </p:blipFill>
        <p:spPr>
          <a:xfrm>
            <a:off x="5918479" y="2622632"/>
            <a:ext cx="2378110" cy="2378110"/>
          </a:xfrm>
          <a:prstGeom prst="rect">
            <a:avLst/>
          </a:prstGeom>
          <a:noFill/>
          <a:ln>
            <a:noFill/>
          </a:ln>
        </p:spPr>
      </p:pic>
      <p:pic>
        <p:nvPicPr>
          <p:cNvPr id="991" name="Google Shape;991;p147"/>
          <p:cNvPicPr preferRelativeResize="0"/>
          <p:nvPr/>
        </p:nvPicPr>
        <p:blipFill rotWithShape="1">
          <a:blip r:embed="rId4">
            <a:alphaModFix/>
          </a:blip>
          <a:srcRect/>
          <a:stretch/>
        </p:blipFill>
        <p:spPr>
          <a:xfrm>
            <a:off x="291116" y="2690224"/>
            <a:ext cx="4725799" cy="1302970"/>
          </a:xfrm>
          <a:prstGeom prst="rect">
            <a:avLst/>
          </a:prstGeom>
          <a:noFill/>
          <a:ln>
            <a:noFill/>
          </a:ln>
        </p:spPr>
      </p:pic>
      <p:pic>
        <p:nvPicPr>
          <p:cNvPr id="992" name="Google Shape;992;p147"/>
          <p:cNvPicPr preferRelativeResize="0"/>
          <p:nvPr/>
        </p:nvPicPr>
        <p:blipFill rotWithShape="1">
          <a:blip r:embed="rId5">
            <a:alphaModFix/>
          </a:blip>
          <a:srcRect/>
          <a:stretch/>
        </p:blipFill>
        <p:spPr>
          <a:xfrm>
            <a:off x="1211831" y="5899538"/>
            <a:ext cx="6217920" cy="594360"/>
          </a:xfrm>
          <a:prstGeom prst="rect">
            <a:avLst/>
          </a:prstGeom>
          <a:noFill/>
          <a:ln>
            <a:noFill/>
          </a:ln>
        </p:spPr>
      </p:pic>
      <p:sp>
        <p:nvSpPr>
          <p:cNvPr id="993" name="Google Shape;993;p147"/>
          <p:cNvSpPr/>
          <p:nvPr/>
        </p:nvSpPr>
        <p:spPr>
          <a:xfrm>
            <a:off x="4450813" y="3244334"/>
            <a:ext cx="24237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pic>
        <p:nvPicPr>
          <p:cNvPr id="994" name="Google Shape;994;p147"/>
          <p:cNvPicPr preferRelativeResize="0"/>
          <p:nvPr/>
        </p:nvPicPr>
        <p:blipFill rotWithShape="1">
          <a:blip r:embed="rId6">
            <a:alphaModFix/>
          </a:blip>
          <a:srcRect/>
          <a:stretch/>
        </p:blipFill>
        <p:spPr>
          <a:xfrm>
            <a:off x="2654015" y="3811687"/>
            <a:ext cx="1905000" cy="1874520"/>
          </a:xfrm>
          <a:prstGeom prst="rect">
            <a:avLst/>
          </a:prstGeom>
          <a:noFill/>
          <a:ln>
            <a:noFill/>
          </a:ln>
        </p:spPr>
      </p:pic>
      <p:pic>
        <p:nvPicPr>
          <p:cNvPr id="995" name="Google Shape;995;p147" descr="A picture containing drawing&#10;&#10;Description automatically generated"/>
          <p:cNvPicPr preferRelativeResize="0"/>
          <p:nvPr/>
        </p:nvPicPr>
        <p:blipFill rotWithShape="1">
          <a:blip r:embed="rId7">
            <a:alphaModFix/>
          </a:blip>
          <a:srcRect/>
          <a:stretch/>
        </p:blipFill>
        <p:spPr>
          <a:xfrm>
            <a:off x="7737274" y="5243613"/>
            <a:ext cx="1188720" cy="119634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5"/>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35" name="Google Shape;135;p25"/>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26"/>
          <p:cNvPicPr preferRelativeResize="0"/>
          <p:nvPr/>
        </p:nvPicPr>
        <p:blipFill>
          <a:blip r:embed="rId3">
            <a:alphaModFix/>
          </a:blip>
          <a:stretch>
            <a:fillRect/>
          </a:stretch>
        </p:blipFill>
        <p:spPr>
          <a:xfrm>
            <a:off x="152400" y="152400"/>
            <a:ext cx="8839200" cy="629793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7"/>
          <p:cNvPicPr preferRelativeResize="0"/>
          <p:nvPr/>
        </p:nvPicPr>
        <p:blipFill>
          <a:blip r:embed="rId3">
            <a:alphaModFix/>
          </a:blip>
          <a:stretch>
            <a:fillRect/>
          </a:stretch>
        </p:blipFill>
        <p:spPr>
          <a:xfrm>
            <a:off x="152400" y="152400"/>
            <a:ext cx="8839200" cy="644985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8"/>
          <p:cNvSpPr txBox="1">
            <a:spLocks noGrp="1"/>
          </p:cNvSpPr>
          <p:nvPr>
            <p:ph type="title"/>
          </p:nvPr>
        </p:nvSpPr>
        <p:spPr>
          <a:xfrm>
            <a:off x="457200" y="76105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500"/>
              <a:t>Question of the Day</a:t>
            </a:r>
            <a:endParaRPr sz="3500"/>
          </a:p>
        </p:txBody>
      </p:sp>
      <p:sp>
        <p:nvSpPr>
          <p:cNvPr id="154" name="Google Shape;154;p28"/>
          <p:cNvSpPr txBox="1">
            <a:spLocks noGrp="1"/>
          </p:cNvSpPr>
          <p:nvPr>
            <p:ph type="body" idx="1"/>
          </p:nvPr>
        </p:nvSpPr>
        <p:spPr>
          <a:xfrm>
            <a:off x="457200" y="1705365"/>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What percentage of the energy production in the U.S. is derived from renewable energy sources? (ex: solar, wind, tidal)</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457200" lvl="0" indent="-342900" algn="l" rtl="0">
              <a:spcBef>
                <a:spcPts val="0"/>
              </a:spcBef>
              <a:spcAft>
                <a:spcPts val="0"/>
              </a:spcAft>
              <a:buSzPts val="1800"/>
              <a:buFont typeface="Arial"/>
              <a:buAutoNum type="alphaUcPeriod"/>
            </a:pPr>
            <a:r>
              <a:rPr lang="en-US">
                <a:latin typeface="Arial"/>
                <a:ea typeface="Arial"/>
                <a:cs typeface="Arial"/>
                <a:sym typeface="Arial"/>
              </a:rPr>
              <a:t>2%</a:t>
            </a:r>
            <a:endParaRPr>
              <a:latin typeface="Arial"/>
              <a:ea typeface="Arial"/>
              <a:cs typeface="Arial"/>
              <a:sym typeface="Arial"/>
            </a:endParaRPr>
          </a:p>
          <a:p>
            <a:pPr marL="457200" lvl="0" indent="-342900" algn="l" rtl="0">
              <a:spcBef>
                <a:spcPts val="0"/>
              </a:spcBef>
              <a:spcAft>
                <a:spcPts val="0"/>
              </a:spcAft>
              <a:buSzPts val="1800"/>
              <a:buFont typeface="Arial"/>
              <a:buAutoNum type="alphaUcPeriod"/>
            </a:pPr>
            <a:r>
              <a:rPr lang="en-US">
                <a:latin typeface="Arial"/>
                <a:ea typeface="Arial"/>
                <a:cs typeface="Arial"/>
                <a:sym typeface="Arial"/>
              </a:rPr>
              <a:t>20%</a:t>
            </a:r>
            <a:endParaRPr>
              <a:latin typeface="Arial"/>
              <a:ea typeface="Arial"/>
              <a:cs typeface="Arial"/>
              <a:sym typeface="Arial"/>
            </a:endParaRPr>
          </a:p>
          <a:p>
            <a:pPr marL="457200" lvl="0" indent="-342900" algn="l" rtl="0">
              <a:spcBef>
                <a:spcPts val="0"/>
              </a:spcBef>
              <a:spcAft>
                <a:spcPts val="0"/>
              </a:spcAft>
              <a:buSzPts val="1800"/>
              <a:buFont typeface="Arial"/>
              <a:buAutoNum type="alphaUcPeriod"/>
            </a:pPr>
            <a:r>
              <a:rPr lang="en-US">
                <a:latin typeface="Arial"/>
                <a:ea typeface="Arial"/>
                <a:cs typeface="Arial"/>
                <a:sym typeface="Arial"/>
              </a:rPr>
              <a:t>12%</a:t>
            </a:r>
            <a:endParaRPr>
              <a:latin typeface="Arial"/>
              <a:ea typeface="Arial"/>
              <a:cs typeface="Arial"/>
              <a:sym typeface="Arial"/>
            </a:endParaRPr>
          </a:p>
          <a:p>
            <a:pPr marL="457200" lvl="0" indent="-342900" algn="l" rtl="0">
              <a:spcBef>
                <a:spcPts val="0"/>
              </a:spcBef>
              <a:spcAft>
                <a:spcPts val="0"/>
              </a:spcAft>
              <a:buSzPts val="1800"/>
              <a:buFont typeface="Arial"/>
              <a:buAutoNum type="alphaUcPeriod"/>
            </a:pPr>
            <a:r>
              <a:rPr lang="en-US">
                <a:latin typeface="Arial"/>
                <a:ea typeface="Arial"/>
                <a:cs typeface="Arial"/>
                <a:sym typeface="Arial"/>
              </a:rPr>
              <a:t>8%</a:t>
            </a:r>
            <a:endParaRPr>
              <a:latin typeface="Arial"/>
              <a:ea typeface="Arial"/>
              <a:cs typeface="Arial"/>
              <a:sym typeface="Arial"/>
            </a:endParaRPr>
          </a:p>
        </p:txBody>
      </p:sp>
      <p:pic>
        <p:nvPicPr>
          <p:cNvPr id="155" name="Google Shape;155;p28"/>
          <p:cNvPicPr preferRelativeResize="0"/>
          <p:nvPr/>
        </p:nvPicPr>
        <p:blipFill>
          <a:blip r:embed="rId3">
            <a:alphaModFix/>
          </a:blip>
          <a:stretch>
            <a:fillRect/>
          </a:stretch>
        </p:blipFill>
        <p:spPr>
          <a:xfrm>
            <a:off x="3052675" y="3982150"/>
            <a:ext cx="2857475" cy="2137400"/>
          </a:xfrm>
          <a:prstGeom prst="rect">
            <a:avLst/>
          </a:prstGeom>
          <a:noFill/>
          <a:ln>
            <a:noFill/>
          </a:ln>
        </p:spPr>
      </p:pic>
      <p:pic>
        <p:nvPicPr>
          <p:cNvPr id="156" name="Google Shape;156;p28"/>
          <p:cNvPicPr preferRelativeResize="0"/>
          <p:nvPr/>
        </p:nvPicPr>
        <p:blipFill>
          <a:blip r:embed="rId4">
            <a:alphaModFix/>
          </a:blip>
          <a:stretch>
            <a:fillRect/>
          </a:stretch>
        </p:blipFill>
        <p:spPr>
          <a:xfrm>
            <a:off x="5984613" y="3713125"/>
            <a:ext cx="2581275" cy="17716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9"/>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63" name="Google Shape;163;p29"/>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0"/>
          <p:cNvPicPr preferRelativeResize="0"/>
          <p:nvPr/>
        </p:nvPicPr>
        <p:blipFill>
          <a:blip r:embed="rId3">
            <a:alphaModFix/>
          </a:blip>
          <a:stretch>
            <a:fillRect/>
          </a:stretch>
        </p:blipFill>
        <p:spPr>
          <a:xfrm>
            <a:off x="718675" y="909525"/>
            <a:ext cx="7901025" cy="54489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457199" y="762421"/>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EconEdLink Membership</a:t>
            </a:r>
            <a:endParaRPr/>
          </a:p>
        </p:txBody>
      </p:sp>
      <p:sp>
        <p:nvSpPr>
          <p:cNvPr id="71" name="Google Shape;71;p16"/>
          <p:cNvSpPr txBox="1"/>
          <p:nvPr/>
        </p:nvSpPr>
        <p:spPr>
          <a:xfrm>
            <a:off x="482538" y="2114894"/>
            <a:ext cx="8175300" cy="4247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You can now access CEE’s professional development webinars directly on EconEdLink.org! To receive these new professional development benefits, </a:t>
            </a:r>
            <a:r>
              <a:rPr lang="en-US" sz="1800" b="1" i="0" u="none" strike="noStrike" cap="none">
                <a:solidFill>
                  <a:schemeClr val="dk1"/>
                </a:solidFill>
                <a:latin typeface="Arial"/>
                <a:ea typeface="Arial"/>
                <a:cs typeface="Arial"/>
                <a:sym typeface="Arial"/>
              </a:rPr>
              <a:t>become an EconEdLink </a:t>
            </a:r>
            <a:r>
              <a:rPr lang="en-US" sz="1800" b="1"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member</a:t>
            </a:r>
            <a:r>
              <a:rPr lang="en-US" sz="1800" b="0" i="0" u="none" strike="noStrike" cap="none">
                <a:solidFill>
                  <a:schemeClr val="dk1"/>
                </a:solidFill>
                <a:latin typeface="Arial"/>
                <a:ea typeface="Arial"/>
                <a:cs typeface="Arial"/>
                <a:sym typeface="Arial"/>
              </a:rPr>
              <a:t>. As a member, you will now be able to: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Register for upcoming webinars with a simple one-click process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Easily download presentations, lesson plan materials and activities for each webinar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Search and view all webinars at your convenience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Save webinars to your EconEdLink dashboard for easy access to the event</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You may access our new </a:t>
            </a:r>
            <a:r>
              <a:rPr lang="en-US" sz="1800" b="1">
                <a:solidFill>
                  <a:schemeClr val="dk1"/>
                </a:solidFill>
                <a:latin typeface="Arial"/>
                <a:ea typeface="Arial"/>
                <a:cs typeface="Arial"/>
                <a:sym typeface="Arial"/>
              </a:rPr>
              <a:t>Professional Development</a:t>
            </a:r>
            <a:r>
              <a:rPr lang="en-US" sz="1800">
                <a:solidFill>
                  <a:schemeClr val="dk1"/>
                </a:solidFill>
                <a:latin typeface="Arial"/>
                <a:ea typeface="Arial"/>
                <a:cs typeface="Arial"/>
                <a:sym typeface="Arial"/>
              </a:rPr>
              <a:t> page </a:t>
            </a:r>
            <a:r>
              <a:rPr lang="en-US" sz="18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here</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1"/>
          <p:cNvSpPr txBox="1">
            <a:spLocks noGrp="1"/>
          </p:cNvSpPr>
          <p:nvPr>
            <p:ph type="title"/>
          </p:nvPr>
        </p:nvSpPr>
        <p:spPr>
          <a:xfrm>
            <a:off x="457200" y="76105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500"/>
              <a:t>Key Concepts/ Vocab</a:t>
            </a:r>
            <a:endParaRPr sz="3500"/>
          </a:p>
        </p:txBody>
      </p:sp>
      <p:sp>
        <p:nvSpPr>
          <p:cNvPr id="176" name="Google Shape;176;p31"/>
          <p:cNvSpPr txBox="1"/>
          <p:nvPr/>
        </p:nvSpPr>
        <p:spPr>
          <a:xfrm>
            <a:off x="377500" y="1714500"/>
            <a:ext cx="8399700" cy="5053800"/>
          </a:xfrm>
          <a:prstGeom prst="rect">
            <a:avLst/>
          </a:prstGeom>
          <a:noFill/>
          <a:ln>
            <a:noFill/>
          </a:ln>
        </p:spPr>
        <p:txBody>
          <a:bodyPr spcFirstLastPara="1" wrap="square" lIns="91425" tIns="91425" rIns="91425" bIns="91425" anchor="t" anchorCtr="0">
            <a:spAutoFit/>
          </a:bodyPr>
          <a:lstStyle/>
          <a:p>
            <a:pPr marL="457200" lvl="0" indent="-355600" algn="l" rtl="0">
              <a:spcBef>
                <a:spcPts val="360"/>
              </a:spcBef>
              <a:spcAft>
                <a:spcPts val="0"/>
              </a:spcAft>
              <a:buClr>
                <a:srgbClr val="274E13"/>
              </a:buClr>
              <a:buSzPts val="2000"/>
              <a:buChar char="•"/>
            </a:pPr>
            <a:r>
              <a:rPr lang="en-US" sz="2000" b="1">
                <a:solidFill>
                  <a:srgbClr val="274E13"/>
                </a:solidFill>
                <a:latin typeface="Gill Sans"/>
                <a:ea typeface="Gill Sans"/>
                <a:cs typeface="Gill Sans"/>
                <a:sym typeface="Gill Sans"/>
              </a:rPr>
              <a:t>Renewable Energy: </a:t>
            </a:r>
            <a:r>
              <a:rPr lang="en-US" sz="2000">
                <a:solidFill>
                  <a:srgbClr val="274E13"/>
                </a:solidFill>
                <a:latin typeface="Gill Sans"/>
                <a:ea typeface="Gill Sans"/>
                <a:cs typeface="Gill Sans"/>
                <a:sym typeface="Gill Sans"/>
              </a:rPr>
              <a:t>energy that is derived from natural sources that are constantly replenished</a:t>
            </a:r>
            <a:endParaRPr sz="2000">
              <a:solidFill>
                <a:srgbClr val="274E13"/>
              </a:solidFill>
              <a:latin typeface="Gill Sans"/>
              <a:ea typeface="Gill Sans"/>
              <a:cs typeface="Gill Sans"/>
              <a:sym typeface="Gill Sans"/>
            </a:endParaRPr>
          </a:p>
          <a:p>
            <a:pPr marL="0" lvl="0" indent="0" algn="l" rtl="0">
              <a:spcBef>
                <a:spcPts val="1000"/>
              </a:spcBef>
              <a:spcAft>
                <a:spcPts val="0"/>
              </a:spcAft>
              <a:buNone/>
            </a:pPr>
            <a:endParaRPr sz="2000">
              <a:solidFill>
                <a:srgbClr val="274E13"/>
              </a:solidFill>
              <a:latin typeface="Gill Sans"/>
              <a:ea typeface="Gill Sans"/>
              <a:cs typeface="Gill Sans"/>
              <a:sym typeface="Gill Sans"/>
            </a:endParaRPr>
          </a:p>
          <a:p>
            <a:pPr marL="457200" lvl="0" indent="-355600" algn="l" rtl="0">
              <a:spcBef>
                <a:spcPts val="1000"/>
              </a:spcBef>
              <a:spcAft>
                <a:spcPts val="0"/>
              </a:spcAft>
              <a:buClr>
                <a:srgbClr val="274E13"/>
              </a:buClr>
              <a:buSzPts val="2000"/>
              <a:buChar char="•"/>
            </a:pPr>
            <a:r>
              <a:rPr lang="en-US" sz="2000" b="1">
                <a:solidFill>
                  <a:srgbClr val="274E13"/>
                </a:solidFill>
                <a:latin typeface="Gill Sans"/>
                <a:ea typeface="Gill Sans"/>
                <a:cs typeface="Gill Sans"/>
                <a:sym typeface="Gill Sans"/>
              </a:rPr>
              <a:t>Non-renewable Energy</a:t>
            </a:r>
            <a:r>
              <a:rPr lang="en-US" sz="2000">
                <a:solidFill>
                  <a:srgbClr val="274E13"/>
                </a:solidFill>
                <a:latin typeface="Gill Sans"/>
                <a:ea typeface="Gill Sans"/>
                <a:cs typeface="Gill Sans"/>
                <a:sym typeface="Gill Sans"/>
              </a:rPr>
              <a:t>: energy that is derived from sources that are depleted and cannot be replaced for a long period of time, perhaps millions of years.</a:t>
            </a:r>
            <a:endParaRPr sz="2000">
              <a:solidFill>
                <a:srgbClr val="274E13"/>
              </a:solidFill>
              <a:latin typeface="Gill Sans"/>
              <a:ea typeface="Gill Sans"/>
              <a:cs typeface="Gill Sans"/>
              <a:sym typeface="Gill Sans"/>
            </a:endParaRPr>
          </a:p>
          <a:p>
            <a:pPr marL="0" lvl="0" indent="0" algn="l" rtl="0">
              <a:spcBef>
                <a:spcPts val="1000"/>
              </a:spcBef>
              <a:spcAft>
                <a:spcPts val="0"/>
              </a:spcAft>
              <a:buNone/>
            </a:pPr>
            <a:endParaRPr sz="2000">
              <a:solidFill>
                <a:srgbClr val="274E13"/>
              </a:solidFill>
              <a:latin typeface="Gill Sans"/>
              <a:ea typeface="Gill Sans"/>
              <a:cs typeface="Gill Sans"/>
              <a:sym typeface="Gill Sans"/>
            </a:endParaRPr>
          </a:p>
          <a:p>
            <a:pPr marL="457200" lvl="0" indent="-355600" algn="l" rtl="0">
              <a:spcBef>
                <a:spcPts val="1000"/>
              </a:spcBef>
              <a:spcAft>
                <a:spcPts val="0"/>
              </a:spcAft>
              <a:buClr>
                <a:srgbClr val="274E13"/>
              </a:buClr>
              <a:buSzPts val="2000"/>
              <a:buChar char="•"/>
            </a:pPr>
            <a:r>
              <a:rPr lang="en-US" sz="2000" b="1">
                <a:solidFill>
                  <a:srgbClr val="274E13"/>
                </a:solidFill>
                <a:latin typeface="Gill Sans"/>
                <a:ea typeface="Gill Sans"/>
                <a:cs typeface="Gill Sans"/>
                <a:sym typeface="Gill Sans"/>
              </a:rPr>
              <a:t>Fossil Fuels: </a:t>
            </a:r>
            <a:r>
              <a:rPr lang="en-US" sz="2000">
                <a:solidFill>
                  <a:srgbClr val="274E13"/>
                </a:solidFill>
                <a:latin typeface="Gill Sans"/>
                <a:ea typeface="Gill Sans"/>
                <a:cs typeface="Gill Sans"/>
                <a:sym typeface="Gill Sans"/>
              </a:rPr>
              <a:t>natural fuels formed from the remains of living organisms in the geologic past (ex: coal, oil, natural gas)</a:t>
            </a:r>
            <a:endParaRPr sz="2000">
              <a:solidFill>
                <a:srgbClr val="274E13"/>
              </a:solidFill>
              <a:latin typeface="Gill Sans"/>
              <a:ea typeface="Gill Sans"/>
              <a:cs typeface="Gill Sans"/>
              <a:sym typeface="Gill Sans"/>
            </a:endParaRPr>
          </a:p>
          <a:p>
            <a:pPr marL="0" lvl="0" indent="0" algn="l" rtl="0">
              <a:spcBef>
                <a:spcPts val="1000"/>
              </a:spcBef>
              <a:spcAft>
                <a:spcPts val="0"/>
              </a:spcAft>
              <a:buNone/>
            </a:pPr>
            <a:endParaRPr sz="2000">
              <a:solidFill>
                <a:srgbClr val="274E13"/>
              </a:solidFill>
              <a:latin typeface="Gill Sans"/>
              <a:ea typeface="Gill Sans"/>
              <a:cs typeface="Gill Sans"/>
              <a:sym typeface="Gill Sans"/>
            </a:endParaRPr>
          </a:p>
          <a:p>
            <a:pPr marL="457200" lvl="0" indent="-355600" algn="l" rtl="0">
              <a:spcBef>
                <a:spcPts val="1000"/>
              </a:spcBef>
              <a:spcAft>
                <a:spcPts val="0"/>
              </a:spcAft>
              <a:buClr>
                <a:srgbClr val="274E13"/>
              </a:buClr>
              <a:buSzPts val="2000"/>
              <a:buChar char="•"/>
            </a:pPr>
            <a:r>
              <a:rPr lang="en-US" sz="2000" b="1">
                <a:solidFill>
                  <a:srgbClr val="274E13"/>
                </a:solidFill>
                <a:latin typeface="Gill Sans"/>
                <a:ea typeface="Gill Sans"/>
                <a:cs typeface="Gill Sans"/>
                <a:sym typeface="Gill Sans"/>
              </a:rPr>
              <a:t>Energy Policy: </a:t>
            </a:r>
            <a:r>
              <a:rPr lang="en-US" sz="2000">
                <a:solidFill>
                  <a:srgbClr val="274E13"/>
                </a:solidFill>
                <a:latin typeface="Gill Sans"/>
                <a:ea typeface="Gill Sans"/>
                <a:cs typeface="Gill Sans"/>
                <a:sym typeface="Gill Sans"/>
              </a:rPr>
              <a:t>actions governments take to affect the supply of and demand for energy within a nation.</a:t>
            </a:r>
            <a:endParaRPr sz="2000">
              <a:solidFill>
                <a:srgbClr val="274E13"/>
              </a:solidFill>
              <a:latin typeface="Gill Sans"/>
              <a:ea typeface="Gill Sans"/>
              <a:cs typeface="Gill Sans"/>
              <a:sym typeface="Gill Sans"/>
            </a:endParaRPr>
          </a:p>
          <a:p>
            <a:pPr marL="457200" lvl="0" indent="0" algn="l" rtl="0">
              <a:spcBef>
                <a:spcPts val="1000"/>
              </a:spcBef>
              <a:spcAft>
                <a:spcPts val="0"/>
              </a:spcAft>
              <a:buNone/>
            </a:pPr>
            <a:endParaRPr sz="1800">
              <a:solidFill>
                <a:srgbClr val="274E13"/>
              </a:solidFill>
              <a:latin typeface="Gill Sans"/>
              <a:ea typeface="Gill Sans"/>
              <a:cs typeface="Gill Sans"/>
              <a:sym typeface="Gill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32"/>
          <p:cNvPicPr preferRelativeResize="0"/>
          <p:nvPr/>
        </p:nvPicPr>
        <p:blipFill>
          <a:blip r:embed="rId3">
            <a:alphaModFix/>
          </a:blip>
          <a:stretch>
            <a:fillRect/>
          </a:stretch>
        </p:blipFill>
        <p:spPr>
          <a:xfrm>
            <a:off x="5840601" y="1321563"/>
            <a:ext cx="3303401" cy="1858149"/>
          </a:xfrm>
          <a:prstGeom prst="rect">
            <a:avLst/>
          </a:prstGeom>
          <a:noFill/>
          <a:ln>
            <a:noFill/>
          </a:ln>
        </p:spPr>
      </p:pic>
      <p:pic>
        <p:nvPicPr>
          <p:cNvPr id="183" name="Google Shape;183;p32"/>
          <p:cNvPicPr preferRelativeResize="0"/>
          <p:nvPr/>
        </p:nvPicPr>
        <p:blipFill>
          <a:blip r:embed="rId4">
            <a:alphaModFix/>
          </a:blip>
          <a:stretch>
            <a:fillRect/>
          </a:stretch>
        </p:blipFill>
        <p:spPr>
          <a:xfrm>
            <a:off x="161175" y="4631351"/>
            <a:ext cx="3285788" cy="1605424"/>
          </a:xfrm>
          <a:prstGeom prst="rect">
            <a:avLst/>
          </a:prstGeom>
          <a:noFill/>
          <a:ln>
            <a:noFill/>
          </a:ln>
        </p:spPr>
      </p:pic>
      <p:pic>
        <p:nvPicPr>
          <p:cNvPr id="184" name="Google Shape;184;p32"/>
          <p:cNvPicPr preferRelativeResize="0"/>
          <p:nvPr/>
        </p:nvPicPr>
        <p:blipFill>
          <a:blip r:embed="rId5">
            <a:alphaModFix/>
          </a:blip>
          <a:stretch>
            <a:fillRect/>
          </a:stretch>
        </p:blipFill>
        <p:spPr>
          <a:xfrm>
            <a:off x="-1" y="1187462"/>
            <a:ext cx="4033726" cy="2126350"/>
          </a:xfrm>
          <a:prstGeom prst="rect">
            <a:avLst/>
          </a:prstGeom>
          <a:noFill/>
          <a:ln>
            <a:noFill/>
          </a:ln>
        </p:spPr>
      </p:pic>
      <p:pic>
        <p:nvPicPr>
          <p:cNvPr id="185" name="Google Shape;185;p32"/>
          <p:cNvPicPr preferRelativeResize="0"/>
          <p:nvPr/>
        </p:nvPicPr>
        <p:blipFill>
          <a:blip r:embed="rId6">
            <a:alphaModFix/>
          </a:blip>
          <a:stretch>
            <a:fillRect/>
          </a:stretch>
        </p:blipFill>
        <p:spPr>
          <a:xfrm rot="6">
            <a:off x="6115032" y="4549705"/>
            <a:ext cx="2754539" cy="1768729"/>
          </a:xfrm>
          <a:prstGeom prst="rect">
            <a:avLst/>
          </a:prstGeom>
          <a:noFill/>
          <a:ln>
            <a:noFill/>
          </a:ln>
        </p:spPr>
      </p:pic>
      <p:pic>
        <p:nvPicPr>
          <p:cNvPr id="186" name="Google Shape;186;p32"/>
          <p:cNvPicPr preferRelativeResize="0"/>
          <p:nvPr/>
        </p:nvPicPr>
        <p:blipFill>
          <a:blip r:embed="rId7">
            <a:alphaModFix/>
          </a:blip>
          <a:stretch>
            <a:fillRect/>
          </a:stretch>
        </p:blipFill>
        <p:spPr>
          <a:xfrm>
            <a:off x="2822525" y="3092000"/>
            <a:ext cx="3498950" cy="1968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3"/>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Agenda:  Wed 7/14</a:t>
            </a:r>
            <a:endParaRPr sz="5500" b="1">
              <a:solidFill>
                <a:srgbClr val="005CB8"/>
              </a:solidFill>
              <a:latin typeface="Calibri"/>
              <a:ea typeface="Calibri"/>
              <a:cs typeface="Calibri"/>
              <a:sym typeface="Calibri"/>
            </a:endParaRPr>
          </a:p>
        </p:txBody>
      </p:sp>
      <p:sp>
        <p:nvSpPr>
          <p:cNvPr id="193" name="Google Shape;193;p33"/>
          <p:cNvSpPr txBox="1">
            <a:spLocks noGrp="1"/>
          </p:cNvSpPr>
          <p:nvPr>
            <p:ph type="body" idx="4294967295"/>
          </p:nvPr>
        </p:nvSpPr>
        <p:spPr>
          <a:xfrm>
            <a:off x="457200" y="2377441"/>
            <a:ext cx="8229600" cy="4175760"/>
          </a:xfrm>
          <a:prstGeom prst="rect">
            <a:avLst/>
          </a:prstGeom>
          <a:noFill/>
          <a:ln>
            <a:noFill/>
          </a:ln>
        </p:spPr>
        <p:txBody>
          <a:bodyPr spcFirstLastPara="1" wrap="square" lIns="91425" tIns="45700" rIns="91425" bIns="45700" anchor="t" anchorCtr="0">
            <a:noAutofit/>
          </a:bodyPr>
          <a:lstStyle/>
          <a:p>
            <a:pPr marL="457200" lvl="0" indent="-381000" algn="l" rtl="0">
              <a:spcBef>
                <a:spcPts val="0"/>
              </a:spcBef>
              <a:spcAft>
                <a:spcPts val="0"/>
              </a:spcAft>
              <a:buClr>
                <a:srgbClr val="38761D"/>
              </a:buClr>
              <a:buSzPts val="2400"/>
              <a:buChar char="•"/>
            </a:pPr>
            <a:r>
              <a:rPr lang="en-US" sz="2400" b="1">
                <a:solidFill>
                  <a:srgbClr val="38761D"/>
                </a:solidFill>
                <a:latin typeface="Arial"/>
                <a:ea typeface="Arial"/>
                <a:cs typeface="Arial"/>
                <a:sym typeface="Arial"/>
              </a:rPr>
              <a:t>Supply and Demand</a:t>
            </a:r>
            <a:endParaRPr sz="2400" b="1">
              <a:solidFill>
                <a:srgbClr val="38761D"/>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2400" b="1">
              <a:solidFill>
                <a:srgbClr val="38761D"/>
              </a:solidFill>
              <a:latin typeface="Arial"/>
              <a:ea typeface="Arial"/>
              <a:cs typeface="Arial"/>
              <a:sym typeface="Arial"/>
            </a:endParaRPr>
          </a:p>
          <a:p>
            <a:pPr marL="457200" lvl="0" indent="-381000" algn="l" rtl="0">
              <a:spcBef>
                <a:spcPts val="0"/>
              </a:spcBef>
              <a:spcAft>
                <a:spcPts val="0"/>
              </a:spcAft>
              <a:buClr>
                <a:srgbClr val="38761D"/>
              </a:buClr>
              <a:buSzPts val="2400"/>
              <a:buChar char="•"/>
            </a:pPr>
            <a:r>
              <a:rPr lang="en-US" sz="2400" b="1">
                <a:solidFill>
                  <a:srgbClr val="38761D"/>
                </a:solidFill>
                <a:latin typeface="Arial"/>
                <a:ea typeface="Arial"/>
                <a:cs typeface="Arial"/>
                <a:sym typeface="Arial"/>
              </a:rPr>
              <a:t>Elasticity</a:t>
            </a:r>
            <a:endParaRPr sz="2400" b="1">
              <a:solidFill>
                <a:srgbClr val="38761D"/>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2400" b="1">
              <a:solidFill>
                <a:srgbClr val="38761D"/>
              </a:solidFill>
              <a:latin typeface="Arial"/>
              <a:ea typeface="Arial"/>
              <a:cs typeface="Arial"/>
              <a:sym typeface="Arial"/>
            </a:endParaRPr>
          </a:p>
          <a:p>
            <a:pPr marL="457200" lvl="0" indent="-381000" algn="l" rtl="0">
              <a:spcBef>
                <a:spcPts val="0"/>
              </a:spcBef>
              <a:spcAft>
                <a:spcPts val="0"/>
              </a:spcAft>
              <a:buClr>
                <a:srgbClr val="38761D"/>
              </a:buClr>
              <a:buSzPts val="2400"/>
              <a:buChar char="•"/>
            </a:pPr>
            <a:r>
              <a:rPr lang="en-US" sz="2400" b="1">
                <a:solidFill>
                  <a:srgbClr val="38761D"/>
                </a:solidFill>
                <a:latin typeface="Arial"/>
                <a:ea typeface="Arial"/>
                <a:cs typeface="Arial"/>
                <a:sym typeface="Arial"/>
              </a:rPr>
              <a:t>Government Price Controls</a:t>
            </a:r>
            <a:endParaRPr sz="2400" b="1">
              <a:solidFill>
                <a:srgbClr val="38761D"/>
              </a:solidFill>
              <a:latin typeface="Arial"/>
              <a:ea typeface="Arial"/>
              <a:cs typeface="Arial"/>
              <a:sym typeface="Arial"/>
            </a:endParaRPr>
          </a:p>
          <a:p>
            <a:pPr marL="0" lvl="0" indent="0" algn="l" rtl="0">
              <a:spcBef>
                <a:spcPts val="0"/>
              </a:spcBef>
              <a:spcAft>
                <a:spcPts val="0"/>
              </a:spcAft>
              <a:buNone/>
            </a:pPr>
            <a:endParaRPr sz="2400" b="1">
              <a:solidFill>
                <a:srgbClr val="38761D"/>
              </a:solidFill>
              <a:latin typeface="Arial"/>
              <a:ea typeface="Arial"/>
              <a:cs typeface="Arial"/>
              <a:sym typeface="Arial"/>
            </a:endParaRPr>
          </a:p>
          <a:p>
            <a:pPr marL="457200" lvl="0" indent="-381000" algn="l" rtl="0">
              <a:spcBef>
                <a:spcPts val="0"/>
              </a:spcBef>
              <a:spcAft>
                <a:spcPts val="0"/>
              </a:spcAft>
              <a:buClr>
                <a:srgbClr val="38761D"/>
              </a:buClr>
              <a:buSzPts val="2400"/>
              <a:buFont typeface="Arial"/>
              <a:buChar char="•"/>
            </a:pPr>
            <a:r>
              <a:rPr lang="en-US" sz="2400" b="1">
                <a:solidFill>
                  <a:srgbClr val="38761D"/>
                </a:solidFill>
                <a:latin typeface="Arial"/>
                <a:ea typeface="Arial"/>
                <a:cs typeface="Arial"/>
                <a:sym typeface="Arial"/>
              </a:rPr>
              <a:t>Externalities</a:t>
            </a:r>
            <a:endParaRPr sz="2400" b="1">
              <a:solidFill>
                <a:srgbClr val="38761D"/>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2400" b="1">
              <a:solidFill>
                <a:srgbClr val="38761D"/>
              </a:solidFill>
              <a:latin typeface="Arial"/>
              <a:ea typeface="Arial"/>
              <a:cs typeface="Arial"/>
              <a:sym typeface="Arial"/>
            </a:endParaRPr>
          </a:p>
          <a:p>
            <a:pPr marL="457200" lvl="0" indent="-381000" algn="l" rtl="0">
              <a:spcBef>
                <a:spcPts val="0"/>
              </a:spcBef>
              <a:spcAft>
                <a:spcPts val="0"/>
              </a:spcAft>
              <a:buClr>
                <a:srgbClr val="38761D"/>
              </a:buClr>
              <a:buSzPts val="2400"/>
              <a:buChar char="•"/>
            </a:pPr>
            <a:r>
              <a:rPr lang="en-US" sz="2400" b="1">
                <a:solidFill>
                  <a:srgbClr val="38761D"/>
                </a:solidFill>
                <a:latin typeface="Arial"/>
                <a:ea typeface="Arial"/>
                <a:cs typeface="Arial"/>
                <a:sym typeface="Arial"/>
              </a:rPr>
              <a:t>Consumer Theory</a:t>
            </a:r>
            <a:endParaRPr sz="2400" b="1">
              <a:solidFill>
                <a:srgbClr val="38761D"/>
              </a:solidFill>
              <a:latin typeface="Arial"/>
              <a:ea typeface="Arial"/>
              <a:cs typeface="Arial"/>
              <a:sym typeface="Arial"/>
            </a:endParaRPr>
          </a:p>
          <a:p>
            <a:pPr marL="0" lvl="0" indent="0" algn="l" rtl="0">
              <a:spcBef>
                <a:spcPts val="0"/>
              </a:spcBef>
              <a:spcAft>
                <a:spcPts val="0"/>
              </a:spcAft>
              <a:buNone/>
            </a:pPr>
            <a:endParaRPr sz="25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4"/>
          <p:cNvSpPr txBox="1">
            <a:spLocks noGrp="1"/>
          </p:cNvSpPr>
          <p:nvPr>
            <p:ph type="title"/>
          </p:nvPr>
        </p:nvSpPr>
        <p:spPr>
          <a:xfrm>
            <a:off x="158338" y="1067092"/>
            <a:ext cx="85206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5500"/>
              <a:t>Supply and Demand</a:t>
            </a:r>
            <a:endParaRPr sz="5500"/>
          </a:p>
        </p:txBody>
      </p:sp>
      <p:pic>
        <p:nvPicPr>
          <p:cNvPr id="199" name="Google Shape;199;p34"/>
          <p:cNvPicPr preferRelativeResize="0"/>
          <p:nvPr/>
        </p:nvPicPr>
        <p:blipFill>
          <a:blip r:embed="rId3">
            <a:alphaModFix/>
          </a:blip>
          <a:stretch>
            <a:fillRect/>
          </a:stretch>
        </p:blipFill>
        <p:spPr>
          <a:xfrm>
            <a:off x="3113675" y="1889137"/>
            <a:ext cx="3489750" cy="2093850"/>
          </a:xfrm>
          <a:prstGeom prst="rect">
            <a:avLst/>
          </a:prstGeom>
          <a:noFill/>
          <a:ln>
            <a:noFill/>
          </a:ln>
        </p:spPr>
      </p:pic>
      <p:pic>
        <p:nvPicPr>
          <p:cNvPr id="200" name="Google Shape;200;p34"/>
          <p:cNvPicPr preferRelativeResize="0"/>
          <p:nvPr/>
        </p:nvPicPr>
        <p:blipFill>
          <a:blip r:embed="rId4">
            <a:alphaModFix/>
          </a:blip>
          <a:stretch>
            <a:fillRect/>
          </a:stretch>
        </p:blipFill>
        <p:spPr>
          <a:xfrm>
            <a:off x="-48112" y="1830611"/>
            <a:ext cx="3354299" cy="2210901"/>
          </a:xfrm>
          <a:prstGeom prst="rect">
            <a:avLst/>
          </a:prstGeom>
          <a:noFill/>
          <a:ln>
            <a:noFill/>
          </a:ln>
        </p:spPr>
      </p:pic>
      <p:pic>
        <p:nvPicPr>
          <p:cNvPr id="201" name="Google Shape;201;p34"/>
          <p:cNvPicPr preferRelativeResize="0"/>
          <p:nvPr/>
        </p:nvPicPr>
        <p:blipFill>
          <a:blip r:embed="rId5">
            <a:alphaModFix/>
          </a:blip>
          <a:stretch>
            <a:fillRect/>
          </a:stretch>
        </p:blipFill>
        <p:spPr>
          <a:xfrm>
            <a:off x="4966425" y="4331400"/>
            <a:ext cx="2926145" cy="2183175"/>
          </a:xfrm>
          <a:prstGeom prst="rect">
            <a:avLst/>
          </a:prstGeom>
          <a:noFill/>
          <a:ln>
            <a:noFill/>
          </a:ln>
        </p:spPr>
      </p:pic>
      <p:pic>
        <p:nvPicPr>
          <p:cNvPr id="202" name="Google Shape;202;p34"/>
          <p:cNvPicPr preferRelativeResize="0"/>
          <p:nvPr/>
        </p:nvPicPr>
        <p:blipFill>
          <a:blip r:embed="rId6">
            <a:alphaModFix/>
          </a:blip>
          <a:stretch>
            <a:fillRect/>
          </a:stretch>
        </p:blipFill>
        <p:spPr>
          <a:xfrm>
            <a:off x="6603424" y="1749071"/>
            <a:ext cx="2426467" cy="1819850"/>
          </a:xfrm>
          <a:prstGeom prst="rect">
            <a:avLst/>
          </a:prstGeom>
          <a:noFill/>
          <a:ln>
            <a:noFill/>
          </a:ln>
        </p:spPr>
      </p:pic>
      <p:pic>
        <p:nvPicPr>
          <p:cNvPr id="203" name="Google Shape;203;p34"/>
          <p:cNvPicPr preferRelativeResize="0"/>
          <p:nvPr/>
        </p:nvPicPr>
        <p:blipFill>
          <a:blip r:embed="rId7">
            <a:alphaModFix/>
          </a:blip>
          <a:stretch>
            <a:fillRect/>
          </a:stretch>
        </p:blipFill>
        <p:spPr>
          <a:xfrm>
            <a:off x="0" y="5089166"/>
            <a:ext cx="3258076" cy="1221776"/>
          </a:xfrm>
          <a:prstGeom prst="rect">
            <a:avLst/>
          </a:prstGeom>
          <a:noFill/>
          <a:ln>
            <a:noFill/>
          </a:ln>
        </p:spPr>
      </p:pic>
      <p:pic>
        <p:nvPicPr>
          <p:cNvPr id="204" name="Google Shape;204;p34"/>
          <p:cNvPicPr preferRelativeResize="0"/>
          <p:nvPr/>
        </p:nvPicPr>
        <p:blipFill>
          <a:blip r:embed="rId8">
            <a:alphaModFix/>
          </a:blip>
          <a:stretch>
            <a:fillRect/>
          </a:stretch>
        </p:blipFill>
        <p:spPr>
          <a:xfrm>
            <a:off x="5638113" y="3143879"/>
            <a:ext cx="2485394" cy="1819850"/>
          </a:xfrm>
          <a:prstGeom prst="rect">
            <a:avLst/>
          </a:prstGeom>
          <a:noFill/>
          <a:ln>
            <a:noFill/>
          </a:ln>
        </p:spPr>
      </p:pic>
      <p:pic>
        <p:nvPicPr>
          <p:cNvPr id="205" name="Google Shape;205;p34"/>
          <p:cNvPicPr preferRelativeResize="0"/>
          <p:nvPr/>
        </p:nvPicPr>
        <p:blipFill>
          <a:blip r:embed="rId9">
            <a:alphaModFix/>
          </a:blip>
          <a:stretch>
            <a:fillRect/>
          </a:stretch>
        </p:blipFill>
        <p:spPr>
          <a:xfrm>
            <a:off x="3113675" y="3435734"/>
            <a:ext cx="2609926" cy="1466875"/>
          </a:xfrm>
          <a:prstGeom prst="rect">
            <a:avLst/>
          </a:prstGeom>
          <a:noFill/>
          <a:ln>
            <a:noFill/>
          </a:ln>
        </p:spPr>
      </p:pic>
      <p:pic>
        <p:nvPicPr>
          <p:cNvPr id="206" name="Google Shape;206;p34"/>
          <p:cNvPicPr preferRelativeResize="0"/>
          <p:nvPr/>
        </p:nvPicPr>
        <p:blipFill>
          <a:blip r:embed="rId10">
            <a:alphaModFix/>
          </a:blip>
          <a:stretch>
            <a:fillRect/>
          </a:stretch>
        </p:blipFill>
        <p:spPr>
          <a:xfrm>
            <a:off x="772675" y="3890075"/>
            <a:ext cx="2485401" cy="1304825"/>
          </a:xfrm>
          <a:prstGeom prst="rect">
            <a:avLst/>
          </a:prstGeom>
          <a:noFill/>
          <a:ln>
            <a:noFill/>
          </a:ln>
        </p:spPr>
      </p:pic>
      <p:pic>
        <p:nvPicPr>
          <p:cNvPr id="207" name="Google Shape;207;p34"/>
          <p:cNvPicPr preferRelativeResize="0"/>
          <p:nvPr/>
        </p:nvPicPr>
        <p:blipFill>
          <a:blip r:embed="rId11">
            <a:alphaModFix/>
          </a:blip>
          <a:stretch>
            <a:fillRect/>
          </a:stretch>
        </p:blipFill>
        <p:spPr>
          <a:xfrm>
            <a:off x="3113675" y="4885550"/>
            <a:ext cx="1852750" cy="1324155"/>
          </a:xfrm>
          <a:prstGeom prst="rect">
            <a:avLst/>
          </a:prstGeom>
          <a:noFill/>
          <a:ln>
            <a:noFill/>
          </a:ln>
        </p:spPr>
      </p:pic>
      <p:pic>
        <p:nvPicPr>
          <p:cNvPr id="208" name="Google Shape;208;p34"/>
          <p:cNvPicPr preferRelativeResize="0"/>
          <p:nvPr/>
        </p:nvPicPr>
        <p:blipFill>
          <a:blip r:embed="rId12">
            <a:alphaModFix/>
          </a:blip>
          <a:stretch>
            <a:fillRect/>
          </a:stretch>
        </p:blipFill>
        <p:spPr>
          <a:xfrm>
            <a:off x="7654475" y="4885542"/>
            <a:ext cx="1251425" cy="162903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5"/>
          <p:cNvSpPr txBox="1">
            <a:spLocks noGrp="1"/>
          </p:cNvSpPr>
          <p:nvPr>
            <p:ph type="title"/>
          </p:nvPr>
        </p:nvSpPr>
        <p:spPr>
          <a:xfrm>
            <a:off x="311700" y="593367"/>
            <a:ext cx="85206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600"/>
              <a:t>Market Economy</a:t>
            </a:r>
            <a:endParaRPr sz="4600"/>
          </a:p>
        </p:txBody>
      </p:sp>
      <p:sp>
        <p:nvSpPr>
          <p:cNvPr id="215" name="Google Shape;215;p35"/>
          <p:cNvSpPr txBox="1">
            <a:spLocks noGrp="1"/>
          </p:cNvSpPr>
          <p:nvPr>
            <p:ph type="body" idx="1"/>
          </p:nvPr>
        </p:nvSpPr>
        <p:spPr>
          <a:xfrm>
            <a:off x="311700" y="1356877"/>
            <a:ext cx="8520600" cy="339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MARKET:</a:t>
            </a:r>
            <a:r>
              <a:rPr lang="en-US"/>
              <a:t>  Any arrangement that brings buyers and sellers together to exchange goods and services for money.</a:t>
            </a:r>
            <a:endParaRPr/>
          </a:p>
          <a:p>
            <a:pPr marL="0" lvl="0" indent="0" algn="l" rtl="0">
              <a:spcBef>
                <a:spcPts val="1800"/>
              </a:spcBef>
              <a:spcAft>
                <a:spcPts val="1800"/>
              </a:spcAft>
              <a:buNone/>
            </a:pPr>
            <a:r>
              <a:rPr lang="en-US" b="1"/>
              <a:t>FREE MARKET:</a:t>
            </a:r>
            <a:r>
              <a:rPr lang="en-US"/>
              <a:t>  little to no government interference or involvement.  The forces of supply and demand determine output levels and prices.</a:t>
            </a:r>
            <a:endParaRPr/>
          </a:p>
        </p:txBody>
      </p:sp>
      <p:pic>
        <p:nvPicPr>
          <p:cNvPr id="216" name="Google Shape;216;p35"/>
          <p:cNvPicPr preferRelativeResize="0"/>
          <p:nvPr/>
        </p:nvPicPr>
        <p:blipFill>
          <a:blip r:embed="rId3">
            <a:alphaModFix/>
          </a:blip>
          <a:stretch>
            <a:fillRect/>
          </a:stretch>
        </p:blipFill>
        <p:spPr>
          <a:xfrm>
            <a:off x="2587950" y="4045801"/>
            <a:ext cx="3543950" cy="2659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6"/>
          <p:cNvSpPr txBox="1"/>
          <p:nvPr/>
        </p:nvSpPr>
        <p:spPr>
          <a:xfrm>
            <a:off x="222450" y="5515550"/>
            <a:ext cx="8699100" cy="957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sz="1800"/>
              <a:t>Choose a time period of a few years on the graph above regarding oil prices.</a:t>
            </a:r>
            <a:endParaRPr sz="1800"/>
          </a:p>
          <a:p>
            <a:pPr marL="457200" lvl="0" indent="-342900" algn="l" rtl="0">
              <a:spcBef>
                <a:spcPts val="0"/>
              </a:spcBef>
              <a:spcAft>
                <a:spcPts val="0"/>
              </a:spcAft>
              <a:buSzPts val="1800"/>
              <a:buChar char="●"/>
            </a:pPr>
            <a:r>
              <a:rPr lang="en-US" sz="1800"/>
              <a:t>Explain, to the best of your ability, why oil prices may have risen, fallenl, or stayed constant during that period.</a:t>
            </a:r>
            <a:endParaRPr sz="1800"/>
          </a:p>
        </p:txBody>
      </p:sp>
      <p:pic>
        <p:nvPicPr>
          <p:cNvPr id="222" name="Google Shape;222;p36"/>
          <p:cNvPicPr preferRelativeResize="0"/>
          <p:nvPr/>
        </p:nvPicPr>
        <p:blipFill>
          <a:blip r:embed="rId3">
            <a:alphaModFix/>
          </a:blip>
          <a:stretch>
            <a:fillRect/>
          </a:stretch>
        </p:blipFill>
        <p:spPr>
          <a:xfrm>
            <a:off x="1090025" y="139025"/>
            <a:ext cx="6298178" cy="5116975"/>
          </a:xfrm>
          <a:prstGeom prst="rect">
            <a:avLst/>
          </a:prstGeom>
          <a:noFill/>
          <a:ln>
            <a:noFill/>
          </a:ln>
        </p:spPr>
      </p:pic>
      <p:pic>
        <p:nvPicPr>
          <p:cNvPr id="223" name="Google Shape;223;p36"/>
          <p:cNvPicPr preferRelativeResize="0"/>
          <p:nvPr/>
        </p:nvPicPr>
        <p:blipFill>
          <a:blip r:embed="rId4">
            <a:alphaModFix/>
          </a:blip>
          <a:stretch>
            <a:fillRect/>
          </a:stretch>
        </p:blipFill>
        <p:spPr>
          <a:xfrm>
            <a:off x="7100150" y="1841724"/>
            <a:ext cx="1928225" cy="13216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p:nvPr/>
        </p:nvSpPr>
        <p:spPr>
          <a:xfrm>
            <a:off x="1540375" y="4996150"/>
            <a:ext cx="6456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hlinkClick r:id="rId3"/>
              </a:rPr>
              <a:t>https://www.reuters.com/article/us-global-oil/oil-rises-on-fears-of-heightened-tensions-in-middle-east-idUSKBN2AF013?utm_term=OZY&amp;utm_campaign=pdb&amp;utm_content=Monday_02.15.21&amp;utm_source=Sailthru&amp;utm_medium=email</a:t>
            </a:r>
            <a:endParaRPr/>
          </a:p>
          <a:p>
            <a:pPr marL="0" lvl="0" indent="0" algn="l" rtl="0">
              <a:spcBef>
                <a:spcPts val="0"/>
              </a:spcBef>
              <a:spcAft>
                <a:spcPts val="0"/>
              </a:spcAft>
              <a:buNone/>
            </a:pPr>
            <a:endParaRPr/>
          </a:p>
        </p:txBody>
      </p:sp>
      <p:pic>
        <p:nvPicPr>
          <p:cNvPr id="230" name="Google Shape;230;p37"/>
          <p:cNvPicPr preferRelativeResize="0"/>
          <p:nvPr/>
        </p:nvPicPr>
        <p:blipFill>
          <a:blip r:embed="rId4">
            <a:alphaModFix/>
          </a:blip>
          <a:stretch>
            <a:fillRect/>
          </a:stretch>
        </p:blipFill>
        <p:spPr>
          <a:xfrm>
            <a:off x="152400" y="152400"/>
            <a:ext cx="8796281" cy="46913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38"/>
          <p:cNvPicPr preferRelativeResize="0"/>
          <p:nvPr/>
        </p:nvPicPr>
        <p:blipFill>
          <a:blip r:embed="rId3">
            <a:alphaModFix/>
          </a:blip>
          <a:stretch>
            <a:fillRect/>
          </a:stretch>
        </p:blipFill>
        <p:spPr>
          <a:xfrm>
            <a:off x="515988" y="384288"/>
            <a:ext cx="8112024" cy="60894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9"/>
          <p:cNvSpPr txBox="1">
            <a:spLocks noGrp="1"/>
          </p:cNvSpPr>
          <p:nvPr>
            <p:ph type="title"/>
          </p:nvPr>
        </p:nvSpPr>
        <p:spPr>
          <a:xfrm>
            <a:off x="323250" y="13463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300"/>
              <a:t>Quick Current Events Roundup (I occasionally start class this way)</a:t>
            </a:r>
            <a:endParaRPr sz="2300"/>
          </a:p>
        </p:txBody>
      </p:sp>
      <p:sp>
        <p:nvSpPr>
          <p:cNvPr id="243" name="Google Shape;243;p39"/>
          <p:cNvSpPr txBox="1">
            <a:spLocks noGrp="1"/>
          </p:cNvSpPr>
          <p:nvPr>
            <p:ph type="body" idx="1"/>
          </p:nvPr>
        </p:nvSpPr>
        <p:spPr>
          <a:xfrm>
            <a:off x="626875" y="2074075"/>
            <a:ext cx="7086600" cy="3657600"/>
          </a:xfrm>
          <a:prstGeom prst="rect">
            <a:avLst/>
          </a:prstGeom>
        </p:spPr>
        <p:txBody>
          <a:bodyPr spcFirstLastPara="1" wrap="square" lIns="91425" tIns="45700" rIns="91425" bIns="45700" anchor="t" anchorCtr="0">
            <a:noAutofit/>
          </a:bodyPr>
          <a:lstStyle/>
          <a:p>
            <a:pPr marL="457200" lvl="0" indent="-381000" algn="l" rtl="0">
              <a:spcBef>
                <a:spcPts val="36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Teacher summary with whole class discussion</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Assign short articles to groups</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Char char="•"/>
            </a:pPr>
            <a:r>
              <a:rPr lang="en-US" sz="2400">
                <a:solidFill>
                  <a:schemeClr val="dk1"/>
                </a:solidFill>
                <a:latin typeface="Calibri"/>
                <a:ea typeface="Calibri"/>
                <a:cs typeface="Calibri"/>
                <a:sym typeface="Calibri"/>
              </a:rPr>
              <a:t>Collaborative Google Doc</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Char char="•"/>
            </a:pPr>
            <a:r>
              <a:rPr lang="en-US" sz="2400">
                <a:solidFill>
                  <a:schemeClr val="dk1"/>
                </a:solidFill>
              </a:rPr>
              <a:t>Article with Poll questions</a:t>
            </a:r>
            <a:endParaRPr sz="2400">
              <a:solidFill>
                <a:schemeClr val="dk1"/>
              </a:solidFill>
            </a:endParaRPr>
          </a:p>
          <a:p>
            <a:pPr marL="0" lvl="0" indent="0" algn="l" rtl="0">
              <a:spcBef>
                <a:spcPts val="360"/>
              </a:spcBef>
              <a:spcAft>
                <a:spcPts val="0"/>
              </a:spcAft>
              <a:buNone/>
            </a:pPr>
            <a:endParaRPr sz="2400">
              <a:solidFill>
                <a:schemeClr val="dk1"/>
              </a:solidFill>
            </a:endParaRPr>
          </a:p>
          <a:p>
            <a:pPr marL="0" lvl="0" indent="0" algn="l" rtl="0">
              <a:spcBef>
                <a:spcPts val="360"/>
              </a:spcBef>
              <a:spcAft>
                <a:spcPts val="0"/>
              </a:spcAft>
              <a:buNone/>
            </a:pPr>
            <a:r>
              <a:rPr lang="en-US" sz="2400">
                <a:solidFill>
                  <a:schemeClr val="dk1"/>
                </a:solidFill>
              </a:rPr>
              <a:t>Ex: </a:t>
            </a:r>
            <a:endParaRPr sz="2400">
              <a:solidFill>
                <a:schemeClr val="dk1"/>
              </a:solidFill>
            </a:endParaRPr>
          </a:p>
          <a:p>
            <a:pPr marL="457200" lvl="0" indent="-342900" algn="l" rtl="0">
              <a:spcBef>
                <a:spcPts val="360"/>
              </a:spcBef>
              <a:spcAft>
                <a:spcPts val="0"/>
              </a:spcAft>
              <a:buSzPts val="1800"/>
              <a:buChar char="•"/>
            </a:pPr>
            <a:r>
              <a:rPr lang="en-US" u="sng">
                <a:solidFill>
                  <a:schemeClr val="hlink"/>
                </a:solidFill>
                <a:hlinkClick r:id="rId3"/>
              </a:rPr>
              <a:t>https://www.cnbc.com/2021/06/02/it-could-be-a-hot-summer-ahead-for-oil-prices.html</a:t>
            </a:r>
            <a:endParaRPr>
              <a:solidFill>
                <a:schemeClr val="dk1"/>
              </a:solidFill>
            </a:endParaRPr>
          </a:p>
          <a:p>
            <a:pPr marL="457200" lvl="0" indent="-342900" algn="l" rtl="0">
              <a:spcBef>
                <a:spcPts val="0"/>
              </a:spcBef>
              <a:spcAft>
                <a:spcPts val="0"/>
              </a:spcAft>
              <a:buSzPts val="1800"/>
              <a:buChar char="•"/>
            </a:pPr>
            <a:r>
              <a:rPr lang="en-US" u="sng">
                <a:solidFill>
                  <a:schemeClr val="hlink"/>
                </a:solidFill>
                <a:hlinkClick r:id="rId4"/>
              </a:rPr>
              <a:t>https://www.forbes.com/sites/woodmackenzie/2021/06/17/how-high-can-oil-prices-go-in-2021/?sh=103bf9f65c3f</a:t>
            </a:r>
            <a:endParaRPr>
              <a:solidFill>
                <a:schemeClr val="dk1"/>
              </a:solidFill>
            </a:endParaRPr>
          </a:p>
          <a:p>
            <a:pPr marL="0" lvl="0" indent="0" algn="l" rtl="0">
              <a:spcBef>
                <a:spcPts val="360"/>
              </a:spcBef>
              <a:spcAft>
                <a:spcPts val="0"/>
              </a:spcAft>
              <a:buNone/>
            </a:pPr>
            <a:endParaRPr>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0"/>
          <p:cNvSpPr txBox="1"/>
          <p:nvPr/>
        </p:nvSpPr>
        <p:spPr>
          <a:xfrm>
            <a:off x="213450" y="1303900"/>
            <a:ext cx="8717100" cy="460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chemeClr val="dk1"/>
                </a:solidFill>
              </a:rPr>
              <a:t>Introductory Teaching Activity</a:t>
            </a:r>
            <a:endParaRPr sz="3000">
              <a:solidFill>
                <a:schemeClr val="dk1"/>
              </a:solidFill>
            </a:endParaRPr>
          </a:p>
          <a:p>
            <a:pPr marL="0" lvl="0" indent="0" algn="l" rtl="0">
              <a:spcBef>
                <a:spcPts val="0"/>
              </a:spcBef>
              <a:spcAft>
                <a:spcPts val="0"/>
              </a:spcAft>
              <a:buNone/>
            </a:pPr>
            <a:endParaRPr sz="3000">
              <a:solidFill>
                <a:schemeClr val="dk1"/>
              </a:solidFill>
            </a:endParaRPr>
          </a:p>
          <a:p>
            <a:pPr marL="457200" lvl="0" indent="-355600" algn="l" rtl="0">
              <a:lnSpc>
                <a:spcPct val="115000"/>
              </a:lnSpc>
              <a:spcBef>
                <a:spcPts val="0"/>
              </a:spcBef>
              <a:spcAft>
                <a:spcPts val="0"/>
              </a:spcAft>
              <a:buClr>
                <a:schemeClr val="dk1"/>
              </a:buClr>
              <a:buSzPts val="2000"/>
              <a:buChar char="●"/>
            </a:pPr>
            <a:r>
              <a:rPr lang="en-US" sz="2000">
                <a:solidFill>
                  <a:schemeClr val="dk1"/>
                </a:solidFill>
              </a:rPr>
              <a:t>Hang various items (10) around the room with incorrect prices.</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US" sz="2000">
                <a:solidFill>
                  <a:schemeClr val="dk1"/>
                </a:solidFill>
              </a:rPr>
              <a:t>Students examine a total of five items and record whether they think the price is lower or higher than the listed price.  They list one reason for their response.</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US" sz="2000">
                <a:solidFill>
                  <a:schemeClr val="dk1"/>
                </a:solidFill>
              </a:rPr>
              <a:t>Display the actual prices.  Hold brief discussions introducing “supply and demand” concepts. For every correct response, students get two fictional dollars for an auction.</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US" sz="2000">
                <a:solidFill>
                  <a:schemeClr val="dk1"/>
                </a:solidFill>
              </a:rPr>
              <a:t>Auction (non-allergenic) food items to the class.  Construct supply and demand tables to display and discuss for selected items.  Discuss how supply and demand influence the prices of the items you auctioned.</a:t>
            </a:r>
            <a:endParaRPr sz="20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433551" y="106196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Professional Development Certificate</a:t>
            </a:r>
            <a:endParaRPr sz="4000" b="1">
              <a:solidFill>
                <a:srgbClr val="005CB8"/>
              </a:solidFill>
              <a:latin typeface="Calibri"/>
              <a:ea typeface="Calibri"/>
              <a:cs typeface="Calibri"/>
              <a:sym typeface="Calibri"/>
            </a:endParaRPr>
          </a:p>
        </p:txBody>
      </p:sp>
      <p:sp>
        <p:nvSpPr>
          <p:cNvPr id="78" name="Google Shape;78;p17"/>
          <p:cNvSpPr txBox="1"/>
          <p:nvPr/>
        </p:nvSpPr>
        <p:spPr>
          <a:xfrm>
            <a:off x="588955" y="2359260"/>
            <a:ext cx="8175171"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To earn your professional development certificate for this webinar, you must: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Watch a minimum of 45-minutes and you will automatically receive a professional development </a:t>
            </a:r>
            <a:r>
              <a:rPr lang="en-US" sz="1800" b="1">
                <a:solidFill>
                  <a:srgbClr val="7A9900"/>
                </a:solidFill>
                <a:latin typeface="Arial"/>
                <a:ea typeface="Arial"/>
                <a:cs typeface="Arial"/>
                <a:sym typeface="Arial"/>
              </a:rPr>
              <a:t>certificate </a:t>
            </a:r>
            <a:r>
              <a:rPr lang="en-US" sz="1800">
                <a:solidFill>
                  <a:schemeClr val="dk1"/>
                </a:solidFill>
                <a:latin typeface="Arial"/>
                <a:ea typeface="Arial"/>
                <a:cs typeface="Arial"/>
                <a:sym typeface="Arial"/>
              </a:rPr>
              <a:t>via e-mail within 24 hours.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Accessing resources: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
              <a:buChar char="•"/>
            </a:pPr>
            <a:r>
              <a:rPr lang="en-US" sz="1800">
                <a:solidFill>
                  <a:schemeClr val="dk1"/>
                </a:solidFill>
                <a:latin typeface="Arial"/>
                <a:ea typeface="Arial"/>
                <a:cs typeface="Arial"/>
                <a:sym typeface="Arial"/>
              </a:rPr>
              <a:t>You can now easily download presentations, lesson plan materials, and activities for each webinar from </a:t>
            </a:r>
            <a:r>
              <a:rPr lang="en-US" sz="1600" b="1" i="1" u="sng">
                <a:solidFill>
                  <a:srgbClr val="005CB8"/>
                </a:solidFill>
                <a:latin typeface="Arial"/>
                <a:ea typeface="Arial"/>
                <a:cs typeface="Arial"/>
                <a:sym typeface="Arial"/>
                <a:hlinkClick r:id="rId3">
                  <a:extLst>
                    <a:ext uri="{A12FA001-AC4F-418D-AE19-62706E023703}">
                      <ahyp:hlinkClr xmlns:ahyp="http://schemas.microsoft.com/office/drawing/2018/hyperlinkcolor" val="tx"/>
                    </a:ext>
                  </a:extLst>
                </a:hlinkClick>
              </a:rPr>
              <a:t>EconEdLink.org/professional-development/</a:t>
            </a:r>
            <a:endParaRPr sz="1600" b="1" i="1">
              <a:solidFill>
                <a:srgbClr val="005CB8"/>
              </a:solidFill>
              <a:latin typeface="Arial"/>
              <a:ea typeface="Arial"/>
              <a:cs typeface="Arial"/>
              <a:sym typeface="Arial"/>
            </a:endParaRPr>
          </a:p>
          <a:p>
            <a:pPr marL="0" marR="0" lvl="0" indent="0" algn="l" rtl="0">
              <a:spcBef>
                <a:spcPts val="0"/>
              </a:spcBef>
              <a:spcAft>
                <a:spcPts val="0"/>
              </a:spcAft>
              <a:buNone/>
            </a:pPr>
            <a:endParaRPr sz="1800" b="1" i="1">
              <a:solidFill>
                <a:srgbClr val="005CB8"/>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41"/>
          <p:cNvPicPr preferRelativeResize="0"/>
          <p:nvPr/>
        </p:nvPicPr>
        <p:blipFill>
          <a:blip r:embed="rId3">
            <a:alphaModFix/>
          </a:blip>
          <a:stretch>
            <a:fillRect/>
          </a:stretch>
        </p:blipFill>
        <p:spPr>
          <a:xfrm>
            <a:off x="457201" y="1487725"/>
            <a:ext cx="3955661" cy="4568362"/>
          </a:xfrm>
          <a:prstGeom prst="rect">
            <a:avLst/>
          </a:prstGeom>
          <a:noFill/>
          <a:ln>
            <a:noFill/>
          </a:ln>
        </p:spPr>
      </p:pic>
      <p:sp>
        <p:nvSpPr>
          <p:cNvPr id="256" name="Google Shape;256;p41"/>
          <p:cNvSpPr txBox="1"/>
          <p:nvPr/>
        </p:nvSpPr>
        <p:spPr>
          <a:xfrm>
            <a:off x="1531425" y="2241925"/>
            <a:ext cx="7148100" cy="2171100"/>
          </a:xfrm>
          <a:prstGeom prst="rect">
            <a:avLst/>
          </a:prstGeom>
          <a:noFill/>
          <a:ln>
            <a:noFill/>
          </a:ln>
        </p:spPr>
        <p:txBody>
          <a:bodyPr spcFirstLastPara="1" wrap="square" lIns="91425" tIns="91425" rIns="91425" bIns="91425" anchor="t" anchorCtr="0">
            <a:spAutoFit/>
          </a:bodyPr>
          <a:lstStyle/>
          <a:p>
            <a:pPr marL="3200400" lvl="0" indent="457200" algn="ctr" rtl="0">
              <a:lnSpc>
                <a:spcPct val="115000"/>
              </a:lnSpc>
              <a:spcBef>
                <a:spcPts val="0"/>
              </a:spcBef>
              <a:spcAft>
                <a:spcPts val="0"/>
              </a:spcAft>
              <a:buNone/>
            </a:pPr>
            <a:r>
              <a:rPr lang="en-US" sz="2300" b="1">
                <a:solidFill>
                  <a:srgbClr val="111111"/>
                </a:solidFill>
                <a:highlight>
                  <a:schemeClr val="lt1"/>
                </a:highlight>
              </a:rPr>
              <a:t>Snuggie Fleece Blanket with Sleeves Zebra</a:t>
            </a:r>
            <a:endParaRPr sz="2300" b="1">
              <a:solidFill>
                <a:srgbClr val="111111"/>
              </a:solidFill>
              <a:highlight>
                <a:schemeClr val="lt1"/>
              </a:highlight>
            </a:endParaRPr>
          </a:p>
          <a:p>
            <a:pPr marL="0" lvl="0" indent="0" algn="ctr" rtl="0">
              <a:lnSpc>
                <a:spcPct val="115000"/>
              </a:lnSpc>
              <a:spcBef>
                <a:spcPts val="600"/>
              </a:spcBef>
              <a:spcAft>
                <a:spcPts val="0"/>
              </a:spcAft>
              <a:buNone/>
            </a:pPr>
            <a:endParaRPr sz="1800" b="1">
              <a:solidFill>
                <a:srgbClr val="111111"/>
              </a:solidFill>
              <a:highlight>
                <a:schemeClr val="lt1"/>
              </a:highlight>
            </a:endParaRPr>
          </a:p>
          <a:p>
            <a:pPr marL="2743200" lvl="0" indent="457200" algn="ctr" rtl="0">
              <a:lnSpc>
                <a:spcPct val="115000"/>
              </a:lnSpc>
              <a:spcBef>
                <a:spcPts val="0"/>
              </a:spcBef>
              <a:spcAft>
                <a:spcPts val="0"/>
              </a:spcAft>
              <a:buNone/>
            </a:pPr>
            <a:r>
              <a:rPr lang="en-US" sz="2400" b="1">
                <a:solidFill>
                  <a:srgbClr val="111111"/>
                </a:solidFill>
                <a:highlight>
                  <a:schemeClr val="lt1"/>
                </a:highlight>
              </a:rPr>
              <a:t>$30</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42"/>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263" name="Google Shape;263;p42"/>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43"/>
          <p:cNvPicPr preferRelativeResize="0"/>
          <p:nvPr/>
        </p:nvPicPr>
        <p:blipFill>
          <a:blip r:embed="rId3">
            <a:alphaModFix/>
          </a:blip>
          <a:stretch>
            <a:fillRect/>
          </a:stretch>
        </p:blipFill>
        <p:spPr>
          <a:xfrm>
            <a:off x="2117925" y="547537"/>
            <a:ext cx="1963000" cy="5762925"/>
          </a:xfrm>
          <a:prstGeom prst="rect">
            <a:avLst/>
          </a:prstGeom>
          <a:noFill/>
          <a:ln>
            <a:noFill/>
          </a:ln>
        </p:spPr>
      </p:pic>
      <p:sp>
        <p:nvSpPr>
          <p:cNvPr id="270" name="Google Shape;270;p43"/>
          <p:cNvSpPr txBox="1"/>
          <p:nvPr/>
        </p:nvSpPr>
        <p:spPr>
          <a:xfrm>
            <a:off x="4914150" y="2436950"/>
            <a:ext cx="3204600" cy="124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a:latin typeface="Calibri"/>
                <a:ea typeface="Calibri"/>
                <a:cs typeface="Calibri"/>
                <a:sym typeface="Calibri"/>
              </a:rPr>
              <a:t>Atlas Apex Snowshoe</a:t>
            </a:r>
            <a:endParaRPr sz="2300" b="1">
              <a:latin typeface="Calibri"/>
              <a:ea typeface="Calibri"/>
              <a:cs typeface="Calibri"/>
              <a:sym typeface="Calibri"/>
            </a:endParaRPr>
          </a:p>
          <a:p>
            <a:pPr marL="0" lvl="0" indent="0" algn="l" rtl="0">
              <a:spcBef>
                <a:spcPts val="0"/>
              </a:spcBef>
              <a:spcAft>
                <a:spcPts val="0"/>
              </a:spcAft>
              <a:buNone/>
            </a:pPr>
            <a:endParaRPr sz="2300" b="1">
              <a:latin typeface="Calibri"/>
              <a:ea typeface="Calibri"/>
              <a:cs typeface="Calibri"/>
              <a:sym typeface="Calibri"/>
            </a:endParaRPr>
          </a:p>
          <a:p>
            <a:pPr marL="0" lvl="0" indent="0" algn="ctr" rtl="0">
              <a:spcBef>
                <a:spcPts val="0"/>
              </a:spcBef>
              <a:spcAft>
                <a:spcPts val="0"/>
              </a:spcAft>
              <a:buNone/>
            </a:pPr>
            <a:r>
              <a:rPr lang="en-US" sz="2300" b="1">
                <a:latin typeface="Calibri"/>
                <a:ea typeface="Calibri"/>
                <a:cs typeface="Calibri"/>
                <a:sym typeface="Calibri"/>
              </a:rPr>
              <a:t>$200</a:t>
            </a:r>
            <a:endParaRPr sz="2300" b="1">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44"/>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277" name="Google Shape;277;p44"/>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5"/>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Font typeface="Arial"/>
              <a:buNone/>
            </a:pPr>
            <a:r>
              <a:rPr lang="en-US" sz="2400" b="0">
                <a:solidFill>
                  <a:srgbClr val="004A80"/>
                </a:solidFill>
                <a:latin typeface="Gill Sans"/>
                <a:ea typeface="Gill Sans"/>
                <a:cs typeface="Gill Sans"/>
                <a:sym typeface="Gill Sans"/>
              </a:rPr>
              <a:t>Supply/Demand</a:t>
            </a:r>
            <a:endParaRPr/>
          </a:p>
        </p:txBody>
      </p:sp>
      <p:pic>
        <p:nvPicPr>
          <p:cNvPr id="284" name="Google Shape;284;p45"/>
          <p:cNvPicPr preferRelativeResize="0"/>
          <p:nvPr/>
        </p:nvPicPr>
        <p:blipFill>
          <a:blip r:embed="rId3">
            <a:alphaModFix/>
          </a:blip>
          <a:stretch>
            <a:fillRect/>
          </a:stretch>
        </p:blipFill>
        <p:spPr>
          <a:xfrm>
            <a:off x="1831175" y="1291950"/>
            <a:ext cx="5421650" cy="47467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6"/>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400" b="0">
                <a:solidFill>
                  <a:srgbClr val="004A80"/>
                </a:solidFill>
                <a:latin typeface="Gill Sans"/>
                <a:ea typeface="Gill Sans"/>
                <a:cs typeface="Gill Sans"/>
                <a:sym typeface="Gill Sans"/>
              </a:rPr>
              <a:t>Supply/Demand</a:t>
            </a:r>
            <a:endParaRPr/>
          </a:p>
        </p:txBody>
      </p:sp>
      <p:pic>
        <p:nvPicPr>
          <p:cNvPr id="291" name="Google Shape;291;p46"/>
          <p:cNvPicPr preferRelativeResize="0"/>
          <p:nvPr/>
        </p:nvPicPr>
        <p:blipFill rotWithShape="1">
          <a:blip r:embed="rId3">
            <a:alphaModFix/>
          </a:blip>
          <a:srcRect l="7493" t="7493"/>
          <a:stretch/>
        </p:blipFill>
        <p:spPr>
          <a:xfrm>
            <a:off x="1928251" y="2305675"/>
            <a:ext cx="5570300" cy="4105525"/>
          </a:xfrm>
          <a:prstGeom prst="rect">
            <a:avLst/>
          </a:prstGeom>
          <a:noFill/>
          <a:ln>
            <a:noFill/>
          </a:ln>
        </p:spPr>
      </p:pic>
      <p:sp>
        <p:nvSpPr>
          <p:cNvPr id="292" name="Google Shape;292;p46"/>
          <p:cNvSpPr txBox="1"/>
          <p:nvPr/>
        </p:nvSpPr>
        <p:spPr>
          <a:xfrm>
            <a:off x="1826700" y="1245600"/>
            <a:ext cx="5205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solidFill>
                  <a:schemeClr val="dk1"/>
                </a:solidFill>
              </a:rPr>
              <a:t>Change in Quantity Demanded</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7"/>
          <p:cNvSpPr txBox="1">
            <a:spLocks noGrp="1"/>
          </p:cNvSpPr>
          <p:nvPr>
            <p:ph type="title"/>
          </p:nvPr>
        </p:nvSpPr>
        <p:spPr>
          <a:xfrm>
            <a:off x="3618325" y="900975"/>
            <a:ext cx="2583300" cy="3984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Font typeface="Arial"/>
              <a:buNone/>
            </a:pPr>
            <a:r>
              <a:rPr lang="en-US" sz="2400" b="0">
                <a:solidFill>
                  <a:srgbClr val="004A80"/>
                </a:solidFill>
                <a:latin typeface="Gill Sans"/>
                <a:ea typeface="Gill Sans"/>
                <a:cs typeface="Gill Sans"/>
                <a:sym typeface="Gill Sans"/>
              </a:rPr>
              <a:t>Supply/Demand</a:t>
            </a:r>
            <a:endParaRPr sz="2400" b="0">
              <a:solidFill>
                <a:srgbClr val="004A80"/>
              </a:solidFill>
              <a:latin typeface="Gill Sans"/>
              <a:ea typeface="Gill Sans"/>
              <a:cs typeface="Gill Sans"/>
              <a:sym typeface="Gill Sans"/>
            </a:endParaRPr>
          </a:p>
          <a:p>
            <a:pPr marL="0" lvl="0" indent="0" algn="ctr" rtl="0">
              <a:spcBef>
                <a:spcPts val="0"/>
              </a:spcBef>
              <a:spcAft>
                <a:spcPts val="0"/>
              </a:spcAft>
              <a:buNone/>
            </a:pPr>
            <a:endParaRPr/>
          </a:p>
        </p:txBody>
      </p:sp>
      <p:sp>
        <p:nvSpPr>
          <p:cNvPr id="299" name="Google Shape;299;p47"/>
          <p:cNvSpPr txBox="1">
            <a:spLocks noGrp="1"/>
          </p:cNvSpPr>
          <p:nvPr>
            <p:ph type="body" idx="1"/>
          </p:nvPr>
        </p:nvSpPr>
        <p:spPr>
          <a:xfrm>
            <a:off x="363425" y="1359477"/>
            <a:ext cx="86109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Arial"/>
                <a:ea typeface="Arial"/>
                <a:cs typeface="Arial"/>
                <a:sym typeface="Arial"/>
              </a:rPr>
              <a:t>Law of Demand</a:t>
            </a: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800" i="1">
                <a:latin typeface="Arial"/>
                <a:ea typeface="Arial"/>
                <a:cs typeface="Arial"/>
                <a:sym typeface="Arial"/>
              </a:rPr>
              <a:t>CETERIS PARIBUS</a:t>
            </a:r>
            <a:r>
              <a:rPr lang="en-US" sz="1800">
                <a:latin typeface="Arial"/>
                <a:ea typeface="Arial"/>
                <a:cs typeface="Arial"/>
                <a:sym typeface="Arial"/>
              </a:rPr>
              <a:t> (“holding all other things constant”)</a:t>
            </a:r>
            <a:endParaRPr sz="1800">
              <a:latin typeface="Arial"/>
              <a:ea typeface="Arial"/>
              <a:cs typeface="Arial"/>
              <a:sym typeface="Arial"/>
            </a:endParaRPr>
          </a:p>
          <a:p>
            <a:pPr marL="457200" lvl="0" indent="-342900" algn="l" rtl="0">
              <a:lnSpc>
                <a:spcPct val="115000"/>
              </a:lnSpc>
              <a:spcBef>
                <a:spcPts val="1600"/>
              </a:spcBef>
              <a:spcAft>
                <a:spcPts val="0"/>
              </a:spcAft>
              <a:buClr>
                <a:schemeClr val="dk1"/>
              </a:buClr>
              <a:buSzPts val="1800"/>
              <a:buChar char="●"/>
            </a:pPr>
            <a:r>
              <a:rPr lang="en-US" sz="1800">
                <a:latin typeface="Arial"/>
                <a:ea typeface="Arial"/>
                <a:cs typeface="Arial"/>
                <a:sym typeface="Arial"/>
              </a:rPr>
              <a:t>As prices rise, quantity demanded will fall;  as prices fall, quantity demanded will rise.</a:t>
            </a:r>
            <a:endParaRPr sz="1800">
              <a:latin typeface="Arial"/>
              <a:ea typeface="Arial"/>
              <a:cs typeface="Arial"/>
              <a:sym typeface="Arial"/>
            </a:endParaRPr>
          </a:p>
          <a:p>
            <a:pPr marL="0" lvl="0" indent="0" algn="l" rtl="0">
              <a:lnSpc>
                <a:spcPct val="115000"/>
              </a:lnSpc>
              <a:spcBef>
                <a:spcPts val="1600"/>
              </a:spcBef>
              <a:spcAft>
                <a:spcPts val="0"/>
              </a:spcAft>
              <a:buClr>
                <a:schemeClr val="dk1"/>
              </a:buClr>
              <a:buSzPts val="1100"/>
              <a:buFont typeface="Arial"/>
              <a:buNone/>
            </a:pPr>
            <a:r>
              <a:rPr lang="en-US" sz="1800">
                <a:latin typeface="Arial"/>
                <a:ea typeface="Arial"/>
                <a:cs typeface="Arial"/>
                <a:sym typeface="Arial"/>
              </a:rPr>
              <a:t>WHY?</a:t>
            </a:r>
            <a:endParaRPr sz="1800">
              <a:latin typeface="Arial"/>
              <a:ea typeface="Arial"/>
              <a:cs typeface="Arial"/>
              <a:sym typeface="Arial"/>
            </a:endParaRPr>
          </a:p>
          <a:p>
            <a:pPr marL="457200" lvl="0" indent="-342900" algn="l" rtl="0">
              <a:lnSpc>
                <a:spcPct val="115000"/>
              </a:lnSpc>
              <a:spcBef>
                <a:spcPts val="1600"/>
              </a:spcBef>
              <a:spcAft>
                <a:spcPts val="0"/>
              </a:spcAft>
              <a:buClr>
                <a:schemeClr val="dk1"/>
              </a:buClr>
              <a:buSzPts val="1800"/>
              <a:buChar char="●"/>
            </a:pPr>
            <a:r>
              <a:rPr lang="en-US" sz="1800">
                <a:latin typeface="Arial"/>
                <a:ea typeface="Arial"/>
                <a:cs typeface="Arial"/>
                <a:sym typeface="Arial"/>
              </a:rPr>
              <a:t>Income Effect - when price rises for a good or service, purchasing it takes up a greater share of your discretionary income.  </a:t>
            </a:r>
            <a:endParaRPr sz="1800">
              <a:latin typeface="Arial"/>
              <a:ea typeface="Arial"/>
              <a:cs typeface="Arial"/>
              <a:sym typeface="Arial"/>
            </a:endParaRPr>
          </a:p>
          <a:p>
            <a:pPr marL="457200" lvl="0" indent="-342900" algn="l" rtl="0">
              <a:lnSpc>
                <a:spcPct val="115000"/>
              </a:lnSpc>
              <a:spcBef>
                <a:spcPts val="0"/>
              </a:spcBef>
              <a:spcAft>
                <a:spcPts val="0"/>
              </a:spcAft>
              <a:buClr>
                <a:schemeClr val="dk1"/>
              </a:buClr>
              <a:buSzPts val="1800"/>
              <a:buChar char="●"/>
            </a:pPr>
            <a:r>
              <a:rPr lang="en-US" sz="1800">
                <a:latin typeface="Arial"/>
                <a:ea typeface="Arial"/>
                <a:cs typeface="Arial"/>
                <a:sym typeface="Arial"/>
              </a:rPr>
              <a:t>Substitution Effect - when price rises for a good or service, consumers will purchase the good or service’s substitute </a:t>
            </a:r>
            <a:endParaRPr sz="1800">
              <a:latin typeface="Arial"/>
              <a:ea typeface="Arial"/>
              <a:cs typeface="Arial"/>
              <a:sym typeface="Arial"/>
            </a:endParaRPr>
          </a:p>
          <a:p>
            <a:pPr marL="342900" lvl="0" indent="-228600" algn="l" rtl="0">
              <a:spcBef>
                <a:spcPts val="1600"/>
              </a:spcBef>
              <a:spcAft>
                <a:spcPts val="0"/>
              </a:spcAft>
              <a:buClr>
                <a:srgbClr val="6EA92C"/>
              </a:buClr>
              <a:buSzPts val="1800"/>
              <a:buFont typeface="Arial"/>
              <a:buNone/>
            </a:pPr>
            <a:endParaRPr sz="1800">
              <a:solidFill>
                <a:srgbClr val="6EA92C"/>
              </a:solidFill>
              <a:latin typeface="Gill Sans"/>
              <a:ea typeface="Gill Sans"/>
              <a:cs typeface="Gill Sans"/>
              <a:sym typeface="Gill Sans"/>
            </a:endParaRPr>
          </a:p>
          <a:p>
            <a:pPr marL="0" lvl="0" indent="0" algn="l" rtl="0">
              <a:spcBef>
                <a:spcPts val="0"/>
              </a:spcBef>
              <a:spcAft>
                <a:spcPts val="1800"/>
              </a:spcAft>
              <a:buNone/>
            </a:pPr>
            <a:endParaRPr/>
          </a:p>
        </p:txBody>
      </p:sp>
      <p:pic>
        <p:nvPicPr>
          <p:cNvPr id="300" name="Google Shape;300;p47"/>
          <p:cNvPicPr preferRelativeResize="0"/>
          <p:nvPr/>
        </p:nvPicPr>
        <p:blipFill>
          <a:blip r:embed="rId3">
            <a:alphaModFix/>
          </a:blip>
          <a:stretch>
            <a:fillRect/>
          </a:stretch>
        </p:blipFill>
        <p:spPr>
          <a:xfrm>
            <a:off x="46918" y="0"/>
            <a:ext cx="9050165"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8"/>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400" b="0">
                <a:solidFill>
                  <a:srgbClr val="004A80"/>
                </a:solidFill>
                <a:latin typeface="Gill Sans"/>
                <a:ea typeface="Gill Sans"/>
                <a:cs typeface="Gill Sans"/>
                <a:sym typeface="Gill Sans"/>
              </a:rPr>
              <a:t>Supply/Demand</a:t>
            </a:r>
            <a:endParaRPr/>
          </a:p>
        </p:txBody>
      </p:sp>
      <p:pic>
        <p:nvPicPr>
          <p:cNvPr id="307" name="Google Shape;307;p48"/>
          <p:cNvPicPr preferRelativeResize="0"/>
          <p:nvPr/>
        </p:nvPicPr>
        <p:blipFill>
          <a:blip r:embed="rId3">
            <a:alphaModFix/>
          </a:blip>
          <a:stretch>
            <a:fillRect/>
          </a:stretch>
        </p:blipFill>
        <p:spPr>
          <a:xfrm>
            <a:off x="2163401" y="2221350"/>
            <a:ext cx="5203600" cy="4105075"/>
          </a:xfrm>
          <a:prstGeom prst="rect">
            <a:avLst/>
          </a:prstGeom>
          <a:noFill/>
          <a:ln>
            <a:noFill/>
          </a:ln>
        </p:spPr>
      </p:pic>
      <p:sp>
        <p:nvSpPr>
          <p:cNvPr id="308" name="Google Shape;308;p48"/>
          <p:cNvSpPr txBox="1"/>
          <p:nvPr/>
        </p:nvSpPr>
        <p:spPr>
          <a:xfrm>
            <a:off x="3042000" y="1422925"/>
            <a:ext cx="3000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rPr>
              <a:t>Shift in Demand</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9"/>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400" b="0">
                <a:solidFill>
                  <a:srgbClr val="004A80"/>
                </a:solidFill>
                <a:latin typeface="Gill Sans"/>
                <a:ea typeface="Gill Sans"/>
                <a:cs typeface="Gill Sans"/>
                <a:sym typeface="Gill Sans"/>
              </a:rPr>
              <a:t>Supply/Demand</a:t>
            </a:r>
            <a:endParaRPr/>
          </a:p>
        </p:txBody>
      </p:sp>
      <p:pic>
        <p:nvPicPr>
          <p:cNvPr id="315" name="Google Shape;315;p49"/>
          <p:cNvPicPr preferRelativeResize="0"/>
          <p:nvPr/>
        </p:nvPicPr>
        <p:blipFill>
          <a:blip r:embed="rId3">
            <a:alphaModFix/>
          </a:blip>
          <a:stretch>
            <a:fillRect/>
          </a:stretch>
        </p:blipFill>
        <p:spPr>
          <a:xfrm>
            <a:off x="1764750" y="1238425"/>
            <a:ext cx="6129551" cy="51371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0"/>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400" b="0">
                <a:solidFill>
                  <a:srgbClr val="004A80"/>
                </a:solidFill>
                <a:latin typeface="Gill Sans"/>
                <a:ea typeface="Gill Sans"/>
                <a:cs typeface="Gill Sans"/>
                <a:sym typeface="Gill Sans"/>
              </a:rPr>
              <a:t>Supply/Demand</a:t>
            </a:r>
            <a:endParaRPr/>
          </a:p>
        </p:txBody>
      </p:sp>
      <p:sp>
        <p:nvSpPr>
          <p:cNvPr id="322" name="Google Shape;322;p50"/>
          <p:cNvSpPr txBox="1"/>
          <p:nvPr/>
        </p:nvSpPr>
        <p:spPr>
          <a:xfrm>
            <a:off x="361650" y="1259075"/>
            <a:ext cx="85323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b="1">
                <a:solidFill>
                  <a:schemeClr val="dk1"/>
                </a:solidFill>
              </a:rPr>
              <a:t>Factors that Cause a Shift in Demand (Increase or Decrease in Demand)</a:t>
            </a:r>
            <a:endParaRPr sz="800" b="1">
              <a:solidFill>
                <a:schemeClr val="dk1"/>
              </a:solidFill>
            </a:endParaRPr>
          </a:p>
        </p:txBody>
      </p:sp>
      <p:sp>
        <p:nvSpPr>
          <p:cNvPr id="323" name="Google Shape;323;p50"/>
          <p:cNvSpPr txBox="1"/>
          <p:nvPr/>
        </p:nvSpPr>
        <p:spPr>
          <a:xfrm>
            <a:off x="0" y="1999375"/>
            <a:ext cx="9344400" cy="44130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Clr>
                <a:schemeClr val="dk1"/>
              </a:buClr>
              <a:buSzPts val="2200"/>
              <a:buChar char="●"/>
            </a:pPr>
            <a:r>
              <a:rPr lang="en-US" sz="2200">
                <a:solidFill>
                  <a:schemeClr val="dk1"/>
                </a:solidFill>
              </a:rPr>
              <a:t>Consumer Preferences</a:t>
            </a:r>
            <a:endParaRPr sz="2200">
              <a:solidFill>
                <a:schemeClr val="dk1"/>
              </a:solidFill>
            </a:endParaRPr>
          </a:p>
          <a:p>
            <a:pPr marL="457200" lvl="0" indent="-368300" algn="l" rtl="0">
              <a:lnSpc>
                <a:spcPct val="115000"/>
              </a:lnSpc>
              <a:spcBef>
                <a:spcPts val="1000"/>
              </a:spcBef>
              <a:spcAft>
                <a:spcPts val="0"/>
              </a:spcAft>
              <a:buClr>
                <a:schemeClr val="dk1"/>
              </a:buClr>
              <a:buSzPts val="2200"/>
              <a:buChar char="●"/>
            </a:pPr>
            <a:r>
              <a:rPr lang="en-US" sz="2200">
                <a:solidFill>
                  <a:schemeClr val="dk1"/>
                </a:solidFill>
              </a:rPr>
              <a:t>Advertising/ Marketing</a:t>
            </a:r>
            <a:endParaRPr sz="2200">
              <a:solidFill>
                <a:schemeClr val="dk1"/>
              </a:solidFill>
            </a:endParaRPr>
          </a:p>
          <a:p>
            <a:pPr marL="457200" lvl="0" indent="-368300" algn="l" rtl="0">
              <a:lnSpc>
                <a:spcPct val="115000"/>
              </a:lnSpc>
              <a:spcBef>
                <a:spcPts val="1000"/>
              </a:spcBef>
              <a:spcAft>
                <a:spcPts val="0"/>
              </a:spcAft>
              <a:buClr>
                <a:schemeClr val="dk1"/>
              </a:buClr>
              <a:buSzPts val="2200"/>
              <a:buChar char="●"/>
            </a:pPr>
            <a:r>
              <a:rPr lang="en-US" sz="2200">
                <a:solidFill>
                  <a:schemeClr val="dk1"/>
                </a:solidFill>
              </a:rPr>
              <a:t>Population Level</a:t>
            </a:r>
            <a:endParaRPr sz="2200">
              <a:solidFill>
                <a:schemeClr val="dk1"/>
              </a:solidFill>
            </a:endParaRPr>
          </a:p>
          <a:p>
            <a:pPr marL="457200" lvl="0" indent="-368300" algn="l" rtl="0">
              <a:lnSpc>
                <a:spcPct val="115000"/>
              </a:lnSpc>
              <a:spcBef>
                <a:spcPts val="1000"/>
              </a:spcBef>
              <a:spcAft>
                <a:spcPts val="0"/>
              </a:spcAft>
              <a:buClr>
                <a:schemeClr val="dk1"/>
              </a:buClr>
              <a:buSzPts val="2200"/>
              <a:buChar char="●"/>
            </a:pPr>
            <a:r>
              <a:rPr lang="en-US" sz="2200">
                <a:solidFill>
                  <a:schemeClr val="dk1"/>
                </a:solidFill>
              </a:rPr>
              <a:t>Income Level</a:t>
            </a:r>
            <a:endParaRPr sz="2200">
              <a:solidFill>
                <a:schemeClr val="dk1"/>
              </a:solidFill>
            </a:endParaRPr>
          </a:p>
          <a:p>
            <a:pPr marL="914400" lvl="1" indent="-368300" algn="l" rtl="0">
              <a:lnSpc>
                <a:spcPct val="115000"/>
              </a:lnSpc>
              <a:spcBef>
                <a:spcPts val="0"/>
              </a:spcBef>
              <a:spcAft>
                <a:spcPts val="0"/>
              </a:spcAft>
              <a:buClr>
                <a:schemeClr val="dk1"/>
              </a:buClr>
              <a:buSzPts val="2200"/>
              <a:buChar char="○"/>
            </a:pPr>
            <a:r>
              <a:rPr lang="en-US" sz="2200">
                <a:solidFill>
                  <a:schemeClr val="dk1"/>
                </a:solidFill>
              </a:rPr>
              <a:t>Normal Good:  income increases, demand increases;    income decreases, demand decreases</a:t>
            </a:r>
            <a:endParaRPr sz="2200">
              <a:solidFill>
                <a:schemeClr val="dk1"/>
              </a:solidFill>
            </a:endParaRPr>
          </a:p>
          <a:p>
            <a:pPr marL="1371600" lvl="2" indent="-368300" algn="l" rtl="0">
              <a:lnSpc>
                <a:spcPct val="115000"/>
              </a:lnSpc>
              <a:spcBef>
                <a:spcPts val="0"/>
              </a:spcBef>
              <a:spcAft>
                <a:spcPts val="0"/>
              </a:spcAft>
              <a:buClr>
                <a:schemeClr val="dk1"/>
              </a:buClr>
              <a:buSzPts val="2200"/>
              <a:buChar char="■"/>
            </a:pPr>
            <a:r>
              <a:rPr lang="en-US" sz="2200">
                <a:solidFill>
                  <a:schemeClr val="dk1"/>
                </a:solidFill>
              </a:rPr>
              <a:t>Examples: </a:t>
            </a:r>
            <a:endParaRPr sz="2200">
              <a:solidFill>
                <a:schemeClr val="dk1"/>
              </a:solidFill>
            </a:endParaRPr>
          </a:p>
          <a:p>
            <a:pPr marL="914400" lvl="1" indent="-368300" algn="l" rtl="0">
              <a:lnSpc>
                <a:spcPct val="115000"/>
              </a:lnSpc>
              <a:spcBef>
                <a:spcPts val="0"/>
              </a:spcBef>
              <a:spcAft>
                <a:spcPts val="0"/>
              </a:spcAft>
              <a:buClr>
                <a:schemeClr val="dk1"/>
              </a:buClr>
              <a:buSzPts val="2200"/>
              <a:buChar char="○"/>
            </a:pPr>
            <a:r>
              <a:rPr lang="en-US" sz="2200">
                <a:solidFill>
                  <a:schemeClr val="dk1"/>
                </a:solidFill>
              </a:rPr>
              <a:t>Inferior Good: income increases, demand decreases;   income decreases, demand increases</a:t>
            </a:r>
            <a:endParaRPr sz="2200">
              <a:solidFill>
                <a:schemeClr val="dk1"/>
              </a:solidFill>
            </a:endParaRPr>
          </a:p>
          <a:p>
            <a:pPr marL="1371600" lvl="2" indent="-368300" algn="l" rtl="0">
              <a:lnSpc>
                <a:spcPct val="115000"/>
              </a:lnSpc>
              <a:spcBef>
                <a:spcPts val="0"/>
              </a:spcBef>
              <a:spcAft>
                <a:spcPts val="0"/>
              </a:spcAft>
              <a:buClr>
                <a:schemeClr val="dk1"/>
              </a:buClr>
              <a:buSzPts val="2200"/>
              <a:buChar char="■"/>
            </a:pPr>
            <a:r>
              <a:rPr lang="en-US" sz="2200">
                <a:solidFill>
                  <a:schemeClr val="dk1"/>
                </a:solidFill>
              </a:rPr>
              <a:t>Examples:</a:t>
            </a:r>
            <a:endParaRPr sz="22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1756CE22-CFF4-48A3-9EF0-413A76675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1128713"/>
            <a:ext cx="8178799" cy="4600574"/>
          </a:xfrm>
          <a:prstGeom prst="rect">
            <a:avLst/>
          </a:prstGeom>
        </p:spPr>
      </p:pic>
      <p:sp>
        <p:nvSpPr>
          <p:cNvPr id="4" name="TextBox 3">
            <a:extLst>
              <a:ext uri="{FF2B5EF4-FFF2-40B4-BE49-F238E27FC236}">
                <a16:creationId xmlns:a16="http://schemas.microsoft.com/office/drawing/2014/main" id="{2BE01766-BAAB-4128-8B7E-CB789D2B789B}"/>
              </a:ext>
            </a:extLst>
          </p:cNvPr>
          <p:cNvSpPr txBox="1"/>
          <p:nvPr/>
        </p:nvSpPr>
        <p:spPr>
          <a:xfrm>
            <a:off x="2162287" y="5841402"/>
            <a:ext cx="5099125" cy="367945"/>
          </a:xfrm>
          <a:prstGeom prst="rect">
            <a:avLst/>
          </a:prstGeom>
          <a:noFill/>
        </p:spPr>
        <p:txBody>
          <a:bodyPr wrap="square" rtlCol="0">
            <a:spAutoFit/>
          </a:bodyPr>
          <a:lstStyle/>
          <a:p>
            <a:pPr algn="ctr"/>
            <a:r>
              <a:rPr lang="en-US" b="1" i="1" dirty="0">
                <a:solidFill>
                  <a:srgbClr val="8BAF00"/>
                </a:solidFill>
                <a:hlinkClick r:id="rId3">
                  <a:extLst>
                    <a:ext uri="{A12FA001-AC4F-418D-AE19-62706E023703}">
                      <ahyp:hlinkClr xmlns:ahyp="http://schemas.microsoft.com/office/drawing/2018/hyperlinkcolor" val="tx"/>
                    </a:ext>
                  </a:extLst>
                </a:hlinkClick>
              </a:rPr>
              <a:t>https://bit.ly/CEEConference2021</a:t>
            </a:r>
            <a:endParaRPr lang="en-US" b="1" i="1" dirty="0">
              <a:solidFill>
                <a:srgbClr val="8BAF00"/>
              </a:solidFill>
            </a:endParaRPr>
          </a:p>
        </p:txBody>
      </p:sp>
    </p:spTree>
    <p:extLst>
      <p:ext uri="{BB962C8B-B14F-4D97-AF65-F5344CB8AC3E}">
        <p14:creationId xmlns:p14="http://schemas.microsoft.com/office/powerpoint/2010/main" val="4054097380"/>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1"/>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400" b="0">
                <a:solidFill>
                  <a:srgbClr val="004A80"/>
                </a:solidFill>
                <a:latin typeface="Gill Sans"/>
                <a:ea typeface="Gill Sans"/>
                <a:cs typeface="Gill Sans"/>
                <a:sym typeface="Gill Sans"/>
              </a:rPr>
              <a:t>Supply/Demand</a:t>
            </a:r>
            <a:endParaRPr/>
          </a:p>
        </p:txBody>
      </p:sp>
      <p:sp>
        <p:nvSpPr>
          <p:cNvPr id="330" name="Google Shape;330;p51"/>
          <p:cNvSpPr txBox="1"/>
          <p:nvPr/>
        </p:nvSpPr>
        <p:spPr>
          <a:xfrm>
            <a:off x="361650" y="1259075"/>
            <a:ext cx="8532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b="1">
                <a:solidFill>
                  <a:schemeClr val="dk1"/>
                </a:solidFill>
              </a:rPr>
              <a:t>Normal or Inferior?</a:t>
            </a:r>
            <a:endParaRPr sz="800" b="1">
              <a:solidFill>
                <a:schemeClr val="dk1"/>
              </a:solidFill>
            </a:endParaRPr>
          </a:p>
        </p:txBody>
      </p:sp>
      <p:pic>
        <p:nvPicPr>
          <p:cNvPr id="331" name="Google Shape;331;p51"/>
          <p:cNvPicPr preferRelativeResize="0"/>
          <p:nvPr/>
        </p:nvPicPr>
        <p:blipFill>
          <a:blip r:embed="rId3">
            <a:alphaModFix/>
          </a:blip>
          <a:stretch>
            <a:fillRect/>
          </a:stretch>
        </p:blipFill>
        <p:spPr>
          <a:xfrm>
            <a:off x="1808775" y="3105075"/>
            <a:ext cx="2327375" cy="1936100"/>
          </a:xfrm>
          <a:prstGeom prst="rect">
            <a:avLst/>
          </a:prstGeom>
          <a:noFill/>
          <a:ln>
            <a:noFill/>
          </a:ln>
        </p:spPr>
      </p:pic>
      <p:pic>
        <p:nvPicPr>
          <p:cNvPr id="332" name="Google Shape;332;p51"/>
          <p:cNvPicPr preferRelativeResize="0"/>
          <p:nvPr/>
        </p:nvPicPr>
        <p:blipFill>
          <a:blip r:embed="rId4">
            <a:alphaModFix/>
          </a:blip>
          <a:stretch>
            <a:fillRect/>
          </a:stretch>
        </p:blipFill>
        <p:spPr>
          <a:xfrm>
            <a:off x="4136150" y="3105075"/>
            <a:ext cx="3296925" cy="2273375"/>
          </a:xfrm>
          <a:prstGeom prst="rect">
            <a:avLst/>
          </a:prstGeom>
          <a:noFill/>
          <a:ln>
            <a:noFill/>
          </a:ln>
        </p:spPr>
      </p:pic>
      <p:pic>
        <p:nvPicPr>
          <p:cNvPr id="333" name="Google Shape;333;p51"/>
          <p:cNvPicPr preferRelativeResize="0"/>
          <p:nvPr/>
        </p:nvPicPr>
        <p:blipFill>
          <a:blip r:embed="rId5">
            <a:alphaModFix/>
          </a:blip>
          <a:stretch>
            <a:fillRect/>
          </a:stretch>
        </p:blipFill>
        <p:spPr>
          <a:xfrm>
            <a:off x="6261499" y="4821150"/>
            <a:ext cx="2455236" cy="1687975"/>
          </a:xfrm>
          <a:prstGeom prst="rect">
            <a:avLst/>
          </a:prstGeom>
          <a:noFill/>
          <a:ln>
            <a:noFill/>
          </a:ln>
        </p:spPr>
      </p:pic>
      <p:pic>
        <p:nvPicPr>
          <p:cNvPr id="334" name="Google Shape;334;p51"/>
          <p:cNvPicPr preferRelativeResize="0"/>
          <p:nvPr/>
        </p:nvPicPr>
        <p:blipFill>
          <a:blip r:embed="rId6">
            <a:alphaModFix/>
          </a:blip>
          <a:stretch>
            <a:fillRect/>
          </a:stretch>
        </p:blipFill>
        <p:spPr>
          <a:xfrm>
            <a:off x="1077125" y="4386429"/>
            <a:ext cx="2700334" cy="2025251"/>
          </a:xfrm>
          <a:prstGeom prst="rect">
            <a:avLst/>
          </a:prstGeom>
          <a:noFill/>
          <a:ln>
            <a:noFill/>
          </a:ln>
        </p:spPr>
      </p:pic>
      <p:pic>
        <p:nvPicPr>
          <p:cNvPr id="335" name="Google Shape;335;p51"/>
          <p:cNvPicPr preferRelativeResize="0"/>
          <p:nvPr/>
        </p:nvPicPr>
        <p:blipFill>
          <a:blip r:embed="rId7">
            <a:alphaModFix/>
          </a:blip>
          <a:stretch>
            <a:fillRect/>
          </a:stretch>
        </p:blipFill>
        <p:spPr>
          <a:xfrm>
            <a:off x="3777459" y="4821142"/>
            <a:ext cx="2790040" cy="1687974"/>
          </a:xfrm>
          <a:prstGeom prst="rect">
            <a:avLst/>
          </a:prstGeom>
          <a:noFill/>
          <a:ln>
            <a:noFill/>
          </a:ln>
        </p:spPr>
      </p:pic>
      <p:sp>
        <p:nvSpPr>
          <p:cNvPr id="336" name="Google Shape;336;p51"/>
          <p:cNvSpPr txBox="1"/>
          <p:nvPr/>
        </p:nvSpPr>
        <p:spPr>
          <a:xfrm>
            <a:off x="1709150" y="1880075"/>
            <a:ext cx="58542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u="sng">
                <a:solidFill>
                  <a:schemeClr val="hlink"/>
                </a:solidFill>
                <a:hlinkClick r:id="rId8"/>
              </a:rPr>
              <a:t>https://forms.gle/sKgLWXco6ZEtGAW18</a:t>
            </a:r>
            <a:endParaRPr sz="2300"/>
          </a:p>
          <a:p>
            <a:pPr marL="0" lvl="0" indent="0" algn="l" rtl="0">
              <a:spcBef>
                <a:spcPts val="0"/>
              </a:spcBef>
              <a:spcAft>
                <a:spcPts val="0"/>
              </a:spcAft>
              <a:buNone/>
            </a:pPr>
            <a:endParaRPr sz="23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2"/>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400" b="0">
                <a:solidFill>
                  <a:srgbClr val="004A80"/>
                </a:solidFill>
                <a:latin typeface="Gill Sans"/>
                <a:ea typeface="Gill Sans"/>
                <a:cs typeface="Gill Sans"/>
                <a:sym typeface="Gill Sans"/>
              </a:rPr>
              <a:t>Supply/Demand</a:t>
            </a:r>
            <a:endParaRPr/>
          </a:p>
        </p:txBody>
      </p:sp>
      <p:sp>
        <p:nvSpPr>
          <p:cNvPr id="343" name="Google Shape;343;p52"/>
          <p:cNvSpPr txBox="1"/>
          <p:nvPr/>
        </p:nvSpPr>
        <p:spPr>
          <a:xfrm>
            <a:off x="128550" y="1151900"/>
            <a:ext cx="88269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b="1">
                <a:solidFill>
                  <a:schemeClr val="dk1"/>
                </a:solidFill>
              </a:rPr>
              <a:t>Factors that Cause a Shift in Demand (Increase or Decrease in Demand)  Cont’d</a:t>
            </a:r>
            <a:endParaRPr sz="800" b="1"/>
          </a:p>
        </p:txBody>
      </p:sp>
      <p:sp>
        <p:nvSpPr>
          <p:cNvPr id="344" name="Google Shape;344;p52"/>
          <p:cNvSpPr txBox="1"/>
          <p:nvPr/>
        </p:nvSpPr>
        <p:spPr>
          <a:xfrm>
            <a:off x="128550" y="2134425"/>
            <a:ext cx="8826900" cy="41610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Char char="●"/>
            </a:pPr>
            <a:r>
              <a:rPr lang="en-US" sz="2000">
                <a:solidFill>
                  <a:schemeClr val="dk1"/>
                </a:solidFill>
              </a:rPr>
              <a:t>Prices of Related Goods:</a:t>
            </a:r>
            <a:endParaRPr sz="2000">
              <a:solidFill>
                <a:schemeClr val="dk1"/>
              </a:solidFill>
            </a:endParaRPr>
          </a:p>
          <a:p>
            <a:pPr marL="914400" lvl="1" indent="-355600" algn="l" rtl="0">
              <a:lnSpc>
                <a:spcPct val="115000"/>
              </a:lnSpc>
              <a:spcBef>
                <a:spcPts val="0"/>
              </a:spcBef>
              <a:spcAft>
                <a:spcPts val="0"/>
              </a:spcAft>
              <a:buClr>
                <a:schemeClr val="dk1"/>
              </a:buClr>
              <a:buSzPts val="2000"/>
              <a:buChar char="○"/>
            </a:pPr>
            <a:r>
              <a:rPr lang="en-US" sz="2000">
                <a:solidFill>
                  <a:schemeClr val="dk1"/>
                </a:solidFill>
              </a:rPr>
              <a:t>Complementary goods - goods that are bought and used together.  </a:t>
            </a:r>
            <a:endParaRPr sz="2000">
              <a:solidFill>
                <a:schemeClr val="dk1"/>
              </a:solidFill>
            </a:endParaRPr>
          </a:p>
          <a:p>
            <a:pPr marL="1371600" lvl="2" indent="-355600" algn="l" rtl="0">
              <a:lnSpc>
                <a:spcPct val="115000"/>
              </a:lnSpc>
              <a:spcBef>
                <a:spcPts val="0"/>
              </a:spcBef>
              <a:spcAft>
                <a:spcPts val="0"/>
              </a:spcAft>
              <a:buClr>
                <a:schemeClr val="dk1"/>
              </a:buClr>
              <a:buSzPts val="2000"/>
              <a:buChar char="■"/>
            </a:pPr>
            <a:r>
              <a:rPr lang="en-US" sz="2000">
                <a:solidFill>
                  <a:schemeClr val="dk1"/>
                </a:solidFill>
              </a:rPr>
              <a:t>Assume that pancakes and maple syrup are complementary goods.  If the price of pancakes increases, the quantity demanded for pancakes decreases; therefore the demand for syrup (pancake’s complement) decreases.</a:t>
            </a:r>
            <a:endParaRPr sz="2000">
              <a:solidFill>
                <a:schemeClr val="dk1"/>
              </a:solidFill>
            </a:endParaRPr>
          </a:p>
          <a:p>
            <a:pPr marL="914400" lvl="1" indent="-355600" algn="l" rtl="0">
              <a:lnSpc>
                <a:spcPct val="115000"/>
              </a:lnSpc>
              <a:spcBef>
                <a:spcPts val="1000"/>
              </a:spcBef>
              <a:spcAft>
                <a:spcPts val="0"/>
              </a:spcAft>
              <a:buClr>
                <a:schemeClr val="dk1"/>
              </a:buClr>
              <a:buSzPts val="2000"/>
              <a:buChar char="○"/>
            </a:pPr>
            <a:r>
              <a:rPr lang="en-US" sz="2000">
                <a:solidFill>
                  <a:schemeClr val="dk1"/>
                </a:solidFill>
              </a:rPr>
              <a:t>Substitute goods - goods that are used in place of one another. </a:t>
            </a:r>
            <a:endParaRPr sz="2000">
              <a:solidFill>
                <a:schemeClr val="dk1"/>
              </a:solidFill>
            </a:endParaRPr>
          </a:p>
          <a:p>
            <a:pPr marL="1371600" lvl="2" indent="-355600" algn="l" rtl="0">
              <a:lnSpc>
                <a:spcPct val="115000"/>
              </a:lnSpc>
              <a:spcBef>
                <a:spcPts val="0"/>
              </a:spcBef>
              <a:spcAft>
                <a:spcPts val="0"/>
              </a:spcAft>
              <a:buClr>
                <a:schemeClr val="dk1"/>
              </a:buClr>
              <a:buSzPts val="2000"/>
              <a:buChar char="■"/>
            </a:pPr>
            <a:r>
              <a:rPr lang="en-US" sz="2000">
                <a:solidFill>
                  <a:schemeClr val="dk1"/>
                </a:solidFill>
              </a:rPr>
              <a:t>Assume that pizza and hamburgers are substitute goods.  If the price of pizza increases the quantity demanded for pizza decreases; therefore the demand for hamburgers (pizza’s substitute) increases.</a:t>
            </a:r>
            <a:endParaRPr sz="2000">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3"/>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400" b="0">
                <a:solidFill>
                  <a:srgbClr val="004A80"/>
                </a:solidFill>
                <a:latin typeface="Gill Sans"/>
                <a:ea typeface="Gill Sans"/>
                <a:cs typeface="Gill Sans"/>
                <a:sym typeface="Gill Sans"/>
              </a:rPr>
              <a:t>Supply/Demand</a:t>
            </a:r>
            <a:endParaRPr/>
          </a:p>
        </p:txBody>
      </p:sp>
      <p:sp>
        <p:nvSpPr>
          <p:cNvPr id="351" name="Google Shape;351;p53"/>
          <p:cNvSpPr txBox="1"/>
          <p:nvPr/>
        </p:nvSpPr>
        <p:spPr>
          <a:xfrm>
            <a:off x="3169125" y="1105700"/>
            <a:ext cx="25566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rPr>
              <a:t>Law of Supply</a:t>
            </a:r>
            <a:endParaRPr sz="2800">
              <a:solidFill>
                <a:schemeClr val="dk1"/>
              </a:solidFill>
            </a:endParaRPr>
          </a:p>
          <a:p>
            <a:pPr marL="0" lvl="0" indent="0" algn="ctr" rtl="0">
              <a:spcBef>
                <a:spcPts val="0"/>
              </a:spcBef>
              <a:spcAft>
                <a:spcPts val="0"/>
              </a:spcAft>
              <a:buNone/>
            </a:pPr>
            <a:endParaRPr sz="2200" b="1">
              <a:solidFill>
                <a:schemeClr val="dk1"/>
              </a:solidFill>
            </a:endParaRPr>
          </a:p>
        </p:txBody>
      </p:sp>
      <p:sp>
        <p:nvSpPr>
          <p:cNvPr id="352" name="Google Shape;352;p53"/>
          <p:cNvSpPr txBox="1"/>
          <p:nvPr/>
        </p:nvSpPr>
        <p:spPr>
          <a:xfrm>
            <a:off x="158550" y="2060000"/>
            <a:ext cx="8826900" cy="414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000" i="1">
                <a:solidFill>
                  <a:schemeClr val="dk1"/>
                </a:solidFill>
              </a:rPr>
              <a:t>CETERIS PARIBUS . . .</a:t>
            </a:r>
            <a:endParaRPr sz="2000" i="1">
              <a:solidFill>
                <a:schemeClr val="dk1"/>
              </a:solidFill>
            </a:endParaRPr>
          </a:p>
          <a:p>
            <a:pPr marL="457200" lvl="0" indent="-355600" algn="l" rtl="0">
              <a:lnSpc>
                <a:spcPct val="115000"/>
              </a:lnSpc>
              <a:spcBef>
                <a:spcPts val="1600"/>
              </a:spcBef>
              <a:spcAft>
                <a:spcPts val="0"/>
              </a:spcAft>
              <a:buClr>
                <a:schemeClr val="dk1"/>
              </a:buClr>
              <a:buSzPts val="2000"/>
              <a:buChar char="●"/>
            </a:pPr>
            <a:r>
              <a:rPr lang="en-US" sz="2000">
                <a:solidFill>
                  <a:schemeClr val="dk1"/>
                </a:solidFill>
              </a:rPr>
              <a:t>As prices rise, the quantity supplied  increases;  as prices fall, the quantity supplied decreases</a:t>
            </a:r>
            <a:endParaRPr sz="2000">
              <a:solidFill>
                <a:schemeClr val="dk1"/>
              </a:solidFill>
            </a:endParaRPr>
          </a:p>
          <a:p>
            <a:pPr marL="0" lvl="0" indent="0" algn="l" rtl="0">
              <a:lnSpc>
                <a:spcPct val="115000"/>
              </a:lnSpc>
              <a:spcBef>
                <a:spcPts val="1600"/>
              </a:spcBef>
              <a:spcAft>
                <a:spcPts val="0"/>
              </a:spcAft>
              <a:buClr>
                <a:schemeClr val="dk1"/>
              </a:buClr>
              <a:buSzPts val="1100"/>
              <a:buFont typeface="Arial"/>
              <a:buNone/>
            </a:pPr>
            <a:r>
              <a:rPr lang="en-US" sz="2000">
                <a:solidFill>
                  <a:schemeClr val="dk1"/>
                </a:solidFill>
              </a:rPr>
              <a:t>WHY?</a:t>
            </a:r>
            <a:endParaRPr sz="2000">
              <a:solidFill>
                <a:schemeClr val="dk1"/>
              </a:solidFill>
            </a:endParaRPr>
          </a:p>
          <a:p>
            <a:pPr marL="457200" lvl="0" indent="-355600" algn="l" rtl="0">
              <a:lnSpc>
                <a:spcPct val="115000"/>
              </a:lnSpc>
              <a:spcBef>
                <a:spcPts val="1600"/>
              </a:spcBef>
              <a:spcAft>
                <a:spcPts val="0"/>
              </a:spcAft>
              <a:buClr>
                <a:schemeClr val="dk1"/>
              </a:buClr>
              <a:buSzPts val="2000"/>
              <a:buChar char="●"/>
            </a:pPr>
            <a:r>
              <a:rPr lang="en-US" sz="2000">
                <a:solidFill>
                  <a:schemeClr val="dk1"/>
                </a:solidFill>
              </a:rPr>
              <a:t>At higher prices, suppliers make a larger profit so they have an incentive to produce/supply more of the good or service.</a:t>
            </a:r>
            <a:endParaRPr sz="2000">
              <a:solidFill>
                <a:schemeClr val="dk1"/>
              </a:solidFill>
            </a:endParaRPr>
          </a:p>
          <a:p>
            <a:pPr marL="457200" lvl="0" indent="-355600" algn="l" rtl="0">
              <a:lnSpc>
                <a:spcPct val="115000"/>
              </a:lnSpc>
              <a:spcBef>
                <a:spcPts val="0"/>
              </a:spcBef>
              <a:spcAft>
                <a:spcPts val="0"/>
              </a:spcAft>
              <a:buClr>
                <a:srgbClr val="595959"/>
              </a:buClr>
              <a:buSzPts val="2000"/>
              <a:buChar char="●"/>
            </a:pPr>
            <a:r>
              <a:rPr lang="en-US" sz="2000">
                <a:solidFill>
                  <a:schemeClr val="dk1"/>
                </a:solidFill>
              </a:rPr>
              <a:t>At lower prices, suppliers make a smaller profit so there is a disincentive to produce/supply more of  the good or service</a:t>
            </a:r>
            <a:r>
              <a:rPr lang="en-US" sz="2000">
                <a:solidFill>
                  <a:srgbClr val="595959"/>
                </a:solidFill>
              </a:rPr>
              <a:t>.</a:t>
            </a:r>
            <a:endParaRPr sz="2000">
              <a:solidFill>
                <a:srgbClr val="595959"/>
              </a:solidFill>
            </a:endParaRPr>
          </a:p>
          <a:p>
            <a:pPr marL="457200" lvl="0" indent="0" algn="l" rtl="0">
              <a:lnSpc>
                <a:spcPct val="115000"/>
              </a:lnSpc>
              <a:spcBef>
                <a:spcPts val="1600"/>
              </a:spcBef>
              <a:spcAft>
                <a:spcPts val="1600"/>
              </a:spcAft>
              <a:buNone/>
            </a:pPr>
            <a:endParaRPr sz="2000">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54"/>
          <p:cNvPicPr preferRelativeResize="0"/>
          <p:nvPr/>
        </p:nvPicPr>
        <p:blipFill>
          <a:blip r:embed="rId3">
            <a:alphaModFix/>
          </a:blip>
          <a:stretch>
            <a:fillRect/>
          </a:stretch>
        </p:blipFill>
        <p:spPr>
          <a:xfrm>
            <a:off x="1950875" y="1294325"/>
            <a:ext cx="4871225" cy="52459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55"/>
          <p:cNvPicPr preferRelativeResize="0"/>
          <p:nvPr/>
        </p:nvPicPr>
        <p:blipFill>
          <a:blip r:embed="rId3">
            <a:alphaModFix/>
          </a:blip>
          <a:stretch>
            <a:fillRect/>
          </a:stretch>
        </p:blipFill>
        <p:spPr>
          <a:xfrm>
            <a:off x="945950" y="1322700"/>
            <a:ext cx="6981526" cy="52361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56"/>
          <p:cNvPicPr preferRelativeResize="0"/>
          <p:nvPr/>
        </p:nvPicPr>
        <p:blipFill>
          <a:blip r:embed="rId3">
            <a:alphaModFix/>
          </a:blip>
          <a:stretch>
            <a:fillRect/>
          </a:stretch>
        </p:blipFill>
        <p:spPr>
          <a:xfrm>
            <a:off x="1267200" y="1182127"/>
            <a:ext cx="6741526" cy="50561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57"/>
          <p:cNvPicPr preferRelativeResize="0"/>
          <p:nvPr/>
        </p:nvPicPr>
        <p:blipFill>
          <a:blip r:embed="rId3">
            <a:alphaModFix/>
          </a:blip>
          <a:stretch>
            <a:fillRect/>
          </a:stretch>
        </p:blipFill>
        <p:spPr>
          <a:xfrm>
            <a:off x="152400" y="1237350"/>
            <a:ext cx="8839200" cy="464058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8"/>
          <p:cNvSpPr txBox="1"/>
          <p:nvPr/>
        </p:nvSpPr>
        <p:spPr>
          <a:xfrm>
            <a:off x="171900" y="1553775"/>
            <a:ext cx="8800200" cy="30477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What factors cause a change in Supply (shift of the supply curve)?</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Changes in the price of inputs/ resources used in production</a:t>
            </a:r>
            <a:endParaRPr sz="2400">
              <a:solidFill>
                <a:schemeClr val="dk1"/>
              </a:solidFill>
              <a:latin typeface="Gill Sans"/>
              <a:ea typeface="Gill Sans"/>
              <a:cs typeface="Gill Sans"/>
              <a:sym typeface="Gill Sans"/>
            </a:endParaRPr>
          </a:p>
          <a:p>
            <a:pPr marL="0" lvl="0" indent="0" algn="l" rtl="0">
              <a:spcBef>
                <a:spcPts val="360"/>
              </a:spcBef>
              <a:spcAft>
                <a:spcPts val="0"/>
              </a:spcAft>
              <a:buNone/>
            </a:pP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Changes in the number of competitors in the market</a:t>
            </a:r>
            <a:endParaRPr sz="2400">
              <a:solidFill>
                <a:schemeClr val="dk1"/>
              </a:solidFill>
              <a:latin typeface="Gill Sans"/>
              <a:ea typeface="Gill Sans"/>
              <a:cs typeface="Gill Sans"/>
              <a:sym typeface="Gill Sans"/>
            </a:endParaRPr>
          </a:p>
          <a:p>
            <a:pPr marL="0" lvl="0" indent="0" algn="l" rtl="0">
              <a:spcBef>
                <a:spcPts val="360"/>
              </a:spcBef>
              <a:spcAft>
                <a:spcPts val="0"/>
              </a:spcAft>
              <a:buNone/>
            </a:pPr>
            <a:endParaRPr sz="240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a:solidFill>
                  <a:schemeClr val="dk1"/>
                </a:solidFill>
                <a:latin typeface="Gill Sans"/>
                <a:ea typeface="Gill Sans"/>
                <a:cs typeface="Gill Sans"/>
                <a:sym typeface="Gill Sans"/>
              </a:rPr>
              <a:t>Changes in technology/ productivity</a:t>
            </a:r>
            <a:endParaRPr sz="2400">
              <a:solidFill>
                <a:schemeClr val="dk1"/>
              </a:solidFill>
              <a:latin typeface="Gill Sans"/>
              <a:ea typeface="Gill Sans"/>
              <a:cs typeface="Gill Sans"/>
              <a:sym typeface="Gill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59"/>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389" name="Google Shape;389;p59"/>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0"/>
          <p:cNvSpPr txBox="1"/>
          <p:nvPr/>
        </p:nvSpPr>
        <p:spPr>
          <a:xfrm>
            <a:off x="1806000" y="1379625"/>
            <a:ext cx="5532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rPr>
              <a:t>DEMAND / SUPPLY FOR PIZZAS</a:t>
            </a:r>
            <a:endParaRPr/>
          </a:p>
        </p:txBody>
      </p:sp>
      <p:graphicFrame>
        <p:nvGraphicFramePr>
          <p:cNvPr id="396" name="Google Shape;396;p60"/>
          <p:cNvGraphicFramePr/>
          <p:nvPr/>
        </p:nvGraphicFramePr>
        <p:xfrm>
          <a:off x="952500" y="2360425"/>
          <a:ext cx="3000000" cy="3000000"/>
        </p:xfrm>
        <a:graphic>
          <a:graphicData uri="http://schemas.openxmlformats.org/drawingml/2006/table">
            <a:tbl>
              <a:tblPr>
                <a:noFill/>
                <a:tableStyleId>{3AF7B2EB-1A73-4FD6-BD59-F4968D0FFC6F}</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508000">
                <a:tc>
                  <a:txBody>
                    <a:bodyPr/>
                    <a:lstStyle/>
                    <a:p>
                      <a:pPr marL="0" lvl="0" indent="0" algn="ctr" rtl="0">
                        <a:spcBef>
                          <a:spcPts val="0"/>
                        </a:spcBef>
                        <a:spcAft>
                          <a:spcPts val="0"/>
                        </a:spcAft>
                        <a:buNone/>
                      </a:pPr>
                      <a:r>
                        <a:rPr lang="en-US" sz="1900"/>
                        <a:t>PRICE</a:t>
                      </a:r>
                      <a:endParaRPr sz="1900"/>
                    </a:p>
                  </a:txBody>
                  <a:tcPr marL="91425" marR="91425" marT="121900" marB="121900"/>
                </a:tc>
                <a:tc>
                  <a:txBody>
                    <a:bodyPr/>
                    <a:lstStyle/>
                    <a:p>
                      <a:pPr marL="0" lvl="0" indent="0" algn="ctr" rtl="0">
                        <a:spcBef>
                          <a:spcPts val="0"/>
                        </a:spcBef>
                        <a:spcAft>
                          <a:spcPts val="0"/>
                        </a:spcAft>
                        <a:buNone/>
                      </a:pPr>
                      <a:r>
                        <a:rPr lang="en-US" sz="1900"/>
                        <a:t>QUANTITY DEMANDED</a:t>
                      </a:r>
                      <a:endParaRPr sz="1900"/>
                    </a:p>
                  </a:txBody>
                  <a:tcPr marL="91425" marR="91425" marT="121900" marB="121900"/>
                </a:tc>
                <a:tc>
                  <a:txBody>
                    <a:bodyPr/>
                    <a:lstStyle/>
                    <a:p>
                      <a:pPr marL="0" lvl="0" indent="0" algn="ctr" rtl="0">
                        <a:spcBef>
                          <a:spcPts val="0"/>
                        </a:spcBef>
                        <a:spcAft>
                          <a:spcPts val="0"/>
                        </a:spcAft>
                        <a:buNone/>
                      </a:pPr>
                      <a:r>
                        <a:rPr lang="en-US" sz="1900"/>
                        <a:t>QUANTITY SUPPLIED</a:t>
                      </a:r>
                      <a:endParaRPr sz="1900"/>
                    </a:p>
                  </a:txBody>
                  <a:tcPr marL="91425" marR="91425" marT="121900" marB="121900"/>
                </a:tc>
                <a:extLst>
                  <a:ext uri="{0D108BD9-81ED-4DB2-BD59-A6C34878D82A}">
                    <a16:rowId xmlns:a16="http://schemas.microsoft.com/office/drawing/2014/main" val="10000"/>
                  </a:ext>
                </a:extLst>
              </a:tr>
              <a:tr h="508000">
                <a:tc>
                  <a:txBody>
                    <a:bodyPr/>
                    <a:lstStyle/>
                    <a:p>
                      <a:pPr marL="0" lvl="0" indent="0" algn="ctr" rtl="0">
                        <a:spcBef>
                          <a:spcPts val="0"/>
                        </a:spcBef>
                        <a:spcAft>
                          <a:spcPts val="0"/>
                        </a:spcAft>
                        <a:buNone/>
                      </a:pPr>
                      <a:r>
                        <a:rPr lang="en-US" sz="1900"/>
                        <a:t>$8</a:t>
                      </a:r>
                      <a:endParaRPr sz="1900"/>
                    </a:p>
                  </a:txBody>
                  <a:tcPr marL="91425" marR="91425" marT="121900" marB="121900"/>
                </a:tc>
                <a:tc>
                  <a:txBody>
                    <a:bodyPr/>
                    <a:lstStyle/>
                    <a:p>
                      <a:pPr marL="0" lvl="0" indent="0" algn="ctr" rtl="0">
                        <a:spcBef>
                          <a:spcPts val="0"/>
                        </a:spcBef>
                        <a:spcAft>
                          <a:spcPts val="0"/>
                        </a:spcAft>
                        <a:buNone/>
                      </a:pPr>
                      <a:r>
                        <a:rPr lang="en-US" sz="1900"/>
                        <a:t>100</a:t>
                      </a:r>
                      <a:endParaRPr sz="1900"/>
                    </a:p>
                  </a:txBody>
                  <a:tcPr marL="91425" marR="91425" marT="121900" marB="121900"/>
                </a:tc>
                <a:tc>
                  <a:txBody>
                    <a:bodyPr/>
                    <a:lstStyle/>
                    <a:p>
                      <a:pPr marL="0" lvl="0" indent="0" algn="ctr" rtl="0">
                        <a:spcBef>
                          <a:spcPts val="0"/>
                        </a:spcBef>
                        <a:spcAft>
                          <a:spcPts val="0"/>
                        </a:spcAft>
                        <a:buNone/>
                      </a:pPr>
                      <a:r>
                        <a:rPr lang="en-US" sz="1900"/>
                        <a:t>20</a:t>
                      </a:r>
                      <a:endParaRPr sz="1900"/>
                    </a:p>
                  </a:txBody>
                  <a:tcPr marL="91425" marR="91425" marT="121900" marB="121900"/>
                </a:tc>
                <a:extLst>
                  <a:ext uri="{0D108BD9-81ED-4DB2-BD59-A6C34878D82A}">
                    <a16:rowId xmlns:a16="http://schemas.microsoft.com/office/drawing/2014/main" val="10001"/>
                  </a:ext>
                </a:extLst>
              </a:tr>
              <a:tr h="508000">
                <a:tc>
                  <a:txBody>
                    <a:bodyPr/>
                    <a:lstStyle/>
                    <a:p>
                      <a:pPr marL="0" lvl="0" indent="0" algn="ctr" rtl="0">
                        <a:spcBef>
                          <a:spcPts val="0"/>
                        </a:spcBef>
                        <a:spcAft>
                          <a:spcPts val="0"/>
                        </a:spcAft>
                        <a:buNone/>
                      </a:pPr>
                      <a:r>
                        <a:rPr lang="en-US" sz="1900"/>
                        <a:t>10</a:t>
                      </a:r>
                      <a:endParaRPr sz="1900"/>
                    </a:p>
                  </a:txBody>
                  <a:tcPr marL="91425" marR="91425" marT="121900" marB="121900"/>
                </a:tc>
                <a:tc>
                  <a:txBody>
                    <a:bodyPr/>
                    <a:lstStyle/>
                    <a:p>
                      <a:pPr marL="0" lvl="0" indent="0" algn="ctr" rtl="0">
                        <a:spcBef>
                          <a:spcPts val="0"/>
                        </a:spcBef>
                        <a:spcAft>
                          <a:spcPts val="0"/>
                        </a:spcAft>
                        <a:buNone/>
                      </a:pPr>
                      <a:r>
                        <a:rPr lang="en-US" sz="1900"/>
                        <a:t>80</a:t>
                      </a:r>
                      <a:endParaRPr sz="1900"/>
                    </a:p>
                  </a:txBody>
                  <a:tcPr marL="91425" marR="91425" marT="121900" marB="121900"/>
                </a:tc>
                <a:tc>
                  <a:txBody>
                    <a:bodyPr/>
                    <a:lstStyle/>
                    <a:p>
                      <a:pPr marL="0" lvl="0" indent="0" algn="ctr" rtl="0">
                        <a:spcBef>
                          <a:spcPts val="0"/>
                        </a:spcBef>
                        <a:spcAft>
                          <a:spcPts val="0"/>
                        </a:spcAft>
                        <a:buNone/>
                      </a:pPr>
                      <a:r>
                        <a:rPr lang="en-US" sz="1900"/>
                        <a:t>40</a:t>
                      </a:r>
                      <a:endParaRPr sz="1900"/>
                    </a:p>
                  </a:txBody>
                  <a:tcPr marL="91425" marR="91425" marT="121900" marB="121900"/>
                </a:tc>
                <a:extLst>
                  <a:ext uri="{0D108BD9-81ED-4DB2-BD59-A6C34878D82A}">
                    <a16:rowId xmlns:a16="http://schemas.microsoft.com/office/drawing/2014/main" val="10002"/>
                  </a:ext>
                </a:extLst>
              </a:tr>
              <a:tr h="508000">
                <a:tc>
                  <a:txBody>
                    <a:bodyPr/>
                    <a:lstStyle/>
                    <a:p>
                      <a:pPr marL="0" lvl="0" indent="0" algn="ctr" rtl="0">
                        <a:spcBef>
                          <a:spcPts val="0"/>
                        </a:spcBef>
                        <a:spcAft>
                          <a:spcPts val="0"/>
                        </a:spcAft>
                        <a:buNone/>
                      </a:pPr>
                      <a:r>
                        <a:rPr lang="en-US" sz="1900"/>
                        <a:t>12</a:t>
                      </a:r>
                      <a:endParaRPr sz="1900"/>
                    </a:p>
                  </a:txBody>
                  <a:tcPr marL="91425" marR="91425" marT="121900" marB="121900"/>
                </a:tc>
                <a:tc>
                  <a:txBody>
                    <a:bodyPr/>
                    <a:lstStyle/>
                    <a:p>
                      <a:pPr marL="0" lvl="0" indent="0" algn="ctr" rtl="0">
                        <a:spcBef>
                          <a:spcPts val="0"/>
                        </a:spcBef>
                        <a:spcAft>
                          <a:spcPts val="0"/>
                        </a:spcAft>
                        <a:buNone/>
                      </a:pPr>
                      <a:r>
                        <a:rPr lang="en-US" sz="1900"/>
                        <a:t>60</a:t>
                      </a:r>
                      <a:endParaRPr sz="1900"/>
                    </a:p>
                  </a:txBody>
                  <a:tcPr marL="91425" marR="91425" marT="121900" marB="121900"/>
                </a:tc>
                <a:tc>
                  <a:txBody>
                    <a:bodyPr/>
                    <a:lstStyle/>
                    <a:p>
                      <a:pPr marL="0" lvl="0" indent="0" algn="ctr" rtl="0">
                        <a:spcBef>
                          <a:spcPts val="0"/>
                        </a:spcBef>
                        <a:spcAft>
                          <a:spcPts val="0"/>
                        </a:spcAft>
                        <a:buNone/>
                      </a:pPr>
                      <a:r>
                        <a:rPr lang="en-US" sz="1900"/>
                        <a:t>60</a:t>
                      </a:r>
                      <a:endParaRPr sz="1900"/>
                    </a:p>
                  </a:txBody>
                  <a:tcPr marL="91425" marR="91425" marT="121900" marB="121900"/>
                </a:tc>
                <a:extLst>
                  <a:ext uri="{0D108BD9-81ED-4DB2-BD59-A6C34878D82A}">
                    <a16:rowId xmlns:a16="http://schemas.microsoft.com/office/drawing/2014/main" val="10003"/>
                  </a:ext>
                </a:extLst>
              </a:tr>
              <a:tr h="508000">
                <a:tc>
                  <a:txBody>
                    <a:bodyPr/>
                    <a:lstStyle/>
                    <a:p>
                      <a:pPr marL="0" lvl="0" indent="0" algn="ctr" rtl="0">
                        <a:spcBef>
                          <a:spcPts val="0"/>
                        </a:spcBef>
                        <a:spcAft>
                          <a:spcPts val="0"/>
                        </a:spcAft>
                        <a:buNone/>
                      </a:pPr>
                      <a:r>
                        <a:rPr lang="en-US" sz="1900"/>
                        <a:t>14</a:t>
                      </a:r>
                      <a:endParaRPr sz="1900"/>
                    </a:p>
                  </a:txBody>
                  <a:tcPr marL="91425" marR="91425" marT="121900" marB="121900"/>
                </a:tc>
                <a:tc>
                  <a:txBody>
                    <a:bodyPr/>
                    <a:lstStyle/>
                    <a:p>
                      <a:pPr marL="0" lvl="0" indent="0" algn="ctr" rtl="0">
                        <a:spcBef>
                          <a:spcPts val="0"/>
                        </a:spcBef>
                        <a:spcAft>
                          <a:spcPts val="0"/>
                        </a:spcAft>
                        <a:buNone/>
                      </a:pPr>
                      <a:r>
                        <a:rPr lang="en-US" sz="1900"/>
                        <a:t>40</a:t>
                      </a:r>
                      <a:endParaRPr sz="1900"/>
                    </a:p>
                  </a:txBody>
                  <a:tcPr marL="91425" marR="91425" marT="121900" marB="121900"/>
                </a:tc>
                <a:tc>
                  <a:txBody>
                    <a:bodyPr/>
                    <a:lstStyle/>
                    <a:p>
                      <a:pPr marL="0" lvl="0" indent="0" algn="ctr" rtl="0">
                        <a:spcBef>
                          <a:spcPts val="0"/>
                        </a:spcBef>
                        <a:spcAft>
                          <a:spcPts val="0"/>
                        </a:spcAft>
                        <a:buNone/>
                      </a:pPr>
                      <a:r>
                        <a:rPr lang="en-US" sz="1900"/>
                        <a:t>80</a:t>
                      </a:r>
                      <a:endParaRPr sz="1900"/>
                    </a:p>
                  </a:txBody>
                  <a:tcPr marL="91425" marR="91425" marT="121900" marB="121900"/>
                </a:tc>
                <a:extLst>
                  <a:ext uri="{0D108BD9-81ED-4DB2-BD59-A6C34878D82A}">
                    <a16:rowId xmlns:a16="http://schemas.microsoft.com/office/drawing/2014/main" val="10004"/>
                  </a:ext>
                </a:extLst>
              </a:tr>
              <a:tr h="508000">
                <a:tc>
                  <a:txBody>
                    <a:bodyPr/>
                    <a:lstStyle/>
                    <a:p>
                      <a:pPr marL="0" lvl="0" indent="0" algn="ctr" rtl="0">
                        <a:spcBef>
                          <a:spcPts val="0"/>
                        </a:spcBef>
                        <a:spcAft>
                          <a:spcPts val="0"/>
                        </a:spcAft>
                        <a:buNone/>
                      </a:pPr>
                      <a:r>
                        <a:rPr lang="en-US" sz="1900"/>
                        <a:t>16</a:t>
                      </a:r>
                      <a:endParaRPr sz="1900"/>
                    </a:p>
                  </a:txBody>
                  <a:tcPr marL="91425" marR="91425" marT="121900" marB="121900"/>
                </a:tc>
                <a:tc>
                  <a:txBody>
                    <a:bodyPr/>
                    <a:lstStyle/>
                    <a:p>
                      <a:pPr marL="0" lvl="0" indent="0" algn="ctr" rtl="0">
                        <a:spcBef>
                          <a:spcPts val="0"/>
                        </a:spcBef>
                        <a:spcAft>
                          <a:spcPts val="0"/>
                        </a:spcAft>
                        <a:buNone/>
                      </a:pPr>
                      <a:r>
                        <a:rPr lang="en-US" sz="1900"/>
                        <a:t>20</a:t>
                      </a:r>
                      <a:endParaRPr sz="1900"/>
                    </a:p>
                  </a:txBody>
                  <a:tcPr marL="91425" marR="91425" marT="121900" marB="121900"/>
                </a:tc>
                <a:tc>
                  <a:txBody>
                    <a:bodyPr/>
                    <a:lstStyle/>
                    <a:p>
                      <a:pPr marL="0" lvl="0" indent="0" algn="ctr" rtl="0">
                        <a:spcBef>
                          <a:spcPts val="0"/>
                        </a:spcBef>
                        <a:spcAft>
                          <a:spcPts val="0"/>
                        </a:spcAft>
                        <a:buNone/>
                      </a:pPr>
                      <a:r>
                        <a:rPr lang="en-US" sz="1900"/>
                        <a:t>100</a:t>
                      </a:r>
                      <a:endParaRPr sz="1900"/>
                    </a:p>
                  </a:txBody>
                  <a:tcPr marL="91425" marR="91425" marT="121900" marB="121900"/>
                </a:tc>
                <a:extLst>
                  <a:ext uri="{0D108BD9-81ED-4DB2-BD59-A6C34878D82A}">
                    <a16:rowId xmlns:a16="http://schemas.microsoft.com/office/drawing/2014/main" val="10005"/>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6991"/>
            <a:ext cx="9144000" cy="1396009"/>
          </a:xfrm>
          <a:noFill/>
        </p:spPr>
        <p:txBody>
          <a:bodyPr rtlCol="0">
            <a:no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2000" i="1" dirty="0">
                <a:ln w="11430"/>
                <a:solidFill>
                  <a:srgbClr val="8BAF00"/>
                </a:solidFill>
                <a:effectLst>
                  <a:outerShdw blurRad="80000" dist="40000" dir="5040000" algn="tl">
                    <a:srgbClr val="000000">
                      <a:alpha val="0"/>
                    </a:srgbClr>
                  </a:outerShdw>
                </a:effectLst>
                <a:latin typeface="Calibri"/>
                <a:ea typeface="ＭＳ Ｐゴシック"/>
                <a:cs typeface="Calibri"/>
              </a:rPr>
              <a:t>60</a:t>
            </a:r>
            <a:r>
              <a:rPr lang="en-US" sz="2000" i="1" baseline="30000" dirty="0">
                <a:ln w="11430"/>
                <a:solidFill>
                  <a:srgbClr val="8BAF00"/>
                </a:solidFill>
                <a:effectLst>
                  <a:outerShdw blurRad="80000" dist="40000" dir="5040000" algn="tl">
                    <a:srgbClr val="000000">
                      <a:alpha val="0"/>
                    </a:srgbClr>
                  </a:outerShdw>
                </a:effectLst>
                <a:latin typeface="Calibri"/>
                <a:ea typeface="ＭＳ Ｐゴシック"/>
                <a:cs typeface="Calibri"/>
              </a:rPr>
              <a:t>th</a:t>
            </a:r>
            <a:r>
              <a:rPr lang="en-US" sz="2000" i="1" dirty="0">
                <a:ln w="11430"/>
                <a:solidFill>
                  <a:srgbClr val="8BAF00"/>
                </a:solidFill>
                <a:effectLst>
                  <a:outerShdw blurRad="80000" dist="40000" dir="5040000" algn="tl">
                    <a:srgbClr val="000000">
                      <a:alpha val="0"/>
                    </a:srgbClr>
                  </a:outerShdw>
                </a:effectLst>
                <a:latin typeface="Calibri"/>
                <a:ea typeface="ＭＳ Ｐゴシック"/>
                <a:cs typeface="Calibri"/>
              </a:rPr>
              <a:t> Financial Literacy and Economic Education Conference</a:t>
            </a:r>
            <a:endParaRPr lang="en-US" sz="2000" b="1" i="1" dirty="0">
              <a:ln w="11430"/>
              <a:solidFill>
                <a:srgbClr val="8BAF00"/>
              </a:solidFill>
              <a:effectLst>
                <a:outerShdw blurRad="80000" dist="40000" dir="5040000" algn="tl">
                  <a:srgbClr val="000000">
                    <a:alpha val="0"/>
                  </a:srgbClr>
                </a:outerShdw>
              </a:effectLst>
              <a:ea typeface="+mj-ea"/>
              <a:cs typeface="+mj-cs"/>
            </a:endParaRPr>
          </a:p>
        </p:txBody>
      </p:sp>
      <p:sp>
        <p:nvSpPr>
          <p:cNvPr id="7" name="TextBox 6">
            <a:extLst>
              <a:ext uri="{FF2B5EF4-FFF2-40B4-BE49-F238E27FC236}">
                <a16:creationId xmlns:a16="http://schemas.microsoft.com/office/drawing/2014/main" id="{8155305D-26D8-A644-8012-6212B0D8AC73}"/>
              </a:ext>
            </a:extLst>
          </p:cNvPr>
          <p:cNvSpPr txBox="1"/>
          <p:nvPr/>
        </p:nvSpPr>
        <p:spPr>
          <a:xfrm>
            <a:off x="104996" y="4384999"/>
            <a:ext cx="4572000" cy="1200329"/>
          </a:xfrm>
          <a:prstGeom prst="rect">
            <a:avLst/>
          </a:prstGeom>
          <a:noFill/>
        </p:spPr>
        <p:txBody>
          <a:bodyPr wrap="square" rtlCol="0">
            <a:spAutoFit/>
          </a:bodyPr>
          <a:lstStyle/>
          <a:p>
            <a:pPr algn="ctr"/>
            <a:r>
              <a:rPr lang="en-US" sz="2400" b="1" u="sng" dirty="0">
                <a:latin typeface="+mn-lt"/>
              </a:rPr>
              <a:t>Register</a:t>
            </a:r>
          </a:p>
          <a:p>
            <a:pPr algn="ctr"/>
            <a:r>
              <a:rPr lang="en-US" sz="2400" dirty="0">
                <a:latin typeface="+mn-lt"/>
                <a:hlinkClick r:id="rId3"/>
              </a:rPr>
              <a:t>https://councilforeconed2021.us2.pathable.com/</a:t>
            </a:r>
            <a:r>
              <a:rPr lang="en-US" sz="2400" dirty="0">
                <a:latin typeface="+mn-lt"/>
              </a:rPr>
              <a:t> </a:t>
            </a:r>
          </a:p>
        </p:txBody>
      </p:sp>
      <p:sp>
        <p:nvSpPr>
          <p:cNvPr id="8" name="TextBox 7">
            <a:extLst>
              <a:ext uri="{FF2B5EF4-FFF2-40B4-BE49-F238E27FC236}">
                <a16:creationId xmlns:a16="http://schemas.microsoft.com/office/drawing/2014/main" id="{7EFF3526-17FB-6640-8228-90B652A7845B}"/>
              </a:ext>
            </a:extLst>
          </p:cNvPr>
          <p:cNvSpPr txBox="1"/>
          <p:nvPr/>
        </p:nvSpPr>
        <p:spPr>
          <a:xfrm>
            <a:off x="248610" y="3517458"/>
            <a:ext cx="7786170" cy="584775"/>
          </a:xfrm>
          <a:prstGeom prst="rect">
            <a:avLst/>
          </a:prstGeom>
          <a:noFill/>
        </p:spPr>
        <p:txBody>
          <a:bodyPr wrap="none" rtlCol="0">
            <a:spAutoFit/>
          </a:bodyPr>
          <a:lstStyle/>
          <a:p>
            <a:r>
              <a:rPr lang="en-US" sz="3200" b="1" dirty="0">
                <a:latin typeface="+mn-lt"/>
              </a:rPr>
              <a:t>$20 discount for Summer Institute attendees</a:t>
            </a:r>
          </a:p>
        </p:txBody>
      </p:sp>
      <p:sp>
        <p:nvSpPr>
          <p:cNvPr id="9" name="TextBox 8">
            <a:extLst>
              <a:ext uri="{FF2B5EF4-FFF2-40B4-BE49-F238E27FC236}">
                <a16:creationId xmlns:a16="http://schemas.microsoft.com/office/drawing/2014/main" id="{BB95C69E-7715-3045-A75F-C6F2CD3C82EA}"/>
              </a:ext>
            </a:extLst>
          </p:cNvPr>
          <p:cNvSpPr txBox="1"/>
          <p:nvPr/>
        </p:nvSpPr>
        <p:spPr>
          <a:xfrm>
            <a:off x="5944266" y="4385460"/>
            <a:ext cx="1751826" cy="1200329"/>
          </a:xfrm>
          <a:prstGeom prst="rect">
            <a:avLst/>
          </a:prstGeom>
          <a:noFill/>
        </p:spPr>
        <p:txBody>
          <a:bodyPr wrap="none" rtlCol="0">
            <a:spAutoFit/>
          </a:bodyPr>
          <a:lstStyle/>
          <a:p>
            <a:r>
              <a:rPr lang="en-US" sz="2400" b="1" u="sng" dirty="0">
                <a:latin typeface="Calibri" panose="020F0502020204030204" pitchFamily="34" charset="0"/>
                <a:cs typeface="Calibri" panose="020F0502020204030204" pitchFamily="34" charset="0"/>
              </a:rPr>
              <a:t>Promo Code</a:t>
            </a:r>
          </a:p>
          <a:p>
            <a:pPr algn="ctr"/>
            <a:r>
              <a:rPr lang="en-US" sz="2400" b="1" dirty="0">
                <a:latin typeface="Calibri" panose="020F0502020204030204" pitchFamily="34" charset="0"/>
                <a:cs typeface="Calibri" panose="020F0502020204030204" pitchFamily="34" charset="0"/>
              </a:rPr>
              <a:t>CEE60SI</a:t>
            </a:r>
          </a:p>
          <a:p>
            <a:pPr algn="ctr"/>
            <a:endParaRPr lang="en-US" sz="24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39BFD95-465A-184D-B54F-510916B7F4B8}"/>
              </a:ext>
            </a:extLst>
          </p:cNvPr>
          <p:cNvSpPr txBox="1"/>
          <p:nvPr/>
        </p:nvSpPr>
        <p:spPr>
          <a:xfrm>
            <a:off x="3451500" y="5868094"/>
            <a:ext cx="2450992" cy="461665"/>
          </a:xfrm>
          <a:prstGeom prst="rect">
            <a:avLst/>
          </a:prstGeom>
          <a:noFill/>
        </p:spPr>
        <p:txBody>
          <a:bodyPr wrap="none" rtlCol="0">
            <a:spAutoFit/>
          </a:bodyPr>
          <a:lstStyle/>
          <a:p>
            <a:r>
              <a:rPr lang="en-US" sz="2400" b="1" dirty="0">
                <a:latin typeface="+mn-lt"/>
              </a:rPr>
              <a:t>SEE YOU THERE!!!</a:t>
            </a:r>
          </a:p>
        </p:txBody>
      </p:sp>
      <p:sp>
        <p:nvSpPr>
          <p:cNvPr id="12" name="TextBox 11">
            <a:extLst>
              <a:ext uri="{FF2B5EF4-FFF2-40B4-BE49-F238E27FC236}">
                <a16:creationId xmlns:a16="http://schemas.microsoft.com/office/drawing/2014/main" id="{05E20D51-7DDC-9A43-AAB4-DD76FF516E70}"/>
              </a:ext>
            </a:extLst>
          </p:cNvPr>
          <p:cNvSpPr txBox="1"/>
          <p:nvPr/>
        </p:nvSpPr>
        <p:spPr>
          <a:xfrm>
            <a:off x="2205935" y="2647789"/>
            <a:ext cx="4732129" cy="830997"/>
          </a:xfrm>
          <a:prstGeom prst="rect">
            <a:avLst/>
          </a:prstGeom>
          <a:noFill/>
        </p:spPr>
        <p:txBody>
          <a:bodyPr wrap="none" rtlCol="0">
            <a:spAutoFit/>
          </a:bodyPr>
          <a:lstStyle/>
          <a:p>
            <a:r>
              <a:rPr lang="en-US" sz="2400" b="1" dirty="0">
                <a:solidFill>
                  <a:srgbClr val="005CB8"/>
                </a:solidFill>
                <a:latin typeface="Calibri" panose="020F0502020204030204" pitchFamily="34" charset="0"/>
                <a:cs typeface="Calibri" panose="020F0502020204030204" pitchFamily="34" charset="0"/>
              </a:rPr>
              <a:t>September 29</a:t>
            </a:r>
            <a:r>
              <a:rPr lang="en-US" sz="2400" b="1" baseline="30000" dirty="0">
                <a:solidFill>
                  <a:srgbClr val="005CB8"/>
                </a:solidFill>
                <a:latin typeface="Calibri" panose="020F0502020204030204" pitchFamily="34" charset="0"/>
                <a:cs typeface="Calibri" panose="020F0502020204030204" pitchFamily="34" charset="0"/>
              </a:rPr>
              <a:t>th</a:t>
            </a:r>
            <a:r>
              <a:rPr lang="en-US" sz="2400" b="1" dirty="0">
                <a:solidFill>
                  <a:srgbClr val="005CB8"/>
                </a:solidFill>
                <a:latin typeface="Calibri" panose="020F0502020204030204" pitchFamily="34" charset="0"/>
                <a:cs typeface="Calibri" panose="020F0502020204030204" pitchFamily="34" charset="0"/>
              </a:rPr>
              <a:t> - October 1</a:t>
            </a:r>
            <a:r>
              <a:rPr lang="en-US" sz="2400" b="1" baseline="30000" dirty="0">
                <a:solidFill>
                  <a:srgbClr val="005CB8"/>
                </a:solidFill>
                <a:latin typeface="Calibri" panose="020F0502020204030204" pitchFamily="34" charset="0"/>
                <a:cs typeface="Calibri" panose="020F0502020204030204" pitchFamily="34" charset="0"/>
              </a:rPr>
              <a:t>st</a:t>
            </a:r>
            <a:r>
              <a:rPr lang="en-US" sz="2400" b="1" dirty="0">
                <a:solidFill>
                  <a:srgbClr val="005CB8"/>
                </a:solidFill>
                <a:latin typeface="Calibri" panose="020F0502020204030204" pitchFamily="34" charset="0"/>
                <a:cs typeface="Calibri" panose="020F0502020204030204" pitchFamily="34" charset="0"/>
              </a:rPr>
              <a:t>, 2021</a:t>
            </a:r>
          </a:p>
          <a:p>
            <a:pPr algn="ctr"/>
            <a:r>
              <a:rPr lang="en-US" sz="2400" b="1" dirty="0">
                <a:solidFill>
                  <a:srgbClr val="005CB8"/>
                </a:solidFill>
                <a:latin typeface="Calibri" panose="020F0502020204030204" pitchFamily="34" charset="0"/>
                <a:cs typeface="Calibri" panose="020F0502020204030204" pitchFamily="34" charset="0"/>
              </a:rPr>
              <a:t>2-7 PM ET Daily</a:t>
            </a:r>
            <a:endParaRPr lang="en-US" sz="2400" dirty="0">
              <a:solidFill>
                <a:srgbClr val="005CB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6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61"/>
          <p:cNvPicPr preferRelativeResize="0"/>
          <p:nvPr/>
        </p:nvPicPr>
        <p:blipFill>
          <a:blip r:embed="rId3">
            <a:alphaModFix/>
          </a:blip>
          <a:stretch>
            <a:fillRect/>
          </a:stretch>
        </p:blipFill>
        <p:spPr>
          <a:xfrm>
            <a:off x="1191937" y="1272475"/>
            <a:ext cx="6760124" cy="50899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62"/>
          <p:cNvPicPr preferRelativeResize="0"/>
          <p:nvPr/>
        </p:nvPicPr>
        <p:blipFill>
          <a:blip r:embed="rId3">
            <a:alphaModFix/>
          </a:blip>
          <a:stretch>
            <a:fillRect/>
          </a:stretch>
        </p:blipFill>
        <p:spPr>
          <a:xfrm>
            <a:off x="1232300" y="1190750"/>
            <a:ext cx="7016474" cy="526237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63"/>
          <p:cNvPicPr preferRelativeResize="0"/>
          <p:nvPr/>
        </p:nvPicPr>
        <p:blipFill>
          <a:blip r:embed="rId3">
            <a:alphaModFix/>
          </a:blip>
          <a:stretch>
            <a:fillRect/>
          </a:stretch>
        </p:blipFill>
        <p:spPr>
          <a:xfrm>
            <a:off x="1670250" y="1303750"/>
            <a:ext cx="6339675" cy="52090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4"/>
          <p:cNvSpPr txBox="1"/>
          <p:nvPr/>
        </p:nvSpPr>
        <p:spPr>
          <a:xfrm>
            <a:off x="267900" y="1875225"/>
            <a:ext cx="8237700" cy="24936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Graphing Example:</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*The equilibrium price for a gallon of gas is $2.50.  Draw a correctly labeled graph showing this.  Now assume that there is an decrease in supply of oil worldwide.  Draw a new curve (supply or demand) that reflects this change.</a:t>
            </a:r>
            <a:endParaRPr sz="2400">
              <a:solidFill>
                <a:schemeClr val="dk1"/>
              </a:solidFill>
              <a:latin typeface="Gill Sans"/>
              <a:ea typeface="Gill Sans"/>
              <a:cs typeface="Gill Sans"/>
              <a:sym typeface="Gill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65"/>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427" name="Google Shape;427;p65"/>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66"/>
          <p:cNvPicPr preferRelativeResize="0"/>
          <p:nvPr/>
        </p:nvPicPr>
        <p:blipFill>
          <a:blip r:embed="rId3">
            <a:alphaModFix/>
          </a:blip>
          <a:stretch>
            <a:fillRect/>
          </a:stretch>
        </p:blipFill>
        <p:spPr>
          <a:xfrm>
            <a:off x="1851313" y="1389175"/>
            <a:ext cx="5789629" cy="51054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7"/>
          <p:cNvSpPr txBox="1"/>
          <p:nvPr/>
        </p:nvSpPr>
        <p:spPr>
          <a:xfrm>
            <a:off x="238675" y="2058700"/>
            <a:ext cx="8545800" cy="32325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Graphing Example:</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*The equilibrium price for a barrel of oil is $50.    Draw a correctly labeled graph showing this.  Now assume that there is a global economic expansion with a corresponding increase in production and shipping.  Show this change on your graph using either an increase or decrease in supply / demand.  What happens to the equilibrium price of oil?</a:t>
            </a:r>
            <a:endParaRPr sz="2400">
              <a:solidFill>
                <a:schemeClr val="dk1"/>
              </a:solidFill>
              <a:latin typeface="Gill Sans"/>
              <a:ea typeface="Gill Sans"/>
              <a:cs typeface="Gill Sans"/>
              <a:sym typeface="Gill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68"/>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446" name="Google Shape;446;p68"/>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69"/>
          <p:cNvPicPr preferRelativeResize="0"/>
          <p:nvPr/>
        </p:nvPicPr>
        <p:blipFill>
          <a:blip r:embed="rId3">
            <a:alphaModFix/>
          </a:blip>
          <a:stretch>
            <a:fillRect/>
          </a:stretch>
        </p:blipFill>
        <p:spPr>
          <a:xfrm>
            <a:off x="1750425" y="1312675"/>
            <a:ext cx="5438825" cy="47960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70"/>
          <p:cNvSpPr txBox="1"/>
          <p:nvPr/>
        </p:nvSpPr>
        <p:spPr>
          <a:xfrm>
            <a:off x="386250" y="1339450"/>
            <a:ext cx="8371500" cy="48435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Sample Project:</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0" lvl="0" indent="0" algn="l" rtl="0">
              <a:lnSpc>
                <a:spcPct val="115000"/>
              </a:lnSpc>
              <a:spcBef>
                <a:spcPts val="0"/>
              </a:spcBef>
              <a:spcAft>
                <a:spcPts val="0"/>
              </a:spcAft>
              <a:buNone/>
            </a:pPr>
            <a:r>
              <a:rPr lang="en-US" sz="1800" b="1" u="sng">
                <a:solidFill>
                  <a:schemeClr val="dk1"/>
                </a:solidFill>
              </a:rPr>
              <a:t>Choose up to ten products.</a:t>
            </a:r>
            <a:endParaRPr sz="1800" b="1" u="sng">
              <a:solidFill>
                <a:schemeClr val="dk1"/>
              </a:solidFill>
            </a:endParaRPr>
          </a:p>
          <a:p>
            <a:pPr marL="0" lvl="0" indent="0" algn="l" rtl="0">
              <a:lnSpc>
                <a:spcPct val="115000"/>
              </a:lnSpc>
              <a:spcBef>
                <a:spcPts val="1600"/>
              </a:spcBef>
              <a:spcAft>
                <a:spcPts val="0"/>
              </a:spcAft>
              <a:buNone/>
            </a:pPr>
            <a:r>
              <a:rPr lang="en-US" sz="1800">
                <a:solidFill>
                  <a:schemeClr val="dk1"/>
                </a:solidFill>
              </a:rPr>
              <a:t>Create a slide for each that includes the following:</a:t>
            </a:r>
            <a:endParaRPr sz="1800">
              <a:solidFill>
                <a:schemeClr val="dk1"/>
              </a:solidFill>
            </a:endParaRPr>
          </a:p>
          <a:p>
            <a:pPr marL="457200" lvl="0" indent="-342900" algn="l" rtl="0">
              <a:lnSpc>
                <a:spcPct val="115000"/>
              </a:lnSpc>
              <a:spcBef>
                <a:spcPts val="1600"/>
              </a:spcBef>
              <a:spcAft>
                <a:spcPts val="0"/>
              </a:spcAft>
              <a:buClr>
                <a:schemeClr val="dk1"/>
              </a:buClr>
              <a:buSzPts val="1800"/>
              <a:buChar char="●"/>
            </a:pPr>
            <a:r>
              <a:rPr lang="en-US" sz="1800">
                <a:solidFill>
                  <a:schemeClr val="dk1"/>
                </a:solidFill>
              </a:rPr>
              <a:t>Current market price</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rPr>
              <a:t>An analysis of the price - is it higher; lower; is the price influenced by high or low supply or demand.</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rPr>
              <a:t>Is it a normal or inferior good?</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rPr>
              <a:t>Include one substitute good and one complementary good</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rPr>
              <a:t>Is there a lot of competition and how might this influence supply?</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rPr>
              <a:t>Are there any increases in technology or productivity that might influence the future supply?</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rPr>
              <a:t>Where do you think the price of the product is heading?</a:t>
            </a:r>
            <a:endParaRPr sz="18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152" y="3319703"/>
            <a:ext cx="9144000" cy="1396009"/>
          </a:xfrm>
          <a:noFill/>
        </p:spPr>
        <p:txBody>
          <a:bodyPr rtlCol="0">
            <a:normAutofit fontScale="90000"/>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ln w="11430"/>
                <a:solidFill>
                  <a:srgbClr val="8BAF00"/>
                </a:solidFill>
                <a:effectLst>
                  <a:outerShdw blurRad="80000" dist="40000" dir="5040000" algn="tl">
                    <a:srgbClr val="000000">
                      <a:alpha val="0"/>
                    </a:srgbClr>
                  </a:outerShdw>
                </a:effectLst>
                <a:latin typeface="Calibri"/>
                <a:ea typeface="ＭＳ Ｐゴシック"/>
                <a:cs typeface="Calibri"/>
              </a:rPr>
              <a:t>How did we do? Let us know!</a:t>
            </a:r>
            <a:br>
              <a:rPr lang="en-US" sz="5500" dirty="0">
                <a:ln w="11430"/>
                <a:effectLst>
                  <a:outerShdw blurRad="80000" dist="40000" dir="5040000" algn="tl">
                    <a:srgbClr val="000000">
                      <a:alpha val="0"/>
                    </a:srgbClr>
                  </a:outerShdw>
                </a:effectLst>
                <a:latin typeface="Calibri"/>
                <a:ea typeface="ＭＳ Ｐゴシック"/>
                <a:cs typeface="Calibri"/>
              </a:rPr>
            </a:br>
            <a:r>
              <a:rPr lang="en-US" sz="2000" dirty="0">
                <a:ln w="11430"/>
                <a:effectLst>
                  <a:outerShdw blurRad="80000" dist="40000" dir="5040000" algn="tl">
                    <a:srgbClr val="000000">
                      <a:alpha val="0"/>
                    </a:srgbClr>
                  </a:outerShdw>
                </a:effectLst>
                <a:latin typeface="Calibri"/>
                <a:ea typeface="ＭＳ Ｐゴシック"/>
                <a:cs typeface="Calibri"/>
              </a:rPr>
              <a:t>Please complete our survey:</a:t>
            </a:r>
            <a:br>
              <a:rPr lang="en-US" sz="2000" dirty="0">
                <a:ln w="11430"/>
                <a:effectLst>
                  <a:outerShdw blurRad="80000" dist="40000" dir="5040000" algn="tl">
                    <a:srgbClr val="000000">
                      <a:alpha val="0"/>
                    </a:srgbClr>
                  </a:outerShdw>
                </a:effectLst>
                <a:latin typeface="Calibri"/>
                <a:ea typeface="ＭＳ Ｐゴシック"/>
                <a:cs typeface="Calibri"/>
              </a:rPr>
            </a:br>
            <a:r>
              <a:rPr lang="en-US" sz="2000" dirty="0">
                <a:ln w="11430"/>
                <a:effectLst>
                  <a:outerShdw blurRad="80000" dist="40000" dir="5040000" algn="tl">
                    <a:srgbClr val="000000">
                      <a:alpha val="0"/>
                    </a:srgbClr>
                  </a:outerShdw>
                </a:effectLst>
                <a:latin typeface="Calibri"/>
                <a:ea typeface="ＭＳ Ｐゴシック"/>
                <a:cs typeface="Calibri"/>
                <a:hlinkClick r:id="rId3"/>
              </a:rPr>
              <a:t>https://www.surveymonkey.com/r/SummerInstitute2021</a:t>
            </a:r>
            <a:r>
              <a:rPr lang="en-US" sz="2000" dirty="0">
                <a:ln w="11430"/>
                <a:effectLst>
                  <a:outerShdw blurRad="80000" dist="40000" dir="5040000" algn="tl">
                    <a:srgbClr val="000000">
                      <a:alpha val="0"/>
                    </a:srgbClr>
                  </a:outerShdw>
                </a:effectLst>
                <a:latin typeface="Calibri"/>
                <a:ea typeface="ＭＳ Ｐゴシック"/>
                <a:cs typeface="Calibri"/>
              </a:rPr>
              <a:t> </a:t>
            </a:r>
            <a:endParaRPr lang="en-US" sz="2000" b="1" dirty="0">
              <a:ln w="11430"/>
              <a:effectLst>
                <a:outerShdw blurRad="80000" dist="40000" dir="5040000" algn="tl">
                  <a:srgbClr val="000000">
                    <a:alpha val="0"/>
                  </a:srgbClr>
                </a:outerShdw>
              </a:effectLst>
              <a:ea typeface="+mj-ea"/>
              <a:cs typeface="+mj-cs"/>
            </a:endParaRPr>
          </a:p>
        </p:txBody>
      </p:sp>
    </p:spTree>
    <p:extLst>
      <p:ext uri="{BB962C8B-B14F-4D97-AF65-F5344CB8AC3E}">
        <p14:creationId xmlns:p14="http://schemas.microsoft.com/office/powerpoint/2010/main" val="9638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71"/>
          <p:cNvPicPr preferRelativeResize="0"/>
          <p:nvPr/>
        </p:nvPicPr>
        <p:blipFill>
          <a:blip r:embed="rId3">
            <a:alphaModFix/>
          </a:blip>
          <a:stretch>
            <a:fillRect/>
          </a:stretch>
        </p:blipFill>
        <p:spPr>
          <a:xfrm>
            <a:off x="1398075" y="1224275"/>
            <a:ext cx="6632876" cy="5334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72"/>
          <p:cNvPicPr preferRelativeResize="0"/>
          <p:nvPr/>
        </p:nvPicPr>
        <p:blipFill>
          <a:blip r:embed="rId3">
            <a:alphaModFix/>
          </a:blip>
          <a:stretch>
            <a:fillRect/>
          </a:stretch>
        </p:blipFill>
        <p:spPr>
          <a:xfrm>
            <a:off x="1000125" y="1210575"/>
            <a:ext cx="7143750" cy="47625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73"/>
          <p:cNvSpPr txBox="1"/>
          <p:nvPr/>
        </p:nvSpPr>
        <p:spPr>
          <a:xfrm>
            <a:off x="951000" y="1586550"/>
            <a:ext cx="6938400" cy="1108200"/>
          </a:xfrm>
          <a:prstGeom prst="rect">
            <a:avLst/>
          </a:prstGeom>
          <a:noFill/>
          <a:ln>
            <a:noFill/>
          </a:ln>
        </p:spPr>
        <p:txBody>
          <a:bodyPr spcFirstLastPara="1" wrap="square" lIns="91425" tIns="91425" rIns="91425" bIns="91425" anchor="t" anchorCtr="0">
            <a:spAutoFit/>
          </a:bodyPr>
          <a:lstStyle/>
          <a:p>
            <a:pPr marL="342900" lvl="0" indent="-228600" algn="ctr" rtl="0">
              <a:spcBef>
                <a:spcPts val="360"/>
              </a:spcBef>
              <a:spcAft>
                <a:spcPts val="0"/>
              </a:spcAft>
              <a:buNone/>
            </a:pPr>
            <a:r>
              <a:rPr lang="en-US" sz="3000">
                <a:solidFill>
                  <a:schemeClr val="dk1"/>
                </a:solidFill>
                <a:latin typeface="Gill Sans"/>
                <a:ea typeface="Gill Sans"/>
                <a:cs typeface="Gill Sans"/>
                <a:sym typeface="Gill Sans"/>
              </a:rPr>
              <a:t>Why is supply/demand important in the “real world?”</a:t>
            </a:r>
            <a:endParaRPr>
              <a:solidFill>
                <a:schemeClr val="dk1"/>
              </a:solidFill>
            </a:endParaRPr>
          </a:p>
        </p:txBody>
      </p:sp>
      <p:pic>
        <p:nvPicPr>
          <p:cNvPr id="477" name="Google Shape;477;p73"/>
          <p:cNvPicPr preferRelativeResize="0"/>
          <p:nvPr/>
        </p:nvPicPr>
        <p:blipFill>
          <a:blip r:embed="rId3">
            <a:alphaModFix/>
          </a:blip>
          <a:stretch>
            <a:fillRect/>
          </a:stretch>
        </p:blipFill>
        <p:spPr>
          <a:xfrm>
            <a:off x="1753750" y="3254975"/>
            <a:ext cx="5332900" cy="26664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74"/>
          <p:cNvSpPr txBox="1"/>
          <p:nvPr/>
        </p:nvSpPr>
        <p:spPr>
          <a:xfrm>
            <a:off x="2719075" y="388450"/>
            <a:ext cx="3495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Supply and Demand</a:t>
            </a:r>
            <a:endParaRPr/>
          </a:p>
        </p:txBody>
      </p:sp>
      <p:sp>
        <p:nvSpPr>
          <p:cNvPr id="484" name="Google Shape;484;p74"/>
          <p:cNvSpPr txBox="1"/>
          <p:nvPr/>
        </p:nvSpPr>
        <p:spPr>
          <a:xfrm>
            <a:off x="201150" y="1264150"/>
            <a:ext cx="8741700" cy="48024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1800">
                <a:solidFill>
                  <a:schemeClr val="dk1"/>
                </a:solidFill>
                <a:latin typeface="Gill Sans"/>
                <a:ea typeface="Gill Sans"/>
                <a:cs typeface="Gill Sans"/>
                <a:sym typeface="Gill Sans"/>
              </a:rPr>
              <a:t>Resources:</a:t>
            </a:r>
            <a:endParaRPr sz="18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18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1800">
                <a:solidFill>
                  <a:schemeClr val="dk1"/>
                </a:solidFill>
                <a:latin typeface="Gill Sans"/>
                <a:ea typeface="Gill Sans"/>
                <a:cs typeface="Gill Sans"/>
                <a:sym typeface="Gill Sans"/>
              </a:rPr>
              <a:t>EconEdLink Lesson: Supply and Demand at the Gold Rush:  </a:t>
            </a:r>
            <a:r>
              <a:rPr lang="en-US" sz="1800" u="sng">
                <a:solidFill>
                  <a:srgbClr val="009999"/>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https://www.econedlink.org/resources/economic-spotter-supply-and-demand-at-the-gold-rush/</a:t>
            </a: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endParaRPr sz="18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1800">
                <a:solidFill>
                  <a:schemeClr val="dk1"/>
                </a:solidFill>
                <a:latin typeface="Gill Sans"/>
                <a:ea typeface="Gill Sans"/>
                <a:cs typeface="Gill Sans"/>
                <a:sym typeface="Gill Sans"/>
              </a:rPr>
              <a:t>EconEdLink Lesson:  Who Determines Wages?:</a:t>
            </a: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1800" u="sng">
                <a:solidFill>
                  <a:srgbClr val="009999"/>
                </a:solidFill>
                <a:latin typeface="Gill Sans"/>
                <a:ea typeface="Gill Sans"/>
                <a:cs typeface="Gill Sans"/>
                <a:sym typeface="Gill Sans"/>
                <a:hlinkClick r:id="rId4">
                  <a:extLst>
                    <a:ext uri="{A12FA001-AC4F-418D-AE19-62706E023703}">
                      <ahyp:hlinkClr xmlns:ahyp="http://schemas.microsoft.com/office/drawing/2018/hyperlinkcolor" val="tx"/>
                    </a:ext>
                  </a:extLst>
                </a:hlinkClick>
              </a:rPr>
              <a:t>https://www.econedlink.org/resources/who-decides-wage-rates/</a:t>
            </a:r>
            <a:endParaRPr sz="1800">
              <a:solidFill>
                <a:schemeClr val="dk1"/>
              </a:solidFill>
              <a:latin typeface="Gill Sans"/>
              <a:ea typeface="Gill Sans"/>
              <a:cs typeface="Gill Sans"/>
              <a:sym typeface="Gill Sans"/>
            </a:endParaRPr>
          </a:p>
          <a:p>
            <a:pPr marL="0" lvl="0" indent="0" algn="l" rtl="0">
              <a:spcBef>
                <a:spcPts val="360"/>
              </a:spcBef>
              <a:spcAft>
                <a:spcPts val="0"/>
              </a:spcAft>
              <a:buNone/>
            </a:pPr>
            <a:endParaRPr sz="18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1800">
                <a:solidFill>
                  <a:schemeClr val="dk1"/>
                </a:solidFill>
                <a:latin typeface="Gill Sans"/>
                <a:ea typeface="Gill Sans"/>
                <a:cs typeface="Gill Sans"/>
                <a:sym typeface="Gill Sans"/>
              </a:rPr>
              <a:t>EconEdLink Activity: Why Does Eli Manning Make $24 million a year?:  </a:t>
            </a:r>
            <a:r>
              <a:rPr lang="en-US" sz="1800" u="sng">
                <a:solidFill>
                  <a:srgbClr val="009999"/>
                </a:solidFill>
                <a:latin typeface="Gill Sans"/>
                <a:ea typeface="Gill Sans"/>
                <a:cs typeface="Gill Sans"/>
                <a:sym typeface="Gill Sans"/>
                <a:hlinkClick r:id="rId5">
                  <a:extLst>
                    <a:ext uri="{A12FA001-AC4F-418D-AE19-62706E023703}">
                      <ahyp:hlinkClr xmlns:ahyp="http://schemas.microsoft.com/office/drawing/2018/hyperlinkcolor" val="tx"/>
                    </a:ext>
                  </a:extLst>
                </a:hlinkClick>
              </a:rPr>
              <a:t>https://www.econedlink.org/teacher-lesson/650/Why-does-Eli-Manning-Make-$24-million-per-year</a:t>
            </a:r>
            <a:endParaRPr sz="18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18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1800">
                <a:solidFill>
                  <a:schemeClr val="dk1"/>
                </a:solidFill>
                <a:latin typeface="Gill Sans"/>
                <a:ea typeface="Gill Sans"/>
                <a:cs typeface="Gill Sans"/>
                <a:sym typeface="Gill Sans"/>
              </a:rPr>
              <a:t>EconEdLink Lesson:  Where Does the Price of Pizza Come From?:  </a:t>
            </a:r>
            <a:endParaRPr sz="18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1800" u="sng">
                <a:solidFill>
                  <a:srgbClr val="009999"/>
                </a:solidFill>
                <a:latin typeface="Gill Sans"/>
                <a:ea typeface="Gill Sans"/>
                <a:cs typeface="Gill Sans"/>
                <a:sym typeface="Gill Sans"/>
                <a:hlinkClick r:id="rId6">
                  <a:extLst>
                    <a:ext uri="{A12FA001-AC4F-418D-AE19-62706E023703}">
                      <ahyp:hlinkClr xmlns:ahyp="http://schemas.microsoft.com/office/drawing/2018/hyperlinkcolor" val="tx"/>
                    </a:ext>
                  </a:extLst>
                </a:hlinkClick>
              </a:rPr>
              <a:t>https://www.econedlink.org/resources/where-does-the-price-of-pizza-come-from/</a:t>
            </a:r>
            <a:endParaRPr sz="1800">
              <a:solidFill>
                <a:schemeClr val="dk1"/>
              </a:solidFill>
              <a:latin typeface="Gill Sans"/>
              <a:ea typeface="Gill Sans"/>
              <a:cs typeface="Gill Sans"/>
              <a:sym typeface="Gill San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75"/>
          <p:cNvSpPr txBox="1"/>
          <p:nvPr/>
        </p:nvSpPr>
        <p:spPr>
          <a:xfrm>
            <a:off x="214075" y="1584450"/>
            <a:ext cx="8097000" cy="4386900"/>
          </a:xfrm>
          <a:prstGeom prst="rect">
            <a:avLst/>
          </a:prstGeom>
          <a:noFill/>
          <a:ln>
            <a:noFill/>
          </a:ln>
        </p:spPr>
        <p:txBody>
          <a:bodyPr spcFirstLastPara="1" wrap="square" lIns="91425" tIns="91425" rIns="91425" bIns="91425" anchor="t" anchorCtr="0">
            <a:spAutoFit/>
          </a:bodyPr>
          <a:lstStyle/>
          <a:p>
            <a:pPr marL="114300" lvl="0" indent="0" algn="l" rtl="0">
              <a:lnSpc>
                <a:spcPct val="150000"/>
              </a:lnSpc>
              <a:spcBef>
                <a:spcPts val="360"/>
              </a:spcBef>
              <a:spcAft>
                <a:spcPts val="0"/>
              </a:spcAft>
              <a:buNone/>
            </a:pPr>
            <a:r>
              <a:rPr lang="en-US" sz="4800">
                <a:solidFill>
                  <a:srgbClr val="6EA92C"/>
                </a:solidFill>
                <a:latin typeface="Gill Sans"/>
                <a:ea typeface="Gill Sans"/>
                <a:cs typeface="Gill Sans"/>
                <a:sym typeface="Gill Sans"/>
              </a:rPr>
              <a:t>Formative Assessment Option:</a:t>
            </a:r>
            <a:endParaRPr sz="4800">
              <a:solidFill>
                <a:srgbClr val="6EA92C"/>
              </a:solidFill>
              <a:latin typeface="Gill Sans"/>
              <a:ea typeface="Gill Sans"/>
              <a:cs typeface="Gill Sans"/>
              <a:sym typeface="Gill Sans"/>
            </a:endParaRPr>
          </a:p>
          <a:p>
            <a:pPr marL="114300" lvl="0" indent="0" algn="l" rtl="0">
              <a:lnSpc>
                <a:spcPct val="150000"/>
              </a:lnSpc>
              <a:spcBef>
                <a:spcPts val="360"/>
              </a:spcBef>
              <a:spcAft>
                <a:spcPts val="0"/>
              </a:spcAft>
              <a:buNone/>
            </a:pPr>
            <a:r>
              <a:rPr lang="en-US" sz="4800">
                <a:solidFill>
                  <a:srgbClr val="6EA92C"/>
                </a:solidFill>
                <a:latin typeface="Gill Sans"/>
                <a:ea typeface="Gill Sans"/>
                <a:cs typeface="Gill Sans"/>
                <a:sym typeface="Gill Sans"/>
              </a:rPr>
              <a:t>Kahoot</a:t>
            </a:r>
            <a:endParaRPr sz="4800">
              <a:solidFill>
                <a:srgbClr val="6EA92C"/>
              </a:solidFill>
              <a:latin typeface="Gill Sans"/>
              <a:ea typeface="Gill Sans"/>
              <a:cs typeface="Gill Sans"/>
              <a:sym typeface="Gill Sans"/>
            </a:endParaRPr>
          </a:p>
          <a:p>
            <a:pPr marL="0" lvl="0" indent="0" algn="l" rtl="0">
              <a:lnSpc>
                <a:spcPct val="150000"/>
              </a:lnSpc>
              <a:spcBef>
                <a:spcPts val="360"/>
              </a:spcBef>
              <a:spcAft>
                <a:spcPts val="0"/>
              </a:spcAft>
              <a:buNone/>
            </a:pPr>
            <a:r>
              <a:rPr lang="en-US" sz="4800">
                <a:solidFill>
                  <a:srgbClr val="6EA92C"/>
                </a:solidFill>
                <a:latin typeface="Gill Sans"/>
                <a:ea typeface="Gill Sans"/>
                <a:cs typeface="Gill Sans"/>
                <a:sym typeface="Gill Sans"/>
              </a:rPr>
              <a:t>Go to kahoot.it</a:t>
            </a:r>
            <a:endParaRPr sz="4800">
              <a:solidFill>
                <a:srgbClr val="6EA92C"/>
              </a:solidFill>
              <a:latin typeface="Gill Sans"/>
              <a:ea typeface="Gill Sans"/>
              <a:cs typeface="Gill Sans"/>
              <a:sym typeface="Gill Sans"/>
            </a:endParaRPr>
          </a:p>
          <a:p>
            <a:pPr marL="0" lvl="0" indent="0" algn="l" rtl="0">
              <a:lnSpc>
                <a:spcPct val="150000"/>
              </a:lnSpc>
              <a:spcBef>
                <a:spcPts val="360"/>
              </a:spcBef>
              <a:spcAft>
                <a:spcPts val="0"/>
              </a:spcAft>
              <a:buNone/>
            </a:pPr>
            <a:endParaRPr sz="4800">
              <a:solidFill>
                <a:srgbClr val="6EA92C"/>
              </a:solidFill>
              <a:latin typeface="Gill Sans"/>
              <a:ea typeface="Gill Sans"/>
              <a:cs typeface="Gill Sans"/>
              <a:sym typeface="Gill San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76"/>
          <p:cNvSpPr txBox="1"/>
          <p:nvPr/>
        </p:nvSpPr>
        <p:spPr>
          <a:xfrm>
            <a:off x="2638725" y="334850"/>
            <a:ext cx="3000000" cy="84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300">
                <a:solidFill>
                  <a:srgbClr val="004A80"/>
                </a:solidFill>
                <a:latin typeface="Gill Sans"/>
                <a:ea typeface="Gill Sans"/>
                <a:cs typeface="Gill Sans"/>
                <a:sym typeface="Gill Sans"/>
              </a:rPr>
              <a:t>Elasticity</a:t>
            </a:r>
            <a:endParaRPr sz="2700"/>
          </a:p>
        </p:txBody>
      </p:sp>
      <p:pic>
        <p:nvPicPr>
          <p:cNvPr id="497" name="Google Shape;497;p76"/>
          <p:cNvPicPr preferRelativeResize="0"/>
          <p:nvPr/>
        </p:nvPicPr>
        <p:blipFill>
          <a:blip r:embed="rId3">
            <a:alphaModFix/>
          </a:blip>
          <a:stretch>
            <a:fillRect/>
          </a:stretch>
        </p:blipFill>
        <p:spPr>
          <a:xfrm>
            <a:off x="1274250" y="1435100"/>
            <a:ext cx="2859350" cy="2859350"/>
          </a:xfrm>
          <a:prstGeom prst="rect">
            <a:avLst/>
          </a:prstGeom>
          <a:noFill/>
          <a:ln>
            <a:noFill/>
          </a:ln>
        </p:spPr>
      </p:pic>
      <p:pic>
        <p:nvPicPr>
          <p:cNvPr id="498" name="Google Shape;498;p76"/>
          <p:cNvPicPr preferRelativeResize="0"/>
          <p:nvPr/>
        </p:nvPicPr>
        <p:blipFill>
          <a:blip r:embed="rId4">
            <a:alphaModFix/>
          </a:blip>
          <a:stretch>
            <a:fillRect/>
          </a:stretch>
        </p:blipFill>
        <p:spPr>
          <a:xfrm>
            <a:off x="4964500" y="1727625"/>
            <a:ext cx="3085700" cy="2058150"/>
          </a:xfrm>
          <a:prstGeom prst="rect">
            <a:avLst/>
          </a:prstGeom>
          <a:noFill/>
          <a:ln>
            <a:noFill/>
          </a:ln>
        </p:spPr>
      </p:pic>
      <p:pic>
        <p:nvPicPr>
          <p:cNvPr id="499" name="Google Shape;499;p76"/>
          <p:cNvPicPr preferRelativeResize="0"/>
          <p:nvPr/>
        </p:nvPicPr>
        <p:blipFill>
          <a:blip r:embed="rId5">
            <a:alphaModFix/>
          </a:blip>
          <a:stretch>
            <a:fillRect/>
          </a:stretch>
        </p:blipFill>
        <p:spPr>
          <a:xfrm>
            <a:off x="894515" y="4404250"/>
            <a:ext cx="3618825" cy="1843450"/>
          </a:xfrm>
          <a:prstGeom prst="rect">
            <a:avLst/>
          </a:prstGeom>
          <a:noFill/>
          <a:ln>
            <a:noFill/>
          </a:ln>
        </p:spPr>
      </p:pic>
      <p:pic>
        <p:nvPicPr>
          <p:cNvPr id="500" name="Google Shape;500;p76"/>
          <p:cNvPicPr preferRelativeResize="0"/>
          <p:nvPr/>
        </p:nvPicPr>
        <p:blipFill>
          <a:blip r:embed="rId6">
            <a:alphaModFix/>
          </a:blip>
          <a:stretch>
            <a:fillRect/>
          </a:stretch>
        </p:blipFill>
        <p:spPr>
          <a:xfrm>
            <a:off x="4673227" y="4016137"/>
            <a:ext cx="4276224" cy="240537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7"/>
          <p:cNvSpPr txBox="1"/>
          <p:nvPr/>
        </p:nvSpPr>
        <p:spPr>
          <a:xfrm>
            <a:off x="91500" y="2250300"/>
            <a:ext cx="8961000" cy="21858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3100">
                <a:solidFill>
                  <a:schemeClr val="dk1"/>
                </a:solidFill>
                <a:latin typeface="Gill Sans"/>
                <a:ea typeface="Gill Sans"/>
                <a:cs typeface="Gill Sans"/>
                <a:sym typeface="Gill Sans"/>
              </a:rPr>
              <a:t>How responsive are consumers to changes in price?</a:t>
            </a:r>
            <a:endParaRPr sz="31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31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3100">
                <a:solidFill>
                  <a:schemeClr val="dk1"/>
                </a:solidFill>
                <a:latin typeface="Gill Sans"/>
                <a:ea typeface="Gill Sans"/>
                <a:cs typeface="Gill Sans"/>
                <a:sym typeface="Gill Sans"/>
              </a:rPr>
              <a:t>To what extent will the quantity demanded change when the price of a good or service changes?</a:t>
            </a:r>
            <a:endParaRPr sz="3100">
              <a:solidFill>
                <a:schemeClr val="dk1"/>
              </a:solidFill>
              <a:latin typeface="Gill Sans"/>
              <a:ea typeface="Gill Sans"/>
              <a:cs typeface="Gill Sans"/>
              <a:sym typeface="Gill Sans"/>
            </a:endParaRPr>
          </a:p>
        </p:txBody>
      </p:sp>
      <p:sp>
        <p:nvSpPr>
          <p:cNvPr id="507" name="Google Shape;507;p77"/>
          <p:cNvSpPr txBox="1"/>
          <p:nvPr/>
        </p:nvSpPr>
        <p:spPr>
          <a:xfrm>
            <a:off x="3072000" y="272950"/>
            <a:ext cx="3000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rgbClr val="004A80"/>
                </a:solidFill>
                <a:latin typeface="Gill Sans"/>
                <a:ea typeface="Gill Sans"/>
                <a:cs typeface="Gill Sans"/>
                <a:sym typeface="Gill Sans"/>
              </a:rPr>
              <a:t>Elasticity</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8"/>
          <p:cNvSpPr txBox="1"/>
          <p:nvPr/>
        </p:nvSpPr>
        <p:spPr>
          <a:xfrm>
            <a:off x="3072000" y="272950"/>
            <a:ext cx="3000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rgbClr val="004A80"/>
                </a:solidFill>
                <a:latin typeface="Gill Sans"/>
                <a:ea typeface="Gill Sans"/>
                <a:cs typeface="Gill Sans"/>
                <a:sym typeface="Gill Sans"/>
              </a:rPr>
              <a:t>Elasticity</a:t>
            </a:r>
            <a:endParaRPr/>
          </a:p>
        </p:txBody>
      </p:sp>
      <p:pic>
        <p:nvPicPr>
          <p:cNvPr id="514" name="Google Shape;514;p78"/>
          <p:cNvPicPr preferRelativeResize="0"/>
          <p:nvPr/>
        </p:nvPicPr>
        <p:blipFill>
          <a:blip r:embed="rId3">
            <a:alphaModFix/>
          </a:blip>
          <a:stretch>
            <a:fillRect/>
          </a:stretch>
        </p:blipFill>
        <p:spPr>
          <a:xfrm>
            <a:off x="146775" y="1852175"/>
            <a:ext cx="2871450" cy="2107650"/>
          </a:xfrm>
          <a:prstGeom prst="rect">
            <a:avLst/>
          </a:prstGeom>
          <a:noFill/>
          <a:ln>
            <a:noFill/>
          </a:ln>
        </p:spPr>
      </p:pic>
      <p:pic>
        <p:nvPicPr>
          <p:cNvPr id="515" name="Google Shape;515;p78"/>
          <p:cNvPicPr preferRelativeResize="0"/>
          <p:nvPr/>
        </p:nvPicPr>
        <p:blipFill>
          <a:blip r:embed="rId4">
            <a:alphaModFix/>
          </a:blip>
          <a:stretch>
            <a:fillRect/>
          </a:stretch>
        </p:blipFill>
        <p:spPr>
          <a:xfrm>
            <a:off x="3018223" y="1458350"/>
            <a:ext cx="3375450" cy="2531588"/>
          </a:xfrm>
          <a:prstGeom prst="rect">
            <a:avLst/>
          </a:prstGeom>
          <a:noFill/>
          <a:ln>
            <a:noFill/>
          </a:ln>
        </p:spPr>
      </p:pic>
      <p:pic>
        <p:nvPicPr>
          <p:cNvPr id="516" name="Google Shape;516;p78"/>
          <p:cNvPicPr preferRelativeResize="0"/>
          <p:nvPr/>
        </p:nvPicPr>
        <p:blipFill>
          <a:blip r:embed="rId5">
            <a:alphaModFix/>
          </a:blip>
          <a:stretch>
            <a:fillRect/>
          </a:stretch>
        </p:blipFill>
        <p:spPr>
          <a:xfrm>
            <a:off x="6488363" y="2156062"/>
            <a:ext cx="2275351" cy="1499875"/>
          </a:xfrm>
          <a:prstGeom prst="rect">
            <a:avLst/>
          </a:prstGeom>
          <a:noFill/>
          <a:ln>
            <a:noFill/>
          </a:ln>
        </p:spPr>
      </p:pic>
      <p:pic>
        <p:nvPicPr>
          <p:cNvPr id="517" name="Google Shape;517;p78"/>
          <p:cNvPicPr preferRelativeResize="0"/>
          <p:nvPr/>
        </p:nvPicPr>
        <p:blipFill>
          <a:blip r:embed="rId6">
            <a:alphaModFix/>
          </a:blip>
          <a:stretch>
            <a:fillRect/>
          </a:stretch>
        </p:blipFill>
        <p:spPr>
          <a:xfrm>
            <a:off x="-136723" y="4223025"/>
            <a:ext cx="3438451" cy="1934124"/>
          </a:xfrm>
          <a:prstGeom prst="rect">
            <a:avLst/>
          </a:prstGeom>
          <a:noFill/>
          <a:ln>
            <a:noFill/>
          </a:ln>
        </p:spPr>
      </p:pic>
      <p:pic>
        <p:nvPicPr>
          <p:cNvPr id="518" name="Google Shape;518;p78"/>
          <p:cNvPicPr preferRelativeResize="0"/>
          <p:nvPr/>
        </p:nvPicPr>
        <p:blipFill>
          <a:blip r:embed="rId7">
            <a:alphaModFix/>
          </a:blip>
          <a:stretch>
            <a:fillRect/>
          </a:stretch>
        </p:blipFill>
        <p:spPr>
          <a:xfrm>
            <a:off x="3133937" y="3780375"/>
            <a:ext cx="3144035" cy="2095499"/>
          </a:xfrm>
          <a:prstGeom prst="rect">
            <a:avLst/>
          </a:prstGeom>
          <a:noFill/>
          <a:ln>
            <a:noFill/>
          </a:ln>
        </p:spPr>
      </p:pic>
      <p:pic>
        <p:nvPicPr>
          <p:cNvPr id="519" name="Google Shape;519;p78"/>
          <p:cNvPicPr preferRelativeResize="0"/>
          <p:nvPr/>
        </p:nvPicPr>
        <p:blipFill>
          <a:blip r:embed="rId8">
            <a:alphaModFix/>
          </a:blip>
          <a:stretch>
            <a:fillRect/>
          </a:stretch>
        </p:blipFill>
        <p:spPr>
          <a:xfrm>
            <a:off x="6340847" y="4333288"/>
            <a:ext cx="2570416" cy="171361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79"/>
          <p:cNvSpPr txBox="1"/>
          <p:nvPr/>
        </p:nvSpPr>
        <p:spPr>
          <a:xfrm>
            <a:off x="3072000" y="272950"/>
            <a:ext cx="3000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rgbClr val="004A80"/>
                </a:solidFill>
                <a:latin typeface="Gill Sans"/>
                <a:ea typeface="Gill Sans"/>
                <a:cs typeface="Gill Sans"/>
                <a:sym typeface="Gill Sans"/>
              </a:rPr>
              <a:t>Elasticity</a:t>
            </a:r>
            <a:endParaRPr/>
          </a:p>
        </p:txBody>
      </p:sp>
      <p:sp>
        <p:nvSpPr>
          <p:cNvPr id="526" name="Google Shape;526;p79"/>
          <p:cNvSpPr txBox="1"/>
          <p:nvPr/>
        </p:nvSpPr>
        <p:spPr>
          <a:xfrm>
            <a:off x="359400" y="1604675"/>
            <a:ext cx="8425200" cy="3786600"/>
          </a:xfrm>
          <a:prstGeom prst="rect">
            <a:avLst/>
          </a:prstGeom>
          <a:noFill/>
          <a:ln>
            <a:noFill/>
          </a:ln>
        </p:spPr>
        <p:txBody>
          <a:bodyPr spcFirstLastPara="1" wrap="square" lIns="91425" tIns="91425" rIns="91425" bIns="91425" anchor="t" anchorCtr="0">
            <a:spAutoFit/>
          </a:bodyPr>
          <a:lstStyle/>
          <a:p>
            <a:pPr marL="457200" lvl="0" indent="-393700" algn="l" rtl="0">
              <a:spcBef>
                <a:spcPts val="360"/>
              </a:spcBef>
              <a:spcAft>
                <a:spcPts val="0"/>
              </a:spcAft>
              <a:buClr>
                <a:schemeClr val="dk1"/>
              </a:buClr>
              <a:buSzPts val="2600"/>
              <a:buChar char="•"/>
            </a:pPr>
            <a:r>
              <a:rPr lang="en-US" sz="2600">
                <a:solidFill>
                  <a:schemeClr val="dk1"/>
                </a:solidFill>
                <a:latin typeface="Gill Sans"/>
                <a:ea typeface="Gill Sans"/>
                <a:cs typeface="Gill Sans"/>
                <a:sym typeface="Gill Sans"/>
              </a:rPr>
              <a:t>If the percentage change in quantity demanded is greater than the percentage change in price, demand is considered to be </a:t>
            </a:r>
            <a:r>
              <a:rPr lang="en-US" sz="2600" b="1" u="sng">
                <a:solidFill>
                  <a:schemeClr val="dk1"/>
                </a:solidFill>
                <a:latin typeface="Gill Sans"/>
                <a:ea typeface="Gill Sans"/>
                <a:cs typeface="Gill Sans"/>
                <a:sym typeface="Gill Sans"/>
              </a:rPr>
              <a:t>elastic.</a:t>
            </a:r>
            <a:endParaRPr sz="2600" b="1" u="sng">
              <a:solidFill>
                <a:schemeClr val="dk1"/>
              </a:solidFill>
              <a:latin typeface="Gill Sans"/>
              <a:ea typeface="Gill Sans"/>
              <a:cs typeface="Gill Sans"/>
              <a:sym typeface="Gill Sans"/>
            </a:endParaRPr>
          </a:p>
          <a:p>
            <a:pPr marL="457200" lvl="0" indent="-393700" algn="l" rtl="0">
              <a:spcBef>
                <a:spcPts val="0"/>
              </a:spcBef>
              <a:spcAft>
                <a:spcPts val="0"/>
              </a:spcAft>
              <a:buClr>
                <a:schemeClr val="dk1"/>
              </a:buClr>
              <a:buSzPts val="2600"/>
              <a:buChar char="•"/>
            </a:pPr>
            <a:r>
              <a:rPr lang="en-US" sz="2600">
                <a:solidFill>
                  <a:schemeClr val="dk1"/>
                </a:solidFill>
                <a:latin typeface="Gill Sans"/>
                <a:ea typeface="Gill Sans"/>
                <a:cs typeface="Gill Sans"/>
                <a:sym typeface="Gill Sans"/>
              </a:rPr>
              <a:t>If the percentage change in quantity demanded is less than the percentage change in price, demand is considered to be </a:t>
            </a:r>
            <a:r>
              <a:rPr lang="en-US" sz="2600" b="1" u="sng">
                <a:solidFill>
                  <a:schemeClr val="dk1"/>
                </a:solidFill>
                <a:latin typeface="Gill Sans"/>
                <a:ea typeface="Gill Sans"/>
                <a:cs typeface="Gill Sans"/>
                <a:sym typeface="Gill Sans"/>
              </a:rPr>
              <a:t>inelastic.</a:t>
            </a:r>
            <a:endParaRPr sz="2600" b="1" u="sng">
              <a:solidFill>
                <a:schemeClr val="dk1"/>
              </a:solidFill>
              <a:latin typeface="Gill Sans"/>
              <a:ea typeface="Gill Sans"/>
              <a:cs typeface="Gill Sans"/>
              <a:sym typeface="Gill Sans"/>
            </a:endParaRPr>
          </a:p>
          <a:p>
            <a:pPr marL="457200" lvl="0" indent="-393700" algn="l" rtl="0">
              <a:spcBef>
                <a:spcPts val="0"/>
              </a:spcBef>
              <a:spcAft>
                <a:spcPts val="0"/>
              </a:spcAft>
              <a:buClr>
                <a:schemeClr val="dk1"/>
              </a:buClr>
              <a:buSzPts val="2600"/>
              <a:buChar char="•"/>
            </a:pPr>
            <a:r>
              <a:rPr lang="en-US" sz="2600">
                <a:solidFill>
                  <a:schemeClr val="dk1"/>
                </a:solidFill>
                <a:latin typeface="Gill Sans"/>
                <a:ea typeface="Gill Sans"/>
                <a:cs typeface="Gill Sans"/>
                <a:sym typeface="Gill Sans"/>
              </a:rPr>
              <a:t>If the percentage change in quantity demanded is the same as the percentage change in price, demand is considered to be </a:t>
            </a:r>
            <a:r>
              <a:rPr lang="en-US" sz="2600" b="1" u="sng">
                <a:solidFill>
                  <a:schemeClr val="dk1"/>
                </a:solidFill>
                <a:latin typeface="Gill Sans"/>
                <a:ea typeface="Gill Sans"/>
                <a:cs typeface="Gill Sans"/>
                <a:sym typeface="Gill Sans"/>
              </a:rPr>
              <a:t>unit elastic.</a:t>
            </a:r>
            <a:endParaRPr sz="2600" b="1" u="sng">
              <a:solidFill>
                <a:schemeClr val="dk1"/>
              </a:solidFill>
              <a:latin typeface="Gill Sans"/>
              <a:ea typeface="Gill Sans"/>
              <a:cs typeface="Gill Sans"/>
              <a:sym typeface="Gill San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80"/>
          <p:cNvSpPr txBox="1"/>
          <p:nvPr/>
        </p:nvSpPr>
        <p:spPr>
          <a:xfrm>
            <a:off x="3072000" y="272950"/>
            <a:ext cx="3000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rgbClr val="004A80"/>
                </a:solidFill>
                <a:latin typeface="Gill Sans"/>
                <a:ea typeface="Gill Sans"/>
                <a:cs typeface="Gill Sans"/>
                <a:sym typeface="Gill Sans"/>
              </a:rPr>
              <a:t>Elasticity</a:t>
            </a:r>
            <a:endParaRPr/>
          </a:p>
        </p:txBody>
      </p:sp>
      <p:sp>
        <p:nvSpPr>
          <p:cNvPr id="533" name="Google Shape;533;p80"/>
          <p:cNvSpPr txBox="1"/>
          <p:nvPr/>
        </p:nvSpPr>
        <p:spPr>
          <a:xfrm>
            <a:off x="359400" y="1604675"/>
            <a:ext cx="8425200" cy="45099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Clr>
                <a:schemeClr val="dk1"/>
              </a:buClr>
              <a:buSzPts val="1100"/>
              <a:buFont typeface="Arial"/>
              <a:buNone/>
            </a:pPr>
            <a:r>
              <a:rPr lang="en-US" sz="3000">
                <a:solidFill>
                  <a:schemeClr val="dk1"/>
                </a:solidFill>
                <a:latin typeface="Gill Sans"/>
                <a:ea typeface="Gill Sans"/>
                <a:cs typeface="Gill Sans"/>
                <a:sym typeface="Gill Sans"/>
              </a:rPr>
              <a:t>Elastic:  Consumers are highly responsive to price changes.</a:t>
            </a:r>
            <a:endParaRPr sz="3000">
              <a:solidFill>
                <a:schemeClr val="dk1"/>
              </a:solidFill>
              <a:latin typeface="Gill Sans"/>
              <a:ea typeface="Gill Sans"/>
              <a:cs typeface="Gill Sans"/>
              <a:sym typeface="Gill Sans"/>
            </a:endParaRPr>
          </a:p>
          <a:p>
            <a:pPr marL="342900" lvl="0" indent="-228600" algn="l" rtl="0">
              <a:spcBef>
                <a:spcPts val="360"/>
              </a:spcBef>
              <a:spcAft>
                <a:spcPts val="0"/>
              </a:spcAft>
              <a:buClr>
                <a:schemeClr val="dk1"/>
              </a:buClr>
              <a:buSzPts val="1100"/>
              <a:buFont typeface="Arial"/>
              <a:buNone/>
            </a:pPr>
            <a:endParaRPr sz="3000">
              <a:solidFill>
                <a:schemeClr val="dk1"/>
              </a:solidFill>
              <a:latin typeface="Gill Sans"/>
              <a:ea typeface="Gill Sans"/>
              <a:cs typeface="Gill Sans"/>
              <a:sym typeface="Gill Sans"/>
            </a:endParaRPr>
          </a:p>
          <a:p>
            <a:pPr marL="342900" lvl="0" indent="-228600" algn="l" rtl="0">
              <a:spcBef>
                <a:spcPts val="360"/>
              </a:spcBef>
              <a:spcAft>
                <a:spcPts val="0"/>
              </a:spcAft>
              <a:buClr>
                <a:schemeClr val="dk1"/>
              </a:buClr>
              <a:buSzPts val="1100"/>
              <a:buFont typeface="Arial"/>
              <a:buNone/>
            </a:pPr>
            <a:r>
              <a:rPr lang="en-US" sz="3000">
                <a:solidFill>
                  <a:schemeClr val="dk1"/>
                </a:solidFill>
                <a:latin typeface="Gill Sans"/>
                <a:ea typeface="Gill Sans"/>
                <a:cs typeface="Gill Sans"/>
                <a:sym typeface="Gill Sans"/>
              </a:rPr>
              <a:t>Inelastic:  Consumers are relatively less responsive to price changes.</a:t>
            </a:r>
            <a:endParaRPr sz="3000">
              <a:solidFill>
                <a:schemeClr val="dk1"/>
              </a:solidFill>
              <a:latin typeface="Gill Sans"/>
              <a:ea typeface="Gill Sans"/>
              <a:cs typeface="Gill Sans"/>
              <a:sym typeface="Gill Sans"/>
            </a:endParaRPr>
          </a:p>
          <a:p>
            <a:pPr marL="342900" lvl="0" indent="-228600" algn="l" rtl="0">
              <a:spcBef>
                <a:spcPts val="360"/>
              </a:spcBef>
              <a:spcAft>
                <a:spcPts val="0"/>
              </a:spcAft>
              <a:buClr>
                <a:schemeClr val="dk1"/>
              </a:buClr>
              <a:buSzPts val="1100"/>
              <a:buFont typeface="Arial"/>
              <a:buNone/>
            </a:pPr>
            <a:endParaRPr sz="1800">
              <a:solidFill>
                <a:schemeClr val="dk1"/>
              </a:solidFill>
              <a:latin typeface="Gill Sans"/>
              <a:ea typeface="Gill Sans"/>
              <a:cs typeface="Gill Sans"/>
              <a:sym typeface="Gill Sans"/>
            </a:endParaRPr>
          </a:p>
          <a:p>
            <a:pPr marL="342900" lvl="0" indent="-228600" algn="l" rtl="0">
              <a:spcBef>
                <a:spcPts val="360"/>
              </a:spcBef>
              <a:spcAft>
                <a:spcPts val="0"/>
              </a:spcAft>
              <a:buClr>
                <a:schemeClr val="dk1"/>
              </a:buClr>
              <a:buSzPts val="1100"/>
              <a:buFont typeface="Arial"/>
              <a:buNone/>
            </a:pPr>
            <a:r>
              <a:rPr lang="en-US" sz="2400">
                <a:solidFill>
                  <a:schemeClr val="dk1"/>
                </a:solidFill>
                <a:latin typeface="Gill Sans"/>
                <a:ea typeface="Gill Sans"/>
                <a:cs typeface="Gill Sans"/>
                <a:sym typeface="Gill Sans"/>
              </a:rPr>
              <a:t>Examples of elastic goods?</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Clr>
                <a:schemeClr val="dk1"/>
              </a:buClr>
              <a:buSzPts val="1100"/>
              <a:buFont typeface="Arial"/>
              <a:buNone/>
            </a:pPr>
            <a:r>
              <a:rPr lang="en-US" sz="2400">
                <a:solidFill>
                  <a:schemeClr val="dk1"/>
                </a:solidFill>
                <a:latin typeface="Gill Sans"/>
                <a:ea typeface="Gill Sans"/>
                <a:cs typeface="Gill Sans"/>
                <a:sym typeface="Gill Sans"/>
              </a:rPr>
              <a:t>Examples of inelastic goods?</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Clr>
                <a:schemeClr val="dk1"/>
              </a:buClr>
              <a:buSzPts val="1100"/>
              <a:buFont typeface="Arial"/>
              <a:buNone/>
            </a:pPr>
            <a:endParaRPr sz="1800">
              <a:solidFill>
                <a:schemeClr val="dk1"/>
              </a:solidFill>
              <a:latin typeface="Gill Sans"/>
              <a:ea typeface="Gill Sans"/>
              <a:cs typeface="Gill Sans"/>
              <a:sym typeface="Gill Sans"/>
            </a:endParaRPr>
          </a:p>
          <a:p>
            <a:pPr marL="457200" lvl="0" indent="0" algn="l" rtl="0">
              <a:spcBef>
                <a:spcPts val="360"/>
              </a:spcBef>
              <a:spcAft>
                <a:spcPts val="0"/>
              </a:spcAft>
              <a:buNone/>
            </a:pPr>
            <a:endParaRPr sz="2600" b="1" u="sng">
              <a:solidFill>
                <a:schemeClr val="dk1"/>
              </a:solidFill>
              <a:latin typeface="Gill Sans"/>
              <a:ea typeface="Gill Sans"/>
              <a:cs typeface="Gill Sans"/>
              <a:sym typeface="Gill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8"/>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85" name="Google Shape;85;p18"/>
          <p:cNvPicPr preferRelativeResize="0"/>
          <p:nvPr/>
        </p:nvPicPr>
        <p:blipFill>
          <a:blip r:embed="rId4">
            <a:alphaModFix/>
          </a:blip>
          <a:stretch>
            <a:fillRect/>
          </a:stretch>
        </p:blipFill>
        <p:spPr>
          <a:xfrm>
            <a:off x="0" y="0"/>
            <a:ext cx="9144003" cy="685800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81"/>
          <p:cNvSpPr txBox="1"/>
          <p:nvPr/>
        </p:nvSpPr>
        <p:spPr>
          <a:xfrm>
            <a:off x="3072000" y="272950"/>
            <a:ext cx="3000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rgbClr val="004A80"/>
                </a:solidFill>
                <a:latin typeface="Gill Sans"/>
                <a:ea typeface="Gill Sans"/>
                <a:cs typeface="Gill Sans"/>
                <a:sym typeface="Gill Sans"/>
              </a:rPr>
              <a:t>Elasticity</a:t>
            </a:r>
            <a:endParaRPr/>
          </a:p>
        </p:txBody>
      </p:sp>
      <p:sp>
        <p:nvSpPr>
          <p:cNvPr id="540" name="Google Shape;540;p81"/>
          <p:cNvSpPr txBox="1"/>
          <p:nvPr/>
        </p:nvSpPr>
        <p:spPr>
          <a:xfrm>
            <a:off x="359400" y="1390350"/>
            <a:ext cx="8425200" cy="50178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800">
                <a:solidFill>
                  <a:schemeClr val="dk1"/>
                </a:solidFill>
                <a:latin typeface="Gill Sans"/>
                <a:ea typeface="Gill Sans"/>
                <a:cs typeface="Gill Sans"/>
                <a:sym typeface="Gill Sans"/>
              </a:rPr>
              <a:t>What factors influence the elasticity of demand for specific goods and services?</a:t>
            </a:r>
            <a:endParaRPr sz="28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800">
              <a:solidFill>
                <a:schemeClr val="dk1"/>
              </a:solidFill>
              <a:latin typeface="Gill Sans"/>
              <a:ea typeface="Gill Sans"/>
              <a:cs typeface="Gill Sans"/>
              <a:sym typeface="Gill Sans"/>
            </a:endParaRPr>
          </a:p>
          <a:p>
            <a:pPr marL="457200" lvl="0" indent="-406400" algn="l" rtl="0">
              <a:spcBef>
                <a:spcPts val="360"/>
              </a:spcBef>
              <a:spcAft>
                <a:spcPts val="0"/>
              </a:spcAft>
              <a:buClr>
                <a:schemeClr val="dk1"/>
              </a:buClr>
              <a:buSzPts val="2800"/>
              <a:buChar char="•"/>
            </a:pPr>
            <a:r>
              <a:rPr lang="en-US" sz="2800">
                <a:solidFill>
                  <a:schemeClr val="dk1"/>
                </a:solidFill>
                <a:latin typeface="Gill Sans"/>
                <a:ea typeface="Gill Sans"/>
                <a:cs typeface="Gill Sans"/>
                <a:sym typeface="Gill Sans"/>
              </a:rPr>
              <a:t>How many close substitutes are there for a good/service?</a:t>
            </a:r>
            <a:endParaRPr sz="2800">
              <a:solidFill>
                <a:schemeClr val="dk1"/>
              </a:solidFill>
              <a:latin typeface="Gill Sans"/>
              <a:ea typeface="Gill Sans"/>
              <a:cs typeface="Gill Sans"/>
              <a:sym typeface="Gill Sans"/>
            </a:endParaRPr>
          </a:p>
          <a:p>
            <a:pPr marL="457200" lvl="0" indent="-406400" algn="l" rtl="0">
              <a:spcBef>
                <a:spcPts val="0"/>
              </a:spcBef>
              <a:spcAft>
                <a:spcPts val="0"/>
              </a:spcAft>
              <a:buClr>
                <a:schemeClr val="dk1"/>
              </a:buClr>
              <a:buSzPts val="2800"/>
              <a:buChar char="•"/>
            </a:pPr>
            <a:r>
              <a:rPr lang="en-US" sz="2800">
                <a:solidFill>
                  <a:schemeClr val="dk1"/>
                </a:solidFill>
                <a:latin typeface="Gill Sans"/>
                <a:ea typeface="Gill Sans"/>
                <a:cs typeface="Gill Sans"/>
                <a:sym typeface="Gill Sans"/>
              </a:rPr>
              <a:t>How much of a typical consumer’s budget does the good or service take up?</a:t>
            </a:r>
            <a:endParaRPr sz="2800">
              <a:solidFill>
                <a:schemeClr val="dk1"/>
              </a:solidFill>
              <a:latin typeface="Gill Sans"/>
              <a:ea typeface="Gill Sans"/>
              <a:cs typeface="Gill Sans"/>
              <a:sym typeface="Gill Sans"/>
            </a:endParaRPr>
          </a:p>
          <a:p>
            <a:pPr marL="457200" lvl="0" indent="-406400" algn="l" rtl="0">
              <a:spcBef>
                <a:spcPts val="0"/>
              </a:spcBef>
              <a:spcAft>
                <a:spcPts val="0"/>
              </a:spcAft>
              <a:buClr>
                <a:schemeClr val="dk1"/>
              </a:buClr>
              <a:buSzPts val="2800"/>
              <a:buChar char="•"/>
            </a:pPr>
            <a:r>
              <a:rPr lang="en-US" sz="2800">
                <a:solidFill>
                  <a:schemeClr val="dk1"/>
                </a:solidFill>
                <a:latin typeface="Gill Sans"/>
                <a:ea typeface="Gill Sans"/>
                <a:cs typeface="Gill Sans"/>
                <a:sym typeface="Gill Sans"/>
              </a:rPr>
              <a:t>How much time do consumers have to make a decision?</a:t>
            </a:r>
            <a:endParaRPr sz="1800">
              <a:solidFill>
                <a:schemeClr val="dk1"/>
              </a:solidFill>
              <a:latin typeface="Gill Sans"/>
              <a:ea typeface="Gill Sans"/>
              <a:cs typeface="Gill Sans"/>
              <a:sym typeface="Gill Sans"/>
            </a:endParaRPr>
          </a:p>
          <a:p>
            <a:pPr marL="457200" lvl="0" indent="0" algn="l" rtl="0">
              <a:spcBef>
                <a:spcPts val="360"/>
              </a:spcBef>
              <a:spcAft>
                <a:spcPts val="0"/>
              </a:spcAft>
              <a:buNone/>
            </a:pPr>
            <a:endParaRPr sz="2600" b="1" u="sng">
              <a:solidFill>
                <a:schemeClr val="dk1"/>
              </a:solidFill>
              <a:latin typeface="Gill Sans"/>
              <a:ea typeface="Gill Sans"/>
              <a:cs typeface="Gill Sans"/>
              <a:sym typeface="Gill San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82"/>
          <p:cNvPicPr preferRelativeResize="0"/>
          <p:nvPr/>
        </p:nvPicPr>
        <p:blipFill>
          <a:blip r:embed="rId3">
            <a:alphaModFix/>
          </a:blip>
          <a:stretch>
            <a:fillRect/>
          </a:stretch>
        </p:blipFill>
        <p:spPr>
          <a:xfrm>
            <a:off x="1419925" y="1485850"/>
            <a:ext cx="6816375" cy="45442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p83"/>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553" name="Google Shape;553;p83"/>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84"/>
          <p:cNvPicPr preferRelativeResize="0"/>
          <p:nvPr/>
        </p:nvPicPr>
        <p:blipFill>
          <a:blip r:embed="rId3">
            <a:alphaModFix/>
          </a:blip>
          <a:stretch>
            <a:fillRect/>
          </a:stretch>
        </p:blipFill>
        <p:spPr>
          <a:xfrm>
            <a:off x="395938" y="1558150"/>
            <a:ext cx="8352125" cy="358842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85"/>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566" name="Google Shape;566;p85"/>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p86"/>
          <p:cNvPicPr preferRelativeResize="0"/>
          <p:nvPr/>
        </p:nvPicPr>
        <p:blipFill>
          <a:blip r:embed="rId3">
            <a:alphaModFix/>
          </a:blip>
          <a:stretch>
            <a:fillRect/>
          </a:stretch>
        </p:blipFill>
        <p:spPr>
          <a:xfrm>
            <a:off x="620675" y="1527025"/>
            <a:ext cx="3608925" cy="2706700"/>
          </a:xfrm>
          <a:prstGeom prst="rect">
            <a:avLst/>
          </a:prstGeom>
          <a:noFill/>
          <a:ln>
            <a:noFill/>
          </a:ln>
        </p:spPr>
      </p:pic>
      <p:pic>
        <p:nvPicPr>
          <p:cNvPr id="573" name="Google Shape;573;p86"/>
          <p:cNvPicPr preferRelativeResize="0"/>
          <p:nvPr/>
        </p:nvPicPr>
        <p:blipFill>
          <a:blip r:embed="rId4">
            <a:alphaModFix/>
          </a:blip>
          <a:stretch>
            <a:fillRect/>
          </a:stretch>
        </p:blipFill>
        <p:spPr>
          <a:xfrm>
            <a:off x="4336675" y="1678075"/>
            <a:ext cx="4609600" cy="46096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87"/>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580" name="Google Shape;580;p87"/>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88"/>
          <p:cNvPicPr preferRelativeResize="0"/>
          <p:nvPr/>
        </p:nvPicPr>
        <p:blipFill>
          <a:blip r:embed="rId3">
            <a:alphaModFix/>
          </a:blip>
          <a:stretch>
            <a:fillRect/>
          </a:stretch>
        </p:blipFill>
        <p:spPr>
          <a:xfrm>
            <a:off x="1542500" y="1219200"/>
            <a:ext cx="5010700" cy="53238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89"/>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593" name="Google Shape;593;p89"/>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90"/>
          <p:cNvPicPr preferRelativeResize="0"/>
          <p:nvPr/>
        </p:nvPicPr>
        <p:blipFill>
          <a:blip r:embed="rId3">
            <a:alphaModFix/>
          </a:blip>
          <a:stretch>
            <a:fillRect/>
          </a:stretch>
        </p:blipFill>
        <p:spPr>
          <a:xfrm>
            <a:off x="2568300" y="1353275"/>
            <a:ext cx="4192400" cy="4989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9"/>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92" name="Google Shape;92;p19"/>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605" name="Google Shape;605;p91"/>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606" name="Google Shape;606;p91"/>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612" name="Google Shape;612;p92"/>
          <p:cNvPicPr preferRelativeResize="0"/>
          <p:nvPr/>
        </p:nvPicPr>
        <p:blipFill>
          <a:blip r:embed="rId3">
            <a:alphaModFix/>
          </a:blip>
          <a:stretch>
            <a:fillRect/>
          </a:stretch>
        </p:blipFill>
        <p:spPr>
          <a:xfrm>
            <a:off x="2266950" y="1683325"/>
            <a:ext cx="4286250" cy="42862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Google Shape;618;p93"/>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619" name="Google Shape;619;p93"/>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5" name="Google Shape;625;p94"/>
          <p:cNvPicPr preferRelativeResize="0"/>
          <p:nvPr/>
        </p:nvPicPr>
        <p:blipFill>
          <a:blip r:embed="rId3">
            <a:alphaModFix/>
          </a:blip>
          <a:stretch>
            <a:fillRect/>
          </a:stretch>
        </p:blipFill>
        <p:spPr>
          <a:xfrm>
            <a:off x="1539625" y="1304625"/>
            <a:ext cx="5400976" cy="5400976"/>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p95"/>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632" name="Google Shape;632;p95"/>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pic>
        <p:nvPicPr>
          <p:cNvPr id="638" name="Google Shape;638;p96"/>
          <p:cNvPicPr preferRelativeResize="0"/>
          <p:nvPr/>
        </p:nvPicPr>
        <p:blipFill>
          <a:blip r:embed="rId3">
            <a:alphaModFix/>
          </a:blip>
          <a:stretch>
            <a:fillRect/>
          </a:stretch>
        </p:blipFill>
        <p:spPr>
          <a:xfrm>
            <a:off x="1968375" y="1153375"/>
            <a:ext cx="5402674" cy="5402674"/>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p97"/>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645" name="Google Shape;645;p97"/>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98"/>
          <p:cNvSpPr txBox="1"/>
          <p:nvPr/>
        </p:nvSpPr>
        <p:spPr>
          <a:xfrm>
            <a:off x="624900" y="1281750"/>
            <a:ext cx="3947100" cy="42945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Calculating Elasticity:</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2171700" lvl="0" indent="-228600" algn="l" rtl="0">
              <a:spcBef>
                <a:spcPts val="360"/>
              </a:spcBef>
              <a:spcAft>
                <a:spcPts val="0"/>
              </a:spcAft>
              <a:buNone/>
            </a:pPr>
            <a:r>
              <a:rPr lang="en-US" sz="2400">
                <a:solidFill>
                  <a:schemeClr val="dk1"/>
                </a:solidFill>
                <a:latin typeface="Gill Sans"/>
                <a:ea typeface="Gill Sans"/>
                <a:cs typeface="Gill Sans"/>
                <a:sym typeface="Gill Sans"/>
              </a:rPr>
              <a:t>Q2 - Q1</a:t>
            </a:r>
            <a:endParaRPr sz="2400">
              <a:solidFill>
                <a:schemeClr val="dk1"/>
              </a:solidFill>
              <a:latin typeface="Gill Sans"/>
              <a:ea typeface="Gill Sans"/>
              <a:cs typeface="Gill Sans"/>
              <a:sym typeface="Gill Sans"/>
            </a:endParaRPr>
          </a:p>
          <a:p>
            <a:pPr marL="2171700" lvl="0" indent="-228600" algn="l" rtl="0">
              <a:spcBef>
                <a:spcPts val="360"/>
              </a:spcBef>
              <a:spcAft>
                <a:spcPts val="0"/>
              </a:spcAft>
              <a:buNone/>
            </a:pPr>
            <a:r>
              <a:rPr lang="en-US" sz="2400">
                <a:solidFill>
                  <a:schemeClr val="dk1"/>
                </a:solidFill>
                <a:latin typeface="Gill Sans"/>
                <a:ea typeface="Gill Sans"/>
                <a:cs typeface="Gill Sans"/>
                <a:sym typeface="Gill Sans"/>
              </a:rPr>
              <a:t>_______</a:t>
            </a:r>
            <a:endParaRPr sz="2400">
              <a:solidFill>
                <a:schemeClr val="dk1"/>
              </a:solidFill>
              <a:latin typeface="Gill Sans"/>
              <a:ea typeface="Gill Sans"/>
              <a:cs typeface="Gill Sans"/>
              <a:sym typeface="Gill Sans"/>
            </a:endParaRPr>
          </a:p>
          <a:p>
            <a:pPr marL="1943100" lvl="0" indent="342900" algn="l" rtl="0">
              <a:spcBef>
                <a:spcPts val="360"/>
              </a:spcBef>
              <a:spcAft>
                <a:spcPts val="0"/>
              </a:spcAft>
              <a:buNone/>
            </a:pPr>
            <a:r>
              <a:rPr lang="en-US" sz="2400">
                <a:solidFill>
                  <a:schemeClr val="dk1"/>
                </a:solidFill>
                <a:latin typeface="Gill Sans"/>
                <a:ea typeface="Gill Sans"/>
                <a:cs typeface="Gill Sans"/>
                <a:sym typeface="Gill Sans"/>
              </a:rPr>
              <a:t>Q1</a:t>
            </a:r>
            <a:endParaRPr sz="2400">
              <a:solidFill>
                <a:schemeClr val="dk1"/>
              </a:solidFill>
              <a:latin typeface="Gill Sans"/>
              <a:ea typeface="Gill Sans"/>
              <a:cs typeface="Gill Sans"/>
              <a:sym typeface="Gill Sans"/>
            </a:endParaRPr>
          </a:p>
          <a:p>
            <a:pPr marL="914400" lvl="0" indent="457200" algn="l" rtl="0">
              <a:spcBef>
                <a:spcPts val="360"/>
              </a:spcBef>
              <a:spcAft>
                <a:spcPts val="0"/>
              </a:spcAft>
              <a:buNone/>
            </a:pPr>
            <a:r>
              <a:rPr lang="en-US" sz="2400">
                <a:solidFill>
                  <a:schemeClr val="dk1"/>
                </a:solidFill>
                <a:latin typeface="Gill Sans"/>
                <a:ea typeface="Gill Sans"/>
                <a:cs typeface="Gill Sans"/>
                <a:sym typeface="Gill Sans"/>
              </a:rPr>
              <a:t> ____________</a:t>
            </a:r>
            <a:endParaRPr sz="2400">
              <a:solidFill>
                <a:schemeClr val="dk1"/>
              </a:solidFill>
              <a:latin typeface="Gill Sans"/>
              <a:ea typeface="Gill Sans"/>
              <a:cs typeface="Gill Sans"/>
              <a:sym typeface="Gill Sans"/>
            </a:endParaRPr>
          </a:p>
          <a:p>
            <a:pPr marL="2171700" lvl="0" indent="-228600" algn="l" rtl="0">
              <a:spcBef>
                <a:spcPts val="360"/>
              </a:spcBef>
              <a:spcAft>
                <a:spcPts val="0"/>
              </a:spcAft>
              <a:buNone/>
            </a:pPr>
            <a:r>
              <a:rPr lang="en-US" sz="2400">
                <a:solidFill>
                  <a:schemeClr val="dk1"/>
                </a:solidFill>
                <a:latin typeface="Gill Sans"/>
                <a:ea typeface="Gill Sans"/>
                <a:cs typeface="Gill Sans"/>
                <a:sym typeface="Gill Sans"/>
              </a:rPr>
              <a:t>P2 - P1</a:t>
            </a:r>
            <a:endParaRPr sz="2400">
              <a:solidFill>
                <a:schemeClr val="dk1"/>
              </a:solidFill>
              <a:latin typeface="Gill Sans"/>
              <a:ea typeface="Gill Sans"/>
              <a:cs typeface="Gill Sans"/>
              <a:sym typeface="Gill Sans"/>
            </a:endParaRPr>
          </a:p>
          <a:p>
            <a:pPr marL="1371600" lvl="0" indent="457200" algn="l" rtl="0">
              <a:spcBef>
                <a:spcPts val="360"/>
              </a:spcBef>
              <a:spcAft>
                <a:spcPts val="0"/>
              </a:spcAft>
              <a:buNone/>
            </a:pPr>
            <a:r>
              <a:rPr lang="en-US" sz="2400">
                <a:solidFill>
                  <a:schemeClr val="dk1"/>
                </a:solidFill>
                <a:latin typeface="Gill Sans"/>
                <a:ea typeface="Gill Sans"/>
                <a:cs typeface="Gill Sans"/>
                <a:sym typeface="Gill Sans"/>
              </a:rPr>
              <a:t>______</a:t>
            </a:r>
            <a:endParaRPr sz="2400">
              <a:solidFill>
                <a:schemeClr val="dk1"/>
              </a:solidFill>
              <a:latin typeface="Gill Sans"/>
              <a:ea typeface="Gill Sans"/>
              <a:cs typeface="Gill Sans"/>
              <a:sym typeface="Gill Sans"/>
            </a:endParaRPr>
          </a:p>
          <a:p>
            <a:pPr marL="1943100" lvl="0" indent="342900" algn="l" rtl="0">
              <a:spcBef>
                <a:spcPts val="360"/>
              </a:spcBef>
              <a:spcAft>
                <a:spcPts val="0"/>
              </a:spcAft>
              <a:buNone/>
            </a:pPr>
            <a:r>
              <a:rPr lang="en-US" sz="2400">
                <a:solidFill>
                  <a:schemeClr val="dk1"/>
                </a:solidFill>
                <a:latin typeface="Gill Sans"/>
                <a:ea typeface="Gill Sans"/>
                <a:cs typeface="Gill Sans"/>
                <a:sym typeface="Gill Sans"/>
              </a:rPr>
              <a:t>P1</a:t>
            </a:r>
            <a:endParaRPr sz="2400">
              <a:solidFill>
                <a:schemeClr val="dk1"/>
              </a:solidFill>
              <a:latin typeface="Gill Sans"/>
              <a:ea typeface="Gill Sans"/>
              <a:cs typeface="Gill Sans"/>
              <a:sym typeface="Gill Sans"/>
            </a:endParaRPr>
          </a:p>
          <a:p>
            <a:pPr marL="114300" lvl="0" indent="0" algn="ctr" rtl="0">
              <a:spcBef>
                <a:spcPts val="360"/>
              </a:spcBef>
              <a:spcAft>
                <a:spcPts val="0"/>
              </a:spcAft>
              <a:buNone/>
            </a:pPr>
            <a:endParaRPr sz="2400">
              <a:solidFill>
                <a:schemeClr val="dk1"/>
              </a:solidFill>
              <a:latin typeface="Gill Sans"/>
              <a:ea typeface="Gill Sans"/>
              <a:cs typeface="Gill Sans"/>
              <a:sym typeface="Gill Sans"/>
            </a:endParaRPr>
          </a:p>
        </p:txBody>
      </p:sp>
      <p:sp>
        <p:nvSpPr>
          <p:cNvPr id="652" name="Google Shape;652;p98"/>
          <p:cNvSpPr txBox="1"/>
          <p:nvPr/>
        </p:nvSpPr>
        <p:spPr>
          <a:xfrm>
            <a:off x="5041425" y="1143600"/>
            <a:ext cx="3423900" cy="42483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Char char="●"/>
            </a:pPr>
            <a:r>
              <a:rPr lang="en-US" sz="2400">
                <a:solidFill>
                  <a:schemeClr val="dk1"/>
                </a:solidFill>
              </a:rPr>
              <a:t>If the absolute value of the answer is greater than 1, demand is elastic</a:t>
            </a:r>
            <a:endParaRPr sz="2400">
              <a:solidFill>
                <a:schemeClr val="dk1"/>
              </a:solidFill>
            </a:endParaRPr>
          </a:p>
          <a:p>
            <a:pPr marL="457200" lvl="0" indent="-381000" algn="l" rtl="0">
              <a:spcBef>
                <a:spcPts val="0"/>
              </a:spcBef>
              <a:spcAft>
                <a:spcPts val="0"/>
              </a:spcAft>
              <a:buClr>
                <a:schemeClr val="dk1"/>
              </a:buClr>
              <a:buSzPts val="2400"/>
              <a:buChar char="●"/>
            </a:pPr>
            <a:r>
              <a:rPr lang="en-US" sz="2400">
                <a:solidFill>
                  <a:schemeClr val="dk1"/>
                </a:solidFill>
              </a:rPr>
              <a:t>If the absolute value of the answer is less than 1, demand is inelastic</a:t>
            </a:r>
            <a:endParaRPr sz="2400">
              <a:solidFill>
                <a:schemeClr val="dk1"/>
              </a:solidFill>
            </a:endParaRPr>
          </a:p>
          <a:p>
            <a:pPr marL="457200" lvl="0" indent="-381000" algn="l" rtl="0">
              <a:spcBef>
                <a:spcPts val="0"/>
              </a:spcBef>
              <a:spcAft>
                <a:spcPts val="0"/>
              </a:spcAft>
              <a:buClr>
                <a:schemeClr val="dk1"/>
              </a:buClr>
              <a:buSzPts val="2400"/>
              <a:buChar char="●"/>
            </a:pPr>
            <a:r>
              <a:rPr lang="en-US" sz="2400">
                <a:solidFill>
                  <a:schemeClr val="dk1"/>
                </a:solidFill>
              </a:rPr>
              <a:t>If the answer is equal to 1, demand is unit elastic</a:t>
            </a:r>
            <a:endParaRPr sz="2400">
              <a:solidFill>
                <a:schemeClr val="dk1"/>
              </a:solidFill>
            </a:endParaRPr>
          </a:p>
        </p:txBody>
      </p:sp>
      <p:sp>
        <p:nvSpPr>
          <p:cNvPr id="653" name="Google Shape;653;p98"/>
          <p:cNvSpPr txBox="1"/>
          <p:nvPr/>
        </p:nvSpPr>
        <p:spPr>
          <a:xfrm>
            <a:off x="485025" y="5729600"/>
            <a:ext cx="8307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dk1"/>
                </a:solidFill>
              </a:rPr>
              <a:t>% change in quantity demanded  /    % change in price</a:t>
            </a:r>
            <a:endParaRPr sz="2400" b="1">
              <a:solidFill>
                <a:schemeClr val="dk1"/>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99"/>
          <p:cNvSpPr txBox="1"/>
          <p:nvPr/>
        </p:nvSpPr>
        <p:spPr>
          <a:xfrm>
            <a:off x="495600" y="1500175"/>
            <a:ext cx="8371500" cy="41097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3000" b="1">
                <a:solidFill>
                  <a:schemeClr val="dk1"/>
                </a:solidFill>
                <a:latin typeface="Gill Sans"/>
                <a:ea typeface="Gill Sans"/>
                <a:cs typeface="Gill Sans"/>
                <a:sym typeface="Gill Sans"/>
              </a:rPr>
              <a:t>Example:  </a:t>
            </a:r>
            <a:endParaRPr sz="3000" b="1">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30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3000">
                <a:solidFill>
                  <a:schemeClr val="dk1"/>
                </a:solidFill>
                <a:latin typeface="Gill Sans"/>
                <a:ea typeface="Gill Sans"/>
                <a:cs typeface="Gill Sans"/>
                <a:sym typeface="Gill Sans"/>
              </a:rPr>
              <a:t>The price of a subway fare is $3.  At this price the quantity demanded is 100.</a:t>
            </a:r>
            <a:endParaRPr sz="30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3000">
                <a:solidFill>
                  <a:schemeClr val="dk1"/>
                </a:solidFill>
                <a:latin typeface="Gill Sans"/>
                <a:ea typeface="Gill Sans"/>
                <a:cs typeface="Gill Sans"/>
                <a:sym typeface="Gill Sans"/>
              </a:rPr>
              <a:t>The price increases to $4 and the quantity demanded drops to 80.</a:t>
            </a:r>
            <a:endParaRPr sz="30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30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3000">
                <a:solidFill>
                  <a:schemeClr val="dk1"/>
                </a:solidFill>
                <a:latin typeface="Gill Sans"/>
                <a:ea typeface="Gill Sans"/>
                <a:cs typeface="Gill Sans"/>
                <a:sym typeface="Gill Sans"/>
              </a:rPr>
              <a:t>Is demand for subway fares elastic or inelastic?</a:t>
            </a:r>
            <a:endParaRPr sz="3000">
              <a:solidFill>
                <a:schemeClr val="dk1"/>
              </a:solidFill>
              <a:latin typeface="Gill Sans"/>
              <a:ea typeface="Gill Sans"/>
              <a:cs typeface="Gill Sans"/>
              <a:sym typeface="Gill San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100"/>
          <p:cNvSpPr txBox="1"/>
          <p:nvPr/>
        </p:nvSpPr>
        <p:spPr>
          <a:xfrm>
            <a:off x="568200" y="1965700"/>
            <a:ext cx="8575800" cy="38790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80 - 100				-20</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_______    /2    =    ___  /2  =    -.056</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 80 + 100				180</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__________			____             ___    =   [-.8] = 0.8</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0" lvl="0" indent="457200" algn="l" rtl="0">
              <a:spcBef>
                <a:spcPts val="360"/>
              </a:spcBef>
              <a:spcAft>
                <a:spcPts val="0"/>
              </a:spcAft>
              <a:buNone/>
            </a:pPr>
            <a:r>
              <a:rPr lang="en-US" sz="2400">
                <a:solidFill>
                  <a:schemeClr val="dk1"/>
                </a:solidFill>
                <a:latin typeface="Gill Sans"/>
                <a:ea typeface="Gill Sans"/>
                <a:cs typeface="Gill Sans"/>
                <a:sym typeface="Gill Sans"/>
              </a:rPr>
              <a:t>4 - 3           	      1</a:t>
            </a:r>
            <a:endParaRPr sz="2400">
              <a:solidFill>
                <a:schemeClr val="dk1"/>
              </a:solidFill>
              <a:latin typeface="Gill Sans"/>
              <a:ea typeface="Gill Sans"/>
              <a:cs typeface="Gill Sans"/>
              <a:sym typeface="Gill Sans"/>
            </a:endParaRPr>
          </a:p>
          <a:p>
            <a:pPr marL="0" lvl="0" indent="457200" algn="l" rtl="0">
              <a:spcBef>
                <a:spcPts val="360"/>
              </a:spcBef>
              <a:spcAft>
                <a:spcPts val="0"/>
              </a:spcAft>
              <a:buNone/>
            </a:pPr>
            <a:r>
              <a:rPr lang="en-US" sz="2400">
                <a:solidFill>
                  <a:schemeClr val="dk1"/>
                </a:solidFill>
                <a:latin typeface="Gill Sans"/>
                <a:ea typeface="Gill Sans"/>
                <a:cs typeface="Gill Sans"/>
                <a:sym typeface="Gill Sans"/>
              </a:rPr>
              <a:t>____	/2	=		__	/2  	=       .07</a:t>
            </a:r>
            <a:endParaRPr sz="2400">
              <a:solidFill>
                <a:schemeClr val="dk1"/>
              </a:solidFill>
              <a:latin typeface="Gill Sans"/>
              <a:ea typeface="Gill Sans"/>
              <a:cs typeface="Gill Sans"/>
              <a:sym typeface="Gill Sans"/>
            </a:endParaRPr>
          </a:p>
          <a:p>
            <a:pPr marL="0" lvl="0" indent="457200" algn="l" rtl="0">
              <a:spcBef>
                <a:spcPts val="360"/>
              </a:spcBef>
              <a:spcAft>
                <a:spcPts val="0"/>
              </a:spcAft>
              <a:buNone/>
            </a:pPr>
            <a:r>
              <a:rPr lang="en-US" sz="2400">
                <a:solidFill>
                  <a:schemeClr val="dk1"/>
                </a:solidFill>
                <a:latin typeface="Gill Sans"/>
                <a:ea typeface="Gill Sans"/>
                <a:cs typeface="Gill Sans"/>
                <a:sym typeface="Gill Sans"/>
              </a:rPr>
              <a:t>4 + 3				 7</a:t>
            </a:r>
            <a:endParaRPr sz="2400">
              <a:solidFill>
                <a:schemeClr val="dk1"/>
              </a:solidFill>
              <a:latin typeface="Gill Sans"/>
              <a:ea typeface="Gill Sans"/>
              <a:cs typeface="Gill Sans"/>
              <a:sym typeface="Gill Sans"/>
            </a:endParaRPr>
          </a:p>
          <a:p>
            <a:pPr marL="800100" lvl="0" indent="-228600" algn="l" rtl="0">
              <a:spcBef>
                <a:spcPts val="360"/>
              </a:spcBef>
              <a:spcAft>
                <a:spcPts val="0"/>
              </a:spcAft>
              <a:buNone/>
            </a:pPr>
            <a:endParaRPr sz="2400">
              <a:solidFill>
                <a:schemeClr val="dk1"/>
              </a:solidFill>
              <a:latin typeface="Gill Sans"/>
              <a:ea typeface="Gill Sans"/>
              <a:cs typeface="Gill Sans"/>
              <a:sym typeface="Gill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257525" y="13879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4500"/>
              <a:t>Objectives</a:t>
            </a:r>
            <a:endParaRPr sz="4500" b="1"/>
          </a:p>
        </p:txBody>
      </p:sp>
      <p:sp>
        <p:nvSpPr>
          <p:cNvPr id="99" name="Google Shape;99;p20"/>
          <p:cNvSpPr txBox="1">
            <a:spLocks noGrp="1"/>
          </p:cNvSpPr>
          <p:nvPr>
            <p:ph type="body" idx="4294967295"/>
          </p:nvPr>
        </p:nvSpPr>
        <p:spPr>
          <a:xfrm>
            <a:off x="457200" y="1114541"/>
            <a:ext cx="8229600" cy="4175700"/>
          </a:xfrm>
          <a:prstGeom prst="rect">
            <a:avLst/>
          </a:prstGeom>
          <a:noFill/>
          <a:ln>
            <a:noFill/>
          </a:ln>
        </p:spPr>
        <p:txBody>
          <a:bodyPr spcFirstLastPara="1" wrap="square" lIns="91425" tIns="45700" rIns="91425" bIns="45700" anchor="t" anchorCtr="0">
            <a:noAutofit/>
          </a:bodyPr>
          <a:lstStyle/>
          <a:p>
            <a:pPr marL="342900" lvl="0" indent="-323850" algn="l" rtl="0">
              <a:spcBef>
                <a:spcPts val="0"/>
              </a:spcBef>
              <a:spcAft>
                <a:spcPts val="0"/>
              </a:spcAft>
              <a:buSzPts val="2500"/>
              <a:buFont typeface="Calibri"/>
              <a:buChar char="•"/>
            </a:pPr>
            <a:r>
              <a:rPr lang="en-US" sz="2500"/>
              <a:t>To discuss how buyers and sellers interact in a free market to determine price signals that are influenced by supply and demand.</a:t>
            </a:r>
            <a:endParaRPr sz="2500">
              <a:latin typeface="Calibri"/>
              <a:ea typeface="Calibri"/>
              <a:cs typeface="Calibri"/>
              <a:sym typeface="Calibri"/>
            </a:endParaRPr>
          </a:p>
          <a:p>
            <a:pPr marL="342900" lvl="0" indent="-342900" algn="l" rtl="0">
              <a:spcBef>
                <a:spcPts val="0"/>
              </a:spcBef>
              <a:spcAft>
                <a:spcPts val="0"/>
              </a:spcAft>
              <a:buSzPts val="2500"/>
              <a:buChar char="•"/>
            </a:pPr>
            <a:r>
              <a:rPr lang="en-US" sz="2500"/>
              <a:t>To explore how elasticity affects consumption and production decisions.</a:t>
            </a:r>
            <a:endParaRPr sz="2500"/>
          </a:p>
          <a:p>
            <a:pPr marL="342900" lvl="0" indent="-342900" algn="l" rtl="0">
              <a:spcBef>
                <a:spcPts val="0"/>
              </a:spcBef>
              <a:spcAft>
                <a:spcPts val="0"/>
              </a:spcAft>
              <a:buSzPts val="2500"/>
              <a:buChar char="•"/>
            </a:pPr>
            <a:r>
              <a:rPr lang="en-US" sz="2500"/>
              <a:t>To analyze the impact of government intervention/ price controls in a market.</a:t>
            </a:r>
            <a:endParaRPr sz="2500"/>
          </a:p>
          <a:p>
            <a:pPr marL="342900" lvl="0" indent="-342900" algn="l" rtl="0">
              <a:spcBef>
                <a:spcPts val="0"/>
              </a:spcBef>
              <a:spcAft>
                <a:spcPts val="0"/>
              </a:spcAft>
              <a:buSzPts val="2500"/>
              <a:buChar char="•"/>
            </a:pPr>
            <a:r>
              <a:rPr lang="en-US" sz="2500"/>
              <a:t>To introduce dynamic learning activities and lesson plans to bring content alive for students.</a:t>
            </a:r>
            <a:endParaRPr sz="2500"/>
          </a:p>
          <a:p>
            <a:pPr marL="342900" lvl="0" indent="-342900" algn="l" rtl="0">
              <a:spcBef>
                <a:spcPts val="0"/>
              </a:spcBef>
              <a:spcAft>
                <a:spcPts val="0"/>
              </a:spcAft>
              <a:buSzPts val="2500"/>
              <a:buChar char="•"/>
            </a:pPr>
            <a:r>
              <a:rPr lang="en-US" sz="2500"/>
              <a:t>To model digital formative assessment tools to use with your students in order to maximize learning.</a:t>
            </a:r>
            <a:endParaRPr sz="2500"/>
          </a:p>
          <a:p>
            <a:pPr marL="342900" lvl="0" indent="-342900" algn="l" rtl="0">
              <a:spcBef>
                <a:spcPts val="0"/>
              </a:spcBef>
              <a:spcAft>
                <a:spcPts val="0"/>
              </a:spcAft>
              <a:buSzPts val="2500"/>
              <a:buChar char="•"/>
            </a:pPr>
            <a:r>
              <a:rPr lang="en-US" sz="2500" b="1" u="sng"/>
              <a:t>To discuss how current energy infrastructure and renewable energy policy illustrate microeconomic concepts.</a:t>
            </a:r>
            <a:endParaRPr sz="2750" b="1" u="sng"/>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9">
                                            <p:txEl>
                                              <p:pRg st="0" end="0"/>
                                            </p:txEl>
                                          </p:spTgt>
                                        </p:tgtEl>
                                        <p:attrNameLst>
                                          <p:attrName>style.visibility</p:attrName>
                                        </p:attrNameLst>
                                      </p:cBhvr>
                                      <p:to>
                                        <p:strVal val="visible"/>
                                      </p:to>
                                    </p:set>
                                    <p:anim calcmode="lin" valueType="num">
                                      <p:cBhvr additive="base">
                                        <p:cTn id="7" dur="500"/>
                                        <p:tgtEl>
                                          <p:spTgt spid="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9">
                                            <p:txEl>
                                              <p:pRg st="1" end="1"/>
                                            </p:txEl>
                                          </p:spTgt>
                                        </p:tgtEl>
                                        <p:attrNameLst>
                                          <p:attrName>style.visibility</p:attrName>
                                        </p:attrNameLst>
                                      </p:cBhvr>
                                      <p:to>
                                        <p:strVal val="visible"/>
                                      </p:to>
                                    </p:set>
                                    <p:anim calcmode="lin" valueType="num">
                                      <p:cBhvr additive="base">
                                        <p:cTn id="12" dur="500"/>
                                        <p:tgtEl>
                                          <p:spTgt spid="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9">
                                            <p:txEl>
                                              <p:pRg st="2" end="2"/>
                                            </p:txEl>
                                          </p:spTgt>
                                        </p:tgtEl>
                                        <p:attrNameLst>
                                          <p:attrName>style.visibility</p:attrName>
                                        </p:attrNameLst>
                                      </p:cBhvr>
                                      <p:to>
                                        <p:strVal val="visible"/>
                                      </p:to>
                                    </p:set>
                                    <p:anim calcmode="lin" valueType="num">
                                      <p:cBhvr additive="base">
                                        <p:cTn id="17" dur="500"/>
                                        <p:tgtEl>
                                          <p:spTgt spid="9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9">
                                            <p:txEl>
                                              <p:pRg st="3" end="3"/>
                                            </p:txEl>
                                          </p:spTgt>
                                        </p:tgtEl>
                                        <p:attrNameLst>
                                          <p:attrName>style.visibility</p:attrName>
                                        </p:attrNameLst>
                                      </p:cBhvr>
                                      <p:to>
                                        <p:strVal val="visible"/>
                                      </p:to>
                                    </p:set>
                                    <p:anim calcmode="lin" valueType="num">
                                      <p:cBhvr additive="base">
                                        <p:cTn id="22" dur="500"/>
                                        <p:tgtEl>
                                          <p:spTgt spid="9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9">
                                            <p:txEl>
                                              <p:pRg st="4" end="4"/>
                                            </p:txEl>
                                          </p:spTgt>
                                        </p:tgtEl>
                                        <p:attrNameLst>
                                          <p:attrName>style.visibility</p:attrName>
                                        </p:attrNameLst>
                                      </p:cBhvr>
                                      <p:to>
                                        <p:strVal val="visible"/>
                                      </p:to>
                                    </p:set>
                                    <p:anim calcmode="lin" valueType="num">
                                      <p:cBhvr additive="base">
                                        <p:cTn id="27" dur="500"/>
                                        <p:tgtEl>
                                          <p:spTgt spid="9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9">
                                            <p:txEl>
                                              <p:pRg st="5" end="5"/>
                                            </p:txEl>
                                          </p:spTgt>
                                        </p:tgtEl>
                                        <p:attrNameLst>
                                          <p:attrName>style.visibility</p:attrName>
                                        </p:attrNameLst>
                                      </p:cBhvr>
                                      <p:to>
                                        <p:strVal val="visible"/>
                                      </p:to>
                                    </p:set>
                                    <p:anim calcmode="lin" valueType="num">
                                      <p:cBhvr additive="base">
                                        <p:cTn id="32" dur="500"/>
                                        <p:tgtEl>
                                          <p:spTgt spid="9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101"/>
          <p:cNvSpPr txBox="1"/>
          <p:nvPr/>
        </p:nvSpPr>
        <p:spPr>
          <a:xfrm>
            <a:off x="379500" y="1326050"/>
            <a:ext cx="8385000" cy="48948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u="sng">
                <a:solidFill>
                  <a:schemeClr val="dk1"/>
                </a:solidFill>
                <a:latin typeface="Gill Sans"/>
                <a:ea typeface="Gill Sans"/>
                <a:cs typeface="Gill Sans"/>
                <a:sym typeface="Gill Sans"/>
              </a:rPr>
              <a:t>Total Revenue Test</a:t>
            </a:r>
            <a:endParaRPr sz="2400" b="1" u="sng">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a:solidFill>
                  <a:schemeClr val="dk1"/>
                </a:solidFill>
                <a:latin typeface="Gill Sans"/>
                <a:ea typeface="Gill Sans"/>
                <a:cs typeface="Gill Sans"/>
                <a:sym typeface="Gill Sans"/>
              </a:rPr>
              <a:t>Total Revenue = Price x Quantity Sold</a:t>
            </a:r>
            <a:endParaRPr sz="26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6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2600">
                <a:solidFill>
                  <a:schemeClr val="dk1"/>
                </a:solidFill>
                <a:latin typeface="Gill Sans"/>
                <a:ea typeface="Gill Sans"/>
                <a:cs typeface="Gill Sans"/>
                <a:sym typeface="Gill Sans"/>
              </a:rPr>
              <a:t>Demand is elastic if:</a:t>
            </a:r>
            <a:endParaRPr sz="2600">
              <a:solidFill>
                <a:schemeClr val="dk1"/>
              </a:solidFill>
              <a:latin typeface="Gill Sans"/>
              <a:ea typeface="Gill Sans"/>
              <a:cs typeface="Gill Sans"/>
              <a:sym typeface="Gill Sans"/>
            </a:endParaRPr>
          </a:p>
          <a:p>
            <a:pPr marL="457200" lvl="0" indent="-393700" algn="l" rtl="0">
              <a:spcBef>
                <a:spcPts val="360"/>
              </a:spcBef>
              <a:spcAft>
                <a:spcPts val="0"/>
              </a:spcAft>
              <a:buClr>
                <a:schemeClr val="dk1"/>
              </a:buClr>
              <a:buSzPts val="2600"/>
              <a:buChar char="•"/>
            </a:pPr>
            <a:r>
              <a:rPr lang="en-US" sz="2600">
                <a:solidFill>
                  <a:schemeClr val="dk1"/>
                </a:solidFill>
                <a:latin typeface="Gill Sans"/>
                <a:ea typeface="Gill Sans"/>
                <a:cs typeface="Gill Sans"/>
                <a:sym typeface="Gill Sans"/>
              </a:rPr>
              <a:t>Price increases, total revenue decreases</a:t>
            </a:r>
            <a:endParaRPr sz="2600">
              <a:solidFill>
                <a:schemeClr val="dk1"/>
              </a:solidFill>
              <a:latin typeface="Gill Sans"/>
              <a:ea typeface="Gill Sans"/>
              <a:cs typeface="Gill Sans"/>
              <a:sym typeface="Gill Sans"/>
            </a:endParaRPr>
          </a:p>
          <a:p>
            <a:pPr marL="457200" lvl="0" indent="-393700" algn="l" rtl="0">
              <a:spcBef>
                <a:spcPts val="0"/>
              </a:spcBef>
              <a:spcAft>
                <a:spcPts val="0"/>
              </a:spcAft>
              <a:buClr>
                <a:schemeClr val="dk1"/>
              </a:buClr>
              <a:buSzPts val="2600"/>
              <a:buChar char="•"/>
            </a:pPr>
            <a:r>
              <a:rPr lang="en-US" sz="2600">
                <a:solidFill>
                  <a:schemeClr val="dk1"/>
                </a:solidFill>
                <a:latin typeface="Gill Sans"/>
                <a:ea typeface="Gill Sans"/>
                <a:cs typeface="Gill Sans"/>
                <a:sym typeface="Gill Sans"/>
              </a:rPr>
              <a:t>Price decreases, total revenue increases</a:t>
            </a:r>
            <a:endParaRPr sz="2600">
              <a:solidFill>
                <a:schemeClr val="dk1"/>
              </a:solidFill>
              <a:latin typeface="Gill Sans"/>
              <a:ea typeface="Gill Sans"/>
              <a:cs typeface="Gill Sans"/>
              <a:sym typeface="Gill Sans"/>
            </a:endParaRPr>
          </a:p>
          <a:p>
            <a:pPr marL="0" lvl="0" indent="0" algn="l" rtl="0">
              <a:spcBef>
                <a:spcPts val="360"/>
              </a:spcBef>
              <a:spcAft>
                <a:spcPts val="0"/>
              </a:spcAft>
              <a:buNone/>
            </a:pPr>
            <a:endParaRPr sz="26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2600">
                <a:solidFill>
                  <a:schemeClr val="dk1"/>
                </a:solidFill>
                <a:latin typeface="Gill Sans"/>
                <a:ea typeface="Gill Sans"/>
                <a:cs typeface="Gill Sans"/>
                <a:sym typeface="Gill Sans"/>
              </a:rPr>
              <a:t>Demand is inelastic if:</a:t>
            </a:r>
            <a:endParaRPr sz="2600">
              <a:solidFill>
                <a:schemeClr val="dk1"/>
              </a:solidFill>
              <a:latin typeface="Gill Sans"/>
              <a:ea typeface="Gill Sans"/>
              <a:cs typeface="Gill Sans"/>
              <a:sym typeface="Gill Sans"/>
            </a:endParaRPr>
          </a:p>
          <a:p>
            <a:pPr marL="457200" lvl="0" indent="-393700" algn="l" rtl="0">
              <a:spcBef>
                <a:spcPts val="360"/>
              </a:spcBef>
              <a:spcAft>
                <a:spcPts val="0"/>
              </a:spcAft>
              <a:buClr>
                <a:schemeClr val="dk1"/>
              </a:buClr>
              <a:buSzPts val="2600"/>
              <a:buChar char="•"/>
            </a:pPr>
            <a:r>
              <a:rPr lang="en-US" sz="2600">
                <a:solidFill>
                  <a:schemeClr val="dk1"/>
                </a:solidFill>
                <a:latin typeface="Gill Sans"/>
                <a:ea typeface="Gill Sans"/>
                <a:cs typeface="Gill Sans"/>
                <a:sym typeface="Gill Sans"/>
              </a:rPr>
              <a:t>Price increases, total revenue increases</a:t>
            </a:r>
            <a:endParaRPr sz="2600">
              <a:solidFill>
                <a:schemeClr val="dk1"/>
              </a:solidFill>
              <a:latin typeface="Gill Sans"/>
              <a:ea typeface="Gill Sans"/>
              <a:cs typeface="Gill Sans"/>
              <a:sym typeface="Gill Sans"/>
            </a:endParaRPr>
          </a:p>
          <a:p>
            <a:pPr marL="457200" lvl="0" indent="-393700" algn="l" rtl="0">
              <a:spcBef>
                <a:spcPts val="0"/>
              </a:spcBef>
              <a:spcAft>
                <a:spcPts val="0"/>
              </a:spcAft>
              <a:buClr>
                <a:schemeClr val="dk1"/>
              </a:buClr>
              <a:buSzPts val="2600"/>
              <a:buChar char="•"/>
            </a:pPr>
            <a:r>
              <a:rPr lang="en-US" sz="2600">
                <a:solidFill>
                  <a:schemeClr val="dk1"/>
                </a:solidFill>
                <a:latin typeface="Gill Sans"/>
                <a:ea typeface="Gill Sans"/>
                <a:cs typeface="Gill Sans"/>
                <a:sym typeface="Gill Sans"/>
              </a:rPr>
              <a:t>Price decreases, total revenue decreases</a:t>
            </a:r>
            <a:endParaRPr sz="2600">
              <a:solidFill>
                <a:schemeClr val="dk1"/>
              </a:solidFill>
              <a:latin typeface="Gill Sans"/>
              <a:ea typeface="Gill Sans"/>
              <a:cs typeface="Gill Sans"/>
              <a:sym typeface="Gill Sans"/>
            </a:endParaRPr>
          </a:p>
        </p:txBody>
      </p:sp>
      <p:sp>
        <p:nvSpPr>
          <p:cNvPr id="672" name="Google Shape;672;p101"/>
          <p:cNvSpPr txBox="1"/>
          <p:nvPr/>
        </p:nvSpPr>
        <p:spPr>
          <a:xfrm>
            <a:off x="3259950" y="33992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Elasticity</a:t>
            </a:r>
            <a:endParaRPr/>
          </a:p>
        </p:txBody>
      </p:sp>
      <p:pic>
        <p:nvPicPr>
          <p:cNvPr id="673" name="Google Shape;673;p101"/>
          <p:cNvPicPr preferRelativeResize="0"/>
          <p:nvPr/>
        </p:nvPicPr>
        <p:blipFill>
          <a:blip r:embed="rId3">
            <a:alphaModFix/>
          </a:blip>
          <a:stretch>
            <a:fillRect/>
          </a:stretch>
        </p:blipFill>
        <p:spPr>
          <a:xfrm>
            <a:off x="6399250" y="1518975"/>
            <a:ext cx="2365250" cy="181785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102"/>
          <p:cNvSpPr txBox="1"/>
          <p:nvPr/>
        </p:nvSpPr>
        <p:spPr>
          <a:xfrm>
            <a:off x="3259950" y="33992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Elasticity</a:t>
            </a:r>
            <a:endParaRPr/>
          </a:p>
        </p:txBody>
      </p:sp>
      <p:sp>
        <p:nvSpPr>
          <p:cNvPr id="680" name="Google Shape;680;p102"/>
          <p:cNvSpPr txBox="1"/>
          <p:nvPr/>
        </p:nvSpPr>
        <p:spPr>
          <a:xfrm>
            <a:off x="236700" y="1326050"/>
            <a:ext cx="8907300" cy="5356500"/>
          </a:xfrm>
          <a:prstGeom prst="rect">
            <a:avLst/>
          </a:prstGeom>
          <a:noFill/>
          <a:ln>
            <a:noFill/>
          </a:ln>
        </p:spPr>
        <p:txBody>
          <a:bodyPr spcFirstLastPara="1" wrap="square" lIns="91425" tIns="91425" rIns="91425" bIns="91425" anchor="t" anchorCtr="0">
            <a:spAutoFit/>
          </a:bodyPr>
          <a:lstStyle/>
          <a:p>
            <a:pPr marL="0" lvl="0" indent="0" algn="l" rtl="0">
              <a:spcBef>
                <a:spcPts val="360"/>
              </a:spcBef>
              <a:spcAft>
                <a:spcPts val="0"/>
              </a:spcAft>
              <a:buNone/>
            </a:pPr>
            <a:r>
              <a:rPr lang="en-US" sz="2600" u="sng">
                <a:solidFill>
                  <a:schemeClr val="dk1"/>
                </a:solidFill>
                <a:latin typeface="Gill Sans"/>
                <a:ea typeface="Gill Sans"/>
                <a:cs typeface="Gill Sans"/>
                <a:sym typeface="Gill Sans"/>
              </a:rPr>
              <a:t>Total Revenue Example:</a:t>
            </a:r>
            <a:endParaRPr sz="2600" u="sng">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600">
              <a:solidFill>
                <a:schemeClr val="dk1"/>
              </a:solidFill>
              <a:latin typeface="Gill Sans"/>
              <a:ea typeface="Gill Sans"/>
              <a:cs typeface="Gill Sans"/>
              <a:sym typeface="Gill Sans"/>
            </a:endParaRPr>
          </a:p>
          <a:p>
            <a:pPr marL="0" lvl="0" indent="0" algn="l" rtl="0">
              <a:spcBef>
                <a:spcPts val="360"/>
              </a:spcBef>
              <a:spcAft>
                <a:spcPts val="0"/>
              </a:spcAft>
              <a:buNone/>
            </a:pPr>
            <a:r>
              <a:rPr lang="en-US" sz="2600">
                <a:solidFill>
                  <a:schemeClr val="dk1"/>
                </a:solidFill>
                <a:latin typeface="Gill Sans"/>
                <a:ea typeface="Gill Sans"/>
                <a:cs typeface="Gill Sans"/>
                <a:sym typeface="Gill Sans"/>
              </a:rPr>
              <a:t>The price of a subway fare is $3.  At this price the quantity demanded is 100.</a:t>
            </a:r>
            <a:endParaRPr sz="26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a:solidFill>
                  <a:schemeClr val="dk1"/>
                </a:solidFill>
                <a:latin typeface="Gill Sans"/>
                <a:ea typeface="Gill Sans"/>
                <a:cs typeface="Gill Sans"/>
                <a:sym typeface="Gill Sans"/>
              </a:rPr>
              <a:t>The price increases to $4 and the quantity demanded drops to 80.</a:t>
            </a:r>
            <a:endParaRPr sz="26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60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2600">
                <a:solidFill>
                  <a:schemeClr val="dk1"/>
                </a:solidFill>
                <a:latin typeface="Gill Sans"/>
                <a:ea typeface="Gill Sans"/>
                <a:cs typeface="Gill Sans"/>
                <a:sym typeface="Gill Sans"/>
              </a:rPr>
              <a:t>Total Revenue 1 = $3 x 100 = $300</a:t>
            </a:r>
            <a:endParaRPr sz="260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2600">
                <a:solidFill>
                  <a:schemeClr val="dk1"/>
                </a:solidFill>
                <a:latin typeface="Gill Sans"/>
                <a:ea typeface="Gill Sans"/>
                <a:cs typeface="Gill Sans"/>
                <a:sym typeface="Gill Sans"/>
              </a:rPr>
              <a:t>Total Revenue 2 = $4 x 80 = $320</a:t>
            </a:r>
            <a:endParaRPr sz="2600">
              <a:solidFill>
                <a:schemeClr val="dk1"/>
              </a:solidFill>
              <a:latin typeface="Gill Sans"/>
              <a:ea typeface="Gill Sans"/>
              <a:cs typeface="Gill Sans"/>
              <a:sym typeface="Gill Sans"/>
            </a:endParaRPr>
          </a:p>
          <a:p>
            <a:pPr marL="114300" lvl="0" indent="0" algn="l" rtl="0">
              <a:spcBef>
                <a:spcPts val="360"/>
              </a:spcBef>
              <a:spcAft>
                <a:spcPts val="0"/>
              </a:spcAft>
              <a:buNone/>
            </a:pPr>
            <a:endParaRPr sz="240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3000">
                <a:solidFill>
                  <a:schemeClr val="dk1"/>
                </a:solidFill>
                <a:latin typeface="Gill Sans"/>
                <a:ea typeface="Gill Sans"/>
                <a:cs typeface="Gill Sans"/>
                <a:sym typeface="Gill Sans"/>
              </a:rPr>
              <a:t>Price increased and total revenue increased </a:t>
            </a:r>
            <a:r>
              <a:rPr lang="en-US" sz="2400">
                <a:solidFill>
                  <a:schemeClr val="dk1"/>
                </a:solidFill>
                <a:latin typeface="Gill Sans"/>
                <a:ea typeface="Gill Sans"/>
                <a:cs typeface="Gill Sans"/>
                <a:sym typeface="Gill Sans"/>
              </a:rPr>
              <a:t>= _____________</a:t>
            </a:r>
            <a:endParaRPr sz="2400">
              <a:solidFill>
                <a:schemeClr val="dk1"/>
              </a:solidFill>
              <a:latin typeface="Gill Sans"/>
              <a:ea typeface="Gill Sans"/>
              <a:cs typeface="Gill Sans"/>
              <a:sym typeface="Gill San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103"/>
          <p:cNvSpPr txBox="1"/>
          <p:nvPr/>
        </p:nvSpPr>
        <p:spPr>
          <a:xfrm>
            <a:off x="3259950" y="33992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Elasticity</a:t>
            </a:r>
            <a:endParaRPr/>
          </a:p>
        </p:txBody>
      </p:sp>
      <p:sp>
        <p:nvSpPr>
          <p:cNvPr id="687" name="Google Shape;687;p103"/>
          <p:cNvSpPr txBox="1"/>
          <p:nvPr/>
        </p:nvSpPr>
        <p:spPr>
          <a:xfrm>
            <a:off x="132225" y="1324588"/>
            <a:ext cx="8639400" cy="1847100"/>
          </a:xfrm>
          <a:prstGeom prst="rect">
            <a:avLst/>
          </a:prstGeom>
          <a:noFill/>
          <a:ln>
            <a:noFill/>
          </a:ln>
        </p:spPr>
        <p:txBody>
          <a:bodyPr spcFirstLastPara="1" wrap="square" lIns="91425" tIns="91425" rIns="91425" bIns="91425" anchor="t" anchorCtr="0">
            <a:spAutoFit/>
          </a:bodyPr>
          <a:lstStyle/>
          <a:p>
            <a:pPr marL="342900" lvl="0" indent="-228600" algn="ctr" rtl="0">
              <a:spcBef>
                <a:spcPts val="360"/>
              </a:spcBef>
              <a:spcAft>
                <a:spcPts val="0"/>
              </a:spcAft>
              <a:buNone/>
            </a:pPr>
            <a:r>
              <a:rPr lang="en-US" sz="3600">
                <a:solidFill>
                  <a:schemeClr val="dk1"/>
                </a:solidFill>
                <a:latin typeface="Gill Sans"/>
                <a:ea typeface="Gill Sans"/>
                <a:cs typeface="Gill Sans"/>
                <a:sym typeface="Gill Sans"/>
              </a:rPr>
              <a:t>Why is the concept of elasticity so important in the “real world”, especially for business firms?</a:t>
            </a:r>
            <a:endParaRPr sz="3600">
              <a:solidFill>
                <a:schemeClr val="dk1"/>
              </a:solidFill>
              <a:latin typeface="Gill Sans"/>
              <a:ea typeface="Gill Sans"/>
              <a:cs typeface="Gill Sans"/>
              <a:sym typeface="Gill Sans"/>
            </a:endParaRPr>
          </a:p>
        </p:txBody>
      </p:sp>
      <p:pic>
        <p:nvPicPr>
          <p:cNvPr id="688" name="Google Shape;688;p103"/>
          <p:cNvPicPr preferRelativeResize="0"/>
          <p:nvPr/>
        </p:nvPicPr>
        <p:blipFill>
          <a:blip r:embed="rId3">
            <a:alphaModFix/>
          </a:blip>
          <a:stretch>
            <a:fillRect/>
          </a:stretch>
        </p:blipFill>
        <p:spPr>
          <a:xfrm>
            <a:off x="2403125" y="3308150"/>
            <a:ext cx="4587076" cy="305805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104"/>
          <p:cNvSpPr txBox="1"/>
          <p:nvPr/>
        </p:nvSpPr>
        <p:spPr>
          <a:xfrm>
            <a:off x="3259950" y="33992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Elasticity</a:t>
            </a:r>
            <a:endParaRPr/>
          </a:p>
        </p:txBody>
      </p:sp>
      <p:sp>
        <p:nvSpPr>
          <p:cNvPr id="695" name="Google Shape;695;p104"/>
          <p:cNvSpPr txBox="1"/>
          <p:nvPr/>
        </p:nvSpPr>
        <p:spPr>
          <a:xfrm>
            <a:off x="486675" y="1468725"/>
            <a:ext cx="7402800" cy="48024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100" b="1" u="sng">
                <a:solidFill>
                  <a:schemeClr val="dk1"/>
                </a:solidFill>
                <a:latin typeface="Gill Sans"/>
                <a:ea typeface="Gill Sans"/>
                <a:cs typeface="Gill Sans"/>
                <a:sym typeface="Gill Sans"/>
              </a:rPr>
              <a:t>Activities:</a:t>
            </a:r>
            <a:endParaRPr sz="2100" b="1" u="sng">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100" b="1" u="sng">
              <a:solidFill>
                <a:schemeClr val="dk1"/>
              </a:solidFill>
              <a:latin typeface="Gill Sans"/>
              <a:ea typeface="Gill Sans"/>
              <a:cs typeface="Gill Sans"/>
              <a:sym typeface="Gill Sans"/>
            </a:endParaRPr>
          </a:p>
          <a:p>
            <a:pPr marL="457200" lvl="0" indent="-361950" algn="l" rtl="0">
              <a:spcBef>
                <a:spcPts val="360"/>
              </a:spcBef>
              <a:spcAft>
                <a:spcPts val="0"/>
              </a:spcAft>
              <a:buClr>
                <a:schemeClr val="dk1"/>
              </a:buClr>
              <a:buSzPts val="2100"/>
              <a:buChar char="•"/>
            </a:pPr>
            <a:r>
              <a:rPr lang="en-US" sz="2100">
                <a:solidFill>
                  <a:schemeClr val="dk1"/>
                </a:solidFill>
                <a:latin typeface="Gill Sans"/>
                <a:ea typeface="Gill Sans"/>
                <a:cs typeface="Gill Sans"/>
                <a:sym typeface="Gill Sans"/>
              </a:rPr>
              <a:t>Students create a tutorial video on the issue of elasticity.  In the video, they must teach the concept and interview at least two small business owners regarding their pricing decisions.</a:t>
            </a:r>
            <a:endParaRPr sz="2100">
              <a:solidFill>
                <a:schemeClr val="dk1"/>
              </a:solidFill>
              <a:latin typeface="Gill Sans"/>
              <a:ea typeface="Gill Sans"/>
              <a:cs typeface="Gill Sans"/>
              <a:sym typeface="Gill Sans"/>
            </a:endParaRPr>
          </a:p>
          <a:p>
            <a:pPr marL="457200" lvl="0" indent="-361950" algn="l" rtl="0">
              <a:spcBef>
                <a:spcPts val="0"/>
              </a:spcBef>
              <a:spcAft>
                <a:spcPts val="0"/>
              </a:spcAft>
              <a:buClr>
                <a:schemeClr val="dk1"/>
              </a:buClr>
              <a:buSzPts val="2100"/>
              <a:buChar char="•"/>
            </a:pPr>
            <a:r>
              <a:rPr lang="en-US" sz="2100">
                <a:solidFill>
                  <a:schemeClr val="dk1"/>
                </a:solidFill>
                <a:latin typeface="Gill Sans"/>
                <a:ea typeface="Gill Sans"/>
                <a:cs typeface="Gill Sans"/>
                <a:sym typeface="Gill Sans"/>
              </a:rPr>
              <a:t>Students create an original skit centered on the concept of elasticity in which they portray consumers’ and producers’ reactions to pricing decisions.</a:t>
            </a:r>
            <a:endParaRPr sz="2100">
              <a:solidFill>
                <a:schemeClr val="dk1"/>
              </a:solidFill>
              <a:latin typeface="Gill Sans"/>
              <a:ea typeface="Gill Sans"/>
              <a:cs typeface="Gill Sans"/>
              <a:sym typeface="Gill Sans"/>
            </a:endParaRPr>
          </a:p>
          <a:p>
            <a:pPr marL="457200" lvl="0" indent="-361950" algn="l" rtl="0">
              <a:spcBef>
                <a:spcPts val="0"/>
              </a:spcBef>
              <a:spcAft>
                <a:spcPts val="0"/>
              </a:spcAft>
              <a:buClr>
                <a:schemeClr val="dk1"/>
              </a:buClr>
              <a:buSzPts val="2100"/>
              <a:buChar char="•"/>
            </a:pPr>
            <a:r>
              <a:rPr lang="en-US" sz="2100">
                <a:solidFill>
                  <a:schemeClr val="dk1"/>
                </a:solidFill>
                <a:latin typeface="Gill Sans"/>
                <a:ea typeface="Gill Sans"/>
                <a:cs typeface="Gill Sans"/>
                <a:sym typeface="Gill Sans"/>
              </a:rPr>
              <a:t>Students choose a product and survey consumers regarding their reactions to various prices.  The students then compile a table of data and corresponding graphs and conclude whether the product’s demand is elastic or inelastic. </a:t>
            </a:r>
            <a:endParaRPr sz="2100">
              <a:solidFill>
                <a:schemeClr val="dk1"/>
              </a:solidFill>
              <a:latin typeface="Gill Sans"/>
              <a:ea typeface="Gill Sans"/>
              <a:cs typeface="Gill Sans"/>
              <a:sym typeface="Gill Sans"/>
            </a:endParaRPr>
          </a:p>
          <a:p>
            <a:pPr marL="457200" lvl="0" indent="-361950" algn="l" rtl="0">
              <a:spcBef>
                <a:spcPts val="0"/>
              </a:spcBef>
              <a:spcAft>
                <a:spcPts val="0"/>
              </a:spcAft>
              <a:buClr>
                <a:schemeClr val="dk1"/>
              </a:buClr>
              <a:buSzPts val="2100"/>
              <a:buChar char="•"/>
            </a:pPr>
            <a:r>
              <a:rPr lang="en-US" sz="2100">
                <a:solidFill>
                  <a:schemeClr val="dk1"/>
                </a:solidFill>
                <a:latin typeface="Gill Sans"/>
                <a:ea typeface="Gill Sans"/>
                <a:cs typeface="Gill Sans"/>
                <a:sym typeface="Gill Sans"/>
              </a:rPr>
              <a:t>Students create an original rap (can use a released song as a base) about the concept of elasticity.</a:t>
            </a:r>
            <a:endParaRPr sz="11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105"/>
          <p:cNvSpPr txBox="1"/>
          <p:nvPr/>
        </p:nvSpPr>
        <p:spPr>
          <a:xfrm>
            <a:off x="1004600" y="2459250"/>
            <a:ext cx="5786400" cy="1939500"/>
          </a:xfrm>
          <a:prstGeom prst="rect">
            <a:avLst/>
          </a:prstGeom>
          <a:noFill/>
          <a:ln>
            <a:noFill/>
          </a:ln>
        </p:spPr>
        <p:txBody>
          <a:bodyPr spcFirstLastPara="1" wrap="square" lIns="91425" tIns="91425" rIns="91425" bIns="91425" anchor="t" anchorCtr="0">
            <a:spAutoFit/>
          </a:bodyPr>
          <a:lstStyle/>
          <a:p>
            <a:pPr marL="0" lvl="0" indent="0" algn="l" rtl="0">
              <a:spcBef>
                <a:spcPts val="360"/>
              </a:spcBef>
              <a:spcAft>
                <a:spcPts val="0"/>
              </a:spcAft>
              <a:buNone/>
            </a:pPr>
            <a:r>
              <a:rPr lang="en-US" sz="3600">
                <a:solidFill>
                  <a:srgbClr val="6EA92C"/>
                </a:solidFill>
                <a:latin typeface="Gill Sans"/>
                <a:ea typeface="Gill Sans"/>
                <a:cs typeface="Gill Sans"/>
                <a:sym typeface="Gill Sans"/>
              </a:rPr>
              <a:t>b.socrative.com</a:t>
            </a:r>
            <a:endParaRPr sz="3600">
              <a:solidFill>
                <a:srgbClr val="6EA92C"/>
              </a:solidFill>
              <a:latin typeface="Gill Sans"/>
              <a:ea typeface="Gill Sans"/>
              <a:cs typeface="Gill Sans"/>
              <a:sym typeface="Gill Sans"/>
            </a:endParaRPr>
          </a:p>
          <a:p>
            <a:pPr marL="0" lvl="0" indent="0" algn="l" rtl="0">
              <a:spcBef>
                <a:spcPts val="360"/>
              </a:spcBef>
              <a:spcAft>
                <a:spcPts val="0"/>
              </a:spcAft>
              <a:buNone/>
            </a:pPr>
            <a:endParaRPr sz="3600">
              <a:solidFill>
                <a:srgbClr val="6EA92C"/>
              </a:solidFill>
              <a:latin typeface="Gill Sans"/>
              <a:ea typeface="Gill Sans"/>
              <a:cs typeface="Gill Sans"/>
              <a:sym typeface="Gill Sans"/>
            </a:endParaRPr>
          </a:p>
          <a:p>
            <a:pPr marL="0" lvl="0" indent="0" algn="l" rtl="0">
              <a:spcBef>
                <a:spcPts val="360"/>
              </a:spcBef>
              <a:spcAft>
                <a:spcPts val="0"/>
              </a:spcAft>
              <a:buNone/>
            </a:pPr>
            <a:r>
              <a:rPr lang="en-US" sz="3600">
                <a:solidFill>
                  <a:srgbClr val="6EA92C"/>
                </a:solidFill>
                <a:latin typeface="Gill Sans"/>
                <a:ea typeface="Gill Sans"/>
                <a:cs typeface="Gill Sans"/>
                <a:sym typeface="Gill Sans"/>
              </a:rPr>
              <a:t>Room:  Opderbeck</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p106"/>
          <p:cNvPicPr preferRelativeResize="0"/>
          <p:nvPr/>
        </p:nvPicPr>
        <p:blipFill>
          <a:blip r:embed="rId3">
            <a:alphaModFix/>
          </a:blip>
          <a:stretch>
            <a:fillRect/>
          </a:stretch>
        </p:blipFill>
        <p:spPr>
          <a:xfrm>
            <a:off x="364679" y="1235350"/>
            <a:ext cx="4894749" cy="2753300"/>
          </a:xfrm>
          <a:prstGeom prst="rect">
            <a:avLst/>
          </a:prstGeom>
          <a:noFill/>
          <a:ln>
            <a:noFill/>
          </a:ln>
        </p:spPr>
      </p:pic>
      <p:pic>
        <p:nvPicPr>
          <p:cNvPr id="708" name="Google Shape;708;p106"/>
          <p:cNvPicPr preferRelativeResize="0"/>
          <p:nvPr/>
        </p:nvPicPr>
        <p:blipFill>
          <a:blip r:embed="rId4">
            <a:alphaModFix/>
          </a:blip>
          <a:stretch>
            <a:fillRect/>
          </a:stretch>
        </p:blipFill>
        <p:spPr>
          <a:xfrm>
            <a:off x="5433424" y="1908750"/>
            <a:ext cx="2960700" cy="3527350"/>
          </a:xfrm>
          <a:prstGeom prst="rect">
            <a:avLst/>
          </a:prstGeom>
          <a:noFill/>
          <a:ln>
            <a:noFill/>
          </a:ln>
        </p:spPr>
      </p:pic>
      <p:pic>
        <p:nvPicPr>
          <p:cNvPr id="709" name="Google Shape;709;p106"/>
          <p:cNvPicPr preferRelativeResize="0"/>
          <p:nvPr/>
        </p:nvPicPr>
        <p:blipFill>
          <a:blip r:embed="rId5">
            <a:alphaModFix/>
          </a:blip>
          <a:stretch>
            <a:fillRect/>
          </a:stretch>
        </p:blipFill>
        <p:spPr>
          <a:xfrm>
            <a:off x="1451450" y="4116850"/>
            <a:ext cx="3318975" cy="2405925"/>
          </a:xfrm>
          <a:prstGeom prst="rect">
            <a:avLst/>
          </a:prstGeom>
          <a:noFill/>
          <a:ln>
            <a:noFill/>
          </a:ln>
        </p:spPr>
      </p:pic>
      <p:sp>
        <p:nvSpPr>
          <p:cNvPr id="710" name="Google Shape;710;p106"/>
          <p:cNvSpPr txBox="1"/>
          <p:nvPr/>
        </p:nvSpPr>
        <p:spPr>
          <a:xfrm>
            <a:off x="2381750" y="323300"/>
            <a:ext cx="5106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rgbClr val="004A80"/>
                </a:solidFill>
                <a:latin typeface="Gill Sans"/>
                <a:ea typeface="Gill Sans"/>
                <a:cs typeface="Gill Sans"/>
                <a:sym typeface="Gill Sans"/>
              </a:rPr>
              <a:t>Government Price Controls</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107"/>
          <p:cNvSpPr txBox="1"/>
          <p:nvPr/>
        </p:nvSpPr>
        <p:spPr>
          <a:xfrm>
            <a:off x="2285725" y="384575"/>
            <a:ext cx="6281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Government Price Supports</a:t>
            </a:r>
            <a:endParaRPr sz="2400">
              <a:solidFill>
                <a:srgbClr val="004A80"/>
              </a:solidFill>
              <a:latin typeface="Gill Sans"/>
              <a:ea typeface="Gill Sans"/>
              <a:cs typeface="Gill Sans"/>
              <a:sym typeface="Gill Sans"/>
            </a:endParaRPr>
          </a:p>
        </p:txBody>
      </p:sp>
      <p:sp>
        <p:nvSpPr>
          <p:cNvPr id="717" name="Google Shape;717;p107"/>
          <p:cNvSpPr txBox="1"/>
          <p:nvPr/>
        </p:nvSpPr>
        <p:spPr>
          <a:xfrm>
            <a:off x="364500" y="1605175"/>
            <a:ext cx="8415000" cy="4063500"/>
          </a:xfrm>
          <a:prstGeom prst="rect">
            <a:avLst/>
          </a:prstGeom>
          <a:noFill/>
          <a:ln>
            <a:noFill/>
          </a:ln>
        </p:spPr>
        <p:txBody>
          <a:bodyPr spcFirstLastPara="1" wrap="square" lIns="91425" tIns="91425" rIns="91425" bIns="91425" anchor="t" anchorCtr="0">
            <a:spAutoFit/>
          </a:bodyPr>
          <a:lstStyle/>
          <a:p>
            <a:pPr marL="114300" lvl="0" indent="0" algn="l" rtl="0">
              <a:spcBef>
                <a:spcPts val="360"/>
              </a:spcBef>
              <a:spcAft>
                <a:spcPts val="0"/>
              </a:spcAft>
              <a:buNone/>
            </a:pPr>
            <a:r>
              <a:rPr lang="en-US" sz="3000">
                <a:solidFill>
                  <a:schemeClr val="dk1"/>
                </a:solidFill>
                <a:latin typeface="Gill Sans"/>
                <a:ea typeface="Gill Sans"/>
                <a:cs typeface="Gill Sans"/>
                <a:sym typeface="Gill Sans"/>
              </a:rPr>
              <a:t>In certain situations, the </a:t>
            </a:r>
            <a:r>
              <a:rPr lang="en-US" sz="3000" b="1" u="sng">
                <a:solidFill>
                  <a:schemeClr val="dk1"/>
                </a:solidFill>
                <a:latin typeface="Gill Sans"/>
                <a:ea typeface="Gill Sans"/>
                <a:cs typeface="Gill Sans"/>
                <a:sym typeface="Gill Sans"/>
              </a:rPr>
              <a:t>government</a:t>
            </a:r>
            <a:r>
              <a:rPr lang="en-US" sz="3000">
                <a:solidFill>
                  <a:schemeClr val="dk1"/>
                </a:solidFill>
                <a:latin typeface="Gill Sans"/>
                <a:ea typeface="Gill Sans"/>
                <a:cs typeface="Gill Sans"/>
                <a:sym typeface="Gill Sans"/>
              </a:rPr>
              <a:t> intervenes in a market to establish minimum or maximum prices.</a:t>
            </a:r>
            <a:endParaRPr sz="3000">
              <a:solidFill>
                <a:schemeClr val="dk1"/>
              </a:solidFill>
              <a:latin typeface="Gill Sans"/>
              <a:ea typeface="Gill Sans"/>
              <a:cs typeface="Gill Sans"/>
              <a:sym typeface="Gill Sans"/>
            </a:endParaRPr>
          </a:p>
          <a:p>
            <a:pPr marL="114300" lvl="0" indent="0" algn="l" rtl="0">
              <a:spcBef>
                <a:spcPts val="360"/>
              </a:spcBef>
              <a:spcAft>
                <a:spcPts val="0"/>
              </a:spcAft>
              <a:buNone/>
            </a:pPr>
            <a:endParaRPr sz="300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3000" b="1" u="sng">
                <a:solidFill>
                  <a:srgbClr val="6AA84F"/>
                </a:solidFill>
                <a:latin typeface="Gill Sans"/>
                <a:ea typeface="Gill Sans"/>
                <a:cs typeface="Gill Sans"/>
                <a:sym typeface="Gill Sans"/>
              </a:rPr>
              <a:t>Price Floor</a:t>
            </a:r>
            <a:r>
              <a:rPr lang="en-US" sz="3000">
                <a:solidFill>
                  <a:schemeClr val="dk1"/>
                </a:solidFill>
                <a:latin typeface="Gill Sans"/>
                <a:ea typeface="Gill Sans"/>
                <a:cs typeface="Gill Sans"/>
                <a:sym typeface="Gill Sans"/>
              </a:rPr>
              <a:t> - minimum price set by the government</a:t>
            </a:r>
            <a:endParaRPr sz="3000">
              <a:solidFill>
                <a:schemeClr val="dk1"/>
              </a:solidFill>
              <a:latin typeface="Gill Sans"/>
              <a:ea typeface="Gill Sans"/>
              <a:cs typeface="Gill Sans"/>
              <a:sym typeface="Gill Sans"/>
            </a:endParaRPr>
          </a:p>
          <a:p>
            <a:pPr marL="114300" lvl="0" indent="0" algn="l" rtl="0">
              <a:spcBef>
                <a:spcPts val="360"/>
              </a:spcBef>
              <a:spcAft>
                <a:spcPts val="0"/>
              </a:spcAft>
              <a:buNone/>
            </a:pPr>
            <a:endParaRPr sz="300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3000" b="1" u="sng">
                <a:solidFill>
                  <a:srgbClr val="6AA84F"/>
                </a:solidFill>
                <a:latin typeface="Gill Sans"/>
                <a:ea typeface="Gill Sans"/>
                <a:cs typeface="Gill Sans"/>
                <a:sym typeface="Gill Sans"/>
              </a:rPr>
              <a:t>Price Ceiling </a:t>
            </a:r>
            <a:r>
              <a:rPr lang="en-US" sz="3000">
                <a:solidFill>
                  <a:schemeClr val="dk1"/>
                </a:solidFill>
                <a:latin typeface="Gill Sans"/>
                <a:ea typeface="Gill Sans"/>
                <a:cs typeface="Gill Sans"/>
                <a:sym typeface="Gill Sans"/>
              </a:rPr>
              <a:t>- maximum price set by the government</a:t>
            </a:r>
            <a:endParaRPr sz="3000">
              <a:solidFill>
                <a:schemeClr val="dk1"/>
              </a:solidFill>
              <a:latin typeface="Gill Sans"/>
              <a:ea typeface="Gill Sans"/>
              <a:cs typeface="Gill Sans"/>
              <a:sym typeface="Gill San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108"/>
          <p:cNvSpPr txBox="1"/>
          <p:nvPr/>
        </p:nvSpPr>
        <p:spPr>
          <a:xfrm>
            <a:off x="256350" y="1431650"/>
            <a:ext cx="8012100" cy="31401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3000" b="1" u="sng">
                <a:solidFill>
                  <a:schemeClr val="dk1"/>
                </a:solidFill>
                <a:latin typeface="Gill Sans"/>
                <a:ea typeface="Gill Sans"/>
                <a:cs typeface="Gill Sans"/>
                <a:sym typeface="Gill Sans"/>
              </a:rPr>
              <a:t>Price Floors - Minimum Wage</a:t>
            </a:r>
            <a:endParaRPr sz="3000" b="1" u="sng">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30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3000">
                <a:solidFill>
                  <a:schemeClr val="dk1"/>
                </a:solidFill>
                <a:latin typeface="Gill Sans"/>
                <a:ea typeface="Gill Sans"/>
                <a:cs typeface="Gill Sans"/>
                <a:sym typeface="Gill Sans"/>
              </a:rPr>
              <a:t>-Minimum price that employers must pay employees.</a:t>
            </a:r>
            <a:endParaRPr sz="30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30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3000" u="sng">
                <a:solidFill>
                  <a:srgbClr val="009999"/>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http://playspent.org/</a:t>
            </a:r>
            <a:endParaRPr sz="3000">
              <a:solidFill>
                <a:schemeClr val="dk1"/>
              </a:solidFill>
              <a:latin typeface="Gill Sans"/>
              <a:ea typeface="Gill Sans"/>
              <a:cs typeface="Gill Sans"/>
              <a:sym typeface="Gill Sans"/>
            </a:endParaRPr>
          </a:p>
        </p:txBody>
      </p:sp>
      <p:sp>
        <p:nvSpPr>
          <p:cNvPr id="724" name="Google Shape;724;p108"/>
          <p:cNvSpPr txBox="1"/>
          <p:nvPr/>
        </p:nvSpPr>
        <p:spPr>
          <a:xfrm>
            <a:off x="2288875" y="323325"/>
            <a:ext cx="6257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Government Price Controls</a:t>
            </a:r>
            <a:endParaRPr/>
          </a:p>
        </p:txBody>
      </p:sp>
      <p:pic>
        <p:nvPicPr>
          <p:cNvPr id="725" name="Google Shape;725;p108"/>
          <p:cNvPicPr preferRelativeResize="0"/>
          <p:nvPr/>
        </p:nvPicPr>
        <p:blipFill>
          <a:blip r:embed="rId4">
            <a:alphaModFix/>
          </a:blip>
          <a:stretch>
            <a:fillRect/>
          </a:stretch>
        </p:blipFill>
        <p:spPr>
          <a:xfrm>
            <a:off x="5106425" y="3785825"/>
            <a:ext cx="3736250" cy="252915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109"/>
          <p:cNvSpPr txBox="1">
            <a:spLocks noGrp="1"/>
          </p:cNvSpPr>
          <p:nvPr>
            <p:ph type="body" idx="1"/>
          </p:nvPr>
        </p:nvSpPr>
        <p:spPr>
          <a:xfrm>
            <a:off x="457200" y="1319270"/>
            <a:ext cx="8229600" cy="1935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u="sng">
                <a:solidFill>
                  <a:srgbClr val="0000FF"/>
                </a:solidFill>
                <a:hlinkClick r:id="rId3">
                  <a:extLst>
                    <a:ext uri="{A12FA001-AC4F-418D-AE19-62706E023703}">
                      <ahyp:hlinkClr xmlns:ahyp="http://schemas.microsoft.com/office/drawing/2018/hyperlinkcolor" val="tx"/>
                    </a:ext>
                  </a:extLst>
                </a:hlinkClick>
              </a:rPr>
              <a:t>https://www.epi.org/minimum-wage-tracker/</a:t>
            </a:r>
            <a:endParaRPr sz="2400" u="sng">
              <a:solidFill>
                <a:srgbClr val="0000FF"/>
              </a:solidFill>
            </a:endParaRPr>
          </a:p>
          <a:p>
            <a:pPr marL="0" lvl="0" indent="0" algn="l" rtl="0">
              <a:spcBef>
                <a:spcPts val="1800"/>
              </a:spcBef>
              <a:spcAft>
                <a:spcPts val="0"/>
              </a:spcAft>
              <a:buNone/>
            </a:pPr>
            <a:endParaRPr sz="2400" u="sng">
              <a:solidFill>
                <a:srgbClr val="0000FF"/>
              </a:solidFill>
            </a:endParaRPr>
          </a:p>
          <a:p>
            <a:pPr marL="0" lvl="0" indent="0" algn="l" rtl="0">
              <a:spcBef>
                <a:spcPts val="1800"/>
              </a:spcBef>
              <a:spcAft>
                <a:spcPts val="0"/>
              </a:spcAft>
              <a:buClr>
                <a:schemeClr val="dk1"/>
              </a:buClr>
              <a:buSzPts val="1100"/>
              <a:buFont typeface="Arial"/>
              <a:buNone/>
            </a:pPr>
            <a:r>
              <a:rPr lang="en-US" sz="2400" u="sng">
                <a:solidFill>
                  <a:srgbClr val="0000FF"/>
                </a:solidFill>
                <a:latin typeface="Arial"/>
                <a:ea typeface="Arial"/>
                <a:cs typeface="Arial"/>
                <a:sym typeface="Arial"/>
                <a:hlinkClick r:id="rId4">
                  <a:extLst>
                    <a:ext uri="{A12FA001-AC4F-418D-AE19-62706E023703}">
                      <ahyp:hlinkClr xmlns:ahyp="http://schemas.microsoft.com/office/drawing/2018/hyperlinkcolor" val="tx"/>
                    </a:ext>
                  </a:extLst>
                </a:hlinkClick>
              </a:rPr>
              <a:t>https://livingwage.mit.edu/</a:t>
            </a:r>
            <a:endParaRPr sz="2400" u="sng">
              <a:solidFill>
                <a:srgbClr val="0000FF"/>
              </a:solidFill>
              <a:latin typeface="Gill Sans"/>
              <a:ea typeface="Gill Sans"/>
              <a:cs typeface="Gill Sans"/>
              <a:sym typeface="Gill Sans"/>
            </a:endParaRPr>
          </a:p>
          <a:p>
            <a:pPr marL="0" lvl="0" indent="0" algn="l" rtl="0">
              <a:spcBef>
                <a:spcPts val="0"/>
              </a:spcBef>
              <a:spcAft>
                <a:spcPts val="1800"/>
              </a:spcAft>
              <a:buNone/>
            </a:pPr>
            <a:endParaRPr/>
          </a:p>
        </p:txBody>
      </p:sp>
      <p:pic>
        <p:nvPicPr>
          <p:cNvPr id="732" name="Google Shape;732;p109"/>
          <p:cNvPicPr preferRelativeResize="0"/>
          <p:nvPr/>
        </p:nvPicPr>
        <p:blipFill>
          <a:blip r:embed="rId5">
            <a:alphaModFix/>
          </a:blip>
          <a:stretch>
            <a:fillRect/>
          </a:stretch>
        </p:blipFill>
        <p:spPr>
          <a:xfrm>
            <a:off x="5331025" y="3080726"/>
            <a:ext cx="2670600" cy="26706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pic>
        <p:nvPicPr>
          <p:cNvPr id="738" name="Google Shape;738;p110"/>
          <p:cNvPicPr preferRelativeResize="0"/>
          <p:nvPr/>
        </p:nvPicPr>
        <p:blipFill>
          <a:blip r:embed="rId3">
            <a:alphaModFix/>
          </a:blip>
          <a:stretch>
            <a:fillRect/>
          </a:stretch>
        </p:blipFill>
        <p:spPr>
          <a:xfrm>
            <a:off x="622400" y="1135175"/>
            <a:ext cx="8325525" cy="506192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4042</Words>
  <Application>Microsoft Office PowerPoint</Application>
  <PresentationFormat>On-screen Show (4:3)</PresentationFormat>
  <Paragraphs>599</Paragraphs>
  <Slides>136</Slides>
  <Notes>135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136</vt:i4>
      </vt:variant>
    </vt:vector>
  </HeadingPairs>
  <TitlesOfParts>
    <vt:vector size="142" baseType="lpstr">
      <vt:lpstr>Calibri</vt:lpstr>
      <vt:lpstr>Arial</vt:lpstr>
      <vt:lpstr>Times New Roman</vt:lpstr>
      <vt:lpstr>Gill Sans</vt:lpstr>
      <vt:lpstr>Arial </vt:lpstr>
      <vt:lpstr>Office Theme</vt:lpstr>
      <vt:lpstr>  Key Concepts in Microeconomics/ Energy Infrastructure Microeconomics Summer Institute Day One  Presented by  Theodore Opderbeck  7/14/21 opderbeckt@waldwickschools.org</vt:lpstr>
      <vt:lpstr>EconEdLink Membership</vt:lpstr>
      <vt:lpstr>Professional Development Certificate</vt:lpstr>
      <vt:lpstr>PowerPoint Presentation</vt:lpstr>
      <vt:lpstr>60th Financial Literacy and Economic Education Conference</vt:lpstr>
      <vt:lpstr>How did we do? Let us know! Please complete our survey: https://www.surveymonkey.com/r/SummerInstitute2021 </vt:lpstr>
      <vt:lpstr>PowerPoint Presentation</vt:lpstr>
      <vt:lpstr>PowerPoint Presentation</vt:lpstr>
      <vt:lpstr>Objectives</vt:lpstr>
      <vt:lpstr>National Standards</vt:lpstr>
      <vt:lpstr>State Standards</vt:lpstr>
      <vt:lpstr>State Standards</vt:lpstr>
      <vt:lpstr>Question of the Day</vt:lpstr>
      <vt:lpstr>PowerPoint Presentation</vt:lpstr>
      <vt:lpstr>PowerPoint Presentation</vt:lpstr>
      <vt:lpstr>PowerPoint Presentation</vt:lpstr>
      <vt:lpstr>Question of the Day</vt:lpstr>
      <vt:lpstr>PowerPoint Presentation</vt:lpstr>
      <vt:lpstr>PowerPoint Presentation</vt:lpstr>
      <vt:lpstr>Key Concepts/ Vocab</vt:lpstr>
      <vt:lpstr>PowerPoint Presentation</vt:lpstr>
      <vt:lpstr>Agenda:  Wed 7/14</vt:lpstr>
      <vt:lpstr>Supply and Demand</vt:lpstr>
      <vt:lpstr>Market Economy</vt:lpstr>
      <vt:lpstr>PowerPoint Presentation</vt:lpstr>
      <vt:lpstr>PowerPoint Presentation</vt:lpstr>
      <vt:lpstr>PowerPoint Presentation</vt:lpstr>
      <vt:lpstr>Quick Current Events Roundup (I occasionally start class this way)</vt:lpstr>
      <vt:lpstr>PowerPoint Presentation</vt:lpstr>
      <vt:lpstr>PowerPoint Presentation</vt:lpstr>
      <vt:lpstr>PowerPoint Presentation</vt:lpstr>
      <vt:lpstr>PowerPoint Presentation</vt:lpstr>
      <vt:lpstr>PowerPoint Presentation</vt:lpstr>
      <vt:lpstr>Supply/Demand</vt:lpstr>
      <vt:lpstr>Supply/Demand</vt:lpstr>
      <vt:lpstr>Supply/Demand </vt:lpstr>
      <vt:lpstr>Supply/Demand</vt:lpstr>
      <vt:lpstr>Supply/Demand</vt:lpstr>
      <vt:lpstr>Supply/Demand</vt:lpstr>
      <vt:lpstr>Supply/Demand</vt:lpstr>
      <vt:lpstr>Supply/Demand</vt:lpstr>
      <vt:lpstr>Supply/Demand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Background Information</vt:lpstr>
      <vt:lpstr>        Mock Congressional Hearing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Mock Congressional Hearing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Assessment Questions</vt:lpstr>
      <vt:lpstr>PowerPoint Presentation</vt:lpstr>
      <vt:lpstr>References</vt:lpstr>
      <vt:lpstr>CEE Affiliates</vt:lpstr>
      <vt:lpstr>Thank You to Our Sponsors!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Key Concepts in Microeconomics/ Energy Infrastructure Microeconomics Summer Institute Day One  Presented by  Theodore Opderbeck  7/14/21 opderbeckt@waldwickschools.org</dc:title>
  <cp:lastModifiedBy>Jarvon Carson</cp:lastModifiedBy>
  <cp:revision>2</cp:revision>
  <dcterms:modified xsi:type="dcterms:W3CDTF">2021-07-09T13:53:02Z</dcterms:modified>
</cp:coreProperties>
</file>