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7"/>
  </p:notesMasterIdLst>
  <p:sldIdLst>
    <p:sldId id="256" r:id="rId2"/>
    <p:sldId id="257" r:id="rId3"/>
    <p:sldId id="258" r:id="rId4"/>
    <p:sldId id="259" r:id="rId5"/>
    <p:sldId id="378" r:id="rId6"/>
    <p:sldId id="379" r:id="rId7"/>
    <p:sldId id="380"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BBAE9B-2F63-433E-8C0E-056D720848B6}">
  <a:tblStyle styleId="{2DBBAE9B-2F63-433E-8C0E-056D720848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4361c32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4361c32d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e4361c32d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SLIDES_API154162427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SLIDES_API154162427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7" name="Google Shape;697;SLIDES_API154162427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3" name="Google Shape;70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9" name="Google Shape;709;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e343633164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e343633164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6" name="Google Shape;716;ge343633164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104</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e343633164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e343633164_1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3" name="Google Shape;723;ge343633164_1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105</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43633164_1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43633164_1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0" name="Google Shape;730;ge343633164_1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e343633164_1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e343633164_1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8" name="Google Shape;738;ge343633164_1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107</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e4361c32de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e4361c32de_1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5" name="Google Shape;745;ge4361c32de_1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108</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SLIDES_API122683463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SLIDES_API122683463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2" name="Google Shape;752;SLIDES_API122683463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109</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e343633164_1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e343633164_1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9" name="Google Shape;759;ge343633164_1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e343633164_1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e343633164_1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6" name="Google Shape;766;ge343633164_1_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111</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SLIDES_API98309420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SLIDES_API98309420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3" name="Google Shape;773;SLIDES_API98309420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112</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SLIDES_API115378473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SLIDES_API115378473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0" name="Google Shape;780;SLIDES_API115378473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113</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e343633164_1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e343633164_1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7" name="Google Shape;787;ge343633164_1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114</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e343633164_1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e343633164_1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4" name="Google Shape;794;ge343633164_1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115</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e343633164_1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e343633164_1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1" name="Google Shape;801;ge343633164_1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116</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SLIDES_API43471527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SLIDES_API43471527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8" name="Google Shape;808;SLIDES_API43471527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117</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e343633164_1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e343633164_1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5" name="Google Shape;815;ge343633164_1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118</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e343633164_1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e343633164_1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2" name="Google Shape;822;ge343633164_1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119</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e343633164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e343633164_1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9" name="Google Shape;829;ge343633164_1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343633164_1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343633164_1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6" name="Google Shape;836;ge343633164_1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121</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e4361c32de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e4361c32de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3" name="Google Shape;843;ge4361c32de_1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122</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3" name="Google Shape;86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SLIDES_API8232210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SLIDES_API8232210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SLIDES_API8232210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4" name="Google Shape;1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6" name="Google Shape;1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57" name="Google Shape;5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SLIDES_API97285557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SLIDES_API97285557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SLIDES_API97285557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343633164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343633164_1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ge343633164_1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4361c32d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4361c32de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e4361c32de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4" name="Google Shape;1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4361c32de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4361c32de_1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ge4361c32de_1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SLIDES_API57438215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SLIDES_API57438215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SLIDES_API57438215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SLIDES_API69448465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SLIDES_API69448465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SLIDES_API69448465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64" name="Google Shape;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3" name="Google Shape;23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4361c32de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4361c32de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ge4361c32de_1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SLIDES_API184963793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SLIDES_API184963793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9" name="Google Shape;259;SLIDES_API184963793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7" name="Google Shape;28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6" name="Google Shape;29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2" name="Google Shape;31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SLIDES_API203913041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SLIDES_API203913041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SLIDES_API203913041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6" name="Google Shape;32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2" name="Google Shape;33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8" name="Google Shape;33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SLIDES_API161333775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SLIDES_API161333775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5" name="Google Shape;345;SLIDES_API161333775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361c32de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4361c32de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2" name="Google Shape;352;ge4361c32de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9" name="Google Shape;35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1" name="Google Shape;37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SLIDES_API137799409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SLIDES_API137799409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SLIDES_API137799409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36b4ad75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e36b4ad75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ge36b4ad75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SLIDES_API173320339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SLIDES_API173320339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SLIDES_API173320339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0" name="Google Shape;41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SLIDES_API170354744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SLIDES_API170354744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SLIDES_API170354744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353028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0" name="Google Shape;4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SLIDES_API45927700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SLIDES_API45927700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7" name="Google Shape;437;SLIDES_API45927700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3" name="Google Shape;44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9" name="Google Shape;44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SLIDES_API63909681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SLIDES_API63909681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6" name="Google Shape;456;SLIDES_API63909681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SLIDES_API14452751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SLIDES_API14452751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9" name="Google Shape;469;SLIDES_API14452751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2" name="Google Shape;48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9" name="Google Shape;48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9" name="Google Shape;7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6" name="Google Shape;49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3" name="Google Shape;50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SLIDES_API155030779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SLIDES_API155030779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6" name="Google Shape;516;SLIDES_API155030779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SLIDES_API19083166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SLIDES_API19083166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3" name="Google Shape;523;SLIDES_API19083166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9" name="Google Shape;52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5" name="Google Shape;53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SLIDES_API95153983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SLIDES_API95153983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8" name="Google Shape;548;SLIDES_API95153983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SLIDES_API199385282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SLIDES_API199385282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SLIDES_API199385282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1" name="Google Shape;56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7" name="Google Shape;56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343633164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e34363316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4" name="Google Shape;574;ge343633164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SLIDES_API9530857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SLIDES_API9530857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2" name="Google Shape;582;SLIDES_API9530857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SLIDES_API174995622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SLIDES_API174995622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SLIDES_API174995622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5" name="Google Shape;595;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e4361c32de_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e4361c32de_3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2" name="Google Shape;602;ge4361c32de_3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SLIDES_API179662323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SLIDES_API179662323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9" name="Google Shape;609;SLIDES_API179662323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5" name="Google Shape;61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1" name="Google Shape;621;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7" name="Google Shape;62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SLIDES_API173847173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SLIDES_API173847173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4" name="Google Shape;634;SLIDES_API173847173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e343633164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e343633164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3" name="Google Shape;643;ge343633164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e343633164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e343633164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0" name="Google Shape;650;ge343633164_1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SLIDES_API55159644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SLIDES_API55159644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7" name="Google Shape;657;SLIDES_API55159644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3" name="Google Shape;66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SLIDES_API121160456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SLIDES_API121160456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0" name="Google Shape;670;SLIDES_API121160456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6" name="Google Shape;676;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SLIDES_API197278907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SLIDES_API197278907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3" name="Google Shape;683;SLIDES_API197278907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e343633164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e343633164_1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0" name="Google Shape;690;ge343633164_1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uggejb@j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investopedia.com/terms/c/crowdingouteffect.asp"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youtube.com/watch?v=OTJCI1FNBfA"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hyperlink" Target="https://www.stlouisfed.org/education/crowding-out" TargetMode="External"/><Relationship Id="rId3" Type="http://schemas.openxmlformats.org/officeDocument/2006/relationships/hyperlink" Target="https://www.stlouisfed.org/education/lifetime-inflation-activity" TargetMode="External"/><Relationship Id="rId7" Type="http://schemas.openxmlformats.org/officeDocument/2006/relationships/hyperlink" Target="https://www.newyorkfed.org/medialibrary/media/outreach-and-education/ny-fed-content-for-educators/redlining-lesson-plan-fillable"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hyperlink" Target="https://files.stlouisfed.org/files/htdocs/publications/page1-econ/2020/08/03/the-feds-new-monetary-policy-tools_SE.pdf" TargetMode="External"/><Relationship Id="rId5" Type="http://schemas.openxmlformats.org/officeDocument/2006/relationships/hyperlink" Target="https://oui.doleta.gov/unemploy/comparison/2020-2029/comparison2020.asp" TargetMode="External"/><Relationship Id="rId4" Type="http://schemas.openxmlformats.org/officeDocument/2006/relationships/hyperlink" Target="https://oui.doleta.gov/unemploy/docs/factsheet/UI_Program_FactSheet.pdf"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red.stlouisfed.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hyperlink" Target="https://www.stlouisfed.org/education/ten-fred-activities-in-ten-minute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t.ly/CEEConference2021"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vents.stlouisfed.org/event/22023815-cdd1-46b6-8b58-10a5fd2feca4/summar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councilforeconed2021.us2.pathabl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monkey.com/r/SummerInstitute20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oyez.org/cases/1940-1955/334us1"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historyengine.richmond.edu/episodes/view/5271" TargetMode="External"/><Relationship Id="rId5" Type="http://schemas.openxmlformats.org/officeDocument/2006/relationships/hyperlink" Target="https://historyengine.richmond.edu/episodes/view/5273" TargetMode="External"/><Relationship Id="rId4" Type="http://schemas.openxmlformats.org/officeDocument/2006/relationships/hyperlink" Target="https://www.nytimes.com/1997/12/28/nyregion/at-50-levittown-contends-with-its-legacy-of-bias.html"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200800" y="1066800"/>
            <a:ext cx="8804100" cy="3913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br>
              <a:rPr lang="en-US" sz="6000"/>
            </a:br>
            <a:br>
              <a:rPr lang="en-US" sz="6000"/>
            </a:br>
            <a:r>
              <a:rPr lang="en-US" sz="4900"/>
              <a:t>Macroeconomics Summer Institute</a:t>
            </a:r>
            <a:br>
              <a:rPr lang="en-US" sz="6000" b="1"/>
            </a:br>
            <a:r>
              <a:rPr lang="en-US" sz="3600" b="1">
                <a:solidFill>
                  <a:srgbClr val="8BAF00"/>
                </a:solidFill>
                <a:latin typeface="Calibri"/>
                <a:ea typeface="Calibri"/>
                <a:cs typeface="Calibri"/>
                <a:sym typeface="Calibri"/>
              </a:rPr>
              <a:t>Engaging Activities to Hel</a:t>
            </a:r>
            <a:r>
              <a:rPr lang="en-US" sz="3600">
                <a:solidFill>
                  <a:srgbClr val="8BAF00"/>
                </a:solidFill>
                <a:latin typeface="Calibri"/>
                <a:ea typeface="Calibri"/>
                <a:cs typeface="Calibri"/>
                <a:sym typeface="Calibri"/>
              </a:rPr>
              <a:t>p Students </a:t>
            </a:r>
            <a:br>
              <a:rPr lang="en-US" sz="3600">
                <a:solidFill>
                  <a:srgbClr val="8BAF00"/>
                </a:solidFill>
                <a:latin typeface="Calibri"/>
                <a:ea typeface="Calibri"/>
                <a:cs typeface="Calibri"/>
                <a:sym typeface="Calibri"/>
              </a:rPr>
            </a:br>
            <a:r>
              <a:rPr lang="en-US" sz="3600">
                <a:solidFill>
                  <a:srgbClr val="8BAF00"/>
                </a:solidFill>
                <a:latin typeface="Calibri"/>
                <a:ea typeface="Calibri"/>
                <a:cs typeface="Calibri"/>
                <a:sym typeface="Calibri"/>
              </a:rPr>
              <a:t>See the Big Picture</a:t>
            </a:r>
            <a:br>
              <a:rPr lang="en-US" sz="3600">
                <a:solidFill>
                  <a:srgbClr val="7A9900"/>
                </a:solidFill>
                <a:latin typeface="Calibri"/>
                <a:ea typeface="Calibri"/>
                <a:cs typeface="Calibri"/>
                <a:sym typeface="Calibri"/>
              </a:rPr>
            </a:br>
            <a:r>
              <a:rPr lang="en-US" sz="3600">
                <a:latin typeface="Calibri"/>
                <a:ea typeface="Calibri"/>
                <a:cs typeface="Calibri"/>
                <a:sym typeface="Calibri"/>
              </a:rPr>
              <a:t>Day 2: Monetar</a:t>
            </a:r>
            <a:r>
              <a:rPr lang="en-US" sz="3600"/>
              <a:t>y Policy, Inflation, Unemployment, Redlining, Government Spending</a:t>
            </a:r>
            <a:br>
              <a:rPr lang="en-US" sz="4400"/>
            </a:br>
            <a:br>
              <a:rPr lang="en-US" sz="2200" i="1">
                <a:solidFill>
                  <a:schemeClr val="dk1"/>
                </a:solidFill>
                <a:latin typeface="Calibri"/>
                <a:ea typeface="Calibri"/>
                <a:cs typeface="Calibri"/>
                <a:sym typeface="Calibri"/>
              </a:rPr>
            </a:br>
            <a:r>
              <a:rPr lang="en-US" sz="2200" i="1">
                <a:solidFill>
                  <a:schemeClr val="dk1"/>
                </a:solidFill>
                <a:latin typeface="Calibri"/>
                <a:ea typeface="Calibri"/>
                <a:cs typeface="Calibri"/>
                <a:sym typeface="Calibri"/>
              </a:rPr>
              <a:t>John Kruggel</a:t>
            </a:r>
            <a:br>
              <a:rPr lang="en-US" sz="2200" i="1">
                <a:solidFill>
                  <a:schemeClr val="dk1"/>
                </a:solidFill>
                <a:latin typeface="Calibri"/>
                <a:ea typeface="Calibri"/>
                <a:cs typeface="Calibri"/>
                <a:sym typeface="Calibri"/>
              </a:rPr>
            </a:br>
            <a:r>
              <a:rPr lang="en-US" sz="2200" i="1">
                <a:solidFill>
                  <a:schemeClr val="dk1"/>
                </a:solidFill>
                <a:latin typeface="Calibri"/>
                <a:ea typeface="Calibri"/>
                <a:cs typeface="Calibri"/>
                <a:sym typeface="Calibri"/>
              </a:rPr>
              <a:t>JMU Center for Economic Education</a:t>
            </a:r>
            <a:br>
              <a:rPr lang="en-US" sz="1600"/>
            </a:br>
            <a:r>
              <a:rPr lang="en-US" sz="2200">
                <a:solidFill>
                  <a:schemeClr val="dk1"/>
                </a:solidFill>
                <a:latin typeface="Calibri"/>
                <a:ea typeface="Calibri"/>
                <a:cs typeface="Calibri"/>
                <a:sym typeface="Calibri"/>
              </a:rPr>
              <a:t>7/16/21</a:t>
            </a:r>
            <a:br>
              <a:rPr lang="en-US" sz="1600">
                <a:solidFill>
                  <a:schemeClr val="dk1"/>
                </a:solidFill>
                <a:latin typeface="Calibri"/>
                <a:ea typeface="Calibri"/>
                <a:cs typeface="Calibri"/>
                <a:sym typeface="Calibri"/>
              </a:rPr>
            </a:br>
            <a:br>
              <a:rPr lang="en-US" sz="2200">
                <a:solidFill>
                  <a:schemeClr val="dk1"/>
                </a:solidFill>
                <a:latin typeface="Calibri"/>
                <a:ea typeface="Calibri"/>
                <a:cs typeface="Calibri"/>
                <a:sym typeface="Calibri"/>
              </a:rPr>
            </a:br>
            <a:r>
              <a:rPr lang="en-US"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kruggejb@jmu.edu</a:t>
            </a:r>
            <a:br>
              <a:rPr lang="en-US" sz="2200">
                <a:solidFill>
                  <a:schemeClr val="dk1"/>
                </a:solidFill>
                <a:latin typeface="Calibri"/>
                <a:ea typeface="Calibri"/>
                <a:cs typeface="Calibri"/>
                <a:sym typeface="Calibri"/>
              </a:rPr>
            </a:br>
            <a:endParaRPr sz="22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3">
            <a:alphaModFix/>
          </a:blip>
          <a:srcRect/>
          <a:stretch/>
        </p:blipFill>
        <p:spPr>
          <a:xfrm>
            <a:off x="234888" y="1330860"/>
            <a:ext cx="5562886" cy="161933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5" name="Google Shape;95;p19" descr="Yeah, Well, That&amp;#39;s just like Your opinion man... - The Big Lebowski | Meme  Generator"/>
          <p:cNvPicPr preferRelativeResize="0"/>
          <p:nvPr/>
        </p:nvPicPr>
        <p:blipFill rotWithShape="1">
          <a:blip r:embed="rId4">
            <a:alphaModFix/>
          </a:blip>
          <a:srcRect/>
          <a:stretch/>
        </p:blipFill>
        <p:spPr>
          <a:xfrm>
            <a:off x="3246417" y="3220564"/>
            <a:ext cx="5715000" cy="32194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9"/>
          <p:cNvSpPr txBox="1">
            <a:spLocks noGrp="1"/>
          </p:cNvSpPr>
          <p:nvPr>
            <p:ph type="title"/>
          </p:nvPr>
        </p:nvSpPr>
        <p:spPr>
          <a:xfrm>
            <a:off x="115250" y="914400"/>
            <a:ext cx="89211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5600"/>
              <a:t>Closing Racial &amp; Gender Gaps</a:t>
            </a:r>
            <a:endParaRPr sz="5600"/>
          </a:p>
        </p:txBody>
      </p:sp>
      <p:sp>
        <p:nvSpPr>
          <p:cNvPr id="693" name="Google Shape;693;p109"/>
          <p:cNvSpPr txBox="1">
            <a:spLocks noGrp="1"/>
          </p:cNvSpPr>
          <p:nvPr>
            <p:ph type="body" idx="1"/>
          </p:nvPr>
        </p:nvSpPr>
        <p:spPr>
          <a:xfrm>
            <a:off x="265100" y="2120800"/>
            <a:ext cx="8644500" cy="403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b="1"/>
              <a:t>The Federal Reserve has become very active in addressing marginalized populations and as we have discussed is guiding policy to address wealth gaps.</a:t>
            </a:r>
            <a:endParaRPr sz="3000" b="1"/>
          </a:p>
          <a:p>
            <a:pPr marL="0" lvl="0" indent="0" algn="l" rtl="0">
              <a:spcBef>
                <a:spcPts val="1800"/>
              </a:spcBef>
              <a:spcAft>
                <a:spcPts val="1800"/>
              </a:spcAft>
              <a:buNone/>
            </a:pPr>
            <a:r>
              <a:rPr lang="en-US" sz="3000" b="1"/>
              <a:t>Here’s a site you can use to illustrate the gains your state could have from closing the racial and gender wealth gaps identified by the Fed.</a:t>
            </a:r>
            <a:endParaRPr sz="3000" b="1"/>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10"/>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700" name="Google Shape;700;p110"/>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Is the Government Crowding Out Small Business? </a:t>
            </a:r>
            <a:endParaRPr/>
          </a:p>
        </p:txBody>
      </p:sp>
      <p:sp>
        <p:nvSpPr>
          <p:cNvPr id="706" name="Google Shape;706;p111"/>
          <p:cNvSpPr txBox="1">
            <a:spLocks noGrp="1"/>
          </p:cNvSpPr>
          <p:nvPr>
            <p:ph type="subTitle" idx="1"/>
          </p:nvPr>
        </p:nvSpPr>
        <p:spPr>
          <a:xfrm>
            <a:off x="1371600" y="4095925"/>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b="1">
                <a:solidFill>
                  <a:schemeClr val="dk1"/>
                </a:solidFill>
              </a:rPr>
              <a:t>OR, is it growing the pie for everyone?</a:t>
            </a:r>
            <a:endParaRPr b="1"/>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Crowding Out Activity</a:t>
            </a:r>
            <a:endParaRPr/>
          </a:p>
        </p:txBody>
      </p:sp>
      <p:sp>
        <p:nvSpPr>
          <p:cNvPr id="712" name="Google Shape;712;p112"/>
          <p:cNvSpPr txBox="1">
            <a:spLocks noGrp="1"/>
          </p:cNvSpPr>
          <p:nvPr>
            <p:ph type="body" idx="1"/>
          </p:nvPr>
        </p:nvSpPr>
        <p:spPr>
          <a:xfrm>
            <a:off x="457200" y="2057399"/>
            <a:ext cx="8229600" cy="4099500"/>
          </a:xfrm>
          <a:prstGeom prst="rect">
            <a:avLst/>
          </a:prstGeom>
          <a:noFill/>
          <a:ln>
            <a:noFill/>
          </a:ln>
        </p:spPr>
        <p:txBody>
          <a:bodyPr spcFirstLastPara="1" wrap="square" lIns="91425" tIns="45700" rIns="91425" bIns="45700" anchor="t" anchorCtr="0">
            <a:noAutofit/>
          </a:bodyPr>
          <a:lstStyle/>
          <a:p>
            <a:pPr marL="177800" lvl="0" indent="0" algn="l" rtl="0">
              <a:spcBef>
                <a:spcPts val="0"/>
              </a:spcBef>
              <a:spcAft>
                <a:spcPts val="0"/>
              </a:spcAft>
              <a:buClr>
                <a:schemeClr val="dk1"/>
              </a:buClr>
              <a:buSzPts val="2800"/>
              <a:buNone/>
            </a:pPr>
            <a:r>
              <a:rPr lang="en-US" sz="3000" b="1"/>
              <a:t>There is a virtual clearinghouse that matches savers and borrowers called the </a:t>
            </a:r>
            <a:r>
              <a:rPr lang="en-US" sz="3000" b="1">
                <a:solidFill>
                  <a:srgbClr val="8BAF00"/>
                </a:solidFill>
              </a:rPr>
              <a:t>market for loanable funds</a:t>
            </a:r>
            <a:r>
              <a:rPr lang="en-US" sz="3000" b="1"/>
              <a:t>.</a:t>
            </a:r>
            <a:endParaRPr sz="3000" b="1"/>
          </a:p>
          <a:p>
            <a:pPr marL="177800" lvl="0" indent="0" algn="l" rtl="0">
              <a:spcBef>
                <a:spcPts val="0"/>
              </a:spcBef>
              <a:spcAft>
                <a:spcPts val="0"/>
              </a:spcAft>
              <a:buClr>
                <a:schemeClr val="dk1"/>
              </a:buClr>
              <a:buSzPts val="2800"/>
              <a:buNone/>
            </a:pPr>
            <a:r>
              <a:rPr lang="en-US" sz="3000" b="1"/>
              <a:t>There are 2 sides to the loanable funds market:</a:t>
            </a:r>
            <a:endParaRPr sz="3000" b="1"/>
          </a:p>
          <a:p>
            <a:pPr marL="177800" lvl="0" indent="0" algn="l" rtl="0">
              <a:spcBef>
                <a:spcPts val="0"/>
              </a:spcBef>
              <a:spcAft>
                <a:spcPts val="0"/>
              </a:spcAft>
              <a:buClr>
                <a:schemeClr val="dk1"/>
              </a:buClr>
              <a:buSzPts val="2800"/>
              <a:buNone/>
            </a:pPr>
            <a:r>
              <a:rPr lang="en-US" sz="3000" b="1"/>
              <a:t>Borrowers and savers.</a:t>
            </a:r>
            <a:endParaRPr sz="3000" b="1"/>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13"/>
          <p:cNvSpPr txBox="1">
            <a:spLocks noGrp="1"/>
          </p:cNvSpPr>
          <p:nvPr>
            <p:ph type="title"/>
          </p:nvPr>
        </p:nvSpPr>
        <p:spPr>
          <a:xfrm>
            <a:off x="457200" y="387276"/>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Borrowers and Savers</a:t>
            </a:r>
            <a:endParaRPr dirty="0"/>
          </a:p>
        </p:txBody>
      </p:sp>
      <p:sp>
        <p:nvSpPr>
          <p:cNvPr id="719" name="Google Shape;719;p113"/>
          <p:cNvSpPr txBox="1">
            <a:spLocks noGrp="1"/>
          </p:cNvSpPr>
          <p:nvPr>
            <p:ph type="body" idx="1"/>
          </p:nvPr>
        </p:nvSpPr>
        <p:spPr>
          <a:xfrm>
            <a:off x="457200" y="2143851"/>
            <a:ext cx="8229600" cy="40131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a:solidFill>
                  <a:srgbClr val="8BAF00"/>
                </a:solidFill>
              </a:rPr>
              <a:t>Borrowers demand loanable funds</a:t>
            </a:r>
            <a:r>
              <a:rPr lang="en-US" b="1"/>
              <a:t> for investment, to buy capital such as buildings, machines, and tools for consumers goods such as boats and automobiles.</a:t>
            </a:r>
            <a:endParaRPr b="1"/>
          </a:p>
          <a:p>
            <a:pPr marL="0" lvl="0" indent="0" algn="l" rtl="0">
              <a:lnSpc>
                <a:spcPct val="90000"/>
              </a:lnSpc>
              <a:spcBef>
                <a:spcPts val="800"/>
              </a:spcBef>
              <a:spcAft>
                <a:spcPts val="0"/>
              </a:spcAft>
              <a:buClr>
                <a:schemeClr val="dk1"/>
              </a:buClr>
              <a:buSzPts val="1100"/>
              <a:buFont typeface="Arial"/>
              <a:buNone/>
            </a:pPr>
            <a:r>
              <a:rPr lang="en-US" b="1"/>
              <a:t>If the interest rates are low, they will demand more loanable funds than they would if the interest rate is high.</a:t>
            </a:r>
            <a:endParaRPr b="1"/>
          </a:p>
          <a:p>
            <a:pPr marL="0" lvl="0" indent="0" algn="l" rtl="0">
              <a:lnSpc>
                <a:spcPct val="90000"/>
              </a:lnSpc>
              <a:spcBef>
                <a:spcPts val="800"/>
              </a:spcBef>
              <a:spcAft>
                <a:spcPts val="0"/>
              </a:spcAft>
              <a:buClr>
                <a:schemeClr val="dk1"/>
              </a:buClr>
              <a:buSzPts val="1100"/>
              <a:buFont typeface="Arial"/>
              <a:buNone/>
            </a:pPr>
            <a:r>
              <a:rPr lang="en-US" b="1">
                <a:solidFill>
                  <a:srgbClr val="8BAF00"/>
                </a:solidFill>
              </a:rPr>
              <a:t>Savers supply loanable funds</a:t>
            </a:r>
            <a:r>
              <a:rPr lang="en-US" b="1"/>
              <a:t>. Savers hope to earn interest on their savings. High interest rates encourage more saving and allow more money to be lent out.</a:t>
            </a:r>
            <a:endParaRPr sz="3300" b="1"/>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14"/>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6500"/>
              <a:t>Loanable Funds Market</a:t>
            </a:r>
            <a:endParaRPr sz="6500"/>
          </a:p>
        </p:txBody>
      </p:sp>
      <p:sp>
        <p:nvSpPr>
          <p:cNvPr id="726" name="Google Shape;726;p114"/>
          <p:cNvSpPr txBox="1">
            <a:spLocks noGrp="1"/>
          </p:cNvSpPr>
          <p:nvPr>
            <p:ph type="body" idx="1"/>
          </p:nvPr>
        </p:nvSpPr>
        <p:spPr>
          <a:xfrm>
            <a:off x="403400" y="2057400"/>
            <a:ext cx="8541000" cy="447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Businesses go to the market for loanable funds to get money the need for growth.</a:t>
            </a:r>
            <a:endParaRPr b="1"/>
          </a:p>
          <a:p>
            <a:pPr marL="0" lvl="0" indent="0" algn="l" rtl="0">
              <a:spcBef>
                <a:spcPts val="1800"/>
              </a:spcBef>
              <a:spcAft>
                <a:spcPts val="0"/>
              </a:spcAft>
              <a:buNone/>
            </a:pPr>
            <a:r>
              <a:rPr lang="en-US" b="1">
                <a:solidFill>
                  <a:srgbClr val="8BAF00"/>
                </a:solidFill>
              </a:rPr>
              <a:t>However</a:t>
            </a:r>
            <a:r>
              <a:rPr lang="en-US" b="1"/>
              <a:t>, businesses are not alone in coming to this market.</a:t>
            </a:r>
            <a:endParaRPr b="1"/>
          </a:p>
          <a:p>
            <a:pPr marL="0" lvl="0" indent="0" algn="l" rtl="0">
              <a:spcBef>
                <a:spcPts val="1800"/>
              </a:spcBef>
              <a:spcAft>
                <a:spcPts val="1800"/>
              </a:spcAft>
              <a:buNone/>
            </a:pPr>
            <a:r>
              <a:rPr lang="en-US" b="1"/>
              <a:t>Individuals borrow money, and so does the government.</a:t>
            </a:r>
            <a:endParaRPr b="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5"/>
          <p:cNvSpPr txBox="1">
            <a:spLocks noGrp="1"/>
          </p:cNvSpPr>
          <p:nvPr>
            <p:ph type="title"/>
          </p:nvPr>
        </p:nvSpPr>
        <p:spPr>
          <a:xfrm>
            <a:off x="457200" y="60242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400" dirty="0"/>
              <a:t>Crowding Out Effect</a:t>
            </a:r>
            <a:endParaRPr sz="6400" dirty="0"/>
          </a:p>
        </p:txBody>
      </p:sp>
      <p:sp>
        <p:nvSpPr>
          <p:cNvPr id="733" name="Google Shape;733;p115"/>
          <p:cNvSpPr txBox="1">
            <a:spLocks noGrp="1"/>
          </p:cNvSpPr>
          <p:nvPr>
            <p:ph type="body" idx="1"/>
          </p:nvPr>
        </p:nvSpPr>
        <p:spPr>
          <a:xfrm>
            <a:off x="3734450" y="2132325"/>
            <a:ext cx="5059800" cy="4287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a:t>The U.S. Government is willing to pay whatever rate of interest it takes to attract loanable funds away from businesses. This action crowds businesses out of the market for loanable funds.</a:t>
            </a:r>
            <a:endParaRPr b="1"/>
          </a:p>
          <a:p>
            <a:pPr marL="0" lvl="0" indent="0" algn="l" rtl="0">
              <a:lnSpc>
                <a:spcPct val="90000"/>
              </a:lnSpc>
              <a:spcBef>
                <a:spcPts val="800"/>
              </a:spcBef>
              <a:spcAft>
                <a:spcPts val="0"/>
              </a:spcAft>
              <a:buClr>
                <a:schemeClr val="dk1"/>
              </a:buClr>
              <a:buSzPts val="1100"/>
              <a:buFont typeface="Arial"/>
              <a:buNone/>
            </a:pPr>
            <a:r>
              <a:rPr lang="en-US" b="1"/>
              <a:t>This is referred to as the</a:t>
            </a:r>
            <a:r>
              <a:rPr lang="en-US"/>
              <a:t> </a:t>
            </a:r>
            <a:r>
              <a:rPr lang="en-US" b="1" u="sng">
                <a:solidFill>
                  <a:srgbClr val="0563C1"/>
                </a:solidFill>
                <a:hlinkClick r:id="rId3">
                  <a:extLst>
                    <a:ext uri="{A12FA001-AC4F-418D-AE19-62706E023703}">
                      <ahyp:hlinkClr xmlns:ahyp="http://schemas.microsoft.com/office/drawing/2018/hyperlinkcolor" val="tx"/>
                    </a:ext>
                  </a:extLst>
                </a:hlinkClick>
              </a:rPr>
              <a:t>crowding out effect</a:t>
            </a:r>
            <a:r>
              <a:rPr lang="en-US"/>
              <a:t>.</a:t>
            </a:r>
            <a:endParaRPr sz="3400"/>
          </a:p>
        </p:txBody>
      </p:sp>
      <p:pic>
        <p:nvPicPr>
          <p:cNvPr id="734" name="Google Shape;734;p115"/>
          <p:cNvPicPr preferRelativeResize="0"/>
          <p:nvPr/>
        </p:nvPicPr>
        <p:blipFill>
          <a:blip r:embed="rId4">
            <a:alphaModFix/>
          </a:blip>
          <a:stretch>
            <a:fillRect/>
          </a:stretch>
        </p:blipFill>
        <p:spPr>
          <a:xfrm>
            <a:off x="243375" y="1912175"/>
            <a:ext cx="3184350" cy="47957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16"/>
          <p:cNvSpPr txBox="1">
            <a:spLocks noGrp="1"/>
          </p:cNvSpPr>
          <p:nvPr>
            <p:ph type="title"/>
          </p:nvPr>
        </p:nvSpPr>
        <p:spPr>
          <a:xfrm>
            <a:off x="488150" y="700144"/>
            <a:ext cx="8229600" cy="828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900" dirty="0"/>
              <a:t>Tips for this lesson</a:t>
            </a:r>
            <a:endParaRPr sz="5900" dirty="0"/>
          </a:p>
        </p:txBody>
      </p:sp>
      <p:sp>
        <p:nvSpPr>
          <p:cNvPr id="741" name="Google Shape;741;p116"/>
          <p:cNvSpPr txBox="1">
            <a:spLocks noGrp="1"/>
          </p:cNvSpPr>
          <p:nvPr>
            <p:ph type="body" idx="1"/>
          </p:nvPr>
        </p:nvSpPr>
        <p:spPr>
          <a:xfrm>
            <a:off x="339800" y="1897800"/>
            <a:ext cx="8526300" cy="46977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3000" b="1"/>
              <a:t>This lesson should come after you’ve discussed supply and demand and when you’re covering fiscal policy.</a:t>
            </a:r>
            <a:endParaRPr sz="3000" b="1"/>
          </a:p>
          <a:p>
            <a:pPr marL="0" lvl="0" indent="0" algn="l" rtl="0">
              <a:lnSpc>
                <a:spcPct val="90000"/>
              </a:lnSpc>
              <a:spcBef>
                <a:spcPts val="800"/>
              </a:spcBef>
              <a:spcAft>
                <a:spcPts val="0"/>
              </a:spcAft>
              <a:buClr>
                <a:schemeClr val="dk1"/>
              </a:buClr>
              <a:buSzPts val="1100"/>
              <a:buFont typeface="Arial"/>
              <a:buNone/>
            </a:pPr>
            <a:r>
              <a:rPr lang="en-US" sz="3000" b="1"/>
              <a:t>Increase in borrowers shifts the demand curve (population) </a:t>
            </a:r>
            <a:endParaRPr sz="3000" b="1"/>
          </a:p>
          <a:p>
            <a:pPr marL="0" lvl="0" indent="0" algn="l" rtl="0">
              <a:lnSpc>
                <a:spcPct val="90000"/>
              </a:lnSpc>
              <a:spcBef>
                <a:spcPts val="800"/>
              </a:spcBef>
              <a:spcAft>
                <a:spcPts val="0"/>
              </a:spcAft>
              <a:buClr>
                <a:schemeClr val="dk1"/>
              </a:buClr>
              <a:buSzPts val="1100"/>
              <a:buFont typeface="Arial"/>
              <a:buNone/>
            </a:pPr>
            <a:r>
              <a:rPr lang="en-US" sz="3000" b="1"/>
              <a:t>Understanding this concept will help students understand more about banking and how government policy can impact the loans they can get.</a:t>
            </a:r>
            <a:endParaRPr sz="3000" b="1"/>
          </a:p>
          <a:p>
            <a:pPr marL="0" lvl="0" indent="0" algn="l" rtl="0">
              <a:lnSpc>
                <a:spcPct val="90000"/>
              </a:lnSpc>
              <a:spcBef>
                <a:spcPts val="800"/>
              </a:spcBef>
              <a:spcAft>
                <a:spcPts val="0"/>
              </a:spcAft>
              <a:buClr>
                <a:schemeClr val="dk1"/>
              </a:buClr>
              <a:buSzPts val="1100"/>
              <a:buFont typeface="Arial"/>
              <a:buNone/>
            </a:pPr>
            <a:endParaRPr b="1"/>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7"/>
          <p:cNvSpPr txBox="1">
            <a:spLocks noGrp="1"/>
          </p:cNvSpPr>
          <p:nvPr>
            <p:ph type="title"/>
          </p:nvPr>
        </p:nvSpPr>
        <p:spPr>
          <a:xfrm>
            <a:off x="488150" y="710901"/>
            <a:ext cx="8229600" cy="828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900" dirty="0"/>
              <a:t>Tips for this lesson</a:t>
            </a:r>
            <a:endParaRPr sz="5900" dirty="0"/>
          </a:p>
        </p:txBody>
      </p:sp>
      <p:sp>
        <p:nvSpPr>
          <p:cNvPr id="748" name="Google Shape;748;p117"/>
          <p:cNvSpPr txBox="1">
            <a:spLocks noGrp="1"/>
          </p:cNvSpPr>
          <p:nvPr>
            <p:ph type="body" idx="1"/>
          </p:nvPr>
        </p:nvSpPr>
        <p:spPr>
          <a:xfrm>
            <a:off x="339800" y="1930750"/>
            <a:ext cx="8526300" cy="45123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3000" b="1"/>
              <a:t>A great clip you can use to help explain how this all works is the </a:t>
            </a:r>
            <a:r>
              <a:rPr lang="en-US" sz="3000" b="1" i="1"/>
              <a:t>It’s a Wonderful Life</a:t>
            </a:r>
            <a:r>
              <a:rPr lang="en-US" sz="3000" b="1"/>
              <a:t> </a:t>
            </a:r>
            <a:r>
              <a:rPr lang="en-US" sz="3000" b="1" u="sng">
                <a:solidFill>
                  <a:srgbClr val="0563C1"/>
                </a:solidFill>
                <a:hlinkClick r:id="rId3">
                  <a:extLst>
                    <a:ext uri="{A12FA001-AC4F-418D-AE19-62706E023703}">
                      <ahyp:hlinkClr xmlns:ahyp="http://schemas.microsoft.com/office/drawing/2018/hyperlinkcolor" val="tx"/>
                    </a:ext>
                  </a:extLst>
                </a:hlinkClick>
              </a:rPr>
              <a:t>bank run scene</a:t>
            </a:r>
            <a:r>
              <a:rPr lang="en-US" sz="3000" b="1"/>
              <a:t>.</a:t>
            </a:r>
            <a:endParaRPr sz="3000" b="1"/>
          </a:p>
          <a:p>
            <a:pPr marL="0" lvl="0" indent="0" algn="l" rtl="0">
              <a:lnSpc>
                <a:spcPct val="90000"/>
              </a:lnSpc>
              <a:spcBef>
                <a:spcPts val="800"/>
              </a:spcBef>
              <a:spcAft>
                <a:spcPts val="0"/>
              </a:spcAft>
              <a:buClr>
                <a:schemeClr val="dk1"/>
              </a:buClr>
              <a:buSzPts val="1100"/>
              <a:buFont typeface="Arial"/>
              <a:buNone/>
            </a:pPr>
            <a:r>
              <a:rPr lang="en-US" sz="3000" b="1"/>
              <a:t>Here’s a fun clip if you want to discuss some of the risky practices used by some lenders during the 2008 crisis while discussing banking.</a:t>
            </a:r>
            <a:endParaRPr sz="3000" b="1"/>
          </a:p>
          <a:p>
            <a:pPr marL="0" lvl="0" indent="0" algn="l" rtl="0">
              <a:lnSpc>
                <a:spcPct val="90000"/>
              </a:lnSpc>
              <a:spcBef>
                <a:spcPts val="800"/>
              </a:spcBef>
              <a:spcAft>
                <a:spcPts val="0"/>
              </a:spcAft>
              <a:buClr>
                <a:schemeClr val="dk1"/>
              </a:buClr>
              <a:buSzPts val="1100"/>
              <a:buFont typeface="Arial"/>
              <a:buNone/>
            </a:pPr>
            <a:endParaRPr b="1"/>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118"/>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755" name="Google Shape;755;p118"/>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Macroeconomics </a:t>
            </a:r>
            <a:endParaRPr/>
          </a:p>
        </p:txBody>
      </p:sp>
      <p:sp>
        <p:nvSpPr>
          <p:cNvPr id="102" name="Google Shape;102;p20"/>
          <p:cNvSpPr txBox="1">
            <a:spLocks noGrp="1"/>
          </p:cNvSpPr>
          <p:nvPr>
            <p:ph type="body" idx="1"/>
          </p:nvPr>
        </p:nvSpPr>
        <p:spPr>
          <a:xfrm>
            <a:off x="457200" y="2377440"/>
            <a:ext cx="82296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Macroeconomics gets a bit of a bum wrap because when we </a:t>
            </a:r>
            <a:r>
              <a:rPr lang="en-US" b="1">
                <a:solidFill>
                  <a:srgbClr val="7A9900"/>
                </a:solidFill>
              </a:rPr>
              <a:t>NEED</a:t>
            </a:r>
            <a:r>
              <a:rPr lang="en-US" b="1"/>
              <a:t> macro theory to work (recessions), we </a:t>
            </a:r>
            <a:r>
              <a:rPr lang="en-US" b="1">
                <a:solidFill>
                  <a:srgbClr val="7A9900"/>
                </a:solidFill>
              </a:rPr>
              <a:t>NEED</a:t>
            </a:r>
            <a:r>
              <a:rPr lang="en-US" b="1"/>
              <a:t> it to be both accurate and effective.</a:t>
            </a:r>
            <a:endParaRPr b="1"/>
          </a:p>
          <a:p>
            <a:pPr marL="0" lvl="0" indent="0" algn="l" rtl="0">
              <a:spcBef>
                <a:spcPts val="1800"/>
              </a:spcBef>
              <a:spcAft>
                <a:spcPts val="0"/>
              </a:spcAft>
              <a:buNone/>
            </a:pPr>
            <a:r>
              <a:rPr lang="en-US" b="1"/>
              <a:t>If macroeconomists are off even a little, people’s livelihoods are at stake. </a:t>
            </a:r>
            <a:endParaRPr b="1"/>
          </a:p>
          <a:p>
            <a:pPr marL="0" lvl="0" indent="0" algn="l" rtl="0">
              <a:spcBef>
                <a:spcPts val="1800"/>
              </a:spcBef>
              <a:spcAft>
                <a:spcPts val="1800"/>
              </a:spcAft>
              <a:buNone/>
            </a:pPr>
            <a:r>
              <a:rPr lang="en-US" b="1"/>
              <a:t>But, that’s just my opinion man...</a:t>
            </a:r>
            <a:endParaRPr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119"/>
          <p:cNvPicPr preferRelativeResize="0"/>
          <p:nvPr/>
        </p:nvPicPr>
        <p:blipFill>
          <a:blip r:embed="rId3">
            <a:alphaModFix/>
          </a:blip>
          <a:stretch>
            <a:fillRect/>
          </a:stretch>
        </p:blipFill>
        <p:spPr>
          <a:xfrm>
            <a:off x="734850" y="-26225"/>
            <a:ext cx="7172025" cy="4076100"/>
          </a:xfrm>
          <a:prstGeom prst="rect">
            <a:avLst/>
          </a:prstGeom>
          <a:noFill/>
          <a:ln>
            <a:noFill/>
          </a:ln>
        </p:spPr>
      </p:pic>
      <p:sp>
        <p:nvSpPr>
          <p:cNvPr id="762" name="Google Shape;762;p119"/>
          <p:cNvSpPr txBox="1">
            <a:spLocks noGrp="1"/>
          </p:cNvSpPr>
          <p:nvPr>
            <p:ph type="body" idx="1"/>
          </p:nvPr>
        </p:nvSpPr>
        <p:spPr>
          <a:xfrm>
            <a:off x="265100" y="3824725"/>
            <a:ext cx="8782800" cy="30915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2400" b="1"/>
              <a:t>In the market for loanable funds, forces of supply and demand establish the interest rate. </a:t>
            </a:r>
            <a:endParaRPr sz="2400" b="1"/>
          </a:p>
          <a:p>
            <a:pPr marL="0" lvl="0" indent="0" algn="l" rtl="0">
              <a:lnSpc>
                <a:spcPct val="90000"/>
              </a:lnSpc>
              <a:spcBef>
                <a:spcPts val="800"/>
              </a:spcBef>
              <a:spcAft>
                <a:spcPts val="0"/>
              </a:spcAft>
              <a:buClr>
                <a:schemeClr val="dk1"/>
              </a:buClr>
              <a:buSzPts val="1100"/>
              <a:buFont typeface="Arial"/>
              <a:buNone/>
            </a:pPr>
            <a:r>
              <a:rPr lang="en-US" sz="2400" b="1"/>
              <a:t>Demand relies on borrowers, savers provide the supply of money. So if the gov’t gets involved, D will shift right (increase).</a:t>
            </a:r>
            <a:endParaRPr sz="2400" b="1"/>
          </a:p>
          <a:p>
            <a:pPr marL="0" lvl="0" indent="0" algn="l" rtl="0">
              <a:lnSpc>
                <a:spcPct val="90000"/>
              </a:lnSpc>
              <a:spcBef>
                <a:spcPts val="800"/>
              </a:spcBef>
              <a:spcAft>
                <a:spcPts val="0"/>
              </a:spcAft>
              <a:buClr>
                <a:schemeClr val="dk1"/>
              </a:buClr>
              <a:buSzPts val="1100"/>
              <a:buFont typeface="Arial"/>
              <a:buNone/>
            </a:pPr>
            <a:r>
              <a:rPr lang="en-US" sz="2400" b="1"/>
              <a:t>If no savers enter the market, S will stay the same.</a:t>
            </a:r>
            <a:endParaRPr sz="2400" b="1"/>
          </a:p>
          <a:p>
            <a:pPr marL="0" lvl="0" indent="0" algn="l" rtl="0">
              <a:lnSpc>
                <a:spcPct val="90000"/>
              </a:lnSpc>
              <a:spcBef>
                <a:spcPts val="800"/>
              </a:spcBef>
              <a:spcAft>
                <a:spcPts val="0"/>
              </a:spcAft>
              <a:buClr>
                <a:schemeClr val="dk1"/>
              </a:buClr>
              <a:buSzPts val="1100"/>
              <a:buFont typeface="Arial"/>
              <a:buNone/>
            </a:pPr>
            <a:r>
              <a:rPr lang="en-US" sz="2400" b="1"/>
              <a:t>There are </a:t>
            </a:r>
            <a:r>
              <a:rPr lang="en-US" sz="2400" b="1">
                <a:solidFill>
                  <a:srgbClr val="8BAF00"/>
                </a:solidFill>
              </a:rPr>
              <a:t>MANY </a:t>
            </a:r>
            <a:r>
              <a:rPr lang="en-US" sz="2400" b="1"/>
              <a:t>different interest rates so they are impacted differently.</a:t>
            </a:r>
            <a:endParaRPr sz="3100" b="1"/>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0"/>
          <p:cNvSpPr txBox="1">
            <a:spLocks noGrp="1"/>
          </p:cNvSpPr>
          <p:nvPr>
            <p:ph type="title"/>
          </p:nvPr>
        </p:nvSpPr>
        <p:spPr>
          <a:xfrm>
            <a:off x="457200" y="34565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Lesson</a:t>
            </a:r>
            <a:endParaRPr dirty="0"/>
          </a:p>
        </p:txBody>
      </p:sp>
      <p:sp>
        <p:nvSpPr>
          <p:cNvPr id="769" name="Google Shape;769;p120"/>
          <p:cNvSpPr txBox="1">
            <a:spLocks noGrp="1"/>
          </p:cNvSpPr>
          <p:nvPr>
            <p:ph type="body" idx="1"/>
          </p:nvPr>
        </p:nvSpPr>
        <p:spPr>
          <a:xfrm>
            <a:off x="157500" y="1751950"/>
            <a:ext cx="8829000" cy="476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Hand out a U.S. government borrowing card (next slide) to nine students.</a:t>
            </a:r>
            <a:endParaRPr b="1"/>
          </a:p>
          <a:p>
            <a:pPr marL="0" lvl="0" indent="0" algn="l" rtl="0">
              <a:spcBef>
                <a:spcPts val="0"/>
              </a:spcBef>
              <a:spcAft>
                <a:spcPts val="0"/>
              </a:spcAft>
              <a:buNone/>
            </a:pPr>
            <a:r>
              <a:rPr lang="en-US" b="1"/>
              <a:t>Hand out the rest of the cards representing businesses (2 slides ahead) to the rest of the students.</a:t>
            </a:r>
            <a:endParaRPr b="1"/>
          </a:p>
          <a:p>
            <a:pPr marL="0" lvl="0" indent="0" algn="l" rtl="0">
              <a:spcBef>
                <a:spcPts val="0"/>
              </a:spcBef>
              <a:spcAft>
                <a:spcPts val="0"/>
              </a:spcAft>
              <a:buNone/>
            </a:pPr>
            <a:r>
              <a:rPr lang="en-US" b="1"/>
              <a:t>Have a “Market for Loanable Funds” sign on the wall and use masking tape to outline a 6’x6’ square in front of the sign.</a:t>
            </a:r>
            <a:endParaRPr b="1"/>
          </a:p>
          <a:p>
            <a:pPr marL="0" lvl="0" indent="0" algn="l" rtl="0">
              <a:spcBef>
                <a:spcPts val="0"/>
              </a:spcBef>
              <a:spcAft>
                <a:spcPts val="0"/>
              </a:spcAft>
              <a:buNone/>
            </a:pPr>
            <a:r>
              <a:rPr lang="en-US" b="1"/>
              <a:t>Divide the square in half (one for savers and one for borrowers). </a:t>
            </a:r>
            <a:endParaRPr b="1"/>
          </a:p>
          <a:p>
            <a:pPr marL="0" lvl="0" indent="0" algn="l" rtl="0">
              <a:spcBef>
                <a:spcPts val="0"/>
              </a:spcBef>
              <a:spcAft>
                <a:spcPts val="0"/>
              </a:spcAft>
              <a:buNone/>
            </a:pPr>
            <a:r>
              <a:rPr lang="en-US" b="1">
                <a:solidFill>
                  <a:srgbClr val="8BAF00"/>
                </a:solidFill>
              </a:rPr>
              <a:t>You can have some students pretend to be savers if you’d like.</a:t>
            </a:r>
            <a:endParaRPr b="1">
              <a:solidFill>
                <a:srgbClr val="8BAF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121"/>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776" name="Google Shape;776;p121"/>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p122"/>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783" name="Google Shape;783;p122"/>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23"/>
          <p:cNvSpPr txBox="1">
            <a:spLocks noGrp="1"/>
          </p:cNvSpPr>
          <p:nvPr>
            <p:ph type="title"/>
          </p:nvPr>
        </p:nvSpPr>
        <p:spPr>
          <a:xfrm>
            <a:off x="457200" y="602429"/>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300" dirty="0"/>
              <a:t>Loanable Funds</a:t>
            </a:r>
            <a:endParaRPr sz="6300" dirty="0"/>
          </a:p>
        </p:txBody>
      </p:sp>
      <p:sp>
        <p:nvSpPr>
          <p:cNvPr id="790" name="Google Shape;790;p123"/>
          <p:cNvSpPr txBox="1">
            <a:spLocks noGrp="1"/>
          </p:cNvSpPr>
          <p:nvPr>
            <p:ph type="body" idx="1"/>
          </p:nvPr>
        </p:nvSpPr>
        <p:spPr>
          <a:xfrm>
            <a:off x="276625" y="2178425"/>
            <a:ext cx="8563800" cy="4391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Have the students with the business cards go to the part of the square reserved for borrowers (one at a time).</a:t>
            </a:r>
            <a:endParaRPr b="1"/>
          </a:p>
          <a:p>
            <a:pPr marL="0" lvl="0" indent="0" algn="l" rtl="0">
              <a:spcBef>
                <a:spcPts val="0"/>
              </a:spcBef>
              <a:spcAft>
                <a:spcPts val="0"/>
              </a:spcAft>
              <a:buNone/>
            </a:pPr>
            <a:r>
              <a:rPr lang="en-US" b="1"/>
              <a:t>Have each student read their business scenario out loud when they enter the square.</a:t>
            </a:r>
            <a:endParaRPr b="1"/>
          </a:p>
          <a:p>
            <a:pPr marL="0" lvl="0" indent="0" algn="l" rtl="0">
              <a:spcBef>
                <a:spcPts val="0"/>
              </a:spcBef>
              <a:spcAft>
                <a:spcPts val="0"/>
              </a:spcAft>
              <a:buNone/>
            </a:pPr>
            <a:r>
              <a:rPr lang="en-US" b="1"/>
              <a:t>Have the students with the government cards come into the square (one at a time).</a:t>
            </a:r>
            <a:endParaRPr b="1"/>
          </a:p>
          <a:p>
            <a:pPr marL="0" lvl="0" indent="0" algn="l" rtl="0">
              <a:spcBef>
                <a:spcPts val="0"/>
              </a:spcBef>
              <a:spcAft>
                <a:spcPts val="0"/>
              </a:spcAft>
              <a:buNone/>
            </a:pPr>
            <a:r>
              <a:rPr lang="en-US" b="1"/>
              <a:t>Have them read their government scenario out loud.</a:t>
            </a:r>
            <a:endParaRPr b="1"/>
          </a:p>
          <a:p>
            <a:pPr marL="0" lvl="0" indent="0" algn="l" rtl="0">
              <a:spcBef>
                <a:spcPts val="0"/>
              </a:spcBef>
              <a:spcAft>
                <a:spcPts val="0"/>
              </a:spcAft>
              <a:buNone/>
            </a:pPr>
            <a:r>
              <a:rPr lang="en-US" b="1"/>
              <a:t>As the square gets crowded, have the students with the business cards leave the square to make room for the government.</a:t>
            </a:r>
            <a:endParaRPr b="1"/>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4"/>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Extension</a:t>
            </a:r>
            <a:endParaRPr/>
          </a:p>
        </p:txBody>
      </p:sp>
      <p:sp>
        <p:nvSpPr>
          <p:cNvPr id="797" name="Google Shape;797;p124"/>
          <p:cNvSpPr txBox="1">
            <a:spLocks noGrp="1"/>
          </p:cNvSpPr>
          <p:nvPr>
            <p:ph type="body" idx="1"/>
          </p:nvPr>
        </p:nvSpPr>
        <p:spPr>
          <a:xfrm>
            <a:off x="457200" y="2377440"/>
            <a:ext cx="82296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Use the business scenarios to develop a class discussion.</a:t>
            </a:r>
            <a:endParaRPr b="1"/>
          </a:p>
          <a:p>
            <a:pPr marL="0" lvl="0" indent="0" algn="l" rtl="0">
              <a:lnSpc>
                <a:spcPct val="90000"/>
              </a:lnSpc>
              <a:spcBef>
                <a:spcPts val="1800"/>
              </a:spcBef>
              <a:spcAft>
                <a:spcPts val="0"/>
              </a:spcAft>
              <a:buClr>
                <a:schemeClr val="dk1"/>
              </a:buClr>
              <a:buSzPts val="1100"/>
              <a:buFont typeface="Arial"/>
              <a:buNone/>
            </a:pPr>
            <a:r>
              <a:rPr lang="en-US" b="1"/>
              <a:t>With each scenario, determine how the government spending impacted the individuals or businesses listed. </a:t>
            </a:r>
            <a:endParaRPr b="1"/>
          </a:p>
          <a:p>
            <a:pPr marL="0" lvl="0" indent="0" algn="l" rtl="0">
              <a:lnSpc>
                <a:spcPct val="90000"/>
              </a:lnSpc>
              <a:spcBef>
                <a:spcPts val="800"/>
              </a:spcBef>
              <a:spcAft>
                <a:spcPts val="0"/>
              </a:spcAft>
              <a:buClr>
                <a:schemeClr val="dk1"/>
              </a:buClr>
              <a:buSzPts val="1100"/>
              <a:buFont typeface="Arial"/>
              <a:buNone/>
            </a:pPr>
            <a:r>
              <a:rPr lang="en-US" b="1" i="1">
                <a:solidFill>
                  <a:srgbClr val="7A9900"/>
                </a:solidFill>
              </a:rPr>
              <a:t>Be sure to think about additional businesses that might be impacted (construction, vendors, hired workers, etc.)</a:t>
            </a:r>
            <a:endParaRPr sz="3000">
              <a:solidFill>
                <a:srgbClr val="7A99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25"/>
          <p:cNvSpPr txBox="1">
            <a:spLocks noGrp="1"/>
          </p:cNvSpPr>
          <p:nvPr>
            <p:ph type="title"/>
          </p:nvPr>
        </p:nvSpPr>
        <p:spPr>
          <a:xfrm>
            <a:off x="457200" y="602428"/>
            <a:ext cx="8229600" cy="96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300" dirty="0"/>
              <a:t>Question for Scenarios</a:t>
            </a:r>
            <a:endParaRPr sz="6300" dirty="0"/>
          </a:p>
        </p:txBody>
      </p:sp>
      <p:sp>
        <p:nvSpPr>
          <p:cNvPr id="804" name="Google Shape;804;p125"/>
          <p:cNvSpPr txBox="1">
            <a:spLocks noGrp="1"/>
          </p:cNvSpPr>
          <p:nvPr>
            <p:ph type="body" idx="1"/>
          </p:nvPr>
        </p:nvSpPr>
        <p:spPr>
          <a:xfrm>
            <a:off x="276625" y="1878600"/>
            <a:ext cx="8621400" cy="4278300"/>
          </a:xfrm>
          <a:prstGeom prst="rect">
            <a:avLst/>
          </a:prstGeom>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b="1"/>
              <a:t>Some questions to ask for each scenario:</a:t>
            </a:r>
            <a:endParaRPr b="1"/>
          </a:p>
          <a:p>
            <a:pPr marL="457200" lvl="0" indent="-361950" algn="l" rtl="0">
              <a:lnSpc>
                <a:spcPct val="100000"/>
              </a:lnSpc>
              <a:spcBef>
                <a:spcPts val="800"/>
              </a:spcBef>
              <a:spcAft>
                <a:spcPts val="0"/>
              </a:spcAft>
              <a:buSzPts val="2100"/>
              <a:buAutoNum type="arabicParenR"/>
            </a:pPr>
            <a:r>
              <a:rPr lang="en-US" b="1"/>
              <a:t>What kind of business(es) would be involved?</a:t>
            </a:r>
            <a:endParaRPr b="1"/>
          </a:p>
          <a:p>
            <a:pPr marL="457200" lvl="0" indent="-361950" algn="l" rtl="0">
              <a:lnSpc>
                <a:spcPct val="100000"/>
              </a:lnSpc>
              <a:spcBef>
                <a:spcPts val="0"/>
              </a:spcBef>
              <a:spcAft>
                <a:spcPts val="0"/>
              </a:spcAft>
              <a:buSzPts val="2100"/>
              <a:buAutoNum type="arabicParenR"/>
            </a:pPr>
            <a:r>
              <a:rPr lang="en-US" b="1"/>
              <a:t>What type of capital resources would those companies involved need to purchase?</a:t>
            </a:r>
            <a:endParaRPr b="1"/>
          </a:p>
          <a:p>
            <a:pPr marL="457200" lvl="0" indent="-361950" algn="l" rtl="0">
              <a:lnSpc>
                <a:spcPct val="100000"/>
              </a:lnSpc>
              <a:spcBef>
                <a:spcPts val="0"/>
              </a:spcBef>
              <a:spcAft>
                <a:spcPts val="0"/>
              </a:spcAft>
              <a:buSzPts val="2100"/>
              <a:buAutoNum type="arabicParenR"/>
            </a:pPr>
            <a:r>
              <a:rPr lang="en-US" b="1"/>
              <a:t>What kind of human resources would be involved?</a:t>
            </a:r>
            <a:endParaRPr b="1"/>
          </a:p>
          <a:p>
            <a:pPr marL="457200" lvl="0" indent="-361950" algn="l" rtl="0">
              <a:lnSpc>
                <a:spcPct val="100000"/>
              </a:lnSpc>
              <a:spcBef>
                <a:spcPts val="0"/>
              </a:spcBef>
              <a:spcAft>
                <a:spcPts val="0"/>
              </a:spcAft>
              <a:buSzPts val="2100"/>
              <a:buAutoNum type="arabicParenR"/>
            </a:pPr>
            <a:r>
              <a:rPr lang="en-US" b="1"/>
              <a:t>What kind of income would workers involved receive?</a:t>
            </a:r>
            <a:endParaRPr b="1"/>
          </a:p>
          <a:p>
            <a:pPr marL="457200" lvl="0" indent="-361950" algn="l" rtl="0">
              <a:lnSpc>
                <a:spcPct val="100000"/>
              </a:lnSpc>
              <a:spcBef>
                <a:spcPts val="0"/>
              </a:spcBef>
              <a:spcAft>
                <a:spcPts val="0"/>
              </a:spcAft>
              <a:buSzPts val="2100"/>
              <a:buAutoNum type="arabicParenR"/>
            </a:pPr>
            <a:r>
              <a:rPr lang="en-US" b="1"/>
              <a:t>How was the business or individual crowded out?</a:t>
            </a:r>
            <a:endParaRPr sz="3500" b="1"/>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126"/>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811" name="Google Shape;811;p126"/>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27"/>
          <p:cNvSpPr txBox="1">
            <a:spLocks noGrp="1"/>
          </p:cNvSpPr>
          <p:nvPr>
            <p:ph type="body" idx="1"/>
          </p:nvPr>
        </p:nvSpPr>
        <p:spPr>
          <a:xfrm>
            <a:off x="184425" y="1745039"/>
            <a:ext cx="8725200" cy="4368300"/>
          </a:xfrm>
          <a:prstGeom prst="rect">
            <a:avLst/>
          </a:prstGeom>
        </p:spPr>
        <p:txBody>
          <a:bodyPr spcFirstLastPara="1" wrap="square" lIns="91425" tIns="45700" rIns="91425" bIns="45700" anchor="t" anchorCtr="0">
            <a:noAutofit/>
          </a:bodyPr>
          <a:lstStyle/>
          <a:p>
            <a:pPr marL="457200" lvl="0" indent="-330200" algn="l" rtl="0">
              <a:spcBef>
                <a:spcPts val="0"/>
              </a:spcBef>
              <a:spcAft>
                <a:spcPts val="0"/>
              </a:spcAft>
              <a:buSzPts val="1600"/>
              <a:buAutoNum type="arabicParenR"/>
            </a:pPr>
            <a:r>
              <a:rPr lang="en-US" sz="2600" b="1" dirty="0">
                <a:solidFill>
                  <a:srgbClr val="8BAF00"/>
                </a:solidFill>
              </a:rPr>
              <a:t>Capital resources:</a:t>
            </a:r>
            <a:r>
              <a:rPr lang="en-US" sz="2600" b="1" dirty="0"/>
              <a:t> a leased storefront, tables, chairs, griddles, light fixtures, counters, spatulas, etc.</a:t>
            </a:r>
            <a:endParaRPr sz="2600" b="1" dirty="0"/>
          </a:p>
          <a:p>
            <a:pPr marL="457200" lvl="0" indent="-330200" algn="l" rtl="0">
              <a:spcBef>
                <a:spcPts val="0"/>
              </a:spcBef>
              <a:spcAft>
                <a:spcPts val="0"/>
              </a:spcAft>
              <a:buSzPts val="1600"/>
              <a:buAutoNum type="arabicParenR"/>
            </a:pPr>
            <a:r>
              <a:rPr lang="en-US" sz="2600" b="1" dirty="0">
                <a:solidFill>
                  <a:srgbClr val="8BAF00"/>
                </a:solidFill>
              </a:rPr>
              <a:t>From whom would they lease the store?</a:t>
            </a:r>
            <a:r>
              <a:rPr lang="en-US" sz="2600" b="1" dirty="0"/>
              <a:t> A local building owner.</a:t>
            </a:r>
            <a:endParaRPr sz="2600" b="1" dirty="0"/>
          </a:p>
          <a:p>
            <a:pPr marL="457200" lvl="0" indent="-330200" algn="l" rtl="0">
              <a:spcBef>
                <a:spcPts val="0"/>
              </a:spcBef>
              <a:spcAft>
                <a:spcPts val="0"/>
              </a:spcAft>
              <a:buSzPts val="1600"/>
              <a:buAutoNum type="arabicParenR"/>
            </a:pPr>
            <a:r>
              <a:rPr lang="en-US" sz="2600" b="1" dirty="0">
                <a:solidFill>
                  <a:srgbClr val="8BAF00"/>
                </a:solidFill>
              </a:rPr>
              <a:t>What kind of income would the building owner receive?</a:t>
            </a:r>
            <a:r>
              <a:rPr lang="en-US" sz="2600" b="1" dirty="0"/>
              <a:t> Rent</a:t>
            </a:r>
            <a:endParaRPr sz="2600" b="1" dirty="0"/>
          </a:p>
          <a:p>
            <a:pPr marL="457200" lvl="0" indent="-330200" algn="l" rtl="0">
              <a:spcBef>
                <a:spcPts val="0"/>
              </a:spcBef>
              <a:spcAft>
                <a:spcPts val="0"/>
              </a:spcAft>
              <a:buSzPts val="1600"/>
              <a:buAutoNum type="arabicParenR"/>
            </a:pPr>
            <a:r>
              <a:rPr lang="en-US" sz="2600" b="1" dirty="0">
                <a:solidFill>
                  <a:srgbClr val="8BAF00"/>
                </a:solidFill>
              </a:rPr>
              <a:t>Who would receive income from the sale of tables, etc.?</a:t>
            </a:r>
            <a:r>
              <a:rPr lang="en-US" sz="2600" b="1" dirty="0"/>
              <a:t> The sellers/stores who sold the capital resources.</a:t>
            </a:r>
            <a:endParaRPr sz="2600" b="1" dirty="0"/>
          </a:p>
          <a:p>
            <a:pPr marL="457200" lvl="0" indent="-330200" algn="l" rtl="0">
              <a:spcBef>
                <a:spcPts val="0"/>
              </a:spcBef>
              <a:spcAft>
                <a:spcPts val="0"/>
              </a:spcAft>
              <a:buSzPts val="1600"/>
              <a:buAutoNum type="arabicParenR"/>
            </a:pPr>
            <a:r>
              <a:rPr lang="en-US" sz="2600" b="1" dirty="0">
                <a:solidFill>
                  <a:srgbClr val="8BAF00"/>
                </a:solidFill>
              </a:rPr>
              <a:t>What type of human resources would the restaurant need?</a:t>
            </a:r>
            <a:r>
              <a:rPr lang="en-US" sz="2600" b="1" dirty="0"/>
              <a:t> Host, managers, wait staff, cooks</a:t>
            </a:r>
            <a:endParaRPr sz="2600" b="1" dirty="0"/>
          </a:p>
          <a:p>
            <a:pPr marL="457200" lvl="0" indent="-330200" algn="l" rtl="0">
              <a:spcBef>
                <a:spcPts val="0"/>
              </a:spcBef>
              <a:spcAft>
                <a:spcPts val="0"/>
              </a:spcAft>
              <a:buSzPts val="1600"/>
              <a:buAutoNum type="arabicParenR"/>
            </a:pPr>
            <a:r>
              <a:rPr lang="en-US" sz="2600" b="1" dirty="0">
                <a:solidFill>
                  <a:srgbClr val="8BAF00"/>
                </a:solidFill>
              </a:rPr>
              <a:t>What kind of income would they get?</a:t>
            </a:r>
            <a:r>
              <a:rPr lang="en-US" sz="2600" b="1" dirty="0"/>
              <a:t> Wages, salaries, tips.</a:t>
            </a:r>
            <a:endParaRPr sz="2600" b="1" dirty="0"/>
          </a:p>
        </p:txBody>
      </p:sp>
      <p:sp>
        <p:nvSpPr>
          <p:cNvPr id="818" name="Google Shape;818;p127"/>
          <p:cNvSpPr txBox="1">
            <a:spLocks noGrp="1"/>
          </p:cNvSpPr>
          <p:nvPr>
            <p:ph type="title"/>
          </p:nvPr>
        </p:nvSpPr>
        <p:spPr>
          <a:xfrm>
            <a:off x="432225" y="25818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200" dirty="0"/>
              <a:t>Possible Answers</a:t>
            </a:r>
            <a:endParaRPr sz="6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28"/>
          <p:cNvSpPr txBox="1">
            <a:spLocks noGrp="1"/>
          </p:cNvSpPr>
          <p:nvPr>
            <p:ph type="title"/>
          </p:nvPr>
        </p:nvSpPr>
        <p:spPr>
          <a:xfrm>
            <a:off x="437950" y="7011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Crowding Out?</a:t>
            </a:r>
            <a:endParaRPr dirty="0"/>
          </a:p>
        </p:txBody>
      </p:sp>
      <p:sp>
        <p:nvSpPr>
          <p:cNvPr id="825" name="Google Shape;825;p128"/>
          <p:cNvSpPr txBox="1">
            <a:spLocks noGrp="1"/>
          </p:cNvSpPr>
          <p:nvPr>
            <p:ph type="body" idx="1"/>
          </p:nvPr>
        </p:nvSpPr>
        <p:spPr>
          <a:xfrm>
            <a:off x="242050" y="2057400"/>
            <a:ext cx="8621400" cy="4099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b="1"/>
              <a:t>If the government borrows to invest in projects, does it also create jobs just as private sector investment does?</a:t>
            </a:r>
            <a:endParaRPr sz="3000" b="1"/>
          </a:p>
          <a:p>
            <a:pPr marL="0" lvl="0" indent="0" algn="l" rtl="0">
              <a:spcBef>
                <a:spcPts val="1800"/>
              </a:spcBef>
              <a:spcAft>
                <a:spcPts val="0"/>
              </a:spcAft>
              <a:buNone/>
            </a:pPr>
            <a:r>
              <a:rPr lang="en-US" sz="3000" b="1"/>
              <a:t>If the government builds a road, does it hire workers to build that road?</a:t>
            </a:r>
            <a:endParaRPr sz="3000" b="1"/>
          </a:p>
          <a:p>
            <a:pPr marL="0" lvl="0" indent="0" algn="l" rtl="0">
              <a:spcBef>
                <a:spcPts val="1800"/>
              </a:spcBef>
              <a:spcAft>
                <a:spcPts val="1800"/>
              </a:spcAft>
              <a:buNone/>
            </a:pPr>
            <a:r>
              <a:rPr lang="en-US" sz="3000" b="1"/>
              <a:t>What if the government works with a contractor like Lockheed Martin? Is that a public sector company? </a:t>
            </a:r>
            <a:endParaRPr sz="3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t>National Standards</a:t>
            </a:r>
            <a:endParaRPr sz="5500" b="1"/>
          </a:p>
        </p:txBody>
      </p:sp>
      <p:sp>
        <p:nvSpPr>
          <p:cNvPr id="109" name="Google Shape;109;p21"/>
          <p:cNvSpPr txBox="1">
            <a:spLocks noGrp="1"/>
          </p:cNvSpPr>
          <p:nvPr>
            <p:ph type="body" idx="4294967295"/>
          </p:nvPr>
        </p:nvSpPr>
        <p:spPr>
          <a:xfrm>
            <a:off x="457200" y="1973580"/>
            <a:ext cx="8229600" cy="45338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a:t>Standard 11: Money and Inflation: </a:t>
            </a:r>
            <a:r>
              <a:rPr lang="en-US" sz="1800"/>
              <a:t>Money makes it easier to trade, borrow, save, invest, and compare the value of goods and services. The amount of money in the economy affects the overall price level. Inflation is an increase in the overall price level that reduces the value of money.</a:t>
            </a:r>
            <a:endParaRPr sz="2000"/>
          </a:p>
          <a:p>
            <a:pPr marL="0" lvl="0" indent="0" algn="l" rtl="0">
              <a:spcBef>
                <a:spcPts val="600"/>
              </a:spcBef>
              <a:spcAft>
                <a:spcPts val="0"/>
              </a:spcAft>
              <a:buClr>
                <a:schemeClr val="dk1"/>
              </a:buClr>
              <a:buSzPts val="2400"/>
              <a:buNone/>
            </a:pPr>
            <a:r>
              <a:rPr lang="en-US" sz="2400" b="1"/>
              <a:t>Standard 16: Role of Government and Market Failure: </a:t>
            </a:r>
            <a:r>
              <a:rPr lang="en-US" sz="2000"/>
              <a:t>There is an economic role for government in a market economy whenever the benefits of a government policy outweigh its costs.</a:t>
            </a:r>
            <a:endParaRPr sz="2750" b="1"/>
          </a:p>
          <a:p>
            <a:pPr marL="0" lvl="0" indent="0" algn="l" rtl="0">
              <a:spcBef>
                <a:spcPts val="600"/>
              </a:spcBef>
              <a:spcAft>
                <a:spcPts val="0"/>
              </a:spcAft>
              <a:buClr>
                <a:schemeClr val="dk1"/>
              </a:buClr>
              <a:buSzPts val="2400"/>
              <a:buNone/>
            </a:pPr>
            <a:r>
              <a:rPr lang="en-US" sz="2400" b="1"/>
              <a:t>Standard 19: Unemployment and Inflation: </a:t>
            </a:r>
            <a:r>
              <a:rPr lang="en-US" sz="1800"/>
              <a:t>Unemployment imposes costs on individuals and the overall economy. Inflation, both expected and unexpected, also imposes costs on individuals and the overall economy. Unemployment increases during recessions and decreases during recoveries.</a:t>
            </a:r>
            <a:endParaRPr/>
          </a:p>
          <a:p>
            <a:pPr marL="0" lvl="0" indent="0" algn="l" rtl="0">
              <a:spcBef>
                <a:spcPts val="600"/>
              </a:spcBef>
              <a:spcAft>
                <a:spcPts val="0"/>
              </a:spcAft>
              <a:buClr>
                <a:schemeClr val="dk1"/>
              </a:buClr>
              <a:buSzPts val="2400"/>
              <a:buNone/>
            </a:pPr>
            <a:r>
              <a:rPr lang="en-US" sz="2400" b="1"/>
              <a:t>Standard 20: Fiscal and Monetary Policy: </a:t>
            </a:r>
            <a:r>
              <a:rPr lang="en-US" sz="1800"/>
              <a:t>Federal government budgetary policy and the Federal Reserve System’s monetary policy influence the overall levels of employment, output, and prices.</a:t>
            </a:r>
            <a:endParaRPr sz="275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 calcmode="lin" valueType="num">
                                      <p:cBhvr additive="base">
                                        <p:cTn id="22" dur="500"/>
                                        <p:tgtEl>
                                          <p:spTgt spid="10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29"/>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Wrap-Up</a:t>
            </a:r>
            <a:endParaRPr/>
          </a:p>
        </p:txBody>
      </p:sp>
      <p:sp>
        <p:nvSpPr>
          <p:cNvPr id="832" name="Google Shape;832;p129"/>
          <p:cNvSpPr txBox="1">
            <a:spLocks noGrp="1"/>
          </p:cNvSpPr>
          <p:nvPr>
            <p:ph type="body" idx="1"/>
          </p:nvPr>
        </p:nvSpPr>
        <p:spPr>
          <a:xfrm>
            <a:off x="457200" y="2201475"/>
            <a:ext cx="8229600" cy="3955500"/>
          </a:xfrm>
          <a:prstGeom prst="rect">
            <a:avLst/>
          </a:prstGeom>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b="1"/>
              <a:t>When the government invests in projects like road or schools it also helps create jobs.</a:t>
            </a:r>
            <a:endParaRPr b="1"/>
          </a:p>
          <a:p>
            <a:pPr marL="0" lvl="0" indent="0" algn="l" rtl="0">
              <a:lnSpc>
                <a:spcPct val="100000"/>
              </a:lnSpc>
              <a:spcBef>
                <a:spcPts val="1000"/>
              </a:spcBef>
              <a:spcAft>
                <a:spcPts val="1000"/>
              </a:spcAft>
              <a:buClr>
                <a:schemeClr val="dk1"/>
              </a:buClr>
              <a:buSzPts val="1100"/>
              <a:buFont typeface="Arial"/>
              <a:buNone/>
            </a:pPr>
            <a:r>
              <a:rPr lang="en-US" b="1"/>
              <a:t>Ask students what the difference is between the private sector creating private sector jobs and the government creating private sector jobs?</a:t>
            </a:r>
            <a:endParaRPr sz="3200" b="1"/>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9" name="Google Shape;839;p130"/>
          <p:cNvSpPr txBox="1">
            <a:spLocks noGrp="1"/>
          </p:cNvSpPr>
          <p:nvPr>
            <p:ph type="body" idx="1"/>
          </p:nvPr>
        </p:nvSpPr>
        <p:spPr>
          <a:xfrm>
            <a:off x="457200" y="2377440"/>
            <a:ext cx="8229600" cy="37794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3600" b="1">
                <a:solidFill>
                  <a:srgbClr val="7A9900"/>
                </a:solidFill>
              </a:rPr>
              <a:t>The government requires taxpayers pay off the debt incurred when it borrows to buy goods and services. </a:t>
            </a:r>
            <a:endParaRPr sz="3600" b="1">
              <a:solidFill>
                <a:srgbClr val="7A9900"/>
              </a:solidFill>
            </a:endParaRPr>
          </a:p>
          <a:p>
            <a:pPr marL="0" lvl="0" indent="0" algn="l" rtl="0">
              <a:lnSpc>
                <a:spcPct val="90000"/>
              </a:lnSpc>
              <a:spcBef>
                <a:spcPts val="800"/>
              </a:spcBef>
              <a:spcAft>
                <a:spcPts val="0"/>
              </a:spcAft>
              <a:buClr>
                <a:schemeClr val="dk1"/>
              </a:buClr>
              <a:buSzPts val="1100"/>
              <a:buFont typeface="Arial"/>
              <a:buNone/>
            </a:pPr>
            <a:r>
              <a:rPr lang="en-US" sz="3600" b="1">
                <a:solidFill>
                  <a:srgbClr val="7A9900"/>
                </a:solidFill>
              </a:rPr>
              <a:t>Private sector companies must pay their debts from revenues they receive from the sale of their products.</a:t>
            </a:r>
            <a:endParaRPr sz="4000">
              <a:solidFill>
                <a:srgbClr val="7A99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31"/>
          <p:cNvSpPr txBox="1">
            <a:spLocks noGrp="1"/>
          </p:cNvSpPr>
          <p:nvPr>
            <p:ph type="title"/>
          </p:nvPr>
        </p:nvSpPr>
        <p:spPr>
          <a:xfrm>
            <a:off x="123575" y="1143000"/>
            <a:ext cx="88659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5600"/>
              <a:t>Adaptation for Crowding Out</a:t>
            </a:r>
            <a:endParaRPr sz="5600"/>
          </a:p>
        </p:txBody>
      </p:sp>
      <p:sp>
        <p:nvSpPr>
          <p:cNvPr id="846" name="Google Shape;846;p131"/>
          <p:cNvSpPr txBox="1">
            <a:spLocks noGrp="1"/>
          </p:cNvSpPr>
          <p:nvPr>
            <p:ph type="body" idx="1"/>
          </p:nvPr>
        </p:nvSpPr>
        <p:spPr>
          <a:xfrm>
            <a:off x="308925" y="2225050"/>
            <a:ext cx="84954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Change the scenarios to reflect pop culture references.</a:t>
            </a:r>
            <a:endParaRPr b="1"/>
          </a:p>
          <a:p>
            <a:pPr marL="0" lvl="0" indent="0" algn="l" rtl="0">
              <a:spcBef>
                <a:spcPts val="1800"/>
              </a:spcBef>
              <a:spcAft>
                <a:spcPts val="0"/>
              </a:spcAft>
              <a:buNone/>
            </a:pPr>
            <a:r>
              <a:rPr lang="en-US" b="1"/>
              <a:t>I used the Empire building the Death Star and created scenarios on how it impacted characters in the Star Wars universe who needed loans, but could no longer afford the payments due to increased interest rates.</a:t>
            </a:r>
            <a:endParaRPr b="1"/>
          </a:p>
          <a:p>
            <a:pPr marL="0" lvl="0" indent="0" algn="l" rtl="0">
              <a:spcBef>
                <a:spcPts val="1800"/>
              </a:spcBef>
              <a:spcAft>
                <a:spcPts val="1800"/>
              </a:spcAft>
              <a:buNone/>
            </a:pPr>
            <a:r>
              <a:rPr lang="en-US" b="1"/>
              <a:t>I have another set I’m working on with Marvel characters, but this could work with a number of sprawling universes.  </a:t>
            </a:r>
            <a:endParaRPr b="1"/>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32"/>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solidFill>
                  <a:srgbClr val="005CB8"/>
                </a:solidFill>
              </a:rPr>
              <a:t>Assessment Questions</a:t>
            </a:r>
            <a:endParaRPr sz="5500" b="1">
              <a:solidFill>
                <a:srgbClr val="005CB8"/>
              </a:solidFill>
            </a:endParaRPr>
          </a:p>
        </p:txBody>
      </p:sp>
      <p:sp>
        <p:nvSpPr>
          <p:cNvPr id="853" name="Google Shape;853;p132"/>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457200" lvl="0" indent="-400050" algn="l" rtl="0">
              <a:spcBef>
                <a:spcPts val="0"/>
              </a:spcBef>
              <a:spcAft>
                <a:spcPts val="0"/>
              </a:spcAft>
              <a:buSzPts val="2700"/>
              <a:buAutoNum type="arabicPeriod"/>
            </a:pPr>
            <a:r>
              <a:rPr lang="en-US" sz="2700" b="1"/>
              <a:t>Can you think of a group who could be hurt by inflation?</a:t>
            </a:r>
            <a:endParaRPr sz="2700" b="1"/>
          </a:p>
          <a:p>
            <a:pPr marL="457200" lvl="0" indent="-400050" algn="l" rtl="0">
              <a:spcBef>
                <a:spcPts val="0"/>
              </a:spcBef>
              <a:spcAft>
                <a:spcPts val="0"/>
              </a:spcAft>
              <a:buSzPts val="2700"/>
              <a:buAutoNum type="arabicPeriod"/>
            </a:pPr>
            <a:r>
              <a:rPr lang="en-US" sz="2700" b="1"/>
              <a:t>What groups might be helped by increasing the money supply?</a:t>
            </a:r>
            <a:endParaRPr sz="2700" b="1"/>
          </a:p>
          <a:p>
            <a:pPr marL="457200" lvl="0" indent="-400050" algn="l" rtl="0">
              <a:spcBef>
                <a:spcPts val="0"/>
              </a:spcBef>
              <a:spcAft>
                <a:spcPts val="0"/>
              </a:spcAft>
              <a:buSzPts val="2700"/>
              <a:buAutoNum type="arabicPeriod"/>
            </a:pPr>
            <a:r>
              <a:rPr lang="en-US" sz="2700" b="1"/>
              <a:t>Do you think we are currently facing transitory inflation or are we at the beginning of a wage-price spiral?</a:t>
            </a:r>
            <a:endParaRPr sz="2700" b="1"/>
          </a:p>
          <a:p>
            <a:pPr marL="457200" lvl="0" indent="-400050" algn="l" rtl="0">
              <a:spcBef>
                <a:spcPts val="0"/>
              </a:spcBef>
              <a:spcAft>
                <a:spcPts val="0"/>
              </a:spcAft>
              <a:buSzPts val="2700"/>
              <a:buAutoNum type="arabicPeriod"/>
            </a:pPr>
            <a:r>
              <a:rPr lang="en-US" sz="2700" b="1"/>
              <a:t>Which activity was your favorite?</a:t>
            </a:r>
            <a:endParaRPr sz="2700" b="1"/>
          </a:p>
          <a:p>
            <a:pPr marL="457200" lvl="0" indent="-400050" algn="l" rtl="0">
              <a:spcBef>
                <a:spcPts val="0"/>
              </a:spcBef>
              <a:spcAft>
                <a:spcPts val="0"/>
              </a:spcAft>
              <a:buSzPts val="2700"/>
              <a:buAutoNum type="arabicPeriod"/>
            </a:pPr>
            <a:r>
              <a:rPr lang="en-US" sz="2700" b="1"/>
              <a:t>Which online resource do you think you will use?</a:t>
            </a:r>
            <a:endParaRPr sz="2700" b="1"/>
          </a:p>
          <a:p>
            <a:pPr marL="0" lvl="0" indent="0" algn="l" rtl="0">
              <a:spcBef>
                <a:spcPts val="1800"/>
              </a:spcBef>
              <a:spcAft>
                <a:spcPts val="0"/>
              </a:spcAft>
              <a:buNone/>
            </a:pPr>
            <a:endParaRPr sz="2500"/>
          </a:p>
          <a:p>
            <a:pPr marL="0" lvl="0" indent="0" algn="l" rtl="0">
              <a:spcBef>
                <a:spcPts val="1800"/>
              </a:spcBef>
              <a:spcAft>
                <a:spcPts val="0"/>
              </a:spcAft>
              <a:buClr>
                <a:schemeClr val="dk1"/>
              </a:buClr>
              <a:buSzPts val="2750"/>
              <a:buNone/>
            </a:pPr>
            <a:endParaRPr sz="27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3">
                                            <p:txEl>
                                              <p:pRg st="0" end="0"/>
                                            </p:txEl>
                                          </p:spTgt>
                                        </p:tgtEl>
                                        <p:attrNameLst>
                                          <p:attrName>style.visibility</p:attrName>
                                        </p:attrNameLst>
                                      </p:cBhvr>
                                      <p:to>
                                        <p:strVal val="visible"/>
                                      </p:to>
                                    </p:set>
                                    <p:anim calcmode="lin" valueType="num">
                                      <p:cBhvr additive="base">
                                        <p:cTn id="7" dur="500"/>
                                        <p:tgtEl>
                                          <p:spTgt spid="8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3">
                                            <p:txEl>
                                              <p:pRg st="1" end="1"/>
                                            </p:txEl>
                                          </p:spTgt>
                                        </p:tgtEl>
                                        <p:attrNameLst>
                                          <p:attrName>style.visibility</p:attrName>
                                        </p:attrNameLst>
                                      </p:cBhvr>
                                      <p:to>
                                        <p:strVal val="visible"/>
                                      </p:to>
                                    </p:set>
                                    <p:anim calcmode="lin" valueType="num">
                                      <p:cBhvr additive="base">
                                        <p:cTn id="12" dur="500"/>
                                        <p:tgtEl>
                                          <p:spTgt spid="8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3">
                                            <p:txEl>
                                              <p:pRg st="2" end="2"/>
                                            </p:txEl>
                                          </p:spTgt>
                                        </p:tgtEl>
                                        <p:attrNameLst>
                                          <p:attrName>style.visibility</p:attrName>
                                        </p:attrNameLst>
                                      </p:cBhvr>
                                      <p:to>
                                        <p:strVal val="visible"/>
                                      </p:to>
                                    </p:set>
                                    <p:anim calcmode="lin" valueType="num">
                                      <p:cBhvr additive="base">
                                        <p:cTn id="17" dur="500"/>
                                        <p:tgtEl>
                                          <p:spTgt spid="8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53">
                                            <p:txEl>
                                              <p:pRg st="3" end="3"/>
                                            </p:txEl>
                                          </p:spTgt>
                                        </p:tgtEl>
                                        <p:attrNameLst>
                                          <p:attrName>style.visibility</p:attrName>
                                        </p:attrNameLst>
                                      </p:cBhvr>
                                      <p:to>
                                        <p:strVal val="visible"/>
                                      </p:to>
                                    </p:set>
                                    <p:anim calcmode="lin" valueType="num">
                                      <p:cBhvr additive="base">
                                        <p:cTn id="22" dur="500"/>
                                        <p:tgtEl>
                                          <p:spTgt spid="8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53">
                                            <p:txEl>
                                              <p:pRg st="4" end="4"/>
                                            </p:txEl>
                                          </p:spTgt>
                                        </p:tgtEl>
                                        <p:attrNameLst>
                                          <p:attrName>style.visibility</p:attrName>
                                        </p:attrNameLst>
                                      </p:cBhvr>
                                      <p:to>
                                        <p:strVal val="visible"/>
                                      </p:to>
                                    </p:set>
                                    <p:anim calcmode="lin" valueType="num">
                                      <p:cBhvr additive="base">
                                        <p:cTn id="27" dur="500"/>
                                        <p:tgtEl>
                                          <p:spTgt spid="85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53">
                                            <p:txEl>
                                              <p:pRg st="5" end="5"/>
                                            </p:txEl>
                                          </p:spTgt>
                                        </p:tgtEl>
                                        <p:attrNameLst>
                                          <p:attrName>style.visibility</p:attrName>
                                        </p:attrNameLst>
                                      </p:cBhvr>
                                      <p:to>
                                        <p:strVal val="visible"/>
                                      </p:to>
                                    </p:set>
                                    <p:anim calcmode="lin" valueType="num">
                                      <p:cBhvr additive="base">
                                        <p:cTn id="32" dur="500"/>
                                        <p:tgtEl>
                                          <p:spTgt spid="85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3">
                                            <p:txEl>
                                              <p:pRg st="6" end="6"/>
                                            </p:txEl>
                                          </p:spTgt>
                                        </p:tgtEl>
                                        <p:attrNameLst>
                                          <p:attrName>style.visibility</p:attrName>
                                        </p:attrNameLst>
                                      </p:cBhvr>
                                      <p:to>
                                        <p:strVal val="visible"/>
                                      </p:to>
                                    </p:set>
                                    <p:anim calcmode="lin" valueType="num">
                                      <p:cBhvr additive="base">
                                        <p:cTn id="37" dur="500"/>
                                        <p:tgtEl>
                                          <p:spTgt spid="85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3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t>References</a:t>
            </a:r>
            <a:endParaRPr sz="5500" b="1"/>
          </a:p>
        </p:txBody>
      </p:sp>
      <p:sp>
        <p:nvSpPr>
          <p:cNvPr id="860" name="Google Shape;860;p133"/>
          <p:cNvSpPr txBox="1">
            <a:spLocks noGrp="1"/>
          </p:cNvSpPr>
          <p:nvPr>
            <p:ph type="body" idx="1"/>
          </p:nvPr>
        </p:nvSpPr>
        <p:spPr>
          <a:xfrm>
            <a:off x="219000" y="1455425"/>
            <a:ext cx="8736900" cy="471330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Clr>
                <a:schemeClr val="dk1"/>
              </a:buClr>
              <a:buSzPts val="2400"/>
              <a:buFont typeface="Arial" panose="020B0604020202020204" pitchFamily="34" charset="0"/>
              <a:buChar char="•"/>
            </a:pPr>
            <a:r>
              <a:rPr lang="en-US" sz="2400" dirty="0"/>
              <a:t>Economics in Action: Money and Inflation</a:t>
            </a:r>
            <a:endParaRPr sz="2400" dirty="0"/>
          </a:p>
          <a:p>
            <a:pPr marL="342900" lvl="0" algn="l" rtl="0">
              <a:spcBef>
                <a:spcPts val="1800"/>
              </a:spcBef>
              <a:spcAft>
                <a:spcPts val="0"/>
              </a:spcAft>
              <a:buClr>
                <a:schemeClr val="dk1"/>
              </a:buClr>
              <a:buSzPts val="2400"/>
              <a:buFont typeface="Arial" panose="020B0604020202020204" pitchFamily="34" charset="0"/>
              <a:buChar char="•"/>
            </a:pPr>
            <a:r>
              <a:rPr lang="en-US" sz="2400" dirty="0"/>
              <a:t>High School Economics: </a:t>
            </a:r>
            <a:r>
              <a:rPr lang="en-US" sz="2400" dirty="0" err="1"/>
              <a:t>Econoland</a:t>
            </a:r>
            <a:endParaRPr sz="2400" dirty="0"/>
          </a:p>
          <a:p>
            <a:pPr marL="342900" lvl="0" algn="l" rtl="0">
              <a:spcBef>
                <a:spcPts val="1800"/>
              </a:spcBef>
              <a:spcAft>
                <a:spcPts val="0"/>
              </a:spcAft>
              <a:buClr>
                <a:schemeClr val="dk1"/>
              </a:buClr>
              <a:buSzPts val="2400"/>
              <a:buFont typeface="Arial" panose="020B0604020202020204" pitchFamily="34" charset="0"/>
              <a:buChar char="•"/>
            </a:pPr>
            <a:r>
              <a:rPr lang="en-US" sz="2400" dirty="0"/>
              <a:t>Understanding Economics in US History: The No-Good Seventies</a:t>
            </a:r>
            <a:endParaRPr sz="2400" dirty="0"/>
          </a:p>
          <a:p>
            <a:pPr marL="342900" lvl="0" algn="l" rtl="0">
              <a:spcBef>
                <a:spcPts val="1800"/>
              </a:spcBef>
              <a:spcAft>
                <a:spcPts val="0"/>
              </a:spcAft>
              <a:buClr>
                <a:schemeClr val="dk1"/>
              </a:buClr>
              <a:buSzPts val="2800"/>
              <a:buFont typeface="Arial" panose="020B0604020202020204" pitchFamily="34" charset="0"/>
              <a:buChar char="•"/>
            </a:pPr>
            <a:r>
              <a:rPr lang="en-US" sz="2400" u="sng" dirty="0">
                <a:solidFill>
                  <a:schemeClr val="hlink"/>
                </a:solidFill>
                <a:hlinkClick r:id="rId3"/>
              </a:rPr>
              <a:t>St. Louis Federal Reserve: Lifetime Inflation Activity</a:t>
            </a:r>
            <a:endParaRPr sz="2400" dirty="0"/>
          </a:p>
          <a:p>
            <a:pPr marL="342900" lvl="0" algn="l" rtl="0">
              <a:spcBef>
                <a:spcPts val="1800"/>
              </a:spcBef>
              <a:spcAft>
                <a:spcPts val="0"/>
              </a:spcAft>
              <a:buClr>
                <a:schemeClr val="dk1"/>
              </a:buClr>
              <a:buSzPts val="2800"/>
              <a:buFont typeface="Arial" panose="020B0604020202020204" pitchFamily="34" charset="0"/>
              <a:buChar char="•"/>
            </a:pPr>
            <a:r>
              <a:rPr lang="en-US" sz="2400" dirty="0"/>
              <a:t>Unemployment Insurance </a:t>
            </a:r>
            <a:r>
              <a:rPr lang="en-US" sz="2400" u="sng" dirty="0">
                <a:solidFill>
                  <a:schemeClr val="hlink"/>
                </a:solidFill>
                <a:hlinkClick r:id="rId4"/>
              </a:rPr>
              <a:t>facts </a:t>
            </a:r>
            <a:r>
              <a:rPr lang="en-US" sz="2400" dirty="0"/>
              <a:t>and </a:t>
            </a:r>
            <a:r>
              <a:rPr lang="en-US" sz="2400" u="sng" dirty="0">
                <a:solidFill>
                  <a:schemeClr val="hlink"/>
                </a:solidFill>
                <a:hlinkClick r:id="rId5"/>
              </a:rPr>
              <a:t>comparisons</a:t>
            </a:r>
            <a:endParaRPr sz="2400" dirty="0"/>
          </a:p>
          <a:p>
            <a:pPr marL="342900" lvl="0" algn="l" rtl="0">
              <a:spcBef>
                <a:spcPts val="1800"/>
              </a:spcBef>
              <a:spcAft>
                <a:spcPts val="0"/>
              </a:spcAft>
              <a:buClr>
                <a:schemeClr val="dk1"/>
              </a:buClr>
              <a:buSzPts val="2800"/>
              <a:buFont typeface="Arial" panose="020B0604020202020204" pitchFamily="34" charset="0"/>
              <a:buChar char="•"/>
            </a:pPr>
            <a:r>
              <a:rPr lang="en-US" sz="2400" u="sng" dirty="0">
                <a:solidFill>
                  <a:schemeClr val="hlink"/>
                </a:solidFill>
                <a:hlinkClick r:id="rId6"/>
              </a:rPr>
              <a:t>Page One Economics: The Fed’s New Monetary Policy Tools</a:t>
            </a:r>
            <a:endParaRPr sz="2400" dirty="0"/>
          </a:p>
          <a:p>
            <a:pPr marL="342900" lvl="0" algn="l" rtl="0">
              <a:spcBef>
                <a:spcPts val="1800"/>
              </a:spcBef>
              <a:spcAft>
                <a:spcPts val="0"/>
              </a:spcAft>
              <a:buClr>
                <a:schemeClr val="dk1"/>
              </a:buClr>
              <a:buSzPts val="2800"/>
              <a:buFont typeface="Arial" panose="020B0604020202020204" pitchFamily="34" charset="0"/>
              <a:buChar char="•"/>
            </a:pPr>
            <a:r>
              <a:rPr lang="en-US" sz="2400" u="sng" dirty="0">
                <a:solidFill>
                  <a:schemeClr val="hlink"/>
                </a:solidFill>
                <a:hlinkClick r:id="rId7"/>
              </a:rPr>
              <a:t>NY Federal Reserve: How Does Where You Live Influence How You Live?</a:t>
            </a:r>
            <a:endParaRPr sz="2400" dirty="0"/>
          </a:p>
          <a:p>
            <a:pPr marL="342900" lvl="0" algn="l" rtl="0">
              <a:spcBef>
                <a:spcPts val="1800"/>
              </a:spcBef>
              <a:spcAft>
                <a:spcPts val="0"/>
              </a:spcAft>
              <a:buClr>
                <a:schemeClr val="dk1"/>
              </a:buClr>
              <a:buSzPts val="2800"/>
              <a:buFont typeface="Arial" panose="020B0604020202020204" pitchFamily="34" charset="0"/>
              <a:buChar char="•"/>
            </a:pPr>
            <a:r>
              <a:rPr lang="en-US" sz="2400" u="sng" dirty="0">
                <a:solidFill>
                  <a:schemeClr val="hlink"/>
                </a:solidFill>
                <a:hlinkClick r:id="rId8"/>
              </a:rPr>
              <a:t>St. Louis Federal Reserve: Crowding Out</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34"/>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Calibri"/>
                <a:ea typeface="Calibri"/>
                <a:cs typeface="Calibri"/>
                <a:sym typeface="Calibri"/>
              </a:rPr>
              <a:t>Thank You to Our Sponsors!</a:t>
            </a:r>
            <a:endParaRPr sz="5400"/>
          </a:p>
        </p:txBody>
      </p:sp>
      <p:sp>
        <p:nvSpPr>
          <p:cNvPr id="866" name="Google Shape;866;p1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pic>
        <p:nvPicPr>
          <p:cNvPr id="867" name="Google Shape;867;p134"/>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868" name="Google Shape;868;p134"/>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869" name="Google Shape;869;p134"/>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870" name="Google Shape;870;p134"/>
          <p:cNvSpPr/>
          <p:nvPr/>
        </p:nvSpPr>
        <p:spPr>
          <a:xfrm>
            <a:off x="4450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871" name="Google Shape;871;p134"/>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872" name="Google Shape;872;p134"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57200" y="93726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Nearpod Info</a:t>
            </a:r>
            <a:endParaRPr/>
          </a:p>
        </p:txBody>
      </p:sp>
      <p:sp>
        <p:nvSpPr>
          <p:cNvPr id="115" name="Google Shape;115;p22"/>
          <p:cNvSpPr txBox="1">
            <a:spLocks noGrp="1"/>
          </p:cNvSpPr>
          <p:nvPr>
            <p:ph type="body" idx="1"/>
          </p:nvPr>
        </p:nvSpPr>
        <p:spPr>
          <a:xfrm>
            <a:off x="457200" y="2080260"/>
            <a:ext cx="8229600" cy="407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This presentation will use Nearpod to help demonstrate a number of the activities.</a:t>
            </a:r>
            <a:endParaRPr/>
          </a:p>
          <a:p>
            <a:pPr marL="0" lvl="0" indent="0" algn="l" rtl="0">
              <a:spcBef>
                <a:spcPts val="1800"/>
              </a:spcBef>
              <a:spcAft>
                <a:spcPts val="0"/>
              </a:spcAft>
              <a:buClr>
                <a:srgbClr val="8BAF00"/>
              </a:buClr>
              <a:buSzPts val="2800"/>
              <a:buNone/>
            </a:pPr>
            <a:r>
              <a:rPr lang="en-US" b="1">
                <a:solidFill>
                  <a:srgbClr val="8BAF00"/>
                </a:solidFill>
              </a:rPr>
              <a:t>Nearpod has a maximum capacity of 150 participants</a:t>
            </a:r>
            <a:r>
              <a:rPr lang="en-US" b="1"/>
              <a:t>.</a:t>
            </a:r>
            <a:endParaRPr/>
          </a:p>
          <a:p>
            <a:pPr marL="0" lvl="0" indent="0" algn="l" rtl="0">
              <a:spcBef>
                <a:spcPts val="1800"/>
              </a:spcBef>
              <a:spcAft>
                <a:spcPts val="0"/>
              </a:spcAft>
              <a:buClr>
                <a:schemeClr val="dk1"/>
              </a:buClr>
              <a:buSzPts val="2800"/>
              <a:buNone/>
            </a:pPr>
            <a:r>
              <a:rPr lang="en-US" b="1"/>
              <a:t>We have 300 or so registrations.</a:t>
            </a:r>
            <a:endParaRPr/>
          </a:p>
          <a:p>
            <a:pPr marL="0" lvl="0" indent="0" algn="l" rtl="0">
              <a:spcBef>
                <a:spcPts val="1800"/>
              </a:spcBef>
              <a:spcAft>
                <a:spcPts val="0"/>
              </a:spcAft>
              <a:buClr>
                <a:srgbClr val="8BAF00"/>
              </a:buClr>
              <a:buSzPts val="2800"/>
              <a:buNone/>
            </a:pPr>
            <a:r>
              <a:rPr lang="en-US" b="1">
                <a:solidFill>
                  <a:srgbClr val="8BAF00"/>
                </a:solidFill>
              </a:rPr>
              <a:t>We will operate on a first come, first served allocation for Nearpod</a:t>
            </a:r>
            <a:r>
              <a:rPr lang="en-US" b="1"/>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57200" y="1028700"/>
            <a:ext cx="8229600" cy="10287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Introductions</a:t>
            </a:r>
            <a:endParaRPr/>
          </a:p>
        </p:txBody>
      </p:sp>
      <p:sp>
        <p:nvSpPr>
          <p:cNvPr id="121" name="Google Shape;121;p23"/>
          <p:cNvSpPr txBox="1">
            <a:spLocks noGrp="1"/>
          </p:cNvSpPr>
          <p:nvPr>
            <p:ph type="body" idx="1"/>
          </p:nvPr>
        </p:nvSpPr>
        <p:spPr>
          <a:xfrm>
            <a:off x="457200" y="1988820"/>
            <a:ext cx="8229600" cy="4168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The next slide will use Nearpod to give us a chance to see where everyone is from and what you teach.</a:t>
            </a:r>
            <a:endParaRPr/>
          </a:p>
          <a:p>
            <a:pPr marL="0" lvl="0" indent="0" algn="l" rtl="0">
              <a:spcBef>
                <a:spcPts val="1800"/>
              </a:spcBef>
              <a:spcAft>
                <a:spcPts val="0"/>
              </a:spcAft>
              <a:buClr>
                <a:schemeClr val="dk1"/>
              </a:buClr>
              <a:buSzPts val="2800"/>
              <a:buNone/>
            </a:pPr>
            <a:r>
              <a:rPr lang="en-US" b="1"/>
              <a:t>Recall, we are operating on the first come, first served method of allocating spots for Nearpod.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128" name="Google Shape;128;p2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Some Like it Hot</a:t>
            </a:r>
            <a:endParaRPr/>
          </a:p>
        </p:txBody>
      </p:sp>
      <p:sp>
        <p:nvSpPr>
          <p:cNvPr id="134" name="Google Shape;134;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b="1">
                <a:solidFill>
                  <a:schemeClr val="dk1"/>
                </a:solidFill>
              </a:rPr>
              <a:t>What does it mean when the Fed heats up the economy?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138223" y="1041993"/>
            <a:ext cx="8697433"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4400"/>
              <a:t>What does it mean to run the economy hot?</a:t>
            </a:r>
            <a:endParaRPr/>
          </a:p>
        </p:txBody>
      </p:sp>
      <p:sp>
        <p:nvSpPr>
          <p:cNvPr id="140" name="Google Shape;140;p26"/>
          <p:cNvSpPr txBox="1">
            <a:spLocks noGrp="1"/>
          </p:cNvSpPr>
          <p:nvPr>
            <p:ph type="body" idx="1"/>
          </p:nvPr>
        </p:nvSpPr>
        <p:spPr>
          <a:xfrm>
            <a:off x="138225" y="2156650"/>
            <a:ext cx="6213900" cy="462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b="1"/>
              <a:t>Running a hot economy is when monetary and/or fiscal policy focuses on lowering unemployment below the normal level and growing the economy to boost spending by both consumers and businesses.</a:t>
            </a:r>
            <a:endParaRPr/>
          </a:p>
          <a:p>
            <a:pPr marL="0" lvl="0" indent="0" algn="l" rtl="0">
              <a:spcBef>
                <a:spcPts val="0"/>
              </a:spcBef>
              <a:spcAft>
                <a:spcPts val="0"/>
              </a:spcAft>
              <a:buClr>
                <a:srgbClr val="8BAF00"/>
              </a:buClr>
              <a:buSzPts val="3200"/>
              <a:buNone/>
            </a:pPr>
            <a:r>
              <a:rPr lang="en-US" sz="3200" b="1">
                <a:solidFill>
                  <a:srgbClr val="8BAF00"/>
                </a:solidFill>
              </a:rPr>
              <a:t>Basically, sacrificing inflation to lower unemployment.</a:t>
            </a:r>
            <a:endParaRPr/>
          </a:p>
          <a:p>
            <a:pPr marL="0" lvl="0" indent="0" algn="l" rtl="0">
              <a:spcBef>
                <a:spcPts val="1800"/>
              </a:spcBef>
              <a:spcAft>
                <a:spcPts val="0"/>
              </a:spcAft>
              <a:buClr>
                <a:schemeClr val="dk1"/>
              </a:buClr>
              <a:buSzPts val="2800"/>
              <a:buNone/>
            </a:pPr>
            <a:endParaRPr/>
          </a:p>
        </p:txBody>
      </p:sp>
      <p:pic>
        <p:nvPicPr>
          <p:cNvPr id="141" name="Google Shape;141;p26"/>
          <p:cNvPicPr preferRelativeResize="0"/>
          <p:nvPr/>
        </p:nvPicPr>
        <p:blipFill rotWithShape="1">
          <a:blip r:embed="rId3">
            <a:alphaModFix/>
          </a:blip>
          <a:srcRect/>
          <a:stretch/>
        </p:blipFill>
        <p:spPr>
          <a:xfrm>
            <a:off x="6140303" y="2840658"/>
            <a:ext cx="2847753" cy="28477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457200" y="122275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5500"/>
              <a:t>Why would the Fed want to run the economy hot?</a:t>
            </a:r>
            <a:endParaRPr sz="6100"/>
          </a:p>
        </p:txBody>
      </p:sp>
      <p:sp>
        <p:nvSpPr>
          <p:cNvPr id="147" name="Google Shape;147;p27"/>
          <p:cNvSpPr txBox="1">
            <a:spLocks noGrp="1"/>
          </p:cNvSpPr>
          <p:nvPr>
            <p:ph type="body" idx="1"/>
          </p:nvPr>
        </p:nvSpPr>
        <p:spPr>
          <a:xfrm>
            <a:off x="253025" y="2626250"/>
            <a:ext cx="8722200" cy="353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b="1"/>
              <a:t>It should create lower unemployment and nominal and real wage gains, especially for lower wage earners and marginalized populations.</a:t>
            </a:r>
            <a:endParaRPr/>
          </a:p>
          <a:p>
            <a:pPr marL="0" lvl="0" indent="0" algn="l" rtl="0">
              <a:spcBef>
                <a:spcPts val="1800"/>
              </a:spcBef>
              <a:spcAft>
                <a:spcPts val="0"/>
              </a:spcAft>
              <a:buClr>
                <a:schemeClr val="dk1"/>
              </a:buClr>
              <a:buSzPts val="3200"/>
              <a:buNone/>
            </a:pPr>
            <a:r>
              <a:rPr lang="en-US" sz="3200" b="1"/>
              <a:t>It could also help low skill workers gain training to achieve upward mobility.</a:t>
            </a:r>
            <a:endParaRPr/>
          </a:p>
          <a:p>
            <a:pPr marL="0" lvl="0" indent="0" algn="l" rtl="0">
              <a:spcBef>
                <a:spcPts val="1800"/>
              </a:spcBef>
              <a:spcAft>
                <a:spcPts val="0"/>
              </a:spcAft>
              <a:buClr>
                <a:schemeClr val="dk1"/>
              </a:buClr>
              <a:buSzPts val="3200"/>
              <a:buNone/>
            </a:pPr>
            <a:r>
              <a:rPr lang="en-US" sz="3200" b="1"/>
              <a:t>This is especially of interest given the concerns of a K-shaped recovery.</a:t>
            </a:r>
            <a:endParaRPr/>
          </a:p>
          <a:p>
            <a:pPr marL="0" lvl="0" indent="0" algn="l" rtl="0">
              <a:spcBef>
                <a:spcPts val="1800"/>
              </a:spcBef>
              <a:spcAft>
                <a:spcPts val="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57200" y="12121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What are the downsides to running it hot?</a:t>
            </a:r>
            <a:endParaRPr/>
          </a:p>
        </p:txBody>
      </p:sp>
      <p:sp>
        <p:nvSpPr>
          <p:cNvPr id="153" name="Google Shape;153;p28"/>
          <p:cNvSpPr txBox="1">
            <a:spLocks noGrp="1"/>
          </p:cNvSpPr>
          <p:nvPr>
            <p:ph type="body" idx="1"/>
          </p:nvPr>
        </p:nvSpPr>
        <p:spPr>
          <a:xfrm>
            <a:off x="260498" y="2509282"/>
            <a:ext cx="8623003" cy="35094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b="1"/>
              <a:t>The near zero interest rates make stocks more valuable, which could actually increase inequities in wealth.</a:t>
            </a:r>
            <a:endParaRPr/>
          </a:p>
          <a:p>
            <a:pPr marL="0" lvl="0" indent="0" algn="l" rtl="0">
              <a:spcBef>
                <a:spcPts val="1800"/>
              </a:spcBef>
              <a:spcAft>
                <a:spcPts val="0"/>
              </a:spcAft>
              <a:buClr>
                <a:schemeClr val="dk1"/>
              </a:buClr>
              <a:buSzPts val="3200"/>
              <a:buNone/>
            </a:pPr>
            <a:r>
              <a:rPr lang="en-US" sz="3200" b="1"/>
              <a:t>Overvaluation of stocks could lead to another asset bubble.</a:t>
            </a:r>
            <a:endParaRPr/>
          </a:p>
          <a:p>
            <a:pPr marL="0" lvl="0" indent="0" algn="l" rtl="0">
              <a:spcBef>
                <a:spcPts val="1800"/>
              </a:spcBef>
              <a:spcAft>
                <a:spcPts val="0"/>
              </a:spcAft>
              <a:buClr>
                <a:schemeClr val="dk1"/>
              </a:buClr>
              <a:buSzPts val="3200"/>
              <a:buNone/>
            </a:pPr>
            <a:r>
              <a:rPr lang="en-US" sz="3200" b="1"/>
              <a:t>Higher inflation could disproportionately impact lower wage earners.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EconEdLink Membership</a:t>
            </a:r>
            <a:endParaRPr/>
          </a:p>
        </p:txBody>
      </p:sp>
      <p:sp>
        <p:nvSpPr>
          <p:cNvPr id="60" name="Google Shape;60;p14"/>
          <p:cNvSpPr txBox="1"/>
          <p:nvPr/>
        </p:nvSpPr>
        <p:spPr>
          <a:xfrm>
            <a:off x="482538" y="2114894"/>
            <a:ext cx="817517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a:solidFill>
                  <a:schemeClr val="dk1"/>
                </a:solidFill>
                <a:latin typeface="Arial"/>
                <a:ea typeface="Arial"/>
                <a:cs typeface="Arial"/>
                <a:sym typeface="Arial"/>
              </a:rPr>
              <a:t>. As a member, you will now be able to: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Register for upcoming webinars with a simple one-click process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Easily download presentations, lesson plan materials and activities for each webinar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Search and view all webinars at your convenience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Save webinars to your EconEdLink dashboard for easy access to the event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You may access our new </a:t>
            </a:r>
            <a:r>
              <a:rPr lang="en-US" sz="1800" b="1">
                <a:solidFill>
                  <a:schemeClr val="dk1"/>
                </a:solidFill>
                <a:latin typeface="Arial"/>
                <a:ea typeface="Arial"/>
                <a:cs typeface="Arial"/>
                <a:sym typeface="Arial"/>
              </a:rPr>
              <a:t>Professional Development</a:t>
            </a:r>
            <a:r>
              <a:rPr lang="en-US" sz="1800">
                <a:solidFill>
                  <a:schemeClr val="dk1"/>
                </a:solidFill>
                <a:latin typeface="Arial"/>
                <a:ea typeface="Arial"/>
                <a:cs typeface="Arial"/>
                <a:sym typeface="Arial"/>
              </a:rPr>
              <a:t> page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192947" y="1048624"/>
            <a:ext cx="8791662" cy="1143000"/>
          </a:xfrm>
          <a:prstGeom prst="rect">
            <a:avLst/>
          </a:prstGeom>
          <a:noFill/>
          <a:ln>
            <a:noFill/>
          </a:ln>
        </p:spPr>
        <p:txBody>
          <a:bodyPr spcFirstLastPara="1" wrap="square" lIns="91425" tIns="45700" rIns="91425" bIns="45700" anchor="ctr" anchorCtr="0">
            <a:noAutofit/>
          </a:bodyPr>
          <a:lstStyle/>
          <a:p>
            <a:pPr marL="0" lvl="0" indent="0" algn="ctr" rtl="0">
              <a:lnSpc>
                <a:spcPct val="118750"/>
              </a:lnSpc>
              <a:spcBef>
                <a:spcPts val="0"/>
              </a:spcBef>
              <a:spcAft>
                <a:spcPts val="0"/>
              </a:spcAft>
              <a:buNone/>
            </a:pPr>
            <a:r>
              <a:rPr lang="en-US" sz="4800"/>
              <a:t>What are some people warning about?</a:t>
            </a:r>
            <a:endParaRPr/>
          </a:p>
        </p:txBody>
      </p:sp>
      <p:sp>
        <p:nvSpPr>
          <p:cNvPr id="159" name="Google Shape;159;p29"/>
          <p:cNvSpPr txBox="1">
            <a:spLocks noGrp="1"/>
          </p:cNvSpPr>
          <p:nvPr>
            <p:ph type="body" idx="1"/>
          </p:nvPr>
        </p:nvSpPr>
        <p:spPr>
          <a:xfrm>
            <a:off x="457200" y="2530125"/>
            <a:ext cx="8229600" cy="37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Inflation is becoming a major talking point. </a:t>
            </a:r>
            <a:endParaRPr/>
          </a:p>
          <a:p>
            <a:pPr marL="0" lvl="0" indent="0" algn="l" rtl="0">
              <a:spcBef>
                <a:spcPts val="1200"/>
              </a:spcBef>
              <a:spcAft>
                <a:spcPts val="0"/>
              </a:spcAft>
              <a:buClr>
                <a:schemeClr val="dk1"/>
              </a:buClr>
              <a:buSzPts val="2800"/>
              <a:buNone/>
            </a:pPr>
            <a:r>
              <a:rPr lang="en-US" b="1"/>
              <a:t>Are we seeing an overheating of the economy?</a:t>
            </a:r>
            <a:endParaRPr/>
          </a:p>
          <a:p>
            <a:pPr marL="0" lvl="0" indent="0" algn="l" rtl="0">
              <a:spcBef>
                <a:spcPts val="1200"/>
              </a:spcBef>
              <a:spcAft>
                <a:spcPts val="0"/>
              </a:spcAft>
              <a:buClr>
                <a:schemeClr val="dk1"/>
              </a:buClr>
              <a:buSzPts val="2800"/>
              <a:buNone/>
            </a:pPr>
            <a:r>
              <a:rPr lang="en-US" b="1"/>
              <a:t>Is this inflation transitory (brief/short-lived)?</a:t>
            </a:r>
            <a:endParaRPr/>
          </a:p>
          <a:p>
            <a:pPr marL="0" lvl="0" indent="0" algn="l" rtl="0">
              <a:spcBef>
                <a:spcPts val="1200"/>
              </a:spcBef>
              <a:spcAft>
                <a:spcPts val="0"/>
              </a:spcAft>
              <a:buClr>
                <a:schemeClr val="dk1"/>
              </a:buClr>
              <a:buSzPts val="2800"/>
              <a:buNone/>
            </a:pPr>
            <a:r>
              <a:rPr lang="en-US" b="1"/>
              <a:t>Are we in the beginning of a wage-price spiral like the 1970s?</a:t>
            </a:r>
            <a:endParaRPr b="1"/>
          </a:p>
          <a:p>
            <a:pPr marL="0" lvl="0" indent="0" algn="l" rtl="0">
              <a:spcBef>
                <a:spcPts val="1200"/>
              </a:spcBef>
              <a:spcAft>
                <a:spcPts val="0"/>
              </a:spcAft>
              <a:buClr>
                <a:schemeClr val="dk1"/>
              </a:buClr>
              <a:buSzPts val="2800"/>
              <a:buNone/>
            </a:pPr>
            <a:r>
              <a:rPr lang="en-US" b="1"/>
              <a:t>Let’s look at a </a:t>
            </a:r>
            <a:r>
              <a:rPr lang="en-US" b="1">
                <a:solidFill>
                  <a:srgbClr val="8BAF00"/>
                </a:solidFill>
              </a:rPr>
              <a:t>GREAT</a:t>
            </a:r>
            <a:r>
              <a:rPr lang="en-US" b="1"/>
              <a:t> one page reading you can use to introduce some of the information you need.</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0"/>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166" name="Google Shape;166;p30"/>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Something to consider</a:t>
            </a:r>
            <a:endParaRPr/>
          </a:p>
        </p:txBody>
      </p:sp>
      <p:sp>
        <p:nvSpPr>
          <p:cNvPr id="172" name="Google Shape;172;p31"/>
          <p:cNvSpPr txBox="1">
            <a:spLocks noGrp="1"/>
          </p:cNvSpPr>
          <p:nvPr>
            <p:ph type="body" idx="1"/>
          </p:nvPr>
        </p:nvSpPr>
        <p:spPr>
          <a:xfrm>
            <a:off x="457200" y="2057400"/>
            <a:ext cx="8229600"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The Fed was created in 1913 in an effort to end (or reduce) the numerous financial panics (recessions) of the 1800s.</a:t>
            </a:r>
            <a:endParaRPr/>
          </a:p>
          <a:p>
            <a:pPr marL="0" lvl="0" indent="0" algn="l" rtl="0">
              <a:spcBef>
                <a:spcPts val="1800"/>
              </a:spcBef>
              <a:spcAft>
                <a:spcPts val="0"/>
              </a:spcAft>
              <a:buClr>
                <a:schemeClr val="dk1"/>
              </a:buClr>
              <a:buSzPts val="2800"/>
              <a:buNone/>
            </a:pPr>
            <a:r>
              <a:rPr lang="en-US" b="1"/>
              <a:t>The Fed was given a dual mandate in 1977 to maintain price stability and promote maximum employment.</a:t>
            </a:r>
            <a:endParaRPr/>
          </a:p>
          <a:p>
            <a:pPr marL="0" lvl="0" indent="0" algn="l" rtl="0">
              <a:spcBef>
                <a:spcPts val="1800"/>
              </a:spcBef>
              <a:spcAft>
                <a:spcPts val="0"/>
              </a:spcAft>
              <a:buClr>
                <a:srgbClr val="8BAF00"/>
              </a:buClr>
              <a:buSzPts val="2800"/>
              <a:buNone/>
            </a:pPr>
            <a:r>
              <a:rPr lang="en-US" b="1">
                <a:solidFill>
                  <a:srgbClr val="8BAF00"/>
                </a:solidFill>
              </a:rPr>
              <a:t>Is the Fed risking running afoul of their dual mandate by running the economy hot?</a:t>
            </a:r>
            <a:endParaRPr/>
          </a:p>
          <a:p>
            <a:pPr marL="0" lvl="0" indent="0" algn="l" rtl="0">
              <a:spcBef>
                <a:spcPts val="18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Inflation!</a:t>
            </a:r>
            <a:endParaRPr/>
          </a:p>
        </p:txBody>
      </p:sp>
      <p:sp>
        <p:nvSpPr>
          <p:cNvPr id="179" name="Google Shape;179;p32"/>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0"/>
              </a:spcBef>
              <a:spcAft>
                <a:spcPts val="1800"/>
              </a:spcAft>
              <a:buNone/>
            </a:pPr>
            <a:r>
              <a:rPr lang="en-US" b="1">
                <a:solidFill>
                  <a:schemeClr val="dk1"/>
                </a:solidFill>
              </a:rPr>
              <a:t>Friend or foe?</a:t>
            </a:r>
            <a:endParaRPr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1945939" y="1183925"/>
            <a:ext cx="5252126" cy="5252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Inflation Activity</a:t>
            </a:r>
            <a:endParaRPr/>
          </a:p>
        </p:txBody>
      </p:sp>
      <p:sp>
        <p:nvSpPr>
          <p:cNvPr id="191" name="Google Shape;191;p34"/>
          <p:cNvSpPr txBox="1">
            <a:spLocks noGrp="1"/>
          </p:cNvSpPr>
          <p:nvPr>
            <p:ph type="body" idx="1"/>
          </p:nvPr>
        </p:nvSpPr>
        <p:spPr>
          <a:xfrm>
            <a:off x="191450" y="1881975"/>
            <a:ext cx="8783700" cy="461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2800"/>
              <a:buNone/>
            </a:pPr>
            <a:r>
              <a:rPr lang="en-US" b="1">
                <a:solidFill>
                  <a:srgbClr val="8BAF00"/>
                </a:solidFill>
              </a:rPr>
              <a:t>Inflation</a:t>
            </a:r>
            <a:r>
              <a:rPr lang="en-US" b="1"/>
              <a:t> is a sustained increase in the average price level of all the goods/services produced in the economy.</a:t>
            </a:r>
            <a:endParaRPr/>
          </a:p>
          <a:p>
            <a:pPr marL="0" lvl="0" indent="0" algn="l" rtl="0">
              <a:spcBef>
                <a:spcPts val="1800"/>
              </a:spcBef>
              <a:spcAft>
                <a:spcPts val="0"/>
              </a:spcAft>
              <a:buClr>
                <a:schemeClr val="dk1"/>
              </a:buClr>
              <a:buSzPts val="2800"/>
              <a:buNone/>
            </a:pPr>
            <a:r>
              <a:rPr lang="en-US" b="1"/>
              <a:t>This activity is an easy way to illustrate how increasing the money supply can lead to inflation. Which would help when discussing the Fed running the economy hot.</a:t>
            </a:r>
            <a:endParaRPr/>
          </a:p>
          <a:p>
            <a:pPr marL="0" lvl="0" indent="0" algn="l" rtl="0">
              <a:spcBef>
                <a:spcPts val="1800"/>
              </a:spcBef>
              <a:spcAft>
                <a:spcPts val="0"/>
              </a:spcAft>
              <a:buClr>
                <a:schemeClr val="dk1"/>
              </a:buClr>
              <a:buSzPts val="2800"/>
              <a:buNone/>
            </a:pPr>
            <a:r>
              <a:rPr lang="en-US" b="1"/>
              <a:t>You will need either 2 sets of beans (one white and one black) or 2 sets of fake money (ones and fives).</a:t>
            </a:r>
            <a:endParaRPr/>
          </a:p>
          <a:p>
            <a:pPr marL="0" lvl="0" indent="0" algn="l" rtl="0">
              <a:spcBef>
                <a:spcPts val="1800"/>
              </a:spcBef>
              <a:spcAft>
                <a:spcPts val="0"/>
              </a:spcAft>
              <a:buClr>
                <a:schemeClr val="dk1"/>
              </a:buClr>
              <a:buSzPts val="2800"/>
              <a:buNone/>
            </a:pPr>
            <a:r>
              <a:rPr lang="en-US" b="1"/>
              <a:t>You will also need 2 matching sets of 3 desirable items for an auction.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457200" y="1166070"/>
            <a:ext cx="8229600" cy="89133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Auction </a:t>
            </a:r>
            <a:endParaRPr/>
          </a:p>
        </p:txBody>
      </p:sp>
      <p:graphicFrame>
        <p:nvGraphicFramePr>
          <p:cNvPr id="197" name="Google Shape;197;p35"/>
          <p:cNvGraphicFramePr/>
          <p:nvPr/>
        </p:nvGraphicFramePr>
        <p:xfrm>
          <a:off x="457200" y="2378074"/>
          <a:ext cx="3000000" cy="3000000"/>
        </p:xfrm>
        <a:graphic>
          <a:graphicData uri="http://schemas.openxmlformats.org/drawingml/2006/table">
            <a:tbl>
              <a:tblPr firstRow="1" bandRow="1">
                <a:noFill/>
                <a:tableStyleId>{2DBBAE9B-2F63-433E-8C0E-056D720848B6}</a:tableStyleId>
              </a:tblPr>
              <a:tblGrid>
                <a:gridCol w="2596400">
                  <a:extLst>
                    <a:ext uri="{9D8B030D-6E8A-4147-A177-3AD203B41FA5}">
                      <a16:colId xmlns:a16="http://schemas.microsoft.com/office/drawing/2014/main" val="20000"/>
                    </a:ext>
                  </a:extLst>
                </a:gridCol>
                <a:gridCol w="2596400">
                  <a:extLst>
                    <a:ext uri="{9D8B030D-6E8A-4147-A177-3AD203B41FA5}">
                      <a16:colId xmlns:a16="http://schemas.microsoft.com/office/drawing/2014/main" val="20001"/>
                    </a:ext>
                  </a:extLst>
                </a:gridCol>
                <a:gridCol w="2596400">
                  <a:extLst>
                    <a:ext uri="{9D8B030D-6E8A-4147-A177-3AD203B41FA5}">
                      <a16:colId xmlns:a16="http://schemas.microsoft.com/office/drawing/2014/main" val="20002"/>
                    </a:ext>
                  </a:extLst>
                </a:gridCol>
              </a:tblGrid>
              <a:tr h="685800">
                <a:tc>
                  <a:txBody>
                    <a:bodyPr/>
                    <a:lstStyle/>
                    <a:p>
                      <a:pPr marL="0" marR="0" lvl="0" indent="0" algn="ctr" rtl="0">
                        <a:spcBef>
                          <a:spcPts val="0"/>
                        </a:spcBef>
                        <a:spcAft>
                          <a:spcPts val="0"/>
                        </a:spcAft>
                        <a:buNone/>
                      </a:pPr>
                      <a:r>
                        <a:rPr lang="en-US" sz="2800" u="none" strike="noStrike" cap="none">
                          <a:solidFill>
                            <a:schemeClr val="lt1"/>
                          </a:solidFill>
                        </a:rPr>
                        <a:t>Items</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olidFill>
                            <a:schemeClr val="lt1"/>
                          </a:solidFill>
                        </a:rPr>
                        <a:t>Round 1</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olidFill>
                            <a:schemeClr val="lt1"/>
                          </a:solidFill>
                        </a:rPr>
                        <a:t>Round 2</a:t>
                      </a:r>
                      <a:endParaRPr/>
                    </a:p>
                  </a:txBody>
                  <a:tcPr marL="91450" marR="91450" marT="45725" marB="45725" anchor="ctr"/>
                </a:tc>
                <a:extLst>
                  <a:ext uri="{0D108BD9-81ED-4DB2-BD59-A6C34878D82A}">
                    <a16:rowId xmlns:a16="http://schemas.microsoft.com/office/drawing/2014/main" val="10000"/>
                  </a:ext>
                </a:extLst>
              </a:tr>
              <a:tr h="685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685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685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685800">
                <a:tc>
                  <a:txBody>
                    <a:bodyPr/>
                    <a:lstStyle/>
                    <a:p>
                      <a:pPr marL="0" marR="0" lvl="0" indent="0" algn="ctr" rtl="0">
                        <a:spcBef>
                          <a:spcPts val="0"/>
                        </a:spcBef>
                        <a:spcAft>
                          <a:spcPts val="0"/>
                        </a:spcAft>
                        <a:buNone/>
                      </a:pPr>
                      <a:r>
                        <a:rPr lang="en-US" sz="2800" b="1"/>
                        <a:t>Totals</a:t>
                      </a:r>
                      <a:endParaRPr/>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185350" y="914400"/>
            <a:ext cx="87423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5800"/>
              <a:t>So, is inflation good or bad?</a:t>
            </a:r>
            <a:endParaRPr sz="5800"/>
          </a:p>
        </p:txBody>
      </p:sp>
      <p:sp>
        <p:nvSpPr>
          <p:cNvPr id="204" name="Google Shape;204;p36"/>
          <p:cNvSpPr txBox="1">
            <a:spLocks noGrp="1"/>
          </p:cNvSpPr>
          <p:nvPr>
            <p:ph type="body" idx="1"/>
          </p:nvPr>
        </p:nvSpPr>
        <p:spPr>
          <a:xfrm>
            <a:off x="355250" y="2177876"/>
            <a:ext cx="8331600" cy="397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The BEST answer in economics is “it depends.” </a:t>
            </a:r>
            <a:endParaRPr b="1"/>
          </a:p>
          <a:p>
            <a:pPr marL="0" lvl="0" indent="0" algn="l" rtl="0">
              <a:spcBef>
                <a:spcPts val="1800"/>
              </a:spcBef>
              <a:spcAft>
                <a:spcPts val="0"/>
              </a:spcAft>
              <a:buNone/>
            </a:pPr>
            <a:r>
              <a:rPr lang="en-US" b="1"/>
              <a:t>If you are on a fixed income (Social Security), inflation shrinks your spending power.</a:t>
            </a:r>
            <a:endParaRPr b="1"/>
          </a:p>
          <a:p>
            <a:pPr marL="0" lvl="0" indent="0" algn="l" rtl="0">
              <a:spcBef>
                <a:spcPts val="1800"/>
              </a:spcBef>
              <a:spcAft>
                <a:spcPts val="0"/>
              </a:spcAft>
              <a:buNone/>
            </a:pPr>
            <a:r>
              <a:rPr lang="en-US" b="1"/>
              <a:t>However, stable levels of inflation helps grow the economy. </a:t>
            </a:r>
            <a:endParaRPr b="1"/>
          </a:p>
          <a:p>
            <a:pPr marL="0" lvl="0" indent="0" algn="l" rtl="0">
              <a:spcBef>
                <a:spcPts val="1800"/>
              </a:spcBef>
              <a:spcAft>
                <a:spcPts val="1800"/>
              </a:spcAft>
              <a:buNone/>
            </a:pPr>
            <a:r>
              <a:rPr lang="en-US" b="1"/>
              <a:t>The Bank of Jamaica probably puts it best.</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7"/>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11" name="Google Shape;211;p37"/>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457200" y="989901"/>
            <a:ext cx="8229600" cy="95634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Possible Extension</a:t>
            </a:r>
            <a:endParaRPr/>
          </a:p>
        </p:txBody>
      </p:sp>
      <p:sp>
        <p:nvSpPr>
          <p:cNvPr id="217" name="Google Shape;217;p38"/>
          <p:cNvSpPr txBox="1">
            <a:spLocks noGrp="1"/>
          </p:cNvSpPr>
          <p:nvPr>
            <p:ph type="body" idx="1"/>
          </p:nvPr>
        </p:nvSpPr>
        <p:spPr>
          <a:xfrm>
            <a:off x="201336" y="1870745"/>
            <a:ext cx="8741328" cy="42862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This extension helps students understand the connection between the money supply and inflation.</a:t>
            </a:r>
            <a:endParaRPr/>
          </a:p>
          <a:p>
            <a:pPr marL="0" lvl="0" indent="0" algn="l" rtl="0">
              <a:spcBef>
                <a:spcPts val="600"/>
              </a:spcBef>
              <a:spcAft>
                <a:spcPts val="0"/>
              </a:spcAft>
              <a:buClr>
                <a:schemeClr val="dk1"/>
              </a:buClr>
              <a:buSzPts val="2800"/>
              <a:buNone/>
            </a:pPr>
            <a:r>
              <a:rPr lang="en-US" b="1"/>
              <a:t>Print off 5 sheets of paper with M, V,=,P, and Q in large print. </a:t>
            </a:r>
            <a:endParaRPr/>
          </a:p>
          <a:p>
            <a:pPr marL="0" lvl="0" indent="0" algn="l" rtl="0">
              <a:spcBef>
                <a:spcPts val="600"/>
              </a:spcBef>
              <a:spcAft>
                <a:spcPts val="0"/>
              </a:spcAft>
              <a:buClr>
                <a:schemeClr val="dk1"/>
              </a:buClr>
              <a:buSzPts val="2800"/>
              <a:buNone/>
            </a:pPr>
            <a:r>
              <a:rPr lang="en-US" b="1"/>
              <a:t>Have 5 students hold each sign in front of the class in the order of MV=PQ.</a:t>
            </a:r>
            <a:endParaRPr/>
          </a:p>
          <a:p>
            <a:pPr marL="342900" lvl="0" indent="-342900" algn="l" rtl="0">
              <a:spcBef>
                <a:spcPts val="600"/>
              </a:spcBef>
              <a:spcAft>
                <a:spcPts val="0"/>
              </a:spcAft>
              <a:buClr>
                <a:schemeClr val="dk1"/>
              </a:buClr>
              <a:buSzPts val="2800"/>
              <a:buChar char="•"/>
            </a:pPr>
            <a:r>
              <a:rPr lang="en-US" b="1"/>
              <a:t>Either print the definitions of each term on the back of each paper and have the students read them….</a:t>
            </a:r>
            <a:endParaRPr/>
          </a:p>
          <a:p>
            <a:pPr marL="342900" lvl="0" indent="-342900" algn="l" rtl="0">
              <a:spcBef>
                <a:spcPts val="600"/>
              </a:spcBef>
              <a:spcAft>
                <a:spcPts val="0"/>
              </a:spcAft>
              <a:buClr>
                <a:schemeClr val="dk1"/>
              </a:buClr>
              <a:buSzPts val="2800"/>
              <a:buChar char="•"/>
            </a:pPr>
            <a:r>
              <a:rPr lang="en-US" b="1"/>
              <a:t>Or, display the definitions for the class to see.</a:t>
            </a:r>
            <a:endParaRPr/>
          </a:p>
          <a:p>
            <a:pPr marL="0" lvl="0" indent="0" algn="l" rtl="0">
              <a:spcBef>
                <a:spcPts val="600"/>
              </a:spcBef>
              <a:spcAft>
                <a:spcPts val="0"/>
              </a:spcAft>
              <a:buClr>
                <a:schemeClr val="dk1"/>
              </a:buClr>
              <a:buSzPts val="2800"/>
              <a:buNone/>
            </a:pPr>
            <a:r>
              <a:rPr lang="en-US" b="1"/>
              <a:t>Let’s see how you do with the definitions for each…</a:t>
            </a:r>
            <a:endParaRPr/>
          </a:p>
          <a:p>
            <a:pPr marL="0" lvl="0" indent="0" algn="l" rtl="0">
              <a:spcBef>
                <a:spcPts val="600"/>
              </a:spcBef>
              <a:spcAft>
                <a:spcPts val="0"/>
              </a:spcAft>
              <a:buClr>
                <a:schemeClr val="dk1"/>
              </a:buClr>
              <a:buSzPts val="2800"/>
              <a:buNone/>
            </a:pPr>
            <a:endParaRPr/>
          </a:p>
          <a:p>
            <a:pPr marL="0" lvl="0" indent="0" algn="l" rtl="0">
              <a:spcBef>
                <a:spcPts val="18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Professional Development Certificate</a:t>
            </a:r>
            <a:endParaRPr sz="4000" b="1">
              <a:solidFill>
                <a:srgbClr val="005CB8"/>
              </a:solidFill>
              <a:latin typeface="Calibri"/>
              <a:ea typeface="Calibri"/>
              <a:cs typeface="Calibri"/>
              <a:sym typeface="Calibri"/>
            </a:endParaRPr>
          </a:p>
        </p:txBody>
      </p:sp>
      <p:sp>
        <p:nvSpPr>
          <p:cNvPr id="67" name="Google Shape;67;p15"/>
          <p:cNvSpPr txBox="1"/>
          <p:nvPr/>
        </p:nvSpPr>
        <p:spPr>
          <a:xfrm>
            <a:off x="588955" y="2359260"/>
            <a:ext cx="8175171"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 earn your professional development certificate for this webinar, you must: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Watch a minimum of 45-minutes and you will automatically receive a professional development </a:t>
            </a:r>
            <a:r>
              <a:rPr lang="en-US" sz="1800" b="1">
                <a:solidFill>
                  <a:srgbClr val="7A9900"/>
                </a:solidFill>
                <a:latin typeface="Arial"/>
                <a:ea typeface="Arial"/>
                <a:cs typeface="Arial"/>
                <a:sym typeface="Arial"/>
              </a:rPr>
              <a:t>certificate </a:t>
            </a:r>
            <a:r>
              <a:rPr lang="en-US" sz="1800">
                <a:solidFill>
                  <a:schemeClr val="dk1"/>
                </a:solidFill>
                <a:latin typeface="Arial"/>
                <a:ea typeface="Arial"/>
                <a:cs typeface="Arial"/>
                <a:sym typeface="Arial"/>
              </a:rPr>
              <a:t>via e-mail within 24 hours.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Accessing resources: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 Arial"/>
              <a:buChar char="•"/>
            </a:pPr>
            <a:r>
              <a:rPr lang="en-US" sz="1800">
                <a:solidFill>
                  <a:schemeClr val="dk1"/>
                </a:solidFill>
                <a:latin typeface="Arial"/>
                <a:ea typeface="Arial"/>
                <a:cs typeface="Arial"/>
                <a:sym typeface="Arial"/>
              </a:rPr>
              <a:t>You can now easily download presentations, lesson plan materials, and activities for each webinar from </a:t>
            </a:r>
            <a:r>
              <a:rPr lang="en-US" sz="1600" b="1" i="1" u="sng">
                <a:solidFill>
                  <a:srgbClr val="005CB8"/>
                </a:solidFill>
                <a:latin typeface="Arial"/>
                <a:ea typeface="Arial"/>
                <a:cs typeface="Arial"/>
                <a:sym typeface="Arial"/>
                <a:hlinkClick r:id="rId3">
                  <a:extLst>
                    <a:ext uri="{A12FA001-AC4F-418D-AE19-62706E023703}">
                      <ahyp:hlinkClr xmlns:ahyp="http://schemas.microsoft.com/office/drawing/2018/hyperlinkcolor" val="tx"/>
                    </a:ext>
                  </a:extLst>
                </a:hlinkClick>
              </a:rPr>
              <a:t>EconEdLink.org/professional-development/</a:t>
            </a:r>
            <a:endParaRPr sz="1600" b="1" i="1">
              <a:solidFill>
                <a:srgbClr val="005CB8"/>
              </a:solidFill>
              <a:latin typeface="Arial"/>
              <a:ea typeface="Arial"/>
              <a:cs typeface="Arial"/>
              <a:sym typeface="Arial"/>
            </a:endParaRPr>
          </a:p>
          <a:p>
            <a:pPr marL="0" marR="0" lvl="0" indent="0" algn="l" rtl="0">
              <a:spcBef>
                <a:spcPts val="0"/>
              </a:spcBef>
              <a:spcAft>
                <a:spcPts val="0"/>
              </a:spcAft>
              <a:buNone/>
            </a:pPr>
            <a:endParaRPr sz="1800" b="1" i="1">
              <a:solidFill>
                <a:srgbClr val="005CB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9"/>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24" name="Google Shape;224;p39"/>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457200" y="1073791"/>
            <a:ext cx="8229600" cy="729842"/>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Answers</a:t>
            </a:r>
            <a:endParaRPr/>
          </a:p>
        </p:txBody>
      </p:sp>
      <p:sp>
        <p:nvSpPr>
          <p:cNvPr id="230" name="Google Shape;230;p40"/>
          <p:cNvSpPr txBox="1">
            <a:spLocks noGrp="1"/>
          </p:cNvSpPr>
          <p:nvPr>
            <p:ph type="body" idx="1"/>
          </p:nvPr>
        </p:nvSpPr>
        <p:spPr>
          <a:xfrm>
            <a:off x="318783" y="1803633"/>
            <a:ext cx="8565158" cy="43533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2800"/>
              <a:buNone/>
            </a:pPr>
            <a:r>
              <a:rPr lang="en-US" b="1">
                <a:solidFill>
                  <a:srgbClr val="8BAF00"/>
                </a:solidFill>
              </a:rPr>
              <a:t>M: </a:t>
            </a:r>
            <a:r>
              <a:rPr lang="en-US" b="1"/>
              <a:t>the supply of money in the economy.</a:t>
            </a:r>
            <a:endParaRPr/>
          </a:p>
          <a:p>
            <a:pPr marL="0" lvl="0" indent="0" algn="l" rtl="0">
              <a:spcBef>
                <a:spcPts val="1800"/>
              </a:spcBef>
              <a:spcAft>
                <a:spcPts val="0"/>
              </a:spcAft>
              <a:buClr>
                <a:srgbClr val="8BAF00"/>
              </a:buClr>
              <a:buSzPts val="2800"/>
              <a:buNone/>
            </a:pPr>
            <a:r>
              <a:rPr lang="en-US" b="1">
                <a:solidFill>
                  <a:srgbClr val="8BAF00"/>
                </a:solidFill>
              </a:rPr>
              <a:t>V: </a:t>
            </a:r>
            <a:r>
              <a:rPr lang="en-US" b="1"/>
              <a:t>the velocity of money, or the number of times a year that the average dollar is spent on final goods/services.</a:t>
            </a:r>
            <a:endParaRPr/>
          </a:p>
          <a:p>
            <a:pPr marL="0" lvl="0" indent="0" algn="l" rtl="0">
              <a:spcBef>
                <a:spcPts val="1800"/>
              </a:spcBef>
              <a:spcAft>
                <a:spcPts val="0"/>
              </a:spcAft>
              <a:buClr>
                <a:srgbClr val="8BAF00"/>
              </a:buClr>
              <a:buSzPts val="2800"/>
              <a:buNone/>
            </a:pPr>
            <a:r>
              <a:rPr lang="en-US" b="1">
                <a:solidFill>
                  <a:srgbClr val="8BAF00"/>
                </a:solidFill>
              </a:rPr>
              <a:t>P: </a:t>
            </a:r>
            <a:r>
              <a:rPr lang="en-US" b="1"/>
              <a:t>the overall price level in the economy, reflecting the average price at which all output is sold.</a:t>
            </a:r>
            <a:endParaRPr/>
          </a:p>
          <a:p>
            <a:pPr marL="0" lvl="0" indent="0" algn="l" rtl="0">
              <a:spcBef>
                <a:spcPts val="1800"/>
              </a:spcBef>
              <a:spcAft>
                <a:spcPts val="0"/>
              </a:spcAft>
              <a:buClr>
                <a:srgbClr val="8BAF00"/>
              </a:buClr>
              <a:buSzPts val="2800"/>
              <a:buNone/>
            </a:pPr>
            <a:r>
              <a:rPr lang="en-US" b="1">
                <a:solidFill>
                  <a:srgbClr val="8BAF00"/>
                </a:solidFill>
              </a:rPr>
              <a:t>Q: </a:t>
            </a:r>
            <a:r>
              <a:rPr lang="en-US" b="1"/>
              <a:t>the quantity of all goods/services produced; also known as </a:t>
            </a:r>
            <a:r>
              <a:rPr lang="en-US" b="1" i="1"/>
              <a:t>real</a:t>
            </a:r>
            <a:r>
              <a:rPr lang="en-US" b="1"/>
              <a:t> output.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457200" y="914400"/>
            <a:ext cx="8229600" cy="947956"/>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MV=PQ</a:t>
            </a:r>
            <a:endParaRPr/>
          </a:p>
        </p:txBody>
      </p:sp>
      <p:sp>
        <p:nvSpPr>
          <p:cNvPr id="236" name="Google Shape;236;p41"/>
          <p:cNvSpPr txBox="1">
            <a:spLocks noGrp="1"/>
          </p:cNvSpPr>
          <p:nvPr>
            <p:ph type="body" idx="1"/>
          </p:nvPr>
        </p:nvSpPr>
        <p:spPr>
          <a:xfrm>
            <a:off x="457200" y="1744910"/>
            <a:ext cx="8229600" cy="4412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The equation </a:t>
            </a:r>
            <a:r>
              <a:rPr lang="en-US" b="1">
                <a:solidFill>
                  <a:srgbClr val="8BAF00"/>
                </a:solidFill>
              </a:rPr>
              <a:t>MV=PQ </a:t>
            </a:r>
            <a:r>
              <a:rPr lang="en-US" b="1"/>
              <a:t>is a simple model of a macro economy during a time period. </a:t>
            </a:r>
            <a:endParaRPr/>
          </a:p>
          <a:p>
            <a:pPr marL="0" lvl="0" indent="0" algn="l" rtl="0">
              <a:spcBef>
                <a:spcPts val="600"/>
              </a:spcBef>
              <a:spcAft>
                <a:spcPts val="0"/>
              </a:spcAft>
              <a:buClr>
                <a:srgbClr val="8BAF00"/>
              </a:buClr>
              <a:buSzPts val="2800"/>
              <a:buNone/>
            </a:pPr>
            <a:r>
              <a:rPr lang="en-US" b="1">
                <a:solidFill>
                  <a:srgbClr val="8BAF00"/>
                </a:solidFill>
              </a:rPr>
              <a:t>MV</a:t>
            </a:r>
            <a:r>
              <a:rPr lang="en-US" b="1"/>
              <a:t> represents the total amount spent by buyers in the economy. (demand side)</a:t>
            </a:r>
            <a:endParaRPr/>
          </a:p>
          <a:p>
            <a:pPr marL="0" lvl="0" indent="0" algn="l" rtl="0">
              <a:spcBef>
                <a:spcPts val="600"/>
              </a:spcBef>
              <a:spcAft>
                <a:spcPts val="0"/>
              </a:spcAft>
              <a:buClr>
                <a:srgbClr val="8BAF00"/>
              </a:buClr>
              <a:buSzPts val="2800"/>
              <a:buNone/>
            </a:pPr>
            <a:r>
              <a:rPr lang="en-US" b="1">
                <a:solidFill>
                  <a:srgbClr val="8BAF00"/>
                </a:solidFill>
              </a:rPr>
              <a:t>PQ</a:t>
            </a:r>
            <a:r>
              <a:rPr lang="en-US" b="1"/>
              <a:t> represents the total amount received by sellers, so they two must be equal. (supply side)</a:t>
            </a:r>
            <a:endParaRPr/>
          </a:p>
          <a:p>
            <a:pPr marL="0" lvl="0" indent="0" algn="l" rtl="0">
              <a:spcBef>
                <a:spcPts val="600"/>
              </a:spcBef>
              <a:spcAft>
                <a:spcPts val="0"/>
              </a:spcAft>
              <a:buClr>
                <a:schemeClr val="dk1"/>
              </a:buClr>
              <a:buSzPts val="2800"/>
              <a:buNone/>
            </a:pPr>
            <a:r>
              <a:rPr lang="en-US" b="1"/>
              <a:t>If there is a change in one of the variables, there must be a change in one of the other variables to keep MV equal to PQ.</a:t>
            </a:r>
            <a:endParaRPr/>
          </a:p>
          <a:p>
            <a:pPr marL="0" lvl="0" indent="0" algn="l" rtl="0">
              <a:spcBef>
                <a:spcPts val="600"/>
              </a:spcBef>
              <a:spcAft>
                <a:spcPts val="0"/>
              </a:spcAft>
              <a:buClr>
                <a:schemeClr val="dk1"/>
              </a:buClr>
              <a:buSzPts val="2800"/>
              <a:buNone/>
            </a:pPr>
            <a:r>
              <a:rPr lang="en-US" b="1"/>
              <a:t>Here’s how you can demonstrate that with students.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MV=PQ</a:t>
            </a:r>
            <a:endParaRPr/>
          </a:p>
        </p:txBody>
      </p:sp>
      <p:sp>
        <p:nvSpPr>
          <p:cNvPr id="242" name="Google Shape;242;p42"/>
          <p:cNvSpPr txBox="1">
            <a:spLocks noGrp="1"/>
          </p:cNvSpPr>
          <p:nvPr>
            <p:ph type="body" idx="1"/>
          </p:nvPr>
        </p:nvSpPr>
        <p:spPr>
          <a:xfrm>
            <a:off x="251669" y="1761688"/>
            <a:ext cx="8615493" cy="47313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Get chairs for 4 of the students holding the M, V, P, and Q cards (student with = stands).</a:t>
            </a:r>
            <a:endParaRPr/>
          </a:p>
          <a:p>
            <a:pPr marL="0" lvl="0" indent="0" algn="l" rtl="0">
              <a:spcBef>
                <a:spcPts val="1800"/>
              </a:spcBef>
              <a:spcAft>
                <a:spcPts val="0"/>
              </a:spcAft>
              <a:buClr>
                <a:schemeClr val="dk1"/>
              </a:buClr>
              <a:buSzPts val="2800"/>
              <a:buNone/>
            </a:pPr>
            <a:r>
              <a:rPr lang="en-US" b="1"/>
              <a:t>Have the 4 students all sit.</a:t>
            </a:r>
            <a:endParaRPr/>
          </a:p>
          <a:p>
            <a:pPr marL="0" lvl="0" indent="0" algn="l" rtl="0">
              <a:spcBef>
                <a:spcPts val="1800"/>
              </a:spcBef>
              <a:spcAft>
                <a:spcPts val="0"/>
              </a:spcAft>
              <a:buClr>
                <a:schemeClr val="dk1"/>
              </a:buClr>
              <a:buSzPts val="2800"/>
              <a:buNone/>
            </a:pPr>
            <a:r>
              <a:rPr lang="en-US" b="1"/>
              <a:t>Tell the student with the </a:t>
            </a:r>
            <a:r>
              <a:rPr lang="en-US" b="1">
                <a:solidFill>
                  <a:srgbClr val="8BAF00"/>
                </a:solidFill>
              </a:rPr>
              <a:t>M</a:t>
            </a:r>
            <a:r>
              <a:rPr lang="en-US" b="1"/>
              <a:t> card there has been an increase in the money supply (they should stand).</a:t>
            </a:r>
            <a:endParaRPr/>
          </a:p>
          <a:p>
            <a:pPr marL="0" lvl="0" indent="0" algn="l" rtl="0">
              <a:spcBef>
                <a:spcPts val="1800"/>
              </a:spcBef>
              <a:spcAft>
                <a:spcPts val="0"/>
              </a:spcAft>
              <a:buClr>
                <a:schemeClr val="dk1"/>
              </a:buClr>
              <a:buSzPts val="2800"/>
              <a:buNone/>
            </a:pPr>
            <a:r>
              <a:rPr lang="en-US" b="1"/>
              <a:t>Ask </a:t>
            </a:r>
            <a:r>
              <a:rPr lang="en-US" b="1">
                <a:solidFill>
                  <a:srgbClr val="8BAF00"/>
                </a:solidFill>
              </a:rPr>
              <a:t>P</a:t>
            </a:r>
            <a:r>
              <a:rPr lang="en-US" b="1"/>
              <a:t> what they should do if </a:t>
            </a:r>
            <a:r>
              <a:rPr lang="en-US" b="1">
                <a:solidFill>
                  <a:srgbClr val="8BAF00"/>
                </a:solidFill>
              </a:rPr>
              <a:t>V</a:t>
            </a:r>
            <a:r>
              <a:rPr lang="en-US" b="1"/>
              <a:t> and</a:t>
            </a:r>
            <a:r>
              <a:rPr lang="en-US" b="1">
                <a:solidFill>
                  <a:srgbClr val="8BAF00"/>
                </a:solidFill>
              </a:rPr>
              <a:t> Q </a:t>
            </a:r>
            <a:r>
              <a:rPr lang="en-US" b="1"/>
              <a:t>stay seated (they should stand). </a:t>
            </a:r>
            <a:endParaRPr/>
          </a:p>
          <a:p>
            <a:pPr marL="0" lvl="0" indent="0" algn="l" rtl="0">
              <a:spcBef>
                <a:spcPts val="1800"/>
              </a:spcBef>
              <a:spcAft>
                <a:spcPts val="0"/>
              </a:spcAft>
              <a:buClr>
                <a:srgbClr val="8BAF00"/>
              </a:buClr>
              <a:buSzPts val="3600"/>
              <a:buNone/>
            </a:pPr>
            <a:r>
              <a:rPr lang="en-US" sz="3600" b="1">
                <a:solidFill>
                  <a:srgbClr val="8BAF00"/>
                </a:solidFill>
              </a:rPr>
              <a:t>WHY? </a:t>
            </a:r>
            <a:endParaRPr sz="36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MV=PQ</a:t>
            </a:r>
            <a:endParaRPr/>
          </a:p>
        </p:txBody>
      </p:sp>
      <p:sp>
        <p:nvSpPr>
          <p:cNvPr id="248" name="Google Shape;248;p43"/>
          <p:cNvSpPr txBox="1">
            <a:spLocks noGrp="1"/>
          </p:cNvSpPr>
          <p:nvPr>
            <p:ph type="body" idx="1"/>
          </p:nvPr>
        </p:nvSpPr>
        <p:spPr>
          <a:xfrm>
            <a:off x="209725" y="1904301"/>
            <a:ext cx="8699383" cy="42526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An increase in the money supply will cause an increase in the price level.</a:t>
            </a:r>
            <a:endParaRPr/>
          </a:p>
          <a:p>
            <a:pPr marL="0" lvl="0" indent="0" algn="l" rtl="0">
              <a:spcBef>
                <a:spcPts val="1800"/>
              </a:spcBef>
              <a:spcAft>
                <a:spcPts val="0"/>
              </a:spcAft>
              <a:buClr>
                <a:schemeClr val="dk1"/>
              </a:buClr>
              <a:buSzPts val="2800"/>
              <a:buNone/>
            </a:pPr>
            <a:r>
              <a:rPr lang="en-US" b="1"/>
              <a:t>Tell the students the velocity of money may increase during bouts of inflation, ask </a:t>
            </a:r>
            <a:r>
              <a:rPr lang="en-US" b="1">
                <a:solidFill>
                  <a:srgbClr val="8BAF00"/>
                </a:solidFill>
              </a:rPr>
              <a:t>V </a:t>
            </a:r>
            <a:r>
              <a:rPr lang="en-US" b="1"/>
              <a:t>what they should do if there’s inflation (stand).</a:t>
            </a:r>
            <a:endParaRPr/>
          </a:p>
          <a:p>
            <a:pPr marL="0" lvl="0" indent="0" algn="l" rtl="0">
              <a:spcBef>
                <a:spcPts val="1800"/>
              </a:spcBef>
              <a:spcAft>
                <a:spcPts val="0"/>
              </a:spcAft>
              <a:buClr>
                <a:schemeClr val="dk1"/>
              </a:buClr>
              <a:buSzPts val="2800"/>
              <a:buNone/>
            </a:pPr>
            <a:r>
              <a:rPr lang="en-US" b="1"/>
              <a:t>Ask </a:t>
            </a:r>
            <a:r>
              <a:rPr lang="en-US" b="1">
                <a:solidFill>
                  <a:srgbClr val="8BAF00"/>
                </a:solidFill>
              </a:rPr>
              <a:t>P</a:t>
            </a:r>
            <a:r>
              <a:rPr lang="en-US" b="1"/>
              <a:t> what they should do if </a:t>
            </a:r>
            <a:r>
              <a:rPr lang="en-US" b="1">
                <a:solidFill>
                  <a:srgbClr val="8BAF00"/>
                </a:solidFill>
              </a:rPr>
              <a:t>M</a:t>
            </a:r>
            <a:r>
              <a:rPr lang="en-US" b="1"/>
              <a:t> and </a:t>
            </a:r>
            <a:r>
              <a:rPr lang="en-US" b="1">
                <a:solidFill>
                  <a:srgbClr val="8BAF00"/>
                </a:solidFill>
              </a:rPr>
              <a:t>Q</a:t>
            </a:r>
            <a:r>
              <a:rPr lang="en-US" b="1"/>
              <a:t> stay seated and </a:t>
            </a:r>
            <a:r>
              <a:rPr lang="en-US" b="1">
                <a:solidFill>
                  <a:srgbClr val="8BAF00"/>
                </a:solidFill>
              </a:rPr>
              <a:t>V</a:t>
            </a:r>
            <a:r>
              <a:rPr lang="en-US" b="1"/>
              <a:t> is standing? (stand).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457200" y="1295400"/>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Lifetime Inflation Activity</a:t>
            </a:r>
            <a:endParaRPr/>
          </a:p>
        </p:txBody>
      </p:sp>
      <p:sp>
        <p:nvSpPr>
          <p:cNvPr id="255" name="Google Shape;255;p44"/>
          <p:cNvSpPr txBox="1">
            <a:spLocks noGrp="1"/>
          </p:cNvSpPr>
          <p:nvPr>
            <p:ph type="body" idx="1"/>
          </p:nvPr>
        </p:nvSpPr>
        <p:spPr>
          <a:xfrm>
            <a:off x="262575" y="2888400"/>
            <a:ext cx="8619000" cy="3645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We’re going to look at an activity to help students plot out inflation over their lifetime.</a:t>
            </a:r>
            <a:endParaRPr b="1"/>
          </a:p>
          <a:p>
            <a:pPr marL="0" lvl="0" indent="0" algn="l" rtl="0">
              <a:spcBef>
                <a:spcPts val="1800"/>
              </a:spcBef>
              <a:spcAft>
                <a:spcPts val="0"/>
              </a:spcAft>
              <a:buNone/>
            </a:pPr>
            <a:r>
              <a:rPr lang="en-US" b="1"/>
              <a:t>Something to consider with inflation, is it better to see the value of a dollar throughout your lifetime or to measure how many hours it takes to earn something?</a:t>
            </a:r>
            <a:endParaRPr b="1"/>
          </a:p>
          <a:p>
            <a:pPr marL="0" lvl="0" indent="0" algn="l" rtl="0">
              <a:spcBef>
                <a:spcPts val="1800"/>
              </a:spcBef>
              <a:spcAft>
                <a:spcPts val="1800"/>
              </a:spcAft>
              <a:buNone/>
            </a:pPr>
            <a:r>
              <a:rPr lang="en-US" b="1">
                <a:solidFill>
                  <a:srgbClr val="7A9900"/>
                </a:solidFill>
              </a:rPr>
              <a:t>Example:</a:t>
            </a:r>
            <a:r>
              <a:rPr lang="en-US" b="1"/>
              <a:t> How many hours did the median earner have to work in 1979 to pay for a couch vs. 2021?</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5"/>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62" name="Google Shape;262;p45"/>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Lifetime Inflation Activity</a:t>
            </a:r>
            <a:endParaRPr/>
          </a:p>
        </p:txBody>
      </p:sp>
      <p:sp>
        <p:nvSpPr>
          <p:cNvPr id="268" name="Google Shape;268;p46"/>
          <p:cNvSpPr txBox="1">
            <a:spLocks noGrp="1"/>
          </p:cNvSpPr>
          <p:nvPr>
            <p:ph type="body" idx="1"/>
          </p:nvPr>
        </p:nvSpPr>
        <p:spPr>
          <a:xfrm>
            <a:off x="457200" y="1971304"/>
            <a:ext cx="8229600" cy="41856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b="1"/>
              <a:t>This activity is a </a:t>
            </a:r>
            <a:r>
              <a:rPr lang="en-US" sz="3200" b="1">
                <a:solidFill>
                  <a:srgbClr val="8BAF00"/>
                </a:solidFill>
              </a:rPr>
              <a:t>GREAT </a:t>
            </a:r>
            <a:r>
              <a:rPr lang="en-US" sz="3200" b="1"/>
              <a:t>way to introduce your students to </a:t>
            </a:r>
            <a:r>
              <a:rPr lang="en-US" sz="3200" b="1">
                <a:solidFill>
                  <a:srgbClr val="8BAF00"/>
                </a:solidFill>
              </a:rPr>
              <a:t>FRED </a:t>
            </a:r>
            <a:r>
              <a:rPr lang="en-US" sz="3200" b="1"/>
              <a:t>(Federal Reserve Economic Database) while teaching about inflation by creating a graph in FRED.</a:t>
            </a:r>
            <a:endParaRPr/>
          </a:p>
          <a:p>
            <a:pPr marL="0" lvl="0" indent="0" algn="l" rtl="0">
              <a:spcBef>
                <a:spcPts val="1800"/>
              </a:spcBef>
              <a:spcAft>
                <a:spcPts val="0"/>
              </a:spcAft>
              <a:buClr>
                <a:schemeClr val="dk1"/>
              </a:buClr>
              <a:buSzPts val="3200"/>
              <a:buNone/>
            </a:pPr>
            <a:r>
              <a:rPr lang="en-US" sz="3200" b="1"/>
              <a:t>We will walk through the steps of the activity, then we will take time to create our own graphs to see what it will be like for your students.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Lifetime Inflation Activity</a:t>
            </a:r>
            <a:endParaRPr/>
          </a:p>
        </p:txBody>
      </p:sp>
      <p:sp>
        <p:nvSpPr>
          <p:cNvPr id="274" name="Google Shape;274;p47"/>
          <p:cNvSpPr txBox="1">
            <a:spLocks noGrp="1"/>
          </p:cNvSpPr>
          <p:nvPr>
            <p:ph type="body" idx="1"/>
          </p:nvPr>
        </p:nvSpPr>
        <p:spPr>
          <a:xfrm>
            <a:off x="190005" y="1959429"/>
            <a:ext cx="8775865" cy="41975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Step 1: go to </a:t>
            </a:r>
            <a:r>
              <a:rPr lang="en-US" u="sng">
                <a:solidFill>
                  <a:schemeClr val="hlink"/>
                </a:solidFill>
                <a:hlinkClick r:id="rId3"/>
              </a:rPr>
              <a:t>https://fred.stlouisfed.org/</a:t>
            </a:r>
            <a:endParaRPr/>
          </a:p>
          <a:p>
            <a:pPr marL="0" lvl="0" indent="0" algn="l" rtl="0">
              <a:spcBef>
                <a:spcPts val="1800"/>
              </a:spcBef>
              <a:spcAft>
                <a:spcPts val="0"/>
              </a:spcAft>
              <a:buClr>
                <a:schemeClr val="dk1"/>
              </a:buClr>
              <a:buSzPts val="2800"/>
              <a:buNone/>
            </a:pPr>
            <a:r>
              <a:rPr lang="en-US" b="1"/>
              <a:t>Step 2: type “consumer price index” into the search bar.</a:t>
            </a:r>
            <a:endParaRPr/>
          </a:p>
          <a:p>
            <a:pPr marL="0" lvl="0" indent="0" algn="l" rtl="0">
              <a:spcBef>
                <a:spcPts val="1800"/>
              </a:spcBef>
              <a:spcAft>
                <a:spcPts val="0"/>
              </a:spcAft>
              <a:buClr>
                <a:schemeClr val="dk1"/>
              </a:buClr>
              <a:buSzPts val="2800"/>
              <a:buNone/>
            </a:pPr>
            <a:endParaRPr b="1"/>
          </a:p>
          <a:p>
            <a:pPr marL="0" lvl="0" indent="0" algn="l" rtl="0">
              <a:spcBef>
                <a:spcPts val="1800"/>
              </a:spcBef>
              <a:spcAft>
                <a:spcPts val="0"/>
              </a:spcAft>
              <a:buClr>
                <a:schemeClr val="dk1"/>
              </a:buClr>
              <a:buSzPts val="2800"/>
              <a:buNone/>
            </a:pPr>
            <a:endParaRPr b="1"/>
          </a:p>
          <a:p>
            <a:pPr marL="0" lvl="0" indent="0" algn="l" rtl="0">
              <a:spcBef>
                <a:spcPts val="1800"/>
              </a:spcBef>
              <a:spcAft>
                <a:spcPts val="0"/>
              </a:spcAft>
              <a:buClr>
                <a:schemeClr val="dk1"/>
              </a:buClr>
              <a:buSzPts val="2800"/>
              <a:buNone/>
            </a:pPr>
            <a:r>
              <a:rPr lang="en-US" b="1"/>
              <a:t>Step 3: click on Consumer Price Index for All Urban Consumers</a:t>
            </a:r>
            <a:endParaRPr/>
          </a:p>
        </p:txBody>
      </p:sp>
      <p:pic>
        <p:nvPicPr>
          <p:cNvPr id="275" name="Google Shape;275;p47"/>
          <p:cNvPicPr preferRelativeResize="0"/>
          <p:nvPr/>
        </p:nvPicPr>
        <p:blipFill rotWithShape="1">
          <a:blip r:embed="rId4">
            <a:alphaModFix/>
          </a:blip>
          <a:srcRect/>
          <a:stretch/>
        </p:blipFill>
        <p:spPr>
          <a:xfrm>
            <a:off x="1356756" y="3102429"/>
            <a:ext cx="6029696" cy="1411363"/>
          </a:xfrm>
          <a:prstGeom prst="rect">
            <a:avLst/>
          </a:prstGeom>
          <a:noFill/>
          <a:ln>
            <a:noFill/>
          </a:ln>
          <a:effectLst>
            <a:outerShdw blurRad="292100" dist="139700" dir="2700000" algn="tl" rotWithShape="0">
              <a:srgbClr val="333333">
                <a:alpha val="64705"/>
              </a:srgbClr>
            </a:outerShdw>
          </a:effectLst>
        </p:spPr>
      </p:pic>
      <p:pic>
        <p:nvPicPr>
          <p:cNvPr id="276" name="Google Shape;276;p47"/>
          <p:cNvPicPr preferRelativeResize="0"/>
          <p:nvPr/>
        </p:nvPicPr>
        <p:blipFill rotWithShape="1">
          <a:blip r:embed="rId5">
            <a:alphaModFix/>
          </a:blip>
          <a:srcRect/>
          <a:stretch/>
        </p:blipFill>
        <p:spPr>
          <a:xfrm>
            <a:off x="762823" y="5400188"/>
            <a:ext cx="8045863" cy="128276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457200" y="1056900"/>
            <a:ext cx="8229600" cy="676897"/>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Graph</a:t>
            </a:r>
            <a:endParaRPr/>
          </a:p>
        </p:txBody>
      </p:sp>
      <p:pic>
        <p:nvPicPr>
          <p:cNvPr id="282" name="Google Shape;282;p48"/>
          <p:cNvPicPr preferRelativeResize="0"/>
          <p:nvPr/>
        </p:nvPicPr>
        <p:blipFill rotWithShape="1">
          <a:blip r:embed="rId3">
            <a:alphaModFix/>
          </a:blip>
          <a:srcRect/>
          <a:stretch/>
        </p:blipFill>
        <p:spPr>
          <a:xfrm>
            <a:off x="0" y="1971300"/>
            <a:ext cx="9144000" cy="4338280"/>
          </a:xfrm>
          <a:prstGeom prst="rect">
            <a:avLst/>
          </a:prstGeom>
          <a:noFill/>
          <a:ln>
            <a:noFill/>
          </a:ln>
        </p:spPr>
      </p:pic>
      <p:sp>
        <p:nvSpPr>
          <p:cNvPr id="283" name="Google Shape;283;p48"/>
          <p:cNvSpPr/>
          <p:nvPr/>
        </p:nvSpPr>
        <p:spPr>
          <a:xfrm>
            <a:off x="6341423" y="2446317"/>
            <a:ext cx="866899" cy="34438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48"/>
          <p:cNvSpPr txBox="1"/>
          <p:nvPr/>
        </p:nvSpPr>
        <p:spPr>
          <a:xfrm>
            <a:off x="5783281" y="1068775"/>
            <a:ext cx="31707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Enter the year and month of your birth here</a:t>
            </a:r>
            <a:endParaRPr sz="1800" b="1">
              <a:solidFill>
                <a:srgbClr val="8BAF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Calibri"/>
                <a:ea typeface="Calibri"/>
                <a:cs typeface="Calibri"/>
                <a:sym typeface="Calibri"/>
              </a:rPr>
              <a:t>CEE Affiliates</a:t>
            </a:r>
            <a:endParaRPr sz="5500" b="1"/>
          </a:p>
        </p:txBody>
      </p:sp>
      <p:sp>
        <p:nvSpPr>
          <p:cNvPr id="74" name="Google Shape;74;p16"/>
          <p:cNvSpPr txBox="1"/>
          <p:nvPr/>
        </p:nvSpPr>
        <p:spPr>
          <a:xfrm>
            <a:off x="1501666" y="5134678"/>
            <a:ext cx="61406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5" name="Google Shape;75;p16"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Graph</a:t>
            </a:r>
            <a:endParaRPr/>
          </a:p>
        </p:txBody>
      </p:sp>
      <p:sp>
        <p:nvSpPr>
          <p:cNvPr id="290" name="Google Shape;290;p49"/>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None/>
            </a:pPr>
            <a:endParaRPr/>
          </a:p>
        </p:txBody>
      </p:sp>
      <p:pic>
        <p:nvPicPr>
          <p:cNvPr id="291" name="Google Shape;291;p49"/>
          <p:cNvPicPr preferRelativeResize="0"/>
          <p:nvPr/>
        </p:nvPicPr>
        <p:blipFill rotWithShape="1">
          <a:blip r:embed="rId3">
            <a:alphaModFix/>
          </a:blip>
          <a:srcRect/>
          <a:stretch/>
        </p:blipFill>
        <p:spPr>
          <a:xfrm>
            <a:off x="0" y="2098060"/>
            <a:ext cx="9144000" cy="4338280"/>
          </a:xfrm>
          <a:prstGeom prst="rect">
            <a:avLst/>
          </a:prstGeom>
          <a:noFill/>
          <a:ln>
            <a:noFill/>
          </a:ln>
        </p:spPr>
      </p:pic>
      <p:sp>
        <p:nvSpPr>
          <p:cNvPr id="292" name="Google Shape;292;p49"/>
          <p:cNvSpPr/>
          <p:nvPr/>
        </p:nvSpPr>
        <p:spPr>
          <a:xfrm>
            <a:off x="8110847" y="2541319"/>
            <a:ext cx="1033153" cy="40376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 name="Google Shape;293;p49"/>
          <p:cNvSpPr txBox="1"/>
          <p:nvPr/>
        </p:nvSpPr>
        <p:spPr>
          <a:xfrm>
            <a:off x="5937662" y="1268254"/>
            <a:ext cx="29450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BAF00"/>
                </a:solidFill>
                <a:latin typeface="Arial"/>
                <a:ea typeface="Arial"/>
                <a:cs typeface="Arial"/>
                <a:sym typeface="Arial"/>
              </a:rPr>
              <a:t>AFTER</a:t>
            </a:r>
            <a:r>
              <a:rPr lang="en-US" sz="1800" b="1">
                <a:solidFill>
                  <a:schemeClr val="dk1"/>
                </a:solidFill>
                <a:latin typeface="Arial"/>
                <a:ea typeface="Arial"/>
                <a:cs typeface="Arial"/>
                <a:sym typeface="Arial"/>
              </a:rPr>
              <a:t> you entered your DOB click Edit Graph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xfrm>
            <a:off x="457200" y="914400"/>
            <a:ext cx="3770416"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Graph</a:t>
            </a:r>
            <a:endParaRPr/>
          </a:p>
        </p:txBody>
      </p:sp>
      <p:sp>
        <p:nvSpPr>
          <p:cNvPr id="299" name="Google Shape;299;p50"/>
          <p:cNvSpPr txBox="1">
            <a:spLocks noGrp="1"/>
          </p:cNvSpPr>
          <p:nvPr>
            <p:ph type="body" idx="1"/>
          </p:nvPr>
        </p:nvSpPr>
        <p:spPr>
          <a:xfrm>
            <a:off x="457200" y="2057400"/>
            <a:ext cx="3770416"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Now you need to adjust the CPI to start on your DOB.</a:t>
            </a:r>
            <a:endParaRPr/>
          </a:p>
          <a:p>
            <a:pPr marL="0" lvl="0" indent="0" algn="l" rtl="0">
              <a:spcBef>
                <a:spcPts val="1800"/>
              </a:spcBef>
              <a:spcAft>
                <a:spcPts val="0"/>
              </a:spcAft>
              <a:buClr>
                <a:schemeClr val="dk1"/>
              </a:buClr>
              <a:buSzPts val="2800"/>
              <a:buNone/>
            </a:pPr>
            <a:r>
              <a:rPr lang="en-US" b="1"/>
              <a:t>Click on “Units” </a:t>
            </a:r>
            <a:endParaRPr/>
          </a:p>
          <a:p>
            <a:pPr marL="0" lvl="0" indent="0" algn="l" rtl="0">
              <a:spcBef>
                <a:spcPts val="1800"/>
              </a:spcBef>
              <a:spcAft>
                <a:spcPts val="0"/>
              </a:spcAft>
              <a:buClr>
                <a:schemeClr val="dk1"/>
              </a:buClr>
              <a:buSzPts val="2800"/>
              <a:buNone/>
            </a:pPr>
            <a:r>
              <a:rPr lang="en-US" b="1"/>
              <a:t>Use the drop-down menu to pick “Index (scale value to 100 for chosen date).</a:t>
            </a:r>
            <a:endParaRPr/>
          </a:p>
        </p:txBody>
      </p:sp>
      <p:pic>
        <p:nvPicPr>
          <p:cNvPr id="300" name="Google Shape;300;p50"/>
          <p:cNvPicPr preferRelativeResize="0"/>
          <p:nvPr/>
        </p:nvPicPr>
        <p:blipFill rotWithShape="1">
          <a:blip r:embed="rId3">
            <a:alphaModFix/>
          </a:blip>
          <a:srcRect/>
          <a:stretch/>
        </p:blipFill>
        <p:spPr>
          <a:xfrm>
            <a:off x="4227616" y="1085107"/>
            <a:ext cx="3895106" cy="5794423"/>
          </a:xfrm>
          <a:prstGeom prst="rect">
            <a:avLst/>
          </a:prstGeom>
          <a:noFill/>
          <a:ln>
            <a:noFill/>
          </a:ln>
        </p:spPr>
      </p:pic>
      <p:cxnSp>
        <p:nvCxnSpPr>
          <p:cNvPr id="301" name="Google Shape;301;p50"/>
          <p:cNvCxnSpPr/>
          <p:nvPr/>
        </p:nvCxnSpPr>
        <p:spPr>
          <a:xfrm flipH="1">
            <a:off x="7707086" y="4191990"/>
            <a:ext cx="1140031" cy="819397"/>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1"/>
          <p:cNvSpPr txBox="1">
            <a:spLocks noGrp="1"/>
          </p:cNvSpPr>
          <p:nvPr>
            <p:ph type="title"/>
          </p:nvPr>
        </p:nvSpPr>
        <p:spPr>
          <a:xfrm>
            <a:off x="457200" y="914400"/>
            <a:ext cx="5076701"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2 options</a:t>
            </a:r>
            <a:endParaRPr/>
          </a:p>
        </p:txBody>
      </p:sp>
      <p:sp>
        <p:nvSpPr>
          <p:cNvPr id="307" name="Google Shape;307;p51"/>
          <p:cNvSpPr txBox="1">
            <a:spLocks noGrp="1"/>
          </p:cNvSpPr>
          <p:nvPr>
            <p:ph type="body" idx="1"/>
          </p:nvPr>
        </p:nvSpPr>
        <p:spPr>
          <a:xfrm>
            <a:off x="261258" y="1888177"/>
            <a:ext cx="4191990" cy="45531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After you set the “Units” to Index (Scale value to 100…) you can select the date that will equal 100 (base for the index).</a:t>
            </a:r>
            <a:endParaRPr/>
          </a:p>
          <a:p>
            <a:pPr marL="0" lvl="0" indent="0" algn="l" rtl="0">
              <a:spcBef>
                <a:spcPts val="1800"/>
              </a:spcBef>
              <a:spcAft>
                <a:spcPts val="0"/>
              </a:spcAft>
              <a:buClr>
                <a:schemeClr val="dk1"/>
              </a:buClr>
              <a:buSzPts val="2800"/>
              <a:buNone/>
            </a:pPr>
            <a:r>
              <a:rPr lang="en-US" b="1"/>
              <a:t>You can choose either a recession OR enter a date.</a:t>
            </a:r>
            <a:endParaRPr/>
          </a:p>
          <a:p>
            <a:pPr marL="0" lvl="0" indent="0" algn="l" rtl="0">
              <a:spcBef>
                <a:spcPts val="1800"/>
              </a:spcBef>
              <a:spcAft>
                <a:spcPts val="0"/>
              </a:spcAft>
              <a:buClr>
                <a:srgbClr val="8BAF00"/>
              </a:buClr>
              <a:buSzPts val="2800"/>
              <a:buNone/>
            </a:pPr>
            <a:r>
              <a:rPr lang="en-US" b="1">
                <a:solidFill>
                  <a:srgbClr val="8BAF00"/>
                </a:solidFill>
              </a:rPr>
              <a:t>You need to enter as: YYYY, MM, DD.</a:t>
            </a:r>
            <a:endParaRPr/>
          </a:p>
        </p:txBody>
      </p:sp>
      <p:pic>
        <p:nvPicPr>
          <p:cNvPr id="308" name="Google Shape;308;p51"/>
          <p:cNvPicPr preferRelativeResize="0"/>
          <p:nvPr/>
        </p:nvPicPr>
        <p:blipFill rotWithShape="1">
          <a:blip r:embed="rId3">
            <a:alphaModFix/>
          </a:blip>
          <a:srcRect/>
          <a:stretch/>
        </p:blipFill>
        <p:spPr>
          <a:xfrm>
            <a:off x="4895909" y="1152408"/>
            <a:ext cx="4102311" cy="4553184"/>
          </a:xfrm>
          <a:prstGeom prst="rect">
            <a:avLst/>
          </a:prstGeom>
          <a:noFill/>
          <a:ln>
            <a:noFill/>
          </a:ln>
        </p:spPr>
      </p:pic>
      <p:sp>
        <p:nvSpPr>
          <p:cNvPr id="309" name="Google Shape;309;p51"/>
          <p:cNvSpPr/>
          <p:nvPr/>
        </p:nvSpPr>
        <p:spPr>
          <a:xfrm>
            <a:off x="4809506" y="3550722"/>
            <a:ext cx="4102311" cy="70064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Finalized Graph!</a:t>
            </a:r>
            <a:endParaRPr/>
          </a:p>
        </p:txBody>
      </p:sp>
      <p:sp>
        <p:nvSpPr>
          <p:cNvPr id="315" name="Google Shape;315;p52"/>
          <p:cNvSpPr txBox="1">
            <a:spLocks noGrp="1"/>
          </p:cNvSpPr>
          <p:nvPr>
            <p:ph type="body" idx="1"/>
          </p:nvPr>
        </p:nvSpPr>
        <p:spPr>
          <a:xfrm>
            <a:off x="0" y="1662545"/>
            <a:ext cx="9144000" cy="4494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Your students can now see how much inflation has risen in their lifetime!</a:t>
            </a:r>
            <a:endParaRPr/>
          </a:p>
        </p:txBody>
      </p:sp>
      <p:pic>
        <p:nvPicPr>
          <p:cNvPr id="316" name="Google Shape;316;p52"/>
          <p:cNvPicPr preferRelativeResize="0"/>
          <p:nvPr/>
        </p:nvPicPr>
        <p:blipFill rotWithShape="1">
          <a:blip r:embed="rId3">
            <a:alphaModFix/>
          </a:blip>
          <a:srcRect/>
          <a:stretch/>
        </p:blipFill>
        <p:spPr>
          <a:xfrm>
            <a:off x="0" y="2482503"/>
            <a:ext cx="9144000" cy="43341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53"/>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323" name="Google Shape;323;p53"/>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FRED wrap-up</a:t>
            </a:r>
            <a:endParaRPr/>
          </a:p>
        </p:txBody>
      </p:sp>
      <p:sp>
        <p:nvSpPr>
          <p:cNvPr id="329" name="Google Shape;329;p54"/>
          <p:cNvSpPr txBox="1">
            <a:spLocks noGrp="1"/>
          </p:cNvSpPr>
          <p:nvPr>
            <p:ph type="body" idx="1"/>
          </p:nvPr>
        </p:nvSpPr>
        <p:spPr>
          <a:xfrm>
            <a:off x="457200" y="1947553"/>
            <a:ext cx="8229600" cy="42094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Students can download their graphs and send them to you/upload it to your LMS.</a:t>
            </a:r>
            <a:endParaRPr/>
          </a:p>
          <a:p>
            <a:pPr marL="0" lvl="0" indent="0" algn="l" rtl="0">
              <a:spcBef>
                <a:spcPts val="1800"/>
              </a:spcBef>
              <a:spcAft>
                <a:spcPts val="0"/>
              </a:spcAft>
              <a:buClr>
                <a:schemeClr val="dk1"/>
              </a:buClr>
              <a:buSzPts val="2800"/>
              <a:buNone/>
            </a:pPr>
            <a:r>
              <a:rPr lang="en-US" b="1"/>
              <a:t>This activity will help students gain confidence in their ability to navigate FRED, which can be a somewhat intimidating site.</a:t>
            </a:r>
            <a:endParaRPr/>
          </a:p>
          <a:p>
            <a:pPr marL="0" lvl="0" indent="0" algn="l" rtl="0">
              <a:spcBef>
                <a:spcPts val="1800"/>
              </a:spcBef>
              <a:spcAft>
                <a:spcPts val="0"/>
              </a:spcAft>
              <a:buClr>
                <a:schemeClr val="dk1"/>
              </a:buClr>
              <a:buSzPts val="2800"/>
              <a:buNone/>
            </a:pPr>
            <a:r>
              <a:rPr lang="en-US" b="1"/>
              <a:t>Tutorials on using FRED in the classroom: </a:t>
            </a:r>
            <a:r>
              <a:rPr lang="en-US" u="sng">
                <a:solidFill>
                  <a:schemeClr val="hlink"/>
                </a:solidFill>
                <a:hlinkClick r:id="rId3"/>
              </a:rPr>
              <a:t>https://www.stlouisfed.org/education/ten-fred-activities-in-ten-minutes</a:t>
            </a:r>
            <a:endParaRPr/>
          </a:p>
          <a:p>
            <a:pPr marL="0" lvl="0" indent="0" algn="l" rtl="0">
              <a:spcBef>
                <a:spcPts val="1800"/>
              </a:spcBef>
              <a:spcAft>
                <a:spcPts val="0"/>
              </a:spcAft>
              <a:buClr>
                <a:schemeClr val="dk1"/>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255864" y="1166070"/>
            <a:ext cx="8632271"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Econoland Adaptation for Inflation via Labor</a:t>
            </a:r>
            <a:endParaRPr/>
          </a:p>
        </p:txBody>
      </p:sp>
      <p:sp>
        <p:nvSpPr>
          <p:cNvPr id="335" name="Google Shape;335;p55"/>
          <p:cNvSpPr txBox="1">
            <a:spLocks noGrp="1"/>
          </p:cNvSpPr>
          <p:nvPr>
            <p:ph type="body" idx="1"/>
          </p:nvPr>
        </p:nvSpPr>
        <p:spPr>
          <a:xfrm>
            <a:off x="255865" y="2466363"/>
            <a:ext cx="8632270" cy="36822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Increase prices of FOPs for businesses. </a:t>
            </a:r>
            <a:endParaRPr/>
          </a:p>
          <a:p>
            <a:pPr marL="0" lvl="0" indent="0" algn="l" rtl="0">
              <a:spcBef>
                <a:spcPts val="600"/>
              </a:spcBef>
              <a:spcAft>
                <a:spcPts val="0"/>
              </a:spcAft>
              <a:buClr>
                <a:srgbClr val="8BAF00"/>
              </a:buClr>
              <a:buSzPts val="2800"/>
              <a:buNone/>
            </a:pPr>
            <a:r>
              <a:rPr lang="en-US" b="1">
                <a:solidFill>
                  <a:srgbClr val="8BAF00"/>
                </a:solidFill>
              </a:rPr>
              <a:t>cost-push inflation: prices have been pushed up by costs.</a:t>
            </a:r>
            <a:endParaRPr/>
          </a:p>
          <a:p>
            <a:pPr marL="0" lvl="0" indent="0" algn="l" rtl="0">
              <a:spcBef>
                <a:spcPts val="600"/>
              </a:spcBef>
              <a:spcAft>
                <a:spcPts val="0"/>
              </a:spcAft>
              <a:buClr>
                <a:schemeClr val="dk1"/>
              </a:buClr>
              <a:buSzPts val="2800"/>
              <a:buNone/>
            </a:pPr>
            <a:r>
              <a:rPr lang="en-US" b="1"/>
              <a:t>See what happens to price of Econos afterwards.</a:t>
            </a:r>
            <a:endParaRPr/>
          </a:p>
          <a:p>
            <a:pPr marL="0" lvl="0" indent="0" algn="l" rtl="0">
              <a:spcBef>
                <a:spcPts val="600"/>
              </a:spcBef>
              <a:spcAft>
                <a:spcPts val="0"/>
              </a:spcAft>
              <a:buClr>
                <a:schemeClr val="dk1"/>
              </a:buClr>
              <a:buSzPts val="2800"/>
              <a:buNone/>
            </a:pPr>
            <a:r>
              <a:rPr lang="en-US" b="1"/>
              <a:t>Increase the number of households and decrease the number of businesses. </a:t>
            </a:r>
            <a:endParaRPr/>
          </a:p>
          <a:p>
            <a:pPr marL="0" lvl="0" indent="0" algn="l" rtl="0">
              <a:spcBef>
                <a:spcPts val="600"/>
              </a:spcBef>
              <a:spcAft>
                <a:spcPts val="0"/>
              </a:spcAft>
              <a:buClr>
                <a:srgbClr val="8BAF00"/>
              </a:buClr>
              <a:buSzPts val="2800"/>
              <a:buNone/>
            </a:pPr>
            <a:r>
              <a:rPr lang="en-US" b="1">
                <a:solidFill>
                  <a:srgbClr val="8BAF00"/>
                </a:solidFill>
              </a:rPr>
              <a:t>demand-pull inflation: demand exceeds supply, buyers bid up prices.</a:t>
            </a:r>
            <a:endParaRPr/>
          </a:p>
          <a:p>
            <a:pPr marL="0" lvl="0" indent="0" algn="l" rtl="0">
              <a:spcBef>
                <a:spcPts val="600"/>
              </a:spcBef>
              <a:spcAft>
                <a:spcPts val="0"/>
              </a:spcAft>
              <a:buClr>
                <a:schemeClr val="dk1"/>
              </a:buClr>
              <a:buSzPts val="2800"/>
              <a:buNone/>
            </a:pPr>
            <a:r>
              <a:rPr lang="en-US" b="1"/>
              <a:t>See what happens to the price of Econos afterwards.</a:t>
            </a:r>
            <a:endParaRPr/>
          </a:p>
          <a:p>
            <a:pPr marL="0" lvl="0" indent="0" algn="l" rtl="0">
              <a:spcBef>
                <a:spcPts val="600"/>
              </a:spcBef>
              <a:spcAft>
                <a:spcPts val="0"/>
              </a:spcAft>
              <a:buClr>
                <a:schemeClr val="dk1"/>
              </a:buClr>
              <a:buSzPts val="2800"/>
              <a:buNone/>
            </a:pPr>
            <a:endParaRPr b="1"/>
          </a:p>
          <a:p>
            <a:pPr marL="0" lvl="0" indent="0" algn="l" rtl="0">
              <a:spcBef>
                <a:spcPts val="1800"/>
              </a:spcBef>
              <a:spcAft>
                <a:spcPts val="0"/>
              </a:spcAft>
              <a:buClr>
                <a:schemeClr val="dk1"/>
              </a:buClr>
              <a:buSzPts val="28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381699" y="108218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4400"/>
              <a:t>How Interdependent Economies Can Help Explain Inflation</a:t>
            </a:r>
            <a:endParaRPr/>
          </a:p>
        </p:txBody>
      </p:sp>
      <p:sp>
        <p:nvSpPr>
          <p:cNvPr id="341" name="Google Shape;341;p56"/>
          <p:cNvSpPr txBox="1">
            <a:spLocks noGrp="1"/>
          </p:cNvSpPr>
          <p:nvPr>
            <p:ph type="body" idx="1"/>
          </p:nvPr>
        </p:nvSpPr>
        <p:spPr>
          <a:xfrm>
            <a:off x="457200" y="2668876"/>
            <a:ext cx="8229600" cy="3488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900" b="1"/>
              <a:t>This video does a </a:t>
            </a:r>
            <a:r>
              <a:rPr lang="en-US" sz="2900" b="1">
                <a:solidFill>
                  <a:srgbClr val="8BAF00"/>
                </a:solidFill>
              </a:rPr>
              <a:t>GREAT</a:t>
            </a:r>
            <a:r>
              <a:rPr lang="en-US" sz="2900" b="1"/>
              <a:t> job of illustrating the interconnectivity of the economy and how changes in one part of the market can impact prices in another sector.</a:t>
            </a:r>
            <a:endParaRPr sz="2900" b="1"/>
          </a:p>
          <a:p>
            <a:pPr marL="342900" lvl="0" indent="-165100" algn="l" rtl="0">
              <a:spcBef>
                <a:spcPts val="1800"/>
              </a:spcBef>
              <a:spcAft>
                <a:spcPts val="0"/>
              </a:spcAft>
              <a:buClr>
                <a:schemeClr val="dk1"/>
              </a:buClr>
              <a:buSzPts val="28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7"/>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348" name="Google Shape;348;p57"/>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Fed’s Dual Mandate</a:t>
            </a:r>
            <a:endParaRPr/>
          </a:p>
        </p:txBody>
      </p:sp>
      <p:sp>
        <p:nvSpPr>
          <p:cNvPr id="355" name="Google Shape;355;p58"/>
          <p:cNvSpPr txBox="1">
            <a:spLocks noGrp="1"/>
          </p:cNvSpPr>
          <p:nvPr>
            <p:ph type="body" idx="1"/>
          </p:nvPr>
        </p:nvSpPr>
        <p:spPr>
          <a:xfrm>
            <a:off x="457200" y="2377450"/>
            <a:ext cx="53505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b="1"/>
              <a:t>Recall, the Fed was given a dual mandate from Congress to maintain stable money supply and unemployment levels.</a:t>
            </a:r>
            <a:endParaRPr sz="3000" b="1"/>
          </a:p>
          <a:p>
            <a:pPr marL="0" lvl="0" indent="0" algn="l" rtl="0">
              <a:spcBef>
                <a:spcPts val="1800"/>
              </a:spcBef>
              <a:spcAft>
                <a:spcPts val="1800"/>
              </a:spcAft>
              <a:buNone/>
            </a:pPr>
            <a:r>
              <a:rPr lang="en-US" sz="3000" b="1"/>
              <a:t>Let’s look at some of the new tools used by the Fed to achieve their dual mandate.</a:t>
            </a:r>
            <a:endParaRPr sz="3000" b="1"/>
          </a:p>
        </p:txBody>
      </p:sp>
      <p:pic>
        <p:nvPicPr>
          <p:cNvPr id="356" name="Google Shape;356;p58"/>
          <p:cNvPicPr preferRelativeResize="0"/>
          <p:nvPr/>
        </p:nvPicPr>
        <p:blipFill rotWithShape="1">
          <a:blip r:embed="rId3">
            <a:alphaModFix/>
          </a:blip>
          <a:srcRect l="17829" t="5071" r="18333" b="3712"/>
          <a:stretch/>
        </p:blipFill>
        <p:spPr>
          <a:xfrm>
            <a:off x="5807700" y="3016025"/>
            <a:ext cx="3108375" cy="250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756CE22-CFF4-48A3-9EF0-413A766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
        <p:nvSpPr>
          <p:cNvPr id="4" name="TextBox 3">
            <a:extLst>
              <a:ext uri="{FF2B5EF4-FFF2-40B4-BE49-F238E27FC236}">
                <a16:creationId xmlns:a16="http://schemas.microsoft.com/office/drawing/2014/main" id="{2BE01766-BAAB-4128-8B7E-CB789D2B789B}"/>
              </a:ext>
            </a:extLst>
          </p:cNvPr>
          <p:cNvSpPr txBox="1"/>
          <p:nvPr/>
        </p:nvSpPr>
        <p:spPr>
          <a:xfrm>
            <a:off x="2162287" y="5841402"/>
            <a:ext cx="5099125" cy="367945"/>
          </a:xfrm>
          <a:prstGeom prst="rect">
            <a:avLst/>
          </a:prstGeom>
          <a:noFill/>
        </p:spPr>
        <p:txBody>
          <a:bodyPr wrap="square" rtlCol="0">
            <a:spAutoFit/>
          </a:bodyPr>
          <a:lstStyle/>
          <a:p>
            <a:pPr algn="ctr"/>
            <a:r>
              <a:rPr lang="en-US" b="1" i="1" dirty="0">
                <a:solidFill>
                  <a:srgbClr val="8BAF00"/>
                </a:solidFill>
                <a:hlinkClick r:id="rId3">
                  <a:extLst>
                    <a:ext uri="{A12FA001-AC4F-418D-AE19-62706E023703}">
                      <ahyp:hlinkClr xmlns:ahyp="http://schemas.microsoft.com/office/drawing/2018/hyperlinkcolor" val="tx"/>
                    </a:ext>
                  </a:extLst>
                </a:hlinkClick>
              </a:rPr>
              <a:t>https://bit.ly/CEEConference2021</a:t>
            </a:r>
            <a:endParaRPr lang="en-US" b="1" i="1" dirty="0">
              <a:solidFill>
                <a:srgbClr val="8BAF00"/>
              </a:solidFill>
            </a:endParaRPr>
          </a:p>
        </p:txBody>
      </p:sp>
    </p:spTree>
    <p:extLst>
      <p:ext uri="{BB962C8B-B14F-4D97-AF65-F5344CB8AC3E}">
        <p14:creationId xmlns:p14="http://schemas.microsoft.com/office/powerpoint/2010/main" val="405409738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Out With the Old</a:t>
            </a:r>
            <a:endParaRPr/>
          </a:p>
        </p:txBody>
      </p:sp>
      <p:sp>
        <p:nvSpPr>
          <p:cNvPr id="362" name="Google Shape;362;p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b="1">
                <a:solidFill>
                  <a:schemeClr val="dk1"/>
                </a:solidFill>
              </a:rPr>
              <a:t>What are the new tools the Fed uses for monetary policy?</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192947" y="914400"/>
            <a:ext cx="8833607" cy="1143000"/>
          </a:xfrm>
          <a:prstGeom prst="rect">
            <a:avLst/>
          </a:prstGeom>
          <a:noFill/>
          <a:ln>
            <a:noFill/>
          </a:ln>
        </p:spPr>
        <p:txBody>
          <a:bodyPr spcFirstLastPara="1" wrap="square" lIns="91425" tIns="45700" rIns="91425" bIns="45700" anchor="ctr" anchorCtr="0">
            <a:noAutofit/>
          </a:bodyPr>
          <a:lstStyle/>
          <a:p>
            <a:pPr marL="0" lvl="0" indent="0" algn="ctr" rtl="0">
              <a:lnSpc>
                <a:spcPct val="129545"/>
              </a:lnSpc>
              <a:spcBef>
                <a:spcPts val="0"/>
              </a:spcBef>
              <a:spcAft>
                <a:spcPts val="0"/>
              </a:spcAft>
              <a:buNone/>
            </a:pPr>
            <a:r>
              <a:rPr lang="en-US" sz="4400"/>
              <a:t>The Fed’s Old Monetary Policy Tool</a:t>
            </a:r>
            <a:endParaRPr/>
          </a:p>
        </p:txBody>
      </p:sp>
      <p:sp>
        <p:nvSpPr>
          <p:cNvPr id="368" name="Google Shape;368;p60"/>
          <p:cNvSpPr txBox="1">
            <a:spLocks noGrp="1"/>
          </p:cNvSpPr>
          <p:nvPr>
            <p:ph type="body" idx="1"/>
          </p:nvPr>
        </p:nvSpPr>
        <p:spPr>
          <a:xfrm>
            <a:off x="293615" y="2057400"/>
            <a:ext cx="8565159"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Prior to the housing crisis in 2008, the Fed’s main tool for implementing monetary policy was open market operations.</a:t>
            </a:r>
            <a:endParaRPr/>
          </a:p>
          <a:p>
            <a:pPr marL="0" lvl="0" indent="0" algn="l" rtl="0">
              <a:spcBef>
                <a:spcPts val="1800"/>
              </a:spcBef>
              <a:spcAft>
                <a:spcPts val="0"/>
              </a:spcAft>
              <a:buClr>
                <a:srgbClr val="8BAF00"/>
              </a:buClr>
              <a:buSzPts val="2800"/>
              <a:buNone/>
            </a:pPr>
            <a:r>
              <a:rPr lang="en-US" b="1">
                <a:solidFill>
                  <a:srgbClr val="8BAF00"/>
                </a:solidFill>
              </a:rPr>
              <a:t>Open market operations </a:t>
            </a:r>
            <a:r>
              <a:rPr lang="en-US" b="1"/>
              <a:t>(very simple definition): when the Fed buys or sells U.S. Treasury securities in the open market.</a:t>
            </a:r>
            <a:endParaRPr/>
          </a:p>
          <a:p>
            <a:pPr marL="0" lvl="0" indent="0" algn="l" rtl="0">
              <a:spcBef>
                <a:spcPts val="1800"/>
              </a:spcBef>
              <a:spcAft>
                <a:spcPts val="0"/>
              </a:spcAft>
              <a:buClr>
                <a:schemeClr val="dk1"/>
              </a:buClr>
              <a:buSzPts val="2800"/>
              <a:buNone/>
            </a:pPr>
            <a:r>
              <a:rPr lang="en-US" b="1"/>
              <a:t>Here’s a </a:t>
            </a:r>
            <a:r>
              <a:rPr lang="en-US" b="1" u="sng">
                <a:solidFill>
                  <a:srgbClr val="8BAF00"/>
                </a:solidFill>
              </a:rPr>
              <a:t>simple</a:t>
            </a:r>
            <a:r>
              <a:rPr lang="en-US" b="1"/>
              <a:t> explanation of how it works.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457200" y="806824"/>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dirty="0"/>
              <a:t>Open Market Operations</a:t>
            </a:r>
            <a:endParaRPr dirty="0"/>
          </a:p>
        </p:txBody>
      </p:sp>
      <p:sp>
        <p:nvSpPr>
          <p:cNvPr id="374" name="Google Shape;374;p61"/>
          <p:cNvSpPr txBox="1">
            <a:spLocks noGrp="1"/>
          </p:cNvSpPr>
          <p:nvPr>
            <p:ph type="body" idx="1"/>
          </p:nvPr>
        </p:nvSpPr>
        <p:spPr>
          <a:xfrm>
            <a:off x="243281" y="1734350"/>
            <a:ext cx="8657438" cy="47146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dirty="0"/>
              <a:t>When the Fed BUYS securities (Treasury bills AKA T-Bills, notes and bonds) it pays for them by making a deposit in the seller’s bank.  The deposit increases the bank’s reserves, thus increasing the money supply.  </a:t>
            </a:r>
            <a:endParaRPr dirty="0"/>
          </a:p>
          <a:p>
            <a:pPr marL="0" lvl="0" indent="0" algn="l" rtl="0">
              <a:spcBef>
                <a:spcPts val="1800"/>
              </a:spcBef>
              <a:spcAft>
                <a:spcPts val="0"/>
              </a:spcAft>
              <a:buClr>
                <a:schemeClr val="dk1"/>
              </a:buClr>
              <a:buSzPts val="2400"/>
              <a:buNone/>
            </a:pPr>
            <a:r>
              <a:rPr lang="en-US" sz="2400" b="1" dirty="0"/>
              <a:t>When the Fed adds even a relatively small amount of new reserves into the banking system, banks taken as a whole can create money by holding on to required reserves and loaning out the rest.</a:t>
            </a:r>
            <a:endParaRPr dirty="0"/>
          </a:p>
          <a:p>
            <a:pPr marL="0" lvl="0" indent="0" algn="l" rtl="0">
              <a:spcBef>
                <a:spcPts val="1800"/>
              </a:spcBef>
              <a:spcAft>
                <a:spcPts val="0"/>
              </a:spcAft>
              <a:buClr>
                <a:schemeClr val="dk1"/>
              </a:buClr>
              <a:buSzPts val="2400"/>
              <a:buNone/>
            </a:pPr>
            <a:r>
              <a:rPr lang="en-US" sz="2400" b="1" dirty="0"/>
              <a:t>In contrast, when the Fed SELLS treasury bills to a bank, the bank must use deposits to purchase the securities.  This action means the bank will have fewer reserves to support loans and must reduce their lending.</a:t>
            </a:r>
            <a:endParaRPr dirty="0"/>
          </a:p>
          <a:p>
            <a:pPr marL="0" lvl="0" indent="0" algn="l" rtl="0">
              <a:spcBef>
                <a:spcPts val="1800"/>
              </a:spcBef>
              <a:spcAft>
                <a:spcPts val="0"/>
              </a:spcAft>
              <a:buClr>
                <a:schemeClr val="dk1"/>
              </a:buClr>
              <a:buSzPts val="28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2"/>
          <p:cNvSpPr txBox="1">
            <a:spLocks noGrp="1"/>
          </p:cNvSpPr>
          <p:nvPr>
            <p:ph type="title"/>
          </p:nvPr>
        </p:nvSpPr>
        <p:spPr>
          <a:xfrm>
            <a:off x="125835" y="755009"/>
            <a:ext cx="8833607" cy="1143000"/>
          </a:xfrm>
          <a:prstGeom prst="rect">
            <a:avLst/>
          </a:prstGeom>
          <a:noFill/>
          <a:ln>
            <a:noFill/>
          </a:ln>
        </p:spPr>
        <p:txBody>
          <a:bodyPr spcFirstLastPara="1" wrap="square" lIns="91425" tIns="45700" rIns="91425" bIns="45700" anchor="ctr" anchorCtr="0">
            <a:noAutofit/>
          </a:bodyPr>
          <a:lstStyle/>
          <a:p>
            <a:pPr marL="0" lvl="0" indent="0" algn="ctr" rtl="0">
              <a:lnSpc>
                <a:spcPct val="129545"/>
              </a:lnSpc>
              <a:spcBef>
                <a:spcPts val="0"/>
              </a:spcBef>
              <a:spcAft>
                <a:spcPts val="0"/>
              </a:spcAft>
              <a:buNone/>
            </a:pPr>
            <a:r>
              <a:rPr lang="en-US" sz="4400"/>
              <a:t>The Fed’s NEW Monetary Policy Tool</a:t>
            </a:r>
            <a:endParaRPr/>
          </a:p>
        </p:txBody>
      </p:sp>
      <p:sp>
        <p:nvSpPr>
          <p:cNvPr id="380" name="Google Shape;380;p62"/>
          <p:cNvSpPr txBox="1">
            <a:spLocks noGrp="1"/>
          </p:cNvSpPr>
          <p:nvPr>
            <p:ph type="body" idx="1"/>
          </p:nvPr>
        </p:nvSpPr>
        <p:spPr>
          <a:xfrm>
            <a:off x="260050" y="1768000"/>
            <a:ext cx="8699400" cy="479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600" b="1"/>
              <a:t>In response to the 2008 crisis the Fed implemented new monetary policies and now have a new preferred tool.</a:t>
            </a:r>
            <a:endParaRPr sz="2600"/>
          </a:p>
          <a:p>
            <a:pPr marL="0" lvl="0" indent="0" algn="l" rtl="0">
              <a:spcBef>
                <a:spcPts val="1800"/>
              </a:spcBef>
              <a:spcAft>
                <a:spcPts val="0"/>
              </a:spcAft>
              <a:buClr>
                <a:schemeClr val="dk1"/>
              </a:buClr>
              <a:buSzPts val="2800"/>
              <a:buNone/>
            </a:pPr>
            <a:r>
              <a:rPr lang="en-US" sz="2600" b="1"/>
              <a:t>In 2008, Congress gave the Fed the power to pay interest on reserves it held. Meaning, the Fed pays banks interest to hold the bank’s excess reserves. </a:t>
            </a:r>
            <a:r>
              <a:rPr lang="en-US" sz="2600" b="1">
                <a:solidFill>
                  <a:srgbClr val="8BAF00"/>
                </a:solidFill>
              </a:rPr>
              <a:t>This is called interest on reserves</a:t>
            </a:r>
            <a:r>
              <a:rPr lang="en-US" sz="2600" b="1"/>
              <a:t>. </a:t>
            </a:r>
            <a:endParaRPr sz="2600"/>
          </a:p>
          <a:p>
            <a:pPr marL="0" lvl="0" indent="0" algn="l" rtl="0">
              <a:spcBef>
                <a:spcPts val="1800"/>
              </a:spcBef>
              <a:spcAft>
                <a:spcPts val="0"/>
              </a:spcAft>
              <a:buClr>
                <a:schemeClr val="dk1"/>
              </a:buClr>
              <a:buSzPts val="2800"/>
              <a:buNone/>
            </a:pPr>
            <a:r>
              <a:rPr lang="en-US" sz="2600" b="1"/>
              <a:t>Again, a </a:t>
            </a:r>
            <a:r>
              <a:rPr lang="en-US" sz="2600" b="1" u="sng">
                <a:solidFill>
                  <a:srgbClr val="8BAF00"/>
                </a:solidFill>
              </a:rPr>
              <a:t>simple</a:t>
            </a:r>
            <a:r>
              <a:rPr lang="en-US" sz="2600" b="1"/>
              <a:t> explanation of how this works. If the Fed raises the IOR it will encourage banks to hold excess reserves at the Fed and reduce the lending banks do (vice versa).</a:t>
            </a:r>
            <a:endParaRPr sz="2600" b="1"/>
          </a:p>
          <a:p>
            <a:pPr marL="0" lvl="0" indent="0" algn="l" rtl="0">
              <a:spcBef>
                <a:spcPts val="1800"/>
              </a:spcBef>
              <a:spcAft>
                <a:spcPts val="0"/>
              </a:spcAft>
              <a:buClr>
                <a:schemeClr val="dk1"/>
              </a:buClr>
              <a:buSzPts val="2800"/>
              <a:buNone/>
            </a:pPr>
            <a:endParaRPr sz="1200" b="1"/>
          </a:p>
          <a:p>
            <a:pPr marL="0" lvl="0" indent="0" algn="l" rtl="0">
              <a:spcBef>
                <a:spcPts val="0"/>
              </a:spcBef>
              <a:spcAft>
                <a:spcPts val="0"/>
              </a:spcAft>
              <a:buClr>
                <a:schemeClr val="dk1"/>
              </a:buClr>
              <a:buSzPts val="1800"/>
              <a:buNone/>
            </a:pPr>
            <a:r>
              <a:rPr lang="en-US" sz="1800" b="1"/>
              <a:t>Check out this </a:t>
            </a:r>
            <a:r>
              <a:rPr lang="en-US" sz="1800" b="1" u="sng">
                <a:solidFill>
                  <a:schemeClr val="hlink"/>
                </a:solidFill>
                <a:hlinkClick r:id="rId3"/>
              </a:rPr>
              <a:t>workshop</a:t>
            </a:r>
            <a:r>
              <a:rPr lang="en-US" sz="1800" b="1"/>
              <a:t> from the St. Louis Fed on teaching this topic! </a:t>
            </a:r>
            <a:endParaRPr sz="1800" b="1"/>
          </a:p>
          <a:p>
            <a:pPr marL="0" lvl="0" indent="0" algn="l" rtl="0">
              <a:spcBef>
                <a:spcPts val="0"/>
              </a:spcBef>
              <a:spcAft>
                <a:spcPts val="0"/>
              </a:spcAft>
              <a:buClr>
                <a:schemeClr val="dk1"/>
              </a:buClr>
              <a:buSzPts val="1800"/>
              <a:buNone/>
            </a:pPr>
            <a:r>
              <a:rPr lang="en-US" sz="1800" b="1"/>
              <a:t>8/26 from 3-4pm CT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None/>
            </a:pPr>
            <a:endParaRPr/>
          </a:p>
        </p:txBody>
      </p:sp>
      <p:pic>
        <p:nvPicPr>
          <p:cNvPr id="386" name="Google Shape;386;p63"/>
          <p:cNvPicPr preferRelativeResize="0"/>
          <p:nvPr/>
        </p:nvPicPr>
        <p:blipFill>
          <a:blip r:embed="rId3">
            <a:alphaModFix/>
          </a:blip>
          <a:stretch>
            <a:fillRect/>
          </a:stretch>
        </p:blipFill>
        <p:spPr>
          <a:xfrm>
            <a:off x="0" y="150606"/>
            <a:ext cx="9143999" cy="670739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393" name="Google Shape;393;p6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xfrm>
            <a:off x="457200" y="1371600"/>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5900"/>
              <a:t>If your students complain about this reading...</a:t>
            </a:r>
            <a:endParaRPr sz="5900"/>
          </a:p>
        </p:txBody>
      </p:sp>
      <p:sp>
        <p:nvSpPr>
          <p:cNvPr id="400" name="Google Shape;400;p65"/>
          <p:cNvSpPr txBox="1">
            <a:spLocks noGrp="1"/>
          </p:cNvSpPr>
          <p:nvPr>
            <p:ph type="body" idx="1"/>
          </p:nvPr>
        </p:nvSpPr>
        <p:spPr>
          <a:xfrm>
            <a:off x="457200" y="2974900"/>
            <a:ext cx="8229600" cy="318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If your students are like mine, they won’t like learning about the tools of monetary policy.</a:t>
            </a:r>
            <a:endParaRPr b="1" dirty="0"/>
          </a:p>
          <a:p>
            <a:pPr marL="0" lvl="0" indent="0" algn="l" rtl="0">
              <a:spcBef>
                <a:spcPts val="1800"/>
              </a:spcBef>
              <a:spcAft>
                <a:spcPts val="1800"/>
              </a:spcAft>
              <a:buNone/>
            </a:pPr>
            <a:r>
              <a:rPr lang="en-US" b="1" dirty="0"/>
              <a:t>This video might help explain why the Fed can be a bit dry (of course, they might want to take some tips from their Jamaican counterparts…)</a:t>
            </a:r>
            <a:endParaRPr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66"/>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407" name="Google Shape;407;p66"/>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7"/>
          <p:cNvSpPr txBox="1">
            <a:spLocks noGrp="1"/>
          </p:cNvSpPr>
          <p:nvPr>
            <p:ph type="title"/>
          </p:nvPr>
        </p:nvSpPr>
        <p:spPr>
          <a:xfrm>
            <a:off x="134224" y="1073791"/>
            <a:ext cx="8858774"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4800" dirty="0"/>
              <a:t>Sidebar: Urban legend of the founding of the Fed</a:t>
            </a:r>
            <a:endParaRPr dirty="0"/>
          </a:p>
        </p:txBody>
      </p:sp>
      <p:sp>
        <p:nvSpPr>
          <p:cNvPr id="413" name="Google Shape;413;p67"/>
          <p:cNvSpPr txBox="1">
            <a:spLocks noGrp="1"/>
          </p:cNvSpPr>
          <p:nvPr>
            <p:ph type="body" idx="1"/>
          </p:nvPr>
        </p:nvSpPr>
        <p:spPr>
          <a:xfrm>
            <a:off x="457200" y="2310328"/>
            <a:ext cx="8384796" cy="37795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There is a fun urban legend you can use with your classes to get them interested in learning about the founding of the Fed.</a:t>
            </a:r>
            <a:endParaRPr/>
          </a:p>
          <a:p>
            <a:pPr marL="0" lvl="0" indent="0" algn="l" rtl="0">
              <a:spcBef>
                <a:spcPts val="1800"/>
              </a:spcBef>
              <a:spcAft>
                <a:spcPts val="0"/>
              </a:spcAft>
              <a:buClr>
                <a:schemeClr val="dk1"/>
              </a:buClr>
              <a:buSzPts val="2800"/>
              <a:buNone/>
            </a:pPr>
            <a:r>
              <a:rPr lang="en-US" b="1"/>
              <a:t>JP Morgan owned the Titanic and was a key part of creating the Fed (Jekyll Island Hotel).</a:t>
            </a:r>
            <a:endParaRPr/>
          </a:p>
          <a:p>
            <a:pPr marL="0" lvl="0" indent="0" algn="l" rtl="0">
              <a:spcBef>
                <a:spcPts val="1800"/>
              </a:spcBef>
              <a:spcAft>
                <a:spcPts val="0"/>
              </a:spcAft>
              <a:buClr>
                <a:schemeClr val="dk1"/>
              </a:buClr>
              <a:buSzPts val="2800"/>
              <a:buNone/>
            </a:pPr>
            <a:endParaRPr b="1"/>
          </a:p>
        </p:txBody>
      </p:sp>
      <p:pic>
        <p:nvPicPr>
          <p:cNvPr id="414" name="Google Shape;414;p67"/>
          <p:cNvPicPr preferRelativeResize="0"/>
          <p:nvPr/>
        </p:nvPicPr>
        <p:blipFill rotWithShape="1">
          <a:blip r:embed="rId3">
            <a:alphaModFix/>
          </a:blip>
          <a:srcRect t="56378" b="1574"/>
          <a:stretch/>
        </p:blipFill>
        <p:spPr>
          <a:xfrm>
            <a:off x="2197916" y="4734715"/>
            <a:ext cx="4889660" cy="190275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8"/>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421" name="Google Shape;421;p68"/>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991"/>
            <a:ext cx="9144000" cy="1396009"/>
          </a:xfrm>
          <a:noFill/>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i="1" dirty="0">
                <a:ln w="11430"/>
                <a:solidFill>
                  <a:srgbClr val="8BAF00"/>
                </a:solidFill>
                <a:effectLst>
                  <a:outerShdw blurRad="80000" dist="40000" dir="5040000" algn="tl">
                    <a:srgbClr val="000000">
                      <a:alpha val="0"/>
                    </a:srgbClr>
                  </a:outerShdw>
                </a:effectLst>
                <a:latin typeface="Calibri"/>
                <a:ea typeface="ＭＳ Ｐゴシック"/>
                <a:cs typeface="Calibri"/>
              </a:rPr>
              <a:t>60</a:t>
            </a:r>
            <a:r>
              <a:rPr lang="en-US" sz="2800" i="1" baseline="30000" dirty="0">
                <a:ln w="11430"/>
                <a:solidFill>
                  <a:srgbClr val="8BAF00"/>
                </a:solidFill>
                <a:effectLst>
                  <a:outerShdw blurRad="80000" dist="40000" dir="5040000" algn="tl">
                    <a:srgbClr val="000000">
                      <a:alpha val="0"/>
                    </a:srgbClr>
                  </a:outerShdw>
                </a:effectLst>
                <a:latin typeface="Calibri"/>
                <a:ea typeface="ＭＳ Ｐゴシック"/>
                <a:cs typeface="Calibri"/>
              </a:rPr>
              <a:t>th</a:t>
            </a:r>
            <a:r>
              <a:rPr lang="en-US" sz="2800" i="1" dirty="0">
                <a:ln w="11430"/>
                <a:solidFill>
                  <a:srgbClr val="8BAF00"/>
                </a:solidFill>
                <a:effectLst>
                  <a:outerShdw blurRad="80000" dist="40000" dir="5040000" algn="tl">
                    <a:srgbClr val="000000">
                      <a:alpha val="0"/>
                    </a:srgbClr>
                  </a:outerShdw>
                </a:effectLst>
                <a:latin typeface="Calibri"/>
                <a:ea typeface="ＭＳ Ｐゴシック"/>
                <a:cs typeface="Calibri"/>
              </a:rPr>
              <a:t> Financial Literacy and Economic Education Conference</a:t>
            </a:r>
            <a:endParaRPr lang="en-US" sz="2800" b="1" i="1" dirty="0">
              <a:ln w="11430"/>
              <a:solidFill>
                <a:srgbClr val="8BAF00"/>
              </a:solidFill>
              <a:effectLst>
                <a:outerShdw blurRad="80000" dist="40000" dir="5040000" algn="tl">
                  <a:srgbClr val="000000">
                    <a:alpha val="0"/>
                  </a:srgbClr>
                </a:outerShdw>
              </a:effectLst>
              <a:ea typeface="+mj-ea"/>
              <a:cs typeface="+mj-cs"/>
            </a:endParaRPr>
          </a:p>
        </p:txBody>
      </p:sp>
      <p:sp>
        <p:nvSpPr>
          <p:cNvPr id="7" name="TextBox 6">
            <a:extLst>
              <a:ext uri="{FF2B5EF4-FFF2-40B4-BE49-F238E27FC236}">
                <a16:creationId xmlns:a16="http://schemas.microsoft.com/office/drawing/2014/main" id="{8155305D-26D8-A644-8012-6212B0D8AC73}"/>
              </a:ext>
            </a:extLst>
          </p:cNvPr>
          <p:cNvSpPr txBox="1"/>
          <p:nvPr/>
        </p:nvSpPr>
        <p:spPr>
          <a:xfrm>
            <a:off x="104996" y="4384999"/>
            <a:ext cx="4572000" cy="1200329"/>
          </a:xfrm>
          <a:prstGeom prst="rect">
            <a:avLst/>
          </a:prstGeom>
          <a:noFill/>
        </p:spPr>
        <p:txBody>
          <a:bodyPr wrap="square" rtlCol="0">
            <a:spAutoFit/>
          </a:bodyPr>
          <a:lstStyle/>
          <a:p>
            <a:pPr algn="ctr"/>
            <a:r>
              <a:rPr lang="en-US" sz="2400" b="1" u="sng" dirty="0">
                <a:latin typeface="+mn-lt"/>
              </a:rPr>
              <a:t>Register</a:t>
            </a:r>
          </a:p>
          <a:p>
            <a:pPr algn="ctr"/>
            <a:r>
              <a:rPr lang="en-US" sz="2400" dirty="0">
                <a:latin typeface="+mn-lt"/>
                <a:hlinkClick r:id="rId3"/>
              </a:rPr>
              <a:t>https://councilforeconed2021.us2.pathable.com/</a:t>
            </a:r>
            <a:r>
              <a:rPr lang="en-US" sz="2400" dirty="0">
                <a:latin typeface="+mn-lt"/>
              </a:rPr>
              <a:t> </a:t>
            </a:r>
          </a:p>
        </p:txBody>
      </p:sp>
      <p:sp>
        <p:nvSpPr>
          <p:cNvPr id="8" name="TextBox 7">
            <a:extLst>
              <a:ext uri="{FF2B5EF4-FFF2-40B4-BE49-F238E27FC236}">
                <a16:creationId xmlns:a16="http://schemas.microsoft.com/office/drawing/2014/main" id="{7EFF3526-17FB-6640-8228-90B652A7845B}"/>
              </a:ext>
            </a:extLst>
          </p:cNvPr>
          <p:cNvSpPr txBox="1"/>
          <p:nvPr/>
        </p:nvSpPr>
        <p:spPr>
          <a:xfrm>
            <a:off x="302397" y="3469164"/>
            <a:ext cx="7786170" cy="584775"/>
          </a:xfrm>
          <a:prstGeom prst="rect">
            <a:avLst/>
          </a:prstGeom>
          <a:noFill/>
        </p:spPr>
        <p:txBody>
          <a:bodyPr wrap="none" rtlCol="0">
            <a:spAutoFit/>
          </a:bodyPr>
          <a:lstStyle/>
          <a:p>
            <a:r>
              <a:rPr lang="en-US" sz="3200" b="1" dirty="0">
                <a:latin typeface="+mn-lt"/>
              </a:rPr>
              <a:t>$20 discount for Summer Institute attendees</a:t>
            </a:r>
          </a:p>
        </p:txBody>
      </p:sp>
      <p:sp>
        <p:nvSpPr>
          <p:cNvPr id="9" name="TextBox 8">
            <a:extLst>
              <a:ext uri="{FF2B5EF4-FFF2-40B4-BE49-F238E27FC236}">
                <a16:creationId xmlns:a16="http://schemas.microsoft.com/office/drawing/2014/main" id="{BB95C69E-7715-3045-A75F-C6F2CD3C82EA}"/>
              </a:ext>
            </a:extLst>
          </p:cNvPr>
          <p:cNvSpPr txBox="1"/>
          <p:nvPr/>
        </p:nvSpPr>
        <p:spPr>
          <a:xfrm>
            <a:off x="5944266" y="4385460"/>
            <a:ext cx="1751826" cy="1200329"/>
          </a:xfrm>
          <a:prstGeom prst="rect">
            <a:avLst/>
          </a:prstGeom>
          <a:noFill/>
        </p:spPr>
        <p:txBody>
          <a:bodyPr wrap="none" rtlCol="0">
            <a:spAutoFit/>
          </a:bodyPr>
          <a:lstStyle/>
          <a:p>
            <a:r>
              <a:rPr lang="en-US" sz="2400" b="1" u="sng" dirty="0">
                <a:latin typeface="Calibri" panose="020F0502020204030204" pitchFamily="34" charset="0"/>
                <a:cs typeface="Calibri" panose="020F0502020204030204" pitchFamily="34" charset="0"/>
              </a:rPr>
              <a:t>Promo Code</a:t>
            </a:r>
          </a:p>
          <a:p>
            <a:pPr algn="ctr"/>
            <a:r>
              <a:rPr lang="en-US" sz="2400" b="1" dirty="0">
                <a:latin typeface="Calibri" panose="020F0502020204030204" pitchFamily="34" charset="0"/>
                <a:cs typeface="Calibri" panose="020F0502020204030204" pitchFamily="34" charset="0"/>
              </a:rPr>
              <a:t>CEE60SI</a:t>
            </a:r>
          </a:p>
          <a:p>
            <a:pPr algn="ctr"/>
            <a:endParaRPr lang="en-US" sz="24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39BFD95-465A-184D-B54F-510916B7F4B8}"/>
              </a:ext>
            </a:extLst>
          </p:cNvPr>
          <p:cNvSpPr txBox="1"/>
          <p:nvPr/>
        </p:nvSpPr>
        <p:spPr>
          <a:xfrm>
            <a:off x="3451500" y="5868094"/>
            <a:ext cx="2450992" cy="461665"/>
          </a:xfrm>
          <a:prstGeom prst="rect">
            <a:avLst/>
          </a:prstGeom>
          <a:noFill/>
        </p:spPr>
        <p:txBody>
          <a:bodyPr wrap="none" rtlCol="0">
            <a:spAutoFit/>
          </a:bodyPr>
          <a:lstStyle/>
          <a:p>
            <a:r>
              <a:rPr lang="en-US" sz="2400" b="1" dirty="0">
                <a:latin typeface="+mn-lt"/>
              </a:rPr>
              <a:t>SEE YOU THERE!!!</a:t>
            </a:r>
          </a:p>
        </p:txBody>
      </p:sp>
      <p:sp>
        <p:nvSpPr>
          <p:cNvPr id="12" name="TextBox 11">
            <a:extLst>
              <a:ext uri="{FF2B5EF4-FFF2-40B4-BE49-F238E27FC236}">
                <a16:creationId xmlns:a16="http://schemas.microsoft.com/office/drawing/2014/main" id="{05E20D51-7DDC-9A43-AAB4-DD76FF516E70}"/>
              </a:ext>
            </a:extLst>
          </p:cNvPr>
          <p:cNvSpPr txBox="1"/>
          <p:nvPr/>
        </p:nvSpPr>
        <p:spPr>
          <a:xfrm>
            <a:off x="2205935" y="2647789"/>
            <a:ext cx="4732129" cy="830997"/>
          </a:xfrm>
          <a:prstGeom prst="rect">
            <a:avLst/>
          </a:prstGeom>
          <a:noFill/>
        </p:spPr>
        <p:txBody>
          <a:bodyPr wrap="none" rtlCol="0">
            <a:spAutoFit/>
          </a:bodyPr>
          <a:lstStyle/>
          <a:p>
            <a:r>
              <a:rPr lang="en-US" sz="2400" b="1" dirty="0">
                <a:solidFill>
                  <a:srgbClr val="005CB8"/>
                </a:solidFill>
                <a:latin typeface="Calibri" panose="020F0502020204030204" pitchFamily="34" charset="0"/>
                <a:cs typeface="Calibri" panose="020F0502020204030204" pitchFamily="34" charset="0"/>
              </a:rPr>
              <a:t>September 29</a:t>
            </a:r>
            <a:r>
              <a:rPr lang="en-US" sz="2400" b="1" baseline="30000" dirty="0">
                <a:solidFill>
                  <a:srgbClr val="005CB8"/>
                </a:solidFill>
                <a:latin typeface="Calibri" panose="020F0502020204030204" pitchFamily="34" charset="0"/>
                <a:cs typeface="Calibri" panose="020F0502020204030204" pitchFamily="34" charset="0"/>
              </a:rPr>
              <a:t>th</a:t>
            </a:r>
            <a:r>
              <a:rPr lang="en-US" sz="2400" b="1" dirty="0">
                <a:solidFill>
                  <a:srgbClr val="005CB8"/>
                </a:solidFill>
                <a:latin typeface="Calibri" panose="020F0502020204030204" pitchFamily="34" charset="0"/>
                <a:cs typeface="Calibri" panose="020F0502020204030204" pitchFamily="34" charset="0"/>
              </a:rPr>
              <a:t> - October 1</a:t>
            </a:r>
            <a:r>
              <a:rPr lang="en-US" sz="2400" b="1" baseline="30000" dirty="0">
                <a:solidFill>
                  <a:srgbClr val="005CB8"/>
                </a:solidFill>
                <a:latin typeface="Calibri" panose="020F0502020204030204" pitchFamily="34" charset="0"/>
                <a:cs typeface="Calibri" panose="020F0502020204030204" pitchFamily="34" charset="0"/>
              </a:rPr>
              <a:t>st</a:t>
            </a:r>
            <a:r>
              <a:rPr lang="en-US" sz="2400" b="1" dirty="0">
                <a:solidFill>
                  <a:srgbClr val="005CB8"/>
                </a:solidFill>
                <a:latin typeface="Calibri" panose="020F0502020204030204" pitchFamily="34" charset="0"/>
                <a:cs typeface="Calibri" panose="020F0502020204030204" pitchFamily="34" charset="0"/>
              </a:rPr>
              <a:t>, 2021</a:t>
            </a:r>
          </a:p>
          <a:p>
            <a:pPr algn="ctr"/>
            <a:r>
              <a:rPr lang="en-US" sz="2400" b="1" dirty="0">
                <a:solidFill>
                  <a:srgbClr val="005CB8"/>
                </a:solidFill>
                <a:latin typeface="Calibri" panose="020F0502020204030204" pitchFamily="34" charset="0"/>
                <a:cs typeface="Calibri" panose="020F0502020204030204" pitchFamily="34" charset="0"/>
              </a:rPr>
              <a:t>2-7 PM ET Daily</a:t>
            </a:r>
            <a:endParaRPr lang="en-US" sz="2400" dirty="0">
              <a:solidFill>
                <a:srgbClr val="005CB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Can Monetary Policy Defeat Unemployment?</a:t>
            </a:r>
            <a:endParaRPr/>
          </a:p>
        </p:txBody>
      </p:sp>
      <p:sp>
        <p:nvSpPr>
          <p:cNvPr id="427" name="Google Shape;427;p69"/>
          <p:cNvSpPr txBox="1">
            <a:spLocks noGrp="1"/>
          </p:cNvSpPr>
          <p:nvPr>
            <p:ph type="subTitle" idx="1"/>
          </p:nvPr>
        </p:nvSpPr>
        <p:spPr>
          <a:xfrm>
            <a:off x="1371600" y="4312761"/>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b="1">
                <a:solidFill>
                  <a:schemeClr val="dk1"/>
                </a:solidFill>
              </a:rPr>
              <a:t>Something to consider: One month does not make a trend</a:t>
            </a:r>
            <a:endParaRPr b="1">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0"/>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Monetary Policy</a:t>
            </a:r>
            <a:endParaRPr/>
          </a:p>
        </p:txBody>
      </p:sp>
      <p:sp>
        <p:nvSpPr>
          <p:cNvPr id="433" name="Google Shape;433;p70"/>
          <p:cNvSpPr txBox="1">
            <a:spLocks noGrp="1"/>
          </p:cNvSpPr>
          <p:nvPr>
            <p:ph type="body" idx="1"/>
          </p:nvPr>
        </p:nvSpPr>
        <p:spPr>
          <a:xfrm>
            <a:off x="457200" y="1887523"/>
            <a:ext cx="8229600" cy="42694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3200" b="1"/>
              <a:t>Yesterday we discussed fiscal policy. </a:t>
            </a:r>
            <a:endParaRPr sz="3200" b="1"/>
          </a:p>
          <a:p>
            <a:pPr marL="0" lvl="0" indent="0" algn="l" rtl="0">
              <a:spcBef>
                <a:spcPts val="0"/>
              </a:spcBef>
              <a:spcAft>
                <a:spcPts val="0"/>
              </a:spcAft>
              <a:buClr>
                <a:schemeClr val="dk1"/>
              </a:buClr>
              <a:buSzPts val="2800"/>
              <a:buNone/>
            </a:pPr>
            <a:r>
              <a:rPr lang="en-US" sz="3200" b="1"/>
              <a:t>Today we are focusing on monetary policy. </a:t>
            </a:r>
            <a:endParaRPr sz="3200" b="1"/>
          </a:p>
          <a:p>
            <a:pPr marL="0" lvl="0" indent="0" algn="l" rtl="0">
              <a:spcBef>
                <a:spcPts val="0"/>
              </a:spcBef>
              <a:spcAft>
                <a:spcPts val="0"/>
              </a:spcAft>
              <a:buClr>
                <a:schemeClr val="dk1"/>
              </a:buClr>
              <a:buSzPts val="2800"/>
              <a:buNone/>
            </a:pPr>
            <a:r>
              <a:rPr lang="en-US" sz="3200" b="1"/>
              <a:t>The Atlanta Fed has a GREAT infographic you can use to help differentiate between the two concepts.</a:t>
            </a:r>
            <a:endParaRPr sz="32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71"/>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440" name="Google Shape;440;p71"/>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2"/>
          <p:cNvSpPr txBox="1">
            <a:spLocks noGrp="1"/>
          </p:cNvSpPr>
          <p:nvPr>
            <p:ph type="title"/>
          </p:nvPr>
        </p:nvSpPr>
        <p:spPr>
          <a:xfrm>
            <a:off x="457200" y="929780"/>
            <a:ext cx="8229600" cy="975300"/>
          </a:xfrm>
          <a:prstGeom prst="rect">
            <a:avLst/>
          </a:prstGeom>
          <a:noFill/>
          <a:ln>
            <a:noFill/>
          </a:ln>
        </p:spPr>
        <p:txBody>
          <a:bodyPr spcFirstLastPara="1" wrap="square" lIns="91425" tIns="45700" rIns="91425" bIns="45700" anchor="ctr" anchorCtr="0">
            <a:noAutofit/>
          </a:bodyPr>
          <a:lstStyle/>
          <a:p>
            <a:pPr marL="0" lvl="0" indent="0" algn="ctr" rtl="0">
              <a:lnSpc>
                <a:spcPct val="118750"/>
              </a:lnSpc>
              <a:spcBef>
                <a:spcPts val="0"/>
              </a:spcBef>
              <a:spcAft>
                <a:spcPts val="0"/>
              </a:spcAft>
              <a:buNone/>
            </a:pPr>
            <a:r>
              <a:rPr lang="en-US" sz="4800"/>
              <a:t>The Fed and Unemployment</a:t>
            </a:r>
            <a:endParaRPr/>
          </a:p>
        </p:txBody>
      </p:sp>
      <p:sp>
        <p:nvSpPr>
          <p:cNvPr id="446" name="Google Shape;446;p72"/>
          <p:cNvSpPr txBox="1">
            <a:spLocks noGrp="1"/>
          </p:cNvSpPr>
          <p:nvPr>
            <p:ph type="body" idx="1"/>
          </p:nvPr>
        </p:nvSpPr>
        <p:spPr>
          <a:xfrm>
            <a:off x="457200" y="1862356"/>
            <a:ext cx="8229600" cy="42946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One of the goals given to the Fed is to promote full employment. </a:t>
            </a:r>
            <a:endParaRPr/>
          </a:p>
          <a:p>
            <a:pPr marL="0" lvl="0" indent="0" algn="l" rtl="0">
              <a:spcBef>
                <a:spcPts val="1200"/>
              </a:spcBef>
              <a:spcAft>
                <a:spcPts val="0"/>
              </a:spcAft>
              <a:buClr>
                <a:schemeClr val="dk1"/>
              </a:buClr>
              <a:buSzPts val="2800"/>
              <a:buNone/>
            </a:pPr>
            <a:r>
              <a:rPr lang="en-US" b="1"/>
              <a:t>It attempts to achieve this goal through the tools of monetary policy it controls we just discussed.</a:t>
            </a:r>
            <a:endParaRPr/>
          </a:p>
          <a:p>
            <a:pPr marL="0" lvl="0" indent="0" algn="l" rtl="0">
              <a:spcBef>
                <a:spcPts val="1200"/>
              </a:spcBef>
              <a:spcAft>
                <a:spcPts val="0"/>
              </a:spcAft>
              <a:buClr>
                <a:schemeClr val="dk1"/>
              </a:buClr>
              <a:buSzPts val="2800"/>
              <a:buNone/>
            </a:pPr>
            <a:r>
              <a:rPr lang="en-US" b="1"/>
              <a:t>One reason for running the economy hot is to reduce unemployment.</a:t>
            </a:r>
            <a:endParaRPr/>
          </a:p>
          <a:p>
            <a:pPr marL="0" lvl="0" indent="0" algn="l" rtl="0">
              <a:spcBef>
                <a:spcPts val="1200"/>
              </a:spcBef>
              <a:spcAft>
                <a:spcPts val="0"/>
              </a:spcAft>
              <a:buClr>
                <a:schemeClr val="dk1"/>
              </a:buClr>
              <a:buSzPts val="2800"/>
              <a:buNone/>
            </a:pPr>
            <a:r>
              <a:rPr lang="en-US" b="1"/>
              <a:t>Let’s look at the different types of unemployment and see if the Fed can influence them using monetary policy.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Unemployment Game Show</a:t>
            </a:r>
            <a:endParaRPr/>
          </a:p>
        </p:txBody>
      </p:sp>
      <p:sp>
        <p:nvSpPr>
          <p:cNvPr id="452" name="Google Shape;452;p73"/>
          <p:cNvSpPr txBox="1">
            <a:spLocks noGrp="1"/>
          </p:cNvSpPr>
          <p:nvPr>
            <p:ph type="body" idx="1"/>
          </p:nvPr>
        </p:nvSpPr>
        <p:spPr>
          <a:xfrm>
            <a:off x="457200" y="2057400"/>
            <a:ext cx="8229600"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900" b="1"/>
              <a:t>The Mint put together a short video explaining who qualifies as unemployed and who does not.</a:t>
            </a:r>
            <a:endParaRPr sz="2900" b="1"/>
          </a:p>
          <a:p>
            <a:pPr marL="0" lvl="0" indent="0" algn="l" rtl="0">
              <a:spcBef>
                <a:spcPts val="0"/>
              </a:spcBef>
              <a:spcAft>
                <a:spcPts val="0"/>
              </a:spcAft>
              <a:buClr>
                <a:schemeClr val="dk1"/>
              </a:buClr>
              <a:buSzPts val="2800"/>
              <a:buNone/>
            </a:pPr>
            <a:r>
              <a:rPr lang="en-US" sz="2900" b="1"/>
              <a:t>The video is short, but does a very good job explaining how the BLS decides who counts and who doesn’t when counting unemployment numbers.</a:t>
            </a:r>
            <a:endParaRPr sz="2900" b="1"/>
          </a:p>
          <a:p>
            <a:pPr marL="0" lvl="0" indent="0" algn="l" rtl="0">
              <a:spcBef>
                <a:spcPts val="0"/>
              </a:spcBef>
              <a:spcAft>
                <a:spcPts val="0"/>
              </a:spcAft>
              <a:buClr>
                <a:schemeClr val="dk1"/>
              </a:buClr>
              <a:buSzPts val="2800"/>
              <a:buNone/>
            </a:pPr>
            <a:endParaRPr sz="2900" b="1"/>
          </a:p>
          <a:p>
            <a:pPr marL="0" lvl="0" indent="0" algn="l" rtl="0">
              <a:spcBef>
                <a:spcPts val="1800"/>
              </a:spcBef>
              <a:spcAft>
                <a:spcPts val="0"/>
              </a:spcAft>
              <a:buClr>
                <a:schemeClr val="dk1"/>
              </a:buClr>
              <a:buSzPts val="28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7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459" name="Google Shape;459;p7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t>What about the tone of that last clip?</a:t>
            </a:r>
            <a:endParaRPr/>
          </a:p>
        </p:txBody>
      </p:sp>
      <p:sp>
        <p:nvSpPr>
          <p:cNvPr id="465" name="Google Shape;465;p75"/>
          <p:cNvSpPr txBox="1">
            <a:spLocks noGrp="1"/>
          </p:cNvSpPr>
          <p:nvPr>
            <p:ph type="body" idx="1"/>
          </p:nvPr>
        </p:nvSpPr>
        <p:spPr>
          <a:xfrm>
            <a:off x="234892" y="1996580"/>
            <a:ext cx="8657438" cy="45887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b="1"/>
              <a:t>The Mint has a bit of an inappropriate tone in this video that can be problematic when using it in the classroom.</a:t>
            </a:r>
            <a:endParaRPr/>
          </a:p>
          <a:p>
            <a:pPr marL="0" lvl="0" indent="0" algn="l" rtl="0">
              <a:spcBef>
                <a:spcPts val="600"/>
              </a:spcBef>
              <a:spcAft>
                <a:spcPts val="0"/>
              </a:spcAft>
              <a:buClr>
                <a:schemeClr val="dk1"/>
              </a:buClr>
              <a:buSzPts val="3200"/>
              <a:buNone/>
            </a:pPr>
            <a:r>
              <a:rPr lang="en-US" sz="3200" b="1"/>
              <a:t>However, the content is solid. </a:t>
            </a:r>
            <a:endParaRPr/>
          </a:p>
          <a:p>
            <a:pPr marL="0" lvl="0" indent="0" algn="l" rtl="0">
              <a:spcBef>
                <a:spcPts val="600"/>
              </a:spcBef>
              <a:spcAft>
                <a:spcPts val="0"/>
              </a:spcAft>
              <a:buClr>
                <a:schemeClr val="dk1"/>
              </a:buClr>
              <a:buSzPts val="3200"/>
              <a:buNone/>
            </a:pPr>
            <a:r>
              <a:rPr lang="en-US" sz="3200" b="1"/>
              <a:t>And, I would argue a gameshow like this is not outside of the realm of possibilities for U.S. TV viewers.</a:t>
            </a:r>
            <a:endParaRPr/>
          </a:p>
          <a:p>
            <a:pPr marL="0" lvl="0" indent="0" algn="l" rtl="0">
              <a:spcBef>
                <a:spcPts val="600"/>
              </a:spcBef>
              <a:spcAft>
                <a:spcPts val="0"/>
              </a:spcAft>
              <a:buClr>
                <a:schemeClr val="dk1"/>
              </a:buClr>
              <a:buSzPts val="3200"/>
              <a:buNone/>
            </a:pPr>
            <a:r>
              <a:rPr lang="en-US" sz="3200" b="1"/>
              <a:t>Exhibit A….the Paid Off game show...</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76"/>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472" name="Google Shape;472;p76"/>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4 Types of Unemployment</a:t>
            </a:r>
            <a:endParaRPr/>
          </a:p>
        </p:txBody>
      </p:sp>
      <p:sp>
        <p:nvSpPr>
          <p:cNvPr id="478" name="Google Shape;478;p77"/>
          <p:cNvSpPr txBox="1">
            <a:spLocks noGrp="1"/>
          </p:cNvSpPr>
          <p:nvPr>
            <p:ph type="body" idx="1"/>
          </p:nvPr>
        </p:nvSpPr>
        <p:spPr>
          <a:xfrm>
            <a:off x="457200" y="1828800"/>
            <a:ext cx="8229600" cy="4328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3200"/>
              <a:buNone/>
            </a:pPr>
            <a:r>
              <a:rPr lang="en-US" sz="3200" b="1">
                <a:solidFill>
                  <a:srgbClr val="8BAF00"/>
                </a:solidFill>
              </a:rPr>
              <a:t>Frictional Unemployment</a:t>
            </a:r>
            <a:r>
              <a:rPr lang="en-US" sz="3200" b="1"/>
              <a:t>: occurs when people voluntarily leave their job to get a better one. </a:t>
            </a:r>
            <a:endParaRPr/>
          </a:p>
          <a:p>
            <a:pPr marL="0" lvl="0" indent="0" algn="l" rtl="0">
              <a:spcBef>
                <a:spcPts val="1800"/>
              </a:spcBef>
              <a:spcAft>
                <a:spcPts val="0"/>
              </a:spcAft>
              <a:buClr>
                <a:schemeClr val="dk1"/>
              </a:buClr>
              <a:buSzPts val="3200"/>
              <a:buNone/>
            </a:pPr>
            <a:r>
              <a:rPr lang="en-US" sz="3200" b="1"/>
              <a:t>This is a positive sign of economic growth.</a:t>
            </a:r>
            <a:endParaRPr/>
          </a:p>
        </p:txBody>
      </p:sp>
      <p:pic>
        <p:nvPicPr>
          <p:cNvPr id="479" name="Google Shape;479;p77" descr="Embracing Risk to Succeed in Biotech"/>
          <p:cNvPicPr preferRelativeResize="0"/>
          <p:nvPr/>
        </p:nvPicPr>
        <p:blipFill rotWithShape="1">
          <a:blip r:embed="rId3">
            <a:alphaModFix/>
          </a:blip>
          <a:srcRect/>
          <a:stretch/>
        </p:blipFill>
        <p:spPr>
          <a:xfrm>
            <a:off x="1629300" y="4128572"/>
            <a:ext cx="5885400" cy="202838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8"/>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4 Types of Unemployment</a:t>
            </a:r>
            <a:endParaRPr/>
          </a:p>
        </p:txBody>
      </p:sp>
      <p:sp>
        <p:nvSpPr>
          <p:cNvPr id="485" name="Google Shape;485;p78"/>
          <p:cNvSpPr txBox="1">
            <a:spLocks noGrp="1"/>
          </p:cNvSpPr>
          <p:nvPr>
            <p:ph type="body" idx="1"/>
          </p:nvPr>
        </p:nvSpPr>
        <p:spPr>
          <a:xfrm>
            <a:off x="457200" y="2057400"/>
            <a:ext cx="8229600"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2800"/>
              <a:buNone/>
            </a:pPr>
            <a:r>
              <a:rPr lang="en-US" b="1">
                <a:solidFill>
                  <a:srgbClr val="8BAF00"/>
                </a:solidFill>
              </a:rPr>
              <a:t>Cyclical Unemployment</a:t>
            </a:r>
            <a:r>
              <a:rPr lang="en-US" b="1"/>
              <a:t>: occurs as a natural result of the business cycle.</a:t>
            </a:r>
            <a:endParaRPr/>
          </a:p>
          <a:p>
            <a:pPr marL="0" lvl="0" indent="0" algn="l" rtl="0">
              <a:spcBef>
                <a:spcPts val="1800"/>
              </a:spcBef>
              <a:spcAft>
                <a:spcPts val="0"/>
              </a:spcAft>
              <a:buClr>
                <a:schemeClr val="dk1"/>
              </a:buClr>
              <a:buSzPts val="2800"/>
              <a:buNone/>
            </a:pPr>
            <a:r>
              <a:rPr lang="en-US" b="1"/>
              <a:t>This is one of main causes for high unemployment rates.</a:t>
            </a:r>
            <a:endParaRPr/>
          </a:p>
          <a:p>
            <a:pPr marL="0" lvl="0" indent="0" algn="l" rtl="0">
              <a:spcBef>
                <a:spcPts val="1800"/>
              </a:spcBef>
              <a:spcAft>
                <a:spcPts val="0"/>
              </a:spcAft>
              <a:buClr>
                <a:schemeClr val="dk1"/>
              </a:buClr>
              <a:buSzPts val="2800"/>
              <a:buNone/>
            </a:pPr>
            <a:endParaRPr b="1"/>
          </a:p>
          <a:p>
            <a:pPr marL="0" lvl="0" indent="0" algn="l" rtl="0">
              <a:spcBef>
                <a:spcPts val="1800"/>
              </a:spcBef>
              <a:spcAft>
                <a:spcPts val="0"/>
              </a:spcAft>
              <a:buClr>
                <a:schemeClr val="dk1"/>
              </a:buClr>
              <a:buSzPts val="2800"/>
              <a:buNone/>
            </a:pPr>
            <a:endParaRPr/>
          </a:p>
        </p:txBody>
      </p:sp>
      <p:pic>
        <p:nvPicPr>
          <p:cNvPr id="486" name="Google Shape;486;p78" descr="Recession is Over - Mike Keefe Political Cartoon, 09/02/2009"/>
          <p:cNvPicPr preferRelativeResize="0"/>
          <p:nvPr/>
        </p:nvPicPr>
        <p:blipFill rotWithShape="1">
          <a:blip r:embed="rId3">
            <a:alphaModFix/>
          </a:blip>
          <a:srcRect/>
          <a:stretch/>
        </p:blipFill>
        <p:spPr>
          <a:xfrm>
            <a:off x="2062595" y="3613700"/>
            <a:ext cx="5018809" cy="31283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6819"/>
            <a:ext cx="9144000" cy="1396009"/>
          </a:xfrm>
          <a:noFill/>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n w="11430"/>
                <a:solidFill>
                  <a:srgbClr val="8BAF00"/>
                </a:solidFill>
                <a:effectLst>
                  <a:outerShdw blurRad="80000" dist="40000" dir="5040000" algn="tl">
                    <a:srgbClr val="000000">
                      <a:alpha val="0"/>
                    </a:srgbClr>
                  </a:outerShdw>
                </a:effectLst>
                <a:latin typeface="Calibri"/>
                <a:ea typeface="ＭＳ Ｐゴシック"/>
                <a:cs typeface="Calibri"/>
              </a:rPr>
              <a:t>How did we do? Let us know!</a:t>
            </a:r>
            <a:br>
              <a:rPr lang="en-US" sz="5500" dirty="0">
                <a:ln w="11430"/>
                <a:effectLst>
                  <a:outerShdw blurRad="80000" dist="40000" dir="5040000" algn="tl">
                    <a:srgbClr val="000000">
                      <a:alpha val="0"/>
                    </a:srgbClr>
                  </a:outerShdw>
                </a:effectLst>
                <a:latin typeface="Calibri"/>
                <a:ea typeface="ＭＳ Ｐゴシック"/>
                <a:cs typeface="Calibri"/>
              </a:rPr>
            </a:br>
            <a:r>
              <a:rPr lang="en-US" sz="5500" dirty="0">
                <a:ln w="11430"/>
                <a:effectLst>
                  <a:outerShdw blurRad="80000" dist="40000" dir="5040000" algn="tl">
                    <a:srgbClr val="000000">
                      <a:alpha val="0"/>
                    </a:srgbClr>
                  </a:outerShdw>
                </a:effectLst>
                <a:latin typeface="Calibri"/>
                <a:ea typeface="ＭＳ Ｐゴシック"/>
                <a:cs typeface="Calibri"/>
              </a:rPr>
              <a:t>Please complete our survey:</a:t>
            </a:r>
            <a:br>
              <a:rPr lang="en-US" sz="5500" dirty="0">
                <a:ln w="11430"/>
                <a:effectLst>
                  <a:outerShdw blurRad="80000" dist="40000" dir="5040000" algn="tl">
                    <a:srgbClr val="000000">
                      <a:alpha val="0"/>
                    </a:srgbClr>
                  </a:outerShdw>
                </a:effectLst>
                <a:latin typeface="Calibri"/>
                <a:ea typeface="ＭＳ Ｐゴシック"/>
                <a:cs typeface="Calibri"/>
              </a:rPr>
            </a:br>
            <a:r>
              <a:rPr lang="en-US" sz="3100" dirty="0">
                <a:ln w="11430"/>
                <a:effectLst>
                  <a:outerShdw blurRad="80000" dist="40000" dir="5040000" algn="tl">
                    <a:srgbClr val="000000">
                      <a:alpha val="0"/>
                    </a:srgbClr>
                  </a:outerShdw>
                </a:effectLst>
                <a:latin typeface="Calibri"/>
                <a:ea typeface="ＭＳ Ｐゴシック"/>
                <a:cs typeface="Calibri"/>
                <a:hlinkClick r:id="rId3"/>
              </a:rPr>
              <a:t>https://www.surveymonkey.com/r/SummerInstitute2021</a:t>
            </a:r>
            <a:r>
              <a:rPr lang="en-US" sz="3100" dirty="0">
                <a:ln w="11430"/>
                <a:effectLst>
                  <a:outerShdw blurRad="80000" dist="40000" dir="5040000" algn="tl">
                    <a:srgbClr val="000000">
                      <a:alpha val="0"/>
                    </a:srgbClr>
                  </a:outerShdw>
                </a:effectLst>
                <a:latin typeface="Calibri"/>
                <a:ea typeface="ＭＳ Ｐゴシック"/>
                <a:cs typeface="Calibri"/>
              </a:rPr>
              <a:t> </a:t>
            </a:r>
            <a:endParaRPr lang="en-US" sz="3100" b="1" dirty="0">
              <a:ln w="11430"/>
              <a:effectLst>
                <a:outerShdw blurRad="80000" dist="40000" dir="5040000" algn="tl">
                  <a:srgbClr val="000000">
                    <a:alpha val="0"/>
                  </a:srgbClr>
                </a:outerShdw>
              </a:effectLst>
              <a:ea typeface="+mj-ea"/>
              <a:cs typeface="+mj-cs"/>
            </a:endParaRPr>
          </a:p>
        </p:txBody>
      </p:sp>
    </p:spTree>
    <p:extLst>
      <p:ext uri="{BB962C8B-B14F-4D97-AF65-F5344CB8AC3E}">
        <p14:creationId xmlns:p14="http://schemas.microsoft.com/office/powerpoint/2010/main" val="963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9"/>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4 Types of Unemployment</a:t>
            </a:r>
            <a:endParaRPr/>
          </a:p>
        </p:txBody>
      </p:sp>
      <p:sp>
        <p:nvSpPr>
          <p:cNvPr id="492" name="Google Shape;492;p79"/>
          <p:cNvSpPr txBox="1">
            <a:spLocks noGrp="1"/>
          </p:cNvSpPr>
          <p:nvPr>
            <p:ph type="body" idx="1"/>
          </p:nvPr>
        </p:nvSpPr>
        <p:spPr>
          <a:xfrm>
            <a:off x="457200" y="1959429"/>
            <a:ext cx="8229600" cy="41975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2800"/>
              <a:buNone/>
            </a:pPr>
            <a:r>
              <a:rPr lang="en-US" b="1">
                <a:solidFill>
                  <a:srgbClr val="8BAF00"/>
                </a:solidFill>
              </a:rPr>
              <a:t>Structural Unemployment</a:t>
            </a:r>
            <a:r>
              <a:rPr lang="en-US" b="1"/>
              <a:t>: occurs when the skillset of workers no longer match the available jobs.</a:t>
            </a:r>
            <a:endParaRPr/>
          </a:p>
          <a:p>
            <a:pPr marL="0" lvl="0" indent="0" algn="l" rtl="0">
              <a:spcBef>
                <a:spcPts val="1800"/>
              </a:spcBef>
              <a:spcAft>
                <a:spcPts val="0"/>
              </a:spcAft>
              <a:buClr>
                <a:schemeClr val="dk1"/>
              </a:buClr>
              <a:buSzPts val="2800"/>
              <a:buNone/>
            </a:pPr>
            <a:r>
              <a:rPr lang="en-US" b="1"/>
              <a:t>Changes in technology are a driving force behind this type of unemployment. Outsourcing is another.</a:t>
            </a:r>
            <a:endParaRPr/>
          </a:p>
          <a:p>
            <a:pPr marL="342900" lvl="0" indent="-165100" algn="l" rtl="0">
              <a:spcBef>
                <a:spcPts val="1800"/>
              </a:spcBef>
              <a:spcAft>
                <a:spcPts val="0"/>
              </a:spcAft>
              <a:buClr>
                <a:schemeClr val="dk1"/>
              </a:buClr>
              <a:buSzPts val="2800"/>
              <a:buNone/>
            </a:pPr>
            <a:endParaRPr/>
          </a:p>
        </p:txBody>
      </p:sp>
      <p:pic>
        <p:nvPicPr>
          <p:cNvPr id="493" name="Google Shape;493;p79" descr="Robots"/>
          <p:cNvPicPr preferRelativeResize="0"/>
          <p:nvPr/>
        </p:nvPicPr>
        <p:blipFill rotWithShape="1">
          <a:blip r:embed="rId3">
            <a:alphaModFix/>
          </a:blip>
          <a:srcRect/>
          <a:stretch/>
        </p:blipFill>
        <p:spPr>
          <a:xfrm>
            <a:off x="2686792" y="4165072"/>
            <a:ext cx="3770416" cy="256401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0"/>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4 Types of Unemployment</a:t>
            </a:r>
            <a:endParaRPr/>
          </a:p>
        </p:txBody>
      </p:sp>
      <p:sp>
        <p:nvSpPr>
          <p:cNvPr id="499" name="Google Shape;499;p80"/>
          <p:cNvSpPr txBox="1">
            <a:spLocks noGrp="1"/>
          </p:cNvSpPr>
          <p:nvPr>
            <p:ph type="body" idx="1"/>
          </p:nvPr>
        </p:nvSpPr>
        <p:spPr>
          <a:xfrm>
            <a:off x="457200" y="1971304"/>
            <a:ext cx="8229600" cy="41856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dirty="0">
                <a:solidFill>
                  <a:schemeClr val="accent3">
                    <a:lumMod val="75000"/>
                  </a:schemeClr>
                </a:solidFill>
              </a:rPr>
              <a:t>Seasonal Unemployment: </a:t>
            </a:r>
            <a:r>
              <a:rPr lang="en-US" b="1" dirty="0"/>
              <a:t>This occurs because a change in seasonal needs for work.</a:t>
            </a:r>
            <a:endParaRPr dirty="0"/>
          </a:p>
          <a:p>
            <a:pPr marL="0" lvl="0" indent="0" algn="l" rtl="0">
              <a:spcBef>
                <a:spcPts val="1800"/>
              </a:spcBef>
              <a:spcAft>
                <a:spcPts val="0"/>
              </a:spcAft>
              <a:buClr>
                <a:schemeClr val="dk1"/>
              </a:buClr>
              <a:buSzPts val="2800"/>
              <a:buNone/>
            </a:pPr>
            <a:r>
              <a:rPr lang="en-US" b="1" dirty="0"/>
              <a:t>The BLS adjusts its unemployment measurements to account for seasonal unemployment.</a:t>
            </a:r>
            <a:endParaRPr dirty="0"/>
          </a:p>
          <a:p>
            <a:pPr marL="342900" lvl="0" indent="-165100" algn="l" rtl="0">
              <a:spcBef>
                <a:spcPts val="1800"/>
              </a:spcBef>
              <a:spcAft>
                <a:spcPts val="0"/>
              </a:spcAft>
              <a:buClr>
                <a:schemeClr val="dk1"/>
              </a:buClr>
              <a:buSzPts val="2800"/>
              <a:buNone/>
            </a:pPr>
            <a:endParaRPr dirty="0"/>
          </a:p>
        </p:txBody>
      </p:sp>
      <p:pic>
        <p:nvPicPr>
          <p:cNvPr id="500" name="Google Shape;500;p80" descr="Political Example - Propaganda"/>
          <p:cNvPicPr preferRelativeResize="0"/>
          <p:nvPr/>
        </p:nvPicPr>
        <p:blipFill rotWithShape="1">
          <a:blip r:embed="rId3">
            <a:alphaModFix/>
          </a:blip>
          <a:srcRect/>
          <a:stretch/>
        </p:blipFill>
        <p:spPr>
          <a:xfrm>
            <a:off x="2642970" y="3954194"/>
            <a:ext cx="3858059" cy="258645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Unemployment CFU</a:t>
            </a:r>
            <a:endParaRPr/>
          </a:p>
        </p:txBody>
      </p:sp>
      <p:sp>
        <p:nvSpPr>
          <p:cNvPr id="506" name="Google Shape;506;p81"/>
          <p:cNvSpPr txBox="1">
            <a:spLocks noGrp="1"/>
          </p:cNvSpPr>
          <p:nvPr>
            <p:ph type="body" idx="1"/>
          </p:nvPr>
        </p:nvSpPr>
        <p:spPr>
          <a:xfrm>
            <a:off x="457200" y="1900052"/>
            <a:ext cx="8229600" cy="42569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Here’s a quick check for understanding activity you can do to cover the different types of unemployment.</a:t>
            </a:r>
            <a:endParaRPr/>
          </a:p>
          <a:p>
            <a:pPr marL="0" lvl="0" indent="0" algn="l" rtl="0">
              <a:spcBef>
                <a:spcPts val="1200"/>
              </a:spcBef>
              <a:spcAft>
                <a:spcPts val="0"/>
              </a:spcAft>
              <a:buClr>
                <a:schemeClr val="dk1"/>
              </a:buClr>
              <a:buSzPts val="2800"/>
              <a:buNone/>
            </a:pPr>
            <a:r>
              <a:rPr lang="en-US" b="1"/>
              <a:t>Place signs around the room with the different types of unemployment.</a:t>
            </a:r>
            <a:endParaRPr/>
          </a:p>
          <a:p>
            <a:pPr marL="0" lvl="0" indent="0" algn="l" rtl="0">
              <a:spcBef>
                <a:spcPts val="1200"/>
              </a:spcBef>
              <a:spcAft>
                <a:spcPts val="0"/>
              </a:spcAft>
              <a:buClr>
                <a:schemeClr val="dk1"/>
              </a:buClr>
              <a:buSzPts val="2800"/>
              <a:buNone/>
            </a:pPr>
            <a:r>
              <a:rPr lang="en-US" b="1"/>
              <a:t>Come up with a list of scenarios of people who lost their job.</a:t>
            </a:r>
            <a:endParaRPr/>
          </a:p>
          <a:p>
            <a:pPr marL="0" lvl="0" indent="0" algn="l" rtl="0">
              <a:spcBef>
                <a:spcPts val="1200"/>
              </a:spcBef>
              <a:spcAft>
                <a:spcPts val="0"/>
              </a:spcAft>
              <a:buClr>
                <a:schemeClr val="dk1"/>
              </a:buClr>
              <a:buSzPts val="2800"/>
              <a:buNone/>
            </a:pPr>
            <a:r>
              <a:rPr lang="en-US" b="1"/>
              <a:t>Have students walk to the sign they think fits that scenario.</a:t>
            </a:r>
            <a:endParaRPr/>
          </a:p>
          <a:p>
            <a:pPr marL="0" lvl="0" indent="0" algn="l" rtl="0">
              <a:spcBef>
                <a:spcPts val="1200"/>
              </a:spcBef>
              <a:spcAft>
                <a:spcPts val="0"/>
              </a:spcAft>
              <a:buClr>
                <a:schemeClr val="dk1"/>
              </a:buClr>
              <a:buSzPts val="2800"/>
              <a:buNone/>
            </a:pPr>
            <a:endParaRPr b="1"/>
          </a:p>
          <a:p>
            <a:pPr marL="0" lvl="0" indent="0" algn="l" rtl="0">
              <a:spcBef>
                <a:spcPts val="1200"/>
              </a:spcBef>
              <a:spcAft>
                <a:spcPts val="0"/>
              </a:spcAft>
              <a:buClr>
                <a:schemeClr val="dk1"/>
              </a:buClr>
              <a:buSzPts val="2800"/>
              <a:buNone/>
            </a:pPr>
            <a:r>
              <a:rPr lang="en-US"/>
              <a:t>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dirty="0"/>
              <a:t>Sample Scenarios</a:t>
            </a:r>
            <a:endParaRPr dirty="0"/>
          </a:p>
        </p:txBody>
      </p:sp>
      <p:sp>
        <p:nvSpPr>
          <p:cNvPr id="512" name="Google Shape;512;p82"/>
          <p:cNvSpPr txBox="1">
            <a:spLocks noGrp="1"/>
          </p:cNvSpPr>
          <p:nvPr>
            <p:ph type="body" idx="1"/>
          </p:nvPr>
        </p:nvSpPr>
        <p:spPr>
          <a:xfrm>
            <a:off x="162150" y="1678193"/>
            <a:ext cx="8819700" cy="4766700"/>
          </a:xfrm>
          <a:prstGeom prst="rect">
            <a:avLst/>
          </a:prstGeom>
          <a:noFill/>
          <a:ln>
            <a:noFill/>
          </a:ln>
        </p:spPr>
        <p:txBody>
          <a:bodyPr spcFirstLastPara="1" wrap="square" lIns="91425" tIns="45700" rIns="91425" bIns="45700" anchor="t" anchorCtr="0">
            <a:noAutofit/>
          </a:bodyPr>
          <a:lstStyle/>
          <a:p>
            <a:pPr marL="177800" lvl="0" indent="0" algn="l" rtl="0">
              <a:spcBef>
                <a:spcPts val="0"/>
              </a:spcBef>
              <a:spcAft>
                <a:spcPts val="0"/>
              </a:spcAft>
              <a:buClr>
                <a:schemeClr val="dk1"/>
              </a:buClr>
              <a:buSzPts val="2800"/>
              <a:buNone/>
            </a:pPr>
            <a:r>
              <a:rPr lang="en-US" dirty="0"/>
              <a:t>Here are some samples from students:</a:t>
            </a:r>
            <a:endParaRPr dirty="0"/>
          </a:p>
          <a:p>
            <a:pPr marL="457200" lvl="0" indent="-342900" algn="l" rtl="0">
              <a:spcBef>
                <a:spcPts val="0"/>
              </a:spcBef>
              <a:spcAft>
                <a:spcPts val="0"/>
              </a:spcAft>
              <a:buSzPts val="1800"/>
              <a:buAutoNum type="arabicParenR"/>
            </a:pPr>
            <a:r>
              <a:rPr lang="en-US" sz="2100" dirty="0"/>
              <a:t>A custodian lost their job from COVID, because they can’t clean from home.</a:t>
            </a:r>
            <a:endParaRPr sz="2100" dirty="0"/>
          </a:p>
          <a:p>
            <a:pPr marL="457200" lvl="0" indent="-342900" algn="l" rtl="0">
              <a:spcBef>
                <a:spcPts val="0"/>
              </a:spcBef>
              <a:spcAft>
                <a:spcPts val="0"/>
              </a:spcAft>
              <a:buSzPts val="1800"/>
              <a:buAutoNum type="arabicParenR"/>
            </a:pPr>
            <a:r>
              <a:rPr lang="en-US" sz="2100" dirty="0"/>
              <a:t>Susan quit her job at BWs before starting her job as a factory worker.</a:t>
            </a:r>
            <a:endParaRPr sz="2100" dirty="0"/>
          </a:p>
          <a:p>
            <a:pPr marL="457200" lvl="0" indent="-342900" algn="l" rtl="0">
              <a:spcBef>
                <a:spcPts val="0"/>
              </a:spcBef>
              <a:spcAft>
                <a:spcPts val="0"/>
              </a:spcAft>
              <a:buSzPts val="1800"/>
              <a:buAutoNum type="arabicParenR"/>
            </a:pPr>
            <a:r>
              <a:rPr lang="en-US" sz="2100" dirty="0"/>
              <a:t>Janet lost her job at the ice cream shop over the winter because the shop wasn’t selling enough ice cream during this time to pay her.</a:t>
            </a:r>
            <a:endParaRPr sz="2100" dirty="0"/>
          </a:p>
          <a:p>
            <a:pPr marL="457200" lvl="0" indent="-342900" algn="l" rtl="0">
              <a:spcBef>
                <a:spcPts val="0"/>
              </a:spcBef>
              <a:spcAft>
                <a:spcPts val="0"/>
              </a:spcAft>
              <a:buSzPts val="1800"/>
              <a:buAutoNum type="arabicParenR"/>
            </a:pPr>
            <a:r>
              <a:rPr lang="en-US" sz="2100" dirty="0"/>
              <a:t>Deborah just lost her job at a local restaurant that closed due to the recession.</a:t>
            </a:r>
            <a:endParaRPr sz="2100" dirty="0"/>
          </a:p>
          <a:p>
            <a:pPr marL="457200" lvl="0" indent="-342900" algn="l" rtl="0">
              <a:spcBef>
                <a:spcPts val="0"/>
              </a:spcBef>
              <a:spcAft>
                <a:spcPts val="0"/>
              </a:spcAft>
              <a:buSzPts val="1800"/>
              <a:buAutoNum type="arabicParenR"/>
            </a:pPr>
            <a:r>
              <a:rPr lang="en-US" sz="2100" dirty="0"/>
              <a:t>Karen is having trouble finding a job because the only jobs available require a high school diploma...which she does not have.</a:t>
            </a:r>
            <a:endParaRPr sz="2100" dirty="0"/>
          </a:p>
          <a:p>
            <a:pPr marL="457200" lvl="0" indent="-342900" algn="l" rtl="0">
              <a:spcBef>
                <a:spcPts val="0"/>
              </a:spcBef>
              <a:spcAft>
                <a:spcPts val="0"/>
              </a:spcAft>
              <a:buSzPts val="1800"/>
              <a:buAutoNum type="arabicParenR"/>
            </a:pPr>
            <a:r>
              <a:rPr lang="en-US" sz="2100" dirty="0"/>
              <a:t>John works at Microsoft as a computer programmer, but was offered a new job at Google. He decided to leave Microsoft for a new position at Google.</a:t>
            </a:r>
            <a:endParaRPr sz="2100" dirty="0"/>
          </a:p>
          <a:p>
            <a:pPr marL="457200" lvl="0" indent="-342900" algn="l" rtl="0">
              <a:spcBef>
                <a:spcPts val="0"/>
              </a:spcBef>
              <a:spcAft>
                <a:spcPts val="0"/>
              </a:spcAft>
              <a:buSzPts val="1800"/>
              <a:buAutoNum type="arabicParenR"/>
            </a:pPr>
            <a:r>
              <a:rPr lang="en-US" sz="2100" dirty="0"/>
              <a:t>A college student working at Taco Bell loses their job to a tablet mounted on the wall.</a:t>
            </a:r>
            <a:endParaRPr sz="21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83"/>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19" name="Google Shape;519;p83"/>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8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26" name="Google Shape;526;p8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Extensions/Adaptations</a:t>
            </a:r>
            <a:endParaRPr/>
          </a:p>
        </p:txBody>
      </p:sp>
      <p:sp>
        <p:nvSpPr>
          <p:cNvPr id="532" name="Google Shape;532;p85"/>
          <p:cNvSpPr txBox="1">
            <a:spLocks noGrp="1"/>
          </p:cNvSpPr>
          <p:nvPr>
            <p:ph type="body" idx="1"/>
          </p:nvPr>
        </p:nvSpPr>
        <p:spPr>
          <a:xfrm>
            <a:off x="352338" y="1887523"/>
            <a:ext cx="8523214" cy="45971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Give students the same scenarios.</a:t>
            </a:r>
            <a:endParaRPr/>
          </a:p>
          <a:p>
            <a:pPr marL="0" lvl="0" indent="0" algn="l" rtl="0">
              <a:spcBef>
                <a:spcPts val="1200"/>
              </a:spcBef>
              <a:spcAft>
                <a:spcPts val="0"/>
              </a:spcAft>
              <a:buClr>
                <a:schemeClr val="dk1"/>
              </a:buClr>
              <a:buSzPts val="2800"/>
              <a:buNone/>
            </a:pPr>
            <a:r>
              <a:rPr lang="en-US" b="1"/>
              <a:t>Have them walk to the sign they think fits the scenario.</a:t>
            </a:r>
            <a:endParaRPr/>
          </a:p>
          <a:p>
            <a:pPr marL="0" lvl="0" indent="0" algn="l" rtl="0">
              <a:spcBef>
                <a:spcPts val="1200"/>
              </a:spcBef>
              <a:spcAft>
                <a:spcPts val="0"/>
              </a:spcAft>
              <a:buClr>
                <a:schemeClr val="dk1"/>
              </a:buClr>
              <a:buSzPts val="2800"/>
              <a:buNone/>
            </a:pPr>
            <a:r>
              <a:rPr lang="en-US" b="1"/>
              <a:t>Ask if they think the tools used by the Fed could help the person in that scenario keep their job/get a new job.</a:t>
            </a:r>
            <a:endParaRPr b="1"/>
          </a:p>
          <a:p>
            <a:pPr marL="0" lvl="0" indent="0" algn="l" rtl="0">
              <a:spcBef>
                <a:spcPts val="1200"/>
              </a:spcBef>
              <a:spcAft>
                <a:spcPts val="0"/>
              </a:spcAft>
              <a:buClr>
                <a:schemeClr val="dk1"/>
              </a:buClr>
              <a:buSzPts val="2800"/>
              <a:buNone/>
            </a:pPr>
            <a:r>
              <a:rPr lang="en-US" b="1"/>
              <a:t>Have them specify how monetary policy might help reduce unemployment.</a:t>
            </a:r>
            <a:endParaRPr b="1"/>
          </a:p>
          <a:p>
            <a:pPr marL="0" lvl="0" indent="0" algn="l" rtl="0">
              <a:spcBef>
                <a:spcPts val="1200"/>
              </a:spcBef>
              <a:spcAft>
                <a:spcPts val="0"/>
              </a:spcAft>
              <a:buClr>
                <a:schemeClr val="dk1"/>
              </a:buClr>
              <a:buSzPts val="2800"/>
              <a:buNone/>
            </a:pPr>
            <a:endParaRPr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6"/>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Extensions/Adaptations</a:t>
            </a:r>
            <a:endParaRPr/>
          </a:p>
        </p:txBody>
      </p:sp>
      <p:sp>
        <p:nvSpPr>
          <p:cNvPr id="538" name="Google Shape;538;p86"/>
          <p:cNvSpPr txBox="1">
            <a:spLocks noGrp="1"/>
          </p:cNvSpPr>
          <p:nvPr>
            <p:ph type="body" idx="1"/>
          </p:nvPr>
        </p:nvSpPr>
        <p:spPr>
          <a:xfrm>
            <a:off x="457200" y="2057400"/>
            <a:ext cx="8229600" cy="4099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a:t>Prior to discussing unemployment. Give students a 3x5 card.</a:t>
            </a:r>
            <a:endParaRPr/>
          </a:p>
          <a:p>
            <a:pPr marL="0" lvl="0" indent="0" algn="l" rtl="0">
              <a:spcBef>
                <a:spcPts val="1200"/>
              </a:spcBef>
              <a:spcAft>
                <a:spcPts val="0"/>
              </a:spcAft>
              <a:buClr>
                <a:schemeClr val="dk1"/>
              </a:buClr>
              <a:buSzPts val="2400"/>
              <a:buNone/>
            </a:pPr>
            <a:r>
              <a:rPr lang="en-US" sz="2400" b="1"/>
              <a:t>Have them list different scenarios of how people may have lost their job.</a:t>
            </a:r>
            <a:endParaRPr/>
          </a:p>
          <a:p>
            <a:pPr marL="0" lvl="0" indent="0" algn="l" rtl="0">
              <a:spcBef>
                <a:spcPts val="1200"/>
              </a:spcBef>
              <a:spcAft>
                <a:spcPts val="0"/>
              </a:spcAft>
              <a:buClr>
                <a:schemeClr val="dk1"/>
              </a:buClr>
              <a:buSzPts val="2400"/>
              <a:buNone/>
            </a:pPr>
            <a:r>
              <a:rPr lang="en-US" sz="2400" b="1"/>
              <a:t>Have them place their card on the board.</a:t>
            </a:r>
            <a:endParaRPr/>
          </a:p>
          <a:p>
            <a:pPr marL="0" lvl="0" indent="0" algn="l" rtl="0">
              <a:spcBef>
                <a:spcPts val="1200"/>
              </a:spcBef>
              <a:spcAft>
                <a:spcPts val="0"/>
              </a:spcAft>
              <a:buClr>
                <a:schemeClr val="dk1"/>
              </a:buClr>
              <a:buSzPts val="2400"/>
              <a:buNone/>
            </a:pPr>
            <a:r>
              <a:rPr lang="en-US" sz="2400" b="1"/>
              <a:t>Define the classifications of unemployment and list them at the top of the board.</a:t>
            </a:r>
            <a:endParaRPr/>
          </a:p>
          <a:p>
            <a:pPr marL="0" lvl="0" indent="0" algn="l" rtl="0">
              <a:spcBef>
                <a:spcPts val="1200"/>
              </a:spcBef>
              <a:spcAft>
                <a:spcPts val="0"/>
              </a:spcAft>
              <a:buClr>
                <a:schemeClr val="dk1"/>
              </a:buClr>
              <a:buSzPts val="2400"/>
              <a:buNone/>
            </a:pPr>
            <a:r>
              <a:rPr lang="en-US" sz="2400" b="1"/>
              <a:t>Have students sort their scenarios into the different categories.</a:t>
            </a:r>
            <a:endParaRPr sz="2400" b="1"/>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7"/>
          <p:cNvSpPr txBox="1">
            <a:spLocks noGrp="1"/>
          </p:cNvSpPr>
          <p:nvPr>
            <p:ph type="title"/>
          </p:nvPr>
        </p:nvSpPr>
        <p:spPr>
          <a:xfrm>
            <a:off x="457199" y="1222029"/>
            <a:ext cx="822960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5400" dirty="0" err="1"/>
              <a:t>Econoland</a:t>
            </a:r>
            <a:r>
              <a:rPr lang="en-US" sz="5400" dirty="0"/>
              <a:t> Adaptation for Unemployment Insurance</a:t>
            </a:r>
            <a:endParaRPr dirty="0"/>
          </a:p>
        </p:txBody>
      </p:sp>
      <p:sp>
        <p:nvSpPr>
          <p:cNvPr id="544" name="Google Shape;544;p87"/>
          <p:cNvSpPr txBox="1">
            <a:spLocks noGrp="1"/>
          </p:cNvSpPr>
          <p:nvPr>
            <p:ph type="body" idx="1"/>
          </p:nvPr>
        </p:nvSpPr>
        <p:spPr>
          <a:xfrm>
            <a:off x="457200" y="2567030"/>
            <a:ext cx="8229600" cy="35899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Give households money at the beginning of the activity.</a:t>
            </a:r>
            <a:endParaRPr/>
          </a:p>
          <a:p>
            <a:pPr marL="0" lvl="0" indent="0" algn="l" rtl="0">
              <a:spcBef>
                <a:spcPts val="1200"/>
              </a:spcBef>
              <a:spcAft>
                <a:spcPts val="0"/>
              </a:spcAft>
              <a:buClr>
                <a:schemeClr val="dk1"/>
              </a:buClr>
              <a:buSzPts val="2800"/>
              <a:buNone/>
            </a:pPr>
            <a:r>
              <a:rPr lang="en-US" b="1"/>
              <a:t>Allow them to purchase Econos without selling any FOPs.</a:t>
            </a:r>
            <a:endParaRPr/>
          </a:p>
          <a:p>
            <a:pPr marL="0" lvl="0" indent="0" algn="l" rtl="0">
              <a:spcBef>
                <a:spcPts val="1200"/>
              </a:spcBef>
              <a:spcAft>
                <a:spcPts val="0"/>
              </a:spcAft>
              <a:buClr>
                <a:schemeClr val="dk1"/>
              </a:buClr>
              <a:buSzPts val="2800"/>
              <a:buNone/>
            </a:pPr>
            <a:r>
              <a:rPr lang="en-US" b="1"/>
              <a:t>See what happens to businesses.</a:t>
            </a:r>
            <a:endParaRPr b="1"/>
          </a:p>
          <a:p>
            <a:pPr marL="0" lvl="0" indent="0" algn="l" rtl="0">
              <a:spcBef>
                <a:spcPts val="1200"/>
              </a:spcBef>
              <a:spcAft>
                <a:spcPts val="0"/>
              </a:spcAft>
              <a:buClr>
                <a:schemeClr val="dk1"/>
              </a:buClr>
              <a:buSzPts val="2800"/>
              <a:buNone/>
            </a:pPr>
            <a:r>
              <a:rPr lang="en-US" b="1" i="1"/>
              <a:t>Here are some resources you can use when discussing Unemployment Insurance with your classes.</a:t>
            </a:r>
            <a:endParaRPr b="1" i="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88"/>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51" name="Google Shape;551;p88"/>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solidFill>
                  <a:schemeClr val="dk1"/>
                </a:solidFill>
              </a:rPr>
              <a:t>Agenda</a:t>
            </a:r>
            <a:endParaRPr sz="5500" b="1">
              <a:solidFill>
                <a:schemeClr val="dk1"/>
              </a:solidFill>
            </a:endParaRPr>
          </a:p>
        </p:txBody>
      </p:sp>
      <p:sp>
        <p:nvSpPr>
          <p:cNvPr id="82" name="Google Shape;82;p17"/>
          <p:cNvSpPr txBox="1">
            <a:spLocks noGrp="1"/>
          </p:cNvSpPr>
          <p:nvPr>
            <p:ph type="body" idx="4294967295"/>
          </p:nvPr>
        </p:nvSpPr>
        <p:spPr>
          <a:xfrm>
            <a:off x="204186" y="1988598"/>
            <a:ext cx="8717872" cy="45646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BAF00"/>
              </a:buClr>
              <a:buSzPts val="2500"/>
              <a:buNone/>
            </a:pPr>
            <a:r>
              <a:rPr lang="en-US" sz="2500" b="1">
                <a:solidFill>
                  <a:srgbClr val="8BAF00"/>
                </a:solidFill>
              </a:rPr>
              <a:t>5</a:t>
            </a:r>
            <a:r>
              <a:rPr lang="en-US" sz="2500" b="1">
                <a:solidFill>
                  <a:srgbClr val="8BAF00"/>
                </a:solidFill>
                <a:latin typeface="Calibri"/>
                <a:ea typeface="Calibri"/>
                <a:cs typeface="Calibri"/>
                <a:sym typeface="Calibri"/>
              </a:rPr>
              <a:t> mins: </a:t>
            </a:r>
            <a:r>
              <a:rPr lang="en-US" sz="2500" b="1">
                <a:latin typeface="Calibri"/>
                <a:ea typeface="Calibri"/>
                <a:cs typeface="Calibri"/>
                <a:sym typeface="Calibri"/>
              </a:rPr>
              <a:t>Introduction, objectives and standards</a:t>
            </a:r>
            <a:endParaRPr sz="2500" b="1">
              <a:solidFill>
                <a:srgbClr val="FF0000"/>
              </a:solidFill>
              <a:latin typeface="Calibri"/>
              <a:ea typeface="Calibri"/>
              <a:cs typeface="Calibri"/>
              <a:sym typeface="Calibri"/>
            </a:endParaRPr>
          </a:p>
          <a:p>
            <a:pPr marL="1200150" lvl="0" indent="-1200150" algn="l" rtl="0">
              <a:spcBef>
                <a:spcPts val="0"/>
              </a:spcBef>
              <a:spcAft>
                <a:spcPts val="0"/>
              </a:spcAft>
              <a:buClr>
                <a:srgbClr val="8BAF00"/>
              </a:buClr>
              <a:buSzPts val="2500"/>
              <a:buNone/>
            </a:pPr>
            <a:r>
              <a:rPr lang="en-US" sz="2500" b="1">
                <a:solidFill>
                  <a:srgbClr val="8BAF00"/>
                </a:solidFill>
              </a:rPr>
              <a:t>2</a:t>
            </a:r>
            <a:r>
              <a:rPr lang="en-US" sz="2500" b="1">
                <a:solidFill>
                  <a:srgbClr val="8BAF00"/>
                </a:solidFill>
                <a:latin typeface="Calibri"/>
                <a:ea typeface="Calibri"/>
                <a:cs typeface="Calibri"/>
                <a:sym typeface="Calibri"/>
              </a:rPr>
              <a:t>0 mins: </a:t>
            </a:r>
            <a:r>
              <a:rPr lang="en-US" sz="2500" b="1">
                <a:latin typeface="Calibri"/>
                <a:ea typeface="Calibri"/>
                <a:cs typeface="Calibri"/>
                <a:sym typeface="Calibri"/>
              </a:rPr>
              <a:t>Some like it hot, what does it mean when the Fed heats up the economy?</a:t>
            </a:r>
            <a:endParaRPr sz="2500" b="1">
              <a:latin typeface="Calibri"/>
              <a:ea typeface="Calibri"/>
              <a:cs typeface="Calibri"/>
              <a:sym typeface="Calibri"/>
            </a:endParaRPr>
          </a:p>
          <a:p>
            <a:pPr marL="1200150" lvl="0" indent="-1200150" algn="l" rtl="0">
              <a:spcBef>
                <a:spcPts val="0"/>
              </a:spcBef>
              <a:spcAft>
                <a:spcPts val="0"/>
              </a:spcAft>
              <a:buClr>
                <a:srgbClr val="8BAF00"/>
              </a:buClr>
              <a:buSzPts val="2500"/>
              <a:buNone/>
            </a:pPr>
            <a:r>
              <a:rPr lang="en-US" sz="2500" b="1">
                <a:solidFill>
                  <a:srgbClr val="8BAF00"/>
                </a:solidFill>
              </a:rPr>
              <a:t>25 mins:</a:t>
            </a:r>
            <a:r>
              <a:rPr lang="en-US" sz="2500" b="1"/>
              <a:t> Inflation: Friend or foe?</a:t>
            </a:r>
            <a:endParaRPr sz="2500" b="1"/>
          </a:p>
          <a:p>
            <a:pPr marL="0" lvl="0" indent="0" algn="l" rtl="0">
              <a:spcBef>
                <a:spcPts val="0"/>
              </a:spcBef>
              <a:spcAft>
                <a:spcPts val="0"/>
              </a:spcAft>
              <a:buClr>
                <a:schemeClr val="dk1"/>
              </a:buClr>
              <a:buSzPts val="1200"/>
              <a:buNone/>
            </a:pPr>
            <a:endParaRPr sz="1200" b="1">
              <a:latin typeface="Calibri"/>
              <a:ea typeface="Calibri"/>
              <a:cs typeface="Calibri"/>
              <a:sym typeface="Calibri"/>
            </a:endParaRPr>
          </a:p>
          <a:p>
            <a:pPr marL="1200150" lvl="0" indent="-1200150" algn="l" rtl="0">
              <a:spcBef>
                <a:spcPts val="0"/>
              </a:spcBef>
              <a:spcAft>
                <a:spcPts val="0"/>
              </a:spcAft>
              <a:buClr>
                <a:srgbClr val="8BAF00"/>
              </a:buClr>
              <a:buSzPts val="2500"/>
              <a:buNone/>
            </a:pPr>
            <a:r>
              <a:rPr lang="en-US" sz="2500" b="1">
                <a:solidFill>
                  <a:srgbClr val="8BAF00"/>
                </a:solidFill>
              </a:rPr>
              <a:t>15</a:t>
            </a:r>
            <a:r>
              <a:rPr lang="en-US" sz="2500" b="1">
                <a:solidFill>
                  <a:srgbClr val="8BAF00"/>
                </a:solidFill>
                <a:latin typeface="Calibri"/>
                <a:ea typeface="Calibri"/>
                <a:cs typeface="Calibri"/>
                <a:sym typeface="Calibri"/>
              </a:rPr>
              <a:t> mins: </a:t>
            </a:r>
            <a:r>
              <a:rPr lang="en-US" sz="2500" b="1">
                <a:latin typeface="Calibri"/>
                <a:ea typeface="Calibri"/>
                <a:cs typeface="Calibri"/>
                <a:sym typeface="Calibri"/>
              </a:rPr>
              <a:t>Out with the old! What are the new tools the Fed uses for monetary policy?</a:t>
            </a:r>
            <a:endParaRPr sz="1200" b="1">
              <a:latin typeface="Calibri"/>
              <a:ea typeface="Calibri"/>
              <a:cs typeface="Calibri"/>
              <a:sym typeface="Calibri"/>
            </a:endParaRPr>
          </a:p>
          <a:p>
            <a:pPr marL="0" lvl="0" indent="0" algn="l" rtl="0">
              <a:spcBef>
                <a:spcPts val="0"/>
              </a:spcBef>
              <a:spcAft>
                <a:spcPts val="0"/>
              </a:spcAft>
              <a:buClr>
                <a:srgbClr val="8BAF00"/>
              </a:buClr>
              <a:buSzPts val="2500"/>
              <a:buNone/>
            </a:pPr>
            <a:r>
              <a:rPr lang="en-US" sz="2500" b="1">
                <a:solidFill>
                  <a:srgbClr val="8BAF00"/>
                </a:solidFill>
                <a:latin typeface="Calibri"/>
                <a:ea typeface="Calibri"/>
                <a:cs typeface="Calibri"/>
                <a:sym typeface="Calibri"/>
              </a:rPr>
              <a:t>3</a:t>
            </a:r>
            <a:r>
              <a:rPr lang="en-US" sz="2500" b="1">
                <a:solidFill>
                  <a:srgbClr val="8BAF00"/>
                </a:solidFill>
              </a:rPr>
              <a:t>5</a:t>
            </a:r>
            <a:r>
              <a:rPr lang="en-US" sz="2500" b="1">
                <a:solidFill>
                  <a:srgbClr val="8BAF00"/>
                </a:solidFill>
                <a:latin typeface="Calibri"/>
                <a:ea typeface="Calibri"/>
                <a:cs typeface="Calibri"/>
                <a:sym typeface="Calibri"/>
              </a:rPr>
              <a:t> mins: </a:t>
            </a:r>
            <a:r>
              <a:rPr lang="en-US" sz="2500" b="1">
                <a:latin typeface="Calibri"/>
                <a:ea typeface="Calibri"/>
                <a:cs typeface="Calibri"/>
                <a:sym typeface="Calibri"/>
              </a:rPr>
              <a:t>Can monetary policy defeat unemployment? </a:t>
            </a:r>
            <a:endParaRPr/>
          </a:p>
          <a:p>
            <a:pPr marL="0" lvl="0" indent="0" algn="l" rtl="0">
              <a:spcBef>
                <a:spcPts val="0"/>
              </a:spcBef>
              <a:spcAft>
                <a:spcPts val="0"/>
              </a:spcAft>
              <a:buClr>
                <a:srgbClr val="8BAF00"/>
              </a:buClr>
              <a:buSzPts val="2500"/>
              <a:buNone/>
            </a:pPr>
            <a:r>
              <a:rPr lang="en-US" sz="2500" b="1">
                <a:solidFill>
                  <a:srgbClr val="8BAF00"/>
                </a:solidFill>
                <a:latin typeface="Calibri"/>
                <a:ea typeface="Calibri"/>
                <a:cs typeface="Calibri"/>
                <a:sym typeface="Calibri"/>
              </a:rPr>
              <a:t>3</a:t>
            </a:r>
            <a:r>
              <a:rPr lang="en-US" sz="2500" b="1">
                <a:solidFill>
                  <a:srgbClr val="8BAF00"/>
                </a:solidFill>
              </a:rPr>
              <a:t>5</a:t>
            </a:r>
            <a:r>
              <a:rPr lang="en-US" sz="2500" b="1">
                <a:solidFill>
                  <a:srgbClr val="8BAF00"/>
                </a:solidFill>
                <a:latin typeface="Calibri"/>
                <a:ea typeface="Calibri"/>
                <a:cs typeface="Calibri"/>
                <a:sym typeface="Calibri"/>
              </a:rPr>
              <a:t> mins: </a:t>
            </a:r>
            <a:r>
              <a:rPr lang="en-US" sz="2500" b="1">
                <a:latin typeface="Calibri"/>
                <a:ea typeface="Calibri"/>
                <a:cs typeface="Calibri"/>
                <a:sym typeface="Calibri"/>
              </a:rPr>
              <a:t>Can banks help marginalized populations?</a:t>
            </a:r>
            <a:endParaRPr/>
          </a:p>
          <a:p>
            <a:pPr marL="0" lvl="0" indent="0" algn="l" rtl="0">
              <a:spcBef>
                <a:spcPts val="0"/>
              </a:spcBef>
              <a:spcAft>
                <a:spcPts val="0"/>
              </a:spcAft>
              <a:buClr>
                <a:schemeClr val="dk1"/>
              </a:buClr>
              <a:buSzPts val="1200"/>
              <a:buNone/>
            </a:pPr>
            <a:endParaRPr sz="1200" b="1">
              <a:latin typeface="Calibri"/>
              <a:ea typeface="Calibri"/>
              <a:cs typeface="Calibri"/>
              <a:sym typeface="Calibri"/>
            </a:endParaRPr>
          </a:p>
          <a:p>
            <a:pPr marL="1200150" lvl="0" indent="-1200150" algn="l" rtl="0">
              <a:spcBef>
                <a:spcPts val="0"/>
              </a:spcBef>
              <a:spcAft>
                <a:spcPts val="0"/>
              </a:spcAft>
              <a:buClr>
                <a:srgbClr val="8BAF00"/>
              </a:buClr>
              <a:buSzPts val="2500"/>
              <a:buNone/>
            </a:pPr>
            <a:r>
              <a:rPr lang="en-US" sz="2500" b="1">
                <a:solidFill>
                  <a:srgbClr val="8BAF00"/>
                </a:solidFill>
                <a:latin typeface="Calibri"/>
                <a:ea typeface="Calibri"/>
                <a:cs typeface="Calibri"/>
                <a:sym typeface="Calibri"/>
              </a:rPr>
              <a:t>3</a:t>
            </a:r>
            <a:r>
              <a:rPr lang="en-US" sz="2500" b="1">
                <a:solidFill>
                  <a:srgbClr val="8BAF00"/>
                </a:solidFill>
              </a:rPr>
              <a:t>5</a:t>
            </a:r>
            <a:r>
              <a:rPr lang="en-US" sz="2500" b="1">
                <a:solidFill>
                  <a:srgbClr val="8BAF00"/>
                </a:solidFill>
                <a:latin typeface="Calibri"/>
                <a:ea typeface="Calibri"/>
                <a:cs typeface="Calibri"/>
                <a:sym typeface="Calibri"/>
              </a:rPr>
              <a:t> mins: </a:t>
            </a:r>
            <a:r>
              <a:rPr lang="en-US" sz="2500" b="1">
                <a:latin typeface="Calibri"/>
                <a:ea typeface="Calibri"/>
                <a:cs typeface="Calibri"/>
                <a:sym typeface="Calibri"/>
              </a:rPr>
              <a:t>Is government crowding out small business or is it growing the pie? </a:t>
            </a:r>
            <a:endParaRPr/>
          </a:p>
          <a:p>
            <a:pPr marL="0" lvl="0" indent="0" algn="l" rtl="0">
              <a:spcBef>
                <a:spcPts val="0"/>
              </a:spcBef>
              <a:spcAft>
                <a:spcPts val="0"/>
              </a:spcAft>
              <a:buClr>
                <a:srgbClr val="8BAF00"/>
              </a:buClr>
              <a:buSzPts val="2500"/>
              <a:buNone/>
            </a:pPr>
            <a:r>
              <a:rPr lang="en-US" sz="2500" b="1">
                <a:solidFill>
                  <a:srgbClr val="8BAF00"/>
                </a:solidFill>
                <a:latin typeface="Calibri"/>
                <a:ea typeface="Calibri"/>
                <a:cs typeface="Calibri"/>
                <a:sym typeface="Calibri"/>
              </a:rPr>
              <a:t>10 mins: </a:t>
            </a:r>
            <a:r>
              <a:rPr lang="en-US" sz="2500" b="1"/>
              <a:t>Assessment questions</a:t>
            </a:r>
            <a:endParaRPr sz="25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89"/>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58" name="Google Shape;558;p89"/>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Can Banks Help Marginalized Populations?</a:t>
            </a:r>
            <a:endParaRPr/>
          </a:p>
        </p:txBody>
      </p:sp>
      <p:sp>
        <p:nvSpPr>
          <p:cNvPr id="564" name="Google Shape;564;p90"/>
          <p:cNvSpPr txBox="1">
            <a:spLocks noGrp="1"/>
          </p:cNvSpPr>
          <p:nvPr>
            <p:ph type="subTitle" idx="1"/>
          </p:nvPr>
        </p:nvSpPr>
        <p:spPr>
          <a:xfrm>
            <a:off x="1371600" y="4190225"/>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1"/>
          <p:cNvSpPr txBox="1">
            <a:spLocks noGrp="1"/>
          </p:cNvSpPr>
          <p:nvPr>
            <p:ph type="title"/>
          </p:nvPr>
        </p:nvSpPr>
        <p:spPr>
          <a:xfrm>
            <a:off x="457200" y="1098959"/>
            <a:ext cx="8229600" cy="578840"/>
          </a:xfrm>
          <a:prstGeom prst="rect">
            <a:avLst/>
          </a:prstGeom>
          <a:noFill/>
          <a:ln>
            <a:noFill/>
          </a:ln>
        </p:spPr>
        <p:txBody>
          <a:bodyPr spcFirstLastPara="1" wrap="square" lIns="91425" tIns="45700" rIns="91425" bIns="45700" anchor="ctr" anchorCtr="0">
            <a:noAutofit/>
          </a:bodyPr>
          <a:lstStyle/>
          <a:p>
            <a:pPr marL="0" lvl="0" indent="0" algn="ctr" rtl="0">
              <a:lnSpc>
                <a:spcPct val="118750"/>
              </a:lnSpc>
              <a:spcBef>
                <a:spcPts val="0"/>
              </a:spcBef>
              <a:spcAft>
                <a:spcPts val="0"/>
              </a:spcAft>
              <a:buNone/>
            </a:pPr>
            <a:r>
              <a:rPr lang="en-US" sz="4800"/>
              <a:t>Redlining</a:t>
            </a:r>
            <a:endParaRPr/>
          </a:p>
        </p:txBody>
      </p:sp>
      <p:sp>
        <p:nvSpPr>
          <p:cNvPr id="570" name="Google Shape;570;p91"/>
          <p:cNvSpPr txBox="1">
            <a:spLocks noGrp="1"/>
          </p:cNvSpPr>
          <p:nvPr>
            <p:ph type="body" idx="1"/>
          </p:nvPr>
        </p:nvSpPr>
        <p:spPr>
          <a:xfrm>
            <a:off x="184559" y="1585519"/>
            <a:ext cx="8758106" cy="45714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Something the Fed has become more vocal about is their attempt to create monetary policy to help marginalized populations.</a:t>
            </a:r>
            <a:endParaRPr b="1"/>
          </a:p>
          <a:p>
            <a:pPr marL="0" lvl="0" indent="0" algn="l" rtl="0">
              <a:spcBef>
                <a:spcPts val="0"/>
              </a:spcBef>
              <a:spcAft>
                <a:spcPts val="0"/>
              </a:spcAft>
              <a:buClr>
                <a:schemeClr val="dk1"/>
              </a:buClr>
              <a:buSzPts val="2800"/>
              <a:buNone/>
            </a:pPr>
            <a:r>
              <a:rPr lang="en-US" b="1"/>
              <a:t>One reason for this is the K-shaped recovery we discussed yesterday.</a:t>
            </a:r>
            <a:endParaRPr b="1"/>
          </a:p>
          <a:p>
            <a:pPr marL="0" lvl="0" indent="0" algn="l" rtl="0">
              <a:spcBef>
                <a:spcPts val="0"/>
              </a:spcBef>
              <a:spcAft>
                <a:spcPts val="0"/>
              </a:spcAft>
              <a:buClr>
                <a:schemeClr val="dk1"/>
              </a:buClr>
              <a:buSzPts val="2800"/>
              <a:buNone/>
            </a:pPr>
            <a:r>
              <a:rPr lang="en-US" b="1"/>
              <a:t>Another reason for this emphasis on banks helping marginalized populations is the history of redlining.</a:t>
            </a:r>
            <a:endParaRPr/>
          </a:p>
          <a:p>
            <a:pPr marL="0" lvl="0" indent="0" algn="l" rtl="0">
              <a:spcBef>
                <a:spcPts val="1800"/>
              </a:spcBef>
              <a:spcAft>
                <a:spcPts val="0"/>
              </a:spcAft>
              <a:buClr>
                <a:schemeClr val="dk1"/>
              </a:buClr>
              <a:buSzPts val="2800"/>
              <a:buNone/>
            </a:pPr>
            <a:r>
              <a:rPr lang="en-US" b="1"/>
              <a:t>Redlining was (is?) a discriminatory practice that gets its name from the government rating communities for lending risk and assigning a color to each community based on risk.</a:t>
            </a:r>
            <a:endParaRPr/>
          </a:p>
          <a:p>
            <a:pPr marL="0" lvl="0" indent="0" algn="l" rtl="0">
              <a:spcBef>
                <a:spcPts val="1800"/>
              </a:spcBef>
              <a:spcAft>
                <a:spcPts val="0"/>
              </a:spcAft>
              <a:buClr>
                <a:srgbClr val="00B050"/>
              </a:buClr>
              <a:buSzPts val="28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2"/>
          <p:cNvSpPr txBox="1">
            <a:spLocks noGrp="1"/>
          </p:cNvSpPr>
          <p:nvPr>
            <p:ph type="title"/>
          </p:nvPr>
        </p:nvSpPr>
        <p:spPr>
          <a:xfrm>
            <a:off x="457200" y="473336"/>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Sample Map</a:t>
            </a:r>
            <a:endParaRPr dirty="0"/>
          </a:p>
        </p:txBody>
      </p:sp>
      <p:sp>
        <p:nvSpPr>
          <p:cNvPr id="577" name="Google Shape;577;p92"/>
          <p:cNvSpPr txBox="1">
            <a:spLocks noGrp="1"/>
          </p:cNvSpPr>
          <p:nvPr>
            <p:ph type="body" idx="1"/>
          </p:nvPr>
        </p:nvSpPr>
        <p:spPr>
          <a:xfrm>
            <a:off x="51800" y="2148850"/>
            <a:ext cx="3765600" cy="37794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b="1"/>
              <a:t>HOLC definitions/key:</a:t>
            </a:r>
            <a:endParaRPr b="1"/>
          </a:p>
          <a:p>
            <a:pPr marL="0" lvl="0" indent="0" algn="l" rtl="0">
              <a:spcBef>
                <a:spcPts val="1800"/>
              </a:spcBef>
              <a:spcAft>
                <a:spcPts val="0"/>
              </a:spcAft>
              <a:buClr>
                <a:srgbClr val="00B050"/>
              </a:buClr>
              <a:buSzPts val="2800"/>
              <a:buFont typeface="Arial"/>
              <a:buNone/>
            </a:pPr>
            <a:r>
              <a:rPr lang="en-US" b="1">
                <a:solidFill>
                  <a:srgbClr val="00B050"/>
                </a:solidFill>
              </a:rPr>
              <a:t>Green</a:t>
            </a:r>
            <a:r>
              <a:rPr lang="en-US" b="1"/>
              <a:t> was for the “best,”</a:t>
            </a:r>
            <a:r>
              <a:rPr lang="en-US" b="1">
                <a:solidFill>
                  <a:srgbClr val="366092"/>
                </a:solidFill>
              </a:rPr>
              <a:t> blue </a:t>
            </a:r>
            <a:r>
              <a:rPr lang="en-US" b="1"/>
              <a:t>was “still desirable,” </a:t>
            </a:r>
            <a:r>
              <a:rPr lang="en-US" b="1">
                <a:highlight>
                  <a:srgbClr val="FFFF00"/>
                </a:highlight>
              </a:rPr>
              <a:t>yellow</a:t>
            </a:r>
            <a:r>
              <a:rPr lang="en-US" b="1"/>
              <a:t> was “definitely declining,”</a:t>
            </a:r>
            <a:r>
              <a:rPr lang="en-US" b="1">
                <a:solidFill>
                  <a:srgbClr val="FF0000"/>
                </a:solidFill>
              </a:rPr>
              <a:t> red </a:t>
            </a:r>
            <a:r>
              <a:rPr lang="en-US" b="1"/>
              <a:t>was “hazardous.” </a:t>
            </a:r>
            <a:endParaRPr/>
          </a:p>
        </p:txBody>
      </p:sp>
      <p:pic>
        <p:nvPicPr>
          <p:cNvPr id="578" name="Google Shape;578;p92"/>
          <p:cNvPicPr preferRelativeResize="0"/>
          <p:nvPr/>
        </p:nvPicPr>
        <p:blipFill>
          <a:blip r:embed="rId3">
            <a:alphaModFix/>
          </a:blip>
          <a:stretch>
            <a:fillRect/>
          </a:stretch>
        </p:blipFill>
        <p:spPr>
          <a:xfrm>
            <a:off x="3506225" y="2148850"/>
            <a:ext cx="5519126" cy="40447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93"/>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85" name="Google Shape;585;p93"/>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9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592" name="Google Shape;592;p9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5"/>
          <p:cNvSpPr txBox="1">
            <a:spLocks noGrp="1"/>
          </p:cNvSpPr>
          <p:nvPr>
            <p:ph type="title"/>
          </p:nvPr>
        </p:nvSpPr>
        <p:spPr>
          <a:xfrm>
            <a:off x="457200" y="973123"/>
            <a:ext cx="8229600" cy="78856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t>Brief History</a:t>
            </a:r>
            <a:endParaRPr/>
          </a:p>
        </p:txBody>
      </p:sp>
      <p:sp>
        <p:nvSpPr>
          <p:cNvPr id="598" name="Google Shape;598;p95"/>
          <p:cNvSpPr txBox="1">
            <a:spLocks noGrp="1"/>
          </p:cNvSpPr>
          <p:nvPr>
            <p:ph type="body" idx="1"/>
          </p:nvPr>
        </p:nvSpPr>
        <p:spPr>
          <a:xfrm>
            <a:off x="201325" y="1686175"/>
            <a:ext cx="8841300" cy="46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700" b="1" dirty="0"/>
              <a:t>A New Deal program (Home Owner’s Loan Act) was established to </a:t>
            </a:r>
            <a:r>
              <a:rPr lang="en-US" sz="2700" b="1" i="1" dirty="0"/>
              <a:t>“provide emergency relief with respect to home mortgage indebtedness” </a:t>
            </a:r>
            <a:r>
              <a:rPr lang="en-US" sz="2700" b="1" dirty="0"/>
              <a:t>(seem familiar?).</a:t>
            </a:r>
            <a:endParaRPr sz="2700" dirty="0"/>
          </a:p>
          <a:p>
            <a:pPr marL="0" lvl="0" indent="0" algn="l" rtl="0">
              <a:spcBef>
                <a:spcPts val="600"/>
              </a:spcBef>
              <a:spcAft>
                <a:spcPts val="0"/>
              </a:spcAft>
              <a:buClr>
                <a:schemeClr val="dk1"/>
              </a:buClr>
              <a:buSzPts val="2800"/>
              <a:buNone/>
            </a:pPr>
            <a:r>
              <a:rPr lang="en-US" sz="2700" b="1" dirty="0"/>
              <a:t>The law ALSO created the Home Owners’ Loan Corporation (</a:t>
            </a:r>
            <a:r>
              <a:rPr lang="en-US" sz="2700" b="1" dirty="0">
                <a:solidFill>
                  <a:srgbClr val="8BAF00"/>
                </a:solidFill>
              </a:rPr>
              <a:t>HOLC</a:t>
            </a:r>
            <a:r>
              <a:rPr lang="en-US" sz="2700" b="1" dirty="0"/>
              <a:t>) to make loans to homeowners in need.</a:t>
            </a:r>
            <a:endParaRPr sz="2700" dirty="0"/>
          </a:p>
          <a:p>
            <a:pPr marL="0" lvl="0" indent="0" algn="l" rtl="0">
              <a:spcBef>
                <a:spcPts val="600"/>
              </a:spcBef>
              <a:spcAft>
                <a:spcPts val="0"/>
              </a:spcAft>
              <a:buClr>
                <a:schemeClr val="dk1"/>
              </a:buClr>
              <a:buSzPts val="2800"/>
              <a:buNone/>
            </a:pPr>
            <a:r>
              <a:rPr lang="en-US" sz="2700" b="1" dirty="0"/>
              <a:t>As a part of this, HOLC began to assess communities it would lend to.</a:t>
            </a:r>
            <a:endParaRPr sz="2700" dirty="0"/>
          </a:p>
          <a:p>
            <a:pPr marL="0" lvl="0" indent="0" algn="l" rtl="0">
              <a:spcBef>
                <a:spcPts val="600"/>
              </a:spcBef>
              <a:spcAft>
                <a:spcPts val="0"/>
              </a:spcAft>
              <a:buClr>
                <a:schemeClr val="dk1"/>
              </a:buClr>
              <a:buSzPts val="2800"/>
              <a:buNone/>
            </a:pPr>
            <a:r>
              <a:rPr lang="en-US" sz="2700" b="1" dirty="0"/>
              <a:t>Another item to consider is the rise of suburbs in the 1950s. Many suburbs HOAs or the builders themselves had rules against selling property to minorities.</a:t>
            </a:r>
            <a:endParaRPr sz="2700" b="1" dirty="0"/>
          </a:p>
          <a:p>
            <a:pPr marL="0" lvl="0" indent="0" algn="l" rtl="0">
              <a:spcBef>
                <a:spcPts val="600"/>
              </a:spcBef>
              <a:spcAft>
                <a:spcPts val="0"/>
              </a:spcAft>
              <a:buClr>
                <a:schemeClr val="dk1"/>
              </a:buClr>
              <a:buSzPts val="2800"/>
              <a:buNone/>
            </a:pPr>
            <a:endParaRPr sz="2700" b="1" dirty="0"/>
          </a:p>
          <a:p>
            <a:pPr marL="0" lvl="0" indent="0" algn="l" rtl="0">
              <a:spcBef>
                <a:spcPts val="600"/>
              </a:spcBef>
              <a:spcAft>
                <a:spcPts val="0"/>
              </a:spcAft>
              <a:buClr>
                <a:schemeClr val="dk1"/>
              </a:buClr>
              <a:buSzPts val="2800"/>
              <a:buNone/>
            </a:pP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6"/>
          <p:cNvSpPr txBox="1">
            <a:spLocks noGrp="1"/>
          </p:cNvSpPr>
          <p:nvPr>
            <p:ph type="title"/>
          </p:nvPr>
        </p:nvSpPr>
        <p:spPr>
          <a:xfrm>
            <a:off x="457125" y="236669"/>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More Brief History</a:t>
            </a:r>
            <a:endParaRPr dirty="0"/>
          </a:p>
        </p:txBody>
      </p:sp>
      <p:sp>
        <p:nvSpPr>
          <p:cNvPr id="605" name="Google Shape;605;p96"/>
          <p:cNvSpPr txBox="1">
            <a:spLocks noGrp="1"/>
          </p:cNvSpPr>
          <p:nvPr>
            <p:ph type="body" idx="1"/>
          </p:nvPr>
        </p:nvSpPr>
        <p:spPr>
          <a:xfrm>
            <a:off x="278025" y="1868950"/>
            <a:ext cx="8587800" cy="466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The Supreme Court </a:t>
            </a:r>
            <a:r>
              <a:rPr lang="en-US" b="1" u="sng">
                <a:solidFill>
                  <a:schemeClr val="hlink"/>
                </a:solidFill>
                <a:hlinkClick r:id="rId3"/>
              </a:rPr>
              <a:t>ruled that racial covenants were unconstitutional</a:t>
            </a:r>
            <a:r>
              <a:rPr lang="en-US" b="1"/>
              <a:t> (or rather that states upholding and enforcing them were) in 1948. </a:t>
            </a:r>
            <a:endParaRPr b="1"/>
          </a:p>
          <a:p>
            <a:pPr marL="0" lvl="0" indent="0" algn="l" rtl="0">
              <a:spcBef>
                <a:spcPts val="0"/>
              </a:spcBef>
              <a:spcAft>
                <a:spcPts val="0"/>
              </a:spcAft>
              <a:buNone/>
            </a:pPr>
            <a:r>
              <a:rPr lang="en-US" b="1"/>
              <a:t>William Levitt had a racial covenant when he first created Levittown after WWII, however he </a:t>
            </a:r>
            <a:r>
              <a:rPr lang="en-US" b="1" u="sng">
                <a:solidFill>
                  <a:schemeClr val="hlink"/>
                </a:solidFill>
                <a:hlinkClick r:id="rId4"/>
              </a:rPr>
              <a:t>removed it</a:t>
            </a:r>
            <a:r>
              <a:rPr lang="en-US" b="1"/>
              <a:t> when the Supreme Court decision was handed down. </a:t>
            </a:r>
            <a:endParaRPr b="1"/>
          </a:p>
          <a:p>
            <a:pPr marL="0" lvl="0" indent="0" algn="l" rtl="0">
              <a:spcBef>
                <a:spcPts val="0"/>
              </a:spcBef>
              <a:spcAft>
                <a:spcPts val="0"/>
              </a:spcAft>
              <a:buNone/>
            </a:pPr>
            <a:r>
              <a:rPr lang="en-US" b="1"/>
              <a:t>That doesn’t mean that Levittowns became less segregated, </a:t>
            </a:r>
            <a:r>
              <a:rPr lang="en-US" b="1" u="sng">
                <a:solidFill>
                  <a:schemeClr val="hlink"/>
                </a:solidFill>
                <a:hlinkClick r:id="rId5"/>
              </a:rPr>
              <a:t>far from it</a:t>
            </a:r>
            <a:r>
              <a:rPr lang="en-US" b="1"/>
              <a:t>. Levitt claimed that was because he wouldn’t sell houses if he didn’t exclude minorities.</a:t>
            </a:r>
            <a:endParaRPr b="1"/>
          </a:p>
          <a:p>
            <a:pPr marL="0" lvl="0" indent="0" algn="l" rtl="0">
              <a:spcBef>
                <a:spcPts val="0"/>
              </a:spcBef>
              <a:spcAft>
                <a:spcPts val="0"/>
              </a:spcAft>
              <a:buNone/>
            </a:pPr>
            <a:r>
              <a:rPr lang="en-US" b="1"/>
              <a:t>There are harrowing stories from minorities who </a:t>
            </a:r>
            <a:r>
              <a:rPr lang="en-US" b="1" u="sng">
                <a:solidFill>
                  <a:schemeClr val="hlink"/>
                </a:solidFill>
                <a:hlinkClick r:id="rId6"/>
              </a:rPr>
              <a:t>attempted to live in Levittowns</a:t>
            </a:r>
            <a:r>
              <a:rPr lang="en-US" b="1"/>
              <a:t>.</a:t>
            </a:r>
            <a:endParaRPr b="1"/>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97"/>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12" name="Google Shape;612;p97"/>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8"/>
          <p:cNvSpPr txBox="1">
            <a:spLocks noGrp="1"/>
          </p:cNvSpPr>
          <p:nvPr>
            <p:ph type="title"/>
          </p:nvPr>
        </p:nvSpPr>
        <p:spPr>
          <a:xfrm>
            <a:off x="457200" y="84203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dirty="0"/>
              <a:t>NY Fed Redlining Activity</a:t>
            </a:r>
            <a:endParaRPr dirty="0"/>
          </a:p>
        </p:txBody>
      </p:sp>
      <p:sp>
        <p:nvSpPr>
          <p:cNvPr id="618" name="Google Shape;618;p98"/>
          <p:cNvSpPr txBox="1">
            <a:spLocks noGrp="1"/>
          </p:cNvSpPr>
          <p:nvPr>
            <p:ph type="body" idx="1"/>
          </p:nvPr>
        </p:nvSpPr>
        <p:spPr>
          <a:xfrm>
            <a:off x="125835" y="1985033"/>
            <a:ext cx="8892330" cy="450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dirty="0"/>
              <a:t>Just a heads-up. Part of this lesson delves into what we call normative economics. </a:t>
            </a:r>
            <a:r>
              <a:rPr lang="en-US" b="1" dirty="0">
                <a:solidFill>
                  <a:srgbClr val="8BAF00"/>
                </a:solidFill>
              </a:rPr>
              <a:t>Normative economics: </a:t>
            </a:r>
            <a:r>
              <a:rPr lang="en-US" b="1" dirty="0"/>
              <a:t>Focuses on the value of economic fairness.</a:t>
            </a:r>
            <a:endParaRPr dirty="0"/>
          </a:p>
          <a:p>
            <a:pPr marL="0" lvl="0" indent="0" algn="l" rtl="0">
              <a:spcBef>
                <a:spcPts val="1800"/>
              </a:spcBef>
              <a:spcAft>
                <a:spcPts val="0"/>
              </a:spcAft>
              <a:buClr>
                <a:srgbClr val="8BAF00"/>
              </a:buClr>
              <a:buSzPts val="2800"/>
              <a:buNone/>
            </a:pPr>
            <a:r>
              <a:rPr lang="en-US" b="1" dirty="0">
                <a:solidFill>
                  <a:srgbClr val="8BAF00"/>
                </a:solidFill>
              </a:rPr>
              <a:t>Positive economics: </a:t>
            </a:r>
            <a:r>
              <a:rPr lang="en-US" b="1" dirty="0"/>
              <a:t>Based on fact and cannot be approved or disapproved.</a:t>
            </a:r>
            <a:endParaRPr dirty="0"/>
          </a:p>
          <a:p>
            <a:pPr marL="0" lvl="0" indent="0" algn="l" rtl="0">
              <a:spcBef>
                <a:spcPts val="1800"/>
              </a:spcBef>
              <a:spcAft>
                <a:spcPts val="0"/>
              </a:spcAft>
              <a:buClr>
                <a:schemeClr val="dk1"/>
              </a:buClr>
              <a:buSzPts val="2800"/>
              <a:buNone/>
            </a:pPr>
            <a:r>
              <a:rPr lang="en-US" b="1" dirty="0"/>
              <a:t>Both normative and positive economics have good and bad elements to consider when teaching.</a:t>
            </a:r>
            <a:endParaRPr dirty="0"/>
          </a:p>
          <a:p>
            <a:pPr marL="0" lvl="0" indent="0" algn="l" rtl="0">
              <a:spcBef>
                <a:spcPts val="1800"/>
              </a:spcBef>
              <a:spcAft>
                <a:spcPts val="0"/>
              </a:spcAft>
              <a:buClr>
                <a:schemeClr val="dk1"/>
              </a:buClr>
              <a:buSzPts val="2800"/>
              <a:buNone/>
            </a:pPr>
            <a:r>
              <a:rPr lang="en-US" b="1" dirty="0"/>
              <a:t>I will try to stick to positive statements, but it is hard to read some of the HOLC statements and stay neutral.</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t>Objectives</a:t>
            </a:r>
            <a:endParaRPr sz="5500" b="1"/>
          </a:p>
        </p:txBody>
      </p:sp>
      <p:sp>
        <p:nvSpPr>
          <p:cNvPr id="89" name="Google Shape;89;p18"/>
          <p:cNvSpPr txBox="1">
            <a:spLocks noGrp="1"/>
          </p:cNvSpPr>
          <p:nvPr>
            <p:ph type="body" idx="4294967295"/>
          </p:nvPr>
        </p:nvSpPr>
        <p:spPr>
          <a:xfrm>
            <a:off x="457200" y="2085341"/>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50"/>
              <a:buNone/>
            </a:pPr>
            <a:r>
              <a:rPr lang="en-US" sz="2750" b="1"/>
              <a:t>Teachers will:</a:t>
            </a:r>
            <a:endParaRPr/>
          </a:p>
          <a:p>
            <a:pPr marL="342900" lvl="0" indent="-342900" algn="l" rtl="0">
              <a:spcBef>
                <a:spcPts val="1800"/>
              </a:spcBef>
              <a:spcAft>
                <a:spcPts val="0"/>
              </a:spcAft>
              <a:buClr>
                <a:schemeClr val="dk1"/>
              </a:buClr>
              <a:buSzPts val="2400"/>
              <a:buChar char="•"/>
            </a:pPr>
            <a:r>
              <a:rPr lang="en-US" sz="2400"/>
              <a:t>Gain access to activities they can use to bring timely macroeconomic topics to their students.</a:t>
            </a:r>
            <a:endParaRPr/>
          </a:p>
          <a:p>
            <a:pPr marL="342900" lvl="0" indent="-342900" algn="l" rtl="0">
              <a:spcBef>
                <a:spcPts val="1800"/>
              </a:spcBef>
              <a:spcAft>
                <a:spcPts val="0"/>
              </a:spcAft>
              <a:buClr>
                <a:schemeClr val="dk1"/>
              </a:buClr>
              <a:buSzPts val="2400"/>
              <a:buChar char="•"/>
            </a:pPr>
            <a:r>
              <a:rPr lang="en-US" sz="2400"/>
              <a:t>Explore how to adapt existing activities to address current events in the classroom.</a:t>
            </a:r>
            <a:endParaRPr/>
          </a:p>
          <a:p>
            <a:pPr marL="342900" lvl="0" indent="-342900" algn="l" rtl="0">
              <a:spcBef>
                <a:spcPts val="1800"/>
              </a:spcBef>
              <a:spcAft>
                <a:spcPts val="0"/>
              </a:spcAft>
              <a:buClr>
                <a:schemeClr val="dk1"/>
              </a:buClr>
              <a:buSzPts val="2400"/>
              <a:buChar char="•"/>
            </a:pPr>
            <a:r>
              <a:rPr lang="en-US" sz="2400"/>
              <a:t>Utilize additional resources they can use to integrate macroeconomic concepts into their existing curriculum.</a:t>
            </a:r>
            <a:endParaRPr/>
          </a:p>
          <a:p>
            <a:pPr marL="0" lvl="0" indent="0" algn="l" rtl="0">
              <a:spcBef>
                <a:spcPts val="1800"/>
              </a:spcBef>
              <a:spcAft>
                <a:spcPts val="0"/>
              </a:spcAft>
              <a:buClr>
                <a:schemeClr val="dk1"/>
              </a:buClr>
              <a:buSzPts val="2400"/>
              <a:buNone/>
            </a:pPr>
            <a:endParaRPr sz="2400"/>
          </a:p>
          <a:p>
            <a:pPr marL="0" lvl="0" indent="0" algn="l" rtl="0">
              <a:spcBef>
                <a:spcPts val="1800"/>
              </a:spcBef>
              <a:spcAft>
                <a:spcPts val="0"/>
              </a:spcAft>
              <a:buClr>
                <a:schemeClr val="dk1"/>
              </a:buClr>
              <a:buSzPts val="2400"/>
              <a:buNone/>
            </a:pPr>
            <a:endParaRPr sz="2400"/>
          </a:p>
          <a:p>
            <a:pPr marL="342900" lvl="0" indent="-190500" algn="l" rtl="0">
              <a:spcBef>
                <a:spcPts val="1800"/>
              </a:spcBef>
              <a:spcAft>
                <a:spcPts val="0"/>
              </a:spcAft>
              <a:buClr>
                <a:schemeClr val="dk1"/>
              </a:buClr>
              <a:buSzPts val="2400"/>
              <a:buNone/>
            </a:pP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 calcmode="lin" valueType="num">
                                      <p:cBhvr additive="base">
                                        <p:cTn id="12" dur="500"/>
                                        <p:tgtEl>
                                          <p:spTgt spid="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 calcmode="lin" valueType="num">
                                      <p:cBhvr additive="base">
                                        <p:cTn id="17" dur="500"/>
                                        <p:tgtEl>
                                          <p:spTgt spid="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 calcmode="lin" valueType="num">
                                      <p:cBhvr additive="base">
                                        <p:cTn id="22" dur="500"/>
                                        <p:tgtEl>
                                          <p:spTgt spid="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9">
                                            <p:txEl>
                                              <p:pRg st="4" end="4"/>
                                            </p:txEl>
                                          </p:spTgt>
                                        </p:tgtEl>
                                        <p:attrNameLst>
                                          <p:attrName>style.visibility</p:attrName>
                                        </p:attrNameLst>
                                      </p:cBhvr>
                                      <p:to>
                                        <p:strVal val="visible"/>
                                      </p:to>
                                    </p:set>
                                    <p:anim calcmode="lin" valueType="num">
                                      <p:cBhvr additive="base">
                                        <p:cTn id="27" dur="500"/>
                                        <p:tgtEl>
                                          <p:spTgt spid="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9">
                                            <p:txEl>
                                              <p:pRg st="5" end="5"/>
                                            </p:txEl>
                                          </p:spTgt>
                                        </p:tgtEl>
                                        <p:attrNameLst>
                                          <p:attrName>style.visibility</p:attrName>
                                        </p:attrNameLst>
                                      </p:cBhvr>
                                      <p:to>
                                        <p:strVal val="visible"/>
                                      </p:to>
                                    </p:set>
                                    <p:anim calcmode="lin" valueType="num">
                                      <p:cBhvr additive="base">
                                        <p:cTn id="32" dur="500"/>
                                        <p:tgtEl>
                                          <p:spTgt spid="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
                                            <p:txEl>
                                              <p:pRg st="6" end="6"/>
                                            </p:txEl>
                                          </p:spTgt>
                                        </p:tgtEl>
                                        <p:attrNameLst>
                                          <p:attrName>style.visibility</p:attrName>
                                        </p:attrNameLst>
                                      </p:cBhvr>
                                      <p:to>
                                        <p:strVal val="visible"/>
                                      </p:to>
                                    </p:set>
                                    <p:anim calcmode="lin" valueType="num">
                                      <p:cBhvr additive="base">
                                        <p:cTn id="37" dur="500"/>
                                        <p:tgtEl>
                                          <p:spTgt spid="8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9"/>
          <p:cNvSpPr txBox="1">
            <a:spLocks noGrp="1"/>
          </p:cNvSpPr>
          <p:nvPr>
            <p:ph type="title"/>
          </p:nvPr>
        </p:nvSpPr>
        <p:spPr>
          <a:xfrm>
            <a:off x="457200" y="838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6000"/>
              <a:t>Heads up for this lesson</a:t>
            </a:r>
            <a:endParaRPr/>
          </a:p>
        </p:txBody>
      </p:sp>
      <p:sp>
        <p:nvSpPr>
          <p:cNvPr id="624" name="Google Shape;624;p99"/>
          <p:cNvSpPr txBox="1">
            <a:spLocks noGrp="1"/>
          </p:cNvSpPr>
          <p:nvPr>
            <p:ph type="body" idx="1"/>
          </p:nvPr>
        </p:nvSpPr>
        <p:spPr>
          <a:xfrm>
            <a:off x="234893" y="1793846"/>
            <a:ext cx="8733000" cy="421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b="1"/>
              <a:t>This lesson contains a video explaining the history of redlining.</a:t>
            </a:r>
            <a:endParaRPr/>
          </a:p>
          <a:p>
            <a:pPr marL="0" lvl="0" indent="0" algn="l" rtl="0">
              <a:spcBef>
                <a:spcPts val="1200"/>
              </a:spcBef>
              <a:spcAft>
                <a:spcPts val="0"/>
              </a:spcAft>
              <a:buClr>
                <a:schemeClr val="dk1"/>
              </a:buClr>
              <a:buSzPts val="2800"/>
              <a:buNone/>
            </a:pPr>
            <a:r>
              <a:rPr lang="en-US" b="1"/>
              <a:t>This video starts with an uncensored clip from Chris Rock. In the first 30 seconds or so it uses language I would strongly advise </a:t>
            </a:r>
            <a:r>
              <a:rPr lang="en-US" b="1">
                <a:solidFill>
                  <a:srgbClr val="8BAF00"/>
                </a:solidFill>
              </a:rPr>
              <a:t>AGAINST</a:t>
            </a:r>
            <a:r>
              <a:rPr lang="en-US" b="1"/>
              <a:t> showing.</a:t>
            </a:r>
            <a:endParaRPr/>
          </a:p>
          <a:p>
            <a:pPr marL="0" lvl="0" indent="0" algn="l" rtl="0">
              <a:spcBef>
                <a:spcPts val="1200"/>
              </a:spcBef>
              <a:spcAft>
                <a:spcPts val="0"/>
              </a:spcAft>
              <a:buClr>
                <a:schemeClr val="dk1"/>
              </a:buClr>
              <a:buSzPts val="2800"/>
              <a:buNone/>
            </a:pPr>
            <a:r>
              <a:rPr lang="en-US" b="1"/>
              <a:t>That video would get me fired from my high school when I was teaching, and may still get me fired from JMU if I showed it to my underclassmen.</a:t>
            </a:r>
            <a:endParaRPr/>
          </a:p>
          <a:p>
            <a:pPr marL="0" lvl="0" indent="0" algn="l" rtl="0">
              <a:spcBef>
                <a:spcPts val="1200"/>
              </a:spcBef>
              <a:spcAft>
                <a:spcPts val="0"/>
              </a:spcAft>
              <a:buClr>
                <a:schemeClr val="dk1"/>
              </a:buClr>
              <a:buSzPts val="2800"/>
              <a:buNone/>
            </a:pPr>
            <a:r>
              <a:rPr lang="en-US" b="1"/>
              <a:t>I am going to stick to the maps and activities in the lesson that I think would fit any classroom with minimal issues.</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0"/>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a:t>Breakout Groups</a:t>
            </a:r>
            <a:endParaRPr/>
          </a:p>
        </p:txBody>
      </p:sp>
      <p:sp>
        <p:nvSpPr>
          <p:cNvPr id="630" name="Google Shape;630;p100"/>
          <p:cNvSpPr txBox="1">
            <a:spLocks noGrp="1"/>
          </p:cNvSpPr>
          <p:nvPr>
            <p:ph type="body" idx="1"/>
          </p:nvPr>
        </p:nvSpPr>
        <p:spPr>
          <a:xfrm>
            <a:off x="457200" y="2377451"/>
            <a:ext cx="8229600" cy="4120200"/>
          </a:xfrm>
          <a:prstGeom prst="rect">
            <a:avLst/>
          </a:prstGeom>
          <a:noFill/>
          <a:ln>
            <a:noFill/>
          </a:ln>
        </p:spPr>
        <p:txBody>
          <a:bodyPr spcFirstLastPara="1" wrap="square" lIns="91425" tIns="45700" rIns="91425" bIns="45700" anchor="t" anchorCtr="0">
            <a:noAutofit/>
          </a:bodyPr>
          <a:lstStyle/>
          <a:p>
            <a:pPr marL="177800" lvl="0" indent="0" algn="l" rtl="0">
              <a:spcBef>
                <a:spcPts val="0"/>
              </a:spcBef>
              <a:spcAft>
                <a:spcPts val="0"/>
              </a:spcAft>
              <a:buClr>
                <a:schemeClr val="dk1"/>
              </a:buClr>
              <a:buSzPts val="2800"/>
              <a:buNone/>
            </a:pPr>
            <a:r>
              <a:rPr lang="en-US" sz="3000" b="1"/>
              <a:t>We’re going to get into Breakout Groups for this next activity.</a:t>
            </a:r>
            <a:endParaRPr sz="3000" b="1"/>
          </a:p>
          <a:p>
            <a:pPr marL="177800" lvl="0" indent="0" algn="l" rtl="0">
              <a:spcBef>
                <a:spcPts val="0"/>
              </a:spcBef>
              <a:spcAft>
                <a:spcPts val="0"/>
              </a:spcAft>
              <a:buClr>
                <a:schemeClr val="dk1"/>
              </a:buClr>
              <a:buSzPts val="2800"/>
              <a:buNone/>
            </a:pPr>
            <a:r>
              <a:rPr lang="en-US" sz="3000" b="1"/>
              <a:t>I am going to send a link to a Google Drive document you need.</a:t>
            </a:r>
            <a:endParaRPr sz="3000" b="1"/>
          </a:p>
          <a:p>
            <a:pPr marL="177800" lvl="0" indent="0" algn="l" rtl="0">
              <a:spcBef>
                <a:spcPts val="0"/>
              </a:spcBef>
              <a:spcAft>
                <a:spcPts val="0"/>
              </a:spcAft>
              <a:buClr>
                <a:schemeClr val="dk1"/>
              </a:buClr>
              <a:buSzPts val="2800"/>
              <a:buNone/>
            </a:pPr>
            <a:r>
              <a:rPr lang="en-US" sz="3000" b="1"/>
              <a:t>As a group you need to use the map to write as many questions as you can about the map.</a:t>
            </a:r>
            <a:endParaRPr sz="3000" b="1"/>
          </a:p>
          <a:p>
            <a:pPr marL="177800" lvl="0" indent="0" algn="l" rtl="0">
              <a:spcBef>
                <a:spcPts val="0"/>
              </a:spcBef>
              <a:spcAft>
                <a:spcPts val="0"/>
              </a:spcAft>
              <a:buClr>
                <a:schemeClr val="dk1"/>
              </a:buClr>
              <a:buSzPts val="2800"/>
              <a:buNone/>
            </a:pPr>
            <a:r>
              <a:rPr lang="en-US" sz="3000" b="1"/>
              <a:t>Come up with your top question as a group.</a:t>
            </a:r>
            <a:endParaRPr sz="3000" b="1"/>
          </a:p>
          <a:p>
            <a:pPr marL="177800" lvl="0" indent="0" algn="l" rtl="0">
              <a:spcBef>
                <a:spcPts val="0"/>
              </a:spcBef>
              <a:spcAft>
                <a:spcPts val="0"/>
              </a:spcAft>
              <a:buClr>
                <a:schemeClr val="dk1"/>
              </a:buClr>
              <a:buSzPts val="2800"/>
              <a:buNone/>
            </a:pPr>
            <a:r>
              <a:rPr lang="en-US" sz="3000" b="1">
                <a:solidFill>
                  <a:srgbClr val="8BAF00"/>
                </a:solidFill>
              </a:rPr>
              <a:t>We will share out the top question BE SURE TO WRITE IT DOWN.</a:t>
            </a:r>
            <a:endParaRPr sz="3000" b="1">
              <a:solidFill>
                <a:srgbClr val="8BAF00"/>
              </a:solidFill>
            </a:endParaRPr>
          </a:p>
          <a:p>
            <a:pPr marL="177800" lvl="0" indent="0" algn="l" rtl="0">
              <a:spcBef>
                <a:spcPts val="0"/>
              </a:spcBef>
              <a:spcAft>
                <a:spcPts val="0"/>
              </a:spcAft>
              <a:buClr>
                <a:schemeClr val="dk1"/>
              </a:buClr>
              <a:buSzPts val="2800"/>
              <a:buNone/>
            </a:pPr>
            <a:endParaRPr sz="3000" b="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101"/>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37" name="Google Shape;637;p101"/>
          <p:cNvPicPr preferRelativeResize="0"/>
          <p:nvPr/>
        </p:nvPicPr>
        <p:blipFill>
          <a:blip r:embed="rId4">
            <a:alphaModFix/>
          </a:blip>
          <a:stretch>
            <a:fillRect/>
          </a:stretch>
        </p:blipFill>
        <p:spPr>
          <a:xfrm>
            <a:off x="0" y="0"/>
            <a:ext cx="9144002" cy="6858002"/>
          </a:xfrm>
          <a:prstGeom prst="rect">
            <a:avLst/>
          </a:prstGeom>
          <a:noFill/>
          <a:ln>
            <a:noFill/>
          </a:ln>
        </p:spPr>
      </p:pic>
      <p:pic>
        <p:nvPicPr>
          <p:cNvPr id="638" name="Google Shape;638;p101"/>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39" name="Google Shape;639;p101"/>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02"/>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HOLC Descriptions</a:t>
            </a:r>
            <a:endParaRPr/>
          </a:p>
        </p:txBody>
      </p:sp>
      <p:sp>
        <p:nvSpPr>
          <p:cNvPr id="646" name="Google Shape;646;p102"/>
          <p:cNvSpPr txBox="1">
            <a:spLocks noGrp="1"/>
          </p:cNvSpPr>
          <p:nvPr>
            <p:ph type="body" idx="1"/>
          </p:nvPr>
        </p:nvSpPr>
        <p:spPr>
          <a:xfrm>
            <a:off x="457200" y="2377440"/>
            <a:ext cx="8229600" cy="377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Now, let’s look at the Area Descriptions used by HOLC for The Bronx, New Haven, CT, Rochester, NY, and Newark, NJ. </a:t>
            </a:r>
            <a:endParaRPr b="1"/>
          </a:p>
          <a:p>
            <a:pPr marL="0" lvl="0" indent="0" algn="l" rtl="0">
              <a:spcBef>
                <a:spcPts val="1800"/>
              </a:spcBef>
              <a:spcAft>
                <a:spcPts val="1800"/>
              </a:spcAft>
              <a:buNone/>
            </a:pPr>
            <a:r>
              <a:rPr lang="en-US" b="1"/>
              <a:t>You can use these handouts to demonstrate how HOLC descriptions were problematic.</a:t>
            </a:r>
            <a:endParaRPr b="1"/>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3"/>
          <p:cNvSpPr txBox="1">
            <a:spLocks noGrp="1"/>
          </p:cNvSpPr>
          <p:nvPr>
            <p:ph type="title"/>
          </p:nvPr>
        </p:nvSpPr>
        <p:spPr>
          <a:xfrm>
            <a:off x="457200" y="613186"/>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Breakout Time!</a:t>
            </a:r>
            <a:endParaRPr dirty="0"/>
          </a:p>
        </p:txBody>
      </p:sp>
      <p:sp>
        <p:nvSpPr>
          <p:cNvPr id="653" name="Google Shape;653;p103"/>
          <p:cNvSpPr txBox="1">
            <a:spLocks noGrp="1"/>
          </p:cNvSpPr>
          <p:nvPr>
            <p:ph type="body" idx="1"/>
          </p:nvPr>
        </p:nvSpPr>
        <p:spPr>
          <a:xfrm>
            <a:off x="457200" y="1993201"/>
            <a:ext cx="8229600" cy="4163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We’re going to get back into our Breakout Groups.</a:t>
            </a:r>
            <a:endParaRPr b="1"/>
          </a:p>
          <a:p>
            <a:pPr marL="0" lvl="0" indent="0" algn="l" rtl="0">
              <a:spcBef>
                <a:spcPts val="1800"/>
              </a:spcBef>
              <a:spcAft>
                <a:spcPts val="0"/>
              </a:spcAft>
              <a:buNone/>
            </a:pPr>
            <a:r>
              <a:rPr lang="en-US" b="1"/>
              <a:t>I will share out another link to a Google file.</a:t>
            </a:r>
            <a:endParaRPr b="1"/>
          </a:p>
          <a:p>
            <a:pPr marL="0" lvl="0" indent="0" algn="l" rtl="0">
              <a:spcBef>
                <a:spcPts val="1800"/>
              </a:spcBef>
              <a:spcAft>
                <a:spcPts val="0"/>
              </a:spcAft>
              <a:buNone/>
            </a:pPr>
            <a:r>
              <a:rPr lang="en-US" b="1"/>
              <a:t>This file will have the HOLC comments for the 4 neighborhoods.</a:t>
            </a:r>
            <a:endParaRPr b="1"/>
          </a:p>
          <a:p>
            <a:pPr marL="0" lvl="0" indent="0" algn="l" rtl="0">
              <a:spcBef>
                <a:spcPts val="1800"/>
              </a:spcBef>
              <a:spcAft>
                <a:spcPts val="0"/>
              </a:spcAft>
              <a:buNone/>
            </a:pPr>
            <a:r>
              <a:rPr lang="en-US" b="1"/>
              <a:t>As a group, pick one page and answer the 2 questions.</a:t>
            </a:r>
            <a:endParaRPr b="1"/>
          </a:p>
          <a:p>
            <a:pPr marL="0" lvl="0" indent="0" algn="l" rtl="0">
              <a:spcBef>
                <a:spcPts val="1800"/>
              </a:spcBef>
              <a:spcAft>
                <a:spcPts val="1800"/>
              </a:spcAft>
              <a:buNone/>
            </a:pPr>
            <a:r>
              <a:rPr lang="en-US" b="1">
                <a:solidFill>
                  <a:srgbClr val="8BAF00"/>
                </a:solidFill>
              </a:rPr>
              <a:t>We will share out answers after BE SURE TO WRITE THEM DOWN.</a:t>
            </a:r>
            <a:r>
              <a:rPr lang="en-US" b="1"/>
              <a:t> </a:t>
            </a:r>
            <a:endParaRPr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104"/>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60" name="Google Shape;660;p104"/>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5"/>
          <p:cNvSpPr txBox="1">
            <a:spLocks noGrp="1"/>
          </p:cNvSpPr>
          <p:nvPr>
            <p:ph type="title"/>
          </p:nvPr>
        </p:nvSpPr>
        <p:spPr>
          <a:xfrm>
            <a:off x="457200" y="914400"/>
            <a:ext cx="8229600" cy="831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sz="5900"/>
              <a:t>Extension</a:t>
            </a:r>
            <a:endParaRPr sz="5900"/>
          </a:p>
        </p:txBody>
      </p:sp>
      <p:sp>
        <p:nvSpPr>
          <p:cNvPr id="666" name="Google Shape;666;p105"/>
          <p:cNvSpPr txBox="1">
            <a:spLocks noGrp="1"/>
          </p:cNvSpPr>
          <p:nvPr>
            <p:ph type="body" idx="1"/>
          </p:nvPr>
        </p:nvSpPr>
        <p:spPr>
          <a:xfrm>
            <a:off x="212650" y="1745400"/>
            <a:ext cx="8665500" cy="468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100" b="1" dirty="0"/>
              <a:t>The site </a:t>
            </a:r>
            <a:r>
              <a:rPr lang="en-US" sz="3100" b="1" i="1" dirty="0"/>
              <a:t>Not Even Past: Social Vulnerability and the Legacy of Redlining </a:t>
            </a:r>
            <a:r>
              <a:rPr lang="en-US" sz="3100" b="1" dirty="0"/>
              <a:t>is a GREAT complement to the NY Fed lesson.</a:t>
            </a:r>
            <a:endParaRPr sz="2700" dirty="0"/>
          </a:p>
          <a:p>
            <a:pPr marL="0" lvl="0" indent="0" algn="l" rtl="0">
              <a:spcBef>
                <a:spcPts val="1200"/>
              </a:spcBef>
              <a:spcAft>
                <a:spcPts val="0"/>
              </a:spcAft>
              <a:buClr>
                <a:schemeClr val="dk1"/>
              </a:buClr>
              <a:buSzPts val="3200"/>
              <a:buNone/>
            </a:pPr>
            <a:r>
              <a:rPr lang="en-US" sz="3100" b="1" dirty="0"/>
              <a:t>This site contains maps of 200 cities. Each city contains a side-by-side comparison 1930s vs today. </a:t>
            </a:r>
            <a:endParaRPr sz="2700" dirty="0"/>
          </a:p>
          <a:p>
            <a:pPr marL="0" lvl="0" indent="0" algn="l" rtl="0">
              <a:spcBef>
                <a:spcPts val="1200"/>
              </a:spcBef>
              <a:spcAft>
                <a:spcPts val="0"/>
              </a:spcAft>
              <a:buClr>
                <a:srgbClr val="8BAF00"/>
              </a:buClr>
              <a:buSzPts val="3200"/>
              <a:buNone/>
            </a:pPr>
            <a:r>
              <a:rPr lang="en-US" sz="3100" b="1" dirty="0">
                <a:solidFill>
                  <a:srgbClr val="8BAF00"/>
                </a:solidFill>
              </a:rPr>
              <a:t>On the left is the map of the city developed by HOLC in the 1930s. On the right is a map displaying the CDC’s Social Vulnerability Index (SVI) scores.</a:t>
            </a:r>
            <a:endParaRPr sz="27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106"/>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73" name="Google Shape;673;p106"/>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None/>
            </a:pPr>
            <a:r>
              <a:rPr lang="en-US" sz="6000"/>
              <a:t>Social Vulnerability Index</a:t>
            </a:r>
            <a:endParaRPr sz="6000"/>
          </a:p>
        </p:txBody>
      </p:sp>
      <p:sp>
        <p:nvSpPr>
          <p:cNvPr id="679" name="Google Shape;679;p107"/>
          <p:cNvSpPr txBox="1">
            <a:spLocks noGrp="1"/>
          </p:cNvSpPr>
          <p:nvPr>
            <p:ph type="body" idx="1"/>
          </p:nvPr>
        </p:nvSpPr>
        <p:spPr>
          <a:xfrm>
            <a:off x="457200" y="2057399"/>
            <a:ext cx="8229600" cy="4099500"/>
          </a:xfrm>
          <a:prstGeom prst="rect">
            <a:avLst/>
          </a:prstGeom>
          <a:noFill/>
          <a:ln>
            <a:noFill/>
          </a:ln>
        </p:spPr>
        <p:txBody>
          <a:bodyPr spcFirstLastPara="1" wrap="square" lIns="91425" tIns="45700" rIns="91425" bIns="45700" anchor="t" anchorCtr="0">
            <a:noAutofit/>
          </a:bodyPr>
          <a:lstStyle/>
          <a:p>
            <a:pPr marL="171450" lvl="0" indent="0" algn="l" rtl="0">
              <a:spcBef>
                <a:spcPts val="0"/>
              </a:spcBef>
              <a:spcAft>
                <a:spcPts val="0"/>
              </a:spcAft>
              <a:buClr>
                <a:schemeClr val="dk1"/>
              </a:buClr>
              <a:buSzPts val="2800"/>
              <a:buNone/>
            </a:pPr>
            <a:r>
              <a:rPr lang="en-US" b="1"/>
              <a:t>Here is a fact sheet from the CDC on the Social Vulnerability Index (SVI) you can use with your students.</a:t>
            </a:r>
            <a:endParaRPr b="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108"/>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686" name="Google Shape;686;p108"/>
          <p:cNvPicPr preferRelativeResize="0"/>
          <p:nvPr/>
        </p:nvPicPr>
        <p:blipFill>
          <a:blip r:embed="rId4">
            <a:alphaModFix/>
          </a:blip>
          <a:stretch>
            <a:fillRect/>
          </a:stretch>
        </p:blipFill>
        <p:spPr>
          <a:xfrm>
            <a:off x="0" y="0"/>
            <a:ext cx="9144002" cy="685800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5343</Words>
  <Application>Microsoft Office PowerPoint</Application>
  <PresentationFormat>On-screen Show (4:3)</PresentationFormat>
  <Paragraphs>471</Paragraphs>
  <Slides>125</Slides>
  <Notes>124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125</vt:i4>
      </vt:variant>
    </vt:vector>
  </HeadingPairs>
  <TitlesOfParts>
    <vt:vector size="130" baseType="lpstr">
      <vt:lpstr> Arial</vt:lpstr>
      <vt:lpstr>Arial</vt:lpstr>
      <vt:lpstr>Calibri</vt:lpstr>
      <vt:lpstr>Times New Roman</vt:lpstr>
      <vt:lpstr>Office Theme</vt:lpstr>
      <vt:lpstr>  Macroeconomics Summer Institute Engaging Activities to Help Students  See the Big Picture Day 2: Monetary Policy, Inflation, Unemployment, Redlining, Government Spending  John Kruggel JMU Center for Economic Education 7/16/21  kruggejb@jmu.edu </vt:lpstr>
      <vt:lpstr>EconEdLink Membership</vt:lpstr>
      <vt:lpstr>Professional Development Certificate</vt:lpstr>
      <vt:lpstr>CEE Affiliates</vt:lpstr>
      <vt:lpstr>PowerPoint Presentation</vt:lpstr>
      <vt:lpstr>60th Financial Literacy and Economic Education Conference</vt:lpstr>
      <vt:lpstr>How did we do? Let us know! Please complete our survey: https://www.surveymonkey.com/r/SummerInstitute2021 </vt:lpstr>
      <vt:lpstr>Agenda</vt:lpstr>
      <vt:lpstr>Objectives</vt:lpstr>
      <vt:lpstr>PowerPoint Presentation</vt:lpstr>
      <vt:lpstr>Macroeconomics </vt:lpstr>
      <vt:lpstr>National Standards</vt:lpstr>
      <vt:lpstr>Nearpod Info</vt:lpstr>
      <vt:lpstr>Introductions</vt:lpstr>
      <vt:lpstr>PowerPoint Presentation</vt:lpstr>
      <vt:lpstr>Some Like it Hot</vt:lpstr>
      <vt:lpstr>What does it mean to run the economy hot?</vt:lpstr>
      <vt:lpstr>Why would the Fed want to run the economy hot?</vt:lpstr>
      <vt:lpstr>What are the downsides to running it hot?</vt:lpstr>
      <vt:lpstr>What are some people warning about?</vt:lpstr>
      <vt:lpstr>PowerPoint Presentation</vt:lpstr>
      <vt:lpstr>Something to consider</vt:lpstr>
      <vt:lpstr>Inflation!</vt:lpstr>
      <vt:lpstr>PowerPoint Presentation</vt:lpstr>
      <vt:lpstr>Inflation Activity</vt:lpstr>
      <vt:lpstr>Auction </vt:lpstr>
      <vt:lpstr>So, is inflation good or bad?</vt:lpstr>
      <vt:lpstr>PowerPoint Presentation</vt:lpstr>
      <vt:lpstr>Possible Extension</vt:lpstr>
      <vt:lpstr>PowerPoint Presentation</vt:lpstr>
      <vt:lpstr>Answers</vt:lpstr>
      <vt:lpstr>MV=PQ</vt:lpstr>
      <vt:lpstr>MV=PQ</vt:lpstr>
      <vt:lpstr>MV=PQ</vt:lpstr>
      <vt:lpstr>Lifetime Inflation Activity</vt:lpstr>
      <vt:lpstr>PowerPoint Presentation</vt:lpstr>
      <vt:lpstr>Lifetime Inflation Activity</vt:lpstr>
      <vt:lpstr>Lifetime Inflation Activity</vt:lpstr>
      <vt:lpstr>Graph</vt:lpstr>
      <vt:lpstr>Graph</vt:lpstr>
      <vt:lpstr>Graph</vt:lpstr>
      <vt:lpstr>2 options</vt:lpstr>
      <vt:lpstr>Finalized Graph!</vt:lpstr>
      <vt:lpstr>PowerPoint Presentation</vt:lpstr>
      <vt:lpstr>FRED wrap-up</vt:lpstr>
      <vt:lpstr>Econoland Adaptation for Inflation via Labor</vt:lpstr>
      <vt:lpstr>How Interdependent Economies Can Help Explain Inflation</vt:lpstr>
      <vt:lpstr>PowerPoint Presentation</vt:lpstr>
      <vt:lpstr>Fed’s Dual Mandate</vt:lpstr>
      <vt:lpstr>Out With the Old</vt:lpstr>
      <vt:lpstr>The Fed’s Old Monetary Policy Tool</vt:lpstr>
      <vt:lpstr>Open Market Operations</vt:lpstr>
      <vt:lpstr>The Fed’s NEW Monetary Policy Tool</vt:lpstr>
      <vt:lpstr>PowerPoint Presentation</vt:lpstr>
      <vt:lpstr>PowerPoint Presentation</vt:lpstr>
      <vt:lpstr>If your students complain about this reading...</vt:lpstr>
      <vt:lpstr>PowerPoint Presentation</vt:lpstr>
      <vt:lpstr>Sidebar: Urban legend of the founding of the Fed</vt:lpstr>
      <vt:lpstr>PowerPoint Presentation</vt:lpstr>
      <vt:lpstr>Can Monetary Policy Defeat Unemployment?</vt:lpstr>
      <vt:lpstr>Monetary Policy</vt:lpstr>
      <vt:lpstr>PowerPoint Presentation</vt:lpstr>
      <vt:lpstr>The Fed and Unemployment</vt:lpstr>
      <vt:lpstr>Unemployment Game Show</vt:lpstr>
      <vt:lpstr>PowerPoint Presentation</vt:lpstr>
      <vt:lpstr>What about the tone of that last clip?</vt:lpstr>
      <vt:lpstr>PowerPoint Presentation</vt:lpstr>
      <vt:lpstr>4 Types of Unemployment</vt:lpstr>
      <vt:lpstr>4 Types of Unemployment</vt:lpstr>
      <vt:lpstr>4 Types of Unemployment</vt:lpstr>
      <vt:lpstr>4 Types of Unemployment</vt:lpstr>
      <vt:lpstr>Unemployment CFU</vt:lpstr>
      <vt:lpstr>Sample Scenarios</vt:lpstr>
      <vt:lpstr>PowerPoint Presentation</vt:lpstr>
      <vt:lpstr>PowerPoint Presentation</vt:lpstr>
      <vt:lpstr>Extensions/Adaptations</vt:lpstr>
      <vt:lpstr>Extensions/Adaptations</vt:lpstr>
      <vt:lpstr>Econoland Adaptation for Unemployment Insurance</vt:lpstr>
      <vt:lpstr>PowerPoint Presentation</vt:lpstr>
      <vt:lpstr>PowerPoint Presentation</vt:lpstr>
      <vt:lpstr>Can Banks Help Marginalized Populations?</vt:lpstr>
      <vt:lpstr>Redlining</vt:lpstr>
      <vt:lpstr>Sample Map</vt:lpstr>
      <vt:lpstr>PowerPoint Presentation</vt:lpstr>
      <vt:lpstr>PowerPoint Presentation</vt:lpstr>
      <vt:lpstr>Brief History</vt:lpstr>
      <vt:lpstr>More Brief History</vt:lpstr>
      <vt:lpstr>PowerPoint Presentation</vt:lpstr>
      <vt:lpstr>NY Fed Redlining Activity</vt:lpstr>
      <vt:lpstr>Heads up for this lesson</vt:lpstr>
      <vt:lpstr>Breakout Groups</vt:lpstr>
      <vt:lpstr>PowerPoint Presentation</vt:lpstr>
      <vt:lpstr>HOLC Descriptions</vt:lpstr>
      <vt:lpstr>Breakout Time!</vt:lpstr>
      <vt:lpstr>PowerPoint Presentation</vt:lpstr>
      <vt:lpstr>Extension</vt:lpstr>
      <vt:lpstr>PowerPoint Presentation</vt:lpstr>
      <vt:lpstr>Social Vulnerability Index</vt:lpstr>
      <vt:lpstr>PowerPoint Presentation</vt:lpstr>
      <vt:lpstr>Closing Racial &amp; Gender Gaps</vt:lpstr>
      <vt:lpstr>PowerPoint Presentation</vt:lpstr>
      <vt:lpstr>Is the Government Crowding Out Small Business? </vt:lpstr>
      <vt:lpstr>Crowding Out Activity</vt:lpstr>
      <vt:lpstr>Borrowers and Savers</vt:lpstr>
      <vt:lpstr>Loanable Funds Market</vt:lpstr>
      <vt:lpstr>Crowding Out Effect</vt:lpstr>
      <vt:lpstr>Tips for this lesson</vt:lpstr>
      <vt:lpstr>Tips for this lesson</vt:lpstr>
      <vt:lpstr>PowerPoint Presentation</vt:lpstr>
      <vt:lpstr>PowerPoint Presentation</vt:lpstr>
      <vt:lpstr>Lesson</vt:lpstr>
      <vt:lpstr>PowerPoint Presentation</vt:lpstr>
      <vt:lpstr>PowerPoint Presentation</vt:lpstr>
      <vt:lpstr>Loanable Funds</vt:lpstr>
      <vt:lpstr>Extension</vt:lpstr>
      <vt:lpstr>Question for Scenarios</vt:lpstr>
      <vt:lpstr>PowerPoint Presentation</vt:lpstr>
      <vt:lpstr>Possible Answers</vt:lpstr>
      <vt:lpstr>Crowding Out?</vt:lpstr>
      <vt:lpstr>Wrap-Up</vt:lpstr>
      <vt:lpstr>PowerPoint Presentation</vt:lpstr>
      <vt:lpstr>Adaptation for Crowding Out</vt:lpstr>
      <vt:lpstr>Assessment Questions</vt:lpstr>
      <vt:lpstr>References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Macroeconomics Summer Institute Engaging Activities to Help Students  See the Big Picture Day 2: Monetary Policy, Inflation, Unemployment, Redlining, Government Spending  John Kruggel JMU Center for Economic Education 7/16/21  kruggejb@jmu.edu </dc:title>
  <cp:lastModifiedBy>Jarvon Carson</cp:lastModifiedBy>
  <cp:revision>1</cp:revision>
  <dcterms:modified xsi:type="dcterms:W3CDTF">2021-07-12T10:18:03Z</dcterms:modified>
</cp:coreProperties>
</file>