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5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0" r:id="rId26"/>
    <p:sldId id="277" r:id="rId27"/>
    <p:sldId id="278" r:id="rId28"/>
    <p:sldId id="279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</p:sldIdLst>
  <p:sldSz cx="9144000" cy="6858000" type="screen4x3"/>
  <p:notesSz cx="6858000" cy="9144000"/>
  <p:embeddedFontLst>
    <p:embeddedFont>
      <p:font typeface="Asap Regular" panose="020B0604020202020204" charset="0"/>
      <p:regular r:id="rId57"/>
      <p:bold r:id="rId58"/>
      <p:italic r:id="rId59"/>
      <p:boldItalic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Covered By Your Grace" panose="020B0604020202020204" charset="0"/>
      <p:regular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BF4C61-42EA-4097-83D4-F2F1186C99FF}">
  <a:tblStyle styleId="{5FBF4C61-42EA-4097-83D4-F2F1186C99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A713CB6-F605-4A24-8410-CC943C7C8DC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74" autoAdjust="0"/>
  </p:normalViewPr>
  <p:slideViewPr>
    <p:cSldViewPr snapToGrid="0">
      <p:cViewPr varScale="1">
        <p:scale>
          <a:sx n="68" d="100"/>
          <a:sy n="68" d="100"/>
        </p:scale>
        <p:origin x="188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7.fntdata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2.fntdata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font" Target="fonts/font5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3.fntdata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6.fntdata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1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von Carson" userId="f1f62c45-4a19-4f8e-934b-b4c64f876624" providerId="ADAL" clId="{D5A47EC3-0050-4785-979B-9A916084226A}"/>
    <pc:docChg chg="custSel modSld sldOrd">
      <pc:chgData name="Jarvon Carson" userId="f1f62c45-4a19-4f8e-934b-b4c64f876624" providerId="ADAL" clId="{D5A47EC3-0050-4785-979B-9A916084226A}" dt="2021-05-25T21:06:47.948" v="88" actId="20577"/>
      <pc:docMkLst>
        <pc:docMk/>
      </pc:docMkLst>
      <pc:sldChg chg="modSp mod">
        <pc:chgData name="Jarvon Carson" userId="f1f62c45-4a19-4f8e-934b-b4c64f876624" providerId="ADAL" clId="{D5A47EC3-0050-4785-979B-9A916084226A}" dt="2021-05-25T20:57:23.122" v="9" actId="20577"/>
        <pc:sldMkLst>
          <pc:docMk/>
          <pc:sldMk cId="0" sldId="260"/>
        </pc:sldMkLst>
        <pc:spChg chg="mod">
          <ac:chgData name="Jarvon Carson" userId="f1f62c45-4a19-4f8e-934b-b4c64f876624" providerId="ADAL" clId="{D5A47EC3-0050-4785-979B-9A916084226A}" dt="2021-05-25T20:57:23.122" v="9" actId="20577"/>
          <ac:spMkLst>
            <pc:docMk/>
            <pc:sldMk cId="0" sldId="260"/>
            <ac:spMk id="84" creationId="{00000000-0000-0000-0000-000000000000}"/>
          </ac:spMkLst>
        </pc:spChg>
      </pc:sldChg>
      <pc:sldChg chg="modSp mod">
        <pc:chgData name="Jarvon Carson" userId="f1f62c45-4a19-4f8e-934b-b4c64f876624" providerId="ADAL" clId="{D5A47EC3-0050-4785-979B-9A916084226A}" dt="2021-05-25T20:57:39.028" v="11" actId="14100"/>
        <pc:sldMkLst>
          <pc:docMk/>
          <pc:sldMk cId="0" sldId="263"/>
        </pc:sldMkLst>
        <pc:picChg chg="mod">
          <ac:chgData name="Jarvon Carson" userId="f1f62c45-4a19-4f8e-934b-b4c64f876624" providerId="ADAL" clId="{D5A47EC3-0050-4785-979B-9A916084226A}" dt="2021-05-25T20:57:39.028" v="11" actId="14100"/>
          <ac:picMkLst>
            <pc:docMk/>
            <pc:sldMk cId="0" sldId="263"/>
            <ac:picMk id="107" creationId="{00000000-0000-0000-0000-000000000000}"/>
          </ac:picMkLst>
        </pc:picChg>
      </pc:sldChg>
      <pc:sldChg chg="modSp mod">
        <pc:chgData name="Jarvon Carson" userId="f1f62c45-4a19-4f8e-934b-b4c64f876624" providerId="ADAL" clId="{D5A47EC3-0050-4785-979B-9A916084226A}" dt="2021-05-25T20:58:21.117" v="24" actId="6549"/>
        <pc:sldMkLst>
          <pc:docMk/>
          <pc:sldMk cId="0" sldId="264"/>
        </pc:sldMkLst>
        <pc:spChg chg="mod">
          <ac:chgData name="Jarvon Carson" userId="f1f62c45-4a19-4f8e-934b-b4c64f876624" providerId="ADAL" clId="{D5A47EC3-0050-4785-979B-9A916084226A}" dt="2021-05-25T20:58:21.117" v="24" actId="6549"/>
          <ac:spMkLst>
            <pc:docMk/>
            <pc:sldMk cId="0" sldId="264"/>
            <ac:spMk id="113" creationId="{00000000-0000-0000-0000-000000000000}"/>
          </ac:spMkLst>
        </pc:spChg>
      </pc:sldChg>
      <pc:sldChg chg="modSp mod">
        <pc:chgData name="Jarvon Carson" userId="f1f62c45-4a19-4f8e-934b-b4c64f876624" providerId="ADAL" clId="{D5A47EC3-0050-4785-979B-9A916084226A}" dt="2021-05-25T20:58:42.193" v="28" actId="20577"/>
        <pc:sldMkLst>
          <pc:docMk/>
          <pc:sldMk cId="0" sldId="266"/>
        </pc:sldMkLst>
        <pc:spChg chg="mod">
          <ac:chgData name="Jarvon Carson" userId="f1f62c45-4a19-4f8e-934b-b4c64f876624" providerId="ADAL" clId="{D5A47EC3-0050-4785-979B-9A916084226A}" dt="2021-05-25T20:58:39.444" v="27" actId="20577"/>
          <ac:spMkLst>
            <pc:docMk/>
            <pc:sldMk cId="0" sldId="266"/>
            <ac:spMk id="128" creationId="{00000000-0000-0000-0000-000000000000}"/>
          </ac:spMkLst>
        </pc:spChg>
        <pc:spChg chg="mod">
          <ac:chgData name="Jarvon Carson" userId="f1f62c45-4a19-4f8e-934b-b4c64f876624" providerId="ADAL" clId="{D5A47EC3-0050-4785-979B-9A916084226A}" dt="2021-05-25T20:58:42.193" v="28" actId="20577"/>
          <ac:spMkLst>
            <pc:docMk/>
            <pc:sldMk cId="0" sldId="266"/>
            <ac:spMk id="129" creationId="{00000000-0000-0000-0000-000000000000}"/>
          </ac:spMkLst>
        </pc:spChg>
        <pc:picChg chg="mod">
          <ac:chgData name="Jarvon Carson" userId="f1f62c45-4a19-4f8e-934b-b4c64f876624" providerId="ADAL" clId="{D5A47EC3-0050-4785-979B-9A916084226A}" dt="2021-05-25T20:58:31.207" v="25" actId="1076"/>
          <ac:picMkLst>
            <pc:docMk/>
            <pc:sldMk cId="0" sldId="266"/>
            <ac:picMk id="130" creationId="{00000000-0000-0000-0000-000000000000}"/>
          </ac:picMkLst>
        </pc:picChg>
      </pc:sldChg>
      <pc:sldChg chg="modSp mod">
        <pc:chgData name="Jarvon Carson" userId="f1f62c45-4a19-4f8e-934b-b4c64f876624" providerId="ADAL" clId="{D5A47EC3-0050-4785-979B-9A916084226A}" dt="2021-05-25T20:59:10.138" v="35" actId="1076"/>
        <pc:sldMkLst>
          <pc:docMk/>
          <pc:sldMk cId="0" sldId="267"/>
        </pc:sldMkLst>
        <pc:spChg chg="mod">
          <ac:chgData name="Jarvon Carson" userId="f1f62c45-4a19-4f8e-934b-b4c64f876624" providerId="ADAL" clId="{D5A47EC3-0050-4785-979B-9A916084226A}" dt="2021-05-25T20:59:10.138" v="35" actId="1076"/>
          <ac:spMkLst>
            <pc:docMk/>
            <pc:sldMk cId="0" sldId="267"/>
            <ac:spMk id="136" creationId="{00000000-0000-0000-0000-000000000000}"/>
          </ac:spMkLst>
        </pc:spChg>
      </pc:sldChg>
      <pc:sldChg chg="modSp mod">
        <pc:chgData name="Jarvon Carson" userId="f1f62c45-4a19-4f8e-934b-b4c64f876624" providerId="ADAL" clId="{D5A47EC3-0050-4785-979B-9A916084226A}" dt="2021-05-25T20:59:19.613" v="36" actId="1076"/>
        <pc:sldMkLst>
          <pc:docMk/>
          <pc:sldMk cId="0" sldId="268"/>
        </pc:sldMkLst>
        <pc:picChg chg="mod">
          <ac:chgData name="Jarvon Carson" userId="f1f62c45-4a19-4f8e-934b-b4c64f876624" providerId="ADAL" clId="{D5A47EC3-0050-4785-979B-9A916084226A}" dt="2021-05-25T20:59:19.613" v="36" actId="1076"/>
          <ac:picMkLst>
            <pc:docMk/>
            <pc:sldMk cId="0" sldId="268"/>
            <ac:picMk id="145" creationId="{00000000-0000-0000-0000-000000000000}"/>
          </ac:picMkLst>
        </pc:picChg>
      </pc:sldChg>
      <pc:sldChg chg="modSp mod">
        <pc:chgData name="Jarvon Carson" userId="f1f62c45-4a19-4f8e-934b-b4c64f876624" providerId="ADAL" clId="{D5A47EC3-0050-4785-979B-9A916084226A}" dt="2021-05-25T20:59:42.869" v="38" actId="207"/>
        <pc:sldMkLst>
          <pc:docMk/>
          <pc:sldMk cId="0" sldId="269"/>
        </pc:sldMkLst>
        <pc:spChg chg="mod">
          <ac:chgData name="Jarvon Carson" userId="f1f62c45-4a19-4f8e-934b-b4c64f876624" providerId="ADAL" clId="{D5A47EC3-0050-4785-979B-9A916084226A}" dt="2021-05-25T20:59:42.869" v="38" actId="207"/>
          <ac:spMkLst>
            <pc:docMk/>
            <pc:sldMk cId="0" sldId="269"/>
            <ac:spMk id="152" creationId="{00000000-0000-0000-0000-000000000000}"/>
          </ac:spMkLst>
        </pc:spChg>
        <pc:spChg chg="mod">
          <ac:chgData name="Jarvon Carson" userId="f1f62c45-4a19-4f8e-934b-b4c64f876624" providerId="ADAL" clId="{D5A47EC3-0050-4785-979B-9A916084226A}" dt="2021-05-25T20:59:31.316" v="37" actId="207"/>
          <ac:spMkLst>
            <pc:docMk/>
            <pc:sldMk cId="0" sldId="269"/>
            <ac:spMk id="154" creationId="{00000000-0000-0000-0000-000000000000}"/>
          </ac:spMkLst>
        </pc:spChg>
      </pc:sldChg>
      <pc:sldChg chg="modSp mod">
        <pc:chgData name="Jarvon Carson" userId="f1f62c45-4a19-4f8e-934b-b4c64f876624" providerId="ADAL" clId="{D5A47EC3-0050-4785-979B-9A916084226A}" dt="2021-05-25T20:59:51.137" v="39" actId="1076"/>
        <pc:sldMkLst>
          <pc:docMk/>
          <pc:sldMk cId="0" sldId="271"/>
        </pc:sldMkLst>
        <pc:spChg chg="mod">
          <ac:chgData name="Jarvon Carson" userId="f1f62c45-4a19-4f8e-934b-b4c64f876624" providerId="ADAL" clId="{D5A47EC3-0050-4785-979B-9A916084226A}" dt="2021-05-25T20:59:51.137" v="39" actId="1076"/>
          <ac:spMkLst>
            <pc:docMk/>
            <pc:sldMk cId="0" sldId="271"/>
            <ac:spMk id="169" creationId="{00000000-0000-0000-0000-000000000000}"/>
          </ac:spMkLst>
        </pc:spChg>
      </pc:sldChg>
      <pc:sldChg chg="modSp mod">
        <pc:chgData name="Jarvon Carson" userId="f1f62c45-4a19-4f8e-934b-b4c64f876624" providerId="ADAL" clId="{D5A47EC3-0050-4785-979B-9A916084226A}" dt="2021-05-25T21:00:38.645" v="45" actId="122"/>
        <pc:sldMkLst>
          <pc:docMk/>
          <pc:sldMk cId="0" sldId="273"/>
        </pc:sldMkLst>
        <pc:spChg chg="mod">
          <ac:chgData name="Jarvon Carson" userId="f1f62c45-4a19-4f8e-934b-b4c64f876624" providerId="ADAL" clId="{D5A47EC3-0050-4785-979B-9A916084226A}" dt="2021-05-25T21:00:38.645" v="45" actId="122"/>
          <ac:spMkLst>
            <pc:docMk/>
            <pc:sldMk cId="0" sldId="273"/>
            <ac:spMk id="182" creationId="{00000000-0000-0000-0000-000000000000}"/>
          </ac:spMkLst>
        </pc:spChg>
        <pc:spChg chg="mod">
          <ac:chgData name="Jarvon Carson" userId="f1f62c45-4a19-4f8e-934b-b4c64f876624" providerId="ADAL" clId="{D5A47EC3-0050-4785-979B-9A916084226A}" dt="2021-05-25T21:00:05.279" v="40" actId="20577"/>
          <ac:spMkLst>
            <pc:docMk/>
            <pc:sldMk cId="0" sldId="273"/>
            <ac:spMk id="183" creationId="{00000000-0000-0000-0000-000000000000}"/>
          </ac:spMkLst>
        </pc:spChg>
        <pc:picChg chg="mod">
          <ac:chgData name="Jarvon Carson" userId="f1f62c45-4a19-4f8e-934b-b4c64f876624" providerId="ADAL" clId="{D5A47EC3-0050-4785-979B-9A916084226A}" dt="2021-05-25T21:00:08.959" v="41" actId="1076"/>
          <ac:picMkLst>
            <pc:docMk/>
            <pc:sldMk cId="0" sldId="273"/>
            <ac:picMk id="184" creationId="{00000000-0000-0000-0000-000000000000}"/>
          </ac:picMkLst>
        </pc:picChg>
      </pc:sldChg>
      <pc:sldChg chg="modSp mod">
        <pc:chgData name="Jarvon Carson" userId="f1f62c45-4a19-4f8e-934b-b4c64f876624" providerId="ADAL" clId="{D5A47EC3-0050-4785-979B-9A916084226A}" dt="2021-05-25T21:00:51.048" v="47" actId="1076"/>
        <pc:sldMkLst>
          <pc:docMk/>
          <pc:sldMk cId="0" sldId="274"/>
        </pc:sldMkLst>
        <pc:spChg chg="mod">
          <ac:chgData name="Jarvon Carson" userId="f1f62c45-4a19-4f8e-934b-b4c64f876624" providerId="ADAL" clId="{D5A47EC3-0050-4785-979B-9A916084226A}" dt="2021-05-25T21:00:51.048" v="47" actId="1076"/>
          <ac:spMkLst>
            <pc:docMk/>
            <pc:sldMk cId="0" sldId="274"/>
            <ac:spMk id="190" creationId="{00000000-0000-0000-0000-000000000000}"/>
          </ac:spMkLst>
        </pc:spChg>
      </pc:sldChg>
      <pc:sldChg chg="modSp mod">
        <pc:chgData name="Jarvon Carson" userId="f1f62c45-4a19-4f8e-934b-b4c64f876624" providerId="ADAL" clId="{D5A47EC3-0050-4785-979B-9A916084226A}" dt="2021-05-25T21:00:56.705" v="48" actId="1076"/>
        <pc:sldMkLst>
          <pc:docMk/>
          <pc:sldMk cId="0" sldId="275"/>
        </pc:sldMkLst>
        <pc:picChg chg="mod">
          <ac:chgData name="Jarvon Carson" userId="f1f62c45-4a19-4f8e-934b-b4c64f876624" providerId="ADAL" clId="{D5A47EC3-0050-4785-979B-9A916084226A}" dt="2021-05-25T21:00:56.705" v="48" actId="1076"/>
          <ac:picMkLst>
            <pc:docMk/>
            <pc:sldMk cId="0" sldId="275"/>
            <ac:picMk id="199" creationId="{00000000-0000-0000-0000-000000000000}"/>
          </ac:picMkLst>
        </pc:picChg>
      </pc:sldChg>
      <pc:sldChg chg="modSp mod">
        <pc:chgData name="Jarvon Carson" userId="f1f62c45-4a19-4f8e-934b-b4c64f876624" providerId="ADAL" clId="{D5A47EC3-0050-4785-979B-9A916084226A}" dt="2021-05-25T21:01:30.068" v="50" actId="207"/>
        <pc:sldMkLst>
          <pc:docMk/>
          <pc:sldMk cId="0" sldId="276"/>
        </pc:sldMkLst>
        <pc:spChg chg="mod">
          <ac:chgData name="Jarvon Carson" userId="f1f62c45-4a19-4f8e-934b-b4c64f876624" providerId="ADAL" clId="{D5A47EC3-0050-4785-979B-9A916084226A}" dt="2021-05-25T21:01:26.240" v="49" actId="207"/>
          <ac:spMkLst>
            <pc:docMk/>
            <pc:sldMk cId="0" sldId="276"/>
            <ac:spMk id="206" creationId="{00000000-0000-0000-0000-000000000000}"/>
          </ac:spMkLst>
        </pc:spChg>
        <pc:spChg chg="mod">
          <ac:chgData name="Jarvon Carson" userId="f1f62c45-4a19-4f8e-934b-b4c64f876624" providerId="ADAL" clId="{D5A47EC3-0050-4785-979B-9A916084226A}" dt="2021-05-25T21:01:30.068" v="50" actId="207"/>
          <ac:spMkLst>
            <pc:docMk/>
            <pc:sldMk cId="0" sldId="276"/>
            <ac:spMk id="208" creationId="{00000000-0000-0000-0000-000000000000}"/>
          </ac:spMkLst>
        </pc:spChg>
      </pc:sldChg>
      <pc:sldChg chg="modSp mod">
        <pc:chgData name="Jarvon Carson" userId="f1f62c45-4a19-4f8e-934b-b4c64f876624" providerId="ADAL" clId="{D5A47EC3-0050-4785-979B-9A916084226A}" dt="2021-05-25T21:01:54.262" v="53" actId="1076"/>
        <pc:sldMkLst>
          <pc:docMk/>
          <pc:sldMk cId="0" sldId="278"/>
        </pc:sldMkLst>
        <pc:spChg chg="mod">
          <ac:chgData name="Jarvon Carson" userId="f1f62c45-4a19-4f8e-934b-b4c64f876624" providerId="ADAL" clId="{D5A47EC3-0050-4785-979B-9A916084226A}" dt="2021-05-25T21:01:54.262" v="53" actId="1076"/>
          <ac:spMkLst>
            <pc:docMk/>
            <pc:sldMk cId="0" sldId="278"/>
            <ac:spMk id="223" creationId="{00000000-0000-0000-0000-000000000000}"/>
          </ac:spMkLst>
        </pc:spChg>
      </pc:sldChg>
      <pc:sldChg chg="modSp mod ord">
        <pc:chgData name="Jarvon Carson" userId="f1f62c45-4a19-4f8e-934b-b4c64f876624" providerId="ADAL" clId="{D5A47EC3-0050-4785-979B-9A916084226A}" dt="2021-05-25T21:02:31.735" v="56"/>
        <pc:sldMkLst>
          <pc:docMk/>
          <pc:sldMk cId="0" sldId="280"/>
        </pc:sldMkLst>
        <pc:spChg chg="mod">
          <ac:chgData name="Jarvon Carson" userId="f1f62c45-4a19-4f8e-934b-b4c64f876624" providerId="ADAL" clId="{D5A47EC3-0050-4785-979B-9A916084226A}" dt="2021-05-25T21:02:10.246" v="54" actId="1076"/>
          <ac:spMkLst>
            <pc:docMk/>
            <pc:sldMk cId="0" sldId="280"/>
            <ac:spMk id="240" creationId="{00000000-0000-0000-0000-000000000000}"/>
          </ac:spMkLst>
        </pc:spChg>
      </pc:sldChg>
      <pc:sldChg chg="modSp mod">
        <pc:chgData name="Jarvon Carson" userId="f1f62c45-4a19-4f8e-934b-b4c64f876624" providerId="ADAL" clId="{D5A47EC3-0050-4785-979B-9A916084226A}" dt="2021-05-25T21:02:52.986" v="59" actId="1076"/>
        <pc:sldMkLst>
          <pc:docMk/>
          <pc:sldMk cId="0" sldId="281"/>
        </pc:sldMkLst>
        <pc:spChg chg="mod">
          <ac:chgData name="Jarvon Carson" userId="f1f62c45-4a19-4f8e-934b-b4c64f876624" providerId="ADAL" clId="{D5A47EC3-0050-4785-979B-9A916084226A}" dt="2021-05-25T21:02:43.273" v="58" actId="2711"/>
          <ac:spMkLst>
            <pc:docMk/>
            <pc:sldMk cId="0" sldId="281"/>
            <ac:spMk id="246" creationId="{00000000-0000-0000-0000-000000000000}"/>
          </ac:spMkLst>
        </pc:spChg>
        <pc:spChg chg="mod">
          <ac:chgData name="Jarvon Carson" userId="f1f62c45-4a19-4f8e-934b-b4c64f876624" providerId="ADAL" clId="{D5A47EC3-0050-4785-979B-9A916084226A}" dt="2021-05-25T21:02:36.359" v="57" actId="20577"/>
          <ac:spMkLst>
            <pc:docMk/>
            <pc:sldMk cId="0" sldId="281"/>
            <ac:spMk id="247" creationId="{00000000-0000-0000-0000-000000000000}"/>
          </ac:spMkLst>
        </pc:spChg>
        <pc:picChg chg="mod">
          <ac:chgData name="Jarvon Carson" userId="f1f62c45-4a19-4f8e-934b-b4c64f876624" providerId="ADAL" clId="{D5A47EC3-0050-4785-979B-9A916084226A}" dt="2021-05-25T21:02:52.986" v="59" actId="1076"/>
          <ac:picMkLst>
            <pc:docMk/>
            <pc:sldMk cId="0" sldId="281"/>
            <ac:picMk id="248" creationId="{00000000-0000-0000-0000-000000000000}"/>
          </ac:picMkLst>
        </pc:picChg>
      </pc:sldChg>
      <pc:sldChg chg="modSp mod">
        <pc:chgData name="Jarvon Carson" userId="f1f62c45-4a19-4f8e-934b-b4c64f876624" providerId="ADAL" clId="{D5A47EC3-0050-4785-979B-9A916084226A}" dt="2021-05-25T21:02:59.314" v="60" actId="1076"/>
        <pc:sldMkLst>
          <pc:docMk/>
          <pc:sldMk cId="0" sldId="282"/>
        </pc:sldMkLst>
        <pc:spChg chg="mod">
          <ac:chgData name="Jarvon Carson" userId="f1f62c45-4a19-4f8e-934b-b4c64f876624" providerId="ADAL" clId="{D5A47EC3-0050-4785-979B-9A916084226A}" dt="2021-05-25T21:02:59.314" v="60" actId="1076"/>
          <ac:spMkLst>
            <pc:docMk/>
            <pc:sldMk cId="0" sldId="282"/>
            <ac:spMk id="254" creationId="{00000000-0000-0000-0000-000000000000}"/>
          </ac:spMkLst>
        </pc:spChg>
      </pc:sldChg>
      <pc:sldChg chg="modSp mod">
        <pc:chgData name="Jarvon Carson" userId="f1f62c45-4a19-4f8e-934b-b4c64f876624" providerId="ADAL" clId="{D5A47EC3-0050-4785-979B-9A916084226A}" dt="2021-05-25T21:03:06.651" v="61" actId="1076"/>
        <pc:sldMkLst>
          <pc:docMk/>
          <pc:sldMk cId="0" sldId="283"/>
        </pc:sldMkLst>
        <pc:picChg chg="mod">
          <ac:chgData name="Jarvon Carson" userId="f1f62c45-4a19-4f8e-934b-b4c64f876624" providerId="ADAL" clId="{D5A47EC3-0050-4785-979B-9A916084226A}" dt="2021-05-25T21:03:06.651" v="61" actId="1076"/>
          <ac:picMkLst>
            <pc:docMk/>
            <pc:sldMk cId="0" sldId="283"/>
            <ac:picMk id="263" creationId="{00000000-0000-0000-0000-000000000000}"/>
          </ac:picMkLst>
        </pc:picChg>
      </pc:sldChg>
      <pc:sldChg chg="modSp mod">
        <pc:chgData name="Jarvon Carson" userId="f1f62c45-4a19-4f8e-934b-b4c64f876624" providerId="ADAL" clId="{D5A47EC3-0050-4785-979B-9A916084226A}" dt="2021-05-25T21:03:18.417" v="63" actId="207"/>
        <pc:sldMkLst>
          <pc:docMk/>
          <pc:sldMk cId="0" sldId="284"/>
        </pc:sldMkLst>
        <pc:spChg chg="mod">
          <ac:chgData name="Jarvon Carson" userId="f1f62c45-4a19-4f8e-934b-b4c64f876624" providerId="ADAL" clId="{D5A47EC3-0050-4785-979B-9A916084226A}" dt="2021-05-25T21:03:14.314" v="62" actId="207"/>
          <ac:spMkLst>
            <pc:docMk/>
            <pc:sldMk cId="0" sldId="284"/>
            <ac:spMk id="270" creationId="{00000000-0000-0000-0000-000000000000}"/>
          </ac:spMkLst>
        </pc:spChg>
        <pc:spChg chg="mod">
          <ac:chgData name="Jarvon Carson" userId="f1f62c45-4a19-4f8e-934b-b4c64f876624" providerId="ADAL" clId="{D5A47EC3-0050-4785-979B-9A916084226A}" dt="2021-05-25T21:03:18.417" v="63" actId="207"/>
          <ac:spMkLst>
            <pc:docMk/>
            <pc:sldMk cId="0" sldId="284"/>
            <ac:spMk id="272" creationId="{00000000-0000-0000-0000-000000000000}"/>
          </ac:spMkLst>
        </pc:spChg>
      </pc:sldChg>
      <pc:sldChg chg="modSp mod">
        <pc:chgData name="Jarvon Carson" userId="f1f62c45-4a19-4f8e-934b-b4c64f876624" providerId="ADAL" clId="{D5A47EC3-0050-4785-979B-9A916084226A}" dt="2021-05-25T21:03:28.931" v="64" actId="1076"/>
        <pc:sldMkLst>
          <pc:docMk/>
          <pc:sldMk cId="0" sldId="286"/>
        </pc:sldMkLst>
        <pc:spChg chg="mod">
          <ac:chgData name="Jarvon Carson" userId="f1f62c45-4a19-4f8e-934b-b4c64f876624" providerId="ADAL" clId="{D5A47EC3-0050-4785-979B-9A916084226A}" dt="2021-05-25T21:03:28.931" v="64" actId="1076"/>
          <ac:spMkLst>
            <pc:docMk/>
            <pc:sldMk cId="0" sldId="286"/>
            <ac:spMk id="290" creationId="{00000000-0000-0000-0000-000000000000}"/>
          </ac:spMkLst>
        </pc:spChg>
      </pc:sldChg>
      <pc:sldChg chg="modSp mod">
        <pc:chgData name="Jarvon Carson" userId="f1f62c45-4a19-4f8e-934b-b4c64f876624" providerId="ADAL" clId="{D5A47EC3-0050-4785-979B-9A916084226A}" dt="2021-05-25T21:03:41.715" v="67" actId="2711"/>
        <pc:sldMkLst>
          <pc:docMk/>
          <pc:sldMk cId="0" sldId="287"/>
        </pc:sldMkLst>
        <pc:spChg chg="mod">
          <ac:chgData name="Jarvon Carson" userId="f1f62c45-4a19-4f8e-934b-b4c64f876624" providerId="ADAL" clId="{D5A47EC3-0050-4785-979B-9A916084226A}" dt="2021-05-25T21:03:41.715" v="67" actId="2711"/>
          <ac:spMkLst>
            <pc:docMk/>
            <pc:sldMk cId="0" sldId="287"/>
            <ac:spMk id="296" creationId="{00000000-0000-0000-0000-000000000000}"/>
          </ac:spMkLst>
        </pc:spChg>
        <pc:spChg chg="mod">
          <ac:chgData name="Jarvon Carson" userId="f1f62c45-4a19-4f8e-934b-b4c64f876624" providerId="ADAL" clId="{D5A47EC3-0050-4785-979B-9A916084226A}" dt="2021-05-25T21:03:36.095" v="66" actId="20577"/>
          <ac:spMkLst>
            <pc:docMk/>
            <pc:sldMk cId="0" sldId="287"/>
            <ac:spMk id="297" creationId="{00000000-0000-0000-0000-000000000000}"/>
          </ac:spMkLst>
        </pc:spChg>
        <pc:picChg chg="mod">
          <ac:chgData name="Jarvon Carson" userId="f1f62c45-4a19-4f8e-934b-b4c64f876624" providerId="ADAL" clId="{D5A47EC3-0050-4785-979B-9A916084226A}" dt="2021-05-25T21:03:33.324" v="65" actId="1076"/>
          <ac:picMkLst>
            <pc:docMk/>
            <pc:sldMk cId="0" sldId="287"/>
            <ac:picMk id="298" creationId="{00000000-0000-0000-0000-000000000000}"/>
          </ac:picMkLst>
        </pc:picChg>
      </pc:sldChg>
      <pc:sldChg chg="modSp mod">
        <pc:chgData name="Jarvon Carson" userId="f1f62c45-4a19-4f8e-934b-b4c64f876624" providerId="ADAL" clId="{D5A47EC3-0050-4785-979B-9A916084226A}" dt="2021-05-25T21:03:46.644" v="68" actId="1076"/>
        <pc:sldMkLst>
          <pc:docMk/>
          <pc:sldMk cId="0" sldId="288"/>
        </pc:sldMkLst>
        <pc:spChg chg="mod">
          <ac:chgData name="Jarvon Carson" userId="f1f62c45-4a19-4f8e-934b-b4c64f876624" providerId="ADAL" clId="{D5A47EC3-0050-4785-979B-9A916084226A}" dt="2021-05-25T21:03:46.644" v="68" actId="1076"/>
          <ac:spMkLst>
            <pc:docMk/>
            <pc:sldMk cId="0" sldId="288"/>
            <ac:spMk id="304" creationId="{00000000-0000-0000-0000-000000000000}"/>
          </ac:spMkLst>
        </pc:spChg>
      </pc:sldChg>
      <pc:sldChg chg="delSp mod">
        <pc:chgData name="Jarvon Carson" userId="f1f62c45-4a19-4f8e-934b-b4c64f876624" providerId="ADAL" clId="{D5A47EC3-0050-4785-979B-9A916084226A}" dt="2021-05-25T21:03:56.632" v="69" actId="478"/>
        <pc:sldMkLst>
          <pc:docMk/>
          <pc:sldMk cId="0" sldId="289"/>
        </pc:sldMkLst>
        <pc:spChg chg="del">
          <ac:chgData name="Jarvon Carson" userId="f1f62c45-4a19-4f8e-934b-b4c64f876624" providerId="ADAL" clId="{D5A47EC3-0050-4785-979B-9A916084226A}" dt="2021-05-25T21:03:56.632" v="69" actId="478"/>
          <ac:spMkLst>
            <pc:docMk/>
            <pc:sldMk cId="0" sldId="289"/>
            <ac:spMk id="311" creationId="{00000000-0000-0000-0000-000000000000}"/>
          </ac:spMkLst>
        </pc:spChg>
      </pc:sldChg>
      <pc:sldChg chg="modSp mod">
        <pc:chgData name="Jarvon Carson" userId="f1f62c45-4a19-4f8e-934b-b4c64f876624" providerId="ADAL" clId="{D5A47EC3-0050-4785-979B-9A916084226A}" dt="2021-05-25T21:04:15.494" v="70" actId="1076"/>
        <pc:sldMkLst>
          <pc:docMk/>
          <pc:sldMk cId="0" sldId="290"/>
        </pc:sldMkLst>
        <pc:picChg chg="mod">
          <ac:chgData name="Jarvon Carson" userId="f1f62c45-4a19-4f8e-934b-b4c64f876624" providerId="ADAL" clId="{D5A47EC3-0050-4785-979B-9A916084226A}" dt="2021-05-25T21:04:15.494" v="70" actId="1076"/>
          <ac:picMkLst>
            <pc:docMk/>
            <pc:sldMk cId="0" sldId="290"/>
            <ac:picMk id="326" creationId="{00000000-0000-0000-0000-000000000000}"/>
          </ac:picMkLst>
        </pc:picChg>
      </pc:sldChg>
      <pc:sldChg chg="modSp mod">
        <pc:chgData name="Jarvon Carson" userId="f1f62c45-4a19-4f8e-934b-b4c64f876624" providerId="ADAL" clId="{D5A47EC3-0050-4785-979B-9A916084226A}" dt="2021-05-25T21:04:23.529" v="72" actId="207"/>
        <pc:sldMkLst>
          <pc:docMk/>
          <pc:sldMk cId="0" sldId="291"/>
        </pc:sldMkLst>
        <pc:spChg chg="mod">
          <ac:chgData name="Jarvon Carson" userId="f1f62c45-4a19-4f8e-934b-b4c64f876624" providerId="ADAL" clId="{D5A47EC3-0050-4785-979B-9A916084226A}" dt="2021-05-25T21:04:20.546" v="71" actId="207"/>
          <ac:spMkLst>
            <pc:docMk/>
            <pc:sldMk cId="0" sldId="291"/>
            <ac:spMk id="333" creationId="{00000000-0000-0000-0000-000000000000}"/>
          </ac:spMkLst>
        </pc:spChg>
        <pc:spChg chg="mod">
          <ac:chgData name="Jarvon Carson" userId="f1f62c45-4a19-4f8e-934b-b4c64f876624" providerId="ADAL" clId="{D5A47EC3-0050-4785-979B-9A916084226A}" dt="2021-05-25T21:04:23.529" v="72" actId="207"/>
          <ac:spMkLst>
            <pc:docMk/>
            <pc:sldMk cId="0" sldId="291"/>
            <ac:spMk id="335" creationId="{00000000-0000-0000-0000-000000000000}"/>
          </ac:spMkLst>
        </pc:spChg>
      </pc:sldChg>
      <pc:sldChg chg="modSp mod">
        <pc:chgData name="Jarvon Carson" userId="f1f62c45-4a19-4f8e-934b-b4c64f876624" providerId="ADAL" clId="{D5A47EC3-0050-4785-979B-9A916084226A}" dt="2021-05-25T21:04:30.781" v="73" actId="1076"/>
        <pc:sldMkLst>
          <pc:docMk/>
          <pc:sldMk cId="0" sldId="293"/>
        </pc:sldMkLst>
        <pc:spChg chg="mod">
          <ac:chgData name="Jarvon Carson" userId="f1f62c45-4a19-4f8e-934b-b4c64f876624" providerId="ADAL" clId="{D5A47EC3-0050-4785-979B-9A916084226A}" dt="2021-05-25T21:04:30.781" v="73" actId="1076"/>
          <ac:spMkLst>
            <pc:docMk/>
            <pc:sldMk cId="0" sldId="293"/>
            <ac:spMk id="351" creationId="{00000000-0000-0000-0000-000000000000}"/>
          </ac:spMkLst>
        </pc:spChg>
      </pc:sldChg>
      <pc:sldChg chg="modSp mod">
        <pc:chgData name="Jarvon Carson" userId="f1f62c45-4a19-4f8e-934b-b4c64f876624" providerId="ADAL" clId="{D5A47EC3-0050-4785-979B-9A916084226A}" dt="2021-05-25T21:04:43.495" v="76" actId="2711"/>
        <pc:sldMkLst>
          <pc:docMk/>
          <pc:sldMk cId="0" sldId="295"/>
        </pc:sldMkLst>
        <pc:spChg chg="mod">
          <ac:chgData name="Jarvon Carson" userId="f1f62c45-4a19-4f8e-934b-b4c64f876624" providerId="ADAL" clId="{D5A47EC3-0050-4785-979B-9A916084226A}" dt="2021-05-25T21:04:43.495" v="76" actId="2711"/>
          <ac:spMkLst>
            <pc:docMk/>
            <pc:sldMk cId="0" sldId="295"/>
            <ac:spMk id="364" creationId="{00000000-0000-0000-0000-000000000000}"/>
          </ac:spMkLst>
        </pc:spChg>
        <pc:spChg chg="mod">
          <ac:chgData name="Jarvon Carson" userId="f1f62c45-4a19-4f8e-934b-b4c64f876624" providerId="ADAL" clId="{D5A47EC3-0050-4785-979B-9A916084226A}" dt="2021-05-25T21:04:34.616" v="74" actId="20577"/>
          <ac:spMkLst>
            <pc:docMk/>
            <pc:sldMk cId="0" sldId="295"/>
            <ac:spMk id="365" creationId="{00000000-0000-0000-0000-000000000000}"/>
          </ac:spMkLst>
        </pc:spChg>
        <pc:picChg chg="mod">
          <ac:chgData name="Jarvon Carson" userId="f1f62c45-4a19-4f8e-934b-b4c64f876624" providerId="ADAL" clId="{D5A47EC3-0050-4785-979B-9A916084226A}" dt="2021-05-25T21:04:38.175" v="75" actId="1076"/>
          <ac:picMkLst>
            <pc:docMk/>
            <pc:sldMk cId="0" sldId="295"/>
            <ac:picMk id="366" creationId="{00000000-0000-0000-0000-000000000000}"/>
          </ac:picMkLst>
        </pc:picChg>
      </pc:sldChg>
      <pc:sldChg chg="modSp mod">
        <pc:chgData name="Jarvon Carson" userId="f1f62c45-4a19-4f8e-934b-b4c64f876624" providerId="ADAL" clId="{D5A47EC3-0050-4785-979B-9A916084226A}" dt="2021-05-25T21:04:49.221" v="77" actId="1076"/>
        <pc:sldMkLst>
          <pc:docMk/>
          <pc:sldMk cId="0" sldId="296"/>
        </pc:sldMkLst>
        <pc:spChg chg="mod">
          <ac:chgData name="Jarvon Carson" userId="f1f62c45-4a19-4f8e-934b-b4c64f876624" providerId="ADAL" clId="{D5A47EC3-0050-4785-979B-9A916084226A}" dt="2021-05-25T21:04:49.221" v="77" actId="1076"/>
          <ac:spMkLst>
            <pc:docMk/>
            <pc:sldMk cId="0" sldId="296"/>
            <ac:spMk id="372" creationId="{00000000-0000-0000-0000-000000000000}"/>
          </ac:spMkLst>
        </pc:spChg>
      </pc:sldChg>
      <pc:sldChg chg="modSp mod">
        <pc:chgData name="Jarvon Carson" userId="f1f62c45-4a19-4f8e-934b-b4c64f876624" providerId="ADAL" clId="{D5A47EC3-0050-4785-979B-9A916084226A}" dt="2021-05-25T21:05:41.982" v="78" actId="1076"/>
        <pc:sldMkLst>
          <pc:docMk/>
          <pc:sldMk cId="0" sldId="297"/>
        </pc:sldMkLst>
        <pc:picChg chg="mod">
          <ac:chgData name="Jarvon Carson" userId="f1f62c45-4a19-4f8e-934b-b4c64f876624" providerId="ADAL" clId="{D5A47EC3-0050-4785-979B-9A916084226A}" dt="2021-05-25T21:05:41.982" v="78" actId="1076"/>
          <ac:picMkLst>
            <pc:docMk/>
            <pc:sldMk cId="0" sldId="297"/>
            <ac:picMk id="381" creationId="{00000000-0000-0000-0000-000000000000}"/>
          </ac:picMkLst>
        </pc:picChg>
      </pc:sldChg>
      <pc:sldChg chg="modSp mod">
        <pc:chgData name="Jarvon Carson" userId="f1f62c45-4a19-4f8e-934b-b4c64f876624" providerId="ADAL" clId="{D5A47EC3-0050-4785-979B-9A916084226A}" dt="2021-05-25T21:06:09.450" v="80" actId="207"/>
        <pc:sldMkLst>
          <pc:docMk/>
          <pc:sldMk cId="0" sldId="298"/>
        </pc:sldMkLst>
        <pc:spChg chg="mod">
          <ac:chgData name="Jarvon Carson" userId="f1f62c45-4a19-4f8e-934b-b4c64f876624" providerId="ADAL" clId="{D5A47EC3-0050-4785-979B-9A916084226A}" dt="2021-05-25T21:06:06.308" v="79" actId="207"/>
          <ac:spMkLst>
            <pc:docMk/>
            <pc:sldMk cId="0" sldId="298"/>
            <ac:spMk id="388" creationId="{00000000-0000-0000-0000-000000000000}"/>
          </ac:spMkLst>
        </pc:spChg>
        <pc:spChg chg="mod">
          <ac:chgData name="Jarvon Carson" userId="f1f62c45-4a19-4f8e-934b-b4c64f876624" providerId="ADAL" clId="{D5A47EC3-0050-4785-979B-9A916084226A}" dt="2021-05-25T21:06:09.450" v="80" actId="207"/>
          <ac:spMkLst>
            <pc:docMk/>
            <pc:sldMk cId="0" sldId="298"/>
            <ac:spMk id="390" creationId="{00000000-0000-0000-0000-000000000000}"/>
          </ac:spMkLst>
        </pc:spChg>
      </pc:sldChg>
      <pc:sldChg chg="modSp mod">
        <pc:chgData name="Jarvon Carson" userId="f1f62c45-4a19-4f8e-934b-b4c64f876624" providerId="ADAL" clId="{D5A47EC3-0050-4785-979B-9A916084226A}" dt="2021-05-25T21:06:36.502" v="85" actId="2711"/>
        <pc:sldMkLst>
          <pc:docMk/>
          <pc:sldMk cId="0" sldId="300"/>
        </pc:sldMkLst>
        <pc:spChg chg="mod">
          <ac:chgData name="Jarvon Carson" userId="f1f62c45-4a19-4f8e-934b-b4c64f876624" providerId="ADAL" clId="{D5A47EC3-0050-4785-979B-9A916084226A}" dt="2021-05-25T21:06:16.098" v="81" actId="207"/>
          <ac:spMkLst>
            <pc:docMk/>
            <pc:sldMk cId="0" sldId="300"/>
            <ac:spMk id="406" creationId="{00000000-0000-0000-0000-000000000000}"/>
          </ac:spMkLst>
        </pc:spChg>
        <pc:spChg chg="mod">
          <ac:chgData name="Jarvon Carson" userId="f1f62c45-4a19-4f8e-934b-b4c64f876624" providerId="ADAL" clId="{D5A47EC3-0050-4785-979B-9A916084226A}" dt="2021-05-25T21:06:19.427" v="82" actId="207"/>
          <ac:spMkLst>
            <pc:docMk/>
            <pc:sldMk cId="0" sldId="300"/>
            <ac:spMk id="408" creationId="{00000000-0000-0000-0000-000000000000}"/>
          </ac:spMkLst>
        </pc:spChg>
        <pc:spChg chg="mod">
          <ac:chgData name="Jarvon Carson" userId="f1f62c45-4a19-4f8e-934b-b4c64f876624" providerId="ADAL" clId="{D5A47EC3-0050-4785-979B-9A916084226A}" dt="2021-05-25T21:06:36.502" v="85" actId="2711"/>
          <ac:spMkLst>
            <pc:docMk/>
            <pc:sldMk cId="0" sldId="300"/>
            <ac:spMk id="409" creationId="{00000000-0000-0000-0000-000000000000}"/>
          </ac:spMkLst>
        </pc:spChg>
      </pc:sldChg>
      <pc:sldChg chg="modSp mod">
        <pc:chgData name="Jarvon Carson" userId="f1f62c45-4a19-4f8e-934b-b4c64f876624" providerId="ADAL" clId="{D5A47EC3-0050-4785-979B-9A916084226A}" dt="2021-05-25T21:06:47.948" v="88" actId="20577"/>
        <pc:sldMkLst>
          <pc:docMk/>
          <pc:sldMk cId="0" sldId="301"/>
        </pc:sldMkLst>
        <pc:spChg chg="mod">
          <ac:chgData name="Jarvon Carson" userId="f1f62c45-4a19-4f8e-934b-b4c64f876624" providerId="ADAL" clId="{D5A47EC3-0050-4785-979B-9A916084226A}" dt="2021-05-25T21:06:45.315" v="87" actId="2711"/>
          <ac:spMkLst>
            <pc:docMk/>
            <pc:sldMk cId="0" sldId="301"/>
            <ac:spMk id="415" creationId="{00000000-0000-0000-0000-000000000000}"/>
          </ac:spMkLst>
        </pc:spChg>
        <pc:spChg chg="mod">
          <ac:chgData name="Jarvon Carson" userId="f1f62c45-4a19-4f8e-934b-b4c64f876624" providerId="ADAL" clId="{D5A47EC3-0050-4785-979B-9A916084226A}" dt="2021-05-25T21:06:47.948" v="88" actId="20577"/>
          <ac:spMkLst>
            <pc:docMk/>
            <pc:sldMk cId="0" sldId="301"/>
            <ac:spMk id="416" creationId="{00000000-0000-0000-0000-000000000000}"/>
          </ac:spMkLst>
        </pc:spChg>
        <pc:picChg chg="mod">
          <ac:chgData name="Jarvon Carson" userId="f1f62c45-4a19-4f8e-934b-b4c64f876624" providerId="ADAL" clId="{D5A47EC3-0050-4785-979B-9A916084226A}" dt="2021-05-25T21:06:40.552" v="86" actId="1076"/>
          <ac:picMkLst>
            <pc:docMk/>
            <pc:sldMk cId="0" sldId="301"/>
            <ac:picMk id="41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b5b3fe30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b5b3fe30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db5b3fe306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a757a0b1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a757a0b1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da757a0b10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b5b3fe306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b5b3fe306_2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db5b3fe306_2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b5b3fe30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b5b3fe30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db5b3fe30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a757a0b1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a757a0b1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da757a0b10_0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SLIDES_API77302480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SLIDES_API77302480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SLIDES_API77302480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a757a0b10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a757a0b10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da757a0b10_0_1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SLIDES_API29072250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SLIDES_API29072250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SLIDES_API29072250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b5b3fe306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b5b3fe306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db5b3fe306_2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b5b3fe306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db5b3fe306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db5b3fe306_2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60" name="Google Shape;6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b5b3fe30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db5b3fe306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db5b3fe306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b5b3fe306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db5b3fe306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1:50-2:40</a:t>
            </a:r>
            <a:endParaRPr/>
          </a:p>
        </p:txBody>
      </p:sp>
      <p:sp>
        <p:nvSpPr>
          <p:cNvPr id="203" name="Google Shape;203;gdb5b3fe306_2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a757a0b10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da757a0b10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da757a0b10_0_1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SLIDES_API34481579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SLIDES_API34481579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1:50 - </a:t>
            </a:r>
            <a:endParaRPr/>
          </a:p>
        </p:txBody>
      </p:sp>
      <p:sp>
        <p:nvSpPr>
          <p:cNvPr id="214" name="Google Shape;214;SLIDES_API344815796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c69333a47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dc69333a47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dc69333a47_2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c69333a47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dc69333a47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dc69333a47_2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db5b3fe306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db5b3fe306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db5b3fe306_2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db5b3fe306_2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db5b3fe306_2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db5b3fe306_2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b5b3fe306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db5b3fe306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db5b3fe306_1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db5b3fe306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db5b3fe306_2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db5b3fe306_2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67" name="Google Shape;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d878e6326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d878e6326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d878e63260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a757a0b10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da757a0b10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da757a0b10_0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db5b3fe306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db5b3fe306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db5b3fe306_2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db5b3fe306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db5b3fe306_2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$9 billion dollar loss</a:t>
            </a:r>
            <a:endParaRPr/>
          </a:p>
        </p:txBody>
      </p:sp>
      <p:sp>
        <p:nvSpPr>
          <p:cNvPr id="302" name="Google Shape;302;gdb5b3fe306_2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db5b3fe306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db5b3fe306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db5b3fe306_2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db5b3fe306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db5b3fe306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db5b3fe306_1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db5b3fe306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db5b3fe306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db5b3fe306_2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SLIDES_API43549699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SLIDES_API43549699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SLIDES_API43549699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da757a0b10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da757a0b10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da757a0b10_0_1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SLIDES_API12988960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SLIDES_API129889602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SLIDES_API1298896027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db5b3fe306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db5b3fe306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db5b3fe306_2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db5b3fe306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db5b3fe306_2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Recorded music grew by $1 billion dollars</a:t>
            </a:r>
            <a:endParaRPr/>
          </a:p>
        </p:txBody>
      </p:sp>
      <p:sp>
        <p:nvSpPr>
          <p:cNvPr id="370" name="Google Shape;370;gdb5b3fe306_2_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db5b3fe306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db5b3fe306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db5b3fe306_1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db5b3fe306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db5b3fe306_2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gdb5b3fe306_2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SLIDES_API97428448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SLIDES_API97428448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SLIDES_API974284488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dc69333a4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dc69333a4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dc69333a47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db5b3fe306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db5b3fe306_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db5b3fe306_2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SLIDES_API803501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SLIDES_API803501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SLIDES_API8035011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81" name="Google Shape;8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b5b3fe30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b5b3fe30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db5b3fe306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SLIDES_API63287697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SLIDES_API63287697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SLIDES_API632876979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af749c48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af749c48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7af749c485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 rot="5400000">
            <a:off x="2080418" y="203220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28600" y="20550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docs.google.com/document/d/1sf6QdIGmprpwXvRxJvNufGLsqRkPAJA5fxtwd1OmKxw/edit?usp=shari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aa.com/fact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pz.harvard.edu/sites/default/files/The%203%20Whys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astribune.org/2020/07/01/austin-city-limits-acl-canceled-coronavirus/#:~:text=ACL%20is%20one%20of%20the,according%20to%20the%20Austin%20Monito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weforum.org/agenda/2020/05/this-is-how-covid-19-is-affecting-the-music-industry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MfkO3Pv4VQ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hyperlink" Target="https://www.facinghistory.org/resource-library/teaching-strategies/s-i-t-surprising-interesting-troublin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MfkO3Pv4VQ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0/05/19/arts/music/germany-music-coronavirus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hyperlink" Target="https://pz.harvard.edu/sites/default/files/See%20Think%20Wonder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link.org/professional-develop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hyperlink" Target="https://www.youtube.com/watch?v=xaurMcGqZHU" TargetMode="External"/><Relationship Id="rId7" Type="http://schemas.openxmlformats.org/officeDocument/2006/relationships/hyperlink" Target="http://www.youtube.com/watch?v=eGy64l9Yuuw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eGy64l9Yuuw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://www.youtube.com/watch?v=xaurMcGqZHU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insider.com/edm-live-music-industry-coronavirus-impact-on-djs-2020-8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hyperlink" Target="https://pz.harvard.edu/sites/default/files/Question%20Starts_0.pdf" TargetMode="External"/><Relationship Id="rId4" Type="http://schemas.openxmlformats.org/officeDocument/2006/relationships/hyperlink" Target="https://www.npr.org/2020/07/07/888333857/live-music-industry-blue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uters.com/article/us-health-coronavirus-spain-concert-idUSKBN2BJ0MN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hyperlink" Target="https://www.facinghistory.org/resource-library/teaching-strategies/four-corners#:~:text=A%20Four%20Corners%20debate%20requires,particular%20corner%20of%20the%20room.&amp;text=Use%20this%20as%20a%20warm,topic%20they%20will%20be%20studying.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z.harvard.edu/sites/default/files/The%203%20Whys.pdf" TargetMode="External"/><Relationship Id="rId7" Type="http://schemas.openxmlformats.org/officeDocument/2006/relationships/hyperlink" Target="https://www.facinghistory.org/resource-library/teaching-strategies/four-corners#:~:text=A%20Four%20Corners%20debate%20requires,particular%20corner%20of%20the%20room.&amp;text=Use%20this%20as%20a%20warm,topic%20they%20will%20be%20studying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inghistory.org/resource-library/teaching-strategies/levels-questions" TargetMode="External"/><Relationship Id="rId5" Type="http://schemas.openxmlformats.org/officeDocument/2006/relationships/hyperlink" Target="https://www.facinghistory.org/resource-library/teaching-strategies/s-i-t-surprising-interesting-troubling" TargetMode="External"/><Relationship Id="rId4" Type="http://schemas.openxmlformats.org/officeDocument/2006/relationships/hyperlink" Target="https://pz.harvard.edu/sites/default/files/See%20Think%20Wonder.pdf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rbes.com/sites/benjaminlaker/2020/10/28/heres-how-lockdown-has-shown-that-spotify-has-a-sustainability-problem/?sh=6752ff66599b" TargetMode="External"/><Relationship Id="rId13" Type="http://schemas.openxmlformats.org/officeDocument/2006/relationships/hyperlink" Target="https://www.oecd.org/coronavirus/policy-responses/culture-shock-covid-19-and-the-cultural-and-creative-sectors-08da9e0e/" TargetMode="External"/><Relationship Id="rId3" Type="http://schemas.openxmlformats.org/officeDocument/2006/relationships/hyperlink" Target="https://www.texastribune.org/2020/07/01/austin-city-limits-acl-canceled-coronavirus/#:~:text=ACL%20is%20one%20of%20the,according%20to%20the%20Austin%20Monitor" TargetMode="External"/><Relationship Id="rId7" Type="http://schemas.openxmlformats.org/officeDocument/2006/relationships/hyperlink" Target="https://www.youtube.com/watch?v=aqz3DaisBz8" TargetMode="External"/><Relationship Id="rId12" Type="http://schemas.openxmlformats.org/officeDocument/2006/relationships/hyperlink" Target="https://www.rollingstone.com/pro/news/recorded-music-billion-growth-2020-1143159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MfkO3Pv4VQ" TargetMode="External"/><Relationship Id="rId11" Type="http://schemas.openxmlformats.org/officeDocument/2006/relationships/hyperlink" Target="https://www.businessinsider.com/edm-live-music-industry-coronavirus-impact-on-djs-2020-8" TargetMode="External"/><Relationship Id="rId5" Type="http://schemas.openxmlformats.org/officeDocument/2006/relationships/hyperlink" Target="https://podcasts.apple.com/us/podcast/the-indicator-from-planet-money/id1320118593?i=1000483399371" TargetMode="External"/><Relationship Id="rId15" Type="http://schemas.openxmlformats.org/officeDocument/2006/relationships/hyperlink" Target="https://www.weforum.org/agenda/2020/05/this-is-how-covid-19-is-affecting-the-music-industry/" TargetMode="External"/><Relationship Id="rId10" Type="http://schemas.openxmlformats.org/officeDocument/2006/relationships/hyperlink" Target="https://www.nbcnews.com/news/us-news/no-tours-or-live-shows-musicians-have-found-ways-bridge-n1240478" TargetMode="External"/><Relationship Id="rId4" Type="http://schemas.openxmlformats.org/officeDocument/2006/relationships/hyperlink" Target="https://www.nytimes.com/2020/05/19/arts/music/germany-music-coronavirus.html" TargetMode="External"/><Relationship Id="rId9" Type="http://schemas.openxmlformats.org/officeDocument/2006/relationships/hyperlink" Target="https://www.washingtonpost.com/entertainment/music/to-release-or-delay-musicians-with-new-albums-search-for-the-best-decision-during-the-covid-19-crisis/2020/05/14/3d974d82-9453-11ea-91d7-cf4423d47683_story.html" TargetMode="External"/><Relationship Id="rId14" Type="http://schemas.openxmlformats.org/officeDocument/2006/relationships/hyperlink" Target="https://www.reuters.com/article/us-health-coronavirus-spain-concert-idUSKBN2BJ0M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6000"/>
            </a:br>
            <a:br>
              <a:rPr lang="en-US" sz="6000"/>
            </a:br>
            <a:r>
              <a:rPr lang="en-US" sz="6000">
                <a:highlight>
                  <a:srgbClr val="D9D9D9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</a:rPr>
              <a:t>The Economics of the Music Industry</a:t>
            </a:r>
            <a:br>
              <a:rPr lang="en-US" sz="6000" b="1"/>
            </a:br>
            <a:r>
              <a:rPr lang="en-US" sz="4400" b="0">
                <a:solidFill>
                  <a:schemeClr val="dk1"/>
                </a:solidFill>
                <a:latin typeface="Asap Regular"/>
                <a:ea typeface="Asap Regular"/>
                <a:cs typeface="Asap Regular"/>
                <a:sym typeface="Asap Regular"/>
              </a:rPr>
              <a:t>Tools to Liven Your Classroom</a:t>
            </a:r>
            <a:br>
              <a:rPr lang="en-US" sz="4400"/>
            </a:br>
            <a:r>
              <a:rPr lang="en-US" sz="2200" b="0" i="1">
                <a:solidFill>
                  <a:schemeClr val="dk1"/>
                </a:solidFill>
                <a:latin typeface="Asap Regular"/>
                <a:ea typeface="Asap Regular"/>
                <a:cs typeface="Asap Regular"/>
                <a:sym typeface="Asap Regular"/>
              </a:rPr>
              <a:t>Presented by Susanna Pierce McConnell</a:t>
            </a:r>
            <a:br>
              <a:rPr lang="en-US" sz="1600" b="0">
                <a:latin typeface="Asap Regular"/>
                <a:ea typeface="Asap Regular"/>
                <a:cs typeface="Asap Regular"/>
                <a:sym typeface="Asap Regular"/>
              </a:rPr>
            </a:br>
            <a:r>
              <a:rPr lang="en-US" sz="2200" b="0">
                <a:solidFill>
                  <a:schemeClr val="dk1"/>
                </a:solidFill>
                <a:latin typeface="Asap Regular"/>
                <a:ea typeface="Asap Regular"/>
                <a:cs typeface="Asap Regular"/>
                <a:sym typeface="Asap Regular"/>
              </a:rPr>
              <a:t>May 26, 2021</a:t>
            </a:r>
            <a:br>
              <a:rPr lang="en-US" sz="1600" b="0">
                <a:solidFill>
                  <a:schemeClr val="dk1"/>
                </a:solidFill>
                <a:latin typeface="Asap Regular"/>
                <a:ea typeface="Asap Regular"/>
                <a:cs typeface="Asap Regular"/>
                <a:sym typeface="Asap Regular"/>
              </a:rPr>
            </a:br>
            <a:r>
              <a:rPr lang="en-US" sz="2200" b="0">
                <a:solidFill>
                  <a:schemeClr val="dk1"/>
                </a:solidFill>
                <a:latin typeface="Asap Regular"/>
                <a:ea typeface="Asap Regular"/>
                <a:cs typeface="Asap Regular"/>
                <a:sym typeface="Asap Regular"/>
              </a:rPr>
              <a:t>smcconnell@eanesisd.net</a:t>
            </a:r>
            <a:endParaRPr sz="2200" b="0">
              <a:solidFill>
                <a:schemeClr val="dk1"/>
              </a:solidFill>
              <a:latin typeface="Asap Regular"/>
              <a:ea typeface="Asap Regular"/>
              <a:cs typeface="Asap Regular"/>
              <a:sym typeface="Asap Regular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25" y="4298300"/>
            <a:ext cx="1865974" cy="11881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311150" y="53988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ighlight>
                  <a:srgbClr val="B6D7A8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  <a:hlinkClick r:id="rId4"/>
              </a:rPr>
              <a:t>Handout for Participants</a:t>
            </a:r>
            <a:endParaRPr sz="2400">
              <a:highlight>
                <a:srgbClr val="B6D7A8"/>
              </a:highlight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2525" y="4623124"/>
            <a:ext cx="164782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highlight>
                  <a:srgbClr val="FFE599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</a:rPr>
              <a:t>How will we get there?</a:t>
            </a:r>
            <a:endParaRPr sz="4800">
              <a:highlight>
                <a:srgbClr val="FFE599"/>
              </a:highlight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graphicFrame>
        <p:nvGraphicFramePr>
          <p:cNvPr id="121" name="Google Shape;121;p22"/>
          <p:cNvGraphicFramePr/>
          <p:nvPr/>
        </p:nvGraphicFramePr>
        <p:xfrm>
          <a:off x="340475" y="2136063"/>
          <a:ext cx="8229600" cy="3214878"/>
        </p:xfrm>
        <a:graphic>
          <a:graphicData uri="http://schemas.openxmlformats.org/drawingml/2006/table">
            <a:tbl>
              <a:tblPr>
                <a:noFill/>
                <a:tableStyleId>{5FBF4C61-42EA-4097-83D4-F2F1186C99FF}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overed By Your Grace"/>
                          <a:ea typeface="Covered By Your Grace"/>
                          <a:cs typeface="Covered By Your Grace"/>
                          <a:sym typeface="Covered By Your Grace"/>
                        </a:rPr>
                        <a:t>Topic/Era</a:t>
                      </a:r>
                      <a:endParaRPr sz="2000">
                        <a:latin typeface="Covered By Your Grace"/>
                        <a:ea typeface="Covered By Your Grace"/>
                        <a:cs typeface="Covered By Your Grace"/>
                        <a:sym typeface="Covered By Your Grace"/>
                      </a:endParaRPr>
                    </a:p>
                  </a:txBody>
                  <a:tcPr marL="63500" marR="63500" marT="63500" marB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overed By Your Grace"/>
                          <a:ea typeface="Covered By Your Grace"/>
                          <a:cs typeface="Covered By Your Grace"/>
                          <a:sym typeface="Covered By Your Grace"/>
                        </a:rPr>
                        <a:t>Economic Insights</a:t>
                      </a:r>
                      <a:endParaRPr sz="2000">
                        <a:latin typeface="Covered By Your Grace"/>
                        <a:ea typeface="Covered By Your Grace"/>
                        <a:cs typeface="Covered By Your Grace"/>
                        <a:sym typeface="Covered By Your Grace"/>
                      </a:endParaRPr>
                    </a:p>
                  </a:txBody>
                  <a:tcPr marL="63500" marR="63500" marT="63500" marB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overed By Your Grace"/>
                          <a:ea typeface="Covered By Your Grace"/>
                          <a:cs typeface="Covered By Your Grace"/>
                          <a:sym typeface="Covered By Your Grace"/>
                        </a:rPr>
                        <a:t>Media to Reinforce</a:t>
                      </a:r>
                      <a:endParaRPr sz="2000">
                        <a:latin typeface="Covered By Your Grace"/>
                        <a:ea typeface="Covered By Your Grace"/>
                        <a:cs typeface="Covered By Your Grace"/>
                        <a:sym typeface="Covered By Your Grace"/>
                      </a:endParaRPr>
                    </a:p>
                  </a:txBody>
                  <a:tcPr marL="63500" marR="63500" marT="63500" marB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overed By Your Grace"/>
                          <a:ea typeface="Covered By Your Grace"/>
                          <a:cs typeface="Covered By Your Grace"/>
                          <a:sym typeface="Covered By Your Grace"/>
                        </a:rPr>
                        <a:t>Teaching Strategy</a:t>
                      </a:r>
                      <a:endParaRPr sz="2000">
                        <a:latin typeface="Covered By Your Grace"/>
                        <a:ea typeface="Covered By Your Grace"/>
                        <a:cs typeface="Covered By Your Grace"/>
                        <a:sym typeface="Covered By Your Grace"/>
                      </a:endParaRPr>
                    </a:p>
                  </a:txBody>
                  <a:tcPr marL="63500" marR="63500" marT="63500" marB="63500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sap Regular"/>
                          <a:ea typeface="Asap Regular"/>
                          <a:cs typeface="Asap Regular"/>
                          <a:sym typeface="Asap Regular"/>
                        </a:rPr>
                        <a:t>The Importance </a:t>
                      </a:r>
                      <a:endParaRPr sz="2000">
                        <a:latin typeface="Asap Regular"/>
                        <a:ea typeface="Asap Regular"/>
                        <a:cs typeface="Asap Regular"/>
                        <a:sym typeface="Asap Regular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sap Regular"/>
                        <a:ea typeface="Asap Regular"/>
                        <a:cs typeface="Asap Regular"/>
                        <a:sym typeface="Asap Regular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sap Regular"/>
                        <a:ea typeface="Asap Regular"/>
                        <a:cs typeface="Asap Regular"/>
                        <a:sym typeface="Asap Regular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sap Regular"/>
                        <a:ea typeface="Asap Regular"/>
                        <a:cs typeface="Asap Regular"/>
                        <a:sym typeface="Asap Regular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sap Regular"/>
                          <a:ea typeface="Asap Regular"/>
                          <a:cs typeface="Asap Regular"/>
                          <a:sym typeface="Asap Regular"/>
                        </a:rPr>
                        <a:t>Digital Revolution</a:t>
                      </a:r>
                      <a:endParaRPr sz="2000">
                        <a:latin typeface="Asap Regular"/>
                        <a:ea typeface="Asap Regular"/>
                        <a:cs typeface="Asap Regular"/>
                        <a:sym typeface="Asap Regular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sap Regular"/>
                        <a:ea typeface="Asap Regular"/>
                        <a:cs typeface="Asap Regular"/>
                        <a:sym typeface="Asap Regular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sap Regular"/>
                        <a:ea typeface="Asap Regular"/>
                        <a:cs typeface="Asap Regular"/>
                        <a:sym typeface="Asap Regular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sap Regular"/>
                        <a:ea typeface="Asap Regular"/>
                        <a:cs typeface="Asap Regular"/>
                        <a:sym typeface="Asap Regular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sap Regular"/>
                          <a:ea typeface="Asap Regular"/>
                          <a:cs typeface="Asap Regular"/>
                          <a:sym typeface="Asap Regular"/>
                        </a:rPr>
                        <a:t>Early Pandemic</a:t>
                      </a:r>
                      <a:endParaRPr sz="2000">
                        <a:latin typeface="Asap Regular"/>
                        <a:ea typeface="Asap Regular"/>
                        <a:cs typeface="Asap Regular"/>
                        <a:sym typeface="Asap Regular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sap Regular"/>
                        <a:ea typeface="Asap Regular"/>
                        <a:cs typeface="Asap Regular"/>
                        <a:sym typeface="Asap Regular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sap Regular"/>
                        <a:ea typeface="Asap Regular"/>
                        <a:cs typeface="Asap Regular"/>
                        <a:sym typeface="Asap Regular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sap Regular"/>
                        <a:ea typeface="Asap Regular"/>
                        <a:cs typeface="Asap Regular"/>
                        <a:sym typeface="Asap Regular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sap Regular"/>
                          <a:ea typeface="Asap Regular"/>
                          <a:cs typeface="Asap Regular"/>
                          <a:sym typeface="Asap Regular"/>
                        </a:rPr>
                        <a:t>Mid to Late Pandemic</a:t>
                      </a:r>
                      <a:endParaRPr sz="2000">
                        <a:latin typeface="Asap Regular"/>
                        <a:ea typeface="Asap Regular"/>
                        <a:cs typeface="Asap Regular"/>
                        <a:sym typeface="Asap Regular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sap Regular"/>
                        <a:ea typeface="Asap Regular"/>
                        <a:cs typeface="Asap Regular"/>
                        <a:sym typeface="Asap Regular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sap Regular"/>
                        <a:ea typeface="Asap Regular"/>
                        <a:cs typeface="Asap Regular"/>
                        <a:sym typeface="Asap Regular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sap Regular"/>
                        <a:ea typeface="Asap Regular"/>
                        <a:cs typeface="Asap Regular"/>
                        <a:sym typeface="Asap Regular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sap Regular"/>
                          <a:ea typeface="Asap Regular"/>
                          <a:cs typeface="Asap Regular"/>
                          <a:sym typeface="Asap Regular"/>
                        </a:rPr>
                        <a:t>The Future</a:t>
                      </a:r>
                      <a:endParaRPr sz="2000">
                        <a:latin typeface="Asap Regular"/>
                        <a:ea typeface="Asap Regular"/>
                        <a:cs typeface="Asap Regular"/>
                        <a:sym typeface="Asap Regular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sap Regular"/>
                        <a:ea typeface="Asap Regular"/>
                        <a:cs typeface="Asap Regular"/>
                        <a:sym typeface="Asap Regular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sap Regular"/>
                        <a:ea typeface="Asap Regular"/>
                        <a:cs typeface="Asap Regular"/>
                        <a:sym typeface="Asap Regular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Asap Regular"/>
                        <a:ea typeface="Asap Regular"/>
                        <a:cs typeface="Asap Regular"/>
                        <a:sym typeface="Asap Regular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2" name="Google Shape;122;p22"/>
          <p:cNvSpPr/>
          <p:nvPr/>
        </p:nvSpPr>
        <p:spPr>
          <a:xfrm>
            <a:off x="1454350" y="5629325"/>
            <a:ext cx="6908100" cy="81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vered By Your Grace"/>
                <a:ea typeface="Covered By Your Grace"/>
                <a:cs typeface="Covered By Your Grace"/>
                <a:sym typeface="Covered By Your Grace"/>
              </a:rPr>
              <a:t>                Ultimate Goal: Classroom Implementation</a:t>
            </a:r>
            <a:endParaRPr sz="22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highlight>
                  <a:srgbClr val="D9D9D9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</a:rPr>
              <a:t>Why should you study this topic? (Relevance)</a:t>
            </a:r>
            <a:endParaRPr sz="4800" dirty="0">
              <a:highlight>
                <a:srgbClr val="D9D9D9"/>
              </a:highlight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>
                <a:solidFill>
                  <a:srgbClr val="000000"/>
                </a:solidFill>
                <a:highlight>
                  <a:schemeClr val="lt1"/>
                </a:highlight>
                <a:latin typeface="Asap Regular"/>
                <a:ea typeface="Asap Regular"/>
                <a:cs typeface="Asap Regular"/>
                <a:sym typeface="Asap Regular"/>
              </a:rPr>
              <a:t>Econ. Connections, Media, Strategy</a:t>
            </a:r>
            <a:endParaRPr sz="4800" dirty="0">
              <a:solidFill>
                <a:srgbClr val="000000"/>
              </a:solidFill>
              <a:highlight>
                <a:schemeClr val="lt1"/>
              </a:highlight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2CC"/>
              </a:highlight>
            </a:endParaRPr>
          </a:p>
          <a:p>
            <a:pPr marL="0" lvl="0" indent="0" algn="ctr" rtl="0">
              <a:spcBef>
                <a:spcPts val="1800"/>
              </a:spcBef>
              <a:spcAft>
                <a:spcPts val="1800"/>
              </a:spcAft>
              <a:buNone/>
            </a:pPr>
            <a:endParaRPr dirty="0"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412" y="438583"/>
            <a:ext cx="1247175" cy="12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28108" y="45667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overed By Your Grace"/>
                <a:ea typeface="Covered By Your Grace"/>
                <a:cs typeface="Covered By Your Grace"/>
                <a:sym typeface="Covered By Your Grace"/>
              </a:rPr>
              <a:t>Importance: The Economic Impact</a:t>
            </a:r>
            <a:endParaRPr sz="4800" dirty="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195450" y="1707250"/>
            <a:ext cx="8753100" cy="452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sap Regular"/>
              <a:buChar char="•"/>
            </a:pPr>
            <a:r>
              <a:rPr lang="en-US" dirty="0">
                <a:latin typeface="Asap Regular"/>
                <a:ea typeface="Asap Regular"/>
                <a:cs typeface="Asap Regular"/>
                <a:sym typeface="Asap Regular"/>
              </a:rPr>
              <a:t>Younger consumers are spending more time listening to streamed music or participating with music on social media. </a:t>
            </a:r>
            <a:endParaRPr dirty="0"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dirty="0"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Asap Regular"/>
                <a:ea typeface="Asap Regular"/>
                <a:cs typeface="Asap Regular"/>
                <a:sym typeface="Asap Regular"/>
              </a:rPr>
              <a:t>The music industry supports almost 2.5 million jobs in the US.</a:t>
            </a:r>
            <a:endParaRPr dirty="0"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dirty="0"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Asap Regular"/>
                <a:ea typeface="Asap Regular"/>
                <a:cs typeface="Asap Regular"/>
                <a:sym typeface="Asap Regular"/>
              </a:rPr>
              <a:t>The US exports $9.8 billion (2018) of music. </a:t>
            </a:r>
            <a:endParaRPr dirty="0"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0" algn="l" rtl="0">
              <a:spcBef>
                <a:spcPts val="1800"/>
              </a:spcBef>
              <a:spcAft>
                <a:spcPts val="18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highlight>
                  <a:srgbClr val="D9D9D9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</a:rPr>
              <a:t>How can you show this to students?</a:t>
            </a:r>
            <a:endParaRPr sz="4800">
              <a:highlight>
                <a:srgbClr val="D9D9D9"/>
              </a:highlight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000000"/>
                </a:solidFill>
                <a:highlight>
                  <a:schemeClr val="lt1"/>
                </a:highlight>
                <a:latin typeface="Asap Regular"/>
                <a:ea typeface="Asap Regular"/>
                <a:cs typeface="Asap Regular"/>
                <a:sym typeface="Asap Regular"/>
              </a:rPr>
              <a:t>Media + Strategy</a:t>
            </a:r>
            <a:endParaRPr sz="4800">
              <a:solidFill>
                <a:srgbClr val="000000"/>
              </a:solidFill>
              <a:highlight>
                <a:schemeClr val="lt1"/>
              </a:highlight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2CC"/>
              </a:highlight>
            </a:endParaRPr>
          </a:p>
          <a:p>
            <a:pPr marL="0" lvl="0" indent="0" algn="ctr" rtl="0">
              <a:spcBef>
                <a:spcPts val="1800"/>
              </a:spcBef>
              <a:spcAft>
                <a:spcPts val="1800"/>
              </a:spcAft>
              <a:buNone/>
            </a:pP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8597" y="363280"/>
            <a:ext cx="1247175" cy="12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557500" y="29252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Media + The 3 Whys</a:t>
            </a:r>
            <a:endParaRPr sz="40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Media (Infographic)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0000FF"/>
                </a:solidFill>
                <a:latin typeface="Asap Regular"/>
                <a:ea typeface="Asap Regular"/>
                <a:cs typeface="Asap Regular"/>
                <a:sym typeface="Asap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RIAA Music Facts 2018</a:t>
            </a:r>
            <a:r>
              <a:rPr lang="en-US" sz="1800" u="sng">
                <a:solidFill>
                  <a:srgbClr val="0000FF"/>
                </a:solidFill>
                <a:latin typeface="Asap Regular"/>
                <a:ea typeface="Asap Regular"/>
                <a:cs typeface="Asap Regular"/>
                <a:sym typeface="Asap Regular"/>
              </a:rPr>
              <a:t> (Infographic)</a:t>
            </a: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Details important facts to highlight the contributions the music industry has to our consumers and the overall economy</a:t>
            </a: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Strategy: The 3 Whys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0000FF"/>
                </a:solidFill>
                <a:latin typeface="Asap Regular"/>
                <a:ea typeface="Asap Regular"/>
                <a:cs typeface="Asap Regular"/>
                <a:sym typeface="Asap 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3 Whys</a:t>
            </a:r>
            <a:r>
              <a:rPr lang="en-US" sz="1100" u="sng">
                <a:solidFill>
                  <a:srgbClr val="0000FF"/>
                </a:solidFill>
                <a:highlight>
                  <a:srgbClr val="D9D9D9"/>
                </a:highlight>
                <a:latin typeface="Asap Regular"/>
                <a:ea typeface="Asap Regular"/>
                <a:cs typeface="Asap Regular"/>
                <a:sym typeface="Asap 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Used to create </a:t>
            </a:r>
            <a:r>
              <a:rPr lang="en-US" b="1"/>
              <a:t>purpose</a:t>
            </a:r>
            <a:r>
              <a:rPr lang="en-US"/>
              <a:t> or </a:t>
            </a:r>
            <a:r>
              <a:rPr lang="en-US" b="1"/>
              <a:t>relevance</a:t>
            </a:r>
            <a:r>
              <a:rPr lang="en-US"/>
              <a:t> in studying a topic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-381000" algn="l" rtl="0"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Why does it matter to you, to your community, and to the world?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p28"/>
          <p:cNvGraphicFramePr/>
          <p:nvPr/>
        </p:nvGraphicFramePr>
        <p:xfrm>
          <a:off x="294700" y="1765825"/>
          <a:ext cx="8554625" cy="4267110"/>
        </p:xfrm>
        <a:graphic>
          <a:graphicData uri="http://schemas.openxmlformats.org/drawingml/2006/table">
            <a:tbl>
              <a:tblPr>
                <a:noFill/>
                <a:tableStyleId>{6A713CB6-F605-4A24-8410-CC943C7C8DC2}</a:tableStyleId>
              </a:tblPr>
              <a:tblGrid>
                <a:gridCol w="212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7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Pianist</a:t>
                      </a:r>
                      <a:endParaRPr sz="2200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Music is a part of my daily life (Apple Music)</a:t>
                      </a:r>
                      <a:endParaRPr sz="2200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 music </a:t>
                      </a:r>
                      <a:endParaRPr sz="2200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Community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ACL attracts ~400,000 people a year</a:t>
                      </a:r>
                      <a:endParaRPr sz="2200"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Austin earned over $280 million in 2018 </a:t>
                      </a:r>
                      <a:endParaRPr sz="2200"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Shady Grove shut down due to Covid</a:t>
                      </a:r>
                      <a:endParaRPr sz="2200"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World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 music industry is worth $50 billion dollars, with 50% of the money coming from concerts.</a:t>
                      </a:r>
                      <a:endParaRPr sz="2200"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 of musicians’ incomes come from concerts</a:t>
                      </a:r>
                      <a:endParaRPr sz="2200"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619725" y="43273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Covered By Your Grace"/>
                <a:ea typeface="Covered By Your Grace"/>
                <a:cs typeface="Covered By Your Grace"/>
                <a:sym typeface="Covered By Your Grace"/>
              </a:rPr>
              <a:t>Strategy: The 3 Whys</a:t>
            </a:r>
            <a:endParaRPr sz="4000" dirty="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highlight>
                  <a:srgbClr val="D9D9D9"/>
                </a:highlight>
                <a:latin typeface="Covered By Your Grace" panose="020B0604020202020204" charset="0"/>
              </a:rPr>
              <a:t>How did the digital revolution impact the music industry?</a:t>
            </a:r>
            <a:endParaRPr sz="4800" dirty="0">
              <a:highlight>
                <a:srgbClr val="D9D9D9"/>
              </a:highlight>
              <a:latin typeface="Covered By Your Grace" panose="020B0604020202020204" charset="0"/>
            </a:endParaRPr>
          </a:p>
        </p:txBody>
      </p:sp>
      <p:sp>
        <p:nvSpPr>
          <p:cNvPr id="183" name="Google Shape;183;p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0000"/>
                </a:solidFill>
                <a:highlight>
                  <a:schemeClr val="lt1"/>
                </a:highlight>
              </a:rPr>
              <a:t>Econ. Connections, Media, Strategy</a:t>
            </a:r>
            <a:endParaRPr sz="4800" b="1" dirty="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2CC"/>
              </a:highlight>
            </a:endParaRPr>
          </a:p>
          <a:p>
            <a:pPr marL="0" lvl="0" indent="0" algn="ctr" rtl="0">
              <a:spcBef>
                <a:spcPts val="1800"/>
              </a:spcBef>
              <a:spcAft>
                <a:spcPts val="1800"/>
              </a:spcAft>
              <a:buNone/>
            </a:pPr>
            <a:endParaRPr dirty="0"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412" y="395553"/>
            <a:ext cx="1247175" cy="12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title"/>
          </p:nvPr>
        </p:nvSpPr>
        <p:spPr>
          <a:xfrm>
            <a:off x="457200" y="599866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overed By Your Grace"/>
                <a:ea typeface="Covered By Your Grace"/>
                <a:cs typeface="Covered By Your Grace"/>
                <a:sym typeface="Covered By Your Grace"/>
              </a:rPr>
              <a:t>The Digital Revolution (early 2000s)</a:t>
            </a:r>
            <a:endParaRPr sz="4800" dirty="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91" name="Google Shape;191;p31"/>
          <p:cNvSpPr txBox="1">
            <a:spLocks noGrp="1"/>
          </p:cNvSpPr>
          <p:nvPr>
            <p:ph type="body" idx="1"/>
          </p:nvPr>
        </p:nvSpPr>
        <p:spPr>
          <a:xfrm>
            <a:off x="223800" y="1861200"/>
            <a:ext cx="8753100" cy="452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Asap Regular"/>
                <a:ea typeface="Asap Regular"/>
                <a:cs typeface="Asap Regular"/>
                <a:sym typeface="Asap Regular"/>
              </a:rPr>
              <a:t>The increasing consumption of digital music with streaming services has decreased income for musicians, but increased revenue for record labels and streaming platforms.</a:t>
            </a:r>
            <a:endParaRPr dirty="0"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dirty="0"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Asap Regular"/>
                <a:ea typeface="Asap Regular"/>
                <a:cs typeface="Asap Regular"/>
                <a:sym typeface="Asap Regular"/>
              </a:rPr>
              <a:t>An experience-based economy increased demand for festival and concert tickets, pushing up prices, and revenue for artists.</a:t>
            </a:r>
            <a:endParaRPr dirty="0"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spcBef>
                <a:spcPts val="1800"/>
              </a:spcBef>
              <a:spcAft>
                <a:spcPts val="18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EconEdLink Membership</a:t>
            </a:r>
            <a:endParaRPr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82538" y="2114894"/>
            <a:ext cx="81753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>
                <a:solidFill>
                  <a:schemeClr val="dk1"/>
                </a:solidFill>
                <a:latin typeface="Asap Regular"/>
                <a:ea typeface="Asap Regular"/>
                <a:cs typeface="Asap Regular"/>
                <a:sym typeface="Asap Regular"/>
              </a:rPr>
              <a:t>You can now access CEE’s professional development webinars directly on EconEdLink.org! To receive these new professional development benefits, become an EconEdLink </a:t>
            </a:r>
            <a:r>
              <a:rPr lang="en-US" sz="1800" i="0" u="sng" strike="noStrike" cap="none">
                <a:solidFill>
                  <a:schemeClr val="dk1"/>
                </a:solidFill>
                <a:latin typeface="Asap Regular"/>
                <a:ea typeface="Asap Regular"/>
                <a:cs typeface="Asap Regular"/>
                <a:sym typeface="Asap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</a:t>
            </a:r>
            <a:r>
              <a:rPr lang="en-US" sz="1800" i="0" u="none" strike="noStrike" cap="none">
                <a:solidFill>
                  <a:schemeClr val="dk1"/>
                </a:solidFill>
                <a:latin typeface="Asap Regular"/>
                <a:ea typeface="Asap Regular"/>
                <a:cs typeface="Asap Regular"/>
                <a:sym typeface="Asap Regular"/>
              </a:rPr>
              <a:t>. As a member, you will now be able to: </a:t>
            </a:r>
            <a:endParaRPr sz="1800">
              <a:solidFill>
                <a:schemeClr val="dk1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 Regular"/>
              <a:buChar char="•"/>
            </a:pPr>
            <a:r>
              <a:rPr lang="en-US" sz="1800">
                <a:solidFill>
                  <a:schemeClr val="dk1"/>
                </a:solidFill>
                <a:latin typeface="Asap Regular"/>
                <a:ea typeface="Asap Regular"/>
                <a:cs typeface="Asap Regular"/>
                <a:sym typeface="Asap Regular"/>
              </a:rPr>
              <a:t>Automatically receive a professional development certificate via e-mail within 24 hours after viewing any webinar for a minimum of 45 minutes</a:t>
            </a:r>
            <a:endParaRPr sz="1800">
              <a:solidFill>
                <a:schemeClr val="dk1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 Regular"/>
              <a:buChar char="•"/>
            </a:pPr>
            <a:r>
              <a:rPr lang="en-US" sz="1800">
                <a:solidFill>
                  <a:schemeClr val="dk1"/>
                </a:solidFill>
                <a:latin typeface="Asap Regular"/>
                <a:ea typeface="Asap Regular"/>
                <a:cs typeface="Asap Regular"/>
                <a:sym typeface="Asap Regular"/>
              </a:rPr>
              <a:t>Register for upcoming webinars with a simple one-click process </a:t>
            </a:r>
            <a:endParaRPr sz="1800">
              <a:solidFill>
                <a:schemeClr val="dk1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 Regular"/>
              <a:buChar char="•"/>
            </a:pPr>
            <a:r>
              <a:rPr lang="en-US" sz="1800">
                <a:solidFill>
                  <a:schemeClr val="dk1"/>
                </a:solidFill>
                <a:latin typeface="Asap Regular"/>
                <a:ea typeface="Asap Regular"/>
                <a:cs typeface="Asap Regular"/>
                <a:sym typeface="Asap Regular"/>
              </a:rPr>
              <a:t>Easily download presentations, lesson plan materials and activities for each webinar </a:t>
            </a:r>
            <a:endParaRPr sz="1800">
              <a:solidFill>
                <a:schemeClr val="dk1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 Regular"/>
              <a:buChar char="•"/>
            </a:pPr>
            <a:r>
              <a:rPr lang="en-US" sz="1800">
                <a:solidFill>
                  <a:schemeClr val="dk1"/>
                </a:solidFill>
                <a:latin typeface="Asap Regular"/>
                <a:ea typeface="Asap Regular"/>
                <a:cs typeface="Asap Regular"/>
                <a:sym typeface="Asap Regular"/>
              </a:rPr>
              <a:t>Search and view all webinars at your convenience </a:t>
            </a:r>
            <a:endParaRPr sz="1800">
              <a:solidFill>
                <a:schemeClr val="dk1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 Regular"/>
              <a:buChar char="•"/>
            </a:pPr>
            <a:r>
              <a:rPr lang="en-US" sz="1800">
                <a:solidFill>
                  <a:schemeClr val="dk1"/>
                </a:solidFill>
                <a:latin typeface="Asap Regular"/>
                <a:ea typeface="Asap Regular"/>
                <a:cs typeface="Asap Regular"/>
                <a:sym typeface="Asap Regular"/>
              </a:rPr>
              <a:t>Save webinars to your EconEdLink dashboard for easy access to the event</a:t>
            </a:r>
            <a:endParaRPr sz="1800">
              <a:solidFill>
                <a:schemeClr val="dk1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sap Regular"/>
                <a:ea typeface="Asap Regular"/>
                <a:cs typeface="Asap Regular"/>
                <a:sym typeface="Asap Regular"/>
              </a:rPr>
              <a:t>You may access our new Professional Development page </a:t>
            </a:r>
            <a:r>
              <a:rPr lang="en-US" sz="1800" u="sng">
                <a:solidFill>
                  <a:schemeClr val="dk1"/>
                </a:solidFill>
                <a:latin typeface="Asap Regular"/>
                <a:ea typeface="Asap Regular"/>
                <a:cs typeface="Asap Regular"/>
                <a:sym typeface="Asap 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sz="1800">
              <a:solidFill>
                <a:schemeClr val="dk1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sap Regular"/>
              <a:ea typeface="Asap Regular"/>
              <a:cs typeface="Asap Regular"/>
              <a:sym typeface="Asap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highlight>
                  <a:srgbClr val="D9D9D9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</a:rPr>
              <a:t>How can you show this to students?</a:t>
            </a:r>
            <a:endParaRPr sz="4800">
              <a:highlight>
                <a:srgbClr val="D9D9D9"/>
              </a:highlight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98" name="Google Shape;198;p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>
                <a:solidFill>
                  <a:srgbClr val="000000"/>
                </a:solidFill>
                <a:highlight>
                  <a:schemeClr val="lt1"/>
                </a:highlight>
                <a:latin typeface="Asap Regular"/>
                <a:ea typeface="Asap Regular"/>
                <a:cs typeface="Asap Regular"/>
                <a:sym typeface="Asap Regular"/>
              </a:rPr>
              <a:t>Media + Strategy</a:t>
            </a:r>
            <a:endParaRPr sz="4800" dirty="0">
              <a:solidFill>
                <a:srgbClr val="000000"/>
              </a:solidFill>
              <a:highlight>
                <a:schemeClr val="lt1"/>
              </a:highlight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2CC"/>
              </a:highlight>
            </a:endParaRPr>
          </a:p>
          <a:p>
            <a:pPr marL="0" lvl="0" indent="0" algn="ctr" rtl="0">
              <a:spcBef>
                <a:spcPts val="1800"/>
              </a:spcBef>
              <a:spcAft>
                <a:spcPts val="1800"/>
              </a:spcAft>
              <a:buNone/>
            </a:pPr>
            <a:endParaRPr dirty="0"/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412" y="320249"/>
            <a:ext cx="1247175" cy="12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557500" y="29252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Media + SIT Protocol</a:t>
            </a:r>
            <a:endParaRPr sz="40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206" name="Google Shape;206;p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Media (Video)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latin typeface="Asap Regular"/>
                <a:ea typeface="Asap Regular"/>
                <a:cs typeface="Asap Regular"/>
                <a:sym typeface="Asap Regular"/>
                <a:hlinkClick r:id="rId3"/>
              </a:rPr>
              <a:t>The Economist: Why are music festivals so expensive?</a:t>
            </a:r>
            <a:endParaRPr sz="1800" u="sng" dirty="0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 dirty="0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Details how technology has impacted music and an experience-based economy impacted the consumer</a:t>
            </a:r>
            <a:endParaRPr sz="1800" u="sng" dirty="0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800" u="sng" dirty="0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 dirty="0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 dirty="0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 dirty="0"/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Strategy: S-I-T Protocol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9" name="Google Shape;209;p3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Asap Regular"/>
                <a:ea typeface="Asap Regular"/>
                <a:cs typeface="Asap Regular"/>
                <a:sym typeface="Asap Regular"/>
                <a:hlinkClick r:id="rId4"/>
              </a:rPr>
              <a:t>SIT Protocol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Used to </a:t>
            </a:r>
            <a:r>
              <a:rPr lang="en-US" b="1"/>
              <a:t>process</a:t>
            </a:r>
            <a:r>
              <a:rPr lang="en-US"/>
              <a:t> engaging information from a resource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is </a:t>
            </a:r>
            <a:r>
              <a:rPr lang="en-US" b="1"/>
              <a:t>s</a:t>
            </a:r>
            <a:r>
              <a:rPr lang="en-US"/>
              <a:t>ignificant, </a:t>
            </a:r>
            <a:r>
              <a:rPr lang="en-US" b="1"/>
              <a:t>i</a:t>
            </a:r>
            <a:r>
              <a:rPr lang="en-US"/>
              <a:t>nteresting, and </a:t>
            </a:r>
            <a:r>
              <a:rPr lang="en-US" b="1"/>
              <a:t>t</a:t>
            </a:r>
            <a:r>
              <a:rPr lang="en-US"/>
              <a:t>roubling?</a:t>
            </a:r>
            <a:endParaRPr/>
          </a:p>
        </p:txBody>
      </p:sp>
      <p:pic>
        <p:nvPicPr>
          <p:cNvPr id="210" name="Google Shape;21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5625" y="1312075"/>
            <a:ext cx="1247200" cy="12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" name="Google Shape;239;p37"/>
          <p:cNvGraphicFramePr/>
          <p:nvPr/>
        </p:nvGraphicFramePr>
        <p:xfrm>
          <a:off x="294700" y="1765825"/>
          <a:ext cx="8554625" cy="4267110"/>
        </p:xfrm>
        <a:graphic>
          <a:graphicData uri="http://schemas.openxmlformats.org/drawingml/2006/table">
            <a:tbl>
              <a:tblPr>
                <a:noFill/>
                <a:tableStyleId>{6A713CB6-F605-4A24-8410-CC943C7C8DC2}</a:tableStyleId>
              </a:tblPr>
              <a:tblGrid>
                <a:gridCol w="156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7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ignificant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Online streaming reduced earning for artists</a:t>
                      </a:r>
                      <a:endParaRPr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Festival prices rose 50 times in 38 years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0" lvl="1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○"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incentive to tour more, produce less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nteresting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Ariana Grande earned $8 million @ Coachella (2019)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Jimmy Hendrix earned $125,000 @ Woodstock (1969)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roubling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Experience-based economy shifted consumer preferences to enjoy “experiences” more than actual albums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0" lvl="1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○"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happens in the pandemic?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0" name="Google Shape;240;p37"/>
          <p:cNvSpPr txBox="1">
            <a:spLocks noGrp="1"/>
          </p:cNvSpPr>
          <p:nvPr>
            <p:ph type="title"/>
          </p:nvPr>
        </p:nvSpPr>
        <p:spPr>
          <a:xfrm>
            <a:off x="619725" y="47576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Covered By Your Grace"/>
                <a:ea typeface="Covered By Your Grace"/>
                <a:cs typeface="Covered By Your Grace"/>
                <a:sym typeface="Covered By Your Grace"/>
              </a:rPr>
              <a:t>Strategy: S - I - T Analysis </a:t>
            </a:r>
            <a:endParaRPr sz="4000" dirty="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-489888" y="507538"/>
            <a:ext cx="10497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overed By Your Grace"/>
                <a:ea typeface="Covered By Your Grace"/>
                <a:cs typeface="Covered By Your Grace"/>
                <a:sym typeface="Covered By Your Grace"/>
              </a:rPr>
              <a:t>Why are music festivals so expensive? (1:50-2:42)</a:t>
            </a:r>
            <a:endParaRPr sz="3600" dirty="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/>
          </a:p>
        </p:txBody>
      </p:sp>
      <p:pic>
        <p:nvPicPr>
          <p:cNvPr id="226" name="Google Shape;226;p35" descr="Today there are festivals in more parts of the world than ever before--and ticket prices are higher than ever before. Why are festivals so expensive? Read more about how big stars maximise their take from tours here: https://econ.st/30ktI6U&#10;&#10;Click here to subscribe to The Economist on YouTube: https://econ.st/2xvTKdy &#10;&#10;For more from Economist Films visit: http://films.economist.com/ &#10;Check out The Economist’s full video catalogue: http://econ.st/20IehQk &#10;Like The Economist on Facebook: https://www.facebook.com/TheEconomist/ &#10;Follow The Economist on Twitter: https://twitter.com/theeconomist &#10;Follow us on Instagram: https://www.instagram.com/theeconomist/ &#10;Follow us on Medium: https://medium.com/@the_economist" title="Why are music festivals so expensive? | The Economis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450" y="1700875"/>
            <a:ext cx="5766325" cy="432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vered By Your Grace"/>
                <a:ea typeface="Covered By Your Grace"/>
                <a:cs typeface="Covered By Your Grace"/>
                <a:sym typeface="Covered By Your Grace"/>
              </a:rPr>
              <a:t>What’s something significant you heard?</a:t>
            </a:r>
            <a:endParaRPr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233" name="Google Shape;233;p3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>
                <a:highlight>
                  <a:srgbClr val="FFF2CC"/>
                </a:highlight>
              </a:rPr>
              <a:t>Strategy Modelled: Send in the chat!</a:t>
            </a:r>
            <a:endParaRPr>
              <a:highlight>
                <a:srgbClr val="FFF2CC"/>
              </a:highligh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highlight>
                  <a:srgbClr val="D9D9D9"/>
                </a:highlight>
                <a:latin typeface="Covered By Your Grace" panose="020B0604020202020204" charset="0"/>
              </a:rPr>
              <a:t>How did the early stages of the pandemic impact the music industry?</a:t>
            </a:r>
            <a:endParaRPr sz="4800" dirty="0">
              <a:highlight>
                <a:srgbClr val="D9D9D9"/>
              </a:highlight>
              <a:latin typeface="Covered By Your Grace" panose="020B0604020202020204" charset="0"/>
            </a:endParaRPr>
          </a:p>
        </p:txBody>
      </p:sp>
      <p:sp>
        <p:nvSpPr>
          <p:cNvPr id="247" name="Google Shape;247;p3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0000"/>
                </a:solidFill>
                <a:highlight>
                  <a:schemeClr val="lt1"/>
                </a:highlight>
              </a:rPr>
              <a:t>Econ. Connections, Media, Strategy</a:t>
            </a:r>
            <a:endParaRPr sz="4800" b="1" dirty="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2CC"/>
              </a:highlight>
            </a:endParaRPr>
          </a:p>
          <a:p>
            <a:pPr marL="0" lvl="0" indent="0" algn="ctr" rtl="0">
              <a:spcBef>
                <a:spcPts val="1800"/>
              </a:spcBef>
              <a:spcAft>
                <a:spcPts val="1800"/>
              </a:spcAft>
              <a:buNone/>
            </a:pPr>
            <a:endParaRPr dirty="0"/>
          </a:p>
        </p:txBody>
      </p:sp>
      <p:pic>
        <p:nvPicPr>
          <p:cNvPr id="248" name="Google Shape;24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081" y="223430"/>
            <a:ext cx="1247175" cy="12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457200" y="476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overed By Your Grace"/>
                <a:ea typeface="Covered By Your Grace"/>
                <a:cs typeface="Covered By Your Grace"/>
                <a:sym typeface="Covered By Your Grace"/>
              </a:rPr>
              <a:t>Early Pandemic</a:t>
            </a:r>
            <a:endParaRPr sz="4800" dirty="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255" name="Google Shape;255;p39"/>
          <p:cNvSpPr txBox="1">
            <a:spLocks noGrp="1"/>
          </p:cNvSpPr>
          <p:nvPr>
            <p:ph type="body" idx="1"/>
          </p:nvPr>
        </p:nvSpPr>
        <p:spPr>
          <a:xfrm>
            <a:off x="223800" y="1861200"/>
            <a:ext cx="8753100" cy="452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sap Regular"/>
                <a:ea typeface="Asap Regular"/>
                <a:cs typeface="Asap Regular"/>
                <a:sym typeface="Asap Regular"/>
              </a:rPr>
              <a:t>Concerts and festivals were cancelled during lockdowns, creating massive unemployment.</a:t>
            </a: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sap Regular"/>
                <a:ea typeface="Asap Regular"/>
                <a:cs typeface="Asap Regular"/>
                <a:sym typeface="Asap Regular"/>
              </a:rPr>
              <a:t>Many concert halls and venues lost significant revenue from decreased ticket sales with lockdowns and social distancing.</a:t>
            </a: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0" algn="l" rtl="0">
              <a:spcBef>
                <a:spcPts val="1800"/>
              </a:spcBef>
              <a:spcAft>
                <a:spcPts val="18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highlight>
                  <a:srgbClr val="D9D9D9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</a:rPr>
              <a:t>How can you show this to students?</a:t>
            </a:r>
            <a:endParaRPr sz="4800">
              <a:highlight>
                <a:srgbClr val="D9D9D9"/>
              </a:highlight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262" name="Google Shape;262;p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000000"/>
                </a:solidFill>
                <a:highlight>
                  <a:schemeClr val="lt1"/>
                </a:highlight>
                <a:latin typeface="Asap Regular"/>
                <a:ea typeface="Asap Regular"/>
                <a:cs typeface="Asap Regular"/>
                <a:sym typeface="Asap Regular"/>
              </a:rPr>
              <a:t>Media + Strategy</a:t>
            </a:r>
            <a:endParaRPr sz="4800">
              <a:solidFill>
                <a:srgbClr val="000000"/>
              </a:solidFill>
              <a:highlight>
                <a:schemeClr val="lt1"/>
              </a:highlight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2CC"/>
              </a:highlight>
            </a:endParaRPr>
          </a:p>
          <a:p>
            <a:pPr marL="0" lvl="0" indent="0" algn="ctr" rtl="0">
              <a:spcBef>
                <a:spcPts val="1800"/>
              </a:spcBef>
              <a:spcAft>
                <a:spcPts val="1800"/>
              </a:spcAft>
              <a:buNone/>
            </a:pPr>
            <a:endParaRPr/>
          </a:p>
        </p:txBody>
      </p:sp>
      <p:pic>
        <p:nvPicPr>
          <p:cNvPr id="263" name="Google Shape;26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412" y="277219"/>
            <a:ext cx="1247175" cy="12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>
            <a:spLocks noGrp="1"/>
          </p:cNvSpPr>
          <p:nvPr>
            <p:ph type="title"/>
          </p:nvPr>
        </p:nvSpPr>
        <p:spPr>
          <a:xfrm>
            <a:off x="557500" y="29252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Media + See, Think, Wonder</a:t>
            </a:r>
            <a:endParaRPr sz="40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270" name="Google Shape;270;p4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Media (Image)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1" name="Google Shape;271;p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Asap Regular"/>
                <a:ea typeface="Asap Regular"/>
                <a:cs typeface="Asap Regular"/>
                <a:sym typeface="Asap Regular"/>
                <a:hlinkClick r:id="rId3"/>
              </a:rPr>
              <a:t>NYTimes: Concert Hall Image</a:t>
            </a: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Shows an image of a concert hall in Germany that is ⅕ full during lockdown</a:t>
            </a: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/>
          </a:p>
        </p:txBody>
      </p:sp>
      <p:sp>
        <p:nvSpPr>
          <p:cNvPr id="272" name="Google Shape;272;p4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Strategy: See, Think, Wonder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3" name="Google Shape;273;p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Asap Regular"/>
                <a:ea typeface="Asap Regular"/>
                <a:cs typeface="Asap Regular"/>
                <a:sym typeface="Asap Regular"/>
                <a:hlinkClick r:id="rId4"/>
              </a:rPr>
              <a:t>See, Think, Wonder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Used to </a:t>
            </a:r>
            <a:r>
              <a:rPr lang="en-US" b="1"/>
              <a:t>promote thoughtful interpretation</a:t>
            </a:r>
            <a:r>
              <a:rPr lang="en-US"/>
              <a:t> and </a:t>
            </a:r>
            <a:r>
              <a:rPr lang="en-US" b="1"/>
              <a:t>stimulate</a:t>
            </a:r>
            <a:r>
              <a:rPr lang="en-US"/>
              <a:t> curiosity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do you see, think, and wonder?</a:t>
            </a:r>
            <a:endParaRPr/>
          </a:p>
        </p:txBody>
      </p:sp>
      <p:pic>
        <p:nvPicPr>
          <p:cNvPr id="274" name="Google Shape;27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9725" y="5236300"/>
            <a:ext cx="1247200" cy="12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Professional Development Certificate</a:t>
            </a:r>
            <a:endParaRPr sz="4000">
              <a:solidFill>
                <a:srgbClr val="005CB8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588955" y="2359260"/>
            <a:ext cx="81753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sap Regular"/>
                <a:ea typeface="Asap Regular"/>
                <a:cs typeface="Asap Regular"/>
                <a:sym typeface="Asap Regular"/>
              </a:rPr>
              <a:t>To earn your professional development certificate for this webinar, you must:</a:t>
            </a: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sap Regular"/>
                <a:ea typeface="Asap Regular"/>
                <a:cs typeface="Asap Regular"/>
                <a:sym typeface="Asap Regular"/>
              </a:rPr>
              <a:t>Watch a minimum of 45-minutes and you will automatically receive a professional development </a:t>
            </a:r>
            <a:r>
              <a:rPr lang="en-US" sz="1800">
                <a:solidFill>
                  <a:srgbClr val="7A9900"/>
                </a:solidFill>
                <a:latin typeface="Asap Regular"/>
                <a:ea typeface="Asap Regular"/>
                <a:cs typeface="Asap Regular"/>
                <a:sym typeface="Asap Regular"/>
              </a:rPr>
              <a:t>certificate </a:t>
            </a:r>
            <a:r>
              <a:rPr lang="en-US" sz="1800">
                <a:solidFill>
                  <a:schemeClr val="dk1"/>
                </a:solidFill>
                <a:latin typeface="Asap Regular"/>
                <a:ea typeface="Asap Regular"/>
                <a:cs typeface="Asap Regular"/>
                <a:sym typeface="Asap Regular"/>
              </a:rPr>
              <a:t>via email within 24 hours.</a:t>
            </a: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sap Regular"/>
                <a:ea typeface="Asap Regular"/>
                <a:cs typeface="Asap Regular"/>
                <a:sym typeface="Asap Regular"/>
              </a:rPr>
              <a:t>Accessing resources: </a:t>
            </a:r>
            <a:endParaRPr sz="1800">
              <a:solidFill>
                <a:schemeClr val="dk1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sap Regular"/>
                <a:ea typeface="Asap Regular"/>
                <a:cs typeface="Asap Regular"/>
                <a:sym typeface="Asap Regular"/>
              </a:rPr>
              <a:t>You can now easily download presentations, lesson plan materials, and activities for each webinar from </a:t>
            </a:r>
            <a:r>
              <a:rPr lang="en-US" sz="1600" i="1" u="sng">
                <a:solidFill>
                  <a:srgbClr val="005CB8"/>
                </a:solidFill>
                <a:latin typeface="Asap Regular"/>
                <a:ea typeface="Asap Regular"/>
                <a:cs typeface="Asap Regular"/>
                <a:sym typeface="Asap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EconEdLink.org/professional-development/</a:t>
            </a:r>
            <a:endParaRPr sz="1600" i="1">
              <a:solidFill>
                <a:srgbClr val="005CB8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>
            <a:spLocks noGrp="1"/>
          </p:cNvSpPr>
          <p:nvPr>
            <p:ph type="ctrTitle"/>
          </p:nvPr>
        </p:nvSpPr>
        <p:spPr>
          <a:xfrm>
            <a:off x="0" y="926825"/>
            <a:ext cx="91440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highlight>
                  <a:srgbClr val="FFF2CC"/>
                </a:highlight>
              </a:rPr>
              <a:t>Chat: What do you see, think, and wonder?</a:t>
            </a:r>
            <a:endParaRPr sz="3800">
              <a:highlight>
                <a:srgbClr val="FFF2CC"/>
              </a:highlight>
            </a:endParaRPr>
          </a:p>
        </p:txBody>
      </p:sp>
      <p:sp>
        <p:nvSpPr>
          <p:cNvPr id="281" name="Google Shape;281;p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800"/>
              </a:spcAft>
              <a:buNone/>
            </a:pPr>
            <a:endParaRPr/>
          </a:p>
        </p:txBody>
      </p:sp>
      <p:pic>
        <p:nvPicPr>
          <p:cNvPr id="282" name="Google Shape;28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25" y="2067750"/>
            <a:ext cx="7303699" cy="3997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3" name="Google Shape;283;p42"/>
          <p:cNvSpPr txBox="1"/>
          <p:nvPr/>
        </p:nvSpPr>
        <p:spPr>
          <a:xfrm>
            <a:off x="2463275" y="321900"/>
            <a:ext cx="4520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highlight>
                  <a:srgbClr val="FFF2CC"/>
                </a:highlight>
                <a:latin typeface="Asap Regular"/>
                <a:ea typeface="Asap Regular"/>
                <a:cs typeface="Asap Regular"/>
                <a:sym typeface="Asap Regular"/>
              </a:rPr>
              <a:t>Submit your answers to each question in the chat.</a:t>
            </a:r>
            <a:endParaRPr sz="1800">
              <a:highlight>
                <a:srgbClr val="FFF2CC"/>
              </a:highlight>
              <a:latin typeface="Asap Regular"/>
              <a:ea typeface="Asap Regular"/>
              <a:cs typeface="Asap Regular"/>
              <a:sym typeface="Asap Regular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Google Shape;289;p43"/>
          <p:cNvGraphicFramePr/>
          <p:nvPr/>
        </p:nvGraphicFramePr>
        <p:xfrm>
          <a:off x="294700" y="1765825"/>
          <a:ext cx="8554625" cy="4754790"/>
        </p:xfrm>
        <a:graphic>
          <a:graphicData uri="http://schemas.openxmlformats.org/drawingml/2006/table">
            <a:tbl>
              <a:tblPr>
                <a:noFill/>
                <a:tableStyleId>{6A713CB6-F605-4A24-8410-CC943C7C8DC2}</a:tableStyleId>
              </a:tblPr>
              <a:tblGrid>
                <a:gridCol w="145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7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ee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 seats that are empty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People with masks facing a stage</a:t>
                      </a:r>
                      <a:endParaRPr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hink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theater is having a concert with social distancing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Theater is earning significantly less revenue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onder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did actors in the creative arts continue to make money? 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will the pandemic impact the venue-based sector in the future?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Calibri"/>
                        <a:buChar char="●"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Which venues have been forced to shut down?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0" name="Google Shape;290;p43"/>
          <p:cNvSpPr txBox="1">
            <a:spLocks noGrp="1"/>
          </p:cNvSpPr>
          <p:nvPr>
            <p:ph type="title"/>
          </p:nvPr>
        </p:nvSpPr>
        <p:spPr>
          <a:xfrm>
            <a:off x="619725" y="45425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Covered By Your Grace"/>
                <a:ea typeface="Covered By Your Grace"/>
                <a:cs typeface="Covered By Your Grace"/>
                <a:sym typeface="Covered By Your Grace"/>
              </a:rPr>
              <a:t>Strategy: See, Think, Wonder</a:t>
            </a:r>
            <a:endParaRPr sz="4000" dirty="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highlight>
                  <a:srgbClr val="D9D9D9"/>
                </a:highlight>
                <a:latin typeface="Covered By Your Grace" panose="020B0604020202020204" charset="0"/>
              </a:rPr>
              <a:t>How did the continued pandemic impact the music industry?</a:t>
            </a:r>
            <a:endParaRPr sz="4800" dirty="0">
              <a:highlight>
                <a:srgbClr val="D9D9D9"/>
              </a:highlight>
              <a:latin typeface="Covered By Your Grace" panose="020B0604020202020204" charset="0"/>
            </a:endParaRPr>
          </a:p>
        </p:txBody>
      </p:sp>
      <p:sp>
        <p:nvSpPr>
          <p:cNvPr id="297" name="Google Shape;297;p4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0000"/>
                </a:solidFill>
                <a:highlight>
                  <a:schemeClr val="lt1"/>
                </a:highlight>
              </a:rPr>
              <a:t>Econ. Connections, Media, Strategy</a:t>
            </a:r>
            <a:endParaRPr sz="4800" b="1" dirty="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2CC"/>
              </a:highlight>
            </a:endParaRPr>
          </a:p>
          <a:p>
            <a:pPr marL="0" lvl="0" indent="0" algn="ctr" rtl="0">
              <a:spcBef>
                <a:spcPts val="1800"/>
              </a:spcBef>
              <a:spcAft>
                <a:spcPts val="1800"/>
              </a:spcAft>
              <a:buNone/>
            </a:pPr>
            <a:endParaRPr dirty="0"/>
          </a:p>
        </p:txBody>
      </p:sp>
      <p:pic>
        <p:nvPicPr>
          <p:cNvPr id="298" name="Google Shape;29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412" y="223431"/>
            <a:ext cx="1247175" cy="12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5"/>
          <p:cNvSpPr txBox="1">
            <a:spLocks noGrp="1"/>
          </p:cNvSpPr>
          <p:nvPr>
            <p:ph type="title"/>
          </p:nvPr>
        </p:nvSpPr>
        <p:spPr>
          <a:xfrm>
            <a:off x="485550" y="476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overed By Your Grace"/>
                <a:ea typeface="Covered By Your Grace"/>
                <a:cs typeface="Covered By Your Grace"/>
                <a:sym typeface="Covered By Your Grace"/>
              </a:rPr>
              <a:t>Mid-Late Pandemic</a:t>
            </a:r>
            <a:endParaRPr sz="4800" dirty="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305" name="Google Shape;305;p45"/>
          <p:cNvSpPr txBox="1">
            <a:spLocks noGrp="1"/>
          </p:cNvSpPr>
          <p:nvPr>
            <p:ph type="body" idx="1"/>
          </p:nvPr>
        </p:nvSpPr>
        <p:spPr>
          <a:xfrm>
            <a:off x="223800" y="1861200"/>
            <a:ext cx="8753100" cy="452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sap Regular"/>
                <a:ea typeface="Asap Regular"/>
                <a:cs typeface="Asap Regular"/>
                <a:sym typeface="Asap Regular"/>
              </a:rPr>
              <a:t>The cancellation of concerts and festivals in many cities negatively impacted connected businesses and urban economies.</a:t>
            </a: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sap Regular"/>
                <a:ea typeface="Asap Regular"/>
                <a:cs typeface="Asap Regular"/>
                <a:sym typeface="Asap Regular"/>
              </a:rPr>
              <a:t>Technology enabled many musicians to transform the “live music” experience with augmented reality to recreate demand in the market. </a:t>
            </a: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0" algn="l" rtl="0">
              <a:spcBef>
                <a:spcPts val="1800"/>
              </a:spcBef>
              <a:spcAft>
                <a:spcPts val="18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6"/>
          <p:cNvSpPr txBox="1">
            <a:spLocks noGrp="1"/>
          </p:cNvSpPr>
          <p:nvPr>
            <p:ph type="body" idx="1"/>
          </p:nvPr>
        </p:nvSpPr>
        <p:spPr>
          <a:xfrm>
            <a:off x="457200" y="1318400"/>
            <a:ext cx="4040100" cy="6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David Guetta: Live Streamed</a:t>
            </a:r>
            <a:endParaRPr/>
          </a:p>
        </p:txBody>
      </p:sp>
      <p:pic>
        <p:nvPicPr>
          <p:cNvPr id="313" name="Google Shape;313;p46" descr="DONATE NOW ON https://davidguetta.com/donate&#10;Stream/Download: https://apple.co/3dhLQaC &#10;&#10;United At Home / Fundraising Live From Dubai&#10;Saturday February 6 • 3PM CET&#10;&#10;DUBAI 6PM • CAIRO 4PM • MOSCOW &amp; RIYADH 5PM • MUMBAI 7:30PM • HONG KONG 10PM • TOKYO 11PM • PARIS 3PM • LONDON 2PM • NEW YORK 9AM&#10;&#10; #UnitedatHome #StayHome #WithMe&#10;&#10;00:00 Intro&#10;02:25 David Guetta feat Sia - Titanium (Future Rave Remix) &#10;07:15 Camelphat &amp; Will Easton - Witching Hour (David Guetta Rework 2020)&#10;10:05 David Guetta - Play Hard (feat Ne-Yo &amp; Akon) (Future Rave Remix)&#10;13:18 David Guetta feat Sia - Let’s Love (Future Rave Remix) &#10;16:10 David Guetta &amp; MORTEN - Air&#10;19:47 David Guetta &amp; MORTEN - Dreams (feat Lanie Gardner) (extended)&#10;23:32 Jack Back - Amsterdam&#10;27:05 David Guetta feat Chris Willis - Love Is Gone (2020 David Guetta Remix)&#10;29:30 David Guetta - You Can’t Change Me&#10;34:45 Jack Back - Permanence&#10;38:50 Oxia - Domino (2021 David Guetta Remix)&#10;41:20 David Guetta &amp; Kid Cudi - Memories (2021 Remix)&#10;45:00 David Guetta feat AKON - Sexy Bitch (David Guetta Techy Remix)&#10;48:34 Florence + The Machine - Spectrum (Say My Name) (David Guetta Remix)&#10;51:56 David Guetta - When love takes over (feat Kelly Rowland) (Future Rave Remix)&#10;55:00 David Guetta &amp; MORTEN - Odyssey&#10;59:37 Energy 52 - Cafe Del Mar (Tale Of Us Renaissance Remix) [David Guetta Rework]&#10;01:03:30 Outro" title="David Guetta | United at Home - Dubai Edition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025" y="3206375"/>
            <a:ext cx="3286175" cy="246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6"/>
          <p:cNvSpPr txBox="1"/>
          <p:nvPr/>
        </p:nvSpPr>
        <p:spPr>
          <a:xfrm>
            <a:off x="6845475" y="2043600"/>
            <a:ext cx="215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highlight>
                <a:srgbClr val="FFE599"/>
              </a:highlight>
              <a:latin typeface="Asap Regular"/>
              <a:ea typeface="Asap Regular"/>
              <a:cs typeface="Asap Regular"/>
              <a:sym typeface="Asap Regular"/>
            </a:endParaRPr>
          </a:p>
        </p:txBody>
      </p:sp>
      <p:sp>
        <p:nvSpPr>
          <p:cNvPr id="315" name="Google Shape;315;p46"/>
          <p:cNvSpPr/>
          <p:nvPr/>
        </p:nvSpPr>
        <p:spPr>
          <a:xfrm>
            <a:off x="514025" y="2043600"/>
            <a:ext cx="2156400" cy="9096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highlight>
                  <a:srgbClr val="FFE599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</a:rPr>
              <a:t>16 MILLION VIEWS!</a:t>
            </a:r>
            <a:endParaRPr sz="2400">
              <a:solidFill>
                <a:schemeClr val="dk1"/>
              </a:solidFill>
              <a:highlight>
                <a:srgbClr val="FFE599"/>
              </a:highlight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46"/>
          <p:cNvSpPr txBox="1">
            <a:spLocks noGrp="1"/>
          </p:cNvSpPr>
          <p:nvPr>
            <p:ph type="body" idx="3"/>
          </p:nvPr>
        </p:nvSpPr>
        <p:spPr>
          <a:xfrm>
            <a:off x="5022775" y="1954500"/>
            <a:ext cx="4041900" cy="6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John Legend VR Concert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1800"/>
              </a:spcAft>
              <a:buNone/>
            </a:pPr>
            <a:endParaRPr/>
          </a:p>
        </p:txBody>
      </p:sp>
      <p:sp>
        <p:nvSpPr>
          <p:cNvPr id="317" name="Google Shape;317;p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 dirty="0"/>
          </a:p>
        </p:txBody>
      </p:sp>
      <p:pic>
        <p:nvPicPr>
          <p:cNvPr id="318" name="Google Shape;318;p46" descr="SEND A GIFT to FreeAmerica here ► https://wave.watch/FreeAmerica&#10;This is Bigger Love, visualized! A live virtual concert experience in collaboration with Wave. Tune in on Thursday, June 25 at 3pm PT / 6pm ET for a music experience you won’t forget! All proceeds benefit FreeAmerica, a multi-year campaign initiated to amplify the growing movement to end mass incarceration.&#10;&#10;Wave transforms your favorite artists into digital avatars, who perform live in an immersive and fantastical virtual world. Come join the audience and participate in this once-in-a-lifetime concert experience on your favorite social platform. @TheWaveXR&#10;&#10;http://johnlegend.com&#10;http://wavexr.com&#10;&#10; #Wave #JohnLegend #BiggerLove" title="John Legend LIVE - A Night For “Bigger Love” Presented by Wave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26850" y="3125907"/>
            <a:ext cx="3500750" cy="2625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highlight>
                  <a:srgbClr val="D9D9D9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</a:rPr>
              <a:t>How can you show this to students?</a:t>
            </a:r>
            <a:endParaRPr sz="4800">
              <a:highlight>
                <a:srgbClr val="D9D9D9"/>
              </a:highlight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325" name="Google Shape;325;p4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000000"/>
                </a:solidFill>
                <a:highlight>
                  <a:schemeClr val="lt1"/>
                </a:highlight>
                <a:latin typeface="Asap Regular"/>
                <a:ea typeface="Asap Regular"/>
                <a:cs typeface="Asap Regular"/>
                <a:sym typeface="Asap Regular"/>
              </a:rPr>
              <a:t>Media + Strategy</a:t>
            </a:r>
            <a:endParaRPr sz="4800">
              <a:solidFill>
                <a:srgbClr val="000000"/>
              </a:solidFill>
              <a:highlight>
                <a:schemeClr val="lt1"/>
              </a:highlight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2CC"/>
              </a:highlight>
            </a:endParaRPr>
          </a:p>
          <a:p>
            <a:pPr marL="0" lvl="0" indent="0" algn="ctr" rtl="0">
              <a:spcBef>
                <a:spcPts val="1800"/>
              </a:spcBef>
              <a:spcAft>
                <a:spcPts val="1800"/>
              </a:spcAft>
              <a:buNone/>
            </a:pPr>
            <a:endParaRPr/>
          </a:p>
        </p:txBody>
      </p:sp>
      <p:pic>
        <p:nvPicPr>
          <p:cNvPr id="326" name="Google Shape;32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8291" y="352522"/>
            <a:ext cx="1247175" cy="12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8"/>
          <p:cNvSpPr txBox="1">
            <a:spLocks noGrp="1"/>
          </p:cNvSpPr>
          <p:nvPr>
            <p:ph type="title"/>
          </p:nvPr>
        </p:nvSpPr>
        <p:spPr>
          <a:xfrm>
            <a:off x="557500" y="29252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Media + Questioning</a:t>
            </a:r>
            <a:endParaRPr sz="40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333" name="Google Shape;333;p4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Media (Article + Podcast)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4" name="Google Shape;334;p4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Asap Regular"/>
                <a:ea typeface="Asap Regular"/>
                <a:cs typeface="Asap Regular"/>
                <a:sym typeface="Asap Regular"/>
                <a:hlinkClick r:id="rId3"/>
              </a:rPr>
              <a:t>Business Insider: DJs and the Pandemic</a:t>
            </a: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Discusses the rise of streaming virtual concerts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Asap Regular"/>
                <a:ea typeface="Asap Regular"/>
                <a:cs typeface="Asap Regular"/>
                <a:sym typeface="Asap Regular"/>
                <a:hlinkClick r:id="rId4"/>
              </a:rPr>
              <a:t>The Indicator: Live Music Blues</a:t>
            </a:r>
            <a:endParaRPr/>
          </a:p>
          <a:p>
            <a:pPr marL="457200" lvl="0" indent="-381000" algn="l" rtl="0"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Discusses the multiplied negative impact cancelled events have on local economies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/>
          </a:p>
        </p:txBody>
      </p:sp>
      <p:sp>
        <p:nvSpPr>
          <p:cNvPr id="335" name="Google Shape;335;p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Strategy: Questioning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6" name="Google Shape;336;p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Asap Regular"/>
                <a:ea typeface="Asap Regular"/>
                <a:cs typeface="Asap Regular"/>
                <a:sym typeface="Asap Regular"/>
                <a:hlinkClick r:id="rId5"/>
              </a:rPr>
              <a:t>Facing History: Level of Questions</a:t>
            </a:r>
            <a:endParaRPr sz="1800"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/>
              <a:t>Promotes</a:t>
            </a:r>
            <a:r>
              <a:rPr lang="en-US"/>
              <a:t> text-based conversations between students around relevant questions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 read/saw… and I’m wondering...</a:t>
            </a:r>
            <a:endParaRPr/>
          </a:p>
        </p:txBody>
      </p:sp>
      <p:pic>
        <p:nvPicPr>
          <p:cNvPr id="337" name="Google Shape;337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8825" y="5625925"/>
            <a:ext cx="768251" cy="76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0" name="Google Shape;350;p50"/>
          <p:cNvGraphicFramePr/>
          <p:nvPr/>
        </p:nvGraphicFramePr>
        <p:xfrm>
          <a:off x="294700" y="1765825"/>
          <a:ext cx="8554600" cy="3840390"/>
        </p:xfrm>
        <a:graphic>
          <a:graphicData uri="http://schemas.openxmlformats.org/drawingml/2006/table">
            <a:tbl>
              <a:tblPr>
                <a:noFill/>
                <a:tableStyleId>{6A713CB6-F605-4A24-8410-CC943C7C8DC2}</a:tableStyleId>
              </a:tblPr>
              <a:tblGrid>
                <a:gridCol w="189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7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286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286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Says...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I’m Wondering...</a:t>
                      </a:r>
                      <a:endParaRPr sz="2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Podcast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286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“music festivals and concerts have exploded into a $12 billion business”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will happen to live concerts in the future?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Article</a:t>
                      </a:r>
                      <a:endParaRPr sz="2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286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“49 million people tuned into David Guetta's United At Home concerts”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will the rise of live streaming concerts and festivals impact local economies?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1" name="Google Shape;351;p50"/>
          <p:cNvSpPr txBox="1">
            <a:spLocks noGrp="1"/>
          </p:cNvSpPr>
          <p:nvPr>
            <p:ph type="title"/>
          </p:nvPr>
        </p:nvSpPr>
        <p:spPr>
          <a:xfrm>
            <a:off x="79200" y="525256"/>
            <a:ext cx="9064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Covered By Your Grace"/>
                <a:ea typeface="Covered By Your Grace"/>
                <a:cs typeface="Covered By Your Grace"/>
                <a:sym typeface="Covered By Your Grace"/>
              </a:rPr>
              <a:t>Strategy: It Says… I’m Wondering</a:t>
            </a:r>
            <a:endParaRPr sz="4000" dirty="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Covered By Your Grace"/>
                <a:ea typeface="Covered By Your Grace"/>
                <a:cs typeface="Covered By Your Grace"/>
                <a:sym typeface="Covered By Your Grace"/>
              </a:rPr>
              <a:t>National Standards</a:t>
            </a:r>
            <a:endParaRPr sz="55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spcBef>
                <a:spcPts val="1800"/>
              </a:spcBef>
              <a:spcAft>
                <a:spcPts val="0"/>
              </a:spcAft>
              <a:buSzPts val="2500"/>
              <a:buChar char="•"/>
            </a:pPr>
            <a:r>
              <a:rPr lang="en-US" sz="2500">
                <a:latin typeface="Asap Regular"/>
                <a:ea typeface="Asap Regular"/>
                <a:cs typeface="Asap Regular"/>
                <a:sym typeface="Asap Regular"/>
              </a:rPr>
              <a:t>Standard 4: Incentives: </a:t>
            </a:r>
            <a:endParaRPr sz="2500">
              <a:latin typeface="Asap Regular"/>
              <a:ea typeface="Asap Regular"/>
              <a:cs typeface="Asap Regular"/>
              <a:sym typeface="Asap Regular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Asap Regular"/>
              <a:buChar char="–"/>
            </a:pPr>
            <a:r>
              <a:rPr lang="en-US" sz="2500">
                <a:latin typeface="Asap Regular"/>
                <a:ea typeface="Asap Regular"/>
                <a:cs typeface="Asap Regular"/>
                <a:sym typeface="Asap Regular"/>
              </a:rPr>
              <a:t>People usually respond predictably to positive and negative incentives.</a:t>
            </a:r>
            <a:endParaRPr sz="2500"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2500"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-387350" algn="l" rtl="0">
              <a:spcBef>
                <a:spcPts val="1800"/>
              </a:spcBef>
              <a:spcAft>
                <a:spcPts val="0"/>
              </a:spcAft>
              <a:buSzPts val="2500"/>
              <a:buChar char="•"/>
            </a:pPr>
            <a:r>
              <a:rPr lang="en-US" sz="2500">
                <a:latin typeface="Asap Regular"/>
                <a:ea typeface="Asap Regular"/>
                <a:cs typeface="Asap Regular"/>
                <a:sym typeface="Asap Regular"/>
              </a:rPr>
              <a:t>Standard 8: The Role of Prices:</a:t>
            </a:r>
            <a:endParaRPr sz="2500">
              <a:latin typeface="Asap Regular"/>
              <a:ea typeface="Asap Regular"/>
              <a:cs typeface="Asap Regular"/>
              <a:sym typeface="Asap Regular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Asap Regular"/>
              <a:buChar char="–"/>
            </a:pPr>
            <a:r>
              <a:rPr lang="en-US" sz="2500">
                <a:latin typeface="Asap Regular"/>
                <a:ea typeface="Asap Regular"/>
                <a:cs typeface="Asap Regular"/>
                <a:sym typeface="Asap Regular"/>
              </a:rPr>
              <a:t>Prices send signals and provide incentives to buyers and sellers. When supply or demand changes, market prices adjust, affecting incentives.</a:t>
            </a:r>
            <a:endParaRPr sz="2500"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500">
                <a:latin typeface="Asap Regular"/>
                <a:ea typeface="Asap Regular"/>
                <a:cs typeface="Asap Regular"/>
                <a:sym typeface="Asap Regular"/>
              </a:rPr>
              <a:t> </a:t>
            </a:r>
            <a:endParaRPr sz="2750">
              <a:latin typeface="Asap Regular"/>
              <a:ea typeface="Asap Regular"/>
              <a:cs typeface="Asap Regular"/>
              <a:sym typeface="Asap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highlight>
                  <a:srgbClr val="D9D9D9"/>
                </a:highlight>
                <a:latin typeface="Covered By Your Grace" panose="020B0604020202020204" charset="0"/>
              </a:rPr>
              <a:t>What will happen to the industry in the future?</a:t>
            </a:r>
            <a:endParaRPr sz="4800" dirty="0">
              <a:highlight>
                <a:srgbClr val="D9D9D9"/>
              </a:highlight>
              <a:latin typeface="Covered By Your Grace" panose="020B0604020202020204" charset="0"/>
            </a:endParaRPr>
          </a:p>
        </p:txBody>
      </p:sp>
      <p:sp>
        <p:nvSpPr>
          <p:cNvPr id="365" name="Google Shape;365;p5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0000"/>
                </a:solidFill>
                <a:highlight>
                  <a:schemeClr val="lt1"/>
                </a:highlight>
              </a:rPr>
              <a:t>Econ. Connections, Media, Strategy</a:t>
            </a:r>
            <a:endParaRPr sz="4800" b="1" dirty="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2CC"/>
              </a:highlight>
            </a:endParaRPr>
          </a:p>
          <a:p>
            <a:pPr marL="0" lvl="0" indent="0" algn="ctr" rtl="0">
              <a:spcBef>
                <a:spcPts val="1800"/>
              </a:spcBef>
              <a:spcAft>
                <a:spcPts val="1800"/>
              </a:spcAft>
              <a:buNone/>
            </a:pPr>
            <a:endParaRPr dirty="0"/>
          </a:p>
        </p:txBody>
      </p:sp>
      <p:pic>
        <p:nvPicPr>
          <p:cNvPr id="366" name="Google Shape;36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412" y="234188"/>
            <a:ext cx="1247175" cy="12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3"/>
          <p:cNvSpPr txBox="1">
            <a:spLocks noGrp="1"/>
          </p:cNvSpPr>
          <p:nvPr>
            <p:ph type="title"/>
          </p:nvPr>
        </p:nvSpPr>
        <p:spPr>
          <a:xfrm>
            <a:off x="485550" y="613186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overed By Your Grace"/>
                <a:ea typeface="Covered By Your Grace"/>
                <a:cs typeface="Covered By Your Grace"/>
                <a:sym typeface="Covered By Your Grace"/>
              </a:rPr>
              <a:t>Post Pandemic</a:t>
            </a:r>
            <a:endParaRPr sz="4800" dirty="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373" name="Google Shape;373;p53"/>
          <p:cNvSpPr txBox="1">
            <a:spLocks noGrp="1"/>
          </p:cNvSpPr>
          <p:nvPr>
            <p:ph type="body" idx="1"/>
          </p:nvPr>
        </p:nvSpPr>
        <p:spPr>
          <a:xfrm>
            <a:off x="223800" y="1861200"/>
            <a:ext cx="8753100" cy="452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sap Regular"/>
                <a:ea typeface="Asap Regular"/>
                <a:cs typeface="Asap Regular"/>
                <a:sym typeface="Asap Regular"/>
              </a:rPr>
              <a:t>Consumer confidence is gradually returning to the live music market, but it’s uncertain if and when it will match pre-pandemic levels.</a:t>
            </a: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Font typeface="Asap Regular"/>
              <a:buChar char="•"/>
            </a:pPr>
            <a:r>
              <a:rPr lang="en-US">
                <a:latin typeface="Asap Regular"/>
                <a:ea typeface="Asap Regular"/>
                <a:cs typeface="Asap Regular"/>
                <a:sym typeface="Asap Regular"/>
              </a:rPr>
              <a:t>Artists will continue to creatively use technology to attract listeners and increase demand for music.</a:t>
            </a: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0" algn="l" rtl="0">
              <a:spcBef>
                <a:spcPts val="1800"/>
              </a:spcBef>
              <a:spcAft>
                <a:spcPts val="18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highlight>
                  <a:srgbClr val="D9D9D9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</a:rPr>
              <a:t>How can you show this to students?</a:t>
            </a:r>
            <a:endParaRPr sz="4800">
              <a:highlight>
                <a:srgbClr val="D9D9D9"/>
              </a:highlight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380" name="Google Shape;380;p5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000000"/>
                </a:solidFill>
                <a:highlight>
                  <a:schemeClr val="lt1"/>
                </a:highlight>
                <a:latin typeface="Asap Regular"/>
                <a:ea typeface="Asap Regular"/>
                <a:cs typeface="Asap Regular"/>
                <a:sym typeface="Asap Regular"/>
              </a:rPr>
              <a:t>Media + Strategy</a:t>
            </a:r>
            <a:endParaRPr sz="4800">
              <a:solidFill>
                <a:srgbClr val="000000"/>
              </a:solidFill>
              <a:highlight>
                <a:schemeClr val="lt1"/>
              </a:highlight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2CC"/>
              </a:highlight>
            </a:endParaRPr>
          </a:p>
          <a:p>
            <a:pPr marL="0" lvl="0" indent="0" algn="ctr" rtl="0">
              <a:spcBef>
                <a:spcPts val="1800"/>
              </a:spcBef>
              <a:spcAft>
                <a:spcPts val="1800"/>
              </a:spcAft>
              <a:buNone/>
            </a:pPr>
            <a:endParaRPr/>
          </a:p>
        </p:txBody>
      </p:sp>
      <p:pic>
        <p:nvPicPr>
          <p:cNvPr id="381" name="Google Shape;38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412" y="372312"/>
            <a:ext cx="1247175" cy="12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5"/>
          <p:cNvSpPr txBox="1">
            <a:spLocks noGrp="1"/>
          </p:cNvSpPr>
          <p:nvPr>
            <p:ph type="title"/>
          </p:nvPr>
        </p:nvSpPr>
        <p:spPr>
          <a:xfrm>
            <a:off x="557500" y="29252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Media + Questioning</a:t>
            </a:r>
            <a:endParaRPr sz="40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388" name="Google Shape;388;p5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Media (Article)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9" name="Google Shape;389;p5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Asap Regular"/>
                <a:ea typeface="Asap Regular"/>
                <a:cs typeface="Asap Regular"/>
                <a:sym typeface="Asap Regular"/>
                <a:hlinkClick r:id="rId3"/>
              </a:rPr>
              <a:t>Reuters: Barcelona 5,000 person rock concert</a:t>
            </a: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Discusses the first large concert in Europe post-pandemic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/>
          </a:p>
        </p:txBody>
      </p:sp>
      <p:sp>
        <p:nvSpPr>
          <p:cNvPr id="390" name="Google Shape;390;p5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Strategy: “Virtual” 4 Corners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1" name="Google Shape;391;p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Asap Regular"/>
                <a:ea typeface="Asap Regular"/>
                <a:cs typeface="Asap Regular"/>
                <a:sym typeface="Asap Regular"/>
                <a:hlinkClick r:id="rId4"/>
              </a:rPr>
              <a:t>Facing History: 4 Corners</a:t>
            </a:r>
            <a:endParaRPr sz="1800"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Promotes student application of knowledge and frames an argument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Strongly Agree, Agree, Neutral, Disagree, Strongly Strongly Disagree</a:t>
            </a:r>
            <a:endParaRPr/>
          </a:p>
        </p:txBody>
      </p:sp>
      <p:pic>
        <p:nvPicPr>
          <p:cNvPr id="392" name="Google Shape;392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9725" y="5236300"/>
            <a:ext cx="1247200" cy="12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7"/>
          <p:cNvSpPr txBox="1">
            <a:spLocks noGrp="1"/>
          </p:cNvSpPr>
          <p:nvPr>
            <p:ph type="title"/>
          </p:nvPr>
        </p:nvSpPr>
        <p:spPr>
          <a:xfrm>
            <a:off x="557500" y="29252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overed By Your Grace"/>
                <a:ea typeface="Covered By Your Grace"/>
                <a:cs typeface="Covered By Your Grace"/>
                <a:sym typeface="Covered By Your Grace"/>
              </a:rPr>
              <a:t>Summary</a:t>
            </a:r>
            <a:endParaRPr sz="40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406" name="Google Shape;406;p5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Economic Insights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7" name="Google Shape;407;p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The music industry impacts individuals, local and regional communities, and the global economy.</a:t>
            </a:r>
            <a:endParaRPr sz="1800" dirty="0"/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The pandemic greatly impacted the industry.</a:t>
            </a:r>
            <a:endParaRPr sz="1800" dirty="0"/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Technology has changed and will continue to change the music industry.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800" u="sng" dirty="0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 dirty="0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 dirty="0">
              <a:solidFill>
                <a:srgbClr val="0000FF"/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 dirty="0"/>
          </a:p>
        </p:txBody>
      </p:sp>
      <p:sp>
        <p:nvSpPr>
          <p:cNvPr id="408" name="Google Shape;408;p5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Application to the Classroom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9" name="Google Shape;409;p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1800" dirty="0">
                <a:latin typeface="Calibri" panose="020F0502020204030204" pitchFamily="34" charset="0"/>
                <a:ea typeface="Asap Regular"/>
                <a:cs typeface="Calibri" panose="020F0502020204030204" pitchFamily="34" charset="0"/>
                <a:sym typeface="Asap Regular"/>
              </a:rPr>
              <a:t>Media to learn as an inquiry based introduction, lesson, or series of lessons</a:t>
            </a:r>
            <a:endParaRPr sz="1800" dirty="0">
              <a:latin typeface="Calibri" panose="020F0502020204030204" pitchFamily="34" charset="0"/>
              <a:ea typeface="Asap Regular"/>
              <a:cs typeface="Calibri" panose="020F0502020204030204" pitchFamily="34" charset="0"/>
              <a:sym typeface="Asap Regula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sap Regular"/>
              <a:buChar char="–"/>
            </a:pPr>
            <a:r>
              <a:rPr lang="en-US" sz="1800" dirty="0">
                <a:latin typeface="Calibri" panose="020F0502020204030204" pitchFamily="34" charset="0"/>
                <a:ea typeface="Asap Regular"/>
                <a:cs typeface="Calibri" panose="020F0502020204030204" pitchFamily="34" charset="0"/>
                <a:sym typeface="Asap Regular"/>
              </a:rPr>
              <a:t>infographic, videos, articles, podcasts</a:t>
            </a:r>
            <a:endParaRPr sz="1800" dirty="0">
              <a:latin typeface="Calibri" panose="020F0502020204030204" pitchFamily="34" charset="0"/>
              <a:ea typeface="Asap Regular"/>
              <a:cs typeface="Calibri" panose="020F0502020204030204" pitchFamily="34" charset="0"/>
              <a:sym typeface="Asap Regular"/>
            </a:endParaRPr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1800" dirty="0">
              <a:latin typeface="Calibri" panose="020F0502020204030204" pitchFamily="34" charset="0"/>
              <a:ea typeface="Asap Regular"/>
              <a:cs typeface="Calibri" panose="020F0502020204030204" pitchFamily="34" charset="0"/>
              <a:sym typeface="Asap Regular"/>
            </a:endParaRPr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Font typeface="Asap Regular"/>
              <a:buChar char="•"/>
            </a:pPr>
            <a:r>
              <a:rPr lang="en-US" sz="1800" dirty="0">
                <a:latin typeface="Calibri" panose="020F0502020204030204" pitchFamily="34" charset="0"/>
                <a:ea typeface="Asap Regular"/>
                <a:cs typeface="Calibri" panose="020F0502020204030204" pitchFamily="34" charset="0"/>
                <a:sym typeface="Asap Regular"/>
              </a:rPr>
              <a:t>Strategies to engage in reflection and discussions</a:t>
            </a:r>
            <a:endParaRPr sz="1800" dirty="0">
              <a:latin typeface="Calibri" panose="020F0502020204030204" pitchFamily="34" charset="0"/>
              <a:ea typeface="Asap Regular"/>
              <a:cs typeface="Calibri" panose="020F0502020204030204" pitchFamily="34" charset="0"/>
              <a:sym typeface="Asap Regula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sap Regular"/>
              <a:buChar char="–"/>
            </a:pPr>
            <a:r>
              <a:rPr lang="en-US" sz="1800" dirty="0">
                <a:latin typeface="Calibri" panose="020F0502020204030204" pitchFamily="34" charset="0"/>
                <a:ea typeface="Asap Regular"/>
                <a:cs typeface="Calibri" panose="020F0502020204030204" pitchFamily="34" charset="0"/>
                <a:sym typeface="Asap Regular"/>
              </a:rPr>
              <a:t>The 3 Whys; SIT; See, Think, Wonder; Online Discussion Questioning; 4 Corners</a:t>
            </a:r>
            <a:endParaRPr sz="1800" dirty="0">
              <a:latin typeface="Calibri" panose="020F0502020204030204" pitchFamily="34" charset="0"/>
              <a:ea typeface="Asap Regular"/>
              <a:cs typeface="Calibri" panose="020F0502020204030204" pitchFamily="34" charset="0"/>
              <a:sym typeface="Asap Regular"/>
            </a:endParaRPr>
          </a:p>
          <a:p>
            <a:pPr marL="914400" lvl="0" indent="0" algn="l" rtl="0">
              <a:spcBef>
                <a:spcPts val="1800"/>
              </a:spcBef>
              <a:spcAft>
                <a:spcPts val="1800"/>
              </a:spcAft>
              <a:buNone/>
            </a:pPr>
            <a:endParaRPr sz="1800" dirty="0">
              <a:latin typeface="Asap Regular"/>
              <a:ea typeface="Asap Regular"/>
              <a:cs typeface="Asap Regular"/>
              <a:sym typeface="Asap Regular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highlight>
                  <a:srgbClr val="D9D9D9"/>
                </a:highlight>
                <a:latin typeface="Covered By Your Grace" panose="020B0604020202020204" charset="0"/>
              </a:rPr>
              <a:t>Reflection: How can you apply this into your classroom?</a:t>
            </a:r>
            <a:endParaRPr sz="4800" dirty="0">
              <a:highlight>
                <a:srgbClr val="D9D9D9"/>
              </a:highlight>
              <a:latin typeface="Covered By Your Grace" panose="020B0604020202020204" charset="0"/>
            </a:endParaRPr>
          </a:p>
        </p:txBody>
      </p:sp>
      <p:sp>
        <p:nvSpPr>
          <p:cNvPr id="416" name="Google Shape;416;p5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0000"/>
                </a:solidFill>
                <a:highlight>
                  <a:schemeClr val="lt1"/>
                </a:highlight>
              </a:rPr>
              <a:t>Econ. Connections, Media, Strategy</a:t>
            </a:r>
            <a:endParaRPr sz="4800" b="1" dirty="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2CC"/>
              </a:highlight>
            </a:endParaRPr>
          </a:p>
          <a:p>
            <a:pPr marL="0" lvl="0" indent="0" algn="ctr" rtl="0">
              <a:spcBef>
                <a:spcPts val="1800"/>
              </a:spcBef>
              <a:spcAft>
                <a:spcPts val="1800"/>
              </a:spcAft>
              <a:buNone/>
            </a:pPr>
            <a:endParaRPr dirty="0"/>
          </a:p>
        </p:txBody>
      </p:sp>
      <p:pic>
        <p:nvPicPr>
          <p:cNvPr id="417" name="Google Shape;41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8477" y="338445"/>
            <a:ext cx="1247175" cy="12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0"/>
          <p:cNvSpPr txBox="1">
            <a:spLocks noGrp="1"/>
          </p:cNvSpPr>
          <p:nvPr>
            <p:ph type="title"/>
          </p:nvPr>
        </p:nvSpPr>
        <p:spPr>
          <a:xfrm>
            <a:off x="457200" y="94052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Covered By Your Grace"/>
                <a:ea typeface="Covered By Your Grace"/>
                <a:cs typeface="Covered By Your Grace"/>
                <a:sym typeface="Covered By Your Grace"/>
              </a:rPr>
              <a:t>Strategy Descriptions</a:t>
            </a:r>
            <a:endParaRPr sz="55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431" name="Google Shape;431;p60"/>
          <p:cNvSpPr txBox="1">
            <a:spLocks noGrp="1"/>
          </p:cNvSpPr>
          <p:nvPr>
            <p:ph type="body" idx="4294967295"/>
          </p:nvPr>
        </p:nvSpPr>
        <p:spPr>
          <a:xfrm>
            <a:off x="527175" y="1985566"/>
            <a:ext cx="8229600" cy="4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845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/>
              <a:t>The 3 Whys: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Project Zero: The 3 Whys</a:t>
            </a:r>
            <a:endParaRPr sz="1800"/>
          </a:p>
          <a:p>
            <a:pPr marL="342900" lvl="0" indent="-29845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/>
              <a:t>See, Think, Wonder: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Project Zero: See, Think, Wonder Description</a:t>
            </a:r>
            <a:endParaRPr sz="1800"/>
          </a:p>
          <a:p>
            <a:pPr marL="342900" lvl="0" indent="-2794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1800"/>
              <a:t>Significant, Interesting, Troubling: 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Facing History: S-I-T Protocol</a:t>
            </a:r>
            <a:endParaRPr sz="1800"/>
          </a:p>
          <a:p>
            <a:pPr marL="342900" lvl="0" indent="-2794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1800"/>
              <a:t>Level of Questions: </a:t>
            </a:r>
            <a:r>
              <a:rPr lang="en-US" sz="1800" u="sng">
                <a:solidFill>
                  <a:schemeClr val="hlink"/>
                </a:solidFill>
                <a:hlinkClick r:id="rId6"/>
              </a:rPr>
              <a:t>Facing History: Level of Questions</a:t>
            </a:r>
            <a:endParaRPr sz="1800"/>
          </a:p>
          <a:p>
            <a:pPr marL="342900" lvl="0" indent="-2794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1800"/>
              <a:t>Four Corners: </a:t>
            </a:r>
            <a:r>
              <a:rPr lang="en-US" sz="1800" u="sng">
                <a:solidFill>
                  <a:schemeClr val="hlink"/>
                </a:solidFill>
                <a:hlinkClick r:id="rId7"/>
              </a:rPr>
              <a:t>Facing History: 4 Corners</a:t>
            </a:r>
            <a:endParaRPr sz="18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/>
              <a:t> 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1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Covered By Your Grace"/>
                <a:ea typeface="Covered By Your Grace"/>
                <a:cs typeface="Covered By Your Grace"/>
                <a:sym typeface="Covered By Your Grace"/>
              </a:rPr>
              <a:t>Media References</a:t>
            </a:r>
            <a:endParaRPr sz="55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438" name="Google Shape;438;p61"/>
          <p:cNvSpPr txBox="1">
            <a:spLocks noGrp="1"/>
          </p:cNvSpPr>
          <p:nvPr>
            <p:ph type="body" idx="1"/>
          </p:nvPr>
        </p:nvSpPr>
        <p:spPr>
          <a:xfrm>
            <a:off x="457200" y="2196990"/>
            <a:ext cx="8229600" cy="3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Texas Tribune: ACL Cancelled</a:t>
            </a:r>
            <a:endParaRPr sz="1800"/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NY Times Image of Concert Halls</a:t>
            </a:r>
            <a:endParaRPr sz="1800"/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The Indicator Podcast: Live Music Industry Blues</a:t>
            </a:r>
            <a:endParaRPr sz="1800"/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6"/>
              </a:rPr>
              <a:t>The Economist Video: Why Music Festivals are So Expensive?</a:t>
            </a:r>
            <a:endParaRPr sz="1800"/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7"/>
              </a:rPr>
              <a:t>The Economist Video: The Digital Revolution and the Music Industry</a:t>
            </a:r>
            <a:endParaRPr sz="1800"/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8"/>
              </a:rPr>
              <a:t>Forbes: Music Streaming + Music Industry</a:t>
            </a:r>
            <a:endParaRPr sz="1800"/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9"/>
              </a:rPr>
              <a:t>Washington Post: Release of Albums in Covid 19</a:t>
            </a:r>
            <a:endParaRPr sz="1800"/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10"/>
              </a:rPr>
              <a:t>NBC News: Musician Responses to the Pandemic</a:t>
            </a:r>
            <a:endParaRPr sz="1800"/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11"/>
              </a:rPr>
              <a:t>Business Insider: DJs and the Pandemic</a:t>
            </a:r>
            <a:endParaRPr sz="1800"/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12"/>
              </a:rPr>
              <a:t>Rolling Stone: Recorded Music Growth in Covid</a:t>
            </a:r>
            <a:endParaRPr sz="1800"/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13"/>
              </a:rPr>
              <a:t>OECD: Culture Shock During Covid</a:t>
            </a:r>
            <a:endParaRPr sz="1800"/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14"/>
              </a:rPr>
              <a:t>Reuters: Barcelona Rock Concert with 5,000</a:t>
            </a:r>
            <a:endParaRPr sz="1800"/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15"/>
              </a:rPr>
              <a:t>We Forum: Covid 19 and the Music Industry</a:t>
            </a:r>
            <a:r>
              <a:rPr lang="en-US" sz="1800"/>
              <a:t>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407050" y="8845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Covered By Your Grace"/>
                <a:ea typeface="Covered By Your Grace"/>
                <a:cs typeface="Covered By Your Grace"/>
                <a:sym typeface="Covered By Your Grace"/>
              </a:rPr>
              <a:t>Overview</a:t>
            </a:r>
            <a:endParaRPr sz="5500">
              <a:solidFill>
                <a:srgbClr val="005CB8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4294967295"/>
          </p:nvPr>
        </p:nvSpPr>
        <p:spPr>
          <a:xfrm>
            <a:off x="457200" y="2027541"/>
            <a:ext cx="8229600" cy="4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sap Regular"/>
              <a:buChar char="•"/>
            </a:pPr>
            <a:r>
              <a:rPr lang="en-US" sz="2500" dirty="0">
                <a:latin typeface="Asap Regular"/>
                <a:ea typeface="Asap Regular"/>
                <a:cs typeface="Asap Regular"/>
                <a:sym typeface="Asap Regular"/>
              </a:rPr>
              <a:t>Intro: 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  <a:latin typeface="Asap Regular"/>
                <a:ea typeface="Asap Regular"/>
                <a:cs typeface="Asap Regular"/>
                <a:sym typeface="Asap Regular"/>
              </a:rPr>
              <a:t>Who</a:t>
            </a:r>
            <a:r>
              <a:rPr lang="en-US" sz="2500" dirty="0">
                <a:latin typeface="Asap Regular"/>
                <a:ea typeface="Asap Regular"/>
                <a:cs typeface="Asap Regular"/>
                <a:sym typeface="Asap Regular"/>
              </a:rPr>
              <a:t> are you listening to?</a:t>
            </a:r>
            <a:endParaRPr sz="2500" dirty="0">
              <a:latin typeface="Asap Regular"/>
              <a:ea typeface="Asap Regular"/>
              <a:cs typeface="Asap Regular"/>
              <a:sym typeface="Asap Regular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ap Regular"/>
              <a:buChar char="•"/>
            </a:pPr>
            <a:r>
              <a:rPr lang="en-US" sz="2500" dirty="0">
                <a:latin typeface="Asap Regular"/>
                <a:ea typeface="Asap Regular"/>
                <a:cs typeface="Asap Regular"/>
                <a:sym typeface="Asap Regular"/>
              </a:rPr>
              <a:t>My 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  <a:latin typeface="Asap Regular"/>
                <a:ea typeface="Asap Regular"/>
                <a:cs typeface="Asap Regular"/>
                <a:sym typeface="Asap Regular"/>
              </a:rPr>
              <a:t>Connection</a:t>
            </a:r>
            <a:r>
              <a:rPr lang="en-US" sz="2500" dirty="0">
                <a:latin typeface="Asap Regular"/>
                <a:ea typeface="Asap Regular"/>
                <a:cs typeface="Asap Regular"/>
                <a:sym typeface="Asap Regular"/>
              </a:rPr>
              <a:t> to the Topic</a:t>
            </a:r>
            <a:endParaRPr sz="2500" dirty="0">
              <a:latin typeface="Asap Regular"/>
              <a:ea typeface="Asap Regular"/>
              <a:cs typeface="Asap Regular"/>
              <a:sym typeface="Asap Regular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ap Regular"/>
              <a:buChar char="•"/>
            </a:pPr>
            <a:r>
              <a:rPr lang="en-US" sz="2500" dirty="0">
                <a:latin typeface="Asap Regular"/>
                <a:ea typeface="Asap Regular"/>
                <a:cs typeface="Asap Regular"/>
                <a:sym typeface="Asap Regular"/>
              </a:rPr>
              <a:t>The 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  <a:latin typeface="Asap Regular"/>
                <a:ea typeface="Asap Regular"/>
                <a:cs typeface="Asap Regular"/>
                <a:sym typeface="Asap Regular"/>
              </a:rPr>
              <a:t>Economics</a:t>
            </a:r>
            <a:r>
              <a:rPr lang="en-US" sz="2500" dirty="0">
                <a:latin typeface="Asap Regular"/>
                <a:ea typeface="Asap Regular"/>
                <a:cs typeface="Asap Regular"/>
                <a:sym typeface="Asap Regular"/>
              </a:rPr>
              <a:t> of the Music Industry</a:t>
            </a:r>
            <a:endParaRPr sz="2500" dirty="0">
              <a:latin typeface="Asap Regular"/>
              <a:ea typeface="Asap Regular"/>
              <a:cs typeface="Asap Regular"/>
              <a:sym typeface="Asap Regular"/>
            </a:endParaRPr>
          </a:p>
          <a:p>
            <a:pPr marL="742950" lvl="1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ap Regular"/>
              <a:buChar char="–"/>
            </a:pPr>
            <a:r>
              <a:rPr lang="en-US" sz="2500" dirty="0">
                <a:latin typeface="Asap Regular"/>
                <a:ea typeface="Asap Regular"/>
                <a:cs typeface="Asap Regular"/>
                <a:sym typeface="Asap Regular"/>
              </a:rPr>
              <a:t>Pre-Covid-Post 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  <a:latin typeface="Asap Regular"/>
                <a:ea typeface="Asap Regular"/>
                <a:cs typeface="Asap Regular"/>
                <a:sym typeface="Asap Regular"/>
              </a:rPr>
              <a:t>Covid</a:t>
            </a:r>
            <a:endParaRPr sz="2500" dirty="0">
              <a:solidFill>
                <a:schemeClr val="accent3">
                  <a:lumMod val="75000"/>
                </a:schemeClr>
              </a:solidFill>
              <a:latin typeface="Asap Regular"/>
              <a:ea typeface="Asap Regular"/>
              <a:cs typeface="Asap Regular"/>
              <a:sym typeface="Asap Regular"/>
            </a:endParaRPr>
          </a:p>
          <a:p>
            <a:pPr marL="1143000" lvl="2" indent="-209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ap Regular"/>
              <a:buChar char="•"/>
            </a:pPr>
            <a:r>
              <a:rPr lang="en-US" sz="2500" dirty="0">
                <a:latin typeface="Asap Regular"/>
                <a:ea typeface="Asap Regular"/>
                <a:cs typeface="Asap Regular"/>
                <a:sym typeface="Asap Regular"/>
              </a:rPr>
              <a:t>Economic 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  <a:latin typeface="Asap Regular"/>
                <a:ea typeface="Asap Regular"/>
                <a:cs typeface="Asap Regular"/>
                <a:sym typeface="Asap Regular"/>
              </a:rPr>
              <a:t>Insights</a:t>
            </a:r>
            <a:r>
              <a:rPr lang="en-US" sz="2500" dirty="0">
                <a:latin typeface="Asap Regular"/>
                <a:ea typeface="Asap Regular"/>
                <a:cs typeface="Asap Regular"/>
                <a:sym typeface="Asap Regular"/>
              </a:rPr>
              <a:t>, Media, Strategies</a:t>
            </a:r>
            <a:endParaRPr sz="2500" dirty="0">
              <a:latin typeface="Asap Regular"/>
              <a:ea typeface="Asap Regular"/>
              <a:cs typeface="Asap Regular"/>
              <a:sym typeface="Asap Regular"/>
            </a:endParaRPr>
          </a:p>
          <a:p>
            <a:pPr marL="3429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ap Regular"/>
              <a:buChar char="•"/>
            </a:pPr>
            <a:r>
              <a:rPr lang="en-US" sz="2500" dirty="0">
                <a:solidFill>
                  <a:schemeClr val="accent3">
                    <a:lumMod val="75000"/>
                  </a:schemeClr>
                </a:solidFill>
                <a:latin typeface="Asap Regular"/>
                <a:ea typeface="Asap Regular"/>
                <a:cs typeface="Asap Regular"/>
                <a:sym typeface="Asap Regular"/>
              </a:rPr>
              <a:t>Reflection</a:t>
            </a:r>
            <a:endParaRPr sz="2500" dirty="0">
              <a:solidFill>
                <a:schemeClr val="accent3">
                  <a:lumMod val="75000"/>
                </a:schemeClr>
              </a:solidFill>
              <a:latin typeface="Asap Regular"/>
              <a:ea typeface="Asap Regular"/>
              <a:cs typeface="Asap Regular"/>
              <a:sym typeface="Asap Regular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6248200" y="1642950"/>
            <a:ext cx="2635079" cy="1976296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2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Covered By Your Grace"/>
                <a:ea typeface="Covered By Your Grace"/>
                <a:cs typeface="Covered By Your Grace"/>
                <a:sym typeface="Covered By Your Grace"/>
              </a:rPr>
              <a:t>CEE Affiliates</a:t>
            </a:r>
            <a:endParaRPr sz="55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445" name="Google Shape;445;p62"/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https://www.councilforeconed.org/resources/local-affiliates/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p62" descr="A picture containing bird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2335947"/>
            <a:ext cx="6095999" cy="2403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3"/>
          <p:cNvSpPr txBox="1"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latin typeface="Covered By Your Grace"/>
                <a:ea typeface="Covered By Your Grace"/>
                <a:cs typeface="Covered By Your Grace"/>
                <a:sym typeface="Covered By Your Grace"/>
              </a:rPr>
              <a:t>Thank You to Our Sponsors!</a:t>
            </a:r>
            <a:endParaRPr sz="54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452" name="Google Shape;452;p6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/>
          </a:p>
        </p:txBody>
      </p:sp>
      <p:pic>
        <p:nvPicPr>
          <p:cNvPr id="453" name="Google Shape;453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8479" y="2622632"/>
            <a:ext cx="2378110" cy="237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116" y="2690224"/>
            <a:ext cx="4725799" cy="130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1831" y="5899538"/>
            <a:ext cx="6217920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6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Google Shape;457;p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54015" y="3811687"/>
            <a:ext cx="1905000" cy="187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63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7274" y="5243613"/>
            <a:ext cx="1188720" cy="1196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vered By Your Grace"/>
                <a:ea typeface="Covered By Your Grace"/>
                <a:cs typeface="Covered By Your Grace"/>
                <a:sym typeface="Covered By Your Grace"/>
              </a:rPr>
              <a:t>Let’s connect!</a:t>
            </a:r>
            <a:endParaRPr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000">
                <a:highlight>
                  <a:srgbClr val="FFE599"/>
                </a:highlight>
                <a:latin typeface="Asap Regular"/>
                <a:ea typeface="Asap Regular"/>
                <a:cs typeface="Asap Regular"/>
                <a:sym typeface="Asap Regular"/>
              </a:rPr>
              <a:t>Who’s on your playlist?</a:t>
            </a:r>
            <a:endParaRPr sz="3000">
              <a:highlight>
                <a:srgbClr val="FFE599"/>
              </a:highlight>
              <a:latin typeface="Asap Regular"/>
              <a:ea typeface="Asap Regular"/>
              <a:cs typeface="Asap Regular"/>
              <a:sym typeface="Asap Regula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ctrTitle"/>
          </p:nvPr>
        </p:nvSpPr>
        <p:spPr>
          <a:xfrm>
            <a:off x="685800" y="24011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overed By Your Grace"/>
                <a:ea typeface="Covered By Your Grace"/>
                <a:cs typeface="Covered By Your Grace"/>
                <a:sym typeface="Covered By Your Grace"/>
              </a:rPr>
              <a:t>Why is the topic relevant to me?</a:t>
            </a:r>
            <a:endParaRPr sz="48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2CC"/>
              </a:highlight>
            </a:endParaRPr>
          </a:p>
          <a:p>
            <a:pPr marL="0" lvl="0" indent="0" algn="ctr" rtl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>
                <a:solidFill>
                  <a:srgbClr val="000000"/>
                </a:solidFill>
                <a:highlight>
                  <a:srgbClr val="FFF2CC"/>
                </a:highlight>
                <a:latin typeface="Asap Regular"/>
                <a:ea typeface="Asap Regular"/>
                <a:cs typeface="Asap Regular"/>
                <a:sym typeface="Asap Regular"/>
              </a:rPr>
              <a:t>Student Answer: “Music seems to be one of the few things the entire world can love and care about.” </a:t>
            </a:r>
            <a:endParaRPr>
              <a:solidFill>
                <a:srgbClr val="000000"/>
              </a:solidFill>
              <a:highlight>
                <a:srgbClr val="FFF2CC"/>
              </a:highlight>
              <a:latin typeface="Asap Regular"/>
              <a:ea typeface="Asap Regular"/>
              <a:cs typeface="Asap Regular"/>
              <a:sym typeface="Asap Regular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7787" y="242262"/>
            <a:ext cx="2775888" cy="2242754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dirty="0">
                <a:highlight>
                  <a:srgbClr val="FFE599"/>
                </a:highlight>
                <a:latin typeface="Covered By Your Grace"/>
                <a:ea typeface="Covered By Your Grace"/>
                <a:cs typeface="Covered By Your Grace"/>
                <a:sym typeface="Covered By Your Grace"/>
              </a:rPr>
              <a:t>What will you learn? </a:t>
            </a:r>
            <a:endParaRPr sz="5300" dirty="0">
              <a:highlight>
                <a:srgbClr val="FFE599"/>
              </a:highlight>
              <a:latin typeface="Covered By Your Grace"/>
              <a:ea typeface="Covered By Your Grace"/>
              <a:cs typeface="Covered By Your Grace"/>
              <a:sym typeface="Covered By Your Grace"/>
            </a:endParaRPr>
          </a:p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 b="0" dirty="0">
                <a:latin typeface="Asap Regular"/>
                <a:ea typeface="Asap Regular"/>
                <a:cs typeface="Asap Regular"/>
                <a:sym typeface="Asap Regular"/>
              </a:rPr>
              <a:t>Objectives</a:t>
            </a:r>
            <a:endParaRPr sz="2650" b="0" dirty="0">
              <a:latin typeface="Asap Regular"/>
              <a:ea typeface="Asap Regular"/>
              <a:cs typeface="Asap Regular"/>
              <a:sym typeface="Asap Regular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sap Regular"/>
              <a:buChar char="•"/>
            </a:pPr>
            <a:r>
              <a:rPr lang="en-US" sz="2500">
                <a:latin typeface="Asap Regular"/>
                <a:ea typeface="Asap Regular"/>
                <a:cs typeface="Asap Regular"/>
                <a:sym typeface="Asap Regular"/>
              </a:rPr>
              <a:t>Participants will:</a:t>
            </a:r>
            <a:endParaRPr sz="2500">
              <a:latin typeface="Asap Regular"/>
              <a:ea typeface="Asap Regular"/>
              <a:cs typeface="Asap Regular"/>
              <a:sym typeface="Asap Regular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sap Regular"/>
                <a:ea typeface="Asap Regular"/>
                <a:cs typeface="Asap Regular"/>
                <a:sym typeface="Asap Regular"/>
              </a:rPr>
              <a:t> </a:t>
            </a:r>
            <a:endParaRPr sz="2500">
              <a:latin typeface="Asap Regular"/>
              <a:ea typeface="Asap Regular"/>
              <a:cs typeface="Asap Regular"/>
              <a:sym typeface="Asap Regular"/>
            </a:endParaRPr>
          </a:p>
          <a:p>
            <a:pPr marL="742950" lvl="1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en-US" sz="2500">
                <a:highlight>
                  <a:srgbClr val="C9DAF8"/>
                </a:highlight>
                <a:latin typeface="Asap Regular"/>
                <a:ea typeface="Asap Regular"/>
                <a:cs typeface="Asap Regular"/>
                <a:sym typeface="Asap Regular"/>
              </a:rPr>
              <a:t>internalize</a:t>
            </a:r>
            <a:r>
              <a:rPr lang="en-US" sz="2500">
                <a:latin typeface="Asap Regular"/>
                <a:ea typeface="Asap Regular"/>
                <a:cs typeface="Asap Regular"/>
                <a:sym typeface="Asap Regular"/>
              </a:rPr>
              <a:t> the multiple </a:t>
            </a:r>
            <a:r>
              <a:rPr lang="en-US" sz="2500" u="sng">
                <a:latin typeface="Asap Regular"/>
                <a:ea typeface="Asap Regular"/>
                <a:cs typeface="Asap Regular"/>
                <a:sym typeface="Asap Regular"/>
              </a:rPr>
              <a:t>connections</a:t>
            </a:r>
            <a:r>
              <a:rPr lang="en-US" sz="2500">
                <a:latin typeface="Asap Regular"/>
                <a:ea typeface="Asap Regular"/>
                <a:cs typeface="Asap Regular"/>
                <a:sym typeface="Asap Regular"/>
              </a:rPr>
              <a:t> the music industry has to economics.</a:t>
            </a:r>
            <a:endParaRPr sz="2500">
              <a:latin typeface="Asap Regular"/>
              <a:ea typeface="Asap Regular"/>
              <a:cs typeface="Asap Regular"/>
              <a:sym typeface="Asap Regular"/>
            </a:endParaRPr>
          </a:p>
          <a:p>
            <a:pPr marL="742950" lvl="1" indent="-266700" algn="l" rtl="0">
              <a:spcBef>
                <a:spcPts val="0"/>
              </a:spcBef>
              <a:spcAft>
                <a:spcPts val="0"/>
              </a:spcAft>
              <a:buSzPts val="2500"/>
              <a:buFont typeface="Asap Regular"/>
              <a:buChar char="–"/>
            </a:pPr>
            <a:r>
              <a:rPr lang="en-US" sz="2500">
                <a:highlight>
                  <a:srgbClr val="C9DAF8"/>
                </a:highlight>
                <a:latin typeface="Asap Regular"/>
                <a:ea typeface="Asap Regular"/>
                <a:cs typeface="Asap Regular"/>
                <a:sym typeface="Asap Regular"/>
              </a:rPr>
              <a:t>connect </a:t>
            </a:r>
            <a:r>
              <a:rPr lang="en-US" sz="2500">
                <a:highlight>
                  <a:schemeClr val="lt1"/>
                </a:highlight>
                <a:latin typeface="Asap Regular"/>
                <a:ea typeface="Asap Regular"/>
                <a:cs typeface="Asap Regular"/>
                <a:sym typeface="Asap Regular"/>
              </a:rPr>
              <a:t>with relevant media associated with the topic.</a:t>
            </a:r>
            <a:r>
              <a:rPr lang="en-US" sz="2500">
                <a:highlight>
                  <a:srgbClr val="C9DAF8"/>
                </a:highlight>
                <a:latin typeface="Asap Regular"/>
                <a:ea typeface="Asap Regular"/>
                <a:cs typeface="Asap Regular"/>
                <a:sym typeface="Asap Regular"/>
              </a:rPr>
              <a:t> </a:t>
            </a:r>
            <a:endParaRPr sz="2500">
              <a:highlight>
                <a:srgbClr val="C9DAF8"/>
              </a:highlight>
              <a:latin typeface="Asap Regular"/>
              <a:ea typeface="Asap Regular"/>
              <a:cs typeface="Asap Regular"/>
              <a:sym typeface="Asap Regular"/>
            </a:endParaRPr>
          </a:p>
          <a:p>
            <a:pPr marL="742950" lvl="1" indent="-266700" algn="l" rtl="0">
              <a:spcBef>
                <a:spcPts val="0"/>
              </a:spcBef>
              <a:spcAft>
                <a:spcPts val="0"/>
              </a:spcAft>
              <a:buSzPts val="2500"/>
              <a:buChar char="–"/>
            </a:pPr>
            <a:r>
              <a:rPr lang="en-US" sz="2500">
                <a:highlight>
                  <a:srgbClr val="C9DAF8"/>
                </a:highlight>
                <a:latin typeface="Asap Regular"/>
                <a:ea typeface="Asap Regular"/>
                <a:cs typeface="Asap Regular"/>
                <a:sym typeface="Asap Regular"/>
              </a:rPr>
              <a:t>participate </a:t>
            </a:r>
            <a:r>
              <a:rPr lang="en-US" sz="2500">
                <a:highlight>
                  <a:srgbClr val="FFFFFF"/>
                </a:highlight>
                <a:latin typeface="Asap Regular"/>
                <a:ea typeface="Asap Regular"/>
                <a:cs typeface="Asap Regular"/>
                <a:sym typeface="Asap Regular"/>
              </a:rPr>
              <a:t>in engaging </a:t>
            </a:r>
            <a:r>
              <a:rPr lang="en-US" sz="2500" u="sng">
                <a:highlight>
                  <a:srgbClr val="FFFFFF"/>
                </a:highlight>
                <a:latin typeface="Asap Regular"/>
                <a:ea typeface="Asap Regular"/>
                <a:cs typeface="Asap Regular"/>
                <a:sym typeface="Asap Regular"/>
              </a:rPr>
              <a:t>strategies</a:t>
            </a:r>
            <a:r>
              <a:rPr lang="en-US" sz="2500">
                <a:latin typeface="Asap Regular"/>
                <a:ea typeface="Asap Regular"/>
                <a:cs typeface="Asap Regular"/>
                <a:sym typeface="Asap Regular"/>
              </a:rPr>
              <a:t> to facilitate classroom discussions about the real world.</a:t>
            </a:r>
            <a:endParaRPr sz="2500">
              <a:latin typeface="Asap Regular"/>
              <a:ea typeface="Asap Regular"/>
              <a:cs typeface="Asap Regular"/>
              <a:sym typeface="Asap Regular"/>
            </a:endParaRPr>
          </a:p>
          <a:p>
            <a:pPr marL="742950" lvl="1" indent="-266700" algn="l" rtl="0">
              <a:spcBef>
                <a:spcPts val="0"/>
              </a:spcBef>
              <a:spcAft>
                <a:spcPts val="0"/>
              </a:spcAft>
              <a:buSzPts val="2500"/>
              <a:buChar char="–"/>
            </a:pPr>
            <a:r>
              <a:rPr lang="en-US" sz="2500">
                <a:highlight>
                  <a:srgbClr val="C9DAF8"/>
                </a:highlight>
                <a:latin typeface="Asap Regular"/>
                <a:ea typeface="Asap Regular"/>
                <a:cs typeface="Asap Regular"/>
                <a:sym typeface="Asap Regular"/>
              </a:rPr>
              <a:t>reflect</a:t>
            </a:r>
            <a:r>
              <a:rPr lang="en-US" sz="2500">
                <a:latin typeface="Asap Regular"/>
                <a:ea typeface="Asap Regular"/>
                <a:cs typeface="Asap Regular"/>
                <a:sym typeface="Asap Regular"/>
              </a:rPr>
              <a:t> on the </a:t>
            </a:r>
            <a:r>
              <a:rPr lang="en-US" sz="2500" u="sng">
                <a:latin typeface="Asap Regular"/>
                <a:ea typeface="Asap Regular"/>
                <a:cs typeface="Asap Regular"/>
                <a:sym typeface="Asap Regular"/>
              </a:rPr>
              <a:t>implementation</a:t>
            </a:r>
            <a:r>
              <a:rPr lang="en-US" sz="2500">
                <a:latin typeface="Asap Regular"/>
                <a:ea typeface="Asap Regular"/>
                <a:cs typeface="Asap Regular"/>
                <a:sym typeface="Asap Regular"/>
              </a:rPr>
              <a:t> into their own classroom.</a:t>
            </a:r>
            <a:endParaRPr sz="2500">
              <a:latin typeface="Asap Regular"/>
              <a:ea typeface="Asap Regular"/>
              <a:cs typeface="Asap Regular"/>
              <a:sym typeface="Asap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413E0C-E19A-4FCD-AFC4-8FFB97DC09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1F12D8-DC08-48F5-A9C7-B48B48BA61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822B8C-DD20-4423-8328-94F0A5F660D9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9cd82c5b-74c9-4827-94f1-5bf219ae6b20"/>
    <ds:schemaRef ds:uri="bfa4db11-c700-41fb-b639-f7e6b4e680b5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1767</Words>
  <Application>Microsoft Office PowerPoint</Application>
  <PresentationFormat>On-screen Show (4:3)</PresentationFormat>
  <Paragraphs>342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Calibri</vt:lpstr>
      <vt:lpstr>Covered By Your Grace</vt:lpstr>
      <vt:lpstr>Times New Roman</vt:lpstr>
      <vt:lpstr>Arial</vt:lpstr>
      <vt:lpstr>Asap Regular</vt:lpstr>
      <vt:lpstr>Office Theme</vt:lpstr>
      <vt:lpstr>  The Economics of the Music Industry Tools to Liven Your Classroom Presented by Susanna Pierce McConnell May 26, 2021 smcconnell@eanesisd.net</vt:lpstr>
      <vt:lpstr>EconEdLink Membership</vt:lpstr>
      <vt:lpstr>Professional Development Certificate</vt:lpstr>
      <vt:lpstr>National Standards</vt:lpstr>
      <vt:lpstr>Overview</vt:lpstr>
      <vt:lpstr>Let’s connect!</vt:lpstr>
      <vt:lpstr>PowerPoint Presentation</vt:lpstr>
      <vt:lpstr>Why is the topic relevant to me?</vt:lpstr>
      <vt:lpstr>What will you learn?  Objectives</vt:lpstr>
      <vt:lpstr>How will we get there?</vt:lpstr>
      <vt:lpstr>Why should you study this topic? (Relevance)</vt:lpstr>
      <vt:lpstr>Importance: The Economic Impact</vt:lpstr>
      <vt:lpstr>How can you show this to students?</vt:lpstr>
      <vt:lpstr>Media + The 3 Whys</vt:lpstr>
      <vt:lpstr>PowerPoint Presentation</vt:lpstr>
      <vt:lpstr>Strategy: The 3 Whys</vt:lpstr>
      <vt:lpstr>PowerPoint Presentation</vt:lpstr>
      <vt:lpstr>How did the digital revolution impact the music industry?</vt:lpstr>
      <vt:lpstr>The Digital Revolution (early 2000s)</vt:lpstr>
      <vt:lpstr>How can you show this to students?</vt:lpstr>
      <vt:lpstr>Media + SIT Protocol</vt:lpstr>
      <vt:lpstr>Strategy: S - I - T Analysis </vt:lpstr>
      <vt:lpstr>PowerPoint Presentation</vt:lpstr>
      <vt:lpstr>Why are music festivals so expensive? (1:50-2:42)</vt:lpstr>
      <vt:lpstr>What’s something significant you heard?</vt:lpstr>
      <vt:lpstr>How did the early stages of the pandemic impact the music industry?</vt:lpstr>
      <vt:lpstr>Early Pandemic</vt:lpstr>
      <vt:lpstr>How can you show this to students?</vt:lpstr>
      <vt:lpstr>Media + See, Think, Wonder</vt:lpstr>
      <vt:lpstr>Chat: What do you see, think, and wonder?</vt:lpstr>
      <vt:lpstr>Strategy: See, Think, Wonder</vt:lpstr>
      <vt:lpstr>How did the continued pandemic impact the music industry?</vt:lpstr>
      <vt:lpstr>Mid-Late Pandemic</vt:lpstr>
      <vt:lpstr>PowerPoint Presentation</vt:lpstr>
      <vt:lpstr>How can you show this to students?</vt:lpstr>
      <vt:lpstr>Media + Questioning</vt:lpstr>
      <vt:lpstr>PowerPoint Presentation</vt:lpstr>
      <vt:lpstr>Strategy: It Says… I’m Wondering</vt:lpstr>
      <vt:lpstr>PowerPoint Presentation</vt:lpstr>
      <vt:lpstr>What will happen to the industry in the future?</vt:lpstr>
      <vt:lpstr>Post Pandemic</vt:lpstr>
      <vt:lpstr>How can you show this to students?</vt:lpstr>
      <vt:lpstr>Media + Questioning</vt:lpstr>
      <vt:lpstr>PowerPoint Presentation</vt:lpstr>
      <vt:lpstr>Summary</vt:lpstr>
      <vt:lpstr>Reflection: How can you apply this into your classroom?</vt:lpstr>
      <vt:lpstr>PowerPoint Presentation</vt:lpstr>
      <vt:lpstr>Strategy Descriptions</vt:lpstr>
      <vt:lpstr>Media References</vt:lpstr>
      <vt:lpstr>CEE Affiliates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The Economics of the Music Industry Tools to Liven Your Classroom Presented by Susanna Pierce McConnell May 26, 2021 smcconnell@eanesisd.net</dc:title>
  <cp:lastModifiedBy>Jarvon Carson</cp:lastModifiedBy>
  <cp:revision>1</cp:revision>
  <dcterms:modified xsi:type="dcterms:W3CDTF">2021-05-25T21:06:58Z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